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9" r:id="rId3"/>
    <p:sldId id="260" r:id="rId4"/>
    <p:sldId id="268" r:id="rId5"/>
    <p:sldId id="262" r:id="rId6"/>
    <p:sldId id="265" r:id="rId7"/>
    <p:sldId id="263" r:id="rId8"/>
    <p:sldId id="266" r:id="rId9"/>
    <p:sldId id="261" r:id="rId10"/>
    <p:sldId id="277" r:id="rId11"/>
    <p:sldId id="267" r:id="rId12"/>
    <p:sldId id="270" r:id="rId13"/>
    <p:sldId id="269" r:id="rId14"/>
    <p:sldId id="271" r:id="rId15"/>
    <p:sldId id="276" r:id="rId16"/>
    <p:sldId id="264" r:id="rId17"/>
    <p:sldId id="273"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76" d="100"/>
          <a:sy n="76" d="100"/>
        </p:scale>
        <p:origin x="12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86E2AF-6BFB-4DC6-8B30-42D97A6AFF4F}" type="datetimeFigureOut">
              <a:rPr lang="en-GB" smtClean="0"/>
              <a:t>15/02/2019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21BFD8-CAEA-4975-8EFF-96A3015A82BE}" type="slidenum">
              <a:rPr lang="en-GB" smtClean="0"/>
              <a:t>‹#›</a:t>
            </a:fld>
            <a:endParaRPr lang="en-GB"/>
          </a:p>
        </p:txBody>
      </p:sp>
    </p:spTree>
    <p:extLst>
      <p:ext uri="{BB962C8B-B14F-4D97-AF65-F5344CB8AC3E}">
        <p14:creationId xmlns:p14="http://schemas.microsoft.com/office/powerpoint/2010/main" val="31782885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5</a:t>
            </a:fld>
            <a:endParaRPr lang="en-GB" altLang="en-US">
              <a:solidFill>
                <a:srgbClr val="000000"/>
              </a:solidFill>
            </a:endParaRPr>
          </a:p>
        </p:txBody>
      </p:sp>
    </p:spTree>
    <p:extLst>
      <p:ext uri="{BB962C8B-B14F-4D97-AF65-F5344CB8AC3E}">
        <p14:creationId xmlns:p14="http://schemas.microsoft.com/office/powerpoint/2010/main" val="4768098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92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C5B38AE0-EB58-45FF-BDFF-77721C7ACCA6}" type="slidenum">
              <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smtClean="0">
              <a:ln>
                <a:noFill/>
              </a:ln>
              <a:solidFill>
                <a:srgbClr val="000000"/>
              </a:solidFill>
              <a:effectLst/>
              <a:uLnTx/>
              <a:uFillTx/>
              <a:latin typeface="Calibri" pitchFamily="34" charset="0"/>
              <a:ea typeface="+mn-ea"/>
              <a:cs typeface="+mn-cs"/>
            </a:endParaRPr>
          </a:p>
        </p:txBody>
      </p:sp>
    </p:spTree>
    <p:extLst>
      <p:ext uri="{BB962C8B-B14F-4D97-AF65-F5344CB8AC3E}">
        <p14:creationId xmlns:p14="http://schemas.microsoft.com/office/powerpoint/2010/main" val="24726483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7</a:t>
            </a:fld>
            <a:endParaRPr lang="en-GB" altLang="en-US">
              <a:solidFill>
                <a:srgbClr val="000000"/>
              </a:solidFill>
            </a:endParaRPr>
          </a:p>
        </p:txBody>
      </p:sp>
    </p:spTree>
    <p:extLst>
      <p:ext uri="{BB962C8B-B14F-4D97-AF65-F5344CB8AC3E}">
        <p14:creationId xmlns:p14="http://schemas.microsoft.com/office/powerpoint/2010/main" val="36821670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13</a:t>
            </a:fld>
            <a:endParaRPr lang="en-GB">
              <a:solidFill>
                <a:prstClr val="black"/>
              </a:solidFill>
            </a:endParaRPr>
          </a:p>
        </p:txBody>
      </p:sp>
    </p:spTree>
    <p:extLst>
      <p:ext uri="{BB962C8B-B14F-4D97-AF65-F5344CB8AC3E}">
        <p14:creationId xmlns:p14="http://schemas.microsoft.com/office/powerpoint/2010/main" val="1210025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0B791D-2C7D-4DB0-AAC2-CFC904053109}"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881914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smtClean="0"/>
          </a:p>
        </p:txBody>
      </p:sp>
      <p:sp>
        <p:nvSpPr>
          <p:cNvPr id="327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pPr>
            <a:fld id="{C6D46CB2-E280-4D8A-8DF1-67F9FDC0934B}" type="slidenum">
              <a:rPr lang="en-GB" altLang="en-US">
                <a:solidFill>
                  <a:srgbClr val="000000"/>
                </a:solidFill>
              </a:rPr>
              <a:pPr fontAlgn="base">
                <a:spcBef>
                  <a:spcPct val="0"/>
                </a:spcBef>
                <a:spcAft>
                  <a:spcPct val="0"/>
                </a:spcAft>
              </a:pPr>
              <a:t>16</a:t>
            </a:fld>
            <a:endParaRPr lang="en-GB" altLang="en-US">
              <a:solidFill>
                <a:srgbClr val="000000"/>
              </a:solidFill>
            </a:endParaRPr>
          </a:p>
        </p:txBody>
      </p:sp>
    </p:spTree>
    <p:extLst>
      <p:ext uri="{BB962C8B-B14F-4D97-AF65-F5344CB8AC3E}">
        <p14:creationId xmlns:p14="http://schemas.microsoft.com/office/powerpoint/2010/main" val="34664379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50172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251438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BC5C911-036D-4631-8400-D554CE84A5F2}"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819602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BC5C911-036D-4631-8400-D554CE84A5F2}"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8442922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BC5C911-036D-4631-8400-D554CE84A5F2}" type="datetimeFigureOut">
              <a:rPr lang="en-GB" smtClean="0"/>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625151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BC5C911-036D-4631-8400-D554CE84A5F2}" type="datetimeFigureOut">
              <a:rPr lang="en-GB" smtClean="0"/>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2293378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C5C911-036D-4631-8400-D554CE84A5F2}" type="datetimeFigureOut">
              <a:rPr lang="en-GB" smtClean="0"/>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813514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BC5C911-036D-4631-8400-D554CE84A5F2}"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529800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3BC5C911-036D-4631-8400-D554CE84A5F2}"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4285345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3769155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BC5C911-036D-4631-8400-D554CE84A5F2}"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B1EDC2-240A-4332-B698-82E8F44366F4}" type="slidenum">
              <a:rPr lang="en-GB" smtClean="0"/>
              <a:t>‹#›</a:t>
            </a:fld>
            <a:endParaRPr lang="en-GB"/>
          </a:p>
        </p:txBody>
      </p:sp>
    </p:spTree>
    <p:extLst>
      <p:ext uri="{BB962C8B-B14F-4D97-AF65-F5344CB8AC3E}">
        <p14:creationId xmlns:p14="http://schemas.microsoft.com/office/powerpoint/2010/main" val="6868396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8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C5C911-036D-4631-8400-D554CE84A5F2}" type="datetimeFigureOut">
              <a:rPr lang="en-GB" smtClean="0"/>
              <a:t>15/02/2019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4B1EDC2-240A-4332-B698-82E8F44366F4}" type="slidenum">
              <a:rPr lang="en-GB" smtClean="0"/>
              <a:t>‹#›</a:t>
            </a:fld>
            <a:endParaRPr lang="en-GB"/>
          </a:p>
        </p:txBody>
      </p:sp>
    </p:spTree>
    <p:extLst>
      <p:ext uri="{BB962C8B-B14F-4D97-AF65-F5344CB8AC3E}">
        <p14:creationId xmlns:p14="http://schemas.microsoft.com/office/powerpoint/2010/main" val="5098356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hyperlink" Target="https://questioningwithboldness.wordpress.com/2011/07/04/we-shall-be-a-city-upon-hill-ronald-reagan-the-call-to-restoring-americas-divine-providence/"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2" Type="http://schemas.openxmlformats.org/officeDocument/2006/relationships/hyperlink" Target="https://questioningwithboldness.wordpress.com/2011/07/04/we-shall-be-a-city-upon-hill-ronald-reagan-the-call-to-restoring-americas-divine-providence/" TargetMode="Externa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5000" b="-5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sp>
        <p:nvSpPr>
          <p:cNvPr id="4" name="Content Placeholder 2"/>
          <p:cNvSpPr txBox="1">
            <a:spLocks/>
          </p:cNvSpPr>
          <p:nvPr/>
        </p:nvSpPr>
        <p:spPr>
          <a:xfrm>
            <a:off x="0" y="0"/>
            <a:ext cx="12192000" cy="6155871"/>
          </a:xfrm>
          <a:prstGeom prst="rect">
            <a:avLst/>
          </a:prstGeom>
        </p:spPr>
        <p:txBody>
          <a:bodyPr vert="horz" lIns="720000" tIns="720000" rIns="720000" bIns="72000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r">
              <a:buNone/>
              <a:defRPr/>
            </a:pPr>
            <a:endPar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endParaRPr lang="en-GB" b="1" dirty="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Week </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1 Friday</a:t>
            </a:r>
          </a:p>
          <a:p>
            <a:pPr marL="0" lvl="0" indent="0" algn="r">
              <a:buNone/>
              <a:defRPr/>
            </a:pP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 Social Aspects of </a:t>
            </a:r>
            <a:r>
              <a:rPr lang="en-GB" b="1" dirty="0" err="1">
                <a:solidFill>
                  <a:srgbClr val="00B0F0"/>
                </a:solidFill>
                <a:effectLst>
                  <a:outerShdw blurRad="38100" dist="38100" dir="2700000" algn="tl">
                    <a:srgbClr val="000000">
                      <a:alpha val="43137"/>
                    </a:srgbClr>
                  </a:outerShdw>
                </a:effectLst>
                <a:latin typeface="Arial Black" panose="020B0A04020102020204" pitchFamily="34" charset="0"/>
              </a:rPr>
              <a:t>Reaganism</a:t>
            </a:r>
            <a:r>
              <a:rPr lang="en-GB" b="1" dirty="0">
                <a:solidFill>
                  <a:srgbClr val="00B0F0"/>
                </a:solidFill>
                <a:effectLst>
                  <a:outerShdw blurRad="38100" dist="38100" dir="2700000" algn="tl">
                    <a:srgbClr val="000000">
                      <a:alpha val="43137"/>
                    </a:srgbClr>
                  </a:outerShdw>
                </a:effectLst>
                <a:latin typeface="Arial Black" panose="020B0A04020102020204" pitchFamily="34" charset="0"/>
              </a:rPr>
              <a:t> </a:t>
            </a:r>
            <a:endPar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endParaRPr>
          </a:p>
          <a:p>
            <a:pPr marL="0" lvl="0" indent="0" algn="r">
              <a:buNone/>
              <a:defRPr/>
            </a:pPr>
            <a:r>
              <a:rPr lang="en-GB" b="1" dirty="0" smtClean="0">
                <a:solidFill>
                  <a:srgbClr val="00B0F0"/>
                </a:solidFill>
                <a:effectLst>
                  <a:outerShdw blurRad="38100" dist="38100" dir="2700000" algn="tl">
                    <a:srgbClr val="000000">
                      <a:alpha val="43137"/>
                    </a:srgbClr>
                  </a:outerShdw>
                </a:effectLst>
                <a:latin typeface="Arial Black" panose="020B0A04020102020204" pitchFamily="34" charset="0"/>
              </a:rPr>
              <a:t>and Thatcherism</a:t>
            </a:r>
          </a:p>
          <a:p>
            <a:pPr marL="0" lvl="0" indent="0">
              <a:buNone/>
              <a:defRPr/>
            </a:pPr>
            <a:r>
              <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rPr>
              <a:t>Hours </a:t>
            </a: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2–3 – </a:t>
            </a:r>
            <a:endPar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lvl="0" indent="0">
              <a:buNone/>
              <a:defRPr/>
            </a:pPr>
            <a:r>
              <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rPr>
              <a:t>Silent </a:t>
            </a:r>
            <a:r>
              <a:rPr lang="en-GB" b="1" dirty="0">
                <a:solidFill>
                  <a:srgbClr val="FB05D8"/>
                </a:solidFill>
                <a:effectLst>
                  <a:outerShdw blurRad="38100" dist="38100" dir="2700000" algn="tl">
                    <a:srgbClr val="000000">
                      <a:alpha val="43137"/>
                    </a:srgbClr>
                  </a:outerShdw>
                </a:effectLst>
                <a:latin typeface="Arial Black" panose="020B0A04020102020204" pitchFamily="34" charset="0"/>
              </a:rPr>
              <a:t>and Moral Majorities: The Origins of America’s Culture </a:t>
            </a:r>
            <a:r>
              <a:rPr lang="en-GB" b="1" dirty="0" smtClean="0">
                <a:solidFill>
                  <a:srgbClr val="FB05D8"/>
                </a:solidFill>
                <a:effectLst>
                  <a:outerShdw blurRad="38100" dist="38100" dir="2700000" algn="tl">
                    <a:srgbClr val="000000">
                      <a:alpha val="43137"/>
                    </a:srgbClr>
                  </a:outerShdw>
                </a:effectLst>
                <a:latin typeface="Arial Black" panose="020B0A04020102020204" pitchFamily="34" charset="0"/>
              </a:rPr>
              <a:t>Wars</a:t>
            </a:r>
            <a:endParaRPr lang="en-GB" sz="3600" b="1" dirty="0" smtClean="0">
              <a:solidFill>
                <a:srgbClr val="FB05D8"/>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smtClean="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b="1" dirty="0">
              <a:solidFill>
                <a:srgbClr val="FFC000"/>
              </a:solidFill>
              <a:effectLst>
                <a:outerShdw blurRad="38100" dist="38100" dir="2700000" algn="tl">
                  <a:srgbClr val="000000">
                    <a:alpha val="43137"/>
                  </a:srgbClr>
                </a:outerShdw>
              </a:effectLst>
              <a:latin typeface="Arial Black" panose="020B0A040201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2800" b="1" i="0" u="none" strike="noStrike" kern="1200" cap="none" spc="0" normalizeH="0" baseline="0" noProof="0" dirty="0">
              <a:ln>
                <a:noFill/>
              </a:ln>
              <a:solidFill>
                <a:srgbClr val="FFC000"/>
              </a:solidFill>
              <a:effectLst>
                <a:outerShdw blurRad="38100" dist="38100" dir="2700000" algn="tl">
                  <a:srgbClr val="000000">
                    <a:alpha val="43137"/>
                  </a:srgbClr>
                </a:outerShdw>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205058542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smtClean="0">
                <a:latin typeface="Arial Black" panose="020B0A04020102020204" pitchFamily="34" charset="0"/>
              </a:rPr>
              <a:t>The Reagan Coalition</a:t>
            </a:r>
            <a:endParaRPr lang="en-GB" dirty="0">
              <a:latin typeface="Arial Black" panose="020B0A04020102020204" pitchFamily="34" charset="0"/>
            </a:endParaRPr>
          </a:p>
        </p:txBody>
      </p:sp>
      <p:sp>
        <p:nvSpPr>
          <p:cNvPr id="3" name="Content Placeholder 2"/>
          <p:cNvSpPr>
            <a:spLocks noGrp="1"/>
          </p:cNvSpPr>
          <p:nvPr>
            <p:ph idx="1"/>
          </p:nvPr>
        </p:nvSpPr>
        <p:spPr>
          <a:xfrm>
            <a:off x="304800" y="1139824"/>
            <a:ext cx="11366500" cy="5578475"/>
          </a:xfrm>
        </p:spPr>
        <p:txBody>
          <a:bodyPr/>
          <a:lstStyle/>
          <a:p>
            <a:pPr marL="285750" indent="-285750" algn="just"/>
            <a:r>
              <a:rPr lang="en-GB" altLang="en-US" dirty="0">
                <a:solidFill>
                  <a:prstClr val="black"/>
                </a:solidFill>
              </a:rPr>
              <a:t>United </a:t>
            </a:r>
            <a:r>
              <a:rPr lang="en-GB" altLang="en-US" dirty="0" smtClean="0">
                <a:solidFill>
                  <a:prstClr val="black"/>
                </a:solidFill>
              </a:rPr>
              <a:t>major </a:t>
            </a:r>
            <a:r>
              <a:rPr lang="en-GB" altLang="en-US" dirty="0">
                <a:solidFill>
                  <a:prstClr val="black"/>
                </a:solidFill>
              </a:rPr>
              <a:t>wings of the Republican Party</a:t>
            </a:r>
          </a:p>
          <a:p>
            <a:pPr marL="285750" indent="-285750" algn="just"/>
            <a:endParaRPr lang="en-GB" altLang="en-US" sz="1100" dirty="0">
              <a:solidFill>
                <a:prstClr val="black"/>
              </a:solidFill>
            </a:endParaRPr>
          </a:p>
          <a:p>
            <a:pPr marL="742950" lvl="1" indent="-285750" algn="just">
              <a:buFontTx/>
              <a:buChar char="-"/>
            </a:pPr>
            <a:r>
              <a:rPr lang="en-GB" altLang="en-US" sz="2800" b="1" dirty="0">
                <a:solidFill>
                  <a:prstClr val="black"/>
                </a:solidFill>
              </a:rPr>
              <a:t>economic conservatives </a:t>
            </a:r>
            <a:r>
              <a:rPr lang="en-GB" altLang="en-US" sz="2800" dirty="0">
                <a:solidFill>
                  <a:prstClr val="black"/>
                </a:solidFill>
              </a:rPr>
              <a:t>(i.e. neoliberalism, Reaganomics</a:t>
            </a:r>
            <a:r>
              <a:rPr lang="en-GB" altLang="en-US" sz="2800" dirty="0" smtClean="0">
                <a:solidFill>
                  <a:prstClr val="black"/>
                </a:solidFill>
              </a:rPr>
              <a:t>)</a:t>
            </a:r>
          </a:p>
          <a:p>
            <a:pPr marL="742950" lvl="1" indent="-285750" algn="just">
              <a:buFontTx/>
              <a:buChar char="-"/>
            </a:pPr>
            <a:r>
              <a:rPr lang="en-GB" altLang="en-US" sz="2800" b="1" dirty="0" smtClean="0">
                <a:solidFill>
                  <a:prstClr val="black"/>
                </a:solidFill>
              </a:rPr>
              <a:t>national </a:t>
            </a:r>
            <a:r>
              <a:rPr lang="en-GB" altLang="en-US" sz="2800" b="1" dirty="0">
                <a:solidFill>
                  <a:prstClr val="black"/>
                </a:solidFill>
              </a:rPr>
              <a:t>security conservatives </a:t>
            </a:r>
            <a:r>
              <a:rPr lang="en-GB" altLang="en-US" sz="2800" dirty="0">
                <a:solidFill>
                  <a:prstClr val="black"/>
                </a:solidFill>
              </a:rPr>
              <a:t>(e.g. cold warrior stances)</a:t>
            </a:r>
          </a:p>
          <a:p>
            <a:pPr marL="742950" lvl="1" indent="-285750" algn="just">
              <a:buFontTx/>
              <a:buChar char="-"/>
            </a:pPr>
            <a:r>
              <a:rPr lang="en-GB" altLang="en-US" sz="2800" b="1" dirty="0" smtClean="0">
                <a:solidFill>
                  <a:prstClr val="black"/>
                </a:solidFill>
              </a:rPr>
              <a:t>social </a:t>
            </a:r>
            <a:r>
              <a:rPr lang="en-GB" altLang="en-US" sz="2800" b="1" dirty="0">
                <a:solidFill>
                  <a:prstClr val="black"/>
                </a:solidFill>
              </a:rPr>
              <a:t>conservatives </a:t>
            </a:r>
            <a:r>
              <a:rPr lang="en-GB" altLang="en-US" sz="2800" dirty="0">
                <a:solidFill>
                  <a:prstClr val="black"/>
                </a:solidFill>
              </a:rPr>
              <a:t>(e.g. overtures to New/Christian Right, Jerry Falwell’s Moral Majority; anti-abortion rhetoric; stance against student protests)</a:t>
            </a:r>
          </a:p>
          <a:p>
            <a:pPr marL="0" indent="0" algn="ctr">
              <a:buNone/>
            </a:pPr>
            <a:r>
              <a:rPr lang="en-GB" altLang="en-US" i="1" dirty="0" smtClean="0">
                <a:solidFill>
                  <a:prstClr val="black"/>
                </a:solidFill>
              </a:rPr>
              <a:t>And</a:t>
            </a:r>
            <a:r>
              <a:rPr lang="en-GB" altLang="en-US" dirty="0" smtClean="0">
                <a:solidFill>
                  <a:prstClr val="black"/>
                </a:solidFill>
              </a:rPr>
              <a:t> </a:t>
            </a:r>
          </a:p>
          <a:p>
            <a:pPr algn="just"/>
            <a:r>
              <a:rPr lang="en-GB" altLang="en-US" dirty="0" smtClean="0">
                <a:solidFill>
                  <a:prstClr val="black"/>
                </a:solidFill>
              </a:rPr>
              <a:t>Attracted </a:t>
            </a:r>
            <a:r>
              <a:rPr lang="en-GB" altLang="en-US" dirty="0">
                <a:solidFill>
                  <a:prstClr val="black"/>
                </a:solidFill>
              </a:rPr>
              <a:t>‘</a:t>
            </a:r>
            <a:r>
              <a:rPr lang="en-GB" altLang="en-US" b="1" dirty="0">
                <a:solidFill>
                  <a:prstClr val="black"/>
                </a:solidFill>
              </a:rPr>
              <a:t>Reagan Democrats</a:t>
            </a:r>
            <a:r>
              <a:rPr lang="en-GB" altLang="en-US" dirty="0">
                <a:solidFill>
                  <a:prstClr val="black"/>
                </a:solidFill>
              </a:rPr>
              <a:t>’ – </a:t>
            </a:r>
            <a:r>
              <a:rPr lang="en-GB" altLang="en-US" dirty="0" smtClean="0">
                <a:solidFill>
                  <a:prstClr val="black"/>
                </a:solidFill>
              </a:rPr>
              <a:t>(some) white working-class voters, suburbanites</a:t>
            </a:r>
          </a:p>
          <a:p>
            <a:pPr algn="just"/>
            <a:endParaRPr lang="en-GB" altLang="en-US" sz="1800" dirty="0" smtClean="0">
              <a:solidFill>
                <a:prstClr val="black"/>
              </a:solidFill>
            </a:endParaRPr>
          </a:p>
          <a:p>
            <a:pPr marL="285750" indent="-285750" algn="just"/>
            <a:r>
              <a:rPr lang="en-GB" altLang="en-US" dirty="0" smtClean="0">
                <a:solidFill>
                  <a:prstClr val="black"/>
                </a:solidFill>
              </a:rPr>
              <a:t>Realigned </a:t>
            </a:r>
            <a:r>
              <a:rPr lang="en-GB" altLang="en-US" dirty="0">
                <a:solidFill>
                  <a:prstClr val="black"/>
                </a:solidFill>
              </a:rPr>
              <a:t>electoral map by winning South for the Republicans</a:t>
            </a:r>
            <a:endParaRPr lang="en-GB" sz="1800" dirty="0">
              <a:solidFill>
                <a:prstClr val="black"/>
              </a:solidFill>
            </a:endParaRPr>
          </a:p>
          <a:p>
            <a:pPr marL="0" indent="0">
              <a:buNone/>
            </a:pPr>
            <a:endParaRPr lang="en-GB" dirty="0"/>
          </a:p>
        </p:txBody>
      </p:sp>
    </p:spTree>
    <p:extLst>
      <p:ext uri="{BB962C8B-B14F-4D97-AF65-F5344CB8AC3E}">
        <p14:creationId xmlns:p14="http://schemas.microsoft.com/office/powerpoint/2010/main" val="29942186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11055" y="-1"/>
            <a:ext cx="5380945" cy="3300313"/>
          </a:xfrm>
          <a:prstGeom prst="rect">
            <a:avLst/>
          </a:prstGeom>
        </p:spPr>
      </p:pic>
      <p:pic>
        <p:nvPicPr>
          <p:cNvPr id="3" name="Picture 2"/>
          <p:cNvPicPr>
            <a:picLocks noChangeAspect="1"/>
          </p:cNvPicPr>
          <p:nvPr/>
        </p:nvPicPr>
        <p:blipFill>
          <a:blip r:embed="rId3"/>
          <a:stretch>
            <a:fillRect/>
          </a:stretch>
        </p:blipFill>
        <p:spPr>
          <a:xfrm>
            <a:off x="6811055" y="3514707"/>
            <a:ext cx="5451021" cy="3343293"/>
          </a:xfrm>
          <a:prstGeom prst="rect">
            <a:avLst/>
          </a:prstGeom>
        </p:spPr>
      </p:pic>
      <p:pic>
        <p:nvPicPr>
          <p:cNvPr id="4" name="Picture 3"/>
          <p:cNvPicPr>
            <a:picLocks noChangeAspect="1"/>
          </p:cNvPicPr>
          <p:nvPr/>
        </p:nvPicPr>
        <p:blipFill>
          <a:blip r:embed="rId4"/>
          <a:stretch>
            <a:fillRect/>
          </a:stretch>
        </p:blipFill>
        <p:spPr>
          <a:xfrm>
            <a:off x="0" y="3514706"/>
            <a:ext cx="5451021" cy="3343293"/>
          </a:xfrm>
          <a:prstGeom prst="rect">
            <a:avLst/>
          </a:prstGeom>
        </p:spPr>
      </p:pic>
      <p:pic>
        <p:nvPicPr>
          <p:cNvPr id="5" name="Picture 4"/>
          <p:cNvPicPr>
            <a:picLocks noChangeAspect="1"/>
          </p:cNvPicPr>
          <p:nvPr/>
        </p:nvPicPr>
        <p:blipFill>
          <a:blip r:embed="rId5"/>
          <a:stretch>
            <a:fillRect/>
          </a:stretch>
        </p:blipFill>
        <p:spPr>
          <a:xfrm>
            <a:off x="0" y="-1"/>
            <a:ext cx="5451021" cy="3343293"/>
          </a:xfrm>
          <a:prstGeom prst="rect">
            <a:avLst/>
          </a:prstGeom>
        </p:spPr>
      </p:pic>
    </p:spTree>
    <p:extLst>
      <p:ext uri="{BB962C8B-B14F-4D97-AF65-F5344CB8AC3E}">
        <p14:creationId xmlns:p14="http://schemas.microsoft.com/office/powerpoint/2010/main" val="12482417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371600" y="-1"/>
            <a:ext cx="9157607" cy="6868205"/>
          </a:xfrm>
          <a:prstGeom prst="rect">
            <a:avLst/>
          </a:prstGeom>
        </p:spPr>
      </p:pic>
      <p:sp>
        <p:nvSpPr>
          <p:cNvPr id="3" name="Rectangle 2"/>
          <p:cNvSpPr/>
          <p:nvPr/>
        </p:nvSpPr>
        <p:spPr>
          <a:xfrm>
            <a:off x="8737352" y="615433"/>
            <a:ext cx="1791855" cy="1477328"/>
          </a:xfrm>
          <a:prstGeom prst="rect">
            <a:avLst/>
          </a:prstGeom>
        </p:spPr>
        <p:txBody>
          <a:bodyPr wrap="square">
            <a:spAutoFit/>
          </a:bodyPr>
          <a:lstStyle/>
          <a:p>
            <a:pPr algn="r"/>
            <a:r>
              <a:rPr lang="en-GB" b="1" dirty="0" smtClean="0"/>
              <a:t>Ronald Reagan with first wife Jane Wyman (married 1940; divorced 1949)</a:t>
            </a:r>
            <a:endParaRPr lang="en-GB" b="1" dirty="0"/>
          </a:p>
        </p:txBody>
      </p:sp>
      <p:pic>
        <p:nvPicPr>
          <p:cNvPr id="4" name="Picture 3"/>
          <p:cNvPicPr>
            <a:picLocks noChangeAspect="1"/>
          </p:cNvPicPr>
          <p:nvPr/>
        </p:nvPicPr>
        <p:blipFill>
          <a:blip r:embed="rId3"/>
          <a:stretch>
            <a:fillRect/>
          </a:stretch>
        </p:blipFill>
        <p:spPr>
          <a:xfrm>
            <a:off x="0" y="-1"/>
            <a:ext cx="2486025" cy="3648075"/>
          </a:xfrm>
          <a:prstGeom prst="rect">
            <a:avLst/>
          </a:prstGeom>
        </p:spPr>
      </p:pic>
      <p:pic>
        <p:nvPicPr>
          <p:cNvPr id="5" name="Picture 4"/>
          <p:cNvPicPr>
            <a:picLocks noChangeAspect="1"/>
          </p:cNvPicPr>
          <p:nvPr/>
        </p:nvPicPr>
        <p:blipFill>
          <a:blip r:embed="rId4"/>
          <a:stretch>
            <a:fillRect/>
          </a:stretch>
        </p:blipFill>
        <p:spPr>
          <a:xfrm>
            <a:off x="8963025" y="2581954"/>
            <a:ext cx="3228975" cy="4286250"/>
          </a:xfrm>
          <a:prstGeom prst="rect">
            <a:avLst/>
          </a:prstGeom>
        </p:spPr>
      </p:pic>
    </p:spTree>
    <p:extLst>
      <p:ext uri="{BB962C8B-B14F-4D97-AF65-F5344CB8AC3E}">
        <p14:creationId xmlns:p14="http://schemas.microsoft.com/office/powerpoint/2010/main" val="26794977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 y="0"/>
            <a:ext cx="9764488" cy="7523077"/>
          </a:xfrm>
          <a:prstGeom prst="rect">
            <a:avLst/>
          </a:prstGeom>
        </p:spPr>
        <p:txBody>
          <a:bodyPr wrap="square" lIns="540000" tIns="540000" rIns="540000" bIns="540000">
            <a:spAutoFit/>
          </a:bodyPr>
          <a:lstStyle/>
          <a:p>
            <a:pPr algn="ctr">
              <a:defRPr/>
            </a:pPr>
            <a:r>
              <a:rPr lang="en-GB" sz="2800" b="1" u="sng" dirty="0" smtClean="0">
                <a:solidFill>
                  <a:prstClr val="black"/>
                </a:solidFill>
                <a:latin typeface="Arial Black" panose="020B0A04020102020204" pitchFamily="34" charset="0"/>
                <a:cs typeface="Arial" charset="0"/>
              </a:rPr>
              <a:t>The </a:t>
            </a:r>
            <a:r>
              <a:rPr lang="en-GB" sz="2800" b="1" u="sng" dirty="0">
                <a:solidFill>
                  <a:prstClr val="black"/>
                </a:solidFill>
                <a:latin typeface="Arial Black" panose="020B0A04020102020204" pitchFamily="34" charset="0"/>
                <a:cs typeface="Arial" charset="0"/>
              </a:rPr>
              <a:t>Culture Wars: Wedge Issues</a:t>
            </a:r>
          </a:p>
          <a:p>
            <a:pPr>
              <a:defRPr/>
            </a:pPr>
            <a:endParaRPr lang="en-GB" sz="14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1980s, 1990s: wider debates about the direction of American society</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Reaction to </a:t>
            </a:r>
            <a:r>
              <a:rPr lang="en-GB" sz="2400" dirty="0" smtClean="0">
                <a:solidFill>
                  <a:prstClr val="black"/>
                </a:solidFill>
                <a:cs typeface="Arial" charset="0"/>
              </a:rPr>
              <a:t>(perceived) secularisation </a:t>
            </a:r>
            <a:r>
              <a:rPr lang="en-GB" sz="2400" dirty="0">
                <a:solidFill>
                  <a:prstClr val="black"/>
                </a:solidFill>
                <a:cs typeface="Arial" charset="0"/>
              </a:rPr>
              <a:t>of society and culture which occurred in 20</a:t>
            </a:r>
            <a:r>
              <a:rPr lang="en-GB" sz="2400" baseline="30000" dirty="0">
                <a:solidFill>
                  <a:prstClr val="black"/>
                </a:solidFill>
                <a:cs typeface="Arial" charset="0"/>
              </a:rPr>
              <a:t>th</a:t>
            </a:r>
            <a:r>
              <a:rPr lang="en-GB" sz="2400" dirty="0">
                <a:solidFill>
                  <a:prstClr val="black"/>
                </a:solidFill>
                <a:cs typeface="Arial" charset="0"/>
              </a:rPr>
              <a:t> century</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Emergence/reassertion </a:t>
            </a:r>
            <a:r>
              <a:rPr lang="en-GB" sz="2400" dirty="0">
                <a:solidFill>
                  <a:prstClr val="black"/>
                </a:solidFill>
                <a:cs typeface="Arial" charset="0"/>
              </a:rPr>
              <a:t>of political “wedge issues”: women’s rights, gay rights, abortion, gun ownership, religious doctrine, family makeup, gun ownership</a:t>
            </a:r>
          </a:p>
          <a:p>
            <a:pPr marL="342900" indent="-342900" algn="just">
              <a:buFont typeface="Arial" panose="020B0604020202020204" pitchFamily="34" charset="0"/>
              <a:buChar char="•"/>
              <a:defRPr/>
            </a:pPr>
            <a:endParaRPr lang="en-GB" sz="16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Embraced by Republican Party to electoral success – the ‘God, gays and guns’ </a:t>
            </a:r>
            <a:r>
              <a:rPr lang="en-GB" sz="2400" dirty="0" smtClean="0">
                <a:solidFill>
                  <a:prstClr val="black"/>
                </a:solidFill>
                <a:cs typeface="Arial" charset="0"/>
              </a:rPr>
              <a:t>plank</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Disputed </a:t>
            </a:r>
            <a:r>
              <a:rPr lang="en-GB" sz="2400" dirty="0">
                <a:solidFill>
                  <a:prstClr val="black"/>
                </a:solidFill>
                <a:cs typeface="Arial" charset="0"/>
              </a:rPr>
              <a:t>legacy of perceived liberality of the Sixties – notably with regards issues of personal and sexual freedom  </a:t>
            </a:r>
          </a:p>
          <a:p>
            <a:pPr marL="342900" indent="-342900" algn="just">
              <a:buFont typeface="Arial" panose="020B0604020202020204" pitchFamily="34" charset="0"/>
              <a:buChar char="•"/>
              <a:defRPr/>
            </a:pPr>
            <a:endParaRPr lang="en-GB" sz="2400" b="1" u="sng" dirty="0">
              <a:solidFill>
                <a:prstClr val="black"/>
              </a:solidFill>
              <a:cs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8707" y="150100"/>
            <a:ext cx="2693292" cy="40872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0020300" y="4678853"/>
            <a:ext cx="2171700" cy="307777"/>
          </a:xfrm>
          <a:prstGeom prst="rect">
            <a:avLst/>
          </a:prstGeom>
        </p:spPr>
        <p:txBody>
          <a:bodyPr wrap="square">
            <a:spAutoFit/>
          </a:bodyPr>
          <a:lstStyle/>
          <a:p>
            <a:pPr algn="ctr"/>
            <a:r>
              <a:rPr lang="en-GB" sz="1400" dirty="0"/>
              <a:t>1991</a:t>
            </a:r>
            <a:endParaRPr lang="en-GB" dirty="0"/>
          </a:p>
        </p:txBody>
      </p:sp>
    </p:spTree>
    <p:extLst>
      <p:ext uri="{BB962C8B-B14F-4D97-AF65-F5344CB8AC3E}">
        <p14:creationId xmlns:p14="http://schemas.microsoft.com/office/powerpoint/2010/main" val="19438409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4" descr="https://upload.wikimedia.org/wikipedia/commons/6/64/LevittownPA.jpg"/>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7937"/>
            <a:ext cx="3463755" cy="4447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8435"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52900" y="-38370"/>
            <a:ext cx="8039099" cy="4530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 y="4074682"/>
            <a:ext cx="12191999" cy="2721763"/>
          </a:xfrm>
          <a:prstGeom prst="rect">
            <a:avLst/>
          </a:prstGeom>
        </p:spPr>
        <p:txBody>
          <a:bodyPr wrap="square" lIns="540000" tIns="540000" rIns="540000" bIns="540000">
            <a:spAutoFit/>
          </a:bodyPr>
          <a:lstStyle/>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Nixon wins presidential election for Republican Party – ran on a ticket promising “law and order” and on behalf of “the great, </a:t>
            </a:r>
            <a:r>
              <a:rPr kumimoji="0" lang="en-GB" sz="2800" b="1" i="0" u="none" strike="noStrike" kern="1200" cap="none" spc="0" normalizeH="0" baseline="0" noProof="0" dirty="0" smtClean="0">
                <a:ln>
                  <a:noFill/>
                </a:ln>
                <a:solidFill>
                  <a:prstClr val="black"/>
                </a:solidFill>
                <a:effectLst/>
                <a:uLnTx/>
                <a:uFillTx/>
                <a:latin typeface="Calibri" panose="020F0502020204030204"/>
                <a:ea typeface="+mn-ea"/>
                <a:cs typeface="+mn-cs"/>
              </a:rPr>
              <a:t>quiet forgotten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majority – the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nonshouters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 and the </a:t>
            </a:r>
            <a:r>
              <a:rPr kumimoji="0" lang="en-GB" sz="2800" b="1" i="0" u="none" strike="noStrike" kern="1200" cap="none" spc="0" normalizeH="0" baseline="0" noProof="0" dirty="0" err="1">
                <a:ln>
                  <a:noFill/>
                </a:ln>
                <a:solidFill>
                  <a:prstClr val="black"/>
                </a:solidFill>
                <a:effectLst/>
                <a:uLnTx/>
                <a:uFillTx/>
                <a:latin typeface="Calibri" panose="020F0502020204030204"/>
                <a:ea typeface="+mn-ea"/>
                <a:cs typeface="+mn-cs"/>
              </a:rPr>
              <a:t>nondemonstrators</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171450" marR="0" lvl="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8" name="Rectangle 7"/>
          <p:cNvSpPr/>
          <p:nvPr/>
        </p:nvSpPr>
        <p:spPr>
          <a:xfrm>
            <a:off x="0" y="44424"/>
            <a:ext cx="12191999" cy="1884950"/>
          </a:xfrm>
          <a:prstGeom prst="rect">
            <a:avLst/>
          </a:prstGeom>
        </p:spPr>
        <p:txBody>
          <a:bodyPr wrap="square" tIns="720000" bIns="72000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smtClean="0">
                <a:ln>
                  <a:noFill/>
                </a:ln>
                <a:solidFill>
                  <a:srgbClr val="7030A0"/>
                </a:solidFill>
                <a:effectLst/>
                <a:uLnTx/>
                <a:uFillTx/>
                <a:latin typeface="Arial Black" panose="020B0A04020102020204" pitchFamily="34" charset="0"/>
                <a:ea typeface="+mn-ea"/>
                <a:cs typeface="+mn-cs"/>
              </a:rPr>
              <a:t>End of Consensus: 1968</a:t>
            </a:r>
            <a:endParaRPr kumimoji="0" lang="en-GB" sz="2800" b="0" i="0" u="none" strike="noStrike" kern="1200" cap="none" spc="0" normalizeH="0" baseline="0" noProof="0" dirty="0">
              <a:ln>
                <a:noFill/>
              </a:ln>
              <a:solidFill>
                <a:srgbClr val="7030A0"/>
              </a:solidFill>
              <a:effectLst/>
              <a:uLnTx/>
              <a:uFillTx/>
              <a:latin typeface="Arial Black" panose="020B0A04020102020204" pitchFamily="34" charset="0"/>
              <a:ea typeface="+mn-ea"/>
              <a:cs typeface="+mn-cs"/>
            </a:endParaRPr>
          </a:p>
        </p:txBody>
      </p:sp>
    </p:spTree>
    <p:extLst>
      <p:ext uri="{BB962C8B-B14F-4D97-AF65-F5344CB8AC3E}">
        <p14:creationId xmlns:p14="http://schemas.microsoft.com/office/powerpoint/2010/main" val="327430707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 y="0"/>
            <a:ext cx="9046029" cy="6915218"/>
          </a:xfrm>
          <a:prstGeom prst="rect">
            <a:avLst/>
          </a:prstGeom>
        </p:spPr>
        <p:txBody>
          <a:bodyPr wrap="square" lIns="540000" tIns="540000" rIns="540000" bIns="540000">
            <a:spAutoFit/>
          </a:bodyPr>
          <a:lstStyle/>
          <a:p>
            <a:pPr algn="ctr">
              <a:defRPr/>
            </a:pPr>
            <a:r>
              <a:rPr lang="en-GB" sz="2800" b="1" u="sng" dirty="0" smtClean="0">
                <a:solidFill>
                  <a:prstClr val="black"/>
                </a:solidFill>
                <a:latin typeface="Arial Black" panose="020B0A04020102020204" pitchFamily="34" charset="0"/>
                <a:cs typeface="Arial" charset="0"/>
              </a:rPr>
              <a:t>‘</a:t>
            </a:r>
            <a:r>
              <a:rPr lang="en-GB" sz="2800" b="1" u="sng" dirty="0">
                <a:solidFill>
                  <a:prstClr val="black"/>
                </a:solidFill>
                <a:latin typeface="Arial Black" panose="020B0A04020102020204" pitchFamily="34" charset="0"/>
                <a:cs typeface="Arial" charset="0"/>
              </a:rPr>
              <a:t>Moral Majority’</a:t>
            </a:r>
          </a:p>
          <a:p>
            <a:pPr>
              <a:defRPr/>
            </a:pPr>
            <a:endParaRPr lang="en-GB" sz="1050" b="1" u="sng" dirty="0">
              <a:solidFill>
                <a:prstClr val="black"/>
              </a:solidFill>
              <a:cs typeface="Arial" charset="0"/>
            </a:endParaRPr>
          </a:p>
          <a:p>
            <a:pPr marL="342900" indent="-342900" algn="just">
              <a:buFont typeface="Arial" panose="020B0604020202020204" pitchFamily="34" charset="0"/>
              <a:buChar char="•"/>
              <a:defRPr/>
            </a:pPr>
            <a:r>
              <a:rPr lang="en-GB" sz="2000" dirty="0">
                <a:solidFill>
                  <a:prstClr val="black"/>
                </a:solidFill>
                <a:cs typeface="Arial" charset="0"/>
              </a:rPr>
              <a:t>Moral Majority political organisation est</a:t>
            </a:r>
            <a:r>
              <a:rPr lang="en-GB" sz="2000" dirty="0" smtClean="0">
                <a:solidFill>
                  <a:prstClr val="black"/>
                </a:solidFill>
                <a:cs typeface="Arial" charset="0"/>
              </a:rPr>
              <a:t>. 1979 by </a:t>
            </a:r>
            <a:r>
              <a:rPr lang="en-GB" sz="2000" dirty="0">
                <a:solidFill>
                  <a:prstClr val="black"/>
                </a:solidFill>
                <a:cs typeface="Arial" charset="0"/>
              </a:rPr>
              <a:t>Baptist minster Jerry Falwell (1933–2007), who gained prominence with national </a:t>
            </a:r>
            <a:r>
              <a:rPr lang="en-GB" sz="2000" dirty="0"/>
              <a:t>“I Love America” tour, 1976, and as a televangelist</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Fundamentalist: literal interpretation of the Bible as a guide to social and political action</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“Born Again” Christians – evangelical movement gained followers as other Protestant denominations (Episcopalian, Presbyterian, Methodist) experienced declining membership </a:t>
            </a:r>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Desire to create a new ‘Christian America’ via assertion of ‘traditional’ ‘family values’ – condemnation of homosexuality, abortion, pornography, feminism (opposition to proposed Equal Rights </a:t>
            </a:r>
            <a:r>
              <a:rPr lang="en-GB" sz="2000" dirty="0" smtClean="0"/>
              <a:t>Amendment)</a:t>
            </a:r>
            <a:endParaRPr lang="en-GB" sz="2000" dirty="0"/>
          </a:p>
          <a:p>
            <a:pPr marL="342900" indent="-342900" algn="just">
              <a:buFont typeface="Arial" panose="020B0604020202020204" pitchFamily="34" charset="0"/>
              <a:buChar char="•"/>
              <a:defRPr/>
            </a:pPr>
            <a:endParaRPr lang="en-GB" sz="2000" dirty="0"/>
          </a:p>
          <a:p>
            <a:pPr marL="342900" indent="-342900" algn="just">
              <a:buFont typeface="Arial" panose="020B0604020202020204" pitchFamily="34" charset="0"/>
              <a:buChar char="•"/>
              <a:defRPr/>
            </a:pPr>
            <a:r>
              <a:rPr lang="en-GB" sz="2000" dirty="0"/>
              <a:t>New Right coalition mounted attempts to resist secularism and to assert Christianity’s centrality in US society – support for prayer in schools, etc.</a:t>
            </a:r>
            <a:endParaRPr lang="en-GB" sz="2000"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6029" y="0"/>
            <a:ext cx="3145971" cy="41442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046029" y="4818799"/>
            <a:ext cx="3042050" cy="20230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9581430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4163786" y="0"/>
            <a:ext cx="8028214" cy="5231719"/>
          </a:xfrm>
          <a:prstGeom prst="rect">
            <a:avLst/>
          </a:prstGeom>
        </p:spPr>
      </p:pic>
      <p:pic>
        <p:nvPicPr>
          <p:cNvPr id="4" name="Picture 3"/>
          <p:cNvPicPr>
            <a:picLocks noChangeAspect="1"/>
          </p:cNvPicPr>
          <p:nvPr/>
        </p:nvPicPr>
        <p:blipFill>
          <a:blip r:embed="rId3"/>
          <a:stretch>
            <a:fillRect/>
          </a:stretch>
        </p:blipFill>
        <p:spPr>
          <a:xfrm>
            <a:off x="0" y="1345665"/>
            <a:ext cx="5208814" cy="5512335"/>
          </a:xfrm>
          <a:prstGeom prst="rect">
            <a:avLst/>
          </a:prstGeom>
        </p:spPr>
      </p:pic>
    </p:spTree>
    <p:extLst>
      <p:ext uri="{BB962C8B-B14F-4D97-AF65-F5344CB8AC3E}">
        <p14:creationId xmlns:p14="http://schemas.microsoft.com/office/powerpoint/2010/main" val="28035775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latin typeface="Arial Black" panose="020B0A04020102020204" pitchFamily="34" charset="0"/>
              </a:rPr>
              <a:t>Reagan Courts the Religious Right, Republican primaries, 1976</a:t>
            </a:r>
            <a:endParaRPr lang="en-GB" b="1" dirty="0">
              <a:latin typeface="Arial Black" panose="020B0A04020102020204" pitchFamily="34" charset="0"/>
            </a:endParaRPr>
          </a:p>
        </p:txBody>
      </p:sp>
      <p:pic>
        <p:nvPicPr>
          <p:cNvPr id="10" name="Content Placeholder 9"/>
          <p:cNvPicPr>
            <a:picLocks noGrp="1" noChangeAspect="1"/>
          </p:cNvPicPr>
          <p:nvPr>
            <p:ph idx="1"/>
          </p:nvPr>
        </p:nvPicPr>
        <p:blipFill>
          <a:blip r:embed="rId2"/>
          <a:stretch>
            <a:fillRect/>
          </a:stretch>
        </p:blipFill>
        <p:spPr>
          <a:xfrm>
            <a:off x="2900102" y="1690688"/>
            <a:ext cx="6391795" cy="4351338"/>
          </a:xfrm>
          <a:prstGeom prst="rect">
            <a:avLst/>
          </a:prstGeom>
        </p:spPr>
      </p:pic>
      <p:pic>
        <p:nvPicPr>
          <p:cNvPr id="8" name="Picture 7"/>
          <p:cNvPicPr>
            <a:picLocks noChangeAspect="1"/>
          </p:cNvPicPr>
          <p:nvPr/>
        </p:nvPicPr>
        <p:blipFill>
          <a:blip r:embed="rId3"/>
          <a:stretch>
            <a:fillRect/>
          </a:stretch>
        </p:blipFill>
        <p:spPr>
          <a:xfrm>
            <a:off x="8724899" y="2253924"/>
            <a:ext cx="3467100" cy="4567904"/>
          </a:xfrm>
          <a:prstGeom prst="rect">
            <a:avLst/>
          </a:prstGeom>
        </p:spPr>
      </p:pic>
      <p:pic>
        <p:nvPicPr>
          <p:cNvPr id="12" name="Picture 11"/>
          <p:cNvPicPr>
            <a:picLocks noChangeAspect="1"/>
          </p:cNvPicPr>
          <p:nvPr/>
        </p:nvPicPr>
        <p:blipFill>
          <a:blip r:embed="rId4"/>
          <a:stretch>
            <a:fillRect/>
          </a:stretch>
        </p:blipFill>
        <p:spPr>
          <a:xfrm>
            <a:off x="0" y="2269671"/>
            <a:ext cx="3482603" cy="4588329"/>
          </a:xfrm>
          <a:prstGeom prst="rect">
            <a:avLst/>
          </a:prstGeom>
        </p:spPr>
      </p:pic>
    </p:spTree>
    <p:extLst>
      <p:ext uri="{BB962C8B-B14F-4D97-AF65-F5344CB8AC3E}">
        <p14:creationId xmlns:p14="http://schemas.microsoft.com/office/powerpoint/2010/main" val="96259687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0" y="0"/>
            <a:ext cx="7107238" cy="2430935"/>
          </a:xfrm>
          <a:prstGeom prst="rect">
            <a:avLst/>
          </a:prstGeom>
        </p:spPr>
      </p:pic>
      <p:pic>
        <p:nvPicPr>
          <p:cNvPr id="5" name="Picture 4"/>
          <p:cNvPicPr>
            <a:picLocks noChangeAspect="1"/>
          </p:cNvPicPr>
          <p:nvPr/>
        </p:nvPicPr>
        <p:blipFill>
          <a:blip r:embed="rId3"/>
          <a:stretch>
            <a:fillRect/>
          </a:stretch>
        </p:blipFill>
        <p:spPr>
          <a:xfrm>
            <a:off x="-1" y="2430936"/>
            <a:ext cx="6299379" cy="4427064"/>
          </a:xfrm>
          <a:prstGeom prst="rect">
            <a:avLst/>
          </a:prstGeom>
        </p:spPr>
      </p:pic>
      <p:sp>
        <p:nvSpPr>
          <p:cNvPr id="6" name="Rectangle 5"/>
          <p:cNvSpPr/>
          <p:nvPr/>
        </p:nvSpPr>
        <p:spPr>
          <a:xfrm>
            <a:off x="6299378" y="5950635"/>
            <a:ext cx="5054422" cy="923330"/>
          </a:xfrm>
          <a:prstGeom prst="rect">
            <a:avLst/>
          </a:prstGeom>
        </p:spPr>
        <p:txBody>
          <a:bodyPr wrap="square">
            <a:spAutoFit/>
          </a:bodyPr>
          <a:lstStyle/>
          <a:p>
            <a:r>
              <a:rPr lang="en-GB" dirty="0"/>
              <a:t>Incumbent First Lady Rosalynn Carter joined by her predecessor Betty </a:t>
            </a:r>
            <a:r>
              <a:rPr lang="en-GB" dirty="0" smtClean="0"/>
              <a:t>Ford in their campaign for the Equal Rights Amendment</a:t>
            </a:r>
            <a:endParaRPr lang="en-GB" dirty="0"/>
          </a:p>
        </p:txBody>
      </p:sp>
      <p:pic>
        <p:nvPicPr>
          <p:cNvPr id="7" name="Picture 6"/>
          <p:cNvPicPr>
            <a:picLocks noChangeAspect="1"/>
          </p:cNvPicPr>
          <p:nvPr/>
        </p:nvPicPr>
        <p:blipFill>
          <a:blip r:embed="rId4"/>
          <a:stretch>
            <a:fillRect/>
          </a:stretch>
        </p:blipFill>
        <p:spPr>
          <a:xfrm>
            <a:off x="7137578" y="0"/>
            <a:ext cx="5054422" cy="5054422"/>
          </a:xfrm>
          <a:prstGeom prst="rect">
            <a:avLst/>
          </a:prstGeom>
        </p:spPr>
      </p:pic>
    </p:spTree>
    <p:extLst>
      <p:ext uri="{BB962C8B-B14F-4D97-AF65-F5344CB8AC3E}">
        <p14:creationId xmlns:p14="http://schemas.microsoft.com/office/powerpoint/2010/main" val="41899390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txBox="1">
            <a:spLocks/>
          </p:cNvSpPr>
          <p:nvPr/>
        </p:nvSpPr>
        <p:spPr>
          <a:xfrm>
            <a:off x="957943" y="13121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latin typeface="Arial Black" panose="020B0A04020102020204" pitchFamily="34" charset="0"/>
              </a:rPr>
              <a:t>Reagan Courts the Religious Right, Republican primaries, 1976</a:t>
            </a:r>
            <a:endParaRPr lang="en-GB" sz="3200" b="1" dirty="0">
              <a:latin typeface="Arial Black" panose="020B0A04020102020204" pitchFamily="34" charset="0"/>
            </a:endParaRPr>
          </a:p>
        </p:txBody>
      </p:sp>
      <p:sp>
        <p:nvSpPr>
          <p:cNvPr id="10" name="Rectangle 9"/>
          <p:cNvSpPr/>
          <p:nvPr/>
        </p:nvSpPr>
        <p:spPr>
          <a:xfrm>
            <a:off x="-1" y="1126671"/>
            <a:ext cx="8422063" cy="6384304"/>
          </a:xfrm>
          <a:prstGeom prst="rect">
            <a:avLst/>
          </a:prstGeom>
        </p:spPr>
        <p:txBody>
          <a:bodyPr wrap="square" lIns="540000" tIns="540000" rIns="540000" bIns="540000">
            <a:spAutoFit/>
          </a:bodyPr>
          <a:lstStyle/>
          <a:p>
            <a:pPr algn="just"/>
            <a:r>
              <a:rPr lang="en-GB" sz="3200" dirty="0" smtClean="0"/>
              <a:t>“There </a:t>
            </a:r>
            <a:r>
              <a:rPr lang="en-GB" sz="3200" dirty="0"/>
              <a:t>has been a </a:t>
            </a:r>
            <a:r>
              <a:rPr lang="en-GB" sz="3200" dirty="0">
                <a:solidFill>
                  <a:srgbClr val="7030A0"/>
                </a:solidFill>
              </a:rPr>
              <a:t>wave of </a:t>
            </a:r>
            <a:r>
              <a:rPr lang="en-GB" sz="3200" dirty="0" smtClean="0">
                <a:solidFill>
                  <a:srgbClr val="7030A0"/>
                </a:solidFill>
              </a:rPr>
              <a:t>humanism and </a:t>
            </a:r>
            <a:r>
              <a:rPr lang="en-GB" sz="3200" dirty="0">
                <a:solidFill>
                  <a:srgbClr val="7030A0"/>
                </a:solidFill>
              </a:rPr>
              <a:t>hedonism in the </a:t>
            </a:r>
            <a:r>
              <a:rPr lang="en-GB" sz="3200" dirty="0" smtClean="0">
                <a:solidFill>
                  <a:srgbClr val="7030A0"/>
                </a:solidFill>
              </a:rPr>
              <a:t>land.</a:t>
            </a:r>
            <a:r>
              <a:rPr lang="en-GB" sz="3200" dirty="0" smtClean="0"/>
              <a:t> However, I </a:t>
            </a:r>
            <a:r>
              <a:rPr lang="en-GB" sz="3200" dirty="0"/>
              <a:t>am optimistic because I sense in this land </a:t>
            </a:r>
            <a:r>
              <a:rPr lang="en-GB" sz="3200" dirty="0">
                <a:solidFill>
                  <a:srgbClr val="7030A0"/>
                </a:solidFill>
              </a:rPr>
              <a:t>a great revolution </a:t>
            </a:r>
            <a:r>
              <a:rPr lang="en-GB" sz="3200" dirty="0" smtClean="0">
                <a:solidFill>
                  <a:srgbClr val="7030A0"/>
                </a:solidFill>
              </a:rPr>
              <a:t>against that  </a:t>
            </a:r>
            <a:r>
              <a:rPr lang="en-GB" sz="3200" dirty="0" smtClean="0"/>
              <a:t>…  The </a:t>
            </a:r>
            <a:r>
              <a:rPr lang="en-GB" sz="3200" dirty="0"/>
              <a:t>people of this country are not beyond redemption. They </a:t>
            </a:r>
            <a:r>
              <a:rPr lang="en-GB" sz="3200" dirty="0" smtClean="0"/>
              <a:t>are good </a:t>
            </a:r>
            <a:r>
              <a:rPr lang="en-GB" sz="3200" dirty="0"/>
              <a:t>people and believe this nation has a destiny as yet unfulfilled</a:t>
            </a:r>
            <a:r>
              <a:rPr lang="en-GB" sz="3200" dirty="0" smtClean="0"/>
              <a:t>.”</a:t>
            </a:r>
          </a:p>
          <a:p>
            <a:pPr marL="2286000" lvl="4" indent="-457200" algn="r">
              <a:buFontTx/>
              <a:buChar char="-"/>
            </a:pPr>
            <a:r>
              <a:rPr lang="en-GB" sz="2800" dirty="0" smtClean="0">
                <a:solidFill>
                  <a:prstClr val="black"/>
                </a:solidFill>
                <a:cs typeface="Arial" charset="0"/>
              </a:rPr>
              <a:t>‘Reagan on God and Morality,’ </a:t>
            </a:r>
            <a:r>
              <a:rPr lang="en-GB" sz="1600" i="1" dirty="0" smtClean="0">
                <a:solidFill>
                  <a:prstClr val="black"/>
                </a:solidFill>
                <a:cs typeface="Arial" charset="0"/>
              </a:rPr>
              <a:t>Christianity Today</a:t>
            </a:r>
            <a:r>
              <a:rPr lang="en-GB" sz="1600" dirty="0" smtClean="0">
                <a:solidFill>
                  <a:prstClr val="black"/>
                </a:solidFill>
                <a:cs typeface="Arial" charset="0"/>
              </a:rPr>
              <a:t>, 2 July 1976, pp. 39–40; </a:t>
            </a:r>
            <a:r>
              <a:rPr lang="en-GB" sz="1200" dirty="0">
                <a:solidFill>
                  <a:prstClr val="black"/>
                </a:solidFill>
                <a:cs typeface="Arial" charset="0"/>
              </a:rPr>
              <a:t>cited by </a:t>
            </a:r>
            <a:r>
              <a:rPr lang="en-GB" sz="1200" dirty="0" smtClean="0">
                <a:solidFill>
                  <a:prstClr val="black"/>
                </a:solidFill>
                <a:cs typeface="Arial" charset="0"/>
              </a:rPr>
              <a:t>Daniel </a:t>
            </a:r>
            <a:r>
              <a:rPr lang="en-GB" sz="1200" dirty="0">
                <a:solidFill>
                  <a:prstClr val="black"/>
                </a:solidFill>
                <a:cs typeface="Arial" charset="0"/>
              </a:rPr>
              <a:t>K. Williams, ‘Reagan’s Religious Right: The Unlikely Alliance between Southern Evangelicals and a California Conservative,’ </a:t>
            </a:r>
            <a:r>
              <a:rPr lang="en-GB" sz="1200" dirty="0" smtClean="0">
                <a:solidFill>
                  <a:prstClr val="black"/>
                </a:solidFill>
                <a:cs typeface="Arial" charset="0"/>
              </a:rPr>
              <a:t>in </a:t>
            </a:r>
            <a:r>
              <a:rPr lang="en-GB" sz="1200" dirty="0">
                <a:solidFill>
                  <a:prstClr val="black"/>
                </a:solidFill>
                <a:cs typeface="Arial" charset="0"/>
              </a:rPr>
              <a:t>Ronald Reagan and the 1980s: Perceptions, Policies, Legacies, edited by Cheryl Hudson and Gareth Davies (New York: Palgrave MacMillan, 2008), pp. 135–149.</a:t>
            </a:r>
          </a:p>
          <a:p>
            <a:pPr marL="457200" indent="-457200" algn="just">
              <a:buFontTx/>
              <a:buChar char="-"/>
            </a:pPr>
            <a:endParaRPr lang="en-GB" sz="2800" dirty="0">
              <a:solidFill>
                <a:prstClr val="black"/>
              </a:solidFill>
              <a:cs typeface="Arial" charset="0"/>
            </a:endParaRPr>
          </a:p>
        </p:txBody>
      </p:sp>
      <p:pic>
        <p:nvPicPr>
          <p:cNvPr id="9" name="Picture 8"/>
          <p:cNvPicPr>
            <a:picLocks noChangeAspect="1"/>
          </p:cNvPicPr>
          <p:nvPr/>
        </p:nvPicPr>
        <p:blipFill>
          <a:blip r:embed="rId2"/>
          <a:stretch>
            <a:fillRect/>
          </a:stretch>
        </p:blipFill>
        <p:spPr>
          <a:xfrm>
            <a:off x="8422062" y="1690688"/>
            <a:ext cx="3769938" cy="4879975"/>
          </a:xfrm>
          <a:prstGeom prst="rect">
            <a:avLst/>
          </a:prstGeom>
        </p:spPr>
      </p:pic>
    </p:spTree>
    <p:extLst>
      <p:ext uri="{BB962C8B-B14F-4D97-AF65-F5344CB8AC3E}">
        <p14:creationId xmlns:p14="http://schemas.microsoft.com/office/powerpoint/2010/main" val="38523281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9301885" cy="7307633"/>
          </a:xfrm>
          <a:prstGeom prst="rect">
            <a:avLst/>
          </a:prstGeom>
        </p:spPr>
        <p:txBody>
          <a:bodyPr wrap="square" lIns="540000" tIns="540000" rIns="540000" bIns="540000">
            <a:spAutoFit/>
          </a:bodyPr>
          <a:lstStyle/>
          <a:p>
            <a:r>
              <a:rPr lang="en-GB" sz="3200" dirty="0" smtClean="0">
                <a:solidFill>
                  <a:prstClr val="black"/>
                </a:solidFill>
                <a:latin typeface="Arial Black" panose="020B0A04020102020204" pitchFamily="34" charset="0"/>
                <a:cs typeface="Arial" charset="0"/>
              </a:rPr>
              <a:t>Reagan’s City Upon a Hill </a:t>
            </a:r>
          </a:p>
          <a:p>
            <a:pPr algn="ctr"/>
            <a:endParaRPr lang="en-GB" sz="2800" dirty="0" smtClean="0">
              <a:solidFill>
                <a:prstClr val="black"/>
              </a:solidFill>
              <a:cs typeface="Arial" charset="0"/>
            </a:endParaRPr>
          </a:p>
          <a:p>
            <a:pPr algn="just"/>
            <a:r>
              <a:rPr lang="en-GB" sz="2800" dirty="0" smtClean="0">
                <a:solidFill>
                  <a:prstClr val="black"/>
                </a:solidFill>
                <a:cs typeface="Arial" charset="0"/>
              </a:rPr>
              <a:t>“</a:t>
            </a:r>
            <a:r>
              <a:rPr lang="en-GB" sz="2800" dirty="0">
                <a:solidFill>
                  <a:prstClr val="black"/>
                </a:solidFill>
                <a:cs typeface="Arial" charset="0"/>
              </a:rPr>
              <a:t>Standing on the tiny deck of the Arabella in 1630 off the Massachusetts coast, John Winthrop said, </a:t>
            </a:r>
            <a:r>
              <a:rPr lang="en-GB" sz="2800" dirty="0" smtClean="0">
                <a:solidFill>
                  <a:prstClr val="black"/>
                </a:solidFill>
                <a:cs typeface="Arial" charset="0"/>
              </a:rPr>
              <a:t>‘We </a:t>
            </a:r>
            <a:r>
              <a:rPr lang="en-GB" sz="2800" dirty="0">
                <a:solidFill>
                  <a:prstClr val="black"/>
                </a:solidFill>
                <a:cs typeface="Arial" charset="0"/>
              </a:rPr>
              <a:t>will be as a city upon a hill. The eyes of all people are upon us, so that if we deal falsely with our God in this work we have undertaken and so cause Him to withdraw His present help from us, we shall be made a story and a byword throughout the world</a:t>
            </a:r>
            <a:r>
              <a:rPr lang="en-GB" sz="2800" dirty="0" smtClean="0">
                <a:solidFill>
                  <a:prstClr val="black"/>
                </a:solidFill>
                <a:cs typeface="Arial" charset="0"/>
              </a:rPr>
              <a:t>.’ Well</a:t>
            </a:r>
            <a:r>
              <a:rPr lang="en-GB" sz="2800" dirty="0">
                <a:solidFill>
                  <a:prstClr val="black"/>
                </a:solidFill>
                <a:cs typeface="Arial" charset="0"/>
              </a:rPr>
              <a:t>, we have not dealt falsely with our God, even if He is temporarily suspended from the classroom</a:t>
            </a:r>
            <a:r>
              <a:rPr lang="en-GB" sz="2800" dirty="0" smtClean="0">
                <a:solidFill>
                  <a:prstClr val="black"/>
                </a:solidFill>
                <a:cs typeface="Arial" charset="0"/>
              </a:rPr>
              <a:t>.”</a:t>
            </a:r>
          </a:p>
          <a:p>
            <a:pPr algn="r"/>
            <a:r>
              <a:rPr lang="en-GB" sz="2800" dirty="0" smtClean="0">
                <a:solidFill>
                  <a:prstClr val="black"/>
                </a:solidFill>
                <a:cs typeface="Arial" charset="0"/>
              </a:rPr>
              <a:t>- </a:t>
            </a:r>
            <a:r>
              <a:rPr lang="en-GB" sz="2000" dirty="0"/>
              <a:t>Ronald Reagan, </a:t>
            </a:r>
            <a:r>
              <a:rPr lang="en-GB" sz="2000" dirty="0" smtClean="0"/>
              <a:t>Conservative Political Action </a:t>
            </a:r>
            <a:r>
              <a:rPr lang="en-GB" sz="2000" dirty="0"/>
              <a:t>Conference, </a:t>
            </a:r>
            <a:r>
              <a:rPr lang="en-GB" sz="2000" dirty="0" smtClean="0"/>
              <a:t>25 January </a:t>
            </a:r>
            <a:r>
              <a:rPr lang="en-GB" sz="2000" dirty="0"/>
              <a:t>1974 </a:t>
            </a:r>
            <a:r>
              <a:rPr lang="en-GB" sz="1200" dirty="0" smtClean="0"/>
              <a:t>(</a:t>
            </a:r>
            <a:r>
              <a:rPr lang="en-GB" sz="1200" dirty="0" smtClean="0">
                <a:solidFill>
                  <a:prstClr val="black"/>
                </a:solidFill>
                <a:cs typeface="Arial" charset="0"/>
                <a:hlinkClick r:id="rId2"/>
              </a:rPr>
              <a:t>https</a:t>
            </a:r>
            <a:r>
              <a:rPr lang="en-GB" sz="1200" dirty="0">
                <a:solidFill>
                  <a:prstClr val="black"/>
                </a:solidFill>
                <a:cs typeface="Arial" charset="0"/>
                <a:hlinkClick r:id="rId2"/>
              </a:rPr>
              <a:t>://questioningwithboldness.wordpress.com/2011/07/04/we-shall-be-a-city-upon-hill-ronald-reagan-the-call-to-restoring-americas-divine-providence</a:t>
            </a:r>
            <a:r>
              <a:rPr lang="en-GB" sz="1200" dirty="0" smtClean="0">
                <a:solidFill>
                  <a:prstClr val="black"/>
                </a:solidFill>
                <a:cs typeface="Arial" charset="0"/>
                <a:hlinkClick r:id="rId2"/>
              </a:rPr>
              <a:t>/</a:t>
            </a:r>
            <a:r>
              <a:rPr lang="en-GB" sz="1200" dirty="0" smtClean="0">
                <a:solidFill>
                  <a:prstClr val="black"/>
                </a:solidFill>
                <a:cs typeface="Arial" charset="0"/>
              </a:rPr>
              <a:t>)</a:t>
            </a:r>
          </a:p>
          <a:p>
            <a:pPr marL="457200" indent="-457200" algn="r">
              <a:buFontTx/>
              <a:buChar char="-"/>
            </a:pPr>
            <a:endParaRPr lang="en-GB" sz="2800" dirty="0">
              <a:solidFill>
                <a:prstClr val="black"/>
              </a:solidFill>
              <a:cs typeface="Arial" charset="0"/>
            </a:endParaRP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01885" y="114300"/>
            <a:ext cx="2890115" cy="347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7414657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 y="6410"/>
            <a:ext cx="7162801" cy="6390120"/>
          </a:xfrm>
          <a:prstGeom prst="rect">
            <a:avLst/>
          </a:prstGeom>
        </p:spPr>
        <p:txBody>
          <a:bodyPr wrap="square" lIns="540000" tIns="360000" rIns="540000" bIns="360000">
            <a:spAutoFit/>
          </a:bodyPr>
          <a:lstStyle/>
          <a:p>
            <a:r>
              <a:rPr lang="en-GB" sz="2800" dirty="0">
                <a:solidFill>
                  <a:prstClr val="black"/>
                </a:solidFill>
                <a:latin typeface="Arial Black" panose="020B0A04020102020204" pitchFamily="34" charset="0"/>
                <a:cs typeface="Arial" charset="0"/>
              </a:rPr>
              <a:t>Reagan’s City Upon a Hill </a:t>
            </a:r>
          </a:p>
          <a:p>
            <a:endParaRPr lang="en-GB" sz="2600" dirty="0" smtClean="0"/>
          </a:p>
          <a:p>
            <a:r>
              <a:rPr lang="en-GB" sz="2600" dirty="0" smtClean="0"/>
              <a:t>“…</a:t>
            </a:r>
            <a:r>
              <a:rPr lang="en-GB" sz="2600" dirty="0"/>
              <a:t>Wee shall </a:t>
            </a:r>
            <a:r>
              <a:rPr lang="en-GB" sz="2600" dirty="0" err="1"/>
              <a:t>finde</a:t>
            </a:r>
            <a:r>
              <a:rPr lang="en-GB" sz="2600" dirty="0"/>
              <a:t> that the God of </a:t>
            </a:r>
            <a:r>
              <a:rPr lang="en-GB" sz="2600" dirty="0" err="1"/>
              <a:t>Israell</a:t>
            </a:r>
            <a:r>
              <a:rPr lang="en-GB" sz="2600" dirty="0"/>
              <a:t> is among us, when </a:t>
            </a:r>
            <a:r>
              <a:rPr lang="en-GB" sz="2600" dirty="0" err="1"/>
              <a:t>tenn</a:t>
            </a:r>
            <a:r>
              <a:rPr lang="en-GB" sz="2600" dirty="0"/>
              <a:t> of us shall be able to resist a thousand of our enemies, when he shall make us a </a:t>
            </a:r>
            <a:r>
              <a:rPr lang="en-GB" sz="2600" dirty="0" err="1"/>
              <a:t>prayse</a:t>
            </a:r>
            <a:r>
              <a:rPr lang="en-GB" sz="2600" dirty="0"/>
              <a:t> and glory, that men shall say of succeeding </a:t>
            </a:r>
            <a:r>
              <a:rPr lang="en-GB" sz="2600" dirty="0" err="1"/>
              <a:t>plantacions</a:t>
            </a:r>
            <a:r>
              <a:rPr lang="en-GB" sz="2600" dirty="0"/>
              <a:t>: the Lord make it like that of New England: for wee must Consider that wee shall be as </a:t>
            </a:r>
            <a:r>
              <a:rPr lang="en-GB" sz="2600" b="1" dirty="0">
                <a:solidFill>
                  <a:srgbClr val="FF0000"/>
                </a:solidFill>
                <a:effectLst>
                  <a:outerShdw blurRad="38100" dist="38100" dir="2700000" algn="tl">
                    <a:srgbClr val="000000">
                      <a:alpha val="43137"/>
                    </a:srgbClr>
                  </a:outerShdw>
                </a:effectLst>
              </a:rPr>
              <a:t>a </a:t>
            </a:r>
            <a:r>
              <a:rPr lang="en-GB" sz="2600" b="1" dirty="0" err="1">
                <a:solidFill>
                  <a:srgbClr val="FF0000"/>
                </a:solidFill>
                <a:effectLst>
                  <a:outerShdw blurRad="38100" dist="38100" dir="2700000" algn="tl">
                    <a:srgbClr val="000000">
                      <a:alpha val="43137"/>
                    </a:srgbClr>
                  </a:outerShdw>
                </a:effectLst>
              </a:rPr>
              <a:t>Citty</a:t>
            </a:r>
            <a:r>
              <a:rPr lang="en-GB" sz="2600" b="1" dirty="0">
                <a:solidFill>
                  <a:srgbClr val="FF0000"/>
                </a:solidFill>
                <a:effectLst>
                  <a:outerShdw blurRad="38100" dist="38100" dir="2700000" algn="tl">
                    <a:srgbClr val="000000">
                      <a:alpha val="43137"/>
                    </a:srgbClr>
                  </a:outerShdw>
                </a:effectLst>
              </a:rPr>
              <a:t> upon a Hill</a:t>
            </a:r>
            <a:r>
              <a:rPr lang="en-GB" sz="2600" dirty="0"/>
              <a:t>, the eyes of all people are </a:t>
            </a:r>
            <a:r>
              <a:rPr lang="en-GB" sz="2600" dirty="0" err="1"/>
              <a:t>uppon</a:t>
            </a:r>
            <a:r>
              <a:rPr lang="en-GB" sz="2600" dirty="0"/>
              <a:t> us </a:t>
            </a:r>
            <a:r>
              <a:rPr lang="en-GB" sz="2600" dirty="0" smtClean="0"/>
              <a:t>…”</a:t>
            </a:r>
          </a:p>
          <a:p>
            <a:pPr marL="285750" indent="-285750" algn="r">
              <a:buFontTx/>
              <a:buChar char="-"/>
            </a:pPr>
            <a:r>
              <a:rPr lang="en-GB" sz="1600" dirty="0" smtClean="0"/>
              <a:t>John Winthrop, ‘A Model of Christian Charity,’ delivered 1630</a:t>
            </a:r>
          </a:p>
          <a:p>
            <a:pPr marL="285750" indent="-285750">
              <a:buFontTx/>
              <a:buChar char="-"/>
            </a:pPr>
            <a:endParaRPr lang="en-GB" sz="1600" b="1" dirty="0" smtClean="0"/>
          </a:p>
          <a:p>
            <a:pPr lvl="1" algn="r"/>
            <a:endParaRPr lang="en-GB" sz="2000" dirty="0" smtClean="0"/>
          </a:p>
          <a:p>
            <a:pPr lvl="1" algn="r"/>
            <a:endParaRPr lang="en-GB" sz="2800" dirty="0"/>
          </a:p>
        </p:txBody>
      </p:sp>
      <p:pic>
        <p:nvPicPr>
          <p:cNvPr id="2" name="Picture 1"/>
          <p:cNvPicPr>
            <a:picLocks noChangeAspect="1"/>
          </p:cNvPicPr>
          <p:nvPr/>
        </p:nvPicPr>
        <p:blipFill>
          <a:blip r:embed="rId3"/>
          <a:stretch>
            <a:fillRect/>
          </a:stretch>
        </p:blipFill>
        <p:spPr>
          <a:xfrm>
            <a:off x="6654801" y="141984"/>
            <a:ext cx="4905786" cy="3766252"/>
          </a:xfrm>
          <a:prstGeom prst="rect">
            <a:avLst/>
          </a:prstGeom>
        </p:spPr>
      </p:pic>
      <p:pic>
        <p:nvPicPr>
          <p:cNvPr id="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1885" y="3382813"/>
            <a:ext cx="2890115" cy="34751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3976621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0"/>
            <a:ext cx="12192001" cy="8015520"/>
          </a:xfrm>
          <a:prstGeom prst="rect">
            <a:avLst/>
          </a:prstGeom>
        </p:spPr>
        <p:txBody>
          <a:bodyPr wrap="square" lIns="540000" tIns="540000" rIns="540000" bIns="540000">
            <a:spAutoFit/>
          </a:bodyPr>
          <a:lstStyle/>
          <a:p>
            <a:pPr algn="ctr"/>
            <a:r>
              <a:rPr lang="en-GB" sz="2800" dirty="0">
                <a:solidFill>
                  <a:prstClr val="black"/>
                </a:solidFill>
                <a:latin typeface="Arial Black" panose="020B0A04020102020204" pitchFamily="34" charset="0"/>
                <a:cs typeface="Arial" charset="0"/>
              </a:rPr>
              <a:t>Reagan’s City Upon a Hill </a:t>
            </a:r>
          </a:p>
          <a:p>
            <a:pPr algn="just"/>
            <a:endParaRPr lang="en-GB" sz="1400" dirty="0" smtClean="0">
              <a:solidFill>
                <a:prstClr val="black"/>
              </a:solidFill>
              <a:cs typeface="Arial" charset="0"/>
            </a:endParaRPr>
          </a:p>
          <a:p>
            <a:pPr algn="just"/>
            <a:r>
              <a:rPr lang="en-GB" sz="2800" dirty="0" smtClean="0">
                <a:solidFill>
                  <a:prstClr val="black"/>
                </a:solidFill>
                <a:cs typeface="Arial" charset="0"/>
              </a:rPr>
              <a:t>“… Other </a:t>
            </a:r>
            <a:r>
              <a:rPr lang="en-GB" sz="2800" dirty="0">
                <a:solidFill>
                  <a:prstClr val="black"/>
                </a:solidFill>
                <a:cs typeface="Arial" charset="0"/>
              </a:rPr>
              <a:t>constitutions say, </a:t>
            </a:r>
            <a:r>
              <a:rPr lang="en-GB" sz="2800" dirty="0" smtClean="0">
                <a:solidFill>
                  <a:prstClr val="black"/>
                </a:solidFill>
                <a:cs typeface="Arial" charset="0"/>
              </a:rPr>
              <a:t>‘Government </a:t>
            </a:r>
            <a:r>
              <a:rPr lang="en-GB" sz="2800" dirty="0">
                <a:solidFill>
                  <a:prstClr val="black"/>
                </a:solidFill>
                <a:cs typeface="Arial" charset="0"/>
              </a:rPr>
              <a:t>grants you these rights,” and ours says, </a:t>
            </a:r>
            <a:r>
              <a:rPr lang="en-GB" sz="2800" dirty="0" smtClean="0">
                <a:solidFill>
                  <a:prstClr val="black"/>
                </a:solidFill>
                <a:cs typeface="Arial" charset="0"/>
              </a:rPr>
              <a:t>‘You </a:t>
            </a:r>
            <a:r>
              <a:rPr lang="en-GB" sz="2800" dirty="0">
                <a:solidFill>
                  <a:prstClr val="black"/>
                </a:solidFill>
                <a:cs typeface="Arial" charset="0"/>
              </a:rPr>
              <a:t>are born with these rights, they are </a:t>
            </a:r>
            <a:r>
              <a:rPr lang="en-GB" sz="2800" b="1" dirty="0">
                <a:solidFill>
                  <a:srgbClr val="7030A0"/>
                </a:solidFill>
                <a:cs typeface="Arial" charset="0"/>
              </a:rPr>
              <a:t>yours by the grace of God</a:t>
            </a:r>
            <a:r>
              <a:rPr lang="en-GB" sz="2800" dirty="0">
                <a:solidFill>
                  <a:prstClr val="black"/>
                </a:solidFill>
                <a:cs typeface="Arial" charset="0"/>
              </a:rPr>
              <a:t>, and no government on earth can take them from you</a:t>
            </a:r>
            <a:r>
              <a:rPr lang="en-GB" sz="2800" dirty="0" smtClean="0">
                <a:solidFill>
                  <a:prstClr val="black"/>
                </a:solidFill>
                <a:cs typeface="Arial" charset="0"/>
              </a:rPr>
              <a:t>.’”</a:t>
            </a:r>
          </a:p>
          <a:p>
            <a:pPr algn="just"/>
            <a:endParaRPr lang="en-GB" sz="2800" dirty="0">
              <a:solidFill>
                <a:prstClr val="black"/>
              </a:solidFill>
              <a:cs typeface="Arial" charset="0"/>
            </a:endParaRPr>
          </a:p>
          <a:p>
            <a:pPr algn="just"/>
            <a:r>
              <a:rPr lang="en-GB" sz="2800" dirty="0" smtClean="0">
                <a:solidFill>
                  <a:prstClr val="black"/>
                </a:solidFill>
                <a:cs typeface="Arial" charset="0"/>
              </a:rPr>
              <a:t>“In </a:t>
            </a:r>
            <a:r>
              <a:rPr lang="en-GB" sz="2800" dirty="0">
                <a:solidFill>
                  <a:prstClr val="black"/>
                </a:solidFill>
                <a:cs typeface="Arial" charset="0"/>
              </a:rPr>
              <a:t>the days following World War II, when the economic strength and power of America was all that stood between the world and the return to the dark ages, Pope Pius XII said, </a:t>
            </a:r>
            <a:r>
              <a:rPr lang="en-GB" sz="2800" dirty="0" smtClean="0">
                <a:solidFill>
                  <a:prstClr val="black"/>
                </a:solidFill>
                <a:cs typeface="Arial" charset="0"/>
              </a:rPr>
              <a:t>‘The </a:t>
            </a:r>
            <a:r>
              <a:rPr lang="en-GB" sz="2800" dirty="0">
                <a:solidFill>
                  <a:prstClr val="black"/>
                </a:solidFill>
                <a:cs typeface="Arial" charset="0"/>
              </a:rPr>
              <a:t>American people have a great genius for splendid and unselfish actions. Into the hands of America God has placed the destinies of an afflicted mankind</a:t>
            </a:r>
            <a:r>
              <a:rPr lang="en-GB" sz="2800" dirty="0" smtClean="0">
                <a:solidFill>
                  <a:prstClr val="black"/>
                </a:solidFill>
                <a:cs typeface="Arial" charset="0"/>
              </a:rPr>
              <a:t>.’</a:t>
            </a:r>
            <a:endParaRPr lang="en-GB" sz="2800" dirty="0">
              <a:solidFill>
                <a:prstClr val="black"/>
              </a:solidFill>
              <a:cs typeface="Arial" charset="0"/>
            </a:endParaRPr>
          </a:p>
          <a:p>
            <a:pPr algn="just"/>
            <a:r>
              <a:rPr lang="en-GB" sz="2800" dirty="0">
                <a:solidFill>
                  <a:prstClr val="black"/>
                </a:solidFill>
                <a:cs typeface="Arial" charset="0"/>
              </a:rPr>
              <a:t>	</a:t>
            </a:r>
            <a:r>
              <a:rPr lang="en-GB" sz="2800" dirty="0" smtClean="0">
                <a:solidFill>
                  <a:prstClr val="black"/>
                </a:solidFill>
                <a:cs typeface="Arial" charset="0"/>
              </a:rPr>
              <a:t>“</a:t>
            </a:r>
            <a:r>
              <a:rPr lang="en-GB" sz="2800" dirty="0" smtClean="0">
                <a:solidFill>
                  <a:srgbClr val="7030A0"/>
                </a:solidFill>
                <a:cs typeface="Arial" charset="0"/>
              </a:rPr>
              <a:t>We </a:t>
            </a:r>
            <a:r>
              <a:rPr lang="en-GB" sz="2800" dirty="0">
                <a:solidFill>
                  <a:srgbClr val="7030A0"/>
                </a:solidFill>
                <a:cs typeface="Arial" charset="0"/>
              </a:rPr>
              <a:t>are indeed, and we are today, the last best hope of man on </a:t>
            </a:r>
            <a:r>
              <a:rPr lang="en-GB" sz="2800" dirty="0" smtClean="0">
                <a:solidFill>
                  <a:srgbClr val="7030A0"/>
                </a:solidFill>
                <a:cs typeface="Arial" charset="0"/>
              </a:rPr>
              <a:t>earth</a:t>
            </a:r>
            <a:r>
              <a:rPr lang="en-GB" sz="2800" dirty="0" smtClean="0">
                <a:solidFill>
                  <a:prstClr val="black"/>
                </a:solidFill>
                <a:cs typeface="Arial" charset="0"/>
              </a:rPr>
              <a:t>.”</a:t>
            </a:r>
          </a:p>
          <a:p>
            <a:pPr algn="r"/>
            <a:r>
              <a:rPr lang="en-GB" sz="3600" dirty="0" smtClean="0">
                <a:solidFill>
                  <a:prstClr val="black"/>
                </a:solidFill>
                <a:cs typeface="Arial" charset="0"/>
              </a:rPr>
              <a:t>- </a:t>
            </a:r>
            <a:r>
              <a:rPr lang="en-GB" sz="2400" dirty="0"/>
              <a:t>Ronald Reagan, </a:t>
            </a:r>
            <a:r>
              <a:rPr lang="en-GB" sz="2400" dirty="0" smtClean="0"/>
              <a:t>Conservative Political Action </a:t>
            </a:r>
            <a:r>
              <a:rPr lang="en-GB" sz="2400" dirty="0"/>
              <a:t>Conference, </a:t>
            </a:r>
            <a:r>
              <a:rPr lang="en-GB" sz="2400" dirty="0" smtClean="0"/>
              <a:t>25 January </a:t>
            </a:r>
            <a:r>
              <a:rPr lang="en-GB" sz="2400" dirty="0"/>
              <a:t>1974 </a:t>
            </a:r>
            <a:r>
              <a:rPr lang="en-GB" dirty="0" smtClean="0"/>
              <a:t>(</a:t>
            </a:r>
            <a:r>
              <a:rPr lang="en-GB" sz="1200" dirty="0" smtClean="0">
                <a:solidFill>
                  <a:prstClr val="black"/>
                </a:solidFill>
                <a:cs typeface="Arial" charset="0"/>
                <a:hlinkClick r:id="rId2"/>
              </a:rPr>
              <a:t>https</a:t>
            </a:r>
            <a:r>
              <a:rPr lang="en-GB" sz="1200" dirty="0">
                <a:solidFill>
                  <a:prstClr val="black"/>
                </a:solidFill>
                <a:cs typeface="Arial" charset="0"/>
                <a:hlinkClick r:id="rId2"/>
              </a:rPr>
              <a:t>://questioningwithboldness.wordpress.com/2011/07/04/we-shall-be-a-city-upon-hill-ronald-reagan-the-call-to-restoring-americas-divine-providence</a:t>
            </a:r>
            <a:r>
              <a:rPr lang="en-GB" sz="1200" dirty="0" smtClean="0">
                <a:solidFill>
                  <a:prstClr val="black"/>
                </a:solidFill>
                <a:cs typeface="Arial" charset="0"/>
                <a:hlinkClick r:id="rId2"/>
              </a:rPr>
              <a:t>/</a:t>
            </a:r>
            <a:endParaRPr lang="en-GB" sz="1200" dirty="0" smtClean="0">
              <a:solidFill>
                <a:prstClr val="black"/>
              </a:solidFill>
              <a:cs typeface="Arial" charset="0"/>
            </a:endParaRPr>
          </a:p>
          <a:p>
            <a:pPr marL="457200" indent="-457200" algn="r">
              <a:buFontTx/>
              <a:buChar char="-"/>
            </a:pPr>
            <a:endParaRPr lang="en-GB" sz="2800" dirty="0">
              <a:solidFill>
                <a:prstClr val="black"/>
              </a:solidFill>
              <a:cs typeface="Arial" charset="0"/>
            </a:endParaRPr>
          </a:p>
        </p:txBody>
      </p:sp>
    </p:spTree>
    <p:extLst>
      <p:ext uri="{BB962C8B-B14F-4D97-AF65-F5344CB8AC3E}">
        <p14:creationId xmlns:p14="http://schemas.microsoft.com/office/powerpoint/2010/main" val="10306460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 y="6410"/>
            <a:ext cx="12192001" cy="2542913"/>
          </a:xfrm>
          <a:prstGeom prst="rect">
            <a:avLst/>
          </a:prstGeom>
        </p:spPr>
        <p:txBody>
          <a:bodyPr wrap="square" lIns="540000" tIns="360000" rIns="540000" bIns="360000">
            <a:spAutoFit/>
          </a:bodyPr>
          <a:lstStyle/>
          <a:p>
            <a:pPr algn="ctr"/>
            <a:r>
              <a:rPr lang="en-GB" sz="2800" dirty="0">
                <a:solidFill>
                  <a:prstClr val="black"/>
                </a:solidFill>
                <a:latin typeface="Arial Black" panose="020B0A04020102020204" pitchFamily="34" charset="0"/>
                <a:cs typeface="Arial" charset="0"/>
              </a:rPr>
              <a:t>Reagan’s City Upon a Hill </a:t>
            </a:r>
          </a:p>
          <a:p>
            <a:endParaRPr lang="en-GB" sz="2600" dirty="0" smtClean="0"/>
          </a:p>
          <a:p>
            <a:pPr marL="285750" indent="-285750">
              <a:buFontTx/>
              <a:buChar char="-"/>
            </a:pPr>
            <a:endParaRPr lang="en-GB" sz="1600" b="1" dirty="0" smtClean="0"/>
          </a:p>
          <a:p>
            <a:pPr lvl="1" algn="r"/>
            <a:endParaRPr lang="en-GB" sz="2000" dirty="0" smtClean="0"/>
          </a:p>
          <a:p>
            <a:pPr lvl="1" algn="r"/>
            <a:endParaRPr lang="en-GB" sz="2800" dirty="0"/>
          </a:p>
        </p:txBody>
      </p:sp>
      <p:sp>
        <p:nvSpPr>
          <p:cNvPr id="4" name="Rectangle 3"/>
          <p:cNvSpPr/>
          <p:nvPr/>
        </p:nvSpPr>
        <p:spPr>
          <a:xfrm>
            <a:off x="0" y="987280"/>
            <a:ext cx="12017786" cy="4035629"/>
          </a:xfrm>
          <a:prstGeom prst="rect">
            <a:avLst/>
          </a:prstGeom>
        </p:spPr>
        <p:txBody>
          <a:bodyPr wrap="square" lIns="540000" tIns="360000" rIns="540000" bIns="360000">
            <a:spAutoFit/>
          </a:bodyPr>
          <a:lstStyle/>
          <a:p>
            <a:pPr algn="just"/>
            <a:r>
              <a:rPr lang="en-GB" sz="2600" b="1" dirty="0" smtClean="0">
                <a:solidFill>
                  <a:prstClr val="black"/>
                </a:solidFill>
              </a:rPr>
              <a:t>“… </a:t>
            </a:r>
            <a:r>
              <a:rPr lang="en-GB" sz="2600" dirty="0" smtClean="0"/>
              <a:t>I've spoken of the shining city all my political life, but I don't know if I ever quite communicated what I saw when I said it. But in my mind it was a tall proud city built on rocks stronger than oceans, wind-swept, </a:t>
            </a:r>
            <a:r>
              <a:rPr lang="en-GB" sz="2600" dirty="0" smtClean="0">
                <a:solidFill>
                  <a:srgbClr val="7030A0"/>
                </a:solidFill>
              </a:rPr>
              <a:t>God-blessed</a:t>
            </a:r>
            <a:r>
              <a:rPr lang="en-GB" sz="2600" dirty="0" smtClean="0"/>
              <a:t>, and teeming with people of all kinds living in harmony and peace, a city with free ports that hummed with commerce and creativity, and if there had to be city walls, the walls had doors and the doors were open to anyone with the will and the heart to get here.”</a:t>
            </a:r>
          </a:p>
          <a:p>
            <a:pPr marL="285750" indent="-285750" algn="r">
              <a:buFontTx/>
              <a:buChar char="-"/>
            </a:pPr>
            <a:r>
              <a:rPr lang="en-GB" sz="1500" b="1" dirty="0">
                <a:solidFill>
                  <a:prstClr val="black"/>
                </a:solidFill>
              </a:rPr>
              <a:t>Ronald Reagan</a:t>
            </a:r>
            <a:r>
              <a:rPr lang="en-GB" sz="1500" dirty="0">
                <a:solidFill>
                  <a:prstClr val="black"/>
                </a:solidFill>
              </a:rPr>
              <a:t>, </a:t>
            </a:r>
            <a:r>
              <a:rPr lang="en-GB" sz="1500" dirty="0" smtClean="0">
                <a:solidFill>
                  <a:prstClr val="black"/>
                </a:solidFill>
              </a:rPr>
              <a:t>Farewell Address,  1989</a:t>
            </a:r>
            <a:endParaRPr lang="en-GB" sz="2000" dirty="0"/>
          </a:p>
          <a:p>
            <a:pPr lvl="1"/>
            <a:endParaRPr lang="en-GB" dirty="0"/>
          </a:p>
        </p:txBody>
      </p:sp>
      <p:pic>
        <p:nvPicPr>
          <p:cNvPr id="2" name="Picture 1"/>
          <p:cNvPicPr>
            <a:picLocks noChangeAspect="1"/>
          </p:cNvPicPr>
          <p:nvPr/>
        </p:nvPicPr>
        <p:blipFill>
          <a:blip r:embed="rId3"/>
          <a:stretch>
            <a:fillRect/>
          </a:stretch>
        </p:blipFill>
        <p:spPr>
          <a:xfrm>
            <a:off x="3439987" y="4035446"/>
            <a:ext cx="4346825" cy="2444708"/>
          </a:xfrm>
          <a:prstGeom prst="rect">
            <a:avLst/>
          </a:prstGeom>
        </p:spPr>
      </p:pic>
    </p:spTree>
    <p:extLst>
      <p:ext uri="{BB962C8B-B14F-4D97-AF65-F5344CB8AC3E}">
        <p14:creationId xmlns:p14="http://schemas.microsoft.com/office/powerpoint/2010/main" val="401314823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2"/>
            <a:ext cx="7053943" cy="7122968"/>
          </a:xfrm>
          <a:prstGeom prst="rect">
            <a:avLst/>
          </a:prstGeom>
        </p:spPr>
        <p:txBody>
          <a:bodyPr wrap="square" lIns="540000" tIns="540000" rIns="540000" bIns="540000">
            <a:spAutoFit/>
          </a:bodyPr>
          <a:lstStyle/>
          <a:p>
            <a:pPr algn="ctr">
              <a:defRPr/>
            </a:pPr>
            <a:r>
              <a:rPr lang="en-GB" sz="2800" b="1" dirty="0" smtClean="0">
                <a:solidFill>
                  <a:prstClr val="black"/>
                </a:solidFill>
                <a:latin typeface="Arial Black" panose="020B0A04020102020204" pitchFamily="34" charset="0"/>
                <a:cs typeface="Arial" charset="0"/>
              </a:rPr>
              <a:t>‘</a:t>
            </a:r>
            <a:r>
              <a:rPr lang="en-GB" sz="2800" b="1" dirty="0">
                <a:solidFill>
                  <a:prstClr val="black"/>
                </a:solidFill>
                <a:latin typeface="Arial Black" panose="020B0A04020102020204" pitchFamily="34" charset="0"/>
                <a:cs typeface="Arial" charset="0"/>
              </a:rPr>
              <a:t>Moral Majority’</a:t>
            </a:r>
          </a:p>
          <a:p>
            <a:pPr>
              <a:defRPr/>
            </a:pPr>
            <a:endParaRPr lang="en-GB" sz="1000" b="1" u="sng"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Election of Jimmy Carter, a self-identified evangelical, brought evangelism newfound national profile</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a:solidFill>
                  <a:prstClr val="black"/>
                </a:solidFill>
                <a:cs typeface="Arial" charset="0"/>
              </a:rPr>
              <a:t>Disaffection with Carter’s  record of supporting religious causes factors into </a:t>
            </a:r>
            <a:r>
              <a:rPr lang="en-GB" sz="2400" dirty="0" err="1">
                <a:solidFill>
                  <a:prstClr val="black"/>
                </a:solidFill>
                <a:cs typeface="Arial" charset="0"/>
              </a:rPr>
              <a:t>Falwell’s</a:t>
            </a:r>
            <a:r>
              <a:rPr lang="en-GB" sz="2400" dirty="0">
                <a:solidFill>
                  <a:prstClr val="black"/>
                </a:solidFill>
                <a:cs typeface="Arial" charset="0"/>
              </a:rPr>
              <a:t> decision to endorse Reagan’s 1980 campaign – plus his re-election bid and the candidacy of George HW Bush in 1988</a:t>
            </a:r>
          </a:p>
          <a:p>
            <a:pPr marL="342900" indent="-342900" algn="just">
              <a:buFont typeface="Arial" panose="020B0604020202020204" pitchFamily="34" charset="0"/>
              <a:buChar char="•"/>
              <a:defRPr/>
            </a:pPr>
            <a:endParaRPr lang="en-GB" sz="2400" dirty="0">
              <a:solidFill>
                <a:prstClr val="black"/>
              </a:solidFill>
              <a:cs typeface="Arial" charset="0"/>
            </a:endParaRPr>
          </a:p>
          <a:p>
            <a:pPr marL="342900" indent="-342900" algn="just">
              <a:buFont typeface="Arial" panose="020B0604020202020204" pitchFamily="34" charset="0"/>
              <a:buChar char="•"/>
              <a:defRPr/>
            </a:pPr>
            <a:r>
              <a:rPr lang="en-GB" sz="2400" dirty="0" smtClean="0">
                <a:solidFill>
                  <a:prstClr val="black"/>
                </a:solidFill>
                <a:cs typeface="Arial" charset="0"/>
              </a:rPr>
              <a:t>Fosters enduring coalition between Republican Party and fundamentalist Christians – e.g. George W Bush a ‘born again Christian,’ the latter-day Tea Party movement </a:t>
            </a:r>
          </a:p>
          <a:p>
            <a:pPr marL="342900" indent="-342900" algn="just">
              <a:buFont typeface="Arial" panose="020B0604020202020204" pitchFamily="34" charset="0"/>
              <a:buChar char="•"/>
              <a:defRPr/>
            </a:pPr>
            <a:endParaRPr lang="en-GB" dirty="0">
              <a:solidFill>
                <a:prstClr val="black"/>
              </a:solidFill>
              <a:cs typeface="Arial" charset="0"/>
            </a:endParaRPr>
          </a:p>
        </p:txBody>
      </p:sp>
      <p:pic>
        <p:nvPicPr>
          <p:cNvPr id="205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86040" y="3426337"/>
            <a:ext cx="5205960" cy="34316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p:cNvPicPr>
            <a:picLocks noChangeAspect="1"/>
          </p:cNvPicPr>
          <p:nvPr/>
        </p:nvPicPr>
        <p:blipFill>
          <a:blip r:embed="rId4"/>
          <a:stretch>
            <a:fillRect/>
          </a:stretch>
        </p:blipFill>
        <p:spPr>
          <a:xfrm>
            <a:off x="6986041" y="0"/>
            <a:ext cx="5205960" cy="3563846"/>
          </a:xfrm>
          <a:prstGeom prst="rect">
            <a:avLst/>
          </a:prstGeom>
        </p:spPr>
      </p:pic>
    </p:spTree>
    <p:extLst>
      <p:ext uri="{BB962C8B-B14F-4D97-AF65-F5344CB8AC3E}">
        <p14:creationId xmlns:p14="http://schemas.microsoft.com/office/powerpoint/2010/main" val="102580917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48986"/>
            <a:ext cx="12192001" cy="6969079"/>
          </a:xfrm>
          <a:prstGeom prst="rect">
            <a:avLst/>
          </a:prstGeom>
        </p:spPr>
        <p:txBody>
          <a:bodyPr wrap="square" lIns="540000" tIns="540000" rIns="540000" bIns="540000">
            <a:spAutoFit/>
          </a:bodyPr>
          <a:lstStyle/>
          <a:p>
            <a:pPr algn="ctr"/>
            <a:r>
              <a:rPr lang="en-GB" sz="3200" b="1" dirty="0" smtClean="0">
                <a:latin typeface="Arial Black" panose="020B0A04020102020204" pitchFamily="34" charset="0"/>
              </a:rPr>
              <a:t>Backing Reagan’s ‘Morning in America’</a:t>
            </a:r>
          </a:p>
          <a:p>
            <a:pPr algn="ctr"/>
            <a:endParaRPr lang="en-GB" sz="1600" b="1" dirty="0" smtClean="0">
              <a:latin typeface="Arial Black" panose="020B0A04020102020204" pitchFamily="34" charset="0"/>
            </a:endParaRPr>
          </a:p>
          <a:p>
            <a:pPr algn="just"/>
            <a:r>
              <a:rPr lang="en-GB" sz="3200" dirty="0" smtClean="0"/>
              <a:t>“</a:t>
            </a:r>
            <a:r>
              <a:rPr lang="en-GB" sz="3200" dirty="0"/>
              <a:t>The debates over school prayer, </a:t>
            </a:r>
            <a:r>
              <a:rPr lang="en-GB" sz="3200" dirty="0" smtClean="0"/>
              <a:t>abortion  and </a:t>
            </a:r>
            <a:r>
              <a:rPr lang="en-GB" sz="3200" dirty="0"/>
              <a:t>homosexuality are </a:t>
            </a:r>
            <a:r>
              <a:rPr lang="en-GB" sz="3200" dirty="0">
                <a:solidFill>
                  <a:srgbClr val="FF0000"/>
                </a:solidFill>
              </a:rPr>
              <a:t>not as important as one issue that has recently loomed before </a:t>
            </a:r>
            <a:r>
              <a:rPr lang="en-GB" sz="3200" dirty="0" smtClean="0">
                <a:solidFill>
                  <a:srgbClr val="FF0000"/>
                </a:solidFill>
              </a:rPr>
              <a:t>us</a:t>
            </a:r>
            <a:r>
              <a:rPr lang="en-GB" sz="3200" dirty="0" smtClean="0"/>
              <a:t>. If </a:t>
            </a:r>
            <a:r>
              <a:rPr lang="en-GB" sz="3200" dirty="0"/>
              <a:t>our country is militarily overshadowed by the </a:t>
            </a:r>
            <a:r>
              <a:rPr lang="en-GB" sz="3200" dirty="0">
                <a:solidFill>
                  <a:srgbClr val="FF0000"/>
                </a:solidFill>
              </a:rPr>
              <a:t>Soviet Unio</a:t>
            </a:r>
            <a:r>
              <a:rPr lang="en-GB" sz="3200" dirty="0"/>
              <a:t>n, I believe that we will not have the opportunity for free and open debate about these or any other issues for long</a:t>
            </a:r>
            <a:r>
              <a:rPr lang="en-GB" sz="3200" dirty="0" smtClean="0"/>
              <a:t>.”</a:t>
            </a:r>
          </a:p>
          <a:p>
            <a:pPr algn="r"/>
            <a:r>
              <a:rPr lang="en-GB" sz="2400" baseline="30000" dirty="0" smtClean="0"/>
              <a:t>- Jerry Falwell, “A Bystander—How Not to Be One,” </a:t>
            </a:r>
            <a:r>
              <a:rPr lang="en-GB" sz="2400" i="1" baseline="30000" dirty="0" smtClean="0"/>
              <a:t>Christian Life</a:t>
            </a:r>
            <a:r>
              <a:rPr lang="en-GB" sz="2400" baseline="30000" dirty="0" smtClean="0"/>
              <a:t>, October</a:t>
            </a:r>
            <a:r>
              <a:rPr lang="en-GB" sz="2400" dirty="0" smtClean="0"/>
              <a:t> </a:t>
            </a:r>
            <a:r>
              <a:rPr lang="en-GB" sz="2400" baseline="30000" dirty="0" smtClean="0"/>
              <a:t>1983, p. 24. Cited by Williams, ‘Reagan’s Religious Right,’ p. 144</a:t>
            </a:r>
          </a:p>
          <a:p>
            <a:pPr algn="r"/>
            <a:endParaRPr lang="en-GB" sz="2400" baseline="30000" dirty="0" smtClean="0"/>
          </a:p>
          <a:p>
            <a:pPr algn="just"/>
            <a:r>
              <a:rPr lang="en-GB" sz="2800" dirty="0" smtClean="0"/>
              <a:t>“</a:t>
            </a:r>
            <a:r>
              <a:rPr lang="en-GB" sz="2800" dirty="0"/>
              <a:t>As it now stands, the Democratic party is basically controlled by the radical ideas of a </a:t>
            </a:r>
            <a:r>
              <a:rPr lang="en-GB" sz="2800" dirty="0" smtClean="0"/>
              <a:t>dangerous </a:t>
            </a:r>
            <a:r>
              <a:rPr lang="en-GB" sz="2800" dirty="0"/>
              <a:t>minority—</a:t>
            </a:r>
            <a:r>
              <a:rPr lang="en-GB" sz="2800" dirty="0">
                <a:solidFill>
                  <a:srgbClr val="FF0000"/>
                </a:solidFill>
              </a:rPr>
              <a:t>homosexuals, militant feminists, socialists, </a:t>
            </a:r>
            <a:r>
              <a:rPr lang="en-GB" sz="2800" dirty="0" err="1">
                <a:solidFill>
                  <a:srgbClr val="FF0000"/>
                </a:solidFill>
              </a:rPr>
              <a:t>freezeniks</a:t>
            </a:r>
            <a:r>
              <a:rPr lang="en-GB" sz="2800" dirty="0">
                <a:solidFill>
                  <a:srgbClr val="FF0000"/>
                </a:solidFill>
              </a:rPr>
              <a:t>, and others of the </a:t>
            </a:r>
            <a:r>
              <a:rPr lang="en-GB" sz="2800" dirty="0" smtClean="0">
                <a:solidFill>
                  <a:srgbClr val="FF0000"/>
                </a:solidFill>
              </a:rPr>
              <a:t>ilk</a:t>
            </a:r>
            <a:r>
              <a:rPr lang="en-GB" sz="2800" dirty="0" smtClean="0"/>
              <a:t>.”</a:t>
            </a:r>
          </a:p>
          <a:p>
            <a:pPr algn="r"/>
            <a:r>
              <a:rPr lang="en-GB" dirty="0" smtClean="0"/>
              <a:t>- Falwell, </a:t>
            </a:r>
            <a:r>
              <a:rPr lang="en-GB" i="1" dirty="0" smtClean="0"/>
              <a:t>Moral Majority </a:t>
            </a:r>
            <a:r>
              <a:rPr lang="en-GB" dirty="0" smtClean="0"/>
              <a:t>Report, July 1984, p.1. Cited by Williams, ‘Reagan’s Religious Right,’ p. 144</a:t>
            </a:r>
            <a:endParaRPr lang="en-GB" dirty="0">
              <a:solidFill>
                <a:prstClr val="black"/>
              </a:solidFill>
              <a:cs typeface="Arial" charset="0"/>
            </a:endParaRPr>
          </a:p>
        </p:txBody>
      </p:sp>
    </p:spTree>
    <p:extLst>
      <p:ext uri="{BB962C8B-B14F-4D97-AF65-F5344CB8AC3E}">
        <p14:creationId xmlns:p14="http://schemas.microsoft.com/office/powerpoint/2010/main" val="318364271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4470400" y="0"/>
            <a:ext cx="7721600" cy="4645025"/>
          </a:xfrm>
          <a:prstGeom prst="rect">
            <a:avLst/>
          </a:prstGeom>
        </p:spPr>
      </p:pic>
      <p:pic>
        <p:nvPicPr>
          <p:cNvPr id="3" name="Picture 2"/>
          <p:cNvPicPr>
            <a:picLocks noChangeAspect="1"/>
          </p:cNvPicPr>
          <p:nvPr/>
        </p:nvPicPr>
        <p:blipFill>
          <a:blip r:embed="rId3"/>
          <a:stretch>
            <a:fillRect/>
          </a:stretch>
        </p:blipFill>
        <p:spPr>
          <a:xfrm>
            <a:off x="1" y="3327400"/>
            <a:ext cx="6488748" cy="3397250"/>
          </a:xfrm>
          <a:prstGeom prst="rect">
            <a:avLst/>
          </a:prstGeom>
        </p:spPr>
      </p:pic>
      <p:sp>
        <p:nvSpPr>
          <p:cNvPr id="4" name="Rectangle 3"/>
          <p:cNvSpPr/>
          <p:nvPr/>
        </p:nvSpPr>
        <p:spPr>
          <a:xfrm>
            <a:off x="6604000" y="5156200"/>
            <a:ext cx="4991100" cy="646331"/>
          </a:xfrm>
          <a:prstGeom prst="rect">
            <a:avLst/>
          </a:prstGeom>
        </p:spPr>
        <p:txBody>
          <a:bodyPr wrap="square">
            <a:spAutoFit/>
          </a:bodyPr>
          <a:lstStyle/>
          <a:p>
            <a:r>
              <a:rPr lang="en-GB" dirty="0" smtClean="0"/>
              <a:t>750,000 Nuclear Freeze </a:t>
            </a:r>
            <a:r>
              <a:rPr lang="en-GB" dirty="0" err="1" smtClean="0"/>
              <a:t>protestots</a:t>
            </a:r>
            <a:r>
              <a:rPr lang="en-GB" dirty="0" smtClean="0"/>
              <a:t> march in New York, 12 June 1982</a:t>
            </a:r>
            <a:endParaRPr lang="en-GB" dirty="0"/>
          </a:p>
        </p:txBody>
      </p:sp>
      <p:pic>
        <p:nvPicPr>
          <p:cNvPr id="5" name="Picture 4"/>
          <p:cNvPicPr>
            <a:picLocks noChangeAspect="1"/>
          </p:cNvPicPr>
          <p:nvPr/>
        </p:nvPicPr>
        <p:blipFill rotWithShape="1">
          <a:blip r:embed="rId4"/>
          <a:srcRect b="67391"/>
          <a:stretch/>
        </p:blipFill>
        <p:spPr>
          <a:xfrm>
            <a:off x="1" y="422275"/>
            <a:ext cx="5181601" cy="2482851"/>
          </a:xfrm>
          <a:prstGeom prst="rect">
            <a:avLst/>
          </a:prstGeom>
        </p:spPr>
      </p:pic>
    </p:spTree>
    <p:extLst>
      <p:ext uri="{BB962C8B-B14F-4D97-AF65-F5344CB8AC3E}">
        <p14:creationId xmlns:p14="http://schemas.microsoft.com/office/powerpoint/2010/main" val="346713922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258</TotalTime>
  <Words>1259</Words>
  <Application>Microsoft Office PowerPoint</Application>
  <PresentationFormat>Widescreen</PresentationFormat>
  <Paragraphs>95</Paragraphs>
  <Slides>18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Black</vt:lpstr>
      <vt:lpstr>Calibri</vt:lpstr>
      <vt:lpstr>Calibri Light</vt:lpstr>
      <vt:lpstr>Office Theme</vt:lpstr>
      <vt:lpstr>PowerPoint Presentation</vt:lpstr>
      <vt:lpstr>The Reagan Coalition</vt:lpstr>
      <vt:lpstr>PowerPoint Presentation</vt:lpstr>
      <vt:lpstr>PowerPoint Presentation</vt:lpstr>
      <vt:lpstr>PowerPoint Presentation</vt:lpstr>
      <vt:lpstr>PowerPoint Presentation</vt:lpstr>
      <vt:lpstr>PowerPoint Presentation</vt:lpstr>
      <vt:lpstr>PowerPoint Presentation</vt:lpstr>
      <vt:lpstr>Reagan Courts the Religious Right, Republican primaries, 1976</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21</cp:revision>
  <dcterms:created xsi:type="dcterms:W3CDTF">2019-01-28T15:07:48Z</dcterms:created>
  <dcterms:modified xsi:type="dcterms:W3CDTF">2019-02-15T14:36:11Z</dcterms:modified>
</cp:coreProperties>
</file>