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</p:sldIdLst>
  <p:sldSz cx="6858000" cy="9906000" type="A4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42" autoAdjust="0"/>
    <p:restoredTop sz="94744" autoAdjust="0"/>
  </p:normalViewPr>
  <p:slideViewPr>
    <p:cSldViewPr snapToGrid="0">
      <p:cViewPr varScale="1">
        <p:scale>
          <a:sx n="55" d="100"/>
          <a:sy n="55" d="100"/>
        </p:scale>
        <p:origin x="182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C3AD79-C39A-4F71-9A21-23D402751B5A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4237F5DA-A9FD-4FB7-99A9-36FB454E91ED}">
      <dgm:prSet/>
      <dgm:spPr/>
      <dgm:t>
        <a:bodyPr/>
        <a:lstStyle/>
        <a:p>
          <a:r>
            <a:rPr lang="en-GB" dirty="0"/>
            <a:t>Apple Inc. unveils a portable holographic workspace device, </a:t>
          </a:r>
          <a:r>
            <a:rPr lang="en-GB" dirty="0" err="1"/>
            <a:t>HoloSphere</a:t>
          </a:r>
          <a:r>
            <a:rPr lang="en-GB" dirty="0"/>
            <a:t>. </a:t>
          </a:r>
          <a:endParaRPr lang="en-US" dirty="0"/>
        </a:p>
      </dgm:t>
    </dgm:pt>
    <dgm:pt modelId="{61076846-1542-4A72-90AA-29F5DD9DBC1B}" type="parTrans" cxnId="{3A33D0A6-AD8E-4424-8ACB-E1D449380B56}">
      <dgm:prSet/>
      <dgm:spPr/>
      <dgm:t>
        <a:bodyPr/>
        <a:lstStyle/>
        <a:p>
          <a:endParaRPr lang="en-US"/>
        </a:p>
      </dgm:t>
    </dgm:pt>
    <dgm:pt modelId="{E24A7FBB-20A4-44D0-A77D-3D52E3DCEDBA}" type="sibTrans" cxnId="{3A33D0A6-AD8E-4424-8ACB-E1D449380B56}">
      <dgm:prSet/>
      <dgm:spPr/>
      <dgm:t>
        <a:bodyPr/>
        <a:lstStyle/>
        <a:p>
          <a:endParaRPr lang="en-US"/>
        </a:p>
      </dgm:t>
    </dgm:pt>
    <dgm:pt modelId="{6DA20F44-067B-4968-BEC4-1AC08C85342D}">
      <dgm:prSet/>
      <dgm:spPr/>
      <dgm:t>
        <a:bodyPr/>
        <a:lstStyle/>
        <a:p>
          <a:r>
            <a:rPr lang="en-GB" dirty="0"/>
            <a:t>3D screens without physical monitors Projects that are completely interactive (</a:t>
          </a:r>
          <a:r>
            <a:rPr lang="en-GB" dirty="0" err="1"/>
            <a:t>Dimensionmarketresearch</a:t>
          </a:r>
          <a:r>
            <a:rPr lang="en-GB" dirty="0"/>
            <a:t>, 2026). </a:t>
          </a:r>
          <a:endParaRPr lang="en-US" dirty="0"/>
        </a:p>
      </dgm:t>
    </dgm:pt>
    <dgm:pt modelId="{7066E2F1-30FA-4951-B680-BF33E42BA833}" type="parTrans" cxnId="{B527DE7A-BAAD-4F3A-B1AE-1FBD0C874ED3}">
      <dgm:prSet/>
      <dgm:spPr/>
      <dgm:t>
        <a:bodyPr/>
        <a:lstStyle/>
        <a:p>
          <a:endParaRPr lang="en-US"/>
        </a:p>
      </dgm:t>
    </dgm:pt>
    <dgm:pt modelId="{B604323B-891C-4C9B-A34B-685625E7383D}" type="sibTrans" cxnId="{B527DE7A-BAAD-4F3A-B1AE-1FBD0C874ED3}">
      <dgm:prSet/>
      <dgm:spPr/>
      <dgm:t>
        <a:bodyPr/>
        <a:lstStyle/>
        <a:p>
          <a:endParaRPr lang="en-US"/>
        </a:p>
      </dgm:t>
    </dgm:pt>
    <dgm:pt modelId="{A8B3828C-93B3-4964-BBD9-0CE4ABBB6306}">
      <dgm:prSet/>
      <dgm:spPr/>
      <dgm:t>
        <a:bodyPr/>
        <a:lstStyle/>
        <a:p>
          <a:r>
            <a:rPr lang="en-GB"/>
            <a:t>Viable integration with Apple ecosystem (Mac, iPad, vision Pro) in a seamless manner (Bryła and Abdusattarov, 2025).</a:t>
          </a:r>
          <a:endParaRPr lang="en-US"/>
        </a:p>
      </dgm:t>
    </dgm:pt>
    <dgm:pt modelId="{9409CF6A-E336-4952-B12B-942D0BBDA921}" type="parTrans" cxnId="{6DD39C4F-41C6-4D45-ABD5-663CF4B18477}">
      <dgm:prSet/>
      <dgm:spPr/>
      <dgm:t>
        <a:bodyPr/>
        <a:lstStyle/>
        <a:p>
          <a:endParaRPr lang="en-US"/>
        </a:p>
      </dgm:t>
    </dgm:pt>
    <dgm:pt modelId="{F8A8C0D3-7627-4DAF-9D6A-93BB5DBCB71B}" type="sibTrans" cxnId="{6DD39C4F-41C6-4D45-ABD5-663CF4B18477}">
      <dgm:prSet/>
      <dgm:spPr/>
      <dgm:t>
        <a:bodyPr/>
        <a:lstStyle/>
        <a:p>
          <a:endParaRPr lang="en-US"/>
        </a:p>
      </dgm:t>
    </dgm:pt>
    <dgm:pt modelId="{1310E235-3B36-4BCC-BC11-E21BE67C0820}">
      <dgm:prSet/>
      <dgm:spPr/>
      <dgm:t>
        <a:bodyPr/>
        <a:lstStyle/>
        <a:p>
          <a:r>
            <a:rPr lang="en-GB" dirty="0"/>
            <a:t>Continues the innovation of Apple into the future of the workplace. </a:t>
          </a:r>
          <a:endParaRPr lang="en-US" dirty="0"/>
        </a:p>
      </dgm:t>
    </dgm:pt>
    <dgm:pt modelId="{3648A9A5-F972-42E2-B4CC-42F7B501528C}" type="parTrans" cxnId="{381FF130-5188-4660-A506-C24295F99F0C}">
      <dgm:prSet/>
      <dgm:spPr/>
      <dgm:t>
        <a:bodyPr/>
        <a:lstStyle/>
        <a:p>
          <a:endParaRPr lang="en-US"/>
        </a:p>
      </dgm:t>
    </dgm:pt>
    <dgm:pt modelId="{E7C4C68B-6981-4D39-BF78-F802D4B38E20}" type="sibTrans" cxnId="{381FF130-5188-4660-A506-C24295F99F0C}">
      <dgm:prSet/>
      <dgm:spPr/>
      <dgm:t>
        <a:bodyPr/>
        <a:lstStyle/>
        <a:p>
          <a:endParaRPr lang="en-US"/>
        </a:p>
      </dgm:t>
    </dgm:pt>
    <dgm:pt modelId="{AD0CF5C6-C2D5-4DB1-B129-0F71420090D8}" type="pres">
      <dgm:prSet presAssocID="{8EC3AD79-C39A-4F71-9A21-23D402751B5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D7BF81E-FDD7-4CC5-A39F-82E9EE6AB717}" type="pres">
      <dgm:prSet presAssocID="{4237F5DA-A9FD-4FB7-99A9-36FB454E91ED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9849A6-2046-4FCD-991B-5649DE418BE2}" type="pres">
      <dgm:prSet presAssocID="{E24A7FBB-20A4-44D0-A77D-3D52E3DCEDBA}" presName="spacer" presStyleCnt="0"/>
      <dgm:spPr/>
    </dgm:pt>
    <dgm:pt modelId="{B0FB0191-BDB8-4DB6-B5CA-34AF72831F4B}" type="pres">
      <dgm:prSet presAssocID="{6DA20F44-067B-4968-BEC4-1AC08C85342D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656D8BC-1BCF-40B9-B017-0EB27EF1245B}" type="pres">
      <dgm:prSet presAssocID="{B604323B-891C-4C9B-A34B-685625E7383D}" presName="spacer" presStyleCnt="0"/>
      <dgm:spPr/>
    </dgm:pt>
    <dgm:pt modelId="{D1233028-54B5-4133-8D79-7C96CD32B00D}" type="pres">
      <dgm:prSet presAssocID="{A8B3828C-93B3-4964-BBD9-0CE4ABBB6306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46741A6-9B61-442E-A77D-6FF302A418AA}" type="pres">
      <dgm:prSet presAssocID="{F8A8C0D3-7627-4DAF-9D6A-93BB5DBCB71B}" presName="spacer" presStyleCnt="0"/>
      <dgm:spPr/>
    </dgm:pt>
    <dgm:pt modelId="{8BAB681B-27C4-4A06-91C8-B2E9B712F9BF}" type="pres">
      <dgm:prSet presAssocID="{1310E235-3B36-4BCC-BC11-E21BE67C0820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6B0FD8C-9168-4766-8414-F9DE05FEFEA2}" type="presOf" srcId="{4237F5DA-A9FD-4FB7-99A9-36FB454E91ED}" destId="{6D7BF81E-FDD7-4CC5-A39F-82E9EE6AB717}" srcOrd="0" destOrd="0" presId="urn:microsoft.com/office/officeart/2005/8/layout/vList2"/>
    <dgm:cxn modelId="{B527DE7A-BAAD-4F3A-B1AE-1FBD0C874ED3}" srcId="{8EC3AD79-C39A-4F71-9A21-23D402751B5A}" destId="{6DA20F44-067B-4968-BEC4-1AC08C85342D}" srcOrd="1" destOrd="0" parTransId="{7066E2F1-30FA-4951-B680-BF33E42BA833}" sibTransId="{B604323B-891C-4C9B-A34B-685625E7383D}"/>
    <dgm:cxn modelId="{7CB3C924-024C-49C7-838D-B155E80BB355}" type="presOf" srcId="{6DA20F44-067B-4968-BEC4-1AC08C85342D}" destId="{B0FB0191-BDB8-4DB6-B5CA-34AF72831F4B}" srcOrd="0" destOrd="0" presId="urn:microsoft.com/office/officeart/2005/8/layout/vList2"/>
    <dgm:cxn modelId="{381FF130-5188-4660-A506-C24295F99F0C}" srcId="{8EC3AD79-C39A-4F71-9A21-23D402751B5A}" destId="{1310E235-3B36-4BCC-BC11-E21BE67C0820}" srcOrd="3" destOrd="0" parTransId="{3648A9A5-F972-42E2-B4CC-42F7B501528C}" sibTransId="{E7C4C68B-6981-4D39-BF78-F802D4B38E20}"/>
    <dgm:cxn modelId="{89041768-2D11-4269-A750-B4175DF68132}" type="presOf" srcId="{1310E235-3B36-4BCC-BC11-E21BE67C0820}" destId="{8BAB681B-27C4-4A06-91C8-B2E9B712F9BF}" srcOrd="0" destOrd="0" presId="urn:microsoft.com/office/officeart/2005/8/layout/vList2"/>
    <dgm:cxn modelId="{2110C1BC-38FC-49D7-88EA-1154F312412F}" type="presOf" srcId="{8EC3AD79-C39A-4F71-9A21-23D402751B5A}" destId="{AD0CF5C6-C2D5-4DB1-B129-0F71420090D8}" srcOrd="0" destOrd="0" presId="urn:microsoft.com/office/officeart/2005/8/layout/vList2"/>
    <dgm:cxn modelId="{3A33D0A6-AD8E-4424-8ACB-E1D449380B56}" srcId="{8EC3AD79-C39A-4F71-9A21-23D402751B5A}" destId="{4237F5DA-A9FD-4FB7-99A9-36FB454E91ED}" srcOrd="0" destOrd="0" parTransId="{61076846-1542-4A72-90AA-29F5DD9DBC1B}" sibTransId="{E24A7FBB-20A4-44D0-A77D-3D52E3DCEDBA}"/>
    <dgm:cxn modelId="{6DD39C4F-41C6-4D45-ABD5-663CF4B18477}" srcId="{8EC3AD79-C39A-4F71-9A21-23D402751B5A}" destId="{A8B3828C-93B3-4964-BBD9-0CE4ABBB6306}" srcOrd="2" destOrd="0" parTransId="{9409CF6A-E336-4952-B12B-942D0BBDA921}" sibTransId="{F8A8C0D3-7627-4DAF-9D6A-93BB5DBCB71B}"/>
    <dgm:cxn modelId="{0FE4D638-0320-4879-8A9B-8FB3AEC8ED33}" type="presOf" srcId="{A8B3828C-93B3-4964-BBD9-0CE4ABBB6306}" destId="{D1233028-54B5-4133-8D79-7C96CD32B00D}" srcOrd="0" destOrd="0" presId="urn:microsoft.com/office/officeart/2005/8/layout/vList2"/>
    <dgm:cxn modelId="{0E16A353-4945-49DE-8396-43D828CCB9F1}" type="presParOf" srcId="{AD0CF5C6-C2D5-4DB1-B129-0F71420090D8}" destId="{6D7BF81E-FDD7-4CC5-A39F-82E9EE6AB717}" srcOrd="0" destOrd="0" presId="urn:microsoft.com/office/officeart/2005/8/layout/vList2"/>
    <dgm:cxn modelId="{02F978BE-DA17-43D9-91B2-41D0147D162A}" type="presParOf" srcId="{AD0CF5C6-C2D5-4DB1-B129-0F71420090D8}" destId="{609849A6-2046-4FCD-991B-5649DE418BE2}" srcOrd="1" destOrd="0" presId="urn:microsoft.com/office/officeart/2005/8/layout/vList2"/>
    <dgm:cxn modelId="{66A21DD4-7D3A-44AE-8FDB-A73BD10E5551}" type="presParOf" srcId="{AD0CF5C6-C2D5-4DB1-B129-0F71420090D8}" destId="{B0FB0191-BDB8-4DB6-B5CA-34AF72831F4B}" srcOrd="2" destOrd="0" presId="urn:microsoft.com/office/officeart/2005/8/layout/vList2"/>
    <dgm:cxn modelId="{39441E85-288A-448D-BE39-1B95BB582BE8}" type="presParOf" srcId="{AD0CF5C6-C2D5-4DB1-B129-0F71420090D8}" destId="{D656D8BC-1BCF-40B9-B017-0EB27EF1245B}" srcOrd="3" destOrd="0" presId="urn:microsoft.com/office/officeart/2005/8/layout/vList2"/>
    <dgm:cxn modelId="{EC08E312-F543-451E-A1BE-B0E2FA86CCB6}" type="presParOf" srcId="{AD0CF5C6-C2D5-4DB1-B129-0F71420090D8}" destId="{D1233028-54B5-4133-8D79-7C96CD32B00D}" srcOrd="4" destOrd="0" presId="urn:microsoft.com/office/officeart/2005/8/layout/vList2"/>
    <dgm:cxn modelId="{83A64113-39A7-431C-AB4B-0F2876840E76}" type="presParOf" srcId="{AD0CF5C6-C2D5-4DB1-B129-0F71420090D8}" destId="{946741A6-9B61-442E-A77D-6FF302A418AA}" srcOrd="5" destOrd="0" presId="urn:microsoft.com/office/officeart/2005/8/layout/vList2"/>
    <dgm:cxn modelId="{34D3A4AF-B6CD-4201-99A1-E7F6698E30AF}" type="presParOf" srcId="{AD0CF5C6-C2D5-4DB1-B129-0F71420090D8}" destId="{8BAB681B-27C4-4A06-91C8-B2E9B712F9B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0BDCC9-BCF1-4D43-B6BA-B91484AB442A}" type="doc">
      <dgm:prSet loTypeId="urn:microsoft.com/office/officeart/2005/8/layout/hList6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0FF8029E-BA53-44CD-BC5E-EB4ECF9E2126}">
      <dgm:prSet custT="1"/>
      <dgm:spPr/>
      <dgm:t>
        <a:bodyPr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Remote and hybrid work is also growing quickly with 83% of workers indicating preference to hybrid work models. </a:t>
          </a:r>
          <a:endParaRPr lang="en-US" sz="9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188B5D-EE85-404B-988A-7829CAD33921}" type="parTrans" cxnId="{D9424C87-E849-40DD-9FBB-4C338D0A1EDD}">
      <dgm:prSet/>
      <dgm:spPr/>
      <dgm:t>
        <a:bodyPr/>
        <a:lstStyle/>
        <a:p>
          <a:endParaRPr lang="en-US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AE0C35-43F6-4DBE-A3D8-6BFF105E4ABB}" type="sibTrans" cxnId="{D9424C87-E849-40DD-9FBB-4C338D0A1EDD}">
      <dgm:prSet/>
      <dgm:spPr/>
      <dgm:t>
        <a:bodyPr/>
        <a:lstStyle/>
        <a:p>
          <a:endParaRPr lang="en-US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4FF69B-63E3-4E3E-819A-5909FA5EFFA2}">
      <dgm:prSet custT="1"/>
      <dgm:spPr/>
      <dgm:t>
        <a:bodyPr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Global market size of holographic display of $4.3 billion (2025) and estimated to grow to over $40 billion by 2035 (25%+ CAGR) (Futuremarketinsights, 2025). </a:t>
          </a:r>
          <a:endParaRPr lang="en-US" sz="9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254BC8-0A10-439A-8583-D33AD8BE42C1}" type="parTrans" cxnId="{6B37934D-2995-4E54-8478-BA4B53CDE545}">
      <dgm:prSet/>
      <dgm:spPr/>
      <dgm:t>
        <a:bodyPr/>
        <a:lstStyle/>
        <a:p>
          <a:endParaRPr lang="en-US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B846E0-31A4-4F14-94C0-7CF8739164A4}" type="sibTrans" cxnId="{6B37934D-2995-4E54-8478-BA4B53CDE545}">
      <dgm:prSet/>
      <dgm:spPr/>
      <dgm:t>
        <a:bodyPr/>
        <a:lstStyle/>
        <a:p>
          <a:endParaRPr lang="en-US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7F0408-7469-4F2C-824A-47A9EA95744B}">
      <dgm:prSet custT="1"/>
      <dgm:spPr/>
      <dgm:t>
        <a:bodyPr/>
        <a:lstStyle/>
        <a:p>
          <a:r>
            <a:rPr lang="en-GB" sz="900" dirty="0">
              <a:latin typeface="Arial" panose="020B0604020202020204" pitchFamily="34" charset="0"/>
              <a:cs typeface="Arial" panose="020B0604020202020204" pitchFamily="34" charset="0"/>
            </a:rPr>
            <a:t>Increasing need in immersive and flexible solutions of work. </a:t>
          </a:r>
          <a:endParaRPr lang="en-US" sz="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D23E5B0-C561-495E-8EDA-A1C69E0E2344}" type="parTrans" cxnId="{BF260E96-C4E0-4F7E-8AE3-DB8697F6EE75}">
      <dgm:prSet/>
      <dgm:spPr/>
      <dgm:t>
        <a:bodyPr/>
        <a:lstStyle/>
        <a:p>
          <a:endParaRPr lang="en-US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AFA197-2A7B-4167-98B3-2E616CDAA806}" type="sibTrans" cxnId="{BF260E96-C4E0-4F7E-8AE3-DB8697F6EE75}">
      <dgm:prSet/>
      <dgm:spPr/>
      <dgm:t>
        <a:bodyPr/>
        <a:lstStyle/>
        <a:p>
          <a:endParaRPr lang="en-US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12D423-AB57-421E-8929-323CE6CFB009}">
      <dgm:prSet custT="1"/>
      <dgm:spPr/>
      <dgm:t>
        <a:bodyPr/>
        <a:lstStyle/>
        <a:p>
          <a:r>
            <a:rPr lang="en-GB" sz="900">
              <a:latin typeface="Arial" panose="020B0604020202020204" pitchFamily="34" charset="0"/>
              <a:cs typeface="Arial" panose="020B0604020202020204" pitchFamily="34" charset="0"/>
            </a:rPr>
            <a:t>Professionals are moving towards portable, multi-purpose workspaces. </a:t>
          </a:r>
          <a:endParaRPr lang="en-US" sz="9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132D3C-2DFE-4E84-84AC-9E2463010D9F}" type="parTrans" cxnId="{7B136CB0-4508-4A99-B560-5863182DF469}">
      <dgm:prSet/>
      <dgm:spPr/>
      <dgm:t>
        <a:bodyPr/>
        <a:lstStyle/>
        <a:p>
          <a:endParaRPr lang="en-US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532C97-EA60-4AB4-A9F2-AC4937A0ADF7}" type="sibTrans" cxnId="{7B136CB0-4508-4A99-B560-5863182DF469}">
      <dgm:prSet/>
      <dgm:spPr/>
      <dgm:t>
        <a:bodyPr/>
        <a:lstStyle/>
        <a:p>
          <a:endParaRPr lang="en-US" sz="3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C4216A-4003-4727-BFE3-822D73C61443}" type="pres">
      <dgm:prSet presAssocID="{C20BDCC9-BCF1-4D43-B6BA-B91484AB442A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0399532-983D-42F6-9A56-B2F95EA52453}" type="pres">
      <dgm:prSet presAssocID="{0FF8029E-BA53-44CD-BC5E-EB4ECF9E2126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EF9713-37F7-48A3-A281-D4918CEDF2E0}" type="pres">
      <dgm:prSet presAssocID="{42AE0C35-43F6-4DBE-A3D8-6BFF105E4ABB}" presName="sibTrans" presStyleCnt="0"/>
      <dgm:spPr/>
    </dgm:pt>
    <dgm:pt modelId="{1D657DD1-AB62-48B4-BD63-08C71FBD4377}" type="pres">
      <dgm:prSet presAssocID="{C54FF69B-63E3-4E3E-819A-5909FA5EFFA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3D18743-EC11-4ABC-9B6F-B018047A5CC0}" type="pres">
      <dgm:prSet presAssocID="{51B846E0-31A4-4F14-94C0-7CF8739164A4}" presName="sibTrans" presStyleCnt="0"/>
      <dgm:spPr/>
    </dgm:pt>
    <dgm:pt modelId="{0DF75584-02EB-480D-ADC0-3BC5F0474AE2}" type="pres">
      <dgm:prSet presAssocID="{917F0408-7469-4F2C-824A-47A9EA95744B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2E6F08A-ADD3-4F95-AF7C-1529814FB565}" type="pres">
      <dgm:prSet presAssocID="{5AAFA197-2A7B-4167-98B3-2E616CDAA806}" presName="sibTrans" presStyleCnt="0"/>
      <dgm:spPr/>
    </dgm:pt>
    <dgm:pt modelId="{490840BE-3B6E-4F72-A2E3-B0F8E2714D17}" type="pres">
      <dgm:prSet presAssocID="{0F12D423-AB57-421E-8929-323CE6CFB00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B37934D-2995-4E54-8478-BA4B53CDE545}" srcId="{C20BDCC9-BCF1-4D43-B6BA-B91484AB442A}" destId="{C54FF69B-63E3-4E3E-819A-5909FA5EFFA2}" srcOrd="1" destOrd="0" parTransId="{9B254BC8-0A10-439A-8583-D33AD8BE42C1}" sibTransId="{51B846E0-31A4-4F14-94C0-7CF8739164A4}"/>
    <dgm:cxn modelId="{D9424C87-E849-40DD-9FBB-4C338D0A1EDD}" srcId="{C20BDCC9-BCF1-4D43-B6BA-B91484AB442A}" destId="{0FF8029E-BA53-44CD-BC5E-EB4ECF9E2126}" srcOrd="0" destOrd="0" parTransId="{8C188B5D-EE85-404B-988A-7829CAD33921}" sibTransId="{42AE0C35-43F6-4DBE-A3D8-6BFF105E4ABB}"/>
    <dgm:cxn modelId="{4E418C96-899E-4974-BC6C-76986E1D3C85}" type="presOf" srcId="{0F12D423-AB57-421E-8929-323CE6CFB009}" destId="{490840BE-3B6E-4F72-A2E3-B0F8E2714D17}" srcOrd="0" destOrd="0" presId="urn:microsoft.com/office/officeart/2005/8/layout/hList6"/>
    <dgm:cxn modelId="{31F22D92-C0B7-425F-A6ED-4063A7DE5B80}" type="presOf" srcId="{C20BDCC9-BCF1-4D43-B6BA-B91484AB442A}" destId="{4DC4216A-4003-4727-BFE3-822D73C61443}" srcOrd="0" destOrd="0" presId="urn:microsoft.com/office/officeart/2005/8/layout/hList6"/>
    <dgm:cxn modelId="{773501D7-CCDD-409A-BB60-4BF15536EB60}" type="presOf" srcId="{0FF8029E-BA53-44CD-BC5E-EB4ECF9E2126}" destId="{20399532-983D-42F6-9A56-B2F95EA52453}" srcOrd="0" destOrd="0" presId="urn:microsoft.com/office/officeart/2005/8/layout/hList6"/>
    <dgm:cxn modelId="{AB3A5FC8-CAB1-4B87-9A81-41FBAC853C0C}" type="presOf" srcId="{917F0408-7469-4F2C-824A-47A9EA95744B}" destId="{0DF75584-02EB-480D-ADC0-3BC5F0474AE2}" srcOrd="0" destOrd="0" presId="urn:microsoft.com/office/officeart/2005/8/layout/hList6"/>
    <dgm:cxn modelId="{BF260E96-C4E0-4F7E-8AE3-DB8697F6EE75}" srcId="{C20BDCC9-BCF1-4D43-B6BA-B91484AB442A}" destId="{917F0408-7469-4F2C-824A-47A9EA95744B}" srcOrd="2" destOrd="0" parTransId="{9D23E5B0-C561-495E-8EDA-A1C69E0E2344}" sibTransId="{5AAFA197-2A7B-4167-98B3-2E616CDAA806}"/>
    <dgm:cxn modelId="{DD420731-DDD2-42B8-996C-C86E87F0D338}" type="presOf" srcId="{C54FF69B-63E3-4E3E-819A-5909FA5EFFA2}" destId="{1D657DD1-AB62-48B4-BD63-08C71FBD4377}" srcOrd="0" destOrd="0" presId="urn:microsoft.com/office/officeart/2005/8/layout/hList6"/>
    <dgm:cxn modelId="{7B136CB0-4508-4A99-B560-5863182DF469}" srcId="{C20BDCC9-BCF1-4D43-B6BA-B91484AB442A}" destId="{0F12D423-AB57-421E-8929-323CE6CFB009}" srcOrd="3" destOrd="0" parTransId="{42132D3C-2DFE-4E84-84AC-9E2463010D9F}" sibTransId="{AF532C97-EA60-4AB4-A9F2-AC4937A0ADF7}"/>
    <dgm:cxn modelId="{115C22C6-2DCE-43BC-89C2-5F3B46C71182}" type="presParOf" srcId="{4DC4216A-4003-4727-BFE3-822D73C61443}" destId="{20399532-983D-42F6-9A56-B2F95EA52453}" srcOrd="0" destOrd="0" presId="urn:microsoft.com/office/officeart/2005/8/layout/hList6"/>
    <dgm:cxn modelId="{61C4A163-25EC-425D-8A95-82D4956607CD}" type="presParOf" srcId="{4DC4216A-4003-4727-BFE3-822D73C61443}" destId="{97EF9713-37F7-48A3-A281-D4918CEDF2E0}" srcOrd="1" destOrd="0" presId="urn:microsoft.com/office/officeart/2005/8/layout/hList6"/>
    <dgm:cxn modelId="{17E49AA2-0D99-454F-95E2-5CF985789014}" type="presParOf" srcId="{4DC4216A-4003-4727-BFE3-822D73C61443}" destId="{1D657DD1-AB62-48B4-BD63-08C71FBD4377}" srcOrd="2" destOrd="0" presId="urn:microsoft.com/office/officeart/2005/8/layout/hList6"/>
    <dgm:cxn modelId="{5D361F3C-C2DD-45AC-9F30-C0B8406BFEB8}" type="presParOf" srcId="{4DC4216A-4003-4727-BFE3-822D73C61443}" destId="{33D18743-EC11-4ABC-9B6F-B018047A5CC0}" srcOrd="3" destOrd="0" presId="urn:microsoft.com/office/officeart/2005/8/layout/hList6"/>
    <dgm:cxn modelId="{9CC10D23-1FBD-408E-AA27-22FF8E7A1755}" type="presParOf" srcId="{4DC4216A-4003-4727-BFE3-822D73C61443}" destId="{0DF75584-02EB-480D-ADC0-3BC5F0474AE2}" srcOrd="4" destOrd="0" presId="urn:microsoft.com/office/officeart/2005/8/layout/hList6"/>
    <dgm:cxn modelId="{5DA40531-5FD3-488E-957D-6AC0A5DEF0AD}" type="presParOf" srcId="{4DC4216A-4003-4727-BFE3-822D73C61443}" destId="{02E6F08A-ADD3-4F95-AF7C-1529814FB565}" srcOrd="5" destOrd="0" presId="urn:microsoft.com/office/officeart/2005/8/layout/hList6"/>
    <dgm:cxn modelId="{2961A687-B400-4228-8C4B-EAAB592F0F26}" type="presParOf" srcId="{4DC4216A-4003-4727-BFE3-822D73C61443}" destId="{490840BE-3B6E-4F72-A2E3-B0F8E2714D17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AC12B5-1581-43AE-91AF-B691D65335A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3644D71-68C2-4824-843A-4F1800D86A0E}">
      <dgm:prSet custT="1"/>
      <dgm:spPr/>
      <dgm:t>
        <a:bodyPr/>
        <a:lstStyle/>
        <a:p>
          <a:r>
            <a:rPr lang="en-GB" sz="1200">
              <a:latin typeface="Arial" panose="020B0604020202020204" pitchFamily="34" charset="0"/>
              <a:cs typeface="Arial" panose="020B0604020202020204" pitchFamily="34" charset="0"/>
            </a:rPr>
            <a:t>“Your workspace, anywhere” </a:t>
          </a:r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9DC57CE-BEB5-42F1-86F4-9462072D96D7}" type="parTrans" cxnId="{02EA97FE-3973-4194-8950-970B5F5F9D3F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F45687-6B68-4D02-8B79-F7E35233C20C}" type="sibTrans" cxnId="{02EA97FE-3973-4194-8950-970B5F5F9D3F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2C7426-C291-4CA0-B4F0-CB86A1656AFB}">
      <dgm:prSet custT="1"/>
      <dgm:spPr/>
      <dgm:t>
        <a:bodyPr/>
        <a:lstStyle/>
        <a:p>
          <a:r>
            <a:rPr lang="en-GB" sz="1200">
              <a:latin typeface="Arial" panose="020B0604020202020204" pitchFamily="34" charset="0"/>
              <a:cs typeface="Arial" panose="020B0604020202020204" pitchFamily="34" charset="0"/>
            </a:rPr>
            <a:t>Eliminates the use of various devices and physical installations. </a:t>
          </a:r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39AF76-A83F-479B-85FD-92D4ACEE8B72}" type="parTrans" cxnId="{A10C15A8-755C-441C-B01E-03CC291D59CC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219074-96E6-46AF-8A98-24C052468531}" type="sibTrans" cxnId="{A10C15A8-755C-441C-B01E-03CC291D59CC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A5F43F-9558-40C9-B4E8-70E9E32C73DF}">
      <dgm:prSet custT="1"/>
      <dgm:spPr/>
      <dgm:t>
        <a:bodyPr/>
        <a:lstStyle/>
        <a:p>
          <a:r>
            <a:rPr lang="en-GB" sz="1200">
              <a:latin typeface="Arial" panose="020B0604020202020204" pitchFamily="34" charset="0"/>
              <a:cs typeface="Arial" panose="020B0604020202020204" pitchFamily="34" charset="0"/>
            </a:rPr>
            <a:t>Increases productivity by creating immersion and distraction-free settings. </a:t>
          </a:r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054EAA-D0F8-4CD5-8AC0-C5F400B30315}" type="parTrans" cxnId="{8A4E7C43-A4F3-4F60-BFDC-2DAF9EB662C3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6EFA91-EC38-45F2-AADB-F957161AD694}" type="sibTrans" cxnId="{8A4E7C43-A4F3-4F60-BFDC-2DAF9EB662C3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6028BC0-B84D-44A0-B12C-F6FD9C8B28FE}">
      <dgm:prSet custT="1"/>
      <dgm:spPr/>
      <dgm:t>
        <a:bodyPr/>
        <a:lstStyle/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Fits into the high-quality, innovation-based brand name of Apple. 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7893EDD-4C8A-402C-A3E4-DB44E4358EF9}" type="parTrans" cxnId="{64D38B21-2493-413F-BF17-B4CB194F17C1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F500B7-C49D-47C5-A0EB-1B324CB14195}" type="sibTrans" cxnId="{64D38B21-2493-413F-BF17-B4CB194F17C1}">
      <dgm:prSet/>
      <dgm:spPr/>
      <dgm:t>
        <a:bodyPr/>
        <a:lstStyle/>
        <a:p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29926A-8A7F-462D-BC36-633D936D4A02}" type="pres">
      <dgm:prSet presAssocID="{A2AC12B5-1581-43AE-91AF-B691D65335A4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7C4779CA-90B0-474F-B3BC-7A0AB94CFACD}" type="pres">
      <dgm:prSet presAssocID="{63644D71-68C2-4824-843A-4F1800D86A0E}" presName="thickLine" presStyleLbl="alignNode1" presStyleIdx="0" presStyleCnt="4"/>
      <dgm:spPr/>
    </dgm:pt>
    <dgm:pt modelId="{9D48C0C7-2229-44ED-BC8B-4C9E12EC609B}" type="pres">
      <dgm:prSet presAssocID="{63644D71-68C2-4824-843A-4F1800D86A0E}" presName="horz1" presStyleCnt="0"/>
      <dgm:spPr/>
    </dgm:pt>
    <dgm:pt modelId="{B1BB5C21-1DF1-4838-B3F8-F0721A03F451}" type="pres">
      <dgm:prSet presAssocID="{63644D71-68C2-4824-843A-4F1800D86A0E}" presName="tx1" presStyleLbl="revTx" presStyleIdx="0" presStyleCnt="4"/>
      <dgm:spPr/>
      <dgm:t>
        <a:bodyPr/>
        <a:lstStyle/>
        <a:p>
          <a:endParaRPr lang="en-US"/>
        </a:p>
      </dgm:t>
    </dgm:pt>
    <dgm:pt modelId="{A8B0870C-18F1-4CEB-975D-C924462BDA24}" type="pres">
      <dgm:prSet presAssocID="{63644D71-68C2-4824-843A-4F1800D86A0E}" presName="vert1" presStyleCnt="0"/>
      <dgm:spPr/>
    </dgm:pt>
    <dgm:pt modelId="{D2BFBF73-1863-4648-9212-271456D3E71F}" type="pres">
      <dgm:prSet presAssocID="{4B2C7426-C291-4CA0-B4F0-CB86A1656AFB}" presName="thickLine" presStyleLbl="alignNode1" presStyleIdx="1" presStyleCnt="4"/>
      <dgm:spPr/>
    </dgm:pt>
    <dgm:pt modelId="{1B107560-762E-4B02-916C-30188AB0C070}" type="pres">
      <dgm:prSet presAssocID="{4B2C7426-C291-4CA0-B4F0-CB86A1656AFB}" presName="horz1" presStyleCnt="0"/>
      <dgm:spPr/>
    </dgm:pt>
    <dgm:pt modelId="{18C0A48E-D263-4277-BC55-82BF499DEE33}" type="pres">
      <dgm:prSet presAssocID="{4B2C7426-C291-4CA0-B4F0-CB86A1656AFB}" presName="tx1" presStyleLbl="revTx" presStyleIdx="1" presStyleCnt="4"/>
      <dgm:spPr/>
      <dgm:t>
        <a:bodyPr/>
        <a:lstStyle/>
        <a:p>
          <a:endParaRPr lang="en-US"/>
        </a:p>
      </dgm:t>
    </dgm:pt>
    <dgm:pt modelId="{3F7423E1-7B74-47AC-8967-B3FAD54398C2}" type="pres">
      <dgm:prSet presAssocID="{4B2C7426-C291-4CA0-B4F0-CB86A1656AFB}" presName="vert1" presStyleCnt="0"/>
      <dgm:spPr/>
    </dgm:pt>
    <dgm:pt modelId="{0E3DCF8B-BF0D-493B-B55B-00332B2A00B6}" type="pres">
      <dgm:prSet presAssocID="{48A5F43F-9558-40C9-B4E8-70E9E32C73DF}" presName="thickLine" presStyleLbl="alignNode1" presStyleIdx="2" presStyleCnt="4"/>
      <dgm:spPr/>
    </dgm:pt>
    <dgm:pt modelId="{EF1BD86A-160E-4351-B209-25AF44B47630}" type="pres">
      <dgm:prSet presAssocID="{48A5F43F-9558-40C9-B4E8-70E9E32C73DF}" presName="horz1" presStyleCnt="0"/>
      <dgm:spPr/>
    </dgm:pt>
    <dgm:pt modelId="{04D8E907-690B-4969-869A-F14BC0146BAE}" type="pres">
      <dgm:prSet presAssocID="{48A5F43F-9558-40C9-B4E8-70E9E32C73DF}" presName="tx1" presStyleLbl="revTx" presStyleIdx="2" presStyleCnt="4"/>
      <dgm:spPr/>
      <dgm:t>
        <a:bodyPr/>
        <a:lstStyle/>
        <a:p>
          <a:endParaRPr lang="en-US"/>
        </a:p>
      </dgm:t>
    </dgm:pt>
    <dgm:pt modelId="{3C2CB257-0C6E-4998-933A-B729F62C8FEF}" type="pres">
      <dgm:prSet presAssocID="{48A5F43F-9558-40C9-B4E8-70E9E32C73DF}" presName="vert1" presStyleCnt="0"/>
      <dgm:spPr/>
    </dgm:pt>
    <dgm:pt modelId="{C57FFBD3-ABE2-46FC-B64D-23C43BDABEAD}" type="pres">
      <dgm:prSet presAssocID="{76028BC0-B84D-44A0-B12C-F6FD9C8B28FE}" presName="thickLine" presStyleLbl="alignNode1" presStyleIdx="3" presStyleCnt="4"/>
      <dgm:spPr/>
    </dgm:pt>
    <dgm:pt modelId="{73501656-B797-4CA7-A812-08A66F2CB28E}" type="pres">
      <dgm:prSet presAssocID="{76028BC0-B84D-44A0-B12C-F6FD9C8B28FE}" presName="horz1" presStyleCnt="0"/>
      <dgm:spPr/>
    </dgm:pt>
    <dgm:pt modelId="{0A39CC36-AC08-442A-AC18-DD1117FC862F}" type="pres">
      <dgm:prSet presAssocID="{76028BC0-B84D-44A0-B12C-F6FD9C8B28FE}" presName="tx1" presStyleLbl="revTx" presStyleIdx="3" presStyleCnt="4"/>
      <dgm:spPr/>
      <dgm:t>
        <a:bodyPr/>
        <a:lstStyle/>
        <a:p>
          <a:endParaRPr lang="en-US"/>
        </a:p>
      </dgm:t>
    </dgm:pt>
    <dgm:pt modelId="{1770B3CD-000D-45AF-86AE-83CE7C9548DD}" type="pres">
      <dgm:prSet presAssocID="{76028BC0-B84D-44A0-B12C-F6FD9C8B28FE}" presName="vert1" presStyleCnt="0"/>
      <dgm:spPr/>
    </dgm:pt>
  </dgm:ptLst>
  <dgm:cxnLst>
    <dgm:cxn modelId="{A10C15A8-755C-441C-B01E-03CC291D59CC}" srcId="{A2AC12B5-1581-43AE-91AF-B691D65335A4}" destId="{4B2C7426-C291-4CA0-B4F0-CB86A1656AFB}" srcOrd="1" destOrd="0" parTransId="{9339AF76-A83F-479B-85FD-92D4ACEE8B72}" sibTransId="{6B219074-96E6-46AF-8A98-24C052468531}"/>
    <dgm:cxn modelId="{476108F7-7697-4DD9-9290-FA33A359AB37}" type="presOf" srcId="{48A5F43F-9558-40C9-B4E8-70E9E32C73DF}" destId="{04D8E907-690B-4969-869A-F14BC0146BAE}" srcOrd="0" destOrd="0" presId="urn:microsoft.com/office/officeart/2008/layout/LinedList"/>
    <dgm:cxn modelId="{02EA97FE-3973-4194-8950-970B5F5F9D3F}" srcId="{A2AC12B5-1581-43AE-91AF-B691D65335A4}" destId="{63644D71-68C2-4824-843A-4F1800D86A0E}" srcOrd="0" destOrd="0" parTransId="{79DC57CE-BEB5-42F1-86F4-9462072D96D7}" sibTransId="{F9F45687-6B68-4D02-8B79-F7E35233C20C}"/>
    <dgm:cxn modelId="{E9B597D0-4D4E-472F-8FFE-6A33A2D9F319}" type="presOf" srcId="{A2AC12B5-1581-43AE-91AF-B691D65335A4}" destId="{2A29926A-8A7F-462D-BC36-633D936D4A02}" srcOrd="0" destOrd="0" presId="urn:microsoft.com/office/officeart/2008/layout/LinedList"/>
    <dgm:cxn modelId="{64D38B21-2493-413F-BF17-B4CB194F17C1}" srcId="{A2AC12B5-1581-43AE-91AF-B691D65335A4}" destId="{76028BC0-B84D-44A0-B12C-F6FD9C8B28FE}" srcOrd="3" destOrd="0" parTransId="{57893EDD-4C8A-402C-A3E4-DB44E4358EF9}" sibTransId="{28F500B7-C49D-47C5-A0EB-1B324CB14195}"/>
    <dgm:cxn modelId="{8A4E7C43-A4F3-4F60-BFDC-2DAF9EB662C3}" srcId="{A2AC12B5-1581-43AE-91AF-B691D65335A4}" destId="{48A5F43F-9558-40C9-B4E8-70E9E32C73DF}" srcOrd="2" destOrd="0" parTransId="{4D054EAA-D0F8-4CD5-8AC0-C5F400B30315}" sibTransId="{D36EFA91-EC38-45F2-AADB-F957161AD694}"/>
    <dgm:cxn modelId="{809FA711-EBCA-4304-B595-7923FCFCB70D}" type="presOf" srcId="{63644D71-68C2-4824-843A-4F1800D86A0E}" destId="{B1BB5C21-1DF1-4838-B3F8-F0721A03F451}" srcOrd="0" destOrd="0" presId="urn:microsoft.com/office/officeart/2008/layout/LinedList"/>
    <dgm:cxn modelId="{A1A012F8-90DB-4764-94BA-E1C1A96AA7F1}" type="presOf" srcId="{4B2C7426-C291-4CA0-B4F0-CB86A1656AFB}" destId="{18C0A48E-D263-4277-BC55-82BF499DEE33}" srcOrd="0" destOrd="0" presId="urn:microsoft.com/office/officeart/2008/layout/LinedList"/>
    <dgm:cxn modelId="{EBF3595E-C34C-4A39-93BA-14B7C0A573E8}" type="presOf" srcId="{76028BC0-B84D-44A0-B12C-F6FD9C8B28FE}" destId="{0A39CC36-AC08-442A-AC18-DD1117FC862F}" srcOrd="0" destOrd="0" presId="urn:microsoft.com/office/officeart/2008/layout/LinedList"/>
    <dgm:cxn modelId="{5F8157D7-7F56-43D1-AED8-1901B81769AA}" type="presParOf" srcId="{2A29926A-8A7F-462D-BC36-633D936D4A02}" destId="{7C4779CA-90B0-474F-B3BC-7A0AB94CFACD}" srcOrd="0" destOrd="0" presId="urn:microsoft.com/office/officeart/2008/layout/LinedList"/>
    <dgm:cxn modelId="{888C1303-D956-4808-B542-D75D87A66863}" type="presParOf" srcId="{2A29926A-8A7F-462D-BC36-633D936D4A02}" destId="{9D48C0C7-2229-44ED-BC8B-4C9E12EC609B}" srcOrd="1" destOrd="0" presId="urn:microsoft.com/office/officeart/2008/layout/LinedList"/>
    <dgm:cxn modelId="{63C66BAF-316D-41E2-8E22-EC2908AED999}" type="presParOf" srcId="{9D48C0C7-2229-44ED-BC8B-4C9E12EC609B}" destId="{B1BB5C21-1DF1-4838-B3F8-F0721A03F451}" srcOrd="0" destOrd="0" presId="urn:microsoft.com/office/officeart/2008/layout/LinedList"/>
    <dgm:cxn modelId="{22ACF95F-2EC5-4E29-9C88-BBD3F86AF1A8}" type="presParOf" srcId="{9D48C0C7-2229-44ED-BC8B-4C9E12EC609B}" destId="{A8B0870C-18F1-4CEB-975D-C924462BDA24}" srcOrd="1" destOrd="0" presId="urn:microsoft.com/office/officeart/2008/layout/LinedList"/>
    <dgm:cxn modelId="{DE4CBD00-BF1A-4913-9E91-951AF8760170}" type="presParOf" srcId="{2A29926A-8A7F-462D-BC36-633D936D4A02}" destId="{D2BFBF73-1863-4648-9212-271456D3E71F}" srcOrd="2" destOrd="0" presId="urn:microsoft.com/office/officeart/2008/layout/LinedList"/>
    <dgm:cxn modelId="{83D84322-696B-4DA0-B049-95D4CA584E74}" type="presParOf" srcId="{2A29926A-8A7F-462D-BC36-633D936D4A02}" destId="{1B107560-762E-4B02-916C-30188AB0C070}" srcOrd="3" destOrd="0" presId="urn:microsoft.com/office/officeart/2008/layout/LinedList"/>
    <dgm:cxn modelId="{B3505418-27E5-4326-AD4F-DF44986A8F16}" type="presParOf" srcId="{1B107560-762E-4B02-916C-30188AB0C070}" destId="{18C0A48E-D263-4277-BC55-82BF499DEE33}" srcOrd="0" destOrd="0" presId="urn:microsoft.com/office/officeart/2008/layout/LinedList"/>
    <dgm:cxn modelId="{AAE9EC64-952F-4ECB-8CCC-29B6141A3FEA}" type="presParOf" srcId="{1B107560-762E-4B02-916C-30188AB0C070}" destId="{3F7423E1-7B74-47AC-8967-B3FAD54398C2}" srcOrd="1" destOrd="0" presId="urn:microsoft.com/office/officeart/2008/layout/LinedList"/>
    <dgm:cxn modelId="{08709EDD-A967-4B48-A59F-0534D39A98A7}" type="presParOf" srcId="{2A29926A-8A7F-462D-BC36-633D936D4A02}" destId="{0E3DCF8B-BF0D-493B-B55B-00332B2A00B6}" srcOrd="4" destOrd="0" presId="urn:microsoft.com/office/officeart/2008/layout/LinedList"/>
    <dgm:cxn modelId="{C051817A-735C-4445-BA44-BEE5DACDB328}" type="presParOf" srcId="{2A29926A-8A7F-462D-BC36-633D936D4A02}" destId="{EF1BD86A-160E-4351-B209-25AF44B47630}" srcOrd="5" destOrd="0" presId="urn:microsoft.com/office/officeart/2008/layout/LinedList"/>
    <dgm:cxn modelId="{56F7ED9E-EAD8-4E1B-8E0B-AD6F70B8875C}" type="presParOf" srcId="{EF1BD86A-160E-4351-B209-25AF44B47630}" destId="{04D8E907-690B-4969-869A-F14BC0146BAE}" srcOrd="0" destOrd="0" presId="urn:microsoft.com/office/officeart/2008/layout/LinedList"/>
    <dgm:cxn modelId="{54B5BC99-2C35-44B4-8C90-2CFF14A8619A}" type="presParOf" srcId="{EF1BD86A-160E-4351-B209-25AF44B47630}" destId="{3C2CB257-0C6E-4998-933A-B729F62C8FEF}" srcOrd="1" destOrd="0" presId="urn:microsoft.com/office/officeart/2008/layout/LinedList"/>
    <dgm:cxn modelId="{393DD1DE-79DD-4922-871C-115DA6AAE836}" type="presParOf" srcId="{2A29926A-8A7F-462D-BC36-633D936D4A02}" destId="{C57FFBD3-ABE2-46FC-B64D-23C43BDABEAD}" srcOrd="6" destOrd="0" presId="urn:microsoft.com/office/officeart/2008/layout/LinedList"/>
    <dgm:cxn modelId="{6EB11800-8F2A-4E68-9727-9388B47B2480}" type="presParOf" srcId="{2A29926A-8A7F-462D-BC36-633D936D4A02}" destId="{73501656-B797-4CA7-A812-08A66F2CB28E}" srcOrd="7" destOrd="0" presId="urn:microsoft.com/office/officeart/2008/layout/LinedList"/>
    <dgm:cxn modelId="{D5D11FCC-0D16-47C6-A796-2632DE985CF1}" type="presParOf" srcId="{73501656-B797-4CA7-A812-08A66F2CB28E}" destId="{0A39CC36-AC08-442A-AC18-DD1117FC862F}" srcOrd="0" destOrd="0" presId="urn:microsoft.com/office/officeart/2008/layout/LinedList"/>
    <dgm:cxn modelId="{FBB0BDE1-7A60-440C-B25C-FE3E557FD016}" type="presParOf" srcId="{73501656-B797-4CA7-A812-08A66F2CB28E}" destId="{1770B3CD-000D-45AF-86AE-83CE7C9548D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53ADD8-D59A-4358-9DC1-69B78E48B465}" type="doc">
      <dgm:prSet loTypeId="urn:microsoft.com/office/officeart/2005/8/layout/venn3" loCatId="relationship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324E3F-1D4B-43FA-8881-0308F6DC4581}">
      <dgm:prSet/>
      <dgm:spPr/>
      <dgm:t>
        <a:bodyPr/>
        <a:lstStyle/>
        <a:p>
          <a:r>
            <a:rPr lang="en-GB"/>
            <a:t>High-growth market opportunity </a:t>
          </a:r>
          <a:endParaRPr lang="en-US"/>
        </a:p>
      </dgm:t>
    </dgm:pt>
    <dgm:pt modelId="{4C0D01EB-88A6-4DE8-865E-30FABA2B1EE2}" type="parTrans" cxnId="{D1635377-4CB1-476F-968C-2D6E0CAD1E01}">
      <dgm:prSet/>
      <dgm:spPr/>
      <dgm:t>
        <a:bodyPr/>
        <a:lstStyle/>
        <a:p>
          <a:endParaRPr lang="en-US"/>
        </a:p>
      </dgm:t>
    </dgm:pt>
    <dgm:pt modelId="{1CDD0B28-D50F-4E49-BF68-9EB502CAB043}" type="sibTrans" cxnId="{D1635377-4CB1-476F-968C-2D6E0CAD1E01}">
      <dgm:prSet/>
      <dgm:spPr/>
      <dgm:t>
        <a:bodyPr/>
        <a:lstStyle/>
        <a:p>
          <a:endParaRPr lang="en-US"/>
        </a:p>
      </dgm:t>
    </dgm:pt>
    <dgm:pt modelId="{F0DA91FC-2C2C-4C5F-83A5-58EE489F1E8E}">
      <dgm:prSet/>
      <dgm:spPr/>
      <dgm:t>
        <a:bodyPr/>
        <a:lstStyle/>
        <a:p>
          <a:r>
            <a:rPr lang="en-GB"/>
            <a:t>Strong advantage of the ecosystem and brand loyalty </a:t>
          </a:r>
          <a:endParaRPr lang="en-US"/>
        </a:p>
      </dgm:t>
    </dgm:pt>
    <dgm:pt modelId="{E0987201-858F-4F5A-B0B6-91CFA7F9495B}" type="parTrans" cxnId="{98329C90-2B1B-46CF-B09C-3A47DDB3CAAF}">
      <dgm:prSet/>
      <dgm:spPr/>
      <dgm:t>
        <a:bodyPr/>
        <a:lstStyle/>
        <a:p>
          <a:endParaRPr lang="en-US"/>
        </a:p>
      </dgm:t>
    </dgm:pt>
    <dgm:pt modelId="{F960821C-E3AB-46EC-AA4D-0D14D9A7F001}" type="sibTrans" cxnId="{98329C90-2B1B-46CF-B09C-3A47DDB3CAAF}">
      <dgm:prSet/>
      <dgm:spPr/>
      <dgm:t>
        <a:bodyPr/>
        <a:lstStyle/>
        <a:p>
          <a:endParaRPr lang="en-US"/>
        </a:p>
      </dgm:t>
    </dgm:pt>
    <dgm:pt modelId="{A85C56B5-808A-4523-B8C4-B9E524B00F2E}">
      <dgm:prSet/>
      <dgm:spPr/>
      <dgm:t>
        <a:bodyPr/>
        <a:lstStyle/>
        <a:p>
          <a:r>
            <a:rPr lang="en-GB"/>
            <a:t>Long-term product with scalability. </a:t>
          </a:r>
          <a:endParaRPr lang="en-US"/>
        </a:p>
      </dgm:t>
    </dgm:pt>
    <dgm:pt modelId="{469D2241-8E9A-4825-8BAE-737E248F7400}" type="parTrans" cxnId="{4D64E7E6-701A-4DD7-B974-30E0AFA2123B}">
      <dgm:prSet/>
      <dgm:spPr/>
      <dgm:t>
        <a:bodyPr/>
        <a:lstStyle/>
        <a:p>
          <a:endParaRPr lang="en-US"/>
        </a:p>
      </dgm:t>
    </dgm:pt>
    <dgm:pt modelId="{F9690DC5-0C2D-4BE0-98E3-A2F006D08135}" type="sibTrans" cxnId="{4D64E7E6-701A-4DD7-B974-30E0AFA2123B}">
      <dgm:prSet/>
      <dgm:spPr/>
      <dgm:t>
        <a:bodyPr/>
        <a:lstStyle/>
        <a:p>
          <a:endParaRPr lang="en-US"/>
        </a:p>
      </dgm:t>
    </dgm:pt>
    <dgm:pt modelId="{CE8663B8-F216-4AD6-A943-1206050BD176}">
      <dgm:prSet/>
      <dgm:spPr/>
      <dgm:t>
        <a:bodyPr/>
        <a:lstStyle/>
        <a:p>
          <a:r>
            <a:rPr lang="en-GB"/>
            <a:t>Potential attractive ROI in the emerging technology industry.</a:t>
          </a:r>
          <a:endParaRPr lang="en-US"/>
        </a:p>
      </dgm:t>
    </dgm:pt>
    <dgm:pt modelId="{1A0F6831-A3D1-4AB1-81E9-8EC85849D1AA}" type="parTrans" cxnId="{862931A0-AC3D-4D35-B0CF-8FFD1A4FEFEA}">
      <dgm:prSet/>
      <dgm:spPr/>
      <dgm:t>
        <a:bodyPr/>
        <a:lstStyle/>
        <a:p>
          <a:endParaRPr lang="en-US"/>
        </a:p>
      </dgm:t>
    </dgm:pt>
    <dgm:pt modelId="{BF9A292B-6A3E-4FBA-8DB2-156CCD20BD4F}" type="sibTrans" cxnId="{862931A0-AC3D-4D35-B0CF-8FFD1A4FEFEA}">
      <dgm:prSet/>
      <dgm:spPr/>
      <dgm:t>
        <a:bodyPr/>
        <a:lstStyle/>
        <a:p>
          <a:endParaRPr lang="en-US"/>
        </a:p>
      </dgm:t>
    </dgm:pt>
    <dgm:pt modelId="{A2F55F70-16D2-40FC-8295-9AC781F4F1EB}" type="pres">
      <dgm:prSet presAssocID="{E153ADD8-D59A-4358-9DC1-69B78E48B46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97AB8FE-577A-445F-AC15-EA75231FCBB4}" type="pres">
      <dgm:prSet presAssocID="{1A324E3F-1D4B-43FA-8881-0308F6DC4581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5F27048-EB4E-4FA3-B80C-517869A3ED5C}" type="pres">
      <dgm:prSet presAssocID="{1CDD0B28-D50F-4E49-BF68-9EB502CAB043}" presName="space" presStyleCnt="0"/>
      <dgm:spPr/>
    </dgm:pt>
    <dgm:pt modelId="{E5209A14-FB95-49D6-8CE8-F6F132A0AC89}" type="pres">
      <dgm:prSet presAssocID="{F0DA91FC-2C2C-4C5F-83A5-58EE489F1E8E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2E49085-38BF-48C4-90D4-EB6D651052D0}" type="pres">
      <dgm:prSet presAssocID="{F960821C-E3AB-46EC-AA4D-0D14D9A7F001}" presName="space" presStyleCnt="0"/>
      <dgm:spPr/>
    </dgm:pt>
    <dgm:pt modelId="{BC826565-31EB-47FB-9A06-B601BFAC4F79}" type="pres">
      <dgm:prSet presAssocID="{A85C56B5-808A-4523-B8C4-B9E524B00F2E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22E46FD-076E-409F-BB45-6F5A1FFD8FBC}" type="pres">
      <dgm:prSet presAssocID="{F9690DC5-0C2D-4BE0-98E3-A2F006D08135}" presName="space" presStyleCnt="0"/>
      <dgm:spPr/>
    </dgm:pt>
    <dgm:pt modelId="{3E3EFB98-D591-4ADF-8359-D732F62B6630}" type="pres">
      <dgm:prSet presAssocID="{CE8663B8-F216-4AD6-A943-1206050BD176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7B8254B-A8CA-45CD-BB01-9CA1BE462E20}" type="presOf" srcId="{A85C56B5-808A-4523-B8C4-B9E524B00F2E}" destId="{BC826565-31EB-47FB-9A06-B601BFAC4F79}" srcOrd="0" destOrd="0" presId="urn:microsoft.com/office/officeart/2005/8/layout/venn3"/>
    <dgm:cxn modelId="{0CB9C6BF-22B0-43A1-A920-6CE5D001BC98}" type="presOf" srcId="{E153ADD8-D59A-4358-9DC1-69B78E48B465}" destId="{A2F55F70-16D2-40FC-8295-9AC781F4F1EB}" srcOrd="0" destOrd="0" presId="urn:microsoft.com/office/officeart/2005/8/layout/venn3"/>
    <dgm:cxn modelId="{D1635377-4CB1-476F-968C-2D6E0CAD1E01}" srcId="{E153ADD8-D59A-4358-9DC1-69B78E48B465}" destId="{1A324E3F-1D4B-43FA-8881-0308F6DC4581}" srcOrd="0" destOrd="0" parTransId="{4C0D01EB-88A6-4DE8-865E-30FABA2B1EE2}" sibTransId="{1CDD0B28-D50F-4E49-BF68-9EB502CAB043}"/>
    <dgm:cxn modelId="{862931A0-AC3D-4D35-B0CF-8FFD1A4FEFEA}" srcId="{E153ADD8-D59A-4358-9DC1-69B78E48B465}" destId="{CE8663B8-F216-4AD6-A943-1206050BD176}" srcOrd="3" destOrd="0" parTransId="{1A0F6831-A3D1-4AB1-81E9-8EC85849D1AA}" sibTransId="{BF9A292B-6A3E-4FBA-8DB2-156CCD20BD4F}"/>
    <dgm:cxn modelId="{98329C90-2B1B-46CF-B09C-3A47DDB3CAAF}" srcId="{E153ADD8-D59A-4358-9DC1-69B78E48B465}" destId="{F0DA91FC-2C2C-4C5F-83A5-58EE489F1E8E}" srcOrd="1" destOrd="0" parTransId="{E0987201-858F-4F5A-B0B6-91CFA7F9495B}" sibTransId="{F960821C-E3AB-46EC-AA4D-0D14D9A7F001}"/>
    <dgm:cxn modelId="{4D64E7E6-701A-4DD7-B974-30E0AFA2123B}" srcId="{E153ADD8-D59A-4358-9DC1-69B78E48B465}" destId="{A85C56B5-808A-4523-B8C4-B9E524B00F2E}" srcOrd="2" destOrd="0" parTransId="{469D2241-8E9A-4825-8BAE-737E248F7400}" sibTransId="{F9690DC5-0C2D-4BE0-98E3-A2F006D08135}"/>
    <dgm:cxn modelId="{67EA32BC-3E65-4FAB-823B-54CA08E2D612}" type="presOf" srcId="{1A324E3F-1D4B-43FA-8881-0308F6DC4581}" destId="{B97AB8FE-577A-445F-AC15-EA75231FCBB4}" srcOrd="0" destOrd="0" presId="urn:microsoft.com/office/officeart/2005/8/layout/venn3"/>
    <dgm:cxn modelId="{3F8FFAD0-2A26-4BCC-BADD-87DC4DFA8754}" type="presOf" srcId="{CE8663B8-F216-4AD6-A943-1206050BD176}" destId="{3E3EFB98-D591-4ADF-8359-D732F62B6630}" srcOrd="0" destOrd="0" presId="urn:microsoft.com/office/officeart/2005/8/layout/venn3"/>
    <dgm:cxn modelId="{57F5DE44-9FBB-4A6C-94F5-4C2C2FE01777}" type="presOf" srcId="{F0DA91FC-2C2C-4C5F-83A5-58EE489F1E8E}" destId="{E5209A14-FB95-49D6-8CE8-F6F132A0AC89}" srcOrd="0" destOrd="0" presId="urn:microsoft.com/office/officeart/2005/8/layout/venn3"/>
    <dgm:cxn modelId="{F8238139-8726-40F7-8D60-52A30A9F1FD3}" type="presParOf" srcId="{A2F55F70-16D2-40FC-8295-9AC781F4F1EB}" destId="{B97AB8FE-577A-445F-AC15-EA75231FCBB4}" srcOrd="0" destOrd="0" presId="urn:microsoft.com/office/officeart/2005/8/layout/venn3"/>
    <dgm:cxn modelId="{BB0343A5-0AA9-4E4A-A5A2-29648260013C}" type="presParOf" srcId="{A2F55F70-16D2-40FC-8295-9AC781F4F1EB}" destId="{65F27048-EB4E-4FA3-B80C-517869A3ED5C}" srcOrd="1" destOrd="0" presId="urn:microsoft.com/office/officeart/2005/8/layout/venn3"/>
    <dgm:cxn modelId="{4066C929-36A6-463B-84EB-0EF343C8BB52}" type="presParOf" srcId="{A2F55F70-16D2-40FC-8295-9AC781F4F1EB}" destId="{E5209A14-FB95-49D6-8CE8-F6F132A0AC89}" srcOrd="2" destOrd="0" presId="urn:microsoft.com/office/officeart/2005/8/layout/venn3"/>
    <dgm:cxn modelId="{0D7334D1-4AF8-4DAF-988E-CBD772F7B89C}" type="presParOf" srcId="{A2F55F70-16D2-40FC-8295-9AC781F4F1EB}" destId="{42E49085-38BF-48C4-90D4-EB6D651052D0}" srcOrd="3" destOrd="0" presId="urn:microsoft.com/office/officeart/2005/8/layout/venn3"/>
    <dgm:cxn modelId="{00D3F2EC-8297-4D24-9EDE-6A3E25B5F050}" type="presParOf" srcId="{A2F55F70-16D2-40FC-8295-9AC781F4F1EB}" destId="{BC826565-31EB-47FB-9A06-B601BFAC4F79}" srcOrd="4" destOrd="0" presId="urn:microsoft.com/office/officeart/2005/8/layout/venn3"/>
    <dgm:cxn modelId="{CAE95BF5-5C5D-4EB8-AC57-DA4C01F66D94}" type="presParOf" srcId="{A2F55F70-16D2-40FC-8295-9AC781F4F1EB}" destId="{A22E46FD-076E-409F-BB45-6F5A1FFD8FBC}" srcOrd="5" destOrd="0" presId="urn:microsoft.com/office/officeart/2005/8/layout/venn3"/>
    <dgm:cxn modelId="{DFAA9BDC-5298-45B7-8E81-11228FA0B309}" type="presParOf" srcId="{A2F55F70-16D2-40FC-8295-9AC781F4F1EB}" destId="{3E3EFB98-D591-4ADF-8359-D732F62B6630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7BF81E-FDD7-4CC5-A39F-82E9EE6AB717}">
      <dsp:nvSpPr>
        <dsp:cNvPr id="0" name=""/>
        <dsp:cNvSpPr/>
      </dsp:nvSpPr>
      <dsp:spPr>
        <a:xfrm>
          <a:off x="0" y="122192"/>
          <a:ext cx="3437680" cy="4738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/>
            <a:t>Apple Inc. unveils a portable holographic workspace device, </a:t>
          </a:r>
          <a:r>
            <a:rPr lang="en-GB" sz="900" kern="1200" dirty="0" err="1"/>
            <a:t>HoloSphere</a:t>
          </a:r>
          <a:r>
            <a:rPr lang="en-GB" sz="900" kern="1200" dirty="0"/>
            <a:t>. </a:t>
          </a:r>
          <a:endParaRPr lang="en-US" sz="900" kern="1200" dirty="0"/>
        </a:p>
      </dsp:txBody>
      <dsp:txXfrm>
        <a:off x="23131" y="145323"/>
        <a:ext cx="3391418" cy="427587"/>
      </dsp:txXfrm>
    </dsp:sp>
    <dsp:sp modelId="{B0FB0191-BDB8-4DB6-B5CA-34AF72831F4B}">
      <dsp:nvSpPr>
        <dsp:cNvPr id="0" name=""/>
        <dsp:cNvSpPr/>
      </dsp:nvSpPr>
      <dsp:spPr>
        <a:xfrm>
          <a:off x="0" y="621962"/>
          <a:ext cx="3437680" cy="473849"/>
        </a:xfrm>
        <a:prstGeom prst="roundRect">
          <a:avLst/>
        </a:prstGeom>
        <a:solidFill>
          <a:schemeClr val="accent4">
            <a:hueOff val="2199979"/>
            <a:satOff val="-9734"/>
            <a:lumOff val="-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/>
            <a:t>3D screens without physical monitors Projects that are completely interactive (</a:t>
          </a:r>
          <a:r>
            <a:rPr lang="en-GB" sz="900" kern="1200" dirty="0" err="1"/>
            <a:t>Dimensionmarketresearch</a:t>
          </a:r>
          <a:r>
            <a:rPr lang="en-GB" sz="900" kern="1200" dirty="0"/>
            <a:t>, 2026). </a:t>
          </a:r>
          <a:endParaRPr lang="en-US" sz="900" kern="1200" dirty="0"/>
        </a:p>
      </dsp:txBody>
      <dsp:txXfrm>
        <a:off x="23131" y="645093"/>
        <a:ext cx="3391418" cy="427587"/>
      </dsp:txXfrm>
    </dsp:sp>
    <dsp:sp modelId="{D1233028-54B5-4133-8D79-7C96CD32B00D}">
      <dsp:nvSpPr>
        <dsp:cNvPr id="0" name=""/>
        <dsp:cNvSpPr/>
      </dsp:nvSpPr>
      <dsp:spPr>
        <a:xfrm>
          <a:off x="0" y="1121732"/>
          <a:ext cx="3437680" cy="473849"/>
        </a:xfrm>
        <a:prstGeom prst="roundRect">
          <a:avLst/>
        </a:prstGeom>
        <a:solidFill>
          <a:schemeClr val="accent4">
            <a:hueOff val="4399958"/>
            <a:satOff val="-19468"/>
            <a:lumOff val="-32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/>
            <a:t>Viable integration with Apple ecosystem (Mac, iPad, vision Pro) in a seamless manner (Bryła and Abdusattarov, 2025).</a:t>
          </a:r>
          <a:endParaRPr lang="en-US" sz="900" kern="1200"/>
        </a:p>
      </dsp:txBody>
      <dsp:txXfrm>
        <a:off x="23131" y="1144863"/>
        <a:ext cx="3391418" cy="427587"/>
      </dsp:txXfrm>
    </dsp:sp>
    <dsp:sp modelId="{8BAB681B-27C4-4A06-91C8-B2E9B712F9BF}">
      <dsp:nvSpPr>
        <dsp:cNvPr id="0" name=""/>
        <dsp:cNvSpPr/>
      </dsp:nvSpPr>
      <dsp:spPr>
        <a:xfrm>
          <a:off x="0" y="1621502"/>
          <a:ext cx="3437680" cy="473849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/>
            <a:t>Continues the innovation of Apple into the future of the workplace. </a:t>
          </a:r>
          <a:endParaRPr lang="en-US" sz="900" kern="1200" dirty="0"/>
        </a:p>
      </dsp:txBody>
      <dsp:txXfrm>
        <a:off x="23131" y="1644633"/>
        <a:ext cx="3391418" cy="4275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399532-983D-42F6-9A56-B2F95EA52453}">
      <dsp:nvSpPr>
        <dsp:cNvPr id="0" name=""/>
        <dsp:cNvSpPr/>
      </dsp:nvSpPr>
      <dsp:spPr>
        <a:xfrm rot="16200000">
          <a:off x="-1207574" y="1208357"/>
          <a:ext cx="3184794" cy="768079"/>
        </a:xfrm>
        <a:prstGeom prst="flowChartManualOperati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0" rIns="5715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Remote and hybrid work is also growing quickly with 83% of workers indicating preference to hybrid work models. </a:t>
          </a:r>
          <a:endParaRPr lang="en-US" sz="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783" y="636959"/>
        <a:ext cx="768079" cy="1910876"/>
      </dsp:txXfrm>
    </dsp:sp>
    <dsp:sp modelId="{1D657DD1-AB62-48B4-BD63-08C71FBD4377}">
      <dsp:nvSpPr>
        <dsp:cNvPr id="0" name=""/>
        <dsp:cNvSpPr/>
      </dsp:nvSpPr>
      <dsp:spPr>
        <a:xfrm rot="16200000">
          <a:off x="-381889" y="1208357"/>
          <a:ext cx="3184794" cy="768079"/>
        </a:xfrm>
        <a:prstGeom prst="flowChartManualOperation">
          <a:avLst/>
        </a:prstGeom>
        <a:solidFill>
          <a:schemeClr val="accent3">
            <a:hueOff val="1372388"/>
            <a:satOff val="8237"/>
            <a:lumOff val="627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0" rIns="5715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Global market size of holographic display of $4.3 billion (2025) and estimated to grow to over $40 billion by 2035 (25%+ CAGR) (Futuremarketinsights, 2025). </a:t>
          </a:r>
          <a:endParaRPr lang="en-US" sz="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826468" y="636959"/>
        <a:ext cx="768079" cy="1910876"/>
      </dsp:txXfrm>
    </dsp:sp>
    <dsp:sp modelId="{0DF75584-02EB-480D-ADC0-3BC5F0474AE2}">
      <dsp:nvSpPr>
        <dsp:cNvPr id="0" name=""/>
        <dsp:cNvSpPr/>
      </dsp:nvSpPr>
      <dsp:spPr>
        <a:xfrm rot="16200000">
          <a:off x="443796" y="1208357"/>
          <a:ext cx="3184794" cy="768079"/>
        </a:xfrm>
        <a:prstGeom prst="flowChartManualOperation">
          <a:avLst/>
        </a:prstGeom>
        <a:solidFill>
          <a:schemeClr val="accent3">
            <a:hueOff val="2744775"/>
            <a:satOff val="16475"/>
            <a:lumOff val="125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0" rIns="5715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>
              <a:latin typeface="Arial" panose="020B0604020202020204" pitchFamily="34" charset="0"/>
              <a:cs typeface="Arial" panose="020B0604020202020204" pitchFamily="34" charset="0"/>
            </a:rPr>
            <a:t>Increasing need in immersive and flexible solutions of work. </a:t>
          </a:r>
          <a:endParaRPr lang="en-US" sz="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1652153" y="636959"/>
        <a:ext cx="768079" cy="1910876"/>
      </dsp:txXfrm>
    </dsp:sp>
    <dsp:sp modelId="{490840BE-3B6E-4F72-A2E3-B0F8E2714D17}">
      <dsp:nvSpPr>
        <dsp:cNvPr id="0" name=""/>
        <dsp:cNvSpPr/>
      </dsp:nvSpPr>
      <dsp:spPr>
        <a:xfrm rot="16200000">
          <a:off x="1269481" y="1208357"/>
          <a:ext cx="3184794" cy="768079"/>
        </a:xfrm>
        <a:prstGeom prst="flowChartManualOperation">
          <a:avLst/>
        </a:prstGeom>
        <a:solidFill>
          <a:schemeClr val="accent3">
            <a:hueOff val="4117163"/>
            <a:satOff val="24712"/>
            <a:lumOff val="1882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0" rIns="5715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>
              <a:latin typeface="Arial" panose="020B0604020202020204" pitchFamily="34" charset="0"/>
              <a:cs typeface="Arial" panose="020B0604020202020204" pitchFamily="34" charset="0"/>
            </a:rPr>
            <a:t>Professionals are moving towards portable, multi-purpose workspaces. </a:t>
          </a:r>
          <a:endParaRPr lang="en-US" sz="9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5400000">
        <a:off x="2477838" y="636959"/>
        <a:ext cx="768079" cy="19108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4779CA-90B0-474F-B3BC-7A0AB94CFACD}">
      <dsp:nvSpPr>
        <dsp:cNvPr id="0" name=""/>
        <dsp:cNvSpPr/>
      </dsp:nvSpPr>
      <dsp:spPr>
        <a:xfrm>
          <a:off x="0" y="0"/>
          <a:ext cx="32177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BB5C21-1DF1-4838-B3F8-F0721A03F451}">
      <dsp:nvSpPr>
        <dsp:cNvPr id="0" name=""/>
        <dsp:cNvSpPr/>
      </dsp:nvSpPr>
      <dsp:spPr>
        <a:xfrm>
          <a:off x="0" y="0"/>
          <a:ext cx="3217767" cy="525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“Your workspace, anywhere” 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3217767" cy="525004"/>
      </dsp:txXfrm>
    </dsp:sp>
    <dsp:sp modelId="{D2BFBF73-1863-4648-9212-271456D3E71F}">
      <dsp:nvSpPr>
        <dsp:cNvPr id="0" name=""/>
        <dsp:cNvSpPr/>
      </dsp:nvSpPr>
      <dsp:spPr>
        <a:xfrm>
          <a:off x="0" y="525004"/>
          <a:ext cx="32177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C0A48E-D263-4277-BC55-82BF499DEE33}">
      <dsp:nvSpPr>
        <dsp:cNvPr id="0" name=""/>
        <dsp:cNvSpPr/>
      </dsp:nvSpPr>
      <dsp:spPr>
        <a:xfrm>
          <a:off x="0" y="525004"/>
          <a:ext cx="3217767" cy="525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Eliminates the use of various devices and physical installations. 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25004"/>
        <a:ext cx="3217767" cy="525004"/>
      </dsp:txXfrm>
    </dsp:sp>
    <dsp:sp modelId="{0E3DCF8B-BF0D-493B-B55B-00332B2A00B6}">
      <dsp:nvSpPr>
        <dsp:cNvPr id="0" name=""/>
        <dsp:cNvSpPr/>
      </dsp:nvSpPr>
      <dsp:spPr>
        <a:xfrm>
          <a:off x="0" y="1050008"/>
          <a:ext cx="32177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D8E907-690B-4969-869A-F14BC0146BAE}">
      <dsp:nvSpPr>
        <dsp:cNvPr id="0" name=""/>
        <dsp:cNvSpPr/>
      </dsp:nvSpPr>
      <dsp:spPr>
        <a:xfrm>
          <a:off x="0" y="1050008"/>
          <a:ext cx="3217767" cy="525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>
              <a:latin typeface="Arial" panose="020B0604020202020204" pitchFamily="34" charset="0"/>
              <a:cs typeface="Arial" panose="020B0604020202020204" pitchFamily="34" charset="0"/>
            </a:rPr>
            <a:t>Increases productivity by creating immersion and distraction-free settings. 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50008"/>
        <a:ext cx="3217767" cy="525004"/>
      </dsp:txXfrm>
    </dsp:sp>
    <dsp:sp modelId="{C57FFBD3-ABE2-46FC-B64D-23C43BDABEAD}">
      <dsp:nvSpPr>
        <dsp:cNvPr id="0" name=""/>
        <dsp:cNvSpPr/>
      </dsp:nvSpPr>
      <dsp:spPr>
        <a:xfrm>
          <a:off x="0" y="1575012"/>
          <a:ext cx="321776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39CC36-AC08-442A-AC18-DD1117FC862F}">
      <dsp:nvSpPr>
        <dsp:cNvPr id="0" name=""/>
        <dsp:cNvSpPr/>
      </dsp:nvSpPr>
      <dsp:spPr>
        <a:xfrm>
          <a:off x="0" y="1575012"/>
          <a:ext cx="3217767" cy="525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Fits into the high-quality, innovation-based brand name of Apple. 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75012"/>
        <a:ext cx="3217767" cy="5250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7AB8FE-577A-445F-AC15-EA75231FCBB4}">
      <dsp:nvSpPr>
        <dsp:cNvPr id="0" name=""/>
        <dsp:cNvSpPr/>
      </dsp:nvSpPr>
      <dsp:spPr>
        <a:xfrm>
          <a:off x="129743" y="619"/>
          <a:ext cx="937315" cy="937315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1584" tIns="7620" rIns="51584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00" kern="1200"/>
            <a:t>High-growth market opportunity </a:t>
          </a:r>
          <a:endParaRPr lang="en-US" sz="600" kern="1200"/>
        </a:p>
      </dsp:txBody>
      <dsp:txXfrm>
        <a:off x="267010" y="137886"/>
        <a:ext cx="662781" cy="662781"/>
      </dsp:txXfrm>
    </dsp:sp>
    <dsp:sp modelId="{E5209A14-FB95-49D6-8CE8-F6F132A0AC89}">
      <dsp:nvSpPr>
        <dsp:cNvPr id="0" name=""/>
        <dsp:cNvSpPr/>
      </dsp:nvSpPr>
      <dsp:spPr>
        <a:xfrm>
          <a:off x="879595" y="619"/>
          <a:ext cx="937315" cy="937315"/>
        </a:xfrm>
        <a:prstGeom prst="ellipse">
          <a:avLst/>
        </a:prstGeom>
        <a:solidFill>
          <a:schemeClr val="accent2">
            <a:alpha val="50000"/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1584" tIns="7620" rIns="51584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00" kern="1200"/>
            <a:t>Strong advantage of the ecosystem and brand loyalty </a:t>
          </a:r>
          <a:endParaRPr lang="en-US" sz="600" kern="1200"/>
        </a:p>
      </dsp:txBody>
      <dsp:txXfrm>
        <a:off x="1016862" y="137886"/>
        <a:ext cx="662781" cy="662781"/>
      </dsp:txXfrm>
    </dsp:sp>
    <dsp:sp modelId="{BC826565-31EB-47FB-9A06-B601BFAC4F79}">
      <dsp:nvSpPr>
        <dsp:cNvPr id="0" name=""/>
        <dsp:cNvSpPr/>
      </dsp:nvSpPr>
      <dsp:spPr>
        <a:xfrm>
          <a:off x="1629448" y="619"/>
          <a:ext cx="937315" cy="937315"/>
        </a:xfrm>
        <a:prstGeom prst="ellipse">
          <a:avLst/>
        </a:prstGeom>
        <a:solidFill>
          <a:schemeClr val="accent2">
            <a:alpha val="50000"/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1584" tIns="7620" rIns="51584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00" kern="1200"/>
            <a:t>Long-term product with scalability. </a:t>
          </a:r>
          <a:endParaRPr lang="en-US" sz="600" kern="1200"/>
        </a:p>
      </dsp:txBody>
      <dsp:txXfrm>
        <a:off x="1766715" y="137886"/>
        <a:ext cx="662781" cy="662781"/>
      </dsp:txXfrm>
    </dsp:sp>
    <dsp:sp modelId="{3E3EFB98-D591-4ADF-8359-D732F62B6630}">
      <dsp:nvSpPr>
        <dsp:cNvPr id="0" name=""/>
        <dsp:cNvSpPr/>
      </dsp:nvSpPr>
      <dsp:spPr>
        <a:xfrm>
          <a:off x="2379300" y="619"/>
          <a:ext cx="937315" cy="937315"/>
        </a:xfrm>
        <a:prstGeom prst="ellipse">
          <a:avLst/>
        </a:prstGeom>
        <a:solidFill>
          <a:schemeClr val="accent2">
            <a:alpha val="50000"/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1584" tIns="7620" rIns="51584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600" kern="1200"/>
            <a:t>Potential attractive ROI in the emerging technology industry.</a:t>
          </a:r>
          <a:endParaRPr lang="en-US" sz="600" kern="1200"/>
        </a:p>
      </dsp:txBody>
      <dsp:txXfrm>
        <a:off x="2516567" y="137886"/>
        <a:ext cx="662781" cy="662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CD20D-DF06-4442-B95E-563EA2BCE60C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65DDC-4859-421B-8A0D-22C1FB2885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987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CD20D-DF06-4442-B95E-563EA2BCE60C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65DDC-4859-421B-8A0D-22C1FB2885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703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CD20D-DF06-4442-B95E-563EA2BCE60C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65DDC-4859-421B-8A0D-22C1FB2885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058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CD20D-DF06-4442-B95E-563EA2BCE60C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65DDC-4859-421B-8A0D-22C1FB2885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72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CD20D-DF06-4442-B95E-563EA2BCE60C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65DDC-4859-421B-8A0D-22C1FB2885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869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CD20D-DF06-4442-B95E-563EA2BCE60C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65DDC-4859-421B-8A0D-22C1FB2885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923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CD20D-DF06-4442-B95E-563EA2BCE60C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65DDC-4859-421B-8A0D-22C1FB2885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326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CD20D-DF06-4442-B95E-563EA2BCE60C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65DDC-4859-421B-8A0D-22C1FB2885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112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CD20D-DF06-4442-B95E-563EA2BCE60C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65DDC-4859-421B-8A0D-22C1FB2885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324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CD20D-DF06-4442-B95E-563EA2BCE60C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65DDC-4859-421B-8A0D-22C1FB2885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2748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CD20D-DF06-4442-B95E-563EA2BCE60C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265DDC-4859-421B-8A0D-22C1FB2885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300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65CD20D-DF06-4442-B95E-563EA2BCE60C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265DDC-4859-421B-8A0D-22C1FB2885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050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18" Type="http://schemas.openxmlformats.org/officeDocument/2006/relationships/diagramData" Target="../diagrams/data4.xml"/><Relationship Id="rId26" Type="http://schemas.openxmlformats.org/officeDocument/2006/relationships/hyperlink" Target="https://dimensionmarketresearch.com/report/holographic-display-market/" TargetMode="External"/><Relationship Id="rId3" Type="http://schemas.openxmlformats.org/officeDocument/2006/relationships/diagramLayout" Target="../diagrams/layout1.xml"/><Relationship Id="rId21" Type="http://schemas.openxmlformats.org/officeDocument/2006/relationships/diagramColors" Target="../diagrams/colors4.xml"/><Relationship Id="rId7" Type="http://schemas.openxmlformats.org/officeDocument/2006/relationships/image" Target="../media/image2.png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5" Type="http://schemas.openxmlformats.org/officeDocument/2006/relationships/hyperlink" Target="https://journals.umcs.pl/h/article/download/19001/13386" TargetMode="External"/><Relationship Id="rId2" Type="http://schemas.openxmlformats.org/officeDocument/2006/relationships/diagramData" Target="../diagrams/data1.xml"/><Relationship Id="rId16" Type="http://schemas.openxmlformats.org/officeDocument/2006/relationships/diagramColors" Target="../diagrams/colors3.xml"/><Relationship Id="rId20" Type="http://schemas.openxmlformats.org/officeDocument/2006/relationships/diagramQuickStyle" Target="../diagrams/quickStyle4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24" Type="http://schemas.openxmlformats.org/officeDocument/2006/relationships/image" Target="../media/image4.png"/><Relationship Id="rId5" Type="http://schemas.openxmlformats.org/officeDocument/2006/relationships/diagramColors" Target="../diagrams/colors1.xml"/><Relationship Id="rId15" Type="http://schemas.openxmlformats.org/officeDocument/2006/relationships/diagramQuickStyle" Target="../diagrams/quickStyle3.xml"/><Relationship Id="rId23" Type="http://schemas.openxmlformats.org/officeDocument/2006/relationships/image" Target="../media/image3.png"/><Relationship Id="rId10" Type="http://schemas.openxmlformats.org/officeDocument/2006/relationships/diagramQuickStyle" Target="../diagrams/quickStyle2.xml"/><Relationship Id="rId19" Type="http://schemas.openxmlformats.org/officeDocument/2006/relationships/diagramLayout" Target="../diagrams/layout4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Relationship Id="rId22" Type="http://schemas.microsoft.com/office/2007/relationships/diagramDrawing" Target="../diagrams/drawing4.xml"/><Relationship Id="rId27" Type="http://schemas.openxmlformats.org/officeDocument/2006/relationships/hyperlink" Target="https://www.futuremarketinsights.com/reports/holographic-display-mark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9366" y="2896967"/>
            <a:ext cx="6100582" cy="4583575"/>
          </a:xfrm>
        </p:spPr>
        <p:txBody>
          <a:bodyPr>
            <a:normAutofit fontScale="90000"/>
          </a:bodyPr>
          <a:lstStyle/>
          <a:p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Master of Business Administration</a:t>
            </a:r>
            <a:br>
              <a:rPr lang="en-GB" sz="27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  <a:t>Marketing Management</a:t>
            </a:r>
            <a:r>
              <a:rPr lang="en-GB" sz="27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LCMB7024</a:t>
            </a:r>
            <a:r>
              <a:rPr lang="en-GB" sz="27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Assessment Component  2: </a:t>
            </a:r>
            <a: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Marketing Strategies </a:t>
            </a:r>
            <a: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  <a:t>Poster</a:t>
            </a:r>
            <a: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7245752"/>
            <a:ext cx="5143500" cy="2743200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 DR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Laila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Maazouz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Abhishekkumar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Pethani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Student ID 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2525424</a:t>
            </a:r>
          </a:p>
        </p:txBody>
      </p:sp>
      <p:pic>
        <p:nvPicPr>
          <p:cNvPr id="7" name="Picture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7781" y="104172"/>
            <a:ext cx="4262437" cy="2176041"/>
          </a:xfrm>
          <a:prstGeom prst="rect">
            <a:avLst/>
          </a:prstGeom>
          <a:noFill/>
        </p:spPr>
      </p:pic>
      <p:pic>
        <p:nvPicPr>
          <p:cNvPr id="8" name="Picture 2" descr="Apple Logo and symbol, meaning, history, PNG, brand">
            <a:extLst>
              <a:ext uri="{FF2B5EF4-FFF2-40B4-BE49-F238E27FC236}">
                <a16:creationId xmlns:a16="http://schemas.microsoft.com/office/drawing/2014/main" id="{15CBEB40-1C94-5019-138B-A9802DAE4F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66" t="2918" r="25907"/>
          <a:stretch>
            <a:fillRect/>
          </a:stretch>
        </p:blipFill>
        <p:spPr bwMode="auto">
          <a:xfrm>
            <a:off x="2645176" y="5485558"/>
            <a:ext cx="1388962" cy="145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6328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A447A31-D2F3-BCD2-48AF-3C7E1CD7393C}"/>
              </a:ext>
            </a:extLst>
          </p:cNvPr>
          <p:cNvSpPr txBox="1"/>
          <p:nvPr/>
        </p:nvSpPr>
        <p:spPr>
          <a:xfrm>
            <a:off x="0" y="85875"/>
            <a:ext cx="5382228" cy="83099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Element 1: Brand Extension Poster Presentation</a:t>
            </a:r>
            <a:endParaRPr lang="en-US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CBFB72-1740-5A24-3C58-B03DDD4D8B89}"/>
              </a:ext>
            </a:extLst>
          </p:cNvPr>
          <p:cNvSpPr txBox="1"/>
          <p:nvPr/>
        </p:nvSpPr>
        <p:spPr>
          <a:xfrm>
            <a:off x="-1" y="952917"/>
            <a:ext cx="5382227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0" marR="0"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600" b="1" i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Topic: Apple </a:t>
            </a:r>
            <a:r>
              <a:rPr lang="en-GB" sz="1600" b="1" i="1" kern="1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HoloSphere</a:t>
            </a:r>
            <a:r>
              <a:rPr lang="en-GB" sz="1600" b="1" i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- Redefining the Future of Work Through Holographic Innovation</a:t>
            </a:r>
            <a:endParaRPr lang="en-US" sz="1600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06B65E9-B964-E4A1-2712-3CD9C93268AF}"/>
              </a:ext>
            </a:extLst>
          </p:cNvPr>
          <p:cNvSpPr txBox="1"/>
          <p:nvPr/>
        </p:nvSpPr>
        <p:spPr>
          <a:xfrm>
            <a:off x="0" y="1537692"/>
            <a:ext cx="3429000" cy="338554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wrap="square">
            <a:spAutoFit/>
          </a:bodyPr>
          <a:lstStyle/>
          <a:p>
            <a:pPr marL="0" marR="0"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1. Brand &amp; Concept</a:t>
            </a:r>
            <a:endParaRPr lang="en-US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CA703400-F2BE-09D7-8271-4EF2D9017D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3793010"/>
              </p:ext>
            </p:extLst>
          </p:nvPr>
        </p:nvGraphicFramePr>
        <p:xfrm>
          <a:off x="2894" y="1717242"/>
          <a:ext cx="3437680" cy="2217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Apple Logo and symbol, meaning, history, PNG, brand">
            <a:extLst>
              <a:ext uri="{FF2B5EF4-FFF2-40B4-BE49-F238E27FC236}">
                <a16:creationId xmlns:a16="http://schemas.microsoft.com/office/drawing/2014/main" id="{15CBEB40-1C94-5019-138B-A9802DAE4F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66" t="2918" r="25907"/>
          <a:stretch>
            <a:fillRect/>
          </a:stretch>
        </p:blipFill>
        <p:spPr bwMode="auto">
          <a:xfrm>
            <a:off x="5382228" y="85875"/>
            <a:ext cx="1388962" cy="145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913A3B9-3A03-D2F6-87FA-EE819285B99F}"/>
              </a:ext>
            </a:extLst>
          </p:cNvPr>
          <p:cNvSpPr txBox="1"/>
          <p:nvPr/>
        </p:nvSpPr>
        <p:spPr>
          <a:xfrm>
            <a:off x="3596831" y="3644797"/>
            <a:ext cx="3246701" cy="3385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0" marR="0"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 Market Trends &amp; Opportunity</a:t>
            </a:r>
            <a:endParaRPr lang="en-US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C8825DF2-D827-9F99-8A7E-4C2A65C5EC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4407780"/>
              </p:ext>
            </p:extLst>
          </p:nvPr>
        </p:nvGraphicFramePr>
        <p:xfrm>
          <a:off x="3611299" y="4166886"/>
          <a:ext cx="3246701" cy="31847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ED88D9E0-24C4-503F-B813-A4DD75CC7FD9}"/>
              </a:ext>
            </a:extLst>
          </p:cNvPr>
          <p:cNvSpPr txBox="1"/>
          <p:nvPr/>
        </p:nvSpPr>
        <p:spPr>
          <a:xfrm>
            <a:off x="3596831" y="7409554"/>
            <a:ext cx="3275635" cy="338554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wrap="square">
            <a:spAutoFit/>
          </a:bodyPr>
          <a:lstStyle/>
          <a:p>
            <a:pPr marL="0" marR="0"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6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4. </a:t>
            </a: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Customer Value Proposition</a:t>
            </a:r>
            <a:endParaRPr lang="en-US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1" name="Diagram 20">
            <a:extLst>
              <a:ext uri="{FF2B5EF4-FFF2-40B4-BE49-F238E27FC236}">
                <a16:creationId xmlns:a16="http://schemas.microsoft.com/office/drawing/2014/main" id="{83DFB858-8165-CF9E-70A4-358ADE3707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8071752"/>
              </p:ext>
            </p:extLst>
          </p:nvPr>
        </p:nvGraphicFramePr>
        <p:xfrm>
          <a:off x="3640233" y="7805983"/>
          <a:ext cx="3217767" cy="2100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09D84358-E797-9F1B-88E5-953ECD7C5836}"/>
              </a:ext>
            </a:extLst>
          </p:cNvPr>
          <p:cNvSpPr txBox="1"/>
          <p:nvPr/>
        </p:nvSpPr>
        <p:spPr>
          <a:xfrm>
            <a:off x="0" y="5086801"/>
            <a:ext cx="3429000" cy="33855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0" marR="0"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 Sustainability Impact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EE881FA-0B86-334D-5F82-0DA16B93D1DB}"/>
              </a:ext>
            </a:extLst>
          </p:cNvPr>
          <p:cNvSpPr txBox="1"/>
          <p:nvPr/>
        </p:nvSpPr>
        <p:spPr>
          <a:xfrm>
            <a:off x="-31830" y="5468087"/>
            <a:ext cx="3429000" cy="156966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pPr marL="342900" marR="0" lvl="0" indent="-342900" algn="just"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Reduces physical hardware (monitors, keyboards) dependence. </a:t>
            </a:r>
            <a:endParaRPr lang="en-US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Reduces e-waste (electronic waste). </a:t>
            </a:r>
            <a:endParaRPr lang="en-US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fact that it supports remote working implies a reduction in carbon emission through commuting. </a:t>
            </a:r>
            <a:endParaRPr lang="en-US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marR="0" lvl="0" indent="-342900" algn="just"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Energy saving substitute to the conventional office layouts. </a:t>
            </a:r>
            <a:endParaRPr lang="en-US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08E299A-3D24-15EE-5526-6F072E99547E}"/>
              </a:ext>
            </a:extLst>
          </p:cNvPr>
          <p:cNvSpPr txBox="1"/>
          <p:nvPr/>
        </p:nvSpPr>
        <p:spPr>
          <a:xfrm>
            <a:off x="-31830" y="7079985"/>
            <a:ext cx="3469510" cy="338554"/>
          </a:xfrm>
          <a:prstGeom prst="rect">
            <a:avLst/>
          </a:prstGeom>
          <a:solidFill>
            <a:schemeClr val="accent4"/>
          </a:solidFill>
        </p:spPr>
        <p:txBody>
          <a:bodyPr wrap="square">
            <a:spAutoFit/>
          </a:bodyPr>
          <a:lstStyle/>
          <a:p>
            <a:pPr marL="0" marR="0"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600" b="1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5. Investor &amp; Customer Appeal</a:t>
            </a:r>
            <a:endParaRPr lang="en-US" sz="1600" b="1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1" name="Diagram 30">
            <a:extLst>
              <a:ext uri="{FF2B5EF4-FFF2-40B4-BE49-F238E27FC236}">
                <a16:creationId xmlns:a16="http://schemas.microsoft.com/office/drawing/2014/main" id="{0AC3511E-6F8B-1FB5-AA9B-7FFC89682D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3887906"/>
              </p:ext>
            </p:extLst>
          </p:nvPr>
        </p:nvGraphicFramePr>
        <p:xfrm>
          <a:off x="-8680" y="7426487"/>
          <a:ext cx="3446360" cy="9385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sp>
        <p:nvSpPr>
          <p:cNvPr id="32" name="TextBox 31">
            <a:extLst>
              <a:ext uri="{FF2B5EF4-FFF2-40B4-BE49-F238E27FC236}">
                <a16:creationId xmlns:a16="http://schemas.microsoft.com/office/drawing/2014/main" id="{521DC6ED-3CF9-0ADC-A4CE-235276B97757}"/>
              </a:ext>
            </a:extLst>
          </p:cNvPr>
          <p:cNvSpPr txBox="1"/>
          <p:nvPr/>
        </p:nvSpPr>
        <p:spPr>
          <a:xfrm>
            <a:off x="-8680" y="8452395"/>
            <a:ext cx="3488317" cy="338554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wrap="square">
            <a:spAutoFit/>
          </a:bodyPr>
          <a:lstStyle/>
          <a:p>
            <a:pPr marL="0" marR="0"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Reference List</a:t>
            </a:r>
            <a:endParaRPr lang="en-US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92C8C995-FC83-F497-3F47-767532902BD3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637" y="1637681"/>
            <a:ext cx="3291553" cy="1823581"/>
          </a:xfrm>
          <a:prstGeom prst="rect">
            <a:avLst/>
          </a:prstGeom>
          <a:noFill/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EA6C4F9A-22A7-415F-7037-8C3CE5664894}"/>
              </a:ext>
            </a:extLst>
          </p:cNvPr>
          <p:cNvSpPr txBox="1"/>
          <p:nvPr/>
        </p:nvSpPr>
        <p:spPr>
          <a:xfrm>
            <a:off x="4035223" y="3429851"/>
            <a:ext cx="2369916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(Source: </a:t>
            </a:r>
            <a:r>
              <a:rPr lang="en-GB" sz="600" b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</a:rPr>
              <a:t>Futuremarketinsights</a:t>
            </a:r>
            <a:r>
              <a:rPr lang="en-GB" sz="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2025)</a:t>
            </a:r>
            <a:endParaRPr lang="en-US" sz="600" b="1" dirty="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9320762D-86D0-627E-3D5F-209BCED89E7A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-8680" y="3685229"/>
            <a:ext cx="3405850" cy="1374853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BD2802C7-431E-D5AA-EF25-59233D5791CE}"/>
              </a:ext>
            </a:extLst>
          </p:cNvPr>
          <p:cNvSpPr txBox="1"/>
          <p:nvPr/>
        </p:nvSpPr>
        <p:spPr>
          <a:xfrm>
            <a:off x="-31830" y="8849697"/>
            <a:ext cx="3514071" cy="1015663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>
            <a:spAutoFit/>
          </a:bodyPr>
          <a:lstStyle/>
          <a:p>
            <a:pPr marR="0" algn="just">
              <a:spcBef>
                <a:spcPts val="600"/>
              </a:spcBef>
              <a:spcAft>
                <a:spcPts val="600"/>
              </a:spcAft>
            </a:pPr>
            <a:r>
              <a:rPr lang="en-GB" sz="5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Bryła</a:t>
            </a:r>
            <a:r>
              <a:rPr lang="en-GB" sz="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P. and </a:t>
            </a:r>
            <a:r>
              <a:rPr lang="en-GB" sz="5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Abdusattarov</a:t>
            </a:r>
            <a:r>
              <a:rPr lang="en-GB" sz="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S., (2025). Apple’s Strategy Success Factors and Challenges in Europe: A Case Study of Apple’s Business Model and International Marketing. </a:t>
            </a:r>
            <a:r>
              <a:rPr lang="en-GB" sz="5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Annales Universitatis Mariae Curie-</a:t>
            </a:r>
            <a:r>
              <a:rPr lang="en-GB" sz="5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Skłodowska</a:t>
            </a:r>
            <a:r>
              <a:rPr lang="en-GB" sz="5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5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sectio</a:t>
            </a:r>
            <a:r>
              <a:rPr lang="en-GB" sz="5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H–</a:t>
            </a:r>
            <a:r>
              <a:rPr lang="en-GB" sz="5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Oeconomia</a:t>
            </a:r>
            <a:r>
              <a:rPr lang="en-GB" sz="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 </a:t>
            </a:r>
            <a:r>
              <a:rPr lang="en-GB" sz="5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59</a:t>
            </a:r>
            <a:r>
              <a:rPr lang="en-GB" sz="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(5), pp.7-30. </a:t>
            </a:r>
            <a:r>
              <a:rPr lang="en-GB" sz="5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5"/>
              </a:rPr>
              <a:t>https://journals.umcs.pl/h/article/download/19001/13386</a:t>
            </a:r>
            <a:r>
              <a:rPr lang="en-GB" sz="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lang="en-US" sz="5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R="0" algn="just">
              <a:spcBef>
                <a:spcPts val="600"/>
              </a:spcBef>
              <a:spcAft>
                <a:spcPts val="600"/>
              </a:spcAft>
            </a:pPr>
            <a:r>
              <a:rPr lang="en-GB" sz="5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Dimensionmarketresearch</a:t>
            </a:r>
            <a:r>
              <a:rPr lang="en-GB" sz="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(2026). </a:t>
            </a:r>
            <a:r>
              <a:rPr lang="en-GB" sz="5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Holographic Display Market</a:t>
            </a:r>
            <a:r>
              <a:rPr lang="en-GB" sz="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Dimensionmarketresearch.com. Available at: </a:t>
            </a:r>
            <a:r>
              <a:rPr lang="en-GB" sz="5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6"/>
              </a:rPr>
              <a:t>https://dimensionmarketresearch.com/report/holographic-display-market/</a:t>
            </a:r>
            <a:r>
              <a:rPr lang="en-GB" sz="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3 April 2026).</a:t>
            </a:r>
            <a:endParaRPr lang="en-US" sz="5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R="0" algn="just">
              <a:spcBef>
                <a:spcPts val="600"/>
              </a:spcBef>
              <a:spcAft>
                <a:spcPts val="600"/>
              </a:spcAft>
            </a:pPr>
            <a:r>
              <a:rPr lang="en-GB" sz="5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Futuremarketinsights</a:t>
            </a:r>
            <a:r>
              <a:rPr lang="en-GB" sz="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(2025). </a:t>
            </a:r>
            <a:r>
              <a:rPr lang="en-GB" sz="5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Holographic Display Market | Global Market Analysis Report - 2035</a:t>
            </a:r>
            <a:r>
              <a:rPr lang="en-GB" sz="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Futuremarketinsights.com. Available at: </a:t>
            </a:r>
            <a:r>
              <a:rPr lang="en-GB" sz="500" u="sng" kern="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7"/>
              </a:rPr>
              <a:t>https://www.futuremarketinsights.com/reports/holographic-display-market</a:t>
            </a:r>
            <a:r>
              <a:rPr lang="en-GB" sz="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3 April 2026).</a:t>
            </a:r>
            <a:endParaRPr lang="en-US" sz="5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49591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57</TotalTime>
  <Words>339</Words>
  <Application>Microsoft Office PowerPoint</Application>
  <PresentationFormat>A4 Paper (210x297 mm)</PresentationFormat>
  <Paragraphs>38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Symbol</vt:lpstr>
      <vt:lpstr>Office Theme</vt:lpstr>
      <vt:lpstr> Master of Business Administration  Marketing Management  LCMB7024  Assessment Component  2: Marketing Strategies Poster  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Master of Business Administration  Human Capital Management  LCMB7024  Assessment Component  2: Marketing Strategies Portfolio      </dc:title>
  <dc:creator>LAPTOP</dc:creator>
  <cp:lastModifiedBy>DELL</cp:lastModifiedBy>
  <cp:revision>6</cp:revision>
  <dcterms:created xsi:type="dcterms:W3CDTF">2026-04-03T07:00:12Z</dcterms:created>
  <dcterms:modified xsi:type="dcterms:W3CDTF">2026-04-04T14:37:11Z</dcterms:modified>
</cp:coreProperties>
</file>