
<file path=[Content_Types].xml><?xml version="1.0" encoding="utf-8"?>
<Types xmlns="http://schemas.openxmlformats.org/package/2006/content-types">
  <Default ContentType="application/vnd.openxmlformats-officedocument.oleObject" Extension="bin"/>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Lst>
  <p:sldSz cx="18288000" cy="10287000"/>
  <p:notesSz cx="6858000" cy="9144000"/>
  <p:embeddedFontLst>
    <p:embeddedFont>
      <p:font typeface="Symphony" charset="1" panose="02020500000000000000"/>
      <p:regular r:id="rId27"/>
    </p:embeddedFont>
    <p:embeddedFont>
      <p:font typeface="Aileron" charset="1" panose="00000500000000000000"/>
      <p:regular r:id="rId28"/>
    </p:embeddedFont>
    <p:embeddedFont>
      <p:font typeface="Aileron Bold" charset="1" panose="00000800000000000000"/>
      <p:regular r:id="rId29"/>
    </p:embeddedFont>
    <p:embeddedFont>
      <p:font typeface="Canva Sans" charset="1" panose="020B0503030501040103"/>
      <p:regular r:id="rId30"/>
    </p:embeddedFont>
    <p:embeddedFont>
      <p:font typeface="Canva Sans Bold" charset="1" panose="020B0803030501040103"/>
      <p:regular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fonts/font27.fntdata" Type="http://schemas.openxmlformats.org/officeDocument/2006/relationships/font"/><Relationship Id="rId28" Target="fonts/font28.fntdata" Type="http://schemas.openxmlformats.org/officeDocument/2006/relationships/font"/><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png" Type="http://schemas.openxmlformats.org/officeDocument/2006/relationships/image"/><Relationship Id="rId4" Target="../media/image2.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1.png" Type="http://schemas.openxmlformats.org/officeDocument/2006/relationships/image"/><Relationship Id="rId4" Target="../media/image2.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jpeg" Type="http://schemas.openxmlformats.org/officeDocument/2006/relationships/image"/><Relationship Id="rId3" Target="../media/image6.jpeg" Type="http://schemas.openxmlformats.org/officeDocument/2006/relationships/image"/><Relationship Id="rId4" Target="../media/image7.jpeg" Type="http://schemas.openxmlformats.org/officeDocument/2006/relationships/image"/><Relationship Id="rId5" Target="../media/image1.png" Type="http://schemas.openxmlformats.org/officeDocument/2006/relationships/image"/><Relationship Id="rId6" Target="../media/image2.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 Id="rId3" Target="../media/image9.svg" Type="http://schemas.openxmlformats.org/officeDocument/2006/relationships/image"/><Relationship Id="rId4" Target="../media/image1.png" Type="http://schemas.openxmlformats.org/officeDocument/2006/relationships/image"/><Relationship Id="rId5" Target="../media/image2.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png" Type="http://schemas.openxmlformats.org/officeDocument/2006/relationships/image"/><Relationship Id="rId4" Target="../media/image12.svg" Type="http://schemas.openxmlformats.org/officeDocument/2006/relationships/image"/><Relationship Id="rId5" Target="../media/image13.png" Type="http://schemas.openxmlformats.org/officeDocument/2006/relationships/image"/><Relationship Id="rId6" Target="../media/image14.svg" Type="http://schemas.openxmlformats.org/officeDocument/2006/relationships/image"/><Relationship Id="rId7" Target="../media/image1.png" Type="http://schemas.openxmlformats.org/officeDocument/2006/relationships/image"/><Relationship Id="rId8" Target="../media/image2.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jpeg" Type="http://schemas.openxmlformats.org/officeDocument/2006/relationships/image"/><Relationship Id="rId3" Target="../media/image1.png" Type="http://schemas.openxmlformats.org/officeDocument/2006/relationships/image"/><Relationship Id="rId4" Target="../media/image2.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16.png" Type="http://schemas.openxmlformats.org/officeDocument/2006/relationships/image"/><Relationship Id="rId5" Target="../embeddings/oleObject1.bin" Type="http://schemas.openxmlformats.org/officeDocument/2006/relationships/oleObject"/></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17.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18.png" Type="http://schemas.openxmlformats.org/officeDocument/2006/relationships/image"/><Relationship Id="rId5" Target="https://alexdrivingschool.my.canva.site" TargetMode="External" Type="http://schemas.openxmlformats.org/officeDocument/2006/relationships/hyperlink"/><Relationship Id="rId6" Target="https://alexdrivingschool.my.canva.site" TargetMode="External" Type="http://schemas.openxmlformats.org/officeDocument/2006/relationships/hyperlink"/></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19.png" Type="http://schemas.openxmlformats.org/officeDocument/2006/relationships/image"/><Relationship Id="rId5" Target="https://alexdrivingschool.my.canva.site" TargetMode="External" Type="http://schemas.openxmlformats.org/officeDocument/2006/relationships/hyperlink"/></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20.png" Type="http://schemas.openxmlformats.org/officeDocument/2006/relationships/image"/><Relationship Id="rId5" Target="https://alexdrivingschool.my.canva.site" TargetMode="External" Type="http://schemas.openxmlformats.org/officeDocument/2006/relationships/hyperlink"/></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21.png" Type="http://schemas.openxmlformats.org/officeDocument/2006/relationships/image"/><Relationship Id="rId4" Target="../media/image22.svg" Type="http://schemas.openxmlformats.org/officeDocument/2006/relationships/image"/><Relationship Id="rId5" Target="../media/image23.png" Type="http://schemas.openxmlformats.org/officeDocument/2006/relationships/image"/><Relationship Id="rId6" Target="../media/image24.svg" Type="http://schemas.openxmlformats.org/officeDocument/2006/relationships/image"/><Relationship Id="rId7" Target="../media/image1.png" Type="http://schemas.openxmlformats.org/officeDocument/2006/relationships/image"/><Relationship Id="rId8" Target="../media/image2.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9.png" Type="http://schemas.openxmlformats.org/officeDocument/2006/relationships/image"/><Relationship Id="rId3" Target="../media/image1.png" Type="http://schemas.openxmlformats.org/officeDocument/2006/relationships/image"/><Relationship Id="rId4" Target="../media/image2.sv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25.png" Type="http://schemas.openxmlformats.org/officeDocument/2006/relationships/image"/><Relationship Id="rId5" Target="../media/image10.png" Type="http://schemas.openxmlformats.org/officeDocument/2006/relationships/image"/><Relationship Id="rId6" Target="../media/image4.png" Type="http://schemas.openxmlformats.org/officeDocument/2006/relationships/image"/><Relationship Id="rId7" Target="../media/image26.pn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27.png" Type="http://schemas.openxmlformats.org/officeDocument/2006/relationships/image"/><Relationship Id="rId5" Target="../media/image28.png" Type="http://schemas.openxmlformats.org/officeDocument/2006/relationships/image"/><Relationship Id="rId6" Target="../media/image29.pn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0.jpeg" Type="http://schemas.openxmlformats.org/officeDocument/2006/relationships/image"/><Relationship Id="rId5" Target="https://www.youtube.com/watch?v=ULC8xi0c4hw" TargetMode="External" Type="http://schemas.openxmlformats.org/officeDocument/2006/relationships/hyperlink"/><Relationship Id="rId6" Target="../media/image31.png" Type="http://schemas.openxmlformats.org/officeDocument/2006/relationships/image"/><Relationship Id="rId7" Target="../media/image32.svg" Type="http://schemas.openxmlformats.org/officeDocument/2006/relationships/image"/><Relationship Id="rId8" Target="../media/image33.pn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8.png" Type="http://schemas.openxmlformats.org/officeDocument/2006/relationships/image"/><Relationship Id="rId3" Target="../media/image1.png" Type="http://schemas.openxmlformats.org/officeDocument/2006/relationships/image"/><Relationship Id="rId4" Target="../media/image2.sv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9349080" y="4548737"/>
            <a:ext cx="5993795" cy="2265569"/>
            <a:chOff x="0" y="0"/>
            <a:chExt cx="1578613" cy="596693"/>
          </a:xfrm>
        </p:grpSpPr>
        <p:sp>
          <p:nvSpPr>
            <p:cNvPr name="Freeform 3" id="3"/>
            <p:cNvSpPr/>
            <p:nvPr/>
          </p:nvSpPr>
          <p:spPr>
            <a:xfrm flipH="false" flipV="false" rot="0">
              <a:off x="0" y="0"/>
              <a:ext cx="1578613" cy="596693"/>
            </a:xfrm>
            <a:custGeom>
              <a:avLst/>
              <a:gdLst/>
              <a:ahLst/>
              <a:cxnLst/>
              <a:rect r="r" b="b" t="t" l="l"/>
              <a:pathLst>
                <a:path h="596693" w="1578613">
                  <a:moveTo>
                    <a:pt x="0" y="0"/>
                  </a:moveTo>
                  <a:lnTo>
                    <a:pt x="1578613" y="0"/>
                  </a:lnTo>
                  <a:lnTo>
                    <a:pt x="1578613" y="596693"/>
                  </a:lnTo>
                  <a:lnTo>
                    <a:pt x="0" y="596693"/>
                  </a:lnTo>
                  <a:close/>
                </a:path>
              </a:pathLst>
            </a:custGeom>
            <a:solidFill>
              <a:srgbClr val="EBD469"/>
            </a:solidFill>
          </p:spPr>
        </p:sp>
        <p:sp>
          <p:nvSpPr>
            <p:cNvPr name="TextBox 4" id="4"/>
            <p:cNvSpPr txBox="true"/>
            <p:nvPr/>
          </p:nvSpPr>
          <p:spPr>
            <a:xfrm>
              <a:off x="0" y="-9525"/>
              <a:ext cx="1578613" cy="606218"/>
            </a:xfrm>
            <a:prstGeom prst="rect">
              <a:avLst/>
            </a:prstGeom>
          </p:spPr>
          <p:txBody>
            <a:bodyPr anchor="ctr" rtlCol="false" tIns="50800" lIns="50800" bIns="50800" rIns="50800"/>
            <a:lstStyle/>
            <a:p>
              <a:pPr algn="ctr">
                <a:lnSpc>
                  <a:spcPts val="3067"/>
                </a:lnSpc>
              </a:pPr>
            </a:p>
          </p:txBody>
        </p:sp>
      </p:grpSp>
      <p:grpSp>
        <p:nvGrpSpPr>
          <p:cNvPr name="Group 5" id="5"/>
          <p:cNvGrpSpPr/>
          <p:nvPr/>
        </p:nvGrpSpPr>
        <p:grpSpPr>
          <a:xfrm rot="0">
            <a:off x="15448177" y="407069"/>
            <a:ext cx="2492567" cy="665306"/>
            <a:chOff x="0" y="0"/>
            <a:chExt cx="867826" cy="231637"/>
          </a:xfrm>
        </p:grpSpPr>
        <p:sp>
          <p:nvSpPr>
            <p:cNvPr name="Freeform 6" id="6"/>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7" id="7"/>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sp>
        <p:nvSpPr>
          <p:cNvPr name="Freeform 8" id="8"/>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AutoShape 9" id="9"/>
          <p:cNvSpPr/>
          <p:nvPr/>
        </p:nvSpPr>
        <p:spPr>
          <a:xfrm>
            <a:off x="-970595" y="9763371"/>
            <a:ext cx="15425961" cy="0"/>
          </a:xfrm>
          <a:prstGeom prst="line">
            <a:avLst/>
          </a:prstGeom>
          <a:ln cap="flat" w="28575">
            <a:solidFill>
              <a:srgbClr val="0D3316"/>
            </a:solidFill>
            <a:prstDash val="solid"/>
            <a:headEnd type="none" len="sm" w="sm"/>
            <a:tailEnd type="none" len="sm" w="sm"/>
          </a:ln>
        </p:spPr>
      </p:sp>
      <p:sp>
        <p:nvSpPr>
          <p:cNvPr name="TextBox 10" id="10"/>
          <p:cNvSpPr txBox="true"/>
          <p:nvPr/>
        </p:nvSpPr>
        <p:spPr>
          <a:xfrm rot="0">
            <a:off x="2802250" y="2709204"/>
            <a:ext cx="9543727" cy="4156525"/>
          </a:xfrm>
          <a:prstGeom prst="rect">
            <a:avLst/>
          </a:prstGeom>
        </p:spPr>
        <p:txBody>
          <a:bodyPr anchor="t" rtlCol="false" tIns="0" lIns="0" bIns="0" rIns="0">
            <a:spAutoFit/>
          </a:bodyPr>
          <a:lstStyle/>
          <a:p>
            <a:pPr algn="ctr">
              <a:lnSpc>
                <a:spcPts val="20807"/>
              </a:lnSpc>
            </a:pPr>
            <a:r>
              <a:rPr lang="en-US" sz="32011">
                <a:solidFill>
                  <a:srgbClr val="0D3316"/>
                </a:solidFill>
                <a:latin typeface="Symphony"/>
                <a:ea typeface="Symphony"/>
                <a:cs typeface="Symphony"/>
                <a:sym typeface="Symphony"/>
              </a:rPr>
              <a:t>Business</a:t>
            </a:r>
          </a:p>
        </p:txBody>
      </p:sp>
      <p:sp>
        <p:nvSpPr>
          <p:cNvPr name="TextBox 11" id="11"/>
          <p:cNvSpPr txBox="true"/>
          <p:nvPr/>
        </p:nvSpPr>
        <p:spPr>
          <a:xfrm rot="0">
            <a:off x="6469562" y="5192820"/>
            <a:ext cx="9361792" cy="3991653"/>
          </a:xfrm>
          <a:prstGeom prst="rect">
            <a:avLst/>
          </a:prstGeom>
        </p:spPr>
        <p:txBody>
          <a:bodyPr anchor="t" rtlCol="false" tIns="0" lIns="0" bIns="0" rIns="0">
            <a:spAutoFit/>
          </a:bodyPr>
          <a:lstStyle/>
          <a:p>
            <a:pPr algn="ctr">
              <a:lnSpc>
                <a:spcPts val="10032"/>
              </a:lnSpc>
            </a:pPr>
            <a:r>
              <a:rPr lang="en-US" sz="12541">
                <a:solidFill>
                  <a:srgbClr val="0D3316"/>
                </a:solidFill>
                <a:latin typeface="Aileron"/>
                <a:ea typeface="Aileron"/>
                <a:cs typeface="Aileron"/>
                <a:sym typeface="Aileron"/>
              </a:rPr>
              <a:t>RESEARCH AND MARKETING</a:t>
            </a:r>
          </a:p>
        </p:txBody>
      </p:sp>
      <p:sp>
        <p:nvSpPr>
          <p:cNvPr name="TextBox 12" id="12"/>
          <p:cNvSpPr txBox="true"/>
          <p:nvPr/>
        </p:nvSpPr>
        <p:spPr>
          <a:xfrm rot="0">
            <a:off x="12345977" y="4039754"/>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DIGITAL ST</a:t>
            </a:r>
            <a:r>
              <a:rPr lang="en-US" sz="2556">
                <a:solidFill>
                  <a:srgbClr val="0D3316"/>
                </a:solidFill>
                <a:latin typeface="Aileron"/>
                <a:ea typeface="Aileron"/>
                <a:cs typeface="Aileron"/>
                <a:sym typeface="Aileron"/>
              </a:rPr>
              <a:t>RATEGY</a:t>
            </a:r>
          </a:p>
        </p:txBody>
      </p:sp>
      <p:sp>
        <p:nvSpPr>
          <p:cNvPr name="TextBox 13" id="13"/>
          <p:cNvSpPr txBox="true"/>
          <p:nvPr/>
        </p:nvSpPr>
        <p:spPr>
          <a:xfrm rot="0">
            <a:off x="14455366" y="9563346"/>
            <a:ext cx="3485377" cy="390525"/>
          </a:xfrm>
          <a:prstGeom prst="rect">
            <a:avLst/>
          </a:prstGeom>
        </p:spPr>
        <p:txBody>
          <a:bodyPr anchor="t" rtlCol="false" tIns="0" lIns="0" bIns="0" rIns="0">
            <a:spAutoFit/>
          </a:bodyPr>
          <a:lstStyle/>
          <a:p>
            <a:pPr algn="r">
              <a:lnSpc>
                <a:spcPts val="3067"/>
              </a:lnSpc>
            </a:pPr>
            <a:r>
              <a:rPr lang="en-US" sz="2556">
                <a:solidFill>
                  <a:srgbClr val="0D3316"/>
                </a:solidFill>
                <a:latin typeface="Aileron"/>
                <a:ea typeface="Aileron"/>
                <a:cs typeface="Aileron"/>
                <a:sym typeface="Aileron"/>
              </a:rPr>
              <a:t>DIGITAL ST</a:t>
            </a:r>
            <a:r>
              <a:rPr lang="en-US" sz="2556">
                <a:solidFill>
                  <a:srgbClr val="0D3316"/>
                </a:solidFill>
                <a:latin typeface="Aileron"/>
                <a:ea typeface="Aileron"/>
                <a:cs typeface="Aileron"/>
                <a:sym typeface="Aileron"/>
              </a:rPr>
              <a:t>RATEGIES</a:t>
            </a:r>
          </a:p>
        </p:txBody>
      </p:sp>
      <p:sp>
        <p:nvSpPr>
          <p:cNvPr name="TextBox 14" id="14"/>
          <p:cNvSpPr txBox="true"/>
          <p:nvPr/>
        </p:nvSpPr>
        <p:spPr>
          <a:xfrm rot="0">
            <a:off x="1024160" y="503572"/>
            <a:ext cx="3485377" cy="1152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Digital Skills for Personal and Professional Growth</a:t>
            </a:r>
          </a:p>
        </p:txBody>
      </p:sp>
      <p:sp>
        <p:nvSpPr>
          <p:cNvPr name="TextBox 15" id="15"/>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grpSp>
        <p:nvGrpSpPr>
          <p:cNvPr name="Group 5" id="5"/>
          <p:cNvGrpSpPr/>
          <p:nvPr/>
        </p:nvGrpSpPr>
        <p:grpSpPr>
          <a:xfrm rot="0">
            <a:off x="0" y="4477098"/>
            <a:ext cx="18288000" cy="5809902"/>
            <a:chOff x="0" y="0"/>
            <a:chExt cx="2833290" cy="900106"/>
          </a:xfrm>
        </p:grpSpPr>
        <p:sp>
          <p:nvSpPr>
            <p:cNvPr name="Freeform 6" id="6"/>
            <p:cNvSpPr/>
            <p:nvPr/>
          </p:nvSpPr>
          <p:spPr>
            <a:xfrm flipH="false" flipV="false" rot="0">
              <a:off x="0" y="0"/>
              <a:ext cx="2833290" cy="900106"/>
            </a:xfrm>
            <a:custGeom>
              <a:avLst/>
              <a:gdLst/>
              <a:ahLst/>
              <a:cxnLst/>
              <a:rect r="r" b="b" t="t" l="l"/>
              <a:pathLst>
                <a:path h="900106" w="2833290">
                  <a:moveTo>
                    <a:pt x="0" y="0"/>
                  </a:moveTo>
                  <a:lnTo>
                    <a:pt x="2833290" y="0"/>
                  </a:lnTo>
                  <a:lnTo>
                    <a:pt x="2833290" y="900106"/>
                  </a:lnTo>
                  <a:lnTo>
                    <a:pt x="0" y="900106"/>
                  </a:lnTo>
                  <a:close/>
                </a:path>
              </a:pathLst>
            </a:custGeom>
            <a:blipFill>
              <a:blip r:embed="rId2"/>
              <a:stretch>
                <a:fillRect l="0" t="-8089" r="0" b="-8089"/>
              </a:stretch>
            </a:blipFill>
          </p:spPr>
        </p:sp>
      </p:grpSp>
      <p:sp>
        <p:nvSpPr>
          <p:cNvPr name="TextBox 7" id="7"/>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8" id="8"/>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grpSp>
        <p:nvGrpSpPr>
          <p:cNvPr name="Group 9" id="9"/>
          <p:cNvGrpSpPr/>
          <p:nvPr/>
        </p:nvGrpSpPr>
        <p:grpSpPr>
          <a:xfrm rot="0">
            <a:off x="9876539" y="1670577"/>
            <a:ext cx="7382761" cy="2001839"/>
            <a:chOff x="0" y="0"/>
            <a:chExt cx="1944431" cy="527233"/>
          </a:xfrm>
        </p:grpSpPr>
        <p:sp>
          <p:nvSpPr>
            <p:cNvPr name="Freeform 10" id="10"/>
            <p:cNvSpPr/>
            <p:nvPr/>
          </p:nvSpPr>
          <p:spPr>
            <a:xfrm flipH="false" flipV="false" rot="0">
              <a:off x="0" y="0"/>
              <a:ext cx="1944431" cy="527233"/>
            </a:xfrm>
            <a:custGeom>
              <a:avLst/>
              <a:gdLst/>
              <a:ahLst/>
              <a:cxnLst/>
              <a:rect r="r" b="b" t="t" l="l"/>
              <a:pathLst>
                <a:path h="527233" w="1944431">
                  <a:moveTo>
                    <a:pt x="0" y="0"/>
                  </a:moveTo>
                  <a:lnTo>
                    <a:pt x="1944431" y="0"/>
                  </a:lnTo>
                  <a:lnTo>
                    <a:pt x="1944431" y="527233"/>
                  </a:lnTo>
                  <a:lnTo>
                    <a:pt x="0" y="527233"/>
                  </a:lnTo>
                  <a:close/>
                </a:path>
              </a:pathLst>
            </a:custGeom>
            <a:solidFill>
              <a:srgbClr val="EBD469"/>
            </a:solidFill>
          </p:spPr>
        </p:sp>
        <p:sp>
          <p:nvSpPr>
            <p:cNvPr name="TextBox 11" id="11"/>
            <p:cNvSpPr txBox="true"/>
            <p:nvPr/>
          </p:nvSpPr>
          <p:spPr>
            <a:xfrm>
              <a:off x="0" y="-9525"/>
              <a:ext cx="1944431" cy="536758"/>
            </a:xfrm>
            <a:prstGeom prst="rect">
              <a:avLst/>
            </a:prstGeom>
          </p:spPr>
          <p:txBody>
            <a:bodyPr anchor="ctr" rtlCol="false" tIns="50800" lIns="50800" bIns="50800" rIns="50800"/>
            <a:lstStyle/>
            <a:p>
              <a:pPr algn="ctr">
                <a:lnSpc>
                  <a:spcPts val="3067"/>
                </a:lnSpc>
              </a:pPr>
            </a:p>
          </p:txBody>
        </p:sp>
      </p:grpSp>
      <p:sp>
        <p:nvSpPr>
          <p:cNvPr name="TextBox 12" id="12"/>
          <p:cNvSpPr txBox="true"/>
          <p:nvPr/>
        </p:nvSpPr>
        <p:spPr>
          <a:xfrm rot="0">
            <a:off x="909860" y="1768797"/>
            <a:ext cx="8966679" cy="2165375"/>
          </a:xfrm>
          <a:prstGeom prst="rect">
            <a:avLst/>
          </a:prstGeom>
        </p:spPr>
        <p:txBody>
          <a:bodyPr anchor="t" rtlCol="false" tIns="0" lIns="0" bIns="0" rIns="0">
            <a:spAutoFit/>
          </a:bodyPr>
          <a:lstStyle/>
          <a:p>
            <a:pPr algn="l">
              <a:lnSpc>
                <a:spcPts val="8000"/>
              </a:lnSpc>
            </a:pPr>
            <a:r>
              <a:rPr lang="en-US" sz="10000">
                <a:solidFill>
                  <a:srgbClr val="0D3316"/>
                </a:solidFill>
                <a:latin typeface="Aileron"/>
                <a:ea typeface="Aileron"/>
                <a:cs typeface="Aileron"/>
                <a:sym typeface="Aileron"/>
              </a:rPr>
              <a:t>PROPOSAL BACKGROUND</a:t>
            </a:r>
          </a:p>
        </p:txBody>
      </p:sp>
      <p:sp>
        <p:nvSpPr>
          <p:cNvPr name="TextBox 13" id="13"/>
          <p:cNvSpPr txBox="true"/>
          <p:nvPr/>
        </p:nvSpPr>
        <p:spPr>
          <a:xfrm rot="0">
            <a:off x="10424791" y="1908631"/>
            <a:ext cx="6575242" cy="1485659"/>
          </a:xfrm>
          <a:prstGeom prst="rect">
            <a:avLst/>
          </a:prstGeom>
        </p:spPr>
        <p:txBody>
          <a:bodyPr anchor="t" rtlCol="false" tIns="0" lIns="0" bIns="0" rIns="0">
            <a:spAutoFit/>
          </a:bodyPr>
          <a:lstStyle/>
          <a:p>
            <a:pPr algn="l">
              <a:lnSpc>
                <a:spcPts val="3924"/>
              </a:lnSpc>
            </a:pPr>
            <a:r>
              <a:rPr lang="en-US" sz="3019">
                <a:solidFill>
                  <a:srgbClr val="0D3316"/>
                </a:solidFill>
                <a:latin typeface="Aileron"/>
                <a:ea typeface="Aileron"/>
                <a:cs typeface="Aileron"/>
                <a:sym typeface="Aileron"/>
              </a:rPr>
              <a:t>Small businesses need effective ma</a:t>
            </a:r>
            <a:r>
              <a:rPr lang="en-US" sz="3019">
                <a:solidFill>
                  <a:srgbClr val="0D3316"/>
                </a:solidFill>
                <a:latin typeface="Aileron"/>
                <a:ea typeface="Aileron"/>
                <a:cs typeface="Aileron"/>
                <a:sym typeface="Aileron"/>
              </a:rPr>
              <a:t>rketing strategies in the digital era to compete and thrive in the market.</a:t>
            </a:r>
          </a:p>
        </p:txBody>
      </p:sp>
      <p:sp>
        <p:nvSpPr>
          <p:cNvPr name="Freeform 14" id="14"/>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sp>
        <p:nvSpPr>
          <p:cNvPr name="TextBox 5" id="5"/>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6" id="6"/>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
        <p:nvSpPr>
          <p:cNvPr name="TextBox 7" id="7"/>
          <p:cNvSpPr txBox="true"/>
          <p:nvPr/>
        </p:nvSpPr>
        <p:spPr>
          <a:xfrm rot="0">
            <a:off x="909860" y="1768797"/>
            <a:ext cx="12008880" cy="2165375"/>
          </a:xfrm>
          <a:prstGeom prst="rect">
            <a:avLst/>
          </a:prstGeom>
        </p:spPr>
        <p:txBody>
          <a:bodyPr anchor="t" rtlCol="false" tIns="0" lIns="0" bIns="0" rIns="0">
            <a:spAutoFit/>
          </a:bodyPr>
          <a:lstStyle/>
          <a:p>
            <a:pPr algn="l">
              <a:lnSpc>
                <a:spcPts val="8000"/>
              </a:lnSpc>
            </a:pPr>
            <a:r>
              <a:rPr lang="en-US" sz="10000">
                <a:solidFill>
                  <a:srgbClr val="0D3316"/>
                </a:solidFill>
                <a:latin typeface="Aileron"/>
                <a:ea typeface="Aileron"/>
                <a:cs typeface="Aileron"/>
                <a:sym typeface="Aileron"/>
              </a:rPr>
              <a:t>GENE</a:t>
            </a:r>
            <a:r>
              <a:rPr lang="en-US" sz="10000">
                <a:solidFill>
                  <a:srgbClr val="0D3316"/>
                </a:solidFill>
                <a:latin typeface="Aileron"/>
                <a:ea typeface="Aileron"/>
                <a:cs typeface="Aileron"/>
                <a:sym typeface="Aileron"/>
              </a:rPr>
              <a:t>RAL PROJECT DESCRIPTION</a:t>
            </a:r>
          </a:p>
        </p:txBody>
      </p:sp>
      <p:grpSp>
        <p:nvGrpSpPr>
          <p:cNvPr name="Group 8" id="8"/>
          <p:cNvGrpSpPr/>
          <p:nvPr/>
        </p:nvGrpSpPr>
        <p:grpSpPr>
          <a:xfrm rot="0">
            <a:off x="1024160" y="4410423"/>
            <a:ext cx="8750319" cy="4847877"/>
            <a:chOff x="0" y="0"/>
            <a:chExt cx="1175728" cy="651380"/>
          </a:xfrm>
        </p:grpSpPr>
        <p:sp>
          <p:nvSpPr>
            <p:cNvPr name="Freeform 9" id="9"/>
            <p:cNvSpPr/>
            <p:nvPr/>
          </p:nvSpPr>
          <p:spPr>
            <a:xfrm flipH="false" flipV="false" rot="0">
              <a:off x="0" y="0"/>
              <a:ext cx="1175728" cy="651380"/>
            </a:xfrm>
            <a:custGeom>
              <a:avLst/>
              <a:gdLst/>
              <a:ahLst/>
              <a:cxnLst/>
              <a:rect r="r" b="b" t="t" l="l"/>
              <a:pathLst>
                <a:path h="651380" w="1175728">
                  <a:moveTo>
                    <a:pt x="44238" y="0"/>
                  </a:moveTo>
                  <a:lnTo>
                    <a:pt x="1131490" y="0"/>
                  </a:lnTo>
                  <a:cubicBezTo>
                    <a:pt x="1143223" y="0"/>
                    <a:pt x="1154475" y="4661"/>
                    <a:pt x="1162771" y="12957"/>
                  </a:cubicBezTo>
                  <a:cubicBezTo>
                    <a:pt x="1171067" y="21253"/>
                    <a:pt x="1175728" y="32505"/>
                    <a:pt x="1175728" y="44238"/>
                  </a:cubicBezTo>
                  <a:lnTo>
                    <a:pt x="1175728" y="607142"/>
                  </a:lnTo>
                  <a:cubicBezTo>
                    <a:pt x="1175728" y="618875"/>
                    <a:pt x="1171067" y="630127"/>
                    <a:pt x="1162771" y="638423"/>
                  </a:cubicBezTo>
                  <a:cubicBezTo>
                    <a:pt x="1154475" y="646720"/>
                    <a:pt x="1143223" y="651380"/>
                    <a:pt x="1131490" y="651380"/>
                  </a:cubicBezTo>
                  <a:lnTo>
                    <a:pt x="44238" y="651380"/>
                  </a:lnTo>
                  <a:cubicBezTo>
                    <a:pt x="32505" y="651380"/>
                    <a:pt x="21253" y="646720"/>
                    <a:pt x="12957" y="638423"/>
                  </a:cubicBezTo>
                  <a:cubicBezTo>
                    <a:pt x="4661" y="630127"/>
                    <a:pt x="0" y="618875"/>
                    <a:pt x="0" y="607142"/>
                  </a:cubicBezTo>
                  <a:lnTo>
                    <a:pt x="0" y="44238"/>
                  </a:lnTo>
                  <a:cubicBezTo>
                    <a:pt x="0" y="32505"/>
                    <a:pt x="4661" y="21253"/>
                    <a:pt x="12957" y="12957"/>
                  </a:cubicBezTo>
                  <a:cubicBezTo>
                    <a:pt x="21253" y="4661"/>
                    <a:pt x="32505" y="0"/>
                    <a:pt x="44238" y="0"/>
                  </a:cubicBezTo>
                  <a:close/>
                </a:path>
              </a:pathLst>
            </a:custGeom>
            <a:blipFill>
              <a:blip r:embed="rId2"/>
              <a:stretch>
                <a:fillRect l="0" t="-1523" r="0" b="-1523"/>
              </a:stretch>
            </a:blipFill>
          </p:spPr>
        </p:sp>
      </p:grpSp>
      <p:sp>
        <p:nvSpPr>
          <p:cNvPr name="TextBox 10" id="10"/>
          <p:cNvSpPr txBox="true"/>
          <p:nvPr/>
        </p:nvSpPr>
        <p:spPr>
          <a:xfrm rot="0">
            <a:off x="10254684" y="4248498"/>
            <a:ext cx="6535026" cy="495059"/>
          </a:xfrm>
          <a:prstGeom prst="rect">
            <a:avLst/>
          </a:prstGeom>
        </p:spPr>
        <p:txBody>
          <a:bodyPr anchor="t" rtlCol="false" tIns="0" lIns="0" bIns="0" rIns="0">
            <a:spAutoFit/>
          </a:bodyPr>
          <a:lstStyle/>
          <a:p>
            <a:pPr algn="l">
              <a:lnSpc>
                <a:spcPts val="3924"/>
              </a:lnSpc>
            </a:pPr>
            <a:r>
              <a:rPr lang="en-US" sz="3019">
                <a:solidFill>
                  <a:srgbClr val="0D3316"/>
                </a:solidFill>
                <a:latin typeface="Aileron"/>
                <a:ea typeface="Aileron"/>
                <a:cs typeface="Aileron"/>
                <a:sym typeface="Aileron"/>
              </a:rPr>
              <a:t>Alex’s Driving School</a:t>
            </a:r>
          </a:p>
        </p:txBody>
      </p:sp>
      <p:sp>
        <p:nvSpPr>
          <p:cNvPr name="TextBox 11" id="11"/>
          <p:cNvSpPr txBox="true"/>
          <p:nvPr/>
        </p:nvSpPr>
        <p:spPr>
          <a:xfrm rot="0">
            <a:off x="10254684" y="4804788"/>
            <a:ext cx="6535026" cy="3126592"/>
          </a:xfrm>
          <a:prstGeom prst="rect">
            <a:avLst/>
          </a:prstGeom>
        </p:spPr>
        <p:txBody>
          <a:bodyPr anchor="t" rtlCol="false" tIns="0" lIns="0" bIns="0" rIns="0">
            <a:spAutoFit/>
          </a:bodyPr>
          <a:lstStyle/>
          <a:p>
            <a:pPr algn="l">
              <a:lnSpc>
                <a:spcPts val="2493"/>
              </a:lnSpc>
            </a:pPr>
            <a:r>
              <a:rPr lang="en-US" sz="1780" b="true">
                <a:solidFill>
                  <a:srgbClr val="0D3316"/>
                </a:solidFill>
                <a:latin typeface="Aileron Bold"/>
                <a:ea typeface="Aileron Bold"/>
                <a:cs typeface="Aileron Bold"/>
                <a:sym typeface="Aileron Bold"/>
              </a:rPr>
              <a:t>The idea for Alex Driving School emerged from two different situations. As a driver myself, I found the activity relaxing and I considered combining business with pleasure. After going through driving school myself and realizing how many young people in Cardiff struggle with long waiting times for their driving test as well as inconsistent teaching quality. South Wales has experienced a significant practical test backlog since the pandemic (BBC News, 2023) and thus increasing pressure on learners.</a:t>
            </a:r>
          </a:p>
          <a:p>
            <a:pPr algn="l">
              <a:lnSpc>
                <a:spcPts val="2493"/>
              </a:lnSpc>
            </a:pPr>
          </a:p>
        </p:txBody>
      </p:sp>
      <p:grpSp>
        <p:nvGrpSpPr>
          <p:cNvPr name="Group 12" id="12"/>
          <p:cNvGrpSpPr/>
          <p:nvPr/>
        </p:nvGrpSpPr>
        <p:grpSpPr>
          <a:xfrm rot="0">
            <a:off x="10254684" y="8059209"/>
            <a:ext cx="7004616" cy="1199091"/>
            <a:chOff x="0" y="0"/>
            <a:chExt cx="1844837" cy="315810"/>
          </a:xfrm>
        </p:grpSpPr>
        <p:sp>
          <p:nvSpPr>
            <p:cNvPr name="Freeform 13" id="13"/>
            <p:cNvSpPr/>
            <p:nvPr/>
          </p:nvSpPr>
          <p:spPr>
            <a:xfrm flipH="false" flipV="false" rot="0">
              <a:off x="0" y="0"/>
              <a:ext cx="1844837" cy="315810"/>
            </a:xfrm>
            <a:custGeom>
              <a:avLst/>
              <a:gdLst/>
              <a:ahLst/>
              <a:cxnLst/>
              <a:rect r="r" b="b" t="t" l="l"/>
              <a:pathLst>
                <a:path h="315810" w="1844837">
                  <a:moveTo>
                    <a:pt x="0" y="0"/>
                  </a:moveTo>
                  <a:lnTo>
                    <a:pt x="1844837" y="0"/>
                  </a:lnTo>
                  <a:lnTo>
                    <a:pt x="1844837" y="315810"/>
                  </a:lnTo>
                  <a:lnTo>
                    <a:pt x="0" y="315810"/>
                  </a:lnTo>
                  <a:close/>
                </a:path>
              </a:pathLst>
            </a:custGeom>
            <a:solidFill>
              <a:srgbClr val="EBD469"/>
            </a:solidFill>
          </p:spPr>
        </p:sp>
        <p:sp>
          <p:nvSpPr>
            <p:cNvPr name="TextBox 14" id="14"/>
            <p:cNvSpPr txBox="true"/>
            <p:nvPr/>
          </p:nvSpPr>
          <p:spPr>
            <a:xfrm>
              <a:off x="0" y="-9525"/>
              <a:ext cx="1844837" cy="325335"/>
            </a:xfrm>
            <a:prstGeom prst="rect">
              <a:avLst/>
            </a:prstGeom>
          </p:spPr>
          <p:txBody>
            <a:bodyPr anchor="ctr" rtlCol="false" tIns="50800" lIns="50800" bIns="50800" rIns="50800"/>
            <a:lstStyle/>
            <a:p>
              <a:pPr algn="ctr">
                <a:lnSpc>
                  <a:spcPts val="3067"/>
                </a:lnSpc>
              </a:pPr>
            </a:p>
          </p:txBody>
        </p:sp>
      </p:grpSp>
      <p:sp>
        <p:nvSpPr>
          <p:cNvPr name="TextBox 15" id="15"/>
          <p:cNvSpPr txBox="true"/>
          <p:nvPr/>
        </p:nvSpPr>
        <p:spPr>
          <a:xfrm rot="0">
            <a:off x="10416626" y="8476423"/>
            <a:ext cx="6680731" cy="522716"/>
          </a:xfrm>
          <a:prstGeom prst="rect">
            <a:avLst/>
          </a:prstGeom>
        </p:spPr>
        <p:txBody>
          <a:bodyPr anchor="t" rtlCol="false" tIns="0" lIns="0" bIns="0" rIns="0">
            <a:spAutoFit/>
          </a:bodyPr>
          <a:lstStyle/>
          <a:p>
            <a:pPr algn="ctr">
              <a:lnSpc>
                <a:spcPts val="3628"/>
              </a:lnSpc>
            </a:pPr>
            <a:r>
              <a:rPr lang="en-US" b="true" sz="4535">
                <a:solidFill>
                  <a:srgbClr val="0D3316"/>
                </a:solidFill>
                <a:latin typeface="Aileron Bold"/>
                <a:ea typeface="Aileron Bold"/>
                <a:cs typeface="Aileron Bold"/>
                <a:sym typeface="Aileron Bold"/>
              </a:rPr>
              <a:t>PROJECT OVERVIEW</a:t>
            </a:r>
          </a:p>
        </p:txBody>
      </p:sp>
      <p:sp>
        <p:nvSpPr>
          <p:cNvPr name="Freeform 16" id="16"/>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sp>
        <p:nvSpPr>
          <p:cNvPr name="TextBox 5" id="5"/>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6" id="6"/>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
        <p:nvSpPr>
          <p:cNvPr name="TextBox 7" id="7"/>
          <p:cNvSpPr txBox="true"/>
          <p:nvPr/>
        </p:nvSpPr>
        <p:spPr>
          <a:xfrm rot="0">
            <a:off x="909860" y="1768797"/>
            <a:ext cx="15437365" cy="1155725"/>
          </a:xfrm>
          <a:prstGeom prst="rect">
            <a:avLst/>
          </a:prstGeom>
        </p:spPr>
        <p:txBody>
          <a:bodyPr anchor="t" rtlCol="false" tIns="0" lIns="0" bIns="0" rIns="0">
            <a:spAutoFit/>
          </a:bodyPr>
          <a:lstStyle/>
          <a:p>
            <a:pPr algn="l">
              <a:lnSpc>
                <a:spcPts val="8000"/>
              </a:lnSpc>
            </a:pPr>
            <a:r>
              <a:rPr lang="en-US" sz="10000">
                <a:solidFill>
                  <a:srgbClr val="0D3316"/>
                </a:solidFill>
                <a:latin typeface="Aileron"/>
                <a:ea typeface="Aileron"/>
                <a:cs typeface="Aileron"/>
                <a:sym typeface="Aileron"/>
              </a:rPr>
              <a:t>ID</a:t>
            </a:r>
            <a:r>
              <a:rPr lang="en-US" sz="10000">
                <a:solidFill>
                  <a:srgbClr val="0D3316"/>
                </a:solidFill>
                <a:latin typeface="Aileron"/>
                <a:ea typeface="Aileron"/>
                <a:cs typeface="Aileron"/>
                <a:sym typeface="Aileron"/>
              </a:rPr>
              <a:t>ENTIFYING KEY ISSUES</a:t>
            </a:r>
          </a:p>
        </p:txBody>
      </p:sp>
      <p:grpSp>
        <p:nvGrpSpPr>
          <p:cNvPr name="Group 8" id="8"/>
          <p:cNvGrpSpPr/>
          <p:nvPr/>
        </p:nvGrpSpPr>
        <p:grpSpPr>
          <a:xfrm rot="0">
            <a:off x="1028700" y="6117247"/>
            <a:ext cx="5210186" cy="3335049"/>
            <a:chOff x="0" y="0"/>
            <a:chExt cx="1372230" cy="878367"/>
          </a:xfrm>
        </p:grpSpPr>
        <p:sp>
          <p:nvSpPr>
            <p:cNvPr name="Freeform 9" id="9"/>
            <p:cNvSpPr/>
            <p:nvPr/>
          </p:nvSpPr>
          <p:spPr>
            <a:xfrm flipH="false" flipV="false" rot="0">
              <a:off x="0" y="0"/>
              <a:ext cx="1372230" cy="878367"/>
            </a:xfrm>
            <a:custGeom>
              <a:avLst/>
              <a:gdLst/>
              <a:ahLst/>
              <a:cxnLst/>
              <a:rect r="r" b="b" t="t" l="l"/>
              <a:pathLst>
                <a:path h="878367" w="1372230">
                  <a:moveTo>
                    <a:pt x="0" y="0"/>
                  </a:moveTo>
                  <a:lnTo>
                    <a:pt x="1372230" y="0"/>
                  </a:lnTo>
                  <a:lnTo>
                    <a:pt x="1372230" y="878367"/>
                  </a:lnTo>
                  <a:lnTo>
                    <a:pt x="0" y="878367"/>
                  </a:lnTo>
                  <a:close/>
                </a:path>
              </a:pathLst>
            </a:custGeom>
            <a:solidFill>
              <a:srgbClr val="EBD469"/>
            </a:solidFill>
          </p:spPr>
        </p:sp>
        <p:sp>
          <p:nvSpPr>
            <p:cNvPr name="TextBox 10" id="10"/>
            <p:cNvSpPr txBox="true"/>
            <p:nvPr/>
          </p:nvSpPr>
          <p:spPr>
            <a:xfrm>
              <a:off x="0" y="-9525"/>
              <a:ext cx="1372230" cy="887892"/>
            </a:xfrm>
            <a:prstGeom prst="rect">
              <a:avLst/>
            </a:prstGeom>
          </p:spPr>
          <p:txBody>
            <a:bodyPr anchor="ctr" rtlCol="false" tIns="50800" lIns="50800" bIns="50800" rIns="50800"/>
            <a:lstStyle/>
            <a:p>
              <a:pPr algn="ctr">
                <a:lnSpc>
                  <a:spcPts val="3067"/>
                </a:lnSpc>
              </a:pPr>
            </a:p>
          </p:txBody>
        </p:sp>
      </p:grpSp>
      <p:grpSp>
        <p:nvGrpSpPr>
          <p:cNvPr name="Group 11" id="11"/>
          <p:cNvGrpSpPr/>
          <p:nvPr/>
        </p:nvGrpSpPr>
        <p:grpSpPr>
          <a:xfrm rot="0">
            <a:off x="6543652" y="6251802"/>
            <a:ext cx="5210186" cy="3200493"/>
            <a:chOff x="0" y="0"/>
            <a:chExt cx="1372230" cy="842928"/>
          </a:xfrm>
        </p:grpSpPr>
        <p:sp>
          <p:nvSpPr>
            <p:cNvPr name="Freeform 12" id="12"/>
            <p:cNvSpPr/>
            <p:nvPr/>
          </p:nvSpPr>
          <p:spPr>
            <a:xfrm flipH="false" flipV="false" rot="0">
              <a:off x="0" y="0"/>
              <a:ext cx="1372230" cy="842928"/>
            </a:xfrm>
            <a:custGeom>
              <a:avLst/>
              <a:gdLst/>
              <a:ahLst/>
              <a:cxnLst/>
              <a:rect r="r" b="b" t="t" l="l"/>
              <a:pathLst>
                <a:path h="842928" w="1372230">
                  <a:moveTo>
                    <a:pt x="0" y="0"/>
                  </a:moveTo>
                  <a:lnTo>
                    <a:pt x="1372230" y="0"/>
                  </a:lnTo>
                  <a:lnTo>
                    <a:pt x="1372230" y="842928"/>
                  </a:lnTo>
                  <a:lnTo>
                    <a:pt x="0" y="842928"/>
                  </a:lnTo>
                  <a:close/>
                </a:path>
              </a:pathLst>
            </a:custGeom>
            <a:solidFill>
              <a:srgbClr val="EBD469"/>
            </a:solidFill>
          </p:spPr>
        </p:sp>
        <p:sp>
          <p:nvSpPr>
            <p:cNvPr name="TextBox 13" id="13"/>
            <p:cNvSpPr txBox="true"/>
            <p:nvPr/>
          </p:nvSpPr>
          <p:spPr>
            <a:xfrm>
              <a:off x="0" y="-9525"/>
              <a:ext cx="1372230" cy="852453"/>
            </a:xfrm>
            <a:prstGeom prst="rect">
              <a:avLst/>
            </a:prstGeom>
          </p:spPr>
          <p:txBody>
            <a:bodyPr anchor="ctr" rtlCol="false" tIns="50800" lIns="50800" bIns="50800" rIns="50800"/>
            <a:lstStyle/>
            <a:p>
              <a:pPr algn="ctr">
                <a:lnSpc>
                  <a:spcPts val="3067"/>
                </a:lnSpc>
              </a:pPr>
            </a:p>
          </p:txBody>
        </p:sp>
      </p:grpSp>
      <p:grpSp>
        <p:nvGrpSpPr>
          <p:cNvPr name="Group 14" id="14"/>
          <p:cNvGrpSpPr/>
          <p:nvPr/>
        </p:nvGrpSpPr>
        <p:grpSpPr>
          <a:xfrm rot="0">
            <a:off x="12049080" y="6408784"/>
            <a:ext cx="5210186" cy="2533442"/>
            <a:chOff x="0" y="0"/>
            <a:chExt cx="1372230" cy="667244"/>
          </a:xfrm>
        </p:grpSpPr>
        <p:sp>
          <p:nvSpPr>
            <p:cNvPr name="Freeform 15" id="15"/>
            <p:cNvSpPr/>
            <p:nvPr/>
          </p:nvSpPr>
          <p:spPr>
            <a:xfrm flipH="false" flipV="false" rot="0">
              <a:off x="0" y="0"/>
              <a:ext cx="1372230" cy="667244"/>
            </a:xfrm>
            <a:custGeom>
              <a:avLst/>
              <a:gdLst/>
              <a:ahLst/>
              <a:cxnLst/>
              <a:rect r="r" b="b" t="t" l="l"/>
              <a:pathLst>
                <a:path h="667244" w="1372230">
                  <a:moveTo>
                    <a:pt x="0" y="0"/>
                  </a:moveTo>
                  <a:lnTo>
                    <a:pt x="1372230" y="0"/>
                  </a:lnTo>
                  <a:lnTo>
                    <a:pt x="1372230" y="667244"/>
                  </a:lnTo>
                  <a:lnTo>
                    <a:pt x="0" y="667244"/>
                  </a:lnTo>
                  <a:close/>
                </a:path>
              </a:pathLst>
            </a:custGeom>
            <a:solidFill>
              <a:srgbClr val="EBD469"/>
            </a:solidFill>
          </p:spPr>
        </p:sp>
        <p:sp>
          <p:nvSpPr>
            <p:cNvPr name="TextBox 16" id="16"/>
            <p:cNvSpPr txBox="true"/>
            <p:nvPr/>
          </p:nvSpPr>
          <p:spPr>
            <a:xfrm>
              <a:off x="0" y="-9525"/>
              <a:ext cx="1372230" cy="676769"/>
            </a:xfrm>
            <a:prstGeom prst="rect">
              <a:avLst/>
            </a:prstGeom>
          </p:spPr>
          <p:txBody>
            <a:bodyPr anchor="ctr" rtlCol="false" tIns="50800" lIns="50800" bIns="50800" rIns="50800"/>
            <a:lstStyle/>
            <a:p>
              <a:pPr algn="ctr">
                <a:lnSpc>
                  <a:spcPts val="3067"/>
                </a:lnSpc>
              </a:pPr>
            </a:p>
          </p:txBody>
        </p:sp>
      </p:grpSp>
      <p:sp>
        <p:nvSpPr>
          <p:cNvPr name="TextBox 17" id="17"/>
          <p:cNvSpPr txBox="true"/>
          <p:nvPr/>
        </p:nvSpPr>
        <p:spPr>
          <a:xfrm rot="0">
            <a:off x="1309910" y="6935961"/>
            <a:ext cx="4738680" cy="978141"/>
          </a:xfrm>
          <a:prstGeom prst="rect">
            <a:avLst/>
          </a:prstGeom>
        </p:spPr>
        <p:txBody>
          <a:bodyPr anchor="t" rtlCol="false" tIns="0" lIns="0" bIns="0" rIns="0">
            <a:spAutoFit/>
          </a:bodyPr>
          <a:lstStyle/>
          <a:p>
            <a:pPr algn="l">
              <a:lnSpc>
                <a:spcPts val="3870"/>
              </a:lnSpc>
            </a:pPr>
            <a:r>
              <a:rPr lang="en-US" sz="3518">
                <a:solidFill>
                  <a:srgbClr val="0D3316"/>
                </a:solidFill>
                <a:latin typeface="Aileron"/>
                <a:ea typeface="Aileron"/>
                <a:cs typeface="Aileron"/>
                <a:sym typeface="Aileron"/>
              </a:rPr>
              <a:t>Anxiety and</a:t>
            </a:r>
            <a:r>
              <a:rPr lang="en-US" sz="3518">
                <a:solidFill>
                  <a:srgbClr val="0D3316"/>
                </a:solidFill>
                <a:latin typeface="Aileron"/>
                <a:ea typeface="Aileron"/>
                <a:cs typeface="Aileron"/>
                <a:sym typeface="Aileron"/>
              </a:rPr>
              <a:t> long waiting times</a:t>
            </a:r>
          </a:p>
        </p:txBody>
      </p:sp>
      <p:sp>
        <p:nvSpPr>
          <p:cNvPr name="TextBox 18" id="18"/>
          <p:cNvSpPr txBox="true"/>
          <p:nvPr/>
        </p:nvSpPr>
        <p:spPr>
          <a:xfrm rot="0">
            <a:off x="6819911" y="6935961"/>
            <a:ext cx="4738680" cy="1463916"/>
          </a:xfrm>
          <a:prstGeom prst="rect">
            <a:avLst/>
          </a:prstGeom>
        </p:spPr>
        <p:txBody>
          <a:bodyPr anchor="t" rtlCol="false" tIns="0" lIns="0" bIns="0" rIns="0">
            <a:spAutoFit/>
          </a:bodyPr>
          <a:lstStyle/>
          <a:p>
            <a:pPr algn="l">
              <a:lnSpc>
                <a:spcPts val="3870"/>
              </a:lnSpc>
            </a:pPr>
            <a:r>
              <a:rPr lang="en-US" sz="3518">
                <a:solidFill>
                  <a:srgbClr val="0D3316"/>
                </a:solidFill>
                <a:latin typeface="Aileron"/>
                <a:ea typeface="Aileron"/>
                <a:cs typeface="Aileron"/>
                <a:sym typeface="Aileron"/>
              </a:rPr>
              <a:t>Expec</a:t>
            </a:r>
            <a:r>
              <a:rPr lang="en-US" sz="3518">
                <a:solidFill>
                  <a:srgbClr val="0D3316"/>
                </a:solidFill>
                <a:latin typeface="Aileron"/>
                <a:ea typeface="Aileron"/>
                <a:cs typeface="Aileron"/>
                <a:sym typeface="Aileron"/>
              </a:rPr>
              <a:t>ted price per hour is £30–£35</a:t>
            </a:r>
          </a:p>
          <a:p>
            <a:pPr algn="l">
              <a:lnSpc>
                <a:spcPts val="3870"/>
              </a:lnSpc>
            </a:pPr>
          </a:p>
        </p:txBody>
      </p:sp>
      <p:sp>
        <p:nvSpPr>
          <p:cNvPr name="TextBox 19" id="19"/>
          <p:cNvSpPr txBox="true"/>
          <p:nvPr/>
        </p:nvSpPr>
        <p:spPr>
          <a:xfrm rot="0">
            <a:off x="12325339" y="6869286"/>
            <a:ext cx="4738680" cy="852564"/>
          </a:xfrm>
          <a:prstGeom prst="rect">
            <a:avLst/>
          </a:prstGeom>
        </p:spPr>
        <p:txBody>
          <a:bodyPr anchor="t" rtlCol="false" tIns="0" lIns="0" bIns="0" rIns="0">
            <a:spAutoFit/>
          </a:bodyPr>
          <a:lstStyle/>
          <a:p>
            <a:pPr algn="l">
              <a:lnSpc>
                <a:spcPts val="3404"/>
              </a:lnSpc>
            </a:pPr>
            <a:r>
              <a:rPr lang="en-US" sz="2619">
                <a:solidFill>
                  <a:srgbClr val="0D3316"/>
                </a:solidFill>
                <a:latin typeface="Aileron"/>
                <a:ea typeface="Aileron"/>
                <a:cs typeface="Aileron"/>
                <a:sym typeface="Aileron"/>
              </a:rPr>
              <a:t>Student discounts str</a:t>
            </a:r>
            <a:r>
              <a:rPr lang="en-US" sz="2619">
                <a:solidFill>
                  <a:srgbClr val="0D3316"/>
                </a:solidFill>
                <a:latin typeface="Aileron"/>
                <a:ea typeface="Aileron"/>
                <a:cs typeface="Aileron"/>
                <a:sym typeface="Aileron"/>
              </a:rPr>
              <a:t>ongly influence choice</a:t>
            </a:r>
          </a:p>
        </p:txBody>
      </p:sp>
      <p:grpSp>
        <p:nvGrpSpPr>
          <p:cNvPr name="Group 20" id="20"/>
          <p:cNvGrpSpPr/>
          <p:nvPr/>
        </p:nvGrpSpPr>
        <p:grpSpPr>
          <a:xfrm rot="0">
            <a:off x="1028700" y="3257898"/>
            <a:ext cx="5219677" cy="3487275"/>
            <a:chOff x="0" y="0"/>
            <a:chExt cx="1255759" cy="838975"/>
          </a:xfrm>
        </p:grpSpPr>
        <p:sp>
          <p:nvSpPr>
            <p:cNvPr name="Freeform 21" id="21"/>
            <p:cNvSpPr/>
            <p:nvPr/>
          </p:nvSpPr>
          <p:spPr>
            <a:xfrm flipH="false" flipV="false" rot="0">
              <a:off x="0" y="0"/>
              <a:ext cx="1255759" cy="838974"/>
            </a:xfrm>
            <a:custGeom>
              <a:avLst/>
              <a:gdLst/>
              <a:ahLst/>
              <a:cxnLst/>
              <a:rect r="r" b="b" t="t" l="l"/>
              <a:pathLst>
                <a:path h="838974" w="1255759">
                  <a:moveTo>
                    <a:pt x="0" y="0"/>
                  </a:moveTo>
                  <a:lnTo>
                    <a:pt x="1255759" y="0"/>
                  </a:lnTo>
                  <a:lnTo>
                    <a:pt x="1255759" y="838974"/>
                  </a:lnTo>
                  <a:lnTo>
                    <a:pt x="0" y="838974"/>
                  </a:lnTo>
                  <a:close/>
                </a:path>
              </a:pathLst>
            </a:custGeom>
            <a:blipFill>
              <a:blip r:embed="rId2"/>
              <a:stretch>
                <a:fillRect l="-45" t="0" r="-45" b="0"/>
              </a:stretch>
            </a:blipFill>
          </p:spPr>
        </p:sp>
      </p:grpSp>
      <p:grpSp>
        <p:nvGrpSpPr>
          <p:cNvPr name="Group 22" id="22"/>
          <p:cNvGrpSpPr/>
          <p:nvPr/>
        </p:nvGrpSpPr>
        <p:grpSpPr>
          <a:xfrm rot="0">
            <a:off x="6534161" y="3257898"/>
            <a:ext cx="5219677" cy="3487275"/>
            <a:chOff x="0" y="0"/>
            <a:chExt cx="1255759" cy="838975"/>
          </a:xfrm>
        </p:grpSpPr>
        <p:sp>
          <p:nvSpPr>
            <p:cNvPr name="Freeform 23" id="23"/>
            <p:cNvSpPr/>
            <p:nvPr/>
          </p:nvSpPr>
          <p:spPr>
            <a:xfrm flipH="false" flipV="false" rot="0">
              <a:off x="0" y="0"/>
              <a:ext cx="1255759" cy="838974"/>
            </a:xfrm>
            <a:custGeom>
              <a:avLst/>
              <a:gdLst/>
              <a:ahLst/>
              <a:cxnLst/>
              <a:rect r="r" b="b" t="t" l="l"/>
              <a:pathLst>
                <a:path h="838974" w="1255759">
                  <a:moveTo>
                    <a:pt x="0" y="0"/>
                  </a:moveTo>
                  <a:lnTo>
                    <a:pt x="1255759" y="0"/>
                  </a:lnTo>
                  <a:lnTo>
                    <a:pt x="1255759" y="838974"/>
                  </a:lnTo>
                  <a:lnTo>
                    <a:pt x="0" y="838974"/>
                  </a:lnTo>
                  <a:close/>
                </a:path>
              </a:pathLst>
            </a:custGeom>
            <a:blipFill>
              <a:blip r:embed="rId3"/>
              <a:stretch>
                <a:fillRect l="-138" t="0" r="-138" b="0"/>
              </a:stretch>
            </a:blipFill>
          </p:spPr>
        </p:sp>
      </p:grpSp>
      <p:grpSp>
        <p:nvGrpSpPr>
          <p:cNvPr name="Group 24" id="24"/>
          <p:cNvGrpSpPr/>
          <p:nvPr/>
        </p:nvGrpSpPr>
        <p:grpSpPr>
          <a:xfrm rot="0">
            <a:off x="12039589" y="3257898"/>
            <a:ext cx="5219677" cy="3487275"/>
            <a:chOff x="0" y="0"/>
            <a:chExt cx="1255759" cy="838975"/>
          </a:xfrm>
        </p:grpSpPr>
        <p:sp>
          <p:nvSpPr>
            <p:cNvPr name="Freeform 25" id="25"/>
            <p:cNvSpPr/>
            <p:nvPr/>
          </p:nvSpPr>
          <p:spPr>
            <a:xfrm flipH="false" flipV="false" rot="0">
              <a:off x="0" y="0"/>
              <a:ext cx="1255759" cy="838974"/>
            </a:xfrm>
            <a:custGeom>
              <a:avLst/>
              <a:gdLst/>
              <a:ahLst/>
              <a:cxnLst/>
              <a:rect r="r" b="b" t="t" l="l"/>
              <a:pathLst>
                <a:path h="838974" w="1255759">
                  <a:moveTo>
                    <a:pt x="0" y="0"/>
                  </a:moveTo>
                  <a:lnTo>
                    <a:pt x="1255759" y="0"/>
                  </a:lnTo>
                  <a:lnTo>
                    <a:pt x="1255759" y="838974"/>
                  </a:lnTo>
                  <a:lnTo>
                    <a:pt x="0" y="838974"/>
                  </a:lnTo>
                  <a:close/>
                </a:path>
              </a:pathLst>
            </a:custGeom>
            <a:blipFill>
              <a:blip r:embed="rId4"/>
              <a:stretch>
                <a:fillRect l="-138" t="0" r="-138" b="0"/>
              </a:stretch>
            </a:blipFill>
          </p:spPr>
        </p:sp>
      </p:grpSp>
      <p:sp>
        <p:nvSpPr>
          <p:cNvPr name="TextBox 26" id="26"/>
          <p:cNvSpPr txBox="true"/>
          <p:nvPr/>
        </p:nvSpPr>
        <p:spPr>
          <a:xfrm rot="0">
            <a:off x="1314450" y="7986645"/>
            <a:ext cx="4734140" cy="1053617"/>
          </a:xfrm>
          <a:prstGeom prst="rect">
            <a:avLst/>
          </a:prstGeom>
        </p:spPr>
        <p:txBody>
          <a:bodyPr anchor="t" rtlCol="false" tIns="0" lIns="0" bIns="0" rIns="0">
            <a:spAutoFit/>
          </a:bodyPr>
          <a:lstStyle/>
          <a:p>
            <a:pPr algn="l">
              <a:lnSpc>
                <a:spcPts val="2826"/>
              </a:lnSpc>
            </a:pPr>
            <a:r>
              <a:rPr lang="en-US" sz="2019">
                <a:solidFill>
                  <a:srgbClr val="0D3316"/>
                </a:solidFill>
                <a:latin typeface="Aileron"/>
                <a:ea typeface="Aileron"/>
                <a:cs typeface="Aileron"/>
                <a:sym typeface="Aileron"/>
              </a:rPr>
              <a:t>Potential learners repeatedly mentioned</a:t>
            </a:r>
            <a:r>
              <a:rPr lang="en-US" sz="2019">
                <a:solidFill>
                  <a:srgbClr val="0D3316"/>
                </a:solidFill>
                <a:latin typeface="Aileron"/>
                <a:ea typeface="Aileron"/>
                <a:cs typeface="Aileron"/>
                <a:sym typeface="Aileron"/>
              </a:rPr>
              <a:t> driving anxiety, long exam waiting times, and finding a good instructor.</a:t>
            </a:r>
          </a:p>
        </p:txBody>
      </p:sp>
      <p:sp>
        <p:nvSpPr>
          <p:cNvPr name="TextBox 27" id="27"/>
          <p:cNvSpPr txBox="true"/>
          <p:nvPr/>
        </p:nvSpPr>
        <p:spPr>
          <a:xfrm rot="0">
            <a:off x="6819911" y="7986645"/>
            <a:ext cx="4734140" cy="1406042"/>
          </a:xfrm>
          <a:prstGeom prst="rect">
            <a:avLst/>
          </a:prstGeom>
        </p:spPr>
        <p:txBody>
          <a:bodyPr anchor="t" rtlCol="false" tIns="0" lIns="0" bIns="0" rIns="0">
            <a:spAutoFit/>
          </a:bodyPr>
          <a:lstStyle/>
          <a:p>
            <a:pPr algn="l">
              <a:lnSpc>
                <a:spcPts val="2826"/>
              </a:lnSpc>
            </a:pPr>
            <a:r>
              <a:rPr lang="en-US" sz="2019">
                <a:solidFill>
                  <a:srgbClr val="0D3316"/>
                </a:solidFill>
                <a:latin typeface="Aileron"/>
                <a:ea typeface="Aileron"/>
                <a:cs typeface="Aileron"/>
                <a:sym typeface="Aileron"/>
              </a:rPr>
              <a:t> slightly above</a:t>
            </a:r>
            <a:r>
              <a:rPr lang="en-US" sz="2019">
                <a:solidFill>
                  <a:srgbClr val="0D3316"/>
                </a:solidFill>
                <a:latin typeface="Aileron"/>
                <a:ea typeface="Aileron"/>
                <a:cs typeface="Aileron"/>
                <a:sym typeface="Aileron"/>
              </a:rPr>
              <a:t> expectations but justified by the company USP and market research.</a:t>
            </a:r>
          </a:p>
          <a:p>
            <a:pPr algn="l">
              <a:lnSpc>
                <a:spcPts val="2826"/>
              </a:lnSpc>
            </a:pPr>
          </a:p>
        </p:txBody>
      </p:sp>
      <p:sp>
        <p:nvSpPr>
          <p:cNvPr name="TextBox 28" id="28"/>
          <p:cNvSpPr txBox="true"/>
          <p:nvPr/>
        </p:nvSpPr>
        <p:spPr>
          <a:xfrm rot="0">
            <a:off x="12287103" y="7804424"/>
            <a:ext cx="4734140" cy="701192"/>
          </a:xfrm>
          <a:prstGeom prst="rect">
            <a:avLst/>
          </a:prstGeom>
        </p:spPr>
        <p:txBody>
          <a:bodyPr anchor="t" rtlCol="false" tIns="0" lIns="0" bIns="0" rIns="0">
            <a:spAutoFit/>
          </a:bodyPr>
          <a:lstStyle/>
          <a:p>
            <a:pPr algn="l">
              <a:lnSpc>
                <a:spcPts val="2826"/>
              </a:lnSpc>
            </a:pPr>
            <a:r>
              <a:rPr lang="en-US" sz="2019">
                <a:solidFill>
                  <a:srgbClr val="0D3316"/>
                </a:solidFill>
                <a:latin typeface="Aileron"/>
                <a:ea typeface="Aileron"/>
                <a:cs typeface="Aileron"/>
                <a:sym typeface="Aileron"/>
              </a:rPr>
              <a:t> target audience</a:t>
            </a:r>
            <a:r>
              <a:rPr lang="en-US" sz="2019">
                <a:solidFill>
                  <a:srgbClr val="0D3316"/>
                </a:solidFill>
                <a:latin typeface="Aileron"/>
                <a:ea typeface="Aileron"/>
                <a:cs typeface="Aileron"/>
                <a:sym typeface="Aileron"/>
              </a:rPr>
              <a:t> is price‑sensitive and responds well to incentives.</a:t>
            </a:r>
          </a:p>
        </p:txBody>
      </p:sp>
      <p:grpSp>
        <p:nvGrpSpPr>
          <p:cNvPr name="Group 29" id="29"/>
          <p:cNvGrpSpPr/>
          <p:nvPr/>
        </p:nvGrpSpPr>
        <p:grpSpPr>
          <a:xfrm rot="0">
            <a:off x="1309910" y="3498633"/>
            <a:ext cx="794692" cy="794692"/>
            <a:chOff x="0" y="0"/>
            <a:chExt cx="812800" cy="812800"/>
          </a:xfrm>
        </p:grpSpPr>
        <p:sp>
          <p:nvSpPr>
            <p:cNvPr name="Freeform 30" id="3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EDE8"/>
            </a:solidFill>
          </p:spPr>
        </p:sp>
        <p:sp>
          <p:nvSpPr>
            <p:cNvPr name="TextBox 31" id="31"/>
            <p:cNvSpPr txBox="true"/>
            <p:nvPr/>
          </p:nvSpPr>
          <p:spPr>
            <a:xfrm>
              <a:off x="76200" y="66675"/>
              <a:ext cx="660400" cy="669925"/>
            </a:xfrm>
            <a:prstGeom prst="rect">
              <a:avLst/>
            </a:prstGeom>
          </p:spPr>
          <p:txBody>
            <a:bodyPr anchor="ctr" rtlCol="false" tIns="50800" lIns="50800" bIns="50800" rIns="50800"/>
            <a:lstStyle/>
            <a:p>
              <a:pPr algn="ctr">
                <a:lnSpc>
                  <a:spcPts val="3067"/>
                </a:lnSpc>
              </a:pPr>
            </a:p>
          </p:txBody>
        </p:sp>
      </p:grpSp>
      <p:grpSp>
        <p:nvGrpSpPr>
          <p:cNvPr name="Group 32" id="32"/>
          <p:cNvGrpSpPr/>
          <p:nvPr/>
        </p:nvGrpSpPr>
        <p:grpSpPr>
          <a:xfrm rot="0">
            <a:off x="6819911" y="3498633"/>
            <a:ext cx="794692" cy="794692"/>
            <a:chOff x="0" y="0"/>
            <a:chExt cx="812800" cy="812800"/>
          </a:xfrm>
        </p:grpSpPr>
        <p:sp>
          <p:nvSpPr>
            <p:cNvPr name="Freeform 33" id="3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EDE8"/>
            </a:solidFill>
          </p:spPr>
        </p:sp>
        <p:sp>
          <p:nvSpPr>
            <p:cNvPr name="TextBox 34" id="34"/>
            <p:cNvSpPr txBox="true"/>
            <p:nvPr/>
          </p:nvSpPr>
          <p:spPr>
            <a:xfrm>
              <a:off x="76200" y="66675"/>
              <a:ext cx="660400" cy="669925"/>
            </a:xfrm>
            <a:prstGeom prst="rect">
              <a:avLst/>
            </a:prstGeom>
          </p:spPr>
          <p:txBody>
            <a:bodyPr anchor="ctr" rtlCol="false" tIns="50800" lIns="50800" bIns="50800" rIns="50800"/>
            <a:lstStyle/>
            <a:p>
              <a:pPr algn="ctr">
                <a:lnSpc>
                  <a:spcPts val="3067"/>
                </a:lnSpc>
              </a:pPr>
            </a:p>
          </p:txBody>
        </p:sp>
      </p:grpSp>
      <p:grpSp>
        <p:nvGrpSpPr>
          <p:cNvPr name="Group 35" id="35"/>
          <p:cNvGrpSpPr/>
          <p:nvPr/>
        </p:nvGrpSpPr>
        <p:grpSpPr>
          <a:xfrm rot="0">
            <a:off x="12325339" y="3498633"/>
            <a:ext cx="794692" cy="794692"/>
            <a:chOff x="0" y="0"/>
            <a:chExt cx="812800" cy="812800"/>
          </a:xfrm>
        </p:grpSpPr>
        <p:sp>
          <p:nvSpPr>
            <p:cNvPr name="Freeform 36" id="3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EDE8"/>
            </a:solidFill>
          </p:spPr>
        </p:sp>
        <p:sp>
          <p:nvSpPr>
            <p:cNvPr name="TextBox 37" id="37"/>
            <p:cNvSpPr txBox="true"/>
            <p:nvPr/>
          </p:nvSpPr>
          <p:spPr>
            <a:xfrm>
              <a:off x="76200" y="66675"/>
              <a:ext cx="660400" cy="669925"/>
            </a:xfrm>
            <a:prstGeom prst="rect">
              <a:avLst/>
            </a:prstGeom>
          </p:spPr>
          <p:txBody>
            <a:bodyPr anchor="ctr" rtlCol="false" tIns="50800" lIns="50800" bIns="50800" rIns="50800"/>
            <a:lstStyle/>
            <a:p>
              <a:pPr algn="ctr">
                <a:lnSpc>
                  <a:spcPts val="3067"/>
                </a:lnSpc>
              </a:pPr>
            </a:p>
          </p:txBody>
        </p:sp>
      </p:grpSp>
      <p:sp>
        <p:nvSpPr>
          <p:cNvPr name="TextBox 38" id="38"/>
          <p:cNvSpPr txBox="true"/>
          <p:nvPr/>
        </p:nvSpPr>
        <p:spPr>
          <a:xfrm rot="0">
            <a:off x="1405967" y="3624333"/>
            <a:ext cx="602578" cy="487190"/>
          </a:xfrm>
          <a:prstGeom prst="rect">
            <a:avLst/>
          </a:prstGeom>
        </p:spPr>
        <p:txBody>
          <a:bodyPr anchor="t" rtlCol="false" tIns="0" lIns="0" bIns="0" rIns="0">
            <a:spAutoFit/>
          </a:bodyPr>
          <a:lstStyle/>
          <a:p>
            <a:pPr algn="ctr">
              <a:lnSpc>
                <a:spcPts val="3870"/>
              </a:lnSpc>
            </a:pPr>
            <a:r>
              <a:rPr lang="en-US" b="true" sz="2977" spc="-282">
                <a:solidFill>
                  <a:srgbClr val="0D3316"/>
                </a:solidFill>
                <a:latin typeface="Aileron Bold"/>
                <a:ea typeface="Aileron Bold"/>
                <a:cs typeface="Aileron Bold"/>
                <a:sym typeface="Aileron Bold"/>
              </a:rPr>
              <a:t>01</a:t>
            </a:r>
          </a:p>
        </p:txBody>
      </p:sp>
      <p:sp>
        <p:nvSpPr>
          <p:cNvPr name="TextBox 39" id="39"/>
          <p:cNvSpPr txBox="true"/>
          <p:nvPr/>
        </p:nvSpPr>
        <p:spPr>
          <a:xfrm rot="0">
            <a:off x="6915968" y="3624333"/>
            <a:ext cx="602578" cy="487190"/>
          </a:xfrm>
          <a:prstGeom prst="rect">
            <a:avLst/>
          </a:prstGeom>
        </p:spPr>
        <p:txBody>
          <a:bodyPr anchor="t" rtlCol="false" tIns="0" lIns="0" bIns="0" rIns="0">
            <a:spAutoFit/>
          </a:bodyPr>
          <a:lstStyle/>
          <a:p>
            <a:pPr algn="ctr">
              <a:lnSpc>
                <a:spcPts val="3870"/>
              </a:lnSpc>
            </a:pPr>
            <a:r>
              <a:rPr lang="en-US" b="true" sz="2977" spc="-282">
                <a:solidFill>
                  <a:srgbClr val="0D3316"/>
                </a:solidFill>
                <a:latin typeface="Aileron Bold"/>
                <a:ea typeface="Aileron Bold"/>
                <a:cs typeface="Aileron Bold"/>
                <a:sym typeface="Aileron Bold"/>
              </a:rPr>
              <a:t>02</a:t>
            </a:r>
          </a:p>
        </p:txBody>
      </p:sp>
      <p:sp>
        <p:nvSpPr>
          <p:cNvPr name="TextBox 40" id="40"/>
          <p:cNvSpPr txBox="true"/>
          <p:nvPr/>
        </p:nvSpPr>
        <p:spPr>
          <a:xfrm rot="0">
            <a:off x="12421396" y="3624333"/>
            <a:ext cx="602578" cy="487190"/>
          </a:xfrm>
          <a:prstGeom prst="rect">
            <a:avLst/>
          </a:prstGeom>
        </p:spPr>
        <p:txBody>
          <a:bodyPr anchor="t" rtlCol="false" tIns="0" lIns="0" bIns="0" rIns="0">
            <a:spAutoFit/>
          </a:bodyPr>
          <a:lstStyle/>
          <a:p>
            <a:pPr algn="ctr">
              <a:lnSpc>
                <a:spcPts val="3870"/>
              </a:lnSpc>
            </a:pPr>
            <a:r>
              <a:rPr lang="en-US" b="true" sz="2977" spc="-282">
                <a:solidFill>
                  <a:srgbClr val="0D3316"/>
                </a:solidFill>
                <a:latin typeface="Aileron Bold"/>
                <a:ea typeface="Aileron Bold"/>
                <a:cs typeface="Aileron Bold"/>
                <a:sym typeface="Aileron Bold"/>
              </a:rPr>
              <a:t>03</a:t>
            </a:r>
          </a:p>
        </p:txBody>
      </p:sp>
      <p:sp>
        <p:nvSpPr>
          <p:cNvPr name="Freeform 41" id="41"/>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grpSp>
        <p:nvGrpSpPr>
          <p:cNvPr name="Group 5" id="5"/>
          <p:cNvGrpSpPr/>
          <p:nvPr/>
        </p:nvGrpSpPr>
        <p:grpSpPr>
          <a:xfrm rot="0">
            <a:off x="1590229" y="3400773"/>
            <a:ext cx="7304462" cy="5303988"/>
            <a:chOff x="0" y="0"/>
            <a:chExt cx="2543163" cy="1846667"/>
          </a:xfrm>
        </p:grpSpPr>
        <p:sp>
          <p:nvSpPr>
            <p:cNvPr name="Freeform 6" id="6"/>
            <p:cNvSpPr/>
            <p:nvPr/>
          </p:nvSpPr>
          <p:spPr>
            <a:xfrm flipH="false" flipV="false" rot="0">
              <a:off x="0" y="0"/>
              <a:ext cx="2543163" cy="1846667"/>
            </a:xfrm>
            <a:custGeom>
              <a:avLst/>
              <a:gdLst/>
              <a:ahLst/>
              <a:cxnLst/>
              <a:rect r="r" b="b" t="t" l="l"/>
              <a:pathLst>
                <a:path h="1846667" w="2543163">
                  <a:moveTo>
                    <a:pt x="84791" y="0"/>
                  </a:moveTo>
                  <a:lnTo>
                    <a:pt x="2458372" y="0"/>
                  </a:lnTo>
                  <a:cubicBezTo>
                    <a:pt x="2505201" y="0"/>
                    <a:pt x="2543163" y="37962"/>
                    <a:pt x="2543163" y="84791"/>
                  </a:cubicBezTo>
                  <a:lnTo>
                    <a:pt x="2543163" y="1761876"/>
                  </a:lnTo>
                  <a:cubicBezTo>
                    <a:pt x="2543163" y="1808705"/>
                    <a:pt x="2505201" y="1846667"/>
                    <a:pt x="2458372" y="1846667"/>
                  </a:cubicBezTo>
                  <a:lnTo>
                    <a:pt x="84791" y="1846667"/>
                  </a:lnTo>
                  <a:cubicBezTo>
                    <a:pt x="62303" y="1846667"/>
                    <a:pt x="40736" y="1837734"/>
                    <a:pt x="24835" y="1821832"/>
                  </a:cubicBezTo>
                  <a:cubicBezTo>
                    <a:pt x="8933" y="1805931"/>
                    <a:pt x="0" y="1784364"/>
                    <a:pt x="0" y="1761876"/>
                  </a:cubicBezTo>
                  <a:lnTo>
                    <a:pt x="0" y="84791"/>
                  </a:lnTo>
                  <a:cubicBezTo>
                    <a:pt x="0" y="37962"/>
                    <a:pt x="37962" y="0"/>
                    <a:pt x="84791" y="0"/>
                  </a:cubicBezTo>
                  <a:close/>
                </a:path>
              </a:pathLst>
            </a:custGeom>
            <a:ln w="28575" cap="rnd">
              <a:solidFill>
                <a:srgbClr val="0D3316"/>
              </a:solidFill>
              <a:prstDash val="solid"/>
              <a:round/>
            </a:ln>
          </p:spPr>
        </p:sp>
        <p:sp>
          <p:nvSpPr>
            <p:cNvPr name="TextBox 7" id="7"/>
            <p:cNvSpPr txBox="true"/>
            <p:nvPr/>
          </p:nvSpPr>
          <p:spPr>
            <a:xfrm>
              <a:off x="0" y="-9525"/>
              <a:ext cx="2543163" cy="1856192"/>
            </a:xfrm>
            <a:prstGeom prst="rect">
              <a:avLst/>
            </a:prstGeom>
          </p:spPr>
          <p:txBody>
            <a:bodyPr anchor="ctr" rtlCol="false" tIns="50800" lIns="50800" bIns="50800" rIns="50800"/>
            <a:lstStyle/>
            <a:p>
              <a:pPr algn="ctr">
                <a:lnSpc>
                  <a:spcPts val="3067"/>
                </a:lnSpc>
              </a:pPr>
            </a:p>
          </p:txBody>
        </p:sp>
      </p:grpSp>
      <p:sp>
        <p:nvSpPr>
          <p:cNvPr name="Freeform 8" id="8"/>
          <p:cNvSpPr/>
          <p:nvPr/>
        </p:nvSpPr>
        <p:spPr>
          <a:xfrm flipH="false" flipV="false" rot="0">
            <a:off x="2347609" y="4070820"/>
            <a:ext cx="1068469" cy="1068469"/>
          </a:xfrm>
          <a:custGeom>
            <a:avLst/>
            <a:gdLst/>
            <a:ahLst/>
            <a:cxnLst/>
            <a:rect r="r" b="b" t="t" l="l"/>
            <a:pathLst>
              <a:path h="1068469" w="1068469">
                <a:moveTo>
                  <a:pt x="0" y="0"/>
                </a:moveTo>
                <a:lnTo>
                  <a:pt x="1068469" y="0"/>
                </a:lnTo>
                <a:lnTo>
                  <a:pt x="1068469" y="1068469"/>
                </a:lnTo>
                <a:lnTo>
                  <a:pt x="0" y="1068469"/>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9" id="9"/>
          <p:cNvGrpSpPr/>
          <p:nvPr/>
        </p:nvGrpSpPr>
        <p:grpSpPr>
          <a:xfrm rot="0">
            <a:off x="9393308" y="3400773"/>
            <a:ext cx="7304462" cy="5303988"/>
            <a:chOff x="0" y="0"/>
            <a:chExt cx="2543163" cy="1846667"/>
          </a:xfrm>
        </p:grpSpPr>
        <p:sp>
          <p:nvSpPr>
            <p:cNvPr name="Freeform 10" id="10"/>
            <p:cNvSpPr/>
            <p:nvPr/>
          </p:nvSpPr>
          <p:spPr>
            <a:xfrm flipH="false" flipV="false" rot="0">
              <a:off x="0" y="0"/>
              <a:ext cx="2543163" cy="1846667"/>
            </a:xfrm>
            <a:custGeom>
              <a:avLst/>
              <a:gdLst/>
              <a:ahLst/>
              <a:cxnLst/>
              <a:rect r="r" b="b" t="t" l="l"/>
              <a:pathLst>
                <a:path h="1846667" w="2543163">
                  <a:moveTo>
                    <a:pt x="84791" y="0"/>
                  </a:moveTo>
                  <a:lnTo>
                    <a:pt x="2458372" y="0"/>
                  </a:lnTo>
                  <a:cubicBezTo>
                    <a:pt x="2505201" y="0"/>
                    <a:pt x="2543163" y="37962"/>
                    <a:pt x="2543163" y="84791"/>
                  </a:cubicBezTo>
                  <a:lnTo>
                    <a:pt x="2543163" y="1761876"/>
                  </a:lnTo>
                  <a:cubicBezTo>
                    <a:pt x="2543163" y="1808705"/>
                    <a:pt x="2505201" y="1846667"/>
                    <a:pt x="2458372" y="1846667"/>
                  </a:cubicBezTo>
                  <a:lnTo>
                    <a:pt x="84791" y="1846667"/>
                  </a:lnTo>
                  <a:cubicBezTo>
                    <a:pt x="62303" y="1846667"/>
                    <a:pt x="40736" y="1837734"/>
                    <a:pt x="24835" y="1821832"/>
                  </a:cubicBezTo>
                  <a:cubicBezTo>
                    <a:pt x="8933" y="1805931"/>
                    <a:pt x="0" y="1784364"/>
                    <a:pt x="0" y="1761876"/>
                  </a:cubicBezTo>
                  <a:lnTo>
                    <a:pt x="0" y="84791"/>
                  </a:lnTo>
                  <a:cubicBezTo>
                    <a:pt x="0" y="37962"/>
                    <a:pt x="37962" y="0"/>
                    <a:pt x="84791" y="0"/>
                  </a:cubicBezTo>
                  <a:close/>
                </a:path>
              </a:pathLst>
            </a:custGeom>
            <a:ln w="28575" cap="rnd">
              <a:solidFill>
                <a:srgbClr val="0D3316"/>
              </a:solidFill>
              <a:prstDash val="solid"/>
              <a:round/>
            </a:ln>
          </p:spPr>
        </p:sp>
        <p:sp>
          <p:nvSpPr>
            <p:cNvPr name="TextBox 11" id="11"/>
            <p:cNvSpPr txBox="true"/>
            <p:nvPr/>
          </p:nvSpPr>
          <p:spPr>
            <a:xfrm>
              <a:off x="0" y="-9525"/>
              <a:ext cx="2543163" cy="1856192"/>
            </a:xfrm>
            <a:prstGeom prst="rect">
              <a:avLst/>
            </a:prstGeom>
          </p:spPr>
          <p:txBody>
            <a:bodyPr anchor="ctr" rtlCol="false" tIns="50800" lIns="50800" bIns="50800" rIns="50800"/>
            <a:lstStyle/>
            <a:p>
              <a:pPr algn="ctr">
                <a:lnSpc>
                  <a:spcPts val="3067"/>
                </a:lnSpc>
              </a:pPr>
            </a:p>
          </p:txBody>
        </p:sp>
      </p:grpSp>
      <p:sp>
        <p:nvSpPr>
          <p:cNvPr name="Freeform 12" id="12"/>
          <p:cNvSpPr/>
          <p:nvPr/>
        </p:nvSpPr>
        <p:spPr>
          <a:xfrm flipH="false" flipV="false" rot="0">
            <a:off x="10165449" y="4070820"/>
            <a:ext cx="1068469" cy="1068469"/>
          </a:xfrm>
          <a:custGeom>
            <a:avLst/>
            <a:gdLst/>
            <a:ahLst/>
            <a:cxnLst/>
            <a:rect r="r" b="b" t="t" l="l"/>
            <a:pathLst>
              <a:path h="1068469" w="1068469">
                <a:moveTo>
                  <a:pt x="0" y="0"/>
                </a:moveTo>
                <a:lnTo>
                  <a:pt x="1068469" y="0"/>
                </a:lnTo>
                <a:lnTo>
                  <a:pt x="1068469" y="1068469"/>
                </a:lnTo>
                <a:lnTo>
                  <a:pt x="0" y="1068469"/>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13" id="13"/>
          <p:cNvGrpSpPr/>
          <p:nvPr/>
        </p:nvGrpSpPr>
        <p:grpSpPr>
          <a:xfrm rot="0">
            <a:off x="7419068" y="3777773"/>
            <a:ext cx="1072680" cy="1072680"/>
            <a:chOff x="0" y="0"/>
            <a:chExt cx="812800" cy="812800"/>
          </a:xfrm>
        </p:grpSpPr>
        <p:sp>
          <p:nvSpPr>
            <p:cNvPr name="Freeform 14" id="1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BD469"/>
            </a:solidFill>
          </p:spPr>
        </p:sp>
        <p:sp>
          <p:nvSpPr>
            <p:cNvPr name="TextBox 15" id="15"/>
            <p:cNvSpPr txBox="true"/>
            <p:nvPr/>
          </p:nvSpPr>
          <p:spPr>
            <a:xfrm>
              <a:off x="76200" y="66675"/>
              <a:ext cx="660400" cy="669925"/>
            </a:xfrm>
            <a:prstGeom prst="rect">
              <a:avLst/>
            </a:prstGeom>
          </p:spPr>
          <p:txBody>
            <a:bodyPr anchor="ctr" rtlCol="false" tIns="50800" lIns="50800" bIns="50800" rIns="50800"/>
            <a:lstStyle/>
            <a:p>
              <a:pPr algn="ctr">
                <a:lnSpc>
                  <a:spcPts val="3067"/>
                </a:lnSpc>
              </a:pPr>
            </a:p>
          </p:txBody>
        </p:sp>
      </p:grpSp>
      <p:grpSp>
        <p:nvGrpSpPr>
          <p:cNvPr name="Group 16" id="16"/>
          <p:cNvGrpSpPr/>
          <p:nvPr/>
        </p:nvGrpSpPr>
        <p:grpSpPr>
          <a:xfrm rot="0">
            <a:off x="15234418" y="3777773"/>
            <a:ext cx="1072680" cy="1072680"/>
            <a:chOff x="0" y="0"/>
            <a:chExt cx="812800" cy="812800"/>
          </a:xfrm>
        </p:grpSpPr>
        <p:sp>
          <p:nvSpPr>
            <p:cNvPr name="Freeform 17" id="1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BD469"/>
            </a:solidFill>
          </p:spPr>
        </p:sp>
        <p:sp>
          <p:nvSpPr>
            <p:cNvPr name="TextBox 18" id="18"/>
            <p:cNvSpPr txBox="true"/>
            <p:nvPr/>
          </p:nvSpPr>
          <p:spPr>
            <a:xfrm>
              <a:off x="76200" y="66675"/>
              <a:ext cx="660400" cy="669925"/>
            </a:xfrm>
            <a:prstGeom prst="rect">
              <a:avLst/>
            </a:prstGeom>
          </p:spPr>
          <p:txBody>
            <a:bodyPr anchor="ctr" rtlCol="false" tIns="50800" lIns="50800" bIns="50800" rIns="50800"/>
            <a:lstStyle/>
            <a:p>
              <a:pPr algn="ctr">
                <a:lnSpc>
                  <a:spcPts val="3067"/>
                </a:lnSpc>
              </a:pPr>
            </a:p>
          </p:txBody>
        </p:sp>
      </p:grpSp>
      <p:sp>
        <p:nvSpPr>
          <p:cNvPr name="TextBox 19" id="19"/>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20" id="20"/>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
        <p:nvSpPr>
          <p:cNvPr name="TextBox 21" id="21"/>
          <p:cNvSpPr txBox="true"/>
          <p:nvPr/>
        </p:nvSpPr>
        <p:spPr>
          <a:xfrm rot="0">
            <a:off x="1425317" y="1768797"/>
            <a:ext cx="15437365" cy="1155725"/>
          </a:xfrm>
          <a:prstGeom prst="rect">
            <a:avLst/>
          </a:prstGeom>
        </p:spPr>
        <p:txBody>
          <a:bodyPr anchor="t" rtlCol="false" tIns="0" lIns="0" bIns="0" rIns="0">
            <a:spAutoFit/>
          </a:bodyPr>
          <a:lstStyle/>
          <a:p>
            <a:pPr algn="ctr">
              <a:lnSpc>
                <a:spcPts val="8000"/>
              </a:lnSpc>
            </a:pPr>
            <a:r>
              <a:rPr lang="en-US" sz="10000">
                <a:solidFill>
                  <a:srgbClr val="0D3316"/>
                </a:solidFill>
                <a:latin typeface="Aileron"/>
                <a:ea typeface="Aileron"/>
                <a:cs typeface="Aileron"/>
                <a:sym typeface="Aileron"/>
              </a:rPr>
              <a:t>T</a:t>
            </a:r>
            <a:r>
              <a:rPr lang="en-US" sz="10000">
                <a:solidFill>
                  <a:srgbClr val="0D3316"/>
                </a:solidFill>
                <a:latin typeface="Aileron"/>
                <a:ea typeface="Aileron"/>
                <a:cs typeface="Aileron"/>
                <a:sym typeface="Aileron"/>
              </a:rPr>
              <a:t>ARGETS &amp; OBJECTIVES</a:t>
            </a:r>
          </a:p>
        </p:txBody>
      </p:sp>
      <p:sp>
        <p:nvSpPr>
          <p:cNvPr name="TextBox 22" id="22"/>
          <p:cNvSpPr txBox="true"/>
          <p:nvPr/>
        </p:nvSpPr>
        <p:spPr>
          <a:xfrm rot="0">
            <a:off x="2347609" y="5320264"/>
            <a:ext cx="5559227" cy="1968259"/>
          </a:xfrm>
          <a:prstGeom prst="rect">
            <a:avLst/>
          </a:prstGeom>
        </p:spPr>
        <p:txBody>
          <a:bodyPr anchor="t" rtlCol="false" tIns="0" lIns="0" bIns="0" rIns="0">
            <a:spAutoFit/>
          </a:bodyPr>
          <a:lstStyle/>
          <a:p>
            <a:pPr algn="l">
              <a:lnSpc>
                <a:spcPts val="5224"/>
              </a:lnSpc>
            </a:pPr>
            <a:r>
              <a:rPr lang="en-US" sz="4018">
                <a:solidFill>
                  <a:srgbClr val="0D3316"/>
                </a:solidFill>
                <a:latin typeface="Aileron"/>
                <a:ea typeface="Aileron"/>
                <a:cs typeface="Aileron"/>
                <a:sym typeface="Aileron"/>
              </a:rPr>
              <a:t>Insight 1: Cardiff is a student city</a:t>
            </a:r>
          </a:p>
          <a:p>
            <a:pPr algn="l">
              <a:lnSpc>
                <a:spcPts val="5224"/>
              </a:lnSpc>
            </a:pPr>
          </a:p>
        </p:txBody>
      </p:sp>
      <p:sp>
        <p:nvSpPr>
          <p:cNvPr name="TextBox 23" id="23"/>
          <p:cNvSpPr txBox="true"/>
          <p:nvPr/>
        </p:nvSpPr>
        <p:spPr>
          <a:xfrm rot="0">
            <a:off x="7548727" y="3951245"/>
            <a:ext cx="813363" cy="653809"/>
          </a:xfrm>
          <a:prstGeom prst="rect">
            <a:avLst/>
          </a:prstGeom>
        </p:spPr>
        <p:txBody>
          <a:bodyPr anchor="t" rtlCol="false" tIns="0" lIns="0" bIns="0" rIns="0">
            <a:spAutoFit/>
          </a:bodyPr>
          <a:lstStyle/>
          <a:p>
            <a:pPr algn="ctr">
              <a:lnSpc>
                <a:spcPts val="5224"/>
              </a:lnSpc>
            </a:pPr>
            <a:r>
              <a:rPr lang="en-US" b="true" sz="4018" spc="-381">
                <a:solidFill>
                  <a:srgbClr val="0D3316"/>
                </a:solidFill>
                <a:latin typeface="Aileron Bold"/>
                <a:ea typeface="Aileron Bold"/>
                <a:cs typeface="Aileron Bold"/>
                <a:sym typeface="Aileron Bold"/>
              </a:rPr>
              <a:t>01</a:t>
            </a:r>
          </a:p>
        </p:txBody>
      </p:sp>
      <p:sp>
        <p:nvSpPr>
          <p:cNvPr name="TextBox 24" id="24"/>
          <p:cNvSpPr txBox="true"/>
          <p:nvPr/>
        </p:nvSpPr>
        <p:spPr>
          <a:xfrm rot="0">
            <a:off x="15364077" y="3951245"/>
            <a:ext cx="813363" cy="653809"/>
          </a:xfrm>
          <a:prstGeom prst="rect">
            <a:avLst/>
          </a:prstGeom>
        </p:spPr>
        <p:txBody>
          <a:bodyPr anchor="t" rtlCol="false" tIns="0" lIns="0" bIns="0" rIns="0">
            <a:spAutoFit/>
          </a:bodyPr>
          <a:lstStyle/>
          <a:p>
            <a:pPr algn="ctr">
              <a:lnSpc>
                <a:spcPts val="5224"/>
              </a:lnSpc>
            </a:pPr>
            <a:r>
              <a:rPr lang="en-US" b="true" sz="4018" spc="-381">
                <a:solidFill>
                  <a:srgbClr val="0D3316"/>
                </a:solidFill>
                <a:latin typeface="Aileron Bold"/>
                <a:ea typeface="Aileron Bold"/>
                <a:cs typeface="Aileron Bold"/>
                <a:sym typeface="Aileron Bold"/>
              </a:rPr>
              <a:t>02</a:t>
            </a:r>
          </a:p>
        </p:txBody>
      </p:sp>
      <p:sp>
        <p:nvSpPr>
          <p:cNvPr name="TextBox 25" id="25"/>
          <p:cNvSpPr txBox="true"/>
          <p:nvPr/>
        </p:nvSpPr>
        <p:spPr>
          <a:xfrm rot="0">
            <a:off x="10165449" y="5339314"/>
            <a:ext cx="6141649" cy="449974"/>
          </a:xfrm>
          <a:prstGeom prst="rect">
            <a:avLst/>
          </a:prstGeom>
        </p:spPr>
        <p:txBody>
          <a:bodyPr anchor="t" rtlCol="false" tIns="0" lIns="0" bIns="0" rIns="0">
            <a:spAutoFit/>
          </a:bodyPr>
          <a:lstStyle/>
          <a:p>
            <a:pPr algn="l">
              <a:lnSpc>
                <a:spcPts val="3664"/>
              </a:lnSpc>
            </a:pPr>
            <a:r>
              <a:rPr lang="en-US" sz="2819">
                <a:solidFill>
                  <a:srgbClr val="0D3316"/>
                </a:solidFill>
                <a:latin typeface="Aileron"/>
                <a:ea typeface="Aileron"/>
                <a:cs typeface="Aileron"/>
                <a:sym typeface="Aileron"/>
              </a:rPr>
              <a:t>Insight 2: We are living in a digital age</a:t>
            </a:r>
          </a:p>
        </p:txBody>
      </p:sp>
      <p:sp>
        <p:nvSpPr>
          <p:cNvPr name="TextBox 26" id="26"/>
          <p:cNvSpPr txBox="true"/>
          <p:nvPr/>
        </p:nvSpPr>
        <p:spPr>
          <a:xfrm rot="0">
            <a:off x="2347609" y="6812273"/>
            <a:ext cx="6020314" cy="1053617"/>
          </a:xfrm>
          <a:prstGeom prst="rect">
            <a:avLst/>
          </a:prstGeom>
        </p:spPr>
        <p:txBody>
          <a:bodyPr anchor="t" rtlCol="false" tIns="0" lIns="0" bIns="0" rIns="0">
            <a:spAutoFit/>
          </a:bodyPr>
          <a:lstStyle/>
          <a:p>
            <a:pPr algn="l">
              <a:lnSpc>
                <a:spcPts val="2826"/>
              </a:lnSpc>
            </a:pPr>
            <a:r>
              <a:rPr lang="en-US" sz="2019">
                <a:solidFill>
                  <a:srgbClr val="0D3316"/>
                </a:solidFill>
                <a:latin typeface="Aileron"/>
                <a:ea typeface="Aileron"/>
                <a:cs typeface="Aileron"/>
                <a:sym typeface="Aileron"/>
              </a:rPr>
              <a:t>There are two major universities in Cardiff, the majority of the potential learners being between 17-25 years old.</a:t>
            </a:r>
          </a:p>
        </p:txBody>
      </p:sp>
      <p:sp>
        <p:nvSpPr>
          <p:cNvPr name="TextBox 27" id="27"/>
          <p:cNvSpPr txBox="true"/>
          <p:nvPr/>
        </p:nvSpPr>
        <p:spPr>
          <a:xfrm rot="0">
            <a:off x="10165449" y="6005142"/>
            <a:ext cx="6020314" cy="2463317"/>
          </a:xfrm>
          <a:prstGeom prst="rect">
            <a:avLst/>
          </a:prstGeom>
        </p:spPr>
        <p:txBody>
          <a:bodyPr anchor="t" rtlCol="false" tIns="0" lIns="0" bIns="0" rIns="0">
            <a:spAutoFit/>
          </a:bodyPr>
          <a:lstStyle/>
          <a:p>
            <a:pPr algn="l">
              <a:lnSpc>
                <a:spcPts val="2826"/>
              </a:lnSpc>
            </a:pPr>
            <a:r>
              <a:rPr lang="en-US" sz="2019">
                <a:solidFill>
                  <a:srgbClr val="0D3316"/>
                </a:solidFill>
                <a:latin typeface="Aileron"/>
                <a:ea typeface="Aileron"/>
                <a:cs typeface="Aileron"/>
                <a:sym typeface="Aileron"/>
              </a:rPr>
              <a:t>Top ways used by potential s</a:t>
            </a:r>
            <a:r>
              <a:rPr lang="en-US" sz="2019">
                <a:solidFill>
                  <a:srgbClr val="0D3316"/>
                </a:solidFill>
                <a:latin typeface="Aileron"/>
                <a:ea typeface="Aileron"/>
                <a:cs typeface="Aileron"/>
                <a:sym typeface="Aileron"/>
              </a:rPr>
              <a:t>tudents when searching for a driving school/driving instructor: </a:t>
            </a:r>
          </a:p>
          <a:p>
            <a:pPr algn="l" marL="435909" indent="-217954" lvl="1">
              <a:lnSpc>
                <a:spcPts val="2826"/>
              </a:lnSpc>
              <a:buFont typeface="Arial"/>
              <a:buChar char="•"/>
            </a:pPr>
            <a:r>
              <a:rPr lang="en-US" sz="2019">
                <a:solidFill>
                  <a:srgbClr val="0D3316"/>
                </a:solidFill>
                <a:latin typeface="Aileron"/>
                <a:ea typeface="Aileron"/>
                <a:cs typeface="Aileron"/>
                <a:sym typeface="Aileron"/>
              </a:rPr>
              <a:t>Google, </a:t>
            </a:r>
          </a:p>
          <a:p>
            <a:pPr algn="l" marL="435909" indent="-217954" lvl="1">
              <a:lnSpc>
                <a:spcPts val="2826"/>
              </a:lnSpc>
              <a:buFont typeface="Arial"/>
              <a:buChar char="•"/>
            </a:pPr>
            <a:r>
              <a:rPr lang="en-US" sz="2019">
                <a:solidFill>
                  <a:srgbClr val="0D3316"/>
                </a:solidFill>
                <a:latin typeface="Aileron"/>
                <a:ea typeface="Aileron"/>
                <a:cs typeface="Aileron"/>
                <a:sym typeface="Aileron"/>
              </a:rPr>
              <a:t>word to mouth, </a:t>
            </a:r>
          </a:p>
          <a:p>
            <a:pPr algn="l" marL="435909" indent="-217954" lvl="1">
              <a:lnSpc>
                <a:spcPts val="2826"/>
              </a:lnSpc>
              <a:buFont typeface="Arial"/>
              <a:buChar char="•"/>
            </a:pPr>
            <a:r>
              <a:rPr lang="en-US" sz="2019">
                <a:solidFill>
                  <a:srgbClr val="0D3316"/>
                </a:solidFill>
                <a:latin typeface="Aileron"/>
                <a:ea typeface="Aileron"/>
                <a:cs typeface="Aileron"/>
                <a:sym typeface="Aileron"/>
              </a:rPr>
              <a:t>social media</a:t>
            </a:r>
          </a:p>
          <a:p>
            <a:pPr algn="l">
              <a:lnSpc>
                <a:spcPts val="2826"/>
              </a:lnSpc>
            </a:pPr>
          </a:p>
          <a:p>
            <a:pPr algn="l">
              <a:lnSpc>
                <a:spcPts val="2826"/>
              </a:lnSpc>
            </a:pPr>
          </a:p>
        </p:txBody>
      </p:sp>
      <p:sp>
        <p:nvSpPr>
          <p:cNvPr name="Freeform 28" id="28"/>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grpSp>
        <p:nvGrpSpPr>
          <p:cNvPr name="Group 5" id="5"/>
          <p:cNvGrpSpPr/>
          <p:nvPr/>
        </p:nvGrpSpPr>
        <p:grpSpPr>
          <a:xfrm rot="0">
            <a:off x="9724205" y="1644204"/>
            <a:ext cx="7535095" cy="7614096"/>
            <a:chOff x="0" y="0"/>
            <a:chExt cx="1012446" cy="1023061"/>
          </a:xfrm>
        </p:grpSpPr>
        <p:sp>
          <p:nvSpPr>
            <p:cNvPr name="Freeform 6" id="6"/>
            <p:cNvSpPr/>
            <p:nvPr/>
          </p:nvSpPr>
          <p:spPr>
            <a:xfrm flipH="false" flipV="false" rot="0">
              <a:off x="0" y="0"/>
              <a:ext cx="1012446" cy="1023061"/>
            </a:xfrm>
            <a:custGeom>
              <a:avLst/>
              <a:gdLst/>
              <a:ahLst/>
              <a:cxnLst/>
              <a:rect r="r" b="b" t="t" l="l"/>
              <a:pathLst>
                <a:path h="1023061" w="1012446">
                  <a:moveTo>
                    <a:pt x="61647" y="0"/>
                  </a:moveTo>
                  <a:lnTo>
                    <a:pt x="950799" y="0"/>
                  </a:lnTo>
                  <a:cubicBezTo>
                    <a:pt x="967149" y="0"/>
                    <a:pt x="982829" y="6495"/>
                    <a:pt x="994390" y="18056"/>
                  </a:cubicBezTo>
                  <a:cubicBezTo>
                    <a:pt x="1005951" y="29617"/>
                    <a:pt x="1012446" y="45297"/>
                    <a:pt x="1012446" y="61647"/>
                  </a:cubicBezTo>
                  <a:lnTo>
                    <a:pt x="1012446" y="961414"/>
                  </a:lnTo>
                  <a:cubicBezTo>
                    <a:pt x="1012446" y="977764"/>
                    <a:pt x="1005951" y="993444"/>
                    <a:pt x="994390" y="1005005"/>
                  </a:cubicBezTo>
                  <a:cubicBezTo>
                    <a:pt x="982829" y="1016566"/>
                    <a:pt x="967149" y="1023061"/>
                    <a:pt x="950799" y="1023061"/>
                  </a:cubicBezTo>
                  <a:lnTo>
                    <a:pt x="61647" y="1023061"/>
                  </a:lnTo>
                  <a:cubicBezTo>
                    <a:pt x="45297" y="1023061"/>
                    <a:pt x="29617" y="1016566"/>
                    <a:pt x="18056" y="1005005"/>
                  </a:cubicBezTo>
                  <a:cubicBezTo>
                    <a:pt x="6495" y="993444"/>
                    <a:pt x="0" y="977764"/>
                    <a:pt x="0" y="961414"/>
                  </a:cubicBezTo>
                  <a:lnTo>
                    <a:pt x="0" y="61647"/>
                  </a:lnTo>
                  <a:cubicBezTo>
                    <a:pt x="0" y="45297"/>
                    <a:pt x="6495" y="29617"/>
                    <a:pt x="18056" y="18056"/>
                  </a:cubicBezTo>
                  <a:cubicBezTo>
                    <a:pt x="29617" y="6495"/>
                    <a:pt x="45297" y="0"/>
                    <a:pt x="61647" y="0"/>
                  </a:cubicBezTo>
                  <a:close/>
                </a:path>
              </a:pathLst>
            </a:custGeom>
            <a:blipFill>
              <a:blip r:embed="rId2"/>
              <a:stretch>
                <a:fillRect l="0" t="-37555" r="0" b="-2419"/>
              </a:stretch>
            </a:blipFill>
          </p:spPr>
        </p:sp>
      </p:grpSp>
      <p:grpSp>
        <p:nvGrpSpPr>
          <p:cNvPr name="Group 7" id="7"/>
          <p:cNvGrpSpPr/>
          <p:nvPr/>
        </p:nvGrpSpPr>
        <p:grpSpPr>
          <a:xfrm rot="0">
            <a:off x="1028700" y="4558656"/>
            <a:ext cx="912761" cy="912761"/>
            <a:chOff x="0" y="0"/>
            <a:chExt cx="812800" cy="812800"/>
          </a:xfrm>
        </p:grpSpPr>
        <p:sp>
          <p:nvSpPr>
            <p:cNvPr name="Freeform 8" id="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BD469"/>
            </a:solidFill>
          </p:spPr>
        </p:sp>
        <p:sp>
          <p:nvSpPr>
            <p:cNvPr name="TextBox 9" id="9"/>
            <p:cNvSpPr txBox="true"/>
            <p:nvPr/>
          </p:nvSpPr>
          <p:spPr>
            <a:xfrm>
              <a:off x="76200" y="66675"/>
              <a:ext cx="660400" cy="669925"/>
            </a:xfrm>
            <a:prstGeom prst="rect">
              <a:avLst/>
            </a:prstGeom>
          </p:spPr>
          <p:txBody>
            <a:bodyPr anchor="ctr" rtlCol="false" tIns="50800" lIns="50800" bIns="50800" rIns="50800"/>
            <a:lstStyle/>
            <a:p>
              <a:pPr algn="ctr">
                <a:lnSpc>
                  <a:spcPts val="3067"/>
                </a:lnSpc>
              </a:pPr>
            </a:p>
          </p:txBody>
        </p:sp>
      </p:grpSp>
      <p:grpSp>
        <p:nvGrpSpPr>
          <p:cNvPr name="Group 10" id="10"/>
          <p:cNvGrpSpPr/>
          <p:nvPr/>
        </p:nvGrpSpPr>
        <p:grpSpPr>
          <a:xfrm rot="0">
            <a:off x="1028700" y="6769839"/>
            <a:ext cx="912761" cy="912761"/>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BD469"/>
            </a:solidFill>
          </p:spPr>
        </p:sp>
        <p:sp>
          <p:nvSpPr>
            <p:cNvPr name="TextBox 12" id="12"/>
            <p:cNvSpPr txBox="true"/>
            <p:nvPr/>
          </p:nvSpPr>
          <p:spPr>
            <a:xfrm>
              <a:off x="76200" y="66675"/>
              <a:ext cx="660400" cy="669925"/>
            </a:xfrm>
            <a:prstGeom prst="rect">
              <a:avLst/>
            </a:prstGeom>
          </p:spPr>
          <p:txBody>
            <a:bodyPr anchor="ctr" rtlCol="false" tIns="50800" lIns="50800" bIns="50800" rIns="50800"/>
            <a:lstStyle/>
            <a:p>
              <a:pPr algn="ctr">
                <a:lnSpc>
                  <a:spcPts val="3067"/>
                </a:lnSpc>
              </a:pPr>
            </a:p>
          </p:txBody>
        </p:sp>
      </p:grpSp>
      <p:sp>
        <p:nvSpPr>
          <p:cNvPr name="Freeform 13" id="13"/>
          <p:cNvSpPr/>
          <p:nvPr/>
        </p:nvSpPr>
        <p:spPr>
          <a:xfrm flipH="false" flipV="false" rot="0">
            <a:off x="1281377" y="4775385"/>
            <a:ext cx="407406" cy="479302"/>
          </a:xfrm>
          <a:custGeom>
            <a:avLst/>
            <a:gdLst/>
            <a:ahLst/>
            <a:cxnLst/>
            <a:rect r="r" b="b" t="t" l="l"/>
            <a:pathLst>
              <a:path h="479302" w="407406">
                <a:moveTo>
                  <a:pt x="0" y="0"/>
                </a:moveTo>
                <a:lnTo>
                  <a:pt x="407406" y="0"/>
                </a:lnTo>
                <a:lnTo>
                  <a:pt x="407406" y="479302"/>
                </a:lnTo>
                <a:lnTo>
                  <a:pt x="0" y="479302"/>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4" id="14"/>
          <p:cNvSpPr/>
          <p:nvPr/>
        </p:nvSpPr>
        <p:spPr>
          <a:xfrm flipH="false" flipV="false" rot="0">
            <a:off x="1274406" y="6979816"/>
            <a:ext cx="421349" cy="492806"/>
          </a:xfrm>
          <a:custGeom>
            <a:avLst/>
            <a:gdLst/>
            <a:ahLst/>
            <a:cxnLst/>
            <a:rect r="r" b="b" t="t" l="l"/>
            <a:pathLst>
              <a:path h="492806" w="421349">
                <a:moveTo>
                  <a:pt x="0" y="0"/>
                </a:moveTo>
                <a:lnTo>
                  <a:pt x="421349" y="0"/>
                </a:lnTo>
                <a:lnTo>
                  <a:pt x="421349" y="492806"/>
                </a:lnTo>
                <a:lnTo>
                  <a:pt x="0" y="492806"/>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15" id="15"/>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16" id="16"/>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17" id="17"/>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
        <p:nvSpPr>
          <p:cNvPr name="TextBox 18" id="18"/>
          <p:cNvSpPr txBox="true"/>
          <p:nvPr/>
        </p:nvSpPr>
        <p:spPr>
          <a:xfrm rot="0">
            <a:off x="909860" y="1768797"/>
            <a:ext cx="11270437" cy="2165375"/>
          </a:xfrm>
          <a:prstGeom prst="rect">
            <a:avLst/>
          </a:prstGeom>
        </p:spPr>
        <p:txBody>
          <a:bodyPr anchor="t" rtlCol="false" tIns="0" lIns="0" bIns="0" rIns="0">
            <a:spAutoFit/>
          </a:bodyPr>
          <a:lstStyle/>
          <a:p>
            <a:pPr algn="l">
              <a:lnSpc>
                <a:spcPts val="8000"/>
              </a:lnSpc>
            </a:pPr>
            <a:r>
              <a:rPr lang="en-US" sz="10000">
                <a:solidFill>
                  <a:srgbClr val="0D3316"/>
                </a:solidFill>
                <a:latin typeface="Aileron"/>
                <a:ea typeface="Aileron"/>
                <a:cs typeface="Aileron"/>
                <a:sym typeface="Aileron"/>
              </a:rPr>
              <a:t>STRAT</a:t>
            </a:r>
            <a:r>
              <a:rPr lang="en-US" sz="10000">
                <a:solidFill>
                  <a:srgbClr val="0D3316"/>
                </a:solidFill>
                <a:latin typeface="Aileron"/>
                <a:ea typeface="Aileron"/>
                <a:cs typeface="Aileron"/>
                <a:sym typeface="Aileron"/>
              </a:rPr>
              <a:t>EGY &amp; APPROACH</a:t>
            </a:r>
          </a:p>
        </p:txBody>
      </p:sp>
      <p:sp>
        <p:nvSpPr>
          <p:cNvPr name="TextBox 19" id="19"/>
          <p:cNvSpPr txBox="true"/>
          <p:nvPr/>
        </p:nvSpPr>
        <p:spPr>
          <a:xfrm rot="0">
            <a:off x="2096076" y="4400898"/>
            <a:ext cx="6614145" cy="653809"/>
          </a:xfrm>
          <a:prstGeom prst="rect">
            <a:avLst/>
          </a:prstGeom>
        </p:spPr>
        <p:txBody>
          <a:bodyPr anchor="t" rtlCol="false" tIns="0" lIns="0" bIns="0" rIns="0">
            <a:spAutoFit/>
          </a:bodyPr>
          <a:lstStyle/>
          <a:p>
            <a:pPr algn="l">
              <a:lnSpc>
                <a:spcPts val="5224"/>
              </a:lnSpc>
            </a:pPr>
            <a:r>
              <a:rPr lang="en-US" sz="4018">
                <a:solidFill>
                  <a:srgbClr val="0D3316"/>
                </a:solidFill>
                <a:latin typeface="Aileron"/>
                <a:ea typeface="Aileron"/>
                <a:cs typeface="Aileron"/>
                <a:sym typeface="Aileron"/>
              </a:rPr>
              <a:t>Build the questionnaire</a:t>
            </a:r>
          </a:p>
        </p:txBody>
      </p:sp>
      <p:sp>
        <p:nvSpPr>
          <p:cNvPr name="TextBox 20" id="20"/>
          <p:cNvSpPr txBox="true"/>
          <p:nvPr/>
        </p:nvSpPr>
        <p:spPr>
          <a:xfrm rot="0">
            <a:off x="2096076" y="6688280"/>
            <a:ext cx="5725041" cy="1127366"/>
          </a:xfrm>
          <a:prstGeom prst="rect">
            <a:avLst/>
          </a:prstGeom>
        </p:spPr>
        <p:txBody>
          <a:bodyPr anchor="t" rtlCol="false" tIns="0" lIns="0" bIns="0" rIns="0">
            <a:spAutoFit/>
          </a:bodyPr>
          <a:lstStyle/>
          <a:p>
            <a:pPr algn="l">
              <a:lnSpc>
                <a:spcPts val="4420"/>
              </a:lnSpc>
            </a:pPr>
            <a:r>
              <a:rPr lang="en-US" sz="4018">
                <a:solidFill>
                  <a:srgbClr val="0D3316"/>
                </a:solidFill>
                <a:latin typeface="Aileron"/>
                <a:ea typeface="Aileron"/>
                <a:cs typeface="Aileron"/>
                <a:sym typeface="Aileron"/>
              </a:rPr>
              <a:t>Social media &amp; website optimization</a:t>
            </a:r>
          </a:p>
        </p:txBody>
      </p:sp>
      <p:sp>
        <p:nvSpPr>
          <p:cNvPr name="TextBox 21" id="21"/>
          <p:cNvSpPr txBox="true"/>
          <p:nvPr/>
        </p:nvSpPr>
        <p:spPr>
          <a:xfrm rot="0">
            <a:off x="2096076" y="5186054"/>
            <a:ext cx="6614145" cy="1053617"/>
          </a:xfrm>
          <a:prstGeom prst="rect">
            <a:avLst/>
          </a:prstGeom>
        </p:spPr>
        <p:txBody>
          <a:bodyPr anchor="t" rtlCol="false" tIns="0" lIns="0" bIns="0" rIns="0">
            <a:spAutoFit/>
          </a:bodyPr>
          <a:lstStyle/>
          <a:p>
            <a:pPr algn="l">
              <a:lnSpc>
                <a:spcPts val="2826"/>
              </a:lnSpc>
            </a:pPr>
            <a:r>
              <a:rPr lang="en-US" sz="2019">
                <a:solidFill>
                  <a:srgbClr val="0D3316"/>
                </a:solidFill>
                <a:latin typeface="Aileron"/>
                <a:ea typeface="Aileron"/>
                <a:cs typeface="Aileron"/>
                <a:sym typeface="Aileron"/>
              </a:rPr>
              <a:t>The questionnaire was built surrounding the idea that most of the target customers would be either students or young adults entering the workforce</a:t>
            </a:r>
          </a:p>
        </p:txBody>
      </p:sp>
      <p:sp>
        <p:nvSpPr>
          <p:cNvPr name="TextBox 22" id="22"/>
          <p:cNvSpPr txBox="true"/>
          <p:nvPr/>
        </p:nvSpPr>
        <p:spPr>
          <a:xfrm rot="0">
            <a:off x="2096076" y="7948996"/>
            <a:ext cx="6614145" cy="1406042"/>
          </a:xfrm>
          <a:prstGeom prst="rect">
            <a:avLst/>
          </a:prstGeom>
        </p:spPr>
        <p:txBody>
          <a:bodyPr anchor="t" rtlCol="false" tIns="0" lIns="0" bIns="0" rIns="0">
            <a:spAutoFit/>
          </a:bodyPr>
          <a:lstStyle/>
          <a:p>
            <a:pPr algn="l">
              <a:lnSpc>
                <a:spcPts val="2826"/>
              </a:lnSpc>
            </a:pPr>
            <a:r>
              <a:rPr lang="en-US" sz="2019">
                <a:solidFill>
                  <a:srgbClr val="0D3316"/>
                </a:solidFill>
                <a:latin typeface="Aileron"/>
                <a:ea typeface="Aileron"/>
                <a:cs typeface="Aileron"/>
                <a:sym typeface="Aileron"/>
              </a:rPr>
              <a:t>Marketing was designed based on the idea that most of our target audience relies heavily on social media and google reviews when it comes to selecting a driving school/driving instructor.</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sp>
        <p:nvSpPr>
          <p:cNvPr name="AutoShape 5" id="5"/>
          <p:cNvSpPr/>
          <p:nvPr/>
        </p:nvSpPr>
        <p:spPr>
          <a:xfrm>
            <a:off x="1028700" y="6953492"/>
            <a:ext cx="16230600" cy="0"/>
          </a:xfrm>
          <a:prstGeom prst="line">
            <a:avLst/>
          </a:prstGeom>
          <a:ln cap="flat" w="28575">
            <a:solidFill>
              <a:srgbClr val="000000"/>
            </a:solidFill>
            <a:prstDash val="lgDash"/>
            <a:headEnd type="none" len="sm" w="sm"/>
            <a:tailEnd type="none" len="sm" w="sm"/>
          </a:ln>
        </p:spPr>
      </p:sp>
      <p:grpSp>
        <p:nvGrpSpPr>
          <p:cNvPr name="Group 6" id="6"/>
          <p:cNvGrpSpPr/>
          <p:nvPr/>
        </p:nvGrpSpPr>
        <p:grpSpPr>
          <a:xfrm rot="0">
            <a:off x="1028700" y="3185685"/>
            <a:ext cx="16230600" cy="2776265"/>
            <a:chOff x="0" y="0"/>
            <a:chExt cx="2180809" cy="373030"/>
          </a:xfrm>
        </p:grpSpPr>
        <p:sp>
          <p:nvSpPr>
            <p:cNvPr name="Freeform 7" id="7"/>
            <p:cNvSpPr/>
            <p:nvPr/>
          </p:nvSpPr>
          <p:spPr>
            <a:xfrm flipH="false" flipV="false" rot="0">
              <a:off x="0" y="0"/>
              <a:ext cx="2180809" cy="373030"/>
            </a:xfrm>
            <a:custGeom>
              <a:avLst/>
              <a:gdLst/>
              <a:ahLst/>
              <a:cxnLst/>
              <a:rect r="r" b="b" t="t" l="l"/>
              <a:pathLst>
                <a:path h="373030" w="2180809">
                  <a:moveTo>
                    <a:pt x="28620" y="0"/>
                  </a:moveTo>
                  <a:lnTo>
                    <a:pt x="2152189" y="0"/>
                  </a:lnTo>
                  <a:cubicBezTo>
                    <a:pt x="2167995" y="0"/>
                    <a:pt x="2180809" y="12813"/>
                    <a:pt x="2180809" y="28620"/>
                  </a:cubicBezTo>
                  <a:lnTo>
                    <a:pt x="2180809" y="344410"/>
                  </a:lnTo>
                  <a:cubicBezTo>
                    <a:pt x="2180809" y="360217"/>
                    <a:pt x="2167995" y="373030"/>
                    <a:pt x="2152189" y="373030"/>
                  </a:cubicBezTo>
                  <a:lnTo>
                    <a:pt x="28620" y="373030"/>
                  </a:lnTo>
                  <a:cubicBezTo>
                    <a:pt x="12813" y="373030"/>
                    <a:pt x="0" y="360217"/>
                    <a:pt x="0" y="344410"/>
                  </a:cubicBezTo>
                  <a:lnTo>
                    <a:pt x="0" y="28620"/>
                  </a:lnTo>
                  <a:cubicBezTo>
                    <a:pt x="0" y="12813"/>
                    <a:pt x="12813" y="0"/>
                    <a:pt x="28620" y="0"/>
                  </a:cubicBezTo>
                  <a:close/>
                </a:path>
              </a:pathLst>
            </a:custGeom>
            <a:blipFill>
              <a:blip r:embed="rId2"/>
              <a:stretch>
                <a:fillRect l="0" t="-145116" r="0" b="-145116"/>
              </a:stretch>
            </a:blipFill>
          </p:spPr>
        </p:sp>
      </p:grpSp>
      <p:grpSp>
        <p:nvGrpSpPr>
          <p:cNvPr name="Group 8" id="8"/>
          <p:cNvGrpSpPr/>
          <p:nvPr/>
        </p:nvGrpSpPr>
        <p:grpSpPr>
          <a:xfrm rot="0">
            <a:off x="2024723" y="5424290"/>
            <a:ext cx="3346739" cy="1075319"/>
            <a:chOff x="0" y="0"/>
            <a:chExt cx="982902" cy="315810"/>
          </a:xfrm>
        </p:grpSpPr>
        <p:sp>
          <p:nvSpPr>
            <p:cNvPr name="Freeform 9" id="9"/>
            <p:cNvSpPr/>
            <p:nvPr/>
          </p:nvSpPr>
          <p:spPr>
            <a:xfrm flipH="false" flipV="false" rot="0">
              <a:off x="0" y="0"/>
              <a:ext cx="982902" cy="315810"/>
            </a:xfrm>
            <a:custGeom>
              <a:avLst/>
              <a:gdLst/>
              <a:ahLst/>
              <a:cxnLst/>
              <a:rect r="r" b="b" t="t" l="l"/>
              <a:pathLst>
                <a:path h="315810" w="982902">
                  <a:moveTo>
                    <a:pt x="0" y="0"/>
                  </a:moveTo>
                  <a:lnTo>
                    <a:pt x="982902" y="0"/>
                  </a:lnTo>
                  <a:lnTo>
                    <a:pt x="982902" y="315810"/>
                  </a:lnTo>
                  <a:lnTo>
                    <a:pt x="0" y="315810"/>
                  </a:lnTo>
                  <a:close/>
                </a:path>
              </a:pathLst>
            </a:custGeom>
            <a:solidFill>
              <a:srgbClr val="EBD469"/>
            </a:solidFill>
          </p:spPr>
        </p:sp>
        <p:sp>
          <p:nvSpPr>
            <p:cNvPr name="TextBox 10" id="10"/>
            <p:cNvSpPr txBox="true"/>
            <p:nvPr/>
          </p:nvSpPr>
          <p:spPr>
            <a:xfrm>
              <a:off x="0" y="-9525"/>
              <a:ext cx="982902" cy="325335"/>
            </a:xfrm>
            <a:prstGeom prst="rect">
              <a:avLst/>
            </a:prstGeom>
          </p:spPr>
          <p:txBody>
            <a:bodyPr anchor="ctr" rtlCol="false" tIns="50800" lIns="50800" bIns="50800" rIns="50800"/>
            <a:lstStyle/>
            <a:p>
              <a:pPr algn="ctr">
                <a:lnSpc>
                  <a:spcPts val="3067"/>
                </a:lnSpc>
              </a:pPr>
            </a:p>
          </p:txBody>
        </p:sp>
      </p:grpSp>
      <p:grpSp>
        <p:nvGrpSpPr>
          <p:cNvPr name="Group 11" id="11"/>
          <p:cNvGrpSpPr/>
          <p:nvPr/>
        </p:nvGrpSpPr>
        <p:grpSpPr>
          <a:xfrm rot="0">
            <a:off x="7049269" y="5424290"/>
            <a:ext cx="4189462" cy="1075319"/>
            <a:chOff x="0" y="0"/>
            <a:chExt cx="1230401" cy="315810"/>
          </a:xfrm>
        </p:grpSpPr>
        <p:sp>
          <p:nvSpPr>
            <p:cNvPr name="Freeform 12" id="12"/>
            <p:cNvSpPr/>
            <p:nvPr/>
          </p:nvSpPr>
          <p:spPr>
            <a:xfrm flipH="false" flipV="false" rot="0">
              <a:off x="0" y="0"/>
              <a:ext cx="1230401" cy="315810"/>
            </a:xfrm>
            <a:custGeom>
              <a:avLst/>
              <a:gdLst/>
              <a:ahLst/>
              <a:cxnLst/>
              <a:rect r="r" b="b" t="t" l="l"/>
              <a:pathLst>
                <a:path h="315810" w="1230401">
                  <a:moveTo>
                    <a:pt x="0" y="0"/>
                  </a:moveTo>
                  <a:lnTo>
                    <a:pt x="1230401" y="0"/>
                  </a:lnTo>
                  <a:lnTo>
                    <a:pt x="1230401" y="315810"/>
                  </a:lnTo>
                  <a:lnTo>
                    <a:pt x="0" y="315810"/>
                  </a:lnTo>
                  <a:close/>
                </a:path>
              </a:pathLst>
            </a:custGeom>
            <a:solidFill>
              <a:srgbClr val="EBD469"/>
            </a:solidFill>
          </p:spPr>
        </p:sp>
        <p:sp>
          <p:nvSpPr>
            <p:cNvPr name="TextBox 13" id="13"/>
            <p:cNvSpPr txBox="true"/>
            <p:nvPr/>
          </p:nvSpPr>
          <p:spPr>
            <a:xfrm>
              <a:off x="0" y="-9525"/>
              <a:ext cx="1230401" cy="325335"/>
            </a:xfrm>
            <a:prstGeom prst="rect">
              <a:avLst/>
            </a:prstGeom>
          </p:spPr>
          <p:txBody>
            <a:bodyPr anchor="ctr" rtlCol="false" tIns="50800" lIns="50800" bIns="50800" rIns="50800"/>
            <a:lstStyle/>
            <a:p>
              <a:pPr algn="ctr">
                <a:lnSpc>
                  <a:spcPts val="3067"/>
                </a:lnSpc>
              </a:pPr>
            </a:p>
          </p:txBody>
        </p:sp>
      </p:grpSp>
      <p:grpSp>
        <p:nvGrpSpPr>
          <p:cNvPr name="Group 14" id="14"/>
          <p:cNvGrpSpPr/>
          <p:nvPr/>
        </p:nvGrpSpPr>
        <p:grpSpPr>
          <a:xfrm rot="0">
            <a:off x="3535027" y="6790427"/>
            <a:ext cx="326131" cy="326131"/>
            <a:chOff x="0" y="0"/>
            <a:chExt cx="812800" cy="812800"/>
          </a:xfrm>
        </p:grpSpPr>
        <p:sp>
          <p:nvSpPr>
            <p:cNvPr name="Freeform 15" id="15"/>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D3316"/>
            </a:solidFill>
          </p:spPr>
        </p:sp>
        <p:sp>
          <p:nvSpPr>
            <p:cNvPr name="TextBox 16" id="16"/>
            <p:cNvSpPr txBox="true"/>
            <p:nvPr/>
          </p:nvSpPr>
          <p:spPr>
            <a:xfrm>
              <a:off x="76200" y="66675"/>
              <a:ext cx="660400" cy="669925"/>
            </a:xfrm>
            <a:prstGeom prst="rect">
              <a:avLst/>
            </a:prstGeom>
          </p:spPr>
          <p:txBody>
            <a:bodyPr anchor="ctr" rtlCol="false" tIns="50800" lIns="50800" bIns="50800" rIns="50800"/>
            <a:lstStyle/>
            <a:p>
              <a:pPr algn="ctr">
                <a:lnSpc>
                  <a:spcPts val="3067"/>
                </a:lnSpc>
              </a:pPr>
            </a:p>
          </p:txBody>
        </p:sp>
      </p:grpSp>
      <p:grpSp>
        <p:nvGrpSpPr>
          <p:cNvPr name="Group 17" id="17"/>
          <p:cNvGrpSpPr/>
          <p:nvPr/>
        </p:nvGrpSpPr>
        <p:grpSpPr>
          <a:xfrm rot="0">
            <a:off x="8980935" y="6790427"/>
            <a:ext cx="326131" cy="326131"/>
            <a:chOff x="0" y="0"/>
            <a:chExt cx="812800" cy="812800"/>
          </a:xfrm>
        </p:grpSpPr>
        <p:sp>
          <p:nvSpPr>
            <p:cNvPr name="Freeform 18" id="1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D3316"/>
            </a:solidFill>
          </p:spPr>
        </p:sp>
        <p:sp>
          <p:nvSpPr>
            <p:cNvPr name="TextBox 19" id="19"/>
            <p:cNvSpPr txBox="true"/>
            <p:nvPr/>
          </p:nvSpPr>
          <p:spPr>
            <a:xfrm>
              <a:off x="76200" y="66675"/>
              <a:ext cx="660400" cy="669925"/>
            </a:xfrm>
            <a:prstGeom prst="rect">
              <a:avLst/>
            </a:prstGeom>
          </p:spPr>
          <p:txBody>
            <a:bodyPr anchor="ctr" rtlCol="false" tIns="50800" lIns="50800" bIns="50800" rIns="50800"/>
            <a:lstStyle/>
            <a:p>
              <a:pPr algn="ctr">
                <a:lnSpc>
                  <a:spcPts val="3067"/>
                </a:lnSpc>
              </a:pPr>
            </a:p>
          </p:txBody>
        </p:sp>
      </p:grpSp>
      <p:sp>
        <p:nvSpPr>
          <p:cNvPr name="TextBox 20" id="20"/>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Studio Shodw</a:t>
            </a:r>
            <a:r>
              <a:rPr lang="en-US" sz="2556">
                <a:solidFill>
                  <a:srgbClr val="0D3316"/>
                </a:solidFill>
                <a:latin typeface="Aileron"/>
                <a:ea typeface="Aileron"/>
                <a:cs typeface="Aileron"/>
                <a:sym typeface="Aileron"/>
              </a:rPr>
              <a:t>e</a:t>
            </a:r>
          </a:p>
        </p:txBody>
      </p:sp>
      <p:sp>
        <p:nvSpPr>
          <p:cNvPr name="TextBox 21" id="21"/>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
        <p:nvSpPr>
          <p:cNvPr name="TextBox 22" id="22"/>
          <p:cNvSpPr txBox="true"/>
          <p:nvPr/>
        </p:nvSpPr>
        <p:spPr>
          <a:xfrm rot="0">
            <a:off x="3038338" y="1768797"/>
            <a:ext cx="12211324" cy="1155725"/>
          </a:xfrm>
          <a:prstGeom prst="rect">
            <a:avLst/>
          </a:prstGeom>
        </p:spPr>
        <p:txBody>
          <a:bodyPr anchor="t" rtlCol="false" tIns="0" lIns="0" bIns="0" rIns="0">
            <a:spAutoFit/>
          </a:bodyPr>
          <a:lstStyle/>
          <a:p>
            <a:pPr algn="ctr">
              <a:lnSpc>
                <a:spcPts val="8000"/>
              </a:lnSpc>
            </a:pPr>
            <a:r>
              <a:rPr lang="en-US" sz="10000">
                <a:solidFill>
                  <a:srgbClr val="0D3316"/>
                </a:solidFill>
                <a:latin typeface="Aileron"/>
                <a:ea typeface="Aileron"/>
                <a:cs typeface="Aileron"/>
                <a:sym typeface="Aileron"/>
              </a:rPr>
              <a:t>PROJECT TIMELINE</a:t>
            </a:r>
          </a:p>
        </p:txBody>
      </p:sp>
      <p:sp>
        <p:nvSpPr>
          <p:cNvPr name="TextBox 23" id="23"/>
          <p:cNvSpPr txBox="true"/>
          <p:nvPr/>
        </p:nvSpPr>
        <p:spPr>
          <a:xfrm rot="0">
            <a:off x="2024723" y="7324967"/>
            <a:ext cx="3346739" cy="1127366"/>
          </a:xfrm>
          <a:prstGeom prst="rect">
            <a:avLst/>
          </a:prstGeom>
        </p:spPr>
        <p:txBody>
          <a:bodyPr anchor="t" rtlCol="false" tIns="0" lIns="0" bIns="0" rIns="0">
            <a:spAutoFit/>
          </a:bodyPr>
          <a:lstStyle/>
          <a:p>
            <a:pPr algn="ctr">
              <a:lnSpc>
                <a:spcPts val="4420"/>
              </a:lnSpc>
            </a:pPr>
            <a:r>
              <a:rPr lang="en-US" sz="4018">
                <a:solidFill>
                  <a:srgbClr val="0D3316"/>
                </a:solidFill>
                <a:latin typeface="Aileron"/>
                <a:ea typeface="Aileron"/>
                <a:cs typeface="Aileron"/>
                <a:sym typeface="Aileron"/>
              </a:rPr>
              <a:t>Research &amp; preparation</a:t>
            </a:r>
          </a:p>
        </p:txBody>
      </p:sp>
      <p:sp>
        <p:nvSpPr>
          <p:cNvPr name="TextBox 24" id="24"/>
          <p:cNvSpPr txBox="true"/>
          <p:nvPr/>
        </p:nvSpPr>
        <p:spPr>
          <a:xfrm rot="0">
            <a:off x="7470631" y="7324967"/>
            <a:ext cx="3346739" cy="1127366"/>
          </a:xfrm>
          <a:prstGeom prst="rect">
            <a:avLst/>
          </a:prstGeom>
        </p:spPr>
        <p:txBody>
          <a:bodyPr anchor="t" rtlCol="false" tIns="0" lIns="0" bIns="0" rIns="0">
            <a:spAutoFit/>
          </a:bodyPr>
          <a:lstStyle/>
          <a:p>
            <a:pPr algn="ctr">
              <a:lnSpc>
                <a:spcPts val="4420"/>
              </a:lnSpc>
            </a:pPr>
            <a:r>
              <a:rPr lang="en-US" sz="4018">
                <a:solidFill>
                  <a:srgbClr val="0D3316"/>
                </a:solidFill>
                <a:latin typeface="Aileron"/>
                <a:ea typeface="Aileron"/>
                <a:cs typeface="Aileron"/>
                <a:sym typeface="Aileron"/>
              </a:rPr>
              <a:t>Execution &amp; optimization</a:t>
            </a:r>
          </a:p>
        </p:txBody>
      </p:sp>
      <p:sp>
        <p:nvSpPr>
          <p:cNvPr name="TextBox 25" id="25"/>
          <p:cNvSpPr txBox="true"/>
          <p:nvPr/>
        </p:nvSpPr>
        <p:spPr>
          <a:xfrm rot="0">
            <a:off x="2024723" y="5805628"/>
            <a:ext cx="3346739" cy="461571"/>
          </a:xfrm>
          <a:prstGeom prst="rect">
            <a:avLst/>
          </a:prstGeom>
        </p:spPr>
        <p:txBody>
          <a:bodyPr anchor="t" rtlCol="false" tIns="0" lIns="0" bIns="0" rIns="0">
            <a:spAutoFit/>
          </a:bodyPr>
          <a:lstStyle/>
          <a:p>
            <a:pPr algn="ctr">
              <a:lnSpc>
                <a:spcPts val="3253"/>
              </a:lnSpc>
            </a:pPr>
            <a:r>
              <a:rPr lang="en-US" b="true" sz="4067">
                <a:solidFill>
                  <a:srgbClr val="0D3316"/>
                </a:solidFill>
                <a:latin typeface="Aileron Bold"/>
                <a:ea typeface="Aileron Bold"/>
                <a:cs typeface="Aileron Bold"/>
                <a:sym typeface="Aileron Bold"/>
              </a:rPr>
              <a:t>M</a:t>
            </a:r>
            <a:r>
              <a:rPr lang="en-US" b="true" sz="4067">
                <a:solidFill>
                  <a:srgbClr val="0D3316"/>
                </a:solidFill>
                <a:latin typeface="Aileron Bold"/>
                <a:ea typeface="Aileron Bold"/>
                <a:cs typeface="Aileron Bold"/>
                <a:sym typeface="Aileron Bold"/>
              </a:rPr>
              <a:t>ONTH 1</a:t>
            </a:r>
          </a:p>
        </p:txBody>
      </p:sp>
      <p:sp>
        <p:nvSpPr>
          <p:cNvPr name="TextBox 26" id="26"/>
          <p:cNvSpPr txBox="true"/>
          <p:nvPr/>
        </p:nvSpPr>
        <p:spPr>
          <a:xfrm rot="0">
            <a:off x="7470631" y="5805628"/>
            <a:ext cx="3346739" cy="461571"/>
          </a:xfrm>
          <a:prstGeom prst="rect">
            <a:avLst/>
          </a:prstGeom>
        </p:spPr>
        <p:txBody>
          <a:bodyPr anchor="t" rtlCol="false" tIns="0" lIns="0" bIns="0" rIns="0">
            <a:spAutoFit/>
          </a:bodyPr>
          <a:lstStyle/>
          <a:p>
            <a:pPr algn="ctr">
              <a:lnSpc>
                <a:spcPts val="3253"/>
              </a:lnSpc>
            </a:pPr>
            <a:r>
              <a:rPr lang="en-US" b="true" sz="4067">
                <a:solidFill>
                  <a:srgbClr val="0D3316"/>
                </a:solidFill>
                <a:latin typeface="Aileron Bold"/>
                <a:ea typeface="Aileron Bold"/>
                <a:cs typeface="Aileron Bold"/>
                <a:sym typeface="Aileron Bold"/>
              </a:rPr>
              <a:t>M</a:t>
            </a:r>
            <a:r>
              <a:rPr lang="en-US" b="true" sz="4067">
                <a:solidFill>
                  <a:srgbClr val="0D3316"/>
                </a:solidFill>
                <a:latin typeface="Aileron Bold"/>
                <a:ea typeface="Aileron Bold"/>
                <a:cs typeface="Aileron Bold"/>
                <a:sym typeface="Aileron Bold"/>
              </a:rPr>
              <a:t>ONTHS 2–5</a:t>
            </a:r>
          </a:p>
        </p:txBody>
      </p:sp>
      <p:sp>
        <p:nvSpPr>
          <p:cNvPr name="TextBox 27" id="27"/>
          <p:cNvSpPr txBox="true"/>
          <p:nvPr/>
        </p:nvSpPr>
        <p:spPr>
          <a:xfrm rot="0">
            <a:off x="1306878" y="8585683"/>
            <a:ext cx="4782429" cy="1406042"/>
          </a:xfrm>
          <a:prstGeom prst="rect">
            <a:avLst/>
          </a:prstGeom>
        </p:spPr>
        <p:txBody>
          <a:bodyPr anchor="t" rtlCol="false" tIns="0" lIns="0" bIns="0" rIns="0">
            <a:spAutoFit/>
          </a:bodyPr>
          <a:lstStyle/>
          <a:p>
            <a:pPr algn="ctr">
              <a:lnSpc>
                <a:spcPts val="2826"/>
              </a:lnSpc>
            </a:pPr>
            <a:r>
              <a:rPr lang="en-US" sz="2019">
                <a:solidFill>
                  <a:srgbClr val="0D3316"/>
                </a:solidFill>
                <a:latin typeface="Aileron"/>
                <a:ea typeface="Aileron"/>
                <a:cs typeface="Aileron"/>
                <a:sym typeface="Aileron"/>
              </a:rPr>
              <a:t>Set up a website, facebook page, instagram account.</a:t>
            </a:r>
          </a:p>
          <a:p>
            <a:pPr algn="ctr">
              <a:lnSpc>
                <a:spcPts val="2826"/>
              </a:lnSpc>
            </a:pPr>
            <a:r>
              <a:rPr lang="en-US" sz="2019">
                <a:solidFill>
                  <a:srgbClr val="0D3316"/>
                </a:solidFill>
                <a:latin typeface="Aileron"/>
                <a:ea typeface="Aileron"/>
                <a:cs typeface="Aileron"/>
                <a:sym typeface="Aileron"/>
              </a:rPr>
              <a:t>Share fliers on the street, close to university campuses</a:t>
            </a:r>
          </a:p>
        </p:txBody>
      </p:sp>
      <p:sp>
        <p:nvSpPr>
          <p:cNvPr name="TextBox 28" id="28"/>
          <p:cNvSpPr txBox="true"/>
          <p:nvPr/>
        </p:nvSpPr>
        <p:spPr>
          <a:xfrm rot="0">
            <a:off x="6708432" y="8585683"/>
            <a:ext cx="4871136" cy="701192"/>
          </a:xfrm>
          <a:prstGeom prst="rect">
            <a:avLst/>
          </a:prstGeom>
        </p:spPr>
        <p:txBody>
          <a:bodyPr anchor="t" rtlCol="false" tIns="0" lIns="0" bIns="0" rIns="0">
            <a:spAutoFit/>
          </a:bodyPr>
          <a:lstStyle/>
          <a:p>
            <a:pPr algn="ctr">
              <a:lnSpc>
                <a:spcPts val="2826"/>
              </a:lnSpc>
            </a:pPr>
            <a:r>
              <a:rPr lang="en-US" sz="2019">
                <a:solidFill>
                  <a:srgbClr val="0D3316"/>
                </a:solidFill>
                <a:latin typeface="Aileron"/>
                <a:ea typeface="Aileron"/>
                <a:cs typeface="Aileron"/>
                <a:sym typeface="Aileron"/>
              </a:rPr>
              <a:t>Have a minimum of 20 students in the first 5 months of business </a:t>
            </a:r>
          </a:p>
        </p:txBody>
      </p:sp>
      <p:grpSp>
        <p:nvGrpSpPr>
          <p:cNvPr name="Group 29" id="29"/>
          <p:cNvGrpSpPr/>
          <p:nvPr/>
        </p:nvGrpSpPr>
        <p:grpSpPr>
          <a:xfrm rot="0">
            <a:off x="13009745" y="5424290"/>
            <a:ext cx="3346739" cy="1075319"/>
            <a:chOff x="0" y="0"/>
            <a:chExt cx="982902" cy="315810"/>
          </a:xfrm>
        </p:grpSpPr>
        <p:sp>
          <p:nvSpPr>
            <p:cNvPr name="Freeform 30" id="30"/>
            <p:cNvSpPr/>
            <p:nvPr/>
          </p:nvSpPr>
          <p:spPr>
            <a:xfrm flipH="false" flipV="false" rot="0">
              <a:off x="0" y="0"/>
              <a:ext cx="982902" cy="315810"/>
            </a:xfrm>
            <a:custGeom>
              <a:avLst/>
              <a:gdLst/>
              <a:ahLst/>
              <a:cxnLst/>
              <a:rect r="r" b="b" t="t" l="l"/>
              <a:pathLst>
                <a:path h="315810" w="982902">
                  <a:moveTo>
                    <a:pt x="0" y="0"/>
                  </a:moveTo>
                  <a:lnTo>
                    <a:pt x="982902" y="0"/>
                  </a:lnTo>
                  <a:lnTo>
                    <a:pt x="982902" y="315810"/>
                  </a:lnTo>
                  <a:lnTo>
                    <a:pt x="0" y="315810"/>
                  </a:lnTo>
                  <a:close/>
                </a:path>
              </a:pathLst>
            </a:custGeom>
            <a:solidFill>
              <a:srgbClr val="EBD469"/>
            </a:solidFill>
          </p:spPr>
        </p:sp>
        <p:sp>
          <p:nvSpPr>
            <p:cNvPr name="TextBox 31" id="31"/>
            <p:cNvSpPr txBox="true"/>
            <p:nvPr/>
          </p:nvSpPr>
          <p:spPr>
            <a:xfrm>
              <a:off x="0" y="-9525"/>
              <a:ext cx="982902" cy="325335"/>
            </a:xfrm>
            <a:prstGeom prst="rect">
              <a:avLst/>
            </a:prstGeom>
          </p:spPr>
          <p:txBody>
            <a:bodyPr anchor="ctr" rtlCol="false" tIns="50800" lIns="50800" bIns="50800" rIns="50800"/>
            <a:lstStyle/>
            <a:p>
              <a:pPr algn="ctr">
                <a:lnSpc>
                  <a:spcPts val="3067"/>
                </a:lnSpc>
              </a:pPr>
            </a:p>
          </p:txBody>
        </p:sp>
      </p:grpSp>
      <p:grpSp>
        <p:nvGrpSpPr>
          <p:cNvPr name="Group 32" id="32"/>
          <p:cNvGrpSpPr/>
          <p:nvPr/>
        </p:nvGrpSpPr>
        <p:grpSpPr>
          <a:xfrm rot="0">
            <a:off x="14520049" y="6790427"/>
            <a:ext cx="326131" cy="326131"/>
            <a:chOff x="0" y="0"/>
            <a:chExt cx="812800" cy="812800"/>
          </a:xfrm>
        </p:grpSpPr>
        <p:sp>
          <p:nvSpPr>
            <p:cNvPr name="Freeform 33" id="3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D3316"/>
            </a:solidFill>
          </p:spPr>
        </p:sp>
        <p:sp>
          <p:nvSpPr>
            <p:cNvPr name="TextBox 34" id="34"/>
            <p:cNvSpPr txBox="true"/>
            <p:nvPr/>
          </p:nvSpPr>
          <p:spPr>
            <a:xfrm>
              <a:off x="76200" y="66675"/>
              <a:ext cx="660400" cy="669925"/>
            </a:xfrm>
            <a:prstGeom prst="rect">
              <a:avLst/>
            </a:prstGeom>
          </p:spPr>
          <p:txBody>
            <a:bodyPr anchor="ctr" rtlCol="false" tIns="50800" lIns="50800" bIns="50800" rIns="50800"/>
            <a:lstStyle/>
            <a:p>
              <a:pPr algn="ctr">
                <a:lnSpc>
                  <a:spcPts val="3067"/>
                </a:lnSpc>
              </a:pPr>
            </a:p>
          </p:txBody>
        </p:sp>
      </p:grpSp>
      <p:sp>
        <p:nvSpPr>
          <p:cNvPr name="TextBox 35" id="35"/>
          <p:cNvSpPr txBox="true"/>
          <p:nvPr/>
        </p:nvSpPr>
        <p:spPr>
          <a:xfrm rot="0">
            <a:off x="13009745" y="7324967"/>
            <a:ext cx="3346739" cy="1127366"/>
          </a:xfrm>
          <a:prstGeom prst="rect">
            <a:avLst/>
          </a:prstGeom>
        </p:spPr>
        <p:txBody>
          <a:bodyPr anchor="t" rtlCol="false" tIns="0" lIns="0" bIns="0" rIns="0">
            <a:spAutoFit/>
          </a:bodyPr>
          <a:lstStyle/>
          <a:p>
            <a:pPr algn="ctr">
              <a:lnSpc>
                <a:spcPts val="4420"/>
              </a:lnSpc>
            </a:pPr>
            <a:r>
              <a:rPr lang="en-US" sz="4018">
                <a:solidFill>
                  <a:srgbClr val="0D3316"/>
                </a:solidFill>
                <a:latin typeface="Aileron"/>
                <a:ea typeface="Aileron"/>
                <a:cs typeface="Aileron"/>
                <a:sym typeface="Aileron"/>
              </a:rPr>
              <a:t>Evaluation &amp; reporting</a:t>
            </a:r>
          </a:p>
        </p:txBody>
      </p:sp>
      <p:sp>
        <p:nvSpPr>
          <p:cNvPr name="TextBox 36" id="36"/>
          <p:cNvSpPr txBox="true"/>
          <p:nvPr/>
        </p:nvSpPr>
        <p:spPr>
          <a:xfrm rot="0">
            <a:off x="13009745" y="5805628"/>
            <a:ext cx="3346739" cy="461571"/>
          </a:xfrm>
          <a:prstGeom prst="rect">
            <a:avLst/>
          </a:prstGeom>
        </p:spPr>
        <p:txBody>
          <a:bodyPr anchor="t" rtlCol="false" tIns="0" lIns="0" bIns="0" rIns="0">
            <a:spAutoFit/>
          </a:bodyPr>
          <a:lstStyle/>
          <a:p>
            <a:pPr algn="ctr">
              <a:lnSpc>
                <a:spcPts val="3253"/>
              </a:lnSpc>
            </a:pPr>
            <a:r>
              <a:rPr lang="en-US" b="true" sz="4067">
                <a:solidFill>
                  <a:srgbClr val="0D3316"/>
                </a:solidFill>
                <a:latin typeface="Aileron Bold"/>
                <a:ea typeface="Aileron Bold"/>
                <a:cs typeface="Aileron Bold"/>
                <a:sym typeface="Aileron Bold"/>
              </a:rPr>
              <a:t>M</a:t>
            </a:r>
            <a:r>
              <a:rPr lang="en-US" b="true" sz="4067">
                <a:solidFill>
                  <a:srgbClr val="0D3316"/>
                </a:solidFill>
                <a:latin typeface="Aileron Bold"/>
                <a:ea typeface="Aileron Bold"/>
                <a:cs typeface="Aileron Bold"/>
                <a:sym typeface="Aileron Bold"/>
              </a:rPr>
              <a:t>ONTH 6</a:t>
            </a:r>
          </a:p>
        </p:txBody>
      </p:sp>
      <p:sp>
        <p:nvSpPr>
          <p:cNvPr name="TextBox 37" id="37"/>
          <p:cNvSpPr txBox="true"/>
          <p:nvPr/>
        </p:nvSpPr>
        <p:spPr>
          <a:xfrm rot="0">
            <a:off x="12198693" y="8585683"/>
            <a:ext cx="4968843" cy="1053617"/>
          </a:xfrm>
          <a:prstGeom prst="rect">
            <a:avLst/>
          </a:prstGeom>
        </p:spPr>
        <p:txBody>
          <a:bodyPr anchor="t" rtlCol="false" tIns="0" lIns="0" bIns="0" rIns="0">
            <a:spAutoFit/>
          </a:bodyPr>
          <a:lstStyle/>
          <a:p>
            <a:pPr algn="ctr">
              <a:lnSpc>
                <a:spcPts val="2826"/>
              </a:lnSpc>
            </a:pPr>
            <a:r>
              <a:rPr lang="en-US" sz="2019">
                <a:solidFill>
                  <a:srgbClr val="0D3316"/>
                </a:solidFill>
                <a:latin typeface="Aileron"/>
                <a:ea typeface="Aileron"/>
                <a:cs typeface="Aileron"/>
                <a:sym typeface="Aileron"/>
              </a:rPr>
              <a:t>Bring on a second driving instructor to maximize profit and increase coverage.</a:t>
            </a:r>
          </a:p>
          <a:p>
            <a:pPr algn="ctr">
              <a:lnSpc>
                <a:spcPts val="2826"/>
              </a:lnSpc>
            </a:pPr>
            <a:r>
              <a:rPr lang="en-US" sz="2019">
                <a:solidFill>
                  <a:srgbClr val="0D3316"/>
                </a:solidFill>
                <a:latin typeface="Aileron"/>
                <a:ea typeface="Aileron"/>
                <a:cs typeface="Aileron"/>
                <a:sym typeface="Aileron"/>
              </a:rPr>
              <a:t>Reevaluate possible discounts</a:t>
            </a:r>
          </a:p>
        </p:txBody>
      </p:sp>
      <p:sp>
        <p:nvSpPr>
          <p:cNvPr name="Freeform 38" id="38"/>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sp>
        <p:nvSpPr>
          <p:cNvPr name="Freeform 5" id="5"/>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aphicFrame>
        <p:nvGraphicFramePr>
          <p:cNvPr name="Object 6" id="6"/>
          <p:cNvGraphicFramePr/>
          <p:nvPr/>
        </p:nvGraphicFramePr>
        <p:xfrm>
          <a:off x="867452" y="2924523"/>
          <a:ext cx="16230600" cy="6705600"/>
        </p:xfrm>
        <a:graphic>
          <a:graphicData uri="http://schemas.openxmlformats.org/presentationml/2006/ole">
            <p:oleObj imgW="19469100" imgH="9944100" r:id="rId5" progId="Excel.Sheet.12" name="Worksheet">
              <p:embed/>
              <p:pic>
                <p:nvPicPr>
                  <p:cNvPr name="" id="0"/>
                  <p:cNvPicPr/>
                  <p:nvPr/>
                </p:nvPicPr>
                <p:blipFill>
                  <a:blip r:embed="rId4"/>
                  <a:stretch>
                    <a:fillRect/>
                  </a:stretch>
                </p:blipFill>
                <p:spPr>
                  <a:xfrm>
                    <a:off x="1270000" y="1270000"/>
                    <a:ext cx="1270000" cy="1270000"/>
                  </a:xfrm>
                  <a:prstGeom prst="rect"/>
                </p:spPr>
              </p:pic>
            </p:oleObj>
          </a:graphicData>
        </a:graphic>
      </p:graphicFrame>
      <p:sp>
        <p:nvSpPr>
          <p:cNvPr name="TextBox 7" id="7"/>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8" id="8"/>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
        <p:nvSpPr>
          <p:cNvPr name="TextBox 9" id="9"/>
          <p:cNvSpPr txBox="true"/>
          <p:nvPr/>
        </p:nvSpPr>
        <p:spPr>
          <a:xfrm rot="0">
            <a:off x="909860" y="1768797"/>
            <a:ext cx="14399188" cy="1155725"/>
          </a:xfrm>
          <a:prstGeom prst="rect">
            <a:avLst/>
          </a:prstGeom>
        </p:spPr>
        <p:txBody>
          <a:bodyPr anchor="t" rtlCol="false" tIns="0" lIns="0" bIns="0" rIns="0">
            <a:spAutoFit/>
          </a:bodyPr>
          <a:lstStyle/>
          <a:p>
            <a:pPr algn="l">
              <a:lnSpc>
                <a:spcPts val="8000"/>
              </a:lnSpc>
            </a:pPr>
            <a:r>
              <a:rPr lang="en-US" sz="10000">
                <a:solidFill>
                  <a:srgbClr val="0D3316"/>
                </a:solidFill>
                <a:latin typeface="Aileron"/>
                <a:ea typeface="Aileron"/>
                <a:cs typeface="Aileron"/>
                <a:sym typeface="Aileron"/>
              </a:rPr>
              <a:t>ESTIMATED BUDGET</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sp>
        <p:nvSpPr>
          <p:cNvPr name="Freeform 5" id="5"/>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2346916" y="2765280"/>
            <a:ext cx="11901407" cy="7362477"/>
          </a:xfrm>
          <a:custGeom>
            <a:avLst/>
            <a:gdLst/>
            <a:ahLst/>
            <a:cxnLst/>
            <a:rect r="r" b="b" t="t" l="l"/>
            <a:pathLst>
              <a:path h="7362477" w="11901407">
                <a:moveTo>
                  <a:pt x="0" y="0"/>
                </a:moveTo>
                <a:lnTo>
                  <a:pt x="11901407" y="0"/>
                </a:lnTo>
                <a:lnTo>
                  <a:pt x="11901407" y="7362478"/>
                </a:lnTo>
                <a:lnTo>
                  <a:pt x="0" y="7362478"/>
                </a:lnTo>
                <a:lnTo>
                  <a:pt x="0" y="0"/>
                </a:lnTo>
                <a:close/>
              </a:path>
            </a:pathLst>
          </a:custGeom>
          <a:blipFill>
            <a:blip r:embed="rId4"/>
            <a:stretch>
              <a:fillRect l="0" t="0" r="0" b="0"/>
            </a:stretch>
          </a:blipFill>
        </p:spPr>
      </p:sp>
      <p:sp>
        <p:nvSpPr>
          <p:cNvPr name="TextBox 7" id="7"/>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8" id="8"/>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
        <p:nvSpPr>
          <p:cNvPr name="TextBox 9" id="9"/>
          <p:cNvSpPr txBox="true"/>
          <p:nvPr/>
        </p:nvSpPr>
        <p:spPr>
          <a:xfrm rot="0">
            <a:off x="909860" y="1768797"/>
            <a:ext cx="14399188" cy="1155725"/>
          </a:xfrm>
          <a:prstGeom prst="rect">
            <a:avLst/>
          </a:prstGeom>
        </p:spPr>
        <p:txBody>
          <a:bodyPr anchor="t" rtlCol="false" tIns="0" lIns="0" bIns="0" rIns="0">
            <a:spAutoFit/>
          </a:bodyPr>
          <a:lstStyle/>
          <a:p>
            <a:pPr algn="l">
              <a:lnSpc>
                <a:spcPts val="8000"/>
              </a:lnSpc>
            </a:pPr>
            <a:r>
              <a:rPr lang="en-US" sz="10000">
                <a:solidFill>
                  <a:srgbClr val="0D3316"/>
                </a:solidFill>
                <a:latin typeface="Aileron"/>
                <a:ea typeface="Aileron"/>
                <a:cs typeface="Aileron"/>
                <a:sym typeface="Aileron"/>
              </a:rPr>
              <a:t>ESTIMATED BUDGET</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sp>
        <p:nvSpPr>
          <p:cNvPr name="TextBox 5" id="5"/>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6" id="6"/>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
        <p:nvSpPr>
          <p:cNvPr name="TextBox 7" id="7"/>
          <p:cNvSpPr txBox="true"/>
          <p:nvPr/>
        </p:nvSpPr>
        <p:spPr>
          <a:xfrm rot="0">
            <a:off x="867452" y="1372897"/>
            <a:ext cx="11270437" cy="3175025"/>
          </a:xfrm>
          <a:prstGeom prst="rect">
            <a:avLst/>
          </a:prstGeom>
        </p:spPr>
        <p:txBody>
          <a:bodyPr anchor="t" rtlCol="false" tIns="0" lIns="0" bIns="0" rIns="0">
            <a:spAutoFit/>
          </a:bodyPr>
          <a:lstStyle/>
          <a:p>
            <a:pPr algn="l">
              <a:lnSpc>
                <a:spcPts val="8000"/>
              </a:lnSpc>
            </a:pPr>
            <a:r>
              <a:rPr lang="en-US" sz="10000">
                <a:solidFill>
                  <a:srgbClr val="0D3316"/>
                </a:solidFill>
                <a:latin typeface="Aileron"/>
                <a:ea typeface="Aileron"/>
                <a:cs typeface="Aileron"/>
                <a:sym typeface="Aileron"/>
              </a:rPr>
              <a:t>SMART OBJECTIV</a:t>
            </a:r>
            <a:r>
              <a:rPr lang="en-US" sz="10000">
                <a:solidFill>
                  <a:srgbClr val="0D3316"/>
                </a:solidFill>
                <a:latin typeface="Aileron"/>
                <a:ea typeface="Aileron"/>
                <a:cs typeface="Aileron"/>
                <a:sym typeface="Aileron"/>
              </a:rPr>
              <a:t>ES</a:t>
            </a:r>
          </a:p>
          <a:p>
            <a:pPr algn="l">
              <a:lnSpc>
                <a:spcPts val="8000"/>
              </a:lnSpc>
            </a:pPr>
          </a:p>
        </p:txBody>
      </p:sp>
      <p:grpSp>
        <p:nvGrpSpPr>
          <p:cNvPr name="Group 8" id="8"/>
          <p:cNvGrpSpPr/>
          <p:nvPr/>
        </p:nvGrpSpPr>
        <p:grpSpPr>
          <a:xfrm rot="0">
            <a:off x="8690572" y="3438873"/>
            <a:ext cx="8568728" cy="5589738"/>
            <a:chOff x="0" y="0"/>
            <a:chExt cx="2983337" cy="1946155"/>
          </a:xfrm>
        </p:grpSpPr>
        <p:sp>
          <p:nvSpPr>
            <p:cNvPr name="Freeform 9" id="9"/>
            <p:cNvSpPr/>
            <p:nvPr/>
          </p:nvSpPr>
          <p:spPr>
            <a:xfrm flipH="false" flipV="false" rot="0">
              <a:off x="0" y="0"/>
              <a:ext cx="2983337" cy="1946155"/>
            </a:xfrm>
            <a:custGeom>
              <a:avLst/>
              <a:gdLst/>
              <a:ahLst/>
              <a:cxnLst/>
              <a:rect r="r" b="b" t="t" l="l"/>
              <a:pathLst>
                <a:path h="1946155" w="2983337">
                  <a:moveTo>
                    <a:pt x="72281" y="0"/>
                  </a:moveTo>
                  <a:lnTo>
                    <a:pt x="2911056" y="0"/>
                  </a:lnTo>
                  <a:cubicBezTo>
                    <a:pt x="2930226" y="0"/>
                    <a:pt x="2948611" y="7615"/>
                    <a:pt x="2962166" y="21171"/>
                  </a:cubicBezTo>
                  <a:cubicBezTo>
                    <a:pt x="2975722" y="34726"/>
                    <a:pt x="2983337" y="53111"/>
                    <a:pt x="2983337" y="72281"/>
                  </a:cubicBezTo>
                  <a:lnTo>
                    <a:pt x="2983337" y="1873875"/>
                  </a:lnTo>
                  <a:cubicBezTo>
                    <a:pt x="2983337" y="1913794"/>
                    <a:pt x="2950976" y="1946155"/>
                    <a:pt x="2911056" y="1946155"/>
                  </a:cubicBezTo>
                  <a:lnTo>
                    <a:pt x="72281" y="1946155"/>
                  </a:lnTo>
                  <a:cubicBezTo>
                    <a:pt x="32361" y="1946155"/>
                    <a:pt x="0" y="1913794"/>
                    <a:pt x="0" y="1873875"/>
                  </a:cubicBezTo>
                  <a:lnTo>
                    <a:pt x="0" y="72281"/>
                  </a:lnTo>
                  <a:cubicBezTo>
                    <a:pt x="0" y="32361"/>
                    <a:pt x="32361" y="0"/>
                    <a:pt x="72281" y="0"/>
                  </a:cubicBezTo>
                  <a:close/>
                </a:path>
              </a:pathLst>
            </a:custGeom>
            <a:ln w="28575" cap="rnd">
              <a:solidFill>
                <a:srgbClr val="0D3316"/>
              </a:solidFill>
              <a:prstDash val="solid"/>
              <a:round/>
            </a:ln>
          </p:spPr>
        </p:sp>
        <p:sp>
          <p:nvSpPr>
            <p:cNvPr name="TextBox 10" id="10"/>
            <p:cNvSpPr txBox="true"/>
            <p:nvPr/>
          </p:nvSpPr>
          <p:spPr>
            <a:xfrm>
              <a:off x="0" y="-9525"/>
              <a:ext cx="2983337" cy="1955680"/>
            </a:xfrm>
            <a:prstGeom prst="rect">
              <a:avLst/>
            </a:prstGeom>
          </p:spPr>
          <p:txBody>
            <a:bodyPr anchor="ctr" rtlCol="false" tIns="50800" lIns="50800" bIns="50800" rIns="50800"/>
            <a:lstStyle/>
            <a:p>
              <a:pPr algn="ctr">
                <a:lnSpc>
                  <a:spcPts val="3067"/>
                </a:lnSpc>
              </a:pPr>
            </a:p>
          </p:txBody>
        </p:sp>
      </p:grpSp>
      <p:sp>
        <p:nvSpPr>
          <p:cNvPr name="TextBox 11" id="11"/>
          <p:cNvSpPr txBox="true"/>
          <p:nvPr/>
        </p:nvSpPr>
        <p:spPr>
          <a:xfrm rot="0">
            <a:off x="9144000" y="4221646"/>
            <a:ext cx="7470827" cy="3574567"/>
          </a:xfrm>
          <a:prstGeom prst="rect">
            <a:avLst/>
          </a:prstGeom>
        </p:spPr>
        <p:txBody>
          <a:bodyPr anchor="t" rtlCol="false" tIns="0" lIns="0" bIns="0" rIns="0">
            <a:spAutoFit/>
          </a:bodyPr>
          <a:lstStyle/>
          <a:p>
            <a:pPr algn="l">
              <a:lnSpc>
                <a:spcPts val="3526"/>
              </a:lnSpc>
            </a:pPr>
            <a:r>
              <a:rPr lang="en-US" sz="2519">
                <a:solidFill>
                  <a:srgbClr val="0D3316"/>
                </a:solidFill>
                <a:latin typeface="Aileron"/>
                <a:ea typeface="Aileron"/>
                <a:cs typeface="Aileron"/>
                <a:sym typeface="Aileron"/>
              </a:rPr>
              <a:t> Alex Driving School must prio</a:t>
            </a:r>
            <a:r>
              <a:rPr lang="en-US" sz="2519">
                <a:solidFill>
                  <a:srgbClr val="0D3316"/>
                </a:solidFill>
                <a:latin typeface="Aileron"/>
                <a:ea typeface="Aileron"/>
                <a:cs typeface="Aileron"/>
                <a:sym typeface="Aileron"/>
              </a:rPr>
              <a:t>ritise:</a:t>
            </a:r>
          </a:p>
          <a:p>
            <a:pPr algn="l" marL="543856" indent="-271928" lvl="1">
              <a:lnSpc>
                <a:spcPts val="3526"/>
              </a:lnSpc>
              <a:buFont typeface="Arial"/>
              <a:buChar char="•"/>
            </a:pPr>
            <a:r>
              <a:rPr lang="en-US" sz="2519">
                <a:solidFill>
                  <a:srgbClr val="0D3316"/>
                </a:solidFill>
                <a:latin typeface="Aileron"/>
                <a:ea typeface="Aileron"/>
                <a:cs typeface="Aileron"/>
                <a:sym typeface="Aileron"/>
              </a:rPr>
              <a:t>Google My Business optimisation</a:t>
            </a:r>
          </a:p>
          <a:p>
            <a:pPr algn="l" marL="543856" indent="-271928" lvl="1">
              <a:lnSpc>
                <a:spcPts val="3526"/>
              </a:lnSpc>
              <a:buFont typeface="Arial"/>
              <a:buChar char="•"/>
            </a:pPr>
            <a:r>
              <a:rPr lang="en-US" sz="2519">
                <a:solidFill>
                  <a:srgbClr val="0D3316"/>
                </a:solidFill>
                <a:latin typeface="Aileron"/>
                <a:ea typeface="Aileron"/>
                <a:cs typeface="Aileron"/>
                <a:sym typeface="Aileron"/>
              </a:rPr>
              <a:t>Collecting 5‑star reviews on google/facebook</a:t>
            </a:r>
          </a:p>
          <a:p>
            <a:pPr algn="l" marL="543856" indent="-271928" lvl="1">
              <a:lnSpc>
                <a:spcPts val="3526"/>
              </a:lnSpc>
              <a:buFont typeface="Arial"/>
              <a:buChar char="•"/>
            </a:pPr>
            <a:r>
              <a:rPr lang="en-US" sz="2519">
                <a:solidFill>
                  <a:srgbClr val="0D3316"/>
                </a:solidFill>
                <a:latin typeface="Aileron"/>
                <a:ea typeface="Aileron"/>
                <a:cs typeface="Aileron"/>
                <a:sym typeface="Aileron"/>
              </a:rPr>
              <a:t>Maintaining an active social media presence on facebook/instagram and maybe even branch into youtube and tiktok</a:t>
            </a:r>
          </a:p>
          <a:p>
            <a:pPr algn="l" marL="543856" indent="-271928" lvl="1">
              <a:lnSpc>
                <a:spcPts val="3526"/>
              </a:lnSpc>
              <a:buFont typeface="Arial"/>
              <a:buChar char="•"/>
            </a:pPr>
            <a:r>
              <a:rPr lang="en-US" sz="2519">
                <a:solidFill>
                  <a:srgbClr val="0D3316"/>
                </a:solidFill>
                <a:latin typeface="Aileron"/>
                <a:ea typeface="Aileron"/>
                <a:cs typeface="Aileron"/>
                <a:sym typeface="Aileron"/>
              </a:rPr>
              <a:t>Encourage referrals</a:t>
            </a:r>
          </a:p>
          <a:p>
            <a:pPr algn="l">
              <a:lnSpc>
                <a:spcPts val="3526"/>
              </a:lnSpc>
            </a:pPr>
          </a:p>
        </p:txBody>
      </p:sp>
      <p:grpSp>
        <p:nvGrpSpPr>
          <p:cNvPr name="Group 12" id="12"/>
          <p:cNvGrpSpPr/>
          <p:nvPr/>
        </p:nvGrpSpPr>
        <p:grpSpPr>
          <a:xfrm rot="0">
            <a:off x="1024160" y="3438873"/>
            <a:ext cx="7304462" cy="5589738"/>
            <a:chOff x="0" y="0"/>
            <a:chExt cx="2543163" cy="1946155"/>
          </a:xfrm>
        </p:grpSpPr>
        <p:sp>
          <p:nvSpPr>
            <p:cNvPr name="Freeform 13" id="13"/>
            <p:cNvSpPr/>
            <p:nvPr/>
          </p:nvSpPr>
          <p:spPr>
            <a:xfrm flipH="false" flipV="false" rot="0">
              <a:off x="0" y="0"/>
              <a:ext cx="2543163" cy="1946155"/>
            </a:xfrm>
            <a:custGeom>
              <a:avLst/>
              <a:gdLst/>
              <a:ahLst/>
              <a:cxnLst/>
              <a:rect r="r" b="b" t="t" l="l"/>
              <a:pathLst>
                <a:path h="1946155" w="2543163">
                  <a:moveTo>
                    <a:pt x="84791" y="0"/>
                  </a:moveTo>
                  <a:lnTo>
                    <a:pt x="2458372" y="0"/>
                  </a:lnTo>
                  <a:cubicBezTo>
                    <a:pt x="2505201" y="0"/>
                    <a:pt x="2543163" y="37962"/>
                    <a:pt x="2543163" y="84791"/>
                  </a:cubicBezTo>
                  <a:lnTo>
                    <a:pt x="2543163" y="1861364"/>
                  </a:lnTo>
                  <a:cubicBezTo>
                    <a:pt x="2543163" y="1883852"/>
                    <a:pt x="2534230" y="1905419"/>
                    <a:pt x="2518329" y="1921321"/>
                  </a:cubicBezTo>
                  <a:cubicBezTo>
                    <a:pt x="2502427" y="1937222"/>
                    <a:pt x="2480860" y="1946155"/>
                    <a:pt x="2458372" y="1946155"/>
                  </a:cubicBezTo>
                  <a:lnTo>
                    <a:pt x="84791" y="1946155"/>
                  </a:lnTo>
                  <a:cubicBezTo>
                    <a:pt x="37962" y="1946155"/>
                    <a:pt x="0" y="1908193"/>
                    <a:pt x="0" y="1861364"/>
                  </a:cubicBezTo>
                  <a:lnTo>
                    <a:pt x="0" y="84791"/>
                  </a:lnTo>
                  <a:cubicBezTo>
                    <a:pt x="0" y="37962"/>
                    <a:pt x="37962" y="0"/>
                    <a:pt x="84791" y="0"/>
                  </a:cubicBezTo>
                  <a:close/>
                </a:path>
              </a:pathLst>
            </a:custGeom>
            <a:ln w="28575" cap="rnd">
              <a:solidFill>
                <a:srgbClr val="0D3316"/>
              </a:solidFill>
              <a:prstDash val="solid"/>
              <a:round/>
            </a:ln>
          </p:spPr>
        </p:sp>
        <p:sp>
          <p:nvSpPr>
            <p:cNvPr name="TextBox 14" id="14"/>
            <p:cNvSpPr txBox="true"/>
            <p:nvPr/>
          </p:nvSpPr>
          <p:spPr>
            <a:xfrm>
              <a:off x="0" y="-9525"/>
              <a:ext cx="2543163" cy="1955680"/>
            </a:xfrm>
            <a:prstGeom prst="rect">
              <a:avLst/>
            </a:prstGeom>
          </p:spPr>
          <p:txBody>
            <a:bodyPr anchor="ctr" rtlCol="false" tIns="50800" lIns="50800" bIns="50800" rIns="50800"/>
            <a:lstStyle/>
            <a:p>
              <a:pPr algn="ctr">
                <a:lnSpc>
                  <a:spcPts val="3067"/>
                </a:lnSpc>
              </a:pPr>
            </a:p>
          </p:txBody>
        </p:sp>
      </p:grpSp>
      <p:sp>
        <p:nvSpPr>
          <p:cNvPr name="TextBox 15" id="15"/>
          <p:cNvSpPr txBox="true"/>
          <p:nvPr/>
        </p:nvSpPr>
        <p:spPr>
          <a:xfrm rot="0">
            <a:off x="2578464" y="3915540"/>
            <a:ext cx="5355778" cy="1281189"/>
          </a:xfrm>
          <a:prstGeom prst="rect">
            <a:avLst/>
          </a:prstGeom>
        </p:spPr>
        <p:txBody>
          <a:bodyPr anchor="t" rtlCol="false" tIns="0" lIns="0" bIns="0" rIns="0">
            <a:spAutoFit/>
          </a:bodyPr>
          <a:lstStyle/>
          <a:p>
            <a:pPr algn="l">
              <a:lnSpc>
                <a:spcPts val="3404"/>
              </a:lnSpc>
            </a:pPr>
            <a:r>
              <a:rPr lang="en-US" sz="2619">
                <a:solidFill>
                  <a:srgbClr val="0D3316"/>
                </a:solidFill>
                <a:latin typeface="Aileron"/>
                <a:ea typeface="Aileron"/>
                <a:cs typeface="Aileron"/>
                <a:sym typeface="Aileron"/>
              </a:rPr>
              <a:t>Enrol 60 active students in the first year</a:t>
            </a:r>
          </a:p>
          <a:p>
            <a:pPr algn="l">
              <a:lnSpc>
                <a:spcPts val="3404"/>
              </a:lnSpc>
            </a:pPr>
          </a:p>
        </p:txBody>
      </p:sp>
      <p:sp>
        <p:nvSpPr>
          <p:cNvPr name="TextBox 16" id="16"/>
          <p:cNvSpPr txBox="true"/>
          <p:nvPr/>
        </p:nvSpPr>
        <p:spPr>
          <a:xfrm rot="0">
            <a:off x="2578464" y="5500657"/>
            <a:ext cx="4018263" cy="1281430"/>
          </a:xfrm>
          <a:prstGeom prst="rect">
            <a:avLst/>
          </a:prstGeom>
        </p:spPr>
        <p:txBody>
          <a:bodyPr anchor="t" rtlCol="false" tIns="0" lIns="0" bIns="0" rIns="0">
            <a:spAutoFit/>
          </a:bodyPr>
          <a:lstStyle/>
          <a:p>
            <a:pPr algn="l">
              <a:lnSpc>
                <a:spcPts val="3380"/>
              </a:lnSpc>
            </a:pPr>
            <a:r>
              <a:rPr lang="en-US" sz="2600">
                <a:solidFill>
                  <a:srgbClr val="0D3316"/>
                </a:solidFill>
                <a:latin typeface="Aileron"/>
                <a:ea typeface="Aileron"/>
                <a:cs typeface="Aileron"/>
                <a:sym typeface="Aileron"/>
              </a:rPr>
              <a:t>Achieve at least 40 5-star reviews within the first year</a:t>
            </a:r>
          </a:p>
          <a:p>
            <a:pPr algn="l">
              <a:lnSpc>
                <a:spcPts val="3380"/>
              </a:lnSpc>
            </a:pPr>
          </a:p>
        </p:txBody>
      </p:sp>
      <p:grpSp>
        <p:nvGrpSpPr>
          <p:cNvPr name="Group 17" id="17"/>
          <p:cNvGrpSpPr/>
          <p:nvPr/>
        </p:nvGrpSpPr>
        <p:grpSpPr>
          <a:xfrm rot="0">
            <a:off x="1660764" y="3935404"/>
            <a:ext cx="670338" cy="670338"/>
            <a:chOff x="0" y="0"/>
            <a:chExt cx="812800" cy="812800"/>
          </a:xfrm>
        </p:grpSpPr>
        <p:sp>
          <p:nvSpPr>
            <p:cNvPr name="Freeform 18" id="1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BD469"/>
            </a:solidFill>
          </p:spPr>
        </p:sp>
        <p:sp>
          <p:nvSpPr>
            <p:cNvPr name="TextBox 19" id="19"/>
            <p:cNvSpPr txBox="true"/>
            <p:nvPr/>
          </p:nvSpPr>
          <p:spPr>
            <a:xfrm>
              <a:off x="76200" y="66675"/>
              <a:ext cx="660400" cy="669925"/>
            </a:xfrm>
            <a:prstGeom prst="rect">
              <a:avLst/>
            </a:prstGeom>
          </p:spPr>
          <p:txBody>
            <a:bodyPr anchor="ctr" rtlCol="false" tIns="50800" lIns="50800" bIns="50800" rIns="50800"/>
            <a:lstStyle/>
            <a:p>
              <a:pPr algn="ctr">
                <a:lnSpc>
                  <a:spcPts val="3067"/>
                </a:lnSpc>
              </a:pPr>
            </a:p>
          </p:txBody>
        </p:sp>
      </p:grpSp>
      <p:grpSp>
        <p:nvGrpSpPr>
          <p:cNvPr name="Group 20" id="20"/>
          <p:cNvGrpSpPr/>
          <p:nvPr/>
        </p:nvGrpSpPr>
        <p:grpSpPr>
          <a:xfrm rot="0">
            <a:off x="1660764" y="5520521"/>
            <a:ext cx="670338" cy="670338"/>
            <a:chOff x="0" y="0"/>
            <a:chExt cx="812800" cy="812800"/>
          </a:xfrm>
        </p:grpSpPr>
        <p:sp>
          <p:nvSpPr>
            <p:cNvPr name="Freeform 21" id="2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BD469"/>
            </a:solidFill>
          </p:spPr>
        </p:sp>
        <p:sp>
          <p:nvSpPr>
            <p:cNvPr name="TextBox 22" id="22"/>
            <p:cNvSpPr txBox="true"/>
            <p:nvPr/>
          </p:nvSpPr>
          <p:spPr>
            <a:xfrm>
              <a:off x="76200" y="66675"/>
              <a:ext cx="660400" cy="669925"/>
            </a:xfrm>
            <a:prstGeom prst="rect">
              <a:avLst/>
            </a:prstGeom>
          </p:spPr>
          <p:txBody>
            <a:bodyPr anchor="ctr" rtlCol="false" tIns="50800" lIns="50800" bIns="50800" rIns="50800"/>
            <a:lstStyle/>
            <a:p>
              <a:pPr algn="ctr">
                <a:lnSpc>
                  <a:spcPts val="3067"/>
                </a:lnSpc>
              </a:pPr>
            </a:p>
          </p:txBody>
        </p:sp>
      </p:grpSp>
      <p:sp>
        <p:nvSpPr>
          <p:cNvPr name="TextBox 23" id="23"/>
          <p:cNvSpPr txBox="true"/>
          <p:nvPr/>
        </p:nvSpPr>
        <p:spPr>
          <a:xfrm rot="0">
            <a:off x="1741790" y="4044997"/>
            <a:ext cx="508286" cy="407391"/>
          </a:xfrm>
          <a:prstGeom prst="rect">
            <a:avLst/>
          </a:prstGeom>
        </p:spPr>
        <p:txBody>
          <a:bodyPr anchor="t" rtlCol="false" tIns="0" lIns="0" bIns="0" rIns="0">
            <a:spAutoFit/>
          </a:bodyPr>
          <a:lstStyle/>
          <a:p>
            <a:pPr algn="ctr">
              <a:lnSpc>
                <a:spcPts val="3264"/>
              </a:lnSpc>
            </a:pPr>
            <a:r>
              <a:rPr lang="en-US" b="true" sz="2511" spc="-238">
                <a:solidFill>
                  <a:srgbClr val="0D3316"/>
                </a:solidFill>
                <a:latin typeface="Aileron Bold"/>
                <a:ea typeface="Aileron Bold"/>
                <a:cs typeface="Aileron Bold"/>
                <a:sym typeface="Aileron Bold"/>
              </a:rPr>
              <a:t>01</a:t>
            </a:r>
          </a:p>
        </p:txBody>
      </p:sp>
      <p:sp>
        <p:nvSpPr>
          <p:cNvPr name="TextBox 24" id="24"/>
          <p:cNvSpPr txBox="true"/>
          <p:nvPr/>
        </p:nvSpPr>
        <p:spPr>
          <a:xfrm rot="0">
            <a:off x="1741790" y="5630114"/>
            <a:ext cx="508286" cy="407391"/>
          </a:xfrm>
          <a:prstGeom prst="rect">
            <a:avLst/>
          </a:prstGeom>
        </p:spPr>
        <p:txBody>
          <a:bodyPr anchor="t" rtlCol="false" tIns="0" lIns="0" bIns="0" rIns="0">
            <a:spAutoFit/>
          </a:bodyPr>
          <a:lstStyle/>
          <a:p>
            <a:pPr algn="ctr">
              <a:lnSpc>
                <a:spcPts val="3264"/>
              </a:lnSpc>
            </a:pPr>
            <a:r>
              <a:rPr lang="en-US" b="true" sz="2511" spc="-238">
                <a:solidFill>
                  <a:srgbClr val="0D3316"/>
                </a:solidFill>
                <a:latin typeface="Aileron Bold"/>
                <a:ea typeface="Aileron Bold"/>
                <a:cs typeface="Aileron Bold"/>
                <a:sym typeface="Aileron Bold"/>
              </a:rPr>
              <a:t>02</a:t>
            </a:r>
          </a:p>
        </p:txBody>
      </p:sp>
      <p:sp>
        <p:nvSpPr>
          <p:cNvPr name="TextBox 25" id="25"/>
          <p:cNvSpPr txBox="true"/>
          <p:nvPr/>
        </p:nvSpPr>
        <p:spPr>
          <a:xfrm rot="0">
            <a:off x="2578464" y="7085775"/>
            <a:ext cx="4731373" cy="1709814"/>
          </a:xfrm>
          <a:prstGeom prst="rect">
            <a:avLst/>
          </a:prstGeom>
        </p:spPr>
        <p:txBody>
          <a:bodyPr anchor="t" rtlCol="false" tIns="0" lIns="0" bIns="0" rIns="0">
            <a:spAutoFit/>
          </a:bodyPr>
          <a:lstStyle/>
          <a:p>
            <a:pPr algn="l">
              <a:lnSpc>
                <a:spcPts val="3404"/>
              </a:lnSpc>
            </a:pPr>
            <a:r>
              <a:rPr lang="en-US" sz="2619">
                <a:solidFill>
                  <a:srgbClr val="0D3316"/>
                </a:solidFill>
                <a:latin typeface="Aileron"/>
                <a:ea typeface="Aileron"/>
                <a:cs typeface="Aileron"/>
                <a:sym typeface="Aileron"/>
              </a:rPr>
              <a:t>Generate a revenue of £45,000 by the end of the first year of operating</a:t>
            </a:r>
          </a:p>
          <a:p>
            <a:pPr algn="l">
              <a:lnSpc>
                <a:spcPts val="3404"/>
              </a:lnSpc>
            </a:pPr>
          </a:p>
        </p:txBody>
      </p:sp>
      <p:grpSp>
        <p:nvGrpSpPr>
          <p:cNvPr name="Group 26" id="26"/>
          <p:cNvGrpSpPr/>
          <p:nvPr/>
        </p:nvGrpSpPr>
        <p:grpSpPr>
          <a:xfrm rot="0">
            <a:off x="1660764" y="7105638"/>
            <a:ext cx="670338" cy="670338"/>
            <a:chOff x="0" y="0"/>
            <a:chExt cx="812800" cy="812800"/>
          </a:xfrm>
        </p:grpSpPr>
        <p:sp>
          <p:nvSpPr>
            <p:cNvPr name="Freeform 27" id="2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BD469"/>
            </a:solidFill>
          </p:spPr>
        </p:sp>
        <p:sp>
          <p:nvSpPr>
            <p:cNvPr name="TextBox 28" id="28"/>
            <p:cNvSpPr txBox="true"/>
            <p:nvPr/>
          </p:nvSpPr>
          <p:spPr>
            <a:xfrm>
              <a:off x="76200" y="66675"/>
              <a:ext cx="660400" cy="669925"/>
            </a:xfrm>
            <a:prstGeom prst="rect">
              <a:avLst/>
            </a:prstGeom>
          </p:spPr>
          <p:txBody>
            <a:bodyPr anchor="ctr" rtlCol="false" tIns="50800" lIns="50800" bIns="50800" rIns="50800"/>
            <a:lstStyle/>
            <a:p>
              <a:pPr algn="ctr">
                <a:lnSpc>
                  <a:spcPts val="3067"/>
                </a:lnSpc>
              </a:pPr>
            </a:p>
          </p:txBody>
        </p:sp>
      </p:grpSp>
      <p:sp>
        <p:nvSpPr>
          <p:cNvPr name="TextBox 29" id="29"/>
          <p:cNvSpPr txBox="true"/>
          <p:nvPr/>
        </p:nvSpPr>
        <p:spPr>
          <a:xfrm rot="0">
            <a:off x="1741790" y="7215231"/>
            <a:ext cx="508286" cy="407391"/>
          </a:xfrm>
          <a:prstGeom prst="rect">
            <a:avLst/>
          </a:prstGeom>
        </p:spPr>
        <p:txBody>
          <a:bodyPr anchor="t" rtlCol="false" tIns="0" lIns="0" bIns="0" rIns="0">
            <a:spAutoFit/>
          </a:bodyPr>
          <a:lstStyle/>
          <a:p>
            <a:pPr algn="ctr">
              <a:lnSpc>
                <a:spcPts val="3264"/>
              </a:lnSpc>
            </a:pPr>
            <a:r>
              <a:rPr lang="en-US" b="true" sz="2511" spc="-238">
                <a:solidFill>
                  <a:srgbClr val="0D3316"/>
                </a:solidFill>
                <a:latin typeface="Aileron Bold"/>
                <a:ea typeface="Aileron Bold"/>
                <a:cs typeface="Aileron Bold"/>
                <a:sym typeface="Aileron Bold"/>
              </a:rPr>
              <a:t>03</a:t>
            </a:r>
          </a:p>
        </p:txBody>
      </p:sp>
      <p:sp>
        <p:nvSpPr>
          <p:cNvPr name="Freeform 30" id="30"/>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sp>
        <p:nvSpPr>
          <p:cNvPr name="Freeform 5" id="5"/>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a:hlinkClick r:id="rId5" tooltip="https://alexdrivingschool.my.canva.site"/>
          </p:cNvPr>
          <p:cNvSpPr/>
          <p:nvPr/>
        </p:nvSpPr>
        <p:spPr>
          <a:xfrm flipH="false" flipV="false" rot="0">
            <a:off x="2112125" y="3232017"/>
            <a:ext cx="14063750" cy="6671831"/>
          </a:xfrm>
          <a:custGeom>
            <a:avLst/>
            <a:gdLst/>
            <a:ahLst/>
            <a:cxnLst/>
            <a:rect r="r" b="b" t="t" l="l"/>
            <a:pathLst>
              <a:path h="6671831" w="14063750">
                <a:moveTo>
                  <a:pt x="0" y="0"/>
                </a:moveTo>
                <a:lnTo>
                  <a:pt x="14063750" y="0"/>
                </a:lnTo>
                <a:lnTo>
                  <a:pt x="14063750" y="6671831"/>
                </a:lnTo>
                <a:lnTo>
                  <a:pt x="0" y="6671831"/>
                </a:lnTo>
                <a:lnTo>
                  <a:pt x="0" y="0"/>
                </a:lnTo>
                <a:close/>
              </a:path>
            </a:pathLst>
          </a:custGeom>
          <a:blipFill>
            <a:blip r:embed="rId4"/>
            <a:stretch>
              <a:fillRect l="0" t="0" r="0" b="0"/>
            </a:stretch>
          </a:blipFill>
        </p:spPr>
      </p:sp>
      <p:sp>
        <p:nvSpPr>
          <p:cNvPr name="TextBox 7" id="7"/>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8" id="8"/>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
        <p:nvSpPr>
          <p:cNvPr name="TextBox 9" id="9"/>
          <p:cNvSpPr txBox="true"/>
          <p:nvPr/>
        </p:nvSpPr>
        <p:spPr>
          <a:xfrm rot="0">
            <a:off x="637599" y="1291450"/>
            <a:ext cx="15158480" cy="1213544"/>
          </a:xfrm>
          <a:prstGeom prst="rect">
            <a:avLst/>
          </a:prstGeom>
        </p:spPr>
        <p:txBody>
          <a:bodyPr anchor="t" rtlCol="false" tIns="0" lIns="0" bIns="0" rIns="0">
            <a:spAutoFit/>
          </a:bodyPr>
          <a:lstStyle/>
          <a:p>
            <a:pPr algn="l">
              <a:lnSpc>
                <a:spcPts val="4560"/>
              </a:lnSpc>
            </a:pPr>
            <a:r>
              <a:rPr lang="en-US" sz="5701">
                <a:solidFill>
                  <a:srgbClr val="0D3316"/>
                </a:solidFill>
                <a:latin typeface="Aileron"/>
                <a:ea typeface="Aileron"/>
                <a:cs typeface="Aileron"/>
                <a:sym typeface="Aileron"/>
              </a:rPr>
              <a:t>PROJECT COVERAGE - </a:t>
            </a:r>
            <a:r>
              <a:rPr lang="en-US" sz="5701" u="sng">
                <a:solidFill>
                  <a:srgbClr val="0D3316"/>
                </a:solidFill>
                <a:latin typeface="Aileron"/>
                <a:ea typeface="Aileron"/>
                <a:cs typeface="Aileron"/>
                <a:sym typeface="Aileron"/>
                <a:hlinkClick r:id="rId6" tooltip="https://alexdrivingschool.my.canva.site"/>
              </a:rPr>
              <a:t>WEBSITE</a:t>
            </a:r>
          </a:p>
          <a:p>
            <a:pPr algn="l">
              <a:lnSpc>
                <a:spcPts val="4560"/>
              </a:lnSpc>
            </a:pP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sp>
        <p:nvSpPr>
          <p:cNvPr name="Freeform 5" id="5"/>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2655379" y="2384225"/>
            <a:ext cx="13225585" cy="7620921"/>
          </a:xfrm>
          <a:custGeom>
            <a:avLst/>
            <a:gdLst/>
            <a:ahLst/>
            <a:cxnLst/>
            <a:rect r="r" b="b" t="t" l="l"/>
            <a:pathLst>
              <a:path h="7620921" w="13225585">
                <a:moveTo>
                  <a:pt x="0" y="0"/>
                </a:moveTo>
                <a:lnTo>
                  <a:pt x="13225584" y="0"/>
                </a:lnTo>
                <a:lnTo>
                  <a:pt x="13225584" y="7620921"/>
                </a:lnTo>
                <a:lnTo>
                  <a:pt x="0" y="7620921"/>
                </a:lnTo>
                <a:lnTo>
                  <a:pt x="0" y="0"/>
                </a:lnTo>
                <a:close/>
              </a:path>
            </a:pathLst>
          </a:custGeom>
          <a:blipFill>
            <a:blip r:embed="rId4"/>
            <a:stretch>
              <a:fillRect l="0" t="0" r="0" b="0"/>
            </a:stretch>
          </a:blipFill>
        </p:spPr>
      </p:sp>
      <p:sp>
        <p:nvSpPr>
          <p:cNvPr name="TextBox 7" id="7"/>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8" id="8"/>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
        <p:nvSpPr>
          <p:cNvPr name="TextBox 9" id="9"/>
          <p:cNvSpPr txBox="true"/>
          <p:nvPr/>
        </p:nvSpPr>
        <p:spPr>
          <a:xfrm rot="0">
            <a:off x="637599" y="1291450"/>
            <a:ext cx="15158480" cy="1165285"/>
          </a:xfrm>
          <a:prstGeom prst="rect">
            <a:avLst/>
          </a:prstGeom>
        </p:spPr>
        <p:txBody>
          <a:bodyPr anchor="t" rtlCol="false" tIns="0" lIns="0" bIns="0" rIns="0">
            <a:spAutoFit/>
          </a:bodyPr>
          <a:lstStyle/>
          <a:p>
            <a:pPr algn="l">
              <a:lnSpc>
                <a:spcPts val="4560"/>
              </a:lnSpc>
            </a:pPr>
            <a:r>
              <a:rPr lang="en-US" sz="5701">
                <a:solidFill>
                  <a:srgbClr val="0D3316"/>
                </a:solidFill>
                <a:latin typeface="Aileron"/>
                <a:ea typeface="Aileron"/>
                <a:cs typeface="Aileron"/>
                <a:sym typeface="Aileron"/>
              </a:rPr>
              <a:t>PROJECT COVERAGE - </a:t>
            </a:r>
            <a:r>
              <a:rPr lang="en-US" sz="5701" u="sng">
                <a:solidFill>
                  <a:srgbClr val="0D3316"/>
                </a:solidFill>
                <a:latin typeface="Aileron"/>
                <a:ea typeface="Aileron"/>
                <a:cs typeface="Aileron"/>
                <a:sym typeface="Aileron"/>
                <a:hlinkClick r:id="rId5" tooltip="https://alexdrivingschool.my.canva.site"/>
              </a:rPr>
              <a:t>WEBSITE</a:t>
            </a:r>
          </a:p>
          <a:p>
            <a:pPr algn="l">
              <a:lnSpc>
                <a:spcPts val="4240"/>
              </a:lnSpc>
            </a:pP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sp>
        <p:nvSpPr>
          <p:cNvPr name="Freeform 5" id="5"/>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2766849" y="3028234"/>
            <a:ext cx="12921837" cy="7066360"/>
          </a:xfrm>
          <a:custGeom>
            <a:avLst/>
            <a:gdLst/>
            <a:ahLst/>
            <a:cxnLst/>
            <a:rect r="r" b="b" t="t" l="l"/>
            <a:pathLst>
              <a:path h="7066360" w="12921837">
                <a:moveTo>
                  <a:pt x="0" y="0"/>
                </a:moveTo>
                <a:lnTo>
                  <a:pt x="12921837" y="0"/>
                </a:lnTo>
                <a:lnTo>
                  <a:pt x="12921837" y="7066360"/>
                </a:lnTo>
                <a:lnTo>
                  <a:pt x="0" y="7066360"/>
                </a:lnTo>
                <a:lnTo>
                  <a:pt x="0" y="0"/>
                </a:lnTo>
                <a:close/>
              </a:path>
            </a:pathLst>
          </a:custGeom>
          <a:blipFill>
            <a:blip r:embed="rId4"/>
            <a:stretch>
              <a:fillRect l="0" t="0" r="0" b="0"/>
            </a:stretch>
          </a:blipFill>
        </p:spPr>
      </p:sp>
      <p:sp>
        <p:nvSpPr>
          <p:cNvPr name="TextBox 7" id="7"/>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8" id="8"/>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
        <p:nvSpPr>
          <p:cNvPr name="TextBox 9" id="9"/>
          <p:cNvSpPr txBox="true"/>
          <p:nvPr/>
        </p:nvSpPr>
        <p:spPr>
          <a:xfrm rot="0">
            <a:off x="637599" y="1291450"/>
            <a:ext cx="15158480" cy="1165285"/>
          </a:xfrm>
          <a:prstGeom prst="rect">
            <a:avLst/>
          </a:prstGeom>
        </p:spPr>
        <p:txBody>
          <a:bodyPr anchor="t" rtlCol="false" tIns="0" lIns="0" bIns="0" rIns="0">
            <a:spAutoFit/>
          </a:bodyPr>
          <a:lstStyle/>
          <a:p>
            <a:pPr algn="l">
              <a:lnSpc>
                <a:spcPts val="4560"/>
              </a:lnSpc>
            </a:pPr>
            <a:r>
              <a:rPr lang="en-US" sz="5701">
                <a:solidFill>
                  <a:srgbClr val="0D3316"/>
                </a:solidFill>
                <a:latin typeface="Aileron"/>
                <a:ea typeface="Aileron"/>
                <a:cs typeface="Aileron"/>
                <a:sym typeface="Aileron"/>
              </a:rPr>
              <a:t>PROJECT COVERAGE - </a:t>
            </a:r>
            <a:r>
              <a:rPr lang="en-US" sz="5701" u="sng">
                <a:solidFill>
                  <a:srgbClr val="0D3316"/>
                </a:solidFill>
                <a:latin typeface="Aileron"/>
                <a:ea typeface="Aileron"/>
                <a:cs typeface="Aileron"/>
                <a:sym typeface="Aileron"/>
                <a:hlinkClick r:id="rId5" tooltip="https://alexdrivingschool.my.canva.site"/>
              </a:rPr>
              <a:t>WEBSITE</a:t>
            </a:r>
          </a:p>
          <a:p>
            <a:pPr algn="l">
              <a:lnSpc>
                <a:spcPts val="4240"/>
              </a:lnSpc>
            </a:pP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grpSp>
        <p:nvGrpSpPr>
          <p:cNvPr name="Group 5" id="5"/>
          <p:cNvGrpSpPr/>
          <p:nvPr/>
        </p:nvGrpSpPr>
        <p:grpSpPr>
          <a:xfrm rot="0">
            <a:off x="1028700" y="3185685"/>
            <a:ext cx="3480837" cy="6072615"/>
            <a:chOff x="0" y="0"/>
            <a:chExt cx="467699" cy="815941"/>
          </a:xfrm>
        </p:grpSpPr>
        <p:sp>
          <p:nvSpPr>
            <p:cNvPr name="Freeform 6" id="6"/>
            <p:cNvSpPr/>
            <p:nvPr/>
          </p:nvSpPr>
          <p:spPr>
            <a:xfrm flipH="false" flipV="false" rot="0">
              <a:off x="0" y="0"/>
              <a:ext cx="467699" cy="815941"/>
            </a:xfrm>
            <a:custGeom>
              <a:avLst/>
              <a:gdLst/>
              <a:ahLst/>
              <a:cxnLst/>
              <a:rect r="r" b="b" t="t" l="l"/>
              <a:pathLst>
                <a:path h="815941" w="467699">
                  <a:moveTo>
                    <a:pt x="166812" y="0"/>
                  </a:moveTo>
                  <a:lnTo>
                    <a:pt x="300888" y="0"/>
                  </a:lnTo>
                  <a:cubicBezTo>
                    <a:pt x="393015" y="0"/>
                    <a:pt x="467699" y="74684"/>
                    <a:pt x="467699" y="166812"/>
                  </a:cubicBezTo>
                  <a:lnTo>
                    <a:pt x="467699" y="649130"/>
                  </a:lnTo>
                  <a:cubicBezTo>
                    <a:pt x="467699" y="741257"/>
                    <a:pt x="393015" y="815941"/>
                    <a:pt x="300888" y="815941"/>
                  </a:cubicBezTo>
                  <a:lnTo>
                    <a:pt x="166812" y="815941"/>
                  </a:lnTo>
                  <a:cubicBezTo>
                    <a:pt x="74684" y="815941"/>
                    <a:pt x="0" y="741257"/>
                    <a:pt x="0" y="649130"/>
                  </a:cubicBezTo>
                  <a:lnTo>
                    <a:pt x="0" y="166812"/>
                  </a:lnTo>
                  <a:cubicBezTo>
                    <a:pt x="0" y="74684"/>
                    <a:pt x="74684" y="0"/>
                    <a:pt x="166812" y="0"/>
                  </a:cubicBezTo>
                  <a:close/>
                </a:path>
              </a:pathLst>
            </a:custGeom>
            <a:blipFill>
              <a:blip r:embed="rId2"/>
              <a:stretch>
                <a:fillRect l="-11536" t="0" r="-11536" b="0"/>
              </a:stretch>
            </a:blipFill>
          </p:spPr>
        </p:sp>
      </p:grpSp>
      <p:grpSp>
        <p:nvGrpSpPr>
          <p:cNvPr name="Group 7" id="7"/>
          <p:cNvGrpSpPr/>
          <p:nvPr/>
        </p:nvGrpSpPr>
        <p:grpSpPr>
          <a:xfrm rot="0">
            <a:off x="4919239" y="3185685"/>
            <a:ext cx="12340061" cy="6072615"/>
            <a:chOff x="0" y="0"/>
            <a:chExt cx="4296386" cy="2114276"/>
          </a:xfrm>
        </p:grpSpPr>
        <p:sp>
          <p:nvSpPr>
            <p:cNvPr name="Freeform 8" id="8"/>
            <p:cNvSpPr/>
            <p:nvPr/>
          </p:nvSpPr>
          <p:spPr>
            <a:xfrm flipH="false" flipV="false" rot="0">
              <a:off x="0" y="0"/>
              <a:ext cx="4296386" cy="2114276"/>
            </a:xfrm>
            <a:custGeom>
              <a:avLst/>
              <a:gdLst/>
              <a:ahLst/>
              <a:cxnLst/>
              <a:rect r="r" b="b" t="t" l="l"/>
              <a:pathLst>
                <a:path h="2114276" w="4296386">
                  <a:moveTo>
                    <a:pt x="50190" y="0"/>
                  </a:moveTo>
                  <a:lnTo>
                    <a:pt x="4246196" y="0"/>
                  </a:lnTo>
                  <a:cubicBezTo>
                    <a:pt x="4273915" y="0"/>
                    <a:pt x="4296386" y="22471"/>
                    <a:pt x="4296386" y="50190"/>
                  </a:cubicBezTo>
                  <a:lnTo>
                    <a:pt x="4296386" y="2064086"/>
                  </a:lnTo>
                  <a:cubicBezTo>
                    <a:pt x="4296386" y="2077397"/>
                    <a:pt x="4291098" y="2090163"/>
                    <a:pt x="4281686" y="2099576"/>
                  </a:cubicBezTo>
                  <a:cubicBezTo>
                    <a:pt x="4272273" y="2108989"/>
                    <a:pt x="4259507" y="2114276"/>
                    <a:pt x="4246196" y="2114276"/>
                  </a:cubicBezTo>
                  <a:lnTo>
                    <a:pt x="50190" y="2114276"/>
                  </a:lnTo>
                  <a:cubicBezTo>
                    <a:pt x="36879" y="2114276"/>
                    <a:pt x="24113" y="2108989"/>
                    <a:pt x="14700" y="2099576"/>
                  </a:cubicBezTo>
                  <a:cubicBezTo>
                    <a:pt x="5288" y="2090163"/>
                    <a:pt x="0" y="2077397"/>
                    <a:pt x="0" y="2064086"/>
                  </a:cubicBezTo>
                  <a:lnTo>
                    <a:pt x="0" y="50190"/>
                  </a:lnTo>
                  <a:cubicBezTo>
                    <a:pt x="0" y="36879"/>
                    <a:pt x="5288" y="24113"/>
                    <a:pt x="14700" y="14700"/>
                  </a:cubicBezTo>
                  <a:cubicBezTo>
                    <a:pt x="24113" y="5288"/>
                    <a:pt x="36879" y="0"/>
                    <a:pt x="50190" y="0"/>
                  </a:cubicBezTo>
                  <a:close/>
                </a:path>
              </a:pathLst>
            </a:custGeom>
            <a:ln w="28575" cap="rnd">
              <a:solidFill>
                <a:srgbClr val="0D3316"/>
              </a:solidFill>
              <a:prstDash val="solid"/>
              <a:round/>
            </a:ln>
          </p:spPr>
        </p:sp>
        <p:sp>
          <p:nvSpPr>
            <p:cNvPr name="TextBox 9" id="9"/>
            <p:cNvSpPr txBox="true"/>
            <p:nvPr/>
          </p:nvSpPr>
          <p:spPr>
            <a:xfrm>
              <a:off x="0" y="-9525"/>
              <a:ext cx="4296386" cy="2123801"/>
            </a:xfrm>
            <a:prstGeom prst="rect">
              <a:avLst/>
            </a:prstGeom>
          </p:spPr>
          <p:txBody>
            <a:bodyPr anchor="ctr" rtlCol="false" tIns="50800" lIns="50800" bIns="50800" rIns="50800"/>
            <a:lstStyle/>
            <a:p>
              <a:pPr algn="ctr">
                <a:lnSpc>
                  <a:spcPts val="3067"/>
                </a:lnSpc>
              </a:pPr>
            </a:p>
          </p:txBody>
        </p:sp>
      </p:grpSp>
      <p:grpSp>
        <p:nvGrpSpPr>
          <p:cNvPr name="Group 10" id="10"/>
          <p:cNvGrpSpPr/>
          <p:nvPr/>
        </p:nvGrpSpPr>
        <p:grpSpPr>
          <a:xfrm rot="0">
            <a:off x="5820296" y="4429495"/>
            <a:ext cx="1428010" cy="1428010"/>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BD469"/>
            </a:solidFill>
          </p:spPr>
        </p:sp>
        <p:sp>
          <p:nvSpPr>
            <p:cNvPr name="TextBox 12" id="12"/>
            <p:cNvSpPr txBox="true"/>
            <p:nvPr/>
          </p:nvSpPr>
          <p:spPr>
            <a:xfrm>
              <a:off x="76200" y="66675"/>
              <a:ext cx="660400" cy="669925"/>
            </a:xfrm>
            <a:prstGeom prst="rect">
              <a:avLst/>
            </a:prstGeom>
          </p:spPr>
          <p:txBody>
            <a:bodyPr anchor="ctr" rtlCol="false" tIns="50800" lIns="50800" bIns="50800" rIns="50800"/>
            <a:lstStyle/>
            <a:p>
              <a:pPr algn="ctr">
                <a:lnSpc>
                  <a:spcPts val="3067"/>
                </a:lnSpc>
              </a:pPr>
            </a:p>
          </p:txBody>
        </p:sp>
      </p:grpSp>
      <p:grpSp>
        <p:nvGrpSpPr>
          <p:cNvPr name="Group 13" id="13"/>
          <p:cNvGrpSpPr/>
          <p:nvPr/>
        </p:nvGrpSpPr>
        <p:grpSpPr>
          <a:xfrm rot="0">
            <a:off x="5820296" y="6654576"/>
            <a:ext cx="1428010" cy="1428010"/>
            <a:chOff x="0" y="0"/>
            <a:chExt cx="812800" cy="812800"/>
          </a:xfrm>
        </p:grpSpPr>
        <p:sp>
          <p:nvSpPr>
            <p:cNvPr name="Freeform 14" id="1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BD469"/>
            </a:solidFill>
          </p:spPr>
        </p:sp>
        <p:sp>
          <p:nvSpPr>
            <p:cNvPr name="TextBox 15" id="15"/>
            <p:cNvSpPr txBox="true"/>
            <p:nvPr/>
          </p:nvSpPr>
          <p:spPr>
            <a:xfrm>
              <a:off x="76200" y="66675"/>
              <a:ext cx="660400" cy="669925"/>
            </a:xfrm>
            <a:prstGeom prst="rect">
              <a:avLst/>
            </a:prstGeom>
          </p:spPr>
          <p:txBody>
            <a:bodyPr anchor="ctr" rtlCol="false" tIns="50800" lIns="50800" bIns="50800" rIns="50800"/>
            <a:lstStyle/>
            <a:p>
              <a:pPr algn="ctr">
                <a:lnSpc>
                  <a:spcPts val="3067"/>
                </a:lnSpc>
              </a:pPr>
            </a:p>
          </p:txBody>
        </p:sp>
      </p:grpSp>
      <p:sp>
        <p:nvSpPr>
          <p:cNvPr name="Freeform 16" id="16"/>
          <p:cNvSpPr/>
          <p:nvPr/>
        </p:nvSpPr>
        <p:spPr>
          <a:xfrm flipH="false" flipV="false" rot="0">
            <a:off x="6173581" y="4852738"/>
            <a:ext cx="721439" cy="573844"/>
          </a:xfrm>
          <a:custGeom>
            <a:avLst/>
            <a:gdLst/>
            <a:ahLst/>
            <a:cxnLst/>
            <a:rect r="r" b="b" t="t" l="l"/>
            <a:pathLst>
              <a:path h="573844" w="721439">
                <a:moveTo>
                  <a:pt x="0" y="0"/>
                </a:moveTo>
                <a:lnTo>
                  <a:pt x="721439" y="0"/>
                </a:lnTo>
                <a:lnTo>
                  <a:pt x="721439" y="573845"/>
                </a:lnTo>
                <a:lnTo>
                  <a:pt x="0" y="573845"/>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7" id="17"/>
          <p:cNvSpPr/>
          <p:nvPr/>
        </p:nvSpPr>
        <p:spPr>
          <a:xfrm flipH="false" flipV="false" rot="0">
            <a:off x="6173581" y="7031478"/>
            <a:ext cx="665657" cy="635425"/>
          </a:xfrm>
          <a:custGeom>
            <a:avLst/>
            <a:gdLst/>
            <a:ahLst/>
            <a:cxnLst/>
            <a:rect r="r" b="b" t="t" l="l"/>
            <a:pathLst>
              <a:path h="635425" w="665657">
                <a:moveTo>
                  <a:pt x="0" y="0"/>
                </a:moveTo>
                <a:lnTo>
                  <a:pt x="665657" y="0"/>
                </a:lnTo>
                <a:lnTo>
                  <a:pt x="665657" y="635425"/>
                </a:lnTo>
                <a:lnTo>
                  <a:pt x="0" y="635425"/>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18" id="18"/>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Studio Shodw</a:t>
            </a:r>
            <a:r>
              <a:rPr lang="en-US" sz="2556">
                <a:solidFill>
                  <a:srgbClr val="0D3316"/>
                </a:solidFill>
                <a:latin typeface="Aileron"/>
                <a:ea typeface="Aileron"/>
                <a:cs typeface="Aileron"/>
                <a:sym typeface="Aileron"/>
              </a:rPr>
              <a:t>e</a:t>
            </a:r>
          </a:p>
        </p:txBody>
      </p:sp>
      <p:sp>
        <p:nvSpPr>
          <p:cNvPr name="TextBox 19" id="19"/>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
        <p:nvSpPr>
          <p:cNvPr name="TextBox 20" id="20"/>
          <p:cNvSpPr txBox="true"/>
          <p:nvPr/>
        </p:nvSpPr>
        <p:spPr>
          <a:xfrm rot="0">
            <a:off x="909860" y="1768797"/>
            <a:ext cx="14399188" cy="1155725"/>
          </a:xfrm>
          <a:prstGeom prst="rect">
            <a:avLst/>
          </a:prstGeom>
        </p:spPr>
        <p:txBody>
          <a:bodyPr anchor="t" rtlCol="false" tIns="0" lIns="0" bIns="0" rIns="0">
            <a:spAutoFit/>
          </a:bodyPr>
          <a:lstStyle/>
          <a:p>
            <a:pPr algn="l">
              <a:lnSpc>
                <a:spcPts val="8000"/>
              </a:lnSpc>
            </a:pPr>
            <a:r>
              <a:rPr lang="en-US" sz="10000">
                <a:solidFill>
                  <a:srgbClr val="0D3316"/>
                </a:solidFill>
                <a:latin typeface="Aileron"/>
                <a:ea typeface="Aileron"/>
                <a:cs typeface="Aileron"/>
                <a:sym typeface="Aileron"/>
              </a:rPr>
              <a:t>WORK METHODOLOGY</a:t>
            </a:r>
          </a:p>
        </p:txBody>
      </p:sp>
      <p:sp>
        <p:nvSpPr>
          <p:cNvPr name="TextBox 21" id="21"/>
          <p:cNvSpPr txBox="true"/>
          <p:nvPr/>
        </p:nvSpPr>
        <p:spPr>
          <a:xfrm rot="0">
            <a:off x="7523593" y="4238133"/>
            <a:ext cx="6033940" cy="653809"/>
          </a:xfrm>
          <a:prstGeom prst="rect">
            <a:avLst/>
          </a:prstGeom>
        </p:spPr>
        <p:txBody>
          <a:bodyPr anchor="t" rtlCol="false" tIns="0" lIns="0" bIns="0" rIns="0">
            <a:spAutoFit/>
          </a:bodyPr>
          <a:lstStyle/>
          <a:p>
            <a:pPr algn="l">
              <a:lnSpc>
                <a:spcPts val="5224"/>
              </a:lnSpc>
            </a:pPr>
            <a:r>
              <a:rPr lang="en-US" sz="4018">
                <a:solidFill>
                  <a:srgbClr val="0D3316"/>
                </a:solidFill>
                <a:latin typeface="Aileron"/>
                <a:ea typeface="Aileron"/>
                <a:cs typeface="Aileron"/>
                <a:sym typeface="Aileron"/>
              </a:rPr>
              <a:t>Target market analysis</a:t>
            </a:r>
          </a:p>
        </p:txBody>
      </p:sp>
      <p:sp>
        <p:nvSpPr>
          <p:cNvPr name="TextBox 22" id="22"/>
          <p:cNvSpPr txBox="true"/>
          <p:nvPr/>
        </p:nvSpPr>
        <p:spPr>
          <a:xfrm rot="0">
            <a:off x="7523593" y="6422025"/>
            <a:ext cx="7896803" cy="653809"/>
          </a:xfrm>
          <a:prstGeom prst="rect">
            <a:avLst/>
          </a:prstGeom>
        </p:spPr>
        <p:txBody>
          <a:bodyPr anchor="t" rtlCol="false" tIns="0" lIns="0" bIns="0" rIns="0">
            <a:spAutoFit/>
          </a:bodyPr>
          <a:lstStyle/>
          <a:p>
            <a:pPr algn="l">
              <a:lnSpc>
                <a:spcPts val="5224"/>
              </a:lnSpc>
            </a:pPr>
            <a:r>
              <a:rPr lang="en-US" sz="4018">
                <a:solidFill>
                  <a:srgbClr val="0D3316"/>
                </a:solidFill>
                <a:latin typeface="Aileron"/>
                <a:ea typeface="Aileron"/>
                <a:cs typeface="Aileron"/>
                <a:sym typeface="Aileron"/>
              </a:rPr>
              <a:t>Creative content development</a:t>
            </a:r>
          </a:p>
        </p:txBody>
      </p:sp>
      <p:sp>
        <p:nvSpPr>
          <p:cNvPr name="TextBox 23" id="23"/>
          <p:cNvSpPr txBox="true"/>
          <p:nvPr/>
        </p:nvSpPr>
        <p:spPr>
          <a:xfrm rot="0">
            <a:off x="7561693" y="4813418"/>
            <a:ext cx="8796550" cy="1656232"/>
          </a:xfrm>
          <a:prstGeom prst="rect">
            <a:avLst/>
          </a:prstGeom>
        </p:spPr>
        <p:txBody>
          <a:bodyPr anchor="t" rtlCol="false" tIns="0" lIns="0" bIns="0" rIns="0">
            <a:spAutoFit/>
          </a:bodyPr>
          <a:lstStyle/>
          <a:p>
            <a:pPr algn="l" marL="414319" indent="-207160" lvl="1">
              <a:lnSpc>
                <a:spcPts val="2686"/>
              </a:lnSpc>
              <a:buFont typeface="Arial"/>
              <a:buChar char="•"/>
            </a:pPr>
            <a:r>
              <a:rPr lang="en-US" sz="1919">
                <a:solidFill>
                  <a:srgbClr val="0D3316"/>
                </a:solidFill>
                <a:latin typeface="Aileron"/>
                <a:ea typeface="Aileron"/>
                <a:cs typeface="Aileron"/>
                <a:sym typeface="Aileron"/>
              </a:rPr>
              <a:t>20% student discount</a:t>
            </a:r>
          </a:p>
          <a:p>
            <a:pPr algn="l" marL="414319" indent="-207160" lvl="1">
              <a:lnSpc>
                <a:spcPts val="2686"/>
              </a:lnSpc>
              <a:buFont typeface="Arial"/>
              <a:buChar char="•"/>
            </a:pPr>
            <a:r>
              <a:rPr lang="en-US" sz="1919">
                <a:solidFill>
                  <a:srgbClr val="0D3316"/>
                </a:solidFill>
                <a:latin typeface="Aileron"/>
                <a:ea typeface="Aileron"/>
                <a:cs typeface="Aileron"/>
                <a:sym typeface="Aileron"/>
              </a:rPr>
              <a:t>A £20 cashback r</a:t>
            </a:r>
            <a:r>
              <a:rPr lang="en-US" sz="1919">
                <a:solidFill>
                  <a:srgbClr val="0D3316"/>
                </a:solidFill>
                <a:latin typeface="Aileron"/>
                <a:ea typeface="Aileron"/>
                <a:cs typeface="Aileron"/>
                <a:sym typeface="Aileron"/>
              </a:rPr>
              <a:t>eferral reward</a:t>
            </a:r>
          </a:p>
          <a:p>
            <a:pPr algn="l" marL="414319" indent="-207160" lvl="1">
              <a:lnSpc>
                <a:spcPts val="2686"/>
              </a:lnSpc>
              <a:buFont typeface="Arial"/>
              <a:buChar char="•"/>
            </a:pPr>
            <a:r>
              <a:rPr lang="en-US" sz="1919">
                <a:solidFill>
                  <a:srgbClr val="0D3316"/>
                </a:solidFill>
                <a:latin typeface="Aileron"/>
                <a:ea typeface="Aileron"/>
                <a:cs typeface="Aileron"/>
                <a:sym typeface="Aileron"/>
              </a:rPr>
              <a:t>Occasional promotional campaigns (e.g., “10% off your first package”, “15% at the beginning of the academic year”)</a:t>
            </a:r>
          </a:p>
          <a:p>
            <a:pPr algn="l">
              <a:lnSpc>
                <a:spcPts val="2686"/>
              </a:lnSpc>
            </a:pPr>
          </a:p>
        </p:txBody>
      </p:sp>
      <p:sp>
        <p:nvSpPr>
          <p:cNvPr name="TextBox 24" id="24"/>
          <p:cNvSpPr txBox="true"/>
          <p:nvPr/>
        </p:nvSpPr>
        <p:spPr>
          <a:xfrm rot="0">
            <a:off x="7561693" y="7171849"/>
            <a:ext cx="6871839" cy="2086451"/>
          </a:xfrm>
          <a:prstGeom prst="rect">
            <a:avLst/>
          </a:prstGeom>
        </p:spPr>
        <p:txBody>
          <a:bodyPr anchor="t" rtlCol="false" tIns="0" lIns="0" bIns="0" rIns="0">
            <a:spAutoFit/>
          </a:bodyPr>
          <a:lstStyle/>
          <a:p>
            <a:pPr algn="l" marL="424859" indent="-212429" lvl="1">
              <a:lnSpc>
                <a:spcPts val="2754"/>
              </a:lnSpc>
              <a:buFont typeface="Arial"/>
              <a:buChar char="•"/>
            </a:pPr>
            <a:r>
              <a:rPr lang="en-US" sz="1967">
                <a:solidFill>
                  <a:srgbClr val="0D3316"/>
                </a:solidFill>
                <a:latin typeface="Aileron"/>
                <a:ea typeface="Aileron"/>
                <a:cs typeface="Aileron"/>
                <a:sym typeface="Aileron"/>
              </a:rPr>
              <a:t>Collecting 5‑star reviews on google/fac</a:t>
            </a:r>
            <a:r>
              <a:rPr lang="en-US" sz="1967">
                <a:solidFill>
                  <a:srgbClr val="0D3316"/>
                </a:solidFill>
                <a:latin typeface="Aileron"/>
                <a:ea typeface="Aileron"/>
                <a:cs typeface="Aileron"/>
                <a:sym typeface="Aileron"/>
              </a:rPr>
              <a:t>ebook</a:t>
            </a:r>
          </a:p>
          <a:p>
            <a:pPr algn="l" marL="424859" indent="-212429" lvl="1">
              <a:lnSpc>
                <a:spcPts val="2754"/>
              </a:lnSpc>
              <a:buFont typeface="Arial"/>
              <a:buChar char="•"/>
            </a:pPr>
            <a:r>
              <a:rPr lang="en-US" sz="1967">
                <a:solidFill>
                  <a:srgbClr val="0D3316"/>
                </a:solidFill>
                <a:latin typeface="Aileron"/>
                <a:ea typeface="Aileron"/>
                <a:cs typeface="Aileron"/>
                <a:sym typeface="Aileron"/>
              </a:rPr>
              <a:t>Maintaining an active social media presence on facebook/instagram and maybe even branch into youtube and tiktok</a:t>
            </a:r>
          </a:p>
          <a:p>
            <a:pPr algn="l" marL="424859" indent="-212429" lvl="1">
              <a:lnSpc>
                <a:spcPts val="2754"/>
              </a:lnSpc>
              <a:buFont typeface="Arial"/>
              <a:buChar char="•"/>
            </a:pPr>
            <a:r>
              <a:rPr lang="en-US" sz="1967">
                <a:solidFill>
                  <a:srgbClr val="0D3316"/>
                </a:solidFill>
                <a:latin typeface="Aileron"/>
                <a:ea typeface="Aileron"/>
                <a:cs typeface="Aileron"/>
                <a:sym typeface="Aileron"/>
              </a:rPr>
              <a:t>Encourage referrals</a:t>
            </a:r>
          </a:p>
          <a:p>
            <a:pPr algn="l">
              <a:lnSpc>
                <a:spcPts val="2754"/>
              </a:lnSpc>
            </a:pPr>
          </a:p>
        </p:txBody>
      </p:sp>
      <p:sp>
        <p:nvSpPr>
          <p:cNvPr name="Freeform 25" id="25"/>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sp>
        <p:nvSpPr>
          <p:cNvPr name="TextBox 5" id="5"/>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6" id="6"/>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
        <p:nvSpPr>
          <p:cNvPr name="TextBox 7" id="7"/>
          <p:cNvSpPr txBox="true"/>
          <p:nvPr/>
        </p:nvSpPr>
        <p:spPr>
          <a:xfrm rot="0">
            <a:off x="909860" y="1768797"/>
            <a:ext cx="14399188" cy="1155725"/>
          </a:xfrm>
          <a:prstGeom prst="rect">
            <a:avLst/>
          </a:prstGeom>
        </p:spPr>
        <p:txBody>
          <a:bodyPr anchor="t" rtlCol="false" tIns="0" lIns="0" bIns="0" rIns="0">
            <a:spAutoFit/>
          </a:bodyPr>
          <a:lstStyle/>
          <a:p>
            <a:pPr algn="l">
              <a:lnSpc>
                <a:spcPts val="8000"/>
              </a:lnSpc>
            </a:pPr>
            <a:r>
              <a:rPr lang="en-US" sz="10000">
                <a:solidFill>
                  <a:srgbClr val="0D3316"/>
                </a:solidFill>
                <a:latin typeface="Aileron"/>
                <a:ea typeface="Aileron"/>
                <a:cs typeface="Aileron"/>
                <a:sym typeface="Aileron"/>
              </a:rPr>
              <a:t>RISKS &amp; MITIGATION</a:t>
            </a:r>
          </a:p>
        </p:txBody>
      </p:sp>
      <p:sp>
        <p:nvSpPr>
          <p:cNvPr name="TextBox 8" id="8"/>
          <p:cNvSpPr txBox="true"/>
          <p:nvPr/>
        </p:nvSpPr>
        <p:spPr>
          <a:xfrm rot="0">
            <a:off x="1028700" y="3753068"/>
            <a:ext cx="4240579" cy="1311034"/>
          </a:xfrm>
          <a:prstGeom prst="rect">
            <a:avLst/>
          </a:prstGeom>
        </p:spPr>
        <p:txBody>
          <a:bodyPr anchor="t" rtlCol="false" tIns="0" lIns="0" bIns="0" rIns="0">
            <a:spAutoFit/>
          </a:bodyPr>
          <a:lstStyle/>
          <a:p>
            <a:pPr algn="l">
              <a:lnSpc>
                <a:spcPts val="5224"/>
              </a:lnSpc>
            </a:pPr>
            <a:r>
              <a:rPr lang="en-US" sz="4018">
                <a:solidFill>
                  <a:srgbClr val="0D3316"/>
                </a:solidFill>
                <a:latin typeface="Aileron"/>
                <a:ea typeface="Aileron"/>
                <a:cs typeface="Aileron"/>
                <a:sym typeface="Aileron"/>
              </a:rPr>
              <a:t>Slightly Higher Price Points</a:t>
            </a:r>
          </a:p>
        </p:txBody>
      </p:sp>
      <p:sp>
        <p:nvSpPr>
          <p:cNvPr name="TextBox 9" id="9"/>
          <p:cNvSpPr txBox="true"/>
          <p:nvPr/>
        </p:nvSpPr>
        <p:spPr>
          <a:xfrm rot="0">
            <a:off x="1028700" y="6641977"/>
            <a:ext cx="4661941" cy="1311034"/>
          </a:xfrm>
          <a:prstGeom prst="rect">
            <a:avLst/>
          </a:prstGeom>
        </p:spPr>
        <p:txBody>
          <a:bodyPr anchor="t" rtlCol="false" tIns="0" lIns="0" bIns="0" rIns="0">
            <a:spAutoFit/>
          </a:bodyPr>
          <a:lstStyle/>
          <a:p>
            <a:pPr algn="l">
              <a:lnSpc>
                <a:spcPts val="5224"/>
              </a:lnSpc>
            </a:pPr>
            <a:r>
              <a:rPr lang="en-US" sz="4018">
                <a:solidFill>
                  <a:srgbClr val="0D3316"/>
                </a:solidFill>
                <a:latin typeface="Aileron"/>
                <a:ea typeface="Aileron"/>
                <a:cs typeface="Aileron"/>
                <a:sym typeface="Aileron"/>
              </a:rPr>
              <a:t>Anxiety, instructor quality</a:t>
            </a:r>
          </a:p>
        </p:txBody>
      </p:sp>
      <p:grpSp>
        <p:nvGrpSpPr>
          <p:cNvPr name="Group 10" id="10"/>
          <p:cNvGrpSpPr/>
          <p:nvPr/>
        </p:nvGrpSpPr>
        <p:grpSpPr>
          <a:xfrm rot="0">
            <a:off x="8928941" y="3707853"/>
            <a:ext cx="6490661" cy="823334"/>
            <a:chOff x="0" y="0"/>
            <a:chExt cx="1906240" cy="241805"/>
          </a:xfrm>
        </p:grpSpPr>
        <p:sp>
          <p:nvSpPr>
            <p:cNvPr name="Freeform 11" id="11"/>
            <p:cNvSpPr/>
            <p:nvPr/>
          </p:nvSpPr>
          <p:spPr>
            <a:xfrm flipH="false" flipV="false" rot="0">
              <a:off x="0" y="0"/>
              <a:ext cx="1906240" cy="241805"/>
            </a:xfrm>
            <a:custGeom>
              <a:avLst/>
              <a:gdLst/>
              <a:ahLst/>
              <a:cxnLst/>
              <a:rect r="r" b="b" t="t" l="l"/>
              <a:pathLst>
                <a:path h="241805" w="1906240">
                  <a:moveTo>
                    <a:pt x="0" y="0"/>
                  </a:moveTo>
                  <a:lnTo>
                    <a:pt x="1906240" y="0"/>
                  </a:lnTo>
                  <a:lnTo>
                    <a:pt x="1906240" y="241805"/>
                  </a:lnTo>
                  <a:lnTo>
                    <a:pt x="0" y="241805"/>
                  </a:lnTo>
                  <a:close/>
                </a:path>
              </a:pathLst>
            </a:custGeom>
            <a:solidFill>
              <a:srgbClr val="EBD469"/>
            </a:solidFill>
          </p:spPr>
        </p:sp>
        <p:sp>
          <p:nvSpPr>
            <p:cNvPr name="TextBox 12" id="12"/>
            <p:cNvSpPr txBox="true"/>
            <p:nvPr/>
          </p:nvSpPr>
          <p:spPr>
            <a:xfrm>
              <a:off x="0" y="-9525"/>
              <a:ext cx="1906240" cy="251330"/>
            </a:xfrm>
            <a:prstGeom prst="rect">
              <a:avLst/>
            </a:prstGeom>
          </p:spPr>
          <p:txBody>
            <a:bodyPr anchor="ctr" rtlCol="false" tIns="50800" lIns="50800" bIns="50800" rIns="50800"/>
            <a:lstStyle/>
            <a:p>
              <a:pPr algn="ctr">
                <a:lnSpc>
                  <a:spcPts val="3067"/>
                </a:lnSpc>
              </a:pPr>
            </a:p>
          </p:txBody>
        </p:sp>
      </p:grpSp>
      <p:grpSp>
        <p:nvGrpSpPr>
          <p:cNvPr name="Group 13" id="13"/>
          <p:cNvGrpSpPr/>
          <p:nvPr/>
        </p:nvGrpSpPr>
        <p:grpSpPr>
          <a:xfrm rot="0">
            <a:off x="8928941" y="6596761"/>
            <a:ext cx="6490661" cy="823334"/>
            <a:chOff x="0" y="0"/>
            <a:chExt cx="1906240" cy="241805"/>
          </a:xfrm>
        </p:grpSpPr>
        <p:sp>
          <p:nvSpPr>
            <p:cNvPr name="Freeform 14" id="14"/>
            <p:cNvSpPr/>
            <p:nvPr/>
          </p:nvSpPr>
          <p:spPr>
            <a:xfrm flipH="false" flipV="false" rot="0">
              <a:off x="0" y="0"/>
              <a:ext cx="1906240" cy="241805"/>
            </a:xfrm>
            <a:custGeom>
              <a:avLst/>
              <a:gdLst/>
              <a:ahLst/>
              <a:cxnLst/>
              <a:rect r="r" b="b" t="t" l="l"/>
              <a:pathLst>
                <a:path h="241805" w="1906240">
                  <a:moveTo>
                    <a:pt x="0" y="0"/>
                  </a:moveTo>
                  <a:lnTo>
                    <a:pt x="1906240" y="0"/>
                  </a:lnTo>
                  <a:lnTo>
                    <a:pt x="1906240" y="241805"/>
                  </a:lnTo>
                  <a:lnTo>
                    <a:pt x="0" y="241805"/>
                  </a:lnTo>
                  <a:close/>
                </a:path>
              </a:pathLst>
            </a:custGeom>
            <a:solidFill>
              <a:srgbClr val="EBD469"/>
            </a:solidFill>
          </p:spPr>
        </p:sp>
        <p:sp>
          <p:nvSpPr>
            <p:cNvPr name="TextBox 15" id="15"/>
            <p:cNvSpPr txBox="true"/>
            <p:nvPr/>
          </p:nvSpPr>
          <p:spPr>
            <a:xfrm>
              <a:off x="0" y="-9525"/>
              <a:ext cx="1906240" cy="251330"/>
            </a:xfrm>
            <a:prstGeom prst="rect">
              <a:avLst/>
            </a:prstGeom>
          </p:spPr>
          <p:txBody>
            <a:bodyPr anchor="ctr" rtlCol="false" tIns="50800" lIns="50800" bIns="50800" rIns="50800"/>
            <a:lstStyle/>
            <a:p>
              <a:pPr algn="ctr">
                <a:lnSpc>
                  <a:spcPts val="3067"/>
                </a:lnSpc>
              </a:pPr>
            </a:p>
          </p:txBody>
        </p:sp>
      </p:grpSp>
      <p:sp>
        <p:nvSpPr>
          <p:cNvPr name="TextBox 16" id="16"/>
          <p:cNvSpPr txBox="true"/>
          <p:nvPr/>
        </p:nvSpPr>
        <p:spPr>
          <a:xfrm rot="0">
            <a:off x="9144000" y="3753068"/>
            <a:ext cx="6983367" cy="653809"/>
          </a:xfrm>
          <a:prstGeom prst="rect">
            <a:avLst/>
          </a:prstGeom>
        </p:spPr>
        <p:txBody>
          <a:bodyPr anchor="t" rtlCol="false" tIns="0" lIns="0" bIns="0" rIns="0">
            <a:spAutoFit/>
          </a:bodyPr>
          <a:lstStyle/>
          <a:p>
            <a:pPr algn="l">
              <a:lnSpc>
                <a:spcPts val="5224"/>
              </a:lnSpc>
            </a:pPr>
            <a:r>
              <a:rPr lang="en-US" sz="4018">
                <a:solidFill>
                  <a:srgbClr val="0D3316"/>
                </a:solidFill>
                <a:latin typeface="Aileron"/>
                <a:ea typeface="Aileron"/>
                <a:cs typeface="Aileron"/>
                <a:sym typeface="Aileron"/>
              </a:rPr>
              <a:t>Solution: Quick adaptation</a:t>
            </a:r>
          </a:p>
        </p:txBody>
      </p:sp>
      <p:sp>
        <p:nvSpPr>
          <p:cNvPr name="TextBox 17" id="17"/>
          <p:cNvSpPr txBox="true"/>
          <p:nvPr/>
        </p:nvSpPr>
        <p:spPr>
          <a:xfrm rot="0">
            <a:off x="9144000" y="6641977"/>
            <a:ext cx="6983367" cy="653809"/>
          </a:xfrm>
          <a:prstGeom prst="rect">
            <a:avLst/>
          </a:prstGeom>
        </p:spPr>
        <p:txBody>
          <a:bodyPr anchor="t" rtlCol="false" tIns="0" lIns="0" bIns="0" rIns="0">
            <a:spAutoFit/>
          </a:bodyPr>
          <a:lstStyle/>
          <a:p>
            <a:pPr algn="l">
              <a:lnSpc>
                <a:spcPts val="5224"/>
              </a:lnSpc>
            </a:pPr>
            <a:r>
              <a:rPr lang="en-US" sz="4018">
                <a:solidFill>
                  <a:srgbClr val="0D3316"/>
                </a:solidFill>
                <a:latin typeface="Aileron"/>
                <a:ea typeface="Aileron"/>
                <a:cs typeface="Aileron"/>
                <a:sym typeface="Aileron"/>
              </a:rPr>
              <a:t>Solution: Target USP</a:t>
            </a:r>
          </a:p>
        </p:txBody>
      </p:sp>
      <p:sp>
        <p:nvSpPr>
          <p:cNvPr name="TextBox 18" id="18"/>
          <p:cNvSpPr txBox="true"/>
          <p:nvPr/>
        </p:nvSpPr>
        <p:spPr>
          <a:xfrm rot="0">
            <a:off x="9144193" y="4645002"/>
            <a:ext cx="7550267" cy="1997227"/>
          </a:xfrm>
          <a:prstGeom prst="rect">
            <a:avLst/>
          </a:prstGeom>
        </p:spPr>
        <p:txBody>
          <a:bodyPr anchor="t" rtlCol="false" tIns="0" lIns="0" bIns="0" rIns="0">
            <a:spAutoFit/>
          </a:bodyPr>
          <a:lstStyle/>
          <a:p>
            <a:pPr algn="l">
              <a:lnSpc>
                <a:spcPts val="3106"/>
              </a:lnSpc>
            </a:pPr>
            <a:r>
              <a:rPr lang="en-US" sz="2219">
                <a:solidFill>
                  <a:srgbClr val="0D3316"/>
                </a:solidFill>
                <a:latin typeface="Aileron"/>
                <a:ea typeface="Aileron"/>
                <a:cs typeface="Aileron"/>
                <a:sym typeface="Aileron"/>
              </a:rPr>
              <a:t>The business must emphasize the other points it is offering: </a:t>
            </a:r>
          </a:p>
          <a:p>
            <a:pPr algn="l" marL="479087" indent="-239544" lvl="1">
              <a:lnSpc>
                <a:spcPts val="3106"/>
              </a:lnSpc>
              <a:buFont typeface="Arial"/>
              <a:buChar char="•"/>
            </a:pPr>
            <a:r>
              <a:rPr lang="en-US" sz="2219">
                <a:solidFill>
                  <a:srgbClr val="0D3316"/>
                </a:solidFill>
                <a:latin typeface="Aileron"/>
                <a:ea typeface="Aileron"/>
                <a:cs typeface="Aileron"/>
                <a:sym typeface="Aileron"/>
              </a:rPr>
              <a:t>Student discounts</a:t>
            </a:r>
          </a:p>
          <a:p>
            <a:pPr algn="l" marL="479087" indent="-239544" lvl="1">
              <a:lnSpc>
                <a:spcPts val="3106"/>
              </a:lnSpc>
              <a:buFont typeface="Arial"/>
              <a:buChar char="•"/>
            </a:pPr>
            <a:r>
              <a:rPr lang="en-US" sz="2219">
                <a:solidFill>
                  <a:srgbClr val="0D3316"/>
                </a:solidFill>
                <a:latin typeface="Aileron"/>
                <a:ea typeface="Aileron"/>
                <a:cs typeface="Aileron"/>
                <a:sym typeface="Aileron"/>
              </a:rPr>
              <a:t>Block booking deals</a:t>
            </a:r>
          </a:p>
          <a:p>
            <a:pPr algn="l" marL="479087" indent="-239544" lvl="1">
              <a:lnSpc>
                <a:spcPts val="3106"/>
              </a:lnSpc>
              <a:buFont typeface="Arial"/>
              <a:buChar char="•"/>
            </a:pPr>
            <a:r>
              <a:rPr lang="en-US" sz="2219">
                <a:solidFill>
                  <a:srgbClr val="0D3316"/>
                </a:solidFill>
                <a:latin typeface="Aileron"/>
                <a:ea typeface="Aileron"/>
                <a:cs typeface="Aileron"/>
                <a:sym typeface="Aileron"/>
              </a:rPr>
              <a:t>Referral rewards</a:t>
            </a:r>
          </a:p>
          <a:p>
            <a:pPr algn="l">
              <a:lnSpc>
                <a:spcPts val="3526"/>
              </a:lnSpc>
            </a:pPr>
          </a:p>
        </p:txBody>
      </p:sp>
      <p:sp>
        <p:nvSpPr>
          <p:cNvPr name="TextBox 19" id="19"/>
          <p:cNvSpPr txBox="true"/>
          <p:nvPr/>
        </p:nvSpPr>
        <p:spPr>
          <a:xfrm rot="0">
            <a:off x="9144193" y="7524386"/>
            <a:ext cx="7550267" cy="2679217"/>
          </a:xfrm>
          <a:prstGeom prst="rect">
            <a:avLst/>
          </a:prstGeom>
        </p:spPr>
        <p:txBody>
          <a:bodyPr anchor="t" rtlCol="false" tIns="0" lIns="0" bIns="0" rIns="0">
            <a:spAutoFit/>
          </a:bodyPr>
          <a:lstStyle/>
          <a:p>
            <a:pPr algn="l">
              <a:lnSpc>
                <a:spcPts val="3526"/>
              </a:lnSpc>
            </a:pPr>
            <a:r>
              <a:rPr lang="en-US" sz="2519">
                <a:solidFill>
                  <a:srgbClr val="0D3316"/>
                </a:solidFill>
                <a:latin typeface="Aileron"/>
                <a:ea typeface="Aileron"/>
                <a:cs typeface="Aileron"/>
                <a:sym typeface="Aileron"/>
              </a:rPr>
              <a:t>Anxiety‑aware coaching and structured progress </a:t>
            </a:r>
            <a:r>
              <a:rPr lang="en-US" sz="2519">
                <a:solidFill>
                  <a:srgbClr val="0D3316"/>
                </a:solidFill>
                <a:latin typeface="Aileron"/>
                <a:ea typeface="Aileron"/>
                <a:cs typeface="Aileron"/>
                <a:sym typeface="Aileron"/>
              </a:rPr>
              <a:t>tracking. Alex Driving School aims to differentiate itself from other schools by providing calm, confidence‑building lessons and clear progress updates after each session.</a:t>
            </a:r>
          </a:p>
          <a:p>
            <a:pPr algn="l">
              <a:lnSpc>
                <a:spcPts val="3526"/>
              </a:lnSpc>
            </a:pPr>
          </a:p>
        </p:txBody>
      </p:sp>
      <p:sp>
        <p:nvSpPr>
          <p:cNvPr name="AutoShape 20" id="20"/>
          <p:cNvSpPr/>
          <p:nvPr/>
        </p:nvSpPr>
        <p:spPr>
          <a:xfrm>
            <a:off x="5269279" y="4138569"/>
            <a:ext cx="3267801" cy="0"/>
          </a:xfrm>
          <a:prstGeom prst="line">
            <a:avLst/>
          </a:prstGeom>
          <a:ln cap="flat" w="38100">
            <a:solidFill>
              <a:srgbClr val="000000"/>
            </a:solidFill>
            <a:prstDash val="solid"/>
            <a:headEnd type="none" len="sm" w="sm"/>
            <a:tailEnd type="arrow" len="sm" w="med"/>
          </a:ln>
        </p:spPr>
      </p:sp>
      <p:sp>
        <p:nvSpPr>
          <p:cNvPr name="AutoShape 21" id="21"/>
          <p:cNvSpPr/>
          <p:nvPr/>
        </p:nvSpPr>
        <p:spPr>
          <a:xfrm>
            <a:off x="5269279" y="7027478"/>
            <a:ext cx="3267801" cy="0"/>
          </a:xfrm>
          <a:prstGeom prst="line">
            <a:avLst/>
          </a:prstGeom>
          <a:ln cap="flat" w="38100">
            <a:solidFill>
              <a:srgbClr val="000000"/>
            </a:solidFill>
            <a:prstDash val="solid"/>
            <a:headEnd type="none" len="sm" w="sm"/>
            <a:tailEnd type="arrow" len="sm" w="med"/>
          </a:ln>
        </p:spPr>
      </p:sp>
      <p:sp>
        <p:nvSpPr>
          <p:cNvPr name="Freeform 22" id="22"/>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sp>
        <p:nvSpPr>
          <p:cNvPr name="TextBox 5" id="5"/>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6" id="6"/>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
        <p:nvSpPr>
          <p:cNvPr name="TextBox 7" id="7"/>
          <p:cNvSpPr txBox="true"/>
          <p:nvPr/>
        </p:nvSpPr>
        <p:spPr>
          <a:xfrm rot="0">
            <a:off x="909860" y="1683072"/>
            <a:ext cx="10604958" cy="842702"/>
          </a:xfrm>
          <a:prstGeom prst="rect">
            <a:avLst/>
          </a:prstGeom>
        </p:spPr>
        <p:txBody>
          <a:bodyPr anchor="t" rtlCol="false" tIns="0" lIns="0" bIns="0" rIns="0">
            <a:spAutoFit/>
          </a:bodyPr>
          <a:lstStyle/>
          <a:p>
            <a:pPr algn="l">
              <a:lnSpc>
                <a:spcPts val="5920"/>
              </a:lnSpc>
            </a:pPr>
            <a:r>
              <a:rPr lang="en-US" sz="7401">
                <a:solidFill>
                  <a:srgbClr val="0D3316"/>
                </a:solidFill>
                <a:latin typeface="Aileron"/>
                <a:ea typeface="Aileron"/>
                <a:cs typeface="Aileron"/>
                <a:sym typeface="Aileron"/>
              </a:rPr>
              <a:t>MARKETING MATERIALS</a:t>
            </a:r>
          </a:p>
        </p:txBody>
      </p:sp>
      <p:grpSp>
        <p:nvGrpSpPr>
          <p:cNvPr name="Group 8" id="8"/>
          <p:cNvGrpSpPr/>
          <p:nvPr/>
        </p:nvGrpSpPr>
        <p:grpSpPr>
          <a:xfrm rot="0">
            <a:off x="10069227" y="3800257"/>
            <a:ext cx="4393856" cy="903139"/>
            <a:chOff x="0" y="0"/>
            <a:chExt cx="1290430" cy="265242"/>
          </a:xfrm>
        </p:grpSpPr>
        <p:sp>
          <p:nvSpPr>
            <p:cNvPr name="Freeform 9" id="9"/>
            <p:cNvSpPr/>
            <p:nvPr/>
          </p:nvSpPr>
          <p:spPr>
            <a:xfrm flipH="false" flipV="false" rot="0">
              <a:off x="0" y="0"/>
              <a:ext cx="1290430" cy="265242"/>
            </a:xfrm>
            <a:custGeom>
              <a:avLst/>
              <a:gdLst/>
              <a:ahLst/>
              <a:cxnLst/>
              <a:rect r="r" b="b" t="t" l="l"/>
              <a:pathLst>
                <a:path h="265242" w="1290430">
                  <a:moveTo>
                    <a:pt x="0" y="0"/>
                  </a:moveTo>
                  <a:lnTo>
                    <a:pt x="1290430" y="0"/>
                  </a:lnTo>
                  <a:lnTo>
                    <a:pt x="1290430" y="265242"/>
                  </a:lnTo>
                  <a:lnTo>
                    <a:pt x="0" y="265242"/>
                  </a:lnTo>
                  <a:close/>
                </a:path>
              </a:pathLst>
            </a:custGeom>
            <a:solidFill>
              <a:srgbClr val="EBD469"/>
            </a:solidFill>
          </p:spPr>
        </p:sp>
        <p:sp>
          <p:nvSpPr>
            <p:cNvPr name="TextBox 10" id="10"/>
            <p:cNvSpPr txBox="true"/>
            <p:nvPr/>
          </p:nvSpPr>
          <p:spPr>
            <a:xfrm>
              <a:off x="0" y="-9525"/>
              <a:ext cx="1290430" cy="274767"/>
            </a:xfrm>
            <a:prstGeom prst="rect">
              <a:avLst/>
            </a:prstGeom>
          </p:spPr>
          <p:txBody>
            <a:bodyPr anchor="ctr" rtlCol="false" tIns="50800" lIns="50800" bIns="50800" rIns="50800"/>
            <a:lstStyle/>
            <a:p>
              <a:pPr algn="ctr">
                <a:lnSpc>
                  <a:spcPts val="3067"/>
                </a:lnSpc>
              </a:pPr>
              <a:r>
                <a:rPr lang="en-US" sz="2556" b="true">
                  <a:solidFill>
                    <a:srgbClr val="000000"/>
                  </a:solidFill>
                  <a:latin typeface="Aileron Bold"/>
                  <a:ea typeface="Aileron Bold"/>
                  <a:cs typeface="Aileron Bold"/>
                  <a:sym typeface="Aileron Bold"/>
                </a:rPr>
                <a:t>Design Choices</a:t>
              </a:r>
            </a:p>
            <a:p>
              <a:pPr algn="ctr">
                <a:lnSpc>
                  <a:spcPts val="3067"/>
                </a:lnSpc>
              </a:pPr>
            </a:p>
          </p:txBody>
        </p:sp>
      </p:grpSp>
      <p:grpSp>
        <p:nvGrpSpPr>
          <p:cNvPr name="Group 11" id="11"/>
          <p:cNvGrpSpPr/>
          <p:nvPr/>
        </p:nvGrpSpPr>
        <p:grpSpPr>
          <a:xfrm rot="0">
            <a:off x="1024160" y="3800257"/>
            <a:ext cx="8605806" cy="4711186"/>
            <a:chOff x="0" y="0"/>
            <a:chExt cx="1004471" cy="549890"/>
          </a:xfrm>
        </p:grpSpPr>
        <p:sp>
          <p:nvSpPr>
            <p:cNvPr name="Freeform 12" id="12"/>
            <p:cNvSpPr/>
            <p:nvPr/>
          </p:nvSpPr>
          <p:spPr>
            <a:xfrm flipH="false" flipV="false" rot="0">
              <a:off x="0" y="0"/>
              <a:ext cx="1004471" cy="549890"/>
            </a:xfrm>
            <a:custGeom>
              <a:avLst/>
              <a:gdLst/>
              <a:ahLst/>
              <a:cxnLst/>
              <a:rect r="r" b="b" t="t" l="l"/>
              <a:pathLst>
                <a:path h="549890" w="1004471">
                  <a:moveTo>
                    <a:pt x="62973" y="0"/>
                  </a:moveTo>
                  <a:lnTo>
                    <a:pt x="941497" y="0"/>
                  </a:lnTo>
                  <a:cubicBezTo>
                    <a:pt x="958199" y="0"/>
                    <a:pt x="974216" y="6635"/>
                    <a:pt x="986026" y="18444"/>
                  </a:cubicBezTo>
                  <a:cubicBezTo>
                    <a:pt x="997836" y="30254"/>
                    <a:pt x="1004471" y="46272"/>
                    <a:pt x="1004471" y="62973"/>
                  </a:cubicBezTo>
                  <a:lnTo>
                    <a:pt x="1004471" y="486917"/>
                  </a:lnTo>
                  <a:cubicBezTo>
                    <a:pt x="1004471" y="521696"/>
                    <a:pt x="976277" y="549890"/>
                    <a:pt x="941497" y="549890"/>
                  </a:cubicBezTo>
                  <a:lnTo>
                    <a:pt x="62973" y="549890"/>
                  </a:lnTo>
                  <a:cubicBezTo>
                    <a:pt x="28194" y="549890"/>
                    <a:pt x="0" y="521696"/>
                    <a:pt x="0" y="486917"/>
                  </a:cubicBezTo>
                  <a:lnTo>
                    <a:pt x="0" y="62973"/>
                  </a:lnTo>
                  <a:cubicBezTo>
                    <a:pt x="0" y="28194"/>
                    <a:pt x="28194" y="0"/>
                    <a:pt x="62973" y="0"/>
                  </a:cubicBezTo>
                  <a:close/>
                </a:path>
              </a:pathLst>
            </a:custGeom>
            <a:blipFill>
              <a:blip r:embed="rId2"/>
              <a:stretch>
                <a:fillRect l="0" t="-2475" r="0" b="-2475"/>
              </a:stretch>
            </a:blipFill>
          </p:spPr>
        </p:sp>
      </p:grpSp>
      <p:sp>
        <p:nvSpPr>
          <p:cNvPr name="TextBox 13" id="13"/>
          <p:cNvSpPr txBox="true"/>
          <p:nvPr/>
        </p:nvSpPr>
        <p:spPr>
          <a:xfrm rot="0">
            <a:off x="9709033" y="4979621"/>
            <a:ext cx="7550267" cy="4022242"/>
          </a:xfrm>
          <a:prstGeom prst="rect">
            <a:avLst/>
          </a:prstGeom>
        </p:spPr>
        <p:txBody>
          <a:bodyPr anchor="t" rtlCol="false" tIns="0" lIns="0" bIns="0" rIns="0">
            <a:spAutoFit/>
          </a:bodyPr>
          <a:lstStyle/>
          <a:p>
            <a:pPr algn="l" marL="543856" indent="-271928" lvl="1">
              <a:lnSpc>
                <a:spcPts val="3526"/>
              </a:lnSpc>
              <a:buFont typeface="Arial"/>
              <a:buChar char="•"/>
            </a:pPr>
            <a:r>
              <a:rPr lang="en-US" sz="2519">
                <a:solidFill>
                  <a:srgbClr val="0D3316"/>
                </a:solidFill>
                <a:latin typeface="Aileron"/>
                <a:ea typeface="Aileron"/>
                <a:cs typeface="Aileron"/>
                <a:sym typeface="Aileron"/>
              </a:rPr>
              <a:t>Bright, youthful colours appeal to the 17–35 d</a:t>
            </a:r>
            <a:r>
              <a:rPr lang="en-US" sz="2519">
                <a:solidFill>
                  <a:srgbClr val="0D3316"/>
                </a:solidFill>
                <a:latin typeface="Aileron"/>
                <a:ea typeface="Aileron"/>
                <a:cs typeface="Aileron"/>
                <a:sym typeface="Aileron"/>
              </a:rPr>
              <a:t>emographic, but with a temperate palete</a:t>
            </a:r>
          </a:p>
          <a:p>
            <a:pPr algn="l" marL="543856" indent="-271928" lvl="1">
              <a:lnSpc>
                <a:spcPts val="3526"/>
              </a:lnSpc>
              <a:buFont typeface="Arial"/>
              <a:buChar char="•"/>
            </a:pPr>
            <a:r>
              <a:rPr lang="en-US" sz="2519">
                <a:solidFill>
                  <a:srgbClr val="0D3316"/>
                </a:solidFill>
                <a:latin typeface="Aileron"/>
                <a:ea typeface="Aileron"/>
                <a:cs typeface="Aileron"/>
                <a:sym typeface="Aileron"/>
              </a:rPr>
              <a:t>Clear messaging emphasises patience, support, and confidence.</a:t>
            </a:r>
          </a:p>
          <a:p>
            <a:pPr algn="l" marL="543856" indent="-271928" lvl="1">
              <a:lnSpc>
                <a:spcPts val="3526"/>
              </a:lnSpc>
              <a:buFont typeface="Arial"/>
              <a:buChar char="•"/>
            </a:pPr>
            <a:r>
              <a:rPr lang="en-US" sz="2519">
                <a:solidFill>
                  <a:srgbClr val="0D3316"/>
                </a:solidFill>
                <a:latin typeface="Aileron"/>
                <a:ea typeface="Aileron"/>
                <a:cs typeface="Aileron"/>
                <a:sym typeface="Aileron"/>
              </a:rPr>
              <a:t>Flyers and posters highlight the 20% student discount.</a:t>
            </a:r>
          </a:p>
          <a:p>
            <a:pPr algn="l" marL="543856" indent="-271928" lvl="1">
              <a:lnSpc>
                <a:spcPts val="3526"/>
              </a:lnSpc>
              <a:buFont typeface="Arial"/>
              <a:buChar char="•"/>
            </a:pPr>
            <a:r>
              <a:rPr lang="en-US" sz="2519">
                <a:solidFill>
                  <a:srgbClr val="0D3316"/>
                </a:solidFill>
                <a:latin typeface="Aileron"/>
                <a:ea typeface="Aileron"/>
                <a:cs typeface="Aileron"/>
                <a:sym typeface="Aileron"/>
              </a:rPr>
              <a:t>Road safety courses provided at university campuses.</a:t>
            </a:r>
          </a:p>
          <a:p>
            <a:pPr algn="l">
              <a:lnSpc>
                <a:spcPts val="3526"/>
              </a:lnSpc>
            </a:pPr>
          </a:p>
        </p:txBody>
      </p:sp>
      <p:sp>
        <p:nvSpPr>
          <p:cNvPr name="Freeform 14" id="14"/>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sp>
        <p:nvSpPr>
          <p:cNvPr name="Freeform 5" id="5"/>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779293" y="1462791"/>
            <a:ext cx="5821551" cy="8234159"/>
          </a:xfrm>
          <a:custGeom>
            <a:avLst/>
            <a:gdLst/>
            <a:ahLst/>
            <a:cxnLst/>
            <a:rect r="r" b="b" t="t" l="l"/>
            <a:pathLst>
              <a:path h="8234159" w="5821551">
                <a:moveTo>
                  <a:pt x="0" y="0"/>
                </a:moveTo>
                <a:lnTo>
                  <a:pt x="5821550" y="0"/>
                </a:lnTo>
                <a:lnTo>
                  <a:pt x="5821550" y="8234159"/>
                </a:lnTo>
                <a:lnTo>
                  <a:pt x="0" y="8234159"/>
                </a:lnTo>
                <a:lnTo>
                  <a:pt x="0" y="0"/>
                </a:lnTo>
                <a:close/>
              </a:path>
            </a:pathLst>
          </a:custGeom>
          <a:blipFill>
            <a:blip r:embed="rId4"/>
            <a:stretch>
              <a:fillRect l="0" t="0" r="0" b="0"/>
            </a:stretch>
          </a:blipFill>
        </p:spPr>
      </p:sp>
      <p:sp>
        <p:nvSpPr>
          <p:cNvPr name="Freeform 7" id="7"/>
          <p:cNvSpPr/>
          <p:nvPr/>
        </p:nvSpPr>
        <p:spPr>
          <a:xfrm flipH="false" flipV="false" rot="0">
            <a:off x="7190792" y="1433679"/>
            <a:ext cx="5862716" cy="8292384"/>
          </a:xfrm>
          <a:custGeom>
            <a:avLst/>
            <a:gdLst/>
            <a:ahLst/>
            <a:cxnLst/>
            <a:rect r="r" b="b" t="t" l="l"/>
            <a:pathLst>
              <a:path h="8292384" w="5862716">
                <a:moveTo>
                  <a:pt x="0" y="0"/>
                </a:moveTo>
                <a:lnTo>
                  <a:pt x="5862715" y="0"/>
                </a:lnTo>
                <a:lnTo>
                  <a:pt x="5862715" y="8292384"/>
                </a:lnTo>
                <a:lnTo>
                  <a:pt x="0" y="8292384"/>
                </a:lnTo>
                <a:lnTo>
                  <a:pt x="0" y="0"/>
                </a:lnTo>
                <a:close/>
              </a:path>
            </a:pathLst>
          </a:custGeom>
          <a:blipFill>
            <a:blip r:embed="rId5"/>
            <a:stretch>
              <a:fillRect l="0" t="0" r="0" b="0"/>
            </a:stretch>
          </a:blipFill>
        </p:spPr>
      </p:sp>
      <p:sp>
        <p:nvSpPr>
          <p:cNvPr name="Freeform 8" id="8"/>
          <p:cNvSpPr/>
          <p:nvPr/>
        </p:nvSpPr>
        <p:spPr>
          <a:xfrm flipH="false" flipV="false" rot="0">
            <a:off x="13576601" y="1714758"/>
            <a:ext cx="4364143" cy="2493796"/>
          </a:xfrm>
          <a:custGeom>
            <a:avLst/>
            <a:gdLst/>
            <a:ahLst/>
            <a:cxnLst/>
            <a:rect r="r" b="b" t="t" l="l"/>
            <a:pathLst>
              <a:path h="2493796" w="4364143">
                <a:moveTo>
                  <a:pt x="0" y="0"/>
                </a:moveTo>
                <a:lnTo>
                  <a:pt x="4364143" y="0"/>
                </a:lnTo>
                <a:lnTo>
                  <a:pt x="4364143" y="2493796"/>
                </a:lnTo>
                <a:lnTo>
                  <a:pt x="0" y="2493796"/>
                </a:lnTo>
                <a:lnTo>
                  <a:pt x="0" y="0"/>
                </a:lnTo>
                <a:close/>
              </a:path>
            </a:pathLst>
          </a:custGeom>
          <a:blipFill>
            <a:blip r:embed="rId6"/>
            <a:stretch>
              <a:fillRect l="0" t="0" r="0" b="0"/>
            </a:stretch>
          </a:blipFill>
        </p:spPr>
      </p:sp>
      <p:sp>
        <p:nvSpPr>
          <p:cNvPr name="Freeform 9" id="9"/>
          <p:cNvSpPr/>
          <p:nvPr/>
        </p:nvSpPr>
        <p:spPr>
          <a:xfrm flipH="false" flipV="false" rot="0">
            <a:off x="13823381" y="4628518"/>
            <a:ext cx="3870583" cy="4838229"/>
          </a:xfrm>
          <a:custGeom>
            <a:avLst/>
            <a:gdLst/>
            <a:ahLst/>
            <a:cxnLst/>
            <a:rect r="r" b="b" t="t" l="l"/>
            <a:pathLst>
              <a:path h="4838229" w="3870583">
                <a:moveTo>
                  <a:pt x="0" y="0"/>
                </a:moveTo>
                <a:lnTo>
                  <a:pt x="3870583" y="0"/>
                </a:lnTo>
                <a:lnTo>
                  <a:pt x="3870583" y="4838229"/>
                </a:lnTo>
                <a:lnTo>
                  <a:pt x="0" y="4838229"/>
                </a:lnTo>
                <a:lnTo>
                  <a:pt x="0" y="0"/>
                </a:lnTo>
                <a:close/>
              </a:path>
            </a:pathLst>
          </a:custGeom>
          <a:blipFill>
            <a:blip r:embed="rId7"/>
            <a:stretch>
              <a:fillRect l="0" t="0" r="0" b="0"/>
            </a:stretch>
          </a:blipFill>
        </p:spPr>
      </p:sp>
      <p:sp>
        <p:nvSpPr>
          <p:cNvPr name="TextBox 10" id="10"/>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11" id="11"/>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sp>
        <p:nvSpPr>
          <p:cNvPr name="Freeform 5" id="5"/>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759139" y="1770826"/>
            <a:ext cx="5434205" cy="7687328"/>
          </a:xfrm>
          <a:custGeom>
            <a:avLst/>
            <a:gdLst/>
            <a:ahLst/>
            <a:cxnLst/>
            <a:rect r="r" b="b" t="t" l="l"/>
            <a:pathLst>
              <a:path h="7687328" w="5434205">
                <a:moveTo>
                  <a:pt x="0" y="0"/>
                </a:moveTo>
                <a:lnTo>
                  <a:pt x="5434204" y="0"/>
                </a:lnTo>
                <a:lnTo>
                  <a:pt x="5434204" y="7687328"/>
                </a:lnTo>
                <a:lnTo>
                  <a:pt x="0" y="7687328"/>
                </a:lnTo>
                <a:lnTo>
                  <a:pt x="0" y="0"/>
                </a:lnTo>
                <a:close/>
              </a:path>
            </a:pathLst>
          </a:custGeom>
          <a:blipFill>
            <a:blip r:embed="rId4"/>
            <a:stretch>
              <a:fillRect l="0" t="0" r="0" b="0"/>
            </a:stretch>
          </a:blipFill>
        </p:spPr>
      </p:sp>
      <p:sp>
        <p:nvSpPr>
          <p:cNvPr name="Freeform 7" id="7"/>
          <p:cNvSpPr/>
          <p:nvPr/>
        </p:nvSpPr>
        <p:spPr>
          <a:xfrm flipH="false" flipV="false" rot="0">
            <a:off x="6612045" y="1723053"/>
            <a:ext cx="6188081" cy="7735101"/>
          </a:xfrm>
          <a:custGeom>
            <a:avLst/>
            <a:gdLst/>
            <a:ahLst/>
            <a:cxnLst/>
            <a:rect r="r" b="b" t="t" l="l"/>
            <a:pathLst>
              <a:path h="7735101" w="6188081">
                <a:moveTo>
                  <a:pt x="0" y="0"/>
                </a:moveTo>
                <a:lnTo>
                  <a:pt x="6188081" y="0"/>
                </a:lnTo>
                <a:lnTo>
                  <a:pt x="6188081" y="7735101"/>
                </a:lnTo>
                <a:lnTo>
                  <a:pt x="0" y="7735101"/>
                </a:lnTo>
                <a:lnTo>
                  <a:pt x="0" y="0"/>
                </a:lnTo>
                <a:close/>
              </a:path>
            </a:pathLst>
          </a:custGeom>
          <a:blipFill>
            <a:blip r:embed="rId5"/>
            <a:stretch>
              <a:fillRect l="0" t="0" r="0" b="0"/>
            </a:stretch>
          </a:blipFill>
        </p:spPr>
      </p:sp>
      <p:sp>
        <p:nvSpPr>
          <p:cNvPr name="Freeform 8" id="8"/>
          <p:cNvSpPr/>
          <p:nvPr/>
        </p:nvSpPr>
        <p:spPr>
          <a:xfrm flipH="false" flipV="false" rot="0">
            <a:off x="13160142" y="1770826"/>
            <a:ext cx="4576069" cy="7687328"/>
          </a:xfrm>
          <a:custGeom>
            <a:avLst/>
            <a:gdLst/>
            <a:ahLst/>
            <a:cxnLst/>
            <a:rect r="r" b="b" t="t" l="l"/>
            <a:pathLst>
              <a:path h="7687328" w="4576069">
                <a:moveTo>
                  <a:pt x="0" y="0"/>
                </a:moveTo>
                <a:lnTo>
                  <a:pt x="4576069" y="0"/>
                </a:lnTo>
                <a:lnTo>
                  <a:pt x="4576069" y="7687328"/>
                </a:lnTo>
                <a:lnTo>
                  <a:pt x="0" y="7687328"/>
                </a:lnTo>
                <a:lnTo>
                  <a:pt x="0" y="0"/>
                </a:lnTo>
                <a:close/>
              </a:path>
            </a:pathLst>
          </a:custGeom>
          <a:blipFill>
            <a:blip r:embed="rId6"/>
            <a:stretch>
              <a:fillRect l="-9384" t="0" r="-9384" b="0"/>
            </a:stretch>
          </a:blipFill>
        </p:spPr>
      </p:sp>
      <p:sp>
        <p:nvSpPr>
          <p:cNvPr name="TextBox 9" id="9"/>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10" id="10"/>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sp>
        <p:nvSpPr>
          <p:cNvPr name="Freeform 5" id="5"/>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a:hlinkClick r:id="rId5" tooltip="https://www.youtube.com/watch?v=ULC8xi0c4hw"/>
          </p:cNvPr>
          <p:cNvSpPr/>
          <p:nvPr/>
        </p:nvSpPr>
        <p:spPr>
          <a:xfrm flipH="false" flipV="false" rot="0">
            <a:off x="5129665" y="1948625"/>
            <a:ext cx="11736522" cy="6855730"/>
          </a:xfrm>
          <a:custGeom>
            <a:avLst/>
            <a:gdLst/>
            <a:ahLst/>
            <a:cxnLst/>
            <a:rect r="r" b="b" t="t" l="l"/>
            <a:pathLst>
              <a:path h="6855730" w="11736522">
                <a:moveTo>
                  <a:pt x="0" y="0"/>
                </a:moveTo>
                <a:lnTo>
                  <a:pt x="11736522" y="0"/>
                </a:lnTo>
                <a:lnTo>
                  <a:pt x="11736522" y="6855730"/>
                </a:lnTo>
                <a:lnTo>
                  <a:pt x="0" y="6855730"/>
                </a:lnTo>
                <a:lnTo>
                  <a:pt x="0" y="0"/>
                </a:lnTo>
                <a:close/>
              </a:path>
            </a:pathLst>
          </a:custGeom>
          <a:blipFill>
            <a:blip r:embed="rId4"/>
            <a:stretch>
              <a:fillRect l="-1923" t="0" r="-1923" b="0"/>
            </a:stretch>
          </a:blipFill>
        </p:spPr>
      </p:sp>
      <p:sp>
        <p:nvSpPr>
          <p:cNvPr name="Freeform 7" id="7"/>
          <p:cNvSpPr/>
          <p:nvPr/>
        </p:nvSpPr>
        <p:spPr>
          <a:xfrm flipH="false" flipV="false" rot="0">
            <a:off x="10997926" y="7100271"/>
            <a:ext cx="2693251" cy="2907693"/>
          </a:xfrm>
          <a:custGeom>
            <a:avLst/>
            <a:gdLst/>
            <a:ahLst/>
            <a:cxnLst/>
            <a:rect r="r" b="b" t="t" l="l"/>
            <a:pathLst>
              <a:path h="2907693" w="2693251">
                <a:moveTo>
                  <a:pt x="0" y="0"/>
                </a:moveTo>
                <a:lnTo>
                  <a:pt x="2693251" y="0"/>
                </a:lnTo>
                <a:lnTo>
                  <a:pt x="2693251" y="2907693"/>
                </a:lnTo>
                <a:lnTo>
                  <a:pt x="0" y="2907693"/>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8" id="8"/>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9" id="9"/>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pic>
        <p:nvPicPr>
          <p:cNvPr name="Picture 10" id="10"/>
          <p:cNvPicPr>
            <a:picLocks noChangeAspect="true"/>
          </p:cNvPicPr>
          <p:nvPr/>
        </p:nvPicPr>
        <p:blipFill>
          <a:blip r:embed="rId8"/>
          <a:stretch>
            <a:fillRect/>
          </a:stretch>
        </p:blipFill>
        <p:spPr>
          <a:xfrm rot="0">
            <a:off x="-314331" y="3545100"/>
            <a:ext cx="5690420" cy="4124917"/>
          </a:xfrm>
          <a:prstGeom prst="rect">
            <a:avLst/>
          </a:prstGeom>
        </p:spPr>
      </p:pic>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bg>
      <p:bgPr>
        <a:solidFill>
          <a:srgbClr val="ECEDE8"/>
        </a:solidFill>
      </p:bgPr>
    </p:bg>
    <p:spTree>
      <p:nvGrpSpPr>
        <p:cNvPr id="1" name=""/>
        <p:cNvGrpSpPr/>
        <p:nvPr/>
      </p:nvGrpSpPr>
      <p:grpSpPr>
        <a:xfrm>
          <a:off x="0" y="0"/>
          <a:ext cx="0" cy="0"/>
          <a:chOff x="0" y="0"/>
          <a:chExt cx="0" cy="0"/>
        </a:xfrm>
      </p:grpSpPr>
      <p:grpSp>
        <p:nvGrpSpPr>
          <p:cNvPr name="Group 2" id="2"/>
          <p:cNvGrpSpPr/>
          <p:nvPr/>
        </p:nvGrpSpPr>
        <p:grpSpPr>
          <a:xfrm rot="0">
            <a:off x="15448177" y="407069"/>
            <a:ext cx="2492567" cy="665306"/>
            <a:chOff x="0" y="0"/>
            <a:chExt cx="867826" cy="231637"/>
          </a:xfrm>
        </p:grpSpPr>
        <p:sp>
          <p:nvSpPr>
            <p:cNvPr name="Freeform 3" id="3"/>
            <p:cNvSpPr/>
            <p:nvPr/>
          </p:nvSpPr>
          <p:spPr>
            <a:xfrm flipH="false" flipV="false" rot="0">
              <a:off x="0" y="0"/>
              <a:ext cx="867826" cy="231637"/>
            </a:xfrm>
            <a:custGeom>
              <a:avLst/>
              <a:gdLst/>
              <a:ahLst/>
              <a:cxnLst/>
              <a:rect r="r" b="b" t="t" l="l"/>
              <a:pathLst>
                <a:path h="231637" w="867826">
                  <a:moveTo>
                    <a:pt x="115818" y="0"/>
                  </a:moveTo>
                  <a:lnTo>
                    <a:pt x="752008" y="0"/>
                  </a:lnTo>
                  <a:cubicBezTo>
                    <a:pt x="782725" y="0"/>
                    <a:pt x="812184" y="12202"/>
                    <a:pt x="833904" y="33922"/>
                  </a:cubicBezTo>
                  <a:cubicBezTo>
                    <a:pt x="855624" y="55643"/>
                    <a:pt x="867826" y="85101"/>
                    <a:pt x="867826" y="115818"/>
                  </a:cubicBezTo>
                  <a:lnTo>
                    <a:pt x="867826" y="115818"/>
                  </a:lnTo>
                  <a:cubicBezTo>
                    <a:pt x="867826" y="146535"/>
                    <a:pt x="855624" y="175994"/>
                    <a:pt x="833904" y="197714"/>
                  </a:cubicBezTo>
                  <a:cubicBezTo>
                    <a:pt x="812184" y="219434"/>
                    <a:pt x="782725" y="231637"/>
                    <a:pt x="752008" y="231637"/>
                  </a:cubicBezTo>
                  <a:lnTo>
                    <a:pt x="115818" y="231637"/>
                  </a:lnTo>
                  <a:cubicBezTo>
                    <a:pt x="85101" y="231637"/>
                    <a:pt x="55643" y="219434"/>
                    <a:pt x="33922" y="197714"/>
                  </a:cubicBezTo>
                  <a:cubicBezTo>
                    <a:pt x="12202" y="175994"/>
                    <a:pt x="0" y="146535"/>
                    <a:pt x="0" y="115818"/>
                  </a:cubicBezTo>
                  <a:lnTo>
                    <a:pt x="0" y="115818"/>
                  </a:lnTo>
                  <a:cubicBezTo>
                    <a:pt x="0" y="85101"/>
                    <a:pt x="12202" y="55643"/>
                    <a:pt x="33922" y="33922"/>
                  </a:cubicBezTo>
                  <a:cubicBezTo>
                    <a:pt x="55643" y="12202"/>
                    <a:pt x="85101" y="0"/>
                    <a:pt x="115818" y="0"/>
                  </a:cubicBezTo>
                  <a:close/>
                </a:path>
              </a:pathLst>
            </a:custGeom>
            <a:ln w="28575" cap="rnd">
              <a:solidFill>
                <a:srgbClr val="0D3316"/>
              </a:solidFill>
              <a:prstDash val="solid"/>
              <a:round/>
            </a:ln>
          </p:spPr>
        </p:sp>
        <p:sp>
          <p:nvSpPr>
            <p:cNvPr name="TextBox 4" id="4"/>
            <p:cNvSpPr txBox="true"/>
            <p:nvPr/>
          </p:nvSpPr>
          <p:spPr>
            <a:xfrm>
              <a:off x="0" y="-9525"/>
              <a:ext cx="867826" cy="241162"/>
            </a:xfrm>
            <a:prstGeom prst="rect">
              <a:avLst/>
            </a:prstGeom>
          </p:spPr>
          <p:txBody>
            <a:bodyPr anchor="ctr" rtlCol="false" tIns="50800" lIns="50800" bIns="50800" rIns="50800"/>
            <a:lstStyle/>
            <a:p>
              <a:pPr algn="ctr">
                <a:lnSpc>
                  <a:spcPts val="3067"/>
                </a:lnSpc>
              </a:pPr>
            </a:p>
          </p:txBody>
        </p:sp>
      </p:grpSp>
      <p:grpSp>
        <p:nvGrpSpPr>
          <p:cNvPr name="Group 5" id="5"/>
          <p:cNvGrpSpPr/>
          <p:nvPr/>
        </p:nvGrpSpPr>
        <p:grpSpPr>
          <a:xfrm rot="0">
            <a:off x="0" y="2946067"/>
            <a:ext cx="18288000" cy="3085663"/>
            <a:chOff x="0" y="0"/>
            <a:chExt cx="2457250" cy="414602"/>
          </a:xfrm>
        </p:grpSpPr>
        <p:sp>
          <p:nvSpPr>
            <p:cNvPr name="Freeform 6" id="6"/>
            <p:cNvSpPr/>
            <p:nvPr/>
          </p:nvSpPr>
          <p:spPr>
            <a:xfrm flipH="false" flipV="false" rot="0">
              <a:off x="0" y="0"/>
              <a:ext cx="2457250" cy="414602"/>
            </a:xfrm>
            <a:custGeom>
              <a:avLst/>
              <a:gdLst/>
              <a:ahLst/>
              <a:cxnLst/>
              <a:rect r="r" b="b" t="t" l="l"/>
              <a:pathLst>
                <a:path h="414602" w="2457250">
                  <a:moveTo>
                    <a:pt x="0" y="0"/>
                  </a:moveTo>
                  <a:lnTo>
                    <a:pt x="2457250" y="0"/>
                  </a:lnTo>
                  <a:lnTo>
                    <a:pt x="2457250" y="414602"/>
                  </a:lnTo>
                  <a:lnTo>
                    <a:pt x="0" y="414602"/>
                  </a:lnTo>
                  <a:close/>
                </a:path>
              </a:pathLst>
            </a:custGeom>
            <a:blipFill>
              <a:blip r:embed="rId2"/>
              <a:stretch>
                <a:fillRect l="0" t="-33835" r="0" b="-146339"/>
              </a:stretch>
            </a:blipFill>
          </p:spPr>
        </p:sp>
      </p:grpSp>
      <p:grpSp>
        <p:nvGrpSpPr>
          <p:cNvPr name="Group 7" id="7"/>
          <p:cNvGrpSpPr/>
          <p:nvPr/>
        </p:nvGrpSpPr>
        <p:grpSpPr>
          <a:xfrm rot="0">
            <a:off x="6867734" y="6183148"/>
            <a:ext cx="11420266" cy="3051985"/>
            <a:chOff x="0" y="0"/>
            <a:chExt cx="3354013" cy="896336"/>
          </a:xfrm>
        </p:grpSpPr>
        <p:sp>
          <p:nvSpPr>
            <p:cNvPr name="Freeform 8" id="8"/>
            <p:cNvSpPr/>
            <p:nvPr/>
          </p:nvSpPr>
          <p:spPr>
            <a:xfrm flipH="false" flipV="false" rot="0">
              <a:off x="0" y="0"/>
              <a:ext cx="3354013" cy="896336"/>
            </a:xfrm>
            <a:custGeom>
              <a:avLst/>
              <a:gdLst/>
              <a:ahLst/>
              <a:cxnLst/>
              <a:rect r="r" b="b" t="t" l="l"/>
              <a:pathLst>
                <a:path h="896336" w="3354013">
                  <a:moveTo>
                    <a:pt x="0" y="0"/>
                  </a:moveTo>
                  <a:lnTo>
                    <a:pt x="3354013" y="0"/>
                  </a:lnTo>
                  <a:lnTo>
                    <a:pt x="3354013" y="896336"/>
                  </a:lnTo>
                  <a:lnTo>
                    <a:pt x="0" y="896336"/>
                  </a:lnTo>
                  <a:close/>
                </a:path>
              </a:pathLst>
            </a:custGeom>
            <a:solidFill>
              <a:srgbClr val="EBD469"/>
            </a:solidFill>
          </p:spPr>
        </p:sp>
        <p:sp>
          <p:nvSpPr>
            <p:cNvPr name="TextBox 9" id="9"/>
            <p:cNvSpPr txBox="true"/>
            <p:nvPr/>
          </p:nvSpPr>
          <p:spPr>
            <a:xfrm>
              <a:off x="0" y="-9525"/>
              <a:ext cx="3354013" cy="905861"/>
            </a:xfrm>
            <a:prstGeom prst="rect">
              <a:avLst/>
            </a:prstGeom>
          </p:spPr>
          <p:txBody>
            <a:bodyPr anchor="ctr" rtlCol="false" tIns="50800" lIns="50800" bIns="50800" rIns="50800"/>
            <a:lstStyle/>
            <a:p>
              <a:pPr algn="ctr">
                <a:lnSpc>
                  <a:spcPts val="3067"/>
                </a:lnSpc>
              </a:pPr>
            </a:p>
          </p:txBody>
        </p:sp>
      </p:grpSp>
      <p:sp>
        <p:nvSpPr>
          <p:cNvPr name="Freeform 10" id="10"/>
          <p:cNvSpPr/>
          <p:nvPr/>
        </p:nvSpPr>
        <p:spPr>
          <a:xfrm flipH="false" flipV="false" rot="0">
            <a:off x="407746" y="473744"/>
            <a:ext cx="459706" cy="459706"/>
          </a:xfrm>
          <a:custGeom>
            <a:avLst/>
            <a:gdLst/>
            <a:ahLst/>
            <a:cxnLst/>
            <a:rect r="r" b="b" t="t" l="l"/>
            <a:pathLst>
              <a:path h="459706" w="459706">
                <a:moveTo>
                  <a:pt x="0" y="0"/>
                </a:moveTo>
                <a:lnTo>
                  <a:pt x="459706" y="0"/>
                </a:lnTo>
                <a:lnTo>
                  <a:pt x="459706" y="459706"/>
                </a:lnTo>
                <a:lnTo>
                  <a:pt x="0" y="459706"/>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1" id="11"/>
          <p:cNvSpPr txBox="true"/>
          <p:nvPr/>
        </p:nvSpPr>
        <p:spPr>
          <a:xfrm rot="0">
            <a:off x="1024160" y="503572"/>
            <a:ext cx="3485377" cy="390525"/>
          </a:xfrm>
          <a:prstGeom prst="rect">
            <a:avLst/>
          </a:prstGeom>
        </p:spPr>
        <p:txBody>
          <a:bodyPr anchor="t" rtlCol="false" tIns="0" lIns="0" bIns="0" rIns="0">
            <a:spAutoFit/>
          </a:bodyPr>
          <a:lstStyle/>
          <a:p>
            <a:pPr algn="l">
              <a:lnSpc>
                <a:spcPts val="3067"/>
              </a:lnSpc>
            </a:pPr>
            <a:r>
              <a:rPr lang="en-US" sz="2556">
                <a:solidFill>
                  <a:srgbClr val="0D3316"/>
                </a:solidFill>
                <a:latin typeface="Aileron"/>
                <a:ea typeface="Aileron"/>
                <a:cs typeface="Aileron"/>
                <a:sym typeface="Aileron"/>
              </a:rPr>
              <a:t>Alex’s Driving School</a:t>
            </a:r>
          </a:p>
        </p:txBody>
      </p:sp>
      <p:sp>
        <p:nvSpPr>
          <p:cNvPr name="TextBox 12" id="12"/>
          <p:cNvSpPr txBox="true"/>
          <p:nvPr/>
        </p:nvSpPr>
        <p:spPr>
          <a:xfrm rot="0">
            <a:off x="15564685" y="591054"/>
            <a:ext cx="2259551" cy="314325"/>
          </a:xfrm>
          <a:prstGeom prst="rect">
            <a:avLst/>
          </a:prstGeom>
        </p:spPr>
        <p:txBody>
          <a:bodyPr anchor="t" rtlCol="false" tIns="0" lIns="0" bIns="0" rIns="0">
            <a:spAutoFit/>
          </a:bodyPr>
          <a:lstStyle/>
          <a:p>
            <a:pPr algn="ctr">
              <a:lnSpc>
                <a:spcPts val="2440"/>
              </a:lnSpc>
            </a:pPr>
            <a:r>
              <a:rPr lang="en-US" sz="2034">
                <a:solidFill>
                  <a:srgbClr val="0D3316"/>
                </a:solidFill>
                <a:latin typeface="Aileron"/>
                <a:ea typeface="Aileron"/>
                <a:cs typeface="Aileron"/>
                <a:sym typeface="Aileron"/>
              </a:rPr>
              <a:t>PROJECT 2026</a:t>
            </a:r>
          </a:p>
        </p:txBody>
      </p:sp>
      <p:sp>
        <p:nvSpPr>
          <p:cNvPr name="TextBox 13" id="13"/>
          <p:cNvSpPr txBox="true"/>
          <p:nvPr/>
        </p:nvSpPr>
        <p:spPr>
          <a:xfrm rot="0">
            <a:off x="1024160" y="1790341"/>
            <a:ext cx="12315075" cy="1155725"/>
          </a:xfrm>
          <a:prstGeom prst="rect">
            <a:avLst/>
          </a:prstGeom>
        </p:spPr>
        <p:txBody>
          <a:bodyPr anchor="t" rtlCol="false" tIns="0" lIns="0" bIns="0" rIns="0">
            <a:spAutoFit/>
          </a:bodyPr>
          <a:lstStyle/>
          <a:p>
            <a:pPr algn="l">
              <a:lnSpc>
                <a:spcPts val="8000"/>
              </a:lnSpc>
            </a:pPr>
            <a:r>
              <a:rPr lang="en-US" sz="10000">
                <a:solidFill>
                  <a:srgbClr val="0D3316"/>
                </a:solidFill>
                <a:latin typeface="Aileron"/>
                <a:ea typeface="Aileron"/>
                <a:cs typeface="Aileron"/>
                <a:sym typeface="Aileron"/>
              </a:rPr>
              <a:t>PROPOSAL RECAP</a:t>
            </a:r>
          </a:p>
        </p:txBody>
      </p:sp>
      <p:sp>
        <p:nvSpPr>
          <p:cNvPr name="TextBox 14" id="14"/>
          <p:cNvSpPr txBox="true"/>
          <p:nvPr/>
        </p:nvSpPr>
        <p:spPr>
          <a:xfrm rot="0">
            <a:off x="1028700" y="6986949"/>
            <a:ext cx="5399377" cy="2625484"/>
          </a:xfrm>
          <a:prstGeom prst="rect">
            <a:avLst/>
          </a:prstGeom>
        </p:spPr>
        <p:txBody>
          <a:bodyPr anchor="t" rtlCol="false" tIns="0" lIns="0" bIns="0" rIns="0">
            <a:spAutoFit/>
          </a:bodyPr>
          <a:lstStyle/>
          <a:p>
            <a:pPr algn="l">
              <a:lnSpc>
                <a:spcPts val="5224"/>
              </a:lnSpc>
            </a:pPr>
            <a:r>
              <a:rPr lang="en-US" sz="4018">
                <a:solidFill>
                  <a:srgbClr val="0D3316"/>
                </a:solidFill>
                <a:latin typeface="Aileron"/>
                <a:ea typeface="Aileron"/>
                <a:cs typeface="Aileron"/>
                <a:sym typeface="Aileron"/>
              </a:rPr>
              <a:t>Grow your confidence and understand what creating a business means</a:t>
            </a:r>
          </a:p>
        </p:txBody>
      </p:sp>
      <p:sp>
        <p:nvSpPr>
          <p:cNvPr name="TextBox 15" id="15"/>
          <p:cNvSpPr txBox="true"/>
          <p:nvPr/>
        </p:nvSpPr>
        <p:spPr>
          <a:xfrm rot="0">
            <a:off x="7181697" y="6269834"/>
            <a:ext cx="10134798" cy="1126884"/>
          </a:xfrm>
          <a:prstGeom prst="rect">
            <a:avLst/>
          </a:prstGeom>
        </p:spPr>
        <p:txBody>
          <a:bodyPr anchor="t" rtlCol="false" tIns="0" lIns="0" bIns="0" rIns="0">
            <a:spAutoFit/>
          </a:bodyPr>
          <a:lstStyle/>
          <a:p>
            <a:pPr algn="l">
              <a:lnSpc>
                <a:spcPts val="4574"/>
              </a:lnSpc>
            </a:pPr>
            <a:r>
              <a:rPr lang="en-US" sz="3518">
                <a:solidFill>
                  <a:srgbClr val="0D3316"/>
                </a:solidFill>
                <a:latin typeface="Aileron"/>
                <a:ea typeface="Aileron"/>
                <a:cs typeface="Aileron"/>
                <a:sym typeface="Aileron"/>
              </a:rPr>
              <a:t>strengthened and created both practical business skills and an entrepreneurial mindset</a:t>
            </a:r>
          </a:p>
        </p:txBody>
      </p:sp>
      <p:sp>
        <p:nvSpPr>
          <p:cNvPr name="TextBox 16" id="16"/>
          <p:cNvSpPr txBox="true"/>
          <p:nvPr/>
        </p:nvSpPr>
        <p:spPr>
          <a:xfrm rot="0">
            <a:off x="7181697" y="7420458"/>
            <a:ext cx="9387364" cy="1758467"/>
          </a:xfrm>
          <a:prstGeom prst="rect">
            <a:avLst/>
          </a:prstGeom>
        </p:spPr>
        <p:txBody>
          <a:bodyPr anchor="t" rtlCol="false" tIns="0" lIns="0" bIns="0" rIns="0">
            <a:spAutoFit/>
          </a:bodyPr>
          <a:lstStyle/>
          <a:p>
            <a:pPr algn="l">
              <a:lnSpc>
                <a:spcPts val="2826"/>
              </a:lnSpc>
            </a:pPr>
            <a:r>
              <a:rPr lang="en-US" sz="2019">
                <a:solidFill>
                  <a:srgbClr val="0D3316"/>
                </a:solidFill>
                <a:latin typeface="Aileron"/>
                <a:ea typeface="Aileron"/>
                <a:cs typeface="Aileron"/>
                <a:sym typeface="Aileron"/>
              </a:rPr>
              <a:t>The process of creating the theoretical business plan for a service I would like to creat</a:t>
            </a:r>
            <a:r>
              <a:rPr lang="en-US" sz="2019">
                <a:solidFill>
                  <a:srgbClr val="0D3316"/>
                </a:solidFill>
                <a:latin typeface="Aileron"/>
                <a:ea typeface="Aileron"/>
                <a:cs typeface="Aileron"/>
                <a:sym typeface="Aileron"/>
              </a:rPr>
              <a:t>e strengthened and created both practical business skills and an entrepreneurial mindset. I developed stronger financial awareness, now understand the importance of research, and have built upon strategic thinking capabilities.</a:t>
            </a:r>
          </a:p>
        </p:txBody>
      </p:sp>
      <p:sp>
        <p:nvSpPr>
          <p:cNvPr name="TextBox 17" id="17"/>
          <p:cNvSpPr txBox="true"/>
          <p:nvPr/>
        </p:nvSpPr>
        <p:spPr>
          <a:xfrm rot="0">
            <a:off x="11042103" y="1284622"/>
            <a:ext cx="7031991" cy="2325524"/>
          </a:xfrm>
          <a:prstGeom prst="rect">
            <a:avLst/>
          </a:prstGeom>
        </p:spPr>
        <p:txBody>
          <a:bodyPr anchor="t" rtlCol="false" tIns="0" lIns="0" bIns="0" rIns="0">
            <a:spAutoFit/>
          </a:bodyPr>
          <a:lstStyle/>
          <a:p>
            <a:pPr algn="ctr">
              <a:lnSpc>
                <a:spcPts val="11602"/>
              </a:lnSpc>
            </a:pPr>
            <a:r>
              <a:rPr lang="en-US" sz="17849">
                <a:solidFill>
                  <a:srgbClr val="0D3316"/>
                </a:solidFill>
                <a:latin typeface="Symphony"/>
                <a:ea typeface="Symphony"/>
                <a:cs typeface="Symphony"/>
                <a:sym typeface="Symphony"/>
              </a:rPr>
              <a:t>thank you</a:t>
            </a:r>
          </a:p>
        </p:txBody>
      </p:sp>
    </p:spTree>
  </p:cSld>
  <p:clrMapOvr>
    <a:masterClrMapping/>
  </p:clrMapOvr>
</p:sld>
</file>

<file path=ppt/slides/slide21.xml><?xml version="1.0" encoding="utf-8"?>
<p:sld xmlns:p="http://schemas.openxmlformats.org/presentationml/2006/main" xmlns:a="http://schemas.openxmlformats.org/drawingml/2006/main">
  <p:cSld>
    <p:bg>
      <p:bgPr>
        <a:solidFill>
          <a:srgbClr val="ECEDE8"/>
        </a:solidFill>
      </p:bgPr>
    </p:bg>
    <p:spTree>
      <p:nvGrpSpPr>
        <p:cNvPr id="1" name=""/>
        <p:cNvGrpSpPr/>
        <p:nvPr/>
      </p:nvGrpSpPr>
      <p:grpSpPr>
        <a:xfrm>
          <a:off x="0" y="0"/>
          <a:ext cx="0" cy="0"/>
          <a:chOff x="0" y="0"/>
          <a:chExt cx="0" cy="0"/>
        </a:xfrm>
      </p:grpSpPr>
      <p:sp>
        <p:nvSpPr>
          <p:cNvPr name="TextBox 2" id="2"/>
          <p:cNvSpPr txBox="true"/>
          <p:nvPr/>
        </p:nvSpPr>
        <p:spPr>
          <a:xfrm rot="0">
            <a:off x="509576" y="2010673"/>
            <a:ext cx="14342269" cy="4274820"/>
          </a:xfrm>
          <a:prstGeom prst="rect">
            <a:avLst/>
          </a:prstGeom>
        </p:spPr>
        <p:txBody>
          <a:bodyPr anchor="t" rtlCol="false" tIns="0" lIns="0" bIns="0" rIns="0">
            <a:spAutoFit/>
          </a:bodyPr>
          <a:lstStyle/>
          <a:p>
            <a:pPr algn="l" marL="582933" indent="-291467" lvl="1">
              <a:lnSpc>
                <a:spcPts val="3780"/>
              </a:lnSpc>
              <a:buAutoNum type="arabicPeriod" startAt="1"/>
            </a:pPr>
            <a:r>
              <a:rPr lang="en-US" sz="2700">
                <a:solidFill>
                  <a:srgbClr val="000000"/>
                </a:solidFill>
                <a:latin typeface="Canva Sans"/>
                <a:ea typeface="Canva Sans"/>
                <a:cs typeface="Canva Sans"/>
                <a:sym typeface="Canva Sans"/>
              </a:rPr>
              <a:t>Kotler, P. &amp; Keller, K. (2016). Marketing</a:t>
            </a:r>
            <a:r>
              <a:rPr lang="en-US" sz="2700">
                <a:solidFill>
                  <a:srgbClr val="000000"/>
                </a:solidFill>
                <a:latin typeface="Canva Sans"/>
                <a:ea typeface="Canva Sans"/>
                <a:cs typeface="Canva Sans"/>
                <a:sym typeface="Canva Sans"/>
              </a:rPr>
              <a:t> Management. Pearson.</a:t>
            </a:r>
          </a:p>
          <a:p>
            <a:pPr algn="l" marL="582933" indent="-291467" lvl="1">
              <a:lnSpc>
                <a:spcPts val="3780"/>
              </a:lnSpc>
              <a:buAutoNum type="arabicPeriod" startAt="1"/>
            </a:pPr>
            <a:r>
              <a:rPr lang="en-US" sz="2700">
                <a:solidFill>
                  <a:srgbClr val="000000"/>
                </a:solidFill>
                <a:latin typeface="Canva Sans"/>
                <a:ea typeface="Canva Sans"/>
                <a:cs typeface="Canva Sans"/>
                <a:sym typeface="Canva Sans"/>
              </a:rPr>
              <a:t>Solomon, M. (2018). Consumer Behaviour: Buying, Having and Being. Pearson.</a:t>
            </a:r>
          </a:p>
          <a:p>
            <a:pPr algn="l" marL="582933" indent="-291467" lvl="1">
              <a:lnSpc>
                <a:spcPts val="3780"/>
              </a:lnSpc>
              <a:buAutoNum type="arabicPeriod" startAt="1"/>
            </a:pPr>
            <a:r>
              <a:rPr lang="en-US" sz="2700">
                <a:solidFill>
                  <a:srgbClr val="000000"/>
                </a:solidFill>
                <a:latin typeface="Canva Sans"/>
                <a:ea typeface="Canva Sans"/>
                <a:cs typeface="Canva Sans"/>
                <a:sym typeface="Canva Sans"/>
              </a:rPr>
              <a:t>Armstrong, G., Kotler, P., &amp; Opresnik, M. (2020). Marketing: An Introduction. Pearson.</a:t>
            </a:r>
          </a:p>
          <a:p>
            <a:pPr algn="l" marL="582933" indent="-291467" lvl="1">
              <a:lnSpc>
                <a:spcPts val="3780"/>
              </a:lnSpc>
              <a:buAutoNum type="arabicPeriod" startAt="1"/>
            </a:pPr>
            <a:r>
              <a:rPr lang="en-US" sz="2700">
                <a:solidFill>
                  <a:srgbClr val="000000"/>
                </a:solidFill>
                <a:latin typeface="Canva Sans"/>
                <a:ea typeface="Canva Sans"/>
                <a:cs typeface="Canva Sans"/>
                <a:sym typeface="Canva Sans"/>
              </a:rPr>
              <a:t>Blank, S. (2013). The Startup Owner’s Manual. Wiley.</a:t>
            </a:r>
          </a:p>
          <a:p>
            <a:pPr algn="l" marL="582933" indent="-291467" lvl="1">
              <a:lnSpc>
                <a:spcPts val="3780"/>
              </a:lnSpc>
              <a:buAutoNum type="arabicPeriod" startAt="1"/>
            </a:pPr>
            <a:r>
              <a:rPr lang="en-US" sz="2700">
                <a:solidFill>
                  <a:srgbClr val="000000"/>
                </a:solidFill>
                <a:latin typeface="Canva Sans"/>
                <a:ea typeface="Canva Sans"/>
                <a:cs typeface="Canva Sans"/>
                <a:sym typeface="Canva Sans"/>
              </a:rPr>
              <a:t>Osterwalder, A. &amp; Pigneur, Y. (2010). Business Model Generation. Wiley.</a:t>
            </a:r>
          </a:p>
          <a:p>
            <a:pPr algn="l" marL="582933" indent="-291467" lvl="1">
              <a:lnSpc>
                <a:spcPts val="3780"/>
              </a:lnSpc>
              <a:buAutoNum type="arabicPeriod" startAt="1"/>
            </a:pPr>
            <a:r>
              <a:rPr lang="en-US" sz="2700">
                <a:solidFill>
                  <a:srgbClr val="000000"/>
                </a:solidFill>
                <a:latin typeface="Canva Sans"/>
                <a:ea typeface="Canva Sans"/>
                <a:cs typeface="Canva Sans"/>
                <a:sym typeface="Canva Sans"/>
              </a:rPr>
              <a:t>McKinsey &amp; Company. (2022). Consumer Decision Journey Report.</a:t>
            </a:r>
          </a:p>
          <a:p>
            <a:pPr algn="l" marL="582933" indent="-291467" lvl="1">
              <a:lnSpc>
                <a:spcPts val="3780"/>
              </a:lnSpc>
              <a:buAutoNum type="arabicPeriod" startAt="1"/>
            </a:pPr>
            <a:r>
              <a:rPr lang="en-US" sz="2700">
                <a:solidFill>
                  <a:srgbClr val="000000"/>
                </a:solidFill>
                <a:latin typeface="Canva Sans"/>
                <a:ea typeface="Canva Sans"/>
                <a:cs typeface="Canva Sans"/>
                <a:sym typeface="Canva Sans"/>
              </a:rPr>
              <a:t>Statista. (2024). Driving Lesson Market in the UK.</a:t>
            </a:r>
          </a:p>
          <a:p>
            <a:pPr algn="l" marL="582933" indent="-291467" lvl="1">
              <a:lnSpc>
                <a:spcPts val="3780"/>
              </a:lnSpc>
              <a:buAutoNum type="arabicPeriod" startAt="1"/>
            </a:pPr>
            <a:r>
              <a:rPr lang="en-US" sz="2700">
                <a:solidFill>
                  <a:srgbClr val="000000"/>
                </a:solidFill>
                <a:latin typeface="Canva Sans"/>
                <a:ea typeface="Canva Sans"/>
                <a:cs typeface="Canva Sans"/>
                <a:sym typeface="Canva Sans"/>
              </a:rPr>
              <a:t>RAC. (2024). Average Cost of Driving Lessons in the UK.</a:t>
            </a:r>
          </a:p>
          <a:p>
            <a:pPr algn="l">
              <a:lnSpc>
                <a:spcPts val="3780"/>
              </a:lnSpc>
            </a:pPr>
          </a:p>
        </p:txBody>
      </p:sp>
      <p:sp>
        <p:nvSpPr>
          <p:cNvPr name="TextBox 3" id="3"/>
          <p:cNvSpPr txBox="true"/>
          <p:nvPr/>
        </p:nvSpPr>
        <p:spPr>
          <a:xfrm rot="0">
            <a:off x="704310" y="703001"/>
            <a:ext cx="5573167"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Reference List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DAHEBfd3_0g</dc:identifier>
  <dcterms:modified xsi:type="dcterms:W3CDTF">2011-08-01T06:04:30Z</dcterms:modified>
  <cp:revision>1</cp:revision>
  <dc:title>Alex’s Driving School</dc:title>
</cp:coreProperties>
</file>