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0" r:id="rId5"/>
    <p:sldId id="261" r:id="rId6"/>
    <p:sldId id="262" r:id="rId7"/>
    <p:sldId id="263" r:id="rId8"/>
    <p:sldId id="264" r:id="rId9"/>
    <p:sldId id="257"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9/29/2017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9/29/2017</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Greek Verse</a:t>
            </a:r>
            <a:endParaRPr lang="en-GB" dirty="0"/>
          </a:p>
        </p:txBody>
      </p:sp>
      <p:sp>
        <p:nvSpPr>
          <p:cNvPr id="3" name="Subtitle 2"/>
          <p:cNvSpPr>
            <a:spLocks noGrp="1"/>
          </p:cNvSpPr>
          <p:nvPr>
            <p:ph type="subTitle" idx="1"/>
          </p:nvPr>
        </p:nvSpPr>
        <p:spPr/>
        <p:txBody>
          <a:bodyPr/>
          <a:lstStyle/>
          <a:p>
            <a:r>
              <a:rPr lang="en-GB" dirty="0" smtClean="0"/>
              <a:t>Hesiod’s </a:t>
            </a:r>
            <a:r>
              <a:rPr lang="en-GB" i="1" dirty="0" smtClean="0"/>
              <a:t>Theogony</a:t>
            </a:r>
            <a:endParaRPr lang="en-GB" dirty="0"/>
          </a:p>
        </p:txBody>
      </p:sp>
    </p:spTree>
    <p:extLst>
      <p:ext uri="{BB962C8B-B14F-4D97-AF65-F5344CB8AC3E}">
        <p14:creationId xmlns:p14="http://schemas.microsoft.com/office/powerpoint/2010/main" val="2346633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the Course</a:t>
            </a:r>
            <a:endParaRPr lang="en-GB" dirty="0"/>
          </a:p>
        </p:txBody>
      </p:sp>
      <p:sp>
        <p:nvSpPr>
          <p:cNvPr id="3" name="Content Placeholder 2"/>
          <p:cNvSpPr>
            <a:spLocks noGrp="1"/>
          </p:cNvSpPr>
          <p:nvPr>
            <p:ph idx="1"/>
          </p:nvPr>
        </p:nvSpPr>
        <p:spPr/>
        <p:txBody>
          <a:bodyPr/>
          <a:lstStyle/>
          <a:p>
            <a:r>
              <a:rPr lang="en-GB" dirty="0" smtClean="0"/>
              <a:t>3 levels all taught together with the same Moodle page</a:t>
            </a:r>
          </a:p>
          <a:p>
            <a:r>
              <a:rPr lang="en-GB" dirty="0"/>
              <a:t>For Advanced Greek, please ensure that you cover lines:</a:t>
            </a:r>
          </a:p>
          <a:p>
            <a:r>
              <a:rPr lang="en-GB" dirty="0"/>
              <a:t>1 to 225 and 453 to 885</a:t>
            </a:r>
          </a:p>
          <a:p>
            <a:r>
              <a:rPr lang="en-GB" dirty="0"/>
              <a:t>For Further Advanced Greek, please ensure that you cover lines:</a:t>
            </a:r>
          </a:p>
          <a:p>
            <a:r>
              <a:rPr lang="en-GB" dirty="0"/>
              <a:t>1 to 885</a:t>
            </a:r>
          </a:p>
          <a:p>
            <a:r>
              <a:rPr lang="en-GB" dirty="0"/>
              <a:t>For Higher Advanced Greek, please read the entire poem.</a:t>
            </a:r>
          </a:p>
          <a:p>
            <a:endParaRPr lang="en-GB" dirty="0"/>
          </a:p>
        </p:txBody>
      </p:sp>
    </p:spTree>
    <p:extLst>
      <p:ext uri="{BB962C8B-B14F-4D97-AF65-F5344CB8AC3E}">
        <p14:creationId xmlns:p14="http://schemas.microsoft.com/office/powerpoint/2010/main" val="1402763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Advanced Greek</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dirty="0" smtClean="0">
                <a:effectLst/>
              </a:rPr>
              <a:t>ASSESSMENT 1: Course </a:t>
            </a:r>
            <a:r>
              <a:rPr lang="en-GB" b="1" dirty="0">
                <a:effectLst/>
              </a:rPr>
              <a:t>work	(50%)</a:t>
            </a:r>
          </a:p>
          <a:p>
            <a:pPr marL="0" lvl="0" indent="0">
              <a:buNone/>
            </a:pPr>
            <a:r>
              <a:rPr lang="en-GB" dirty="0">
                <a:effectLst/>
              </a:rPr>
              <a:t>One 3,000 word critical analysis </a:t>
            </a:r>
            <a:endParaRPr lang="en-GB" dirty="0" smtClean="0">
              <a:effectLst/>
            </a:endParaRPr>
          </a:p>
          <a:p>
            <a:pPr marL="0" lvl="0" indent="0">
              <a:buNone/>
            </a:pPr>
            <a:r>
              <a:rPr lang="en-GB" b="1" dirty="0">
                <a:effectLst/>
              </a:rPr>
              <a:t> </a:t>
            </a:r>
            <a:r>
              <a:rPr lang="en-GB" b="1" u="sng" dirty="0" smtClean="0">
                <a:effectLst/>
              </a:rPr>
              <a:t>To </a:t>
            </a:r>
            <a:r>
              <a:rPr lang="en-GB" b="1" u="sng" dirty="0">
                <a:effectLst/>
              </a:rPr>
              <a:t>be submitted by 28</a:t>
            </a:r>
            <a:r>
              <a:rPr lang="en-GB" b="1" u="sng" baseline="30000" dirty="0">
                <a:effectLst/>
              </a:rPr>
              <a:t>th</a:t>
            </a:r>
            <a:r>
              <a:rPr lang="en-GB" b="1" u="sng" dirty="0">
                <a:effectLst/>
              </a:rPr>
              <a:t> November.</a:t>
            </a:r>
            <a:endParaRPr lang="en-GB" dirty="0">
              <a:effectLst/>
            </a:endParaRPr>
          </a:p>
          <a:p>
            <a:pPr marL="0" indent="0">
              <a:buNone/>
            </a:pPr>
            <a:r>
              <a:rPr lang="en-GB" dirty="0" smtClean="0">
                <a:effectLst/>
              </a:rPr>
              <a:t>For </a:t>
            </a:r>
            <a:r>
              <a:rPr lang="en-GB" dirty="0">
                <a:effectLst/>
              </a:rPr>
              <a:t>your critical analysis exercises, you should choose ONE of the following passages to discuss in an essay of 3,000. You should pay equal attention to the </a:t>
            </a:r>
            <a:r>
              <a:rPr lang="en-GB" b="1" dirty="0">
                <a:effectLst/>
              </a:rPr>
              <a:t>language AND to the content </a:t>
            </a:r>
            <a:r>
              <a:rPr lang="en-GB" dirty="0">
                <a:effectLst/>
              </a:rPr>
              <a:t>of the passage</a:t>
            </a:r>
            <a:r>
              <a:rPr lang="en-GB" dirty="0" smtClean="0">
                <a:effectLst/>
              </a:rPr>
              <a:t>.</a:t>
            </a:r>
            <a:endParaRPr lang="en-GB" dirty="0">
              <a:effectLst/>
            </a:endParaRPr>
          </a:p>
          <a:p>
            <a:pPr lvl="0"/>
            <a:r>
              <a:rPr lang="en-GB" i="1" dirty="0">
                <a:effectLst/>
              </a:rPr>
              <a:t>Th</a:t>
            </a:r>
            <a:r>
              <a:rPr lang="en-GB" dirty="0">
                <a:effectLst/>
              </a:rPr>
              <a:t>. 22-34</a:t>
            </a:r>
          </a:p>
          <a:p>
            <a:pPr lvl="0"/>
            <a:r>
              <a:rPr lang="en-GB" i="1" dirty="0">
                <a:effectLst/>
              </a:rPr>
              <a:t>Th</a:t>
            </a:r>
            <a:r>
              <a:rPr lang="en-GB" dirty="0">
                <a:effectLst/>
              </a:rPr>
              <a:t>. 63-74</a:t>
            </a:r>
          </a:p>
          <a:p>
            <a:pPr lvl="0"/>
            <a:r>
              <a:rPr lang="en-GB" i="1" dirty="0">
                <a:effectLst/>
              </a:rPr>
              <a:t>Th</a:t>
            </a:r>
            <a:r>
              <a:rPr lang="en-GB" dirty="0">
                <a:effectLst/>
              </a:rPr>
              <a:t>. 116-125</a:t>
            </a:r>
          </a:p>
          <a:p>
            <a:pPr lvl="0"/>
            <a:r>
              <a:rPr lang="en-GB" i="1" dirty="0">
                <a:effectLst/>
              </a:rPr>
              <a:t>Th</a:t>
            </a:r>
            <a:r>
              <a:rPr lang="en-GB" dirty="0">
                <a:effectLst/>
              </a:rPr>
              <a:t>. 211-225</a:t>
            </a:r>
          </a:p>
          <a:p>
            <a:endParaRPr lang="en-GB" dirty="0"/>
          </a:p>
        </p:txBody>
      </p:sp>
    </p:spTree>
    <p:extLst>
      <p:ext uri="{BB962C8B-B14F-4D97-AF65-F5344CB8AC3E}">
        <p14:creationId xmlns:p14="http://schemas.microsoft.com/office/powerpoint/2010/main" val="2131401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Advanced Greek</a:t>
            </a:r>
            <a:endParaRPr lang="en-GB" dirty="0"/>
          </a:p>
        </p:txBody>
      </p:sp>
      <p:sp>
        <p:nvSpPr>
          <p:cNvPr id="3" name="Content Placeholder 2"/>
          <p:cNvSpPr>
            <a:spLocks noGrp="1"/>
          </p:cNvSpPr>
          <p:nvPr>
            <p:ph idx="1"/>
          </p:nvPr>
        </p:nvSpPr>
        <p:spPr/>
        <p:txBody>
          <a:bodyPr>
            <a:normAutofit fontScale="85000" lnSpcReduction="20000"/>
          </a:bodyPr>
          <a:lstStyle/>
          <a:p>
            <a:r>
              <a:rPr lang="en-GB" dirty="0">
                <a:effectLst/>
              </a:rPr>
              <a:t>One examination (2 hours</a:t>
            </a:r>
            <a:r>
              <a:rPr lang="en-GB" dirty="0" smtClean="0">
                <a:effectLst/>
              </a:rPr>
              <a:t>)</a:t>
            </a:r>
            <a:endParaRPr lang="en-GB" dirty="0">
              <a:effectLst/>
            </a:endParaRPr>
          </a:p>
          <a:p>
            <a:r>
              <a:rPr lang="en-GB" dirty="0">
                <a:effectLst/>
              </a:rPr>
              <a:t>The exam, which constitutes 50% of your final mark, will last 2 hours and will occur during the final weeks of Semester 2</a:t>
            </a:r>
            <a:r>
              <a:rPr lang="en-GB" dirty="0" smtClean="0">
                <a:effectLst/>
              </a:rPr>
              <a:t>.</a:t>
            </a:r>
            <a:endParaRPr lang="en-GB" dirty="0">
              <a:effectLst/>
            </a:endParaRPr>
          </a:p>
          <a:p>
            <a:r>
              <a:rPr lang="en-GB" i="1" dirty="0">
                <a:effectLst/>
              </a:rPr>
              <a:t>The purpose of the examination is for you to demonstrate detailed and advanced knowledge of Greek language and style through stylistically sensitive translations of the text studied and unseen translation work</a:t>
            </a:r>
            <a:r>
              <a:rPr lang="en-GB" i="1" dirty="0" smtClean="0">
                <a:effectLst/>
              </a:rPr>
              <a:t>.</a:t>
            </a:r>
            <a:endParaRPr lang="en-GB" dirty="0">
              <a:effectLst/>
            </a:endParaRPr>
          </a:p>
          <a:p>
            <a:r>
              <a:rPr lang="en-GB" dirty="0">
                <a:effectLst/>
              </a:rPr>
              <a:t>In the Examination you will be asked for all of the following:</a:t>
            </a:r>
          </a:p>
          <a:p>
            <a:pPr lvl="0"/>
            <a:r>
              <a:rPr lang="en-GB" dirty="0">
                <a:effectLst/>
              </a:rPr>
              <a:t>Translate 1 passage. The passage will be about 25 lines long. This exercise is worth 60% of the examination mark.</a:t>
            </a:r>
          </a:p>
          <a:p>
            <a:pPr lvl="0"/>
            <a:r>
              <a:rPr lang="en-GB" dirty="0">
                <a:effectLst/>
              </a:rPr>
              <a:t>Translate one UNSEEN passage. This exercise is worth 40% of the examination mark. The passage will be about 20 lines long.</a:t>
            </a:r>
          </a:p>
          <a:p>
            <a:endParaRPr lang="en-GB" dirty="0"/>
          </a:p>
        </p:txBody>
      </p:sp>
    </p:spTree>
    <p:extLst>
      <p:ext uri="{BB962C8B-B14F-4D97-AF65-F5344CB8AC3E}">
        <p14:creationId xmlns:p14="http://schemas.microsoft.com/office/powerpoint/2010/main" val="1194370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Advanced Greek</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smtClean="0">
                <a:effectLst/>
              </a:rPr>
              <a:t>Course </a:t>
            </a:r>
            <a:r>
              <a:rPr lang="en-GB" b="1" dirty="0">
                <a:effectLst/>
              </a:rPr>
              <a:t>work	(50</a:t>
            </a:r>
            <a:r>
              <a:rPr lang="en-GB" b="1" dirty="0" smtClean="0">
                <a:effectLst/>
              </a:rPr>
              <a:t>%)</a:t>
            </a:r>
            <a:endParaRPr lang="en-GB" b="1" dirty="0">
              <a:effectLst/>
            </a:endParaRPr>
          </a:p>
          <a:p>
            <a:pPr marL="0" indent="0">
              <a:buNone/>
            </a:pPr>
            <a:r>
              <a:rPr lang="en-GB" dirty="0" smtClean="0">
                <a:effectLst/>
              </a:rPr>
              <a:t>One </a:t>
            </a:r>
            <a:r>
              <a:rPr lang="en-GB" dirty="0">
                <a:effectLst/>
              </a:rPr>
              <a:t>3,000 word critical commentary or essay (50</a:t>
            </a:r>
            <a:r>
              <a:rPr lang="en-GB" dirty="0" smtClean="0">
                <a:effectLst/>
              </a:rPr>
              <a:t>%)</a:t>
            </a:r>
            <a:endParaRPr lang="en-GB" dirty="0">
              <a:effectLst/>
            </a:endParaRPr>
          </a:p>
          <a:p>
            <a:pPr marL="0" indent="0">
              <a:buNone/>
            </a:pPr>
            <a:r>
              <a:rPr lang="en-GB" i="1" dirty="0">
                <a:effectLst/>
              </a:rPr>
              <a:t>The purpose of this assessment is for you to demonstrate the ability to analyse and employ modern scholarship on the studied text and demonstrate sound and critically informed knowledge of the text studied in literary and linguistic analysis</a:t>
            </a:r>
            <a:r>
              <a:rPr lang="en-GB" i="1" dirty="0" smtClean="0">
                <a:effectLst/>
              </a:rPr>
              <a:t>.</a:t>
            </a:r>
            <a:endParaRPr lang="en-GB" dirty="0">
              <a:effectLst/>
            </a:endParaRPr>
          </a:p>
          <a:p>
            <a:pPr marL="0" indent="0">
              <a:buNone/>
            </a:pPr>
            <a:r>
              <a:rPr lang="en-GB" b="1" u="sng" dirty="0" smtClean="0">
                <a:effectLst/>
              </a:rPr>
              <a:t>To </a:t>
            </a:r>
            <a:r>
              <a:rPr lang="en-GB" b="1" u="sng" dirty="0">
                <a:effectLst/>
              </a:rPr>
              <a:t>be submitted by 28</a:t>
            </a:r>
            <a:r>
              <a:rPr lang="en-GB" b="1" u="sng" baseline="30000" dirty="0">
                <a:effectLst/>
              </a:rPr>
              <a:t>th</a:t>
            </a:r>
            <a:r>
              <a:rPr lang="en-GB" b="1" u="sng" dirty="0">
                <a:effectLst/>
              </a:rPr>
              <a:t> November.</a:t>
            </a:r>
            <a:endParaRPr lang="en-GB" dirty="0">
              <a:effectLst/>
            </a:endParaRPr>
          </a:p>
          <a:p>
            <a:pPr marL="0" indent="0">
              <a:buNone/>
            </a:pPr>
            <a:endParaRPr lang="en-GB" dirty="0">
              <a:effectLst/>
            </a:endParaRPr>
          </a:p>
          <a:p>
            <a:pPr marL="0" indent="0">
              <a:buNone/>
            </a:pPr>
            <a:r>
              <a:rPr lang="en-GB" dirty="0">
                <a:effectLst/>
              </a:rPr>
              <a:t>You should choose ONE of the following </a:t>
            </a:r>
            <a:r>
              <a:rPr lang="en-GB" dirty="0" smtClean="0">
                <a:effectLst/>
              </a:rPr>
              <a:t>:</a:t>
            </a:r>
            <a:endParaRPr lang="en-GB" dirty="0">
              <a:effectLst/>
            </a:endParaRPr>
          </a:p>
          <a:p>
            <a:r>
              <a:rPr lang="en-GB" dirty="0" smtClean="0">
                <a:effectLst/>
              </a:rPr>
              <a:t>Write </a:t>
            </a:r>
            <a:r>
              <a:rPr lang="en-GB" dirty="0">
                <a:effectLst/>
              </a:rPr>
              <a:t>a critical commentary on </a:t>
            </a:r>
            <a:r>
              <a:rPr lang="en-GB" i="1" dirty="0">
                <a:effectLst/>
              </a:rPr>
              <a:t>Th.</a:t>
            </a:r>
            <a:r>
              <a:rPr lang="en-GB" dirty="0">
                <a:effectLst/>
              </a:rPr>
              <a:t> 36-76.</a:t>
            </a:r>
          </a:p>
          <a:p>
            <a:r>
              <a:rPr lang="en-GB" dirty="0" smtClean="0">
                <a:effectLst/>
              </a:rPr>
              <a:t>Write </a:t>
            </a:r>
            <a:r>
              <a:rPr lang="en-GB" dirty="0">
                <a:effectLst/>
              </a:rPr>
              <a:t>a critical commentary on </a:t>
            </a:r>
            <a:r>
              <a:rPr lang="en-GB" i="1" dirty="0">
                <a:effectLst/>
              </a:rPr>
              <a:t>Th.</a:t>
            </a:r>
            <a:r>
              <a:rPr lang="en-GB" dirty="0">
                <a:effectLst/>
              </a:rPr>
              <a:t> 1-21</a:t>
            </a:r>
          </a:p>
          <a:p>
            <a:r>
              <a:rPr lang="en-GB" dirty="0" smtClean="0">
                <a:effectLst/>
              </a:rPr>
              <a:t>Critically </a:t>
            </a:r>
            <a:r>
              <a:rPr lang="en-GB" dirty="0">
                <a:effectLst/>
              </a:rPr>
              <a:t>discuss West’s definition of </a:t>
            </a:r>
            <a:r>
              <a:rPr lang="en-GB" dirty="0" err="1">
                <a:effectLst/>
              </a:rPr>
              <a:t>Theogonic</a:t>
            </a:r>
            <a:r>
              <a:rPr lang="en-GB" dirty="0">
                <a:effectLst/>
              </a:rPr>
              <a:t> Literature in relation Hesiod’s Theogony</a:t>
            </a:r>
            <a:r>
              <a:rPr lang="en-GB" dirty="0" smtClean="0">
                <a:effectLst/>
              </a:rPr>
              <a:t>.</a:t>
            </a:r>
          </a:p>
          <a:p>
            <a:r>
              <a:rPr lang="en-GB" dirty="0">
                <a:effectLst/>
              </a:rPr>
              <a:t>Essay chosen in consultation with me. </a:t>
            </a:r>
          </a:p>
          <a:p>
            <a:endParaRPr lang="en-GB" dirty="0">
              <a:effectLst/>
            </a:endParaRPr>
          </a:p>
          <a:p>
            <a:endParaRPr lang="en-GB" dirty="0"/>
          </a:p>
        </p:txBody>
      </p:sp>
    </p:spTree>
    <p:extLst>
      <p:ext uri="{BB962C8B-B14F-4D97-AF65-F5344CB8AC3E}">
        <p14:creationId xmlns:p14="http://schemas.microsoft.com/office/powerpoint/2010/main" val="2699587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Advanced </a:t>
            </a:r>
            <a:r>
              <a:rPr lang="en-GB" dirty="0" smtClean="0"/>
              <a:t>Greek</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b="1" dirty="0">
                <a:effectLst/>
              </a:rPr>
              <a:t>Examination(50%)</a:t>
            </a:r>
            <a:endParaRPr lang="en-GB" dirty="0">
              <a:effectLst/>
            </a:endParaRPr>
          </a:p>
          <a:p>
            <a:pPr marL="0" indent="0">
              <a:buNone/>
            </a:pPr>
            <a:r>
              <a:rPr lang="en-GB" dirty="0">
                <a:effectLst/>
              </a:rPr>
              <a:t>One examination (2 hours</a:t>
            </a:r>
            <a:r>
              <a:rPr lang="en-GB" dirty="0" smtClean="0">
                <a:effectLst/>
              </a:rPr>
              <a:t>)</a:t>
            </a:r>
            <a:r>
              <a:rPr lang="en-GB" dirty="0">
                <a:effectLst/>
              </a:rPr>
              <a:t> </a:t>
            </a:r>
          </a:p>
          <a:p>
            <a:pPr marL="0" indent="0">
              <a:buNone/>
            </a:pPr>
            <a:r>
              <a:rPr lang="en-GB" dirty="0">
                <a:effectLst/>
              </a:rPr>
              <a:t>The exam, which constitutes 50% of your final mark, will last 2 hours and will occur during the final weeks of Semester 2. </a:t>
            </a:r>
          </a:p>
          <a:p>
            <a:pPr marL="0" indent="0">
              <a:buNone/>
            </a:pPr>
            <a:r>
              <a:rPr lang="en-GB" i="1" dirty="0">
                <a:effectLst/>
              </a:rPr>
              <a:t>The purpose of the examination is for you to demonstrate detailed and advanced knowledge of Greek language and style through stylistically sensitive translations of the text studied and unseen translation work</a:t>
            </a:r>
            <a:r>
              <a:rPr lang="en-GB" i="1" dirty="0" smtClean="0">
                <a:effectLst/>
              </a:rPr>
              <a:t>.</a:t>
            </a:r>
            <a:endParaRPr lang="en-GB" dirty="0">
              <a:effectLst/>
            </a:endParaRPr>
          </a:p>
          <a:p>
            <a:pPr marL="0" indent="0">
              <a:buNone/>
            </a:pPr>
            <a:r>
              <a:rPr lang="en-GB" dirty="0">
                <a:effectLst/>
              </a:rPr>
              <a:t>In the Examination you will be asked for all of the following:</a:t>
            </a:r>
          </a:p>
          <a:p>
            <a:pPr lvl="0"/>
            <a:r>
              <a:rPr lang="en-GB" dirty="0">
                <a:effectLst/>
              </a:rPr>
              <a:t>Translate 2 passages. Each passage will be about 25 lines long. This exercise is worth 60% of the examination mark.</a:t>
            </a:r>
          </a:p>
          <a:p>
            <a:pPr lvl="0"/>
            <a:r>
              <a:rPr lang="en-GB" dirty="0">
                <a:effectLst/>
              </a:rPr>
              <a:t>Translate one UNSEEN passage. This exercise is worth 40% of the examination mark. The passage will be about 25 lines long.</a:t>
            </a:r>
          </a:p>
          <a:p>
            <a:endParaRPr lang="en-GB" dirty="0"/>
          </a:p>
        </p:txBody>
      </p:sp>
    </p:spTree>
    <p:extLst>
      <p:ext uri="{BB962C8B-B14F-4D97-AF65-F5344CB8AC3E}">
        <p14:creationId xmlns:p14="http://schemas.microsoft.com/office/powerpoint/2010/main" val="2433604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advanced Greek</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effectLst/>
              </a:rPr>
              <a:t>One 3,000 word </a:t>
            </a:r>
            <a:r>
              <a:rPr lang="en-GB" b="1" dirty="0" smtClean="0">
                <a:effectLst/>
              </a:rPr>
              <a:t>commentary/essay (50%)</a:t>
            </a:r>
            <a:endParaRPr lang="en-GB" dirty="0">
              <a:effectLst/>
            </a:endParaRPr>
          </a:p>
          <a:p>
            <a:pPr marL="0" indent="0">
              <a:buNone/>
            </a:pPr>
            <a:r>
              <a:rPr lang="en-GB" i="1" dirty="0" smtClean="0">
                <a:effectLst/>
              </a:rPr>
              <a:t>The </a:t>
            </a:r>
            <a:r>
              <a:rPr lang="en-GB" i="1" dirty="0">
                <a:effectLst/>
              </a:rPr>
              <a:t>purpose of this commentary/essay is for you to demonstrate the ability to evaluate critically and employ independently methods and results of modern scholarship relating to the studied text and demonstrate and apply critically detailed knowledge of the text studied in independent literary and linguistic </a:t>
            </a:r>
            <a:r>
              <a:rPr lang="en-GB" i="1" dirty="0" smtClean="0">
                <a:effectLst/>
              </a:rPr>
              <a:t>analysis.</a:t>
            </a:r>
            <a:endParaRPr lang="en-GB" dirty="0">
              <a:effectLst/>
            </a:endParaRPr>
          </a:p>
          <a:p>
            <a:pPr marL="0" indent="0">
              <a:buNone/>
            </a:pPr>
            <a:r>
              <a:rPr lang="en-GB" dirty="0" smtClean="0">
                <a:effectLst/>
              </a:rPr>
              <a:t>You </a:t>
            </a:r>
            <a:r>
              <a:rPr lang="en-GB" dirty="0">
                <a:effectLst/>
              </a:rPr>
              <a:t>should choose ONE of the following essay titles and write an essay of 3,000 words (worth 50% of your final mark</a:t>
            </a:r>
            <a:r>
              <a:rPr lang="en-GB" dirty="0" smtClean="0">
                <a:effectLst/>
              </a:rPr>
              <a:t>).</a:t>
            </a:r>
            <a:r>
              <a:rPr lang="en-GB" dirty="0">
                <a:effectLst/>
              </a:rPr>
              <a:t> </a:t>
            </a:r>
          </a:p>
          <a:p>
            <a:pPr marL="0" indent="0">
              <a:buNone/>
            </a:pPr>
            <a:r>
              <a:rPr lang="en-GB" b="1" u="sng" dirty="0">
                <a:effectLst/>
              </a:rPr>
              <a:t>To be submitted by 28</a:t>
            </a:r>
            <a:r>
              <a:rPr lang="en-GB" b="1" u="sng" baseline="30000" dirty="0">
                <a:effectLst/>
              </a:rPr>
              <a:t>th</a:t>
            </a:r>
            <a:r>
              <a:rPr lang="en-GB" b="1" u="sng" dirty="0">
                <a:effectLst/>
              </a:rPr>
              <a:t> November</a:t>
            </a:r>
            <a:r>
              <a:rPr lang="en-GB" b="1" u="sng" dirty="0" smtClean="0">
                <a:effectLst/>
              </a:rPr>
              <a:t>.</a:t>
            </a:r>
            <a:r>
              <a:rPr lang="en-GB" dirty="0">
                <a:effectLst/>
              </a:rPr>
              <a:t> </a:t>
            </a:r>
          </a:p>
          <a:p>
            <a:r>
              <a:rPr lang="en-GB" dirty="0" smtClean="0">
                <a:effectLst/>
              </a:rPr>
              <a:t>Write </a:t>
            </a:r>
            <a:r>
              <a:rPr lang="en-GB" dirty="0">
                <a:effectLst/>
              </a:rPr>
              <a:t>a critical commentary on </a:t>
            </a:r>
            <a:r>
              <a:rPr lang="en-GB" i="1" dirty="0">
                <a:effectLst/>
              </a:rPr>
              <a:t>Th. 1-115</a:t>
            </a:r>
            <a:r>
              <a:rPr lang="en-GB" dirty="0" smtClean="0">
                <a:effectLst/>
              </a:rPr>
              <a:t>.</a:t>
            </a:r>
            <a:r>
              <a:rPr lang="en-GB" dirty="0">
                <a:effectLst/>
              </a:rPr>
              <a:t> </a:t>
            </a:r>
          </a:p>
          <a:p>
            <a:r>
              <a:rPr lang="en-GB" dirty="0" smtClean="0">
                <a:effectLst/>
              </a:rPr>
              <a:t>Critically </a:t>
            </a:r>
            <a:r>
              <a:rPr lang="en-GB" dirty="0">
                <a:effectLst/>
              </a:rPr>
              <a:t>discuss whether there are identifiable Near Eastern influences on the content and composition of Hesiod’s Theogony. </a:t>
            </a:r>
          </a:p>
          <a:p>
            <a:r>
              <a:rPr lang="en-GB" dirty="0" smtClean="0">
                <a:effectLst/>
              </a:rPr>
              <a:t>Critically </a:t>
            </a:r>
            <a:r>
              <a:rPr lang="en-GB" dirty="0">
                <a:effectLst/>
              </a:rPr>
              <a:t>discuss the significance of Zeus for Hesiod’s conception of the cosmos</a:t>
            </a:r>
            <a:r>
              <a:rPr lang="en-GB" dirty="0" smtClean="0">
                <a:effectLst/>
              </a:rPr>
              <a:t>.</a:t>
            </a:r>
          </a:p>
          <a:p>
            <a:r>
              <a:rPr lang="en-GB" dirty="0" smtClean="0">
                <a:effectLst/>
              </a:rPr>
              <a:t>Essay chosen in consultation with me. </a:t>
            </a:r>
            <a:endParaRPr lang="en-GB" dirty="0">
              <a:effectLst/>
            </a:endParaRPr>
          </a:p>
          <a:p>
            <a:endParaRPr lang="en-GB" dirty="0"/>
          </a:p>
        </p:txBody>
      </p:sp>
    </p:spTree>
    <p:extLst>
      <p:ext uri="{BB962C8B-B14F-4D97-AF65-F5344CB8AC3E}">
        <p14:creationId xmlns:p14="http://schemas.microsoft.com/office/powerpoint/2010/main" val="276985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ADVANCED GREEK</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effectLst/>
              </a:rPr>
              <a:t>Examination (50%)</a:t>
            </a:r>
            <a:endParaRPr lang="en-GB" dirty="0">
              <a:effectLst/>
            </a:endParaRPr>
          </a:p>
          <a:p>
            <a:pPr marL="0" indent="0">
              <a:buNone/>
            </a:pPr>
            <a:r>
              <a:rPr lang="en-GB" dirty="0">
                <a:effectLst/>
              </a:rPr>
              <a:t>One examination (2 hours)</a:t>
            </a:r>
          </a:p>
          <a:p>
            <a:pPr marL="0" indent="0">
              <a:buNone/>
            </a:pPr>
            <a:r>
              <a:rPr lang="en-GB" dirty="0">
                <a:effectLst/>
              </a:rPr>
              <a:t> </a:t>
            </a:r>
          </a:p>
          <a:p>
            <a:pPr marL="0" indent="0">
              <a:buNone/>
            </a:pPr>
            <a:r>
              <a:rPr lang="en-GB" dirty="0">
                <a:effectLst/>
              </a:rPr>
              <a:t>The exam, which constitutes 50% of your final mark, will last 2 hours and will occur during the final weeks of Semester 2. </a:t>
            </a:r>
          </a:p>
          <a:p>
            <a:pPr marL="0" indent="0">
              <a:buNone/>
            </a:pPr>
            <a:r>
              <a:rPr lang="en-GB" i="1" dirty="0">
                <a:effectLst/>
              </a:rPr>
              <a:t>The purpose of the examination is for you to demonstrate detailed and advanced knowledge of Greek language and style through stylistically sensitive translations of the text studied and unseen translation work.</a:t>
            </a:r>
            <a:endParaRPr lang="en-GB" dirty="0">
              <a:effectLst/>
            </a:endParaRPr>
          </a:p>
          <a:p>
            <a:pPr marL="0" indent="0">
              <a:buNone/>
            </a:pPr>
            <a:r>
              <a:rPr lang="en-GB" dirty="0">
                <a:effectLst/>
              </a:rPr>
              <a:t> </a:t>
            </a:r>
          </a:p>
          <a:p>
            <a:pPr marL="0" indent="0">
              <a:buNone/>
            </a:pPr>
            <a:r>
              <a:rPr lang="en-GB" dirty="0">
                <a:effectLst/>
              </a:rPr>
              <a:t>In the Examination you will be asked for all of the following:</a:t>
            </a:r>
          </a:p>
          <a:p>
            <a:pPr marL="0" lvl="0" indent="0">
              <a:buNone/>
            </a:pPr>
            <a:r>
              <a:rPr lang="en-GB" dirty="0">
                <a:effectLst/>
              </a:rPr>
              <a:t>Translate 3 passages. Each passage will be about 30 lines long. This exercise (i.e. all three translations) is worth 60% of the examination mark.</a:t>
            </a:r>
          </a:p>
          <a:p>
            <a:pPr marL="0" lvl="0" indent="0">
              <a:buNone/>
            </a:pPr>
            <a:r>
              <a:rPr lang="en-GB" dirty="0">
                <a:effectLst/>
              </a:rPr>
              <a:t>Translate one UNSEEN passage. This exercise is worth 40% of the examination mark. The passage will be about 30 lines long.</a:t>
            </a:r>
          </a:p>
          <a:p>
            <a:endParaRPr lang="en-GB" dirty="0"/>
          </a:p>
        </p:txBody>
      </p:sp>
    </p:spTree>
    <p:extLst>
      <p:ext uri="{BB962C8B-B14F-4D97-AF65-F5344CB8AC3E}">
        <p14:creationId xmlns:p14="http://schemas.microsoft.com/office/powerpoint/2010/main" val="2182278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Who is Hesiod?</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73571" y="2087563"/>
            <a:ext cx="3587057" cy="3703637"/>
          </a:xfrm>
        </p:spPr>
      </p:pic>
      <p:sp>
        <p:nvSpPr>
          <p:cNvPr id="6" name="Content Placeholder 5"/>
          <p:cNvSpPr>
            <a:spLocks noGrp="1"/>
          </p:cNvSpPr>
          <p:nvPr>
            <p:ph sz="half" idx="2"/>
          </p:nvPr>
        </p:nvSpPr>
        <p:spPr/>
        <p:txBody>
          <a:bodyPr>
            <a:normAutofit fontScale="85000" lnSpcReduction="10000"/>
          </a:bodyPr>
          <a:lstStyle/>
          <a:p>
            <a:r>
              <a:rPr lang="en-GB" dirty="0"/>
              <a:t>Father from Cyme (Asia minor south of Lesbos)</a:t>
            </a:r>
          </a:p>
          <a:p>
            <a:r>
              <a:rPr lang="en-GB" dirty="0" smtClean="0"/>
              <a:t>Hesiod </a:t>
            </a:r>
            <a:r>
              <a:rPr lang="en-GB" dirty="0"/>
              <a:t>born?/brought up in Ascra on the eastern side of Mt. Helicon</a:t>
            </a:r>
          </a:p>
          <a:p>
            <a:r>
              <a:rPr lang="en-GB" dirty="0" smtClean="0"/>
              <a:t>Born c.750-720</a:t>
            </a:r>
          </a:p>
          <a:p>
            <a:r>
              <a:rPr lang="en-GB" dirty="0" smtClean="0"/>
              <a:t>He tends sheep on Mt. Helicon (as we shall see)</a:t>
            </a:r>
          </a:p>
          <a:p>
            <a:r>
              <a:rPr lang="en-GB" dirty="0" smtClean="0"/>
              <a:t>He wins a prize at the funeral games for the sons of </a:t>
            </a:r>
            <a:r>
              <a:rPr lang="en-GB" dirty="0" err="1" smtClean="0"/>
              <a:t>Amphidamas</a:t>
            </a:r>
            <a:r>
              <a:rPr lang="en-GB" dirty="0" smtClean="0"/>
              <a:t> at Chalcis (</a:t>
            </a:r>
            <a:r>
              <a:rPr lang="en-GB" i="1" dirty="0" smtClean="0"/>
              <a:t>Od. </a:t>
            </a:r>
            <a:r>
              <a:rPr lang="en-GB" dirty="0" smtClean="0"/>
              <a:t>654-9)</a:t>
            </a:r>
          </a:p>
          <a:p>
            <a:pPr lvl="1"/>
            <a:r>
              <a:rPr lang="en-GB" dirty="0" smtClean="0"/>
              <a:t>Was this poem the </a:t>
            </a:r>
            <a:r>
              <a:rPr lang="en-GB" i="1" dirty="0" smtClean="0"/>
              <a:t>Theogony</a:t>
            </a:r>
            <a:r>
              <a:rPr lang="en-GB" dirty="0" smtClean="0"/>
              <a:t>?</a:t>
            </a:r>
            <a:endParaRPr lang="en-GB" dirty="0"/>
          </a:p>
          <a:p>
            <a:endParaRPr lang="en-GB" dirty="0"/>
          </a:p>
        </p:txBody>
      </p:sp>
    </p:spTree>
    <p:extLst>
      <p:ext uri="{BB962C8B-B14F-4D97-AF65-F5344CB8AC3E}">
        <p14:creationId xmlns:p14="http://schemas.microsoft.com/office/powerpoint/2010/main" val="150367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Works assigned to him</a:t>
            </a:r>
          </a:p>
        </p:txBody>
      </p:sp>
      <p:sp>
        <p:nvSpPr>
          <p:cNvPr id="6" name="Text Placeholder 5"/>
          <p:cNvSpPr>
            <a:spLocks noGrp="1"/>
          </p:cNvSpPr>
          <p:nvPr>
            <p:ph type="body" idx="1"/>
          </p:nvPr>
        </p:nvSpPr>
        <p:spPr/>
        <p:txBody>
          <a:bodyPr/>
          <a:lstStyle/>
          <a:p>
            <a:r>
              <a:rPr lang="en-GB" dirty="0" smtClean="0"/>
              <a:t>Roman Period</a:t>
            </a:r>
            <a:endParaRPr lang="en-GB" dirty="0"/>
          </a:p>
        </p:txBody>
      </p:sp>
      <p:sp>
        <p:nvSpPr>
          <p:cNvPr id="3" name="Content Placeholder 2"/>
          <p:cNvSpPr>
            <a:spLocks noGrp="1"/>
          </p:cNvSpPr>
          <p:nvPr>
            <p:ph sz="half" idx="2"/>
          </p:nvPr>
        </p:nvSpPr>
        <p:spPr/>
        <p:txBody>
          <a:bodyPr/>
          <a:lstStyle/>
          <a:p>
            <a:r>
              <a:rPr lang="en-GB" dirty="0">
                <a:effectLst/>
              </a:rPr>
              <a:t>Theogony</a:t>
            </a:r>
          </a:p>
          <a:p>
            <a:r>
              <a:rPr lang="en-GB" dirty="0" smtClean="0">
                <a:effectLst/>
              </a:rPr>
              <a:t>Works </a:t>
            </a:r>
            <a:r>
              <a:rPr lang="en-GB" dirty="0">
                <a:effectLst/>
              </a:rPr>
              <a:t>and Days</a:t>
            </a:r>
          </a:p>
          <a:p>
            <a:r>
              <a:rPr lang="en-GB" dirty="0" smtClean="0">
                <a:effectLst/>
              </a:rPr>
              <a:t>The </a:t>
            </a:r>
            <a:r>
              <a:rPr lang="en-GB" dirty="0">
                <a:effectLst/>
              </a:rPr>
              <a:t>Shield</a:t>
            </a:r>
            <a:endParaRPr lang="en-GB" dirty="0"/>
          </a:p>
        </p:txBody>
      </p:sp>
      <p:sp>
        <p:nvSpPr>
          <p:cNvPr id="7" name="Text Placeholder 6"/>
          <p:cNvSpPr>
            <a:spLocks noGrp="1"/>
          </p:cNvSpPr>
          <p:nvPr>
            <p:ph type="body" sz="quarter" idx="3"/>
          </p:nvPr>
        </p:nvSpPr>
        <p:spPr/>
        <p:txBody>
          <a:bodyPr/>
          <a:lstStyle/>
          <a:p>
            <a:r>
              <a:rPr lang="en-GB" dirty="0" smtClean="0"/>
              <a:t>By the end of Antiquity</a:t>
            </a:r>
            <a:endParaRPr lang="en-GB" dirty="0"/>
          </a:p>
        </p:txBody>
      </p:sp>
      <p:sp>
        <p:nvSpPr>
          <p:cNvPr id="4" name="Content Placeholder 3"/>
          <p:cNvSpPr>
            <a:spLocks noGrp="1"/>
          </p:cNvSpPr>
          <p:nvPr>
            <p:ph sz="quarter" idx="4"/>
          </p:nvPr>
        </p:nvSpPr>
        <p:spPr/>
        <p:txBody>
          <a:bodyPr/>
          <a:lstStyle/>
          <a:p>
            <a:r>
              <a:rPr lang="en-GB" dirty="0">
                <a:effectLst/>
              </a:rPr>
              <a:t>Theogony</a:t>
            </a:r>
          </a:p>
          <a:p>
            <a:r>
              <a:rPr lang="en-GB" dirty="0">
                <a:effectLst/>
              </a:rPr>
              <a:t>Works and Days</a:t>
            </a:r>
          </a:p>
          <a:p>
            <a:r>
              <a:rPr lang="en-GB" dirty="0">
                <a:effectLst/>
              </a:rPr>
              <a:t>Catalogue of Women</a:t>
            </a:r>
          </a:p>
          <a:p>
            <a:r>
              <a:rPr lang="en-GB" dirty="0">
                <a:effectLst/>
              </a:rPr>
              <a:t>The Shield</a:t>
            </a:r>
            <a:endParaRPr lang="en-GB" dirty="0"/>
          </a:p>
          <a:p>
            <a:endParaRPr lang="en-GB" dirty="0"/>
          </a:p>
        </p:txBody>
      </p:sp>
    </p:spTree>
    <p:extLst>
      <p:ext uri="{BB962C8B-B14F-4D97-AF65-F5344CB8AC3E}">
        <p14:creationId xmlns:p14="http://schemas.microsoft.com/office/powerpoint/2010/main" val="3481545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Order of Poets</a:t>
            </a:r>
            <a:endParaRPr lang="en-GB" dirty="0"/>
          </a:p>
        </p:txBody>
      </p:sp>
      <p:sp>
        <p:nvSpPr>
          <p:cNvPr id="8" name="Content Placeholder 7"/>
          <p:cNvSpPr>
            <a:spLocks noGrp="1"/>
          </p:cNvSpPr>
          <p:nvPr>
            <p:ph sz="half" idx="1"/>
          </p:nvPr>
        </p:nvSpPr>
        <p:spPr>
          <a:xfrm>
            <a:off x="1935772" y="2120592"/>
            <a:ext cx="3270930" cy="3702881"/>
          </a:xfrm>
        </p:spPr>
        <p:txBody>
          <a:bodyPr/>
          <a:lstStyle/>
          <a:p>
            <a:r>
              <a:rPr lang="en-GB" dirty="0" smtClean="0"/>
              <a:t>Orpheus</a:t>
            </a:r>
          </a:p>
          <a:p>
            <a:r>
              <a:rPr lang="en-GB" dirty="0" err="1" smtClean="0"/>
              <a:t>Musaeus</a:t>
            </a:r>
            <a:endParaRPr lang="en-GB" dirty="0" smtClean="0"/>
          </a:p>
          <a:p>
            <a:r>
              <a:rPr lang="en-GB" dirty="0" smtClean="0"/>
              <a:t>Hesiod and Homer</a:t>
            </a:r>
          </a:p>
          <a:p>
            <a:r>
              <a:rPr lang="en-GB" dirty="0" smtClean="0"/>
              <a:t>Archilochus</a:t>
            </a:r>
          </a:p>
          <a:p>
            <a:r>
              <a:rPr lang="en-GB" dirty="0" err="1" smtClean="0"/>
              <a:t>Gyges</a:t>
            </a:r>
            <a:r>
              <a:rPr lang="en-GB" dirty="0" smtClean="0"/>
              <a:t> (c. 700 BC)</a:t>
            </a:r>
          </a:p>
          <a:p>
            <a:endParaRPr lang="en-GB" dirty="0" smtClean="0"/>
          </a:p>
        </p:txBody>
      </p:sp>
      <p:pic>
        <p:nvPicPr>
          <p:cNvPr id="10" name="Content Placeholder 9"/>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40188" y="1743885"/>
            <a:ext cx="5185186" cy="4805782"/>
          </a:xfrm>
        </p:spPr>
      </p:pic>
    </p:spTree>
    <p:extLst>
      <p:ext uri="{BB962C8B-B14F-4D97-AF65-F5344CB8AC3E}">
        <p14:creationId xmlns:p14="http://schemas.microsoft.com/office/powerpoint/2010/main" val="4025706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 of Writing?</a:t>
            </a:r>
            <a:endParaRPr lang="en-GB" dirty="0"/>
          </a:p>
        </p:txBody>
      </p:sp>
      <p:sp>
        <p:nvSpPr>
          <p:cNvPr id="5" name="Content Placeholder 4"/>
          <p:cNvSpPr>
            <a:spLocks noGrp="1"/>
          </p:cNvSpPr>
          <p:nvPr>
            <p:ph idx="1"/>
          </p:nvPr>
        </p:nvSpPr>
        <p:spPr/>
        <p:txBody>
          <a:bodyPr/>
          <a:lstStyle/>
          <a:p>
            <a:r>
              <a:rPr lang="en-GB" dirty="0" smtClean="0"/>
              <a:t>West argues that the poems were both performed at rhapsodic contests (e.g. the funeral games at which Hesiod won a prize) and written</a:t>
            </a:r>
          </a:p>
          <a:p>
            <a:r>
              <a:rPr lang="en-GB" dirty="0" smtClean="0"/>
              <a:t>The traditional view is that the poems (which pre-date the </a:t>
            </a:r>
            <a:r>
              <a:rPr lang="en-GB" i="1" dirty="0" smtClean="0"/>
              <a:t>Iliad</a:t>
            </a:r>
            <a:r>
              <a:rPr lang="en-GB" dirty="0" smtClean="0"/>
              <a:t> and the </a:t>
            </a:r>
            <a:r>
              <a:rPr lang="en-GB" i="1" dirty="0" smtClean="0"/>
              <a:t>Odyssey</a:t>
            </a:r>
            <a:r>
              <a:rPr lang="en-GB" dirty="0" smtClean="0"/>
              <a:t>) were part of an oral tradition before being written</a:t>
            </a:r>
            <a:endParaRPr lang="en-GB" dirty="0"/>
          </a:p>
        </p:txBody>
      </p:sp>
    </p:spTree>
    <p:extLst>
      <p:ext uri="{BB962C8B-B14F-4D97-AF65-F5344CB8AC3E}">
        <p14:creationId xmlns:p14="http://schemas.microsoft.com/office/powerpoint/2010/main" val="17712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rPr>
              <a:t>Textual </a:t>
            </a:r>
            <a:r>
              <a:rPr lang="en-GB" dirty="0" smtClean="0">
                <a:effectLst/>
              </a:rPr>
              <a:t>Transmission</a:t>
            </a:r>
            <a:endParaRPr lang="en-GB" dirty="0"/>
          </a:p>
        </p:txBody>
      </p:sp>
      <p:sp>
        <p:nvSpPr>
          <p:cNvPr id="3" name="Content Placeholder 2"/>
          <p:cNvSpPr>
            <a:spLocks noGrp="1"/>
          </p:cNvSpPr>
          <p:nvPr>
            <p:ph idx="1"/>
          </p:nvPr>
        </p:nvSpPr>
        <p:spPr/>
        <p:txBody>
          <a:bodyPr/>
          <a:lstStyle/>
          <a:p>
            <a:r>
              <a:rPr lang="en-GB" dirty="0">
                <a:effectLst/>
              </a:rPr>
              <a:t>The addition of the Catalogue of Women possibly 6</a:t>
            </a:r>
            <a:r>
              <a:rPr lang="en-GB" baseline="30000" dirty="0">
                <a:effectLst/>
              </a:rPr>
              <a:t>th</a:t>
            </a:r>
            <a:r>
              <a:rPr lang="en-GB" dirty="0">
                <a:effectLst/>
              </a:rPr>
              <a:t> C for the combination and the new(?) ending to the Theogony.</a:t>
            </a:r>
          </a:p>
          <a:p>
            <a:endParaRPr lang="en-GB" dirty="0">
              <a:effectLst/>
            </a:endParaRPr>
          </a:p>
          <a:p>
            <a:r>
              <a:rPr lang="en-GB" dirty="0">
                <a:effectLst/>
              </a:rPr>
              <a:t>Theogony is contained in some part in 69 medieval and renaissance manuscripts, the oldest is late 13</a:t>
            </a:r>
            <a:r>
              <a:rPr lang="en-GB" baseline="30000" dirty="0">
                <a:effectLst/>
              </a:rPr>
              <a:t>th</a:t>
            </a:r>
            <a:r>
              <a:rPr lang="en-GB" dirty="0">
                <a:effectLst/>
              </a:rPr>
              <a:t> C most are younger than the </a:t>
            </a:r>
            <a:r>
              <a:rPr lang="en-GB" dirty="0" smtClean="0">
                <a:effectLst/>
              </a:rPr>
              <a:t>15</a:t>
            </a:r>
            <a:r>
              <a:rPr lang="en-GB" baseline="30000" dirty="0" smtClean="0">
                <a:effectLst/>
              </a:rPr>
              <a:t>th</a:t>
            </a:r>
            <a:r>
              <a:rPr lang="en-GB" dirty="0" smtClean="0">
                <a:effectLst/>
              </a:rPr>
              <a:t> C</a:t>
            </a:r>
            <a:r>
              <a:rPr lang="en-GB" dirty="0">
                <a:effectLst/>
              </a:rPr>
              <a:t>. </a:t>
            </a:r>
          </a:p>
          <a:p>
            <a:endParaRPr lang="en-GB" dirty="0"/>
          </a:p>
        </p:txBody>
      </p:sp>
    </p:spTree>
    <p:extLst>
      <p:ext uri="{BB962C8B-B14F-4D97-AF65-F5344CB8AC3E}">
        <p14:creationId xmlns:p14="http://schemas.microsoft.com/office/powerpoint/2010/main" val="1990752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Style</a:t>
            </a:r>
            <a:endParaRPr lang="en-GB" dirty="0"/>
          </a:p>
        </p:txBody>
      </p:sp>
      <p:sp>
        <p:nvSpPr>
          <p:cNvPr id="5" name="Content Placeholder 4"/>
          <p:cNvSpPr>
            <a:spLocks noGrp="1"/>
          </p:cNvSpPr>
          <p:nvPr>
            <p:ph idx="1"/>
          </p:nvPr>
        </p:nvSpPr>
        <p:spPr/>
        <p:txBody>
          <a:bodyPr/>
          <a:lstStyle/>
          <a:p>
            <a:r>
              <a:rPr lang="en-GB" dirty="0"/>
              <a:t>Epic vocabulary</a:t>
            </a:r>
          </a:p>
          <a:p>
            <a:r>
              <a:rPr lang="en-GB" dirty="0"/>
              <a:t>Set phrases that do not occur in Homer (see list in </a:t>
            </a:r>
            <a:r>
              <a:rPr lang="en-GB" dirty="0" smtClean="0"/>
              <a:t>West</a:t>
            </a:r>
            <a:r>
              <a:rPr lang="en-GB" dirty="0"/>
              <a:t>)</a:t>
            </a:r>
          </a:p>
          <a:p>
            <a:pPr marL="0" indent="0">
              <a:buNone/>
            </a:pPr>
            <a:endParaRPr lang="en-GB" dirty="0" smtClean="0"/>
          </a:p>
          <a:p>
            <a:pPr marL="0" indent="0">
              <a:buNone/>
            </a:pPr>
            <a:r>
              <a:rPr lang="en-GB" dirty="0" smtClean="0"/>
              <a:t>Dialect</a:t>
            </a:r>
            <a:r>
              <a:rPr lang="en-GB" dirty="0"/>
              <a:t>: </a:t>
            </a:r>
          </a:p>
          <a:p>
            <a:r>
              <a:rPr lang="en-GB" dirty="0"/>
              <a:t>Essentially Ionic with some </a:t>
            </a:r>
            <a:r>
              <a:rPr lang="en-GB" dirty="0" err="1"/>
              <a:t>Atticisms</a:t>
            </a:r>
            <a:r>
              <a:rPr lang="en-GB" dirty="0"/>
              <a:t> and some ‘</a:t>
            </a:r>
            <a:r>
              <a:rPr lang="en-GB" dirty="0" err="1"/>
              <a:t>Aeolisms</a:t>
            </a:r>
            <a:r>
              <a:rPr lang="en-GB" dirty="0"/>
              <a:t>’</a:t>
            </a:r>
          </a:p>
          <a:p>
            <a:r>
              <a:rPr lang="en-GB" dirty="0"/>
              <a:t>Some hyper-</a:t>
            </a:r>
            <a:r>
              <a:rPr lang="en-GB" dirty="0" err="1"/>
              <a:t>Ionisms</a:t>
            </a:r>
            <a:r>
              <a:rPr lang="en-GB" dirty="0"/>
              <a:t> of note: </a:t>
            </a:r>
            <a:r>
              <a:rPr lang="en-GB" dirty="0" err="1"/>
              <a:t>dih</a:t>
            </a:r>
            <a:r>
              <a:rPr lang="en-GB" dirty="0"/>
              <a:t> for </a:t>
            </a:r>
            <a:r>
              <a:rPr lang="en-GB" dirty="0" err="1"/>
              <a:t>dia</a:t>
            </a:r>
            <a:endParaRPr lang="en-GB" dirty="0"/>
          </a:p>
          <a:p>
            <a:endParaRPr lang="en-GB" dirty="0"/>
          </a:p>
          <a:p>
            <a:endParaRPr lang="en-GB" dirty="0"/>
          </a:p>
        </p:txBody>
      </p:sp>
    </p:spTree>
    <p:extLst>
      <p:ext uri="{BB962C8B-B14F-4D97-AF65-F5344CB8AC3E}">
        <p14:creationId xmlns:p14="http://schemas.microsoft.com/office/powerpoint/2010/main" val="4159852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Metre</a:t>
            </a:r>
            <a:endParaRPr lang="en-GB" dirty="0"/>
          </a:p>
        </p:txBody>
      </p:sp>
      <p:sp>
        <p:nvSpPr>
          <p:cNvPr id="7" name="Text Placeholder 6"/>
          <p:cNvSpPr>
            <a:spLocks noGrp="1"/>
          </p:cNvSpPr>
          <p:nvPr>
            <p:ph type="body" idx="1"/>
          </p:nvPr>
        </p:nvSpPr>
        <p:spPr/>
        <p:txBody>
          <a:bodyPr>
            <a:normAutofit fontScale="92500" lnSpcReduction="10000"/>
          </a:bodyPr>
          <a:lstStyle/>
          <a:p>
            <a:r>
              <a:rPr lang="en-GB" dirty="0" smtClean="0"/>
              <a:t>Dactylic Hexameter</a:t>
            </a:r>
          </a:p>
          <a:p>
            <a:r>
              <a:rPr lang="en-GB" dirty="0">
                <a:effectLst/>
              </a:rPr>
              <a:t>–</a:t>
            </a:r>
            <a:r>
              <a:rPr lang="en-GB" dirty="0" err="1">
                <a:effectLst/>
              </a:rPr>
              <a:t>uu</a:t>
            </a:r>
            <a:r>
              <a:rPr lang="en-GB" dirty="0">
                <a:effectLst/>
              </a:rPr>
              <a:t> –</a:t>
            </a:r>
            <a:r>
              <a:rPr lang="en-GB" dirty="0" err="1">
                <a:effectLst/>
              </a:rPr>
              <a:t>uu</a:t>
            </a:r>
            <a:r>
              <a:rPr lang="en-GB" dirty="0">
                <a:effectLst/>
              </a:rPr>
              <a:t> –</a:t>
            </a:r>
            <a:r>
              <a:rPr lang="en-GB" dirty="0" err="1">
                <a:effectLst/>
              </a:rPr>
              <a:t>uu</a:t>
            </a:r>
            <a:r>
              <a:rPr lang="en-GB" dirty="0">
                <a:effectLst/>
              </a:rPr>
              <a:t> –</a:t>
            </a:r>
            <a:r>
              <a:rPr lang="en-GB" dirty="0" err="1">
                <a:effectLst/>
              </a:rPr>
              <a:t>uu</a:t>
            </a:r>
            <a:r>
              <a:rPr lang="en-GB" dirty="0">
                <a:effectLst/>
              </a:rPr>
              <a:t> –</a:t>
            </a:r>
            <a:r>
              <a:rPr lang="en-GB" dirty="0" err="1">
                <a:effectLst/>
              </a:rPr>
              <a:t>uu</a:t>
            </a:r>
            <a:r>
              <a:rPr lang="en-GB" dirty="0">
                <a:effectLst/>
              </a:rPr>
              <a:t> – – (–u)</a:t>
            </a:r>
            <a:endParaRPr lang="en-GB" dirty="0"/>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0804" y="2912232"/>
            <a:ext cx="4704081" cy="3355578"/>
          </a:xfrm>
        </p:spPr>
      </p:pic>
      <p:sp>
        <p:nvSpPr>
          <p:cNvPr id="9" name="Content Placeholder 8"/>
          <p:cNvSpPr>
            <a:spLocks noGrp="1"/>
          </p:cNvSpPr>
          <p:nvPr>
            <p:ph sz="quarter" idx="4"/>
          </p:nvPr>
        </p:nvSpPr>
        <p:spPr>
          <a:xfrm>
            <a:off x="6258261" y="1935163"/>
            <a:ext cx="5095357" cy="4575586"/>
          </a:xfrm>
        </p:spPr>
        <p:txBody>
          <a:bodyPr>
            <a:normAutofit fontScale="62500" lnSpcReduction="20000"/>
          </a:bodyPr>
          <a:lstStyle/>
          <a:p>
            <a:r>
              <a:rPr lang="en-GB" dirty="0"/>
              <a:t>Long: long vowel or </a:t>
            </a:r>
            <a:r>
              <a:rPr lang="en-GB" dirty="0" err="1"/>
              <a:t>dipthong</a:t>
            </a:r>
            <a:r>
              <a:rPr lang="en-GB" dirty="0"/>
              <a:t>; long by position (followed by two consonants or a double consonant) </a:t>
            </a:r>
          </a:p>
          <a:p>
            <a:r>
              <a:rPr lang="en-GB" dirty="0"/>
              <a:t>Mute consonant followed by a liquid (p, t, k, b, d, g, </a:t>
            </a:r>
            <a:r>
              <a:rPr lang="en-GB" dirty="0" err="1"/>
              <a:t>ph</a:t>
            </a:r>
            <a:r>
              <a:rPr lang="en-GB" dirty="0"/>
              <a:t>, </a:t>
            </a:r>
            <a:r>
              <a:rPr lang="en-GB" dirty="0" err="1"/>
              <a:t>th</a:t>
            </a:r>
            <a:r>
              <a:rPr lang="en-GB" dirty="0"/>
              <a:t> followed by l or r) at the beginning of a word need not lengthen the preceding short syllable, but within a word it normally </a:t>
            </a:r>
            <a:r>
              <a:rPr lang="en-GB" dirty="0" smtClean="0"/>
              <a:t>does</a:t>
            </a:r>
            <a:endParaRPr lang="en-GB" dirty="0"/>
          </a:p>
          <a:p>
            <a:r>
              <a:rPr lang="en-GB" dirty="0"/>
              <a:t>Short: short vowel not lengthened by  a double </a:t>
            </a:r>
            <a:r>
              <a:rPr lang="en-GB" dirty="0" smtClean="0"/>
              <a:t>consonant</a:t>
            </a:r>
            <a:endParaRPr lang="en-GB" dirty="0"/>
          </a:p>
          <a:p>
            <a:r>
              <a:rPr lang="en-GB" dirty="0"/>
              <a:t>In epic, a long vowel or </a:t>
            </a:r>
            <a:r>
              <a:rPr lang="en-GB" dirty="0" err="1"/>
              <a:t>dipthong</a:t>
            </a:r>
            <a:r>
              <a:rPr lang="en-GB" dirty="0"/>
              <a:t> is regularly but not always shortened in pronunciation if it ends a word and is directly followed by a word which begins with a vowel. (Epic </a:t>
            </a:r>
            <a:r>
              <a:rPr lang="en-GB" dirty="0" err="1"/>
              <a:t>correption</a:t>
            </a:r>
            <a:r>
              <a:rPr lang="en-GB" dirty="0"/>
              <a:t>) so scan </a:t>
            </a:r>
            <a:r>
              <a:rPr lang="en-GB" dirty="0" err="1"/>
              <a:t>kekalummenai</a:t>
            </a:r>
            <a:r>
              <a:rPr lang="en-GB" dirty="0"/>
              <a:t> </a:t>
            </a:r>
            <a:r>
              <a:rPr lang="en-GB" dirty="0" err="1"/>
              <a:t>heri</a:t>
            </a:r>
            <a:r>
              <a:rPr lang="en-GB" dirty="0"/>
              <a:t> as </a:t>
            </a:r>
            <a:r>
              <a:rPr lang="en-GB" dirty="0" err="1"/>
              <a:t>uu</a:t>
            </a:r>
            <a:r>
              <a:rPr lang="en-GB" dirty="0"/>
              <a:t> –</a:t>
            </a:r>
            <a:r>
              <a:rPr lang="en-GB" dirty="0" err="1"/>
              <a:t>uu</a:t>
            </a:r>
            <a:r>
              <a:rPr lang="en-GB" dirty="0"/>
              <a:t> –</a:t>
            </a:r>
            <a:r>
              <a:rPr lang="en-GB" dirty="0" err="1"/>
              <a:t>uu</a:t>
            </a:r>
            <a:r>
              <a:rPr lang="en-GB" dirty="0"/>
              <a:t> </a:t>
            </a:r>
          </a:p>
          <a:p>
            <a:r>
              <a:rPr lang="en-GB" dirty="0"/>
              <a:t>Caesura: word-ending within a foot: in epic dactylic hexameter normally in the third foot</a:t>
            </a:r>
          </a:p>
          <a:p>
            <a:r>
              <a:rPr lang="en-GB" dirty="0"/>
              <a:t>Diaeresis: word-ending coinciding with the end of a foot: in epic dactylic hexameter normally at the end of the </a:t>
            </a:r>
            <a:r>
              <a:rPr lang="en-GB" dirty="0" smtClean="0"/>
              <a:t>fourth</a:t>
            </a:r>
            <a:endParaRPr lang="en-GB" dirty="0"/>
          </a:p>
          <a:p>
            <a:r>
              <a:rPr lang="en-GB" dirty="0"/>
              <a:t>Frequently mark and important pause in a sentence or a break between sentence, but of course significant word-breaks may, and frequently appear elsewhere</a:t>
            </a:r>
          </a:p>
          <a:p>
            <a:endParaRPr lang="en-GB" dirty="0"/>
          </a:p>
        </p:txBody>
      </p:sp>
    </p:spTree>
    <p:extLst>
      <p:ext uri="{BB962C8B-B14F-4D97-AF65-F5344CB8AC3E}">
        <p14:creationId xmlns:p14="http://schemas.microsoft.com/office/powerpoint/2010/main" val="732532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Reputation of Hesiod in Antiquity</a:t>
            </a:r>
            <a:endParaRPr lang="en-GB" dirty="0"/>
          </a:p>
        </p:txBody>
      </p:sp>
      <p:sp>
        <p:nvSpPr>
          <p:cNvPr id="8" name="Content Placeholder 7"/>
          <p:cNvSpPr>
            <a:spLocks noGrp="1"/>
          </p:cNvSpPr>
          <p:nvPr>
            <p:ph idx="1"/>
          </p:nvPr>
        </p:nvSpPr>
        <p:spPr/>
        <p:txBody>
          <a:bodyPr/>
          <a:lstStyle/>
          <a:p>
            <a:pPr marL="0" indent="0">
              <a:buNone/>
            </a:pPr>
            <a:r>
              <a:rPr lang="en-GB" dirty="0">
                <a:effectLst/>
              </a:rPr>
              <a:t>Whence each of the gods came into being, or whether they always existed, and what their functions were, the Greeks did not know until recently – yesterday, so to speak. Hesiod and Homer . . . were the ones who made a </a:t>
            </a:r>
            <a:r>
              <a:rPr lang="en-GB" dirty="0" err="1">
                <a:effectLst/>
              </a:rPr>
              <a:t>theogony</a:t>
            </a:r>
            <a:r>
              <a:rPr lang="en-GB" dirty="0">
                <a:effectLst/>
              </a:rPr>
              <a:t> for the Greeks and gave the gods their names and distinguished their honours and skills and indicated their forms.</a:t>
            </a:r>
          </a:p>
          <a:p>
            <a:pPr marL="0" indent="0" algn="r">
              <a:buNone/>
            </a:pPr>
            <a:r>
              <a:rPr lang="en-GB" dirty="0" smtClean="0">
                <a:effectLst/>
              </a:rPr>
              <a:t>Herodotus 2.53.1–2</a:t>
            </a:r>
            <a:endParaRPr lang="en-GB" dirty="0">
              <a:effectLst/>
            </a:endParaRPr>
          </a:p>
          <a:p>
            <a:endParaRPr lang="en-GB" dirty="0"/>
          </a:p>
        </p:txBody>
      </p:sp>
    </p:spTree>
    <p:extLst>
      <p:ext uri="{BB962C8B-B14F-4D97-AF65-F5344CB8AC3E}">
        <p14:creationId xmlns:p14="http://schemas.microsoft.com/office/powerpoint/2010/main" val="3564803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TotalTime>43</TotalTime>
  <Words>847</Words>
  <Application>Microsoft Office PowerPoint</Application>
  <PresentationFormat>Widescreen</PresentationFormat>
  <Paragraphs>113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Bookman Old Style</vt:lpstr>
      <vt:lpstr>Rockwell</vt:lpstr>
      <vt:lpstr>Damask</vt:lpstr>
      <vt:lpstr>Greek Verse</vt:lpstr>
      <vt:lpstr>Structure of the Course</vt:lpstr>
      <vt:lpstr>Advanced Greek</vt:lpstr>
      <vt:lpstr>Advanced Greek</vt:lpstr>
      <vt:lpstr>Further Advanced Greek</vt:lpstr>
      <vt:lpstr>Further Advanced Greek</vt:lpstr>
      <vt:lpstr>Higher advanced Greek</vt:lpstr>
      <vt:lpstr>HIGHER ADVANCED GREEK</vt:lpstr>
      <vt:lpstr>Who is Hesiod?</vt:lpstr>
      <vt:lpstr>Works assigned to him</vt:lpstr>
      <vt:lpstr>Order of Poets</vt:lpstr>
      <vt:lpstr>Question of Writing?</vt:lpstr>
      <vt:lpstr>Textual Transmission</vt:lpstr>
      <vt:lpstr>Style</vt:lpstr>
      <vt:lpstr>Metre</vt:lpstr>
      <vt:lpstr>Reputation of Hesiod in Antiquity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Greek Verse</dc:title>
  <dc:creator>Kyle Erickson</dc:creator>
  <cp:lastModifiedBy>Kyle Erickson</cp:lastModifiedBy>
  <cp:revision>6</cp:revision>
  <dcterms:created xsi:type="dcterms:W3CDTF">2017-09-29T16:28:09Z</dcterms:created>
  <dcterms:modified xsi:type="dcterms:W3CDTF">2017-09-29T17:11:10Z</dcterms:modified>
</cp:coreProperties>
</file>