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134"/>
  </p:handoutMasterIdLst>
  <p:sldIdLst>
    <p:sldId id="259" r:id="rId5"/>
    <p:sldId id="275" r:id="rId6"/>
    <p:sldId id="276" r:id="rId7"/>
    <p:sldId id="368" r:id="rId8"/>
    <p:sldId id="367"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370" r:id="rId32"/>
    <p:sldId id="371" r:id="rId33"/>
    <p:sldId id="385" r:id="rId34"/>
    <p:sldId id="372" r:id="rId35"/>
    <p:sldId id="373" r:id="rId36"/>
    <p:sldId id="374" r:id="rId37"/>
    <p:sldId id="375" r:id="rId38"/>
    <p:sldId id="376" r:id="rId39"/>
    <p:sldId id="379" r:id="rId40"/>
    <p:sldId id="380" r:id="rId41"/>
    <p:sldId id="381" r:id="rId42"/>
    <p:sldId id="386" r:id="rId43"/>
    <p:sldId id="382" r:id="rId44"/>
    <p:sldId id="383" r:id="rId45"/>
    <p:sldId id="384"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87" r:id="rId59"/>
    <p:sldId id="311" r:id="rId60"/>
    <p:sldId id="312" r:id="rId61"/>
    <p:sldId id="313" r:id="rId62"/>
    <p:sldId id="314" r:id="rId63"/>
    <p:sldId id="315" r:id="rId64"/>
    <p:sldId id="317" r:id="rId65"/>
    <p:sldId id="316" r:id="rId66"/>
    <p:sldId id="318" r:id="rId67"/>
    <p:sldId id="319" r:id="rId68"/>
    <p:sldId id="320" r:id="rId69"/>
    <p:sldId id="321" r:id="rId70"/>
    <p:sldId id="322" r:id="rId71"/>
    <p:sldId id="323" r:id="rId72"/>
    <p:sldId id="324" r:id="rId73"/>
    <p:sldId id="326" r:id="rId74"/>
    <p:sldId id="327" r:id="rId75"/>
    <p:sldId id="329" r:id="rId76"/>
    <p:sldId id="330" r:id="rId77"/>
    <p:sldId id="331" r:id="rId78"/>
    <p:sldId id="332" r:id="rId79"/>
    <p:sldId id="333" r:id="rId80"/>
    <p:sldId id="388" r:id="rId81"/>
    <p:sldId id="334" r:id="rId82"/>
    <p:sldId id="335" r:id="rId83"/>
    <p:sldId id="336" r:id="rId84"/>
    <p:sldId id="337" r:id="rId85"/>
    <p:sldId id="338" r:id="rId86"/>
    <p:sldId id="340" r:id="rId87"/>
    <p:sldId id="341" r:id="rId88"/>
    <p:sldId id="342" r:id="rId89"/>
    <p:sldId id="389" r:id="rId90"/>
    <p:sldId id="344" r:id="rId91"/>
    <p:sldId id="343" r:id="rId92"/>
    <p:sldId id="345" r:id="rId93"/>
    <p:sldId id="346" r:id="rId94"/>
    <p:sldId id="347" r:id="rId95"/>
    <p:sldId id="348" r:id="rId96"/>
    <p:sldId id="349" r:id="rId97"/>
    <p:sldId id="350" r:id="rId98"/>
    <p:sldId id="351" r:id="rId99"/>
    <p:sldId id="352" r:id="rId100"/>
    <p:sldId id="353" r:id="rId101"/>
    <p:sldId id="354" r:id="rId102"/>
    <p:sldId id="355" r:id="rId103"/>
    <p:sldId id="356" r:id="rId104"/>
    <p:sldId id="357" r:id="rId105"/>
    <p:sldId id="358" r:id="rId106"/>
    <p:sldId id="359" r:id="rId107"/>
    <p:sldId id="360" r:id="rId108"/>
    <p:sldId id="361" r:id="rId109"/>
    <p:sldId id="362" r:id="rId110"/>
    <p:sldId id="363" r:id="rId111"/>
    <p:sldId id="364" r:id="rId112"/>
    <p:sldId id="365" r:id="rId113"/>
    <p:sldId id="366" r:id="rId114"/>
    <p:sldId id="394" r:id="rId115"/>
    <p:sldId id="390" r:id="rId116"/>
    <p:sldId id="391" r:id="rId117"/>
    <p:sldId id="392" r:id="rId118"/>
    <p:sldId id="395" r:id="rId119"/>
    <p:sldId id="393" r:id="rId120"/>
    <p:sldId id="396" r:id="rId121"/>
    <p:sldId id="397" r:id="rId122"/>
    <p:sldId id="398" r:id="rId123"/>
    <p:sldId id="399" r:id="rId124"/>
    <p:sldId id="400" r:id="rId125"/>
    <p:sldId id="401" r:id="rId126"/>
    <p:sldId id="402" r:id="rId127"/>
    <p:sldId id="403" r:id="rId128"/>
    <p:sldId id="404" r:id="rId129"/>
    <p:sldId id="405" r:id="rId130"/>
    <p:sldId id="406" r:id="rId131"/>
    <p:sldId id="407" r:id="rId132"/>
    <p:sldId id="408" r:id="rId13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8" autoAdjust="0"/>
    <p:restoredTop sz="93613" autoAdjust="0"/>
  </p:normalViewPr>
  <p:slideViewPr>
    <p:cSldViewPr>
      <p:cViewPr varScale="1">
        <p:scale>
          <a:sx n="68" d="100"/>
          <a:sy n="68" d="100"/>
        </p:scale>
        <p:origin x="1440" y="78"/>
      </p:cViewPr>
      <p:guideLst>
        <p:guide orient="horz" pos="2160"/>
        <p:guide pos="2880"/>
      </p:guideLst>
    </p:cSldViewPr>
  </p:slideViewPr>
  <p:outlineViewPr>
    <p:cViewPr>
      <p:scale>
        <a:sx n="33" d="100"/>
        <a:sy n="33" d="100"/>
      </p:scale>
      <p:origin x="0" y="-53112"/>
    </p:cViewPr>
  </p:outlin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38" Type="http://schemas.openxmlformats.org/officeDocument/2006/relationships/tableStyles" Target="tableStyle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slide" Target="slides/slide114.xml"/><Relationship Id="rId126" Type="http://schemas.openxmlformats.org/officeDocument/2006/relationships/slide" Target="slides/slide122.xml"/><Relationship Id="rId134"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slide" Target="slides/slide112.xml"/><Relationship Id="rId124" Type="http://schemas.openxmlformats.org/officeDocument/2006/relationships/slide" Target="slides/slide120.xml"/><Relationship Id="rId129" Type="http://schemas.openxmlformats.org/officeDocument/2006/relationships/slide" Target="slides/slide125.xml"/><Relationship Id="rId13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32" Type="http://schemas.openxmlformats.org/officeDocument/2006/relationships/slide" Target="slides/slide12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slide" Target="slides/slide115.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30" Type="http://schemas.openxmlformats.org/officeDocument/2006/relationships/slide" Target="slides/slide126.xml"/><Relationship Id="rId13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viewProps" Target="view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5E002F-90B7-4D50-880B-833A0F8D5967}" type="doc">
      <dgm:prSet loTypeId="urn:microsoft.com/office/officeart/2005/8/layout/orgChart1" loCatId="hierarchy" qsTypeId="urn:microsoft.com/office/officeart/2005/8/quickstyle/3d4" qsCatId="3D" csTypeId="urn:microsoft.com/office/officeart/2005/8/colors/accent1_2" csCatId="accent1" phldr="1"/>
      <dgm:spPr/>
      <dgm:t>
        <a:bodyPr/>
        <a:lstStyle/>
        <a:p>
          <a:endParaRPr lang="en-US"/>
        </a:p>
      </dgm:t>
    </dgm:pt>
    <dgm:pt modelId="{08811F65-D6D2-4D4C-BEC5-9A91C600966C}">
      <dgm:prSet phldrT="[Text]"/>
      <dgm:spPr/>
      <dgm:t>
        <a:bodyPr/>
        <a:lstStyle/>
        <a:p>
          <a:r>
            <a:rPr lang="en-US" dirty="0" smtClean="0"/>
            <a:t>Market Segmentation</a:t>
          </a:r>
          <a:endParaRPr lang="en-US" dirty="0"/>
        </a:p>
      </dgm:t>
    </dgm:pt>
    <dgm:pt modelId="{AE6AC814-0C7E-4345-9A51-C71DD622F62E}" type="parTrans" cxnId="{4C538E4F-6E7A-4532-9AAE-7ABCA69F291C}">
      <dgm:prSet/>
      <dgm:spPr/>
      <dgm:t>
        <a:bodyPr/>
        <a:lstStyle/>
        <a:p>
          <a:endParaRPr lang="en-US"/>
        </a:p>
      </dgm:t>
    </dgm:pt>
    <dgm:pt modelId="{29CA9B05-6C07-45D7-8A6F-7AE88E302030}" type="sibTrans" cxnId="{4C538E4F-6E7A-4532-9AAE-7ABCA69F291C}">
      <dgm:prSet/>
      <dgm:spPr/>
      <dgm:t>
        <a:bodyPr/>
        <a:lstStyle/>
        <a:p>
          <a:endParaRPr lang="en-US"/>
        </a:p>
      </dgm:t>
    </dgm:pt>
    <dgm:pt modelId="{C75EA5F2-6065-41A8-8B39-69B03A29BAE2}">
      <dgm:prSet phldrT="[Text]"/>
      <dgm:spPr/>
      <dgm:t>
        <a:bodyPr/>
        <a:lstStyle/>
        <a:p>
          <a:r>
            <a:rPr lang="en-US" dirty="0" smtClean="0"/>
            <a:t>Geographic segmentation</a:t>
          </a:r>
          <a:endParaRPr lang="en-US" dirty="0"/>
        </a:p>
      </dgm:t>
    </dgm:pt>
    <dgm:pt modelId="{D4E1A4DC-8279-403B-90C6-E80A654788C0}" type="parTrans" cxnId="{53BBCA60-8801-475E-AD76-9980EEF5F27A}">
      <dgm:prSet/>
      <dgm:spPr/>
      <dgm:t>
        <a:bodyPr/>
        <a:lstStyle/>
        <a:p>
          <a:endParaRPr lang="en-US"/>
        </a:p>
      </dgm:t>
    </dgm:pt>
    <dgm:pt modelId="{C0F262C7-A723-4260-866A-FF31C494D529}" type="sibTrans" cxnId="{53BBCA60-8801-475E-AD76-9980EEF5F27A}">
      <dgm:prSet/>
      <dgm:spPr/>
      <dgm:t>
        <a:bodyPr/>
        <a:lstStyle/>
        <a:p>
          <a:endParaRPr lang="en-US"/>
        </a:p>
      </dgm:t>
    </dgm:pt>
    <dgm:pt modelId="{DB1CB80B-D973-4AE4-B5F9-B6E1374C2AB0}">
      <dgm:prSet phldrT="[Text]"/>
      <dgm:spPr/>
      <dgm:t>
        <a:bodyPr/>
        <a:lstStyle/>
        <a:p>
          <a:r>
            <a:rPr lang="en-US" dirty="0" smtClean="0"/>
            <a:t>Demographic segmentation</a:t>
          </a:r>
          <a:endParaRPr lang="en-US" dirty="0"/>
        </a:p>
      </dgm:t>
    </dgm:pt>
    <dgm:pt modelId="{CEB1BB83-21EE-4388-B682-09B89C2A7DC6}" type="parTrans" cxnId="{AD9B3F20-EE11-4CF2-9CC5-AB8FF73D1EF4}">
      <dgm:prSet/>
      <dgm:spPr/>
      <dgm:t>
        <a:bodyPr/>
        <a:lstStyle/>
        <a:p>
          <a:endParaRPr lang="en-US"/>
        </a:p>
      </dgm:t>
    </dgm:pt>
    <dgm:pt modelId="{7409C942-22D6-49D1-AF1E-638ADC2E8EC2}" type="sibTrans" cxnId="{AD9B3F20-EE11-4CF2-9CC5-AB8FF73D1EF4}">
      <dgm:prSet/>
      <dgm:spPr/>
      <dgm:t>
        <a:bodyPr/>
        <a:lstStyle/>
        <a:p>
          <a:endParaRPr lang="en-US"/>
        </a:p>
      </dgm:t>
    </dgm:pt>
    <dgm:pt modelId="{08678D21-D63A-4FC8-AE6C-CD682F88AB68}">
      <dgm:prSet phldrT="[Text]"/>
      <dgm:spPr/>
      <dgm:t>
        <a:bodyPr/>
        <a:lstStyle/>
        <a:p>
          <a:r>
            <a:rPr lang="en-US" dirty="0" smtClean="0"/>
            <a:t>Psychographic segmentation</a:t>
          </a:r>
          <a:endParaRPr lang="en-US" dirty="0"/>
        </a:p>
      </dgm:t>
    </dgm:pt>
    <dgm:pt modelId="{22470F39-EE76-4888-8A9F-2555F7CAB51D}" type="parTrans" cxnId="{4E002B78-CA24-434D-951F-09A2BE61F699}">
      <dgm:prSet/>
      <dgm:spPr/>
      <dgm:t>
        <a:bodyPr/>
        <a:lstStyle/>
        <a:p>
          <a:endParaRPr lang="en-US"/>
        </a:p>
      </dgm:t>
    </dgm:pt>
    <dgm:pt modelId="{79FD0236-ADC9-4F0E-8B96-E62D363CED99}" type="sibTrans" cxnId="{4E002B78-CA24-434D-951F-09A2BE61F699}">
      <dgm:prSet/>
      <dgm:spPr/>
      <dgm:t>
        <a:bodyPr/>
        <a:lstStyle/>
        <a:p>
          <a:endParaRPr lang="en-US"/>
        </a:p>
      </dgm:t>
    </dgm:pt>
    <dgm:pt modelId="{53FE495A-2B00-48C2-B761-26E8B0DD646C}">
      <dgm:prSet/>
      <dgm:spPr/>
      <dgm:t>
        <a:bodyPr/>
        <a:lstStyle/>
        <a:p>
          <a:r>
            <a:rPr lang="en-US" dirty="0" err="1" smtClean="0"/>
            <a:t>Behavioural</a:t>
          </a:r>
          <a:r>
            <a:rPr lang="en-US" dirty="0" smtClean="0"/>
            <a:t> segmentation</a:t>
          </a:r>
          <a:endParaRPr lang="en-US" dirty="0"/>
        </a:p>
      </dgm:t>
    </dgm:pt>
    <dgm:pt modelId="{6F67E8A2-5568-43A4-BCAA-B589ACFD0E17}" type="parTrans" cxnId="{19AB0908-034D-4481-BAC3-84AE752348D9}">
      <dgm:prSet/>
      <dgm:spPr/>
      <dgm:t>
        <a:bodyPr/>
        <a:lstStyle/>
        <a:p>
          <a:endParaRPr lang="en-US"/>
        </a:p>
      </dgm:t>
    </dgm:pt>
    <dgm:pt modelId="{0F147FAC-5BF4-414A-9136-D8B226DF8E31}" type="sibTrans" cxnId="{19AB0908-034D-4481-BAC3-84AE752348D9}">
      <dgm:prSet/>
      <dgm:spPr/>
      <dgm:t>
        <a:bodyPr/>
        <a:lstStyle/>
        <a:p>
          <a:endParaRPr lang="en-US"/>
        </a:p>
      </dgm:t>
    </dgm:pt>
    <dgm:pt modelId="{CC265AD2-CE96-487D-8E39-C805F20372B5}" type="pres">
      <dgm:prSet presAssocID="{3C5E002F-90B7-4D50-880B-833A0F8D5967}" presName="hierChild1" presStyleCnt="0">
        <dgm:presLayoutVars>
          <dgm:orgChart val="1"/>
          <dgm:chPref val="1"/>
          <dgm:dir/>
          <dgm:animOne val="branch"/>
          <dgm:animLvl val="lvl"/>
          <dgm:resizeHandles/>
        </dgm:presLayoutVars>
      </dgm:prSet>
      <dgm:spPr/>
      <dgm:t>
        <a:bodyPr/>
        <a:lstStyle/>
        <a:p>
          <a:endParaRPr lang="en-US"/>
        </a:p>
      </dgm:t>
    </dgm:pt>
    <dgm:pt modelId="{8F55B5DC-3E65-4466-86A3-45882D574BBF}" type="pres">
      <dgm:prSet presAssocID="{08811F65-D6D2-4D4C-BEC5-9A91C600966C}" presName="hierRoot1" presStyleCnt="0">
        <dgm:presLayoutVars>
          <dgm:hierBranch val="init"/>
        </dgm:presLayoutVars>
      </dgm:prSet>
      <dgm:spPr/>
    </dgm:pt>
    <dgm:pt modelId="{C18C06F8-0395-4F26-80DA-17AD39E894CA}" type="pres">
      <dgm:prSet presAssocID="{08811F65-D6D2-4D4C-BEC5-9A91C600966C}" presName="rootComposite1" presStyleCnt="0"/>
      <dgm:spPr/>
    </dgm:pt>
    <dgm:pt modelId="{983CAA4B-2F43-40CB-AEB0-09FE0C2C645B}" type="pres">
      <dgm:prSet presAssocID="{08811F65-D6D2-4D4C-BEC5-9A91C600966C}" presName="rootText1" presStyleLbl="node0" presStyleIdx="0" presStyleCnt="1">
        <dgm:presLayoutVars>
          <dgm:chPref val="3"/>
        </dgm:presLayoutVars>
      </dgm:prSet>
      <dgm:spPr/>
      <dgm:t>
        <a:bodyPr/>
        <a:lstStyle/>
        <a:p>
          <a:endParaRPr lang="en-US"/>
        </a:p>
      </dgm:t>
    </dgm:pt>
    <dgm:pt modelId="{BC9686DB-3CC6-4614-8CC2-317A388C66D8}" type="pres">
      <dgm:prSet presAssocID="{08811F65-D6D2-4D4C-BEC5-9A91C600966C}" presName="rootConnector1" presStyleLbl="node1" presStyleIdx="0" presStyleCnt="0"/>
      <dgm:spPr/>
      <dgm:t>
        <a:bodyPr/>
        <a:lstStyle/>
        <a:p>
          <a:endParaRPr lang="en-US"/>
        </a:p>
      </dgm:t>
    </dgm:pt>
    <dgm:pt modelId="{F23BD29C-841D-4BD1-9986-60F2E65C5F83}" type="pres">
      <dgm:prSet presAssocID="{08811F65-D6D2-4D4C-BEC5-9A91C600966C}" presName="hierChild2" presStyleCnt="0"/>
      <dgm:spPr/>
    </dgm:pt>
    <dgm:pt modelId="{1B78EE90-7C70-4249-95C6-1560474CA6E6}" type="pres">
      <dgm:prSet presAssocID="{D4E1A4DC-8279-403B-90C6-E80A654788C0}" presName="Name37" presStyleLbl="parChTrans1D2" presStyleIdx="0" presStyleCnt="4"/>
      <dgm:spPr/>
      <dgm:t>
        <a:bodyPr/>
        <a:lstStyle/>
        <a:p>
          <a:endParaRPr lang="en-US"/>
        </a:p>
      </dgm:t>
    </dgm:pt>
    <dgm:pt modelId="{DB2D9D66-6D50-4A10-AE70-0B6FC1055176}" type="pres">
      <dgm:prSet presAssocID="{C75EA5F2-6065-41A8-8B39-69B03A29BAE2}" presName="hierRoot2" presStyleCnt="0">
        <dgm:presLayoutVars>
          <dgm:hierBranch val="init"/>
        </dgm:presLayoutVars>
      </dgm:prSet>
      <dgm:spPr/>
    </dgm:pt>
    <dgm:pt modelId="{BD9FEEEB-E8E1-4D72-B2A8-C1885933BD68}" type="pres">
      <dgm:prSet presAssocID="{C75EA5F2-6065-41A8-8B39-69B03A29BAE2}" presName="rootComposite" presStyleCnt="0"/>
      <dgm:spPr/>
    </dgm:pt>
    <dgm:pt modelId="{3F15063A-2726-419F-8C13-0270E38ACBA3}" type="pres">
      <dgm:prSet presAssocID="{C75EA5F2-6065-41A8-8B39-69B03A29BAE2}" presName="rootText" presStyleLbl="node2" presStyleIdx="0" presStyleCnt="4">
        <dgm:presLayoutVars>
          <dgm:chPref val="3"/>
        </dgm:presLayoutVars>
      </dgm:prSet>
      <dgm:spPr/>
      <dgm:t>
        <a:bodyPr/>
        <a:lstStyle/>
        <a:p>
          <a:endParaRPr lang="en-US"/>
        </a:p>
      </dgm:t>
    </dgm:pt>
    <dgm:pt modelId="{C4841E4E-7882-489A-AFB4-04411A7DA715}" type="pres">
      <dgm:prSet presAssocID="{C75EA5F2-6065-41A8-8B39-69B03A29BAE2}" presName="rootConnector" presStyleLbl="node2" presStyleIdx="0" presStyleCnt="4"/>
      <dgm:spPr/>
      <dgm:t>
        <a:bodyPr/>
        <a:lstStyle/>
        <a:p>
          <a:endParaRPr lang="en-US"/>
        </a:p>
      </dgm:t>
    </dgm:pt>
    <dgm:pt modelId="{55CF2EBD-5860-4B5F-966B-3CC47DC17365}" type="pres">
      <dgm:prSet presAssocID="{C75EA5F2-6065-41A8-8B39-69B03A29BAE2}" presName="hierChild4" presStyleCnt="0"/>
      <dgm:spPr/>
    </dgm:pt>
    <dgm:pt modelId="{CC496F5A-1F3F-464D-B9D2-D8D243976F73}" type="pres">
      <dgm:prSet presAssocID="{C75EA5F2-6065-41A8-8B39-69B03A29BAE2}" presName="hierChild5" presStyleCnt="0"/>
      <dgm:spPr/>
    </dgm:pt>
    <dgm:pt modelId="{755DBF9D-B5B9-4510-AD38-A0F5FC6C2697}" type="pres">
      <dgm:prSet presAssocID="{CEB1BB83-21EE-4388-B682-09B89C2A7DC6}" presName="Name37" presStyleLbl="parChTrans1D2" presStyleIdx="1" presStyleCnt="4"/>
      <dgm:spPr/>
      <dgm:t>
        <a:bodyPr/>
        <a:lstStyle/>
        <a:p>
          <a:endParaRPr lang="en-US"/>
        </a:p>
      </dgm:t>
    </dgm:pt>
    <dgm:pt modelId="{9E3C6CE3-F906-4D3B-8170-9C047D39C84D}" type="pres">
      <dgm:prSet presAssocID="{DB1CB80B-D973-4AE4-B5F9-B6E1374C2AB0}" presName="hierRoot2" presStyleCnt="0">
        <dgm:presLayoutVars>
          <dgm:hierBranch val="init"/>
        </dgm:presLayoutVars>
      </dgm:prSet>
      <dgm:spPr/>
    </dgm:pt>
    <dgm:pt modelId="{478C3A5B-146D-43B7-92B5-C953D17DFFA3}" type="pres">
      <dgm:prSet presAssocID="{DB1CB80B-D973-4AE4-B5F9-B6E1374C2AB0}" presName="rootComposite" presStyleCnt="0"/>
      <dgm:spPr/>
    </dgm:pt>
    <dgm:pt modelId="{47B45517-1793-46F0-811D-A2EB23B409D0}" type="pres">
      <dgm:prSet presAssocID="{DB1CB80B-D973-4AE4-B5F9-B6E1374C2AB0}" presName="rootText" presStyleLbl="node2" presStyleIdx="1" presStyleCnt="4">
        <dgm:presLayoutVars>
          <dgm:chPref val="3"/>
        </dgm:presLayoutVars>
      </dgm:prSet>
      <dgm:spPr/>
      <dgm:t>
        <a:bodyPr/>
        <a:lstStyle/>
        <a:p>
          <a:endParaRPr lang="en-US"/>
        </a:p>
      </dgm:t>
    </dgm:pt>
    <dgm:pt modelId="{3637E910-DD7F-400F-AB94-CEBB94747BAB}" type="pres">
      <dgm:prSet presAssocID="{DB1CB80B-D973-4AE4-B5F9-B6E1374C2AB0}" presName="rootConnector" presStyleLbl="node2" presStyleIdx="1" presStyleCnt="4"/>
      <dgm:spPr/>
      <dgm:t>
        <a:bodyPr/>
        <a:lstStyle/>
        <a:p>
          <a:endParaRPr lang="en-US"/>
        </a:p>
      </dgm:t>
    </dgm:pt>
    <dgm:pt modelId="{A1D7341F-86D4-4CA5-A45C-CAA2F908D07F}" type="pres">
      <dgm:prSet presAssocID="{DB1CB80B-D973-4AE4-B5F9-B6E1374C2AB0}" presName="hierChild4" presStyleCnt="0"/>
      <dgm:spPr/>
    </dgm:pt>
    <dgm:pt modelId="{BA020611-E844-4190-B30D-E7160A3B6FF1}" type="pres">
      <dgm:prSet presAssocID="{DB1CB80B-D973-4AE4-B5F9-B6E1374C2AB0}" presName="hierChild5" presStyleCnt="0"/>
      <dgm:spPr/>
    </dgm:pt>
    <dgm:pt modelId="{34DA04A0-980D-4E55-9D48-7931A529BC9A}" type="pres">
      <dgm:prSet presAssocID="{22470F39-EE76-4888-8A9F-2555F7CAB51D}" presName="Name37" presStyleLbl="parChTrans1D2" presStyleIdx="2" presStyleCnt="4"/>
      <dgm:spPr/>
      <dgm:t>
        <a:bodyPr/>
        <a:lstStyle/>
        <a:p>
          <a:endParaRPr lang="en-US"/>
        </a:p>
      </dgm:t>
    </dgm:pt>
    <dgm:pt modelId="{F41B00DA-4AB7-4375-9FE7-F6E9FEBC2B9C}" type="pres">
      <dgm:prSet presAssocID="{08678D21-D63A-4FC8-AE6C-CD682F88AB68}" presName="hierRoot2" presStyleCnt="0">
        <dgm:presLayoutVars>
          <dgm:hierBranch val="init"/>
        </dgm:presLayoutVars>
      </dgm:prSet>
      <dgm:spPr/>
    </dgm:pt>
    <dgm:pt modelId="{87FAB29C-14E1-4C9A-8511-866F2A30D5D4}" type="pres">
      <dgm:prSet presAssocID="{08678D21-D63A-4FC8-AE6C-CD682F88AB68}" presName="rootComposite" presStyleCnt="0"/>
      <dgm:spPr/>
    </dgm:pt>
    <dgm:pt modelId="{5FFC00B7-5B7F-48F9-A020-B18FFB22A813}" type="pres">
      <dgm:prSet presAssocID="{08678D21-D63A-4FC8-AE6C-CD682F88AB68}" presName="rootText" presStyleLbl="node2" presStyleIdx="2" presStyleCnt="4">
        <dgm:presLayoutVars>
          <dgm:chPref val="3"/>
        </dgm:presLayoutVars>
      </dgm:prSet>
      <dgm:spPr/>
      <dgm:t>
        <a:bodyPr/>
        <a:lstStyle/>
        <a:p>
          <a:endParaRPr lang="en-US"/>
        </a:p>
      </dgm:t>
    </dgm:pt>
    <dgm:pt modelId="{FFBDEC1B-3485-49FD-9A16-83FA749CF0D4}" type="pres">
      <dgm:prSet presAssocID="{08678D21-D63A-4FC8-AE6C-CD682F88AB68}" presName="rootConnector" presStyleLbl="node2" presStyleIdx="2" presStyleCnt="4"/>
      <dgm:spPr/>
      <dgm:t>
        <a:bodyPr/>
        <a:lstStyle/>
        <a:p>
          <a:endParaRPr lang="en-US"/>
        </a:p>
      </dgm:t>
    </dgm:pt>
    <dgm:pt modelId="{C6A4841F-4065-45D6-9C07-D9380EC36BA0}" type="pres">
      <dgm:prSet presAssocID="{08678D21-D63A-4FC8-AE6C-CD682F88AB68}" presName="hierChild4" presStyleCnt="0"/>
      <dgm:spPr/>
    </dgm:pt>
    <dgm:pt modelId="{A253742D-1087-49DB-B5E0-621142429F6B}" type="pres">
      <dgm:prSet presAssocID="{08678D21-D63A-4FC8-AE6C-CD682F88AB68}" presName="hierChild5" presStyleCnt="0"/>
      <dgm:spPr/>
    </dgm:pt>
    <dgm:pt modelId="{1FB96F2B-8957-474E-A5E9-1762F92C4348}" type="pres">
      <dgm:prSet presAssocID="{6F67E8A2-5568-43A4-BCAA-B589ACFD0E17}" presName="Name37" presStyleLbl="parChTrans1D2" presStyleIdx="3" presStyleCnt="4"/>
      <dgm:spPr/>
      <dgm:t>
        <a:bodyPr/>
        <a:lstStyle/>
        <a:p>
          <a:endParaRPr lang="en-US"/>
        </a:p>
      </dgm:t>
    </dgm:pt>
    <dgm:pt modelId="{830D09B5-4D26-4412-8CE0-E30A3ACECFB7}" type="pres">
      <dgm:prSet presAssocID="{53FE495A-2B00-48C2-B761-26E8B0DD646C}" presName="hierRoot2" presStyleCnt="0">
        <dgm:presLayoutVars>
          <dgm:hierBranch val="init"/>
        </dgm:presLayoutVars>
      </dgm:prSet>
      <dgm:spPr/>
    </dgm:pt>
    <dgm:pt modelId="{5D0AFAA0-A8E2-4CD5-9E9C-94FC9C61B368}" type="pres">
      <dgm:prSet presAssocID="{53FE495A-2B00-48C2-B761-26E8B0DD646C}" presName="rootComposite" presStyleCnt="0"/>
      <dgm:spPr/>
    </dgm:pt>
    <dgm:pt modelId="{523470D3-6C87-4F2B-96FE-A54B1E47A712}" type="pres">
      <dgm:prSet presAssocID="{53FE495A-2B00-48C2-B761-26E8B0DD646C}" presName="rootText" presStyleLbl="node2" presStyleIdx="3" presStyleCnt="4">
        <dgm:presLayoutVars>
          <dgm:chPref val="3"/>
        </dgm:presLayoutVars>
      </dgm:prSet>
      <dgm:spPr/>
      <dgm:t>
        <a:bodyPr/>
        <a:lstStyle/>
        <a:p>
          <a:endParaRPr lang="en-US"/>
        </a:p>
      </dgm:t>
    </dgm:pt>
    <dgm:pt modelId="{5FEC3272-3897-409D-9800-F8AE9FF6E790}" type="pres">
      <dgm:prSet presAssocID="{53FE495A-2B00-48C2-B761-26E8B0DD646C}" presName="rootConnector" presStyleLbl="node2" presStyleIdx="3" presStyleCnt="4"/>
      <dgm:spPr/>
      <dgm:t>
        <a:bodyPr/>
        <a:lstStyle/>
        <a:p>
          <a:endParaRPr lang="en-US"/>
        </a:p>
      </dgm:t>
    </dgm:pt>
    <dgm:pt modelId="{6723E41A-4B65-452A-AD74-884DB6DE452E}" type="pres">
      <dgm:prSet presAssocID="{53FE495A-2B00-48C2-B761-26E8B0DD646C}" presName="hierChild4" presStyleCnt="0"/>
      <dgm:spPr/>
    </dgm:pt>
    <dgm:pt modelId="{907F473A-471F-4CC4-ABDF-90EF421234B4}" type="pres">
      <dgm:prSet presAssocID="{53FE495A-2B00-48C2-B761-26E8B0DD646C}" presName="hierChild5" presStyleCnt="0"/>
      <dgm:spPr/>
    </dgm:pt>
    <dgm:pt modelId="{7329C025-07A2-4669-8D22-224B2BD1444A}" type="pres">
      <dgm:prSet presAssocID="{08811F65-D6D2-4D4C-BEC5-9A91C600966C}" presName="hierChild3" presStyleCnt="0"/>
      <dgm:spPr/>
    </dgm:pt>
  </dgm:ptLst>
  <dgm:cxnLst>
    <dgm:cxn modelId="{C3A8B971-77D8-44FC-8BEC-6D504E9316C4}" type="presOf" srcId="{08678D21-D63A-4FC8-AE6C-CD682F88AB68}" destId="{5FFC00B7-5B7F-48F9-A020-B18FFB22A813}" srcOrd="0" destOrd="0" presId="urn:microsoft.com/office/officeart/2005/8/layout/orgChart1"/>
    <dgm:cxn modelId="{0CA70361-C99A-456F-85A2-1CEE48047A53}" type="presOf" srcId="{08678D21-D63A-4FC8-AE6C-CD682F88AB68}" destId="{FFBDEC1B-3485-49FD-9A16-83FA749CF0D4}" srcOrd="1" destOrd="0" presId="urn:microsoft.com/office/officeart/2005/8/layout/orgChart1"/>
    <dgm:cxn modelId="{302076DB-E316-4544-951D-2AA6E1B5D037}" type="presOf" srcId="{08811F65-D6D2-4D4C-BEC5-9A91C600966C}" destId="{983CAA4B-2F43-40CB-AEB0-09FE0C2C645B}" srcOrd="0" destOrd="0" presId="urn:microsoft.com/office/officeart/2005/8/layout/orgChart1"/>
    <dgm:cxn modelId="{19AB0908-034D-4481-BAC3-84AE752348D9}" srcId="{08811F65-D6D2-4D4C-BEC5-9A91C600966C}" destId="{53FE495A-2B00-48C2-B761-26E8B0DD646C}" srcOrd="3" destOrd="0" parTransId="{6F67E8A2-5568-43A4-BCAA-B589ACFD0E17}" sibTransId="{0F147FAC-5BF4-414A-9136-D8B226DF8E31}"/>
    <dgm:cxn modelId="{1AC41974-BF7E-4652-96AE-DCA73788ABC9}" type="presOf" srcId="{3C5E002F-90B7-4D50-880B-833A0F8D5967}" destId="{CC265AD2-CE96-487D-8E39-C805F20372B5}" srcOrd="0" destOrd="0" presId="urn:microsoft.com/office/officeart/2005/8/layout/orgChart1"/>
    <dgm:cxn modelId="{53BBCA60-8801-475E-AD76-9980EEF5F27A}" srcId="{08811F65-D6D2-4D4C-BEC5-9A91C600966C}" destId="{C75EA5F2-6065-41A8-8B39-69B03A29BAE2}" srcOrd="0" destOrd="0" parTransId="{D4E1A4DC-8279-403B-90C6-E80A654788C0}" sibTransId="{C0F262C7-A723-4260-866A-FF31C494D529}"/>
    <dgm:cxn modelId="{85E1CB5C-1095-4E8F-9152-B0003887BD21}" type="presOf" srcId="{CEB1BB83-21EE-4388-B682-09B89C2A7DC6}" destId="{755DBF9D-B5B9-4510-AD38-A0F5FC6C2697}" srcOrd="0" destOrd="0" presId="urn:microsoft.com/office/officeart/2005/8/layout/orgChart1"/>
    <dgm:cxn modelId="{58401A4E-9998-47AA-B25E-D6E147FB77CC}" type="presOf" srcId="{D4E1A4DC-8279-403B-90C6-E80A654788C0}" destId="{1B78EE90-7C70-4249-95C6-1560474CA6E6}" srcOrd="0" destOrd="0" presId="urn:microsoft.com/office/officeart/2005/8/layout/orgChart1"/>
    <dgm:cxn modelId="{4E002B78-CA24-434D-951F-09A2BE61F699}" srcId="{08811F65-D6D2-4D4C-BEC5-9A91C600966C}" destId="{08678D21-D63A-4FC8-AE6C-CD682F88AB68}" srcOrd="2" destOrd="0" parTransId="{22470F39-EE76-4888-8A9F-2555F7CAB51D}" sibTransId="{79FD0236-ADC9-4F0E-8B96-E62D363CED99}"/>
    <dgm:cxn modelId="{67EC265E-59D9-4343-AFFD-819C42FAEFE9}" type="presOf" srcId="{DB1CB80B-D973-4AE4-B5F9-B6E1374C2AB0}" destId="{47B45517-1793-46F0-811D-A2EB23B409D0}" srcOrd="0" destOrd="0" presId="urn:microsoft.com/office/officeart/2005/8/layout/orgChart1"/>
    <dgm:cxn modelId="{AD9B3F20-EE11-4CF2-9CC5-AB8FF73D1EF4}" srcId="{08811F65-D6D2-4D4C-BEC5-9A91C600966C}" destId="{DB1CB80B-D973-4AE4-B5F9-B6E1374C2AB0}" srcOrd="1" destOrd="0" parTransId="{CEB1BB83-21EE-4388-B682-09B89C2A7DC6}" sibTransId="{7409C942-22D6-49D1-AF1E-638ADC2E8EC2}"/>
    <dgm:cxn modelId="{6577FA29-ED61-4CC9-A5F9-99A6885A8AFC}" type="presOf" srcId="{22470F39-EE76-4888-8A9F-2555F7CAB51D}" destId="{34DA04A0-980D-4E55-9D48-7931A529BC9A}" srcOrd="0" destOrd="0" presId="urn:microsoft.com/office/officeart/2005/8/layout/orgChart1"/>
    <dgm:cxn modelId="{A597FA01-2933-4E38-9C5F-4211FDE423FB}" type="presOf" srcId="{53FE495A-2B00-48C2-B761-26E8B0DD646C}" destId="{523470D3-6C87-4F2B-96FE-A54B1E47A712}" srcOrd="0" destOrd="0" presId="urn:microsoft.com/office/officeart/2005/8/layout/orgChart1"/>
    <dgm:cxn modelId="{886CC5BE-BD75-4557-9984-8D53A2DB8156}" type="presOf" srcId="{6F67E8A2-5568-43A4-BCAA-B589ACFD0E17}" destId="{1FB96F2B-8957-474E-A5E9-1762F92C4348}" srcOrd="0" destOrd="0" presId="urn:microsoft.com/office/officeart/2005/8/layout/orgChart1"/>
    <dgm:cxn modelId="{4C538E4F-6E7A-4532-9AAE-7ABCA69F291C}" srcId="{3C5E002F-90B7-4D50-880B-833A0F8D5967}" destId="{08811F65-D6D2-4D4C-BEC5-9A91C600966C}" srcOrd="0" destOrd="0" parTransId="{AE6AC814-0C7E-4345-9A51-C71DD622F62E}" sibTransId="{29CA9B05-6C07-45D7-8A6F-7AE88E302030}"/>
    <dgm:cxn modelId="{EDEEF385-CB60-4379-9D1C-384B74D9FDAC}" type="presOf" srcId="{C75EA5F2-6065-41A8-8B39-69B03A29BAE2}" destId="{C4841E4E-7882-489A-AFB4-04411A7DA715}" srcOrd="1" destOrd="0" presId="urn:microsoft.com/office/officeart/2005/8/layout/orgChart1"/>
    <dgm:cxn modelId="{0F8175E7-8377-4B5B-A10A-F9AFFBF6B5A2}" type="presOf" srcId="{C75EA5F2-6065-41A8-8B39-69B03A29BAE2}" destId="{3F15063A-2726-419F-8C13-0270E38ACBA3}" srcOrd="0" destOrd="0" presId="urn:microsoft.com/office/officeart/2005/8/layout/orgChart1"/>
    <dgm:cxn modelId="{7C02F73E-F99A-4939-9A77-CF056509AC56}" type="presOf" srcId="{08811F65-D6D2-4D4C-BEC5-9A91C600966C}" destId="{BC9686DB-3CC6-4614-8CC2-317A388C66D8}" srcOrd="1" destOrd="0" presId="urn:microsoft.com/office/officeart/2005/8/layout/orgChart1"/>
    <dgm:cxn modelId="{ED1B31F9-8E9A-4FB2-9936-1918BFE240EF}" type="presOf" srcId="{53FE495A-2B00-48C2-B761-26E8B0DD646C}" destId="{5FEC3272-3897-409D-9800-F8AE9FF6E790}" srcOrd="1" destOrd="0" presId="urn:microsoft.com/office/officeart/2005/8/layout/orgChart1"/>
    <dgm:cxn modelId="{A61177B5-FF4A-4A94-84A2-0C8247520D5E}" type="presOf" srcId="{DB1CB80B-D973-4AE4-B5F9-B6E1374C2AB0}" destId="{3637E910-DD7F-400F-AB94-CEBB94747BAB}" srcOrd="1" destOrd="0" presId="urn:microsoft.com/office/officeart/2005/8/layout/orgChart1"/>
    <dgm:cxn modelId="{7803C99C-B310-414B-AE7C-1FD924F89BB8}" type="presParOf" srcId="{CC265AD2-CE96-487D-8E39-C805F20372B5}" destId="{8F55B5DC-3E65-4466-86A3-45882D574BBF}" srcOrd="0" destOrd="0" presId="urn:microsoft.com/office/officeart/2005/8/layout/orgChart1"/>
    <dgm:cxn modelId="{D7C17588-ED6B-4BF3-BF50-723B7BC3884F}" type="presParOf" srcId="{8F55B5DC-3E65-4466-86A3-45882D574BBF}" destId="{C18C06F8-0395-4F26-80DA-17AD39E894CA}" srcOrd="0" destOrd="0" presId="urn:microsoft.com/office/officeart/2005/8/layout/orgChart1"/>
    <dgm:cxn modelId="{AC10F592-AF18-454C-80C1-45D4A03CCFDE}" type="presParOf" srcId="{C18C06F8-0395-4F26-80DA-17AD39E894CA}" destId="{983CAA4B-2F43-40CB-AEB0-09FE0C2C645B}" srcOrd="0" destOrd="0" presId="urn:microsoft.com/office/officeart/2005/8/layout/orgChart1"/>
    <dgm:cxn modelId="{E08F6C98-F260-4633-984A-37D9B3F0219E}" type="presParOf" srcId="{C18C06F8-0395-4F26-80DA-17AD39E894CA}" destId="{BC9686DB-3CC6-4614-8CC2-317A388C66D8}" srcOrd="1" destOrd="0" presId="urn:microsoft.com/office/officeart/2005/8/layout/orgChart1"/>
    <dgm:cxn modelId="{69C562AC-AA28-4512-B69A-C2AF00F9B600}" type="presParOf" srcId="{8F55B5DC-3E65-4466-86A3-45882D574BBF}" destId="{F23BD29C-841D-4BD1-9986-60F2E65C5F83}" srcOrd="1" destOrd="0" presId="urn:microsoft.com/office/officeart/2005/8/layout/orgChart1"/>
    <dgm:cxn modelId="{C503E4BB-46BE-46CC-A584-64278E1AB2D2}" type="presParOf" srcId="{F23BD29C-841D-4BD1-9986-60F2E65C5F83}" destId="{1B78EE90-7C70-4249-95C6-1560474CA6E6}" srcOrd="0" destOrd="0" presId="urn:microsoft.com/office/officeart/2005/8/layout/orgChart1"/>
    <dgm:cxn modelId="{6B39F7C0-F04A-473E-B4D2-A4E5B25702FE}" type="presParOf" srcId="{F23BD29C-841D-4BD1-9986-60F2E65C5F83}" destId="{DB2D9D66-6D50-4A10-AE70-0B6FC1055176}" srcOrd="1" destOrd="0" presId="urn:microsoft.com/office/officeart/2005/8/layout/orgChart1"/>
    <dgm:cxn modelId="{B741F8F8-0CBF-438C-93A4-5A2443B60E94}" type="presParOf" srcId="{DB2D9D66-6D50-4A10-AE70-0B6FC1055176}" destId="{BD9FEEEB-E8E1-4D72-B2A8-C1885933BD68}" srcOrd="0" destOrd="0" presId="urn:microsoft.com/office/officeart/2005/8/layout/orgChart1"/>
    <dgm:cxn modelId="{49BD1ABC-C0A7-4665-9EF2-816E52A804B3}" type="presParOf" srcId="{BD9FEEEB-E8E1-4D72-B2A8-C1885933BD68}" destId="{3F15063A-2726-419F-8C13-0270E38ACBA3}" srcOrd="0" destOrd="0" presId="urn:microsoft.com/office/officeart/2005/8/layout/orgChart1"/>
    <dgm:cxn modelId="{CA982F44-54EA-4D07-95E6-021D2CAADA4A}" type="presParOf" srcId="{BD9FEEEB-E8E1-4D72-B2A8-C1885933BD68}" destId="{C4841E4E-7882-489A-AFB4-04411A7DA715}" srcOrd="1" destOrd="0" presId="urn:microsoft.com/office/officeart/2005/8/layout/orgChart1"/>
    <dgm:cxn modelId="{89FD5397-B81E-4C43-9209-550764AFACCE}" type="presParOf" srcId="{DB2D9D66-6D50-4A10-AE70-0B6FC1055176}" destId="{55CF2EBD-5860-4B5F-966B-3CC47DC17365}" srcOrd="1" destOrd="0" presId="urn:microsoft.com/office/officeart/2005/8/layout/orgChart1"/>
    <dgm:cxn modelId="{71DF6180-4B59-4174-A945-809311798EDF}" type="presParOf" srcId="{DB2D9D66-6D50-4A10-AE70-0B6FC1055176}" destId="{CC496F5A-1F3F-464D-B9D2-D8D243976F73}" srcOrd="2" destOrd="0" presId="urn:microsoft.com/office/officeart/2005/8/layout/orgChart1"/>
    <dgm:cxn modelId="{2090D59C-B09B-43D4-A66B-C05A957AE17F}" type="presParOf" srcId="{F23BD29C-841D-4BD1-9986-60F2E65C5F83}" destId="{755DBF9D-B5B9-4510-AD38-A0F5FC6C2697}" srcOrd="2" destOrd="0" presId="urn:microsoft.com/office/officeart/2005/8/layout/orgChart1"/>
    <dgm:cxn modelId="{EDA4F260-0868-4D9B-8F6C-4C51F29F488E}" type="presParOf" srcId="{F23BD29C-841D-4BD1-9986-60F2E65C5F83}" destId="{9E3C6CE3-F906-4D3B-8170-9C047D39C84D}" srcOrd="3" destOrd="0" presId="urn:microsoft.com/office/officeart/2005/8/layout/orgChart1"/>
    <dgm:cxn modelId="{E63348CF-98D4-4CDB-A2BB-ECB764E8D8EB}" type="presParOf" srcId="{9E3C6CE3-F906-4D3B-8170-9C047D39C84D}" destId="{478C3A5B-146D-43B7-92B5-C953D17DFFA3}" srcOrd="0" destOrd="0" presId="urn:microsoft.com/office/officeart/2005/8/layout/orgChart1"/>
    <dgm:cxn modelId="{21D4C894-2106-4435-9DF1-59BDFB8AC117}" type="presParOf" srcId="{478C3A5B-146D-43B7-92B5-C953D17DFFA3}" destId="{47B45517-1793-46F0-811D-A2EB23B409D0}" srcOrd="0" destOrd="0" presId="urn:microsoft.com/office/officeart/2005/8/layout/orgChart1"/>
    <dgm:cxn modelId="{EECDFE71-76C3-4A58-96AB-88EDA9EDD197}" type="presParOf" srcId="{478C3A5B-146D-43B7-92B5-C953D17DFFA3}" destId="{3637E910-DD7F-400F-AB94-CEBB94747BAB}" srcOrd="1" destOrd="0" presId="urn:microsoft.com/office/officeart/2005/8/layout/orgChart1"/>
    <dgm:cxn modelId="{959C15A3-2239-470F-937F-6FFD9783C23A}" type="presParOf" srcId="{9E3C6CE3-F906-4D3B-8170-9C047D39C84D}" destId="{A1D7341F-86D4-4CA5-A45C-CAA2F908D07F}" srcOrd="1" destOrd="0" presId="urn:microsoft.com/office/officeart/2005/8/layout/orgChart1"/>
    <dgm:cxn modelId="{FF7BF942-953D-44AB-B2BD-0BBA913257E0}" type="presParOf" srcId="{9E3C6CE3-F906-4D3B-8170-9C047D39C84D}" destId="{BA020611-E844-4190-B30D-E7160A3B6FF1}" srcOrd="2" destOrd="0" presId="urn:microsoft.com/office/officeart/2005/8/layout/orgChart1"/>
    <dgm:cxn modelId="{88EF6F97-299D-46F8-92CB-79CBC2AB6537}" type="presParOf" srcId="{F23BD29C-841D-4BD1-9986-60F2E65C5F83}" destId="{34DA04A0-980D-4E55-9D48-7931A529BC9A}" srcOrd="4" destOrd="0" presId="urn:microsoft.com/office/officeart/2005/8/layout/orgChart1"/>
    <dgm:cxn modelId="{59684649-58C3-454B-B213-75C2DBB2FC46}" type="presParOf" srcId="{F23BD29C-841D-4BD1-9986-60F2E65C5F83}" destId="{F41B00DA-4AB7-4375-9FE7-F6E9FEBC2B9C}" srcOrd="5" destOrd="0" presId="urn:microsoft.com/office/officeart/2005/8/layout/orgChart1"/>
    <dgm:cxn modelId="{09FAADDA-11AF-4150-AC90-2F1B617DCD44}" type="presParOf" srcId="{F41B00DA-4AB7-4375-9FE7-F6E9FEBC2B9C}" destId="{87FAB29C-14E1-4C9A-8511-866F2A30D5D4}" srcOrd="0" destOrd="0" presId="urn:microsoft.com/office/officeart/2005/8/layout/orgChart1"/>
    <dgm:cxn modelId="{4D4223FB-0215-4B77-95F4-04F4F83C57EF}" type="presParOf" srcId="{87FAB29C-14E1-4C9A-8511-866F2A30D5D4}" destId="{5FFC00B7-5B7F-48F9-A020-B18FFB22A813}" srcOrd="0" destOrd="0" presId="urn:microsoft.com/office/officeart/2005/8/layout/orgChart1"/>
    <dgm:cxn modelId="{D38F53E5-DB54-415C-8B4D-E6BDFE4CE0F1}" type="presParOf" srcId="{87FAB29C-14E1-4C9A-8511-866F2A30D5D4}" destId="{FFBDEC1B-3485-49FD-9A16-83FA749CF0D4}" srcOrd="1" destOrd="0" presId="urn:microsoft.com/office/officeart/2005/8/layout/orgChart1"/>
    <dgm:cxn modelId="{F640A638-957E-4870-909A-99686369490B}" type="presParOf" srcId="{F41B00DA-4AB7-4375-9FE7-F6E9FEBC2B9C}" destId="{C6A4841F-4065-45D6-9C07-D9380EC36BA0}" srcOrd="1" destOrd="0" presId="urn:microsoft.com/office/officeart/2005/8/layout/orgChart1"/>
    <dgm:cxn modelId="{0422025C-063B-4B4E-917B-3EBDFE1BC215}" type="presParOf" srcId="{F41B00DA-4AB7-4375-9FE7-F6E9FEBC2B9C}" destId="{A253742D-1087-49DB-B5E0-621142429F6B}" srcOrd="2" destOrd="0" presId="urn:microsoft.com/office/officeart/2005/8/layout/orgChart1"/>
    <dgm:cxn modelId="{E791DBF8-E7D6-4D1B-A6F9-26C7B2A3CBD6}" type="presParOf" srcId="{F23BD29C-841D-4BD1-9986-60F2E65C5F83}" destId="{1FB96F2B-8957-474E-A5E9-1762F92C4348}" srcOrd="6" destOrd="0" presId="urn:microsoft.com/office/officeart/2005/8/layout/orgChart1"/>
    <dgm:cxn modelId="{805AC736-F97B-4C66-BB44-C61476EA995F}" type="presParOf" srcId="{F23BD29C-841D-4BD1-9986-60F2E65C5F83}" destId="{830D09B5-4D26-4412-8CE0-E30A3ACECFB7}" srcOrd="7" destOrd="0" presId="urn:microsoft.com/office/officeart/2005/8/layout/orgChart1"/>
    <dgm:cxn modelId="{5C67417F-52E9-4562-B618-661464FDCF58}" type="presParOf" srcId="{830D09B5-4D26-4412-8CE0-E30A3ACECFB7}" destId="{5D0AFAA0-A8E2-4CD5-9E9C-94FC9C61B368}" srcOrd="0" destOrd="0" presId="urn:microsoft.com/office/officeart/2005/8/layout/orgChart1"/>
    <dgm:cxn modelId="{D768ACB5-618C-4E94-B9DF-E15678435607}" type="presParOf" srcId="{5D0AFAA0-A8E2-4CD5-9E9C-94FC9C61B368}" destId="{523470D3-6C87-4F2B-96FE-A54B1E47A712}" srcOrd="0" destOrd="0" presId="urn:microsoft.com/office/officeart/2005/8/layout/orgChart1"/>
    <dgm:cxn modelId="{9B3C41D9-232C-4CE3-8E3B-0154260AA571}" type="presParOf" srcId="{5D0AFAA0-A8E2-4CD5-9E9C-94FC9C61B368}" destId="{5FEC3272-3897-409D-9800-F8AE9FF6E790}" srcOrd="1" destOrd="0" presId="urn:microsoft.com/office/officeart/2005/8/layout/orgChart1"/>
    <dgm:cxn modelId="{D783DC52-B15F-4FC0-95EA-C7C72451DAEE}" type="presParOf" srcId="{830D09B5-4D26-4412-8CE0-E30A3ACECFB7}" destId="{6723E41A-4B65-452A-AD74-884DB6DE452E}" srcOrd="1" destOrd="0" presId="urn:microsoft.com/office/officeart/2005/8/layout/orgChart1"/>
    <dgm:cxn modelId="{BB006E5D-E0F7-4167-A2F2-999D9E355C9F}" type="presParOf" srcId="{830D09B5-4D26-4412-8CE0-E30A3ACECFB7}" destId="{907F473A-471F-4CC4-ABDF-90EF421234B4}" srcOrd="2" destOrd="0" presId="urn:microsoft.com/office/officeart/2005/8/layout/orgChart1"/>
    <dgm:cxn modelId="{3FCDC60C-6BE4-4C23-8CAA-110A5D99D451}" type="presParOf" srcId="{8F55B5DC-3E65-4466-86A3-45882D574BBF}" destId="{7329C025-07A2-4669-8D22-224B2BD1444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B96F2B-8957-474E-A5E9-1762F92C4348}">
      <dsp:nvSpPr>
        <dsp:cNvPr id="0" name=""/>
        <dsp:cNvSpPr/>
      </dsp:nvSpPr>
      <dsp:spPr>
        <a:xfrm>
          <a:off x="4114800" y="1771742"/>
          <a:ext cx="3222736" cy="372878"/>
        </a:xfrm>
        <a:custGeom>
          <a:avLst/>
          <a:gdLst/>
          <a:ahLst/>
          <a:cxnLst/>
          <a:rect l="0" t="0" r="0" b="0"/>
          <a:pathLst>
            <a:path>
              <a:moveTo>
                <a:pt x="0" y="0"/>
              </a:moveTo>
              <a:lnTo>
                <a:pt x="0" y="186439"/>
              </a:lnTo>
              <a:lnTo>
                <a:pt x="3222736" y="186439"/>
              </a:lnTo>
              <a:lnTo>
                <a:pt x="3222736" y="372878"/>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34DA04A0-980D-4E55-9D48-7931A529BC9A}">
      <dsp:nvSpPr>
        <dsp:cNvPr id="0" name=""/>
        <dsp:cNvSpPr/>
      </dsp:nvSpPr>
      <dsp:spPr>
        <a:xfrm>
          <a:off x="4114800" y="1771742"/>
          <a:ext cx="1074245" cy="372878"/>
        </a:xfrm>
        <a:custGeom>
          <a:avLst/>
          <a:gdLst/>
          <a:ahLst/>
          <a:cxnLst/>
          <a:rect l="0" t="0" r="0" b="0"/>
          <a:pathLst>
            <a:path>
              <a:moveTo>
                <a:pt x="0" y="0"/>
              </a:moveTo>
              <a:lnTo>
                <a:pt x="0" y="186439"/>
              </a:lnTo>
              <a:lnTo>
                <a:pt x="1074245" y="186439"/>
              </a:lnTo>
              <a:lnTo>
                <a:pt x="1074245" y="372878"/>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755DBF9D-B5B9-4510-AD38-A0F5FC6C2697}">
      <dsp:nvSpPr>
        <dsp:cNvPr id="0" name=""/>
        <dsp:cNvSpPr/>
      </dsp:nvSpPr>
      <dsp:spPr>
        <a:xfrm>
          <a:off x="3040554" y="1771742"/>
          <a:ext cx="1074245" cy="372878"/>
        </a:xfrm>
        <a:custGeom>
          <a:avLst/>
          <a:gdLst/>
          <a:ahLst/>
          <a:cxnLst/>
          <a:rect l="0" t="0" r="0" b="0"/>
          <a:pathLst>
            <a:path>
              <a:moveTo>
                <a:pt x="1074245" y="0"/>
              </a:moveTo>
              <a:lnTo>
                <a:pt x="1074245" y="186439"/>
              </a:lnTo>
              <a:lnTo>
                <a:pt x="0" y="186439"/>
              </a:lnTo>
              <a:lnTo>
                <a:pt x="0" y="372878"/>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1B78EE90-7C70-4249-95C6-1560474CA6E6}">
      <dsp:nvSpPr>
        <dsp:cNvPr id="0" name=""/>
        <dsp:cNvSpPr/>
      </dsp:nvSpPr>
      <dsp:spPr>
        <a:xfrm>
          <a:off x="892063" y="1771742"/>
          <a:ext cx="3222736" cy="372878"/>
        </a:xfrm>
        <a:custGeom>
          <a:avLst/>
          <a:gdLst/>
          <a:ahLst/>
          <a:cxnLst/>
          <a:rect l="0" t="0" r="0" b="0"/>
          <a:pathLst>
            <a:path>
              <a:moveTo>
                <a:pt x="3222736" y="0"/>
              </a:moveTo>
              <a:lnTo>
                <a:pt x="3222736" y="186439"/>
              </a:lnTo>
              <a:lnTo>
                <a:pt x="0" y="186439"/>
              </a:lnTo>
              <a:lnTo>
                <a:pt x="0" y="372878"/>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983CAA4B-2F43-40CB-AEB0-09FE0C2C645B}">
      <dsp:nvSpPr>
        <dsp:cNvPr id="0" name=""/>
        <dsp:cNvSpPr/>
      </dsp:nvSpPr>
      <dsp:spPr>
        <a:xfrm>
          <a:off x="3226993" y="883935"/>
          <a:ext cx="1775612" cy="88780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Market Segmentation</a:t>
          </a:r>
          <a:endParaRPr lang="en-US" sz="2000" kern="1200" dirty="0"/>
        </a:p>
      </dsp:txBody>
      <dsp:txXfrm>
        <a:off x="3226993" y="883935"/>
        <a:ext cx="1775612" cy="887806"/>
      </dsp:txXfrm>
    </dsp:sp>
    <dsp:sp modelId="{3F15063A-2726-419F-8C13-0270E38ACBA3}">
      <dsp:nvSpPr>
        <dsp:cNvPr id="0" name=""/>
        <dsp:cNvSpPr/>
      </dsp:nvSpPr>
      <dsp:spPr>
        <a:xfrm>
          <a:off x="4256" y="2144620"/>
          <a:ext cx="1775612" cy="88780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Geographic segmentation</a:t>
          </a:r>
          <a:endParaRPr lang="en-US" sz="2000" kern="1200" dirty="0"/>
        </a:p>
      </dsp:txBody>
      <dsp:txXfrm>
        <a:off x="4256" y="2144620"/>
        <a:ext cx="1775612" cy="887806"/>
      </dsp:txXfrm>
    </dsp:sp>
    <dsp:sp modelId="{47B45517-1793-46F0-811D-A2EB23B409D0}">
      <dsp:nvSpPr>
        <dsp:cNvPr id="0" name=""/>
        <dsp:cNvSpPr/>
      </dsp:nvSpPr>
      <dsp:spPr>
        <a:xfrm>
          <a:off x="2152748" y="2144620"/>
          <a:ext cx="1775612" cy="88780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Demographic segmentation</a:t>
          </a:r>
          <a:endParaRPr lang="en-US" sz="2000" kern="1200" dirty="0"/>
        </a:p>
      </dsp:txBody>
      <dsp:txXfrm>
        <a:off x="2152748" y="2144620"/>
        <a:ext cx="1775612" cy="887806"/>
      </dsp:txXfrm>
    </dsp:sp>
    <dsp:sp modelId="{5FFC00B7-5B7F-48F9-A020-B18FFB22A813}">
      <dsp:nvSpPr>
        <dsp:cNvPr id="0" name=""/>
        <dsp:cNvSpPr/>
      </dsp:nvSpPr>
      <dsp:spPr>
        <a:xfrm>
          <a:off x="4301239" y="2144620"/>
          <a:ext cx="1775612" cy="88780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Psychographic segmentation</a:t>
          </a:r>
          <a:endParaRPr lang="en-US" sz="2000" kern="1200" dirty="0"/>
        </a:p>
      </dsp:txBody>
      <dsp:txXfrm>
        <a:off x="4301239" y="2144620"/>
        <a:ext cx="1775612" cy="887806"/>
      </dsp:txXfrm>
    </dsp:sp>
    <dsp:sp modelId="{523470D3-6C87-4F2B-96FE-A54B1E47A712}">
      <dsp:nvSpPr>
        <dsp:cNvPr id="0" name=""/>
        <dsp:cNvSpPr/>
      </dsp:nvSpPr>
      <dsp:spPr>
        <a:xfrm>
          <a:off x="6449730" y="2144620"/>
          <a:ext cx="1775612" cy="887806"/>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err="1" smtClean="0"/>
            <a:t>Behavioural</a:t>
          </a:r>
          <a:r>
            <a:rPr lang="en-US" sz="2000" kern="1200" dirty="0" smtClean="0"/>
            <a:t> segmentation</a:t>
          </a:r>
          <a:endParaRPr lang="en-US" sz="2000" kern="1200" dirty="0"/>
        </a:p>
      </dsp:txBody>
      <dsp:txXfrm>
        <a:off x="6449730" y="2144620"/>
        <a:ext cx="1775612" cy="88780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15/11/2017</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15/11/2017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15/11/2017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15/11/2017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15/11/2017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15/11/2017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15/11/2017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15/11/2017</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15/11/2017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15/11/2017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15/11/2017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15/11/2017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15/11/2017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7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76.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41.jpg"/><Relationship Id="rId7" Type="http://schemas.openxmlformats.org/officeDocument/2006/relationships/image" Target="../media/image46.emf"/><Relationship Id="rId2" Type="http://schemas.openxmlformats.org/officeDocument/2006/relationships/image" Target="../media/image40.JPG"/><Relationship Id="rId1" Type="http://schemas.openxmlformats.org/officeDocument/2006/relationships/slideLayout" Target="../slideLayouts/slideLayout2.xml"/><Relationship Id="rId6" Type="http://schemas.openxmlformats.org/officeDocument/2006/relationships/image" Target="../media/image45.emf"/><Relationship Id="rId5" Type="http://schemas.openxmlformats.org/officeDocument/2006/relationships/image" Target="../media/image43.jpeg"/><Relationship Id="rId4" Type="http://schemas.openxmlformats.org/officeDocument/2006/relationships/image" Target="../media/image42.jpe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emf"/><Relationship Id="rId1" Type="http://schemas.openxmlformats.org/officeDocument/2006/relationships/slideLayout" Target="../slideLayouts/slideLayout2.xml"/><Relationship Id="rId4" Type="http://schemas.openxmlformats.org/officeDocument/2006/relationships/image" Target="../media/image51.emf"/></Relationships>
</file>

<file path=ppt/slides/_rels/slide89.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57.emf"/><Relationship Id="rId1" Type="http://schemas.openxmlformats.org/officeDocument/2006/relationships/slideLayout" Target="../slideLayouts/slideLayout2.xml"/><Relationship Id="rId6" Type="http://schemas.openxmlformats.org/officeDocument/2006/relationships/image" Target="../media/image61.emf"/><Relationship Id="rId5" Type="http://schemas.openxmlformats.org/officeDocument/2006/relationships/image" Target="../media/image60.emf"/><Relationship Id="rId4" Type="http://schemas.openxmlformats.org/officeDocument/2006/relationships/image" Target="../media/image59.emf"/></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image" Target="../media/image62.emf"/><Relationship Id="rId1" Type="http://schemas.openxmlformats.org/officeDocument/2006/relationships/slideLayout" Target="../slideLayouts/slideLayout2.xml"/><Relationship Id="rId4" Type="http://schemas.openxmlformats.org/officeDocument/2006/relationships/image" Target="../media/image64.emf"/></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66.emf"/><Relationship Id="rId1" Type="http://schemas.openxmlformats.org/officeDocument/2006/relationships/slideLayout" Target="../slideLayouts/slideLayout2.xml"/><Relationship Id="rId4" Type="http://schemas.openxmlformats.org/officeDocument/2006/relationships/image" Target="../media/image68.emf"/></Relationships>
</file>

<file path=ppt/slides/_rels/slide107.xml.rels><?xml version="1.0" encoding="UTF-8" standalone="yes"?>
<Relationships xmlns="http://schemas.openxmlformats.org/package/2006/relationships"><Relationship Id="rId2" Type="http://schemas.openxmlformats.org/officeDocument/2006/relationships/image" Target="../media/image69.emf"/><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70.emf"/><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71.emf"/><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72.emf"/><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image" Target="../media/image73.jp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75.emf"/><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76.emf"/><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77.emf"/><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80.emf"/><Relationship Id="rId2" Type="http://schemas.openxmlformats.org/officeDocument/2006/relationships/image" Target="../media/image79.emf"/><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81.emf"/><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82.em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86.emf"/><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268760"/>
            <a:ext cx="7772400" cy="1470025"/>
          </a:xfrm>
        </p:spPr>
        <p:txBody>
          <a:bodyPr>
            <a:normAutofit fontScale="90000"/>
          </a:bodyPr>
          <a:lstStyle/>
          <a:p>
            <a:r>
              <a:rPr lang="en-GB" dirty="0"/>
              <a:t/>
            </a:r>
            <a:br>
              <a:rPr lang="en-GB" dirty="0"/>
            </a:br>
            <a:r>
              <a:rPr lang="en-GB" dirty="0"/>
              <a:t/>
            </a:r>
            <a:br>
              <a:rPr lang="en-GB" dirty="0"/>
            </a:br>
            <a:r>
              <a:rPr lang="en-GB" dirty="0"/>
              <a:t> Developing a Business Plan </a:t>
            </a:r>
            <a:r>
              <a:rPr lang="en-GB" dirty="0" smtClean="0"/>
              <a:t>:</a:t>
            </a:r>
            <a:endParaRPr lang="en-GB" dirty="0"/>
          </a:p>
        </p:txBody>
      </p:sp>
      <p:sp>
        <p:nvSpPr>
          <p:cNvPr id="3" name="Subtitle 2"/>
          <p:cNvSpPr>
            <a:spLocks noGrp="1"/>
          </p:cNvSpPr>
          <p:nvPr>
            <p:ph type="subTitle" idx="1"/>
          </p:nvPr>
        </p:nvSpPr>
        <p:spPr/>
        <p:txBody>
          <a:bodyPr/>
          <a:lstStyle/>
          <a:p>
            <a:r>
              <a:rPr lang="en-GB" dirty="0" smtClean="0">
                <a:solidFill>
                  <a:schemeClr val="bg1"/>
                </a:solidFill>
              </a:rPr>
              <a:t>Day 2</a:t>
            </a:r>
            <a:endParaRPr lang="en-GB" dirty="0">
              <a:solidFill>
                <a:schemeClr val="bg1"/>
              </a:solidFill>
            </a:endParaRPr>
          </a:p>
        </p:txBody>
      </p:sp>
    </p:spTree>
    <p:extLst>
      <p:ext uri="{BB962C8B-B14F-4D97-AF65-F5344CB8AC3E}">
        <p14:creationId xmlns:p14="http://schemas.microsoft.com/office/powerpoint/2010/main" val="42066104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sz="4900" b="1" dirty="0" smtClean="0">
                <a:latin typeface="Arial" panose="020B0604020202020204" pitchFamily="34" charset="0"/>
                <a:cs typeface="Arial" panose="020B0604020202020204" pitchFamily="34" charset="0"/>
              </a:rPr>
              <a:t>Learning </a:t>
            </a:r>
            <a:r>
              <a:rPr lang="en-GB" sz="4900" b="1" dirty="0">
                <a:latin typeface="Arial" panose="020B0604020202020204" pitchFamily="34" charset="0"/>
                <a:cs typeface="Arial" panose="020B0604020202020204" pitchFamily="34" charset="0"/>
              </a:rPr>
              <a:t>objectives of this session </a:t>
            </a:r>
            <a:r>
              <a:rPr lang="en-GB" dirty="0"/>
              <a:t/>
            </a:r>
            <a:br>
              <a:rPr lang="en-GB" dirty="0"/>
            </a:br>
            <a:endParaRPr lang="en-GB" dirty="0"/>
          </a:p>
        </p:txBody>
      </p:sp>
      <p:sp>
        <p:nvSpPr>
          <p:cNvPr id="3" name="Content Placeholder 2"/>
          <p:cNvSpPr>
            <a:spLocks noGrp="1"/>
          </p:cNvSpPr>
          <p:nvPr>
            <p:ph idx="1"/>
          </p:nvPr>
        </p:nvSpPr>
        <p:spPr>
          <a:xfrm>
            <a:off x="457200" y="1600200"/>
            <a:ext cx="8229600" cy="4637111"/>
          </a:xfrm>
        </p:spPr>
        <p:txBody>
          <a:bodyPr>
            <a:normAutofit fontScale="47500" lnSpcReduction="20000"/>
          </a:bodyPr>
          <a:lstStyle/>
          <a:p>
            <a:endParaRPr lang="en-GB" dirty="0"/>
          </a:p>
          <a:p>
            <a:pPr marL="0" indent="0">
              <a:buNone/>
            </a:pPr>
            <a:r>
              <a:rPr lang="en-GB" sz="4200" b="1" dirty="0" smtClean="0">
                <a:latin typeface="Arial" panose="020B0604020202020204" pitchFamily="34" charset="0"/>
                <a:cs typeface="Arial" panose="020B0604020202020204" pitchFamily="34" charset="0"/>
              </a:rPr>
              <a:t>1.To </a:t>
            </a:r>
            <a:r>
              <a:rPr lang="en-GB" sz="4200" b="1" dirty="0">
                <a:latin typeface="Arial" panose="020B0604020202020204" pitchFamily="34" charset="0"/>
                <a:cs typeface="Arial" panose="020B0604020202020204" pitchFamily="34" charset="0"/>
              </a:rPr>
              <a:t>start to develop a business plan for your business. </a:t>
            </a:r>
            <a:endParaRPr lang="en-GB" sz="4200" b="1" dirty="0" smtClean="0">
              <a:latin typeface="Arial" panose="020B0604020202020204" pitchFamily="34" charset="0"/>
              <a:cs typeface="Arial" panose="020B0604020202020204" pitchFamily="34" charset="0"/>
            </a:endParaRPr>
          </a:p>
          <a:p>
            <a:pPr marL="0" indent="0">
              <a:buNone/>
            </a:pPr>
            <a:endParaRPr lang="en-GB" sz="4200" dirty="0">
              <a:latin typeface="Arial" panose="020B0604020202020204" pitchFamily="34" charset="0"/>
              <a:cs typeface="Arial" panose="020B0604020202020204" pitchFamily="34" charset="0"/>
            </a:endParaRPr>
          </a:p>
          <a:p>
            <a:pPr marL="0" indent="0">
              <a:buNone/>
            </a:pPr>
            <a:r>
              <a:rPr lang="en-GB" sz="4200" b="1" dirty="0">
                <a:latin typeface="Arial" panose="020B0604020202020204" pitchFamily="34" charset="0"/>
                <a:cs typeface="Arial" panose="020B0604020202020204" pitchFamily="34" charset="0"/>
              </a:rPr>
              <a:t>2.To examine the legal options available for a company structure</a:t>
            </a:r>
            <a:r>
              <a:rPr lang="en-GB" sz="4200" b="1" dirty="0" smtClean="0">
                <a:latin typeface="Arial" panose="020B0604020202020204" pitchFamily="34" charset="0"/>
                <a:cs typeface="Arial" panose="020B0604020202020204" pitchFamily="34" charset="0"/>
              </a:rPr>
              <a:t>.</a:t>
            </a:r>
          </a:p>
          <a:p>
            <a:pPr marL="0" indent="0">
              <a:buNone/>
            </a:pPr>
            <a:r>
              <a:rPr lang="en-GB" sz="4200" b="1" dirty="0" smtClean="0">
                <a:latin typeface="Arial" panose="020B0604020202020204" pitchFamily="34" charset="0"/>
                <a:cs typeface="Arial" panose="020B0604020202020204" pitchFamily="34" charset="0"/>
              </a:rPr>
              <a:t> </a:t>
            </a:r>
            <a:endParaRPr lang="en-GB" sz="4200" dirty="0">
              <a:latin typeface="Arial" panose="020B0604020202020204" pitchFamily="34" charset="0"/>
              <a:cs typeface="Arial" panose="020B0604020202020204" pitchFamily="34" charset="0"/>
            </a:endParaRPr>
          </a:p>
          <a:p>
            <a:pPr marL="0" indent="0">
              <a:buNone/>
            </a:pPr>
            <a:r>
              <a:rPr lang="en-GB" sz="4200" b="1" dirty="0">
                <a:latin typeface="Arial" panose="020B0604020202020204" pitchFamily="34" charset="0"/>
                <a:cs typeface="Arial" panose="020B0604020202020204" pitchFamily="34" charset="0"/>
              </a:rPr>
              <a:t>3.To understand the practicalities required before committing to start a business</a:t>
            </a:r>
            <a:r>
              <a:rPr lang="en-GB" sz="4200" b="1" dirty="0" smtClean="0">
                <a:latin typeface="Arial" panose="020B0604020202020204" pitchFamily="34" charset="0"/>
                <a:cs typeface="Arial" panose="020B0604020202020204" pitchFamily="34" charset="0"/>
              </a:rPr>
              <a:t>.</a:t>
            </a:r>
          </a:p>
          <a:p>
            <a:pPr marL="0" indent="0">
              <a:buNone/>
            </a:pPr>
            <a:r>
              <a:rPr lang="en-GB" sz="4200" b="1" dirty="0" smtClean="0">
                <a:latin typeface="Arial" panose="020B0604020202020204" pitchFamily="34" charset="0"/>
                <a:cs typeface="Arial" panose="020B0604020202020204" pitchFamily="34" charset="0"/>
              </a:rPr>
              <a:t> </a:t>
            </a:r>
            <a:endParaRPr lang="en-GB" sz="4200" dirty="0">
              <a:latin typeface="Arial" panose="020B0604020202020204" pitchFamily="34" charset="0"/>
              <a:cs typeface="Arial" panose="020B0604020202020204" pitchFamily="34" charset="0"/>
            </a:endParaRPr>
          </a:p>
          <a:p>
            <a:pPr marL="0" indent="0">
              <a:buNone/>
            </a:pPr>
            <a:r>
              <a:rPr lang="en-GB" sz="4200" b="1" dirty="0">
                <a:latin typeface="Arial" panose="020B0604020202020204" pitchFamily="34" charset="0"/>
                <a:cs typeface="Arial" panose="020B0604020202020204" pitchFamily="34" charset="0"/>
              </a:rPr>
              <a:t>4.To examine the basis on which you are going to compete. </a:t>
            </a:r>
            <a:endParaRPr lang="en-GB" sz="4200" b="1" dirty="0" smtClean="0">
              <a:latin typeface="Arial" panose="020B0604020202020204" pitchFamily="34" charset="0"/>
              <a:cs typeface="Arial" panose="020B0604020202020204" pitchFamily="34" charset="0"/>
            </a:endParaRPr>
          </a:p>
          <a:p>
            <a:pPr marL="0" indent="0">
              <a:buNone/>
            </a:pPr>
            <a:endParaRPr lang="en-GB" sz="4200" dirty="0">
              <a:latin typeface="Arial" panose="020B0604020202020204" pitchFamily="34" charset="0"/>
              <a:cs typeface="Arial" panose="020B0604020202020204" pitchFamily="34" charset="0"/>
            </a:endParaRPr>
          </a:p>
          <a:p>
            <a:pPr marL="0" indent="0">
              <a:buNone/>
            </a:pPr>
            <a:r>
              <a:rPr lang="en-GB" sz="4200" b="1" dirty="0">
                <a:latin typeface="Arial" panose="020B0604020202020204" pitchFamily="34" charset="0"/>
                <a:cs typeface="Arial" panose="020B0604020202020204" pitchFamily="34" charset="0"/>
              </a:rPr>
              <a:t>5.To start developing a marketing plan</a:t>
            </a:r>
            <a:r>
              <a:rPr lang="en-GB" sz="4200" b="1" dirty="0" smtClean="0">
                <a:latin typeface="Arial" panose="020B0604020202020204" pitchFamily="34" charset="0"/>
                <a:cs typeface="Arial" panose="020B0604020202020204" pitchFamily="34" charset="0"/>
              </a:rPr>
              <a:t>.</a:t>
            </a:r>
          </a:p>
          <a:p>
            <a:pPr marL="0" indent="0">
              <a:buNone/>
            </a:pPr>
            <a:r>
              <a:rPr lang="en-GB" sz="4200" b="1" dirty="0" smtClean="0">
                <a:latin typeface="Arial" panose="020B0604020202020204" pitchFamily="34" charset="0"/>
                <a:cs typeface="Arial" panose="020B0604020202020204" pitchFamily="34" charset="0"/>
              </a:rPr>
              <a:t> </a:t>
            </a:r>
            <a:endParaRPr lang="en-GB" sz="4200" dirty="0">
              <a:latin typeface="Arial" panose="020B0604020202020204" pitchFamily="34" charset="0"/>
              <a:cs typeface="Arial" panose="020B0604020202020204" pitchFamily="34" charset="0"/>
            </a:endParaRPr>
          </a:p>
          <a:p>
            <a:pPr marL="0" indent="0">
              <a:buNone/>
            </a:pPr>
            <a:r>
              <a:rPr lang="en-GB" sz="4200" b="1" dirty="0">
                <a:latin typeface="Arial" panose="020B0604020202020204" pitchFamily="34" charset="0"/>
                <a:cs typeface="Arial" panose="020B0604020202020204" pitchFamily="34" charset="0"/>
              </a:rPr>
              <a:t>6.To begin to understand the operational requirements of the business</a:t>
            </a:r>
            <a:r>
              <a:rPr lang="en-GB" sz="3800" b="1" dirty="0">
                <a:latin typeface="Arial" panose="020B0604020202020204" pitchFamily="34" charset="0"/>
                <a:cs typeface="Arial" panose="020B0604020202020204" pitchFamily="34" charset="0"/>
              </a:rPr>
              <a:t>. </a:t>
            </a:r>
            <a:endParaRPr lang="en-GB" sz="3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3963129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a:t/>
            </a:r>
            <a:br>
              <a:rPr lang="en-GB" dirty="0"/>
            </a:br>
            <a:r>
              <a:rPr lang="en-GB" b="1" dirty="0"/>
              <a:t>The world in which the company operates </a:t>
            </a:r>
            <a:endParaRPr lang="en-GB" dirty="0"/>
          </a:p>
        </p:txBody>
      </p:sp>
      <p:pic>
        <p:nvPicPr>
          <p:cNvPr id="8" name="Content Placeholder 7"/>
          <p:cNvPicPr>
            <a:picLocks noGrp="1" noChangeAspect="1"/>
          </p:cNvPicPr>
          <p:nvPr>
            <p:ph idx="1"/>
          </p:nvPr>
        </p:nvPicPr>
        <p:blipFill>
          <a:blip r:embed="rId2"/>
          <a:stretch>
            <a:fillRect/>
          </a:stretch>
        </p:blipFill>
        <p:spPr>
          <a:xfrm>
            <a:off x="2120785" y="1600200"/>
            <a:ext cx="4902430" cy="3916363"/>
          </a:xfrm>
          <a:prstGeom prst="rect">
            <a:avLst/>
          </a:prstGeom>
        </p:spPr>
      </p:pic>
    </p:spTree>
    <p:extLst>
      <p:ext uri="{BB962C8B-B14F-4D97-AF65-F5344CB8AC3E}">
        <p14:creationId xmlns:p14="http://schemas.microsoft.com/office/powerpoint/2010/main" val="4130367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34082"/>
          </a:xfrm>
        </p:spPr>
        <p:txBody>
          <a:bodyPr>
            <a:normAutofit fontScale="90000"/>
          </a:bodyPr>
          <a:lstStyle/>
          <a:p>
            <a:r>
              <a:rPr lang="en-GB" dirty="0"/>
              <a:t/>
            </a:r>
            <a:br>
              <a:rPr lang="en-GB" dirty="0"/>
            </a:br>
            <a:r>
              <a:rPr lang="en-GB" dirty="0"/>
              <a:t/>
            </a:r>
            <a:br>
              <a:rPr lang="en-GB" dirty="0"/>
            </a:br>
            <a:r>
              <a:rPr lang="en-GB" sz="3600" b="1" dirty="0">
                <a:latin typeface="Arial" panose="020B0604020202020204" pitchFamily="34" charset="0"/>
                <a:cs typeface="Arial" panose="020B0604020202020204" pitchFamily="34" charset="0"/>
              </a:rPr>
              <a:t>Time to focus on the business and the way forward </a:t>
            </a:r>
            <a:endParaRPr lang="en-GB" sz="3600" dirty="0">
              <a:latin typeface="Arial" panose="020B0604020202020204" pitchFamily="34" charset="0"/>
              <a:cs typeface="Arial" panose="020B0604020202020204" pitchFamily="34" charset="0"/>
            </a:endParaRPr>
          </a:p>
        </p:txBody>
      </p:sp>
      <p:pic>
        <p:nvPicPr>
          <p:cNvPr id="8" name="Content Placeholder 7"/>
          <p:cNvPicPr>
            <a:picLocks noGrp="1" noChangeAspect="1"/>
          </p:cNvPicPr>
          <p:nvPr>
            <p:ph idx="1"/>
          </p:nvPr>
        </p:nvPicPr>
        <p:blipFill>
          <a:blip r:embed="rId2"/>
          <a:stretch>
            <a:fillRect/>
          </a:stretch>
        </p:blipFill>
        <p:spPr>
          <a:xfrm>
            <a:off x="1907704" y="1556792"/>
            <a:ext cx="4902430" cy="3916363"/>
          </a:xfrm>
          <a:prstGeom prst="rect">
            <a:avLst/>
          </a:prstGeom>
        </p:spPr>
      </p:pic>
      <p:sp>
        <p:nvSpPr>
          <p:cNvPr id="3" name="Oval 2"/>
          <p:cNvSpPr/>
          <p:nvPr/>
        </p:nvSpPr>
        <p:spPr>
          <a:xfrm>
            <a:off x="2555776" y="1916832"/>
            <a:ext cx="3528392" cy="72008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p:cNvSpPr/>
          <p:nvPr/>
        </p:nvSpPr>
        <p:spPr>
          <a:xfrm>
            <a:off x="3275856" y="2780928"/>
            <a:ext cx="2376264" cy="57606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0747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normAutofit fontScale="90000"/>
          </a:bodyPr>
          <a:lstStyle/>
          <a:p>
            <a:r>
              <a:rPr lang="en-GB" dirty="0"/>
              <a:t/>
            </a:r>
            <a:br>
              <a:rPr lang="en-GB" dirty="0"/>
            </a:br>
            <a:r>
              <a:rPr lang="en-GB" sz="3600" b="1" dirty="0">
                <a:latin typeface="Arial" panose="020B0604020202020204" pitchFamily="34" charset="0"/>
                <a:cs typeface="Arial" panose="020B0604020202020204" pitchFamily="34" charset="0"/>
              </a:rPr>
              <a:t>A template for a Business Plan </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123728" y="1196752"/>
            <a:ext cx="5698976" cy="3917032"/>
          </a:xfrm>
        </p:spPr>
        <p:txBody>
          <a:bodyPr>
            <a:normAutofit fontScale="70000" lnSpcReduction="20000"/>
          </a:bodyPr>
          <a:lstStyle/>
          <a:p>
            <a:endParaRPr lang="en-GB" dirty="0"/>
          </a:p>
          <a:p>
            <a:endParaRPr lang="en-GB" dirty="0"/>
          </a:p>
          <a:p>
            <a:pPr marL="0" indent="0">
              <a:buNone/>
            </a:pPr>
            <a:r>
              <a:rPr lang="en-GB" dirty="0"/>
              <a:t>• </a:t>
            </a:r>
            <a:r>
              <a:rPr lang="en-GB" b="1" dirty="0"/>
              <a:t>Summary of the business structure </a:t>
            </a:r>
            <a:endParaRPr lang="en-GB" dirty="0"/>
          </a:p>
          <a:p>
            <a:pPr marL="0" indent="0">
              <a:buNone/>
            </a:pPr>
            <a:r>
              <a:rPr lang="en-GB" dirty="0"/>
              <a:t>• </a:t>
            </a:r>
            <a:r>
              <a:rPr lang="en-GB" b="1" dirty="0"/>
              <a:t>Outline of the product or service </a:t>
            </a:r>
            <a:endParaRPr lang="en-GB" dirty="0"/>
          </a:p>
          <a:p>
            <a:pPr marL="0" indent="0">
              <a:buNone/>
            </a:pPr>
            <a:r>
              <a:rPr lang="en-GB" dirty="0"/>
              <a:t>• </a:t>
            </a:r>
            <a:r>
              <a:rPr lang="en-GB" b="1" dirty="0"/>
              <a:t>Analysis of markets and competition </a:t>
            </a:r>
            <a:endParaRPr lang="en-GB" dirty="0"/>
          </a:p>
          <a:p>
            <a:pPr marL="0" indent="0">
              <a:buNone/>
            </a:pPr>
            <a:r>
              <a:rPr lang="en-GB" dirty="0"/>
              <a:t>• </a:t>
            </a:r>
            <a:r>
              <a:rPr lang="en-GB" b="1" dirty="0"/>
              <a:t>Sales and marketing plan </a:t>
            </a:r>
            <a:endParaRPr lang="en-GB" dirty="0"/>
          </a:p>
          <a:p>
            <a:pPr marL="0" indent="0">
              <a:buNone/>
            </a:pPr>
            <a:r>
              <a:rPr lang="en-GB" dirty="0"/>
              <a:t>• </a:t>
            </a:r>
            <a:r>
              <a:rPr lang="en-GB" b="1" dirty="0"/>
              <a:t>Management structure </a:t>
            </a:r>
            <a:endParaRPr lang="en-GB" dirty="0"/>
          </a:p>
          <a:p>
            <a:pPr marL="0" indent="0">
              <a:buNone/>
            </a:pPr>
            <a:r>
              <a:rPr lang="en-GB" dirty="0"/>
              <a:t>• </a:t>
            </a:r>
            <a:r>
              <a:rPr lang="en-GB" b="1" dirty="0"/>
              <a:t>Operations plan </a:t>
            </a:r>
            <a:endParaRPr lang="en-GB" dirty="0"/>
          </a:p>
          <a:p>
            <a:pPr marL="0" indent="0">
              <a:buNone/>
            </a:pPr>
            <a:r>
              <a:rPr lang="en-GB" dirty="0"/>
              <a:t>• </a:t>
            </a:r>
            <a:r>
              <a:rPr lang="en-GB" b="1" dirty="0"/>
              <a:t>Financial forecasts </a:t>
            </a:r>
            <a:endParaRPr lang="en-GB" dirty="0"/>
          </a:p>
          <a:p>
            <a:pPr marL="0" indent="0">
              <a:buNone/>
            </a:pPr>
            <a:r>
              <a:rPr lang="en-GB" dirty="0"/>
              <a:t>• </a:t>
            </a:r>
            <a:r>
              <a:rPr lang="en-GB" b="1" dirty="0"/>
              <a:t>Funding requirements </a:t>
            </a:r>
            <a:endParaRPr lang="en-GB" dirty="0"/>
          </a:p>
          <a:p>
            <a:pPr marL="0" indent="0">
              <a:buNone/>
            </a:pPr>
            <a:r>
              <a:rPr lang="en-GB" dirty="0"/>
              <a:t>• </a:t>
            </a:r>
            <a:r>
              <a:rPr lang="en-GB" b="1" dirty="0"/>
              <a:t>Appendices </a:t>
            </a:r>
            <a:endParaRPr lang="en-GB" dirty="0"/>
          </a:p>
          <a:p>
            <a:endParaRPr lang="en-GB" dirty="0"/>
          </a:p>
        </p:txBody>
      </p:sp>
    </p:spTree>
    <p:extLst>
      <p:ext uri="{BB962C8B-B14F-4D97-AF65-F5344CB8AC3E}">
        <p14:creationId xmlns:p14="http://schemas.microsoft.com/office/powerpoint/2010/main" val="591153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b="1" dirty="0">
                <a:latin typeface="Arial" panose="020B0604020202020204" pitchFamily="34" charset="0"/>
                <a:cs typeface="Arial" panose="020B0604020202020204" pitchFamily="34" charset="0"/>
              </a:rPr>
              <a:t>Topic 1 : What sort of company? </a:t>
            </a:r>
            <a:r>
              <a:rPr lang="en-GB" dirty="0"/>
              <a:t/>
            </a:r>
            <a:br>
              <a:rPr lang="en-GB" dirty="0"/>
            </a:br>
            <a:endParaRPr lang="en-GB" sz="2700" dirty="0">
              <a:latin typeface="Arial" panose="020B0604020202020204" pitchFamily="34" charset="0"/>
              <a:cs typeface="Arial" panose="020B0604020202020204" pitchFamily="34" charset="0"/>
            </a:endParaRPr>
          </a:p>
        </p:txBody>
      </p:sp>
      <p:sp>
        <p:nvSpPr>
          <p:cNvPr id="10" name="Rounded Rectangle 9"/>
          <p:cNvSpPr/>
          <p:nvPr/>
        </p:nvSpPr>
        <p:spPr>
          <a:xfrm>
            <a:off x="919986" y="905640"/>
            <a:ext cx="1944216" cy="43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927862" y="150093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19986" y="2070569"/>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927862" y="2640202"/>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919986" y="319987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927862" y="3798343"/>
            <a:ext cx="1944216" cy="50748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927862" y="439681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919986" y="5049704"/>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139952" y="773725"/>
            <a:ext cx="4104456" cy="45395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endParaRPr lang="en-GB" dirty="0"/>
          </a:p>
          <a:p>
            <a:r>
              <a:rPr lang="en-GB" dirty="0">
                <a:solidFill>
                  <a:schemeClr val="tx1"/>
                </a:solidFill>
                <a:latin typeface="Arial" panose="020B0604020202020204" pitchFamily="34" charset="0"/>
                <a:cs typeface="Arial" panose="020B0604020202020204" pitchFamily="34" charset="0"/>
              </a:rPr>
              <a:t>•</a:t>
            </a:r>
            <a:r>
              <a:rPr lang="en-GB" b="1" dirty="0" smtClean="0">
                <a:solidFill>
                  <a:schemeClr val="tx1"/>
                </a:solidFill>
                <a:latin typeface="Arial" panose="020B0604020202020204" pitchFamily="34" charset="0"/>
                <a:cs typeface="Arial" panose="020B0604020202020204" pitchFamily="34" charset="0"/>
              </a:rPr>
              <a:t> What </a:t>
            </a:r>
            <a:r>
              <a:rPr lang="en-GB" b="1" dirty="0">
                <a:solidFill>
                  <a:schemeClr val="tx1"/>
                </a:solidFill>
                <a:latin typeface="Arial" panose="020B0604020202020204" pitchFamily="34" charset="0"/>
                <a:cs typeface="Arial" panose="020B0604020202020204" pitchFamily="34" charset="0"/>
              </a:rPr>
              <a:t>will be the legal status of the business?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What </a:t>
            </a:r>
            <a:r>
              <a:rPr lang="en-GB" b="1" dirty="0">
                <a:solidFill>
                  <a:schemeClr val="tx1"/>
                </a:solidFill>
                <a:latin typeface="Arial" panose="020B0604020202020204" pitchFamily="34" charset="0"/>
                <a:cs typeface="Arial" panose="020B0604020202020204" pitchFamily="34" charset="0"/>
              </a:rPr>
              <a:t>will the business do?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Where </a:t>
            </a:r>
            <a:r>
              <a:rPr lang="en-GB" b="1" dirty="0">
                <a:solidFill>
                  <a:schemeClr val="tx1"/>
                </a:solidFill>
                <a:latin typeface="Arial" panose="020B0604020202020204" pitchFamily="34" charset="0"/>
                <a:cs typeface="Arial" panose="020B0604020202020204" pitchFamily="34" charset="0"/>
              </a:rPr>
              <a:t>will the business be </a:t>
            </a:r>
            <a:r>
              <a:rPr lang="en-GB" b="1" dirty="0" smtClean="0">
                <a:solidFill>
                  <a:schemeClr val="tx1"/>
                </a:solidFill>
                <a:latin typeface="Arial" panose="020B0604020202020204" pitchFamily="34" charset="0"/>
                <a:cs typeface="Arial" panose="020B0604020202020204" pitchFamily="34" charset="0"/>
              </a:rPr>
              <a:t> located</a:t>
            </a:r>
            <a:r>
              <a:rPr lang="en-GB" b="1" dirty="0">
                <a:solidFill>
                  <a:schemeClr val="tx1"/>
                </a:solidFill>
                <a:latin typeface="Arial" panose="020B0604020202020204" pitchFamily="34" charset="0"/>
                <a:cs typeface="Arial" panose="020B0604020202020204" pitchFamily="34" charset="0"/>
              </a:rPr>
              <a:t>?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In </a:t>
            </a:r>
            <a:r>
              <a:rPr lang="en-GB" b="1" dirty="0">
                <a:solidFill>
                  <a:schemeClr val="tx1"/>
                </a:solidFill>
                <a:latin typeface="Arial" panose="020B0604020202020204" pitchFamily="34" charset="0"/>
                <a:cs typeface="Arial" panose="020B0604020202020204" pitchFamily="34" charset="0"/>
              </a:rPr>
              <a:t>what sector will the business be operating?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When </a:t>
            </a:r>
            <a:r>
              <a:rPr lang="en-GB" b="1" dirty="0">
                <a:solidFill>
                  <a:schemeClr val="tx1"/>
                </a:solidFill>
                <a:latin typeface="Arial" panose="020B0604020202020204" pitchFamily="34" charset="0"/>
                <a:cs typeface="Arial" panose="020B0604020202020204" pitchFamily="34" charset="0"/>
              </a:rPr>
              <a:t>will the business start trading ? </a:t>
            </a:r>
            <a:endParaRPr lang="en-GB" dirty="0">
              <a:solidFill>
                <a:schemeClr val="tx1"/>
              </a:solidFill>
              <a:latin typeface="Arial" panose="020B0604020202020204" pitchFamily="34" charset="0"/>
              <a:cs typeface="Arial" panose="020B0604020202020204" pitchFamily="34" charset="0"/>
            </a:endParaRPr>
          </a:p>
        </p:txBody>
      </p:sp>
      <p:cxnSp>
        <p:nvCxnSpPr>
          <p:cNvPr id="20" name="Straight Connector 19"/>
          <p:cNvCxnSpPr/>
          <p:nvPr/>
        </p:nvCxnSpPr>
        <p:spPr>
          <a:xfrm>
            <a:off x="2864202" y="974897"/>
            <a:ext cx="1275750" cy="432048"/>
          </a:xfrm>
          <a:prstGeom prst="line">
            <a:avLst/>
          </a:prstGeom>
          <a:ln w="762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996480" y="942658"/>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Business</a:t>
            </a:r>
            <a:endParaRPr lang="en-GB" dirty="0">
              <a:latin typeface="Arial" panose="020B0604020202020204" pitchFamily="34" charset="0"/>
              <a:cs typeface="Arial" panose="020B0604020202020204" pitchFamily="34" charset="0"/>
            </a:endParaRPr>
          </a:p>
        </p:txBody>
      </p:sp>
      <p:sp>
        <p:nvSpPr>
          <p:cNvPr id="22" name="TextBox 21"/>
          <p:cNvSpPr txBox="1"/>
          <p:nvPr/>
        </p:nvSpPr>
        <p:spPr>
          <a:xfrm>
            <a:off x="1049907" y="1524740"/>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Product</a:t>
            </a:r>
            <a:endParaRPr lang="en-GB" dirty="0">
              <a:latin typeface="Arial" panose="020B0604020202020204" pitchFamily="34" charset="0"/>
              <a:cs typeface="Arial" panose="020B0604020202020204" pitchFamily="34" charset="0"/>
            </a:endParaRPr>
          </a:p>
        </p:txBody>
      </p:sp>
      <p:sp>
        <p:nvSpPr>
          <p:cNvPr id="23" name="TextBox 22"/>
          <p:cNvSpPr txBox="1"/>
          <p:nvPr/>
        </p:nvSpPr>
        <p:spPr>
          <a:xfrm>
            <a:off x="1049907" y="2084212"/>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Market</a:t>
            </a:r>
            <a:endParaRPr lang="en-GB" dirty="0">
              <a:latin typeface="Arial" panose="020B0604020202020204" pitchFamily="34" charset="0"/>
              <a:cs typeface="Arial" panose="020B0604020202020204" pitchFamily="34" charset="0"/>
            </a:endParaRPr>
          </a:p>
        </p:txBody>
      </p:sp>
      <p:sp>
        <p:nvSpPr>
          <p:cNvPr id="24" name="TextBox 23"/>
          <p:cNvSpPr txBox="1"/>
          <p:nvPr/>
        </p:nvSpPr>
        <p:spPr>
          <a:xfrm>
            <a:off x="984946" y="2674185"/>
            <a:ext cx="1814295" cy="369332"/>
          </a:xfrm>
          <a:prstGeom prst="rect">
            <a:avLst/>
          </a:prstGeom>
          <a:solidFill>
            <a:schemeClr val="accent1">
              <a:lumMod val="40000"/>
              <a:lumOff val="60000"/>
            </a:schemeClr>
          </a:solidFill>
        </p:spPr>
        <p:txBody>
          <a:bodyPr wrap="square" rtlCol="0">
            <a:spAutoFit/>
          </a:bodyPr>
          <a:lstStyle/>
          <a:p>
            <a:r>
              <a:rPr lang="en-GB" dirty="0" smtClean="0">
                <a:latin typeface="Arial" panose="020B0604020202020204" pitchFamily="34" charset="0"/>
                <a:cs typeface="Arial" panose="020B0604020202020204" pitchFamily="34" charset="0"/>
              </a:rPr>
              <a:t>Marketing Plan</a:t>
            </a:r>
            <a:endParaRPr lang="en-GB" dirty="0">
              <a:latin typeface="Arial" panose="020B0604020202020204" pitchFamily="34" charset="0"/>
              <a:cs typeface="Arial" panose="020B0604020202020204" pitchFamily="34" charset="0"/>
            </a:endParaRPr>
          </a:p>
        </p:txBody>
      </p:sp>
      <p:sp>
        <p:nvSpPr>
          <p:cNvPr id="25" name="TextBox 24"/>
          <p:cNvSpPr txBox="1"/>
          <p:nvPr/>
        </p:nvSpPr>
        <p:spPr>
          <a:xfrm>
            <a:off x="1049906" y="322744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Management</a:t>
            </a:r>
            <a:endParaRPr lang="en-GB" dirty="0">
              <a:latin typeface="Arial" panose="020B0604020202020204" pitchFamily="34" charset="0"/>
              <a:cs typeface="Arial" panose="020B0604020202020204" pitchFamily="34" charset="0"/>
            </a:endParaRPr>
          </a:p>
        </p:txBody>
      </p:sp>
      <p:sp>
        <p:nvSpPr>
          <p:cNvPr id="26" name="TextBox 25"/>
          <p:cNvSpPr txBox="1"/>
          <p:nvPr/>
        </p:nvSpPr>
        <p:spPr>
          <a:xfrm>
            <a:off x="927862" y="3902444"/>
            <a:ext cx="1875318" cy="307777"/>
          </a:xfrm>
          <a:prstGeom prst="rect">
            <a:avLst/>
          </a:prstGeom>
          <a:solidFill>
            <a:schemeClr val="accent1">
              <a:lumMod val="40000"/>
              <a:lumOff val="60000"/>
            </a:schemeClr>
          </a:solidFill>
        </p:spPr>
        <p:txBody>
          <a:bodyPr wrap="square" rtlCol="0">
            <a:spAutoFit/>
          </a:bodyPr>
          <a:lstStyle/>
          <a:p>
            <a:r>
              <a:rPr lang="en-GB" sz="1400" dirty="0" smtClean="0">
                <a:latin typeface="Arial" panose="020B0604020202020204" pitchFamily="34" charset="0"/>
                <a:cs typeface="Arial" panose="020B0604020202020204" pitchFamily="34" charset="0"/>
              </a:rPr>
              <a:t>Financial Information</a:t>
            </a:r>
            <a:endParaRPr lang="en-GB" sz="1400" dirty="0">
              <a:latin typeface="Arial" panose="020B0604020202020204" pitchFamily="34" charset="0"/>
              <a:cs typeface="Arial" panose="020B0604020202020204" pitchFamily="34" charset="0"/>
            </a:endParaRPr>
          </a:p>
        </p:txBody>
      </p:sp>
      <p:sp>
        <p:nvSpPr>
          <p:cNvPr id="27" name="TextBox 26"/>
          <p:cNvSpPr txBox="1"/>
          <p:nvPr/>
        </p:nvSpPr>
        <p:spPr>
          <a:xfrm>
            <a:off x="1049906" y="442827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Funding</a:t>
            </a:r>
            <a:endParaRPr lang="en-GB" dirty="0">
              <a:latin typeface="Arial" panose="020B0604020202020204" pitchFamily="34" charset="0"/>
              <a:cs typeface="Arial" panose="020B0604020202020204" pitchFamily="34" charset="0"/>
            </a:endParaRPr>
          </a:p>
        </p:txBody>
      </p:sp>
      <p:sp>
        <p:nvSpPr>
          <p:cNvPr id="28" name="TextBox 27"/>
          <p:cNvSpPr txBox="1"/>
          <p:nvPr/>
        </p:nvSpPr>
        <p:spPr>
          <a:xfrm>
            <a:off x="1009025" y="5041517"/>
            <a:ext cx="1584176" cy="369133"/>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Appendicies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5338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836712"/>
            <a:ext cx="8229600" cy="3917032"/>
          </a:xfrm>
        </p:spPr>
        <p:txBody>
          <a:bodyPr/>
          <a:lstStyle/>
          <a:p>
            <a:endParaRPr lang="en-GB" dirty="0"/>
          </a:p>
          <a:p>
            <a:pPr marL="0" indent="0" algn="ctr">
              <a:buNone/>
            </a:pPr>
            <a:r>
              <a:rPr lang="en-GB" b="1" dirty="0" smtClean="0"/>
              <a:t>   </a:t>
            </a:r>
            <a:r>
              <a:rPr lang="en-GB" sz="4400" b="1" dirty="0" smtClean="0">
                <a:latin typeface="Arial" panose="020B0604020202020204" pitchFamily="34" charset="0"/>
                <a:cs typeface="Arial" panose="020B0604020202020204" pitchFamily="34" charset="0"/>
              </a:rPr>
              <a:t>What </a:t>
            </a:r>
            <a:r>
              <a:rPr lang="en-GB" sz="4400" b="1" dirty="0">
                <a:latin typeface="Arial" panose="020B0604020202020204" pitchFamily="34" charset="0"/>
                <a:cs typeface="Arial" panose="020B0604020202020204" pitchFamily="34" charset="0"/>
              </a:rPr>
              <a:t>are the choices a business has </a:t>
            </a:r>
            <a:endParaRPr lang="en-GB" sz="4400" dirty="0">
              <a:latin typeface="Arial" panose="020B0604020202020204" pitchFamily="34" charset="0"/>
              <a:cs typeface="Arial" panose="020B0604020202020204" pitchFamily="34" charset="0"/>
            </a:endParaRPr>
          </a:p>
          <a:p>
            <a:pPr marL="0" indent="0" algn="ctr">
              <a:buNone/>
            </a:pPr>
            <a:r>
              <a:rPr lang="en-GB" sz="4400" b="1" dirty="0" smtClean="0">
                <a:latin typeface="Arial" panose="020B0604020202020204" pitchFamily="34" charset="0"/>
                <a:cs typeface="Arial" panose="020B0604020202020204" pitchFamily="34" charset="0"/>
              </a:rPr>
              <a:t>   in </a:t>
            </a:r>
            <a:r>
              <a:rPr lang="en-GB" sz="4400" b="1" dirty="0">
                <a:latin typeface="Arial" panose="020B0604020202020204" pitchFamily="34" charset="0"/>
                <a:cs typeface="Arial" panose="020B0604020202020204" pitchFamily="34" charset="0"/>
              </a:rPr>
              <a:t>terms of its legal entity?</a:t>
            </a:r>
            <a:endParaRPr lang="en-GB"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8898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r>
              <a:rPr lang="en-GB" dirty="0"/>
              <a:t/>
            </a:r>
            <a:br>
              <a:rPr lang="en-GB" dirty="0"/>
            </a:br>
            <a:r>
              <a:rPr lang="en-GB" b="1" dirty="0"/>
              <a:t>Legal Structures </a:t>
            </a:r>
            <a:endParaRPr lang="en-GB" dirty="0"/>
          </a:p>
        </p:txBody>
      </p:sp>
      <p:pic>
        <p:nvPicPr>
          <p:cNvPr id="9" name="Content Placeholder 8"/>
          <p:cNvPicPr>
            <a:picLocks noGrp="1" noChangeAspect="1"/>
          </p:cNvPicPr>
          <p:nvPr>
            <p:ph idx="1"/>
          </p:nvPr>
        </p:nvPicPr>
        <p:blipFill>
          <a:blip r:embed="rId2"/>
          <a:stretch>
            <a:fillRect/>
          </a:stretch>
        </p:blipFill>
        <p:spPr>
          <a:xfrm>
            <a:off x="611560" y="1700808"/>
            <a:ext cx="1799465" cy="1515846"/>
          </a:xfrm>
          <a:prstGeom prst="rect">
            <a:avLst/>
          </a:prstGeom>
        </p:spPr>
      </p:pic>
      <p:pic>
        <p:nvPicPr>
          <p:cNvPr id="10" name="Picture 9"/>
          <p:cNvPicPr>
            <a:picLocks noChangeAspect="1"/>
          </p:cNvPicPr>
          <p:nvPr/>
        </p:nvPicPr>
        <p:blipFill>
          <a:blip r:embed="rId3"/>
          <a:stretch>
            <a:fillRect/>
          </a:stretch>
        </p:blipFill>
        <p:spPr>
          <a:xfrm>
            <a:off x="2699792" y="1697151"/>
            <a:ext cx="1915796" cy="1443817"/>
          </a:xfrm>
          <a:prstGeom prst="rect">
            <a:avLst/>
          </a:prstGeom>
        </p:spPr>
      </p:pic>
      <p:pic>
        <p:nvPicPr>
          <p:cNvPr id="11" name="Picture 10"/>
          <p:cNvPicPr>
            <a:picLocks noChangeAspect="1"/>
          </p:cNvPicPr>
          <p:nvPr/>
        </p:nvPicPr>
        <p:blipFill>
          <a:blip r:embed="rId4"/>
          <a:stretch>
            <a:fillRect/>
          </a:stretch>
        </p:blipFill>
        <p:spPr>
          <a:xfrm>
            <a:off x="4917675" y="1697150"/>
            <a:ext cx="1641949" cy="1443817"/>
          </a:xfrm>
          <a:prstGeom prst="rect">
            <a:avLst/>
          </a:prstGeom>
        </p:spPr>
      </p:pic>
      <p:pic>
        <p:nvPicPr>
          <p:cNvPr id="12" name="Picture 11"/>
          <p:cNvPicPr>
            <a:picLocks noChangeAspect="1"/>
          </p:cNvPicPr>
          <p:nvPr/>
        </p:nvPicPr>
        <p:blipFill>
          <a:blip r:embed="rId5"/>
          <a:stretch>
            <a:fillRect/>
          </a:stretch>
        </p:blipFill>
        <p:spPr>
          <a:xfrm>
            <a:off x="7041256" y="1697149"/>
            <a:ext cx="1651549" cy="1443817"/>
          </a:xfrm>
          <a:prstGeom prst="rect">
            <a:avLst/>
          </a:prstGeom>
        </p:spPr>
      </p:pic>
      <p:sp>
        <p:nvSpPr>
          <p:cNvPr id="13" name="Rounded Rectangle 12"/>
          <p:cNvSpPr/>
          <p:nvPr/>
        </p:nvSpPr>
        <p:spPr>
          <a:xfrm>
            <a:off x="637959" y="3216654"/>
            <a:ext cx="1728192" cy="23865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2815628" y="3140966"/>
            <a:ext cx="1728192" cy="24445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4858219" y="3140966"/>
            <a:ext cx="1728192" cy="24445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036848" y="3158656"/>
            <a:ext cx="1728192" cy="24445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827584" y="3501008"/>
            <a:ext cx="1296144" cy="830997"/>
          </a:xfrm>
          <a:prstGeom prst="rect">
            <a:avLst/>
          </a:prstGeom>
          <a:noFill/>
        </p:spPr>
        <p:txBody>
          <a:bodyPr wrap="square" rtlCol="0">
            <a:spAutoFit/>
          </a:bodyPr>
          <a:lstStyle/>
          <a:p>
            <a:pPr algn="ctr"/>
            <a:r>
              <a:rPr lang="en-GB" sz="2400" dirty="0" smtClean="0">
                <a:latin typeface="Arial" panose="020B0604020202020204" pitchFamily="34" charset="0"/>
                <a:cs typeface="Arial" panose="020B0604020202020204" pitchFamily="34" charset="0"/>
              </a:rPr>
              <a:t>Sole Trader</a:t>
            </a:r>
            <a:endParaRPr lang="en-GB" sz="2400" dirty="0">
              <a:latin typeface="Arial" panose="020B0604020202020204" pitchFamily="34" charset="0"/>
              <a:cs typeface="Arial" panose="020B0604020202020204" pitchFamily="34" charset="0"/>
            </a:endParaRPr>
          </a:p>
        </p:txBody>
      </p:sp>
      <p:sp>
        <p:nvSpPr>
          <p:cNvPr id="18" name="TextBox 17"/>
          <p:cNvSpPr txBox="1"/>
          <p:nvPr/>
        </p:nvSpPr>
        <p:spPr>
          <a:xfrm>
            <a:off x="2699792" y="3510671"/>
            <a:ext cx="1942403" cy="461665"/>
          </a:xfrm>
          <a:prstGeom prst="rect">
            <a:avLst/>
          </a:prstGeom>
          <a:noFill/>
        </p:spPr>
        <p:txBody>
          <a:bodyPr wrap="square" rtlCol="0">
            <a:spAutoFit/>
          </a:bodyPr>
          <a:lstStyle/>
          <a:p>
            <a:pPr algn="ctr"/>
            <a:r>
              <a:rPr lang="en-GB" sz="2400" dirty="0" smtClean="0">
                <a:latin typeface="Arial" panose="020B0604020202020204" pitchFamily="34" charset="0"/>
                <a:cs typeface="Arial" panose="020B0604020202020204" pitchFamily="34" charset="0"/>
              </a:rPr>
              <a:t>Partnership</a:t>
            </a:r>
            <a:r>
              <a:rPr lang="en-GB" dirty="0" smtClean="0"/>
              <a:t> </a:t>
            </a:r>
            <a:endParaRPr lang="en-GB" dirty="0"/>
          </a:p>
        </p:txBody>
      </p:sp>
      <p:sp>
        <p:nvSpPr>
          <p:cNvPr id="19" name="TextBox 18"/>
          <p:cNvSpPr txBox="1"/>
          <p:nvPr/>
        </p:nvSpPr>
        <p:spPr>
          <a:xfrm>
            <a:off x="4758032" y="3501008"/>
            <a:ext cx="1828380" cy="1200329"/>
          </a:xfrm>
          <a:prstGeom prst="rect">
            <a:avLst/>
          </a:prstGeom>
          <a:noFill/>
        </p:spPr>
        <p:txBody>
          <a:bodyPr wrap="square" rtlCol="0">
            <a:spAutoFit/>
          </a:bodyPr>
          <a:lstStyle/>
          <a:p>
            <a:pPr algn="ctr"/>
            <a:r>
              <a:rPr lang="en-GB" sz="2400" dirty="0" smtClean="0">
                <a:latin typeface="Arial" panose="020B0604020202020204" pitchFamily="34" charset="0"/>
                <a:cs typeface="Arial" panose="020B0604020202020204" pitchFamily="34" charset="0"/>
              </a:rPr>
              <a:t>Limited Liability Partnership</a:t>
            </a:r>
            <a:endParaRPr lang="en-GB" sz="2400" dirty="0">
              <a:latin typeface="Arial" panose="020B0604020202020204" pitchFamily="34" charset="0"/>
              <a:cs typeface="Arial" panose="020B0604020202020204" pitchFamily="34" charset="0"/>
            </a:endParaRPr>
          </a:p>
        </p:txBody>
      </p:sp>
      <p:sp>
        <p:nvSpPr>
          <p:cNvPr id="20" name="TextBox 19"/>
          <p:cNvSpPr txBox="1"/>
          <p:nvPr/>
        </p:nvSpPr>
        <p:spPr>
          <a:xfrm>
            <a:off x="7179589" y="3513863"/>
            <a:ext cx="1614292" cy="830997"/>
          </a:xfrm>
          <a:prstGeom prst="rect">
            <a:avLst/>
          </a:prstGeom>
          <a:noFill/>
        </p:spPr>
        <p:txBody>
          <a:bodyPr wrap="square" rtlCol="0">
            <a:spAutoFit/>
          </a:bodyPr>
          <a:lstStyle/>
          <a:p>
            <a:pPr algn="ctr"/>
            <a:r>
              <a:rPr lang="en-GB" sz="2400" dirty="0" smtClean="0">
                <a:latin typeface="Arial" panose="020B0604020202020204" pitchFamily="34" charset="0"/>
                <a:cs typeface="Arial" panose="020B0604020202020204" pitchFamily="34" charset="0"/>
              </a:rPr>
              <a:t>Limited Company</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9663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95736" y="0"/>
            <a:ext cx="4104456" cy="5733256"/>
          </a:xfrm>
          <a:prstGeom prst="rect">
            <a:avLst/>
          </a:prstGeom>
        </p:spPr>
      </p:pic>
    </p:spTree>
    <p:extLst>
      <p:ext uri="{BB962C8B-B14F-4D97-AF65-F5344CB8AC3E}">
        <p14:creationId xmlns:p14="http://schemas.microsoft.com/office/powerpoint/2010/main" val="178737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t>
            </a:r>
            <a:r>
              <a:rPr lang="en-GB" b="1" dirty="0" smtClean="0">
                <a:latin typeface="Arial" panose="020B0604020202020204" pitchFamily="34" charset="0"/>
                <a:cs typeface="Arial" panose="020B0604020202020204" pitchFamily="34" charset="0"/>
              </a:rPr>
              <a:t>Types </a:t>
            </a:r>
            <a:r>
              <a:rPr lang="en-GB" b="1" dirty="0">
                <a:latin typeface="Arial" panose="020B0604020202020204" pitchFamily="34" charset="0"/>
                <a:cs typeface="Arial" panose="020B0604020202020204" pitchFamily="34" charset="0"/>
              </a:rPr>
              <a:t>of business structures</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t>
            </a:r>
            <a:r>
              <a:rPr lang="en-GB" sz="2700" b="1" dirty="0" smtClean="0">
                <a:latin typeface="Arial" panose="020B0604020202020204" pitchFamily="34" charset="0"/>
                <a:cs typeface="Arial" panose="020B0604020202020204" pitchFamily="34" charset="0"/>
              </a:rPr>
              <a:t>Principal </a:t>
            </a:r>
            <a:r>
              <a:rPr lang="en-GB" sz="2700" b="1" dirty="0">
                <a:latin typeface="Arial" panose="020B0604020202020204" pitchFamily="34" charset="0"/>
                <a:cs typeface="Arial" panose="020B0604020202020204" pitchFamily="34" charset="0"/>
              </a:rPr>
              <a:t>types of structure:</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Sole Trader</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Partnership</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Co-operative</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Company limited by guarantee</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Private Limited Company</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Public Limited Company</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Franchise</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All of the above structures can employ people.</a:t>
            </a:r>
            <a:r>
              <a:rPr lang="en-GB" dirty="0"/>
              <a:t/>
            </a:r>
            <a:br>
              <a:rPr lang="en-GB" dirty="0"/>
            </a:br>
            <a:endParaRPr lang="en-GB" dirty="0"/>
          </a:p>
        </p:txBody>
      </p:sp>
      <p:pic>
        <p:nvPicPr>
          <p:cNvPr id="5" name="Picture 4"/>
          <p:cNvPicPr>
            <a:picLocks noChangeAspect="1"/>
          </p:cNvPicPr>
          <p:nvPr/>
        </p:nvPicPr>
        <p:blipFill>
          <a:blip r:embed="rId2"/>
          <a:stretch>
            <a:fillRect/>
          </a:stretch>
        </p:blipFill>
        <p:spPr>
          <a:xfrm>
            <a:off x="5851088" y="2204864"/>
            <a:ext cx="2835712" cy="2133321"/>
          </a:xfrm>
          <a:prstGeom prst="rect">
            <a:avLst/>
          </a:prstGeom>
        </p:spPr>
      </p:pic>
    </p:spTree>
    <p:extLst>
      <p:ext uri="{BB962C8B-B14F-4D97-AF65-F5344CB8AC3E}">
        <p14:creationId xmlns:p14="http://schemas.microsoft.com/office/powerpoint/2010/main" val="1369450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229600" cy="652934"/>
          </a:xfrm>
        </p:spPr>
        <p:txBody>
          <a:bodyPr>
            <a:noAutofit/>
          </a:bodyPr>
          <a:lstStyle/>
          <a:p>
            <a:pPr algn="l"/>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a:t/>
            </a:r>
            <a:br>
              <a:rPr lang="en-GB" sz="2400" dirty="0"/>
            </a:br>
            <a:r>
              <a:rPr lang="en-GB" sz="2400" dirty="0" smtClean="0"/>
              <a:t/>
            </a:r>
            <a:br>
              <a:rPr lang="en-GB" sz="2400" dirty="0" smtClean="0"/>
            </a:br>
            <a:r>
              <a:rPr lang="en-GB" sz="2400" dirty="0" smtClean="0"/>
              <a:t>                                  </a:t>
            </a:r>
            <a:br>
              <a:rPr lang="en-GB" sz="2400" dirty="0" smtClean="0"/>
            </a:br>
            <a:r>
              <a:rPr lang="en-GB" sz="2400" dirty="0"/>
              <a:t/>
            </a:r>
            <a:br>
              <a:rPr lang="en-GB" sz="2400" dirty="0"/>
            </a:br>
            <a:r>
              <a:rPr lang="en-GB" sz="2400" dirty="0" smtClean="0"/>
              <a:t>                                     </a:t>
            </a:r>
            <a:r>
              <a:rPr lang="en-GB" sz="2400" b="1" dirty="0" smtClean="0">
                <a:latin typeface="Arial" panose="020B0604020202020204" pitchFamily="34" charset="0"/>
                <a:cs typeface="Arial" panose="020B0604020202020204" pitchFamily="34" charset="0"/>
              </a:rPr>
              <a:t>Sole traders</a:t>
            </a:r>
            <a:br>
              <a:rPr lang="en-GB" sz="2400" b="1" dirty="0" smtClean="0">
                <a:latin typeface="Arial" panose="020B0604020202020204" pitchFamily="34" charset="0"/>
                <a:cs typeface="Arial" panose="020B0604020202020204" pitchFamily="34" charset="0"/>
              </a:rPr>
            </a:br>
            <a:r>
              <a:rPr lang="en-GB" sz="2400" b="1" dirty="0">
                <a:latin typeface="Arial" panose="020B0604020202020204" pitchFamily="34" charset="0"/>
                <a:cs typeface="Arial" panose="020B0604020202020204" pitchFamily="34" charset="0"/>
              </a:rPr>
              <a:t/>
            </a:r>
            <a:br>
              <a:rPr lang="en-GB" sz="2400" b="1" dirty="0">
                <a:latin typeface="Arial" panose="020B0604020202020204" pitchFamily="34" charset="0"/>
                <a:cs typeface="Arial" panose="020B0604020202020204" pitchFamily="34" charset="0"/>
              </a:rPr>
            </a:br>
            <a:r>
              <a:rPr lang="en-GB" sz="2400" b="1" dirty="0" smtClean="0">
                <a:latin typeface="Arial" panose="020B0604020202020204" pitchFamily="34" charset="0"/>
                <a:cs typeface="Arial" panose="020B0604020202020204" pitchFamily="34" charset="0"/>
              </a:rPr>
              <a:t/>
            </a:r>
            <a:br>
              <a:rPr lang="en-GB" sz="2400" b="1" dirty="0" smtClean="0">
                <a:latin typeface="Arial" panose="020B0604020202020204" pitchFamily="34" charset="0"/>
                <a:cs typeface="Arial" panose="020B0604020202020204" pitchFamily="34" charset="0"/>
              </a:rPr>
            </a:br>
            <a:r>
              <a:rPr lang="en-GB" sz="2400" b="1" dirty="0" smtClean="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A sole trader describes any business that is owned and controlled by one person - although they may employ workers. Individuals who provide a specialist service like plumbers, hairdressers or photographers are often sole traders. </a:t>
            </a:r>
            <a:r>
              <a:rPr lang="en-GB" sz="1800" b="1" dirty="0" smtClean="0">
                <a:latin typeface="Arial" panose="020B0604020202020204" pitchFamily="34" charset="0"/>
                <a:cs typeface="Arial" panose="020B0604020202020204" pitchFamily="34" charset="0"/>
              </a:rPr>
              <a:t/>
            </a:r>
            <a:br>
              <a:rPr lang="en-GB" sz="1800" b="1" dirty="0" smtClean="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Sole traders do not have a separate legal existence from the business. </a:t>
            </a:r>
            <a:r>
              <a:rPr lang="en-GB" sz="1800" dirty="0">
                <a:latin typeface="Arial" panose="020B0604020202020204" pitchFamily="34" charset="0"/>
                <a:cs typeface="Arial" panose="020B0604020202020204" pitchFamily="34" charset="0"/>
              </a:rPr>
              <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In the eyes of the law, the business and the owner are the same. </a:t>
            </a:r>
            <a:r>
              <a:rPr lang="en-GB" sz="1800" dirty="0">
                <a:latin typeface="Arial" panose="020B0604020202020204" pitchFamily="34" charset="0"/>
                <a:cs typeface="Arial" panose="020B0604020202020204" pitchFamily="34" charset="0"/>
              </a:rPr>
              <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As a result, the owner is personally liable for the firm's debts and may have to pay for losses made by the business out of their own pocket. </a:t>
            </a:r>
            <a:r>
              <a:rPr lang="en-GB" sz="1800" dirty="0">
                <a:latin typeface="Arial" panose="020B0604020202020204" pitchFamily="34" charset="0"/>
                <a:cs typeface="Arial" panose="020B0604020202020204" pitchFamily="34" charset="0"/>
              </a:rPr>
              <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This is called unlimited liability. </a:t>
            </a: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1416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7624" y="-171400"/>
            <a:ext cx="6390456" cy="5763116"/>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sz="2000" b="1" dirty="0">
                <a:latin typeface="Arial" panose="020B0604020202020204" pitchFamily="34" charset="0"/>
                <a:cs typeface="Arial" panose="020B0604020202020204" pitchFamily="34" charset="0"/>
              </a:rPr>
              <a:t>Advantages of being a sole trader </a:t>
            </a:r>
            <a:endParaRPr lang="en-GB" sz="2000" b="1" dirty="0" smtClean="0">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Sole </a:t>
            </a:r>
            <a:r>
              <a:rPr lang="en-GB" sz="1600" dirty="0">
                <a:latin typeface="Arial" panose="020B0604020202020204" pitchFamily="34" charset="0"/>
                <a:cs typeface="Arial" panose="020B0604020202020204" pitchFamily="34" charset="0"/>
              </a:rPr>
              <a:t>traders benefit from the following advantages</a:t>
            </a:r>
            <a:r>
              <a:rPr lang="en-GB" sz="1600" dirty="0" smtClean="0">
                <a:latin typeface="Arial" panose="020B0604020202020204" pitchFamily="34" charset="0"/>
                <a:cs typeface="Arial" panose="020B0604020202020204" pitchFamily="34" charset="0"/>
              </a:rPr>
              <a:t>:</a:t>
            </a:r>
          </a:p>
          <a:p>
            <a:r>
              <a:rPr lang="en-GB" sz="1600" dirty="0" smtClean="0">
                <a:latin typeface="Arial" panose="020B0604020202020204" pitchFamily="34" charset="0"/>
                <a:cs typeface="Arial" panose="020B0604020202020204" pitchFamily="34" charset="0"/>
              </a:rPr>
              <a:t> </a:t>
            </a:r>
          </a:p>
          <a:p>
            <a:r>
              <a:rPr lang="en-GB" b="1" dirty="0" smtClean="0">
                <a:latin typeface="Arial" panose="020B0604020202020204" pitchFamily="34" charset="0"/>
                <a:cs typeface="Arial" panose="020B0604020202020204" pitchFamily="34" charset="0"/>
              </a:rPr>
              <a:t>Control </a:t>
            </a:r>
            <a:r>
              <a:rPr lang="en-GB" dirty="0">
                <a:latin typeface="Arial" panose="020B0604020202020204" pitchFamily="34" charset="0"/>
                <a:cs typeface="Arial" panose="020B0604020202020204" pitchFamily="34" charset="0"/>
              </a:rPr>
              <a:t>– Sole traders maintain full control of their business. </a:t>
            </a:r>
            <a:endParaRPr lang="en-GB" dirty="0" smtClean="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Profit </a:t>
            </a:r>
            <a:r>
              <a:rPr lang="en-GB" b="1" dirty="0">
                <a:latin typeface="Arial" panose="020B0604020202020204" pitchFamily="34" charset="0"/>
                <a:cs typeface="Arial" panose="020B0604020202020204" pitchFamily="34" charset="0"/>
              </a:rPr>
              <a:t>retention – </a:t>
            </a:r>
            <a:r>
              <a:rPr lang="en-GB" dirty="0">
                <a:latin typeface="Arial" panose="020B0604020202020204" pitchFamily="34" charset="0"/>
                <a:cs typeface="Arial" panose="020B0604020202020204" pitchFamily="34" charset="0"/>
              </a:rPr>
              <a:t>Sole traders retain all the profits of their business. </a:t>
            </a:r>
            <a:endParaRPr lang="en-GB" dirty="0" smtClean="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Private </a:t>
            </a:r>
            <a:r>
              <a:rPr lang="en-GB" b="1" dirty="0">
                <a:latin typeface="Arial" panose="020B0604020202020204" pitchFamily="34" charset="0"/>
                <a:cs typeface="Arial" panose="020B0604020202020204" pitchFamily="34" charset="0"/>
              </a:rPr>
              <a:t>data – </a:t>
            </a:r>
            <a:r>
              <a:rPr lang="en-GB" dirty="0">
                <a:latin typeface="Arial" panose="020B0604020202020204" pitchFamily="34" charset="0"/>
                <a:cs typeface="Arial" panose="020B0604020202020204" pitchFamily="34" charset="0"/>
              </a:rPr>
              <a:t>Information about sole traders is kept private, unlike that of limited companies which is necessarily made public after registration with Companies House</a:t>
            </a:r>
            <a:r>
              <a:rPr lang="en-GB" dirty="0" smtClean="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Part of the community – </a:t>
            </a:r>
            <a:r>
              <a:rPr lang="en-GB" dirty="0">
                <a:latin typeface="Arial" panose="020B0604020202020204" pitchFamily="34" charset="0"/>
                <a:cs typeface="Arial" panose="020B0604020202020204" pitchFamily="34" charset="0"/>
              </a:rPr>
              <a:t>Often a small business, sole traders can offer a more personal service with local roots and ties. </a:t>
            </a:r>
            <a:endParaRPr lang="en-GB" dirty="0" smtClean="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Personal </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Because there is no need to confer with other decision makers, sole traders can make decisions quickly and act on them swiftly, providing for the needs of their customers. </a:t>
            </a:r>
          </a:p>
        </p:txBody>
      </p:sp>
    </p:spTree>
    <p:extLst>
      <p:ext uri="{BB962C8B-B14F-4D97-AF65-F5344CB8AC3E}">
        <p14:creationId xmlns:p14="http://schemas.microsoft.com/office/powerpoint/2010/main" val="3914660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200" dirty="0">
                <a:latin typeface="Arial" panose="020B0604020202020204" pitchFamily="34" charset="0"/>
                <a:cs typeface="Arial" panose="020B0604020202020204" pitchFamily="34" charset="0"/>
              </a:rPr>
              <a:t/>
            </a:r>
            <a:br>
              <a:rPr lang="en-GB" sz="2200" dirty="0">
                <a:latin typeface="Arial" panose="020B0604020202020204" pitchFamily="34" charset="0"/>
                <a:cs typeface="Arial" panose="020B0604020202020204" pitchFamily="34" charset="0"/>
              </a:rPr>
            </a:br>
            <a:r>
              <a:rPr lang="en-GB" sz="2200" dirty="0" smtClean="0">
                <a:latin typeface="Arial" panose="020B0604020202020204" pitchFamily="34" charset="0"/>
                <a:cs typeface="Arial" panose="020B0604020202020204" pitchFamily="34" charset="0"/>
              </a:rPr>
              <a:t/>
            </a:r>
            <a:br>
              <a:rPr lang="en-GB" sz="2200" dirty="0" smtClean="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
            </a:r>
            <a:br>
              <a:rPr lang="en-GB" sz="2200" dirty="0">
                <a:latin typeface="Arial" panose="020B0604020202020204" pitchFamily="34" charset="0"/>
                <a:cs typeface="Arial" panose="020B0604020202020204" pitchFamily="34" charset="0"/>
              </a:rPr>
            </a:br>
            <a:r>
              <a:rPr lang="en-GB" sz="2200" dirty="0" smtClean="0">
                <a:latin typeface="Arial" panose="020B0604020202020204" pitchFamily="34" charset="0"/>
                <a:cs typeface="Arial" panose="020B0604020202020204" pitchFamily="34" charset="0"/>
              </a:rPr>
              <a:t/>
            </a:r>
            <a:br>
              <a:rPr lang="en-GB" sz="2200" dirty="0" smtClean="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
            </a:r>
            <a:br>
              <a:rPr lang="en-GB" sz="2200" dirty="0">
                <a:latin typeface="Arial" panose="020B0604020202020204" pitchFamily="34" charset="0"/>
                <a:cs typeface="Arial" panose="020B0604020202020204" pitchFamily="34" charset="0"/>
              </a:rPr>
            </a:br>
            <a:r>
              <a:rPr lang="en-GB" sz="2200" dirty="0" smtClean="0">
                <a:latin typeface="Arial" panose="020B0604020202020204" pitchFamily="34" charset="0"/>
                <a:cs typeface="Arial" panose="020B0604020202020204" pitchFamily="34" charset="0"/>
              </a:rPr>
              <a:t/>
            </a:r>
            <a:br>
              <a:rPr lang="en-GB" sz="2200" dirty="0" smtClean="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
            </a:r>
            <a:br>
              <a:rPr lang="en-GB" sz="2200" dirty="0">
                <a:latin typeface="Arial" panose="020B0604020202020204" pitchFamily="34" charset="0"/>
                <a:cs typeface="Arial" panose="020B0604020202020204" pitchFamily="34" charset="0"/>
              </a:rPr>
            </a:br>
            <a:r>
              <a:rPr lang="en-GB" sz="2200" dirty="0" smtClean="0">
                <a:latin typeface="Arial" panose="020B0604020202020204" pitchFamily="34" charset="0"/>
                <a:cs typeface="Arial" panose="020B0604020202020204" pitchFamily="34" charset="0"/>
              </a:rPr>
              <a:t/>
            </a:r>
            <a:br>
              <a:rPr lang="en-GB" sz="2200" dirty="0" smtClean="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
            </a:r>
            <a:br>
              <a:rPr lang="en-GB" sz="2200" dirty="0">
                <a:latin typeface="Arial" panose="020B0604020202020204" pitchFamily="34" charset="0"/>
                <a:cs typeface="Arial" panose="020B0604020202020204" pitchFamily="34" charset="0"/>
              </a:rPr>
            </a:br>
            <a:r>
              <a:rPr lang="en-GB" sz="2200" dirty="0" smtClean="0">
                <a:latin typeface="Arial" panose="020B0604020202020204" pitchFamily="34" charset="0"/>
                <a:cs typeface="Arial" panose="020B0604020202020204" pitchFamily="34" charset="0"/>
              </a:rPr>
              <a:t/>
            </a:r>
            <a:br>
              <a:rPr lang="en-GB" sz="2200" dirty="0" smtClean="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
            </a:r>
            <a:br>
              <a:rPr lang="en-GB" sz="2200" dirty="0">
                <a:latin typeface="Arial" panose="020B0604020202020204" pitchFamily="34" charset="0"/>
                <a:cs typeface="Arial" panose="020B0604020202020204" pitchFamily="34" charset="0"/>
              </a:rPr>
            </a:br>
            <a:r>
              <a:rPr lang="en-GB" sz="2200" dirty="0" smtClean="0">
                <a:latin typeface="Arial" panose="020B0604020202020204" pitchFamily="34" charset="0"/>
                <a:cs typeface="Arial" panose="020B0604020202020204" pitchFamily="34" charset="0"/>
              </a:rPr>
              <a:t/>
            </a:r>
            <a:br>
              <a:rPr lang="en-GB" sz="2200" dirty="0" smtClean="0">
                <a:latin typeface="Arial" panose="020B0604020202020204" pitchFamily="34" charset="0"/>
                <a:cs typeface="Arial" panose="020B0604020202020204" pitchFamily="34" charset="0"/>
              </a:rPr>
            </a:br>
            <a:r>
              <a:rPr lang="en-GB" sz="2200" b="1" dirty="0" smtClean="0">
                <a:latin typeface="Arial" panose="020B0604020202020204" pitchFamily="34" charset="0"/>
                <a:cs typeface="Arial" panose="020B0604020202020204" pitchFamily="34" charset="0"/>
              </a:rPr>
              <a:t>Disadvantages </a:t>
            </a:r>
            <a:r>
              <a:rPr lang="en-GB" sz="2200" b="1" dirty="0">
                <a:latin typeface="Arial" panose="020B0604020202020204" pitchFamily="34" charset="0"/>
                <a:cs typeface="Arial" panose="020B0604020202020204" pitchFamily="34" charset="0"/>
              </a:rPr>
              <a:t>of being a sole trader </a:t>
            </a:r>
            <a:r>
              <a:rPr lang="en-GB" sz="2200" b="1" dirty="0" smtClean="0">
                <a:latin typeface="Arial" panose="020B0604020202020204" pitchFamily="34" charset="0"/>
                <a:cs typeface="Arial" panose="020B0604020202020204" pitchFamily="34" charset="0"/>
              </a:rPr>
              <a:t/>
            </a:r>
            <a:br>
              <a:rPr lang="en-GB" sz="2200" b="1" dirty="0" smtClean="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
            </a:r>
            <a:br>
              <a:rPr lang="en-GB" sz="2200" b="1"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Liability</a:t>
            </a:r>
            <a:r>
              <a:rPr lang="en-GB" sz="2000" dirty="0" smtClean="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sole traders are not seen as a separate entity by the law. Therefore, they are subject to unlimited liability. This means if the business gets into debt, the business owner is liable. In the worst case, this may mean a person risks their home, personal savings and any other assets they have both in and outside of the business</a:t>
            </a:r>
            <a:r>
              <a:rPr lang="en-GB" sz="2000" dirty="0" smtClean="0">
                <a:latin typeface="Arial" panose="020B0604020202020204" pitchFamily="34" charset="0"/>
                <a:cs typeface="Arial" panose="020B0604020202020204" pitchFamily="34" charset="0"/>
              </a:rPr>
              <a:t>.</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Finance </a:t>
            </a:r>
            <a:r>
              <a:rPr lang="en-GB" sz="2000" dirty="0">
                <a:latin typeface="Arial" panose="020B0604020202020204" pitchFamily="34" charset="0"/>
                <a:cs typeface="Arial" panose="020B0604020202020204" pitchFamily="34" charset="0"/>
              </a:rPr>
              <a:t>– sole traders often find it difficult to raise finance to fund their business. </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Reverse </a:t>
            </a:r>
            <a:r>
              <a:rPr lang="en-GB" sz="2000" b="1" dirty="0">
                <a:latin typeface="Arial" panose="020B0604020202020204" pitchFamily="34" charset="0"/>
                <a:cs typeface="Arial" panose="020B0604020202020204" pitchFamily="34" charset="0"/>
              </a:rPr>
              <a:t>economies of scale – </a:t>
            </a:r>
            <a:r>
              <a:rPr lang="en-GB" sz="2000" dirty="0">
                <a:latin typeface="Arial" panose="020B0604020202020204" pitchFamily="34" charset="0"/>
                <a:cs typeface="Arial" panose="020B0604020202020204" pitchFamily="34" charset="0"/>
              </a:rPr>
              <a:t>sole traders will be unable to take advantage of economies of scale in the same way as limited companies and larger corporations, who can afford to buy in bulk. </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Decision </a:t>
            </a:r>
            <a:r>
              <a:rPr lang="en-GB" sz="2000" b="1" dirty="0">
                <a:latin typeface="Arial" panose="020B0604020202020204" pitchFamily="34" charset="0"/>
                <a:cs typeface="Arial" panose="020B0604020202020204" pitchFamily="34" charset="0"/>
              </a:rPr>
              <a:t>making – </a:t>
            </a:r>
            <a:r>
              <a:rPr lang="en-GB" sz="2000" dirty="0">
                <a:latin typeface="Arial" panose="020B0604020202020204" pitchFamily="34" charset="0"/>
                <a:cs typeface="Arial" panose="020B0604020202020204" pitchFamily="34" charset="0"/>
              </a:rPr>
              <a:t>all decisions must be made by the sole trader. There is no room for help by others. So the success or failure of the business rests on one person.</a:t>
            </a:r>
            <a:r>
              <a:rPr lang="en-GB" sz="2000" dirty="0"/>
              <a:t> </a:t>
            </a:r>
          </a:p>
        </p:txBody>
      </p:sp>
    </p:spTree>
    <p:extLst>
      <p:ext uri="{BB962C8B-B14F-4D97-AF65-F5344CB8AC3E}">
        <p14:creationId xmlns:p14="http://schemas.microsoft.com/office/powerpoint/2010/main" val="499404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1124744"/>
            <a:ext cx="7416824" cy="2870016"/>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sz="2000" dirty="0">
                <a:latin typeface="Arial" panose="020B0604020202020204" pitchFamily="34" charset="0"/>
                <a:cs typeface="Arial" panose="020B0604020202020204" pitchFamily="34" charset="0"/>
              </a:rPr>
              <a:t>There are two main types of limited company: </a:t>
            </a:r>
            <a:endParaRPr lang="en-GB" sz="2000" dirty="0" smtClean="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smtClean="0">
                <a:latin typeface="Arial" panose="020B0604020202020204" pitchFamily="34" charset="0"/>
                <a:cs typeface="Arial" panose="020B0604020202020204" pitchFamily="34" charset="0"/>
              </a:rPr>
              <a:t>A </a:t>
            </a:r>
            <a:r>
              <a:rPr lang="en-GB" sz="2000" b="1" dirty="0">
                <a:latin typeface="Arial" panose="020B0604020202020204" pitchFamily="34" charset="0"/>
                <a:cs typeface="Arial" panose="020B0604020202020204" pitchFamily="34" charset="0"/>
              </a:rPr>
              <a:t>private limited company (ltd</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is often a small business such as an independent retailer in a market town. Shares do not trade on the stock exchange</a:t>
            </a:r>
            <a:r>
              <a:rPr lang="en-GB" dirty="0" smtClean="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A public limited company (plc</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is usually a large, well-known business. This could be a manufacturer or a chain of retailers with branches in most city centres. Shares trade on the stock exchange. </a:t>
            </a:r>
          </a:p>
        </p:txBody>
      </p:sp>
    </p:spTree>
    <p:extLst>
      <p:ext uri="{BB962C8B-B14F-4D97-AF65-F5344CB8AC3E}">
        <p14:creationId xmlns:p14="http://schemas.microsoft.com/office/powerpoint/2010/main" val="3404875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916832"/>
            <a:ext cx="8229600" cy="1143000"/>
          </a:xfrm>
        </p:spPr>
        <p:txBody>
          <a:bodyPr>
            <a:noAutofit/>
          </a:bodyPr>
          <a:lstStyle/>
          <a:p>
            <a:pPr algn="l"/>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4</a:t>
            </a:r>
            <a:br>
              <a:rPr lang="en-GB" sz="2000" dirty="0" smtClean="0">
                <a:latin typeface="Arial" panose="020B0604020202020204" pitchFamily="34" charset="0"/>
                <a:cs typeface="Arial" panose="020B0604020202020204" pitchFamily="34" charset="0"/>
              </a:rPr>
            </a:br>
            <a:r>
              <a:rPr lang="en-GB" sz="2400" b="1" dirty="0" smtClean="0">
                <a:latin typeface="Arial" panose="020B0604020202020204" pitchFamily="34" charset="0"/>
                <a:cs typeface="Arial" panose="020B0604020202020204" pitchFamily="34" charset="0"/>
              </a:rPr>
              <a:t>Advantages </a:t>
            </a:r>
            <a:r>
              <a:rPr lang="en-GB" sz="2400" b="1" dirty="0">
                <a:latin typeface="Arial" panose="020B0604020202020204" pitchFamily="34" charset="0"/>
                <a:cs typeface="Arial" panose="020B0604020202020204" pitchFamily="34" charset="0"/>
              </a:rPr>
              <a:t>of running your business as a limited company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1</a:t>
            </a:r>
            <a:r>
              <a:rPr lang="en-GB" sz="2000" b="1" dirty="0">
                <a:latin typeface="Arial" panose="020B0604020202020204" pitchFamily="34" charset="0"/>
                <a:cs typeface="Arial" panose="020B0604020202020204" pitchFamily="34" charset="0"/>
              </a:rPr>
              <a:t>. Tax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The main advantage of running your business as a limited company is that you are likely to pay less personal tax than a sole trader.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2</a:t>
            </a:r>
            <a:r>
              <a:rPr lang="en-GB" sz="2000" b="1" dirty="0">
                <a:latin typeface="Arial" panose="020B0604020202020204" pitchFamily="34" charset="0"/>
                <a:cs typeface="Arial" panose="020B0604020202020204" pitchFamily="34" charset="0"/>
              </a:rPr>
              <a:t>. Distinct Entity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A limited company is a completely separate entity from its owners. Everything from the company bank account, to ownership of assets and involvement in tenders and contracts is purely company business and separate from the interests of the company’s shareholders.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sole trader and his/her business is treated as a single entity for tax and administrative purposes. </a:t>
            </a:r>
          </a:p>
        </p:txBody>
      </p:sp>
    </p:spTree>
    <p:extLst>
      <p:ext uri="{BB962C8B-B14F-4D97-AF65-F5344CB8AC3E}">
        <p14:creationId xmlns:p14="http://schemas.microsoft.com/office/powerpoint/2010/main" val="2320793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Autofit/>
          </a:bodyPr>
          <a:lstStyle/>
          <a:p>
            <a:pPr algn="l"/>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Continued……………………..</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3</a:t>
            </a:r>
            <a:r>
              <a:rPr lang="en-GB" sz="2000" b="1" dirty="0">
                <a:latin typeface="Arial" panose="020B0604020202020204" pitchFamily="34" charset="0"/>
                <a:cs typeface="Arial" panose="020B0604020202020204" pitchFamily="34" charset="0"/>
              </a:rPr>
              <a:t>. Limited Liability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As the name suggests, if you run a limited company, you are protected in case things go wrong. Assuming no fraud has taken place, you will not be personally liable for any financial losses made by your limited company.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Those running a business as self employed do not enjoy such protection from financial claims if things go wrong with their business. </a:t>
            </a: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4</a:t>
            </a:r>
            <a:r>
              <a:rPr lang="en-GB" sz="2000" b="1" dirty="0">
                <a:latin typeface="Arial" panose="020B0604020202020204" pitchFamily="34" charset="0"/>
                <a:cs typeface="Arial" panose="020B0604020202020204" pitchFamily="34" charset="0"/>
              </a:rPr>
              <a:t>. Professional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In some businesses and industries, having a limited company can provide a more professional image.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5</a:t>
            </a:r>
            <a:r>
              <a:rPr lang="en-GB" sz="2000" b="1" dirty="0">
                <a:latin typeface="Arial" panose="020B0604020202020204" pitchFamily="34" charset="0"/>
                <a:cs typeface="Arial" panose="020B0604020202020204" pitchFamily="34" charset="0"/>
              </a:rPr>
              <a:t>. Funding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Finding funding can be difficult for all types of businesses in the current climate. But because a limited company is a distinct entity from its owners it may be a little easier for a company to secure business finance than it is for their sole trader counterparts. </a:t>
            </a:r>
          </a:p>
        </p:txBody>
      </p:sp>
    </p:spTree>
    <p:extLst>
      <p:ext uri="{BB962C8B-B14F-4D97-AF65-F5344CB8AC3E}">
        <p14:creationId xmlns:p14="http://schemas.microsoft.com/office/powerpoint/2010/main" val="573897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6</a:t>
            </a:r>
            <a:r>
              <a:rPr lang="en-GB" sz="2000" b="1" dirty="0">
                <a:latin typeface="Arial" panose="020B0604020202020204" pitchFamily="34" charset="0"/>
                <a:cs typeface="Arial" panose="020B0604020202020204" pitchFamily="34" charset="0"/>
              </a:rPr>
              <a:t>. Naming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Once you register your company with Companies House, your company name is protected by law. No-one else can use the same name as you, or anything deemed to be too similar.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As a sole trader, it’s possible someone else could trade under the same name as you, and you couldn’t do anything about it. This could damage your business, and in some cases, result in you having to go through the costly and time-consuming effort of changing the name of your business. </a:t>
            </a:r>
            <a:br>
              <a:rPr lang="en-GB" sz="2000" dirty="0">
                <a:latin typeface="Arial" panose="020B0604020202020204" pitchFamily="34" charset="0"/>
                <a:cs typeface="Arial" panose="020B0604020202020204" pitchFamily="34" charset="0"/>
              </a:rPr>
            </a:br>
            <a:r>
              <a:rPr lang="en-GB" sz="2000" dirty="0" smtClean="0">
                <a:latin typeface="Arial" panose="020B0604020202020204" pitchFamily="34" charset="0"/>
                <a:cs typeface="Arial" panose="020B0604020202020204" pitchFamily="34" charset="0"/>
              </a:rPr>
              <a:t/>
            </a:r>
            <a:br>
              <a:rPr lang="en-GB" sz="2000" dirty="0" smtClean="0">
                <a:latin typeface="Arial" panose="020B0604020202020204" pitchFamily="34" charset="0"/>
                <a:cs typeface="Arial" panose="020B0604020202020204" pitchFamily="34" charset="0"/>
              </a:rPr>
            </a:br>
            <a:r>
              <a:rPr lang="en-GB" sz="2000" b="1" dirty="0" smtClean="0">
                <a:latin typeface="Arial" panose="020B0604020202020204" pitchFamily="34" charset="0"/>
                <a:cs typeface="Arial" panose="020B0604020202020204" pitchFamily="34" charset="0"/>
              </a:rPr>
              <a:t>7</a:t>
            </a:r>
            <a:r>
              <a:rPr lang="en-GB" sz="2000" b="1" dirty="0">
                <a:latin typeface="Arial" panose="020B0604020202020204" pitchFamily="34" charset="0"/>
                <a:cs typeface="Arial" panose="020B0604020202020204" pitchFamily="34" charset="0"/>
              </a:rPr>
              <a:t>. Shareholders </a:t>
            </a:r>
            <a:r>
              <a:rPr lang="en-GB" sz="2000" dirty="0">
                <a:latin typeface="Arial" panose="020B0604020202020204" pitchFamily="34" charset="0"/>
                <a:cs typeface="Arial" panose="020B0604020202020204" pitchFamily="34" charset="0"/>
              </a:rPr>
              <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A limited company can issue various classes of shares. This means you can easily sell stakes in the company, or transfer ownership of shares. </a:t>
            </a:r>
          </a:p>
        </p:txBody>
      </p:sp>
    </p:spTree>
    <p:extLst>
      <p:ext uri="{BB962C8B-B14F-4D97-AF65-F5344CB8AC3E}">
        <p14:creationId xmlns:p14="http://schemas.microsoft.com/office/powerpoint/2010/main" val="1974837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Disadvantages of setting up a Limited company </a:t>
            </a:r>
            <a:endParaRPr lang="en-GB" sz="27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052736"/>
            <a:ext cx="8229600" cy="4680520"/>
          </a:xfrm>
        </p:spPr>
        <p:txBody>
          <a:bodyPr>
            <a:normAutofit fontScale="62500" lnSpcReduction="20000"/>
          </a:bodyPr>
          <a:lstStyle/>
          <a:p>
            <a:pPr marL="0" indent="0">
              <a:buNone/>
            </a:pPr>
            <a:endParaRPr lang="en-GB" dirty="0"/>
          </a:p>
          <a:p>
            <a:r>
              <a:rPr lang="en-GB" dirty="0" smtClean="0"/>
              <a:t>Audited </a:t>
            </a:r>
            <a:r>
              <a:rPr lang="en-GB" dirty="0"/>
              <a:t>annual returns and accounts have to be made to the Registrar of Companies. All these documents are available for public </a:t>
            </a:r>
            <a:r>
              <a:rPr lang="en-GB" dirty="0" smtClean="0"/>
              <a:t>inspection</a:t>
            </a:r>
          </a:p>
          <a:p>
            <a:endParaRPr lang="en-GB" dirty="0"/>
          </a:p>
          <a:p>
            <a:r>
              <a:rPr lang="en-GB" dirty="0" smtClean="0"/>
              <a:t>A </a:t>
            </a:r>
            <a:r>
              <a:rPr lang="en-GB" dirty="0"/>
              <a:t>private limited company is more expensive and time consuming to set up than a sole trader or </a:t>
            </a:r>
            <a:r>
              <a:rPr lang="en-GB" dirty="0" smtClean="0"/>
              <a:t>partnership</a:t>
            </a:r>
          </a:p>
          <a:p>
            <a:pPr marL="0" indent="0">
              <a:buNone/>
            </a:pPr>
            <a:r>
              <a:rPr lang="en-GB" dirty="0" smtClean="0"/>
              <a:t> </a:t>
            </a:r>
            <a:endParaRPr lang="en-GB" dirty="0"/>
          </a:p>
          <a:p>
            <a:r>
              <a:rPr lang="en-GB" dirty="0" smtClean="0"/>
              <a:t>Professional </a:t>
            </a:r>
            <a:r>
              <a:rPr lang="en-GB" dirty="0"/>
              <a:t>help will be needed to set up a private limited </a:t>
            </a:r>
            <a:r>
              <a:rPr lang="en-GB" dirty="0" smtClean="0"/>
              <a:t>company</a:t>
            </a:r>
          </a:p>
          <a:p>
            <a:pPr marL="0" indent="0">
              <a:buNone/>
            </a:pPr>
            <a:r>
              <a:rPr lang="en-GB" dirty="0" smtClean="0"/>
              <a:t> </a:t>
            </a:r>
            <a:endParaRPr lang="en-GB" dirty="0"/>
          </a:p>
          <a:p>
            <a:r>
              <a:rPr lang="en-GB" dirty="0" smtClean="0"/>
              <a:t>There </a:t>
            </a:r>
            <a:r>
              <a:rPr lang="en-GB" dirty="0"/>
              <a:t>is separation of ownership and control which means that the owners no longer make all the decisions </a:t>
            </a:r>
            <a:endParaRPr lang="en-GB" dirty="0" smtClean="0"/>
          </a:p>
          <a:p>
            <a:endParaRPr lang="en-GB" dirty="0"/>
          </a:p>
          <a:p>
            <a:r>
              <a:rPr lang="en-GB" dirty="0" smtClean="0"/>
              <a:t>There </a:t>
            </a:r>
            <a:r>
              <a:rPr lang="en-GB" dirty="0"/>
              <a:t>are limited opportunities for economies of scale </a:t>
            </a:r>
          </a:p>
          <a:p>
            <a:endParaRPr lang="en-GB" dirty="0"/>
          </a:p>
        </p:txBody>
      </p:sp>
    </p:spTree>
    <p:extLst>
      <p:ext uri="{BB962C8B-B14F-4D97-AF65-F5344CB8AC3E}">
        <p14:creationId xmlns:p14="http://schemas.microsoft.com/office/powerpoint/2010/main" val="3516812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95536" y="980728"/>
            <a:ext cx="8159298" cy="3672408"/>
          </a:xfrm>
          <a:prstGeom prst="rect">
            <a:avLst/>
          </a:prstGeom>
        </p:spPr>
      </p:pic>
    </p:spTree>
    <p:extLst>
      <p:ext uri="{BB962C8B-B14F-4D97-AF65-F5344CB8AC3E}">
        <p14:creationId xmlns:p14="http://schemas.microsoft.com/office/powerpoint/2010/main" val="1167531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700" b="1" smtClean="0">
                <a:latin typeface="Arial" panose="020B0604020202020204" pitchFamily="34" charset="0"/>
                <a:cs typeface="Arial" panose="020B0604020202020204" pitchFamily="34" charset="0"/>
              </a:rPr>
              <a:t>Business Names, Logos and Licences</a:t>
            </a:r>
            <a:r>
              <a:rPr lang="en-GB" smtClean="0"/>
              <a:t/>
            </a:r>
            <a:br>
              <a:rPr lang="en-GB" smtClean="0"/>
            </a:br>
            <a:endParaRPr lang="en-GB" dirty="0"/>
          </a:p>
        </p:txBody>
      </p:sp>
      <p:sp>
        <p:nvSpPr>
          <p:cNvPr id="13" name="Rounded Rectangle 12"/>
          <p:cNvSpPr/>
          <p:nvPr/>
        </p:nvSpPr>
        <p:spPr>
          <a:xfrm>
            <a:off x="647628" y="1764650"/>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alibri" panose="020F0502020204030204" pitchFamily="34" charset="0"/>
              </a:rPr>
              <a:t>Regulated by Business Names Act 1985 </a:t>
            </a:r>
            <a:endParaRPr lang="en-GB" dirty="0">
              <a:solidFill>
                <a:schemeClr val="tx1"/>
              </a:solidFill>
              <a:latin typeface="Calibri" panose="020F0502020204030204" pitchFamily="34" charset="0"/>
            </a:endParaRPr>
          </a:p>
        </p:txBody>
      </p:sp>
      <p:sp>
        <p:nvSpPr>
          <p:cNvPr id="14" name="Rounded Rectangle 13"/>
          <p:cNvSpPr/>
          <p:nvPr/>
        </p:nvSpPr>
        <p:spPr>
          <a:xfrm>
            <a:off x="4395235" y="1764650"/>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alibri" panose="020F0502020204030204" pitchFamily="34" charset="0"/>
              </a:rPr>
              <a:t>Using your own name </a:t>
            </a:r>
            <a:endParaRPr lang="en-GB" dirty="0">
              <a:solidFill>
                <a:schemeClr val="tx1"/>
              </a:solidFill>
              <a:latin typeface="Calibri" panose="020F0502020204030204" pitchFamily="34" charset="0"/>
            </a:endParaRPr>
          </a:p>
        </p:txBody>
      </p:sp>
      <p:sp>
        <p:nvSpPr>
          <p:cNvPr id="15" name="Rounded Rectangle 14"/>
          <p:cNvSpPr/>
          <p:nvPr/>
        </p:nvSpPr>
        <p:spPr>
          <a:xfrm>
            <a:off x="647628" y="2776845"/>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alibri" panose="020F0502020204030204" pitchFamily="34" charset="0"/>
              </a:rPr>
              <a:t>Checking for names in use </a:t>
            </a:r>
            <a:endParaRPr lang="en-GB" dirty="0">
              <a:solidFill>
                <a:schemeClr val="tx1"/>
              </a:solidFill>
              <a:latin typeface="Calibri" panose="020F0502020204030204" pitchFamily="34" charset="0"/>
            </a:endParaRPr>
          </a:p>
        </p:txBody>
      </p:sp>
      <p:sp>
        <p:nvSpPr>
          <p:cNvPr id="16" name="Rounded Rectangle 15"/>
          <p:cNvSpPr/>
          <p:nvPr/>
        </p:nvSpPr>
        <p:spPr>
          <a:xfrm>
            <a:off x="4362338" y="2776845"/>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alibri" panose="020F0502020204030204" pitchFamily="34" charset="0"/>
              </a:rPr>
              <a:t>Using a trading name</a:t>
            </a:r>
            <a:endParaRPr lang="en-GB" dirty="0">
              <a:solidFill>
                <a:schemeClr val="tx1"/>
              </a:solidFill>
            </a:endParaRPr>
          </a:p>
        </p:txBody>
      </p:sp>
      <p:sp>
        <p:nvSpPr>
          <p:cNvPr id="17" name="Rounded Rectangle 16"/>
          <p:cNvSpPr/>
          <p:nvPr/>
        </p:nvSpPr>
        <p:spPr>
          <a:xfrm>
            <a:off x="647628" y="3789040"/>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alibri" panose="020F0502020204030204" pitchFamily="34" charset="0"/>
              </a:rPr>
              <a:t>Consider domain names Trademarks Business</a:t>
            </a:r>
            <a:endParaRPr lang="en-GB" dirty="0">
              <a:solidFill>
                <a:schemeClr val="tx1"/>
              </a:solidFill>
            </a:endParaRPr>
          </a:p>
        </p:txBody>
      </p:sp>
      <p:sp>
        <p:nvSpPr>
          <p:cNvPr id="18" name="Rounded Rectangle 17"/>
          <p:cNvSpPr/>
          <p:nvPr/>
        </p:nvSpPr>
        <p:spPr>
          <a:xfrm>
            <a:off x="4421948" y="3789040"/>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alibri" panose="020F0502020204030204" pitchFamily="34" charset="0"/>
              </a:rPr>
              <a:t>Trademarks</a:t>
            </a:r>
            <a:endParaRPr lang="en-GB" dirty="0">
              <a:solidFill>
                <a:schemeClr val="tx1"/>
              </a:solidFill>
            </a:endParaRPr>
          </a:p>
        </p:txBody>
      </p:sp>
      <p:sp>
        <p:nvSpPr>
          <p:cNvPr id="19" name="Rounded Rectangle 18"/>
          <p:cNvSpPr/>
          <p:nvPr/>
        </p:nvSpPr>
        <p:spPr>
          <a:xfrm>
            <a:off x="647628" y="4797152"/>
            <a:ext cx="3024336" cy="504056"/>
          </a:xfrm>
          <a:prstGeom prst="roundRect">
            <a:avLst/>
          </a:prstGeom>
          <a:solidFill>
            <a:schemeClr val="accent1">
              <a:lumMod val="40000"/>
              <a:lumOff val="60000"/>
            </a:schemeClr>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alibri" panose="020F0502020204030204" pitchFamily="34" charset="0"/>
              </a:rPr>
              <a:t>Registration, HMRC, Local authority, HSE</a:t>
            </a:r>
            <a:endParaRPr lang="en-GB" dirty="0">
              <a:solidFill>
                <a:schemeClr val="tx1"/>
              </a:solidFill>
            </a:endParaRPr>
          </a:p>
        </p:txBody>
      </p:sp>
    </p:spTree>
    <p:extLst>
      <p:ext uri="{BB962C8B-B14F-4D97-AF65-F5344CB8AC3E}">
        <p14:creationId xmlns:p14="http://schemas.microsoft.com/office/powerpoint/2010/main" val="2043299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5013"/>
            <a:ext cx="8229600" cy="130026"/>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Protecting your Ideas/ Work </a:t>
            </a:r>
            <a:endParaRPr lang="en-GB" sz="27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707394" y="718973"/>
            <a:ext cx="2844315" cy="888377"/>
          </a:xfrm>
          <a:prstGeom prst="rect">
            <a:avLst/>
          </a:prstGeom>
        </p:spPr>
      </p:pic>
      <p:pic>
        <p:nvPicPr>
          <p:cNvPr id="5" name="Content Placeholder 3"/>
          <p:cNvPicPr>
            <a:picLocks noChangeAspect="1"/>
          </p:cNvPicPr>
          <p:nvPr/>
        </p:nvPicPr>
        <p:blipFill>
          <a:blip r:embed="rId2"/>
          <a:stretch>
            <a:fillRect/>
          </a:stretch>
        </p:blipFill>
        <p:spPr>
          <a:xfrm>
            <a:off x="702094" y="1664770"/>
            <a:ext cx="2844315" cy="1036771"/>
          </a:xfrm>
          <a:prstGeom prst="rect">
            <a:avLst/>
          </a:prstGeom>
        </p:spPr>
      </p:pic>
      <p:pic>
        <p:nvPicPr>
          <p:cNvPr id="6" name="Content Placeholder 3"/>
          <p:cNvPicPr>
            <a:picLocks noChangeAspect="1"/>
          </p:cNvPicPr>
          <p:nvPr/>
        </p:nvPicPr>
        <p:blipFill>
          <a:blip r:embed="rId2"/>
          <a:stretch>
            <a:fillRect/>
          </a:stretch>
        </p:blipFill>
        <p:spPr>
          <a:xfrm>
            <a:off x="736012" y="2919292"/>
            <a:ext cx="2844315" cy="888377"/>
          </a:xfrm>
          <a:prstGeom prst="rect">
            <a:avLst/>
          </a:prstGeom>
        </p:spPr>
      </p:pic>
      <p:sp>
        <p:nvSpPr>
          <p:cNvPr id="7" name="Rectangle 6"/>
          <p:cNvSpPr/>
          <p:nvPr/>
        </p:nvSpPr>
        <p:spPr>
          <a:xfrm>
            <a:off x="1247579" y="742958"/>
            <a:ext cx="1763944" cy="553998"/>
          </a:xfrm>
          <a:prstGeom prst="rect">
            <a:avLst/>
          </a:prstGeom>
        </p:spPr>
        <p:txBody>
          <a:bodyPr wrap="square">
            <a:spAutoFit/>
          </a:bodyPr>
          <a:lstStyle/>
          <a:p>
            <a:endParaRPr lang="en-GB" sz="1200" dirty="0">
              <a:solidFill>
                <a:srgbClr val="000000"/>
              </a:solidFill>
              <a:latin typeface="Calibri" panose="020F0502020204030204" pitchFamily="34" charset="0"/>
            </a:endParaRPr>
          </a:p>
          <a:p>
            <a:r>
              <a:rPr lang="en-GB" b="1" dirty="0" smtClean="0">
                <a:solidFill>
                  <a:schemeClr val="bg1"/>
                </a:solidFill>
                <a:latin typeface="Arial" panose="020B0604020202020204" pitchFamily="34" charset="0"/>
                <a:cs typeface="Arial" panose="020B0604020202020204" pitchFamily="34" charset="0"/>
              </a:rPr>
              <a:t>Trademarks</a:t>
            </a:r>
            <a:endParaRPr lang="en-GB" dirty="0">
              <a:latin typeface="Arial" panose="020B0604020202020204" pitchFamily="34" charset="0"/>
              <a:cs typeface="Arial" panose="020B0604020202020204" pitchFamily="34" charset="0"/>
            </a:endParaRPr>
          </a:p>
        </p:txBody>
      </p:sp>
      <p:sp>
        <p:nvSpPr>
          <p:cNvPr id="9" name="Rectangle 8"/>
          <p:cNvSpPr/>
          <p:nvPr/>
        </p:nvSpPr>
        <p:spPr>
          <a:xfrm>
            <a:off x="971599" y="1520216"/>
            <a:ext cx="2520280" cy="1384995"/>
          </a:xfrm>
          <a:prstGeom prst="rect">
            <a:avLst/>
          </a:prstGeom>
        </p:spPr>
        <p:txBody>
          <a:bodyPr wrap="square">
            <a:spAutoFit/>
          </a:bodyPr>
          <a:lstStyle/>
          <a:p>
            <a:endParaRPr lang="en-GB" sz="1200" dirty="0">
              <a:solidFill>
                <a:srgbClr val="000000"/>
              </a:solidFill>
              <a:latin typeface="Calibri" panose="020F0502020204030204" pitchFamily="34" charset="0"/>
            </a:endParaRPr>
          </a:p>
          <a:p>
            <a:r>
              <a:rPr lang="en-GB" b="1" dirty="0">
                <a:solidFill>
                  <a:schemeClr val="bg1"/>
                </a:solidFill>
                <a:latin typeface="Arial" panose="020B0604020202020204" pitchFamily="34" charset="0"/>
                <a:cs typeface="Arial" panose="020B0604020202020204" pitchFamily="34" charset="0"/>
              </a:rPr>
              <a:t>Products, processes, mechanisms and materials </a:t>
            </a:r>
            <a:endParaRPr lang="en-GB" dirty="0">
              <a:solidFill>
                <a:schemeClr val="bg1"/>
              </a:solidFill>
              <a:latin typeface="Arial" panose="020B0604020202020204" pitchFamily="34" charset="0"/>
              <a:cs typeface="Arial" panose="020B0604020202020204" pitchFamily="34" charset="0"/>
            </a:endParaRPr>
          </a:p>
          <a:p>
            <a:endParaRPr lang="en-GB" dirty="0">
              <a:solidFill>
                <a:srgbClr val="FFFFFF"/>
              </a:solidFill>
              <a:latin typeface="Calibri" panose="020F0502020204030204" pitchFamily="34" charset="0"/>
            </a:endParaRPr>
          </a:p>
        </p:txBody>
      </p:sp>
      <p:sp>
        <p:nvSpPr>
          <p:cNvPr id="10" name="Rectangle 9"/>
          <p:cNvSpPr/>
          <p:nvPr/>
        </p:nvSpPr>
        <p:spPr>
          <a:xfrm>
            <a:off x="954700" y="3152120"/>
            <a:ext cx="2339102" cy="369332"/>
          </a:xfrm>
          <a:prstGeom prst="rect">
            <a:avLst/>
          </a:prstGeom>
        </p:spPr>
        <p:txBody>
          <a:bodyPr wrap="none">
            <a:spAutoFit/>
          </a:bodyPr>
          <a:lstStyle/>
          <a:p>
            <a:r>
              <a:rPr lang="en-GB" b="1" dirty="0">
                <a:solidFill>
                  <a:srgbClr val="FFFFFF"/>
                </a:solidFill>
                <a:latin typeface="Arial" panose="020B0604020202020204" pitchFamily="34" charset="0"/>
                <a:cs typeface="Arial" panose="020B0604020202020204" pitchFamily="34" charset="0"/>
              </a:rPr>
              <a:t>Registered Designs</a:t>
            </a:r>
            <a:endParaRPr lang="en-GB" dirty="0">
              <a:solidFill>
                <a:srgbClr val="000000"/>
              </a:solidFill>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3"/>
          <a:stretch>
            <a:fillRect/>
          </a:stretch>
        </p:blipFill>
        <p:spPr>
          <a:xfrm>
            <a:off x="1055781" y="4126109"/>
            <a:ext cx="7056785" cy="1039840"/>
          </a:xfrm>
          <a:prstGeom prst="rect">
            <a:avLst/>
          </a:prstGeom>
        </p:spPr>
      </p:pic>
      <p:sp>
        <p:nvSpPr>
          <p:cNvPr id="12" name="Rectangle 11"/>
          <p:cNvSpPr/>
          <p:nvPr/>
        </p:nvSpPr>
        <p:spPr>
          <a:xfrm>
            <a:off x="1979712" y="3898365"/>
            <a:ext cx="5424011" cy="954107"/>
          </a:xfrm>
          <a:prstGeom prst="rect">
            <a:avLst/>
          </a:prstGeom>
        </p:spPr>
        <p:txBody>
          <a:bodyPr wrap="square">
            <a:spAutoFit/>
          </a:bodyPr>
          <a:lstStyle/>
          <a:p>
            <a:endParaRPr lang="en-GB" sz="2800" dirty="0">
              <a:solidFill>
                <a:srgbClr val="000000"/>
              </a:solidFill>
              <a:latin typeface="Arial" panose="020B0604020202020204" pitchFamily="34" charset="0"/>
              <a:cs typeface="Arial" panose="020B0604020202020204" pitchFamily="34" charset="0"/>
            </a:endParaRPr>
          </a:p>
          <a:p>
            <a:r>
              <a:rPr lang="en-GB" sz="2800" b="1" dirty="0">
                <a:solidFill>
                  <a:srgbClr val="FFFFFF"/>
                </a:solidFill>
                <a:latin typeface="Arial" panose="020B0604020202020204" pitchFamily="34" charset="0"/>
                <a:cs typeface="Arial" panose="020B0604020202020204" pitchFamily="34" charset="0"/>
              </a:rPr>
              <a:t>Patents: www.patents.gov.uk </a:t>
            </a:r>
            <a:endParaRPr lang="en-GB" sz="2800" dirty="0">
              <a:latin typeface="Arial" panose="020B0604020202020204" pitchFamily="34" charset="0"/>
              <a:cs typeface="Arial" panose="020B0604020202020204" pitchFamily="34" charset="0"/>
            </a:endParaRPr>
          </a:p>
        </p:txBody>
      </p:sp>
      <p:sp>
        <p:nvSpPr>
          <p:cNvPr id="13" name="Rounded Rectangle 12"/>
          <p:cNvSpPr/>
          <p:nvPr/>
        </p:nvSpPr>
        <p:spPr>
          <a:xfrm>
            <a:off x="3561708" y="791820"/>
            <a:ext cx="4500502" cy="729320"/>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endParaRPr lang="en-GB" dirty="0"/>
          </a:p>
          <a:p>
            <a:r>
              <a:rPr lang="en-GB" dirty="0"/>
              <a:t>•Brand name </a:t>
            </a:r>
          </a:p>
          <a:p>
            <a:endParaRPr lang="en-GB" dirty="0"/>
          </a:p>
          <a:p>
            <a:endParaRPr lang="en-GB" dirty="0"/>
          </a:p>
        </p:txBody>
      </p:sp>
      <p:sp>
        <p:nvSpPr>
          <p:cNvPr id="15" name="Rounded Rectangle 14"/>
          <p:cNvSpPr/>
          <p:nvPr/>
        </p:nvSpPr>
        <p:spPr>
          <a:xfrm>
            <a:off x="3588167" y="1588272"/>
            <a:ext cx="4500502" cy="1302747"/>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endParaRPr lang="en-GB" dirty="0"/>
          </a:p>
          <a:p>
            <a:r>
              <a:rPr lang="en-GB" dirty="0"/>
              <a:t>•Inventions can be patented </a:t>
            </a:r>
          </a:p>
          <a:p>
            <a:r>
              <a:rPr lang="en-GB" dirty="0"/>
              <a:t>•New and previously undisclosed </a:t>
            </a:r>
          </a:p>
          <a:p>
            <a:r>
              <a:rPr lang="en-GB" dirty="0"/>
              <a:t>•Involves an inventive step </a:t>
            </a:r>
          </a:p>
          <a:p>
            <a:r>
              <a:rPr lang="en-GB" dirty="0"/>
              <a:t>•Capable of industrial application </a:t>
            </a:r>
          </a:p>
          <a:p>
            <a:endParaRPr lang="en-GB" dirty="0"/>
          </a:p>
          <a:p>
            <a:endParaRPr lang="en-GB" dirty="0"/>
          </a:p>
        </p:txBody>
      </p:sp>
      <p:sp>
        <p:nvSpPr>
          <p:cNvPr id="16" name="Rounded Rectangle 15"/>
          <p:cNvSpPr/>
          <p:nvPr/>
        </p:nvSpPr>
        <p:spPr>
          <a:xfrm>
            <a:off x="3580327" y="2934496"/>
            <a:ext cx="4500502" cy="1176409"/>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endParaRPr lang="en-GB" dirty="0"/>
          </a:p>
          <a:p>
            <a:r>
              <a:rPr lang="en-GB" dirty="0"/>
              <a:t>•Relates to visual appearance, style, colour and image </a:t>
            </a:r>
          </a:p>
          <a:p>
            <a:r>
              <a:rPr lang="en-GB" dirty="0"/>
              <a:t>•Outward appearance is the main attraction </a:t>
            </a:r>
          </a:p>
          <a:p>
            <a:endParaRPr lang="en-GB" dirty="0"/>
          </a:p>
          <a:p>
            <a:endParaRPr lang="en-GB" dirty="0"/>
          </a:p>
        </p:txBody>
      </p:sp>
    </p:spTree>
    <p:extLst>
      <p:ext uri="{BB962C8B-B14F-4D97-AF65-F5344CB8AC3E}">
        <p14:creationId xmlns:p14="http://schemas.microsoft.com/office/powerpoint/2010/main" val="36157447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905" y="-173025"/>
            <a:ext cx="8229600" cy="346050"/>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Regulatory Compliance </a:t>
            </a:r>
            <a:endParaRPr lang="en-GB" sz="27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468905" y="600736"/>
            <a:ext cx="8229600" cy="877082"/>
          </a:xfrm>
          <a:prstGeom prst="rect">
            <a:avLst/>
          </a:prstGeom>
        </p:spPr>
      </p:pic>
      <p:pic>
        <p:nvPicPr>
          <p:cNvPr id="5" name="Content Placeholder 3"/>
          <p:cNvPicPr>
            <a:picLocks noChangeAspect="1"/>
          </p:cNvPicPr>
          <p:nvPr/>
        </p:nvPicPr>
        <p:blipFill>
          <a:blip r:embed="rId2"/>
          <a:stretch>
            <a:fillRect/>
          </a:stretch>
        </p:blipFill>
        <p:spPr>
          <a:xfrm>
            <a:off x="477126" y="1634770"/>
            <a:ext cx="8229600" cy="877082"/>
          </a:xfrm>
          <a:prstGeom prst="rect">
            <a:avLst/>
          </a:prstGeom>
        </p:spPr>
      </p:pic>
      <p:pic>
        <p:nvPicPr>
          <p:cNvPr id="6" name="Content Placeholder 3"/>
          <p:cNvPicPr>
            <a:picLocks noChangeAspect="1"/>
          </p:cNvPicPr>
          <p:nvPr/>
        </p:nvPicPr>
        <p:blipFill>
          <a:blip r:embed="rId2"/>
          <a:stretch>
            <a:fillRect/>
          </a:stretch>
        </p:blipFill>
        <p:spPr>
          <a:xfrm>
            <a:off x="484929" y="3691064"/>
            <a:ext cx="8229600" cy="877082"/>
          </a:xfrm>
          <a:prstGeom prst="rect">
            <a:avLst/>
          </a:prstGeom>
        </p:spPr>
      </p:pic>
      <p:pic>
        <p:nvPicPr>
          <p:cNvPr id="7" name="Content Placeholder 3"/>
          <p:cNvPicPr>
            <a:picLocks noChangeAspect="1"/>
          </p:cNvPicPr>
          <p:nvPr/>
        </p:nvPicPr>
        <p:blipFill>
          <a:blip r:embed="rId2"/>
          <a:stretch>
            <a:fillRect/>
          </a:stretch>
        </p:blipFill>
        <p:spPr>
          <a:xfrm>
            <a:off x="477126" y="2661008"/>
            <a:ext cx="8229600" cy="877082"/>
          </a:xfrm>
          <a:prstGeom prst="rect">
            <a:avLst/>
          </a:prstGeom>
        </p:spPr>
      </p:pic>
      <p:pic>
        <p:nvPicPr>
          <p:cNvPr id="8" name="Content Placeholder 3"/>
          <p:cNvPicPr>
            <a:picLocks noChangeAspect="1"/>
          </p:cNvPicPr>
          <p:nvPr/>
        </p:nvPicPr>
        <p:blipFill>
          <a:blip r:embed="rId2"/>
          <a:stretch>
            <a:fillRect/>
          </a:stretch>
        </p:blipFill>
        <p:spPr>
          <a:xfrm>
            <a:off x="477126" y="4717302"/>
            <a:ext cx="8229600" cy="877082"/>
          </a:xfrm>
          <a:prstGeom prst="rect">
            <a:avLst/>
          </a:prstGeom>
        </p:spPr>
      </p:pic>
      <p:pic>
        <p:nvPicPr>
          <p:cNvPr id="9" name="Content Placeholder 3"/>
          <p:cNvPicPr>
            <a:picLocks noChangeAspect="1"/>
          </p:cNvPicPr>
          <p:nvPr/>
        </p:nvPicPr>
        <p:blipFill>
          <a:blip r:embed="rId2"/>
          <a:stretch>
            <a:fillRect/>
          </a:stretch>
        </p:blipFill>
        <p:spPr>
          <a:xfrm>
            <a:off x="477126" y="5743540"/>
            <a:ext cx="8229600" cy="877082"/>
          </a:xfrm>
          <a:prstGeom prst="rect">
            <a:avLst/>
          </a:prstGeom>
        </p:spPr>
      </p:pic>
      <p:sp>
        <p:nvSpPr>
          <p:cNvPr id="10" name="Rectangle 9"/>
          <p:cNvSpPr/>
          <p:nvPr/>
        </p:nvSpPr>
        <p:spPr>
          <a:xfrm>
            <a:off x="1115616" y="623778"/>
            <a:ext cx="4572000" cy="923330"/>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sz="2400" b="1" dirty="0">
                <a:solidFill>
                  <a:srgbClr val="FFFFFF"/>
                </a:solidFill>
                <a:latin typeface="Arial" panose="020B0604020202020204" pitchFamily="34" charset="0"/>
                <a:cs typeface="Arial" panose="020B0604020202020204" pitchFamily="34" charset="0"/>
              </a:rPr>
              <a:t>VAT</a:t>
            </a:r>
            <a:r>
              <a:rPr lang="en-GB" b="1" dirty="0">
                <a:solidFill>
                  <a:srgbClr val="FFFFFF"/>
                </a:solidFill>
                <a:latin typeface="Calibri" panose="020F0502020204030204" pitchFamily="34" charset="0"/>
              </a:rPr>
              <a:t> </a:t>
            </a:r>
            <a:endParaRPr lang="en-GB" dirty="0">
              <a:solidFill>
                <a:srgbClr val="FFFFFF"/>
              </a:solidFill>
              <a:latin typeface="Calibri" panose="020F0502020204030204" pitchFamily="34" charset="0"/>
            </a:endParaRPr>
          </a:p>
          <a:p>
            <a:endParaRPr lang="en-GB" dirty="0">
              <a:solidFill>
                <a:srgbClr val="FFFFFF"/>
              </a:solidFill>
              <a:latin typeface="Calibri" panose="020F0502020204030204" pitchFamily="34" charset="0"/>
            </a:endParaRPr>
          </a:p>
        </p:txBody>
      </p:sp>
      <p:sp>
        <p:nvSpPr>
          <p:cNvPr id="11" name="Rectangle 10"/>
          <p:cNvSpPr/>
          <p:nvPr/>
        </p:nvSpPr>
        <p:spPr>
          <a:xfrm>
            <a:off x="1095200" y="1693014"/>
            <a:ext cx="4572000" cy="646331"/>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sz="2400" b="1" dirty="0">
                <a:solidFill>
                  <a:srgbClr val="FFFFFF"/>
                </a:solidFill>
                <a:latin typeface="Arial" panose="020B0604020202020204" pitchFamily="34" charset="0"/>
                <a:cs typeface="Arial" panose="020B0604020202020204" pitchFamily="34" charset="0"/>
              </a:rPr>
              <a:t>Insurance</a:t>
            </a:r>
            <a:r>
              <a:rPr lang="en-GB" b="1" dirty="0">
                <a:solidFill>
                  <a:srgbClr val="FFFFFF"/>
                </a:solidFill>
                <a:latin typeface="Calibri" panose="020F0502020204030204" pitchFamily="34" charset="0"/>
              </a:rPr>
              <a:t> </a:t>
            </a:r>
            <a:endParaRPr lang="en-GB" dirty="0"/>
          </a:p>
        </p:txBody>
      </p:sp>
      <p:sp>
        <p:nvSpPr>
          <p:cNvPr id="12" name="Rectangle 11"/>
          <p:cNvSpPr/>
          <p:nvPr/>
        </p:nvSpPr>
        <p:spPr>
          <a:xfrm>
            <a:off x="1115616" y="2709585"/>
            <a:ext cx="4572000" cy="923330"/>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sz="2400" b="1" dirty="0">
                <a:solidFill>
                  <a:srgbClr val="FFFFFF"/>
                </a:solidFill>
                <a:latin typeface="Arial" panose="020B0604020202020204" pitchFamily="34" charset="0"/>
                <a:cs typeface="Arial" panose="020B0604020202020204" pitchFamily="34" charset="0"/>
              </a:rPr>
              <a:t>Licences</a:t>
            </a:r>
            <a:r>
              <a:rPr lang="en-GB" b="1" dirty="0">
                <a:solidFill>
                  <a:srgbClr val="FFFFFF"/>
                </a:solidFill>
                <a:latin typeface="Calibri" panose="020F0502020204030204" pitchFamily="34" charset="0"/>
              </a:rPr>
              <a:t> </a:t>
            </a:r>
            <a:endParaRPr lang="en-GB" dirty="0">
              <a:solidFill>
                <a:srgbClr val="FFFFFF"/>
              </a:solidFill>
              <a:latin typeface="Calibri" panose="020F0502020204030204" pitchFamily="34" charset="0"/>
            </a:endParaRPr>
          </a:p>
          <a:p>
            <a:endParaRPr lang="en-GB" dirty="0">
              <a:solidFill>
                <a:srgbClr val="FFFFFF"/>
              </a:solidFill>
              <a:latin typeface="Calibri" panose="020F0502020204030204" pitchFamily="34" charset="0"/>
            </a:endParaRPr>
          </a:p>
        </p:txBody>
      </p:sp>
      <p:sp>
        <p:nvSpPr>
          <p:cNvPr id="13" name="Rectangle 12"/>
          <p:cNvSpPr/>
          <p:nvPr/>
        </p:nvSpPr>
        <p:spPr>
          <a:xfrm>
            <a:off x="1115616" y="3737149"/>
            <a:ext cx="4572000" cy="923330"/>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sz="2400" b="1" dirty="0">
                <a:solidFill>
                  <a:srgbClr val="FFFFFF"/>
                </a:solidFill>
                <a:latin typeface="Calibri" panose="020F0502020204030204" pitchFamily="34" charset="0"/>
              </a:rPr>
              <a:t>Health and Safety </a:t>
            </a:r>
            <a:endParaRPr lang="en-GB" sz="2400" dirty="0">
              <a:solidFill>
                <a:srgbClr val="FFFFFF"/>
              </a:solidFill>
              <a:latin typeface="Calibri" panose="020F0502020204030204" pitchFamily="34" charset="0"/>
            </a:endParaRPr>
          </a:p>
          <a:p>
            <a:endParaRPr lang="en-GB" dirty="0">
              <a:solidFill>
                <a:srgbClr val="FFFFFF"/>
              </a:solidFill>
              <a:latin typeface="Calibri" panose="020F0502020204030204" pitchFamily="34" charset="0"/>
            </a:endParaRPr>
          </a:p>
        </p:txBody>
      </p:sp>
      <p:sp>
        <p:nvSpPr>
          <p:cNvPr id="14" name="Rectangle 13"/>
          <p:cNvSpPr/>
          <p:nvPr/>
        </p:nvSpPr>
        <p:spPr>
          <a:xfrm>
            <a:off x="1141185" y="4740344"/>
            <a:ext cx="4572000" cy="923330"/>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sz="2400" b="1" dirty="0">
                <a:solidFill>
                  <a:srgbClr val="FFFFFF"/>
                </a:solidFill>
                <a:latin typeface="Calibri" panose="020F0502020204030204" pitchFamily="34" charset="0"/>
              </a:rPr>
              <a:t>Premises</a:t>
            </a:r>
            <a:r>
              <a:rPr lang="en-GB" b="1" dirty="0">
                <a:solidFill>
                  <a:srgbClr val="FFFFFF"/>
                </a:solidFill>
                <a:latin typeface="Calibri" panose="020F0502020204030204" pitchFamily="34" charset="0"/>
              </a:rPr>
              <a:t> </a:t>
            </a:r>
            <a:endParaRPr lang="en-GB" dirty="0">
              <a:solidFill>
                <a:srgbClr val="FFFFFF"/>
              </a:solidFill>
              <a:latin typeface="Calibri" panose="020F0502020204030204" pitchFamily="34" charset="0"/>
            </a:endParaRPr>
          </a:p>
          <a:p>
            <a:endParaRPr lang="en-GB" dirty="0">
              <a:solidFill>
                <a:srgbClr val="FFFFFF"/>
              </a:solidFill>
              <a:latin typeface="Calibri" panose="020F0502020204030204" pitchFamily="34" charset="0"/>
            </a:endParaRPr>
          </a:p>
        </p:txBody>
      </p:sp>
      <p:sp>
        <p:nvSpPr>
          <p:cNvPr id="15" name="Rectangle 14"/>
          <p:cNvSpPr/>
          <p:nvPr/>
        </p:nvSpPr>
        <p:spPr>
          <a:xfrm>
            <a:off x="1095200" y="5594384"/>
            <a:ext cx="6933184" cy="830997"/>
          </a:xfrm>
          <a:prstGeom prst="rect">
            <a:avLst/>
          </a:prstGeom>
        </p:spPr>
        <p:txBody>
          <a:bodyPr wrap="square">
            <a:spAutoFit/>
          </a:bodyPr>
          <a:lstStyle/>
          <a:p>
            <a:endParaRPr lang="en-GB" sz="2400" dirty="0">
              <a:solidFill>
                <a:srgbClr val="000000"/>
              </a:solidFill>
              <a:latin typeface="Calibri" panose="020F0502020204030204" pitchFamily="34" charset="0"/>
            </a:endParaRPr>
          </a:p>
          <a:p>
            <a:r>
              <a:rPr lang="en-GB" sz="2400" b="1" dirty="0">
                <a:solidFill>
                  <a:srgbClr val="FFFFFF"/>
                </a:solidFill>
                <a:latin typeface="Calibri" panose="020F0502020204030204" pitchFamily="34" charset="0"/>
              </a:rPr>
              <a:t>Terms and Conditions (trading and employment) </a:t>
            </a:r>
            <a:endParaRPr lang="en-GB" sz="2400" dirty="0"/>
          </a:p>
        </p:txBody>
      </p:sp>
    </p:spTree>
    <p:extLst>
      <p:ext uri="{BB962C8B-B14F-4D97-AF65-F5344CB8AC3E}">
        <p14:creationId xmlns:p14="http://schemas.microsoft.com/office/powerpoint/2010/main" val="19195773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19256" cy="796950"/>
          </a:xfrm>
        </p:spPr>
        <p:txBody>
          <a:bodyPr>
            <a:noAutofit/>
          </a:bodyPr>
          <a:lstStyle/>
          <a:p>
            <a:pPr algn="l"/>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You must register for VAT with HM Revenue and Customs (HMRC) if your business’ VAT taxable turnover is more than £85,000. </a:t>
            </a:r>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When </a:t>
            </a:r>
            <a:r>
              <a:rPr lang="en-GB" sz="2400" dirty="0">
                <a:latin typeface="Arial" panose="020B0604020202020204" pitchFamily="34" charset="0"/>
                <a:cs typeface="Arial" panose="020B0604020202020204" pitchFamily="34" charset="0"/>
              </a:rPr>
              <a:t>you register, you’ll be sent a VAT registration certificate. This confirms</a:t>
            </a:r>
            <a:r>
              <a:rPr lang="en-GB" sz="2400" dirty="0" smtClean="0">
                <a:latin typeface="Arial" panose="020B0604020202020204" pitchFamily="34" charset="0"/>
                <a:cs typeface="Arial" panose="020B0604020202020204" pitchFamily="34" charset="0"/>
              </a:rPr>
              <a:t>:</a:t>
            </a:r>
            <a:br>
              <a:rPr lang="en-GB" sz="2400" dirty="0" smtClean="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your VAT number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when to submit your first VAT Return and payment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your ‘effective date of registration’ - this is the date you went over the threshold, or the date you asked to register if it was voluntary </a:t>
            </a:r>
            <a:br>
              <a:rPr lang="en-GB" sz="2400" dirty="0">
                <a:latin typeface="Arial" panose="020B0604020202020204" pitchFamily="34" charset="0"/>
                <a:cs typeface="Arial" panose="020B0604020202020204" pitchFamily="34" charset="0"/>
              </a:rPr>
            </a:br>
            <a:r>
              <a:rPr lang="en-GB" sz="2400" dirty="0" smtClean="0">
                <a:latin typeface="Arial" panose="020B0604020202020204" pitchFamily="34" charset="0"/>
                <a:cs typeface="Arial" panose="020B0604020202020204" pitchFamily="34" charset="0"/>
              </a:rPr>
              <a:t/>
            </a:r>
            <a:br>
              <a:rPr lang="en-GB" sz="2400" dirty="0" smtClean="0">
                <a:latin typeface="Arial" panose="020B0604020202020204" pitchFamily="34" charset="0"/>
                <a:cs typeface="Arial" panose="020B0604020202020204" pitchFamily="34" charset="0"/>
              </a:rPr>
            </a:br>
            <a:r>
              <a:rPr lang="en-GB" sz="1800" dirty="0" smtClean="0">
                <a:latin typeface="Arial" panose="020B0604020202020204" pitchFamily="34" charset="0"/>
                <a:cs typeface="Arial" panose="020B0604020202020204" pitchFamily="34" charset="0"/>
              </a:rPr>
              <a:t>Website </a:t>
            </a:r>
            <a:r>
              <a:rPr lang="en-GB" sz="1800" dirty="0">
                <a:latin typeface="Arial" panose="020B0604020202020204" pitchFamily="34" charset="0"/>
                <a:cs typeface="Arial" panose="020B0604020202020204" pitchFamily="34" charset="0"/>
              </a:rPr>
              <a:t>: https://www.gov.uk/vat-registration/how-to-register </a:t>
            </a:r>
          </a:p>
        </p:txBody>
      </p:sp>
    </p:spTree>
    <p:extLst>
      <p:ext uri="{BB962C8B-B14F-4D97-AF65-F5344CB8AC3E}">
        <p14:creationId xmlns:p14="http://schemas.microsoft.com/office/powerpoint/2010/main" val="3100568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5616" y="692696"/>
            <a:ext cx="7560840" cy="4316566"/>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sz="2400" dirty="0">
                <a:latin typeface="Arial" panose="020B0604020202020204" pitchFamily="34" charset="0"/>
                <a:cs typeface="Arial" panose="020B0604020202020204" pitchFamily="34" charset="0"/>
              </a:rPr>
              <a:t>Your VAT </a:t>
            </a:r>
            <a:r>
              <a:rPr lang="en-GB" sz="2400" dirty="0" smtClean="0">
                <a:latin typeface="Arial" panose="020B0604020202020204" pitchFamily="34" charset="0"/>
                <a:cs typeface="Arial" panose="020B0604020202020204" pitchFamily="34" charset="0"/>
              </a:rPr>
              <a:t>responsibilities</a:t>
            </a:r>
          </a:p>
          <a:p>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From the effective date of registration you must: </a:t>
            </a:r>
            <a:endParaRPr lang="en-GB" sz="2400" dirty="0" smtClean="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charge the right amount of VAT </a:t>
            </a:r>
          </a:p>
          <a:p>
            <a:r>
              <a:rPr lang="en-GB" sz="2400" dirty="0">
                <a:latin typeface="Arial" panose="020B0604020202020204" pitchFamily="34" charset="0"/>
                <a:cs typeface="Arial" panose="020B0604020202020204" pitchFamily="34" charset="0"/>
              </a:rPr>
              <a:t>• pay any VAT due to HMRC </a:t>
            </a:r>
          </a:p>
          <a:p>
            <a:r>
              <a:rPr lang="en-GB" sz="2400" dirty="0">
                <a:latin typeface="Arial" panose="020B0604020202020204" pitchFamily="34" charset="0"/>
                <a:cs typeface="Arial" panose="020B0604020202020204" pitchFamily="34" charset="0"/>
              </a:rPr>
              <a:t>• submit VAT Returns </a:t>
            </a:r>
          </a:p>
          <a:p>
            <a:r>
              <a:rPr lang="en-GB" sz="2400" dirty="0" smtClean="0">
                <a:latin typeface="Arial" panose="020B0604020202020204" pitchFamily="34" charset="0"/>
                <a:cs typeface="Arial" panose="020B0604020202020204" pitchFamily="34" charset="0"/>
              </a:rPr>
              <a:t>• keep VAT records and a VAT account </a:t>
            </a:r>
          </a:p>
          <a:p>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You can also reclaim the VAT you’ve paid on certain purchases made before you registered.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9687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018"/>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What Insurance will I need? </a:t>
            </a:r>
            <a:endParaRPr lang="en-GB" sz="27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611560" y="1124744"/>
            <a:ext cx="8229600" cy="833874"/>
          </a:xfrm>
          <a:prstGeom prst="rect">
            <a:avLst/>
          </a:prstGeom>
        </p:spPr>
      </p:pic>
      <p:pic>
        <p:nvPicPr>
          <p:cNvPr id="5" name="Content Placeholder 3"/>
          <p:cNvPicPr>
            <a:picLocks noChangeAspect="1"/>
          </p:cNvPicPr>
          <p:nvPr/>
        </p:nvPicPr>
        <p:blipFill>
          <a:blip r:embed="rId2"/>
          <a:stretch>
            <a:fillRect/>
          </a:stretch>
        </p:blipFill>
        <p:spPr>
          <a:xfrm>
            <a:off x="618492" y="2750706"/>
            <a:ext cx="8229600" cy="833874"/>
          </a:xfrm>
          <a:prstGeom prst="rect">
            <a:avLst/>
          </a:prstGeom>
        </p:spPr>
      </p:pic>
      <p:sp>
        <p:nvSpPr>
          <p:cNvPr id="6" name="Rectangle 5"/>
          <p:cNvSpPr/>
          <p:nvPr/>
        </p:nvSpPr>
        <p:spPr>
          <a:xfrm>
            <a:off x="1259632" y="1124744"/>
            <a:ext cx="4572000" cy="830997"/>
          </a:xfrm>
          <a:prstGeom prst="rect">
            <a:avLst/>
          </a:prstGeom>
        </p:spPr>
        <p:txBody>
          <a:bodyPr>
            <a:spAutoFit/>
          </a:bodyPr>
          <a:lstStyle/>
          <a:p>
            <a:endParaRPr lang="en-GB" sz="1000" dirty="0">
              <a:solidFill>
                <a:srgbClr val="000000"/>
              </a:solidFill>
              <a:latin typeface="Calibri" panose="020F0502020204030204" pitchFamily="34" charset="0"/>
            </a:endParaRPr>
          </a:p>
          <a:p>
            <a:r>
              <a:rPr lang="en-GB" sz="2000" b="1" dirty="0">
                <a:solidFill>
                  <a:srgbClr val="FFFFFF"/>
                </a:solidFill>
                <a:latin typeface="Arial" panose="020B0604020202020204" pitchFamily="34" charset="0"/>
                <a:cs typeface="Arial" panose="020B0604020202020204" pitchFamily="34" charset="0"/>
              </a:rPr>
              <a:t>Legal Requirements (compulsory) </a:t>
            </a:r>
            <a:endParaRPr lang="en-GB" sz="2000" dirty="0">
              <a:solidFill>
                <a:srgbClr val="FFFFFF"/>
              </a:solidFill>
              <a:latin typeface="Arial" panose="020B0604020202020204" pitchFamily="34" charset="0"/>
              <a:cs typeface="Arial" panose="020B0604020202020204" pitchFamily="34" charset="0"/>
            </a:endParaRPr>
          </a:p>
          <a:p>
            <a:endParaRPr lang="en-GB" dirty="0">
              <a:solidFill>
                <a:srgbClr val="FFFFFF"/>
              </a:solidFill>
              <a:latin typeface="Calibri" panose="020F0502020204030204" pitchFamily="34" charset="0"/>
            </a:endParaRPr>
          </a:p>
        </p:txBody>
      </p:sp>
      <p:sp>
        <p:nvSpPr>
          <p:cNvPr id="7" name="Rectangle 6"/>
          <p:cNvSpPr/>
          <p:nvPr/>
        </p:nvSpPr>
        <p:spPr>
          <a:xfrm>
            <a:off x="1259632" y="2750706"/>
            <a:ext cx="4572000" cy="553998"/>
          </a:xfrm>
          <a:prstGeom prst="rect">
            <a:avLst/>
          </a:prstGeom>
        </p:spPr>
        <p:txBody>
          <a:bodyPr>
            <a:spAutoFit/>
          </a:bodyPr>
          <a:lstStyle/>
          <a:p>
            <a:endParaRPr lang="en-GB" sz="1000" dirty="0">
              <a:solidFill>
                <a:srgbClr val="000000"/>
              </a:solidFill>
              <a:latin typeface="Calibri" panose="020F0502020204030204" pitchFamily="34" charset="0"/>
            </a:endParaRPr>
          </a:p>
          <a:p>
            <a:r>
              <a:rPr lang="en-GB" sz="2000" b="1" dirty="0">
                <a:solidFill>
                  <a:srgbClr val="FFFFFF"/>
                </a:solidFill>
                <a:latin typeface="Arial" panose="020B0604020202020204" pitchFamily="34" charset="0"/>
                <a:cs typeface="Arial" panose="020B0604020202020204" pitchFamily="34" charset="0"/>
              </a:rPr>
              <a:t>Other forms of Insurance </a:t>
            </a:r>
            <a:endParaRPr lang="en-GB" sz="2000" dirty="0">
              <a:latin typeface="Arial" panose="020B0604020202020204" pitchFamily="34" charset="0"/>
              <a:cs typeface="Arial" panose="020B0604020202020204" pitchFamily="34" charset="0"/>
            </a:endParaRPr>
          </a:p>
        </p:txBody>
      </p:sp>
      <p:sp>
        <p:nvSpPr>
          <p:cNvPr id="8" name="Rectangle 7"/>
          <p:cNvSpPr/>
          <p:nvPr/>
        </p:nvSpPr>
        <p:spPr>
          <a:xfrm>
            <a:off x="1242701" y="1644149"/>
            <a:ext cx="4572000" cy="1523494"/>
          </a:xfrm>
          <a:prstGeom prst="rect">
            <a:avLst/>
          </a:prstGeom>
        </p:spPr>
        <p:txBody>
          <a:bodyPr>
            <a:spAutoFit/>
          </a:bodyPr>
          <a:lstStyle/>
          <a:p>
            <a:endParaRPr lang="en-GB" sz="1050" dirty="0">
              <a:solidFill>
                <a:srgbClr val="000000"/>
              </a:solidFill>
              <a:latin typeface="Calibri" panose="020F0502020204030204" pitchFamily="34" charset="0"/>
            </a:endParaRPr>
          </a:p>
          <a:p>
            <a:endParaRPr lang="en-GB" sz="1050"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Vehicle insurance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Employers liability if you employ people </a:t>
            </a:r>
            <a:endParaRPr lang="en-GB" dirty="0">
              <a:latin typeface="Calibri" panose="020F050202020403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
        <p:nvSpPr>
          <p:cNvPr id="9" name="Rectangle 8"/>
          <p:cNvSpPr/>
          <p:nvPr/>
        </p:nvSpPr>
        <p:spPr>
          <a:xfrm>
            <a:off x="1242701" y="3304704"/>
            <a:ext cx="4572000" cy="2908489"/>
          </a:xfrm>
          <a:prstGeom prst="rect">
            <a:avLst/>
          </a:prstGeom>
        </p:spPr>
        <p:txBody>
          <a:bodyPr>
            <a:spAutoFit/>
          </a:bodyPr>
          <a:lstStyle/>
          <a:p>
            <a:endParaRPr lang="en-GB" sz="1050" dirty="0">
              <a:solidFill>
                <a:srgbClr val="000000"/>
              </a:solidFill>
              <a:latin typeface="Calibri" panose="020F0502020204030204" pitchFamily="34" charset="0"/>
            </a:endParaRPr>
          </a:p>
          <a:p>
            <a:endParaRPr lang="en-GB" sz="1050"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Public liability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Product liability – if you sell, repair or supply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Professional indemnity – for consultants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Goods in transit, loss of money, fire </a:t>
            </a:r>
            <a:r>
              <a:rPr lang="en-GB" b="1" dirty="0" err="1">
                <a:latin typeface="Calibri" panose="020F0502020204030204" pitchFamily="34" charset="0"/>
              </a:rPr>
              <a:t>etc</a:t>
            </a:r>
            <a:r>
              <a:rPr lang="en-GB" b="1" dirty="0">
                <a:latin typeface="Calibri" panose="020F0502020204030204" pitchFamily="34" charset="0"/>
              </a:rPr>
              <a:t>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Building and contents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Personal insurances – such as pensions </a:t>
            </a:r>
            <a:endParaRPr lang="en-GB" dirty="0">
              <a:latin typeface="Calibri" panose="020F0502020204030204" pitchFamily="34" charset="0"/>
            </a:endParaRPr>
          </a:p>
          <a:p>
            <a:r>
              <a:rPr lang="en-GB" dirty="0">
                <a:latin typeface="Calibri" panose="020F0502020204030204" pitchFamily="34" charset="0"/>
              </a:rPr>
              <a:t>•</a:t>
            </a:r>
            <a:r>
              <a:rPr lang="en-GB" b="1" dirty="0">
                <a:latin typeface="Calibri" panose="020F0502020204030204" pitchFamily="34" charset="0"/>
              </a:rPr>
              <a:t>Health and life insurances </a:t>
            </a:r>
            <a:endParaRPr lang="en-GB" dirty="0">
              <a:latin typeface="Calibri" panose="020F050202020403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1615306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288032"/>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Do you need a licence? </a:t>
            </a:r>
            <a:endParaRPr lang="en-GB" sz="27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1180656" y="764704"/>
            <a:ext cx="3391344" cy="576064"/>
          </a:xfrm>
          <a:prstGeom prst="rect">
            <a:avLst/>
          </a:prstGeom>
        </p:spPr>
      </p:pic>
      <p:pic>
        <p:nvPicPr>
          <p:cNvPr id="5" name="Picture 4"/>
          <p:cNvPicPr>
            <a:picLocks noChangeAspect="1"/>
          </p:cNvPicPr>
          <p:nvPr/>
        </p:nvPicPr>
        <p:blipFill>
          <a:blip r:embed="rId2"/>
          <a:stretch>
            <a:fillRect/>
          </a:stretch>
        </p:blipFill>
        <p:spPr>
          <a:xfrm>
            <a:off x="1236767" y="1478977"/>
            <a:ext cx="3335233" cy="576064"/>
          </a:xfrm>
          <a:prstGeom prst="rect">
            <a:avLst/>
          </a:prstGeom>
        </p:spPr>
      </p:pic>
      <p:pic>
        <p:nvPicPr>
          <p:cNvPr id="6" name="Picture 5"/>
          <p:cNvPicPr>
            <a:picLocks noChangeAspect="1"/>
          </p:cNvPicPr>
          <p:nvPr/>
        </p:nvPicPr>
        <p:blipFill>
          <a:blip r:embed="rId2"/>
          <a:stretch>
            <a:fillRect/>
          </a:stretch>
        </p:blipFill>
        <p:spPr>
          <a:xfrm>
            <a:off x="1204229" y="2160422"/>
            <a:ext cx="3367771" cy="576064"/>
          </a:xfrm>
          <a:prstGeom prst="rect">
            <a:avLst/>
          </a:prstGeom>
        </p:spPr>
      </p:pic>
      <p:pic>
        <p:nvPicPr>
          <p:cNvPr id="7" name="Picture 6"/>
          <p:cNvPicPr>
            <a:picLocks noChangeAspect="1"/>
          </p:cNvPicPr>
          <p:nvPr/>
        </p:nvPicPr>
        <p:blipFill>
          <a:blip r:embed="rId2"/>
          <a:stretch>
            <a:fillRect/>
          </a:stretch>
        </p:blipFill>
        <p:spPr>
          <a:xfrm>
            <a:off x="1236767" y="2897634"/>
            <a:ext cx="3335233" cy="576064"/>
          </a:xfrm>
          <a:prstGeom prst="rect">
            <a:avLst/>
          </a:prstGeom>
        </p:spPr>
      </p:pic>
      <p:pic>
        <p:nvPicPr>
          <p:cNvPr id="8" name="Picture 7"/>
          <p:cNvPicPr>
            <a:picLocks noChangeAspect="1"/>
          </p:cNvPicPr>
          <p:nvPr/>
        </p:nvPicPr>
        <p:blipFill>
          <a:blip r:embed="rId2"/>
          <a:stretch>
            <a:fillRect/>
          </a:stretch>
        </p:blipFill>
        <p:spPr>
          <a:xfrm>
            <a:off x="1236767" y="3596708"/>
            <a:ext cx="3335233" cy="576064"/>
          </a:xfrm>
          <a:prstGeom prst="rect">
            <a:avLst/>
          </a:prstGeom>
        </p:spPr>
      </p:pic>
      <p:pic>
        <p:nvPicPr>
          <p:cNvPr id="9" name="Picture 8"/>
          <p:cNvPicPr>
            <a:picLocks noChangeAspect="1"/>
          </p:cNvPicPr>
          <p:nvPr/>
        </p:nvPicPr>
        <p:blipFill>
          <a:blip r:embed="rId2"/>
          <a:stretch>
            <a:fillRect/>
          </a:stretch>
        </p:blipFill>
        <p:spPr>
          <a:xfrm>
            <a:off x="1215063" y="4326945"/>
            <a:ext cx="3356937" cy="576064"/>
          </a:xfrm>
          <a:prstGeom prst="rect">
            <a:avLst/>
          </a:prstGeom>
        </p:spPr>
      </p:pic>
      <p:pic>
        <p:nvPicPr>
          <p:cNvPr id="10" name="Picture 9"/>
          <p:cNvPicPr>
            <a:picLocks noChangeAspect="1"/>
          </p:cNvPicPr>
          <p:nvPr/>
        </p:nvPicPr>
        <p:blipFill>
          <a:blip r:embed="rId2"/>
          <a:stretch>
            <a:fillRect/>
          </a:stretch>
        </p:blipFill>
        <p:spPr>
          <a:xfrm>
            <a:off x="1221578" y="5100223"/>
            <a:ext cx="3350422" cy="576064"/>
          </a:xfrm>
          <a:prstGeom prst="rect">
            <a:avLst/>
          </a:prstGeom>
        </p:spPr>
      </p:pic>
      <p:sp>
        <p:nvSpPr>
          <p:cNvPr id="11" name="Rectangle 10"/>
          <p:cNvSpPr/>
          <p:nvPr/>
        </p:nvSpPr>
        <p:spPr>
          <a:xfrm>
            <a:off x="1619672" y="607404"/>
            <a:ext cx="4572000" cy="553998"/>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Local Authority </a:t>
            </a:r>
            <a:endParaRPr lang="en-GB" dirty="0">
              <a:latin typeface="Arial" panose="020B0604020202020204" pitchFamily="34" charset="0"/>
              <a:cs typeface="Arial" panose="020B0604020202020204" pitchFamily="34" charset="0"/>
            </a:endParaRPr>
          </a:p>
        </p:txBody>
      </p:sp>
      <p:sp>
        <p:nvSpPr>
          <p:cNvPr id="12" name="Rectangle 11"/>
          <p:cNvSpPr/>
          <p:nvPr/>
        </p:nvSpPr>
        <p:spPr>
          <a:xfrm>
            <a:off x="1403648" y="1318853"/>
            <a:ext cx="4572000" cy="861774"/>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Environmental Health </a:t>
            </a:r>
            <a:r>
              <a:rPr lang="en-GB" b="1" dirty="0" err="1">
                <a:solidFill>
                  <a:srgbClr val="FFFFFF"/>
                </a:solidFill>
                <a:latin typeface="Arial" panose="020B0604020202020204" pitchFamily="34" charset="0"/>
                <a:cs typeface="Arial" panose="020B0604020202020204" pitchFamily="34" charset="0"/>
              </a:rPr>
              <a:t>Dept</a:t>
            </a:r>
            <a:r>
              <a:rPr lang="en-GB" b="1" dirty="0">
                <a:solidFill>
                  <a:srgbClr val="FFFFFF"/>
                </a:solidFill>
                <a:latin typeface="Arial" panose="020B0604020202020204" pitchFamily="34" charset="0"/>
                <a:cs typeface="Arial" panose="020B0604020202020204" pitchFamily="34" charset="0"/>
              </a:rPr>
              <a:t> </a:t>
            </a:r>
            <a:endParaRPr lang="en-GB" dirty="0">
              <a:solidFill>
                <a:srgbClr val="FFFFFF"/>
              </a:solidFill>
              <a:latin typeface="Arial" panose="020B0604020202020204" pitchFamily="34" charset="0"/>
              <a:cs typeface="Arial" panose="020B0604020202020204" pitchFamily="34" charset="0"/>
            </a:endParaRPr>
          </a:p>
          <a:p>
            <a:endParaRPr lang="en-GB" dirty="0">
              <a:solidFill>
                <a:srgbClr val="FFFFFF"/>
              </a:solidFill>
              <a:latin typeface="Calibri" panose="020F0502020204030204" pitchFamily="34" charset="0"/>
            </a:endParaRPr>
          </a:p>
        </p:txBody>
      </p:sp>
      <p:sp>
        <p:nvSpPr>
          <p:cNvPr id="13" name="Rectangle 12"/>
          <p:cNvSpPr/>
          <p:nvPr/>
        </p:nvSpPr>
        <p:spPr>
          <a:xfrm>
            <a:off x="1368914" y="2025526"/>
            <a:ext cx="4572000" cy="553998"/>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Police</a:t>
            </a:r>
            <a:r>
              <a:rPr lang="en-GB" b="1" dirty="0">
                <a:solidFill>
                  <a:srgbClr val="FFFFFF"/>
                </a:solidFill>
                <a:latin typeface="Calibri" panose="020F0502020204030204" pitchFamily="34" charset="0"/>
              </a:rPr>
              <a:t> </a:t>
            </a:r>
            <a:endParaRPr lang="en-GB" dirty="0"/>
          </a:p>
        </p:txBody>
      </p:sp>
      <p:sp>
        <p:nvSpPr>
          <p:cNvPr id="14" name="Rectangle 13"/>
          <p:cNvSpPr/>
          <p:nvPr/>
        </p:nvSpPr>
        <p:spPr>
          <a:xfrm>
            <a:off x="1368914" y="2722669"/>
            <a:ext cx="4572000" cy="553998"/>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Magistrates</a:t>
            </a:r>
            <a:r>
              <a:rPr lang="en-GB" b="1" dirty="0">
                <a:solidFill>
                  <a:srgbClr val="FFFFFF"/>
                </a:solidFill>
                <a:latin typeface="Calibri" panose="020F0502020204030204" pitchFamily="34" charset="0"/>
              </a:rPr>
              <a:t> </a:t>
            </a:r>
            <a:endParaRPr lang="en-GB" dirty="0"/>
          </a:p>
        </p:txBody>
      </p:sp>
      <p:sp>
        <p:nvSpPr>
          <p:cNvPr id="15" name="Rectangle 14"/>
          <p:cNvSpPr/>
          <p:nvPr/>
        </p:nvSpPr>
        <p:spPr>
          <a:xfrm>
            <a:off x="1348498" y="3446757"/>
            <a:ext cx="4572000" cy="553998"/>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HM Customs &amp; Excise </a:t>
            </a:r>
            <a:endParaRPr lang="en-GB" dirty="0">
              <a:latin typeface="Arial" panose="020B0604020202020204" pitchFamily="34" charset="0"/>
              <a:cs typeface="Arial" panose="020B0604020202020204" pitchFamily="34" charset="0"/>
            </a:endParaRPr>
          </a:p>
        </p:txBody>
      </p:sp>
      <p:sp>
        <p:nvSpPr>
          <p:cNvPr id="16" name="Rectangle 15"/>
          <p:cNvSpPr/>
          <p:nvPr/>
        </p:nvSpPr>
        <p:spPr>
          <a:xfrm>
            <a:off x="1348498" y="4199478"/>
            <a:ext cx="4572000" cy="830997"/>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Office of Fair Trading </a:t>
            </a:r>
            <a:endParaRPr lang="en-GB" dirty="0">
              <a:solidFill>
                <a:srgbClr val="FFFFFF"/>
              </a:solidFill>
              <a:latin typeface="Arial" panose="020B0604020202020204" pitchFamily="34" charset="0"/>
              <a:cs typeface="Arial" panose="020B0604020202020204" pitchFamily="34" charset="0"/>
            </a:endParaRPr>
          </a:p>
          <a:p>
            <a:endParaRPr lang="en-GB" dirty="0">
              <a:solidFill>
                <a:srgbClr val="FFFFFF"/>
              </a:solidFill>
              <a:latin typeface="Calibri" panose="020F0502020204030204" pitchFamily="34" charset="0"/>
            </a:endParaRPr>
          </a:p>
        </p:txBody>
      </p:sp>
      <p:sp>
        <p:nvSpPr>
          <p:cNvPr id="17" name="Rectangle 16"/>
          <p:cNvSpPr/>
          <p:nvPr/>
        </p:nvSpPr>
        <p:spPr>
          <a:xfrm>
            <a:off x="1403648" y="4952199"/>
            <a:ext cx="4572000" cy="553998"/>
          </a:xfrm>
          <a:prstGeom prst="rect">
            <a:avLst/>
          </a:prstGeom>
        </p:spPr>
        <p:txBody>
          <a:bodyPr>
            <a:spAutoFit/>
          </a:bodyPr>
          <a:lstStyle/>
          <a:p>
            <a:endParaRPr lang="en-GB" sz="1200" dirty="0">
              <a:solidFill>
                <a:srgbClr val="000000"/>
              </a:solidFill>
              <a:latin typeface="Calibri" panose="020F0502020204030204" pitchFamily="34" charset="0"/>
            </a:endParaRPr>
          </a:p>
          <a:p>
            <a:r>
              <a:rPr lang="en-GB" b="1" dirty="0">
                <a:solidFill>
                  <a:srgbClr val="FFFFFF"/>
                </a:solidFill>
                <a:latin typeface="Arial" panose="020B0604020202020204" pitchFamily="34" charset="0"/>
                <a:cs typeface="Arial" panose="020B0604020202020204" pitchFamily="34" charset="0"/>
              </a:rPr>
              <a:t>Planning Officer </a:t>
            </a:r>
            <a:endParaRPr lang="en-GB" dirty="0">
              <a:latin typeface="Arial" panose="020B0604020202020204" pitchFamily="34" charset="0"/>
              <a:cs typeface="Arial" panose="020B0604020202020204" pitchFamily="34" charset="0"/>
            </a:endParaRPr>
          </a:p>
        </p:txBody>
      </p:sp>
      <p:sp>
        <p:nvSpPr>
          <p:cNvPr id="18" name="Rectangle 17"/>
          <p:cNvSpPr/>
          <p:nvPr/>
        </p:nvSpPr>
        <p:spPr>
          <a:xfrm>
            <a:off x="4636786" y="304522"/>
            <a:ext cx="4489030" cy="2123658"/>
          </a:xfrm>
          <a:prstGeom prst="rect">
            <a:avLst/>
          </a:prstGeom>
        </p:spPr>
        <p:txBody>
          <a:bodyPr wrap="square">
            <a:spAutoFit/>
          </a:bodyPr>
          <a:lstStyle/>
          <a:p>
            <a:endParaRPr lang="en-GB" sz="1400" dirty="0">
              <a:solidFill>
                <a:srgbClr val="000000"/>
              </a:solidFill>
              <a:latin typeface="Calibri" panose="020F0502020204030204" pitchFamily="34" charset="0"/>
            </a:endParaRPr>
          </a:p>
          <a:p>
            <a:endParaRPr lang="en-GB" sz="1400" dirty="0">
              <a:latin typeface="Calibri" panose="020F0502020204030204" pitchFamily="34" charset="0"/>
            </a:endParaRPr>
          </a:p>
          <a:p>
            <a:r>
              <a:rPr lang="en-GB" sz="1600" dirty="0">
                <a:latin typeface="Arial" panose="020B0604020202020204" pitchFamily="34" charset="0"/>
                <a:cs typeface="Arial" panose="020B0604020202020204" pitchFamily="34" charset="0"/>
              </a:rPr>
              <a:t>•</a:t>
            </a:r>
            <a:r>
              <a:rPr lang="en-GB" sz="1600" b="1" dirty="0">
                <a:latin typeface="Arial" panose="020B0604020202020204" pitchFamily="34" charset="0"/>
                <a:cs typeface="Arial" panose="020B0604020202020204" pitchFamily="34" charset="0"/>
              </a:rPr>
              <a:t>Theatre, child-minding, taxi service, nightclubs, pet kennels, adult shops </a:t>
            </a:r>
            <a:r>
              <a:rPr lang="en-GB" sz="1600" b="1" dirty="0" err="1">
                <a:latin typeface="Arial" panose="020B0604020202020204" pitchFamily="34" charset="0"/>
                <a:cs typeface="Arial" panose="020B0604020202020204" pitchFamily="34" charset="0"/>
              </a:rPr>
              <a:t>etc</a:t>
            </a: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r>
              <a:rPr lang="fr-FR" b="1" dirty="0" smtClean="0"/>
              <a:t> </a:t>
            </a:r>
            <a:endParaRPr lang="fr-FR" dirty="0"/>
          </a:p>
          <a:p>
            <a:endParaRPr lang="en-GB" dirty="0"/>
          </a:p>
          <a:p>
            <a:endParaRPr lang="en-GB" dirty="0"/>
          </a:p>
          <a:p>
            <a:endParaRPr lang="en-GB" dirty="0">
              <a:latin typeface="Calibri" panose="020F0502020204030204" pitchFamily="34" charset="0"/>
            </a:endParaRPr>
          </a:p>
        </p:txBody>
      </p:sp>
      <p:sp>
        <p:nvSpPr>
          <p:cNvPr id="19" name="TextBox 18"/>
          <p:cNvSpPr txBox="1"/>
          <p:nvPr/>
        </p:nvSpPr>
        <p:spPr>
          <a:xfrm>
            <a:off x="4636786" y="1478977"/>
            <a:ext cx="4183686" cy="584775"/>
          </a:xfrm>
          <a:prstGeom prst="rect">
            <a:avLst/>
          </a:prstGeom>
          <a:noFill/>
        </p:spPr>
        <p:txBody>
          <a:bodyPr wrap="square" rtlCol="0">
            <a:spAutoFit/>
          </a:bodyPr>
          <a:lstStyle/>
          <a:p>
            <a:r>
              <a:rPr lang="fr-FR" sz="1600" dirty="0">
                <a:latin typeface="Arial" panose="020B0604020202020204" pitchFamily="34" charset="0"/>
                <a:cs typeface="Arial" panose="020B0604020202020204" pitchFamily="34" charset="0"/>
              </a:rPr>
              <a:t>•</a:t>
            </a:r>
            <a:r>
              <a:rPr lang="fr-FR" sz="1600" b="1" dirty="0" err="1">
                <a:latin typeface="Arial" panose="020B0604020202020204" pitchFamily="34" charset="0"/>
                <a:cs typeface="Arial" panose="020B0604020202020204" pitchFamily="34" charset="0"/>
              </a:rPr>
              <a:t>Hotels</a:t>
            </a:r>
            <a:r>
              <a:rPr lang="fr-FR" sz="1600" b="1" dirty="0">
                <a:latin typeface="Arial" panose="020B0604020202020204" pitchFamily="34" charset="0"/>
                <a:cs typeface="Arial" panose="020B0604020202020204" pitchFamily="34" charset="0"/>
              </a:rPr>
              <a:t>, restaurants, </a:t>
            </a:r>
            <a:r>
              <a:rPr lang="fr-FR" sz="1600" b="1" dirty="0" err="1">
                <a:latin typeface="Arial" panose="020B0604020202020204" pitchFamily="34" charset="0"/>
                <a:cs typeface="Arial" panose="020B0604020202020204" pitchFamily="34" charset="0"/>
              </a:rPr>
              <a:t>tattooing</a:t>
            </a:r>
            <a:r>
              <a:rPr lang="fr-FR" sz="1600" b="1" dirty="0">
                <a:latin typeface="Arial" panose="020B0604020202020204" pitchFamily="34" charset="0"/>
                <a:cs typeface="Arial" panose="020B0604020202020204" pitchFamily="34" charset="0"/>
              </a:rPr>
              <a:t>, massage, acupuncture, abattoirs, </a:t>
            </a:r>
            <a:r>
              <a:rPr lang="fr-FR" sz="1600" b="1" dirty="0" err="1">
                <a:latin typeface="Arial" panose="020B0604020202020204" pitchFamily="34" charset="0"/>
                <a:cs typeface="Arial" panose="020B0604020202020204" pitchFamily="34" charset="0"/>
              </a:rPr>
              <a:t>etc</a:t>
            </a:r>
            <a:endParaRPr lang="fr-FR" sz="1600" b="1" dirty="0">
              <a:latin typeface="Arial" panose="020B0604020202020204" pitchFamily="34" charset="0"/>
              <a:cs typeface="Arial" panose="020B0604020202020204" pitchFamily="34" charset="0"/>
            </a:endParaRPr>
          </a:p>
        </p:txBody>
      </p:sp>
      <p:sp>
        <p:nvSpPr>
          <p:cNvPr id="20" name="Rectangle 19"/>
          <p:cNvSpPr/>
          <p:nvPr/>
        </p:nvSpPr>
        <p:spPr>
          <a:xfrm>
            <a:off x="4617441" y="1712097"/>
            <a:ext cx="4572000" cy="1631216"/>
          </a:xfrm>
          <a:prstGeom prst="rect">
            <a:avLst/>
          </a:prstGeom>
        </p:spPr>
        <p:txBody>
          <a:bodyPr>
            <a:spAutoFit/>
          </a:bodyPr>
          <a:lstStyle/>
          <a:p>
            <a:endParaRPr lang="en-GB" sz="1400" dirty="0">
              <a:solidFill>
                <a:srgbClr val="000000"/>
              </a:solidFill>
              <a:latin typeface="Calibri" panose="020F0502020204030204" pitchFamily="34" charset="0"/>
            </a:endParaRPr>
          </a:p>
          <a:p>
            <a:endParaRPr lang="en-GB" sz="1400" dirty="0">
              <a:latin typeface="Calibri" panose="020F0502020204030204" pitchFamily="34" charset="0"/>
            </a:endParaRPr>
          </a:p>
          <a:p>
            <a:r>
              <a:rPr lang="en-GB" sz="1600" dirty="0">
                <a:latin typeface="Arial" panose="020B0604020202020204" pitchFamily="34" charset="0"/>
                <a:cs typeface="Arial" panose="020B0604020202020204" pitchFamily="34" charset="0"/>
              </a:rPr>
              <a:t>•</a:t>
            </a:r>
            <a:r>
              <a:rPr lang="en-GB" sz="1600" b="1" dirty="0">
                <a:latin typeface="Arial" panose="020B0604020202020204" pitchFamily="34" charset="0"/>
                <a:cs typeface="Arial" panose="020B0604020202020204" pitchFamily="34" charset="0"/>
              </a:rPr>
              <a:t>Possession or sale of firearms, to work with children </a:t>
            </a:r>
            <a:r>
              <a:rPr lang="en-GB" sz="1600" b="1" dirty="0" err="1">
                <a:latin typeface="Arial" panose="020B0604020202020204" pitchFamily="34" charset="0"/>
                <a:cs typeface="Arial" panose="020B0604020202020204" pitchFamily="34" charset="0"/>
              </a:rPr>
              <a:t>etc</a:t>
            </a: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
        <p:nvSpPr>
          <p:cNvPr id="21" name="Rectangle 20"/>
          <p:cNvSpPr/>
          <p:nvPr/>
        </p:nvSpPr>
        <p:spPr>
          <a:xfrm>
            <a:off x="4616606" y="2400602"/>
            <a:ext cx="4696618" cy="1354217"/>
          </a:xfrm>
          <a:prstGeom prst="rect">
            <a:avLst/>
          </a:prstGeom>
        </p:spPr>
        <p:txBody>
          <a:bodyPr wrap="square">
            <a:spAutoFit/>
          </a:bodyPr>
          <a:lstStyle/>
          <a:p>
            <a:endParaRPr lang="en-GB" sz="1400" dirty="0">
              <a:solidFill>
                <a:srgbClr val="000000"/>
              </a:solidFill>
              <a:latin typeface="Calibri" panose="020F0502020204030204" pitchFamily="34" charset="0"/>
            </a:endParaRPr>
          </a:p>
          <a:p>
            <a:endParaRPr lang="en-GB" sz="1400" dirty="0">
              <a:latin typeface="Calibri" panose="020F0502020204030204" pitchFamily="34" charset="0"/>
            </a:endParaRPr>
          </a:p>
          <a:p>
            <a:r>
              <a:rPr lang="en-GB" dirty="0">
                <a:latin typeface="Calibri" panose="020F0502020204030204" pitchFamily="34" charset="0"/>
              </a:rPr>
              <a:t>•</a:t>
            </a:r>
            <a:r>
              <a:rPr lang="en-GB" sz="1600" b="1" dirty="0">
                <a:latin typeface="Arial" panose="020B0604020202020204" pitchFamily="34" charset="0"/>
                <a:cs typeface="Arial" panose="020B0604020202020204" pitchFamily="34" charset="0"/>
              </a:rPr>
              <a:t>Sale of alcohol, betting shops, gaming </a:t>
            </a:r>
            <a:r>
              <a:rPr lang="en-GB" sz="1600" b="1" dirty="0" err="1">
                <a:latin typeface="Arial" panose="020B0604020202020204" pitchFamily="34" charset="0"/>
                <a:cs typeface="Arial" panose="020B0604020202020204" pitchFamily="34" charset="0"/>
              </a:rPr>
              <a:t>etc</a:t>
            </a: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2" name="Rectangle 21"/>
          <p:cNvSpPr/>
          <p:nvPr/>
        </p:nvSpPr>
        <p:spPr>
          <a:xfrm>
            <a:off x="4572000" y="3123967"/>
            <a:ext cx="5032393" cy="1631216"/>
          </a:xfrm>
          <a:prstGeom prst="rect">
            <a:avLst/>
          </a:prstGeom>
        </p:spPr>
        <p:txBody>
          <a:bodyPr wrap="square">
            <a:spAutoFit/>
          </a:bodyPr>
          <a:lstStyle/>
          <a:p>
            <a:endParaRPr lang="en-GB" sz="1400" dirty="0">
              <a:solidFill>
                <a:srgbClr val="000000"/>
              </a:solidFill>
              <a:latin typeface="Calibri" panose="020F0502020204030204" pitchFamily="34" charset="0"/>
            </a:endParaRPr>
          </a:p>
          <a:p>
            <a:endParaRPr lang="en-GB" sz="1400" dirty="0">
              <a:latin typeface="Calibri" panose="020F0502020204030204" pitchFamily="34" charset="0"/>
            </a:endParaRPr>
          </a:p>
          <a:p>
            <a:r>
              <a:rPr lang="en-GB" dirty="0">
                <a:latin typeface="Calibri" panose="020F0502020204030204" pitchFamily="34" charset="0"/>
              </a:rPr>
              <a:t>•</a:t>
            </a:r>
            <a:r>
              <a:rPr lang="en-GB" sz="1600" b="1" dirty="0">
                <a:latin typeface="Arial" panose="020B0604020202020204" pitchFamily="34" charset="0"/>
                <a:cs typeface="Arial" panose="020B0604020202020204" pitchFamily="34" charset="0"/>
              </a:rPr>
              <a:t>Bureau de change, money transmission, third party cheque cashing </a:t>
            </a:r>
            <a:r>
              <a:rPr lang="en-GB" sz="1600" b="1" dirty="0" err="1">
                <a:latin typeface="Arial" panose="020B0604020202020204" pitchFamily="34" charset="0"/>
                <a:cs typeface="Arial" panose="020B0604020202020204" pitchFamily="34" charset="0"/>
              </a:rPr>
              <a:t>etc</a:t>
            </a: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
        <p:nvSpPr>
          <p:cNvPr id="23" name="Rectangle 22"/>
          <p:cNvSpPr/>
          <p:nvPr/>
        </p:nvSpPr>
        <p:spPr>
          <a:xfrm>
            <a:off x="4612667" y="3861727"/>
            <a:ext cx="4572000" cy="1631216"/>
          </a:xfrm>
          <a:prstGeom prst="rect">
            <a:avLst/>
          </a:prstGeom>
        </p:spPr>
        <p:txBody>
          <a:bodyPr>
            <a:spAutoFit/>
          </a:bodyPr>
          <a:lstStyle/>
          <a:p>
            <a:endParaRPr lang="en-GB" sz="1400" dirty="0">
              <a:solidFill>
                <a:srgbClr val="000000"/>
              </a:solidFill>
              <a:latin typeface="Calibri" panose="020F0502020204030204" pitchFamily="34" charset="0"/>
            </a:endParaRPr>
          </a:p>
          <a:p>
            <a:endParaRPr lang="en-GB" sz="1400" dirty="0">
              <a:latin typeface="Calibri" panose="020F0502020204030204" pitchFamily="34" charset="0"/>
            </a:endParaRPr>
          </a:p>
          <a:p>
            <a:r>
              <a:rPr lang="en-GB" dirty="0">
                <a:latin typeface="Arial" panose="020B0604020202020204" pitchFamily="34" charset="0"/>
                <a:cs typeface="Arial" panose="020B0604020202020204" pitchFamily="34" charset="0"/>
              </a:rPr>
              <a:t>•</a:t>
            </a:r>
            <a:r>
              <a:rPr lang="en-GB" sz="1600" b="1" dirty="0">
                <a:latin typeface="Arial" panose="020B0604020202020204" pitchFamily="34" charset="0"/>
                <a:cs typeface="Arial" panose="020B0604020202020204" pitchFamily="34" charset="0"/>
              </a:rPr>
              <a:t>Lending money, debt collection, hiring, leasing, </a:t>
            </a:r>
            <a:r>
              <a:rPr lang="en-GB" sz="1600" b="1" dirty="0" err="1">
                <a:latin typeface="Arial" panose="020B0604020202020204" pitchFamily="34" charset="0"/>
                <a:cs typeface="Arial" panose="020B0604020202020204" pitchFamily="34" charset="0"/>
              </a:rPr>
              <a:t>etc</a:t>
            </a: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Calibri" panose="020F0502020204030204" pitchFamily="34" charset="0"/>
            </a:endParaRPr>
          </a:p>
        </p:txBody>
      </p:sp>
      <p:sp>
        <p:nvSpPr>
          <p:cNvPr id="24" name="Rectangle 23"/>
          <p:cNvSpPr/>
          <p:nvPr/>
        </p:nvSpPr>
        <p:spPr>
          <a:xfrm>
            <a:off x="4652175" y="4616878"/>
            <a:ext cx="4572000" cy="1631216"/>
          </a:xfrm>
          <a:prstGeom prst="rect">
            <a:avLst/>
          </a:prstGeom>
        </p:spPr>
        <p:txBody>
          <a:bodyPr>
            <a:spAutoFit/>
          </a:bodyPr>
          <a:lstStyle/>
          <a:p>
            <a:endParaRPr lang="en-GB" sz="1400" dirty="0">
              <a:solidFill>
                <a:srgbClr val="000000"/>
              </a:solidFill>
              <a:latin typeface="Calibri" panose="020F0502020204030204" pitchFamily="34" charset="0"/>
            </a:endParaRPr>
          </a:p>
          <a:p>
            <a:endParaRPr lang="en-GB" sz="1400" dirty="0">
              <a:latin typeface="Calibri" panose="020F0502020204030204" pitchFamily="34" charset="0"/>
            </a:endParaRPr>
          </a:p>
          <a:p>
            <a:r>
              <a:rPr lang="en-GB" dirty="0">
                <a:latin typeface="Arial" panose="020B0604020202020204" pitchFamily="34" charset="0"/>
                <a:cs typeface="Arial" panose="020B0604020202020204" pitchFamily="34" charset="0"/>
              </a:rPr>
              <a:t>•</a:t>
            </a:r>
            <a:r>
              <a:rPr lang="en-GB" sz="1600" b="1" dirty="0">
                <a:latin typeface="Arial" panose="020B0604020202020204" pitchFamily="34" charset="0"/>
                <a:cs typeface="Arial" panose="020B0604020202020204" pitchFamily="34" charset="0"/>
              </a:rPr>
              <a:t>Building regulations, alterations, change of use </a:t>
            </a:r>
            <a:r>
              <a:rPr lang="en-GB" sz="1600" b="1" dirty="0" err="1">
                <a:latin typeface="Arial" panose="020B0604020202020204" pitchFamily="34" charset="0"/>
                <a:cs typeface="Arial" panose="020B0604020202020204" pitchFamily="34" charset="0"/>
              </a:rPr>
              <a:t>etc</a:t>
            </a: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endParaRPr lang="en-GB" dirty="0">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25573380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844824"/>
            <a:ext cx="8229600" cy="1143000"/>
          </a:xfrm>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Defining the basis for competition </a:t>
            </a:r>
            <a:endParaRPr lang="en-GB" sz="4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47566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b="1" dirty="0">
                <a:latin typeface="Arial" panose="020B0604020202020204" pitchFamily="34" charset="0"/>
                <a:cs typeface="Arial" panose="020B0604020202020204" pitchFamily="34" charset="0"/>
              </a:rPr>
              <a:t>Topic 1 : What sort of company? </a:t>
            </a:r>
            <a:r>
              <a:rPr lang="en-GB" dirty="0"/>
              <a:t/>
            </a:r>
            <a:br>
              <a:rPr lang="en-GB" dirty="0"/>
            </a:br>
            <a:endParaRPr lang="en-GB" sz="2700" dirty="0">
              <a:latin typeface="Arial" panose="020B0604020202020204" pitchFamily="34" charset="0"/>
              <a:cs typeface="Arial" panose="020B0604020202020204" pitchFamily="34" charset="0"/>
            </a:endParaRPr>
          </a:p>
        </p:txBody>
      </p:sp>
      <p:sp>
        <p:nvSpPr>
          <p:cNvPr id="10" name="Rounded Rectangle 9"/>
          <p:cNvSpPr/>
          <p:nvPr/>
        </p:nvSpPr>
        <p:spPr>
          <a:xfrm>
            <a:off x="919986" y="90564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927862" y="1500936"/>
            <a:ext cx="1944216" cy="43204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19986" y="2070569"/>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927862" y="2640202"/>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919986" y="319987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927862" y="3798343"/>
            <a:ext cx="1944216" cy="50748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927862" y="439681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919986" y="5049704"/>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139952" y="773725"/>
            <a:ext cx="4104456" cy="45395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 </a:t>
            </a:r>
            <a:r>
              <a:rPr lang="en-GB" b="1" dirty="0">
                <a:solidFill>
                  <a:schemeClr val="tx1"/>
                </a:solidFill>
              </a:rPr>
              <a:t>What does the product or service do</a:t>
            </a:r>
            <a:r>
              <a:rPr lang="en-GB" b="1" dirty="0" smtClean="0">
                <a:solidFill>
                  <a:schemeClr val="tx1"/>
                </a:solidFill>
              </a:rPr>
              <a:t>?</a:t>
            </a:r>
          </a:p>
          <a:p>
            <a:r>
              <a:rPr lang="en-GB" b="1" dirty="0" smtClean="0">
                <a:solidFill>
                  <a:schemeClr val="tx1"/>
                </a:solidFill>
              </a:rPr>
              <a:t> </a:t>
            </a:r>
            <a:endParaRPr lang="en-GB" dirty="0">
              <a:solidFill>
                <a:schemeClr val="tx1"/>
              </a:solidFill>
            </a:endParaRPr>
          </a:p>
          <a:p>
            <a:r>
              <a:rPr lang="en-GB" dirty="0">
                <a:solidFill>
                  <a:schemeClr val="tx1"/>
                </a:solidFill>
              </a:rPr>
              <a:t>• </a:t>
            </a:r>
            <a:r>
              <a:rPr lang="en-GB" b="1" dirty="0">
                <a:solidFill>
                  <a:schemeClr val="tx1"/>
                </a:solidFill>
              </a:rPr>
              <a:t>What advantages or benefits will customers gain</a:t>
            </a:r>
            <a:r>
              <a:rPr lang="en-GB" b="1" dirty="0" smtClean="0">
                <a:solidFill>
                  <a:schemeClr val="tx1"/>
                </a:solidFill>
              </a:rPr>
              <a:t>?</a:t>
            </a:r>
          </a:p>
          <a:p>
            <a:r>
              <a:rPr lang="en-GB" b="1" dirty="0" smtClean="0">
                <a:solidFill>
                  <a:schemeClr val="tx1"/>
                </a:solidFill>
              </a:rPr>
              <a:t> </a:t>
            </a:r>
            <a:endParaRPr lang="en-GB" dirty="0">
              <a:solidFill>
                <a:schemeClr val="tx1"/>
              </a:solidFill>
            </a:endParaRPr>
          </a:p>
          <a:p>
            <a:r>
              <a:rPr lang="en-GB" dirty="0">
                <a:solidFill>
                  <a:schemeClr val="tx1"/>
                </a:solidFill>
              </a:rPr>
              <a:t>• </a:t>
            </a:r>
            <a:r>
              <a:rPr lang="en-GB" b="1" dirty="0">
                <a:solidFill>
                  <a:schemeClr val="tx1"/>
                </a:solidFill>
              </a:rPr>
              <a:t>How can it be developed in the future? </a:t>
            </a:r>
            <a:endParaRPr lang="en-GB" b="1" dirty="0" smtClean="0">
              <a:solidFill>
                <a:schemeClr val="tx1"/>
              </a:solidFill>
            </a:endParaRPr>
          </a:p>
          <a:p>
            <a:endParaRPr lang="en-GB" dirty="0">
              <a:solidFill>
                <a:schemeClr val="tx1"/>
              </a:solidFill>
            </a:endParaRPr>
          </a:p>
          <a:p>
            <a:r>
              <a:rPr lang="en-GB" dirty="0">
                <a:solidFill>
                  <a:schemeClr val="tx1"/>
                </a:solidFill>
              </a:rPr>
              <a:t>• </a:t>
            </a:r>
            <a:r>
              <a:rPr lang="en-GB" b="1" dirty="0">
                <a:solidFill>
                  <a:schemeClr val="tx1"/>
                </a:solidFill>
              </a:rPr>
              <a:t>What are the key features of the industry? </a:t>
            </a:r>
            <a:endParaRPr lang="en-GB" b="1" dirty="0" smtClean="0">
              <a:solidFill>
                <a:schemeClr val="tx1"/>
              </a:solidFill>
            </a:endParaRPr>
          </a:p>
          <a:p>
            <a:endParaRPr lang="en-GB" dirty="0">
              <a:solidFill>
                <a:schemeClr val="tx1"/>
              </a:solidFill>
            </a:endParaRPr>
          </a:p>
          <a:p>
            <a:r>
              <a:rPr lang="en-GB" dirty="0">
                <a:solidFill>
                  <a:schemeClr val="tx1"/>
                </a:solidFill>
              </a:rPr>
              <a:t>• </a:t>
            </a:r>
            <a:r>
              <a:rPr lang="en-GB" b="1" dirty="0">
                <a:solidFill>
                  <a:schemeClr val="tx1"/>
                </a:solidFill>
              </a:rPr>
              <a:t>What are the hazards? </a:t>
            </a:r>
            <a:endParaRPr lang="en-GB" dirty="0">
              <a:solidFill>
                <a:schemeClr val="tx1"/>
              </a:solidFill>
            </a:endParaRPr>
          </a:p>
        </p:txBody>
      </p:sp>
      <p:cxnSp>
        <p:nvCxnSpPr>
          <p:cNvPr id="20" name="Straight Connector 19"/>
          <p:cNvCxnSpPr/>
          <p:nvPr/>
        </p:nvCxnSpPr>
        <p:spPr>
          <a:xfrm>
            <a:off x="2905084" y="1716960"/>
            <a:ext cx="1275750" cy="432048"/>
          </a:xfrm>
          <a:prstGeom prst="line">
            <a:avLst/>
          </a:prstGeom>
          <a:ln w="762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996480" y="942658"/>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Business</a:t>
            </a:r>
            <a:endParaRPr lang="en-GB" dirty="0">
              <a:latin typeface="Arial" panose="020B0604020202020204" pitchFamily="34" charset="0"/>
              <a:cs typeface="Arial" panose="020B0604020202020204" pitchFamily="34" charset="0"/>
            </a:endParaRPr>
          </a:p>
        </p:txBody>
      </p:sp>
      <p:sp>
        <p:nvSpPr>
          <p:cNvPr id="22" name="TextBox 21"/>
          <p:cNvSpPr txBox="1"/>
          <p:nvPr/>
        </p:nvSpPr>
        <p:spPr>
          <a:xfrm>
            <a:off x="1049907" y="1524740"/>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Product</a:t>
            </a:r>
            <a:endParaRPr lang="en-GB" dirty="0">
              <a:latin typeface="Arial" panose="020B0604020202020204" pitchFamily="34" charset="0"/>
              <a:cs typeface="Arial" panose="020B0604020202020204" pitchFamily="34" charset="0"/>
            </a:endParaRPr>
          </a:p>
        </p:txBody>
      </p:sp>
      <p:sp>
        <p:nvSpPr>
          <p:cNvPr id="23" name="TextBox 22"/>
          <p:cNvSpPr txBox="1"/>
          <p:nvPr/>
        </p:nvSpPr>
        <p:spPr>
          <a:xfrm>
            <a:off x="1049907" y="2084212"/>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Market</a:t>
            </a:r>
            <a:endParaRPr lang="en-GB" dirty="0">
              <a:latin typeface="Arial" panose="020B0604020202020204" pitchFamily="34" charset="0"/>
              <a:cs typeface="Arial" panose="020B0604020202020204" pitchFamily="34" charset="0"/>
            </a:endParaRPr>
          </a:p>
        </p:txBody>
      </p:sp>
      <p:sp>
        <p:nvSpPr>
          <p:cNvPr id="24" name="TextBox 23"/>
          <p:cNvSpPr txBox="1"/>
          <p:nvPr/>
        </p:nvSpPr>
        <p:spPr>
          <a:xfrm>
            <a:off x="984946" y="2674185"/>
            <a:ext cx="1814295" cy="369332"/>
          </a:xfrm>
          <a:prstGeom prst="rect">
            <a:avLst/>
          </a:prstGeom>
          <a:solidFill>
            <a:schemeClr val="accent1">
              <a:lumMod val="40000"/>
              <a:lumOff val="60000"/>
            </a:schemeClr>
          </a:solidFill>
        </p:spPr>
        <p:txBody>
          <a:bodyPr wrap="square" rtlCol="0">
            <a:spAutoFit/>
          </a:bodyPr>
          <a:lstStyle/>
          <a:p>
            <a:r>
              <a:rPr lang="en-GB" dirty="0" smtClean="0">
                <a:latin typeface="Arial" panose="020B0604020202020204" pitchFamily="34" charset="0"/>
                <a:cs typeface="Arial" panose="020B0604020202020204" pitchFamily="34" charset="0"/>
              </a:rPr>
              <a:t>Marketing Plan</a:t>
            </a:r>
            <a:endParaRPr lang="en-GB" dirty="0">
              <a:latin typeface="Arial" panose="020B0604020202020204" pitchFamily="34" charset="0"/>
              <a:cs typeface="Arial" panose="020B0604020202020204" pitchFamily="34" charset="0"/>
            </a:endParaRPr>
          </a:p>
        </p:txBody>
      </p:sp>
      <p:sp>
        <p:nvSpPr>
          <p:cNvPr id="25" name="TextBox 24"/>
          <p:cNvSpPr txBox="1"/>
          <p:nvPr/>
        </p:nvSpPr>
        <p:spPr>
          <a:xfrm>
            <a:off x="1049906" y="322744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Management</a:t>
            </a:r>
            <a:endParaRPr lang="en-GB" dirty="0">
              <a:latin typeface="Arial" panose="020B0604020202020204" pitchFamily="34" charset="0"/>
              <a:cs typeface="Arial" panose="020B0604020202020204" pitchFamily="34" charset="0"/>
            </a:endParaRPr>
          </a:p>
        </p:txBody>
      </p:sp>
      <p:sp>
        <p:nvSpPr>
          <p:cNvPr id="26" name="TextBox 25"/>
          <p:cNvSpPr txBox="1"/>
          <p:nvPr/>
        </p:nvSpPr>
        <p:spPr>
          <a:xfrm>
            <a:off x="927862" y="3902444"/>
            <a:ext cx="1875318" cy="307777"/>
          </a:xfrm>
          <a:prstGeom prst="rect">
            <a:avLst/>
          </a:prstGeom>
          <a:solidFill>
            <a:schemeClr val="accent1">
              <a:lumMod val="40000"/>
              <a:lumOff val="60000"/>
            </a:schemeClr>
          </a:solidFill>
        </p:spPr>
        <p:txBody>
          <a:bodyPr wrap="square" rtlCol="0">
            <a:spAutoFit/>
          </a:bodyPr>
          <a:lstStyle/>
          <a:p>
            <a:r>
              <a:rPr lang="en-GB" sz="1400" dirty="0" smtClean="0">
                <a:latin typeface="Arial" panose="020B0604020202020204" pitchFamily="34" charset="0"/>
                <a:cs typeface="Arial" panose="020B0604020202020204" pitchFamily="34" charset="0"/>
              </a:rPr>
              <a:t>Financial Information</a:t>
            </a:r>
            <a:endParaRPr lang="en-GB" sz="1400" dirty="0">
              <a:latin typeface="Arial" panose="020B0604020202020204" pitchFamily="34" charset="0"/>
              <a:cs typeface="Arial" panose="020B0604020202020204" pitchFamily="34" charset="0"/>
            </a:endParaRPr>
          </a:p>
        </p:txBody>
      </p:sp>
      <p:sp>
        <p:nvSpPr>
          <p:cNvPr id="27" name="TextBox 26"/>
          <p:cNvSpPr txBox="1"/>
          <p:nvPr/>
        </p:nvSpPr>
        <p:spPr>
          <a:xfrm>
            <a:off x="1049906" y="442827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Funding</a:t>
            </a:r>
            <a:endParaRPr lang="en-GB" dirty="0">
              <a:latin typeface="Arial" panose="020B0604020202020204" pitchFamily="34" charset="0"/>
              <a:cs typeface="Arial" panose="020B0604020202020204" pitchFamily="34" charset="0"/>
            </a:endParaRPr>
          </a:p>
        </p:txBody>
      </p:sp>
      <p:sp>
        <p:nvSpPr>
          <p:cNvPr id="28" name="TextBox 27"/>
          <p:cNvSpPr txBox="1"/>
          <p:nvPr/>
        </p:nvSpPr>
        <p:spPr>
          <a:xfrm>
            <a:off x="1009025" y="5041517"/>
            <a:ext cx="1584176" cy="369133"/>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Appendicies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89936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sz="3600" dirty="0" smtClean="0"/>
              <a:t/>
            </a:r>
            <a:br>
              <a:rPr lang="en-GB" sz="3600" dirty="0" smtClean="0"/>
            </a:br>
            <a:r>
              <a:rPr lang="en-GB" sz="3600" b="1" dirty="0" smtClean="0">
                <a:latin typeface="Arial" panose="020B0604020202020204" pitchFamily="34" charset="0"/>
                <a:cs typeface="Arial" panose="020B0604020202020204" pitchFamily="34" charset="0"/>
              </a:rPr>
              <a:t>Do </a:t>
            </a:r>
            <a:r>
              <a:rPr lang="en-GB" sz="3600" b="1" dirty="0">
                <a:latin typeface="Arial" panose="020B0604020202020204" pitchFamily="34" charset="0"/>
                <a:cs typeface="Arial" panose="020B0604020202020204" pitchFamily="34" charset="0"/>
              </a:rPr>
              <a:t>you provide a Product or a Service? </a:t>
            </a:r>
            <a:r>
              <a:rPr lang="en-GB" sz="2700" b="1" dirty="0" smtClean="0">
                <a:latin typeface="Arial" panose="020B0604020202020204" pitchFamily="34" charset="0"/>
                <a:cs typeface="Arial" panose="020B0604020202020204" pitchFamily="34" charset="0"/>
              </a:rPr>
              <a:t/>
            </a:r>
            <a:br>
              <a:rPr lang="en-GB" sz="2700" b="1" dirty="0" smtClean="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t>
            </a:r>
            <a:r>
              <a:rPr lang="en-GB" sz="2700" b="1" dirty="0">
                <a:latin typeface="Arial" panose="020B0604020202020204" pitchFamily="34" charset="0"/>
                <a:cs typeface="Arial" panose="020B0604020202020204" pitchFamily="34" charset="0"/>
              </a:rPr>
              <a:t>A product needs to be designed, tested, prototyped, approved, tooled for mass production, packaged and delivered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r>
            <a:br>
              <a:rPr lang="en-GB" sz="2700" dirty="0" smtClean="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r>
            <a:br>
              <a:rPr lang="en-GB" sz="2700" dirty="0" smtClean="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t>
            </a:r>
            <a:r>
              <a:rPr lang="en-GB" sz="2700" b="1" dirty="0">
                <a:latin typeface="Arial" panose="020B0604020202020204" pitchFamily="34" charset="0"/>
                <a:cs typeface="Arial" panose="020B0604020202020204" pitchFamily="34" charset="0"/>
              </a:rPr>
              <a:t>A service needs to be able to meet the needs of customers better than any competitor (Does it have an USP?) </a:t>
            </a:r>
            <a:r>
              <a:rPr lang="en-GB" dirty="0"/>
              <a:t/>
            </a:r>
            <a:br>
              <a:rPr lang="en-GB" dirty="0"/>
            </a:br>
            <a:endParaRPr lang="en-GB" dirty="0"/>
          </a:p>
        </p:txBody>
      </p:sp>
      <p:pic>
        <p:nvPicPr>
          <p:cNvPr id="4" name="Picture 3"/>
          <p:cNvPicPr>
            <a:picLocks noChangeAspect="1"/>
          </p:cNvPicPr>
          <p:nvPr/>
        </p:nvPicPr>
        <p:blipFill>
          <a:blip r:embed="rId2"/>
          <a:stretch>
            <a:fillRect/>
          </a:stretch>
        </p:blipFill>
        <p:spPr>
          <a:xfrm>
            <a:off x="3527884" y="2032502"/>
            <a:ext cx="1124170" cy="1309500"/>
          </a:xfrm>
          <a:prstGeom prst="rect">
            <a:avLst/>
          </a:prstGeom>
        </p:spPr>
      </p:pic>
      <p:sp>
        <p:nvSpPr>
          <p:cNvPr id="5" name="Rectangle 4"/>
          <p:cNvSpPr/>
          <p:nvPr/>
        </p:nvSpPr>
        <p:spPr>
          <a:xfrm>
            <a:off x="3275856" y="2048985"/>
            <a:ext cx="50405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9744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147248" cy="1800200"/>
          </a:xfrm>
        </p:spPr>
        <p:txBody>
          <a:bodyPr>
            <a:normAutofit fontScale="90000"/>
          </a:bodyPr>
          <a:lstStyle/>
          <a:p>
            <a:pPr algn="l"/>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smtClean="0"/>
              <a:t>       </a:t>
            </a:r>
            <a:r>
              <a:rPr lang="en-GB" sz="3600" b="1" dirty="0" smtClean="0">
                <a:latin typeface="Arial" panose="020B0604020202020204" pitchFamily="34" charset="0"/>
                <a:cs typeface="Arial" panose="020B0604020202020204" pitchFamily="34" charset="0"/>
              </a:rPr>
              <a:t>Unique </a:t>
            </a:r>
            <a:r>
              <a:rPr lang="en-GB" sz="3600" b="1" dirty="0">
                <a:latin typeface="Arial" panose="020B0604020202020204" pitchFamily="34" charset="0"/>
                <a:cs typeface="Arial" panose="020B0604020202020204" pitchFamily="34" charset="0"/>
              </a:rPr>
              <a:t>Selling Proposition (USP) </a:t>
            </a:r>
            <a:r>
              <a:rPr lang="en-GB" sz="3600" b="1" dirty="0" smtClean="0">
                <a:latin typeface="Arial" panose="020B0604020202020204" pitchFamily="34" charset="0"/>
                <a:cs typeface="Arial" panose="020B0604020202020204" pitchFamily="34" charset="0"/>
              </a:rPr>
              <a:t/>
            </a:r>
            <a:br>
              <a:rPr lang="en-GB" sz="3600" b="1" dirty="0" smtClean="0">
                <a:latin typeface="Arial" panose="020B0604020202020204" pitchFamily="34" charset="0"/>
                <a:cs typeface="Arial" panose="020B0604020202020204" pitchFamily="34" charset="0"/>
              </a:rPr>
            </a:br>
            <a:r>
              <a:rPr lang="en-GB" sz="3600" b="1" dirty="0">
                <a:latin typeface="Arial" panose="020B0604020202020204" pitchFamily="34" charset="0"/>
                <a:cs typeface="Arial" panose="020B0604020202020204" pitchFamily="34" charset="0"/>
              </a:rPr>
              <a:t/>
            </a:r>
            <a:br>
              <a:rPr lang="en-GB" sz="3600" b="1"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a:t>
            </a:r>
            <a:r>
              <a:rPr lang="en-GB" sz="2700" b="1" dirty="0">
                <a:latin typeface="Arial" panose="020B0604020202020204" pitchFamily="34" charset="0"/>
                <a:cs typeface="Arial" panose="020B0604020202020204" pitchFamily="34" charset="0"/>
              </a:rPr>
              <a:t>A USP helps you to differentiate your product/ service in the market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r>
            <a:br>
              <a:rPr lang="en-GB" sz="2700" dirty="0" smtClean="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a:t>
            </a:r>
            <a:r>
              <a:rPr lang="en-GB" sz="2700" b="1" dirty="0">
                <a:latin typeface="Arial" panose="020B0604020202020204" pitchFamily="34" charset="0"/>
                <a:cs typeface="Arial" panose="020B0604020202020204" pitchFamily="34" charset="0"/>
              </a:rPr>
              <a:t>It might be: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t>
            </a:r>
            <a:r>
              <a:rPr lang="en-GB" sz="2700" dirty="0" smtClean="0">
                <a:latin typeface="Arial" panose="020B0604020202020204" pitchFamily="34" charset="0"/>
                <a:cs typeface="Arial" panose="020B0604020202020204" pitchFamily="34" charset="0"/>
              </a:rPr>
              <a:t>		•</a:t>
            </a:r>
            <a:r>
              <a:rPr lang="en-GB" sz="2700" b="1" dirty="0" smtClean="0">
                <a:latin typeface="Arial" panose="020B0604020202020204" pitchFamily="34" charset="0"/>
                <a:cs typeface="Arial" panose="020B0604020202020204" pitchFamily="34" charset="0"/>
              </a:rPr>
              <a:t>Price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t>
            </a:r>
            <a:r>
              <a:rPr lang="en-GB" sz="2700" b="1" dirty="0" smtClean="0">
                <a:latin typeface="Arial" panose="020B0604020202020204" pitchFamily="34" charset="0"/>
                <a:cs typeface="Arial" panose="020B0604020202020204" pitchFamily="34" charset="0"/>
              </a:rPr>
              <a:t>Service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t>
            </a:r>
            <a:r>
              <a:rPr lang="en-GB" sz="2700" b="1" dirty="0">
                <a:latin typeface="Arial" panose="020B0604020202020204" pitchFamily="34" charset="0"/>
                <a:cs typeface="Arial" panose="020B0604020202020204" pitchFamily="34" charset="0"/>
              </a:rPr>
              <a:t>Quality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t>
            </a:r>
            <a:r>
              <a:rPr lang="en-GB" sz="2700" b="1" dirty="0">
                <a:latin typeface="Arial" panose="020B0604020202020204" pitchFamily="34" charset="0"/>
                <a:cs typeface="Arial" panose="020B0604020202020204" pitchFamily="34" charset="0"/>
              </a:rPr>
              <a:t>Uniqueness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t>
            </a:r>
            <a:r>
              <a:rPr lang="en-GB" sz="2700" b="1" dirty="0">
                <a:latin typeface="Arial" panose="020B0604020202020204" pitchFamily="34" charset="0"/>
                <a:cs typeface="Arial" panose="020B0604020202020204" pitchFamily="34" charset="0"/>
              </a:rPr>
              <a:t>Better support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			•</a:t>
            </a:r>
            <a:r>
              <a:rPr lang="en-GB" sz="2700" b="1" dirty="0">
                <a:latin typeface="Arial" panose="020B0604020202020204" pitchFamily="34" charset="0"/>
                <a:cs typeface="Arial" panose="020B0604020202020204" pitchFamily="34" charset="0"/>
              </a:rPr>
              <a:t>Ease of use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endParaRPr lang="en-GB" sz="2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5764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011425442"/>
              </p:ext>
            </p:extLst>
          </p:nvPr>
        </p:nvGraphicFramePr>
        <p:xfrm>
          <a:off x="1524000" y="1397000"/>
          <a:ext cx="6096000" cy="296672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49104565"/>
                    </a:ext>
                  </a:extLst>
                </a:gridCol>
                <a:gridCol w="3048000">
                  <a:extLst>
                    <a:ext uri="{9D8B030D-6E8A-4147-A177-3AD203B41FA5}">
                      <a16:colId xmlns:a16="http://schemas.microsoft.com/office/drawing/2014/main" val="4004369464"/>
                    </a:ext>
                  </a:extLst>
                </a:gridCol>
              </a:tblGrid>
              <a:tr h="370840">
                <a:tc>
                  <a:txBody>
                    <a:bodyPr/>
                    <a:lstStyle/>
                    <a:p>
                      <a:r>
                        <a:rPr lang="en-GB" dirty="0" smtClean="0"/>
                        <a:t>Company</a:t>
                      </a:r>
                      <a:endParaRPr lang="en-GB" dirty="0"/>
                    </a:p>
                  </a:txBody>
                  <a:tcPr/>
                </a:tc>
                <a:tc>
                  <a:txBody>
                    <a:bodyPr/>
                    <a:lstStyle/>
                    <a:p>
                      <a:r>
                        <a:rPr lang="en-GB" dirty="0" smtClean="0"/>
                        <a:t>USP</a:t>
                      </a:r>
                      <a:endParaRPr lang="en-GB" dirty="0"/>
                    </a:p>
                  </a:txBody>
                  <a:tcPr/>
                </a:tc>
                <a:extLst>
                  <a:ext uri="{0D108BD9-81ED-4DB2-BD59-A6C34878D82A}">
                    <a16:rowId xmlns:a16="http://schemas.microsoft.com/office/drawing/2014/main" val="1504269460"/>
                  </a:ext>
                </a:extLst>
              </a:tr>
              <a:tr h="370840">
                <a:tc>
                  <a:txBody>
                    <a:bodyPr/>
                    <a:lstStyle/>
                    <a:p>
                      <a:r>
                        <a:rPr lang="en-GB" dirty="0" smtClean="0"/>
                        <a:t>Dyson</a:t>
                      </a:r>
                      <a:endParaRPr lang="en-GB" dirty="0"/>
                    </a:p>
                  </a:txBody>
                  <a:tcPr/>
                </a:tc>
                <a:tc>
                  <a:txBody>
                    <a:bodyPr/>
                    <a:lstStyle/>
                    <a:p>
                      <a:r>
                        <a:rPr lang="en-GB" dirty="0" smtClean="0"/>
                        <a:t>Revolutionary</a:t>
                      </a:r>
                      <a:r>
                        <a:rPr lang="en-GB" baseline="0" dirty="0" smtClean="0"/>
                        <a:t> solution</a:t>
                      </a:r>
                      <a:endParaRPr lang="en-GB" dirty="0"/>
                    </a:p>
                  </a:txBody>
                  <a:tcPr/>
                </a:tc>
                <a:extLst>
                  <a:ext uri="{0D108BD9-81ED-4DB2-BD59-A6C34878D82A}">
                    <a16:rowId xmlns:a16="http://schemas.microsoft.com/office/drawing/2014/main" val="3853734731"/>
                  </a:ext>
                </a:extLst>
              </a:tr>
              <a:tr h="370840">
                <a:tc>
                  <a:txBody>
                    <a:bodyPr/>
                    <a:lstStyle/>
                    <a:p>
                      <a:r>
                        <a:rPr lang="en-GB" dirty="0" smtClean="0"/>
                        <a:t>Apple</a:t>
                      </a:r>
                      <a:r>
                        <a:rPr lang="en-GB" baseline="0" dirty="0" smtClean="0"/>
                        <a:t> (</a:t>
                      </a:r>
                      <a:r>
                        <a:rPr lang="en-GB" baseline="0" dirty="0" err="1" smtClean="0"/>
                        <a:t>Ipad</a:t>
                      </a:r>
                      <a:r>
                        <a:rPr lang="en-GB" baseline="0" dirty="0" smtClean="0"/>
                        <a:t>)</a:t>
                      </a:r>
                      <a:endParaRPr lang="en-GB" dirty="0"/>
                    </a:p>
                  </a:txBody>
                  <a:tcPr/>
                </a:tc>
                <a:tc>
                  <a:txBody>
                    <a:bodyPr/>
                    <a:lstStyle/>
                    <a:p>
                      <a:r>
                        <a:rPr lang="en-GB" dirty="0" smtClean="0"/>
                        <a:t>Smarter</a:t>
                      </a:r>
                      <a:r>
                        <a:rPr lang="en-GB" baseline="0" dirty="0" smtClean="0"/>
                        <a:t> / better design</a:t>
                      </a:r>
                      <a:endParaRPr lang="en-GB" dirty="0"/>
                    </a:p>
                  </a:txBody>
                  <a:tcPr/>
                </a:tc>
                <a:extLst>
                  <a:ext uri="{0D108BD9-81ED-4DB2-BD59-A6C34878D82A}">
                    <a16:rowId xmlns:a16="http://schemas.microsoft.com/office/drawing/2014/main" val="731443575"/>
                  </a:ext>
                </a:extLst>
              </a:tr>
              <a:tr h="370840">
                <a:tc>
                  <a:txBody>
                    <a:bodyPr/>
                    <a:lstStyle/>
                    <a:p>
                      <a:r>
                        <a:rPr lang="en-GB" dirty="0" smtClean="0"/>
                        <a:t>BMW</a:t>
                      </a:r>
                      <a:endParaRPr lang="en-GB" dirty="0"/>
                    </a:p>
                  </a:txBody>
                  <a:tcPr/>
                </a:tc>
                <a:tc>
                  <a:txBody>
                    <a:bodyPr/>
                    <a:lstStyle/>
                    <a:p>
                      <a:r>
                        <a:rPr lang="en-GB" dirty="0" smtClean="0"/>
                        <a:t>Build quality</a:t>
                      </a:r>
                      <a:endParaRPr lang="en-GB" dirty="0"/>
                    </a:p>
                  </a:txBody>
                  <a:tcPr/>
                </a:tc>
                <a:extLst>
                  <a:ext uri="{0D108BD9-81ED-4DB2-BD59-A6C34878D82A}">
                    <a16:rowId xmlns:a16="http://schemas.microsoft.com/office/drawing/2014/main" val="2811080586"/>
                  </a:ext>
                </a:extLst>
              </a:tr>
              <a:tr h="370840">
                <a:tc>
                  <a:txBody>
                    <a:bodyPr/>
                    <a:lstStyle/>
                    <a:p>
                      <a:r>
                        <a:rPr lang="en-GB" dirty="0" smtClean="0"/>
                        <a:t>eBay</a:t>
                      </a:r>
                      <a:endParaRPr lang="en-GB" dirty="0"/>
                    </a:p>
                  </a:txBody>
                  <a:tcPr/>
                </a:tc>
                <a:tc>
                  <a:txBody>
                    <a:bodyPr/>
                    <a:lstStyle/>
                    <a:p>
                      <a:r>
                        <a:rPr lang="en-GB" dirty="0" err="1" smtClean="0"/>
                        <a:t>Accessability</a:t>
                      </a:r>
                      <a:endParaRPr lang="en-GB" dirty="0"/>
                    </a:p>
                  </a:txBody>
                  <a:tcPr/>
                </a:tc>
                <a:extLst>
                  <a:ext uri="{0D108BD9-81ED-4DB2-BD59-A6C34878D82A}">
                    <a16:rowId xmlns:a16="http://schemas.microsoft.com/office/drawing/2014/main" val="3203163296"/>
                  </a:ext>
                </a:extLst>
              </a:tr>
              <a:tr h="370840">
                <a:tc>
                  <a:txBody>
                    <a:bodyPr/>
                    <a:lstStyle/>
                    <a:p>
                      <a:r>
                        <a:rPr lang="en-GB" dirty="0" smtClean="0"/>
                        <a:t>Innocent</a:t>
                      </a:r>
                      <a:endParaRPr lang="en-GB" dirty="0"/>
                    </a:p>
                  </a:txBody>
                  <a:tcPr/>
                </a:tc>
                <a:tc>
                  <a:txBody>
                    <a:bodyPr/>
                    <a:lstStyle/>
                    <a:p>
                      <a:r>
                        <a:rPr lang="en-GB" dirty="0" smtClean="0"/>
                        <a:t>Healthier</a:t>
                      </a:r>
                      <a:endParaRPr lang="en-GB" dirty="0"/>
                    </a:p>
                  </a:txBody>
                  <a:tcPr/>
                </a:tc>
                <a:extLst>
                  <a:ext uri="{0D108BD9-81ED-4DB2-BD59-A6C34878D82A}">
                    <a16:rowId xmlns:a16="http://schemas.microsoft.com/office/drawing/2014/main" val="3410723569"/>
                  </a:ext>
                </a:extLst>
              </a:tr>
              <a:tr h="370840">
                <a:tc>
                  <a:txBody>
                    <a:bodyPr/>
                    <a:lstStyle/>
                    <a:p>
                      <a:r>
                        <a:rPr lang="en-GB" dirty="0" smtClean="0"/>
                        <a:t>Harley</a:t>
                      </a:r>
                      <a:r>
                        <a:rPr lang="en-GB" baseline="0" dirty="0" smtClean="0"/>
                        <a:t> Davidson</a:t>
                      </a:r>
                      <a:endParaRPr lang="en-GB" dirty="0"/>
                    </a:p>
                  </a:txBody>
                  <a:tcPr/>
                </a:tc>
                <a:tc>
                  <a:txBody>
                    <a:bodyPr/>
                    <a:lstStyle/>
                    <a:p>
                      <a:r>
                        <a:rPr lang="en-GB" dirty="0" smtClean="0"/>
                        <a:t>Tribal</a:t>
                      </a:r>
                      <a:endParaRPr lang="en-GB" dirty="0"/>
                    </a:p>
                  </a:txBody>
                  <a:tcPr/>
                </a:tc>
                <a:extLst>
                  <a:ext uri="{0D108BD9-81ED-4DB2-BD59-A6C34878D82A}">
                    <a16:rowId xmlns:a16="http://schemas.microsoft.com/office/drawing/2014/main" val="3003005191"/>
                  </a:ext>
                </a:extLst>
              </a:tr>
              <a:tr h="370840">
                <a:tc>
                  <a:txBody>
                    <a:bodyPr/>
                    <a:lstStyle/>
                    <a:p>
                      <a:r>
                        <a:rPr lang="en-GB" dirty="0" smtClean="0"/>
                        <a:t>Stella Artois</a:t>
                      </a:r>
                      <a:endParaRPr lang="en-GB" dirty="0"/>
                    </a:p>
                  </a:txBody>
                  <a:tcPr/>
                </a:tc>
                <a:tc>
                  <a:txBody>
                    <a:bodyPr/>
                    <a:lstStyle/>
                    <a:p>
                      <a:r>
                        <a:rPr lang="en-GB" dirty="0" smtClean="0"/>
                        <a:t>More expensive</a:t>
                      </a:r>
                      <a:endParaRPr lang="en-GB" dirty="0"/>
                    </a:p>
                  </a:txBody>
                  <a:tcPr/>
                </a:tc>
                <a:extLst>
                  <a:ext uri="{0D108BD9-81ED-4DB2-BD59-A6C34878D82A}">
                    <a16:rowId xmlns:a16="http://schemas.microsoft.com/office/drawing/2014/main" val="1196804370"/>
                  </a:ext>
                </a:extLst>
              </a:tr>
            </a:tbl>
          </a:graphicData>
        </a:graphic>
      </p:graphicFrame>
      <p:sp>
        <p:nvSpPr>
          <p:cNvPr id="7" name="Rectangle 6"/>
          <p:cNvSpPr/>
          <p:nvPr/>
        </p:nvSpPr>
        <p:spPr>
          <a:xfrm>
            <a:off x="2555776" y="332656"/>
            <a:ext cx="4572000" cy="646331"/>
          </a:xfrm>
          <a:prstGeom prst="rect">
            <a:avLst/>
          </a:prstGeom>
        </p:spPr>
        <p:txBody>
          <a:bodyPr>
            <a:spAutoFit/>
          </a:bodyPr>
          <a:lstStyle/>
          <a:p>
            <a:endParaRPr lang="en-GB" sz="800" dirty="0">
              <a:solidFill>
                <a:srgbClr val="000000"/>
              </a:solidFill>
              <a:latin typeface="Calibri" panose="020F0502020204030204" pitchFamily="34" charset="0"/>
            </a:endParaRPr>
          </a:p>
          <a:p>
            <a:r>
              <a:rPr lang="en-GB" sz="2800" b="1" dirty="0">
                <a:solidFill>
                  <a:srgbClr val="000065"/>
                </a:solidFill>
                <a:latin typeface="Arial" panose="020B0604020202020204" pitchFamily="34" charset="0"/>
                <a:cs typeface="Arial" panose="020B0604020202020204" pitchFamily="34" charset="0"/>
              </a:rPr>
              <a:t>Some examples of USPs: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2460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GB" sz="2700" b="1" dirty="0" smtClean="0">
                <a:latin typeface="Arial" panose="020B0604020202020204" pitchFamily="34" charset="0"/>
                <a:cs typeface="Arial" panose="020B0604020202020204" pitchFamily="34" charset="0"/>
              </a:rPr>
              <a:t>Assessing </a:t>
            </a:r>
            <a:r>
              <a:rPr lang="en-GB" sz="2700" b="1" dirty="0">
                <a:latin typeface="Arial" panose="020B0604020202020204" pitchFamily="34" charset="0"/>
                <a:cs typeface="Arial" panose="020B0604020202020204" pitchFamily="34" charset="0"/>
              </a:rPr>
              <a:t>your product or service </a:t>
            </a: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Use the following template to assess your product or service</a:t>
            </a:r>
            <a:r>
              <a:rPr lang="en-GB" sz="2200" b="1" dirty="0"/>
              <a:t>: </a:t>
            </a:r>
            <a:endParaRPr lang="en-GB" sz="2200" dirty="0"/>
          </a:p>
        </p:txBody>
      </p:sp>
      <p:pic>
        <p:nvPicPr>
          <p:cNvPr id="4" name="Content Placeholder 3"/>
          <p:cNvPicPr>
            <a:picLocks noGrp="1" noChangeAspect="1"/>
          </p:cNvPicPr>
          <p:nvPr>
            <p:ph idx="1"/>
          </p:nvPr>
        </p:nvPicPr>
        <p:blipFill>
          <a:blip r:embed="rId2"/>
          <a:stretch>
            <a:fillRect/>
          </a:stretch>
        </p:blipFill>
        <p:spPr>
          <a:xfrm>
            <a:off x="3059832" y="1916832"/>
            <a:ext cx="3338805" cy="3503638"/>
          </a:xfrm>
          <a:prstGeom prst="rect">
            <a:avLst/>
          </a:prstGeom>
        </p:spPr>
      </p:pic>
    </p:spTree>
    <p:extLst>
      <p:ext uri="{BB962C8B-B14F-4D97-AF65-F5344CB8AC3E}">
        <p14:creationId xmlns:p14="http://schemas.microsoft.com/office/powerpoint/2010/main" val="9526793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87624" y="32997"/>
            <a:ext cx="6599966" cy="6092813"/>
          </a:xfrm>
          <a:prstGeom prst="rect">
            <a:avLst/>
          </a:prstGeom>
        </p:spPr>
      </p:pic>
    </p:spTree>
    <p:extLst>
      <p:ext uri="{BB962C8B-B14F-4D97-AF65-F5344CB8AC3E}">
        <p14:creationId xmlns:p14="http://schemas.microsoft.com/office/powerpoint/2010/main" val="18850203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21457577"/>
              </p:ext>
            </p:extLst>
          </p:nvPr>
        </p:nvGraphicFramePr>
        <p:xfrm>
          <a:off x="0" y="0"/>
          <a:ext cx="9144000" cy="6858000"/>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283536181"/>
                    </a:ext>
                  </a:extLst>
                </a:gridCol>
                <a:gridCol w="4572000">
                  <a:extLst>
                    <a:ext uri="{9D8B030D-6E8A-4147-A177-3AD203B41FA5}">
                      <a16:colId xmlns:a16="http://schemas.microsoft.com/office/drawing/2014/main" val="2427242994"/>
                    </a:ext>
                  </a:extLst>
                </a:gridCol>
              </a:tblGrid>
              <a:tr h="3820886">
                <a:tc>
                  <a:txBody>
                    <a:bodyPr/>
                    <a:lstStyle/>
                    <a:p>
                      <a:endParaRPr lang="en-GB" sz="1800" b="0" i="0" u="none" strike="noStrike" kern="1200" baseline="0" dirty="0" smtClean="0">
                        <a:solidFill>
                          <a:schemeClr val="lt1"/>
                        </a:solidFill>
                        <a:latin typeface="+mn-lt"/>
                        <a:ea typeface="+mn-ea"/>
                        <a:cs typeface="+mn-cs"/>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What are we particularly good at ?</a:t>
                      </a: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tx1"/>
                          </a:solidFill>
                          <a:latin typeface="Arial" panose="020B0604020202020204" pitchFamily="34" charset="0"/>
                          <a:ea typeface="+mn-ea"/>
                          <a:cs typeface="Arial" panose="020B0604020202020204" pitchFamily="34" charset="0"/>
                        </a:rPr>
                        <a:t>Specifically (U.S.Ps) </a:t>
                      </a:r>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1. Short run colour litho. printing.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2. Fast turn-around work.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3. Quality of Digital vs. Litho. matching.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4. Profitable Digital business.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5. Digital ordering system. </a:t>
                      </a:r>
                    </a:p>
                    <a:p>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tx1"/>
                          </a:solidFill>
                          <a:latin typeface="Arial" panose="020B0604020202020204" pitchFamily="34" charset="0"/>
                          <a:ea typeface="+mn-ea"/>
                          <a:cs typeface="Arial" panose="020B0604020202020204" pitchFamily="34" charset="0"/>
                        </a:rPr>
                        <a:t>Generally : </a:t>
                      </a:r>
                      <a:endParaRPr lang="en-GB" sz="1200" b="0" i="0" u="sng"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1. Reputation for Customer service &amp; Quality.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2. Excellent image of Corporate Social responsibility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particularly with respect to Environmental credentials.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3. People who visit the site normally do business (90%):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how can we get more people to visit the site? </a:t>
                      </a:r>
                      <a:endParaRPr lang="en-GB" sz="1200" dirty="0">
                        <a:solidFill>
                          <a:schemeClr val="tx1"/>
                        </a:solidFill>
                        <a:latin typeface="Arial" panose="020B0604020202020204" pitchFamily="34" charset="0"/>
                        <a:cs typeface="Arial" panose="020B0604020202020204" pitchFamily="34" charset="0"/>
                      </a:endParaRPr>
                    </a:p>
                  </a:txBody>
                  <a:tcPr/>
                </a:tc>
                <a:tc>
                  <a:txBody>
                    <a:bodyPr/>
                    <a:lstStyle/>
                    <a:p>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Where are we vulnerable? </a:t>
                      </a:r>
                    </a:p>
                    <a:p>
                      <a:endParaRPr lang="en-GB" sz="1200" b="0" i="0" u="sng"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tx1"/>
                          </a:solidFill>
                          <a:latin typeface="Arial" panose="020B0604020202020204" pitchFamily="34" charset="0"/>
                          <a:ea typeface="+mn-ea"/>
                          <a:cs typeface="Arial" panose="020B0604020202020204" pitchFamily="34" charset="0"/>
                        </a:rPr>
                        <a:t>Specifically for X: </a:t>
                      </a:r>
                      <a:endParaRPr lang="en-GB" sz="1200" b="0" i="0" u="sng"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1. Do not have an effective marketing strategy.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2. Website is not dynamic or up-to-date.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3. Little business done through Internet tools.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4. Succession planning could become an issue.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5. Intermittent ‘mistakes’ affect customer confidence.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6. Headcount to sales level in excess of industry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Benchmarks</a:t>
                      </a: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tx1"/>
                          </a:solidFill>
                          <a:latin typeface="Arial" panose="020B0604020202020204" pitchFamily="34" charset="0"/>
                          <a:ea typeface="+mn-ea"/>
                          <a:cs typeface="Arial" panose="020B0604020202020204" pitchFamily="34" charset="0"/>
                        </a:rPr>
                        <a:t>Generally (true for the industry) : </a:t>
                      </a:r>
                      <a:endParaRPr lang="en-GB" sz="1200" b="0" i="0" u="sng"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1. Control of debt in current climate.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2. Takeover/mergers and acquisitions.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3. Danger of good people leaving the business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because of economic uncertainty.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4. Continually reducing prices. </a:t>
                      </a:r>
                      <a:endParaRPr lang="en-GB"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5. Move from print to electronic in the STM sector. </a:t>
                      </a:r>
                      <a:endParaRPr lang="en-GB" sz="12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91669584"/>
                  </a:ext>
                </a:extLst>
              </a:tr>
              <a:tr h="3037114">
                <a:tc>
                  <a:txBody>
                    <a:bodyPr/>
                    <a:lstStyle/>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What opportunities can be exploited ? </a:t>
                      </a:r>
                    </a:p>
                    <a:p>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dk1"/>
                          </a:solidFill>
                          <a:latin typeface="Arial" panose="020B0604020202020204" pitchFamily="34" charset="0"/>
                          <a:ea typeface="+mn-ea"/>
                          <a:cs typeface="Arial" panose="020B0604020202020204" pitchFamily="34" charset="0"/>
                        </a:rPr>
                        <a:t>Short term : </a:t>
                      </a:r>
                      <a:endParaRPr lang="en-GB" sz="1200" b="0" i="0" u="sng"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1. To be seen as Printer of choice for the STM sector.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2. Offer (even if limited) Internet ordering facility.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3. Build on the success of the digital operation.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4. Become leaner in terms of resource deployment.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5. Greater penetration of the Public sector.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6. Exploit opportunities generated by failed competitors.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7. Create a far more dynamic and appealing website. </a:t>
                      </a:r>
                    </a:p>
                    <a:p>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dk1"/>
                          </a:solidFill>
                          <a:latin typeface="Arial" panose="020B0604020202020204" pitchFamily="34" charset="0"/>
                          <a:ea typeface="+mn-ea"/>
                          <a:cs typeface="Arial" panose="020B0604020202020204" pitchFamily="34" charset="0"/>
                        </a:rPr>
                        <a:t>Longer term : </a:t>
                      </a:r>
                      <a:endParaRPr lang="en-GB" sz="1200" b="0" i="0" u="sng"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1. Business to Business system links.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2. Explore opportunities for developing a Print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management operation. </a:t>
                      </a:r>
                      <a:endParaRPr lang="en-GB" sz="1200" dirty="0">
                        <a:latin typeface="Arial" panose="020B0604020202020204" pitchFamily="34" charset="0"/>
                        <a:cs typeface="Arial" panose="020B0604020202020204" pitchFamily="34" charset="0"/>
                      </a:endParaRPr>
                    </a:p>
                  </a:txBody>
                  <a:tcPr/>
                </a:tc>
                <a:tc>
                  <a:txBody>
                    <a:bodyPr/>
                    <a:lstStyle/>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What are the threats to the business ?</a:t>
                      </a: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dk1"/>
                          </a:solidFill>
                          <a:latin typeface="Arial" panose="020B0604020202020204" pitchFamily="34" charset="0"/>
                          <a:ea typeface="+mn-ea"/>
                          <a:cs typeface="Arial" panose="020B0604020202020204" pitchFamily="34" charset="0"/>
                        </a:rPr>
                        <a:t>Internal : </a:t>
                      </a:r>
                      <a:endParaRPr lang="en-GB" sz="1200" b="0" i="0" u="sng"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1. Failure to exploit E-commerce and Internet trading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opportunities whilst others are adopting such systems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will result in X being seen as out-of-date.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2. Failing to systemise the issues that cause ‘mistakes’. </a:t>
                      </a:r>
                    </a:p>
                    <a:p>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sng" strike="noStrike" kern="1200" baseline="0" dirty="0" smtClean="0">
                          <a:solidFill>
                            <a:schemeClr val="dk1"/>
                          </a:solidFill>
                          <a:latin typeface="Arial" panose="020B0604020202020204" pitchFamily="34" charset="0"/>
                          <a:ea typeface="+mn-ea"/>
                          <a:cs typeface="Arial" panose="020B0604020202020204" pitchFamily="34" charset="0"/>
                        </a:rPr>
                        <a:t>External </a:t>
                      </a:r>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1. Currency fluctuations.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2. Credit and insurance withdrawal causing cash flow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problems. (And the level of risk that can be exposed).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3. Price comparison websites will further exacerbate the </a:t>
                      </a:r>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issues highlighted above</a:t>
                      </a:r>
                      <a:r>
                        <a:rPr lang="en-GB" sz="1800" b="1" i="0" u="none" strike="noStrike" kern="1200" baseline="0" dirty="0" smtClean="0">
                          <a:solidFill>
                            <a:schemeClr val="dk1"/>
                          </a:solidFill>
                          <a:latin typeface="+mn-lt"/>
                          <a:ea typeface="+mn-ea"/>
                          <a:cs typeface="+mn-cs"/>
                        </a:rPr>
                        <a:t>. </a:t>
                      </a:r>
                      <a:endParaRPr lang="en-GB" dirty="0"/>
                    </a:p>
                  </a:txBody>
                  <a:tcPr/>
                </a:tc>
                <a:extLst>
                  <a:ext uri="{0D108BD9-81ED-4DB2-BD59-A6C34878D82A}">
                    <a16:rowId xmlns:a16="http://schemas.microsoft.com/office/drawing/2014/main" val="3210747700"/>
                  </a:ext>
                </a:extLst>
              </a:tr>
            </a:tbl>
          </a:graphicData>
        </a:graphic>
      </p:graphicFrame>
    </p:spTree>
    <p:extLst>
      <p:ext uri="{BB962C8B-B14F-4D97-AF65-F5344CB8AC3E}">
        <p14:creationId xmlns:p14="http://schemas.microsoft.com/office/powerpoint/2010/main" val="1570555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283597924"/>
              </p:ext>
            </p:extLst>
          </p:nvPr>
        </p:nvGraphicFramePr>
        <p:xfrm>
          <a:off x="0" y="-27384"/>
          <a:ext cx="9144000" cy="7184504"/>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438930347"/>
                    </a:ext>
                  </a:extLst>
                </a:gridCol>
                <a:gridCol w="4572000">
                  <a:extLst>
                    <a:ext uri="{9D8B030D-6E8A-4147-A177-3AD203B41FA5}">
                      <a16:colId xmlns:a16="http://schemas.microsoft.com/office/drawing/2014/main" val="2678037591"/>
                    </a:ext>
                  </a:extLst>
                </a:gridCol>
              </a:tblGrid>
              <a:tr h="936104">
                <a:tc gridSpan="2">
                  <a:txBody>
                    <a:bodyPr/>
                    <a:lstStyle/>
                    <a:p>
                      <a:endParaRPr lang="en-GB" sz="1800" b="0" i="0" u="none" strike="noStrike" kern="1200" baseline="0" dirty="0" smtClean="0">
                        <a:solidFill>
                          <a:schemeClr val="lt1"/>
                        </a:solidFill>
                        <a:latin typeface="+mn-lt"/>
                        <a:ea typeface="+mn-ea"/>
                        <a:cs typeface="+mn-cs"/>
                      </a:endParaRPr>
                    </a:p>
                    <a:p>
                      <a:pPr algn="ctr"/>
                      <a:r>
                        <a:rPr lang="en-GB" sz="3200" b="1" i="0" u="none" strike="noStrike" kern="1200" baseline="0" dirty="0" smtClean="0">
                          <a:solidFill>
                            <a:schemeClr val="lt1"/>
                          </a:solidFill>
                          <a:latin typeface="Arial" panose="020B0604020202020204" pitchFamily="34" charset="0"/>
                          <a:ea typeface="+mn-ea"/>
                          <a:cs typeface="Arial" panose="020B0604020202020204" pitchFamily="34" charset="0"/>
                        </a:rPr>
                        <a:t>SWOT Analysis </a:t>
                      </a:r>
                      <a:endParaRPr lang="en-GB" sz="3200" dirty="0">
                        <a:latin typeface="Arial" panose="020B060402020202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1733326578"/>
                  </a:ext>
                </a:extLst>
              </a:tr>
              <a:tr h="792309">
                <a:tc>
                  <a:txBody>
                    <a:bodyPr/>
                    <a:lstStyle/>
                    <a:p>
                      <a:endParaRPr lang="en-GB" sz="1000" b="0" i="0" u="none" strike="noStrike" kern="1200" baseline="0" dirty="0" smtClean="0">
                        <a:solidFill>
                          <a:schemeClr val="dk1"/>
                        </a:solidFill>
                        <a:latin typeface="+mn-lt"/>
                        <a:ea typeface="+mn-ea"/>
                        <a:cs typeface="+mn-cs"/>
                      </a:endParaRPr>
                    </a:p>
                    <a:p>
                      <a:r>
                        <a:rPr lang="en-GB" sz="1000" b="1" i="0" u="none" strike="noStrike" kern="1200" baseline="0" dirty="0" smtClean="0">
                          <a:solidFill>
                            <a:schemeClr val="dk1"/>
                          </a:solidFill>
                          <a:latin typeface="Arial" panose="020B0604020202020204" pitchFamily="34" charset="0"/>
                          <a:ea typeface="+mn-ea"/>
                          <a:cs typeface="Arial" panose="020B0604020202020204" pitchFamily="34" charset="0"/>
                        </a:rPr>
                        <a:t>Strengths </a:t>
                      </a:r>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Experienced core sales team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Long serving employees with a vast amount of experience and knowledge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Positive culture , committed to continuous improvement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Proactively train employees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Minimum trade union influence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Experienced design department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Long standing customer base, reputation for Quality, service, and reacting to the customer needs.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Large storage area, can offer stock holding.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Two sites running one shift each, have the capacity to grow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Own transept fleet, flexibility with local deliveries and Call offs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Positive feedback from most visitors to site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We understand the need to grow and develop to survive in today's market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SPOCS, Fantastic system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Good at doing the best we can with the old machines we have </a:t>
                      </a:r>
                      <a:r>
                        <a:rPr lang="en-GB" sz="1800" b="0" i="0" u="none" strike="noStrike" kern="1200" baseline="0" dirty="0" smtClean="0">
                          <a:solidFill>
                            <a:schemeClr val="dk1"/>
                          </a:solidFill>
                          <a:latin typeface="+mn-lt"/>
                          <a:ea typeface="+mn-ea"/>
                          <a:cs typeface="+mn-cs"/>
                        </a:rPr>
                        <a:t>	</a:t>
                      </a:r>
                    </a:p>
                    <a:p>
                      <a:endParaRPr lang="en-GB" dirty="0"/>
                    </a:p>
                  </a:txBody>
                  <a:tcPr/>
                </a:tc>
                <a:tc>
                  <a:txBody>
                    <a:bodyPr/>
                    <a:lstStyle/>
                    <a:p>
                      <a:endParaRPr lang="en-GB" sz="1800" b="0" i="0" u="none" strike="noStrike" kern="1200" baseline="0" dirty="0" smtClean="0">
                        <a:solidFill>
                          <a:schemeClr val="dk1"/>
                        </a:solidFill>
                        <a:latin typeface="+mn-lt"/>
                        <a:ea typeface="+mn-ea"/>
                        <a:cs typeface="+mn-cs"/>
                      </a:endParaRPr>
                    </a:p>
                    <a:p>
                      <a:r>
                        <a:rPr lang="en-GB" sz="1000" b="1" i="0" u="none" strike="noStrike" kern="1200" baseline="0" dirty="0" smtClean="0">
                          <a:solidFill>
                            <a:schemeClr val="dk1"/>
                          </a:solidFill>
                          <a:latin typeface="Arial" panose="020B0604020202020204" pitchFamily="34" charset="0"/>
                          <a:ea typeface="+mn-ea"/>
                          <a:cs typeface="Arial" panose="020B0604020202020204" pitchFamily="34" charset="0"/>
                        </a:rPr>
                        <a:t>Weaknesses </a:t>
                      </a:r>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Ageing workforce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Not all Managers share the same vision, and show poor "lead by example" This affects morale within the department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Board supplier (Abbey) poor quality product, logistically too far from site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Maintenance cost high due to past neglect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Machines running with faults due to resource (time and cost)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SPOCS /Network running slow, this frustrates all operators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Can over complicate simple tasks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Planner not set up over both sites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Process errors costs us time, money, and loss of customer trust.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Lack of innovation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We don’t advertise, or sell our "stocked items" on the open market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We don’t do any internet selling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Not using SPOCS to its full potential, due to lack operator knowledge, system issues and short cutting.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Most machines over both sites are old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Maintenance department over stretched </a:t>
                      </a:r>
                      <a:r>
                        <a:rPr lang="en-GB" sz="1800" b="0" i="0" u="none" strike="noStrike" kern="1200" baseline="0" dirty="0" smtClean="0">
                          <a:solidFill>
                            <a:schemeClr val="dk1"/>
                          </a:solidFill>
                          <a:latin typeface="+mn-lt"/>
                          <a:ea typeface="+mn-ea"/>
                          <a:cs typeface="+mn-cs"/>
                        </a:rPr>
                        <a:t>	</a:t>
                      </a:r>
                    </a:p>
                    <a:p>
                      <a:endParaRPr lang="en-GB" dirty="0"/>
                    </a:p>
                  </a:txBody>
                  <a:tcPr/>
                </a:tc>
                <a:extLst>
                  <a:ext uri="{0D108BD9-81ED-4DB2-BD59-A6C34878D82A}">
                    <a16:rowId xmlns:a16="http://schemas.microsoft.com/office/drawing/2014/main" val="1609270150"/>
                  </a:ext>
                </a:extLst>
              </a:tr>
              <a:tr h="792309">
                <a:tc>
                  <a:txBody>
                    <a:bodyPr/>
                    <a:lstStyle/>
                    <a:p>
                      <a:endParaRPr lang="en-GB" sz="1800" b="0" i="0" u="none" strike="noStrike" kern="1200" baseline="0" dirty="0" smtClean="0">
                        <a:solidFill>
                          <a:schemeClr val="dk1"/>
                        </a:solidFill>
                        <a:latin typeface="+mn-lt"/>
                        <a:ea typeface="+mn-ea"/>
                        <a:cs typeface="+mn-cs"/>
                      </a:endParaRPr>
                    </a:p>
                    <a:p>
                      <a:r>
                        <a:rPr lang="en-GB" sz="1000" b="1" i="0" u="none" strike="noStrike" kern="1200" baseline="0" dirty="0" smtClean="0">
                          <a:solidFill>
                            <a:schemeClr val="dk1"/>
                          </a:solidFill>
                          <a:latin typeface="Arial" panose="020B0604020202020204" pitchFamily="34" charset="0"/>
                          <a:ea typeface="+mn-ea"/>
                          <a:cs typeface="Arial" panose="020B0604020202020204" pitchFamily="34" charset="0"/>
                        </a:rPr>
                        <a:t>Opportunities </a:t>
                      </a:r>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Identify what are our competitors USP?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Two sites running one shift each. Have the Capacity to expand 66%,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Advertise our "stocked items" on the open market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Be smarter with stock holding for current customers, we need room to offer this service to potential customers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Develop the delivery module in SPOCS for better economical use of our transport between two sites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Pro-actively sell our designs onto the open market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Look at Technological advances to better out USP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Create our own online shop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Get more visitors to site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BCR Accreditation will open doors for growth </a:t>
                      </a:r>
                      <a:r>
                        <a:rPr lang="en-GB" sz="1800" b="0" i="0" u="none" strike="noStrike" kern="1200" baseline="0" dirty="0" smtClean="0">
                          <a:solidFill>
                            <a:schemeClr val="dk1"/>
                          </a:solidFill>
                          <a:latin typeface="+mn-lt"/>
                          <a:ea typeface="+mn-ea"/>
                          <a:cs typeface="+mn-cs"/>
                        </a:rPr>
                        <a:t>	</a:t>
                      </a:r>
                    </a:p>
                    <a:p>
                      <a:endParaRPr lang="en-GB" dirty="0"/>
                    </a:p>
                  </a:txBody>
                  <a:tcPr/>
                </a:tc>
                <a:tc>
                  <a:txBody>
                    <a:bodyPr/>
                    <a:lstStyle/>
                    <a:p>
                      <a:endParaRPr lang="en-GB" sz="1800" b="0" i="0" u="none" strike="noStrike" kern="1200" baseline="0" dirty="0" smtClean="0">
                        <a:solidFill>
                          <a:schemeClr val="dk1"/>
                        </a:solidFill>
                        <a:latin typeface="+mn-lt"/>
                        <a:ea typeface="+mn-ea"/>
                        <a:cs typeface="+mn-cs"/>
                      </a:endParaRPr>
                    </a:p>
                    <a:p>
                      <a:r>
                        <a:rPr lang="en-GB" sz="1000" b="1" i="0" u="none" strike="noStrike" kern="1200" baseline="0" dirty="0" smtClean="0">
                          <a:solidFill>
                            <a:schemeClr val="dk1"/>
                          </a:solidFill>
                          <a:latin typeface="Arial" panose="020B0604020202020204" pitchFamily="34" charset="0"/>
                          <a:ea typeface="+mn-ea"/>
                          <a:cs typeface="Arial" panose="020B0604020202020204" pitchFamily="34" charset="0"/>
                        </a:rPr>
                        <a:t>Threats </a:t>
                      </a:r>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Selling price constantly under pressure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Competitive market prices forcing us to cut prices to keep the work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Customers moving work abroad for economical reasons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Loss in trust from some of our long standing customers means they will look elsewhere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Competitors more Technological advanced than we are, and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Competitors gaining an advantage through investment in better Technology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Loosing focus on some areas due to lack of resource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Competitors can buy board from anywhere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Competitors have BRC, can offer a service we cant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Two sites with only enough work for one shift each, is this cost effective? </a:t>
                      </a: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 Losing our sales reps to competitors 	</a:t>
                      </a:r>
                    </a:p>
                    <a:p>
                      <a:endParaRPr lang="en-GB" dirty="0"/>
                    </a:p>
                  </a:txBody>
                  <a:tcPr/>
                </a:tc>
                <a:extLst>
                  <a:ext uri="{0D108BD9-81ED-4DB2-BD59-A6C34878D82A}">
                    <a16:rowId xmlns:a16="http://schemas.microsoft.com/office/drawing/2014/main" val="935791522"/>
                  </a:ext>
                </a:extLst>
              </a:tr>
            </a:tbl>
          </a:graphicData>
        </a:graphic>
      </p:graphicFrame>
    </p:spTree>
    <p:extLst>
      <p:ext uri="{BB962C8B-B14F-4D97-AF65-F5344CB8AC3E}">
        <p14:creationId xmlns:p14="http://schemas.microsoft.com/office/powerpoint/2010/main" val="42237789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sz="4900" b="1" dirty="0" smtClean="0">
                <a:latin typeface="Arial" panose="020B0604020202020204" pitchFamily="34" charset="0"/>
                <a:cs typeface="Arial" panose="020B0604020202020204" pitchFamily="34" charset="0"/>
              </a:rPr>
              <a:t>Exercise </a:t>
            </a:r>
            <a:r>
              <a:rPr lang="en-GB" sz="4900" b="1" dirty="0">
                <a:latin typeface="Arial" panose="020B0604020202020204" pitchFamily="34" charset="0"/>
                <a:cs typeface="Arial" panose="020B0604020202020204" pitchFamily="34" charset="0"/>
              </a:rPr>
              <a:t>3 </a:t>
            </a:r>
            <a:r>
              <a:rPr lang="en-GB" sz="4900" b="1" dirty="0" smtClean="0">
                <a:latin typeface="Arial" panose="020B0604020202020204" pitchFamily="34" charset="0"/>
                <a:cs typeface="Arial" panose="020B0604020202020204" pitchFamily="34" charset="0"/>
              </a:rPr>
              <a:t/>
            </a:r>
            <a:br>
              <a:rPr lang="en-GB" sz="4900" b="1" dirty="0" smtClean="0">
                <a:latin typeface="Arial" panose="020B0604020202020204" pitchFamily="34" charset="0"/>
                <a:cs typeface="Arial" panose="020B0604020202020204" pitchFamily="34" charset="0"/>
              </a:rPr>
            </a:br>
            <a:r>
              <a:rPr lang="en-GB" sz="4900" b="1" dirty="0">
                <a:latin typeface="Arial" panose="020B0604020202020204" pitchFamily="34" charset="0"/>
                <a:cs typeface="Arial" panose="020B0604020202020204" pitchFamily="34" charset="0"/>
              </a:rPr>
              <a:t/>
            </a:r>
            <a:br>
              <a:rPr lang="en-GB" sz="4900" b="1" dirty="0">
                <a:latin typeface="Arial" panose="020B0604020202020204" pitchFamily="34" charset="0"/>
                <a:cs typeface="Arial" panose="020B0604020202020204" pitchFamily="34" charset="0"/>
              </a:rPr>
            </a:br>
            <a:r>
              <a:rPr lang="en-GB" sz="4900" dirty="0">
                <a:latin typeface="Arial" panose="020B0604020202020204" pitchFamily="34" charset="0"/>
                <a:cs typeface="Arial" panose="020B0604020202020204" pitchFamily="34" charset="0"/>
              </a:rPr>
              <a:t/>
            </a:r>
            <a:br>
              <a:rPr lang="en-GB" sz="4900" dirty="0">
                <a:latin typeface="Arial" panose="020B0604020202020204" pitchFamily="34" charset="0"/>
                <a:cs typeface="Arial" panose="020B0604020202020204" pitchFamily="34" charset="0"/>
              </a:rPr>
            </a:br>
            <a:r>
              <a:rPr lang="en-GB" sz="4900" b="1" dirty="0">
                <a:latin typeface="Arial" panose="020B0604020202020204" pitchFamily="34" charset="0"/>
                <a:cs typeface="Arial" panose="020B0604020202020204" pitchFamily="34" charset="0"/>
              </a:rPr>
              <a:t>Undertake a SWOT analysis of your company </a:t>
            </a:r>
            <a:endParaRPr lang="en-GB" sz="4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44374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11560" y="0"/>
            <a:ext cx="7164288" cy="5528936"/>
          </a:xfrm>
          <a:prstGeom prst="rect">
            <a:avLst/>
          </a:prstGeom>
        </p:spPr>
      </p:pic>
    </p:spTree>
    <p:extLst>
      <p:ext uri="{BB962C8B-B14F-4D97-AF65-F5344CB8AC3E}">
        <p14:creationId xmlns:p14="http://schemas.microsoft.com/office/powerpoint/2010/main" val="38836305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Where do we stand in the market? </a:t>
            </a:r>
            <a:endParaRPr lang="en-GB" sz="2700"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55474908"/>
              </p:ext>
            </p:extLst>
          </p:nvPr>
        </p:nvGraphicFramePr>
        <p:xfrm>
          <a:off x="0" y="1124744"/>
          <a:ext cx="9144000" cy="5733256"/>
        </p:xfrm>
        <a:graphic>
          <a:graphicData uri="http://schemas.openxmlformats.org/drawingml/2006/table">
            <a:tbl>
              <a:tblPr firstRow="1" bandRow="1">
                <a:tableStyleId>{5C22544A-7EE6-4342-B048-85BDC9FD1C3A}</a:tableStyleId>
              </a:tblPr>
              <a:tblGrid>
                <a:gridCol w="4078041">
                  <a:extLst>
                    <a:ext uri="{9D8B030D-6E8A-4147-A177-3AD203B41FA5}">
                      <a16:colId xmlns:a16="http://schemas.microsoft.com/office/drawing/2014/main" val="2336060674"/>
                    </a:ext>
                  </a:extLst>
                </a:gridCol>
                <a:gridCol w="5065959">
                  <a:extLst>
                    <a:ext uri="{9D8B030D-6E8A-4147-A177-3AD203B41FA5}">
                      <a16:colId xmlns:a16="http://schemas.microsoft.com/office/drawing/2014/main" val="1930377119"/>
                    </a:ext>
                  </a:extLst>
                </a:gridCol>
              </a:tblGrid>
              <a:tr h="2866628">
                <a:tc>
                  <a:txBody>
                    <a:bodyPr/>
                    <a:lstStyle/>
                    <a:p>
                      <a:endParaRPr lang="en-GB" sz="1800" b="0" i="0" u="none" strike="noStrike" kern="1200" baseline="0" dirty="0" smtClean="0">
                        <a:solidFill>
                          <a:schemeClr val="lt1"/>
                        </a:solidFill>
                        <a:latin typeface="+mn-lt"/>
                        <a:ea typeface="+mn-ea"/>
                        <a:cs typeface="+mn-cs"/>
                      </a:endParaRPr>
                    </a:p>
                    <a:p>
                      <a:r>
                        <a:rPr lang="en-GB" sz="1800" b="1" i="0" u="none" strike="noStrike" kern="1200" baseline="0" dirty="0" smtClean="0">
                          <a:solidFill>
                            <a:schemeClr val="tx1"/>
                          </a:solidFill>
                          <a:latin typeface="+mn-lt"/>
                          <a:ea typeface="+mn-ea"/>
                          <a:cs typeface="+mn-cs"/>
                        </a:rPr>
                        <a:t>What are we particularly good at ? </a:t>
                      </a:r>
                      <a:endParaRPr lang="en-GB" dirty="0">
                        <a:solidFill>
                          <a:schemeClr val="tx1"/>
                        </a:solidFill>
                      </a:endParaRPr>
                    </a:p>
                  </a:txBody>
                  <a:tcPr/>
                </a:tc>
                <a:tc>
                  <a:txBody>
                    <a:bodyPr/>
                    <a:lstStyle/>
                    <a:p>
                      <a:endParaRPr lang="en-GB" sz="1800" b="0" i="0" u="none" strike="noStrike" kern="1200" baseline="0" dirty="0" smtClean="0">
                        <a:solidFill>
                          <a:schemeClr val="lt1"/>
                        </a:solidFill>
                        <a:latin typeface="+mn-lt"/>
                        <a:ea typeface="+mn-ea"/>
                        <a:cs typeface="+mn-cs"/>
                      </a:endParaRPr>
                    </a:p>
                    <a:p>
                      <a:r>
                        <a:rPr lang="en-GB" sz="1800" b="1" i="0" u="none" strike="noStrike" kern="1200" baseline="0" dirty="0" smtClean="0">
                          <a:solidFill>
                            <a:schemeClr val="tx1"/>
                          </a:solidFill>
                          <a:latin typeface="+mn-lt"/>
                          <a:ea typeface="+mn-ea"/>
                          <a:cs typeface="+mn-cs"/>
                        </a:rPr>
                        <a:t>Where are we vulnerable? </a:t>
                      </a:r>
                      <a:endParaRPr lang="en-GB" dirty="0">
                        <a:solidFill>
                          <a:schemeClr val="tx1"/>
                        </a:solidFill>
                      </a:endParaRPr>
                    </a:p>
                  </a:txBody>
                  <a:tcPr/>
                </a:tc>
                <a:extLst>
                  <a:ext uri="{0D108BD9-81ED-4DB2-BD59-A6C34878D82A}">
                    <a16:rowId xmlns:a16="http://schemas.microsoft.com/office/drawing/2014/main" val="3351300275"/>
                  </a:ext>
                </a:extLst>
              </a:tr>
              <a:tr h="2866628">
                <a:tc>
                  <a:txBody>
                    <a:bodyPr/>
                    <a:lstStyle/>
                    <a:p>
                      <a:endParaRPr lang="en-GB" sz="1800" b="0" i="0" u="none" strike="noStrike" kern="1200" baseline="0" dirty="0" smtClean="0">
                        <a:solidFill>
                          <a:schemeClr val="dk1"/>
                        </a:solidFill>
                        <a:latin typeface="+mn-lt"/>
                        <a:ea typeface="+mn-ea"/>
                        <a:cs typeface="+mn-cs"/>
                      </a:endParaRPr>
                    </a:p>
                    <a:p>
                      <a:r>
                        <a:rPr lang="en-GB" sz="1800" b="1" i="0" u="none" strike="noStrike" kern="1200" baseline="0" dirty="0" smtClean="0">
                          <a:solidFill>
                            <a:schemeClr val="dk1"/>
                          </a:solidFill>
                          <a:latin typeface="+mn-lt"/>
                          <a:ea typeface="+mn-ea"/>
                          <a:cs typeface="+mn-cs"/>
                        </a:rPr>
                        <a:t>What opportunities can be exploited? </a:t>
                      </a:r>
                      <a:endParaRPr lang="en-GB" dirty="0"/>
                    </a:p>
                  </a:txBody>
                  <a:tcPr/>
                </a:tc>
                <a:tc>
                  <a:txBody>
                    <a:bodyPr/>
                    <a:lstStyle/>
                    <a:p>
                      <a:endParaRPr lang="en-GB" sz="1800" b="0" i="0" u="none" strike="noStrike" kern="1200" baseline="0" dirty="0" smtClean="0">
                        <a:solidFill>
                          <a:schemeClr val="dk1"/>
                        </a:solidFill>
                        <a:latin typeface="+mn-lt"/>
                        <a:ea typeface="+mn-ea"/>
                        <a:cs typeface="+mn-cs"/>
                      </a:endParaRPr>
                    </a:p>
                    <a:p>
                      <a:r>
                        <a:rPr lang="en-GB" sz="1800" b="1" i="0" u="none" strike="noStrike" kern="1200" baseline="0" dirty="0" smtClean="0">
                          <a:solidFill>
                            <a:schemeClr val="dk1"/>
                          </a:solidFill>
                          <a:latin typeface="+mn-lt"/>
                          <a:ea typeface="+mn-ea"/>
                          <a:cs typeface="+mn-cs"/>
                        </a:rPr>
                        <a:t>Where are the threats to our ideas? </a:t>
                      </a:r>
                      <a:endParaRPr lang="en-GB" dirty="0"/>
                    </a:p>
                  </a:txBody>
                  <a:tcPr/>
                </a:tc>
                <a:extLst>
                  <a:ext uri="{0D108BD9-81ED-4DB2-BD59-A6C34878D82A}">
                    <a16:rowId xmlns:a16="http://schemas.microsoft.com/office/drawing/2014/main" val="2431800072"/>
                  </a:ext>
                </a:extLst>
              </a:tr>
            </a:tbl>
          </a:graphicData>
        </a:graphic>
      </p:graphicFrame>
    </p:spTree>
    <p:extLst>
      <p:ext uri="{BB962C8B-B14F-4D97-AF65-F5344CB8AC3E}">
        <p14:creationId xmlns:p14="http://schemas.microsoft.com/office/powerpoint/2010/main" val="10461524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144000" cy="6741368"/>
          </a:xfrm>
          <a:prstGeom prst="rect">
            <a:avLst/>
          </a:prstGeom>
        </p:spPr>
      </p:pic>
    </p:spTree>
    <p:extLst>
      <p:ext uri="{BB962C8B-B14F-4D97-AF65-F5344CB8AC3E}">
        <p14:creationId xmlns:p14="http://schemas.microsoft.com/office/powerpoint/2010/main" val="17046322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5536" y="0"/>
            <a:ext cx="8014244" cy="5619938"/>
          </a:xfrm>
          <a:prstGeom prst="rect">
            <a:avLst/>
          </a:prstGeom>
        </p:spPr>
      </p:pic>
      <p:cxnSp>
        <p:nvCxnSpPr>
          <p:cNvPr id="6" name="Straight Arrow Connector 5"/>
          <p:cNvCxnSpPr/>
          <p:nvPr/>
        </p:nvCxnSpPr>
        <p:spPr>
          <a:xfrm>
            <a:off x="3779912" y="1196752"/>
            <a:ext cx="0" cy="1613217"/>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971600" y="2809969"/>
            <a:ext cx="2520280" cy="9963"/>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971600" y="4725144"/>
            <a:ext cx="2520280" cy="9963"/>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23804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517" y="1556792"/>
            <a:ext cx="8769152" cy="1143000"/>
          </a:xfrm>
        </p:spPr>
        <p:txBody>
          <a:bodyPr>
            <a:normAutofit fontScale="90000"/>
          </a:bodyPr>
          <a:lstStyle/>
          <a:p>
            <a:r>
              <a:rPr lang="en-GB" dirty="0"/>
              <a:t/>
            </a:r>
            <a:br>
              <a:rPr lang="en-GB" dirty="0"/>
            </a:br>
            <a:r>
              <a:rPr lang="en-GB" sz="4000" b="1" dirty="0">
                <a:latin typeface="Arial" panose="020B0604020202020204" pitchFamily="34" charset="0"/>
                <a:cs typeface="Arial" panose="020B0604020202020204" pitchFamily="34" charset="0"/>
              </a:rPr>
              <a:t>Benchmarking your product or service </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80776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0"/>
            <a:ext cx="8820472" cy="5609228"/>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sz="2000" b="1" dirty="0" smtClean="0">
                <a:solidFill>
                  <a:srgbClr val="001F5F"/>
                </a:solidFill>
                <a:latin typeface="Calibri" panose="020F0502020204030204" pitchFamily="34" charset="0"/>
              </a:rPr>
              <a:t>types </a:t>
            </a:r>
            <a:r>
              <a:rPr lang="en-GB" sz="2000" b="1" dirty="0">
                <a:solidFill>
                  <a:srgbClr val="001F5F"/>
                </a:solidFill>
                <a:latin typeface="Calibri" panose="020F0502020204030204" pitchFamily="34" charset="0"/>
              </a:rPr>
              <a:t>of company</a:t>
            </a:r>
            <a:r>
              <a:rPr lang="en-GB" sz="2000" b="1" dirty="0" smtClean="0">
                <a:solidFill>
                  <a:srgbClr val="001F5F"/>
                </a:solidFill>
                <a:latin typeface="Calibri" panose="020F0502020204030204" pitchFamily="34" charset="0"/>
              </a:rPr>
              <a:t>:</a:t>
            </a:r>
          </a:p>
          <a:p>
            <a:endParaRPr lang="en-GB" sz="2000" b="1" dirty="0">
              <a:solidFill>
                <a:srgbClr val="001F5F"/>
              </a:solidFill>
              <a:latin typeface="Calibri" panose="020F0502020204030204" pitchFamily="34" charset="0"/>
            </a:endParaRPr>
          </a:p>
          <a:p>
            <a:r>
              <a:rPr lang="en-GB" sz="2000" b="1" dirty="0" smtClean="0">
                <a:solidFill>
                  <a:srgbClr val="001F5F"/>
                </a:solidFill>
                <a:latin typeface="Calibri" panose="020F0502020204030204" pitchFamily="34" charset="0"/>
              </a:rPr>
              <a:t> </a:t>
            </a:r>
            <a:r>
              <a:rPr lang="en-GB" b="1" dirty="0">
                <a:solidFill>
                  <a:srgbClr val="FF0000"/>
                </a:solidFill>
                <a:latin typeface="Calibri" panose="020F0502020204030204" pitchFamily="34" charset="0"/>
              </a:rPr>
              <a:t>Stage 1 : Survivor. (Just!) </a:t>
            </a:r>
            <a:endParaRPr lang="en-GB" dirty="0">
              <a:solidFill>
                <a:srgbClr val="FF0000"/>
              </a:solidFill>
              <a:latin typeface="Calibri" panose="020F0502020204030204" pitchFamily="34" charset="0"/>
            </a:endParaRPr>
          </a:p>
          <a:p>
            <a:r>
              <a:rPr lang="en-GB" dirty="0">
                <a:solidFill>
                  <a:srgbClr val="001F5F"/>
                </a:solidFill>
                <a:latin typeface="Arial" panose="020B0604020202020204" pitchFamily="34" charset="0"/>
              </a:rPr>
              <a:t>•</a:t>
            </a:r>
            <a:r>
              <a:rPr lang="en-GB" b="1" dirty="0">
                <a:solidFill>
                  <a:srgbClr val="001F5F"/>
                </a:solidFill>
                <a:latin typeface="Calibri" panose="020F0502020204030204" pitchFamily="34" charset="0"/>
              </a:rPr>
              <a:t>Reactive , non-performance-based survival </a:t>
            </a:r>
            <a:endParaRPr lang="en-GB" dirty="0">
              <a:solidFill>
                <a:srgbClr val="001F5F"/>
              </a:solidFill>
              <a:latin typeface="Calibri" panose="020F0502020204030204" pitchFamily="34" charset="0"/>
            </a:endParaRPr>
          </a:p>
          <a:p>
            <a:endParaRPr lang="en-GB" b="1" dirty="0">
              <a:solidFill>
                <a:srgbClr val="FFC000"/>
              </a:solidFill>
              <a:latin typeface="Calibri" panose="020F0502020204030204" pitchFamily="34" charset="0"/>
            </a:endParaRPr>
          </a:p>
          <a:p>
            <a:r>
              <a:rPr lang="en-GB" b="1" dirty="0" smtClean="0">
                <a:solidFill>
                  <a:srgbClr val="FFC000"/>
                </a:solidFill>
                <a:latin typeface="Calibri" panose="020F0502020204030204" pitchFamily="34" charset="0"/>
              </a:rPr>
              <a:t>Stage </a:t>
            </a:r>
            <a:r>
              <a:rPr lang="en-GB" b="1" dirty="0">
                <a:solidFill>
                  <a:srgbClr val="FFC000"/>
                </a:solidFill>
                <a:latin typeface="Calibri" panose="020F0502020204030204" pitchFamily="34" charset="0"/>
              </a:rPr>
              <a:t>2 : Yellow pages company. </a:t>
            </a:r>
            <a:endParaRPr lang="en-GB" dirty="0">
              <a:solidFill>
                <a:srgbClr val="FFC000"/>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 company is neither sought nor avoided </a:t>
            </a:r>
            <a:endParaRPr lang="en-GB" dirty="0">
              <a:solidFill>
                <a:srgbClr val="001F5F"/>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They have a reliable but uninspired operation </a:t>
            </a:r>
            <a:endParaRPr lang="en-GB" dirty="0">
              <a:solidFill>
                <a:srgbClr val="001F5F"/>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They have a prevailing culture of “We’ve always done it like this.” </a:t>
            </a:r>
            <a:endParaRPr lang="en-GB" dirty="0">
              <a:solidFill>
                <a:srgbClr val="001F5F"/>
              </a:solidFill>
              <a:latin typeface="Calibri" panose="020F0502020204030204" pitchFamily="34" charset="0"/>
            </a:endParaRPr>
          </a:p>
          <a:p>
            <a:endParaRPr lang="en-GB" b="1" dirty="0" smtClean="0">
              <a:solidFill>
                <a:srgbClr val="00AF50"/>
              </a:solidFill>
              <a:latin typeface="Calibri" panose="020F0502020204030204" pitchFamily="34" charset="0"/>
            </a:endParaRPr>
          </a:p>
          <a:p>
            <a:r>
              <a:rPr lang="en-GB" b="1" dirty="0" smtClean="0">
                <a:solidFill>
                  <a:srgbClr val="00AF50"/>
                </a:solidFill>
                <a:latin typeface="Calibri" panose="020F0502020204030204" pitchFamily="34" charset="0"/>
              </a:rPr>
              <a:t>Stage </a:t>
            </a:r>
            <a:r>
              <a:rPr lang="en-GB" b="1" dirty="0">
                <a:solidFill>
                  <a:srgbClr val="00AF50"/>
                </a:solidFill>
                <a:latin typeface="Calibri" panose="020F0502020204030204" pitchFamily="34" charset="0"/>
              </a:rPr>
              <a:t>3 : You would recommend these. </a:t>
            </a:r>
            <a:endParaRPr lang="en-GB" dirty="0">
              <a:solidFill>
                <a:srgbClr val="00AF50"/>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They have a reputation for meeting customers’ expectations </a:t>
            </a:r>
            <a:endParaRPr lang="en-GB" dirty="0">
              <a:solidFill>
                <a:srgbClr val="001F5F"/>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Their operations are customer focused at all times </a:t>
            </a:r>
            <a:endParaRPr lang="en-GB" dirty="0">
              <a:solidFill>
                <a:srgbClr val="001F5F"/>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A pro-active management looking for new ways to satisfy the customer </a:t>
            </a:r>
            <a:endParaRPr lang="en-GB" dirty="0">
              <a:solidFill>
                <a:srgbClr val="001F5F"/>
              </a:solidFill>
              <a:latin typeface="Calibri" panose="020F0502020204030204" pitchFamily="34" charset="0"/>
            </a:endParaRPr>
          </a:p>
          <a:p>
            <a:endParaRPr lang="en-GB" b="1" dirty="0" smtClean="0">
              <a:solidFill>
                <a:srgbClr val="208622"/>
              </a:solidFill>
              <a:latin typeface="Calibri" panose="020F0502020204030204" pitchFamily="34" charset="0"/>
            </a:endParaRPr>
          </a:p>
          <a:p>
            <a:r>
              <a:rPr lang="en-GB" b="1" dirty="0" smtClean="0">
                <a:solidFill>
                  <a:srgbClr val="208622"/>
                </a:solidFill>
                <a:latin typeface="Calibri" panose="020F0502020204030204" pitchFamily="34" charset="0"/>
              </a:rPr>
              <a:t>Stage </a:t>
            </a:r>
            <a:r>
              <a:rPr lang="en-GB" b="1" dirty="0">
                <a:solidFill>
                  <a:srgbClr val="208622"/>
                </a:solidFill>
                <a:latin typeface="Calibri" panose="020F0502020204030204" pitchFamily="34" charset="0"/>
              </a:rPr>
              <a:t>4 : World class company. </a:t>
            </a:r>
            <a:endParaRPr lang="en-GB" dirty="0">
              <a:solidFill>
                <a:srgbClr val="208622"/>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Firm’s name is synonymous with service excellence </a:t>
            </a:r>
            <a:endParaRPr lang="en-GB" dirty="0">
              <a:solidFill>
                <a:srgbClr val="001F5F"/>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They focus on delighting rather than satisfying customers </a:t>
            </a:r>
            <a:endParaRPr lang="en-GB" dirty="0">
              <a:solidFill>
                <a:srgbClr val="001F5F"/>
              </a:solidFill>
              <a:latin typeface="Calibri" panose="020F0502020204030204" pitchFamily="34" charset="0"/>
            </a:endParaRPr>
          </a:p>
          <a:p>
            <a:r>
              <a:rPr lang="en-GB" dirty="0">
                <a:solidFill>
                  <a:srgbClr val="001F5F"/>
                </a:solidFill>
                <a:latin typeface="Calibri" panose="020F0502020204030204" pitchFamily="34" charset="0"/>
              </a:rPr>
              <a:t>• </a:t>
            </a:r>
            <a:r>
              <a:rPr lang="en-GB" b="1" dirty="0">
                <a:solidFill>
                  <a:srgbClr val="001F5F"/>
                </a:solidFill>
                <a:latin typeface="Calibri" panose="020F0502020204030204" pitchFamily="34" charset="0"/>
              </a:rPr>
              <a:t>They are continuously learning and seeking to improve their operations </a:t>
            </a:r>
            <a:endParaRPr lang="en-GB" dirty="0">
              <a:solidFill>
                <a:srgbClr val="001F5F"/>
              </a:solidFill>
              <a:latin typeface="Calibri" panose="020F0502020204030204" pitchFamily="34" charset="0"/>
            </a:endParaRPr>
          </a:p>
        </p:txBody>
      </p:sp>
    </p:spTree>
    <p:extLst>
      <p:ext uri="{BB962C8B-B14F-4D97-AF65-F5344CB8AC3E}">
        <p14:creationId xmlns:p14="http://schemas.microsoft.com/office/powerpoint/2010/main" val="17306334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23528" y="274638"/>
            <a:ext cx="8820472" cy="5458618"/>
          </a:xfrm>
          <a:prstGeom prst="rect">
            <a:avLst/>
          </a:prstGeom>
        </p:spPr>
      </p:pic>
    </p:spTree>
    <p:extLst>
      <p:ext uri="{BB962C8B-B14F-4D97-AF65-F5344CB8AC3E}">
        <p14:creationId xmlns:p14="http://schemas.microsoft.com/office/powerpoint/2010/main" val="17008878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80140" y="548680"/>
            <a:ext cx="8108283" cy="4320480"/>
          </a:xfrm>
          <a:prstGeom prst="rect">
            <a:avLst/>
          </a:prstGeom>
        </p:spPr>
      </p:pic>
    </p:spTree>
    <p:extLst>
      <p:ext uri="{BB962C8B-B14F-4D97-AF65-F5344CB8AC3E}">
        <p14:creationId xmlns:p14="http://schemas.microsoft.com/office/powerpoint/2010/main" val="25629246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143000"/>
          </a:xfrm>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Customer opinion surveys </a:t>
            </a:r>
            <a:r>
              <a:rPr lang="en-GB" dirty="0"/>
              <a:t/>
            </a:r>
            <a:br>
              <a:rPr lang="en-GB" dirty="0"/>
            </a:br>
            <a:r>
              <a:rPr lang="en-GB" sz="3100" b="1" dirty="0"/>
              <a:t>(If you have sufficient resources) </a:t>
            </a:r>
            <a:endParaRPr lang="en-GB" sz="3100" dirty="0"/>
          </a:p>
        </p:txBody>
      </p:sp>
    </p:spTree>
    <p:extLst>
      <p:ext uri="{BB962C8B-B14F-4D97-AF65-F5344CB8AC3E}">
        <p14:creationId xmlns:p14="http://schemas.microsoft.com/office/powerpoint/2010/main" val="22324083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5536" y="116632"/>
            <a:ext cx="8748464" cy="5373216"/>
          </a:xfrm>
          <a:prstGeom prst="rect">
            <a:avLst/>
          </a:prstGeom>
        </p:spPr>
      </p:pic>
    </p:spTree>
    <p:extLst>
      <p:ext uri="{BB962C8B-B14F-4D97-AF65-F5344CB8AC3E}">
        <p14:creationId xmlns:p14="http://schemas.microsoft.com/office/powerpoint/2010/main" val="8831079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11560" y="764704"/>
            <a:ext cx="8116078" cy="4680520"/>
          </a:xfrm>
          <a:prstGeom prst="rect">
            <a:avLst/>
          </a:prstGeom>
        </p:spPr>
      </p:pic>
      <p:sp>
        <p:nvSpPr>
          <p:cNvPr id="5" name="Oval 4"/>
          <p:cNvSpPr/>
          <p:nvPr/>
        </p:nvSpPr>
        <p:spPr>
          <a:xfrm>
            <a:off x="7596336" y="5013176"/>
            <a:ext cx="1008112" cy="43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8280412" y="1412776"/>
            <a:ext cx="648072" cy="23762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2886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r>
              <a:rPr lang="en-GB" dirty="0"/>
              <a:t/>
            </a:r>
            <a:br>
              <a:rPr lang="en-GB" dirty="0"/>
            </a:br>
            <a:r>
              <a:rPr lang="en-GB" sz="3100" b="1" dirty="0">
                <a:latin typeface="Arial" panose="020B0604020202020204" pitchFamily="34" charset="0"/>
                <a:cs typeface="Arial" panose="020B0604020202020204" pitchFamily="34" charset="0"/>
              </a:rPr>
              <a:t>General Comments made by every customer </a:t>
            </a:r>
            <a:endParaRPr lang="en-GB" sz="3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55000" lnSpcReduction="20000"/>
          </a:bodyPr>
          <a:lstStyle/>
          <a:p>
            <a:endParaRPr lang="en-GB" dirty="0"/>
          </a:p>
          <a:p>
            <a:pPr marL="0" indent="0">
              <a:buNone/>
            </a:pPr>
            <a:r>
              <a:rPr lang="en-GB" b="1" u="sng" dirty="0"/>
              <a:t>Positive</a:t>
            </a:r>
            <a:r>
              <a:rPr lang="en-GB" b="1" dirty="0"/>
              <a:t> </a:t>
            </a:r>
            <a:endParaRPr lang="en-GB" b="1" dirty="0" smtClean="0"/>
          </a:p>
          <a:p>
            <a:pPr marL="0" indent="0">
              <a:buNone/>
            </a:pPr>
            <a:endParaRPr lang="en-GB" dirty="0"/>
          </a:p>
          <a:p>
            <a:r>
              <a:rPr lang="en-GB" b="1" dirty="0" smtClean="0"/>
              <a:t>Having </a:t>
            </a:r>
            <a:r>
              <a:rPr lang="en-GB" b="1" dirty="0"/>
              <a:t>a single point of contact in the Sales office is much better for ownership </a:t>
            </a:r>
            <a:endParaRPr lang="en-GB" dirty="0"/>
          </a:p>
          <a:p>
            <a:r>
              <a:rPr lang="en-GB" b="1" dirty="0" smtClean="0"/>
              <a:t>Good </a:t>
            </a:r>
            <a:r>
              <a:rPr lang="en-GB" b="1" dirty="0"/>
              <a:t>response times to queries </a:t>
            </a:r>
            <a:endParaRPr lang="en-GB" dirty="0"/>
          </a:p>
          <a:p>
            <a:r>
              <a:rPr lang="en-GB" b="1" dirty="0" smtClean="0"/>
              <a:t>Good </a:t>
            </a:r>
            <a:r>
              <a:rPr lang="en-GB" b="1" dirty="0"/>
              <a:t>rep. coverage </a:t>
            </a:r>
            <a:endParaRPr lang="en-GB" dirty="0"/>
          </a:p>
          <a:p>
            <a:endParaRPr lang="en-GB" dirty="0"/>
          </a:p>
          <a:p>
            <a:pPr marL="0" indent="0">
              <a:buNone/>
            </a:pPr>
            <a:r>
              <a:rPr lang="en-GB" b="1" u="sng" dirty="0"/>
              <a:t>Negative</a:t>
            </a:r>
            <a:r>
              <a:rPr lang="en-GB" b="1" dirty="0"/>
              <a:t> </a:t>
            </a:r>
            <a:endParaRPr lang="en-GB" b="1" dirty="0" smtClean="0"/>
          </a:p>
          <a:p>
            <a:pPr marL="0" indent="0">
              <a:buNone/>
            </a:pPr>
            <a:endParaRPr lang="en-GB" dirty="0"/>
          </a:p>
          <a:p>
            <a:r>
              <a:rPr lang="en-GB" b="1" dirty="0" smtClean="0"/>
              <a:t>Not </a:t>
            </a:r>
            <a:r>
              <a:rPr lang="en-GB" b="1" dirty="0"/>
              <a:t>always being told when a delivery is going to be late </a:t>
            </a:r>
            <a:endParaRPr lang="en-GB" dirty="0"/>
          </a:p>
          <a:p>
            <a:r>
              <a:rPr lang="en-GB" b="1" dirty="0" smtClean="0"/>
              <a:t>Pallet </a:t>
            </a:r>
            <a:r>
              <a:rPr lang="en-GB" b="1" dirty="0"/>
              <a:t>quality on delivery is sometimes poor </a:t>
            </a:r>
            <a:endParaRPr lang="en-GB" dirty="0"/>
          </a:p>
          <a:p>
            <a:r>
              <a:rPr lang="en-GB" b="1" dirty="0" smtClean="0"/>
              <a:t>Price </a:t>
            </a:r>
            <a:r>
              <a:rPr lang="en-GB" b="1" dirty="0"/>
              <a:t>needs adjusting in comparison to market </a:t>
            </a:r>
            <a:endParaRPr lang="en-GB" dirty="0"/>
          </a:p>
        </p:txBody>
      </p:sp>
    </p:spTree>
    <p:extLst>
      <p:ext uri="{BB962C8B-B14F-4D97-AF65-F5344CB8AC3E}">
        <p14:creationId xmlns:p14="http://schemas.microsoft.com/office/powerpoint/2010/main" val="42768886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987824" y="1628800"/>
            <a:ext cx="2610975" cy="1582313"/>
          </a:xfrm>
          <a:prstGeom prst="rect">
            <a:avLst/>
          </a:prstGeom>
        </p:spPr>
      </p:pic>
      <p:pic>
        <p:nvPicPr>
          <p:cNvPr id="5" name="Picture 4"/>
          <p:cNvPicPr>
            <a:picLocks noChangeAspect="1"/>
          </p:cNvPicPr>
          <p:nvPr/>
        </p:nvPicPr>
        <p:blipFill>
          <a:blip r:embed="rId3"/>
          <a:stretch>
            <a:fillRect/>
          </a:stretch>
        </p:blipFill>
        <p:spPr>
          <a:xfrm>
            <a:off x="728164" y="0"/>
            <a:ext cx="7588251" cy="6165304"/>
          </a:xfrm>
          <a:prstGeom prst="rect">
            <a:avLst/>
          </a:prstGeom>
        </p:spPr>
      </p:pic>
    </p:spTree>
    <p:extLst>
      <p:ext uri="{BB962C8B-B14F-4D97-AF65-F5344CB8AC3E}">
        <p14:creationId xmlns:p14="http://schemas.microsoft.com/office/powerpoint/2010/main" val="5725676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220072" y="3068960"/>
            <a:ext cx="3240360" cy="2644245"/>
          </a:xfrm>
          <a:prstGeom prst="rect">
            <a:avLst/>
          </a:prstGeom>
        </p:spPr>
      </p:pic>
      <p:pic>
        <p:nvPicPr>
          <p:cNvPr id="6" name="Picture 5"/>
          <p:cNvPicPr>
            <a:picLocks noChangeAspect="1"/>
          </p:cNvPicPr>
          <p:nvPr/>
        </p:nvPicPr>
        <p:blipFill>
          <a:blip r:embed="rId3"/>
          <a:stretch>
            <a:fillRect/>
          </a:stretch>
        </p:blipFill>
        <p:spPr>
          <a:xfrm>
            <a:off x="4880761" y="188640"/>
            <a:ext cx="3918982" cy="2448272"/>
          </a:xfrm>
          <a:prstGeom prst="rect">
            <a:avLst/>
          </a:prstGeom>
        </p:spPr>
      </p:pic>
      <p:sp>
        <p:nvSpPr>
          <p:cNvPr id="7" name="Rectangle 6"/>
          <p:cNvSpPr/>
          <p:nvPr/>
        </p:nvSpPr>
        <p:spPr>
          <a:xfrm>
            <a:off x="619999" y="867777"/>
            <a:ext cx="4572000" cy="3154710"/>
          </a:xfrm>
          <a:prstGeom prst="rect">
            <a:avLst/>
          </a:prstGeom>
        </p:spPr>
        <p:txBody>
          <a:bodyPr>
            <a:spAutoFit/>
          </a:bodyPr>
          <a:lstStyle/>
          <a:p>
            <a:endParaRPr lang="en-GB" sz="1100" dirty="0">
              <a:solidFill>
                <a:srgbClr val="000000"/>
              </a:solidFill>
              <a:latin typeface="Calibri" panose="020F0502020204030204" pitchFamily="34" charset="0"/>
            </a:endParaRPr>
          </a:p>
          <a:p>
            <a:r>
              <a:rPr lang="en-GB" sz="2000" b="1" dirty="0">
                <a:solidFill>
                  <a:srgbClr val="001F5F"/>
                </a:solidFill>
                <a:latin typeface="Calibri" panose="020F0502020204030204" pitchFamily="34" charset="0"/>
              </a:rPr>
              <a:t>Are X helpful, approachable and easy to deal with</a:t>
            </a:r>
            <a:r>
              <a:rPr lang="en-GB" sz="2000" b="1" dirty="0" smtClean="0">
                <a:solidFill>
                  <a:srgbClr val="001F5F"/>
                </a:solidFill>
                <a:latin typeface="Calibri" panose="020F0502020204030204" pitchFamily="34" charset="0"/>
              </a:rPr>
              <a:t>?</a:t>
            </a:r>
          </a:p>
          <a:p>
            <a:endParaRPr lang="en-GB" sz="2000" b="1" dirty="0">
              <a:solidFill>
                <a:srgbClr val="001F5F"/>
              </a:solidFill>
              <a:latin typeface="Calibri" panose="020F0502020204030204" pitchFamily="34" charset="0"/>
            </a:endParaRPr>
          </a:p>
          <a:p>
            <a:r>
              <a:rPr lang="en-GB" sz="2000" b="1" dirty="0" smtClean="0">
                <a:solidFill>
                  <a:srgbClr val="001F5F"/>
                </a:solidFill>
                <a:latin typeface="Calibri" panose="020F0502020204030204" pitchFamily="34" charset="0"/>
              </a:rPr>
              <a:t> </a:t>
            </a:r>
            <a:endParaRPr lang="en-GB" sz="2000"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Total percentage in agreement with the statement – 93.7% </a:t>
            </a:r>
            <a:endParaRPr lang="en-GB" b="1" dirty="0" smtClean="0">
              <a:solidFill>
                <a:srgbClr val="001F5F"/>
              </a:solidFill>
              <a:latin typeface="Calibri" panose="020F0502020204030204" pitchFamily="34" charset="0"/>
            </a:endParaRPr>
          </a:p>
          <a:p>
            <a:endParaRPr lang="en-GB" b="1" dirty="0">
              <a:solidFill>
                <a:srgbClr val="001F5F"/>
              </a:solidFill>
              <a:latin typeface="Calibri" panose="020F0502020204030204" pitchFamily="34" charset="0"/>
            </a:endParaRPr>
          </a:p>
          <a:p>
            <a:endParaRPr lang="en-GB"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Best results ever achieved on this </a:t>
            </a:r>
            <a:r>
              <a:rPr lang="en-GB" b="1" dirty="0" smtClean="0">
                <a:solidFill>
                  <a:srgbClr val="001F5F"/>
                </a:solidFill>
                <a:latin typeface="Calibri" panose="020F0502020204030204" pitchFamily="34" charset="0"/>
              </a:rPr>
              <a:t>question </a:t>
            </a:r>
            <a:endParaRPr lang="en-GB"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An increase of 18.7% on last year’s result </a:t>
            </a:r>
            <a:endParaRPr lang="en-GB" dirty="0"/>
          </a:p>
        </p:txBody>
      </p:sp>
    </p:spTree>
    <p:extLst>
      <p:ext uri="{BB962C8B-B14F-4D97-AF65-F5344CB8AC3E}">
        <p14:creationId xmlns:p14="http://schemas.microsoft.com/office/powerpoint/2010/main" val="13493564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332802" y="1124744"/>
            <a:ext cx="4631686" cy="4536504"/>
          </a:xfrm>
          <a:prstGeom prst="rect">
            <a:avLst/>
          </a:prstGeom>
        </p:spPr>
      </p:pic>
      <p:sp>
        <p:nvSpPr>
          <p:cNvPr id="3" name="Rectangle 2"/>
          <p:cNvSpPr/>
          <p:nvPr/>
        </p:nvSpPr>
        <p:spPr>
          <a:xfrm>
            <a:off x="395536" y="548680"/>
            <a:ext cx="4572000" cy="992579"/>
          </a:xfrm>
          <a:prstGeom prst="rect">
            <a:avLst/>
          </a:prstGeom>
        </p:spPr>
        <p:txBody>
          <a:bodyPr>
            <a:spAutoFit/>
          </a:bodyPr>
          <a:lstStyle/>
          <a:p>
            <a:endParaRPr lang="en-GB" sz="1050" dirty="0">
              <a:solidFill>
                <a:srgbClr val="000000"/>
              </a:solidFill>
              <a:latin typeface="Calibri" panose="020F0502020204030204" pitchFamily="34" charset="0"/>
            </a:endParaRPr>
          </a:p>
          <a:p>
            <a:r>
              <a:rPr lang="en-GB" sz="2400" b="1" dirty="0">
                <a:solidFill>
                  <a:srgbClr val="001F5F"/>
                </a:solidFill>
                <a:latin typeface="Arial" panose="020B0604020202020204" pitchFamily="34" charset="0"/>
                <a:cs typeface="Arial" panose="020B0604020202020204" pitchFamily="34" charset="0"/>
              </a:rPr>
              <a:t>Do our lead-times meet your overall requirements </a:t>
            </a:r>
            <a:endParaRPr lang="en-GB" sz="2400" dirty="0">
              <a:latin typeface="Arial" panose="020B0604020202020204" pitchFamily="34" charset="0"/>
              <a:cs typeface="Arial" panose="020B0604020202020204" pitchFamily="34" charset="0"/>
            </a:endParaRPr>
          </a:p>
        </p:txBody>
      </p:sp>
      <p:sp>
        <p:nvSpPr>
          <p:cNvPr id="5" name="Rectangle 4"/>
          <p:cNvSpPr/>
          <p:nvPr/>
        </p:nvSpPr>
        <p:spPr>
          <a:xfrm>
            <a:off x="110800" y="2090872"/>
            <a:ext cx="3021040" cy="2477601"/>
          </a:xfrm>
          <a:prstGeom prst="rect">
            <a:avLst/>
          </a:prstGeom>
        </p:spPr>
        <p:txBody>
          <a:bodyPr wrap="square">
            <a:spAutoFit/>
          </a:bodyPr>
          <a:lstStyle/>
          <a:p>
            <a:endParaRPr lang="en-GB" sz="1100" dirty="0">
              <a:solidFill>
                <a:srgbClr val="000000"/>
              </a:solidFill>
              <a:latin typeface="Calibri" panose="020F0502020204030204" pitchFamily="34" charset="0"/>
            </a:endParaRPr>
          </a:p>
          <a:p>
            <a:r>
              <a:rPr lang="en-GB" b="1" dirty="0">
                <a:solidFill>
                  <a:srgbClr val="001F5F"/>
                </a:solidFill>
                <a:latin typeface="Arial" panose="020B0604020202020204" pitchFamily="34" charset="0"/>
                <a:cs typeface="Arial" panose="020B0604020202020204" pitchFamily="34" charset="0"/>
              </a:rPr>
              <a:t>Total percentage in agreement with the statement – 77.2% </a:t>
            </a:r>
            <a:endParaRPr lang="en-GB" b="1" dirty="0" smtClean="0">
              <a:solidFill>
                <a:srgbClr val="001F5F"/>
              </a:solidFill>
              <a:latin typeface="Arial" panose="020B0604020202020204" pitchFamily="34" charset="0"/>
              <a:cs typeface="Arial" panose="020B0604020202020204" pitchFamily="34" charset="0"/>
            </a:endParaRPr>
          </a:p>
          <a:p>
            <a:endParaRPr lang="en-GB" b="1" dirty="0">
              <a:solidFill>
                <a:srgbClr val="001F5F"/>
              </a:solidFill>
              <a:latin typeface="Arial" panose="020B0604020202020204" pitchFamily="34" charset="0"/>
              <a:cs typeface="Arial" panose="020B0604020202020204" pitchFamily="34" charset="0"/>
            </a:endParaRPr>
          </a:p>
          <a:p>
            <a:endParaRPr lang="en-GB" b="1" dirty="0" smtClean="0">
              <a:solidFill>
                <a:srgbClr val="001F5F"/>
              </a:solidFill>
              <a:latin typeface="Arial" panose="020B0604020202020204" pitchFamily="34" charset="0"/>
              <a:cs typeface="Arial" panose="020B0604020202020204" pitchFamily="34" charset="0"/>
            </a:endParaRPr>
          </a:p>
          <a:p>
            <a:endParaRPr lang="en-GB" dirty="0">
              <a:solidFill>
                <a:srgbClr val="001F5F"/>
              </a:solidFill>
              <a:latin typeface="Arial" panose="020B0604020202020204" pitchFamily="34" charset="0"/>
              <a:cs typeface="Arial" panose="020B0604020202020204" pitchFamily="34" charset="0"/>
            </a:endParaRPr>
          </a:p>
          <a:p>
            <a:r>
              <a:rPr lang="en-GB" b="1" dirty="0">
                <a:solidFill>
                  <a:srgbClr val="001F5F"/>
                </a:solidFill>
                <a:latin typeface="Arial" panose="020B0604020202020204" pitchFamily="34" charset="0"/>
                <a:cs typeface="Arial" panose="020B0604020202020204" pitchFamily="34" charset="0"/>
              </a:rPr>
              <a:t>A huge increase on last year’s result by 43.9%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19585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860033" y="143440"/>
            <a:ext cx="4283968" cy="5370127"/>
          </a:xfrm>
          <a:prstGeom prst="rect">
            <a:avLst/>
          </a:prstGeom>
        </p:spPr>
      </p:pic>
      <p:sp>
        <p:nvSpPr>
          <p:cNvPr id="5" name="Rectangle 4"/>
          <p:cNvSpPr/>
          <p:nvPr/>
        </p:nvSpPr>
        <p:spPr>
          <a:xfrm>
            <a:off x="323528" y="0"/>
            <a:ext cx="3563887" cy="5801588"/>
          </a:xfrm>
          <a:prstGeom prst="rect">
            <a:avLst/>
          </a:prstGeom>
        </p:spPr>
        <p:txBody>
          <a:bodyPr wrap="square">
            <a:spAutoFit/>
          </a:bodyPr>
          <a:lstStyle/>
          <a:p>
            <a:endParaRPr lang="en-GB" sz="1100" dirty="0">
              <a:solidFill>
                <a:srgbClr val="000000"/>
              </a:solidFill>
              <a:latin typeface="Calibri" panose="020F0502020204030204" pitchFamily="34" charset="0"/>
            </a:endParaRPr>
          </a:p>
          <a:p>
            <a:r>
              <a:rPr lang="en-GB" sz="2400" b="1" dirty="0">
                <a:solidFill>
                  <a:srgbClr val="001F5F"/>
                </a:solidFill>
                <a:latin typeface="Arial" panose="020B0604020202020204" pitchFamily="34" charset="0"/>
                <a:cs typeface="Arial" panose="020B0604020202020204" pitchFamily="34" charset="0"/>
              </a:rPr>
              <a:t>Does our material perform better than other suppliers for comparable grades</a:t>
            </a:r>
            <a:r>
              <a:rPr lang="en-GB" sz="2400" b="1" dirty="0" smtClean="0">
                <a:solidFill>
                  <a:srgbClr val="001F5F"/>
                </a:solidFill>
                <a:latin typeface="Arial" panose="020B0604020202020204" pitchFamily="34" charset="0"/>
                <a:cs typeface="Arial" panose="020B0604020202020204" pitchFamily="34" charset="0"/>
              </a:rPr>
              <a:t>?</a:t>
            </a:r>
          </a:p>
          <a:p>
            <a:endParaRPr lang="en-GB" sz="2400" b="1" dirty="0" smtClean="0">
              <a:solidFill>
                <a:srgbClr val="001F5F"/>
              </a:solidFill>
              <a:latin typeface="Arial" panose="020B0604020202020204" pitchFamily="34" charset="0"/>
              <a:cs typeface="Arial" panose="020B0604020202020204" pitchFamily="34" charset="0"/>
            </a:endParaRPr>
          </a:p>
          <a:p>
            <a:r>
              <a:rPr lang="en-GB" sz="2000" b="1" dirty="0" smtClean="0">
                <a:solidFill>
                  <a:srgbClr val="001F5F"/>
                </a:solidFill>
                <a:latin typeface="Arial" panose="020B0604020202020204" pitchFamily="34" charset="0"/>
                <a:cs typeface="Arial" panose="020B0604020202020204" pitchFamily="34" charset="0"/>
              </a:rPr>
              <a:t>Total </a:t>
            </a:r>
            <a:r>
              <a:rPr lang="en-GB" sz="2000" b="1" dirty="0">
                <a:solidFill>
                  <a:srgbClr val="001F5F"/>
                </a:solidFill>
                <a:latin typeface="Arial" panose="020B0604020202020204" pitchFamily="34" charset="0"/>
                <a:cs typeface="Arial" panose="020B0604020202020204" pitchFamily="34" charset="0"/>
              </a:rPr>
              <a:t>percentage in agreement with the statement – 53.1% </a:t>
            </a:r>
            <a:endParaRPr lang="en-GB" sz="2000" b="1" dirty="0" smtClean="0">
              <a:solidFill>
                <a:srgbClr val="001F5F"/>
              </a:solidFill>
              <a:latin typeface="Arial" panose="020B0604020202020204" pitchFamily="34" charset="0"/>
              <a:cs typeface="Arial" panose="020B0604020202020204" pitchFamily="34" charset="0"/>
            </a:endParaRPr>
          </a:p>
          <a:p>
            <a:endParaRPr lang="en-GB" sz="2000" dirty="0">
              <a:solidFill>
                <a:srgbClr val="001F5F"/>
              </a:solidFill>
              <a:latin typeface="Arial" panose="020B0604020202020204" pitchFamily="34" charset="0"/>
              <a:cs typeface="Arial" panose="020B0604020202020204" pitchFamily="34" charset="0"/>
            </a:endParaRPr>
          </a:p>
          <a:p>
            <a:r>
              <a:rPr lang="en-GB" sz="2000" b="1" dirty="0">
                <a:solidFill>
                  <a:srgbClr val="001F5F"/>
                </a:solidFill>
                <a:latin typeface="Arial" panose="020B0604020202020204" pitchFamily="34" charset="0"/>
                <a:cs typeface="Arial" panose="020B0604020202020204" pitchFamily="34" charset="0"/>
              </a:rPr>
              <a:t>The lowest it has been, a further drop on last year by 5.2% </a:t>
            </a:r>
            <a:endParaRPr lang="en-GB" sz="2000" b="1" dirty="0" smtClean="0">
              <a:solidFill>
                <a:srgbClr val="001F5F"/>
              </a:solidFill>
              <a:latin typeface="Arial" panose="020B0604020202020204" pitchFamily="34" charset="0"/>
              <a:cs typeface="Arial" panose="020B0604020202020204" pitchFamily="34" charset="0"/>
            </a:endParaRPr>
          </a:p>
          <a:p>
            <a:endParaRPr lang="en-GB" sz="2000" dirty="0">
              <a:solidFill>
                <a:srgbClr val="001F5F"/>
              </a:solidFill>
              <a:latin typeface="Arial" panose="020B0604020202020204" pitchFamily="34" charset="0"/>
              <a:cs typeface="Arial" panose="020B0604020202020204" pitchFamily="34" charset="0"/>
            </a:endParaRPr>
          </a:p>
          <a:p>
            <a:r>
              <a:rPr lang="en-GB" sz="2000" b="1" dirty="0">
                <a:solidFill>
                  <a:srgbClr val="001F5F"/>
                </a:solidFill>
                <a:latin typeface="Arial" panose="020B0604020202020204" pitchFamily="34" charset="0"/>
                <a:cs typeface="Arial" panose="020B0604020202020204" pitchFamily="34" charset="0"/>
              </a:rPr>
              <a:t>It would need a 41.4% increase to make the highest score which was recorded in 2006 </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66353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a:t/>
            </a:r>
            <a:br>
              <a:rPr lang="en-GB" dirty="0"/>
            </a:br>
            <a:r>
              <a:rPr lang="en-GB" dirty="0" smtClean="0"/>
              <a:t>      </a:t>
            </a:r>
            <a:r>
              <a:rPr lang="en-GB" sz="4900" b="1" dirty="0" smtClean="0">
                <a:latin typeface="Arial" panose="020B0604020202020204" pitchFamily="34" charset="0"/>
                <a:cs typeface="Arial" panose="020B0604020202020204" pitchFamily="34" charset="0"/>
              </a:rPr>
              <a:t>Customer </a:t>
            </a:r>
            <a:r>
              <a:rPr lang="en-GB" sz="4900" b="1" dirty="0">
                <a:latin typeface="Arial" panose="020B0604020202020204" pitchFamily="34" charset="0"/>
                <a:cs typeface="Arial" panose="020B0604020202020204" pitchFamily="34" charset="0"/>
              </a:rPr>
              <a:t>expectations </a:t>
            </a:r>
            <a:r>
              <a:rPr lang="en-GB" sz="2700" b="1" dirty="0" smtClean="0">
                <a:latin typeface="Arial" panose="020B0604020202020204" pitchFamily="34" charset="0"/>
                <a:cs typeface="Arial" panose="020B0604020202020204" pitchFamily="34" charset="0"/>
              </a:rPr>
              <a:t/>
            </a:r>
            <a:br>
              <a:rPr lang="en-GB" sz="2700" b="1" dirty="0" smtClean="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
            </a:r>
            <a:br>
              <a:rPr lang="en-GB" sz="2700" b="1" dirty="0">
                <a:latin typeface="Arial" panose="020B0604020202020204" pitchFamily="34" charset="0"/>
                <a:cs typeface="Arial" panose="020B0604020202020204" pitchFamily="34" charset="0"/>
              </a:rPr>
            </a:br>
            <a:r>
              <a:rPr lang="en-GB" sz="2700" dirty="0" smtClean="0">
                <a:latin typeface="Arial" panose="020B0604020202020204" pitchFamily="34" charset="0"/>
                <a:cs typeface="Arial" panose="020B0604020202020204" pitchFamily="34" charset="0"/>
              </a:rPr>
              <a:t>•</a:t>
            </a:r>
            <a:r>
              <a:rPr lang="en-GB" sz="2700" b="1" dirty="0">
                <a:latin typeface="Arial" panose="020B0604020202020204" pitchFamily="34" charset="0"/>
                <a:cs typeface="Arial" panose="020B0604020202020204" pitchFamily="34" charset="0"/>
              </a:rPr>
              <a:t>Customers have rising expectations </a:t>
            </a:r>
            <a:r>
              <a:rPr lang="en-GB" sz="2700" b="1" dirty="0" smtClean="0">
                <a:latin typeface="Arial" panose="020B0604020202020204" pitchFamily="34" charset="0"/>
                <a:cs typeface="Arial" panose="020B0604020202020204" pitchFamily="34" charset="0"/>
              </a:rPr>
              <a:t/>
            </a:r>
            <a:br>
              <a:rPr lang="en-GB" sz="2700" b="1" dirty="0" smtClean="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a:t>
            </a:r>
            <a:r>
              <a:rPr lang="en-GB" sz="2700" b="1" dirty="0">
                <a:latin typeface="Arial" panose="020B0604020202020204" pitchFamily="34" charset="0"/>
                <a:cs typeface="Arial" panose="020B0604020202020204" pitchFamily="34" charset="0"/>
              </a:rPr>
              <a:t>They show less tolerance and a greater willingness to complain </a:t>
            </a:r>
            <a:r>
              <a:rPr lang="en-GB" sz="2700" b="1" dirty="0" smtClean="0">
                <a:latin typeface="Arial" panose="020B0604020202020204" pitchFamily="34" charset="0"/>
                <a:cs typeface="Arial" panose="020B0604020202020204" pitchFamily="34" charset="0"/>
              </a:rPr>
              <a:t/>
            </a:r>
            <a:br>
              <a:rPr lang="en-GB" sz="2700" b="1" dirty="0" smtClean="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a:t>
            </a:r>
            <a:r>
              <a:rPr lang="en-GB" sz="2700" b="1" dirty="0">
                <a:latin typeface="Arial" panose="020B0604020202020204" pitchFamily="34" charset="0"/>
                <a:cs typeface="Arial" panose="020B0604020202020204" pitchFamily="34" charset="0"/>
              </a:rPr>
              <a:t>They have greater awareness of rights and less deference </a:t>
            </a:r>
            <a:r>
              <a:rPr lang="en-GB" sz="2700" b="1" dirty="0" smtClean="0">
                <a:latin typeface="Arial" panose="020B0604020202020204" pitchFamily="34" charset="0"/>
                <a:cs typeface="Arial" panose="020B0604020202020204" pitchFamily="34" charset="0"/>
              </a:rPr>
              <a:t/>
            </a:r>
            <a:br>
              <a:rPr lang="en-GB" sz="2700" b="1" dirty="0" smtClean="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
            </a:r>
            <a:br>
              <a:rPr lang="en-GB" sz="2700" dirty="0">
                <a:latin typeface="Arial" panose="020B0604020202020204" pitchFamily="34" charset="0"/>
                <a:cs typeface="Arial" panose="020B0604020202020204" pitchFamily="34" charset="0"/>
              </a:rPr>
            </a:br>
            <a:r>
              <a:rPr lang="en-GB" sz="2700" dirty="0">
                <a:latin typeface="Arial" panose="020B0604020202020204" pitchFamily="34" charset="0"/>
                <a:cs typeface="Arial" panose="020B0604020202020204" pitchFamily="34" charset="0"/>
              </a:rPr>
              <a:t>•</a:t>
            </a:r>
            <a:r>
              <a:rPr lang="en-GB" sz="2700" b="1" dirty="0">
                <a:latin typeface="Arial" panose="020B0604020202020204" pitchFamily="34" charset="0"/>
                <a:cs typeface="Arial" panose="020B0604020202020204" pitchFamily="34" charset="0"/>
              </a:rPr>
              <a:t>They generally have a greater level of sophistication that customers in the past </a:t>
            </a:r>
            <a:r>
              <a:rPr lang="en-GB" dirty="0"/>
              <a:t/>
            </a:r>
            <a:br>
              <a:rPr lang="en-GB" dirty="0"/>
            </a:br>
            <a:endParaRPr lang="en-GB" dirty="0"/>
          </a:p>
        </p:txBody>
      </p:sp>
    </p:spTree>
    <p:extLst>
      <p:ext uri="{BB962C8B-B14F-4D97-AF65-F5344CB8AC3E}">
        <p14:creationId xmlns:p14="http://schemas.microsoft.com/office/powerpoint/2010/main" val="23987769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1556792"/>
            <a:ext cx="7848872" cy="1446550"/>
          </a:xfrm>
          <a:prstGeom prst="rect">
            <a:avLst/>
          </a:prstGeom>
        </p:spPr>
        <p:txBody>
          <a:bodyPr wrap="square">
            <a:spAutoFit/>
          </a:bodyPr>
          <a:lstStyle/>
          <a:p>
            <a:endParaRPr lang="en-GB" sz="4400" dirty="0">
              <a:solidFill>
                <a:srgbClr val="000000"/>
              </a:solidFill>
              <a:latin typeface="Arial" panose="020B0604020202020204" pitchFamily="34" charset="0"/>
              <a:cs typeface="Arial" panose="020B0604020202020204" pitchFamily="34" charset="0"/>
            </a:endParaRPr>
          </a:p>
          <a:p>
            <a:r>
              <a:rPr lang="en-GB" sz="4400" b="1" dirty="0">
                <a:solidFill>
                  <a:srgbClr val="001F5F"/>
                </a:solidFill>
                <a:latin typeface="Arial" panose="020B0604020202020204" pitchFamily="34" charset="0"/>
                <a:cs typeface="Arial" panose="020B0604020202020204" pitchFamily="34" charset="0"/>
              </a:rPr>
              <a:t>Developing a marketing plan </a:t>
            </a:r>
            <a:endParaRPr lang="en-GB"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27588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b="1" dirty="0">
                <a:latin typeface="Arial" panose="020B0604020202020204" pitchFamily="34" charset="0"/>
                <a:cs typeface="Arial" panose="020B0604020202020204" pitchFamily="34" charset="0"/>
              </a:rPr>
              <a:t>Topic </a:t>
            </a:r>
            <a:r>
              <a:rPr lang="en-GB" b="1" dirty="0" smtClean="0">
                <a:latin typeface="Arial" panose="020B0604020202020204" pitchFamily="34" charset="0"/>
                <a:cs typeface="Arial" panose="020B0604020202020204" pitchFamily="34" charset="0"/>
              </a:rPr>
              <a:t>3 </a:t>
            </a:r>
            <a:r>
              <a:rPr lang="en-GB" b="1" dirty="0">
                <a:latin typeface="Arial" panose="020B0604020202020204" pitchFamily="34" charset="0"/>
                <a:cs typeface="Arial" panose="020B0604020202020204" pitchFamily="34" charset="0"/>
              </a:rPr>
              <a:t>: </a:t>
            </a:r>
            <a:r>
              <a:rPr lang="en-GB" b="1" dirty="0" smtClean="0">
                <a:latin typeface="Arial" panose="020B0604020202020204" pitchFamily="34" charset="0"/>
                <a:cs typeface="Arial" panose="020B0604020202020204" pitchFamily="34" charset="0"/>
              </a:rPr>
              <a:t>The Market</a:t>
            </a:r>
            <a:r>
              <a:rPr lang="en-GB" dirty="0"/>
              <a:t/>
            </a:r>
            <a:br>
              <a:rPr lang="en-GB" dirty="0"/>
            </a:br>
            <a:endParaRPr lang="en-GB" sz="2700" dirty="0">
              <a:latin typeface="Arial" panose="020B0604020202020204" pitchFamily="34" charset="0"/>
              <a:cs typeface="Arial" panose="020B0604020202020204" pitchFamily="34" charset="0"/>
            </a:endParaRPr>
          </a:p>
        </p:txBody>
      </p:sp>
      <p:sp>
        <p:nvSpPr>
          <p:cNvPr id="10" name="Rounded Rectangle 9"/>
          <p:cNvSpPr/>
          <p:nvPr/>
        </p:nvSpPr>
        <p:spPr>
          <a:xfrm>
            <a:off x="919986" y="90564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927862" y="150093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19986" y="2070569"/>
            <a:ext cx="1944216" cy="43204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927862" y="2640202"/>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919986" y="319987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927862" y="3798343"/>
            <a:ext cx="1944216" cy="50748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927862" y="439681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919986" y="5049704"/>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139952" y="773725"/>
            <a:ext cx="4104456" cy="45395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endParaRPr lang="en-GB" dirty="0"/>
          </a:p>
          <a:p>
            <a:r>
              <a:rPr lang="en-GB" dirty="0">
                <a:solidFill>
                  <a:schemeClr val="tx1"/>
                </a:solidFill>
                <a:latin typeface="Arial" panose="020B0604020202020204" pitchFamily="34" charset="0"/>
                <a:cs typeface="Arial" panose="020B0604020202020204" pitchFamily="34" charset="0"/>
              </a:rPr>
              <a:t>•</a:t>
            </a:r>
            <a:r>
              <a:rPr lang="en-GB" b="1" dirty="0" smtClean="0">
                <a:solidFill>
                  <a:schemeClr val="tx1"/>
                </a:solidFill>
                <a:latin typeface="Arial" panose="020B0604020202020204" pitchFamily="34" charset="0"/>
                <a:cs typeface="Arial" panose="020B0604020202020204" pitchFamily="34" charset="0"/>
              </a:rPr>
              <a:t> What </a:t>
            </a:r>
            <a:r>
              <a:rPr lang="en-GB" b="1" dirty="0">
                <a:solidFill>
                  <a:schemeClr val="tx1"/>
                </a:solidFill>
                <a:latin typeface="Arial" panose="020B0604020202020204" pitchFamily="34" charset="0"/>
                <a:cs typeface="Arial" panose="020B0604020202020204" pitchFamily="34" charset="0"/>
              </a:rPr>
              <a:t>will be the legal status of the business?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What </a:t>
            </a:r>
            <a:r>
              <a:rPr lang="en-GB" b="1" dirty="0">
                <a:solidFill>
                  <a:schemeClr val="tx1"/>
                </a:solidFill>
                <a:latin typeface="Arial" panose="020B0604020202020204" pitchFamily="34" charset="0"/>
                <a:cs typeface="Arial" panose="020B0604020202020204" pitchFamily="34" charset="0"/>
              </a:rPr>
              <a:t>will the business do?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Where </a:t>
            </a:r>
            <a:r>
              <a:rPr lang="en-GB" b="1" dirty="0">
                <a:solidFill>
                  <a:schemeClr val="tx1"/>
                </a:solidFill>
                <a:latin typeface="Arial" panose="020B0604020202020204" pitchFamily="34" charset="0"/>
                <a:cs typeface="Arial" panose="020B0604020202020204" pitchFamily="34" charset="0"/>
              </a:rPr>
              <a:t>will the business be </a:t>
            </a:r>
            <a:r>
              <a:rPr lang="en-GB" b="1" dirty="0" smtClean="0">
                <a:solidFill>
                  <a:schemeClr val="tx1"/>
                </a:solidFill>
                <a:latin typeface="Arial" panose="020B0604020202020204" pitchFamily="34" charset="0"/>
                <a:cs typeface="Arial" panose="020B0604020202020204" pitchFamily="34" charset="0"/>
              </a:rPr>
              <a:t> located</a:t>
            </a:r>
            <a:r>
              <a:rPr lang="en-GB" b="1" dirty="0">
                <a:solidFill>
                  <a:schemeClr val="tx1"/>
                </a:solidFill>
                <a:latin typeface="Arial" panose="020B0604020202020204" pitchFamily="34" charset="0"/>
                <a:cs typeface="Arial" panose="020B0604020202020204" pitchFamily="34" charset="0"/>
              </a:rPr>
              <a:t>?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In </a:t>
            </a:r>
            <a:r>
              <a:rPr lang="en-GB" b="1" dirty="0">
                <a:solidFill>
                  <a:schemeClr val="tx1"/>
                </a:solidFill>
                <a:latin typeface="Arial" panose="020B0604020202020204" pitchFamily="34" charset="0"/>
                <a:cs typeface="Arial" panose="020B0604020202020204" pitchFamily="34" charset="0"/>
              </a:rPr>
              <a:t>what sector will the business be operating?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When </a:t>
            </a:r>
            <a:r>
              <a:rPr lang="en-GB" b="1" dirty="0">
                <a:solidFill>
                  <a:schemeClr val="tx1"/>
                </a:solidFill>
                <a:latin typeface="Arial" panose="020B0604020202020204" pitchFamily="34" charset="0"/>
                <a:cs typeface="Arial" panose="020B0604020202020204" pitchFamily="34" charset="0"/>
              </a:rPr>
              <a:t>will the business start trading ? </a:t>
            </a:r>
            <a:endParaRPr lang="en-GB" dirty="0">
              <a:solidFill>
                <a:schemeClr val="tx1"/>
              </a:solidFill>
              <a:latin typeface="Arial" panose="020B0604020202020204" pitchFamily="34" charset="0"/>
              <a:cs typeface="Arial" panose="020B0604020202020204" pitchFamily="34" charset="0"/>
            </a:endParaRPr>
          </a:p>
        </p:txBody>
      </p:sp>
      <p:cxnSp>
        <p:nvCxnSpPr>
          <p:cNvPr id="20" name="Straight Connector 19"/>
          <p:cNvCxnSpPr>
            <a:stCxn id="12" idx="3"/>
          </p:cNvCxnSpPr>
          <p:nvPr/>
        </p:nvCxnSpPr>
        <p:spPr>
          <a:xfrm flipV="1">
            <a:off x="2864202" y="1406945"/>
            <a:ext cx="1275750" cy="879648"/>
          </a:xfrm>
          <a:prstGeom prst="line">
            <a:avLst/>
          </a:prstGeom>
          <a:ln w="762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996480" y="942658"/>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Business</a:t>
            </a:r>
            <a:endParaRPr lang="en-GB" dirty="0">
              <a:latin typeface="Arial" panose="020B0604020202020204" pitchFamily="34" charset="0"/>
              <a:cs typeface="Arial" panose="020B0604020202020204" pitchFamily="34" charset="0"/>
            </a:endParaRPr>
          </a:p>
        </p:txBody>
      </p:sp>
      <p:sp>
        <p:nvSpPr>
          <p:cNvPr id="22" name="TextBox 21"/>
          <p:cNvSpPr txBox="1"/>
          <p:nvPr/>
        </p:nvSpPr>
        <p:spPr>
          <a:xfrm>
            <a:off x="1049907" y="1524740"/>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Product</a:t>
            </a:r>
            <a:endParaRPr lang="en-GB" dirty="0">
              <a:latin typeface="Arial" panose="020B0604020202020204" pitchFamily="34" charset="0"/>
              <a:cs typeface="Arial" panose="020B0604020202020204" pitchFamily="34" charset="0"/>
            </a:endParaRPr>
          </a:p>
        </p:txBody>
      </p:sp>
      <p:sp>
        <p:nvSpPr>
          <p:cNvPr id="23" name="TextBox 22"/>
          <p:cNvSpPr txBox="1"/>
          <p:nvPr/>
        </p:nvSpPr>
        <p:spPr>
          <a:xfrm>
            <a:off x="1049907" y="2084212"/>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Market</a:t>
            </a:r>
            <a:endParaRPr lang="en-GB" dirty="0">
              <a:latin typeface="Arial" panose="020B0604020202020204" pitchFamily="34" charset="0"/>
              <a:cs typeface="Arial" panose="020B0604020202020204" pitchFamily="34" charset="0"/>
            </a:endParaRPr>
          </a:p>
        </p:txBody>
      </p:sp>
      <p:sp>
        <p:nvSpPr>
          <p:cNvPr id="24" name="TextBox 23"/>
          <p:cNvSpPr txBox="1"/>
          <p:nvPr/>
        </p:nvSpPr>
        <p:spPr>
          <a:xfrm>
            <a:off x="984946" y="2674185"/>
            <a:ext cx="1814295" cy="369332"/>
          </a:xfrm>
          <a:prstGeom prst="rect">
            <a:avLst/>
          </a:prstGeom>
          <a:solidFill>
            <a:schemeClr val="accent1">
              <a:lumMod val="40000"/>
              <a:lumOff val="60000"/>
            </a:schemeClr>
          </a:solidFill>
        </p:spPr>
        <p:txBody>
          <a:bodyPr wrap="square" rtlCol="0">
            <a:spAutoFit/>
          </a:bodyPr>
          <a:lstStyle/>
          <a:p>
            <a:r>
              <a:rPr lang="en-GB" dirty="0" smtClean="0">
                <a:latin typeface="Arial" panose="020B0604020202020204" pitchFamily="34" charset="0"/>
                <a:cs typeface="Arial" panose="020B0604020202020204" pitchFamily="34" charset="0"/>
              </a:rPr>
              <a:t>Marketing Plan</a:t>
            </a:r>
            <a:endParaRPr lang="en-GB" dirty="0">
              <a:latin typeface="Arial" panose="020B0604020202020204" pitchFamily="34" charset="0"/>
              <a:cs typeface="Arial" panose="020B0604020202020204" pitchFamily="34" charset="0"/>
            </a:endParaRPr>
          </a:p>
        </p:txBody>
      </p:sp>
      <p:sp>
        <p:nvSpPr>
          <p:cNvPr id="25" name="TextBox 24"/>
          <p:cNvSpPr txBox="1"/>
          <p:nvPr/>
        </p:nvSpPr>
        <p:spPr>
          <a:xfrm>
            <a:off x="1049906" y="322744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Management</a:t>
            </a:r>
            <a:endParaRPr lang="en-GB" dirty="0">
              <a:latin typeface="Arial" panose="020B0604020202020204" pitchFamily="34" charset="0"/>
              <a:cs typeface="Arial" panose="020B0604020202020204" pitchFamily="34" charset="0"/>
            </a:endParaRPr>
          </a:p>
        </p:txBody>
      </p:sp>
      <p:sp>
        <p:nvSpPr>
          <p:cNvPr id="26" name="TextBox 25"/>
          <p:cNvSpPr txBox="1"/>
          <p:nvPr/>
        </p:nvSpPr>
        <p:spPr>
          <a:xfrm>
            <a:off x="927862" y="3902444"/>
            <a:ext cx="1875318" cy="307777"/>
          </a:xfrm>
          <a:prstGeom prst="rect">
            <a:avLst/>
          </a:prstGeom>
          <a:solidFill>
            <a:schemeClr val="accent1">
              <a:lumMod val="40000"/>
              <a:lumOff val="60000"/>
            </a:schemeClr>
          </a:solidFill>
        </p:spPr>
        <p:txBody>
          <a:bodyPr wrap="square" rtlCol="0">
            <a:spAutoFit/>
          </a:bodyPr>
          <a:lstStyle/>
          <a:p>
            <a:r>
              <a:rPr lang="en-GB" sz="1400" dirty="0" smtClean="0">
                <a:latin typeface="Arial" panose="020B0604020202020204" pitchFamily="34" charset="0"/>
                <a:cs typeface="Arial" panose="020B0604020202020204" pitchFamily="34" charset="0"/>
              </a:rPr>
              <a:t>Financial Information</a:t>
            </a:r>
            <a:endParaRPr lang="en-GB" sz="1400" dirty="0">
              <a:latin typeface="Arial" panose="020B0604020202020204" pitchFamily="34" charset="0"/>
              <a:cs typeface="Arial" panose="020B0604020202020204" pitchFamily="34" charset="0"/>
            </a:endParaRPr>
          </a:p>
        </p:txBody>
      </p:sp>
      <p:sp>
        <p:nvSpPr>
          <p:cNvPr id="27" name="TextBox 26"/>
          <p:cNvSpPr txBox="1"/>
          <p:nvPr/>
        </p:nvSpPr>
        <p:spPr>
          <a:xfrm>
            <a:off x="1049906" y="442827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Funding</a:t>
            </a:r>
            <a:endParaRPr lang="en-GB" dirty="0">
              <a:latin typeface="Arial" panose="020B0604020202020204" pitchFamily="34" charset="0"/>
              <a:cs typeface="Arial" panose="020B0604020202020204" pitchFamily="34" charset="0"/>
            </a:endParaRPr>
          </a:p>
        </p:txBody>
      </p:sp>
      <p:sp>
        <p:nvSpPr>
          <p:cNvPr id="28" name="TextBox 27"/>
          <p:cNvSpPr txBox="1"/>
          <p:nvPr/>
        </p:nvSpPr>
        <p:spPr>
          <a:xfrm>
            <a:off x="1009025" y="5041517"/>
            <a:ext cx="1584176" cy="369133"/>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Appendicies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4937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60086" y="692696"/>
            <a:ext cx="5216170" cy="4608511"/>
          </a:xfrm>
          <a:prstGeom prst="rect">
            <a:avLst/>
          </a:prstGeom>
        </p:spPr>
      </p:pic>
    </p:spTree>
    <p:extLst>
      <p:ext uri="{BB962C8B-B14F-4D97-AF65-F5344CB8AC3E}">
        <p14:creationId xmlns:p14="http://schemas.microsoft.com/office/powerpoint/2010/main" val="41326156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sz="3100" b="1" dirty="0" smtClean="0">
                <a:latin typeface="Arial" panose="020B0604020202020204" pitchFamily="34" charset="0"/>
                <a:cs typeface="Arial" panose="020B0604020202020204" pitchFamily="34" charset="0"/>
              </a:rPr>
              <a:t>Product </a:t>
            </a:r>
            <a:r>
              <a:rPr lang="en-GB" sz="3100" b="1" dirty="0">
                <a:latin typeface="Arial" panose="020B0604020202020204" pitchFamily="34" charset="0"/>
                <a:cs typeface="Arial" panose="020B0604020202020204" pitchFamily="34" charset="0"/>
              </a:rPr>
              <a:t>– </a:t>
            </a: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The first of the Four Ps of marketing is product. </a:t>
            </a:r>
            <a:br>
              <a:rPr lang="en-GB" sz="3100" dirty="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A product can be either a tangible good or an intangible service that fulfils a need or want of consumers. </a:t>
            </a:r>
            <a:r>
              <a:rPr lang="en-GB" sz="3100" dirty="0" smtClean="0">
                <a:latin typeface="Arial" panose="020B0604020202020204" pitchFamily="34" charset="0"/>
                <a:cs typeface="Arial" panose="020B0604020202020204" pitchFamily="34" charset="0"/>
              </a:rPr>
              <a:t/>
            </a:r>
            <a:br>
              <a:rPr lang="en-GB" sz="3100" dirty="0" smtClean="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
            </a:r>
            <a:br>
              <a:rPr lang="en-GB" sz="3100" dirty="0">
                <a:latin typeface="Arial" panose="020B0604020202020204" pitchFamily="34" charset="0"/>
                <a:cs typeface="Arial" panose="020B0604020202020204" pitchFamily="34" charset="0"/>
              </a:rPr>
            </a:br>
            <a:r>
              <a:rPr lang="en-GB" sz="3100" dirty="0">
                <a:latin typeface="Arial" panose="020B0604020202020204" pitchFamily="34" charset="0"/>
                <a:cs typeface="Arial" panose="020B0604020202020204" pitchFamily="34" charset="0"/>
              </a:rPr>
              <a:t>Whether you sell custom wood products or provide luxury accommodation, it’s imperative that you have a clear grasp of exactly what your product is and what makes it unique before you can successfully market it. </a:t>
            </a:r>
          </a:p>
        </p:txBody>
      </p:sp>
    </p:spTree>
    <p:extLst>
      <p:ext uri="{BB962C8B-B14F-4D97-AF65-F5344CB8AC3E}">
        <p14:creationId xmlns:p14="http://schemas.microsoft.com/office/powerpoint/2010/main" val="10214595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0"/>
            <a:ext cx="8208912" cy="707886"/>
          </a:xfrm>
          <a:prstGeom prst="rect">
            <a:avLst/>
          </a:prstGeom>
        </p:spPr>
        <p:txBody>
          <a:bodyPr wrap="square">
            <a:spAutoFit/>
          </a:bodyPr>
          <a:lstStyle/>
          <a:p>
            <a:endParaRPr lang="en-GB" sz="800" dirty="0">
              <a:solidFill>
                <a:srgbClr val="000000"/>
              </a:solidFill>
              <a:latin typeface="Calibri" panose="020F0502020204030204" pitchFamily="34" charset="0"/>
            </a:endParaRPr>
          </a:p>
          <a:p>
            <a:r>
              <a:rPr lang="en-GB" sz="3200" b="1" dirty="0">
                <a:solidFill>
                  <a:srgbClr val="001F5F"/>
                </a:solidFill>
                <a:latin typeface="Arial" panose="020B0604020202020204" pitchFamily="34" charset="0"/>
                <a:cs typeface="Arial" panose="020B0604020202020204" pitchFamily="34" charset="0"/>
              </a:rPr>
              <a:t>Do you provide a Product or a Service? </a:t>
            </a:r>
            <a:endParaRPr lang="en-GB" sz="3200" dirty="0">
              <a:latin typeface="Arial" panose="020B0604020202020204" pitchFamily="34" charset="0"/>
              <a:cs typeface="Arial" panose="020B0604020202020204" pitchFamily="34" charset="0"/>
            </a:endParaRPr>
          </a:p>
        </p:txBody>
      </p:sp>
      <p:sp>
        <p:nvSpPr>
          <p:cNvPr id="5" name="Rectangle 4"/>
          <p:cNvSpPr/>
          <p:nvPr/>
        </p:nvSpPr>
        <p:spPr>
          <a:xfrm>
            <a:off x="530932" y="353943"/>
            <a:ext cx="5868144" cy="5555367"/>
          </a:xfrm>
          <a:prstGeom prst="rect">
            <a:avLst/>
          </a:prstGeom>
        </p:spPr>
        <p:txBody>
          <a:bodyPr wrap="square">
            <a:spAutoFit/>
          </a:bodyPr>
          <a:lstStyle/>
          <a:p>
            <a:endParaRPr lang="en-GB" sz="900" dirty="0">
              <a:solidFill>
                <a:srgbClr val="000000"/>
              </a:solidFill>
              <a:latin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A product needs to be designed, tested, prototyped, approved, tooled for mass production, packaged and delivered </a:t>
            </a:r>
            <a:endParaRPr lang="en-GB" sz="2800" b="1" dirty="0" smtClean="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A service needs to be able to meet the needs of customers better than any competitor (Does it have an USP?) </a:t>
            </a:r>
            <a:endParaRPr lang="en-GB" sz="2800" dirty="0">
              <a:latin typeface="Arial" panose="020B0604020202020204" pitchFamily="34" charset="0"/>
              <a:cs typeface="Arial" panose="020B0604020202020204" pitchFamily="34" charset="0"/>
            </a:endParaRPr>
          </a:p>
          <a:p>
            <a:endParaRPr lang="en-GB" dirty="0">
              <a:solidFill>
                <a:srgbClr val="001F5F"/>
              </a:solidFill>
              <a:latin typeface="Calibri" panose="020F0502020204030204" pitchFamily="34" charset="0"/>
            </a:endParaRPr>
          </a:p>
        </p:txBody>
      </p:sp>
      <p:pic>
        <p:nvPicPr>
          <p:cNvPr id="6" name="Picture 5"/>
          <p:cNvPicPr>
            <a:picLocks noChangeAspect="1"/>
          </p:cNvPicPr>
          <p:nvPr/>
        </p:nvPicPr>
        <p:blipFill>
          <a:blip r:embed="rId2"/>
          <a:stretch>
            <a:fillRect/>
          </a:stretch>
        </p:blipFill>
        <p:spPr>
          <a:xfrm>
            <a:off x="6588224" y="2309372"/>
            <a:ext cx="2016224" cy="2196768"/>
          </a:xfrm>
          <a:prstGeom prst="rect">
            <a:avLst/>
          </a:prstGeom>
        </p:spPr>
      </p:pic>
      <p:sp>
        <p:nvSpPr>
          <p:cNvPr id="7" name="Rectangle 6"/>
          <p:cNvSpPr/>
          <p:nvPr/>
        </p:nvSpPr>
        <p:spPr>
          <a:xfrm>
            <a:off x="6209928" y="2206284"/>
            <a:ext cx="756592" cy="3275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16818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r>
              <a:rPr lang="en-GB" dirty="0"/>
              <a:t/>
            </a:r>
            <a:br>
              <a:rPr lang="en-GB" dirty="0"/>
            </a:br>
            <a:r>
              <a:rPr lang="en-GB" sz="3600" b="1" dirty="0">
                <a:latin typeface="Arial" panose="020B0604020202020204" pitchFamily="34" charset="0"/>
                <a:cs typeface="Arial" panose="020B0604020202020204" pitchFamily="34" charset="0"/>
              </a:rPr>
              <a:t>On what basis can we compete? </a:t>
            </a:r>
            <a:endParaRPr lang="en-GB" sz="3600" dirty="0">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289669342"/>
              </p:ext>
            </p:extLst>
          </p:nvPr>
        </p:nvGraphicFramePr>
        <p:xfrm>
          <a:off x="1" y="908720"/>
          <a:ext cx="9144000" cy="35490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4292319165"/>
                    </a:ext>
                  </a:extLst>
                </a:gridCol>
                <a:gridCol w="3048000">
                  <a:extLst>
                    <a:ext uri="{9D8B030D-6E8A-4147-A177-3AD203B41FA5}">
                      <a16:colId xmlns:a16="http://schemas.microsoft.com/office/drawing/2014/main" val="1715602283"/>
                    </a:ext>
                  </a:extLst>
                </a:gridCol>
                <a:gridCol w="3048000">
                  <a:extLst>
                    <a:ext uri="{9D8B030D-6E8A-4147-A177-3AD203B41FA5}">
                      <a16:colId xmlns:a16="http://schemas.microsoft.com/office/drawing/2014/main" val="132070505"/>
                    </a:ext>
                  </a:extLst>
                </a:gridCol>
              </a:tblGrid>
              <a:tr h="1080120">
                <a:tc>
                  <a:txBody>
                    <a:bodyPr/>
                    <a:lstStyle/>
                    <a:p>
                      <a:r>
                        <a:rPr lang="en-GB" sz="1200" dirty="0" smtClean="0">
                          <a:solidFill>
                            <a:schemeClr val="tx1"/>
                          </a:solidFill>
                          <a:latin typeface="Arial" panose="020B0604020202020204" pitchFamily="34" charset="0"/>
                          <a:cs typeface="Arial" panose="020B0604020202020204" pitchFamily="34" charset="0"/>
                        </a:rPr>
                        <a:t>Competitive Factor </a:t>
                      </a:r>
                      <a:endParaRPr lang="en-GB" sz="1200" dirty="0">
                        <a:solidFill>
                          <a:schemeClr val="tx1"/>
                        </a:solidFill>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How important is this factor to the customer?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r>
                        <a:rPr lang="en-GB" sz="1200" b="1" i="0" u="none" strike="noStrike" kern="1200" baseline="0" dirty="0" smtClean="0">
                          <a:solidFill>
                            <a:schemeClr val="tx1"/>
                          </a:solidFill>
                          <a:latin typeface="Arial" panose="020B0604020202020204" pitchFamily="34" charset="0"/>
                          <a:ea typeface="+mn-ea"/>
                          <a:cs typeface="Arial" panose="020B0604020202020204" pitchFamily="34" charset="0"/>
                        </a:rPr>
                        <a:t>How do we compare on this factor with our competitors?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solidFill>
                      <a:schemeClr val="tx2">
                        <a:lumMod val="20000"/>
                        <a:lumOff val="80000"/>
                      </a:schemeClr>
                    </a:solidFill>
                  </a:tcPr>
                </a:tc>
                <a:extLst>
                  <a:ext uri="{0D108BD9-81ED-4DB2-BD59-A6C34878D82A}">
                    <a16:rowId xmlns:a16="http://schemas.microsoft.com/office/drawing/2014/main" val="3982134862"/>
                  </a:ext>
                </a:extLst>
              </a:tr>
              <a:tr h="370840">
                <a:tc>
                  <a:txBody>
                    <a:bodyPr/>
                    <a:lstStyle/>
                    <a:p>
                      <a:endPar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dk1"/>
                          </a:solidFill>
                          <a:latin typeface="Arial" panose="020B0604020202020204" pitchFamily="34" charset="0"/>
                          <a:ea typeface="+mn-ea"/>
                          <a:cs typeface="Arial" panose="020B0604020202020204" pitchFamily="34" charset="0"/>
                        </a:rPr>
                        <a:t>Price </a:t>
                      </a:r>
                      <a:r>
                        <a:rPr lang="en-GB" sz="1200" b="0" i="0" u="none" strike="noStrike" kern="1200" baseline="0" dirty="0" smtClean="0">
                          <a:solidFill>
                            <a:schemeClr val="dk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extLst>
                  <a:ext uri="{0D108BD9-81ED-4DB2-BD59-A6C34878D82A}">
                    <a16:rowId xmlns:a16="http://schemas.microsoft.com/office/drawing/2014/main" val="2088267173"/>
                  </a:ext>
                </a:extLst>
              </a:tr>
              <a:tr h="370840">
                <a:tc>
                  <a:txBody>
                    <a:bodyPr/>
                    <a:lstStyle/>
                    <a:p>
                      <a:r>
                        <a:rPr lang="en-GB" sz="1200" b="1" dirty="0" smtClean="0">
                          <a:latin typeface="Arial" panose="020B0604020202020204" pitchFamily="34" charset="0"/>
                          <a:cs typeface="Arial" panose="020B0604020202020204" pitchFamily="34" charset="0"/>
                        </a:rPr>
                        <a:t>Speed</a:t>
                      </a:r>
                    </a:p>
                    <a:p>
                      <a:endParaRPr lang="en-GB" sz="1200" b="1"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extLst>
                  <a:ext uri="{0D108BD9-81ED-4DB2-BD59-A6C34878D82A}">
                    <a16:rowId xmlns:a16="http://schemas.microsoft.com/office/drawing/2014/main" val="4011699521"/>
                  </a:ext>
                </a:extLst>
              </a:tr>
              <a:tr h="370840">
                <a:tc>
                  <a:txBody>
                    <a:bodyPr/>
                    <a:lstStyle/>
                    <a:p>
                      <a:r>
                        <a:rPr lang="en-GB" sz="1200" b="1" dirty="0" smtClean="0">
                          <a:latin typeface="Arial" panose="020B0604020202020204" pitchFamily="34" charset="0"/>
                          <a:cs typeface="Arial" panose="020B0604020202020204" pitchFamily="34" charset="0"/>
                        </a:rPr>
                        <a:t>Reliability</a:t>
                      </a:r>
                    </a:p>
                    <a:p>
                      <a:endParaRPr lang="en-GB" sz="1200" b="1"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extLst>
                  <a:ext uri="{0D108BD9-81ED-4DB2-BD59-A6C34878D82A}">
                    <a16:rowId xmlns:a16="http://schemas.microsoft.com/office/drawing/2014/main" val="3347852010"/>
                  </a:ext>
                </a:extLst>
              </a:tr>
              <a:tr h="370840">
                <a:tc>
                  <a:txBody>
                    <a:bodyPr/>
                    <a:lstStyle/>
                    <a:p>
                      <a:r>
                        <a:rPr lang="en-GB" sz="1200" b="1" dirty="0" smtClean="0">
                          <a:latin typeface="Arial" panose="020B0604020202020204" pitchFamily="34" charset="0"/>
                          <a:cs typeface="Arial" panose="020B0604020202020204" pitchFamily="34" charset="0"/>
                        </a:rPr>
                        <a:t>Quality</a:t>
                      </a:r>
                    </a:p>
                    <a:p>
                      <a:endParaRPr lang="en-GB" sz="1200" b="1"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a:latin typeface="Arial" panose="020B0604020202020204" pitchFamily="34" charset="0"/>
                        <a:cs typeface="Arial" panose="020B0604020202020204" pitchFamily="34" charset="0"/>
                      </a:endParaRPr>
                    </a:p>
                  </a:txBody>
                  <a:tcPr>
                    <a:solidFill>
                      <a:schemeClr val="tx2">
                        <a:lumMod val="20000"/>
                        <a:lumOff val="80000"/>
                      </a:schemeClr>
                    </a:solidFill>
                  </a:tcPr>
                </a:tc>
                <a:extLst>
                  <a:ext uri="{0D108BD9-81ED-4DB2-BD59-A6C34878D82A}">
                    <a16:rowId xmlns:a16="http://schemas.microsoft.com/office/drawing/2014/main" val="1701808599"/>
                  </a:ext>
                </a:extLst>
              </a:tr>
              <a:tr h="370840">
                <a:tc>
                  <a:txBody>
                    <a:bodyPr/>
                    <a:lstStyle/>
                    <a:p>
                      <a:r>
                        <a:rPr lang="en-GB" sz="1200" b="1" dirty="0" smtClean="0">
                          <a:latin typeface="Arial" panose="020B0604020202020204" pitchFamily="34" charset="0"/>
                          <a:cs typeface="Arial" panose="020B0604020202020204" pitchFamily="34" charset="0"/>
                        </a:rPr>
                        <a:t>Innovation</a:t>
                      </a:r>
                    </a:p>
                    <a:p>
                      <a:endParaRPr lang="en-GB" sz="1200" b="1"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endParaRPr lang="en-GB" sz="1200" dirty="0">
                        <a:latin typeface="Arial" panose="020B0604020202020204" pitchFamily="34" charset="0"/>
                        <a:cs typeface="Arial" panose="020B0604020202020204" pitchFamily="34" charset="0"/>
                      </a:endParaRPr>
                    </a:p>
                  </a:txBody>
                  <a:tcPr>
                    <a:solidFill>
                      <a:schemeClr val="tx2">
                        <a:lumMod val="20000"/>
                        <a:lumOff val="80000"/>
                      </a:schemeClr>
                    </a:solidFill>
                  </a:tcPr>
                </a:tc>
                <a:extLst>
                  <a:ext uri="{0D108BD9-81ED-4DB2-BD59-A6C34878D82A}">
                    <a16:rowId xmlns:a16="http://schemas.microsoft.com/office/drawing/2014/main" val="333762042"/>
                  </a:ext>
                </a:extLst>
              </a:tr>
            </a:tbl>
          </a:graphicData>
        </a:graphic>
      </p:graphicFrame>
      <p:sp>
        <p:nvSpPr>
          <p:cNvPr id="6" name="Rectangle 5"/>
          <p:cNvSpPr/>
          <p:nvPr/>
        </p:nvSpPr>
        <p:spPr>
          <a:xfrm>
            <a:off x="827584" y="4407778"/>
            <a:ext cx="7344816" cy="830997"/>
          </a:xfrm>
          <a:prstGeom prst="rect">
            <a:avLst/>
          </a:prstGeom>
        </p:spPr>
        <p:txBody>
          <a:bodyPr wrap="square">
            <a:spAutoFit/>
          </a:bodyPr>
          <a:lstStyle/>
          <a:p>
            <a:endParaRPr lang="en-GB" sz="1200" dirty="0">
              <a:solidFill>
                <a:srgbClr val="000000"/>
              </a:solidFill>
              <a:latin typeface="Calibri" panose="020F0502020204030204" pitchFamily="34" charset="0"/>
            </a:endParaRPr>
          </a:p>
          <a:p>
            <a:r>
              <a:rPr lang="en-GB" b="1" dirty="0">
                <a:solidFill>
                  <a:srgbClr val="001F5F"/>
                </a:solidFill>
                <a:latin typeface="Calibri" panose="020F0502020204030204" pitchFamily="34" charset="0"/>
              </a:rPr>
              <a:t>IMPORTANCE : Score from 1 (low) to 10 (high) </a:t>
            </a:r>
            <a:endParaRPr lang="en-GB"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PERFORMANCE : Score from 1 (lot worse) to 10 (much better) </a:t>
            </a:r>
            <a:endParaRPr lang="en-GB" dirty="0"/>
          </a:p>
        </p:txBody>
      </p:sp>
    </p:spTree>
    <p:extLst>
      <p:ext uri="{BB962C8B-B14F-4D97-AF65-F5344CB8AC3E}">
        <p14:creationId xmlns:p14="http://schemas.microsoft.com/office/powerpoint/2010/main" val="24438783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31470" y="332656"/>
            <a:ext cx="7512937" cy="5184576"/>
          </a:xfrm>
          <a:prstGeom prst="rect">
            <a:avLst/>
          </a:prstGeom>
        </p:spPr>
      </p:pic>
    </p:spTree>
    <p:extLst>
      <p:ext uri="{BB962C8B-B14F-4D97-AF65-F5344CB8AC3E}">
        <p14:creationId xmlns:p14="http://schemas.microsoft.com/office/powerpoint/2010/main" val="33849378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9512" y="152946"/>
            <a:ext cx="8712968" cy="6228382"/>
          </a:xfrm>
          <a:prstGeom prst="rect">
            <a:avLst/>
          </a:prstGeom>
        </p:spPr>
      </p:pic>
    </p:spTree>
    <p:extLst>
      <p:ext uri="{BB962C8B-B14F-4D97-AF65-F5344CB8AC3E}">
        <p14:creationId xmlns:p14="http://schemas.microsoft.com/office/powerpoint/2010/main" val="183334301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28" y="263959"/>
            <a:ext cx="8424936" cy="6189377"/>
          </a:xfrm>
          <a:prstGeom prst="rect">
            <a:avLst/>
          </a:prstGeom>
        </p:spPr>
      </p:pic>
    </p:spTree>
    <p:extLst>
      <p:ext uri="{BB962C8B-B14F-4D97-AF65-F5344CB8AC3E}">
        <p14:creationId xmlns:p14="http://schemas.microsoft.com/office/powerpoint/2010/main" val="355570613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51520" y="322076"/>
            <a:ext cx="8496944" cy="6203268"/>
          </a:xfrm>
          <a:prstGeom prst="rect">
            <a:avLst/>
          </a:prstGeom>
        </p:spPr>
      </p:pic>
    </p:spTree>
    <p:extLst>
      <p:ext uri="{BB962C8B-B14F-4D97-AF65-F5344CB8AC3E}">
        <p14:creationId xmlns:p14="http://schemas.microsoft.com/office/powerpoint/2010/main" val="41051970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latin typeface="Arial" panose="020B0604020202020204" pitchFamily="34" charset="0"/>
                <a:cs typeface="Arial" panose="020B0604020202020204" pitchFamily="34" charset="0"/>
              </a:rPr>
              <a:t>Specific features analysis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endParaRPr lang="en-GB" dirty="0"/>
          </a:p>
          <a:p>
            <a:pPr marL="0" indent="0">
              <a:buNone/>
            </a:pPr>
            <a:r>
              <a:rPr lang="en-GB" b="1" dirty="0">
                <a:latin typeface="Arial" panose="020B0604020202020204" pitchFamily="34" charset="0"/>
                <a:cs typeface="Arial" panose="020B0604020202020204" pitchFamily="34" charset="0"/>
              </a:rPr>
              <a:t>Sometimes there may be special features about the product or service which will be the main driving forces for that particular market.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66193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729" y="0"/>
            <a:ext cx="8229600" cy="130026"/>
          </a:xfrm>
        </p:spPr>
        <p:txBody>
          <a:bodyPr>
            <a:normAutofit fontScale="90000"/>
          </a:bodyPr>
          <a:lstStyle/>
          <a:p>
            <a:r>
              <a:rPr lang="en-GB" dirty="0"/>
              <a:t/>
            </a:r>
            <a:br>
              <a:rPr lang="en-GB" dirty="0"/>
            </a:br>
            <a:r>
              <a:rPr lang="en-GB" sz="2000" b="1" dirty="0">
                <a:latin typeface="Arial" panose="020B0604020202020204" pitchFamily="34" charset="0"/>
                <a:cs typeface="Arial" panose="020B0604020202020204" pitchFamily="34" charset="0"/>
              </a:rPr>
              <a:t>Identifying Attribute U.S.Ps </a:t>
            </a:r>
            <a:endParaRPr lang="en-GB" sz="2000" dirty="0">
              <a:latin typeface="Arial" panose="020B0604020202020204" pitchFamily="34" charset="0"/>
              <a:cs typeface="Arial" panose="020B0604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601142"/>
              </p:ext>
            </p:extLst>
          </p:nvPr>
        </p:nvGraphicFramePr>
        <p:xfrm>
          <a:off x="0" y="548680"/>
          <a:ext cx="9144000" cy="6163042"/>
        </p:xfrm>
        <a:graphic>
          <a:graphicData uri="http://schemas.openxmlformats.org/drawingml/2006/table">
            <a:tbl>
              <a:tblPr firstRow="1" bandRow="1">
                <a:tableStyleId>{5C22544A-7EE6-4342-B048-85BDC9FD1C3A}</a:tableStyleId>
              </a:tblPr>
              <a:tblGrid>
                <a:gridCol w="2483768">
                  <a:extLst>
                    <a:ext uri="{9D8B030D-6E8A-4147-A177-3AD203B41FA5}">
                      <a16:colId xmlns:a16="http://schemas.microsoft.com/office/drawing/2014/main" val="291067460"/>
                    </a:ext>
                  </a:extLst>
                </a:gridCol>
                <a:gridCol w="2232248">
                  <a:extLst>
                    <a:ext uri="{9D8B030D-6E8A-4147-A177-3AD203B41FA5}">
                      <a16:colId xmlns:a16="http://schemas.microsoft.com/office/drawing/2014/main" val="465851994"/>
                    </a:ext>
                  </a:extLst>
                </a:gridCol>
                <a:gridCol w="1296144">
                  <a:extLst>
                    <a:ext uri="{9D8B030D-6E8A-4147-A177-3AD203B41FA5}">
                      <a16:colId xmlns:a16="http://schemas.microsoft.com/office/drawing/2014/main" val="3888593888"/>
                    </a:ext>
                  </a:extLst>
                </a:gridCol>
                <a:gridCol w="1303040">
                  <a:extLst>
                    <a:ext uri="{9D8B030D-6E8A-4147-A177-3AD203B41FA5}">
                      <a16:colId xmlns:a16="http://schemas.microsoft.com/office/drawing/2014/main" val="4087626463"/>
                    </a:ext>
                  </a:extLst>
                </a:gridCol>
                <a:gridCol w="1828800">
                  <a:extLst>
                    <a:ext uri="{9D8B030D-6E8A-4147-A177-3AD203B41FA5}">
                      <a16:colId xmlns:a16="http://schemas.microsoft.com/office/drawing/2014/main" val="1590693954"/>
                    </a:ext>
                  </a:extLst>
                </a:gridCol>
              </a:tblGrid>
              <a:tr h="1042402">
                <a:tc>
                  <a:txBody>
                    <a:bodyPr/>
                    <a:lstStyle/>
                    <a:p>
                      <a:r>
                        <a:rPr lang="en-GB" sz="1400" b="1" i="0" u="none" strike="noStrike" kern="1200" baseline="0" dirty="0" smtClean="0">
                          <a:solidFill>
                            <a:schemeClr val="tx1"/>
                          </a:solidFill>
                          <a:latin typeface="Arial" panose="020B0604020202020204" pitchFamily="34" charset="0"/>
                          <a:ea typeface="+mn-ea"/>
                          <a:cs typeface="Arial" panose="020B0604020202020204" pitchFamily="34" charset="0"/>
                        </a:rPr>
                        <a:t>What is the business particularly good at? </a:t>
                      </a:r>
                      <a:r>
                        <a:rPr lang="en-GB" sz="1400" b="0" i="0" u="none" strike="noStrike" kern="1200" baseline="0" dirty="0" smtClean="0">
                          <a:solidFill>
                            <a:schemeClr val="tx1"/>
                          </a:solidFill>
                          <a:latin typeface="Arial" panose="020B0604020202020204" pitchFamily="34" charset="0"/>
                          <a:ea typeface="+mn-ea"/>
                          <a:cs typeface="Arial" panose="020B0604020202020204" pitchFamily="34" charset="0"/>
                        </a:rPr>
                        <a:t>	</a:t>
                      </a:r>
                    </a:p>
                    <a:p>
                      <a:endParaRPr lang="en-GB" sz="1400" dirty="0">
                        <a:solidFill>
                          <a:schemeClr val="tx1"/>
                        </a:solidFill>
                        <a:latin typeface="Arial" panose="020B0604020202020204" pitchFamily="34" charset="0"/>
                        <a:cs typeface="Arial" panose="020B0604020202020204" pitchFamily="34" charset="0"/>
                      </a:endParaRPr>
                    </a:p>
                  </a:txBody>
                  <a:tcPr/>
                </a:tc>
                <a:tc>
                  <a:txBody>
                    <a:bodyPr/>
                    <a:lstStyle/>
                    <a:p>
                      <a:r>
                        <a:rPr lang="en-GB" sz="1400" b="1" i="0" u="none" strike="noStrike" kern="1200" baseline="0" dirty="0" smtClean="0">
                          <a:solidFill>
                            <a:schemeClr val="tx1"/>
                          </a:solidFill>
                          <a:latin typeface="Arial" panose="020B0604020202020204" pitchFamily="34" charset="0"/>
                          <a:ea typeface="+mn-ea"/>
                          <a:cs typeface="Arial" panose="020B0604020202020204" pitchFamily="34" charset="0"/>
                        </a:rPr>
                        <a:t>Importance to the Business </a:t>
                      </a:r>
                      <a:r>
                        <a:rPr lang="en-GB" sz="1400" b="0" i="0" u="none" strike="noStrike" kern="1200" baseline="0" dirty="0" smtClean="0">
                          <a:solidFill>
                            <a:schemeClr val="tx1"/>
                          </a:solidFill>
                          <a:latin typeface="Arial" panose="020B0604020202020204" pitchFamily="34" charset="0"/>
                          <a:ea typeface="+mn-ea"/>
                          <a:cs typeface="Arial" panose="020B0604020202020204" pitchFamily="34" charset="0"/>
                        </a:rPr>
                        <a:t>	</a:t>
                      </a:r>
                    </a:p>
                    <a:p>
                      <a:endParaRPr lang="en-GB" sz="1400" dirty="0">
                        <a:solidFill>
                          <a:schemeClr val="tx1"/>
                        </a:solidFill>
                        <a:latin typeface="Arial" panose="020B0604020202020204" pitchFamily="34" charset="0"/>
                        <a:cs typeface="Arial" panose="020B0604020202020204" pitchFamily="34" charset="0"/>
                      </a:endParaRPr>
                    </a:p>
                  </a:txBody>
                  <a:tcPr/>
                </a:tc>
                <a:tc>
                  <a:txBody>
                    <a:bodyPr/>
                    <a:lstStyle/>
                    <a:p>
                      <a:r>
                        <a:rPr lang="en-GB" sz="1400" b="1" i="0" u="none" strike="noStrike" kern="1200" baseline="0" dirty="0" smtClean="0">
                          <a:solidFill>
                            <a:schemeClr val="tx1"/>
                          </a:solidFill>
                          <a:latin typeface="Arial" panose="020B0604020202020204" pitchFamily="34" charset="0"/>
                          <a:ea typeface="+mn-ea"/>
                          <a:cs typeface="Arial" panose="020B0604020202020204" pitchFamily="34" charset="0"/>
                        </a:rPr>
                        <a:t>Rarity </a:t>
                      </a:r>
                      <a:r>
                        <a:rPr lang="en-GB" sz="1400" b="0" i="0" u="none" strike="noStrike" kern="1200" baseline="0" dirty="0" smtClean="0">
                          <a:solidFill>
                            <a:schemeClr val="tx1"/>
                          </a:solidFill>
                          <a:latin typeface="Arial" panose="020B0604020202020204" pitchFamily="34" charset="0"/>
                          <a:ea typeface="+mn-ea"/>
                          <a:cs typeface="Arial" panose="020B0604020202020204" pitchFamily="34" charset="0"/>
                        </a:rPr>
                        <a:t>	</a:t>
                      </a:r>
                    </a:p>
                    <a:p>
                      <a:endParaRPr lang="en-GB" sz="1400" dirty="0">
                        <a:solidFill>
                          <a:schemeClr val="tx1"/>
                        </a:solidFill>
                        <a:latin typeface="Arial" panose="020B0604020202020204" pitchFamily="34" charset="0"/>
                        <a:cs typeface="Arial" panose="020B0604020202020204" pitchFamily="34" charset="0"/>
                      </a:endParaRPr>
                    </a:p>
                  </a:txBody>
                  <a:tcPr/>
                </a:tc>
                <a:tc>
                  <a:txBody>
                    <a:bodyPr/>
                    <a:lstStyle/>
                    <a:p>
                      <a:r>
                        <a:rPr lang="en-GB" sz="1400" b="1" i="0" u="none" strike="noStrike" kern="1200" baseline="0" dirty="0" smtClean="0">
                          <a:solidFill>
                            <a:schemeClr val="tx1"/>
                          </a:solidFill>
                          <a:latin typeface="Arial" panose="020B0604020202020204" pitchFamily="34" charset="0"/>
                          <a:ea typeface="+mn-ea"/>
                          <a:cs typeface="Arial" panose="020B0604020202020204" pitchFamily="34" charset="0"/>
                        </a:rPr>
                        <a:t>Difficulty of Imitation </a:t>
                      </a:r>
                      <a:r>
                        <a:rPr lang="en-GB" sz="1400" b="0" i="0" u="none" strike="noStrike" kern="1200" baseline="0" dirty="0" smtClean="0">
                          <a:solidFill>
                            <a:schemeClr val="tx1"/>
                          </a:solidFill>
                          <a:latin typeface="Arial" panose="020B0604020202020204" pitchFamily="34" charset="0"/>
                          <a:ea typeface="+mn-ea"/>
                          <a:cs typeface="Arial" panose="020B0604020202020204" pitchFamily="34" charset="0"/>
                        </a:rPr>
                        <a:t>	</a:t>
                      </a:r>
                    </a:p>
                    <a:p>
                      <a:endParaRPr lang="en-GB" sz="1400" dirty="0">
                        <a:solidFill>
                          <a:schemeClr val="tx1"/>
                        </a:solidFill>
                        <a:latin typeface="Arial" panose="020B0604020202020204" pitchFamily="34" charset="0"/>
                        <a:cs typeface="Arial" panose="020B0604020202020204" pitchFamily="34" charset="0"/>
                      </a:endParaRPr>
                    </a:p>
                  </a:txBody>
                  <a:tcPr/>
                </a:tc>
                <a:tc>
                  <a:txBody>
                    <a:bodyPr/>
                    <a:lstStyle/>
                    <a:p>
                      <a:r>
                        <a:rPr lang="en-GB" sz="1400" b="1" i="0" u="none" strike="noStrike" kern="1200" baseline="0" dirty="0" smtClean="0">
                          <a:solidFill>
                            <a:schemeClr val="tx1"/>
                          </a:solidFill>
                          <a:latin typeface="Arial" panose="020B0604020202020204" pitchFamily="34" charset="0"/>
                          <a:ea typeface="+mn-ea"/>
                          <a:cs typeface="Arial" panose="020B0604020202020204" pitchFamily="34" charset="0"/>
                        </a:rPr>
                        <a:t>Uniqueness Factor </a:t>
                      </a:r>
                      <a:endParaRPr lang="en-GB" sz="14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GB" sz="1400" b="1" i="0" u="none" strike="noStrike" kern="1200" baseline="0" dirty="0" smtClean="0">
                          <a:solidFill>
                            <a:schemeClr val="tx1"/>
                          </a:solidFill>
                          <a:latin typeface="Arial" panose="020B0604020202020204" pitchFamily="34" charset="0"/>
                          <a:ea typeface="+mn-ea"/>
                          <a:cs typeface="Arial" panose="020B0604020202020204" pitchFamily="34" charset="0"/>
                        </a:rPr>
                        <a:t>(I*R*D) </a:t>
                      </a:r>
                      <a:r>
                        <a:rPr lang="en-GB" sz="1400" b="0" i="0" u="none" strike="noStrike" kern="1200" baseline="0" dirty="0" smtClean="0">
                          <a:solidFill>
                            <a:schemeClr val="tx1"/>
                          </a:solidFill>
                          <a:latin typeface="Arial" panose="020B0604020202020204" pitchFamily="34" charset="0"/>
                          <a:ea typeface="+mn-ea"/>
                          <a:cs typeface="Arial" panose="020B0604020202020204" pitchFamily="34" charset="0"/>
                        </a:rPr>
                        <a:t>	</a:t>
                      </a:r>
                    </a:p>
                    <a:p>
                      <a:endParaRPr lang="en-GB" sz="14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72518522"/>
                  </a:ext>
                </a:extLst>
              </a:tr>
              <a:tr h="333751">
                <a:tc>
                  <a:txBody>
                    <a:bodyPr/>
                    <a:lstStyle/>
                    <a:p>
                      <a:r>
                        <a:rPr lang="en-GB" dirty="0" smtClean="0"/>
                        <a:t>1.</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230503481"/>
                  </a:ext>
                </a:extLst>
              </a:tr>
              <a:tr h="333751">
                <a:tc>
                  <a:txBody>
                    <a:bodyPr/>
                    <a:lstStyle/>
                    <a:p>
                      <a:r>
                        <a:rPr lang="en-GB" dirty="0" smtClean="0"/>
                        <a:t>2.</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066482408"/>
                  </a:ext>
                </a:extLst>
              </a:tr>
              <a:tr h="333751">
                <a:tc>
                  <a:txBody>
                    <a:bodyPr/>
                    <a:lstStyle/>
                    <a:p>
                      <a:r>
                        <a:rPr lang="en-GB" dirty="0" smtClean="0"/>
                        <a:t>3.</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99376775"/>
                  </a:ext>
                </a:extLst>
              </a:tr>
              <a:tr h="333751">
                <a:tc>
                  <a:txBody>
                    <a:bodyPr/>
                    <a:lstStyle/>
                    <a:p>
                      <a:r>
                        <a:rPr lang="en-GB" dirty="0" smtClean="0"/>
                        <a:t>4.</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799615132"/>
                  </a:ext>
                </a:extLst>
              </a:tr>
              <a:tr h="333751">
                <a:tc>
                  <a:txBody>
                    <a:bodyPr/>
                    <a:lstStyle/>
                    <a:p>
                      <a:r>
                        <a:rPr lang="en-GB" dirty="0" smtClean="0"/>
                        <a:t>5.</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239265108"/>
                  </a:ext>
                </a:extLst>
              </a:tr>
              <a:tr h="333751">
                <a:tc>
                  <a:txBody>
                    <a:bodyPr/>
                    <a:lstStyle/>
                    <a:p>
                      <a:r>
                        <a:rPr lang="en-GB" dirty="0" smtClean="0"/>
                        <a:t>6.</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94808486"/>
                  </a:ext>
                </a:extLst>
              </a:tr>
              <a:tr h="333751">
                <a:tc>
                  <a:txBody>
                    <a:bodyPr/>
                    <a:lstStyle/>
                    <a:p>
                      <a:r>
                        <a:rPr lang="en-GB" dirty="0" smtClean="0"/>
                        <a:t>7.</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264626124"/>
                  </a:ext>
                </a:extLst>
              </a:tr>
              <a:tr h="333751">
                <a:tc>
                  <a:txBody>
                    <a:bodyPr/>
                    <a:lstStyle/>
                    <a:p>
                      <a:r>
                        <a:rPr lang="en-GB" dirty="0" smtClean="0"/>
                        <a:t>8.</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14427276"/>
                  </a:ext>
                </a:extLst>
              </a:tr>
              <a:tr h="333751">
                <a:tc>
                  <a:txBody>
                    <a:bodyPr/>
                    <a:lstStyle/>
                    <a:p>
                      <a:r>
                        <a:rPr lang="en-GB" dirty="0" smtClean="0"/>
                        <a:t>9.</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68859262"/>
                  </a:ext>
                </a:extLst>
              </a:tr>
              <a:tr h="333751">
                <a:tc>
                  <a:txBody>
                    <a:bodyPr/>
                    <a:lstStyle/>
                    <a:p>
                      <a:r>
                        <a:rPr lang="en-GB" dirty="0" smtClean="0"/>
                        <a:t>10.</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74256532"/>
                  </a:ext>
                </a:extLst>
              </a:tr>
              <a:tr h="333751">
                <a:tc>
                  <a:txBody>
                    <a:bodyPr/>
                    <a:lstStyle/>
                    <a:p>
                      <a:r>
                        <a:rPr lang="en-GB" dirty="0" smtClean="0"/>
                        <a:t>11.</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300144741"/>
                  </a:ext>
                </a:extLst>
              </a:tr>
              <a:tr h="333751">
                <a:tc>
                  <a:txBody>
                    <a:bodyPr/>
                    <a:lstStyle/>
                    <a:p>
                      <a:r>
                        <a:rPr lang="en-GB" dirty="0" smtClean="0"/>
                        <a:t>12.</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606925903"/>
                  </a:ext>
                </a:extLst>
              </a:tr>
              <a:tr h="333751">
                <a:tc>
                  <a:txBody>
                    <a:bodyPr/>
                    <a:lstStyle/>
                    <a:p>
                      <a:r>
                        <a:rPr lang="en-GB" dirty="0" smtClean="0"/>
                        <a:t>13.</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564759469"/>
                  </a:ext>
                </a:extLst>
              </a:tr>
              <a:tr h="333751">
                <a:tc gridSpan="5">
                  <a:txBody>
                    <a:bodyPr/>
                    <a:lstStyle/>
                    <a:p>
                      <a:r>
                        <a:rPr lang="en-GB" dirty="0" smtClean="0"/>
                        <a:t>                                                1 – Low        3- Medium     5 - Important</a:t>
                      </a:r>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9212577"/>
                  </a:ext>
                </a:extLst>
              </a:tr>
            </a:tbl>
          </a:graphicData>
        </a:graphic>
      </p:graphicFrame>
    </p:spTree>
    <p:extLst>
      <p:ext uri="{BB962C8B-B14F-4D97-AF65-F5344CB8AC3E}">
        <p14:creationId xmlns:p14="http://schemas.microsoft.com/office/powerpoint/2010/main" val="34666986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Exercise 4 </a:t>
            </a:r>
          </a:p>
        </p:txBody>
      </p:sp>
      <p:sp>
        <p:nvSpPr>
          <p:cNvPr id="3" name="Content Placeholder 2"/>
          <p:cNvSpPr>
            <a:spLocks noGrp="1"/>
          </p:cNvSpPr>
          <p:nvPr>
            <p:ph idx="1"/>
          </p:nvPr>
        </p:nvSpPr>
        <p:spPr>
          <a:xfrm>
            <a:off x="0" y="1600201"/>
            <a:ext cx="9144000" cy="3917032"/>
          </a:xfrm>
        </p:spPr>
        <p:txBody>
          <a:bodyPr>
            <a:normAutofit/>
          </a:bodyPr>
          <a:lstStyle/>
          <a:p>
            <a:endParaRPr lang="en-GB" dirty="0"/>
          </a:p>
          <a:p>
            <a:pPr marL="0" indent="0">
              <a:buNone/>
            </a:pPr>
            <a:r>
              <a:rPr lang="en-GB" sz="4400" dirty="0">
                <a:latin typeface="Arial" panose="020B0604020202020204" pitchFamily="34" charset="0"/>
                <a:cs typeface="Arial" panose="020B0604020202020204" pitchFamily="34" charset="0"/>
              </a:rPr>
              <a:t>Map your main Products and Services portfolio using Customer Importance/Competitor competence grids. </a:t>
            </a:r>
          </a:p>
        </p:txBody>
      </p:sp>
    </p:spTree>
    <p:extLst>
      <p:ext uri="{BB962C8B-B14F-4D97-AF65-F5344CB8AC3E}">
        <p14:creationId xmlns:p14="http://schemas.microsoft.com/office/powerpoint/2010/main" val="18073326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9144000" cy="6858000"/>
          </a:xfrm>
          <a:prstGeom prst="rect">
            <a:avLst/>
          </a:prstGeom>
        </p:spPr>
      </p:pic>
    </p:spTree>
    <p:extLst>
      <p:ext uri="{BB962C8B-B14F-4D97-AF65-F5344CB8AC3E}">
        <p14:creationId xmlns:p14="http://schemas.microsoft.com/office/powerpoint/2010/main" val="39220999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908720"/>
            <a:ext cx="8892480" cy="3785652"/>
          </a:xfrm>
          <a:prstGeom prst="rect">
            <a:avLst/>
          </a:prstGeom>
        </p:spPr>
        <p:txBody>
          <a:bodyPr wrap="square">
            <a:spAutoFit/>
          </a:bodyPr>
          <a:lstStyle/>
          <a:p>
            <a:endParaRPr lang="en-GB" sz="4000" dirty="0">
              <a:solidFill>
                <a:srgbClr val="000000"/>
              </a:solidFill>
              <a:latin typeface="Arial" panose="020B0604020202020204" pitchFamily="34" charset="0"/>
              <a:cs typeface="Arial" panose="020B0604020202020204" pitchFamily="34" charset="0"/>
            </a:endParaRPr>
          </a:p>
          <a:p>
            <a:r>
              <a:rPr lang="en-GB" sz="4000" b="1" dirty="0">
                <a:solidFill>
                  <a:srgbClr val="001F5F"/>
                </a:solidFill>
                <a:latin typeface="Arial" panose="020B0604020202020204" pitchFamily="34" charset="0"/>
                <a:cs typeface="Arial" panose="020B0604020202020204" pitchFamily="34" charset="0"/>
              </a:rPr>
              <a:t>Keeping an eye on your competitors is essential in business: it can help you to identify your own strengths and weaknesses. </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45880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latin typeface="Arial" panose="020B0604020202020204" pitchFamily="34" charset="0"/>
                <a:cs typeface="Arial" panose="020B0604020202020204" pitchFamily="34" charset="0"/>
              </a:rPr>
              <a:t>Competition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417638"/>
            <a:ext cx="8229600" cy="4099595"/>
          </a:xfrm>
        </p:spPr>
        <p:txBody>
          <a:bodyPr>
            <a:normAutofit/>
          </a:bodyPr>
          <a:lstStyle/>
          <a:p>
            <a:pPr marL="0" indent="0">
              <a:buNone/>
            </a:pPr>
            <a:endParaRPr lang="en-GB" dirty="0"/>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Everyone has competitors!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Direct and indirect competitors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Current and anticipated competitors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Competitor strengths and weaknesses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Your competitive advantages </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14664930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latin typeface="Arial" panose="020B0604020202020204" pitchFamily="34" charset="0"/>
                <a:cs typeface="Arial" panose="020B0604020202020204" pitchFamily="34" charset="0"/>
              </a:rPr>
              <a:t>Competitor analysis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marL="0" indent="0">
              <a:buNone/>
            </a:pPr>
            <a:endParaRPr lang="en-GB" dirty="0"/>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What will your competitors do in the future</a:t>
            </a:r>
            <a:r>
              <a:rPr lang="en-GB" b="1" dirty="0" smtClean="0">
                <a:latin typeface="Arial" panose="020B0604020202020204" pitchFamily="34" charset="0"/>
                <a:cs typeface="Arial" panose="020B0604020202020204" pitchFamily="34" charset="0"/>
              </a:rPr>
              <a:t>?</a:t>
            </a:r>
          </a:p>
          <a:p>
            <a:pPr marL="0" indent="0">
              <a:buNone/>
            </a:pPr>
            <a:r>
              <a:rPr lang="en-GB" b="1" dirty="0" smtClean="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Where do you have a competitive advantage? </a:t>
            </a:r>
            <a:endParaRPr lang="en-GB" b="1" dirty="0" smtClean="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How will this change your relationship with our competition? </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7120087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7822" y="260648"/>
            <a:ext cx="8500641" cy="6336703"/>
          </a:xfrm>
          <a:prstGeom prst="rect">
            <a:avLst/>
          </a:prstGeom>
        </p:spPr>
      </p:pic>
      <p:sp>
        <p:nvSpPr>
          <p:cNvPr id="5" name="Rectangle 4"/>
          <p:cNvSpPr/>
          <p:nvPr/>
        </p:nvSpPr>
        <p:spPr>
          <a:xfrm>
            <a:off x="3419872" y="1052736"/>
            <a:ext cx="1008112" cy="15841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644008" y="1844824"/>
            <a:ext cx="1872208" cy="792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236296" y="2996952"/>
            <a:ext cx="1296144" cy="12241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69158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7424"/>
            <a:ext cx="8229600" cy="1143000"/>
          </a:xfrm>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Competitor Analysis </a:t>
            </a:r>
            <a:endParaRPr lang="en-GB" sz="49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11560" y="788051"/>
            <a:ext cx="8229600" cy="3917032"/>
          </a:xfrm>
        </p:spPr>
        <p:txBody>
          <a:bodyPr>
            <a:normAutofit/>
          </a:bodyPr>
          <a:lstStyle/>
          <a:p>
            <a:pPr marL="0" indent="0">
              <a:buNone/>
            </a:pPr>
            <a:endParaRPr lang="en-GB" dirty="0"/>
          </a:p>
          <a:p>
            <a:pPr marL="0" indent="0">
              <a:buNone/>
            </a:pPr>
            <a:r>
              <a:rPr lang="en-GB" sz="2800" dirty="0" smtClean="0"/>
              <a:t>• </a:t>
            </a:r>
            <a:r>
              <a:rPr lang="en-GB" sz="2800" b="1" dirty="0" smtClean="0"/>
              <a:t>Which </a:t>
            </a:r>
            <a:r>
              <a:rPr lang="en-GB" sz="2800" b="1" dirty="0"/>
              <a:t>rival has the best strategy</a:t>
            </a:r>
            <a:r>
              <a:rPr lang="en-GB" sz="2800" b="1" dirty="0" smtClean="0"/>
              <a:t>?</a:t>
            </a:r>
          </a:p>
          <a:p>
            <a:pPr marL="0" indent="0">
              <a:buNone/>
            </a:pPr>
            <a:r>
              <a:rPr lang="en-GB" sz="2800" b="1" dirty="0" smtClean="0"/>
              <a:t> </a:t>
            </a:r>
            <a:endParaRPr lang="en-GB" sz="2800" dirty="0"/>
          </a:p>
          <a:p>
            <a:pPr marL="0" indent="0">
              <a:buNone/>
            </a:pPr>
            <a:r>
              <a:rPr lang="en-GB" sz="2800" dirty="0" smtClean="0"/>
              <a:t>• </a:t>
            </a:r>
            <a:r>
              <a:rPr lang="en-GB" sz="2800" b="1" dirty="0" smtClean="0"/>
              <a:t>Which </a:t>
            </a:r>
            <a:r>
              <a:rPr lang="en-GB" sz="2800" b="1" dirty="0"/>
              <a:t>rivals appear to have </a:t>
            </a:r>
            <a:r>
              <a:rPr lang="en-GB" sz="2800" b="1" dirty="0" smtClean="0"/>
              <a:t>weak strategies?</a:t>
            </a:r>
          </a:p>
          <a:p>
            <a:pPr marL="0" indent="0">
              <a:buNone/>
            </a:pPr>
            <a:r>
              <a:rPr lang="en-GB" sz="2800" b="1" dirty="0" smtClean="0"/>
              <a:t> </a:t>
            </a:r>
            <a:endParaRPr lang="en-GB" sz="2800" dirty="0"/>
          </a:p>
          <a:p>
            <a:pPr marL="0" indent="0">
              <a:buNone/>
            </a:pPr>
            <a:r>
              <a:rPr lang="en-GB" sz="2800" dirty="0" smtClean="0"/>
              <a:t>• </a:t>
            </a:r>
            <a:r>
              <a:rPr lang="en-GB" sz="2800" b="1" dirty="0" smtClean="0"/>
              <a:t>Which </a:t>
            </a:r>
            <a:r>
              <a:rPr lang="en-GB" sz="2800" b="1" dirty="0"/>
              <a:t>firms are poised to gain market share, and which ones seen destined to lose ground? </a:t>
            </a:r>
            <a:endParaRPr lang="en-GB" sz="2800" dirty="0"/>
          </a:p>
          <a:p>
            <a:endParaRPr lang="en-GB" dirty="0"/>
          </a:p>
        </p:txBody>
      </p:sp>
    </p:spTree>
    <p:extLst>
      <p:ext uri="{BB962C8B-B14F-4D97-AF65-F5344CB8AC3E}">
        <p14:creationId xmlns:p14="http://schemas.microsoft.com/office/powerpoint/2010/main" val="39087273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type="title"/>
          </p:nvPr>
        </p:nvSpPr>
        <p:spPr>
          <a:xfrm>
            <a:off x="395536" y="1988840"/>
            <a:ext cx="8229600" cy="1143000"/>
          </a:xfrm>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Categorising the Product Portfolio </a:t>
            </a:r>
            <a:endParaRPr lang="en-GB" sz="4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30761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2034"/>
          </a:xfrm>
        </p:spPr>
        <p:txBody>
          <a:bodyPr>
            <a:normAutofit fontScale="90000"/>
          </a:bodyPr>
          <a:lstStyle/>
          <a:p>
            <a:r>
              <a:rPr lang="en-GB" dirty="0"/>
              <a:t/>
            </a:r>
            <a:br>
              <a:rPr lang="en-GB" dirty="0"/>
            </a:br>
            <a:r>
              <a:rPr lang="en-GB" sz="3600" b="1" dirty="0">
                <a:latin typeface="Arial" panose="020B0604020202020204" pitchFamily="34" charset="0"/>
                <a:cs typeface="Arial" panose="020B0604020202020204" pitchFamily="34" charset="0"/>
              </a:rPr>
              <a:t>Boston Consulting Group Analysis </a:t>
            </a:r>
            <a:endParaRPr lang="en-GB" sz="3600"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78134726"/>
              </p:ext>
            </p:extLst>
          </p:nvPr>
        </p:nvGraphicFramePr>
        <p:xfrm>
          <a:off x="0" y="1052737"/>
          <a:ext cx="9144000" cy="5310664"/>
        </p:xfrm>
        <a:graphic>
          <a:graphicData uri="http://schemas.openxmlformats.org/drawingml/2006/table">
            <a:tbl>
              <a:tblPr firstRow="1" bandRow="1">
                <a:tableStyleId>{5C22544A-7EE6-4342-B048-85BDC9FD1C3A}</a:tableStyleId>
              </a:tblPr>
              <a:tblGrid>
                <a:gridCol w="2091725">
                  <a:extLst>
                    <a:ext uri="{9D8B030D-6E8A-4147-A177-3AD203B41FA5}">
                      <a16:colId xmlns:a16="http://schemas.microsoft.com/office/drawing/2014/main" val="1394349680"/>
                    </a:ext>
                  </a:extLst>
                </a:gridCol>
                <a:gridCol w="7052275">
                  <a:extLst>
                    <a:ext uri="{9D8B030D-6E8A-4147-A177-3AD203B41FA5}">
                      <a16:colId xmlns:a16="http://schemas.microsoft.com/office/drawing/2014/main" val="1092822794"/>
                    </a:ext>
                  </a:extLst>
                </a:gridCol>
              </a:tblGrid>
              <a:tr h="1533619">
                <a:tc>
                  <a:txBody>
                    <a:bodyPr/>
                    <a:lstStyle/>
                    <a:p>
                      <a:r>
                        <a:rPr lang="en-GB" sz="8800" dirty="0" smtClean="0">
                          <a:latin typeface="Arial" panose="020B0604020202020204" pitchFamily="34" charset="0"/>
                          <a:cs typeface="Arial" panose="020B0604020202020204" pitchFamily="34" charset="0"/>
                        </a:rPr>
                        <a:t>  </a:t>
                      </a:r>
                      <a:r>
                        <a:rPr lang="en-GB" sz="8800" dirty="0" smtClean="0">
                          <a:solidFill>
                            <a:srgbClr val="0070C0"/>
                          </a:solidFill>
                          <a:latin typeface="Arial" panose="020B0604020202020204" pitchFamily="34" charset="0"/>
                          <a:cs typeface="Arial" panose="020B0604020202020204" pitchFamily="34" charset="0"/>
                        </a:rPr>
                        <a:t>?</a:t>
                      </a:r>
                      <a:endParaRPr lang="en-GB" sz="8800" dirty="0">
                        <a:solidFill>
                          <a:srgbClr val="0070C0"/>
                        </a:solidFill>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endParaRPr lang="en-GB" sz="1800" b="0" i="0" u="none" strike="noStrike" kern="1200" baseline="0" dirty="0" smtClean="0">
                        <a:solidFill>
                          <a:schemeClr val="lt1"/>
                        </a:solidFill>
                        <a:latin typeface="+mn-lt"/>
                        <a:ea typeface="+mn-ea"/>
                        <a:cs typeface="+mn-cs"/>
                      </a:endParaRPr>
                    </a:p>
                    <a:p>
                      <a:r>
                        <a:rPr lang="en-GB" sz="1800" b="1" i="0" u="none" strike="noStrike" kern="1200" baseline="0" dirty="0" smtClean="0">
                          <a:solidFill>
                            <a:schemeClr val="tx1"/>
                          </a:solidFill>
                          <a:latin typeface="+mn-lt"/>
                          <a:ea typeface="+mn-ea"/>
                          <a:cs typeface="+mn-cs"/>
                        </a:rPr>
                        <a:t>Question-marks need much cash, but generate little. </a:t>
                      </a:r>
                      <a:endParaRPr lang="en-GB" sz="1800" b="0" i="0" u="none" strike="noStrike" kern="1200" baseline="0" dirty="0" smtClean="0">
                        <a:solidFill>
                          <a:schemeClr val="tx1"/>
                        </a:solidFill>
                        <a:latin typeface="+mn-lt"/>
                        <a:ea typeface="+mn-ea"/>
                        <a:cs typeface="+mn-cs"/>
                      </a:endParaRPr>
                    </a:p>
                    <a:p>
                      <a:r>
                        <a:rPr lang="en-GB" sz="1800" b="1" i="0" u="none" strike="noStrike" kern="1200" baseline="0" dirty="0" smtClean="0">
                          <a:solidFill>
                            <a:schemeClr val="tx1"/>
                          </a:solidFill>
                          <a:latin typeface="+mn-lt"/>
                          <a:ea typeface="+mn-ea"/>
                          <a:cs typeface="+mn-cs"/>
                        </a:rPr>
                        <a:t>Invest in promising question-marks and grow them into stars. Divest the others. </a:t>
                      </a:r>
                      <a:r>
                        <a:rPr lang="en-GB" sz="1800" b="0" i="0" u="none" strike="noStrike" kern="1200" baseline="0" dirty="0" smtClean="0">
                          <a:solidFill>
                            <a:schemeClr val="lt1"/>
                          </a:solidFill>
                          <a:latin typeface="+mn-lt"/>
                          <a:ea typeface="+mn-ea"/>
                          <a:cs typeface="+mn-cs"/>
                        </a:rPr>
                        <a:t>	</a:t>
                      </a:r>
                    </a:p>
                  </a:txBody>
                  <a:tcPr>
                    <a:solidFill>
                      <a:schemeClr val="bg1">
                        <a:lumMod val="85000"/>
                      </a:schemeClr>
                    </a:solidFill>
                  </a:tcPr>
                </a:tc>
                <a:extLst>
                  <a:ext uri="{0D108BD9-81ED-4DB2-BD59-A6C34878D82A}">
                    <a16:rowId xmlns:a16="http://schemas.microsoft.com/office/drawing/2014/main" val="4247361454"/>
                  </a:ext>
                </a:extLst>
              </a:tr>
              <a:tr h="1202684">
                <a:tc>
                  <a:txBody>
                    <a:bodyPr/>
                    <a:lstStyle/>
                    <a:p>
                      <a:endParaRPr lang="en-GB" dirty="0"/>
                    </a:p>
                  </a:txBody>
                  <a:tcPr>
                    <a:solidFill>
                      <a:schemeClr val="bg1">
                        <a:lumMod val="85000"/>
                      </a:schemeClr>
                    </a:solidFill>
                  </a:tcPr>
                </a:tc>
                <a:tc>
                  <a:txBody>
                    <a:bodyPr/>
                    <a:lstStyle/>
                    <a:p>
                      <a:endParaRPr lang="en-GB" sz="1800" b="0" i="0" u="none" strike="noStrike" kern="1200" baseline="0" dirty="0" smtClean="0">
                        <a:solidFill>
                          <a:schemeClr val="dk1"/>
                        </a:solidFill>
                        <a:latin typeface="+mn-lt"/>
                        <a:ea typeface="+mn-ea"/>
                        <a:cs typeface="+mn-cs"/>
                      </a:endParaRPr>
                    </a:p>
                    <a:p>
                      <a:r>
                        <a:rPr lang="en-GB" sz="1800" b="1" i="0" u="none" strike="noStrike" kern="1200" baseline="0" dirty="0" smtClean="0">
                          <a:solidFill>
                            <a:schemeClr val="dk1"/>
                          </a:solidFill>
                          <a:latin typeface="+mn-lt"/>
                          <a:ea typeface="+mn-ea"/>
                          <a:cs typeface="+mn-cs"/>
                        </a:rPr>
                        <a:t>Stars both need and generate cash. </a:t>
                      </a:r>
                      <a:endParaRPr lang="en-GB" sz="1800" b="0" i="0" u="none" strike="noStrike" kern="1200" baseline="0" dirty="0" smtClean="0">
                        <a:solidFill>
                          <a:schemeClr val="dk1"/>
                        </a:solidFill>
                        <a:latin typeface="+mn-lt"/>
                        <a:ea typeface="+mn-ea"/>
                        <a:cs typeface="+mn-cs"/>
                      </a:endParaRPr>
                    </a:p>
                    <a:p>
                      <a:r>
                        <a:rPr lang="en-GB" sz="1800" b="1" i="0" u="none" strike="noStrike" kern="1200" baseline="0" dirty="0" smtClean="0">
                          <a:solidFill>
                            <a:schemeClr val="dk1"/>
                          </a:solidFill>
                          <a:latin typeface="+mn-lt"/>
                          <a:ea typeface="+mn-ea"/>
                          <a:cs typeface="+mn-cs"/>
                        </a:rPr>
                        <a:t>Try to hold your market share because the reward will be conversion into cash cow. </a:t>
                      </a:r>
                      <a:r>
                        <a:rPr lang="en-GB" sz="1800" b="0" i="0" u="none" strike="noStrike" kern="1200" baseline="0" dirty="0" smtClean="0">
                          <a:solidFill>
                            <a:schemeClr val="dk1"/>
                          </a:solidFill>
                          <a:latin typeface="+mn-lt"/>
                          <a:ea typeface="+mn-ea"/>
                          <a:cs typeface="+mn-cs"/>
                        </a:rPr>
                        <a:t>	</a:t>
                      </a:r>
                    </a:p>
                  </a:txBody>
                  <a:tcPr>
                    <a:solidFill>
                      <a:schemeClr val="bg1">
                        <a:lumMod val="85000"/>
                      </a:schemeClr>
                    </a:solidFill>
                  </a:tcPr>
                </a:tc>
                <a:extLst>
                  <a:ext uri="{0D108BD9-81ED-4DB2-BD59-A6C34878D82A}">
                    <a16:rowId xmlns:a16="http://schemas.microsoft.com/office/drawing/2014/main" val="171182124"/>
                  </a:ext>
                </a:extLst>
              </a:tr>
              <a:tr h="1008112">
                <a:tc>
                  <a:txBody>
                    <a:bodyPr/>
                    <a:lstStyle/>
                    <a:p>
                      <a:endParaRPr lang="en-GB" dirty="0"/>
                    </a:p>
                  </a:txBody>
                  <a:tcPr>
                    <a:solidFill>
                      <a:schemeClr val="bg1">
                        <a:lumMod val="85000"/>
                      </a:schemeClr>
                    </a:solidFill>
                  </a:tcPr>
                </a:tc>
                <a:tc>
                  <a:txBody>
                    <a:bodyPr/>
                    <a:lstStyle/>
                    <a:p>
                      <a:pPr algn="l"/>
                      <a:endParaRPr lang="en-GB" sz="1200" b="0" i="0" u="none" strike="noStrike" baseline="0" dirty="0" smtClean="0">
                        <a:solidFill>
                          <a:srgbClr val="000000"/>
                        </a:solidFill>
                        <a:latin typeface="Calibri" panose="020F0502020204030204" pitchFamily="34" charset="0"/>
                      </a:endParaRPr>
                    </a:p>
                    <a:p>
                      <a:r>
                        <a:rPr lang="en-GB" sz="2000" b="1" i="0" u="none" strike="noStrike" baseline="0" dirty="0" smtClean="0">
                          <a:solidFill>
                            <a:schemeClr val="tx1"/>
                          </a:solidFill>
                          <a:latin typeface="Calibri" panose="020F0502020204030204" pitchFamily="34" charset="0"/>
                        </a:rPr>
                        <a:t>Cash-cows need little cash and generate much. </a:t>
                      </a:r>
                      <a:endParaRPr lang="en-GB" sz="2000" b="0" i="0" u="none" strike="noStrike" baseline="0" dirty="0" smtClean="0">
                        <a:solidFill>
                          <a:schemeClr val="tx1"/>
                        </a:solidFill>
                        <a:latin typeface="Calibri" panose="020F0502020204030204" pitchFamily="34" charset="0"/>
                      </a:endParaRPr>
                    </a:p>
                    <a:p>
                      <a:r>
                        <a:rPr lang="en-GB" sz="1800" b="1" i="0" u="none" strike="noStrike" baseline="0" dirty="0" smtClean="0">
                          <a:solidFill>
                            <a:schemeClr val="tx1"/>
                          </a:solidFill>
                          <a:latin typeface="Calibri" panose="020F0502020204030204" pitchFamily="34" charset="0"/>
                        </a:rPr>
                        <a:t>They are usually past stars. Milk them for what they are worth. </a:t>
                      </a:r>
                      <a:endParaRPr lang="en-GB" sz="1800" b="0" i="0" u="none" strike="noStrike" baseline="0" dirty="0" smtClean="0">
                        <a:solidFill>
                          <a:schemeClr val="tx1"/>
                        </a:solidFill>
                        <a:latin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1771168128"/>
                  </a:ext>
                </a:extLst>
              </a:tr>
              <a:tr h="1566249">
                <a:tc>
                  <a:txBody>
                    <a:bodyPr/>
                    <a:lstStyle/>
                    <a:p>
                      <a:endParaRPr lang="en-GB" dirty="0"/>
                    </a:p>
                  </a:txBody>
                  <a:tcPr>
                    <a:solidFill>
                      <a:schemeClr val="bg1">
                        <a:lumMod val="85000"/>
                      </a:schemeClr>
                    </a:solidFill>
                  </a:tcPr>
                </a:tc>
                <a:tc>
                  <a:txBody>
                    <a:bodyPr/>
                    <a:lstStyle/>
                    <a:p>
                      <a:endParaRPr lang="en-GB" sz="1800" b="0" i="0" u="none" strike="noStrike" kern="1200" baseline="0" dirty="0" smtClean="0">
                        <a:solidFill>
                          <a:schemeClr val="dk1"/>
                        </a:solidFill>
                        <a:latin typeface="+mn-lt"/>
                        <a:ea typeface="+mn-ea"/>
                        <a:cs typeface="+mn-cs"/>
                      </a:endParaRPr>
                    </a:p>
                    <a:p>
                      <a:r>
                        <a:rPr lang="en-GB" sz="1800" b="1" i="0" u="none" strike="noStrike" kern="1200" baseline="0" dirty="0" smtClean="0">
                          <a:solidFill>
                            <a:schemeClr val="dk1"/>
                          </a:solidFill>
                          <a:latin typeface="+mn-lt"/>
                          <a:ea typeface="+mn-ea"/>
                          <a:cs typeface="+mn-cs"/>
                        </a:rPr>
                        <a:t>Poor dogs do not deserve investment as they generate little cash. </a:t>
                      </a:r>
                      <a:endParaRPr lang="en-GB" sz="1800" b="0" i="0" u="none" strike="noStrike" kern="1200" baseline="0" dirty="0" smtClean="0">
                        <a:solidFill>
                          <a:schemeClr val="dk1"/>
                        </a:solidFill>
                        <a:latin typeface="+mn-lt"/>
                        <a:ea typeface="+mn-ea"/>
                        <a:cs typeface="+mn-cs"/>
                      </a:endParaRPr>
                    </a:p>
                    <a:p>
                      <a:r>
                        <a:rPr lang="en-GB" sz="1800" b="1" i="0" u="none" strike="noStrike" kern="1200" baseline="0" dirty="0" smtClean="0">
                          <a:solidFill>
                            <a:schemeClr val="dk1"/>
                          </a:solidFill>
                          <a:latin typeface="+mn-lt"/>
                          <a:ea typeface="+mn-ea"/>
                          <a:cs typeface="+mn-cs"/>
                        </a:rPr>
                        <a:t>If they do not deliver cash, divest them. </a:t>
                      </a:r>
                      <a:r>
                        <a:rPr lang="en-GB" sz="1800" b="0" i="0" u="none" strike="noStrike" kern="1200" baseline="0" dirty="0" smtClean="0">
                          <a:solidFill>
                            <a:schemeClr val="dk1"/>
                          </a:solidFill>
                          <a:latin typeface="+mn-lt"/>
                          <a:ea typeface="+mn-ea"/>
                          <a:cs typeface="+mn-cs"/>
                        </a:rPr>
                        <a:t>	</a:t>
                      </a:r>
                    </a:p>
                    <a:p>
                      <a:endParaRPr lang="en-GB" dirty="0"/>
                    </a:p>
                  </a:txBody>
                  <a:tcPr>
                    <a:solidFill>
                      <a:schemeClr val="bg1">
                        <a:lumMod val="85000"/>
                      </a:schemeClr>
                    </a:solidFill>
                  </a:tcPr>
                </a:tc>
                <a:extLst>
                  <a:ext uri="{0D108BD9-81ED-4DB2-BD59-A6C34878D82A}">
                    <a16:rowId xmlns:a16="http://schemas.microsoft.com/office/drawing/2014/main" val="943753903"/>
                  </a:ext>
                </a:extLst>
              </a:tr>
            </a:tbl>
          </a:graphicData>
        </a:graphic>
      </p:graphicFrame>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671" y="2708920"/>
            <a:ext cx="864096" cy="84081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3096" y="3965158"/>
            <a:ext cx="1070163" cy="696761"/>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2034" y="5077345"/>
            <a:ext cx="646733" cy="1187402"/>
          </a:xfrm>
          <a:prstGeom prst="rect">
            <a:avLst/>
          </a:prstGeom>
        </p:spPr>
      </p:pic>
    </p:spTree>
    <p:extLst>
      <p:ext uri="{BB962C8B-B14F-4D97-AF65-F5344CB8AC3E}">
        <p14:creationId xmlns:p14="http://schemas.microsoft.com/office/powerpoint/2010/main" val="5987348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5123" y="830833"/>
            <a:ext cx="864096" cy="84081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8788" y="3074993"/>
            <a:ext cx="1070163" cy="696761"/>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8701" y="3391454"/>
            <a:ext cx="646733" cy="1187402"/>
          </a:xfrm>
          <a:prstGeom prst="rect">
            <a:avLst/>
          </a:prstGeom>
        </p:spPr>
      </p:pic>
      <p:sp>
        <p:nvSpPr>
          <p:cNvPr id="9" name="Rectangle 8"/>
          <p:cNvSpPr/>
          <p:nvPr/>
        </p:nvSpPr>
        <p:spPr>
          <a:xfrm>
            <a:off x="1345365" y="294676"/>
            <a:ext cx="3240360" cy="25236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5725" y="294676"/>
            <a:ext cx="3240360" cy="25236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11"/>
          <p:cNvSpPr>
            <a:spLocks noGrp="1"/>
          </p:cNvSpPr>
          <p:nvPr>
            <p:ph idx="1"/>
          </p:nvPr>
        </p:nvSpPr>
        <p:spPr>
          <a:xfrm>
            <a:off x="1345365" y="2818366"/>
            <a:ext cx="3240087" cy="22494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  </a:t>
            </a:r>
          </a:p>
          <a:p>
            <a:endParaRPr lang="en-GB" dirty="0"/>
          </a:p>
          <a:p>
            <a:endParaRPr lang="en-GB" sz="1800" dirty="0" smtClean="0">
              <a:solidFill>
                <a:schemeClr val="tx1"/>
              </a:solidFill>
              <a:latin typeface="Arial" panose="020B0604020202020204" pitchFamily="34" charset="0"/>
              <a:cs typeface="Arial" panose="020B0604020202020204" pitchFamily="34" charset="0"/>
            </a:endParaRPr>
          </a:p>
          <a:p>
            <a:pPr marL="0" indent="0">
              <a:buNone/>
            </a:pPr>
            <a:r>
              <a:rPr lang="en-GB" sz="1800" dirty="0">
                <a:solidFill>
                  <a:schemeClr val="tx1"/>
                </a:solidFill>
                <a:latin typeface="Arial" panose="020B0604020202020204" pitchFamily="34" charset="0"/>
                <a:cs typeface="Arial" panose="020B0604020202020204" pitchFamily="34" charset="0"/>
              </a:rPr>
              <a:t> </a:t>
            </a:r>
            <a:r>
              <a:rPr lang="en-GB" sz="1800" dirty="0" smtClean="0">
                <a:solidFill>
                  <a:schemeClr val="tx1"/>
                </a:solidFill>
                <a:latin typeface="Arial" panose="020B0604020202020204" pitchFamily="34" charset="0"/>
                <a:cs typeface="Arial" panose="020B0604020202020204" pitchFamily="34" charset="0"/>
              </a:rPr>
              <a:t>                 </a:t>
            </a:r>
          </a:p>
          <a:p>
            <a:endParaRPr lang="en-GB" dirty="0"/>
          </a:p>
        </p:txBody>
      </p:sp>
      <p:sp>
        <p:nvSpPr>
          <p:cNvPr id="13" name="Rectangle 12"/>
          <p:cNvSpPr/>
          <p:nvPr/>
        </p:nvSpPr>
        <p:spPr>
          <a:xfrm>
            <a:off x="4585452" y="2818366"/>
            <a:ext cx="3240360" cy="22494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525354" y="399458"/>
            <a:ext cx="1440160" cy="1446550"/>
          </a:xfrm>
          <a:prstGeom prst="rect">
            <a:avLst/>
          </a:prstGeom>
          <a:noFill/>
        </p:spPr>
        <p:txBody>
          <a:bodyPr wrap="square" rtlCol="0">
            <a:spAutoFit/>
          </a:bodyPr>
          <a:lstStyle/>
          <a:p>
            <a:r>
              <a:rPr lang="en-GB" sz="8800" dirty="0" smtClean="0">
                <a:solidFill>
                  <a:srgbClr val="0070C0"/>
                </a:solidFill>
                <a:latin typeface="Arial" panose="020B0604020202020204" pitchFamily="34" charset="0"/>
                <a:cs typeface="Arial" panose="020B0604020202020204" pitchFamily="34" charset="0"/>
              </a:rPr>
              <a:t>?</a:t>
            </a:r>
            <a:endParaRPr lang="en-GB" sz="8800" dirty="0">
              <a:solidFill>
                <a:srgbClr val="0070C0"/>
              </a:solidFill>
              <a:latin typeface="Arial" panose="020B0604020202020204" pitchFamily="34" charset="0"/>
              <a:cs typeface="Arial" panose="020B0604020202020204" pitchFamily="34" charset="0"/>
            </a:endParaRPr>
          </a:p>
        </p:txBody>
      </p:sp>
      <p:sp>
        <p:nvSpPr>
          <p:cNvPr id="15" name="TextBox 14"/>
          <p:cNvSpPr txBox="1"/>
          <p:nvPr/>
        </p:nvSpPr>
        <p:spPr>
          <a:xfrm>
            <a:off x="1403784" y="1950790"/>
            <a:ext cx="3096344"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QUESTION MARKS</a:t>
            </a:r>
          </a:p>
          <a:p>
            <a:pPr algn="ctr"/>
            <a:r>
              <a:rPr lang="en-GB" dirty="0" smtClean="0">
                <a:latin typeface="Arial" panose="020B0604020202020204" pitchFamily="34" charset="0"/>
                <a:cs typeface="Arial" panose="020B0604020202020204" pitchFamily="34" charset="0"/>
              </a:rPr>
              <a:t>(Select the most promising)</a:t>
            </a:r>
            <a:endParaRPr lang="en-GB" dirty="0">
              <a:latin typeface="Arial" panose="020B0604020202020204" pitchFamily="34" charset="0"/>
              <a:cs typeface="Arial" panose="020B0604020202020204" pitchFamily="34" charset="0"/>
            </a:endParaRPr>
          </a:p>
        </p:txBody>
      </p:sp>
      <p:sp>
        <p:nvSpPr>
          <p:cNvPr id="16" name="TextBox 15"/>
          <p:cNvSpPr txBox="1"/>
          <p:nvPr/>
        </p:nvSpPr>
        <p:spPr>
          <a:xfrm>
            <a:off x="4602605" y="1760483"/>
            <a:ext cx="3096344"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STARS</a:t>
            </a:r>
          </a:p>
          <a:p>
            <a:pPr algn="ctr"/>
            <a:r>
              <a:rPr lang="en-GB" dirty="0" smtClean="0">
                <a:latin typeface="Arial" panose="020B0604020202020204" pitchFamily="34" charset="0"/>
                <a:cs typeface="Arial" panose="020B0604020202020204" pitchFamily="34" charset="0"/>
              </a:rPr>
              <a:t>(Invest)</a:t>
            </a:r>
            <a:endParaRPr lang="en-GB" dirty="0">
              <a:latin typeface="Arial" panose="020B0604020202020204" pitchFamily="34" charset="0"/>
              <a:cs typeface="Arial" panose="020B0604020202020204" pitchFamily="34" charset="0"/>
            </a:endParaRPr>
          </a:p>
        </p:txBody>
      </p:sp>
      <p:sp>
        <p:nvSpPr>
          <p:cNvPr id="18" name="Rectangle 17"/>
          <p:cNvSpPr/>
          <p:nvPr/>
        </p:nvSpPr>
        <p:spPr>
          <a:xfrm>
            <a:off x="5257745" y="4291976"/>
            <a:ext cx="2232248" cy="646331"/>
          </a:xfrm>
          <a:prstGeom prst="rect">
            <a:avLst/>
          </a:prstGeom>
        </p:spPr>
        <p:txBody>
          <a:bodyPr wrap="square">
            <a:spAutoFit/>
          </a:bodyPr>
          <a:lstStyle/>
          <a:p>
            <a:r>
              <a:rPr lang="en-GB" dirty="0" smtClean="0">
                <a:latin typeface="Arial" panose="020B0604020202020204" pitchFamily="34" charset="0"/>
                <a:cs typeface="Arial" panose="020B0604020202020204" pitchFamily="34" charset="0"/>
              </a:rPr>
              <a:t>   CASH COWS</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         (milk)</a:t>
            </a:r>
            <a:endParaRPr lang="en-GB" dirty="0">
              <a:latin typeface="Arial" panose="020B0604020202020204" pitchFamily="34" charset="0"/>
              <a:cs typeface="Arial" panose="020B0604020202020204" pitchFamily="34" charset="0"/>
            </a:endParaRPr>
          </a:p>
        </p:txBody>
      </p:sp>
      <p:sp>
        <p:nvSpPr>
          <p:cNvPr id="19" name="Rectangle 18"/>
          <p:cNvSpPr/>
          <p:nvPr/>
        </p:nvSpPr>
        <p:spPr>
          <a:xfrm>
            <a:off x="2339014" y="3391454"/>
            <a:ext cx="1253063" cy="13336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2339014" y="4300058"/>
            <a:ext cx="2057810" cy="646331"/>
          </a:xfrm>
          <a:prstGeom prst="rect">
            <a:avLst/>
          </a:prstGeom>
          <a:noFill/>
        </p:spPr>
        <p:txBody>
          <a:bodyPr wrap="square" rtlCol="0">
            <a:spAutoFit/>
          </a:bodyPr>
          <a:lstStyle/>
          <a:p>
            <a:r>
              <a:rPr lang="en-GB" dirty="0" smtClean="0"/>
              <a:t>  </a:t>
            </a:r>
            <a:r>
              <a:rPr lang="en-GB" dirty="0" smtClean="0">
                <a:latin typeface="Arial" panose="020B0604020202020204" pitchFamily="34" charset="0"/>
                <a:cs typeface="Arial" panose="020B0604020202020204" pitchFamily="34" charset="0"/>
              </a:rPr>
              <a:t>DOGS</a:t>
            </a:r>
          </a:p>
          <a:p>
            <a:r>
              <a:rPr lang="en-GB" dirty="0" smtClean="0">
                <a:latin typeface="Arial" panose="020B0604020202020204" pitchFamily="34" charset="0"/>
                <a:cs typeface="Arial" panose="020B0604020202020204" pitchFamily="34" charset="0"/>
              </a:rPr>
              <a:t>(dispose)  </a:t>
            </a:r>
            <a:endParaRPr lang="en-GB" dirty="0">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51818" y="3031459"/>
            <a:ext cx="496136" cy="910906"/>
          </a:xfrm>
          <a:prstGeom prst="rect">
            <a:avLst/>
          </a:prstGeom>
        </p:spPr>
      </p:pic>
      <p:cxnSp>
        <p:nvCxnSpPr>
          <p:cNvPr id="23" name="Straight Arrow Connector 22"/>
          <p:cNvCxnSpPr/>
          <p:nvPr/>
        </p:nvCxnSpPr>
        <p:spPr>
          <a:xfrm flipV="1">
            <a:off x="1115616" y="294675"/>
            <a:ext cx="0" cy="4773178"/>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1345365" y="5236210"/>
            <a:ext cx="6480447" cy="34472"/>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770212" y="5289098"/>
            <a:ext cx="4137151"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Market Share</a:t>
            </a:r>
            <a:endParaRPr lang="en-GB" dirty="0">
              <a:latin typeface="Arial" panose="020B0604020202020204" pitchFamily="34" charset="0"/>
              <a:cs typeface="Arial" panose="020B0604020202020204" pitchFamily="34" charset="0"/>
            </a:endParaRPr>
          </a:p>
        </p:txBody>
      </p:sp>
      <p:sp>
        <p:nvSpPr>
          <p:cNvPr id="31" name="TextBox 30"/>
          <p:cNvSpPr txBox="1"/>
          <p:nvPr/>
        </p:nvSpPr>
        <p:spPr>
          <a:xfrm rot="16200000">
            <a:off x="-507820" y="2226685"/>
            <a:ext cx="2569872"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Market Growth</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652176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23528" y="332656"/>
            <a:ext cx="8424936" cy="5040560"/>
          </a:xfrm>
          <a:prstGeom prst="rect">
            <a:avLst/>
          </a:prstGeom>
        </p:spPr>
      </p:pic>
    </p:spTree>
    <p:extLst>
      <p:ext uri="{BB962C8B-B14F-4D97-AF65-F5344CB8AC3E}">
        <p14:creationId xmlns:p14="http://schemas.microsoft.com/office/powerpoint/2010/main" val="10915507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5123" y="830833"/>
            <a:ext cx="864096" cy="84081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8788" y="3074993"/>
            <a:ext cx="1070163" cy="696761"/>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8701" y="3391454"/>
            <a:ext cx="646733" cy="1187402"/>
          </a:xfrm>
          <a:prstGeom prst="rect">
            <a:avLst/>
          </a:prstGeom>
        </p:spPr>
      </p:pic>
      <p:sp>
        <p:nvSpPr>
          <p:cNvPr id="9" name="Rectangle 8"/>
          <p:cNvSpPr/>
          <p:nvPr/>
        </p:nvSpPr>
        <p:spPr>
          <a:xfrm>
            <a:off x="1345365" y="294676"/>
            <a:ext cx="3240360" cy="25236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5725" y="294676"/>
            <a:ext cx="3240360" cy="252369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11"/>
          <p:cNvSpPr>
            <a:spLocks noGrp="1"/>
          </p:cNvSpPr>
          <p:nvPr>
            <p:ph idx="1"/>
          </p:nvPr>
        </p:nvSpPr>
        <p:spPr>
          <a:xfrm>
            <a:off x="1345365" y="2818366"/>
            <a:ext cx="3240087" cy="22494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  </a:t>
            </a:r>
          </a:p>
          <a:p>
            <a:endParaRPr lang="en-GB" dirty="0"/>
          </a:p>
          <a:p>
            <a:endParaRPr lang="en-GB" sz="1800" dirty="0" smtClean="0">
              <a:solidFill>
                <a:schemeClr val="tx1"/>
              </a:solidFill>
              <a:latin typeface="Arial" panose="020B0604020202020204" pitchFamily="34" charset="0"/>
              <a:cs typeface="Arial" panose="020B0604020202020204" pitchFamily="34" charset="0"/>
            </a:endParaRPr>
          </a:p>
          <a:p>
            <a:pPr marL="0" indent="0">
              <a:buNone/>
            </a:pPr>
            <a:r>
              <a:rPr lang="en-GB" sz="1800" dirty="0">
                <a:solidFill>
                  <a:schemeClr val="tx1"/>
                </a:solidFill>
                <a:latin typeface="Arial" panose="020B0604020202020204" pitchFamily="34" charset="0"/>
                <a:cs typeface="Arial" panose="020B0604020202020204" pitchFamily="34" charset="0"/>
              </a:rPr>
              <a:t> </a:t>
            </a:r>
            <a:r>
              <a:rPr lang="en-GB" sz="1800" dirty="0" smtClean="0">
                <a:solidFill>
                  <a:schemeClr val="tx1"/>
                </a:solidFill>
                <a:latin typeface="Arial" panose="020B0604020202020204" pitchFamily="34" charset="0"/>
                <a:cs typeface="Arial" panose="020B0604020202020204" pitchFamily="34" charset="0"/>
              </a:rPr>
              <a:t>                 </a:t>
            </a:r>
          </a:p>
          <a:p>
            <a:endParaRPr lang="en-GB" dirty="0"/>
          </a:p>
        </p:txBody>
      </p:sp>
      <p:sp>
        <p:nvSpPr>
          <p:cNvPr id="13" name="Rectangle 12"/>
          <p:cNvSpPr/>
          <p:nvPr/>
        </p:nvSpPr>
        <p:spPr>
          <a:xfrm>
            <a:off x="4585452" y="2818366"/>
            <a:ext cx="3240360" cy="22494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525354" y="399458"/>
            <a:ext cx="1440160" cy="1446550"/>
          </a:xfrm>
          <a:prstGeom prst="rect">
            <a:avLst/>
          </a:prstGeom>
          <a:noFill/>
        </p:spPr>
        <p:txBody>
          <a:bodyPr wrap="square" rtlCol="0">
            <a:spAutoFit/>
          </a:bodyPr>
          <a:lstStyle/>
          <a:p>
            <a:r>
              <a:rPr lang="en-GB" sz="8800" dirty="0" smtClean="0">
                <a:solidFill>
                  <a:srgbClr val="0070C0"/>
                </a:solidFill>
                <a:latin typeface="Arial" panose="020B0604020202020204" pitchFamily="34" charset="0"/>
                <a:cs typeface="Arial" panose="020B0604020202020204" pitchFamily="34" charset="0"/>
              </a:rPr>
              <a:t>?</a:t>
            </a:r>
            <a:endParaRPr lang="en-GB" sz="8800" dirty="0">
              <a:solidFill>
                <a:srgbClr val="0070C0"/>
              </a:solidFill>
              <a:latin typeface="Arial" panose="020B0604020202020204" pitchFamily="34" charset="0"/>
              <a:cs typeface="Arial" panose="020B0604020202020204" pitchFamily="34" charset="0"/>
            </a:endParaRPr>
          </a:p>
        </p:txBody>
      </p:sp>
      <p:sp>
        <p:nvSpPr>
          <p:cNvPr id="15" name="TextBox 14"/>
          <p:cNvSpPr txBox="1"/>
          <p:nvPr/>
        </p:nvSpPr>
        <p:spPr>
          <a:xfrm>
            <a:off x="1403784" y="1950790"/>
            <a:ext cx="3096344"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QUESTION MARKS</a:t>
            </a:r>
          </a:p>
          <a:p>
            <a:pPr algn="ctr"/>
            <a:r>
              <a:rPr lang="en-GB" dirty="0" smtClean="0">
                <a:latin typeface="Arial" panose="020B0604020202020204" pitchFamily="34" charset="0"/>
                <a:cs typeface="Arial" panose="020B0604020202020204" pitchFamily="34" charset="0"/>
              </a:rPr>
              <a:t>(Select the most promising)</a:t>
            </a:r>
            <a:endParaRPr lang="en-GB" dirty="0">
              <a:latin typeface="Arial" panose="020B0604020202020204" pitchFamily="34" charset="0"/>
              <a:cs typeface="Arial" panose="020B0604020202020204" pitchFamily="34" charset="0"/>
            </a:endParaRPr>
          </a:p>
        </p:txBody>
      </p:sp>
      <p:sp>
        <p:nvSpPr>
          <p:cNvPr id="16" name="TextBox 15"/>
          <p:cNvSpPr txBox="1"/>
          <p:nvPr/>
        </p:nvSpPr>
        <p:spPr>
          <a:xfrm>
            <a:off x="4602605" y="1760483"/>
            <a:ext cx="3096344" cy="646331"/>
          </a:xfrm>
          <a:prstGeom prst="rect">
            <a:avLst/>
          </a:prstGeom>
          <a:noFill/>
        </p:spPr>
        <p:txBody>
          <a:bodyPr wrap="square" rtlCol="0">
            <a:spAutoFit/>
          </a:bodyPr>
          <a:lstStyle/>
          <a:p>
            <a:pPr algn="ctr"/>
            <a:r>
              <a:rPr lang="en-GB" dirty="0" smtClean="0">
                <a:latin typeface="Arial" panose="020B0604020202020204" pitchFamily="34" charset="0"/>
                <a:cs typeface="Arial" panose="020B0604020202020204" pitchFamily="34" charset="0"/>
              </a:rPr>
              <a:t>STARS</a:t>
            </a:r>
          </a:p>
          <a:p>
            <a:pPr algn="ctr"/>
            <a:r>
              <a:rPr lang="en-GB" dirty="0" smtClean="0">
                <a:latin typeface="Arial" panose="020B0604020202020204" pitchFamily="34" charset="0"/>
                <a:cs typeface="Arial" panose="020B0604020202020204" pitchFamily="34" charset="0"/>
              </a:rPr>
              <a:t>(Invest)</a:t>
            </a:r>
            <a:endParaRPr lang="en-GB" dirty="0">
              <a:latin typeface="Arial" panose="020B0604020202020204" pitchFamily="34" charset="0"/>
              <a:cs typeface="Arial" panose="020B0604020202020204" pitchFamily="34" charset="0"/>
            </a:endParaRPr>
          </a:p>
        </p:txBody>
      </p:sp>
      <p:sp>
        <p:nvSpPr>
          <p:cNvPr id="18" name="Rectangle 17"/>
          <p:cNvSpPr/>
          <p:nvPr/>
        </p:nvSpPr>
        <p:spPr>
          <a:xfrm>
            <a:off x="5257745" y="4291976"/>
            <a:ext cx="2232248" cy="646331"/>
          </a:xfrm>
          <a:prstGeom prst="rect">
            <a:avLst/>
          </a:prstGeom>
        </p:spPr>
        <p:txBody>
          <a:bodyPr wrap="square">
            <a:spAutoFit/>
          </a:bodyPr>
          <a:lstStyle/>
          <a:p>
            <a:r>
              <a:rPr lang="en-GB" dirty="0" smtClean="0">
                <a:latin typeface="Arial" panose="020B0604020202020204" pitchFamily="34" charset="0"/>
                <a:cs typeface="Arial" panose="020B0604020202020204" pitchFamily="34" charset="0"/>
              </a:rPr>
              <a:t>   CASH COWS</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         (milk)</a:t>
            </a:r>
            <a:endParaRPr lang="en-GB" dirty="0">
              <a:latin typeface="Arial" panose="020B0604020202020204" pitchFamily="34" charset="0"/>
              <a:cs typeface="Arial" panose="020B0604020202020204" pitchFamily="34" charset="0"/>
            </a:endParaRPr>
          </a:p>
        </p:txBody>
      </p:sp>
      <p:sp>
        <p:nvSpPr>
          <p:cNvPr id="19" name="Rectangle 18"/>
          <p:cNvSpPr/>
          <p:nvPr/>
        </p:nvSpPr>
        <p:spPr>
          <a:xfrm>
            <a:off x="2339014" y="3391454"/>
            <a:ext cx="1253063" cy="13336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2339014" y="4300058"/>
            <a:ext cx="2057810" cy="646331"/>
          </a:xfrm>
          <a:prstGeom prst="rect">
            <a:avLst/>
          </a:prstGeom>
          <a:noFill/>
        </p:spPr>
        <p:txBody>
          <a:bodyPr wrap="square" rtlCol="0">
            <a:spAutoFit/>
          </a:bodyPr>
          <a:lstStyle/>
          <a:p>
            <a:r>
              <a:rPr lang="en-GB" dirty="0" smtClean="0"/>
              <a:t>  </a:t>
            </a:r>
            <a:r>
              <a:rPr lang="en-GB" dirty="0" smtClean="0">
                <a:latin typeface="Arial" panose="020B0604020202020204" pitchFamily="34" charset="0"/>
                <a:cs typeface="Arial" panose="020B0604020202020204" pitchFamily="34" charset="0"/>
              </a:rPr>
              <a:t>DOGS</a:t>
            </a:r>
          </a:p>
          <a:p>
            <a:r>
              <a:rPr lang="en-GB" dirty="0" smtClean="0">
                <a:latin typeface="Arial" panose="020B0604020202020204" pitchFamily="34" charset="0"/>
                <a:cs typeface="Arial" panose="020B0604020202020204" pitchFamily="34" charset="0"/>
              </a:rPr>
              <a:t>(dispose)  </a:t>
            </a:r>
            <a:endParaRPr lang="en-GB" dirty="0">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51818" y="3031459"/>
            <a:ext cx="496136" cy="910906"/>
          </a:xfrm>
          <a:prstGeom prst="rect">
            <a:avLst/>
          </a:prstGeom>
        </p:spPr>
      </p:pic>
      <p:cxnSp>
        <p:nvCxnSpPr>
          <p:cNvPr id="23" name="Straight Arrow Connector 22"/>
          <p:cNvCxnSpPr/>
          <p:nvPr/>
        </p:nvCxnSpPr>
        <p:spPr>
          <a:xfrm flipV="1">
            <a:off x="1115616" y="294675"/>
            <a:ext cx="0" cy="4773178"/>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1345365" y="5236210"/>
            <a:ext cx="6480447" cy="34472"/>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770212" y="5289098"/>
            <a:ext cx="4137151"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Market Share</a:t>
            </a:r>
            <a:endParaRPr lang="en-GB" dirty="0">
              <a:latin typeface="Arial" panose="020B0604020202020204" pitchFamily="34" charset="0"/>
              <a:cs typeface="Arial" panose="020B0604020202020204" pitchFamily="34" charset="0"/>
            </a:endParaRPr>
          </a:p>
        </p:txBody>
      </p:sp>
      <p:sp>
        <p:nvSpPr>
          <p:cNvPr id="31" name="TextBox 30"/>
          <p:cNvSpPr txBox="1"/>
          <p:nvPr/>
        </p:nvSpPr>
        <p:spPr>
          <a:xfrm rot="16200000">
            <a:off x="-507820" y="2226685"/>
            <a:ext cx="2569872" cy="369332"/>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Market Growth</a:t>
            </a:r>
            <a:endParaRPr lang="en-GB" dirty="0">
              <a:latin typeface="Arial" panose="020B0604020202020204" pitchFamily="34" charset="0"/>
              <a:cs typeface="Arial" panose="020B0604020202020204" pitchFamily="34" charset="0"/>
            </a:endParaRPr>
          </a:p>
        </p:txBody>
      </p:sp>
      <p:sp>
        <p:nvSpPr>
          <p:cNvPr id="2" name="Rectangle 1"/>
          <p:cNvSpPr/>
          <p:nvPr/>
        </p:nvSpPr>
        <p:spPr>
          <a:xfrm>
            <a:off x="1363102" y="292681"/>
            <a:ext cx="6497054" cy="4791593"/>
          </a:xfrm>
          <a:prstGeom prst="rect">
            <a:avLst/>
          </a:prstGeom>
          <a:solidFill>
            <a:schemeClr val="bg1">
              <a:lumMod val="85000"/>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6"/>
          <a:stretch>
            <a:fillRect/>
          </a:stretch>
        </p:blipFill>
        <p:spPr>
          <a:xfrm>
            <a:off x="3965514" y="301700"/>
            <a:ext cx="1292231" cy="1499148"/>
          </a:xfrm>
          <a:prstGeom prst="rect">
            <a:avLst/>
          </a:prstGeom>
        </p:spPr>
      </p:pic>
      <p:pic>
        <p:nvPicPr>
          <p:cNvPr id="11" name="Picture 10"/>
          <p:cNvPicPr>
            <a:picLocks noChangeAspect="1"/>
          </p:cNvPicPr>
          <p:nvPr/>
        </p:nvPicPr>
        <p:blipFill>
          <a:blip r:embed="rId7"/>
          <a:stretch>
            <a:fillRect/>
          </a:stretch>
        </p:blipFill>
        <p:spPr>
          <a:xfrm>
            <a:off x="6822088" y="292682"/>
            <a:ext cx="989373" cy="2114131"/>
          </a:xfrm>
          <a:prstGeom prst="rect">
            <a:avLst/>
          </a:prstGeom>
        </p:spPr>
      </p:pic>
      <p:sp>
        <p:nvSpPr>
          <p:cNvPr id="17" name="Rectangle 16"/>
          <p:cNvSpPr/>
          <p:nvPr/>
        </p:nvSpPr>
        <p:spPr>
          <a:xfrm>
            <a:off x="3965514" y="2818366"/>
            <a:ext cx="1292231" cy="46661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2"/>
                </a:solidFill>
              </a:rPr>
              <a:t> </a:t>
            </a:r>
            <a:r>
              <a:rPr lang="en-GB" dirty="0" smtClean="0">
                <a:solidFill>
                  <a:schemeClr val="tx2"/>
                </a:solidFill>
              </a:rPr>
              <a:t> </a:t>
            </a:r>
            <a:r>
              <a:rPr lang="en-GB" sz="1200" b="1" dirty="0" smtClean="0">
                <a:solidFill>
                  <a:schemeClr val="tx2"/>
                </a:solidFill>
                <a:latin typeface="Arial" panose="020B0604020202020204" pitchFamily="34" charset="0"/>
                <a:cs typeface="Arial" panose="020B0604020202020204" pitchFamily="34" charset="0"/>
              </a:rPr>
              <a:t>PAINTS </a:t>
            </a:r>
            <a:r>
              <a:rPr lang="en-GB" sz="1200" b="1" dirty="0">
                <a:solidFill>
                  <a:schemeClr val="tx2"/>
                </a:solidFill>
                <a:latin typeface="Arial" panose="020B0604020202020204" pitchFamily="34" charset="0"/>
                <a:cs typeface="Arial" panose="020B0604020202020204" pitchFamily="34" charset="0"/>
              </a:rPr>
              <a:t>(8%) </a:t>
            </a:r>
            <a:endParaRPr lang="en-GB" sz="1200" dirty="0">
              <a:solidFill>
                <a:schemeClr val="tx2"/>
              </a:solidFill>
              <a:latin typeface="Arial" panose="020B0604020202020204" pitchFamily="34" charset="0"/>
              <a:cs typeface="Arial" panose="020B0604020202020204" pitchFamily="34" charset="0"/>
            </a:endParaRPr>
          </a:p>
        </p:txBody>
      </p:sp>
      <p:sp>
        <p:nvSpPr>
          <p:cNvPr id="22" name="Rectangle 21"/>
          <p:cNvSpPr/>
          <p:nvPr/>
        </p:nvSpPr>
        <p:spPr>
          <a:xfrm>
            <a:off x="-8139" y="4161171"/>
            <a:ext cx="1182613" cy="1554272"/>
          </a:xfrm>
          <a:prstGeom prst="rect">
            <a:avLst/>
          </a:prstGeom>
        </p:spPr>
        <p:txBody>
          <a:bodyPr wrap="square">
            <a:spAutoFit/>
          </a:bodyPr>
          <a:lstStyle/>
          <a:p>
            <a:endParaRPr lang="en-GB" sz="1100" dirty="0">
              <a:solidFill>
                <a:srgbClr val="000000"/>
              </a:solidFill>
              <a:latin typeface="Calibri" panose="020F0502020204030204" pitchFamily="34" charset="0"/>
            </a:endParaRPr>
          </a:p>
          <a:p>
            <a:r>
              <a:rPr lang="en-GB" sz="1400" b="1" dirty="0">
                <a:solidFill>
                  <a:srgbClr val="001F5F"/>
                </a:solidFill>
                <a:latin typeface="Arial" panose="020B0604020202020204" pitchFamily="34" charset="0"/>
                <a:cs typeface="Arial" panose="020B0604020202020204" pitchFamily="34" charset="0"/>
              </a:rPr>
              <a:t>Plot your strategically important product/market groups on this grid </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990144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Exercise 6 </a:t>
            </a:r>
            <a:endParaRPr lang="en-GB" sz="49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31640" y="1600201"/>
            <a:ext cx="7355160" cy="3917032"/>
          </a:xfrm>
        </p:spPr>
        <p:txBody>
          <a:bodyPr/>
          <a:lstStyle/>
          <a:p>
            <a:endParaRPr lang="en-GB" dirty="0"/>
          </a:p>
          <a:p>
            <a:pPr marL="0" indent="0">
              <a:buNone/>
            </a:pPr>
            <a:r>
              <a:rPr lang="en-GB" b="1" dirty="0" smtClean="0">
                <a:latin typeface="Arial" panose="020B0604020202020204" pitchFamily="34" charset="0"/>
                <a:cs typeface="Arial" panose="020B0604020202020204" pitchFamily="34" charset="0"/>
              </a:rPr>
              <a:t>Map </a:t>
            </a:r>
            <a:r>
              <a:rPr lang="en-GB" b="1" dirty="0">
                <a:latin typeface="Arial" panose="020B0604020202020204" pitchFamily="34" charset="0"/>
                <a:cs typeface="Arial" panose="020B0604020202020204" pitchFamily="34" charset="0"/>
              </a:rPr>
              <a:t>your Products and Services portfolio using the Boston Matrix categories.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421418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Market segmentation </a:t>
            </a:r>
            <a:endParaRPr lang="en-GB" sz="49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71600" y="1600201"/>
            <a:ext cx="7715200" cy="3917032"/>
          </a:xfrm>
        </p:spPr>
        <p:txBody>
          <a:bodyPr/>
          <a:lstStyle/>
          <a:p>
            <a:endParaRPr lang="en-GB" dirty="0"/>
          </a:p>
          <a:p>
            <a:pPr marL="0" indent="0">
              <a:buNone/>
            </a:pPr>
            <a:r>
              <a:rPr lang="en-GB" b="1" dirty="0" smtClean="0">
                <a:latin typeface="Arial" panose="020B0604020202020204" pitchFamily="34" charset="0"/>
                <a:cs typeface="Arial" panose="020B0604020202020204" pitchFamily="34" charset="0"/>
              </a:rPr>
              <a:t>Market </a:t>
            </a:r>
            <a:r>
              <a:rPr lang="en-GB" b="1" dirty="0">
                <a:latin typeface="Arial" panose="020B0604020202020204" pitchFamily="34" charset="0"/>
                <a:cs typeface="Arial" panose="020B0604020202020204" pitchFamily="34" charset="0"/>
              </a:rPr>
              <a:t>segmentation is the process by which customers, in a mixture of markets can be grouped into smaller, more similar segments.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74598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266928" cy="274042"/>
          </a:xfrm>
        </p:spPr>
        <p:txBody>
          <a:bodyPr>
            <a:normAutofit fontScale="90000"/>
          </a:bodyPr>
          <a:lstStyle/>
          <a:p>
            <a:r>
              <a:rPr lang="en-GB" dirty="0"/>
              <a:t/>
            </a:r>
            <a:br>
              <a:rPr lang="en-GB" dirty="0"/>
            </a:br>
            <a:r>
              <a:rPr lang="en-GB" dirty="0"/>
              <a:t>Market segmentation </a:t>
            </a:r>
          </a:p>
        </p:txBody>
      </p:sp>
      <p:pic>
        <p:nvPicPr>
          <p:cNvPr id="4" name="Content Placeholder 3"/>
          <p:cNvPicPr>
            <a:picLocks noGrp="1" noChangeAspect="1"/>
          </p:cNvPicPr>
          <p:nvPr>
            <p:ph idx="1"/>
          </p:nvPr>
        </p:nvPicPr>
        <p:blipFill>
          <a:blip r:embed="rId2"/>
          <a:stretch>
            <a:fillRect/>
          </a:stretch>
        </p:blipFill>
        <p:spPr>
          <a:xfrm>
            <a:off x="457200" y="1216848"/>
            <a:ext cx="8219255" cy="4156367"/>
          </a:xfrm>
          <a:prstGeom prst="rect">
            <a:avLst/>
          </a:prstGeom>
        </p:spPr>
      </p:pic>
      <p:sp>
        <p:nvSpPr>
          <p:cNvPr id="5" name="Rectangle 4"/>
          <p:cNvSpPr/>
          <p:nvPr/>
        </p:nvSpPr>
        <p:spPr>
          <a:xfrm>
            <a:off x="7668344" y="5229200"/>
            <a:ext cx="10081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78046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Criteria for segmentation </a:t>
            </a:r>
            <a:endParaRPr lang="en-GB" sz="27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539553" y="1052736"/>
            <a:ext cx="7417056" cy="4680520"/>
          </a:xfrm>
          <a:prstGeom prst="rect">
            <a:avLst/>
          </a:prstGeom>
        </p:spPr>
      </p:pic>
    </p:spTree>
    <p:extLst>
      <p:ext uri="{BB962C8B-B14F-4D97-AF65-F5344CB8AC3E}">
        <p14:creationId xmlns:p14="http://schemas.microsoft.com/office/powerpoint/2010/main" val="253308001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964488" cy="130026"/>
          </a:xfrm>
        </p:spPr>
        <p:txBody>
          <a:bodyPr>
            <a:normAutofit fontScale="90000"/>
          </a:bodyPr>
          <a:lstStyle/>
          <a:p>
            <a:r>
              <a:rPr lang="en-GB" dirty="0"/>
              <a:t/>
            </a:r>
            <a:br>
              <a:rPr lang="en-GB" dirty="0"/>
            </a:br>
            <a:r>
              <a:rPr lang="en-GB" sz="2700" b="1" dirty="0">
                <a:latin typeface="Arial" panose="020B0604020202020204" pitchFamily="34" charset="0"/>
                <a:cs typeface="Arial" panose="020B0604020202020204" pitchFamily="34" charset="0"/>
              </a:rPr>
              <a:t>Market segmentation : a summary </a:t>
            </a:r>
            <a:endParaRPr lang="en-GB" sz="2700" dirty="0">
              <a:latin typeface="Arial" panose="020B0604020202020204" pitchFamily="34" charset="0"/>
              <a:cs typeface="Arial" panose="020B0604020202020204" pitchFamily="34" charset="0"/>
            </a:endParaRPr>
          </a:p>
        </p:txBody>
      </p:sp>
      <p:sp>
        <p:nvSpPr>
          <p:cNvPr id="5" name="TextBox 4"/>
          <p:cNvSpPr txBox="1"/>
          <p:nvPr/>
        </p:nvSpPr>
        <p:spPr>
          <a:xfrm>
            <a:off x="827584" y="2636912"/>
            <a:ext cx="2736304" cy="923330"/>
          </a:xfrm>
          <a:prstGeom prst="rect">
            <a:avLst/>
          </a:prstGeom>
          <a:noFill/>
        </p:spPr>
        <p:txBody>
          <a:bodyPr wrap="square" rtlCol="0">
            <a:spAutoFit/>
          </a:bodyPr>
          <a:lstStyle/>
          <a:p>
            <a:r>
              <a:rPr lang="en-GB" b="1" dirty="0" smtClean="0">
                <a:solidFill>
                  <a:schemeClr val="tx2"/>
                </a:solidFill>
              </a:rPr>
              <a:t>Requirements for effective </a:t>
            </a:r>
          </a:p>
          <a:p>
            <a:r>
              <a:rPr lang="en-GB" b="1" dirty="0" smtClean="0">
                <a:solidFill>
                  <a:schemeClr val="tx2"/>
                </a:solidFill>
              </a:rPr>
              <a:t>segmentation</a:t>
            </a:r>
            <a:endParaRPr lang="en-GB" b="1" dirty="0">
              <a:solidFill>
                <a:schemeClr val="tx2"/>
              </a:solidFill>
            </a:endParaRPr>
          </a:p>
        </p:txBody>
      </p:sp>
      <p:cxnSp>
        <p:nvCxnSpPr>
          <p:cNvPr id="7" name="Straight Connector 6"/>
          <p:cNvCxnSpPr/>
          <p:nvPr/>
        </p:nvCxnSpPr>
        <p:spPr>
          <a:xfrm>
            <a:off x="3563888" y="1484784"/>
            <a:ext cx="0" cy="3816424"/>
          </a:xfrm>
          <a:prstGeom prst="line">
            <a:avLst/>
          </a:prstGeom>
          <a:ln w="10160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542493" y="946172"/>
            <a:ext cx="4572000" cy="4462760"/>
          </a:xfrm>
          <a:prstGeom prst="rect">
            <a:avLst/>
          </a:prstGeom>
        </p:spPr>
        <p:txBody>
          <a:bodyPr>
            <a:spAutoFit/>
          </a:bodyPr>
          <a:lstStyle/>
          <a:p>
            <a:endParaRPr lang="en-GB" sz="1100" dirty="0">
              <a:solidFill>
                <a:srgbClr val="000000"/>
              </a:solidFill>
              <a:latin typeface="Calibri" panose="020F0502020204030204" pitchFamily="34" charset="0"/>
            </a:endParaRPr>
          </a:p>
          <a:p>
            <a:endParaRPr lang="en-GB" sz="1100" dirty="0">
              <a:latin typeface="Calibri" panose="020F0502020204030204" pitchFamily="34" charset="0"/>
            </a:endParaRPr>
          </a:p>
          <a:p>
            <a:r>
              <a:rPr lang="en-GB" sz="2000" b="1" dirty="0">
                <a:solidFill>
                  <a:srgbClr val="001F5F"/>
                </a:solidFill>
                <a:latin typeface="Calibri" panose="020F0502020204030204" pitchFamily="34" charset="0"/>
              </a:rPr>
              <a:t>• </a:t>
            </a:r>
            <a:r>
              <a:rPr lang="en-GB" sz="2000" b="1" dirty="0" smtClean="0">
                <a:solidFill>
                  <a:srgbClr val="001F5F"/>
                </a:solidFill>
                <a:latin typeface="Calibri" panose="020F0502020204030204" pitchFamily="34" charset="0"/>
              </a:rPr>
              <a:t>Measurable </a:t>
            </a:r>
            <a:endParaRPr lang="en-GB" sz="2000"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Size, purchasing </a:t>
            </a:r>
            <a:r>
              <a:rPr lang="en-GB" b="1" dirty="0" smtClean="0">
                <a:solidFill>
                  <a:srgbClr val="001F5F"/>
                </a:solidFill>
                <a:latin typeface="Calibri" panose="020F0502020204030204" pitchFamily="34" charset="0"/>
              </a:rPr>
              <a:t>power</a:t>
            </a:r>
          </a:p>
          <a:p>
            <a:r>
              <a:rPr lang="en-GB" b="1" dirty="0" smtClean="0">
                <a:solidFill>
                  <a:srgbClr val="001F5F"/>
                </a:solidFill>
                <a:latin typeface="Calibri" panose="020F0502020204030204" pitchFamily="34" charset="0"/>
              </a:rPr>
              <a:t> </a:t>
            </a:r>
            <a:endParaRPr lang="en-GB" dirty="0">
              <a:solidFill>
                <a:srgbClr val="001F5F"/>
              </a:solidFill>
              <a:latin typeface="Calibri" panose="020F0502020204030204" pitchFamily="34" charset="0"/>
            </a:endParaRPr>
          </a:p>
          <a:p>
            <a:r>
              <a:rPr lang="en-GB" sz="2000" b="1" dirty="0">
                <a:solidFill>
                  <a:srgbClr val="001F5F"/>
                </a:solidFill>
                <a:latin typeface="Calibri" panose="020F0502020204030204" pitchFamily="34" charset="0"/>
              </a:rPr>
              <a:t>• </a:t>
            </a:r>
            <a:r>
              <a:rPr lang="en-GB" sz="2000" b="1" dirty="0" smtClean="0">
                <a:solidFill>
                  <a:srgbClr val="001F5F"/>
                </a:solidFill>
                <a:latin typeface="Calibri" panose="020F0502020204030204" pitchFamily="34" charset="0"/>
              </a:rPr>
              <a:t>Accessible </a:t>
            </a:r>
            <a:endParaRPr lang="en-GB" sz="2000"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Can be reached and </a:t>
            </a:r>
            <a:r>
              <a:rPr lang="en-GB" b="1" dirty="0" smtClean="0">
                <a:solidFill>
                  <a:srgbClr val="001F5F"/>
                </a:solidFill>
                <a:latin typeface="Calibri" panose="020F0502020204030204" pitchFamily="34" charset="0"/>
              </a:rPr>
              <a:t>served</a:t>
            </a:r>
          </a:p>
          <a:p>
            <a:r>
              <a:rPr lang="en-GB" b="1" dirty="0" smtClean="0">
                <a:solidFill>
                  <a:srgbClr val="001F5F"/>
                </a:solidFill>
                <a:latin typeface="Calibri" panose="020F0502020204030204" pitchFamily="34" charset="0"/>
              </a:rPr>
              <a:t> </a:t>
            </a:r>
            <a:endParaRPr lang="en-GB" dirty="0">
              <a:solidFill>
                <a:srgbClr val="001F5F"/>
              </a:solidFill>
              <a:latin typeface="Calibri" panose="020F0502020204030204" pitchFamily="34" charset="0"/>
            </a:endParaRPr>
          </a:p>
          <a:p>
            <a:r>
              <a:rPr lang="en-GB" sz="2000" b="1" dirty="0">
                <a:solidFill>
                  <a:srgbClr val="001F5F"/>
                </a:solidFill>
                <a:latin typeface="Calibri" panose="020F0502020204030204" pitchFamily="34" charset="0"/>
              </a:rPr>
              <a:t>• </a:t>
            </a:r>
            <a:r>
              <a:rPr lang="en-GB" sz="2000" b="1" dirty="0" smtClean="0">
                <a:solidFill>
                  <a:srgbClr val="001F5F"/>
                </a:solidFill>
                <a:latin typeface="Calibri" panose="020F0502020204030204" pitchFamily="34" charset="0"/>
              </a:rPr>
              <a:t>Substantial </a:t>
            </a:r>
            <a:endParaRPr lang="en-GB" sz="2000"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Large and profitable </a:t>
            </a:r>
            <a:r>
              <a:rPr lang="en-GB" b="1" dirty="0" smtClean="0">
                <a:solidFill>
                  <a:srgbClr val="001F5F"/>
                </a:solidFill>
                <a:latin typeface="Calibri" panose="020F0502020204030204" pitchFamily="34" charset="0"/>
              </a:rPr>
              <a:t>enough</a:t>
            </a:r>
          </a:p>
          <a:p>
            <a:r>
              <a:rPr lang="en-GB" b="1" dirty="0" smtClean="0">
                <a:solidFill>
                  <a:srgbClr val="001F5F"/>
                </a:solidFill>
                <a:latin typeface="Calibri" panose="020F0502020204030204" pitchFamily="34" charset="0"/>
              </a:rPr>
              <a:t> </a:t>
            </a:r>
            <a:endParaRPr lang="en-GB" dirty="0">
              <a:solidFill>
                <a:srgbClr val="001F5F"/>
              </a:solidFill>
              <a:latin typeface="Calibri" panose="020F0502020204030204" pitchFamily="34" charset="0"/>
            </a:endParaRPr>
          </a:p>
          <a:p>
            <a:r>
              <a:rPr lang="en-GB" sz="2000" b="1" dirty="0">
                <a:solidFill>
                  <a:srgbClr val="001F5F"/>
                </a:solidFill>
                <a:latin typeface="Calibri" panose="020F0502020204030204" pitchFamily="34" charset="0"/>
              </a:rPr>
              <a:t>• </a:t>
            </a:r>
            <a:r>
              <a:rPr lang="en-GB" sz="2000" b="1" dirty="0" smtClean="0">
                <a:solidFill>
                  <a:srgbClr val="001F5F"/>
                </a:solidFill>
                <a:latin typeface="Calibri" panose="020F0502020204030204" pitchFamily="34" charset="0"/>
              </a:rPr>
              <a:t>Differentiable </a:t>
            </a:r>
            <a:endParaRPr lang="en-GB" sz="2000"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Respond differently </a:t>
            </a:r>
            <a:endParaRPr lang="en-GB" b="1" dirty="0" smtClean="0">
              <a:solidFill>
                <a:srgbClr val="001F5F"/>
              </a:solidFill>
              <a:latin typeface="Calibri" panose="020F0502020204030204" pitchFamily="34" charset="0"/>
            </a:endParaRPr>
          </a:p>
          <a:p>
            <a:endParaRPr lang="en-GB" dirty="0">
              <a:solidFill>
                <a:srgbClr val="001F5F"/>
              </a:solidFill>
              <a:latin typeface="Calibri" panose="020F0502020204030204" pitchFamily="34" charset="0"/>
            </a:endParaRPr>
          </a:p>
          <a:p>
            <a:r>
              <a:rPr lang="en-GB" sz="2000" b="1" dirty="0">
                <a:solidFill>
                  <a:srgbClr val="001F5F"/>
                </a:solidFill>
                <a:latin typeface="Calibri" panose="020F0502020204030204" pitchFamily="34" charset="0"/>
              </a:rPr>
              <a:t>• </a:t>
            </a:r>
            <a:r>
              <a:rPr lang="en-GB" sz="2000" b="1" dirty="0" smtClean="0">
                <a:solidFill>
                  <a:srgbClr val="001F5F"/>
                </a:solidFill>
                <a:latin typeface="Calibri" panose="020F0502020204030204" pitchFamily="34" charset="0"/>
              </a:rPr>
              <a:t>Actionable </a:t>
            </a:r>
            <a:endParaRPr lang="en-GB" sz="2000" dirty="0">
              <a:solidFill>
                <a:srgbClr val="001F5F"/>
              </a:solidFill>
              <a:latin typeface="Calibri" panose="020F0502020204030204" pitchFamily="34" charset="0"/>
            </a:endParaRPr>
          </a:p>
          <a:p>
            <a:r>
              <a:rPr lang="en-GB" b="1" dirty="0">
                <a:solidFill>
                  <a:srgbClr val="001F5F"/>
                </a:solidFill>
                <a:latin typeface="Calibri" panose="020F0502020204030204" pitchFamily="34" charset="0"/>
              </a:rPr>
              <a:t>Effective programmes can be developed </a:t>
            </a:r>
            <a:endParaRPr lang="en-GB" dirty="0"/>
          </a:p>
        </p:txBody>
      </p:sp>
    </p:spTree>
    <p:extLst>
      <p:ext uri="{BB962C8B-B14F-4D97-AF65-F5344CB8AC3E}">
        <p14:creationId xmlns:p14="http://schemas.microsoft.com/office/powerpoint/2010/main" val="366787900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t>Market segmentation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21741802"/>
              </p:ext>
            </p:extLst>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164955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084171454"/>
              </p:ext>
            </p:extLst>
          </p:nvPr>
        </p:nvGraphicFramePr>
        <p:xfrm>
          <a:off x="323528" y="260648"/>
          <a:ext cx="8496944" cy="6309360"/>
        </p:xfrm>
        <a:graphic>
          <a:graphicData uri="http://schemas.openxmlformats.org/drawingml/2006/table">
            <a:tbl>
              <a:tblPr firstRow="1" bandRow="1">
                <a:tableStyleId>{5C22544A-7EE6-4342-B048-85BDC9FD1C3A}</a:tableStyleId>
              </a:tblPr>
              <a:tblGrid>
                <a:gridCol w="3144415">
                  <a:extLst>
                    <a:ext uri="{9D8B030D-6E8A-4147-A177-3AD203B41FA5}">
                      <a16:colId xmlns:a16="http://schemas.microsoft.com/office/drawing/2014/main" val="1299595767"/>
                    </a:ext>
                  </a:extLst>
                </a:gridCol>
                <a:gridCol w="5352529">
                  <a:extLst>
                    <a:ext uri="{9D8B030D-6E8A-4147-A177-3AD203B41FA5}">
                      <a16:colId xmlns:a16="http://schemas.microsoft.com/office/drawing/2014/main" val="2899778393"/>
                    </a:ext>
                  </a:extLst>
                </a:gridCol>
              </a:tblGrid>
              <a:tr h="370840">
                <a:tc gridSpan="2">
                  <a:txBody>
                    <a:bodyPr/>
                    <a:lstStyle/>
                    <a:p>
                      <a:endParaRPr lang="en-GB" sz="1800" b="0" i="0" u="none" strike="noStrike" kern="1200" baseline="0" dirty="0" smtClean="0">
                        <a:solidFill>
                          <a:schemeClr val="lt1"/>
                        </a:solidFill>
                        <a:latin typeface="+mn-lt"/>
                        <a:ea typeface="+mn-ea"/>
                        <a:cs typeface="+mn-cs"/>
                      </a:endParaRPr>
                    </a:p>
                    <a:p>
                      <a:r>
                        <a:rPr lang="en-GB" sz="1800" b="0" i="0" u="none" strike="noStrike" baseline="0" dirty="0" smtClean="0"/>
                        <a:t>Market	segment: …………………………………………….			</a:t>
                      </a:r>
                    </a:p>
                  </a:txBody>
                  <a:tcPr/>
                </a:tc>
                <a:tc hMerge="1">
                  <a:txBody>
                    <a:bodyPr/>
                    <a:lstStyle/>
                    <a:p>
                      <a:endParaRPr lang="en-GB" dirty="0"/>
                    </a:p>
                  </a:txBody>
                  <a:tcPr/>
                </a:tc>
                <a:extLst>
                  <a:ext uri="{0D108BD9-81ED-4DB2-BD59-A6C34878D82A}">
                    <a16:rowId xmlns:a16="http://schemas.microsoft.com/office/drawing/2014/main" val="934746570"/>
                  </a:ext>
                </a:extLst>
              </a:tr>
              <a:tr h="370840">
                <a:tc>
                  <a:txBody>
                    <a:bodyPr/>
                    <a:lstStyle/>
                    <a:p>
                      <a:pPr algn="l"/>
                      <a:r>
                        <a:rPr lang="en-GB" sz="1800" b="0" i="0" u="none" strike="noStrike" baseline="0" dirty="0" smtClean="0"/>
                        <a:t>Who are	the customers in this market segment?</a:t>
                      </a:r>
                    </a:p>
                    <a:p>
                      <a:pPr algn="l"/>
                      <a:endParaRPr lang="en-GB" sz="1800" b="0" i="0" u="none" strike="noStrike" baseline="0" dirty="0" smtClean="0"/>
                    </a:p>
                  </a:txBody>
                  <a:tcPr/>
                </a:tc>
                <a:tc>
                  <a:txBody>
                    <a:bodyPr/>
                    <a:lstStyle/>
                    <a:p>
                      <a:endParaRPr lang="en-GB" dirty="0"/>
                    </a:p>
                  </a:txBody>
                  <a:tcPr/>
                </a:tc>
                <a:extLst>
                  <a:ext uri="{0D108BD9-81ED-4DB2-BD59-A6C34878D82A}">
                    <a16:rowId xmlns:a16="http://schemas.microsoft.com/office/drawing/2014/main" val="1493736479"/>
                  </a:ext>
                </a:extLst>
              </a:tr>
              <a:tr h="370840">
                <a:tc>
                  <a:txBody>
                    <a:bodyPr/>
                    <a:lstStyle/>
                    <a:p>
                      <a:endParaRPr lang="en-GB" sz="1800" b="0" i="0" u="none" strike="noStrike" kern="1200" baseline="0" dirty="0" smtClean="0">
                        <a:solidFill>
                          <a:schemeClr val="dk1"/>
                        </a:solidFill>
                        <a:latin typeface="+mn-lt"/>
                        <a:ea typeface="+mn-ea"/>
                        <a:cs typeface="+mn-cs"/>
                      </a:endParaRPr>
                    </a:p>
                    <a:p>
                      <a:r>
                        <a:rPr lang="en-GB" sz="1800" b="0" i="0" u="none" strike="noStrike" baseline="0" dirty="0" smtClean="0"/>
                        <a:t>What do they need?</a:t>
                      </a:r>
                    </a:p>
                    <a:p>
                      <a:endParaRPr lang="en-GB" sz="1800" b="0" i="0" u="none" strike="noStrike" baseline="0" dirty="0" smtClean="0"/>
                    </a:p>
                  </a:txBody>
                  <a:tcPr/>
                </a:tc>
                <a:tc>
                  <a:txBody>
                    <a:bodyPr/>
                    <a:lstStyle/>
                    <a:p>
                      <a:endParaRPr lang="en-GB"/>
                    </a:p>
                  </a:txBody>
                  <a:tcPr/>
                </a:tc>
                <a:extLst>
                  <a:ext uri="{0D108BD9-81ED-4DB2-BD59-A6C34878D82A}">
                    <a16:rowId xmlns:a16="http://schemas.microsoft.com/office/drawing/2014/main" val="3139457528"/>
                  </a:ext>
                </a:extLst>
              </a:tr>
              <a:tr h="370840">
                <a:tc>
                  <a:txBody>
                    <a:bodyPr/>
                    <a:lstStyle/>
                    <a:p>
                      <a:r>
                        <a:rPr lang="en-GB" sz="1800" b="0" i="0" u="none" strike="noStrike" baseline="0" dirty="0" smtClean="0"/>
                        <a:t>What are the minimum </a:t>
                      </a:r>
                      <a:r>
                        <a:rPr lang="en-GB" sz="1800" b="0" i="0" u="none" strike="noStrike" baseline="0" dirty="0" err="1" smtClean="0"/>
                        <a:t>requriements</a:t>
                      </a:r>
                      <a:r>
                        <a:rPr lang="en-GB" sz="1800" b="0" i="0" u="none" strike="noStrike" baseline="0" dirty="0" smtClean="0"/>
                        <a:t> for this segment?</a:t>
                      </a:r>
                    </a:p>
                  </a:txBody>
                  <a:tcPr/>
                </a:tc>
                <a:tc>
                  <a:txBody>
                    <a:bodyPr/>
                    <a:lstStyle/>
                    <a:p>
                      <a:endParaRPr lang="en-GB"/>
                    </a:p>
                  </a:txBody>
                  <a:tcPr/>
                </a:tc>
                <a:extLst>
                  <a:ext uri="{0D108BD9-81ED-4DB2-BD59-A6C34878D82A}">
                    <a16:rowId xmlns:a16="http://schemas.microsoft.com/office/drawing/2014/main" val="2944496436"/>
                  </a:ext>
                </a:extLst>
              </a:tr>
              <a:tr h="370840">
                <a:tc>
                  <a:txBody>
                    <a:bodyPr/>
                    <a:lstStyle/>
                    <a:p>
                      <a:endParaRPr lang="en-GB" sz="1800" b="0" i="0" u="none" strike="noStrike" kern="1200" baseline="0" dirty="0" smtClean="0">
                        <a:solidFill>
                          <a:schemeClr val="dk1"/>
                        </a:solidFill>
                        <a:latin typeface="+mn-lt"/>
                        <a:ea typeface="+mn-ea"/>
                        <a:cs typeface="+mn-cs"/>
                      </a:endParaRPr>
                    </a:p>
                    <a:p>
                      <a:r>
                        <a:rPr lang="en-GB" sz="1800" b="0" i="0" u="none" strike="noStrike" baseline="0" dirty="0" smtClean="0"/>
                        <a:t>How are	the segment's needs and requirements met at present?</a:t>
                      </a:r>
                    </a:p>
                    <a:p>
                      <a:endParaRPr lang="en-GB" dirty="0"/>
                    </a:p>
                  </a:txBody>
                  <a:tcPr/>
                </a:tc>
                <a:tc>
                  <a:txBody>
                    <a:bodyPr/>
                    <a:lstStyle/>
                    <a:p>
                      <a:endParaRPr lang="en-GB"/>
                    </a:p>
                  </a:txBody>
                  <a:tcPr/>
                </a:tc>
                <a:extLst>
                  <a:ext uri="{0D108BD9-81ED-4DB2-BD59-A6C34878D82A}">
                    <a16:rowId xmlns:a16="http://schemas.microsoft.com/office/drawing/2014/main" val="3421292083"/>
                  </a:ext>
                </a:extLst>
              </a:tr>
              <a:tr h="370840">
                <a:tc>
                  <a:txBody>
                    <a:bodyPr/>
                    <a:lstStyle/>
                    <a:p>
                      <a:endParaRPr lang="en-GB" sz="1800" b="0" i="0" u="none" strike="noStrike" kern="1200" baseline="0" dirty="0" smtClean="0">
                        <a:solidFill>
                          <a:schemeClr val="dk1"/>
                        </a:solidFill>
                        <a:latin typeface="+mn-lt"/>
                        <a:ea typeface="+mn-ea"/>
                        <a:cs typeface="+mn-cs"/>
                      </a:endParaRPr>
                    </a:p>
                    <a:p>
                      <a:r>
                        <a:rPr lang="en-GB" sz="1800" b="0" i="0" u="none" strike="noStrike" baseline="0" dirty="0" smtClean="0"/>
                        <a:t>What differentiates us from(4)in what we can offer this segment?</a:t>
                      </a:r>
                    </a:p>
                    <a:p>
                      <a:endParaRPr lang="en-GB" dirty="0"/>
                    </a:p>
                  </a:txBody>
                  <a:tcPr/>
                </a:tc>
                <a:tc>
                  <a:txBody>
                    <a:bodyPr/>
                    <a:lstStyle/>
                    <a:p>
                      <a:endParaRPr lang="en-GB" dirty="0"/>
                    </a:p>
                  </a:txBody>
                  <a:tcPr/>
                </a:tc>
                <a:extLst>
                  <a:ext uri="{0D108BD9-81ED-4DB2-BD59-A6C34878D82A}">
                    <a16:rowId xmlns:a16="http://schemas.microsoft.com/office/drawing/2014/main" val="2492133942"/>
                  </a:ext>
                </a:extLst>
              </a:tr>
            </a:tbl>
          </a:graphicData>
        </a:graphic>
      </p:graphicFrame>
    </p:spTree>
    <p:extLst>
      <p:ext uri="{BB962C8B-B14F-4D97-AF65-F5344CB8AC3E}">
        <p14:creationId xmlns:p14="http://schemas.microsoft.com/office/powerpoint/2010/main" val="385405992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332656"/>
            <a:ext cx="8229600" cy="5832648"/>
          </a:xfrm>
        </p:spPr>
        <p:txBody>
          <a:bodyPr>
            <a:normAutofit fontScale="47500" lnSpcReduction="20000"/>
          </a:bodyPr>
          <a:lstStyle/>
          <a:p>
            <a:endParaRPr lang="en-GB" sz="5100" dirty="0">
              <a:latin typeface="Arial" panose="020B0604020202020204" pitchFamily="34" charset="0"/>
              <a:cs typeface="Arial" panose="020B0604020202020204" pitchFamily="34" charset="0"/>
            </a:endParaRPr>
          </a:p>
          <a:p>
            <a:pPr marL="0" indent="0">
              <a:buNone/>
            </a:pPr>
            <a:r>
              <a:rPr lang="en-GB" sz="5100" b="1" dirty="0" smtClean="0">
                <a:latin typeface="Arial" panose="020B0604020202020204" pitchFamily="34" charset="0"/>
                <a:cs typeface="Arial" panose="020B0604020202020204" pitchFamily="34" charset="0"/>
              </a:rPr>
              <a:t>			The </a:t>
            </a:r>
            <a:r>
              <a:rPr lang="en-GB" sz="5100" b="1" dirty="0">
                <a:latin typeface="Arial" panose="020B0604020202020204" pitchFamily="34" charset="0"/>
                <a:cs typeface="Arial" panose="020B0604020202020204" pitchFamily="34" charset="0"/>
              </a:rPr>
              <a:t>Target </a:t>
            </a:r>
            <a:r>
              <a:rPr lang="en-GB" sz="5100" b="1" dirty="0" smtClean="0">
                <a:latin typeface="Arial" panose="020B0604020202020204" pitchFamily="34" charset="0"/>
                <a:cs typeface="Arial" panose="020B0604020202020204" pitchFamily="34" charset="0"/>
              </a:rPr>
              <a:t>Market</a:t>
            </a:r>
          </a:p>
          <a:p>
            <a:pPr marL="0" indent="0">
              <a:buNone/>
            </a:pPr>
            <a:r>
              <a:rPr lang="en-GB" sz="5100" b="1" dirty="0" smtClean="0">
                <a:latin typeface="Arial" panose="020B0604020202020204" pitchFamily="34" charset="0"/>
                <a:cs typeface="Arial" panose="020B0604020202020204" pitchFamily="34" charset="0"/>
              </a:rPr>
              <a:t> </a:t>
            </a:r>
            <a:endParaRPr lang="en-GB" sz="5100" dirty="0">
              <a:latin typeface="Arial" panose="020B0604020202020204" pitchFamily="34" charset="0"/>
              <a:cs typeface="Arial" panose="020B0604020202020204" pitchFamily="34" charset="0"/>
            </a:endParaRPr>
          </a:p>
          <a:p>
            <a:r>
              <a:rPr lang="en-GB" sz="4000" b="1" dirty="0" smtClean="0">
                <a:latin typeface="Arial" panose="020B0604020202020204" pitchFamily="34" charset="0"/>
                <a:cs typeface="Arial" panose="020B0604020202020204" pitchFamily="34" charset="0"/>
              </a:rPr>
              <a:t>Analyse </a:t>
            </a:r>
            <a:r>
              <a:rPr lang="en-GB" sz="4000" b="1" dirty="0">
                <a:latin typeface="Arial" panose="020B0604020202020204" pitchFamily="34" charset="0"/>
                <a:cs typeface="Arial" panose="020B0604020202020204" pitchFamily="34" charset="0"/>
              </a:rPr>
              <a:t>&amp; describe the target market segments in terms of: </a:t>
            </a:r>
            <a:endParaRPr lang="en-GB" sz="4000" dirty="0">
              <a:latin typeface="Arial" panose="020B0604020202020204" pitchFamily="34" charset="0"/>
              <a:cs typeface="Arial" panose="020B0604020202020204" pitchFamily="34" charset="0"/>
            </a:endParaRPr>
          </a:p>
          <a:p>
            <a:pPr lvl="1"/>
            <a:r>
              <a:rPr lang="en-GB" sz="4000" b="1" dirty="0" smtClean="0">
                <a:latin typeface="Arial" panose="020B0604020202020204" pitchFamily="34" charset="0"/>
                <a:cs typeface="Arial" panose="020B0604020202020204" pitchFamily="34" charset="0"/>
              </a:rPr>
              <a:t>What </a:t>
            </a:r>
            <a:r>
              <a:rPr lang="en-GB" sz="4000" b="1" dirty="0">
                <a:latin typeface="Arial" panose="020B0604020202020204" pitchFamily="34" charset="0"/>
                <a:cs typeface="Arial" panose="020B0604020202020204" pitchFamily="34" charset="0"/>
              </a:rPr>
              <a:t>is the size of the target market? </a:t>
            </a:r>
            <a:endParaRPr lang="en-GB" sz="4000" dirty="0">
              <a:latin typeface="Arial" panose="020B0604020202020204" pitchFamily="34" charset="0"/>
              <a:cs typeface="Arial" panose="020B0604020202020204" pitchFamily="34" charset="0"/>
            </a:endParaRPr>
          </a:p>
          <a:p>
            <a:pPr lvl="1"/>
            <a:r>
              <a:rPr lang="en-GB" sz="4000" b="1" dirty="0" smtClean="0">
                <a:latin typeface="Arial" panose="020B0604020202020204" pitchFamily="34" charset="0"/>
                <a:cs typeface="Arial" panose="020B0604020202020204" pitchFamily="34" charset="0"/>
              </a:rPr>
              <a:t>Who </a:t>
            </a:r>
            <a:r>
              <a:rPr lang="en-GB" sz="4000" b="1" dirty="0">
                <a:latin typeface="Arial" panose="020B0604020202020204" pitchFamily="34" charset="0"/>
                <a:cs typeface="Arial" panose="020B0604020202020204" pitchFamily="34" charset="0"/>
              </a:rPr>
              <a:t>are your customers? (M/F, age, income, etc.) </a:t>
            </a:r>
            <a:endParaRPr lang="en-GB" sz="4000" dirty="0">
              <a:latin typeface="Arial" panose="020B0604020202020204" pitchFamily="34" charset="0"/>
              <a:cs typeface="Arial" panose="020B0604020202020204" pitchFamily="34" charset="0"/>
            </a:endParaRPr>
          </a:p>
          <a:p>
            <a:pPr lvl="1"/>
            <a:r>
              <a:rPr lang="en-GB" sz="4000" b="1" dirty="0" smtClean="0">
                <a:latin typeface="Arial" panose="020B0604020202020204" pitchFamily="34" charset="0"/>
                <a:cs typeface="Arial" panose="020B0604020202020204" pitchFamily="34" charset="0"/>
              </a:rPr>
              <a:t>Where </a:t>
            </a:r>
            <a:r>
              <a:rPr lang="en-GB" sz="4000" b="1" dirty="0">
                <a:latin typeface="Arial" panose="020B0604020202020204" pitchFamily="34" charset="0"/>
                <a:cs typeface="Arial" panose="020B0604020202020204" pitchFamily="34" charset="0"/>
              </a:rPr>
              <a:t>are they located and are they accessible? </a:t>
            </a:r>
            <a:endParaRPr lang="en-GB" sz="4000" dirty="0">
              <a:latin typeface="Arial" panose="020B0604020202020204" pitchFamily="34" charset="0"/>
              <a:cs typeface="Arial" panose="020B0604020202020204" pitchFamily="34" charset="0"/>
            </a:endParaRPr>
          </a:p>
          <a:p>
            <a:pPr lvl="1"/>
            <a:r>
              <a:rPr lang="en-GB" sz="4000" b="1" dirty="0" smtClean="0">
                <a:latin typeface="Arial" panose="020B0604020202020204" pitchFamily="34" charset="0"/>
                <a:cs typeface="Arial" panose="020B0604020202020204" pitchFamily="34" charset="0"/>
              </a:rPr>
              <a:t>How </a:t>
            </a:r>
            <a:r>
              <a:rPr lang="en-GB" sz="4000" b="1" dirty="0">
                <a:latin typeface="Arial" panose="020B0604020202020204" pitchFamily="34" charset="0"/>
                <a:cs typeface="Arial" panose="020B0604020202020204" pitchFamily="34" charset="0"/>
              </a:rPr>
              <a:t>often do they buy or use the product? </a:t>
            </a:r>
            <a:endParaRPr lang="en-GB" sz="4000" dirty="0">
              <a:latin typeface="Arial" panose="020B0604020202020204" pitchFamily="34" charset="0"/>
              <a:cs typeface="Arial" panose="020B0604020202020204" pitchFamily="34" charset="0"/>
            </a:endParaRPr>
          </a:p>
          <a:p>
            <a:pPr lvl="1"/>
            <a:r>
              <a:rPr lang="en-GB" sz="4000" b="1" dirty="0" smtClean="0">
                <a:latin typeface="Arial" panose="020B0604020202020204" pitchFamily="34" charset="0"/>
                <a:cs typeface="Arial" panose="020B0604020202020204" pitchFamily="34" charset="0"/>
              </a:rPr>
              <a:t>What </a:t>
            </a:r>
            <a:r>
              <a:rPr lang="en-GB" sz="4000" b="1" dirty="0">
                <a:latin typeface="Arial" panose="020B0604020202020204" pitchFamily="34" charset="0"/>
                <a:cs typeface="Arial" panose="020B0604020202020204" pitchFamily="34" charset="0"/>
              </a:rPr>
              <a:t>key issues are important to them when they evaluate a purchasing decision? (Service?, Price?, Quality?, Branding?, Value for money?, Convenience?, Image?) </a:t>
            </a:r>
            <a:endParaRPr lang="en-GB" sz="4000" dirty="0">
              <a:latin typeface="Arial" panose="020B0604020202020204" pitchFamily="34" charset="0"/>
              <a:cs typeface="Arial" panose="020B0604020202020204" pitchFamily="34" charset="0"/>
            </a:endParaRPr>
          </a:p>
          <a:p>
            <a:pPr lvl="1"/>
            <a:r>
              <a:rPr lang="en-GB" sz="4000" b="1" dirty="0" smtClean="0">
                <a:latin typeface="Arial" panose="020B0604020202020204" pitchFamily="34" charset="0"/>
                <a:cs typeface="Arial" panose="020B0604020202020204" pitchFamily="34" charset="0"/>
              </a:rPr>
              <a:t>How </a:t>
            </a:r>
            <a:r>
              <a:rPr lang="en-GB" sz="4000" b="1" dirty="0">
                <a:latin typeface="Arial" panose="020B0604020202020204" pitchFamily="34" charset="0"/>
                <a:cs typeface="Arial" panose="020B0604020202020204" pitchFamily="34" charset="0"/>
              </a:rPr>
              <a:t>long does it take to make the decision to buy? </a:t>
            </a:r>
            <a:endParaRPr lang="en-GB" sz="4000" b="1" dirty="0" smtClean="0">
              <a:latin typeface="Arial" panose="020B0604020202020204" pitchFamily="34" charset="0"/>
              <a:cs typeface="Arial" panose="020B0604020202020204" pitchFamily="34" charset="0"/>
            </a:endParaRPr>
          </a:p>
          <a:p>
            <a:pPr lvl="1"/>
            <a:endParaRPr lang="en-GB" sz="4000" b="1" dirty="0">
              <a:latin typeface="Arial" panose="020B0604020202020204" pitchFamily="34" charset="0"/>
              <a:cs typeface="Arial" panose="020B0604020202020204" pitchFamily="34" charset="0"/>
            </a:endParaRPr>
          </a:p>
          <a:p>
            <a:pPr lvl="1"/>
            <a:endParaRPr lang="en-GB" sz="4000" dirty="0">
              <a:latin typeface="Arial" panose="020B0604020202020204" pitchFamily="34" charset="0"/>
              <a:cs typeface="Arial" panose="020B0604020202020204" pitchFamily="34" charset="0"/>
            </a:endParaRPr>
          </a:p>
          <a:p>
            <a:r>
              <a:rPr lang="en-GB" sz="4000" b="1" dirty="0" smtClean="0">
                <a:latin typeface="Arial" panose="020B0604020202020204" pitchFamily="34" charset="0"/>
                <a:cs typeface="Arial" panose="020B0604020202020204" pitchFamily="34" charset="0"/>
              </a:rPr>
              <a:t>Describe </a:t>
            </a:r>
            <a:r>
              <a:rPr lang="en-GB" sz="4000" b="1" dirty="0">
                <a:latin typeface="Arial" panose="020B0604020202020204" pitchFamily="34" charset="0"/>
                <a:cs typeface="Arial" panose="020B0604020202020204" pitchFamily="34" charset="0"/>
              </a:rPr>
              <a:t>how customer needs will be met by your product </a:t>
            </a:r>
            <a:endParaRPr lang="en-GB" sz="4000" dirty="0">
              <a:latin typeface="Arial" panose="020B0604020202020204" pitchFamily="34" charset="0"/>
              <a:cs typeface="Arial" panose="020B0604020202020204" pitchFamily="34" charset="0"/>
            </a:endParaRPr>
          </a:p>
          <a:p>
            <a:r>
              <a:rPr lang="en-GB" sz="4000" b="1" dirty="0" smtClean="0">
                <a:latin typeface="Arial" panose="020B0604020202020204" pitchFamily="34" charset="0"/>
                <a:cs typeface="Arial" panose="020B0604020202020204" pitchFamily="34" charset="0"/>
              </a:rPr>
              <a:t>Can </a:t>
            </a:r>
            <a:r>
              <a:rPr lang="en-GB" sz="4000" b="1" dirty="0">
                <a:latin typeface="Arial" panose="020B0604020202020204" pitchFamily="34" charset="0"/>
                <a:cs typeface="Arial" panose="020B0604020202020204" pitchFamily="34" charset="0"/>
              </a:rPr>
              <a:t>a repeat sales cycle be established? </a:t>
            </a:r>
            <a:endParaRPr lang="en-GB" sz="4000" dirty="0">
              <a:latin typeface="Arial" panose="020B0604020202020204" pitchFamily="34" charset="0"/>
              <a:cs typeface="Arial" panose="020B0604020202020204" pitchFamily="34" charset="0"/>
            </a:endParaRPr>
          </a:p>
          <a:p>
            <a:r>
              <a:rPr lang="en-GB" sz="4000" b="1" dirty="0" smtClean="0">
                <a:latin typeface="Arial" panose="020B0604020202020204" pitchFamily="34" charset="0"/>
                <a:cs typeface="Arial" panose="020B0604020202020204" pitchFamily="34" charset="0"/>
              </a:rPr>
              <a:t>Are </a:t>
            </a:r>
            <a:r>
              <a:rPr lang="en-GB" sz="4000" b="1" dirty="0">
                <a:latin typeface="Arial" panose="020B0604020202020204" pitchFamily="34" charset="0"/>
                <a:cs typeface="Arial" panose="020B0604020202020204" pitchFamily="34" charset="0"/>
              </a:rPr>
              <a:t>there barriers to entry? </a:t>
            </a:r>
            <a:endParaRPr lang="en-GB" sz="4000" dirty="0">
              <a:latin typeface="Arial" panose="020B0604020202020204" pitchFamily="34" charset="0"/>
              <a:cs typeface="Arial" panose="020B0604020202020204" pitchFamily="34" charset="0"/>
            </a:endParaRPr>
          </a:p>
          <a:p>
            <a:r>
              <a:rPr lang="en-GB" sz="4000" b="1" dirty="0" smtClean="0">
                <a:latin typeface="Arial" panose="020B0604020202020204" pitchFamily="34" charset="0"/>
                <a:cs typeface="Arial" panose="020B0604020202020204" pitchFamily="34" charset="0"/>
              </a:rPr>
              <a:t>Have </a:t>
            </a:r>
            <a:r>
              <a:rPr lang="en-GB" sz="4000" b="1" dirty="0">
                <a:latin typeface="Arial" panose="020B0604020202020204" pitchFamily="34" charset="0"/>
                <a:cs typeface="Arial" panose="020B0604020202020204" pitchFamily="34" charset="0"/>
              </a:rPr>
              <a:t>you undertaken a competitor SWOT analysis? </a:t>
            </a:r>
            <a:endParaRPr lang="en-GB" sz="40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78130205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b="1" dirty="0">
                <a:latin typeface="Arial" panose="020B0604020202020204" pitchFamily="34" charset="0"/>
                <a:cs typeface="Arial" panose="020B0604020202020204" pitchFamily="34" charset="0"/>
              </a:rPr>
              <a:t>Topic </a:t>
            </a:r>
            <a:r>
              <a:rPr lang="en-GB" b="1" dirty="0" smtClean="0">
                <a:latin typeface="Arial" panose="020B0604020202020204" pitchFamily="34" charset="0"/>
                <a:cs typeface="Arial" panose="020B0604020202020204" pitchFamily="34" charset="0"/>
              </a:rPr>
              <a:t>3 </a:t>
            </a:r>
            <a:r>
              <a:rPr lang="en-GB" b="1" dirty="0">
                <a:latin typeface="Arial" panose="020B0604020202020204" pitchFamily="34" charset="0"/>
                <a:cs typeface="Arial" panose="020B0604020202020204" pitchFamily="34" charset="0"/>
              </a:rPr>
              <a:t>: </a:t>
            </a:r>
            <a:r>
              <a:rPr lang="en-GB" b="1" dirty="0" smtClean="0">
                <a:latin typeface="Arial" panose="020B0604020202020204" pitchFamily="34" charset="0"/>
                <a:cs typeface="Arial" panose="020B0604020202020204" pitchFamily="34" charset="0"/>
              </a:rPr>
              <a:t>The Market</a:t>
            </a:r>
            <a:r>
              <a:rPr lang="en-GB" dirty="0"/>
              <a:t/>
            </a:r>
            <a:br>
              <a:rPr lang="en-GB" dirty="0"/>
            </a:br>
            <a:endParaRPr lang="en-GB" sz="2700" dirty="0">
              <a:latin typeface="Arial" panose="020B0604020202020204" pitchFamily="34" charset="0"/>
              <a:cs typeface="Arial" panose="020B0604020202020204" pitchFamily="34" charset="0"/>
            </a:endParaRPr>
          </a:p>
        </p:txBody>
      </p:sp>
      <p:sp>
        <p:nvSpPr>
          <p:cNvPr id="10" name="Rounded Rectangle 9"/>
          <p:cNvSpPr/>
          <p:nvPr/>
        </p:nvSpPr>
        <p:spPr>
          <a:xfrm>
            <a:off x="919986" y="90564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927862" y="150093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19986" y="2070569"/>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927862" y="2640202"/>
            <a:ext cx="1944216" cy="43204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919986" y="319987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927862" y="3798343"/>
            <a:ext cx="1944216" cy="50748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927862" y="439681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919986" y="5049704"/>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139952" y="764705"/>
            <a:ext cx="4104456" cy="44644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solidFill>
                  <a:schemeClr val="tx1"/>
                </a:solidFill>
                <a:latin typeface="Arial" panose="020B0604020202020204" pitchFamily="34" charset="0"/>
                <a:cs typeface="Arial" panose="020B0604020202020204" pitchFamily="34" charset="0"/>
              </a:rPr>
              <a:t>• </a:t>
            </a:r>
            <a:r>
              <a:rPr lang="en-GB" sz="1600" b="1" dirty="0">
                <a:solidFill>
                  <a:schemeClr val="tx1"/>
                </a:solidFill>
                <a:latin typeface="Arial" panose="020B0604020202020204" pitchFamily="34" charset="0"/>
                <a:cs typeface="Arial" panose="020B0604020202020204" pitchFamily="34" charset="0"/>
              </a:rPr>
              <a:t>Outline the plans for publicising and advertising your product or service </a:t>
            </a:r>
            <a:endParaRPr lang="en-GB" sz="1600" dirty="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 </a:t>
            </a:r>
            <a:r>
              <a:rPr lang="en-GB" sz="1600" b="1" dirty="0">
                <a:solidFill>
                  <a:schemeClr val="tx1"/>
                </a:solidFill>
                <a:latin typeface="Arial" panose="020B0604020202020204" pitchFamily="34" charset="0"/>
                <a:cs typeface="Arial" panose="020B0604020202020204" pitchFamily="34" charset="0"/>
              </a:rPr>
              <a:t>How much will the marketing campaign cost? </a:t>
            </a:r>
            <a:endParaRPr lang="en-GB" sz="1600" dirty="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 </a:t>
            </a:r>
            <a:r>
              <a:rPr lang="en-GB" sz="1600" b="1" dirty="0">
                <a:solidFill>
                  <a:schemeClr val="tx1"/>
                </a:solidFill>
                <a:latin typeface="Arial" panose="020B0604020202020204" pitchFamily="34" charset="0"/>
                <a:cs typeface="Arial" panose="020B0604020202020204" pitchFamily="34" charset="0"/>
              </a:rPr>
              <a:t>What is the most effective way of promoting the product? </a:t>
            </a:r>
            <a:endParaRPr lang="en-GB" sz="1600" dirty="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 </a:t>
            </a:r>
            <a:r>
              <a:rPr lang="en-GB" sz="1600" b="1" dirty="0">
                <a:solidFill>
                  <a:schemeClr val="tx1"/>
                </a:solidFill>
                <a:latin typeface="Arial" panose="020B0604020202020204" pitchFamily="34" charset="0"/>
                <a:cs typeface="Arial" panose="020B0604020202020204" pitchFamily="34" charset="0"/>
              </a:rPr>
              <a:t>How will you distribute the service or product? </a:t>
            </a:r>
            <a:endParaRPr lang="en-GB" sz="1600" dirty="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 </a:t>
            </a:r>
            <a:r>
              <a:rPr lang="en-GB" sz="1600" b="1" dirty="0">
                <a:solidFill>
                  <a:schemeClr val="tx1"/>
                </a:solidFill>
                <a:latin typeface="Arial" panose="020B0604020202020204" pitchFamily="34" charset="0"/>
                <a:cs typeface="Arial" panose="020B0604020202020204" pitchFamily="34" charset="0"/>
              </a:rPr>
              <a:t>How will your pricing models work? </a:t>
            </a:r>
            <a:endParaRPr lang="en-GB" sz="1600" dirty="0">
              <a:solidFill>
                <a:schemeClr val="tx1"/>
              </a:solidFill>
              <a:latin typeface="Arial" panose="020B0604020202020204" pitchFamily="34" charset="0"/>
              <a:cs typeface="Arial" panose="020B0604020202020204" pitchFamily="34" charset="0"/>
            </a:endParaRPr>
          </a:p>
        </p:txBody>
      </p:sp>
      <p:cxnSp>
        <p:nvCxnSpPr>
          <p:cNvPr id="20" name="Straight Connector 19"/>
          <p:cNvCxnSpPr/>
          <p:nvPr/>
        </p:nvCxnSpPr>
        <p:spPr>
          <a:xfrm flipV="1">
            <a:off x="2849318" y="2013521"/>
            <a:ext cx="1275750" cy="879648"/>
          </a:xfrm>
          <a:prstGeom prst="line">
            <a:avLst/>
          </a:prstGeom>
          <a:ln w="762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996480" y="942658"/>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Business</a:t>
            </a:r>
            <a:endParaRPr lang="en-GB" dirty="0">
              <a:latin typeface="Arial" panose="020B0604020202020204" pitchFamily="34" charset="0"/>
              <a:cs typeface="Arial" panose="020B0604020202020204" pitchFamily="34" charset="0"/>
            </a:endParaRPr>
          </a:p>
        </p:txBody>
      </p:sp>
      <p:sp>
        <p:nvSpPr>
          <p:cNvPr id="22" name="TextBox 21"/>
          <p:cNvSpPr txBox="1"/>
          <p:nvPr/>
        </p:nvSpPr>
        <p:spPr>
          <a:xfrm>
            <a:off x="1049907" y="1524740"/>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Product</a:t>
            </a:r>
            <a:endParaRPr lang="en-GB" dirty="0">
              <a:latin typeface="Arial" panose="020B0604020202020204" pitchFamily="34" charset="0"/>
              <a:cs typeface="Arial" panose="020B0604020202020204" pitchFamily="34" charset="0"/>
            </a:endParaRPr>
          </a:p>
        </p:txBody>
      </p:sp>
      <p:sp>
        <p:nvSpPr>
          <p:cNvPr id="23" name="TextBox 22"/>
          <p:cNvSpPr txBox="1"/>
          <p:nvPr/>
        </p:nvSpPr>
        <p:spPr>
          <a:xfrm>
            <a:off x="1049907" y="2084212"/>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Market</a:t>
            </a:r>
            <a:endParaRPr lang="en-GB" dirty="0">
              <a:latin typeface="Arial" panose="020B0604020202020204" pitchFamily="34" charset="0"/>
              <a:cs typeface="Arial" panose="020B0604020202020204" pitchFamily="34" charset="0"/>
            </a:endParaRPr>
          </a:p>
        </p:txBody>
      </p:sp>
      <p:sp>
        <p:nvSpPr>
          <p:cNvPr id="24" name="TextBox 23"/>
          <p:cNvSpPr txBox="1"/>
          <p:nvPr/>
        </p:nvSpPr>
        <p:spPr>
          <a:xfrm>
            <a:off x="984946" y="2674185"/>
            <a:ext cx="1814295" cy="369332"/>
          </a:xfrm>
          <a:prstGeom prst="rect">
            <a:avLst/>
          </a:prstGeom>
          <a:solidFill>
            <a:schemeClr val="accent1"/>
          </a:solidFill>
        </p:spPr>
        <p:txBody>
          <a:bodyPr wrap="square" rtlCol="0">
            <a:spAutoFit/>
          </a:bodyPr>
          <a:lstStyle/>
          <a:p>
            <a:r>
              <a:rPr lang="en-GB" dirty="0" smtClean="0">
                <a:latin typeface="Arial" panose="020B0604020202020204" pitchFamily="34" charset="0"/>
                <a:cs typeface="Arial" panose="020B0604020202020204" pitchFamily="34" charset="0"/>
              </a:rPr>
              <a:t>Marketing Plan</a:t>
            </a:r>
            <a:endParaRPr lang="en-GB" dirty="0">
              <a:latin typeface="Arial" panose="020B0604020202020204" pitchFamily="34" charset="0"/>
              <a:cs typeface="Arial" panose="020B0604020202020204" pitchFamily="34" charset="0"/>
            </a:endParaRPr>
          </a:p>
        </p:txBody>
      </p:sp>
      <p:sp>
        <p:nvSpPr>
          <p:cNvPr id="25" name="TextBox 24"/>
          <p:cNvSpPr txBox="1"/>
          <p:nvPr/>
        </p:nvSpPr>
        <p:spPr>
          <a:xfrm>
            <a:off x="1049906" y="322744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Management</a:t>
            </a:r>
            <a:endParaRPr lang="en-GB" dirty="0">
              <a:latin typeface="Arial" panose="020B0604020202020204" pitchFamily="34" charset="0"/>
              <a:cs typeface="Arial" panose="020B0604020202020204" pitchFamily="34" charset="0"/>
            </a:endParaRPr>
          </a:p>
        </p:txBody>
      </p:sp>
      <p:sp>
        <p:nvSpPr>
          <p:cNvPr id="26" name="TextBox 25"/>
          <p:cNvSpPr txBox="1"/>
          <p:nvPr/>
        </p:nvSpPr>
        <p:spPr>
          <a:xfrm>
            <a:off x="927862" y="3902444"/>
            <a:ext cx="1875318" cy="307777"/>
          </a:xfrm>
          <a:prstGeom prst="rect">
            <a:avLst/>
          </a:prstGeom>
          <a:solidFill>
            <a:schemeClr val="accent1">
              <a:lumMod val="40000"/>
              <a:lumOff val="60000"/>
            </a:schemeClr>
          </a:solidFill>
        </p:spPr>
        <p:txBody>
          <a:bodyPr wrap="square" rtlCol="0">
            <a:spAutoFit/>
          </a:bodyPr>
          <a:lstStyle/>
          <a:p>
            <a:r>
              <a:rPr lang="en-GB" sz="1400" dirty="0" smtClean="0">
                <a:latin typeface="Arial" panose="020B0604020202020204" pitchFamily="34" charset="0"/>
                <a:cs typeface="Arial" panose="020B0604020202020204" pitchFamily="34" charset="0"/>
              </a:rPr>
              <a:t>Financial Information</a:t>
            </a:r>
            <a:endParaRPr lang="en-GB" sz="1400" dirty="0">
              <a:latin typeface="Arial" panose="020B0604020202020204" pitchFamily="34" charset="0"/>
              <a:cs typeface="Arial" panose="020B0604020202020204" pitchFamily="34" charset="0"/>
            </a:endParaRPr>
          </a:p>
        </p:txBody>
      </p:sp>
      <p:sp>
        <p:nvSpPr>
          <p:cNvPr id="27" name="TextBox 26"/>
          <p:cNvSpPr txBox="1"/>
          <p:nvPr/>
        </p:nvSpPr>
        <p:spPr>
          <a:xfrm>
            <a:off x="1049906" y="442827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Funding</a:t>
            </a:r>
            <a:endParaRPr lang="en-GB" dirty="0">
              <a:latin typeface="Arial" panose="020B0604020202020204" pitchFamily="34" charset="0"/>
              <a:cs typeface="Arial" panose="020B0604020202020204" pitchFamily="34" charset="0"/>
            </a:endParaRPr>
          </a:p>
        </p:txBody>
      </p:sp>
      <p:sp>
        <p:nvSpPr>
          <p:cNvPr id="28" name="TextBox 27"/>
          <p:cNvSpPr txBox="1"/>
          <p:nvPr/>
        </p:nvSpPr>
        <p:spPr>
          <a:xfrm>
            <a:off x="1009025" y="5041517"/>
            <a:ext cx="1584176" cy="369133"/>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Appendicies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879680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latin typeface="Arial" panose="020B0604020202020204" pitchFamily="34" charset="0"/>
                <a:cs typeface="Arial" panose="020B0604020202020204" pitchFamily="34" charset="0"/>
              </a:rPr>
              <a:t>Marketing and Sales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endParaRPr lang="en-GB" dirty="0"/>
          </a:p>
          <a:p>
            <a:endParaRPr lang="en-GB" dirty="0"/>
          </a:p>
          <a:p>
            <a:r>
              <a:rPr lang="en-GB" b="1" dirty="0" smtClean="0">
                <a:latin typeface="Arial" panose="020B0604020202020204" pitchFamily="34" charset="0"/>
                <a:cs typeface="Arial" panose="020B0604020202020204" pitchFamily="34" charset="0"/>
              </a:rPr>
              <a:t>Define </a:t>
            </a:r>
            <a:r>
              <a:rPr lang="en-GB" b="1" dirty="0">
                <a:latin typeface="Arial" panose="020B0604020202020204" pitchFamily="34" charset="0"/>
                <a:cs typeface="Arial" panose="020B0604020202020204" pitchFamily="34" charset="0"/>
              </a:rPr>
              <a:t>your primary and secondary markets </a:t>
            </a:r>
            <a:endParaRPr lang="en-GB" dirty="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Show </a:t>
            </a:r>
            <a:r>
              <a:rPr lang="en-GB" b="1" dirty="0">
                <a:latin typeface="Arial" panose="020B0604020202020204" pitchFamily="34" charset="0"/>
                <a:cs typeface="Arial" panose="020B0604020202020204" pitchFamily="34" charset="0"/>
              </a:rPr>
              <a:t>some numbers </a:t>
            </a:r>
            <a:endParaRPr lang="en-GB" dirty="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How </a:t>
            </a:r>
            <a:r>
              <a:rPr lang="en-GB" b="1" dirty="0">
                <a:latin typeface="Arial" panose="020B0604020202020204" pitchFamily="34" charset="0"/>
                <a:cs typeface="Arial" panose="020B0604020202020204" pitchFamily="34" charset="0"/>
              </a:rPr>
              <a:t>will you find, sell, and retain customers? </a:t>
            </a:r>
            <a:endParaRPr lang="en-GB" dirty="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Advertising </a:t>
            </a:r>
            <a:r>
              <a:rPr lang="en-GB" b="1" dirty="0">
                <a:latin typeface="Arial" panose="020B0604020202020204" pitchFamily="34" charset="0"/>
                <a:cs typeface="Arial" panose="020B0604020202020204" pitchFamily="34" charset="0"/>
              </a:rPr>
              <a:t>and promotion budget </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42415256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274042"/>
          </a:xfrm>
        </p:spPr>
        <p:txBody>
          <a:bodyPr>
            <a:normAutofit fontScale="90000"/>
          </a:bodyPr>
          <a:lstStyle/>
          <a:p>
            <a:r>
              <a:rPr lang="en-GB" dirty="0"/>
              <a:t/>
            </a:r>
            <a:br>
              <a:rPr lang="en-GB" dirty="0"/>
            </a:br>
            <a:r>
              <a:rPr lang="en-GB" sz="2700" b="1" dirty="0" err="1">
                <a:latin typeface="Arial" panose="020B0604020202020204" pitchFamily="34" charset="0"/>
                <a:cs typeface="Arial" panose="020B0604020202020204" pitchFamily="34" charset="0"/>
              </a:rPr>
              <a:t>Ansoff’s</a:t>
            </a:r>
            <a:r>
              <a:rPr lang="en-GB" sz="2700" b="1" dirty="0">
                <a:latin typeface="Arial" panose="020B0604020202020204" pitchFamily="34" charset="0"/>
                <a:cs typeface="Arial" panose="020B0604020202020204" pitchFamily="34" charset="0"/>
              </a:rPr>
              <a:t> Matrix (Product/Market Matrix) </a:t>
            </a:r>
            <a:endParaRPr lang="en-GB" sz="27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1403648" y="1556792"/>
            <a:ext cx="6480720" cy="3749727"/>
          </a:xfrm>
          <a:prstGeom prst="rect">
            <a:avLst/>
          </a:prstGeom>
        </p:spPr>
      </p:pic>
      <p:pic>
        <p:nvPicPr>
          <p:cNvPr id="5" name="Picture 4"/>
          <p:cNvPicPr>
            <a:picLocks noChangeAspect="1"/>
          </p:cNvPicPr>
          <p:nvPr/>
        </p:nvPicPr>
        <p:blipFill>
          <a:blip r:embed="rId3"/>
          <a:stretch>
            <a:fillRect/>
          </a:stretch>
        </p:blipFill>
        <p:spPr>
          <a:xfrm>
            <a:off x="1895128" y="1196752"/>
            <a:ext cx="4896544" cy="201478"/>
          </a:xfrm>
          <a:prstGeom prst="rect">
            <a:avLst/>
          </a:prstGeom>
        </p:spPr>
      </p:pic>
      <p:pic>
        <p:nvPicPr>
          <p:cNvPr id="6" name="Picture 5"/>
          <p:cNvPicPr>
            <a:picLocks noChangeAspect="1"/>
          </p:cNvPicPr>
          <p:nvPr/>
        </p:nvPicPr>
        <p:blipFill>
          <a:blip r:embed="rId4"/>
          <a:stretch>
            <a:fillRect/>
          </a:stretch>
        </p:blipFill>
        <p:spPr>
          <a:xfrm>
            <a:off x="755576" y="1631918"/>
            <a:ext cx="470388" cy="3682924"/>
          </a:xfrm>
          <a:prstGeom prst="rect">
            <a:avLst/>
          </a:prstGeom>
        </p:spPr>
      </p:pic>
    </p:spTree>
    <p:extLst>
      <p:ext uri="{BB962C8B-B14F-4D97-AF65-F5344CB8AC3E}">
        <p14:creationId xmlns:p14="http://schemas.microsoft.com/office/powerpoint/2010/main" val="102378794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t>How do we develop the business? </a:t>
            </a:r>
            <a:endParaRPr lang="en-GB" dirty="0"/>
          </a:p>
        </p:txBody>
      </p:sp>
      <p:pic>
        <p:nvPicPr>
          <p:cNvPr id="4" name="Content Placeholder 3"/>
          <p:cNvPicPr>
            <a:picLocks noGrp="1" noChangeAspect="1"/>
          </p:cNvPicPr>
          <p:nvPr>
            <p:ph idx="1"/>
          </p:nvPr>
        </p:nvPicPr>
        <p:blipFill>
          <a:blip r:embed="rId2"/>
          <a:stretch>
            <a:fillRect/>
          </a:stretch>
        </p:blipFill>
        <p:spPr>
          <a:xfrm>
            <a:off x="1937262" y="2564904"/>
            <a:ext cx="5215685" cy="2861904"/>
          </a:xfrm>
          <a:prstGeom prst="rect">
            <a:avLst/>
          </a:prstGeom>
        </p:spPr>
      </p:pic>
      <p:cxnSp>
        <p:nvCxnSpPr>
          <p:cNvPr id="6" name="Straight Connector 5"/>
          <p:cNvCxnSpPr/>
          <p:nvPr/>
        </p:nvCxnSpPr>
        <p:spPr>
          <a:xfrm>
            <a:off x="1964157" y="5426808"/>
            <a:ext cx="521568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a:stretch>
            <a:fillRect/>
          </a:stretch>
        </p:blipFill>
        <p:spPr>
          <a:xfrm>
            <a:off x="611560" y="2780928"/>
            <a:ext cx="1298807" cy="2861904"/>
          </a:xfrm>
          <a:prstGeom prst="rect">
            <a:avLst/>
          </a:prstGeom>
        </p:spPr>
      </p:pic>
      <p:sp>
        <p:nvSpPr>
          <p:cNvPr id="8" name="TextBox 7"/>
          <p:cNvSpPr txBox="1"/>
          <p:nvPr/>
        </p:nvSpPr>
        <p:spPr>
          <a:xfrm>
            <a:off x="1964157" y="1916832"/>
            <a:ext cx="5416155" cy="523220"/>
          </a:xfrm>
          <a:prstGeom prst="rect">
            <a:avLst/>
          </a:prstGeom>
          <a:noFill/>
        </p:spPr>
        <p:txBody>
          <a:bodyPr wrap="square" rtlCol="0">
            <a:spAutoFit/>
          </a:bodyPr>
          <a:lstStyle/>
          <a:p>
            <a:r>
              <a:rPr lang="en-GB" sz="1200" b="1" dirty="0" smtClean="0"/>
              <a:t>		</a:t>
            </a:r>
            <a:r>
              <a:rPr lang="en-GB" sz="1600" b="1" dirty="0" smtClean="0">
                <a:solidFill>
                  <a:srgbClr val="002060"/>
                </a:solidFill>
                <a:latin typeface="Arial" panose="020B0604020202020204" pitchFamily="34" charset="0"/>
                <a:cs typeface="Arial" panose="020B0604020202020204" pitchFamily="34" charset="0"/>
              </a:rPr>
              <a:t>Market </a:t>
            </a:r>
            <a:r>
              <a:rPr lang="en-GB" sz="1600" b="1" dirty="0">
                <a:solidFill>
                  <a:srgbClr val="002060"/>
                </a:solidFill>
                <a:latin typeface="Arial" panose="020B0604020202020204" pitchFamily="34" charset="0"/>
                <a:cs typeface="Arial" panose="020B0604020202020204" pitchFamily="34" charset="0"/>
              </a:rPr>
              <a:t>profile </a:t>
            </a:r>
          </a:p>
          <a:p>
            <a:r>
              <a:rPr lang="en-GB" sz="1200" b="1" dirty="0" smtClean="0">
                <a:solidFill>
                  <a:srgbClr val="002060"/>
                </a:solidFill>
                <a:latin typeface="Arial" panose="020B0604020202020204" pitchFamily="34" charset="0"/>
                <a:cs typeface="Arial" panose="020B0604020202020204" pitchFamily="34" charset="0"/>
              </a:rPr>
              <a:t>      Existing </a:t>
            </a:r>
            <a:r>
              <a:rPr lang="en-GB" sz="1200" b="1" dirty="0">
                <a:solidFill>
                  <a:srgbClr val="002060"/>
                </a:solidFill>
                <a:latin typeface="Arial" panose="020B0604020202020204" pitchFamily="34" charset="0"/>
                <a:cs typeface="Arial" panose="020B0604020202020204" pitchFamily="34" charset="0"/>
              </a:rPr>
              <a:t>markets </a:t>
            </a:r>
            <a:r>
              <a:rPr lang="en-GB" sz="1200" dirty="0">
                <a:solidFill>
                  <a:srgbClr val="002060"/>
                </a:solidFill>
                <a:latin typeface="Arial" panose="020B0604020202020204" pitchFamily="34" charset="0"/>
                <a:cs typeface="Arial" panose="020B0604020202020204" pitchFamily="34" charset="0"/>
              </a:rPr>
              <a:t> </a:t>
            </a:r>
            <a:r>
              <a:rPr lang="en-GB" sz="1200" dirty="0" smtClean="0">
                <a:solidFill>
                  <a:srgbClr val="002060"/>
                </a:solidFill>
                <a:latin typeface="Arial" panose="020B0604020202020204" pitchFamily="34" charset="0"/>
                <a:cs typeface="Arial" panose="020B0604020202020204" pitchFamily="34" charset="0"/>
              </a:rPr>
              <a:t>                                         </a:t>
            </a:r>
            <a:r>
              <a:rPr lang="en-GB" sz="1200" b="1" dirty="0" smtClean="0">
                <a:solidFill>
                  <a:srgbClr val="002060"/>
                </a:solidFill>
                <a:latin typeface="Arial" panose="020B0604020202020204" pitchFamily="34" charset="0"/>
                <a:cs typeface="Arial" panose="020B0604020202020204" pitchFamily="34" charset="0"/>
              </a:rPr>
              <a:t>New </a:t>
            </a:r>
            <a:r>
              <a:rPr lang="en-GB" sz="1200" b="1" dirty="0">
                <a:solidFill>
                  <a:srgbClr val="002060"/>
                </a:solidFill>
                <a:latin typeface="Arial" panose="020B0604020202020204" pitchFamily="34" charset="0"/>
                <a:cs typeface="Arial" panose="020B0604020202020204" pitchFamily="34" charset="0"/>
              </a:rPr>
              <a:t>markets </a:t>
            </a:r>
            <a:endParaRPr lang="en-GB" sz="12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088225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831994" y="274638"/>
            <a:ext cx="7854806" cy="4983140"/>
          </a:xfrm>
          <a:prstGeom prst="rect">
            <a:avLst/>
          </a:prstGeom>
        </p:spPr>
      </p:pic>
    </p:spTree>
    <p:extLst>
      <p:ext uri="{BB962C8B-B14F-4D97-AF65-F5344CB8AC3E}">
        <p14:creationId xmlns:p14="http://schemas.microsoft.com/office/powerpoint/2010/main" val="157110477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sz="3100" b="1" dirty="0" smtClean="0">
                <a:latin typeface="Arial" panose="020B0604020202020204" pitchFamily="34" charset="0"/>
                <a:cs typeface="Arial" panose="020B0604020202020204" pitchFamily="34" charset="0"/>
              </a:rPr>
              <a:t>Price </a:t>
            </a:r>
            <a:br>
              <a:rPr lang="en-GB" sz="3100" b="1" dirty="0" smtClean="0">
                <a:latin typeface="Arial" panose="020B0604020202020204" pitchFamily="34" charset="0"/>
                <a:cs typeface="Arial" panose="020B0604020202020204" pitchFamily="34" charset="0"/>
              </a:rPr>
            </a:br>
            <a:r>
              <a:rPr lang="en-GB" sz="3100" b="1" dirty="0" smtClean="0">
                <a:latin typeface="Arial" panose="020B0604020202020204" pitchFamily="34" charset="0"/>
                <a:cs typeface="Arial" panose="020B0604020202020204" pitchFamily="34" charset="0"/>
              </a:rPr>
              <a:t/>
            </a:r>
            <a:br>
              <a:rPr lang="en-GB" sz="3100" b="1" dirty="0" smtClean="0">
                <a:latin typeface="Arial" panose="020B0604020202020204" pitchFamily="34" charset="0"/>
                <a:cs typeface="Arial" panose="020B0604020202020204" pitchFamily="34" charset="0"/>
              </a:rPr>
            </a:br>
            <a:r>
              <a:rPr lang="en-GB" sz="3100" b="1" dirty="0" smtClean="0">
                <a:latin typeface="Arial" panose="020B0604020202020204" pitchFamily="34" charset="0"/>
                <a:cs typeface="Arial" panose="020B0604020202020204" pitchFamily="34" charset="0"/>
              </a:rPr>
              <a:t/>
            </a:r>
            <a:br>
              <a:rPr lang="en-GB" sz="3100" b="1" dirty="0" smtClean="0">
                <a:latin typeface="Arial" panose="020B0604020202020204" pitchFamily="34" charset="0"/>
                <a:cs typeface="Arial" panose="020B0604020202020204" pitchFamily="34" charset="0"/>
              </a:rPr>
            </a:br>
            <a:r>
              <a:rPr lang="en-GB" sz="3100" b="1" dirty="0" smtClean="0">
                <a:latin typeface="Arial" panose="020B0604020202020204" pitchFamily="34" charset="0"/>
                <a:cs typeface="Arial" panose="020B0604020202020204" pitchFamily="34" charset="0"/>
              </a:rPr>
              <a:t> Once a </a:t>
            </a:r>
            <a:r>
              <a:rPr lang="en-GB" sz="3100" b="1" dirty="0">
                <a:latin typeface="Arial" panose="020B0604020202020204" pitchFamily="34" charset="0"/>
                <a:cs typeface="Arial" panose="020B0604020202020204" pitchFamily="34" charset="0"/>
              </a:rPr>
              <a:t>concrete understanding of the product offering is established we can start making some pricing decisions</a:t>
            </a:r>
            <a:r>
              <a:rPr lang="en-GB" sz="3100" b="1" dirty="0" smtClean="0">
                <a:latin typeface="Arial" panose="020B0604020202020204" pitchFamily="34" charset="0"/>
                <a:cs typeface="Arial" panose="020B0604020202020204" pitchFamily="34" charset="0"/>
              </a:rPr>
              <a:t>.</a:t>
            </a:r>
            <a:br>
              <a:rPr lang="en-GB" sz="3100" b="1" dirty="0" smtClean="0">
                <a:latin typeface="Arial" panose="020B0604020202020204" pitchFamily="34" charset="0"/>
                <a:cs typeface="Arial" panose="020B0604020202020204" pitchFamily="34" charset="0"/>
              </a:rPr>
            </a:br>
            <a:r>
              <a:rPr lang="en-GB" sz="3100" b="1" dirty="0">
                <a:latin typeface="Arial" panose="020B0604020202020204" pitchFamily="34" charset="0"/>
                <a:cs typeface="Arial" panose="020B0604020202020204" pitchFamily="34" charset="0"/>
              </a:rPr>
              <a:t/>
            </a:r>
            <a:br>
              <a:rPr lang="en-GB" sz="3100" b="1" dirty="0">
                <a:latin typeface="Arial" panose="020B0604020202020204" pitchFamily="34" charset="0"/>
                <a:cs typeface="Arial" panose="020B0604020202020204" pitchFamily="34" charset="0"/>
              </a:rPr>
            </a:br>
            <a:r>
              <a:rPr lang="en-GB" sz="3100" b="1" dirty="0" smtClean="0">
                <a:latin typeface="Arial" panose="020B0604020202020204" pitchFamily="34" charset="0"/>
                <a:cs typeface="Arial" panose="020B0604020202020204" pitchFamily="34" charset="0"/>
              </a:rPr>
              <a:t> </a:t>
            </a:r>
            <a:r>
              <a:rPr lang="en-GB" sz="3100" b="1" dirty="0">
                <a:latin typeface="Arial" panose="020B0604020202020204" pitchFamily="34" charset="0"/>
                <a:cs typeface="Arial" panose="020B0604020202020204" pitchFamily="34" charset="0"/>
              </a:rPr>
              <a:t>Price determinations will impact profit margins, supply, demand and marketing strategy. </a:t>
            </a:r>
            <a:endParaRPr lang="en-GB" sz="3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19505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20"/>
            <a:ext cx="8229600" cy="562074"/>
          </a:xfrm>
        </p:spPr>
        <p:txBody>
          <a:bodyPr>
            <a:normAutofit fontScale="90000"/>
          </a:bodyPr>
          <a:lstStyle/>
          <a:p>
            <a:r>
              <a:rPr lang="en-GB" dirty="0"/>
              <a:t/>
            </a:r>
            <a:br>
              <a:rPr lang="en-GB" dirty="0"/>
            </a:br>
            <a:r>
              <a:rPr lang="en-GB" sz="4900" b="1" dirty="0">
                <a:latin typeface="Arial" panose="020B0604020202020204" pitchFamily="34" charset="0"/>
                <a:cs typeface="Arial" panose="020B0604020202020204" pitchFamily="34" charset="0"/>
              </a:rPr>
              <a:t>Marketing Ps - Price </a:t>
            </a:r>
            <a:endParaRPr lang="en-GB" sz="49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55576" y="980728"/>
            <a:ext cx="8229600" cy="3917032"/>
          </a:xfrm>
        </p:spPr>
        <p:txBody>
          <a:bodyPr>
            <a:normAutofit fontScale="70000" lnSpcReduction="20000"/>
          </a:bodyPr>
          <a:lstStyle/>
          <a:p>
            <a:endParaRPr lang="en-GB" sz="2800" dirty="0">
              <a:latin typeface="Arial" panose="020B0604020202020204" pitchFamily="34" charset="0"/>
              <a:cs typeface="Arial" panose="020B0604020202020204" pitchFamily="34" charset="0"/>
            </a:endParaRPr>
          </a:p>
          <a:p>
            <a:pPr marL="0" indent="0">
              <a:buNone/>
            </a:pPr>
            <a:r>
              <a:rPr lang="en-GB" sz="2800" b="1" dirty="0">
                <a:latin typeface="Arial" panose="020B0604020202020204" pitchFamily="34" charset="0"/>
                <a:cs typeface="Arial" panose="020B0604020202020204" pitchFamily="34" charset="0"/>
              </a:rPr>
              <a:t>Price – The amount of money a business demands in exchange for its offerings </a:t>
            </a:r>
            <a:endParaRPr lang="en-GB" sz="2800" b="1" dirty="0" smtClean="0">
              <a:latin typeface="Arial" panose="020B0604020202020204" pitchFamily="34" charset="0"/>
              <a:cs typeface="Arial" panose="020B0604020202020204" pitchFamily="34" charset="0"/>
            </a:endParaRP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b="1" dirty="0">
                <a:latin typeface="Arial" panose="020B0604020202020204" pitchFamily="34" charset="0"/>
                <a:cs typeface="Arial" panose="020B0604020202020204" pitchFamily="34" charset="0"/>
              </a:rPr>
              <a:t>Willingness to pay – What customers are prepared to give in return for what they get. </a:t>
            </a:r>
            <a:endParaRPr lang="en-GB" sz="2800" b="1" dirty="0" smtClean="0">
              <a:latin typeface="Arial" panose="020B0604020202020204" pitchFamily="34" charset="0"/>
              <a:cs typeface="Arial" panose="020B0604020202020204" pitchFamily="34" charset="0"/>
            </a:endParaRPr>
          </a:p>
          <a:p>
            <a:pPr marL="0" indent="0">
              <a:buNone/>
            </a:pPr>
            <a:endParaRPr lang="en-GB" sz="2800" b="1" dirty="0">
              <a:latin typeface="Arial" panose="020B0604020202020204" pitchFamily="34" charset="0"/>
              <a:cs typeface="Arial" panose="020B0604020202020204" pitchFamily="34" charset="0"/>
            </a:endParaRP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b="1" dirty="0">
                <a:latin typeface="Arial" panose="020B0604020202020204" pitchFamily="34" charset="0"/>
                <a:cs typeface="Arial" panose="020B0604020202020204" pitchFamily="34" charset="0"/>
              </a:rPr>
              <a:t>Pricing decisions must also consider: </a:t>
            </a:r>
            <a:endParaRPr lang="en-GB" sz="2800" b="1" dirty="0" smtClean="0">
              <a:latin typeface="Arial" panose="020B0604020202020204" pitchFamily="34" charset="0"/>
              <a:cs typeface="Arial" panose="020B0604020202020204" pitchFamily="34" charset="0"/>
            </a:endParaRP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smtClean="0">
                <a:latin typeface="Arial" panose="020B0604020202020204" pitchFamily="34" charset="0"/>
                <a:cs typeface="Arial" panose="020B0604020202020204" pitchFamily="34" charset="0"/>
              </a:rPr>
              <a:t>•</a:t>
            </a:r>
            <a:r>
              <a:rPr lang="en-GB" sz="2800" b="1" dirty="0">
                <a:latin typeface="Arial" panose="020B0604020202020204" pitchFamily="34" charset="0"/>
                <a:cs typeface="Arial" panose="020B0604020202020204" pitchFamily="34" charset="0"/>
              </a:rPr>
              <a:t>P</a:t>
            </a:r>
            <a:r>
              <a:rPr lang="en-GB" sz="2800" b="1" dirty="0" smtClean="0">
                <a:latin typeface="Arial" panose="020B0604020202020204" pitchFamily="34" charset="0"/>
                <a:cs typeface="Arial" panose="020B0604020202020204" pitchFamily="34" charset="0"/>
              </a:rPr>
              <a:t>roduction</a:t>
            </a:r>
            <a:r>
              <a:rPr lang="en-GB" sz="2800" b="1" dirty="0">
                <a:latin typeface="Arial" panose="020B0604020202020204" pitchFamily="34" charset="0"/>
                <a:cs typeface="Arial" panose="020B0604020202020204" pitchFamily="34" charset="0"/>
              </a:rPr>
              <a:t>, communication and distribution costs </a:t>
            </a: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a:t>
            </a:r>
            <a:r>
              <a:rPr lang="en-GB" sz="2800" b="1" dirty="0">
                <a:latin typeface="Arial" panose="020B0604020202020204" pitchFamily="34" charset="0"/>
                <a:cs typeface="Arial" panose="020B0604020202020204" pitchFamily="34" charset="0"/>
              </a:rPr>
              <a:t>Profitability </a:t>
            </a:r>
            <a:endParaRPr lang="en-GB" sz="2800" dirty="0">
              <a:latin typeface="Arial" panose="020B0604020202020204" pitchFamily="34" charset="0"/>
              <a:cs typeface="Arial" panose="020B0604020202020204" pitchFamily="34" charset="0"/>
            </a:endParaRPr>
          </a:p>
          <a:p>
            <a:pPr marL="0" indent="0">
              <a:buNone/>
            </a:pPr>
            <a:r>
              <a:rPr lang="en-GB" sz="2800" dirty="0" smtClean="0">
                <a:latin typeface="Arial" panose="020B0604020202020204" pitchFamily="34" charset="0"/>
                <a:cs typeface="Arial" panose="020B0604020202020204" pitchFamily="34" charset="0"/>
              </a:rPr>
              <a:t>•</a:t>
            </a:r>
            <a:r>
              <a:rPr lang="en-GB" sz="2800" b="1" dirty="0">
                <a:latin typeface="Arial" panose="020B0604020202020204" pitchFamily="34" charset="0"/>
                <a:cs typeface="Arial" panose="020B0604020202020204" pitchFamily="34" charset="0"/>
              </a:rPr>
              <a:t>C</a:t>
            </a:r>
            <a:r>
              <a:rPr lang="en-GB" sz="2800" b="1" dirty="0" smtClean="0">
                <a:latin typeface="Arial" panose="020B0604020202020204" pitchFamily="34" charset="0"/>
                <a:cs typeface="Arial" panose="020B0604020202020204" pitchFamily="34" charset="0"/>
              </a:rPr>
              <a:t>ompetitors</a:t>
            </a:r>
            <a:r>
              <a:rPr lang="en-GB" sz="2800" b="1" dirty="0">
                <a:latin typeface="Arial" panose="020B0604020202020204" pitchFamily="34" charset="0"/>
                <a:cs typeface="Arial" panose="020B0604020202020204" pitchFamily="34" charset="0"/>
              </a:rPr>
              <a:t>’ prices. </a:t>
            </a:r>
            <a:endParaRPr lang="en-GB" sz="2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8409776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normAutofit/>
          </a:bodyPr>
          <a:lstStyle/>
          <a:p>
            <a:pPr algn="l"/>
            <a:r>
              <a:rPr lang="en-GB" sz="3100" b="1" dirty="0" smtClean="0">
                <a:latin typeface="Arial" panose="020B0604020202020204" pitchFamily="34" charset="0"/>
                <a:cs typeface="Arial" panose="020B0604020202020204" pitchFamily="34" charset="0"/>
              </a:rPr>
              <a:t>Pricing </a:t>
            </a:r>
            <a:r>
              <a:rPr lang="en-GB" sz="3100" b="1" dirty="0">
                <a:latin typeface="Arial" panose="020B0604020202020204" pitchFamily="34" charset="0"/>
                <a:cs typeface="Arial" panose="020B0604020202020204" pitchFamily="34" charset="0"/>
              </a:rPr>
              <a:t>strategies </a:t>
            </a:r>
            <a:endParaRPr lang="en-GB" sz="31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41440" y="692696"/>
            <a:ext cx="8229600" cy="3917032"/>
          </a:xfrm>
        </p:spPr>
        <p:txBody>
          <a:bodyPr>
            <a:normAutofit fontScale="62500" lnSpcReduction="20000"/>
          </a:bodyPr>
          <a:lstStyle/>
          <a:p>
            <a:endParaRPr lang="en-GB" dirty="0"/>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Premium pricing </a:t>
            </a: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Uses a high price, but gives a good product/service exchange </a:t>
            </a: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e.g. Morgan cars, The Ritz Hotel </a:t>
            </a:r>
            <a:endParaRPr lang="en-GB" b="1" dirty="0" smtClean="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Penetration pricing </a:t>
            </a: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Offers low price to gain market share, then increases the price </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Economy pricing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Placed at ‘no frills’, low price </a:t>
            </a: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e.g. Soups, spaghetti, beans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595923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60648"/>
            <a:ext cx="8229600" cy="5112569"/>
          </a:xfrm>
        </p:spPr>
        <p:txBody>
          <a:bodyPr>
            <a:normAutofit fontScale="47500" lnSpcReduction="20000"/>
          </a:bodyPr>
          <a:lstStyle/>
          <a:p>
            <a:endParaRPr lang="en-GB" sz="3600" b="1" dirty="0"/>
          </a:p>
          <a:p>
            <a:pPr marL="0" indent="0">
              <a:buNone/>
            </a:pPr>
            <a:r>
              <a:rPr lang="en-GB" sz="4200" b="1" dirty="0" smtClean="0">
                <a:latin typeface="Arial" panose="020B0604020202020204" pitchFamily="34" charset="0"/>
                <a:cs typeface="Arial" panose="020B0604020202020204" pitchFamily="34" charset="0"/>
              </a:rPr>
              <a:t>•</a:t>
            </a:r>
            <a:r>
              <a:rPr lang="en-GB" sz="4200" b="1" dirty="0">
                <a:latin typeface="Arial" panose="020B0604020202020204" pitchFamily="34" charset="0"/>
                <a:cs typeface="Arial" panose="020B0604020202020204" pitchFamily="34" charset="0"/>
              </a:rPr>
              <a:t>Price skimming </a:t>
            </a:r>
            <a:endParaRPr lang="en-GB" sz="4200" b="1" dirty="0" smtClean="0">
              <a:latin typeface="Arial" panose="020B0604020202020204" pitchFamily="34" charset="0"/>
              <a:cs typeface="Arial" panose="020B0604020202020204" pitchFamily="34" charset="0"/>
            </a:endParaRPr>
          </a:p>
          <a:p>
            <a:pPr marL="0" indent="0">
              <a:buNone/>
            </a:pPr>
            <a:r>
              <a:rPr lang="en-GB" sz="3800" dirty="0" smtClean="0">
                <a:latin typeface="Arial" panose="020B0604020202020204" pitchFamily="34" charset="0"/>
                <a:cs typeface="Arial" panose="020B0604020202020204" pitchFamily="34" charset="0"/>
              </a:rPr>
              <a:t>Where </a:t>
            </a:r>
            <a:r>
              <a:rPr lang="en-GB" sz="3800" dirty="0">
                <a:latin typeface="Arial" panose="020B0604020202020204" pitchFamily="34" charset="0"/>
                <a:cs typeface="Arial" panose="020B0604020202020204" pitchFamily="34" charset="0"/>
              </a:rPr>
              <a:t>prices are high - usually during introduction of product </a:t>
            </a:r>
            <a:r>
              <a:rPr lang="en-GB" sz="3800" dirty="0" err="1">
                <a:latin typeface="Arial" panose="020B0604020202020204" pitchFamily="34" charset="0"/>
                <a:cs typeface="Arial" panose="020B0604020202020204" pitchFamily="34" charset="0"/>
              </a:rPr>
              <a:t>e.g</a:t>
            </a:r>
            <a:r>
              <a:rPr lang="en-GB" sz="3800" dirty="0">
                <a:latin typeface="Arial" panose="020B0604020202020204" pitchFamily="34" charset="0"/>
                <a:cs typeface="Arial" panose="020B0604020202020204" pitchFamily="34" charset="0"/>
              </a:rPr>
              <a:t> new albums or films on release Ultimately prices will reduce to the ‘parity’ </a:t>
            </a:r>
          </a:p>
          <a:p>
            <a:pPr marL="0" indent="0">
              <a:buNone/>
            </a:pPr>
            <a:endParaRPr lang="en-GB" dirty="0" smtClean="0">
              <a:latin typeface="Arial" panose="020B0604020202020204" pitchFamily="34" charset="0"/>
              <a:cs typeface="Arial" panose="020B0604020202020204" pitchFamily="34" charset="0"/>
            </a:endParaRPr>
          </a:p>
          <a:p>
            <a:pPr marL="0" indent="0">
              <a:buNone/>
            </a:pPr>
            <a:endParaRPr lang="en-GB" dirty="0" smtClean="0">
              <a:latin typeface="Arial" panose="020B0604020202020204" pitchFamily="34" charset="0"/>
              <a:cs typeface="Arial" panose="020B0604020202020204" pitchFamily="34" charset="0"/>
            </a:endParaRPr>
          </a:p>
          <a:p>
            <a:pPr marL="0" indent="0">
              <a:buNone/>
            </a:pPr>
            <a:r>
              <a:rPr lang="en-GB" sz="4200" dirty="0" smtClean="0">
                <a:latin typeface="Arial" panose="020B0604020202020204" pitchFamily="34" charset="0"/>
                <a:cs typeface="Arial" panose="020B0604020202020204" pitchFamily="34" charset="0"/>
              </a:rPr>
              <a:t>•</a:t>
            </a:r>
            <a:r>
              <a:rPr lang="en-GB" sz="4200" b="1" dirty="0">
                <a:latin typeface="Arial" panose="020B0604020202020204" pitchFamily="34" charset="0"/>
                <a:cs typeface="Arial" panose="020B0604020202020204" pitchFamily="34" charset="0"/>
              </a:rPr>
              <a:t>Psychological pricing </a:t>
            </a:r>
            <a:endParaRPr lang="en-GB" sz="4200" b="1" dirty="0" smtClean="0">
              <a:latin typeface="Arial" panose="020B0604020202020204" pitchFamily="34" charset="0"/>
              <a:cs typeface="Arial" panose="020B0604020202020204" pitchFamily="34" charset="0"/>
            </a:endParaRPr>
          </a:p>
          <a:p>
            <a:pPr marL="0" indent="0">
              <a:buNone/>
            </a:pPr>
            <a:r>
              <a:rPr lang="en-GB" sz="3800" dirty="0" smtClean="0">
                <a:latin typeface="Arial" panose="020B0604020202020204" pitchFamily="34" charset="0"/>
                <a:cs typeface="Arial" panose="020B0604020202020204" pitchFamily="34" charset="0"/>
              </a:rPr>
              <a:t>To </a:t>
            </a:r>
            <a:r>
              <a:rPr lang="en-GB" sz="3800" dirty="0">
                <a:latin typeface="Arial" panose="020B0604020202020204" pitchFamily="34" charset="0"/>
                <a:cs typeface="Arial" panose="020B0604020202020204" pitchFamily="34" charset="0"/>
              </a:rPr>
              <a:t>get a customer to respond on an emotional, rather than a rational basis </a:t>
            </a:r>
          </a:p>
          <a:p>
            <a:pPr marL="0" indent="0">
              <a:buNone/>
            </a:pPr>
            <a:r>
              <a:rPr lang="en-GB" sz="3800" dirty="0">
                <a:latin typeface="Arial" panose="020B0604020202020204" pitchFamily="34" charset="0"/>
                <a:cs typeface="Arial" panose="020B0604020202020204" pitchFamily="34" charset="0"/>
              </a:rPr>
              <a:t>e.g. 99p not £1.01 from a ‘price point’ perspective </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smtClean="0">
              <a:latin typeface="Arial" panose="020B0604020202020204" pitchFamily="34" charset="0"/>
              <a:cs typeface="Arial" panose="020B0604020202020204" pitchFamily="34" charset="0"/>
            </a:endParaRPr>
          </a:p>
          <a:p>
            <a:pPr marL="0" indent="0">
              <a:buNone/>
            </a:pPr>
            <a:r>
              <a:rPr lang="en-GB" sz="4200" dirty="0" smtClean="0">
                <a:latin typeface="Arial" panose="020B0604020202020204" pitchFamily="34" charset="0"/>
                <a:cs typeface="Arial" panose="020B0604020202020204" pitchFamily="34" charset="0"/>
              </a:rPr>
              <a:t>•</a:t>
            </a:r>
            <a:r>
              <a:rPr lang="en-GB" sz="4200" b="1" dirty="0">
                <a:latin typeface="Arial" panose="020B0604020202020204" pitchFamily="34" charset="0"/>
                <a:cs typeface="Arial" panose="020B0604020202020204" pitchFamily="34" charset="0"/>
              </a:rPr>
              <a:t>Product line pricing </a:t>
            </a:r>
            <a:endParaRPr lang="en-GB" sz="4200" dirty="0">
              <a:latin typeface="Arial" panose="020B0604020202020204" pitchFamily="34" charset="0"/>
              <a:cs typeface="Arial" panose="020B0604020202020204" pitchFamily="34" charset="0"/>
            </a:endParaRPr>
          </a:p>
          <a:p>
            <a:pPr marL="0" indent="0">
              <a:buNone/>
            </a:pPr>
            <a:r>
              <a:rPr lang="en-GB" sz="3800" dirty="0">
                <a:latin typeface="Arial" panose="020B0604020202020204" pitchFamily="34" charset="0"/>
                <a:cs typeface="Arial" panose="020B0604020202020204" pitchFamily="34" charset="0"/>
              </a:rPr>
              <a:t>Rationale of a product range </a:t>
            </a:r>
          </a:p>
          <a:p>
            <a:pPr marL="0" indent="0">
              <a:buNone/>
            </a:pPr>
            <a:r>
              <a:rPr lang="en-GB" sz="3800" dirty="0">
                <a:latin typeface="Arial" panose="020B0604020202020204" pitchFamily="34" charset="0"/>
                <a:cs typeface="Arial" panose="020B0604020202020204" pitchFamily="34" charset="0"/>
              </a:rPr>
              <a:t>e.g. Mars bar 32p. Four-pack 99p. Bite-size pack £1.29 </a:t>
            </a:r>
          </a:p>
          <a:p>
            <a:endParaRPr lang="en-GB" dirty="0" smtClean="0">
              <a:latin typeface="Arial" panose="020B0604020202020204" pitchFamily="34" charset="0"/>
              <a:cs typeface="Arial" panose="020B0604020202020204" pitchFamily="34" charset="0"/>
            </a:endParaRPr>
          </a:p>
          <a:p>
            <a:pPr marL="0" indent="0">
              <a:buNone/>
            </a:pPr>
            <a:endParaRPr lang="en-GB" dirty="0" smtClean="0">
              <a:latin typeface="Arial" panose="020B0604020202020204" pitchFamily="34" charset="0"/>
              <a:cs typeface="Arial" panose="020B0604020202020204" pitchFamily="34" charset="0"/>
            </a:endParaRPr>
          </a:p>
          <a:p>
            <a:pPr marL="0" indent="0">
              <a:buNone/>
            </a:pPr>
            <a:r>
              <a:rPr lang="en-GB" sz="4200" dirty="0" smtClean="0">
                <a:latin typeface="Arial" panose="020B0604020202020204" pitchFamily="34" charset="0"/>
                <a:cs typeface="Arial" panose="020B0604020202020204" pitchFamily="34" charset="0"/>
              </a:rPr>
              <a:t>•</a:t>
            </a:r>
            <a:r>
              <a:rPr lang="en-GB" sz="4200" b="1" dirty="0">
                <a:latin typeface="Arial" panose="020B0604020202020204" pitchFamily="34" charset="0"/>
                <a:cs typeface="Arial" panose="020B0604020202020204" pitchFamily="34" charset="0"/>
              </a:rPr>
              <a:t>Pricing variations </a:t>
            </a:r>
            <a:endParaRPr lang="en-GB" sz="4200" dirty="0">
              <a:latin typeface="Arial" panose="020B0604020202020204" pitchFamily="34" charset="0"/>
              <a:cs typeface="Arial" panose="020B0604020202020204" pitchFamily="34" charset="0"/>
            </a:endParaRPr>
          </a:p>
          <a:p>
            <a:pPr marL="0" indent="0">
              <a:buNone/>
            </a:pPr>
            <a:r>
              <a:rPr lang="en-GB" sz="4200" dirty="0">
                <a:latin typeface="Arial" panose="020B0604020202020204" pitchFamily="34" charset="0"/>
                <a:cs typeface="Arial" panose="020B0604020202020204" pitchFamily="34" charset="0"/>
              </a:rPr>
              <a:t>‘</a:t>
            </a:r>
            <a:r>
              <a:rPr lang="en-GB" sz="3800" dirty="0">
                <a:latin typeface="Arial" panose="020B0604020202020204" pitchFamily="34" charset="0"/>
                <a:cs typeface="Arial" panose="020B0604020202020204" pitchFamily="34" charset="0"/>
              </a:rPr>
              <a:t>Off-peak’ pricing and early booking discounts, etc</a:t>
            </a:r>
            <a:r>
              <a:rPr lang="en-GB" sz="42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6216538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28" y="404664"/>
            <a:ext cx="8568952" cy="5256584"/>
          </a:xfrm>
          <a:prstGeom prst="rect">
            <a:avLst/>
          </a:prstGeom>
        </p:spPr>
      </p:pic>
    </p:spTree>
    <p:extLst>
      <p:ext uri="{BB962C8B-B14F-4D97-AF65-F5344CB8AC3E}">
        <p14:creationId xmlns:p14="http://schemas.microsoft.com/office/powerpoint/2010/main" val="109134075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11760" y="476672"/>
            <a:ext cx="3227456" cy="4656000"/>
          </a:xfrm>
          <a:prstGeom prst="rect">
            <a:avLst/>
          </a:prstGeom>
        </p:spPr>
      </p:pic>
    </p:spTree>
    <p:extLst>
      <p:ext uri="{BB962C8B-B14F-4D97-AF65-F5344CB8AC3E}">
        <p14:creationId xmlns:p14="http://schemas.microsoft.com/office/powerpoint/2010/main" val="55595262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539552" y="404664"/>
            <a:ext cx="8229600" cy="3917032"/>
          </a:xfrm>
        </p:spPr>
        <p:txBody>
          <a:bodyPr>
            <a:normAutofit fontScale="85000" lnSpcReduction="20000"/>
          </a:bodyPr>
          <a:lstStyle/>
          <a:p>
            <a:endParaRPr lang="en-GB" dirty="0"/>
          </a:p>
          <a:p>
            <a:pPr marL="0" indent="0">
              <a:buNone/>
            </a:pPr>
            <a:r>
              <a:rPr lang="en-GB" sz="3800" b="1" dirty="0">
                <a:latin typeface="Arial" panose="020B0604020202020204" pitchFamily="34" charset="0"/>
                <a:cs typeface="Arial" panose="020B0604020202020204" pitchFamily="34" charset="0"/>
              </a:rPr>
              <a:t>Promotion </a:t>
            </a:r>
            <a:endParaRPr lang="en-GB" sz="3800" b="1" dirty="0" smtClean="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We’ve got a product and a price now it’s time to promote it. </a:t>
            </a:r>
            <a:endParaRPr lang="en-GB" b="1" dirty="0" smtClean="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Promotion looks at the many ways companies disseminate relevant product information to consumers and differentiate a particular product or service.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194291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5536" y="332656"/>
            <a:ext cx="3626355" cy="2046094"/>
          </a:xfrm>
          <a:prstGeom prst="rect">
            <a:avLst/>
          </a:prstGeom>
        </p:spPr>
      </p:pic>
      <p:pic>
        <p:nvPicPr>
          <p:cNvPr id="5" name="Picture 4"/>
          <p:cNvPicPr>
            <a:picLocks noChangeAspect="1"/>
          </p:cNvPicPr>
          <p:nvPr/>
        </p:nvPicPr>
        <p:blipFill>
          <a:blip r:embed="rId3"/>
          <a:stretch>
            <a:fillRect/>
          </a:stretch>
        </p:blipFill>
        <p:spPr>
          <a:xfrm>
            <a:off x="5364088" y="332657"/>
            <a:ext cx="2630665" cy="2232248"/>
          </a:xfrm>
          <a:prstGeom prst="rect">
            <a:avLst/>
          </a:prstGeom>
        </p:spPr>
      </p:pic>
      <p:pic>
        <p:nvPicPr>
          <p:cNvPr id="6" name="Picture 5"/>
          <p:cNvPicPr>
            <a:picLocks noChangeAspect="1"/>
          </p:cNvPicPr>
          <p:nvPr/>
        </p:nvPicPr>
        <p:blipFill>
          <a:blip r:embed="rId4"/>
          <a:stretch>
            <a:fillRect/>
          </a:stretch>
        </p:blipFill>
        <p:spPr>
          <a:xfrm>
            <a:off x="683568" y="2924944"/>
            <a:ext cx="1776914" cy="2355281"/>
          </a:xfrm>
          <a:prstGeom prst="rect">
            <a:avLst/>
          </a:prstGeom>
        </p:spPr>
      </p:pic>
      <p:pic>
        <p:nvPicPr>
          <p:cNvPr id="7" name="Picture 6"/>
          <p:cNvPicPr>
            <a:picLocks noChangeAspect="1"/>
          </p:cNvPicPr>
          <p:nvPr/>
        </p:nvPicPr>
        <p:blipFill>
          <a:blip r:embed="rId5"/>
          <a:stretch>
            <a:fillRect/>
          </a:stretch>
        </p:blipFill>
        <p:spPr>
          <a:xfrm>
            <a:off x="2987824" y="2564905"/>
            <a:ext cx="2208962" cy="2728257"/>
          </a:xfrm>
          <a:prstGeom prst="rect">
            <a:avLst/>
          </a:prstGeom>
        </p:spPr>
      </p:pic>
      <p:pic>
        <p:nvPicPr>
          <p:cNvPr id="8" name="Picture 7"/>
          <p:cNvPicPr>
            <a:picLocks noChangeAspect="1"/>
          </p:cNvPicPr>
          <p:nvPr/>
        </p:nvPicPr>
        <p:blipFill>
          <a:blip r:embed="rId6"/>
          <a:stretch>
            <a:fillRect/>
          </a:stretch>
        </p:blipFill>
        <p:spPr>
          <a:xfrm>
            <a:off x="5724128" y="2780928"/>
            <a:ext cx="3302879" cy="2348790"/>
          </a:xfrm>
          <a:prstGeom prst="rect">
            <a:avLst/>
          </a:prstGeom>
        </p:spPr>
      </p:pic>
    </p:spTree>
    <p:extLst>
      <p:ext uri="{BB962C8B-B14F-4D97-AF65-F5344CB8AC3E}">
        <p14:creationId xmlns:p14="http://schemas.microsoft.com/office/powerpoint/2010/main" val="372327915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fontScale="90000"/>
          </a:bodyPr>
          <a:lstStyle/>
          <a:p>
            <a:r>
              <a:rPr lang="en-GB" dirty="0"/>
              <a:t/>
            </a:r>
            <a:br>
              <a:rPr lang="en-GB" dirty="0"/>
            </a:br>
            <a:r>
              <a:rPr lang="en-GB" b="1" dirty="0"/>
              <a:t>Types of Promotion </a:t>
            </a:r>
            <a:endParaRPr lang="en-GB" dirty="0"/>
          </a:p>
        </p:txBody>
      </p:sp>
      <p:sp>
        <p:nvSpPr>
          <p:cNvPr id="3" name="Content Placeholder 2"/>
          <p:cNvSpPr>
            <a:spLocks noGrp="1"/>
          </p:cNvSpPr>
          <p:nvPr>
            <p:ph idx="1"/>
          </p:nvPr>
        </p:nvSpPr>
        <p:spPr>
          <a:xfrm>
            <a:off x="565212" y="1584817"/>
            <a:ext cx="2530624" cy="3917032"/>
          </a:xfrm>
        </p:spPr>
        <p:txBody>
          <a:bodyPr>
            <a:normAutofit fontScale="62500" lnSpcReduction="20000"/>
          </a:bodyPr>
          <a:lstStyle/>
          <a:p>
            <a:endParaRPr lang="en-GB" dirty="0"/>
          </a:p>
          <a:p>
            <a:endParaRPr lang="en-GB" dirty="0"/>
          </a:p>
          <a:p>
            <a:pPr marL="0" indent="0">
              <a:buNone/>
            </a:pPr>
            <a:r>
              <a:rPr lang="en-GB" dirty="0">
                <a:latin typeface="Arial" panose="020B0604020202020204" pitchFamily="34" charset="0"/>
                <a:cs typeface="Arial" panose="020B0604020202020204" pitchFamily="34" charset="0"/>
              </a:rPr>
              <a:t>•Market research </a:t>
            </a:r>
          </a:p>
          <a:p>
            <a:pPr marL="0" indent="0">
              <a:buNone/>
            </a:pPr>
            <a:r>
              <a:rPr lang="en-GB" dirty="0">
                <a:latin typeface="Arial" panose="020B0604020202020204" pitchFamily="34" charset="0"/>
                <a:cs typeface="Arial" panose="020B0604020202020204" pitchFamily="34" charset="0"/>
              </a:rPr>
              <a:t>•Customer service </a:t>
            </a:r>
          </a:p>
          <a:p>
            <a:pPr marL="0" indent="0">
              <a:buNone/>
            </a:pPr>
            <a:r>
              <a:rPr lang="en-GB" dirty="0">
                <a:latin typeface="Arial" panose="020B0604020202020204" pitchFamily="34" charset="0"/>
                <a:cs typeface="Arial" panose="020B0604020202020204" pitchFamily="34" charset="0"/>
              </a:rPr>
              <a:t>•Advertising </a:t>
            </a:r>
          </a:p>
          <a:p>
            <a:pPr marL="0" indent="0">
              <a:buNone/>
            </a:pPr>
            <a:r>
              <a:rPr lang="en-GB" dirty="0">
                <a:latin typeface="Arial" panose="020B0604020202020204" pitchFamily="34" charset="0"/>
                <a:cs typeface="Arial" panose="020B0604020202020204" pitchFamily="34" charset="0"/>
              </a:rPr>
              <a:t>•Targeting </a:t>
            </a:r>
          </a:p>
          <a:p>
            <a:pPr marL="0" indent="0">
              <a:buNone/>
            </a:pPr>
            <a:r>
              <a:rPr lang="en-GB" dirty="0">
                <a:latin typeface="Arial" panose="020B0604020202020204" pitchFamily="34" charset="0"/>
                <a:cs typeface="Arial" panose="020B0604020202020204" pitchFamily="34" charset="0"/>
              </a:rPr>
              <a:t>•Packaging </a:t>
            </a:r>
          </a:p>
          <a:p>
            <a:pPr marL="0" indent="0">
              <a:buNone/>
            </a:pPr>
            <a:r>
              <a:rPr lang="en-GB" dirty="0">
                <a:latin typeface="Arial" panose="020B0604020202020204" pitchFamily="34" charset="0"/>
                <a:cs typeface="Arial" panose="020B0604020202020204" pitchFamily="34" charset="0"/>
              </a:rPr>
              <a:t>•Pricing </a:t>
            </a:r>
          </a:p>
          <a:p>
            <a:pPr marL="0" indent="0">
              <a:buNone/>
            </a:pPr>
            <a:r>
              <a:rPr lang="en-GB" dirty="0">
                <a:latin typeface="Arial" panose="020B0604020202020204" pitchFamily="34" charset="0"/>
                <a:cs typeface="Arial" panose="020B0604020202020204" pitchFamily="34" charset="0"/>
              </a:rPr>
              <a:t>•e-Marketing </a:t>
            </a:r>
          </a:p>
          <a:p>
            <a:pPr marL="0" indent="0">
              <a:buNone/>
            </a:pPr>
            <a:r>
              <a:rPr lang="en-GB" dirty="0">
                <a:latin typeface="Arial" panose="020B0604020202020204" pitchFamily="34" charset="0"/>
                <a:cs typeface="Arial" panose="020B0604020202020204" pitchFamily="34" charset="0"/>
              </a:rPr>
              <a:t>•Target market </a:t>
            </a:r>
          </a:p>
          <a:p>
            <a:pPr marL="0" indent="0">
              <a:buNone/>
            </a:pPr>
            <a:r>
              <a:rPr lang="en-GB" dirty="0">
                <a:latin typeface="Arial" panose="020B0604020202020204" pitchFamily="34" charset="0"/>
                <a:cs typeface="Arial" panose="020B0604020202020204" pitchFamily="34" charset="0"/>
              </a:rPr>
              <a:t>•Brochures </a:t>
            </a:r>
          </a:p>
          <a:p>
            <a:pPr marL="0" indent="0">
              <a:buNone/>
            </a:pPr>
            <a:r>
              <a:rPr lang="en-GB" dirty="0">
                <a:latin typeface="Arial" panose="020B0604020202020204" pitchFamily="34" charset="0"/>
                <a:cs typeface="Arial" panose="020B0604020202020204" pitchFamily="34" charset="0"/>
              </a:rPr>
              <a:t>•Direct mail </a:t>
            </a:r>
          </a:p>
          <a:p>
            <a:endParaRPr lang="en-GB" dirty="0" smtClean="0"/>
          </a:p>
          <a:p>
            <a:endParaRPr lang="en-GB" dirty="0"/>
          </a:p>
          <a:p>
            <a:endParaRPr lang="en-GB" dirty="0" smtClean="0"/>
          </a:p>
          <a:p>
            <a:endParaRPr lang="en-GB" dirty="0"/>
          </a:p>
          <a:p>
            <a:endParaRPr lang="en-GB" dirty="0" smtClean="0"/>
          </a:p>
          <a:p>
            <a:endParaRPr lang="en-GB" dirty="0"/>
          </a:p>
        </p:txBody>
      </p:sp>
      <p:sp>
        <p:nvSpPr>
          <p:cNvPr id="4" name="Rectangle 3"/>
          <p:cNvSpPr/>
          <p:nvPr/>
        </p:nvSpPr>
        <p:spPr>
          <a:xfrm>
            <a:off x="3347864" y="1700808"/>
            <a:ext cx="2448272" cy="3801041"/>
          </a:xfrm>
          <a:prstGeom prst="rect">
            <a:avLst/>
          </a:prstGeom>
        </p:spPr>
        <p:txBody>
          <a:bodyPr wrap="square">
            <a:spAutoFit/>
          </a:bodyPr>
          <a:lstStyle/>
          <a:p>
            <a:endParaRPr lang="en-GB" sz="1050" dirty="0">
              <a:solidFill>
                <a:srgbClr val="000000"/>
              </a:solidFill>
              <a:latin typeface="Arial" panose="020B0604020202020204" pitchFamily="34" charset="0"/>
            </a:endParaRPr>
          </a:p>
          <a:p>
            <a:endParaRPr lang="en-GB" sz="1050" dirty="0">
              <a:latin typeface="Arial" panose="020B0604020202020204" pitchFamily="34" charset="0"/>
            </a:endParaRPr>
          </a:p>
          <a:p>
            <a:r>
              <a:rPr lang="en-GB" sz="2000" dirty="0">
                <a:latin typeface="Arial" panose="020B0604020202020204" pitchFamily="34" charset="0"/>
                <a:cs typeface="Arial" panose="020B0604020202020204" pitchFamily="34" charset="0"/>
              </a:rPr>
              <a:t>•Billboards </a:t>
            </a:r>
          </a:p>
          <a:p>
            <a:r>
              <a:rPr lang="en-GB" sz="2000" dirty="0">
                <a:latin typeface="Arial" panose="020B0604020202020204" pitchFamily="34" charset="0"/>
                <a:cs typeface="Arial" panose="020B0604020202020204" pitchFamily="34" charset="0"/>
              </a:rPr>
              <a:t>•Community events </a:t>
            </a:r>
          </a:p>
          <a:p>
            <a:r>
              <a:rPr lang="en-GB" sz="2000" dirty="0">
                <a:latin typeface="Arial" panose="020B0604020202020204" pitchFamily="34" charset="0"/>
                <a:cs typeface="Arial" panose="020B0604020202020204" pitchFamily="34" charset="0"/>
              </a:rPr>
              <a:t>•Sponsorships </a:t>
            </a:r>
          </a:p>
          <a:p>
            <a:r>
              <a:rPr lang="en-GB" sz="2000" dirty="0">
                <a:latin typeface="Arial" panose="020B0604020202020204" pitchFamily="34" charset="0"/>
                <a:cs typeface="Arial" panose="020B0604020202020204" pitchFamily="34" charset="0"/>
              </a:rPr>
              <a:t>•Signage </a:t>
            </a:r>
          </a:p>
          <a:p>
            <a:r>
              <a:rPr lang="en-GB" sz="2000" dirty="0">
                <a:latin typeface="Arial" panose="020B0604020202020204" pitchFamily="34" charset="0"/>
                <a:cs typeface="Arial" panose="020B0604020202020204" pitchFamily="34" charset="0"/>
              </a:rPr>
              <a:t>•Delivery </a:t>
            </a:r>
          </a:p>
          <a:p>
            <a:r>
              <a:rPr lang="en-GB" sz="2000" dirty="0">
                <a:latin typeface="Arial" panose="020B0604020202020204" pitchFamily="34" charset="0"/>
                <a:cs typeface="Arial" panose="020B0604020202020204" pitchFamily="34" charset="0"/>
              </a:rPr>
              <a:t>•Distribution </a:t>
            </a:r>
          </a:p>
          <a:p>
            <a:r>
              <a:rPr lang="en-GB" sz="2000" dirty="0">
                <a:latin typeface="Arial" panose="020B0604020202020204" pitchFamily="34" charset="0"/>
                <a:cs typeface="Arial" panose="020B0604020202020204" pitchFamily="34" charset="0"/>
              </a:rPr>
              <a:t>•Branding </a:t>
            </a:r>
          </a:p>
          <a:p>
            <a:r>
              <a:rPr lang="en-GB" sz="2000" dirty="0">
                <a:latin typeface="Arial" panose="020B0604020202020204" pitchFamily="34" charset="0"/>
                <a:cs typeface="Arial" panose="020B0604020202020204" pitchFamily="34" charset="0"/>
              </a:rPr>
              <a:t>•Public relations </a:t>
            </a:r>
          </a:p>
          <a:p>
            <a:r>
              <a:rPr lang="en-GB" sz="2000" dirty="0">
                <a:latin typeface="Arial" panose="020B0604020202020204" pitchFamily="34" charset="0"/>
                <a:cs typeface="Arial" panose="020B0604020202020204" pitchFamily="34" charset="0"/>
              </a:rPr>
              <a:t>•Social media </a:t>
            </a:r>
          </a:p>
          <a:p>
            <a:r>
              <a:rPr lang="en-GB" sz="2000" dirty="0">
                <a:latin typeface="Arial" panose="020B0604020202020204" pitchFamily="34" charset="0"/>
                <a:cs typeface="Arial" panose="020B0604020202020204" pitchFamily="34" charset="0"/>
              </a:rPr>
              <a:t>•Competitive analysis </a:t>
            </a:r>
          </a:p>
        </p:txBody>
      </p:sp>
      <p:sp>
        <p:nvSpPr>
          <p:cNvPr id="5" name="Rectangle 4"/>
          <p:cNvSpPr/>
          <p:nvPr/>
        </p:nvSpPr>
        <p:spPr>
          <a:xfrm>
            <a:off x="6300192" y="1700808"/>
            <a:ext cx="4572000" cy="2569934"/>
          </a:xfrm>
          <a:prstGeom prst="rect">
            <a:avLst/>
          </a:prstGeom>
        </p:spPr>
        <p:txBody>
          <a:bodyPr>
            <a:spAutoFit/>
          </a:bodyPr>
          <a:lstStyle/>
          <a:p>
            <a:endParaRPr lang="en-GB" sz="1050" dirty="0">
              <a:solidFill>
                <a:srgbClr val="000000"/>
              </a:solidFill>
              <a:latin typeface="Arial" panose="020B0604020202020204" pitchFamily="34" charset="0"/>
            </a:endParaRPr>
          </a:p>
          <a:p>
            <a:endParaRPr lang="en-GB" sz="1050" dirty="0">
              <a:latin typeface="Arial" panose="020B0604020202020204" pitchFamily="34" charset="0"/>
            </a:endParaRPr>
          </a:p>
          <a:p>
            <a:r>
              <a:rPr lang="en-GB" sz="2000" dirty="0">
                <a:latin typeface="Arial" panose="020B0604020202020204" pitchFamily="34" charset="0"/>
                <a:cs typeface="Arial" panose="020B0604020202020204" pitchFamily="34" charset="0"/>
              </a:rPr>
              <a:t>•Trade shows </a:t>
            </a:r>
          </a:p>
          <a:p>
            <a:r>
              <a:rPr lang="en-GB" sz="2000" dirty="0">
                <a:latin typeface="Arial" panose="020B0604020202020204" pitchFamily="34" charset="0"/>
                <a:cs typeface="Arial" panose="020B0604020202020204" pitchFamily="34" charset="0"/>
              </a:rPr>
              <a:t>•Word of mouth </a:t>
            </a:r>
          </a:p>
          <a:p>
            <a:r>
              <a:rPr lang="en-GB" sz="2000" dirty="0">
                <a:latin typeface="Arial" panose="020B0604020202020204" pitchFamily="34" charset="0"/>
                <a:cs typeface="Arial" panose="020B0604020202020204" pitchFamily="34" charset="0"/>
              </a:rPr>
              <a:t>•Internet </a:t>
            </a:r>
          </a:p>
          <a:p>
            <a:r>
              <a:rPr lang="en-GB" sz="2000" dirty="0">
                <a:latin typeface="Arial" panose="020B0604020202020204" pitchFamily="34" charset="0"/>
                <a:cs typeface="Arial" panose="020B0604020202020204" pitchFamily="34" charset="0"/>
              </a:rPr>
              <a:t>•Flyers </a:t>
            </a:r>
          </a:p>
          <a:p>
            <a:r>
              <a:rPr lang="en-GB" sz="2000" dirty="0">
                <a:latin typeface="Arial" panose="020B0604020202020204" pitchFamily="34" charset="0"/>
                <a:cs typeface="Arial" panose="020B0604020202020204" pitchFamily="34" charset="0"/>
              </a:rPr>
              <a:t>•Speaking engagements </a:t>
            </a:r>
          </a:p>
          <a:p>
            <a:r>
              <a:rPr lang="en-GB" sz="2000" dirty="0">
                <a:latin typeface="Arial" panose="020B0604020202020204" pitchFamily="34" charset="0"/>
                <a:cs typeface="Arial" panose="020B0604020202020204" pitchFamily="34" charset="0"/>
              </a:rPr>
              <a:t>•Yellow Pages </a:t>
            </a:r>
          </a:p>
          <a:p>
            <a:r>
              <a:rPr lang="en-GB" sz="2000" dirty="0">
                <a:latin typeface="Arial" panose="020B0604020202020204" pitchFamily="34" charset="0"/>
                <a:cs typeface="Arial" panose="020B0604020202020204" pitchFamily="34" charset="0"/>
              </a:rPr>
              <a:t>•Give-aways </a:t>
            </a:r>
          </a:p>
        </p:txBody>
      </p:sp>
    </p:spTree>
    <p:extLst>
      <p:ext uri="{BB962C8B-B14F-4D97-AF65-F5344CB8AC3E}">
        <p14:creationId xmlns:p14="http://schemas.microsoft.com/office/powerpoint/2010/main" val="138300208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28" y="260648"/>
            <a:ext cx="2454489" cy="3486064"/>
          </a:xfrm>
          <a:prstGeom prst="rect">
            <a:avLst/>
          </a:prstGeom>
        </p:spPr>
      </p:pic>
      <p:pic>
        <p:nvPicPr>
          <p:cNvPr id="5" name="Picture 4"/>
          <p:cNvPicPr>
            <a:picLocks noChangeAspect="1"/>
          </p:cNvPicPr>
          <p:nvPr/>
        </p:nvPicPr>
        <p:blipFill>
          <a:blip r:embed="rId3"/>
          <a:stretch>
            <a:fillRect/>
          </a:stretch>
        </p:blipFill>
        <p:spPr>
          <a:xfrm>
            <a:off x="3203848" y="980728"/>
            <a:ext cx="2664296" cy="3460526"/>
          </a:xfrm>
          <a:prstGeom prst="rect">
            <a:avLst/>
          </a:prstGeom>
        </p:spPr>
      </p:pic>
      <p:pic>
        <p:nvPicPr>
          <p:cNvPr id="6" name="Picture 5"/>
          <p:cNvPicPr>
            <a:picLocks noChangeAspect="1"/>
          </p:cNvPicPr>
          <p:nvPr/>
        </p:nvPicPr>
        <p:blipFill>
          <a:blip r:embed="rId4"/>
          <a:stretch>
            <a:fillRect/>
          </a:stretch>
        </p:blipFill>
        <p:spPr>
          <a:xfrm>
            <a:off x="6444208" y="1556792"/>
            <a:ext cx="2532714" cy="3744416"/>
          </a:xfrm>
          <a:prstGeom prst="rect">
            <a:avLst/>
          </a:prstGeom>
        </p:spPr>
      </p:pic>
    </p:spTree>
    <p:extLst>
      <p:ext uri="{BB962C8B-B14F-4D97-AF65-F5344CB8AC3E}">
        <p14:creationId xmlns:p14="http://schemas.microsoft.com/office/powerpoint/2010/main" val="94177274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a:p>
          <a:p>
            <a:pPr marL="0" indent="0">
              <a:buNone/>
            </a:pPr>
            <a:r>
              <a:rPr lang="en-GB" b="1" dirty="0"/>
              <a:t>What are the best ways to advertise your </a:t>
            </a:r>
            <a:r>
              <a:rPr lang="en-GB" b="1" dirty="0">
                <a:solidFill>
                  <a:srgbClr val="0070C0"/>
                </a:solidFill>
              </a:rPr>
              <a:t>business</a:t>
            </a:r>
            <a:r>
              <a:rPr lang="en-GB" b="1" dirty="0"/>
              <a:t> without breaking the bank? </a:t>
            </a:r>
            <a:endParaRPr lang="en-GB" dirty="0"/>
          </a:p>
        </p:txBody>
      </p:sp>
    </p:spTree>
    <p:extLst>
      <p:ext uri="{BB962C8B-B14F-4D97-AF65-F5344CB8AC3E}">
        <p14:creationId xmlns:p14="http://schemas.microsoft.com/office/powerpoint/2010/main" val="341984036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260648"/>
            <a:ext cx="7920880" cy="2408352"/>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sz="2000" b="1" dirty="0">
                <a:latin typeface="Arial" panose="020B0604020202020204" pitchFamily="34" charset="0"/>
                <a:cs typeface="Arial" panose="020B0604020202020204" pitchFamily="34" charset="0"/>
              </a:rPr>
              <a:t>Get a Website </a:t>
            </a:r>
            <a:endParaRPr lang="en-GB" sz="2000" b="1" dirty="0" smtClean="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 real must in promoting your business is setting up a website. </a:t>
            </a:r>
          </a:p>
          <a:p>
            <a:r>
              <a:rPr lang="en-GB" sz="2000" dirty="0">
                <a:latin typeface="Arial" panose="020B0604020202020204" pitchFamily="34" charset="0"/>
                <a:cs typeface="Arial" panose="020B0604020202020204" pitchFamily="34" charset="0"/>
              </a:rPr>
              <a:t>If you simply can’t afford to fork out for a professional to custom-build your website, choose a company such as </a:t>
            </a:r>
            <a:r>
              <a:rPr lang="en-GB" sz="2000" dirty="0" err="1">
                <a:latin typeface="Arial" panose="020B0604020202020204" pitchFamily="34" charset="0"/>
                <a:cs typeface="Arial" panose="020B0604020202020204" pitchFamily="34" charset="0"/>
              </a:rPr>
              <a:t>Wix</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SquareSpace</a:t>
            </a:r>
            <a:r>
              <a:rPr lang="en-GB" sz="2000" dirty="0">
                <a:latin typeface="Arial" panose="020B0604020202020204" pitchFamily="34" charset="0"/>
                <a:cs typeface="Arial" panose="020B0604020202020204" pitchFamily="34" charset="0"/>
              </a:rPr>
              <a:t> or </a:t>
            </a:r>
            <a:r>
              <a:rPr lang="en-GB" sz="2000" dirty="0" err="1">
                <a:latin typeface="Arial" panose="020B0604020202020204" pitchFamily="34" charset="0"/>
                <a:cs typeface="Arial" panose="020B0604020202020204" pitchFamily="34" charset="0"/>
              </a:rPr>
              <a:t>Godaddy</a:t>
            </a:r>
            <a:r>
              <a:rPr lang="en-GB" sz="2000" dirty="0">
                <a:latin typeface="Arial" panose="020B0604020202020204" pitchFamily="34" charset="0"/>
                <a:cs typeface="Arial" panose="020B0604020202020204" pitchFamily="34" charset="0"/>
              </a:rPr>
              <a:t>, all of whom offer tools and templates to make the task easier. </a:t>
            </a:r>
          </a:p>
        </p:txBody>
      </p:sp>
      <p:sp>
        <p:nvSpPr>
          <p:cNvPr id="5" name="Rectangle 4"/>
          <p:cNvSpPr/>
          <p:nvPr/>
        </p:nvSpPr>
        <p:spPr>
          <a:xfrm>
            <a:off x="539552" y="2852936"/>
            <a:ext cx="8748464" cy="2716128"/>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sz="2000" b="1" dirty="0">
                <a:latin typeface="Arial" panose="020B0604020202020204" pitchFamily="34" charset="0"/>
                <a:cs typeface="Arial" panose="020B0604020202020204" pitchFamily="34" charset="0"/>
              </a:rPr>
              <a:t>Get </a:t>
            </a:r>
            <a:r>
              <a:rPr lang="en-GB" sz="2000" b="1" dirty="0" smtClean="0">
                <a:latin typeface="Arial" panose="020B0604020202020204" pitchFamily="34" charset="0"/>
                <a:cs typeface="Arial" panose="020B0604020202020204" pitchFamily="34" charset="0"/>
              </a:rPr>
              <a:t>Listed</a:t>
            </a:r>
          </a:p>
          <a:p>
            <a:r>
              <a:rPr lang="en-GB" sz="2000" b="1" dirty="0" smtClean="0">
                <a:latin typeface="Arial" panose="020B0604020202020204" pitchFamily="34" charset="0"/>
                <a:cs typeface="Arial" panose="020B0604020202020204" pitchFamily="34" charset="0"/>
              </a:rPr>
              <a:t> </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Once you have a website, register your business on search engine local directories? </a:t>
            </a:r>
          </a:p>
          <a:p>
            <a:r>
              <a:rPr lang="en-GB" sz="2000" dirty="0">
                <a:latin typeface="Arial" panose="020B0604020202020204" pitchFamily="34" charset="0"/>
                <a:cs typeface="Arial" panose="020B0604020202020204" pitchFamily="34" charset="0"/>
              </a:rPr>
              <a:t>You can get your business up on Google and Bing for free or on Yahoo for next to nothing if you sign up for their services. Yahoo </a:t>
            </a:r>
            <a:r>
              <a:rPr lang="en-GB" sz="2000" dirty="0" err="1">
                <a:latin typeface="Arial" panose="020B0604020202020204" pitchFamily="34" charset="0"/>
                <a:cs typeface="Arial" panose="020B0604020202020204" pitchFamily="34" charset="0"/>
              </a:rPr>
              <a:t>Localworks</a:t>
            </a:r>
            <a:r>
              <a:rPr lang="en-GB" sz="2000" dirty="0">
                <a:latin typeface="Arial" panose="020B0604020202020204" pitchFamily="34" charset="0"/>
                <a:cs typeface="Arial" panose="020B0604020202020204" pitchFamily="34" charset="0"/>
              </a:rPr>
              <a:t> charges a monthly fee and lists you in 50 different directories, such as Yelp, </a:t>
            </a:r>
            <a:r>
              <a:rPr lang="en-GB" sz="2000" dirty="0" err="1">
                <a:latin typeface="Arial" panose="020B0604020202020204" pitchFamily="34" charset="0"/>
                <a:cs typeface="Arial" panose="020B0604020202020204" pitchFamily="34" charset="0"/>
              </a:rPr>
              <a:t>WhitePages</a:t>
            </a:r>
            <a:r>
              <a:rPr lang="en-GB" sz="2000" dirty="0">
                <a:latin typeface="Arial" panose="020B0604020202020204" pitchFamily="34" charset="0"/>
                <a:cs typeface="Arial" panose="020B0604020202020204" pitchFamily="34" charset="0"/>
              </a:rPr>
              <a:t>, Bing, Yahoo Local and more. </a:t>
            </a:r>
          </a:p>
        </p:txBody>
      </p:sp>
    </p:spTree>
    <p:extLst>
      <p:ext uri="{BB962C8B-B14F-4D97-AF65-F5344CB8AC3E}">
        <p14:creationId xmlns:p14="http://schemas.microsoft.com/office/powerpoint/2010/main" val="140134068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23528" y="274638"/>
            <a:ext cx="8640960" cy="5241925"/>
          </a:xfrm>
          <a:prstGeom prst="rect">
            <a:avLst/>
          </a:prstGeom>
        </p:spPr>
      </p:pic>
    </p:spTree>
    <p:extLst>
      <p:ext uri="{BB962C8B-B14F-4D97-AF65-F5344CB8AC3E}">
        <p14:creationId xmlns:p14="http://schemas.microsoft.com/office/powerpoint/2010/main" val="196908776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0"/>
            <a:ext cx="8229600" cy="5112569"/>
          </a:xfrm>
        </p:spPr>
        <p:txBody>
          <a:bodyPr>
            <a:normAutofit/>
          </a:bodyPr>
          <a:lstStyle/>
          <a:p>
            <a:endParaRPr lang="en-GB" dirty="0"/>
          </a:p>
          <a:p>
            <a:pPr marL="0" indent="0">
              <a:buNone/>
            </a:pPr>
            <a:r>
              <a:rPr lang="en-GB" sz="2200" b="1" dirty="0">
                <a:latin typeface="Arial" panose="020B0604020202020204" pitchFamily="34" charset="0"/>
                <a:cs typeface="Arial" panose="020B0604020202020204" pitchFamily="34" charset="0"/>
              </a:rPr>
              <a:t>Set Up Social Media Platforms </a:t>
            </a:r>
            <a:endParaRPr lang="en-GB" sz="2200" b="1" dirty="0" smtClean="0">
              <a:latin typeface="Arial" panose="020B0604020202020204" pitchFamily="34" charset="0"/>
              <a:cs typeface="Arial" panose="020B0604020202020204" pitchFamily="34" charset="0"/>
            </a:endParaRPr>
          </a:p>
          <a:p>
            <a:pPr marL="0" indent="0">
              <a:buNone/>
            </a:pPr>
            <a:r>
              <a:rPr lang="en-GB" sz="2200" dirty="0" smtClean="0">
                <a:latin typeface="Arial" panose="020B0604020202020204" pitchFamily="34" charset="0"/>
                <a:cs typeface="Arial" panose="020B0604020202020204" pitchFamily="34" charset="0"/>
              </a:rPr>
              <a:t>Create </a:t>
            </a:r>
            <a:r>
              <a:rPr lang="en-GB" sz="2200" dirty="0">
                <a:latin typeface="Arial" panose="020B0604020202020204" pitchFamily="34" charset="0"/>
                <a:cs typeface="Arial" panose="020B0604020202020204" pitchFamily="34" charset="0"/>
              </a:rPr>
              <a:t>social profiles on platforms such as LinkedIn, Facebook, Google Plus, Twitter, Instagram and Pinterest</a:t>
            </a:r>
            <a:r>
              <a:rPr lang="en-GB" sz="2200" dirty="0" smtClean="0">
                <a:latin typeface="Arial" panose="020B0604020202020204" pitchFamily="34" charset="0"/>
                <a:cs typeface="Arial" panose="020B0604020202020204" pitchFamily="34" charset="0"/>
              </a:rPr>
              <a:t>?</a:t>
            </a:r>
          </a:p>
          <a:p>
            <a:pPr marL="0" indent="0">
              <a:buNone/>
            </a:pPr>
            <a:r>
              <a:rPr lang="en-GB" sz="2200" dirty="0" smtClean="0">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Make sure you include a decent description, keywords and a link to your website. </a:t>
            </a:r>
            <a:endParaRPr lang="en-GB" sz="2200" dirty="0" smtClean="0">
              <a:latin typeface="Arial" panose="020B0604020202020204" pitchFamily="34" charset="0"/>
              <a:cs typeface="Arial" panose="020B0604020202020204" pitchFamily="34" charset="0"/>
            </a:endParaRPr>
          </a:p>
          <a:p>
            <a:pPr marL="0" indent="0">
              <a:buNone/>
            </a:pPr>
            <a:endParaRPr lang="en-GB" sz="2200" b="1" dirty="0">
              <a:latin typeface="Arial" panose="020B0604020202020204" pitchFamily="34" charset="0"/>
              <a:cs typeface="Arial" panose="020B0604020202020204" pitchFamily="34" charset="0"/>
            </a:endParaRPr>
          </a:p>
          <a:p>
            <a:pPr marL="0" indent="0">
              <a:buNone/>
            </a:pPr>
            <a:r>
              <a:rPr lang="en-GB" sz="2200" b="1" dirty="0" smtClean="0">
                <a:latin typeface="Arial" panose="020B0604020202020204" pitchFamily="34" charset="0"/>
                <a:cs typeface="Arial" panose="020B0604020202020204" pitchFamily="34" charset="0"/>
              </a:rPr>
              <a:t>Set </a:t>
            </a:r>
            <a:r>
              <a:rPr lang="en-GB" sz="2200" b="1" dirty="0">
                <a:latin typeface="Arial" panose="020B0604020202020204" pitchFamily="34" charset="0"/>
                <a:cs typeface="Arial" panose="020B0604020202020204" pitchFamily="34" charset="0"/>
              </a:rPr>
              <a:t>up a simple database: </a:t>
            </a:r>
            <a:endParaRPr lang="en-GB" sz="2200" b="1" dirty="0" smtClean="0">
              <a:latin typeface="Arial" panose="020B0604020202020204" pitchFamily="34" charset="0"/>
              <a:cs typeface="Arial" panose="020B0604020202020204" pitchFamily="34" charset="0"/>
            </a:endParaRPr>
          </a:p>
          <a:p>
            <a:pPr marL="0" indent="0">
              <a:buNone/>
            </a:pPr>
            <a:endParaRPr lang="en-GB" sz="2200" b="1" dirty="0">
              <a:latin typeface="Arial" panose="020B0604020202020204" pitchFamily="34" charset="0"/>
              <a:cs typeface="Arial" panose="020B0604020202020204" pitchFamily="34" charset="0"/>
            </a:endParaRPr>
          </a:p>
          <a:p>
            <a:pPr marL="0" indent="0">
              <a:buNone/>
            </a:pPr>
            <a:r>
              <a:rPr lang="en-GB" sz="2200" dirty="0" smtClean="0">
                <a:latin typeface="Arial" panose="020B0604020202020204" pitchFamily="34" charset="0"/>
                <a:cs typeface="Arial" panose="020B0604020202020204" pitchFamily="34" charset="0"/>
              </a:rPr>
              <a:t>The </a:t>
            </a:r>
            <a:r>
              <a:rPr lang="en-GB" sz="2200" dirty="0">
                <a:latin typeface="Arial" panose="020B0604020202020204" pitchFamily="34" charset="0"/>
                <a:cs typeface="Arial" panose="020B0604020202020204" pitchFamily="34" charset="0"/>
              </a:rPr>
              <a:t>backbone of all good marketing is about building a solid database of past, present and future customers (prospects) so you can keep in touch and communicate regularly via e-newsletters, emails and phone. </a:t>
            </a:r>
          </a:p>
        </p:txBody>
      </p:sp>
    </p:spTree>
    <p:extLst>
      <p:ext uri="{BB962C8B-B14F-4D97-AF65-F5344CB8AC3E}">
        <p14:creationId xmlns:p14="http://schemas.microsoft.com/office/powerpoint/2010/main" val="366829101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5256585"/>
          </a:xfrm>
        </p:spPr>
        <p:txBody>
          <a:bodyPr>
            <a:normAutofit fontScale="55000" lnSpcReduction="20000"/>
          </a:bodyPr>
          <a:lstStyle/>
          <a:p>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Email </a:t>
            </a:r>
            <a:r>
              <a:rPr lang="en-GB" b="1" dirty="0" smtClean="0">
                <a:latin typeface="Arial" panose="020B0604020202020204" pitchFamily="34" charset="0"/>
                <a:cs typeface="Arial" panose="020B0604020202020204" pitchFamily="34" charset="0"/>
              </a:rPr>
              <a:t>Newsletters</a:t>
            </a:r>
          </a:p>
          <a:p>
            <a:pPr marL="0" indent="0">
              <a:buNone/>
            </a:pPr>
            <a:endParaRPr lang="en-GB" b="1" dirty="0" smtClean="0">
              <a:latin typeface="Arial" panose="020B0604020202020204" pitchFamily="34" charset="0"/>
              <a:cs typeface="Arial" panose="020B0604020202020204" pitchFamily="34" charset="0"/>
            </a:endParaRPr>
          </a:p>
          <a:p>
            <a:pPr marL="0" indent="0">
              <a:buNone/>
            </a:pPr>
            <a:r>
              <a:rPr lang="en-GB" b="1"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Sign up for an email service Send a monthly newsletter and/or promotional offers to customers and prospects for your business</a:t>
            </a:r>
            <a:r>
              <a:rPr lang="en-GB" dirty="0" smtClean="0">
                <a:latin typeface="Arial" panose="020B0604020202020204" pitchFamily="34" charset="0"/>
                <a:cs typeface="Arial" panose="020B0604020202020204" pitchFamily="34" charset="0"/>
              </a:rPr>
              <a:t>.</a:t>
            </a:r>
          </a:p>
          <a:p>
            <a:pPr marL="0" indent="0">
              <a:buNone/>
            </a:pP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Tips: </a:t>
            </a:r>
          </a:p>
          <a:p>
            <a:pPr marL="0" indent="0">
              <a:buNone/>
            </a:pPr>
            <a:r>
              <a:rPr lang="en-GB" dirty="0" smtClean="0">
                <a:latin typeface="Arial" panose="020B0604020202020204" pitchFamily="34" charset="0"/>
                <a:cs typeface="Arial" panose="020B0604020202020204" pitchFamily="34" charset="0"/>
              </a:rPr>
              <a:t>1.Make </a:t>
            </a:r>
            <a:r>
              <a:rPr lang="en-GB" dirty="0">
                <a:latin typeface="Arial" panose="020B0604020202020204" pitchFamily="34" charset="0"/>
                <a:cs typeface="Arial" panose="020B0604020202020204" pitchFamily="34" charset="0"/>
              </a:rPr>
              <a:t>sure you ask for permission before sending an email to the </a:t>
            </a:r>
            <a:r>
              <a:rPr lang="en-GB" dirty="0" smtClean="0">
                <a:latin typeface="Arial" panose="020B0604020202020204" pitchFamily="34" charset="0"/>
                <a:cs typeface="Arial" panose="020B0604020202020204" pitchFamily="34" charset="0"/>
              </a:rPr>
              <a:t>person </a:t>
            </a:r>
            <a:r>
              <a:rPr lang="en-GB" dirty="0">
                <a:latin typeface="Arial" panose="020B0604020202020204" pitchFamily="34" charset="0"/>
                <a:cs typeface="Arial" panose="020B0604020202020204" pitchFamily="34" charset="0"/>
              </a:rPr>
              <a:t>in question. </a:t>
            </a:r>
          </a:p>
          <a:p>
            <a:pPr marL="0" indent="0">
              <a:buNone/>
            </a:pPr>
            <a:r>
              <a:rPr lang="en-GB" dirty="0">
                <a:latin typeface="Arial" panose="020B0604020202020204" pitchFamily="34" charset="0"/>
                <a:cs typeface="Arial" panose="020B0604020202020204" pitchFamily="34" charset="0"/>
              </a:rPr>
              <a:t>2.Try and find a student who’s studying marketing and might need some hands-on experience. </a:t>
            </a:r>
            <a:endParaRPr lang="en-GB" dirty="0" smtClean="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pPr marL="0" indent="0">
              <a:buNone/>
            </a:pPr>
            <a:r>
              <a:rPr lang="en-GB" b="1" dirty="0" smtClean="0">
                <a:latin typeface="Arial" panose="020B0604020202020204" pitchFamily="34" charset="0"/>
                <a:cs typeface="Arial" panose="020B0604020202020204" pitchFamily="34" charset="0"/>
              </a:rPr>
              <a:t>Press </a:t>
            </a:r>
            <a:r>
              <a:rPr lang="en-GB" b="1" dirty="0">
                <a:latin typeface="Arial" panose="020B0604020202020204" pitchFamily="34" charset="0"/>
                <a:cs typeface="Arial" panose="020B0604020202020204" pitchFamily="34" charset="0"/>
              </a:rPr>
              <a:t>Releases </a:t>
            </a:r>
            <a:endParaRPr lang="en-GB" b="1" dirty="0" smtClean="0">
              <a:latin typeface="Arial" panose="020B0604020202020204" pitchFamily="34" charset="0"/>
              <a:cs typeface="Arial" panose="020B0604020202020204" pitchFamily="34" charset="0"/>
            </a:endParaRPr>
          </a:p>
          <a:p>
            <a:endParaRPr lang="en-GB" b="1" dirty="0" smtClean="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Is </a:t>
            </a:r>
            <a:r>
              <a:rPr lang="en-GB" dirty="0">
                <a:latin typeface="Arial" panose="020B0604020202020204" pitchFamily="34" charset="0"/>
                <a:cs typeface="Arial" panose="020B0604020202020204" pitchFamily="34" charset="0"/>
              </a:rPr>
              <a:t>there something unique about your business? Then publicise it. Decide which audiences are likely to be interested in your product or service, then send out press releases to local newspapers, magazines, radio stations and TV stations. </a:t>
            </a:r>
            <a:endParaRPr lang="en-GB" dirty="0" smtClean="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Be </a:t>
            </a:r>
            <a:r>
              <a:rPr lang="en-GB" dirty="0">
                <a:latin typeface="Arial" panose="020B0604020202020204" pitchFamily="34" charset="0"/>
                <a:cs typeface="Arial" panose="020B0604020202020204" pitchFamily="34" charset="0"/>
              </a:rPr>
              <a:t>sure to post the press releases on online and don’t forget to include links to your website. </a:t>
            </a:r>
          </a:p>
          <a:p>
            <a:endParaRPr lang="en-GB" dirty="0"/>
          </a:p>
        </p:txBody>
      </p:sp>
    </p:spTree>
    <p:extLst>
      <p:ext uri="{BB962C8B-B14F-4D97-AF65-F5344CB8AC3E}">
        <p14:creationId xmlns:p14="http://schemas.microsoft.com/office/powerpoint/2010/main" val="130420987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5536" y="332656"/>
            <a:ext cx="3600400" cy="5105649"/>
          </a:xfrm>
          <a:prstGeom prst="rect">
            <a:avLst/>
          </a:prstGeom>
        </p:spPr>
      </p:pic>
      <p:pic>
        <p:nvPicPr>
          <p:cNvPr id="5" name="Picture 4"/>
          <p:cNvPicPr>
            <a:picLocks noChangeAspect="1"/>
          </p:cNvPicPr>
          <p:nvPr/>
        </p:nvPicPr>
        <p:blipFill>
          <a:blip r:embed="rId3"/>
          <a:stretch>
            <a:fillRect/>
          </a:stretch>
        </p:blipFill>
        <p:spPr>
          <a:xfrm>
            <a:off x="4016688" y="476672"/>
            <a:ext cx="4930537" cy="3816424"/>
          </a:xfrm>
          <a:prstGeom prst="rect">
            <a:avLst/>
          </a:prstGeom>
        </p:spPr>
      </p:pic>
      <p:pic>
        <p:nvPicPr>
          <p:cNvPr id="6" name="Picture 5"/>
          <p:cNvPicPr>
            <a:picLocks noChangeAspect="1"/>
          </p:cNvPicPr>
          <p:nvPr/>
        </p:nvPicPr>
        <p:blipFill>
          <a:blip r:embed="rId4"/>
          <a:stretch>
            <a:fillRect/>
          </a:stretch>
        </p:blipFill>
        <p:spPr>
          <a:xfrm>
            <a:off x="4139952" y="4694452"/>
            <a:ext cx="1834566" cy="720080"/>
          </a:xfrm>
          <a:prstGeom prst="rect">
            <a:avLst/>
          </a:prstGeom>
        </p:spPr>
      </p:pic>
    </p:spTree>
    <p:extLst>
      <p:ext uri="{BB962C8B-B14F-4D97-AF65-F5344CB8AC3E}">
        <p14:creationId xmlns:p14="http://schemas.microsoft.com/office/powerpoint/2010/main" val="41895809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267744" y="332656"/>
            <a:ext cx="4392488" cy="5976664"/>
          </a:xfrm>
          <a:prstGeom prst="rect">
            <a:avLst/>
          </a:prstGeom>
        </p:spPr>
      </p:pic>
    </p:spTree>
    <p:extLst>
      <p:ext uri="{BB962C8B-B14F-4D97-AF65-F5344CB8AC3E}">
        <p14:creationId xmlns:p14="http://schemas.microsoft.com/office/powerpoint/2010/main" val="83498546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457200" y="476672"/>
            <a:ext cx="8229599" cy="5040560"/>
          </a:xfrm>
          <a:prstGeom prst="rect">
            <a:avLst/>
          </a:prstGeom>
        </p:spPr>
      </p:pic>
    </p:spTree>
    <p:extLst>
      <p:ext uri="{BB962C8B-B14F-4D97-AF65-F5344CB8AC3E}">
        <p14:creationId xmlns:p14="http://schemas.microsoft.com/office/powerpoint/2010/main" val="416263481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564435"/>
              </p:ext>
            </p:extLst>
          </p:nvPr>
        </p:nvGraphicFramePr>
        <p:xfrm>
          <a:off x="-108520" y="23167"/>
          <a:ext cx="9252520" cy="8351520"/>
        </p:xfrm>
        <a:graphic>
          <a:graphicData uri="http://schemas.openxmlformats.org/drawingml/2006/table">
            <a:tbl>
              <a:tblPr firstRow="1" bandRow="1">
                <a:tableStyleId>{5C22544A-7EE6-4342-B048-85BDC9FD1C3A}</a:tableStyleId>
              </a:tblPr>
              <a:tblGrid>
                <a:gridCol w="1420308">
                  <a:extLst>
                    <a:ext uri="{9D8B030D-6E8A-4147-A177-3AD203B41FA5}">
                      <a16:colId xmlns:a16="http://schemas.microsoft.com/office/drawing/2014/main" val="3600429224"/>
                    </a:ext>
                  </a:extLst>
                </a:gridCol>
                <a:gridCol w="1602977">
                  <a:extLst>
                    <a:ext uri="{9D8B030D-6E8A-4147-A177-3AD203B41FA5}">
                      <a16:colId xmlns:a16="http://schemas.microsoft.com/office/drawing/2014/main" val="3928999458"/>
                    </a:ext>
                  </a:extLst>
                </a:gridCol>
                <a:gridCol w="2040152">
                  <a:extLst>
                    <a:ext uri="{9D8B030D-6E8A-4147-A177-3AD203B41FA5}">
                      <a16:colId xmlns:a16="http://schemas.microsoft.com/office/drawing/2014/main" val="4059929835"/>
                    </a:ext>
                  </a:extLst>
                </a:gridCol>
                <a:gridCol w="1821564">
                  <a:extLst>
                    <a:ext uri="{9D8B030D-6E8A-4147-A177-3AD203B41FA5}">
                      <a16:colId xmlns:a16="http://schemas.microsoft.com/office/drawing/2014/main" val="2904422960"/>
                    </a:ext>
                  </a:extLst>
                </a:gridCol>
                <a:gridCol w="2367519">
                  <a:extLst>
                    <a:ext uri="{9D8B030D-6E8A-4147-A177-3AD203B41FA5}">
                      <a16:colId xmlns:a16="http://schemas.microsoft.com/office/drawing/2014/main" val="3129948138"/>
                    </a:ext>
                  </a:extLst>
                </a:gridCol>
              </a:tblGrid>
              <a:tr h="711682">
                <a:tc>
                  <a:txBody>
                    <a:bodyPr/>
                    <a:lstStyle/>
                    <a:p>
                      <a:endPar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lt1"/>
                          </a:solidFill>
                          <a:latin typeface="Arial" panose="020B0604020202020204" pitchFamily="34" charset="0"/>
                          <a:ea typeface="+mn-ea"/>
                          <a:cs typeface="Arial" panose="020B0604020202020204" pitchFamily="34" charset="0"/>
                        </a:rPr>
                        <a:t>Marketing channel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txBody>
                  <a:tcPr/>
                </a:tc>
                <a:tc>
                  <a:txBody>
                    <a:bodyPr/>
                    <a:lstStyle/>
                    <a:p>
                      <a:endPar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lt1"/>
                          </a:solidFill>
                          <a:latin typeface="Arial" panose="020B0604020202020204" pitchFamily="34" charset="0"/>
                          <a:ea typeface="+mn-ea"/>
                          <a:cs typeface="Arial" panose="020B0604020202020204" pitchFamily="34" charset="0"/>
                        </a:rPr>
                        <a:t>Questions to ask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lt1"/>
                          </a:solidFill>
                          <a:latin typeface="Arial" panose="020B0604020202020204" pitchFamily="34" charset="0"/>
                          <a:ea typeface="+mn-ea"/>
                          <a:cs typeface="Arial" panose="020B0604020202020204" pitchFamily="34" charset="0"/>
                        </a:rPr>
                        <a:t>Advantages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lt1"/>
                          </a:solidFill>
                          <a:latin typeface="Arial" panose="020B0604020202020204" pitchFamily="34" charset="0"/>
                          <a:ea typeface="+mn-ea"/>
                          <a:cs typeface="Arial" panose="020B0604020202020204" pitchFamily="34" charset="0"/>
                        </a:rPr>
                        <a:t>Measurement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endParaRPr>
                    </a:p>
                    <a:p>
                      <a:r>
                        <a:rPr lang="en-GB" sz="1200" b="1" i="0" u="none" strike="noStrike" kern="1200" baseline="0" dirty="0" smtClean="0">
                          <a:solidFill>
                            <a:schemeClr val="lt1"/>
                          </a:solidFill>
                          <a:latin typeface="Arial" panose="020B0604020202020204" pitchFamily="34" charset="0"/>
                          <a:ea typeface="+mn-ea"/>
                          <a:cs typeface="Arial" panose="020B0604020202020204" pitchFamily="34" charset="0"/>
                        </a:rPr>
                        <a:t>Cost </a:t>
                      </a:r>
                      <a:r>
                        <a:rPr lang="en-GB" sz="1200" b="0" i="0" u="none" strike="noStrike" kern="1200" baseline="0" dirty="0" smtClean="0">
                          <a:solidFill>
                            <a:schemeClr val="lt1"/>
                          </a:solidFill>
                          <a:latin typeface="Arial" panose="020B0604020202020204" pitchFamily="34" charset="0"/>
                          <a:ea typeface="+mn-ea"/>
                          <a:cs typeface="Arial" panose="020B0604020202020204" pitchFamily="34" charset="0"/>
                        </a:rPr>
                        <a:t>	</a:t>
                      </a:r>
                    </a:p>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07730744"/>
                  </a:ext>
                </a:extLst>
              </a:tr>
              <a:tr h="738041">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Email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Have you got a good quality email list with permission to get in touch?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Easy to target messages at segments; great for keeping in regular contact until customers are ready to buy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Email analytics can tell you everything you need to know about who has clicked on what.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Very low cost but doing it well takes time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23363038"/>
                  </a:ext>
                </a:extLst>
              </a:tr>
              <a:tr h="606248">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Online marketing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Are you attracting enough people to your website?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SEO and pay-per-click advertising can help get your business to the top of search results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Google Analytics can help you measure the success of SEO and pay-per-click activity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The cost depends on how much outside expertise you need to bring in 	</a:t>
                      </a:r>
                    </a:p>
                  </a:txBody>
                  <a:tcPr/>
                </a:tc>
                <a:extLst>
                  <a:ext uri="{0D108BD9-81ED-4DB2-BD59-A6C34878D82A}">
                    <a16:rowId xmlns:a16="http://schemas.microsoft.com/office/drawing/2014/main" val="1101109030"/>
                  </a:ext>
                </a:extLst>
              </a:tr>
              <a:tr h="738041">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Social media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Which social media sites are your customers using?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Social media helps you build relationships with customers and widen your reach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Everything is measured from followers to likes; use links and calls to action to drive traffic to your website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Social media sites are free but you have to factor in the cost of your time 	</a:t>
                      </a:r>
                    </a:p>
                    <a:p>
                      <a:endParaRPr lang="en-GB" sz="1000" dirty="0" smtClean="0">
                        <a:latin typeface="Arial" panose="020B0604020202020204" pitchFamily="34" charset="0"/>
                        <a:cs typeface="Arial" panose="020B0604020202020204" pitchFamily="34" charset="0"/>
                      </a:endParaRP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62181570"/>
                  </a:ext>
                </a:extLst>
              </a:tr>
              <a:tr h="606248">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Content marketing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Are you promoting your expertise?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Writing guides, blogs and case studies can help you build a strong reputation in your field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Include links in your content and measure traffic to your website; ask customers for feedback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Creating content takes time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1969386"/>
                  </a:ext>
                </a:extLst>
              </a:tr>
              <a:tr h="738041">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PR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Do you need to raise your profile?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PR can give you exposure – whether you are looking for mentions in the business press or a local paper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Measure uplifts in sales or website traffic when you have had media coverage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Perseverance is the name of the game with PR so it can take time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92915210"/>
                  </a:ext>
                </a:extLst>
              </a:tr>
              <a:tr h="606248">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Exhibitions and eve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Can you reach your customers in one place?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An opportunity for face-to-face contact with lots of motivated prospects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Collect data on everyone you meet, follow up on every lead and measure the results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Events are very costly but they offer big rewards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60120736"/>
                  </a:ext>
                </a:extLst>
              </a:tr>
              <a:tr h="738041">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Advertising </a:t>
                      </a: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Will it be seen by the right people?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Advertising in the press, directories or online can help you reach your target market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Monitor results from ads using dedicated email addresses, URLs and phone numbers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Costs vary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79021335"/>
                  </a:ext>
                </a:extLst>
              </a:tr>
              <a:tr h="869834">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Direct mail and leafleting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Could letters and flyers get your business noticed?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Direct mail and flyers are making a comeback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Monitor results from flyers using dedicated PO Box numbers, email and web addresses and phone numbers 	</a:t>
                      </a:r>
                    </a:p>
                    <a:p>
                      <a:endParaRPr lang="en-GB" sz="1000" dirty="0">
                        <a:latin typeface="Arial" panose="020B0604020202020204" pitchFamily="34" charset="0"/>
                        <a:cs typeface="Arial" panose="020B0604020202020204" pitchFamily="34" charset="0"/>
                      </a:endParaRPr>
                    </a:p>
                  </a:txBody>
                  <a:tcPr/>
                </a:tc>
                <a:tc>
                  <a:txBody>
                    <a:bodyPr/>
                    <a:lstStyle/>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Potentially very cost-effective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17165989"/>
                  </a:ext>
                </a:extLst>
              </a:tr>
              <a:tr h="869834">
                <a:tc>
                  <a:txBody>
                    <a:bodyPr/>
                    <a:lstStyle/>
                    <a:p>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Sponsorship 	</a:t>
                      </a:r>
                    </a:p>
                    <a:p>
                      <a:endParaRPr lang="en-GB" sz="1000" dirty="0">
                        <a:latin typeface="Arial" panose="020B0604020202020204" pitchFamily="34" charset="0"/>
                        <a:cs typeface="Arial" panose="020B0604020202020204" pitchFamily="34" charset="0"/>
                      </a:endParaRPr>
                    </a:p>
                  </a:txBody>
                  <a:tcPr/>
                </a:tc>
                <a:tc>
                  <a:txBody>
                    <a:bodyPr/>
                    <a:lstStyle/>
                    <a:p>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Can you improve your reputation by association? 	</a:t>
                      </a:r>
                    </a:p>
                  </a:txBody>
                  <a:tcPr/>
                </a:tc>
                <a:tc>
                  <a:txBody>
                    <a:bodyPr/>
                    <a:lstStyle/>
                    <a:p>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Local firms can get great goodwill by sponsoring local charities or sports teams 	</a:t>
                      </a:r>
                    </a:p>
                    <a:p>
                      <a:endParaRPr lang="en-GB" sz="1000" dirty="0">
                        <a:latin typeface="Arial" panose="020B0604020202020204" pitchFamily="34" charset="0"/>
                        <a:cs typeface="Arial" panose="020B0604020202020204" pitchFamily="34" charset="0"/>
                      </a:endParaRPr>
                    </a:p>
                  </a:txBody>
                  <a:tcPr/>
                </a:tc>
                <a:tc>
                  <a:txBody>
                    <a:bodyPr/>
                    <a:lstStyle/>
                    <a:p>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Measurement is not easy but you can monitor overall results over the course of the sponsorship 	</a:t>
                      </a:r>
                    </a:p>
                    <a:p>
                      <a:endParaRPr lang="en-GB" sz="1000" dirty="0">
                        <a:latin typeface="Arial" panose="020B0604020202020204" pitchFamily="34" charset="0"/>
                        <a:cs typeface="Arial" panose="020B0604020202020204" pitchFamily="34" charset="0"/>
                      </a:endParaRPr>
                    </a:p>
                  </a:txBody>
                  <a:tcPr/>
                </a:tc>
                <a:tc>
                  <a:txBody>
                    <a:bodyPr/>
                    <a:lstStyle/>
                    <a:p>
                      <a:endPar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endParaRPr>
                    </a:p>
                    <a:p>
                      <a:r>
                        <a:rPr lang="en-GB" sz="1000" b="0" i="0" u="none" strike="noStrike" kern="1200" baseline="0" dirty="0" smtClean="0">
                          <a:solidFill>
                            <a:schemeClr val="dk1"/>
                          </a:solidFill>
                          <a:latin typeface="Arial" panose="020B0604020202020204" pitchFamily="34" charset="0"/>
                          <a:ea typeface="+mn-ea"/>
                          <a:cs typeface="Arial" panose="020B0604020202020204" pitchFamily="34" charset="0"/>
                        </a:rPr>
                        <a:t>Local sponsorship can be quid pro quo – such as paying for team kit in return for a logo 	</a:t>
                      </a:r>
                    </a:p>
                    <a:p>
                      <a:endParaRPr lang="en-GB"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495221228"/>
                  </a:ext>
                </a:extLst>
              </a:tr>
            </a:tbl>
          </a:graphicData>
        </a:graphic>
      </p:graphicFrame>
    </p:spTree>
    <p:extLst>
      <p:ext uri="{BB962C8B-B14F-4D97-AF65-F5344CB8AC3E}">
        <p14:creationId xmlns:p14="http://schemas.microsoft.com/office/powerpoint/2010/main" val="364185859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91680" y="90450"/>
            <a:ext cx="5832647" cy="6767550"/>
          </a:xfrm>
          <a:prstGeom prst="rect">
            <a:avLst/>
          </a:prstGeom>
        </p:spPr>
      </p:pic>
    </p:spTree>
    <p:extLst>
      <p:ext uri="{BB962C8B-B14F-4D97-AF65-F5344CB8AC3E}">
        <p14:creationId xmlns:p14="http://schemas.microsoft.com/office/powerpoint/2010/main" val="101588690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600" y="260648"/>
            <a:ext cx="7452320" cy="5256584"/>
          </a:xfrm>
          <a:prstGeom prst="rect">
            <a:avLst/>
          </a:prstGeom>
        </p:spPr>
      </p:pic>
    </p:spTree>
    <p:extLst>
      <p:ext uri="{BB962C8B-B14F-4D97-AF65-F5344CB8AC3E}">
        <p14:creationId xmlns:p14="http://schemas.microsoft.com/office/powerpoint/2010/main" val="338156872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mars truck"/>
          <p:cNvSpPr>
            <a:spLocks noChangeAspect="1" noChangeArrowheads="1"/>
          </p:cNvSpPr>
          <p:nvPr/>
        </p:nvSpPr>
        <p:spPr bwMode="auto">
          <a:xfrm>
            <a:off x="155574" y="-144463"/>
            <a:ext cx="1104057" cy="11040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692" y="764704"/>
            <a:ext cx="3621021" cy="2715766"/>
          </a:xfrm>
          <a:prstGeom prst="rect">
            <a:avLst/>
          </a:prstGeom>
        </p:spPr>
      </p:pic>
      <p:pic>
        <p:nvPicPr>
          <p:cNvPr id="7" name="Picture 6"/>
          <p:cNvPicPr>
            <a:picLocks noChangeAspect="1"/>
          </p:cNvPicPr>
          <p:nvPr/>
        </p:nvPicPr>
        <p:blipFill>
          <a:blip r:embed="rId3"/>
          <a:stretch>
            <a:fillRect/>
          </a:stretch>
        </p:blipFill>
        <p:spPr>
          <a:xfrm>
            <a:off x="4427984" y="2120151"/>
            <a:ext cx="4464496" cy="3415507"/>
          </a:xfrm>
          <a:prstGeom prst="rect">
            <a:avLst/>
          </a:prstGeom>
        </p:spPr>
      </p:pic>
    </p:spTree>
    <p:extLst>
      <p:ext uri="{BB962C8B-B14F-4D97-AF65-F5344CB8AC3E}">
        <p14:creationId xmlns:p14="http://schemas.microsoft.com/office/powerpoint/2010/main" val="357870612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22897" y="188640"/>
            <a:ext cx="8669583" cy="5018188"/>
          </a:xfrm>
          <a:prstGeom prst="rect">
            <a:avLst/>
          </a:prstGeom>
        </p:spPr>
      </p:pic>
    </p:spTree>
    <p:extLst>
      <p:ext uri="{BB962C8B-B14F-4D97-AF65-F5344CB8AC3E}">
        <p14:creationId xmlns:p14="http://schemas.microsoft.com/office/powerpoint/2010/main" val="129646642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7544" y="183074"/>
            <a:ext cx="8496944" cy="5406166"/>
          </a:xfrm>
          <a:prstGeom prst="rect">
            <a:avLst/>
          </a:prstGeom>
        </p:spPr>
      </p:pic>
    </p:spTree>
    <p:extLst>
      <p:ext uri="{BB962C8B-B14F-4D97-AF65-F5344CB8AC3E}">
        <p14:creationId xmlns:p14="http://schemas.microsoft.com/office/powerpoint/2010/main" val="43171880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b="1" dirty="0">
                <a:latin typeface="Arial" panose="020B0604020202020204" pitchFamily="34" charset="0"/>
                <a:cs typeface="Arial" panose="020B0604020202020204" pitchFamily="34" charset="0"/>
              </a:rPr>
              <a:t>Topic </a:t>
            </a:r>
            <a:r>
              <a:rPr lang="en-GB" b="1" dirty="0" smtClean="0">
                <a:latin typeface="Arial" panose="020B0604020202020204" pitchFamily="34" charset="0"/>
                <a:cs typeface="Arial" panose="020B0604020202020204" pitchFamily="34" charset="0"/>
              </a:rPr>
              <a:t>5 </a:t>
            </a:r>
            <a:r>
              <a:rPr lang="en-GB" b="1" dirty="0">
                <a:latin typeface="Arial" panose="020B0604020202020204" pitchFamily="34" charset="0"/>
                <a:cs typeface="Arial" panose="020B0604020202020204" pitchFamily="34" charset="0"/>
              </a:rPr>
              <a:t>: </a:t>
            </a:r>
            <a:r>
              <a:rPr lang="en-GB" b="1" dirty="0" smtClean="0">
                <a:latin typeface="Arial" panose="020B0604020202020204" pitchFamily="34" charset="0"/>
                <a:cs typeface="Arial" panose="020B0604020202020204" pitchFamily="34" charset="0"/>
              </a:rPr>
              <a:t>Management</a:t>
            </a:r>
            <a:r>
              <a:rPr lang="en-GB" dirty="0"/>
              <a:t/>
            </a:r>
            <a:br>
              <a:rPr lang="en-GB" dirty="0"/>
            </a:br>
            <a:endParaRPr lang="en-GB" sz="2700" dirty="0">
              <a:latin typeface="Arial" panose="020B0604020202020204" pitchFamily="34" charset="0"/>
              <a:cs typeface="Arial" panose="020B0604020202020204" pitchFamily="34" charset="0"/>
            </a:endParaRPr>
          </a:p>
        </p:txBody>
      </p:sp>
      <p:sp>
        <p:nvSpPr>
          <p:cNvPr id="10" name="Rounded Rectangle 9"/>
          <p:cNvSpPr/>
          <p:nvPr/>
        </p:nvSpPr>
        <p:spPr>
          <a:xfrm>
            <a:off x="919986" y="905640"/>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927862" y="150093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919986" y="2070569"/>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927862" y="2640202"/>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919986" y="3199870"/>
            <a:ext cx="1944216" cy="432048"/>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927862" y="3798343"/>
            <a:ext cx="1944216" cy="50748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927862" y="4396816"/>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919986" y="5049704"/>
            <a:ext cx="1944216" cy="43204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139952" y="773725"/>
            <a:ext cx="4104456" cy="453958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endParaRPr lang="en-GB" dirty="0"/>
          </a:p>
          <a:p>
            <a:r>
              <a:rPr lang="en-GB" dirty="0">
                <a:solidFill>
                  <a:schemeClr val="tx1"/>
                </a:solidFill>
                <a:latin typeface="Arial" panose="020B0604020202020204" pitchFamily="34" charset="0"/>
                <a:cs typeface="Arial" panose="020B0604020202020204" pitchFamily="34" charset="0"/>
              </a:rPr>
              <a:t>•</a:t>
            </a:r>
            <a:r>
              <a:rPr lang="en-GB" b="1" dirty="0" smtClean="0">
                <a:solidFill>
                  <a:schemeClr val="tx1"/>
                </a:solidFill>
                <a:latin typeface="Arial" panose="020B0604020202020204" pitchFamily="34" charset="0"/>
                <a:cs typeface="Arial" panose="020B0604020202020204" pitchFamily="34" charset="0"/>
              </a:rPr>
              <a:t> What </a:t>
            </a:r>
            <a:r>
              <a:rPr lang="en-GB" b="1" dirty="0">
                <a:solidFill>
                  <a:schemeClr val="tx1"/>
                </a:solidFill>
                <a:latin typeface="Arial" panose="020B0604020202020204" pitchFamily="34" charset="0"/>
                <a:cs typeface="Arial" panose="020B0604020202020204" pitchFamily="34" charset="0"/>
              </a:rPr>
              <a:t>will be the legal status of the business?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What </a:t>
            </a:r>
            <a:r>
              <a:rPr lang="en-GB" b="1" dirty="0">
                <a:solidFill>
                  <a:schemeClr val="tx1"/>
                </a:solidFill>
                <a:latin typeface="Arial" panose="020B0604020202020204" pitchFamily="34" charset="0"/>
                <a:cs typeface="Arial" panose="020B0604020202020204" pitchFamily="34" charset="0"/>
              </a:rPr>
              <a:t>will the business do?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Where </a:t>
            </a:r>
            <a:r>
              <a:rPr lang="en-GB" b="1" dirty="0">
                <a:solidFill>
                  <a:schemeClr val="tx1"/>
                </a:solidFill>
                <a:latin typeface="Arial" panose="020B0604020202020204" pitchFamily="34" charset="0"/>
                <a:cs typeface="Arial" panose="020B0604020202020204" pitchFamily="34" charset="0"/>
              </a:rPr>
              <a:t>will the business be </a:t>
            </a:r>
            <a:r>
              <a:rPr lang="en-GB" b="1" dirty="0" smtClean="0">
                <a:solidFill>
                  <a:schemeClr val="tx1"/>
                </a:solidFill>
                <a:latin typeface="Arial" panose="020B0604020202020204" pitchFamily="34" charset="0"/>
                <a:cs typeface="Arial" panose="020B0604020202020204" pitchFamily="34" charset="0"/>
              </a:rPr>
              <a:t> located</a:t>
            </a:r>
            <a:r>
              <a:rPr lang="en-GB" b="1" dirty="0">
                <a:solidFill>
                  <a:schemeClr val="tx1"/>
                </a:solidFill>
                <a:latin typeface="Arial" panose="020B0604020202020204" pitchFamily="34" charset="0"/>
                <a:cs typeface="Arial" panose="020B0604020202020204" pitchFamily="34" charset="0"/>
              </a:rPr>
              <a:t>?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In </a:t>
            </a:r>
            <a:r>
              <a:rPr lang="en-GB" b="1" dirty="0">
                <a:solidFill>
                  <a:schemeClr val="tx1"/>
                </a:solidFill>
                <a:latin typeface="Arial" panose="020B0604020202020204" pitchFamily="34" charset="0"/>
                <a:cs typeface="Arial" panose="020B0604020202020204" pitchFamily="34" charset="0"/>
              </a:rPr>
              <a:t>what sector will the business be operating? </a:t>
            </a:r>
            <a:endParaRPr lang="en-GB" dirty="0">
              <a:solidFill>
                <a:schemeClr val="tx1"/>
              </a:solidFill>
              <a:latin typeface="Arial" panose="020B0604020202020204" pitchFamily="34" charset="0"/>
              <a:cs typeface="Arial" panose="020B0604020202020204" pitchFamily="34" charset="0"/>
            </a:endParaRPr>
          </a:p>
          <a:p>
            <a:endParaRPr lang="en-GB" dirty="0">
              <a:solidFill>
                <a:schemeClr val="tx1"/>
              </a:solidFill>
              <a:latin typeface="Arial" panose="020B0604020202020204" pitchFamily="34" charset="0"/>
              <a:cs typeface="Arial" panose="020B0604020202020204" pitchFamily="34" charset="0"/>
            </a:endParaRPr>
          </a:p>
          <a:p>
            <a:r>
              <a:rPr lang="en-GB" dirty="0" smtClean="0">
                <a:solidFill>
                  <a:schemeClr val="tx1"/>
                </a:solidFill>
                <a:latin typeface="Arial" panose="020B0604020202020204" pitchFamily="34" charset="0"/>
                <a:cs typeface="Arial" panose="020B0604020202020204" pitchFamily="34" charset="0"/>
              </a:rPr>
              <a:t>• </a:t>
            </a:r>
            <a:r>
              <a:rPr lang="en-GB" b="1" dirty="0" smtClean="0">
                <a:solidFill>
                  <a:schemeClr val="tx1"/>
                </a:solidFill>
                <a:latin typeface="Arial" panose="020B0604020202020204" pitchFamily="34" charset="0"/>
                <a:cs typeface="Arial" panose="020B0604020202020204" pitchFamily="34" charset="0"/>
              </a:rPr>
              <a:t>When </a:t>
            </a:r>
            <a:r>
              <a:rPr lang="en-GB" b="1" dirty="0">
                <a:solidFill>
                  <a:schemeClr val="tx1"/>
                </a:solidFill>
                <a:latin typeface="Arial" panose="020B0604020202020204" pitchFamily="34" charset="0"/>
                <a:cs typeface="Arial" panose="020B0604020202020204" pitchFamily="34" charset="0"/>
              </a:rPr>
              <a:t>will the business start trading ? </a:t>
            </a:r>
            <a:endParaRPr lang="en-GB" dirty="0">
              <a:solidFill>
                <a:schemeClr val="tx1"/>
              </a:solidFill>
              <a:latin typeface="Arial" panose="020B0604020202020204" pitchFamily="34" charset="0"/>
              <a:cs typeface="Arial" panose="020B0604020202020204" pitchFamily="34" charset="0"/>
            </a:endParaRPr>
          </a:p>
        </p:txBody>
      </p:sp>
      <p:cxnSp>
        <p:nvCxnSpPr>
          <p:cNvPr id="20" name="Straight Connector 19"/>
          <p:cNvCxnSpPr>
            <a:stCxn id="14" idx="3"/>
          </p:cNvCxnSpPr>
          <p:nvPr/>
        </p:nvCxnSpPr>
        <p:spPr>
          <a:xfrm flipV="1">
            <a:off x="2864202" y="1223121"/>
            <a:ext cx="1275750" cy="2192773"/>
          </a:xfrm>
          <a:prstGeom prst="line">
            <a:avLst/>
          </a:prstGeom>
          <a:ln w="76200"/>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996480" y="942658"/>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Business</a:t>
            </a:r>
            <a:endParaRPr lang="en-GB" dirty="0">
              <a:latin typeface="Arial" panose="020B0604020202020204" pitchFamily="34" charset="0"/>
              <a:cs typeface="Arial" panose="020B0604020202020204" pitchFamily="34" charset="0"/>
            </a:endParaRPr>
          </a:p>
        </p:txBody>
      </p:sp>
      <p:sp>
        <p:nvSpPr>
          <p:cNvPr id="22" name="TextBox 21"/>
          <p:cNvSpPr txBox="1"/>
          <p:nvPr/>
        </p:nvSpPr>
        <p:spPr>
          <a:xfrm>
            <a:off x="1049907" y="1524740"/>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Product</a:t>
            </a:r>
            <a:endParaRPr lang="en-GB" dirty="0">
              <a:latin typeface="Arial" panose="020B0604020202020204" pitchFamily="34" charset="0"/>
              <a:cs typeface="Arial" panose="020B0604020202020204" pitchFamily="34" charset="0"/>
            </a:endParaRPr>
          </a:p>
        </p:txBody>
      </p:sp>
      <p:sp>
        <p:nvSpPr>
          <p:cNvPr id="23" name="TextBox 22"/>
          <p:cNvSpPr txBox="1"/>
          <p:nvPr/>
        </p:nvSpPr>
        <p:spPr>
          <a:xfrm>
            <a:off x="1049907" y="2084212"/>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The Market</a:t>
            </a:r>
            <a:endParaRPr lang="en-GB" dirty="0">
              <a:latin typeface="Arial" panose="020B0604020202020204" pitchFamily="34" charset="0"/>
              <a:cs typeface="Arial" panose="020B0604020202020204" pitchFamily="34" charset="0"/>
            </a:endParaRPr>
          </a:p>
        </p:txBody>
      </p:sp>
      <p:sp>
        <p:nvSpPr>
          <p:cNvPr id="24" name="TextBox 23"/>
          <p:cNvSpPr txBox="1"/>
          <p:nvPr/>
        </p:nvSpPr>
        <p:spPr>
          <a:xfrm>
            <a:off x="984946" y="2674185"/>
            <a:ext cx="1814295" cy="369332"/>
          </a:xfrm>
          <a:prstGeom prst="rect">
            <a:avLst/>
          </a:prstGeom>
          <a:solidFill>
            <a:schemeClr val="accent1">
              <a:lumMod val="40000"/>
              <a:lumOff val="60000"/>
            </a:schemeClr>
          </a:solidFill>
        </p:spPr>
        <p:txBody>
          <a:bodyPr wrap="square" rtlCol="0">
            <a:spAutoFit/>
          </a:bodyPr>
          <a:lstStyle/>
          <a:p>
            <a:r>
              <a:rPr lang="en-GB" dirty="0" smtClean="0">
                <a:latin typeface="Arial" panose="020B0604020202020204" pitchFamily="34" charset="0"/>
                <a:cs typeface="Arial" panose="020B0604020202020204" pitchFamily="34" charset="0"/>
              </a:rPr>
              <a:t>Marketing Plan</a:t>
            </a:r>
            <a:endParaRPr lang="en-GB" dirty="0">
              <a:latin typeface="Arial" panose="020B0604020202020204" pitchFamily="34" charset="0"/>
              <a:cs typeface="Arial" panose="020B0604020202020204" pitchFamily="34" charset="0"/>
            </a:endParaRPr>
          </a:p>
        </p:txBody>
      </p:sp>
      <p:sp>
        <p:nvSpPr>
          <p:cNvPr id="25" name="TextBox 24"/>
          <p:cNvSpPr txBox="1"/>
          <p:nvPr/>
        </p:nvSpPr>
        <p:spPr>
          <a:xfrm>
            <a:off x="1049906" y="322744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Management</a:t>
            </a:r>
            <a:endParaRPr lang="en-GB" dirty="0">
              <a:latin typeface="Arial" panose="020B0604020202020204" pitchFamily="34" charset="0"/>
              <a:cs typeface="Arial" panose="020B0604020202020204" pitchFamily="34" charset="0"/>
            </a:endParaRPr>
          </a:p>
        </p:txBody>
      </p:sp>
      <p:sp>
        <p:nvSpPr>
          <p:cNvPr id="26" name="TextBox 25"/>
          <p:cNvSpPr txBox="1"/>
          <p:nvPr/>
        </p:nvSpPr>
        <p:spPr>
          <a:xfrm>
            <a:off x="927862" y="3902444"/>
            <a:ext cx="1875318" cy="307777"/>
          </a:xfrm>
          <a:prstGeom prst="rect">
            <a:avLst/>
          </a:prstGeom>
          <a:solidFill>
            <a:schemeClr val="accent1">
              <a:lumMod val="40000"/>
              <a:lumOff val="60000"/>
            </a:schemeClr>
          </a:solidFill>
        </p:spPr>
        <p:txBody>
          <a:bodyPr wrap="square" rtlCol="0">
            <a:spAutoFit/>
          </a:bodyPr>
          <a:lstStyle/>
          <a:p>
            <a:r>
              <a:rPr lang="en-GB" sz="1400" dirty="0" smtClean="0">
                <a:latin typeface="Arial" panose="020B0604020202020204" pitchFamily="34" charset="0"/>
                <a:cs typeface="Arial" panose="020B0604020202020204" pitchFamily="34" charset="0"/>
              </a:rPr>
              <a:t>Financial Information</a:t>
            </a:r>
            <a:endParaRPr lang="en-GB" sz="1400" dirty="0">
              <a:latin typeface="Arial" panose="020B0604020202020204" pitchFamily="34" charset="0"/>
              <a:cs typeface="Arial" panose="020B0604020202020204" pitchFamily="34" charset="0"/>
            </a:endParaRPr>
          </a:p>
        </p:txBody>
      </p:sp>
      <p:sp>
        <p:nvSpPr>
          <p:cNvPr id="27" name="TextBox 26"/>
          <p:cNvSpPr txBox="1"/>
          <p:nvPr/>
        </p:nvSpPr>
        <p:spPr>
          <a:xfrm>
            <a:off x="1049906" y="4428273"/>
            <a:ext cx="1584176" cy="369133"/>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Funding</a:t>
            </a:r>
            <a:endParaRPr lang="en-GB" dirty="0">
              <a:latin typeface="Arial" panose="020B0604020202020204" pitchFamily="34" charset="0"/>
              <a:cs typeface="Arial" panose="020B0604020202020204" pitchFamily="34" charset="0"/>
            </a:endParaRPr>
          </a:p>
        </p:txBody>
      </p:sp>
      <p:sp>
        <p:nvSpPr>
          <p:cNvPr id="28" name="TextBox 27"/>
          <p:cNvSpPr txBox="1"/>
          <p:nvPr/>
        </p:nvSpPr>
        <p:spPr>
          <a:xfrm>
            <a:off x="1009025" y="5041517"/>
            <a:ext cx="1584176" cy="369133"/>
          </a:xfrm>
          <a:prstGeom prst="rect">
            <a:avLst/>
          </a:prstGeom>
          <a:noFill/>
        </p:spPr>
        <p:txBody>
          <a:bodyPr wrap="square" rtlCol="0">
            <a:spAutoFit/>
          </a:bodyPr>
          <a:lstStyle/>
          <a:p>
            <a:r>
              <a:rPr lang="en-GB" dirty="0" err="1" smtClean="0">
                <a:latin typeface="Arial" panose="020B0604020202020204" pitchFamily="34" charset="0"/>
                <a:cs typeface="Arial" panose="020B0604020202020204" pitchFamily="34" charset="0"/>
              </a:rPr>
              <a:t>Appendicies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542958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r>
              <a:rPr lang="en-GB" dirty="0"/>
              <a:t/>
            </a:r>
            <a:br>
              <a:rPr lang="en-GB" dirty="0"/>
            </a:br>
            <a:r>
              <a:rPr lang="en-GB" sz="3600" b="1" dirty="0">
                <a:latin typeface="Arial" panose="020B0604020202020204" pitchFamily="34" charset="0"/>
                <a:cs typeface="Arial" panose="020B0604020202020204" pitchFamily="34" charset="0"/>
              </a:rPr>
              <a:t>Logistical/Operational considerations: </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124744"/>
            <a:ext cx="8229600" cy="3917032"/>
          </a:xfrm>
        </p:spPr>
        <p:txBody>
          <a:bodyPr>
            <a:normAutofit fontScale="77500" lnSpcReduction="20000"/>
          </a:bodyPr>
          <a:lstStyle/>
          <a:p>
            <a:endParaRPr lang="en-GB" dirty="0"/>
          </a:p>
          <a:p>
            <a:endParaRPr lang="en-GB" dirty="0"/>
          </a:p>
          <a:p>
            <a:pPr marL="0" indent="0">
              <a:buNone/>
            </a:pPr>
            <a:r>
              <a:rPr lang="en-GB" dirty="0" smtClean="0"/>
              <a:t>• </a:t>
            </a:r>
            <a:r>
              <a:rPr lang="en-GB" b="1" dirty="0" smtClean="0"/>
              <a:t>Where </a:t>
            </a:r>
            <a:r>
              <a:rPr lang="en-GB" b="1" dirty="0"/>
              <a:t>will the business be located? </a:t>
            </a:r>
            <a:endParaRPr lang="en-GB" dirty="0"/>
          </a:p>
          <a:p>
            <a:pPr marL="0" indent="0">
              <a:buNone/>
            </a:pPr>
            <a:r>
              <a:rPr lang="en-GB" dirty="0" smtClean="0"/>
              <a:t>• </a:t>
            </a:r>
            <a:r>
              <a:rPr lang="en-GB" b="1" dirty="0" smtClean="0"/>
              <a:t>What </a:t>
            </a:r>
            <a:r>
              <a:rPr lang="en-GB" b="1" dirty="0"/>
              <a:t>are the advantages/disadvantages of this </a:t>
            </a:r>
            <a:r>
              <a:rPr lang="en-GB" b="1" dirty="0" smtClean="0"/>
              <a:t>  location</a:t>
            </a:r>
            <a:r>
              <a:rPr lang="en-GB" b="1" dirty="0"/>
              <a:t>? </a:t>
            </a:r>
            <a:endParaRPr lang="en-GB" dirty="0"/>
          </a:p>
          <a:p>
            <a:pPr marL="0" indent="0">
              <a:buNone/>
            </a:pPr>
            <a:r>
              <a:rPr lang="en-GB" dirty="0" smtClean="0"/>
              <a:t>• </a:t>
            </a:r>
            <a:r>
              <a:rPr lang="en-GB" b="1" dirty="0" smtClean="0"/>
              <a:t>What </a:t>
            </a:r>
            <a:r>
              <a:rPr lang="en-GB" b="1" dirty="0"/>
              <a:t>production facilities are required? </a:t>
            </a:r>
            <a:endParaRPr lang="en-GB" dirty="0"/>
          </a:p>
          <a:p>
            <a:pPr marL="0" indent="0">
              <a:buNone/>
            </a:pPr>
            <a:r>
              <a:rPr lang="en-GB" dirty="0" smtClean="0"/>
              <a:t>• </a:t>
            </a:r>
            <a:r>
              <a:rPr lang="en-GB" b="1" dirty="0" smtClean="0"/>
              <a:t>Make </a:t>
            </a:r>
            <a:r>
              <a:rPr lang="en-GB" b="1" dirty="0"/>
              <a:t>to Order or Make to Stock? </a:t>
            </a:r>
            <a:endParaRPr lang="en-GB" dirty="0"/>
          </a:p>
          <a:p>
            <a:pPr marL="0" indent="0">
              <a:buNone/>
            </a:pPr>
            <a:r>
              <a:rPr lang="en-GB" dirty="0" smtClean="0"/>
              <a:t>• </a:t>
            </a:r>
            <a:r>
              <a:rPr lang="en-GB" b="1" dirty="0" smtClean="0"/>
              <a:t>How </a:t>
            </a:r>
            <a:r>
              <a:rPr lang="en-GB" b="1" dirty="0"/>
              <a:t>many employees are required? </a:t>
            </a:r>
            <a:endParaRPr lang="en-GB" dirty="0"/>
          </a:p>
          <a:p>
            <a:pPr marL="0" indent="0">
              <a:buNone/>
            </a:pPr>
            <a:r>
              <a:rPr lang="en-GB" dirty="0" smtClean="0"/>
              <a:t>• </a:t>
            </a:r>
            <a:r>
              <a:rPr lang="en-GB" b="1" dirty="0" smtClean="0"/>
              <a:t>Who </a:t>
            </a:r>
            <a:r>
              <a:rPr lang="en-GB" b="1" dirty="0"/>
              <a:t>will be the main suppliers to the business? </a:t>
            </a:r>
            <a:endParaRPr lang="en-GB" dirty="0"/>
          </a:p>
          <a:p>
            <a:pPr marL="0" indent="0">
              <a:buNone/>
            </a:pPr>
            <a:r>
              <a:rPr lang="en-GB" dirty="0" smtClean="0"/>
              <a:t>• </a:t>
            </a:r>
            <a:r>
              <a:rPr lang="en-GB" b="1" dirty="0" smtClean="0"/>
              <a:t>What </a:t>
            </a:r>
            <a:r>
              <a:rPr lang="en-GB" b="1" dirty="0"/>
              <a:t>are the likely bottlenecks in the supply chain? </a:t>
            </a:r>
            <a:endParaRPr lang="en-GB" dirty="0"/>
          </a:p>
          <a:p>
            <a:endParaRPr lang="en-GB" dirty="0"/>
          </a:p>
        </p:txBody>
      </p:sp>
    </p:spTree>
    <p:extLst>
      <p:ext uri="{BB962C8B-B14F-4D97-AF65-F5344CB8AC3E}">
        <p14:creationId xmlns:p14="http://schemas.microsoft.com/office/powerpoint/2010/main" val="420975559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fontScale="90000"/>
          </a:bodyPr>
          <a:lstStyle/>
          <a:p>
            <a:r>
              <a:rPr lang="en-GB" dirty="0"/>
              <a:t/>
            </a:r>
            <a:br>
              <a:rPr lang="en-GB" dirty="0"/>
            </a:br>
            <a:r>
              <a:rPr lang="en-GB" dirty="0">
                <a:latin typeface="Arial" panose="020B0604020202020204" pitchFamily="34" charset="0"/>
                <a:cs typeface="Arial" panose="020B0604020202020204" pitchFamily="34" charset="0"/>
              </a:rPr>
              <a:t>Making Location Decisions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980728"/>
            <a:ext cx="8229600" cy="3917032"/>
          </a:xfrm>
        </p:spPr>
        <p:txBody>
          <a:bodyPr>
            <a:normAutofit lnSpcReduction="10000"/>
          </a:bodyPr>
          <a:lstStyle/>
          <a:p>
            <a:endParaRPr lang="en-GB" dirty="0"/>
          </a:p>
          <a:p>
            <a:endParaRPr lang="en-GB" dirty="0"/>
          </a:p>
          <a:p>
            <a:r>
              <a:rPr lang="en-GB" b="1" dirty="0" smtClean="0">
                <a:latin typeface="Arial" panose="020B0604020202020204" pitchFamily="34" charset="0"/>
                <a:cs typeface="Arial" panose="020B0604020202020204" pitchFamily="34" charset="0"/>
              </a:rPr>
              <a:t>Analysis </a:t>
            </a:r>
            <a:r>
              <a:rPr lang="en-GB" b="1" dirty="0">
                <a:latin typeface="Arial" panose="020B0604020202020204" pitchFamily="34" charset="0"/>
                <a:cs typeface="Arial" panose="020B0604020202020204" pitchFamily="34" charset="0"/>
              </a:rPr>
              <a:t>should follow 3 step process: </a:t>
            </a:r>
            <a:r>
              <a:rPr lang="en-GB" b="1" dirty="0" smtClean="0">
                <a:latin typeface="Arial" panose="020B0604020202020204" pitchFamily="34" charset="0"/>
                <a:cs typeface="Arial" panose="020B0604020202020204" pitchFamily="34" charset="0"/>
              </a:rPr>
              <a:t> </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Step 1: Identify dominant location factors </a:t>
            </a:r>
          </a:p>
          <a:p>
            <a:r>
              <a:rPr lang="en-GB" dirty="0">
                <a:latin typeface="Arial" panose="020B0604020202020204" pitchFamily="34" charset="0"/>
                <a:cs typeface="Arial" panose="020B0604020202020204" pitchFamily="34" charset="0"/>
              </a:rPr>
              <a:t>Step 2: Develop location alternatives </a:t>
            </a:r>
          </a:p>
          <a:p>
            <a:r>
              <a:rPr lang="en-GB" dirty="0">
                <a:latin typeface="Arial" panose="020B0604020202020204" pitchFamily="34" charset="0"/>
                <a:cs typeface="Arial" panose="020B0604020202020204" pitchFamily="34" charset="0"/>
              </a:rPr>
              <a:t>Step 3: Evaluate locations alternatives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377252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 y="-285339"/>
            <a:ext cx="8229600" cy="1143000"/>
          </a:xfrm>
        </p:spPr>
        <p:txBody>
          <a:bodyPr>
            <a:normAutofit fontScale="90000"/>
          </a:bodyPr>
          <a:lstStyle/>
          <a:p>
            <a:r>
              <a:rPr lang="en-GB" dirty="0"/>
              <a:t/>
            </a:r>
            <a:br>
              <a:rPr lang="en-GB" dirty="0"/>
            </a:br>
            <a:r>
              <a:rPr lang="en-GB" b="1" dirty="0">
                <a:latin typeface="Arial" panose="020B0604020202020204" pitchFamily="34" charset="0"/>
                <a:cs typeface="Arial" panose="020B0604020202020204" pitchFamily="34" charset="0"/>
              </a:rPr>
              <a:t>Factor Rating Example </a:t>
            </a:r>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247219" y="828700"/>
            <a:ext cx="6222010" cy="646331"/>
          </a:xfrm>
          <a:prstGeom prst="rect">
            <a:avLst/>
          </a:prstGeom>
          <a:solidFill>
            <a:schemeClr val="accent1"/>
          </a:solidFill>
        </p:spPr>
        <p:txBody>
          <a:bodyPr wrap="square" rtlCol="0">
            <a:spAutoFit/>
          </a:bodyPr>
          <a:lstStyle/>
          <a:p>
            <a:endParaRPr lang="en-GB" dirty="0"/>
          </a:p>
          <a:p>
            <a:r>
              <a:rPr lang="en-GB" b="1" dirty="0">
                <a:latin typeface="Arial" panose="020B0604020202020204" pitchFamily="34" charset="0"/>
                <a:cs typeface="Arial" panose="020B0604020202020204" pitchFamily="34" charset="0"/>
              </a:rPr>
              <a:t>Step 1: Identify the dominant factors </a:t>
            </a:r>
            <a:endParaRPr lang="en-GB" dirty="0">
              <a:latin typeface="Arial" panose="020B0604020202020204" pitchFamily="34" charset="0"/>
              <a:cs typeface="Arial" panose="020B0604020202020204" pitchFamily="34" charset="0"/>
            </a:endParaRPr>
          </a:p>
        </p:txBody>
      </p:sp>
      <p:sp>
        <p:nvSpPr>
          <p:cNvPr id="5" name="TextBox 4"/>
          <p:cNvSpPr txBox="1"/>
          <p:nvPr/>
        </p:nvSpPr>
        <p:spPr>
          <a:xfrm>
            <a:off x="232558" y="1558536"/>
            <a:ext cx="7560840" cy="923330"/>
          </a:xfrm>
          <a:prstGeom prst="rect">
            <a:avLst/>
          </a:prstGeom>
          <a:solidFill>
            <a:schemeClr val="tx2">
              <a:lumMod val="75000"/>
            </a:schemeClr>
          </a:solidFill>
        </p:spPr>
        <p:txBody>
          <a:bodyPr wrap="square" rtlCol="0">
            <a:spAutoFit/>
          </a:bodyPr>
          <a:lstStyle/>
          <a:p>
            <a:endParaRPr lang="en-GB" dirty="0"/>
          </a:p>
          <a:p>
            <a:r>
              <a:rPr lang="en-GB" b="1" dirty="0">
                <a:solidFill>
                  <a:schemeClr val="bg1"/>
                </a:solidFill>
                <a:latin typeface="Arial" panose="020B0604020202020204" pitchFamily="34" charset="0"/>
                <a:cs typeface="Arial" panose="020B0604020202020204" pitchFamily="34" charset="0"/>
              </a:rPr>
              <a:t>Step 2: Assign weights to factors reflecting the importance of each factor relative to the other factors (total = 100) </a:t>
            </a:r>
            <a:endParaRPr lang="en-GB" dirty="0">
              <a:solidFill>
                <a:schemeClr val="bg1"/>
              </a:solidFill>
              <a:latin typeface="Arial" panose="020B0604020202020204" pitchFamily="34" charset="0"/>
              <a:cs typeface="Arial" panose="020B0604020202020204" pitchFamily="34" charset="0"/>
            </a:endParaRPr>
          </a:p>
        </p:txBody>
      </p:sp>
      <p:sp>
        <p:nvSpPr>
          <p:cNvPr id="6" name="TextBox 5"/>
          <p:cNvSpPr txBox="1"/>
          <p:nvPr/>
        </p:nvSpPr>
        <p:spPr>
          <a:xfrm>
            <a:off x="247219" y="2551375"/>
            <a:ext cx="7546179" cy="923330"/>
          </a:xfrm>
          <a:prstGeom prst="rect">
            <a:avLst/>
          </a:prstGeom>
          <a:solidFill>
            <a:schemeClr val="accent3">
              <a:lumMod val="60000"/>
              <a:lumOff val="40000"/>
            </a:schemeClr>
          </a:solidFill>
        </p:spPr>
        <p:txBody>
          <a:bodyPr wrap="square" rtlCol="0">
            <a:spAutoFit/>
          </a:bodyPr>
          <a:lstStyle/>
          <a:p>
            <a:endParaRPr lang="en-GB" dirty="0"/>
          </a:p>
          <a:p>
            <a:r>
              <a:rPr lang="en-GB" b="1" dirty="0">
                <a:latin typeface="Arial" panose="020B0604020202020204" pitchFamily="34" charset="0"/>
                <a:cs typeface="Arial" panose="020B0604020202020204" pitchFamily="34" charset="0"/>
              </a:rPr>
              <a:t>Step 3: Select a scale by which to evaluate each location relative to each factor (e.g., 100-point scale). Evaluate each alternative. </a:t>
            </a:r>
            <a:endParaRPr lang="en-GB" dirty="0">
              <a:latin typeface="Arial" panose="020B0604020202020204" pitchFamily="34" charset="0"/>
              <a:cs typeface="Arial" panose="020B0604020202020204" pitchFamily="34" charset="0"/>
            </a:endParaRPr>
          </a:p>
        </p:txBody>
      </p:sp>
      <p:sp>
        <p:nvSpPr>
          <p:cNvPr id="7" name="TextBox 6"/>
          <p:cNvSpPr txBox="1"/>
          <p:nvPr/>
        </p:nvSpPr>
        <p:spPr>
          <a:xfrm>
            <a:off x="247219" y="3558210"/>
            <a:ext cx="6883446" cy="1200329"/>
          </a:xfrm>
          <a:prstGeom prst="rect">
            <a:avLst/>
          </a:prstGeom>
          <a:solidFill>
            <a:srgbClr val="C00000"/>
          </a:solidFill>
        </p:spPr>
        <p:txBody>
          <a:bodyPr wrap="square" rtlCol="0">
            <a:spAutoFit/>
          </a:bodyPr>
          <a:lstStyle/>
          <a:p>
            <a:endParaRPr lang="en-GB" dirty="0"/>
          </a:p>
          <a:p>
            <a:r>
              <a:rPr lang="en-GB" b="1" dirty="0">
                <a:solidFill>
                  <a:schemeClr val="bg1"/>
                </a:solidFill>
                <a:latin typeface="Arial" panose="020B0604020202020204" pitchFamily="34" charset="0"/>
                <a:cs typeface="Arial" panose="020B0604020202020204" pitchFamily="34" charset="0"/>
              </a:rPr>
              <a:t>Step 4: For each factor, multiply the weight of the factor by the score for the factor and sum the result for each alternative. </a:t>
            </a:r>
            <a:endParaRPr lang="en-GB" dirty="0">
              <a:solidFill>
                <a:schemeClr val="bg1"/>
              </a:solidFill>
              <a:latin typeface="Arial" panose="020B0604020202020204" pitchFamily="34" charset="0"/>
              <a:cs typeface="Arial" panose="020B0604020202020204" pitchFamily="34" charset="0"/>
            </a:endParaRPr>
          </a:p>
        </p:txBody>
      </p:sp>
      <p:sp>
        <p:nvSpPr>
          <p:cNvPr id="8" name="TextBox 7"/>
          <p:cNvSpPr txBox="1"/>
          <p:nvPr/>
        </p:nvSpPr>
        <p:spPr>
          <a:xfrm>
            <a:off x="247219" y="4869160"/>
            <a:ext cx="5938279" cy="646331"/>
          </a:xfrm>
          <a:prstGeom prst="rect">
            <a:avLst/>
          </a:prstGeom>
          <a:solidFill>
            <a:srgbClr val="7030A0"/>
          </a:solidFill>
        </p:spPr>
        <p:txBody>
          <a:bodyPr wrap="square" rtlCol="0">
            <a:spAutoFit/>
          </a:bodyPr>
          <a:lstStyle/>
          <a:p>
            <a:endParaRPr lang="en-GB" dirty="0"/>
          </a:p>
          <a:p>
            <a:r>
              <a:rPr lang="en-GB" b="1" dirty="0">
                <a:solidFill>
                  <a:schemeClr val="bg1"/>
                </a:solidFill>
                <a:latin typeface="Arial" panose="020B0604020202020204" pitchFamily="34" charset="0"/>
                <a:cs typeface="Arial" panose="020B0604020202020204" pitchFamily="34" charset="0"/>
              </a:rPr>
              <a:t>Step 5: Select the alternative with the highest score</a:t>
            </a:r>
            <a:r>
              <a:rPr lang="en-GB" b="1" dirty="0"/>
              <a:t>. </a:t>
            </a:r>
            <a:endParaRPr lang="en-GB" dirty="0"/>
          </a:p>
        </p:txBody>
      </p:sp>
    </p:spTree>
    <p:extLst>
      <p:ext uri="{BB962C8B-B14F-4D97-AF65-F5344CB8AC3E}">
        <p14:creationId xmlns:p14="http://schemas.microsoft.com/office/powerpoint/2010/main" val="24618500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23"/>
            <a:ext cx="8229600" cy="1143000"/>
          </a:xfrm>
        </p:spPr>
        <p:txBody>
          <a:bodyPr>
            <a:normAutofit fontScale="90000"/>
          </a:bodyPr>
          <a:lstStyle/>
          <a:p>
            <a:pPr algn="l"/>
            <a:r>
              <a:rPr lang="en-GB" dirty="0"/>
              <a:t/>
            </a:r>
            <a:br>
              <a:rPr lang="en-GB" dirty="0"/>
            </a:br>
            <a:r>
              <a:rPr lang="en-GB" sz="2200" dirty="0">
                <a:latin typeface="Arial" panose="020B0604020202020204" pitchFamily="34" charset="0"/>
                <a:cs typeface="Arial" panose="020B0604020202020204" pitchFamily="34" charset="0"/>
              </a:rPr>
              <a:t>A car repair company intends to open a new branch store. The following table contains information on two potential locations. Which is better? </a:t>
            </a:r>
            <a:endParaRPr lang="en-GB" sz="22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1691680" y="1441561"/>
            <a:ext cx="5616624" cy="4003663"/>
          </a:xfrm>
          <a:prstGeom prst="rect">
            <a:avLst/>
          </a:prstGeom>
        </p:spPr>
      </p:pic>
    </p:spTree>
    <p:extLst>
      <p:ext uri="{BB962C8B-B14F-4D97-AF65-F5344CB8AC3E}">
        <p14:creationId xmlns:p14="http://schemas.microsoft.com/office/powerpoint/2010/main" val="93939788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6746" y="620688"/>
            <a:ext cx="7585654" cy="4680520"/>
          </a:xfrm>
          <a:prstGeom prst="rect">
            <a:avLst/>
          </a:prstGeom>
        </p:spPr>
      </p:pic>
    </p:spTree>
    <p:extLst>
      <p:ext uri="{BB962C8B-B14F-4D97-AF65-F5344CB8AC3E}">
        <p14:creationId xmlns:p14="http://schemas.microsoft.com/office/powerpoint/2010/main" val="1807518368"/>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b="1" dirty="0"/>
              <a:t>Make to Order or Make to Stock? </a:t>
            </a:r>
            <a:endParaRPr lang="en-GB" dirty="0"/>
          </a:p>
        </p:txBody>
      </p:sp>
      <p:pic>
        <p:nvPicPr>
          <p:cNvPr id="4" name="Content Placeholder 3"/>
          <p:cNvPicPr>
            <a:picLocks noGrp="1" noChangeAspect="1"/>
          </p:cNvPicPr>
          <p:nvPr>
            <p:ph idx="1"/>
          </p:nvPr>
        </p:nvPicPr>
        <p:blipFill>
          <a:blip r:embed="rId2"/>
          <a:stretch>
            <a:fillRect/>
          </a:stretch>
        </p:blipFill>
        <p:spPr>
          <a:xfrm>
            <a:off x="1997288" y="1666881"/>
            <a:ext cx="5149424" cy="3783000"/>
          </a:xfrm>
          <a:prstGeom prst="rect">
            <a:avLst/>
          </a:prstGeom>
        </p:spPr>
      </p:pic>
      <p:pic>
        <p:nvPicPr>
          <p:cNvPr id="5" name="Picture 4"/>
          <p:cNvPicPr>
            <a:picLocks noChangeAspect="1"/>
          </p:cNvPicPr>
          <p:nvPr/>
        </p:nvPicPr>
        <p:blipFill>
          <a:blip r:embed="rId3"/>
          <a:stretch>
            <a:fillRect/>
          </a:stretch>
        </p:blipFill>
        <p:spPr>
          <a:xfrm>
            <a:off x="625709" y="1998803"/>
            <a:ext cx="1378015" cy="3119156"/>
          </a:xfrm>
          <a:prstGeom prst="rect">
            <a:avLst/>
          </a:prstGeom>
        </p:spPr>
      </p:pic>
    </p:spTree>
    <p:extLst>
      <p:ext uri="{BB962C8B-B14F-4D97-AF65-F5344CB8AC3E}">
        <p14:creationId xmlns:p14="http://schemas.microsoft.com/office/powerpoint/2010/main" val="346210041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5416"/>
            <a:ext cx="8229600" cy="1143000"/>
          </a:xfrm>
        </p:spPr>
        <p:txBody>
          <a:bodyPr>
            <a:normAutofit fontScale="90000"/>
          </a:bodyPr>
          <a:lstStyle/>
          <a:p>
            <a:r>
              <a:rPr lang="en-GB" dirty="0"/>
              <a:t/>
            </a:r>
            <a:br>
              <a:rPr lang="en-GB" dirty="0"/>
            </a:br>
            <a:r>
              <a:rPr lang="en-GB" sz="3600" dirty="0">
                <a:latin typeface="Arial" panose="020B0604020202020204" pitchFamily="34" charset="0"/>
                <a:cs typeface="Arial" panose="020B0604020202020204" pitchFamily="34" charset="0"/>
              </a:rPr>
              <a:t>Different product strategies for Pizza supply </a:t>
            </a:r>
            <a:endParaRPr lang="en-GB" sz="36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1706413" y="1124744"/>
            <a:ext cx="5731174" cy="3916363"/>
          </a:xfrm>
          <a:prstGeom prst="rect">
            <a:avLst/>
          </a:prstGeom>
        </p:spPr>
      </p:pic>
      <p:sp>
        <p:nvSpPr>
          <p:cNvPr id="5" name="Rectangle 4"/>
          <p:cNvSpPr/>
          <p:nvPr/>
        </p:nvSpPr>
        <p:spPr>
          <a:xfrm>
            <a:off x="899592" y="4934310"/>
            <a:ext cx="7056784" cy="807913"/>
          </a:xfrm>
          <a:prstGeom prst="rect">
            <a:avLst/>
          </a:prstGeom>
        </p:spPr>
        <p:txBody>
          <a:bodyPr wrap="square">
            <a:spAutoFit/>
          </a:bodyPr>
          <a:lstStyle/>
          <a:p>
            <a:endParaRPr lang="en-GB" sz="1050" dirty="0">
              <a:solidFill>
                <a:srgbClr val="000000"/>
              </a:solidFill>
              <a:latin typeface="Calibri" panose="020F0502020204030204" pitchFamily="34" charset="0"/>
            </a:endParaRPr>
          </a:p>
          <a:p>
            <a:r>
              <a:rPr lang="en-GB" dirty="0">
                <a:solidFill>
                  <a:srgbClr val="1F487C"/>
                </a:solidFill>
                <a:latin typeface="Calibri" panose="020F0502020204030204" pitchFamily="34" charset="0"/>
              </a:rPr>
              <a:t>What is the basis for competition (Price/Delivery/Service/Choice) for the 3 strategies? </a:t>
            </a:r>
            <a:endParaRPr lang="en-GB" dirty="0"/>
          </a:p>
        </p:txBody>
      </p:sp>
    </p:spTree>
    <p:extLst>
      <p:ext uri="{BB962C8B-B14F-4D97-AF65-F5344CB8AC3E}">
        <p14:creationId xmlns:p14="http://schemas.microsoft.com/office/powerpoint/2010/main" val="145627239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759" y="1628800"/>
            <a:ext cx="8229600" cy="3917032"/>
          </a:xfrm>
        </p:spPr>
        <p:txBody>
          <a:bodyPr/>
          <a:lstStyle/>
          <a:p>
            <a:endParaRPr lang="en-GB" dirty="0"/>
          </a:p>
          <a:p>
            <a:pPr marL="0" indent="0">
              <a:buNone/>
            </a:pPr>
            <a:r>
              <a:rPr lang="en-GB" sz="4000" b="1" dirty="0">
                <a:latin typeface="Arial" panose="020B0604020202020204" pitchFamily="34" charset="0"/>
                <a:cs typeface="Arial" panose="020B0604020202020204" pitchFamily="34" charset="0"/>
              </a:rPr>
              <a:t>Evaluating potential suppliers </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602852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11560" y="116632"/>
            <a:ext cx="7796663" cy="5733256"/>
          </a:xfrm>
          <a:prstGeom prst="rect">
            <a:avLst/>
          </a:prstGeom>
        </p:spPr>
      </p:pic>
    </p:spTree>
    <p:extLst>
      <p:ext uri="{BB962C8B-B14F-4D97-AF65-F5344CB8AC3E}">
        <p14:creationId xmlns:p14="http://schemas.microsoft.com/office/powerpoint/2010/main" val="15613931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394" y="0"/>
            <a:ext cx="8604448" cy="5386090"/>
          </a:xfrm>
          <a:prstGeom prst="rect">
            <a:avLst/>
          </a:prstGeom>
        </p:spPr>
        <p:txBody>
          <a:bodyPr wrap="square">
            <a:spAutoFit/>
          </a:bodyPr>
          <a:lstStyle/>
          <a:p>
            <a:endParaRPr lang="en-GB" sz="1000" dirty="0">
              <a:solidFill>
                <a:srgbClr val="000000"/>
              </a:solidFill>
              <a:latin typeface="Calibri" panose="020F0502020204030204" pitchFamily="34" charset="0"/>
            </a:endParaRPr>
          </a:p>
          <a:p>
            <a:endParaRPr lang="en-GB" sz="1000" dirty="0">
              <a:latin typeface="Calibri" panose="020F0502020204030204" pitchFamily="34" charset="0"/>
            </a:endParaRPr>
          </a:p>
          <a:p>
            <a:endParaRPr lang="en-GB" dirty="0"/>
          </a:p>
          <a:p>
            <a:endParaRPr lang="en-GB" dirty="0"/>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Think of any business as a </a:t>
            </a:r>
            <a:r>
              <a:rPr lang="en-GB" sz="2400" b="1" dirty="0" smtClean="0">
                <a:latin typeface="Arial" panose="020B0604020202020204" pitchFamily="34" charset="0"/>
                <a:cs typeface="Arial" panose="020B0604020202020204" pitchFamily="34" charset="0"/>
              </a:rPr>
              <a:t>chain</a:t>
            </a:r>
          </a:p>
          <a:p>
            <a:r>
              <a:rPr lang="en-GB" sz="2400" b="1" dirty="0" smtClean="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Each link in the chain represents a separate </a:t>
            </a:r>
            <a:r>
              <a:rPr lang="en-GB" sz="2400" b="1" dirty="0" smtClean="0">
                <a:latin typeface="Arial" panose="020B0604020202020204" pitchFamily="34" charset="0"/>
                <a:cs typeface="Arial" panose="020B0604020202020204" pitchFamily="34" charset="0"/>
              </a:rPr>
              <a:t>function</a:t>
            </a:r>
          </a:p>
          <a:p>
            <a:r>
              <a:rPr lang="en-GB" sz="2400" b="1" dirty="0" smtClean="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If one link breaks the whole chain </a:t>
            </a:r>
            <a:r>
              <a:rPr lang="en-GB" sz="2400" b="1" dirty="0" smtClean="0">
                <a:latin typeface="Arial" panose="020B0604020202020204" pitchFamily="34" charset="0"/>
                <a:cs typeface="Arial" panose="020B0604020202020204" pitchFamily="34" charset="0"/>
              </a:rPr>
              <a:t>fails</a:t>
            </a:r>
          </a:p>
          <a:p>
            <a:r>
              <a:rPr lang="en-GB" sz="2400" b="1" dirty="0" smtClean="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It is the linkages that bear the strain </a:t>
            </a:r>
            <a:endParaRPr lang="en-GB" sz="2400" b="1" dirty="0" smtClean="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It is the strength of the linkages that determine how well the chain works </a:t>
            </a:r>
            <a:endParaRPr lang="en-GB" sz="2400" b="1" dirty="0" smtClean="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Improving some of the links does not improve the chain </a:t>
            </a:r>
            <a:endParaRPr lang="en-GB" sz="24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404664"/>
            <a:ext cx="1444583" cy="1083437"/>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4149080"/>
            <a:ext cx="1534988" cy="837080"/>
          </a:xfrm>
          <a:prstGeom prst="rect">
            <a:avLst/>
          </a:prstGeom>
        </p:spPr>
      </p:pic>
    </p:spTree>
    <p:extLst>
      <p:ext uri="{BB962C8B-B14F-4D97-AF65-F5344CB8AC3E}">
        <p14:creationId xmlns:p14="http://schemas.microsoft.com/office/powerpoint/2010/main" val="95875738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normAutofit fontScale="90000"/>
          </a:bodyPr>
          <a:lstStyle/>
          <a:p>
            <a:r>
              <a:rPr lang="en-GB" dirty="0"/>
              <a:t/>
            </a:r>
            <a:br>
              <a:rPr lang="en-GB" dirty="0"/>
            </a:br>
            <a:r>
              <a:rPr lang="en-GB" b="1" dirty="0">
                <a:latin typeface="Arial" panose="020B0604020202020204" pitchFamily="34" charset="0"/>
                <a:cs typeface="Arial" panose="020B0604020202020204" pitchFamily="34" charset="0"/>
              </a:rPr>
              <a:t>Significance of Bottlenecks </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9349" y="1124744"/>
            <a:ext cx="8229600" cy="3917032"/>
          </a:xfrm>
        </p:spPr>
        <p:txBody>
          <a:bodyPr/>
          <a:lstStyle/>
          <a:p>
            <a:pPr marL="0" indent="0">
              <a:buNone/>
            </a:pPr>
            <a:endParaRPr lang="en-GB" dirty="0"/>
          </a:p>
          <a:p>
            <a:r>
              <a:rPr lang="en-GB" sz="2400" b="1" dirty="0" smtClean="0">
                <a:latin typeface="Arial" panose="020B0604020202020204" pitchFamily="34" charset="0"/>
                <a:cs typeface="Arial" panose="020B0604020202020204" pitchFamily="34" charset="0"/>
              </a:rPr>
              <a:t>Maximum </a:t>
            </a:r>
            <a:r>
              <a:rPr lang="en-GB" sz="2400" b="1" dirty="0">
                <a:latin typeface="Arial" panose="020B0604020202020204" pitchFamily="34" charset="0"/>
                <a:cs typeface="Arial" panose="020B0604020202020204" pitchFamily="34" charset="0"/>
              </a:rPr>
              <a:t>speed of the process is the speed of the slowest </a:t>
            </a:r>
            <a:r>
              <a:rPr lang="en-GB" sz="2400" b="1" dirty="0" smtClean="0">
                <a:latin typeface="Arial" panose="020B0604020202020204" pitchFamily="34" charset="0"/>
                <a:cs typeface="Arial" panose="020B0604020202020204" pitchFamily="34" charset="0"/>
              </a:rPr>
              <a:t>operation</a:t>
            </a:r>
          </a:p>
          <a:p>
            <a:pPr marL="0" indent="0">
              <a:buNone/>
            </a:pPr>
            <a:r>
              <a:rPr lang="en-GB" sz="2400" b="1" dirty="0" smtClean="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b="1" dirty="0" smtClean="0">
                <a:latin typeface="Arial" panose="020B0604020202020204" pitchFamily="34" charset="0"/>
                <a:cs typeface="Arial" panose="020B0604020202020204" pitchFamily="34" charset="0"/>
              </a:rPr>
              <a:t>Any </a:t>
            </a:r>
            <a:r>
              <a:rPr lang="en-GB" sz="2400" b="1" dirty="0">
                <a:latin typeface="Arial" panose="020B0604020202020204" pitchFamily="34" charset="0"/>
                <a:cs typeface="Arial" panose="020B0604020202020204" pitchFamily="34" charset="0"/>
              </a:rPr>
              <a:t>improvements will be wasted unless the bottleneck is relieved </a:t>
            </a:r>
            <a:endParaRPr lang="en-GB" sz="2400" dirty="0">
              <a:latin typeface="Arial" panose="020B0604020202020204" pitchFamily="34" charset="0"/>
              <a:cs typeface="Arial" panose="020B0604020202020204" pitchFamily="34" charset="0"/>
            </a:endParaRPr>
          </a:p>
          <a:p>
            <a:endParaRPr lang="en-GB" dirty="0"/>
          </a:p>
        </p:txBody>
      </p:sp>
      <p:pic>
        <p:nvPicPr>
          <p:cNvPr id="4" name="Picture 3"/>
          <p:cNvPicPr>
            <a:picLocks noChangeAspect="1"/>
          </p:cNvPicPr>
          <p:nvPr/>
        </p:nvPicPr>
        <p:blipFill>
          <a:blip r:embed="rId2"/>
          <a:stretch>
            <a:fillRect/>
          </a:stretch>
        </p:blipFill>
        <p:spPr>
          <a:xfrm>
            <a:off x="6516216" y="3717032"/>
            <a:ext cx="1051643" cy="1636875"/>
          </a:xfrm>
          <a:prstGeom prst="rect">
            <a:avLst/>
          </a:prstGeom>
        </p:spPr>
      </p:pic>
    </p:spTree>
    <p:extLst>
      <p:ext uri="{BB962C8B-B14F-4D97-AF65-F5344CB8AC3E}">
        <p14:creationId xmlns:p14="http://schemas.microsoft.com/office/powerpoint/2010/main" val="269224211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9748" y="548680"/>
            <a:ext cx="8776748" cy="5040559"/>
          </a:xfrm>
          <a:prstGeom prst="rect">
            <a:avLst/>
          </a:prstGeom>
        </p:spPr>
      </p:pic>
    </p:spTree>
    <p:extLst>
      <p:ext uri="{BB962C8B-B14F-4D97-AF65-F5344CB8AC3E}">
        <p14:creationId xmlns:p14="http://schemas.microsoft.com/office/powerpoint/2010/main" val="3651460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861214811"/>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0470088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5761</TotalTime>
  <Words>4425</Words>
  <Application>Microsoft Office PowerPoint</Application>
  <PresentationFormat>On-screen Show (4:3)</PresentationFormat>
  <Paragraphs>921</Paragraphs>
  <Slides>129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129</vt:i4>
      </vt:variant>
    </vt:vector>
  </HeadingPairs>
  <TitlesOfParts>
    <vt:vector size="133" baseType="lpstr">
      <vt:lpstr>Arial</vt:lpstr>
      <vt:lpstr>Calibri</vt:lpstr>
      <vt:lpstr>Myriad Pro</vt:lpstr>
      <vt:lpstr>20140311PresentationUWTSDTemplate</vt:lpstr>
      <vt:lpstr>   Developing a Business Plan :</vt:lpstr>
      <vt:lpstr> Learning objectives of this session  </vt:lpstr>
      <vt:lpstr> The world in which the company operates </vt:lpstr>
      <vt:lpstr>  Time to focus on the business and the way forward </vt:lpstr>
      <vt:lpstr> A template for a Business Plan </vt:lpstr>
      <vt:lpstr>Topic 1 : What sort of company?  </vt:lpstr>
      <vt:lpstr>PowerPoint Presentation</vt:lpstr>
      <vt:lpstr> Legal Structures </vt:lpstr>
      <vt:lpstr>PowerPoint Presentation</vt:lpstr>
      <vt:lpstr>          Types of business structures                        Principal types of structure:  Sole Trader Partnership Co-operative Company limited by guarantee Private Limited Company Public Limited Company Franchise  All of the above structures can employ people. </vt:lpstr>
      <vt:lpstr>                                                                               Sole traders     A sole trader describes any business that is owned and controlled by one person - although they may employ workers. Individuals who provide a specialist service like plumbers, hairdressers or photographers are often sole traders.   Sole traders do not have a separate legal existence from the business.  In the eyes of the law, the business and the owner are the same.  As a result, the owner is personally liable for the firm's debts and may have to pay for losses made by the business out of their own pocket.  This is called unlimited liability. </vt:lpstr>
      <vt:lpstr>PowerPoint Presentation</vt:lpstr>
      <vt:lpstr>            Disadvantages of being a sole trader   Liability– sole traders are not seen as a separate entity by the law. Therefore, they are subject to unlimited liability. This means if the business gets into debt, the business owner is liable. In the worst case, this may mean a person risks their home, personal savings and any other assets they have both in and outside of the business.   Finance – sole traders often find it difficult to raise finance to fund their business.   Reverse economies of scale – sole traders will be unable to take advantage of economies of scale in the same way as limited companies and larger corporations, who can afford to buy in bulk.   Decision making – all decisions must be made by the sole trader. There is no room for help by others. So the success or failure of the business rests on one person. </vt:lpstr>
      <vt:lpstr>PowerPoint Presentation</vt:lpstr>
      <vt:lpstr> 4 Advantages of running your business as a limited company    1. Tax  The main advantage of running your business as a limited company is that you are likely to pay less personal tax than a sole trader.    2. Distinct Entity  A limited company is a completely separate entity from its owners. Everything from the company bank account, to ownership of assets and involvement in tenders and contracts is purely company business and separate from the interests of the company’s shareholders.   A sole trader and his/her business is treated as a single entity for tax and administrative purposes. </vt:lpstr>
      <vt:lpstr>              Continued…………………….. 3. Limited Liability  As the name suggests, if you run a limited company, you are protected in case things go wrong. Assuming no fraud has taken place, you will not be personally liable for any financial losses made by your limited company.  Those running a business as self employed do not enjoy such protection from financial claims if things go wrong with their business.   4. Professional  In some businesses and industries, having a limited company can provide a more professional image.   5. Funding  Finding funding can be difficult for all types of businesses in the current climate. But because a limited company is a distinct entity from its owners it may be a little easier for a company to secure business finance than it is for their sole trader counterparts. </vt:lpstr>
      <vt:lpstr>            6. Naming  Once you register your company with Companies House, your company name is protected by law. No-one else can use the same name as you, or anything deemed to be too similar.  As a sole trader, it’s possible someone else could trade under the same name as you, and you couldn’t do anything about it. This could damage your business, and in some cases, result in you having to go through the costly and time-consuming effort of changing the name of your business.   7. Shareholders  A limited company can issue various classes of shares. This means you can easily sell stakes in the company, or transfer ownership of shares. </vt:lpstr>
      <vt:lpstr> Disadvantages of setting up a Limited company </vt:lpstr>
      <vt:lpstr>PowerPoint Presentation</vt:lpstr>
      <vt:lpstr>Business Names, Logos and Licences </vt:lpstr>
      <vt:lpstr> Protecting your Ideas/ Work </vt:lpstr>
      <vt:lpstr> Regulatory Compliance </vt:lpstr>
      <vt:lpstr>          You must register for VAT with HM Revenue and Customs (HMRC) if your business’ VAT taxable turnover is more than £85,000.   When you register, you’ll be sent a VAT registration certificate. This confirms:   • your VAT number  • when to submit your first VAT Return and payment  • your ‘effective date of registration’ - this is the date you went over the threshold, or the date you asked to register if it was voluntary   Website : https://www.gov.uk/vat-registration/how-to-register </vt:lpstr>
      <vt:lpstr>PowerPoint Presentation</vt:lpstr>
      <vt:lpstr> What Insurance will I need? </vt:lpstr>
      <vt:lpstr> Do you need a licence? </vt:lpstr>
      <vt:lpstr> Defining the basis for competition </vt:lpstr>
      <vt:lpstr>Topic 1 : What sort of company?  </vt:lpstr>
      <vt:lpstr>      Do you provide a Product or a Service?   • A product needs to be designed, tested, prototyped, approved, tooled for mass production, packaged and delivered      • A service needs to be able to meet the needs of customers better than any competitor (Does it have an USP?)  </vt:lpstr>
      <vt:lpstr>              Unique Selling Proposition (USP)    •A USP helps you to differentiate your product/ service in the market   •It might be:     •Price     •Service     •Quality     •Uniqueness     •Better support     •Ease of use  </vt:lpstr>
      <vt:lpstr>PowerPoint Presentation</vt:lpstr>
      <vt:lpstr>Assessing your product or service  Use the following template to assess your product or service: </vt:lpstr>
      <vt:lpstr>PowerPoint Presentation</vt:lpstr>
      <vt:lpstr>PowerPoint Presentation</vt:lpstr>
      <vt:lpstr>PowerPoint Presentation</vt:lpstr>
      <vt:lpstr>     Exercise 3    Undertake a SWOT analysis of your company </vt:lpstr>
      <vt:lpstr>PowerPoint Presentation</vt:lpstr>
      <vt:lpstr> Where do we stand in the market? </vt:lpstr>
      <vt:lpstr>PowerPoint Presentation</vt:lpstr>
      <vt:lpstr>PowerPoint Presentation</vt:lpstr>
      <vt:lpstr> Benchmarking your product or service </vt:lpstr>
      <vt:lpstr>PowerPoint Presentation</vt:lpstr>
      <vt:lpstr>PowerPoint Presentation</vt:lpstr>
      <vt:lpstr>PowerPoint Presentation</vt:lpstr>
      <vt:lpstr> Customer opinion surveys  (If you have sufficient resources) </vt:lpstr>
      <vt:lpstr>PowerPoint Presentation</vt:lpstr>
      <vt:lpstr>PowerPoint Presentation</vt:lpstr>
      <vt:lpstr> General Comments made by every customer </vt:lpstr>
      <vt:lpstr>PowerPoint Presentation</vt:lpstr>
      <vt:lpstr>PowerPoint Presentation</vt:lpstr>
      <vt:lpstr>PowerPoint Presentation</vt:lpstr>
      <vt:lpstr>PowerPoint Presentation</vt:lpstr>
      <vt:lpstr>              Customer expectations   •Customers have rising expectations   •They show less tolerance and a greater willingness to complain   •They have greater awareness of rights and less deference   •They generally have a greater level of sophistication that customers in the past  </vt:lpstr>
      <vt:lpstr>PowerPoint Presentation</vt:lpstr>
      <vt:lpstr>Topic 3 : The Market </vt:lpstr>
      <vt:lpstr>PowerPoint Presentation</vt:lpstr>
      <vt:lpstr>      Product –  The first of the Four Ps of marketing is product.  A product can be either a tangible good or an intangible service that fulfils a need or want of consumers.   Whether you sell custom wood products or provide luxury accommodation, it’s imperative that you have a clear grasp of exactly what your product is and what makes it unique before you can successfully market it. </vt:lpstr>
      <vt:lpstr>PowerPoint Presentation</vt:lpstr>
      <vt:lpstr> On what basis can we compete? </vt:lpstr>
      <vt:lpstr>PowerPoint Presentation</vt:lpstr>
      <vt:lpstr>PowerPoint Presentation</vt:lpstr>
      <vt:lpstr>PowerPoint Presentation</vt:lpstr>
      <vt:lpstr>PowerPoint Presentation</vt:lpstr>
      <vt:lpstr> Specific features analysis </vt:lpstr>
      <vt:lpstr> Identifying Attribute U.S.Ps </vt:lpstr>
      <vt:lpstr> Exercise 4 </vt:lpstr>
      <vt:lpstr>PowerPoint Presentation</vt:lpstr>
      <vt:lpstr>PowerPoint Presentation</vt:lpstr>
      <vt:lpstr> Competition </vt:lpstr>
      <vt:lpstr> Competitor analysis </vt:lpstr>
      <vt:lpstr>PowerPoint Presentation</vt:lpstr>
      <vt:lpstr> Competitor Analysis </vt:lpstr>
      <vt:lpstr> Categorising the Product Portfolio </vt:lpstr>
      <vt:lpstr> Boston Consulting Group Analysis </vt:lpstr>
      <vt:lpstr>PowerPoint Presentation</vt:lpstr>
      <vt:lpstr>PowerPoint Presentation</vt:lpstr>
      <vt:lpstr>PowerPoint Presentation</vt:lpstr>
      <vt:lpstr> Exercise 6 </vt:lpstr>
      <vt:lpstr> Market segmentation </vt:lpstr>
      <vt:lpstr> Market segmentation </vt:lpstr>
      <vt:lpstr> Criteria for segmentation </vt:lpstr>
      <vt:lpstr> Market segmentation : a summary </vt:lpstr>
      <vt:lpstr> Market segmentation </vt:lpstr>
      <vt:lpstr>PowerPoint Presentation</vt:lpstr>
      <vt:lpstr>PowerPoint Presentation</vt:lpstr>
      <vt:lpstr>Topic 3 : The Market </vt:lpstr>
      <vt:lpstr> Marketing and Sales </vt:lpstr>
      <vt:lpstr> Ansoff’s Matrix (Product/Market Matrix) </vt:lpstr>
      <vt:lpstr> How do we develop the business? </vt:lpstr>
      <vt:lpstr>PowerPoint Presentation</vt:lpstr>
      <vt:lpstr>      Price     Once a concrete understanding of the product offering is established we can start making some pricing decisions.   Price determinations will impact profit margins, supply, demand and marketing strategy. </vt:lpstr>
      <vt:lpstr> Marketing Ps - Price </vt:lpstr>
      <vt:lpstr>Pricing strategies </vt:lpstr>
      <vt:lpstr>PowerPoint Presentation</vt:lpstr>
      <vt:lpstr>PowerPoint Presentation</vt:lpstr>
      <vt:lpstr>PowerPoint Presentation</vt:lpstr>
      <vt:lpstr>PowerPoint Presentation</vt:lpstr>
      <vt:lpstr>PowerPoint Presentation</vt:lpstr>
      <vt:lpstr> Types of Promotion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Topic 5 : Management </vt:lpstr>
      <vt:lpstr> Logistical/Operational considerations: </vt:lpstr>
      <vt:lpstr> Making Location Decisions </vt:lpstr>
      <vt:lpstr> Factor Rating Example </vt:lpstr>
      <vt:lpstr> A car repair company intends to open a new branch store. The following table contains information on two potential locations. Which is better? </vt:lpstr>
      <vt:lpstr>PowerPoint Presentation</vt:lpstr>
      <vt:lpstr> Make to Order or Make to Stock? </vt:lpstr>
      <vt:lpstr> Different product strategies for Pizza supply </vt:lpstr>
      <vt:lpstr>PowerPoint Presentation</vt:lpstr>
      <vt:lpstr>PowerPoint Presentation</vt:lpstr>
      <vt:lpstr>PowerPoint Presentation</vt:lpstr>
      <vt:lpstr> Significance of Bottlenecks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Cynyr Ifan</cp:lastModifiedBy>
  <cp:revision>73</cp:revision>
  <cp:lastPrinted>2016-10-17T13:55:04Z</cp:lastPrinted>
  <dcterms:created xsi:type="dcterms:W3CDTF">2015-04-14T15:21:28Z</dcterms:created>
  <dcterms:modified xsi:type="dcterms:W3CDTF">2017-11-16T15:10:21Z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