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28"/>
  </p:notesMasterIdLst>
  <p:sldIdLst>
    <p:sldId id="431" r:id="rId2"/>
    <p:sldId id="413" r:id="rId3"/>
    <p:sldId id="421" r:id="rId4"/>
    <p:sldId id="418" r:id="rId5"/>
    <p:sldId id="346" r:id="rId6"/>
    <p:sldId id="416" r:id="rId7"/>
    <p:sldId id="427" r:id="rId8"/>
    <p:sldId id="436" r:id="rId9"/>
    <p:sldId id="428" r:id="rId10"/>
    <p:sldId id="409" r:id="rId11"/>
    <p:sldId id="407" r:id="rId12"/>
    <p:sldId id="419" r:id="rId13"/>
    <p:sldId id="258" r:id="rId14"/>
    <p:sldId id="420" r:id="rId15"/>
    <p:sldId id="264" r:id="rId16"/>
    <p:sldId id="424" r:id="rId17"/>
    <p:sldId id="429" r:id="rId18"/>
    <p:sldId id="425" r:id="rId19"/>
    <p:sldId id="434" r:id="rId20"/>
    <p:sldId id="406" r:id="rId21"/>
    <p:sldId id="437" r:id="rId22"/>
    <p:sldId id="433" r:id="rId23"/>
    <p:sldId id="426" r:id="rId24"/>
    <p:sldId id="432" r:id="rId25"/>
    <p:sldId id="411" r:id="rId26"/>
    <p:sldId id="435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21" autoAdjust="0"/>
    <p:restoredTop sz="94694" autoAdjust="0"/>
  </p:normalViewPr>
  <p:slideViewPr>
    <p:cSldViewPr snapToGrid="0">
      <p:cViewPr varScale="1">
        <p:scale>
          <a:sx n="102" d="100"/>
          <a:sy n="102" d="100"/>
        </p:scale>
        <p:origin x="1290" y="108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876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BC6F63-32DA-4B0C-ACAD-8AC0FED4BAAE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F4EEC9-3A87-4D6A-8CB8-1F400C0EE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531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c89de26c29c369a32546ab3b1ec5ee2625b79e4362b7f1f125ec3fa3e9ca5df1JmltdHM9MTc1OTE5MDQwMA&amp;ptn=3&amp;ver=2&amp;hsh=4&amp;fclid=1873ab69-0e6b-6bd9-1031-bf5b0f7e6ada&amp;u=a1aHR0cHM6Ly9jb3Vuc2VsbGluZ3R1dG9yLmNvbS9jb3Vuc2VsbGluZy1hcHByb2FjaGVzL3BlcnNvbi1jZW50cmVkLWFwcHJvYWNoLXRvLWNvdW5zZWxsaW5nL2Nhcmwtcm9nZXJzLWNvcmUtY29uZGl0aW9ucy8&amp;ntb=1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894264b7958514e1c4956b0504c6b9b4a306663969c845df5bdc57e78f07900dJmltdHM9MTc1OTE5MDQwMA&amp;ptn=3&amp;ver=2&amp;hsh=4&amp;fclid=1873ab69-0e6b-6bd9-1031-bf5b0f7e6ada&amp;psq=what+is+relational+depth+in+counselling&amp;u=a1aHR0cHM6Ly9jb3Vuc2VsbGluZ3R1dG9yLmNvbS9iYXNpYy1jb3Vuc2VsbGluZy1za2lsbHMvcmVsYXRpb25hbC1kZXB0aC1pbi1jb3Vuc2VsbGluZy8&amp;ntb=1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1240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+mn-lt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604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82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2386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61646" y="4572000"/>
            <a:ext cx="5486400" cy="3600450"/>
          </a:xfrm>
        </p:spPr>
        <p:txBody>
          <a:bodyPr/>
          <a:lstStyle/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1200" b="0" kern="1200" dirty="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rPr>
              <a:t> </a:t>
            </a:r>
            <a:endParaRPr lang="en-GB" sz="1200" b="0" kern="1200" dirty="0">
              <a:solidFill>
                <a:srgbClr val="FF0000"/>
              </a:solidFill>
              <a:latin typeface="+mn-lt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5150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8598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68288" indent="-268288">
              <a:buFont typeface="Wingdings" panose="05000000000000000000" pitchFamily="2" charset="2"/>
              <a:buChar char="q"/>
            </a:pPr>
            <a:endParaRPr lang="en-GB" sz="1200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203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3857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atinLnBrk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b="0" u="sng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  <a:hlinkClick r:id="rId3"/>
            </a:endParaRPr>
          </a:p>
          <a:p>
            <a:b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3837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0434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528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0027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170000"/>
              </a:lnSpc>
              <a:buFont typeface="Wingdings" panose="05000000000000000000" pitchFamily="2" charset="2"/>
              <a:buNone/>
            </a:pPr>
            <a:r>
              <a:rPr lang="en-GB" dirty="0"/>
              <a:t> </a:t>
            </a:r>
            <a:r>
              <a:rPr lang="en-GB" sz="11200" kern="12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+mn-cs"/>
              </a:rPr>
              <a:t>                         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None/>
            </a:pPr>
            <a:r>
              <a:rPr lang="en-GB" sz="11200" kern="12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+mn-cs"/>
              </a:rPr>
              <a:t>     </a:t>
            </a:r>
            <a:r>
              <a:rPr lang="en-GB" sz="11200" b="1" kern="12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+mn-cs"/>
              </a:rPr>
              <a:t> </a:t>
            </a:r>
            <a:r>
              <a:rPr lang="en-GB" sz="11200" kern="12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+mn-cs"/>
              </a:rPr>
              <a:t>     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515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dirty="0">
                <a:solidFill>
                  <a:schemeClr val="tx1"/>
                </a:solidFill>
              </a:rPr>
              <a:t> </a:t>
            </a:r>
            <a:endParaRPr lang="en-GB" sz="1200" b="0" dirty="0">
              <a:solidFill>
                <a:srgbClr val="0F496F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0664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schemeClr val="tx1"/>
                </a:solidFill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7961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08538" y="4572000"/>
            <a:ext cx="5486400" cy="360045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Times New Roman" panose="02020603050405020304" pitchFamily="18" charset="0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2633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Times New Roman" panose="02020603050405020304" pitchFamily="18" charset="0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608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26477" y="4645208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649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11698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03031" y="4572000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68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u="sng" dirty="0">
              <a:hlinkClick r:id="rId3"/>
            </a:endParaRPr>
          </a:p>
          <a:p>
            <a:r>
              <a:rPr lang="en-GB" b="1" dirty="0"/>
              <a:t> </a:t>
            </a: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208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6906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5085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7274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3436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F4EEC9-3A87-4D6A-8CB8-1F400C0EEAE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36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368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508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969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073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120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452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536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550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779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3886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3.m4a"/><Relationship Id="rId7" Type="http://schemas.openxmlformats.org/officeDocument/2006/relationships/image" Target="../media/image3.jp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2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2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2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2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B9F652-A8EB-15D2-1784-1A8BF9D6AC98}"/>
              </a:ext>
            </a:extLst>
          </p:cNvPr>
          <p:cNvSpPr txBox="1"/>
          <p:nvPr/>
        </p:nvSpPr>
        <p:spPr>
          <a:xfrm>
            <a:off x="294467" y="0"/>
            <a:ext cx="1189753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1 of this Module [ECPS6020]: Recording of practice:</a:t>
            </a:r>
          </a:p>
          <a:p>
            <a:r>
              <a:rPr lang="en-GB" sz="5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Guidelines and guidance  </a:t>
            </a:r>
            <a:endParaRPr lang="en-GB" sz="5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2AFA5A-1594-BB11-6717-F5F28AF47A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2585323"/>
            <a:ext cx="12321153" cy="4272677"/>
          </a:xfrm>
          <a:prstGeom prst="rect">
            <a:avLst/>
          </a:prstGeom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C012E7B3-3F63-CB9A-E2D1-D8388CF066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6321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64"/>
    </mc:Choice>
    <mc:Fallback xmlns="">
      <p:transition spd="slow" advTm="23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FAE6D-8282-89E9-4A86-9A98EF740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Assignment:</a:t>
            </a:r>
          </a:p>
        </p:txBody>
      </p:sp>
      <p:pic>
        <p:nvPicPr>
          <p:cNvPr id="5" name="Content Placeholder 4" descr="A person writing on a calendar&#10;&#10;Description automatically generated">
            <a:extLst>
              <a:ext uri="{FF2B5EF4-FFF2-40B4-BE49-F238E27FC236}">
                <a16:creationId xmlns:a16="http://schemas.microsoft.com/office/drawing/2014/main" id="{7E721056-A77B-9CCC-2A6B-7F7FDEC4DD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425336" y="2175683"/>
            <a:ext cx="11306694" cy="4579793"/>
          </a:xfr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D9DFF1-E3F4-64C6-E49C-71B1042348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B07EDCA3-280C-F99D-CA33-AC9321469A5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380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77"/>
    </mc:Choice>
    <mc:Fallback xmlns="">
      <p:transition spd="slow" advTm="24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4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94" objId="6"/>
        <p14:stopEvt time="6634" objId="6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B5D3D-644F-8B16-0412-3EDAC57D5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0"/>
            <a:ext cx="10058400" cy="1450757"/>
          </a:xfrm>
        </p:spPr>
        <p:txBody>
          <a:bodyPr/>
          <a:lstStyle/>
          <a:p>
            <a:r>
              <a:rPr lang="en-GB" b="1" dirty="0"/>
              <a:t>A reminder of the Learning Outcomes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2D78B-9C31-496B-FBC8-1D7676527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986" y="1881237"/>
            <a:ext cx="11623729" cy="4976763"/>
          </a:xfrm>
        </p:spPr>
        <p:txBody>
          <a:bodyPr/>
          <a:lstStyle/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Demonstrate self-reflective and reflexive practices within the context of counselling skills, drawing upon ethical and principal values within the counselling tradition.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Employ humanistic – person-centred counselling skills; beginning to develop an awareness of the significance of relational depth within reflexive practices.  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Critically demonstrate reflective/reflexive practices that contribute and support professional practices and growth such as reflective/reflexive writing and personal development 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Take responsibility for their own learning and skill development, including effective personal planning, self-reflection, and project management skills. </a:t>
            </a: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022706D-4978-C928-A22A-2CE677F2D2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8338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18"/>
    </mc:Choice>
    <mc:Fallback xmlns="">
      <p:transition spd="slow" advTm="18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9FBC5-64D1-4D6B-8FAF-3D3E71EB6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LET’S CONSIDER FURTHER:  Assessment Component 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FE822-1269-429F-B215-8EC648CB7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3" y="1654996"/>
            <a:ext cx="11752490" cy="5142044"/>
          </a:xfrm>
        </p:spPr>
        <p:txBody>
          <a:bodyPr>
            <a:normAutofit/>
          </a:bodyPr>
          <a:lstStyle/>
          <a:p>
            <a:endParaRPr lang="en-GB" sz="3200" b="1" dirty="0"/>
          </a:p>
          <a:p>
            <a:r>
              <a:rPr lang="en-GB" sz="3200" b="1" dirty="0"/>
              <a:t>Mode of assessment:	  Recording </a:t>
            </a:r>
          </a:p>
          <a:p>
            <a:r>
              <a:rPr lang="en-GB" sz="3200" b="1" dirty="0"/>
              <a:t>Length of recording:	  20 minutes</a:t>
            </a:r>
          </a:p>
          <a:p>
            <a:r>
              <a:rPr lang="en-GB" sz="3200" b="1" dirty="0"/>
              <a:t>Weighting:		  50%  </a:t>
            </a:r>
          </a:p>
          <a:p>
            <a:r>
              <a:rPr lang="en-GB" sz="3200" b="1" dirty="0"/>
              <a:t>Guidelines: 		  Produce a 20-minute video recording of            				  counselling skills 	</a:t>
            </a:r>
            <a:r>
              <a:rPr lang="en-GB" sz="3200" dirty="0"/>
              <a:t>									 </a:t>
            </a: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DB1A194-196D-0B5E-E49E-F13DF20B4C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236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7"/>
    </mc:Choice>
    <mc:Fallback xmlns="">
      <p:transition spd="slow" advTm="14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2DBE4-07D8-4E24-B3F6-0FCCA30CA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date and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21C6B-FD0D-4BD5-B00D-E6A7AA8BA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549848" cy="4439379"/>
          </a:xfrm>
        </p:spPr>
        <p:txBody>
          <a:bodyPr>
            <a:normAutofit fontScale="77500" lnSpcReduction="20000"/>
          </a:bodyPr>
          <a:lstStyle/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4700" b="1" dirty="0">
              <a:latin typeface="+mj-lt"/>
              <a:cs typeface="Arial" panose="020B0604020202020204" pitchFamily="34" charset="0"/>
            </a:endParaRP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4700" b="1" dirty="0">
                <a:latin typeface="+mj-lt"/>
                <a:cs typeface="Arial" panose="020B0604020202020204" pitchFamily="34" charset="0"/>
              </a:rPr>
              <a:t>Assessment 1 : Skills Practice  : </a:t>
            </a:r>
            <a:r>
              <a:rPr lang="en-GB" sz="4700" b="1" dirty="0">
                <a:solidFill>
                  <a:srgbClr val="00B0F0"/>
                </a:solidFill>
                <a:latin typeface="+mj-lt"/>
                <a:cs typeface="Arial" panose="020B0604020202020204" pitchFamily="34" charset="0"/>
              </a:rPr>
              <a:t>TWO RECORDINGS</a:t>
            </a: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ClrTx/>
              <a:buNone/>
            </a:pPr>
            <a:r>
              <a:rPr lang="en-GB" sz="47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Recorded in class, via MS teams </a:t>
            </a: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ClrTx/>
              <a:buNone/>
            </a:pPr>
            <a:endParaRPr lang="en-GB" sz="4700" dirty="0">
              <a:solidFill>
                <a:srgbClr val="000000"/>
              </a:solidFill>
              <a:effectLst/>
              <a:latin typeface="+mj-lt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ClrTx/>
              <a:buNone/>
            </a:pPr>
            <a:r>
              <a:rPr lang="en-GB" sz="47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47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1</a:t>
            </a:r>
            <a:r>
              <a:rPr lang="en-GB" sz="4700" baseline="300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st</a:t>
            </a:r>
            <a:r>
              <a:rPr lang="en-GB" sz="47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47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and 8</a:t>
            </a:r>
            <a:r>
              <a:rPr lang="en-GB" sz="4700" baseline="300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4700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December 202</a:t>
            </a:r>
            <a:r>
              <a:rPr lang="en-GB" sz="4700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5. </a:t>
            </a:r>
            <a:r>
              <a:rPr lang="en-GB" sz="4700" dirty="0">
                <a:latin typeface="+mj-lt"/>
                <a:cs typeface="Arial" panose="020B0604020202020204" pitchFamily="34" charset="0"/>
              </a:rPr>
              <a:t>Hand in Date</a:t>
            </a:r>
            <a:r>
              <a:rPr lang="en-GB" sz="4700" b="1" dirty="0">
                <a:latin typeface="+mj-lt"/>
                <a:cs typeface="Arial" panose="020B0604020202020204" pitchFamily="34" charset="0"/>
              </a:rPr>
              <a:t>:  </a:t>
            </a:r>
            <a:r>
              <a:rPr lang="en-GB" sz="4700" dirty="0">
                <a:solidFill>
                  <a:srgbClr val="FF0000"/>
                </a:solidFill>
                <a:latin typeface="+mj-lt"/>
                <a:cs typeface="Arial" panose="020B0604020202020204" pitchFamily="34" charset="0"/>
              </a:rPr>
              <a:t>9</a:t>
            </a:r>
            <a:r>
              <a:rPr lang="en-GB" sz="4700" baseline="30000" dirty="0">
                <a:solidFill>
                  <a:srgbClr val="FF0000"/>
                </a:solidFill>
                <a:latin typeface="+mj-lt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rgbClr val="FF0000"/>
                </a:solidFill>
                <a:latin typeface="+mj-lt"/>
                <a:cs typeface="Arial" panose="020B0604020202020204" pitchFamily="34" charset="0"/>
              </a:rPr>
              <a:t> December 2025</a:t>
            </a: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4700" b="1" dirty="0">
              <a:latin typeface="+mj-lt"/>
              <a:cs typeface="Arial" panose="020B0604020202020204" pitchFamily="34" charset="0"/>
            </a:endParaRP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4700" b="1" dirty="0">
                <a:latin typeface="+mj-lt"/>
                <a:cs typeface="Arial" panose="020B0604020202020204" pitchFamily="34" charset="0"/>
              </a:rPr>
              <a:t> </a:t>
            </a:r>
            <a:endParaRPr lang="en-GB" sz="4700" dirty="0">
              <a:latin typeface="+mj-lt"/>
              <a:cs typeface="Arial" panose="020B0604020202020204" pitchFamily="34" charset="0"/>
            </a:endParaRPr>
          </a:p>
          <a:p>
            <a:pPr marL="895350" indent="-304800" fontAlgn="base">
              <a:spcBef>
                <a:spcPts val="500"/>
              </a:spcBef>
              <a:spcAft>
                <a:spcPts val="500"/>
              </a:spcAft>
            </a:pPr>
            <a:endParaRPr lang="en-GB" sz="4700" dirty="0">
              <a:latin typeface="+mj-lt"/>
              <a:cs typeface="Arial" panose="020B0604020202020204" pitchFamily="34" charset="0"/>
            </a:endParaRPr>
          </a:p>
          <a:p>
            <a:pPr marL="542925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2000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6DE2599A-B0F3-2F19-8712-77B50FF17A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9075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49"/>
    </mc:Choice>
    <mc:Fallback xmlns="">
      <p:transition spd="slow" advTm="31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069B8-8798-4855-8DC3-808049A51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9554"/>
          </a:xfrm>
        </p:spPr>
        <p:txBody>
          <a:bodyPr>
            <a:normAutofit fontScale="90000"/>
          </a:bodyPr>
          <a:lstStyle/>
          <a:p>
            <a:r>
              <a:rPr lang="en-GB" dirty="0"/>
              <a:t>Let’s consider some of the important components of this assessment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05D6F-95BB-4CE1-825D-A9032C1C3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27" y="2042642"/>
            <a:ext cx="12191999" cy="4918363"/>
          </a:xfrm>
        </p:spPr>
        <p:txBody>
          <a:bodyPr>
            <a:noAutofit/>
          </a:bodyPr>
          <a:lstStyle/>
          <a:p>
            <a:pPr marL="268288" indent="-268288">
              <a:buFont typeface="Wingdings" panose="05000000000000000000" pitchFamily="2" charset="2"/>
              <a:buChar char="q"/>
            </a:pPr>
            <a:r>
              <a:rPr lang="en-GB" sz="44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Therapeutic presence   </a:t>
            </a:r>
            <a:endParaRPr lang="en-GB" sz="4400" b="0" i="0" dirty="0">
              <a:solidFill>
                <a:schemeClr val="tx1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68288" indent="-268288">
              <a:buFont typeface="Wingdings" panose="05000000000000000000" pitchFamily="2" charset="2"/>
              <a:buChar char="q"/>
            </a:pPr>
            <a:r>
              <a:rPr lang="en-GB" sz="4400" b="1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Relational depth </a:t>
            </a:r>
            <a:r>
              <a:rPr lang="en-GB" sz="440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GB" sz="4400" b="0" i="0" dirty="0">
              <a:solidFill>
                <a:schemeClr val="tx1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68288" indent="-268288">
              <a:buFont typeface="Wingdings" panose="05000000000000000000" pitchFamily="2" charset="2"/>
              <a:buChar char="q"/>
            </a:pPr>
            <a:r>
              <a:rPr lang="en-GB" sz="44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Reflexivity</a:t>
            </a:r>
            <a:r>
              <a:rPr lang="en-GB" sz="44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4400" b="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  </a:t>
            </a:r>
            <a:endParaRPr lang="en-GB" sz="4400" b="1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68288" indent="-268288">
              <a:buFont typeface="Wingdings" panose="05000000000000000000" pitchFamily="2" charset="2"/>
              <a:buChar char="q"/>
            </a:pPr>
            <a:r>
              <a:rPr lang="en-GB" sz="44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Counselling skills </a:t>
            </a:r>
            <a:r>
              <a:rPr lang="en-GB" sz="44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 algn="l"/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5" name="Audio 74">
            <a:hlinkClick r:id="" action="ppaction://media"/>
            <a:extLst>
              <a:ext uri="{FF2B5EF4-FFF2-40B4-BE49-F238E27FC236}">
                <a16:creationId xmlns:a16="http://schemas.microsoft.com/office/drawing/2014/main" id="{B295E34C-2F0D-326B-FA0B-65350BCF41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7186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499"/>
    </mc:Choice>
    <mc:Fallback xmlns="">
      <p:transition spd="slow" advTm="99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295C0-C32D-3658-1705-36ACBAB4F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blocks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59D25-5E84-97FB-32F9-EAE62B224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259469"/>
          </a:xfrm>
        </p:spPr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components will be entwined throughout each topic and lesson  </a:t>
            </a:r>
          </a:p>
          <a:p>
            <a:endParaRPr lang="en-GB" dirty="0"/>
          </a:p>
        </p:txBody>
      </p:sp>
      <p:pic>
        <p:nvPicPr>
          <p:cNvPr id="1026" name="Picture 2" descr="Free Blocks Blue vector and picture">
            <a:extLst>
              <a:ext uri="{FF2B5EF4-FFF2-40B4-BE49-F238E27FC236}">
                <a16:creationId xmlns:a16="http://schemas.microsoft.com/office/drawing/2014/main" id="{E93703C4-3F05-4879-0921-A77E5827F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1" y="3611217"/>
            <a:ext cx="9729746" cy="234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B9A80EB-192F-E5FA-FC13-DB373EA1D7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56825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72"/>
    </mc:Choice>
    <mc:Fallback xmlns="">
      <p:transition spd="slow" advTm="16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860BD-EC6B-9CCC-F903-327C34A85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skills</a:t>
            </a:r>
          </a:p>
        </p:txBody>
      </p:sp>
      <p:pic>
        <p:nvPicPr>
          <p:cNvPr id="1026" name="Picture 2" descr="Individual Counseling (All Types) - Centre for Happiness Studies and ...">
            <a:extLst>
              <a:ext uri="{FF2B5EF4-FFF2-40B4-BE49-F238E27FC236}">
                <a16:creationId xmlns:a16="http://schemas.microsoft.com/office/drawing/2014/main" id="{A0E27B53-EE36-940A-3E2E-C05157B3C71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606" y="2108200"/>
            <a:ext cx="9817074" cy="37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4ED9534-7C56-6B37-E7E9-3E2FEA0F34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7989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73"/>
    </mc:Choice>
    <mc:Fallback xmlns="">
      <p:transition spd="slow" advTm="30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2919F-7D7A-5CFB-A314-1704BF75F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927055"/>
          </a:xfrm>
        </p:spPr>
        <p:txBody>
          <a:bodyPr/>
          <a:lstStyle/>
          <a:p>
            <a:r>
              <a:rPr lang="en-GB" dirty="0"/>
              <a:t>The Core Conditions</a:t>
            </a:r>
          </a:p>
        </p:txBody>
      </p:sp>
      <p:pic>
        <p:nvPicPr>
          <p:cNvPr id="4" name="Picture 2" descr="Carl Rogers' core conditions in counselling - empathy, congruence and unconditional positve regard">
            <a:extLst>
              <a:ext uri="{FF2B5EF4-FFF2-40B4-BE49-F238E27FC236}">
                <a16:creationId xmlns:a16="http://schemas.microsoft.com/office/drawing/2014/main" id="{D295D971-FD71-8FF8-534F-A4127425458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21527" y="1817715"/>
            <a:ext cx="6788728" cy="475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A28CEE06-3EBD-2654-1D96-D8B8961E98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03605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014"/>
    </mc:Choice>
    <mc:Fallback xmlns="">
      <p:transition spd="slow" advTm="49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E9E6A-D02D-4F7D-919E-6502944A6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2415" y="0"/>
            <a:ext cx="6253317" cy="19881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 start to prepare for Assignments: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D5AB6-17F9-4E29-819D-F33335F75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1426" y="2823157"/>
            <a:ext cx="6269347" cy="102149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early!!! Start now!!!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400" cap="all" spc="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DCF2D69-3439-425F-A0AE-C120E7302F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358" r="44525" b="-2"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3DB9571-9E9B-70F5-7CCA-EC8073F1E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32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12"/>
    </mc:Choice>
    <mc:Fallback xmlns="">
      <p:transition spd="slow" advTm="18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E14AEA62-1224-BBD8-A545-56D9A5608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1920"/>
            <a:ext cx="118140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33A077-81EC-4D2A-1D0E-98CAAA60F20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87338"/>
            <a:ext cx="6637338" cy="52705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                    Counselling skills ...  </a:t>
            </a:r>
            <a:endParaRPr lang="en-GB" dirty="0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B54C2BAA-BBCA-A5E1-3A43-4599943ECC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1268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62"/>
    </mc:Choice>
    <mc:Fallback xmlns="">
      <p:transition spd="slow" advTm="16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Assignment one …   …   …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type="body" idx="1"/>
          </p:nvPr>
        </p:nvSpPr>
        <p:spPr>
          <a:xfrm>
            <a:off x="958734" y="357159"/>
            <a:ext cx="10058400" cy="1143000"/>
          </a:xfrm>
        </p:spPr>
        <p:txBody>
          <a:bodyPr>
            <a:normAutofit fontScale="25000" lnSpcReduction="20000"/>
          </a:bodyPr>
          <a:lstStyle/>
          <a:p>
            <a:endParaRPr lang="en-GB" altLang="en-US" sz="3200" dirty="0">
              <a:solidFill>
                <a:schemeClr val="bg1"/>
              </a:solidFill>
            </a:endParaRPr>
          </a:p>
          <a:p>
            <a:endParaRPr lang="en-GB" altLang="en-US" sz="3200" dirty="0">
              <a:solidFill>
                <a:schemeClr val="bg1"/>
              </a:solidFill>
            </a:endParaRPr>
          </a:p>
          <a:p>
            <a:r>
              <a:rPr lang="en-GB" altLang="en-US" sz="3200" dirty="0" err="1">
                <a:solidFill>
                  <a:schemeClr val="bg1"/>
                </a:solidFill>
              </a:rPr>
              <a:t>Rco</a:t>
            </a:r>
            <a:endParaRPr lang="en-GB" altLang="en-US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altLang="en-US" sz="3200" dirty="0">
                <a:solidFill>
                  <a:schemeClr val="bg1"/>
                </a:solidFill>
              </a:rPr>
              <a:t>RR</a:t>
            </a:r>
          </a:p>
          <a:p>
            <a:pPr marL="0" indent="0">
              <a:buNone/>
            </a:pPr>
            <a:r>
              <a:rPr lang="en-GB" altLang="en-US" sz="3200" dirty="0">
                <a:solidFill>
                  <a:schemeClr val="bg1"/>
                </a:solidFill>
              </a:rPr>
              <a:t>Recording </a:t>
            </a:r>
          </a:p>
          <a:p>
            <a:pPr marL="354013" indent="0">
              <a:buNone/>
            </a:pPr>
            <a:r>
              <a:rPr lang="en-GB" altLang="en-US" sz="3200" dirty="0">
                <a:solidFill>
                  <a:schemeClr val="bg1"/>
                </a:solidFill>
              </a:rPr>
              <a:t>of practice</a:t>
            </a:r>
          </a:p>
          <a:p>
            <a:endParaRPr lang="en-GB" altLang="en-US" dirty="0">
              <a:solidFill>
                <a:schemeClr val="bg1"/>
              </a:solidFill>
            </a:endParaRPr>
          </a:p>
          <a:p>
            <a:endParaRPr lang="en-GB" altLang="en-US" dirty="0">
              <a:solidFill>
                <a:schemeClr val="bg1"/>
              </a:solidFill>
            </a:endParaRPr>
          </a:p>
          <a:p>
            <a:endParaRPr lang="en-GB" altLang="en-US" dirty="0">
              <a:solidFill>
                <a:schemeClr val="bg1"/>
              </a:solidFill>
            </a:endParaRPr>
          </a:p>
          <a:p>
            <a:endParaRPr lang="en-GB" altLang="en-US" dirty="0">
              <a:solidFill>
                <a:schemeClr val="bg1"/>
              </a:solidFill>
            </a:endParaRPr>
          </a:p>
          <a:p>
            <a:endParaRPr lang="en-GB" altLang="en-US" dirty="0">
              <a:solidFill>
                <a:schemeClr val="bg1"/>
              </a:solidFill>
            </a:endParaRPr>
          </a:p>
          <a:p>
            <a:endParaRPr lang="en-GB" alt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altLang="en-US" dirty="0">
              <a:solidFill>
                <a:schemeClr val="bg1"/>
              </a:solidFill>
            </a:endParaRPr>
          </a:p>
        </p:txBody>
      </p:sp>
      <p:pic>
        <p:nvPicPr>
          <p:cNvPr id="8196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917" y="806863"/>
            <a:ext cx="3168650" cy="34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BE55CF85-1476-54F7-205B-25F0515BE0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30903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96"/>
    </mc:Choice>
    <mc:Fallback xmlns="">
      <p:transition spd="slow" advTm="20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702305"/>
          </a:xfrm>
        </p:spPr>
        <p:txBody>
          <a:bodyPr>
            <a:normAutofit fontScale="90000"/>
          </a:bodyPr>
          <a:lstStyle/>
          <a:p>
            <a:r>
              <a:rPr lang="en-GB" dirty="0"/>
              <a:t>What do I</a:t>
            </a:r>
            <a:r>
              <a:rPr lang="en-GB" i="1" dirty="0"/>
              <a:t> </a:t>
            </a:r>
            <a:r>
              <a:rPr lang="en-GB" dirty="0"/>
              <a:t>have to do?       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9854" y="1601279"/>
            <a:ext cx="9587345" cy="474964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41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41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4100" dirty="0">
              <a:solidFill>
                <a:schemeClr val="bg1"/>
              </a:solidFill>
            </a:endParaRP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GB" sz="11200" dirty="0">
                <a:effectLst/>
                <a:latin typeface="+mj-lt"/>
                <a:ea typeface="Times New Roman" panose="02020603050405020304" pitchFamily="18" charset="0"/>
              </a:rPr>
              <a:t>You will record </a:t>
            </a:r>
            <a:r>
              <a:rPr lang="en-GB" sz="11200" b="1" dirty="0">
                <a:effectLst/>
                <a:latin typeface="+mj-lt"/>
                <a:ea typeface="Times New Roman" panose="02020603050405020304" pitchFamily="18" charset="0"/>
              </a:rPr>
              <a:t>TWO</a:t>
            </a:r>
            <a:r>
              <a:rPr lang="en-GB" sz="11200" dirty="0">
                <a:effectLst/>
                <a:latin typeface="+mj-lt"/>
                <a:ea typeface="Times New Roman" panose="02020603050405020304" pitchFamily="18" charset="0"/>
              </a:rPr>
              <a:t> 20-minute sessions of counselling work with another student who will be your ‘client’ for the assessment.  A third student will be the observer, who will give you peer feedback immediately after your session. 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GB" sz="11200" dirty="0">
                <a:effectLst/>
                <a:latin typeface="+mj-lt"/>
                <a:ea typeface="Times New Roman" panose="02020603050405020304" pitchFamily="18" charset="0"/>
              </a:rPr>
              <a:t>Following reflection on both sessions, you will then choose </a:t>
            </a:r>
            <a:r>
              <a:rPr lang="en-GB" sz="11200" b="1" dirty="0">
                <a:effectLst/>
                <a:latin typeface="+mj-lt"/>
                <a:ea typeface="Times New Roman" panose="02020603050405020304" pitchFamily="18" charset="0"/>
              </a:rPr>
              <a:t>ONE </a:t>
            </a:r>
            <a:r>
              <a:rPr lang="en-GB" sz="11200" dirty="0">
                <a:effectLst/>
                <a:latin typeface="+mj-lt"/>
                <a:ea typeface="Times New Roman" panose="02020603050405020304" pitchFamily="18" charset="0"/>
              </a:rPr>
              <a:t>recording to submit for assessment.</a:t>
            </a:r>
          </a:p>
          <a:p>
            <a:pPr marL="324000" lvl="1" indent="0">
              <a:lnSpc>
                <a:spcPct val="90000"/>
              </a:lnSpc>
              <a:buNone/>
            </a:pPr>
            <a:endParaRPr lang="en-US" sz="57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4100" dirty="0">
              <a:solidFill>
                <a:schemeClr val="tx1"/>
              </a:solidFill>
            </a:endParaRP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41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8428BA-4507-CC26-3A5F-F6D535E1E04D}"/>
              </a:ext>
            </a:extLst>
          </p:cNvPr>
          <p:cNvSpPr txBox="1"/>
          <p:nvPr/>
        </p:nvSpPr>
        <p:spPr>
          <a:xfrm>
            <a:off x="1871749" y="898758"/>
            <a:ext cx="61929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Practical: Practical Skills Assessment 50%: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812EEFC-6972-5065-3FDD-99A91FC66B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401" r="45512" b="-1"/>
          <a:stretch/>
        </p:blipFill>
        <p:spPr>
          <a:xfrm>
            <a:off x="-1" y="1993855"/>
            <a:ext cx="2299855" cy="4357069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DD3E2E3F-B8D9-D973-57AB-EAFB69C7D9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2361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63"/>
    </mc:Choice>
    <mc:Fallback xmlns="">
      <p:transition spd="slow" advTm="46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A3A86-D41B-41DD-AF60-98E2CC8EE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832844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  <a:r>
              <a:rPr lang="en-GB" sz="3200" dirty="0">
                <a:solidFill>
                  <a:schemeClr val="tx2"/>
                </a:solidFill>
              </a:rPr>
              <a:t>How are we going to approach </a:t>
            </a:r>
            <a:r>
              <a:rPr lang="en-GB" sz="3200" dirty="0" err="1">
                <a:solidFill>
                  <a:schemeClr val="tx2"/>
                </a:solidFill>
              </a:rPr>
              <a:t>this?</a:t>
            </a:r>
            <a:r>
              <a:rPr lang="en-GB" sz="3200" dirty="0" err="1">
                <a:solidFill>
                  <a:srgbClr val="FFFFFF"/>
                </a:solidFill>
              </a:rPr>
              <a:t>ONE</a:t>
            </a:r>
            <a:r>
              <a:rPr lang="en-GB" sz="32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CEE92-BBB0-4AD7-96F9-E6953B7DC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1"/>
                </a:solidFill>
              </a:rPr>
              <a:t>Evidence your use of counselling skills within a recording of your work  </a:t>
            </a:r>
            <a:endParaRPr lang="en-GB" sz="2800" dirty="0">
              <a:solidFill>
                <a:srgbClr val="0F496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0F496F"/>
              </a:solidFill>
            </a:endParaRP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3AC28D9B-9371-4AF5-90D5-9619A9744B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19457" y="3284418"/>
            <a:ext cx="4887466" cy="2856807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203724B9-BAB7-7C55-CDE9-0D532A8576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9097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87"/>
    </mc:Choice>
    <mc:Fallback xmlns="">
      <p:transition spd="slow" advTm="15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5268A-2886-4D3C-89A2-B6303D2AA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83838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Assessment ONE:  demonstrate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9D15B-4E84-414D-83EF-CBE603B60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516" y="2108201"/>
            <a:ext cx="11427832" cy="408056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600" b="1" dirty="0">
                <a:solidFill>
                  <a:schemeClr val="tx1"/>
                </a:solidFill>
              </a:rPr>
              <a:t>Your counselling and communication skills,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dirty="0">
                <a:solidFill>
                  <a:schemeClr val="tx1"/>
                </a:solidFill>
              </a:rPr>
              <a:t>How you open a session and build rapport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dirty="0">
                <a:solidFill>
                  <a:schemeClr val="tx1"/>
                </a:solidFill>
              </a:rPr>
              <a:t>Your adherence to professional and ethical requirements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dirty="0">
                <a:solidFill>
                  <a:schemeClr val="tx1"/>
                </a:solidFill>
              </a:rPr>
              <a:t>Application of qualities, skills and techniques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dirty="0">
                <a:solidFill>
                  <a:schemeClr val="tx1"/>
                </a:solidFill>
              </a:rPr>
              <a:t>Working towards therapeutic presence and relational depth</a:t>
            </a:r>
          </a:p>
          <a:p>
            <a:pPr marL="0" indent="0">
              <a:buNone/>
            </a:pPr>
            <a:endParaRPr lang="en-GB" sz="2400" dirty="0">
              <a:solidFill>
                <a:srgbClr val="0F496F"/>
              </a:solidFill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2F943F30-A84D-47C1-9232-147DEE5F18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207433" y="68966"/>
            <a:ext cx="3479898" cy="1839884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49" name="Audio 48">
            <a:hlinkClick r:id="" action="ppaction://media"/>
            <a:extLst>
              <a:ext uri="{FF2B5EF4-FFF2-40B4-BE49-F238E27FC236}">
                <a16:creationId xmlns:a16="http://schemas.microsoft.com/office/drawing/2014/main" id="{8D6C49EB-F7D1-8FCD-A26A-0C4770E582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76464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169"/>
    </mc:Choice>
    <mc:Fallback xmlns="">
      <p:transition spd="slow" advTm="41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82BAF-BFFC-6FAC-19D8-B129FC5E3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5FF25-CF69-03FD-469E-3A4F34A4C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effectLst/>
                <a:latin typeface="+mj-lt"/>
                <a:ea typeface="Times New Roman" panose="02020603050405020304" pitchFamily="18" charset="0"/>
              </a:rPr>
              <a:t>You will need to consider how you can best evidence the skills you have acquired through your learning on this module, drawing from the …</a:t>
            </a:r>
          </a:p>
          <a:p>
            <a:endParaRPr lang="en-GB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E51AAF14-F808-C734-E3D8-B06F561BF7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7953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30"/>
    </mc:Choice>
    <mc:Fallback xmlns="">
      <p:transition spd="slow" advTm="18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3231EA4-6FA9-FE03-E744-90ED8FA9E67B}"/>
              </a:ext>
            </a:extLst>
          </p:cNvPr>
          <p:cNvSpPr txBox="1"/>
          <p:nvPr/>
        </p:nvSpPr>
        <p:spPr>
          <a:xfrm>
            <a:off x="160714" y="131264"/>
            <a:ext cx="11172304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5400" dirty="0">
                <a:effectLst/>
                <a:latin typeface="+mj-lt"/>
                <a:ea typeface="Times New Roman" panose="02020603050405020304" pitchFamily="18" charset="0"/>
              </a:rPr>
              <a:t>Approaches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5400" dirty="0">
                <a:latin typeface="+mj-lt"/>
                <a:ea typeface="Times New Roman" panose="02020603050405020304" pitchFamily="18" charset="0"/>
              </a:rPr>
              <a:t>C</a:t>
            </a:r>
            <a:r>
              <a:rPr lang="en-GB" sz="5400" dirty="0">
                <a:effectLst/>
                <a:latin typeface="+mj-lt"/>
                <a:ea typeface="Times New Roman" panose="02020603050405020304" pitchFamily="18" charset="0"/>
              </a:rPr>
              <a:t>oncepts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5400" dirty="0">
                <a:latin typeface="+mj-lt"/>
                <a:ea typeface="Times New Roman" panose="02020603050405020304" pitchFamily="18" charset="0"/>
              </a:rPr>
              <a:t>T</a:t>
            </a:r>
            <a:r>
              <a:rPr lang="en-GB" sz="5400" dirty="0">
                <a:effectLst/>
                <a:latin typeface="+mj-lt"/>
                <a:ea typeface="Times New Roman" panose="02020603050405020304" pitchFamily="18" charset="0"/>
              </a:rPr>
              <a:t>echniques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5400" dirty="0">
                <a:latin typeface="+mj-lt"/>
                <a:ea typeface="Times New Roman" panose="02020603050405020304" pitchFamily="18" charset="0"/>
              </a:rPr>
              <a:t>S</a:t>
            </a:r>
            <a:r>
              <a:rPr lang="en-GB" sz="5400" dirty="0">
                <a:effectLst/>
                <a:latin typeface="+mj-lt"/>
                <a:ea typeface="Times New Roman" panose="02020603050405020304" pitchFamily="18" charset="0"/>
              </a:rPr>
              <a:t>kills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5400" dirty="0">
                <a:latin typeface="+mj-lt"/>
                <a:ea typeface="Times New Roman" panose="02020603050405020304" pitchFamily="18" charset="0"/>
              </a:rPr>
              <a:t>Counselling </a:t>
            </a:r>
            <a:r>
              <a:rPr lang="en-GB" sz="5400" dirty="0">
                <a:effectLst/>
                <a:latin typeface="+mj-lt"/>
                <a:ea typeface="Times New Roman" panose="02020603050405020304" pitchFamily="18" charset="0"/>
              </a:rPr>
              <a:t>models  … … …</a:t>
            </a:r>
          </a:p>
          <a:p>
            <a:endParaRPr lang="en-GB" sz="5400" dirty="0">
              <a:latin typeface="+mj-lt"/>
              <a:ea typeface="Times New Roman" panose="02020603050405020304" pitchFamily="18" charset="0"/>
            </a:endParaRPr>
          </a:p>
          <a:p>
            <a:r>
              <a:rPr lang="en-GB" sz="5400" dirty="0">
                <a:effectLst/>
                <a:latin typeface="+mj-lt"/>
                <a:ea typeface="Times New Roman" panose="02020603050405020304" pitchFamily="18" charset="0"/>
              </a:rPr>
              <a:t> Introduced within your skills workshops</a:t>
            </a:r>
            <a:r>
              <a:rPr lang="en-GB" sz="5400" i="1" dirty="0">
                <a:effectLst/>
                <a:latin typeface="+mj-lt"/>
                <a:ea typeface="Times New Roman" panose="02020603050405020304" pitchFamily="18" charset="0"/>
              </a:rPr>
              <a:t> </a:t>
            </a:r>
            <a:endParaRPr lang="en-GB" sz="5400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6AA775BE-FFA1-E00B-8DA0-65DFB5E5DC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3930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65"/>
    </mc:Choice>
    <mc:Fallback xmlns="">
      <p:transition spd="slow" advTm="27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8DE43-C7EC-0A93-1960-84479C584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5138B-2D57-2E9F-8CCB-5192B6B4C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400" dirty="0">
                <a:effectLst/>
                <a:latin typeface="+mj-lt"/>
                <a:ea typeface="Times New Roman" panose="02020603050405020304" pitchFamily="18" charset="0"/>
              </a:rPr>
              <a:t>The use of a variet</a:t>
            </a:r>
            <a:r>
              <a:rPr lang="en-GB" sz="4400" dirty="0">
                <a:latin typeface="+mj-lt"/>
                <a:ea typeface="Times New Roman" panose="02020603050405020304" pitchFamily="18" charset="0"/>
              </a:rPr>
              <a:t>y of counselling skills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400" dirty="0">
                <a:effectLst/>
                <a:latin typeface="+mj-lt"/>
                <a:ea typeface="Times New Roman" panose="02020603050405020304" pitchFamily="18" charset="0"/>
              </a:rPr>
              <a:t>Evidence that you are able to make sound judgements in relation to the managing, </a:t>
            </a:r>
            <a:r>
              <a:rPr lang="en-GB" sz="4400" b="1" i="1" dirty="0">
                <a:effectLst/>
                <a:latin typeface="+mj-lt"/>
                <a:ea typeface="Times New Roman" panose="02020603050405020304" pitchFamily="18" charset="0"/>
              </a:rPr>
              <a:t>pacing</a:t>
            </a:r>
            <a:r>
              <a:rPr lang="en-GB" sz="4400" dirty="0">
                <a:effectLst/>
                <a:latin typeface="+mj-lt"/>
                <a:ea typeface="Times New Roman" panose="02020603050405020304" pitchFamily="18" charset="0"/>
              </a:rPr>
              <a:t> and therapeutic content of the session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9BE3BD64-8539-F7F6-1610-4783F53D4D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461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45"/>
    </mc:Choice>
    <mc:Fallback xmlns="">
      <p:transition spd="slow" advTm="44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1B0A8-2DB0-4F11-360B-70BAB617A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A1C09-0BA1-C8D5-CDBF-AD19F748F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Core conditions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Ethics and safety – ethical framework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Boundaries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Empathy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Counselling / helping skills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Therapeutic presence and relational depth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Ability to reflect upon your counselling session 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9C329E9E-E313-5684-7D50-9D3F9CD7C6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2704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85"/>
    </mc:Choice>
    <mc:Fallback xmlns="">
      <p:transition spd="slow" advTm="42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6F623-4A31-4220-972C-BC33160BE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Presence and Relational depth….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EBAE054A-A8E9-4F2C-A39F-82334D99F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0" y="2079522"/>
            <a:ext cx="9215644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Audio 2089">
            <a:hlinkClick r:id="" action="ppaction://media"/>
            <a:extLst>
              <a:ext uri="{FF2B5EF4-FFF2-40B4-BE49-F238E27FC236}">
                <a16:creationId xmlns:a16="http://schemas.microsoft.com/office/drawing/2014/main" id="{06A6AAB0-8A99-1BA2-7AE1-A975E96AD7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26145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62"/>
    </mc:Choice>
    <mc:Fallback xmlns="">
      <p:transition spd="slow" advTm="53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9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90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26E04-8971-E26F-4436-3D3D6B9FA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Presence and Relational depth….</a:t>
            </a:r>
          </a:p>
        </p:txBody>
      </p:sp>
      <p:pic>
        <p:nvPicPr>
          <p:cNvPr id="2050" name="Picture 2" descr="Image result for Relational Depth">
            <a:extLst>
              <a:ext uri="{FF2B5EF4-FFF2-40B4-BE49-F238E27FC236}">
                <a16:creationId xmlns:a16="http://schemas.microsoft.com/office/drawing/2014/main" id="{CF3AFF64-7AA9-4377-9F06-B0460D8EE7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60" y="2611225"/>
            <a:ext cx="9798220" cy="300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B36DF3CB-0738-60BB-8ABF-AA938CBA05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494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1"/>
    </mc:Choice>
    <mc:Fallback xmlns="">
      <p:transition spd="slow" advTm="38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9292A-61D2-C5D8-9664-159CEB393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"/>
            <a:ext cx="10058400" cy="1100379"/>
          </a:xfrm>
        </p:spPr>
        <p:txBody>
          <a:bodyPr/>
          <a:lstStyle/>
          <a:p>
            <a:r>
              <a:rPr lang="en-GB" dirty="0"/>
              <a:t>Use of A1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BA1D622-24C6-5CDF-16AD-06A5EDD63D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6761239"/>
              </p:ext>
            </p:extLst>
          </p:nvPr>
        </p:nvGraphicFramePr>
        <p:xfrm>
          <a:off x="0" y="1239864"/>
          <a:ext cx="12073180" cy="5191935"/>
        </p:xfrm>
        <a:graphic>
          <a:graphicData uri="http://schemas.openxmlformats.org/drawingml/2006/table">
            <a:tbl>
              <a:tblPr firstRow="1" firstCol="1" bandRow="1"/>
              <a:tblGrid>
                <a:gridCol w="2996983">
                  <a:extLst>
                    <a:ext uri="{9D8B030D-6E8A-4147-A177-3AD203B41FA5}">
                      <a16:colId xmlns:a16="http://schemas.microsoft.com/office/drawing/2014/main" val="401349890"/>
                    </a:ext>
                  </a:extLst>
                </a:gridCol>
                <a:gridCol w="7634854">
                  <a:extLst>
                    <a:ext uri="{9D8B030D-6E8A-4147-A177-3AD203B41FA5}">
                      <a16:colId xmlns:a16="http://schemas.microsoft.com/office/drawing/2014/main" val="2285264431"/>
                    </a:ext>
                  </a:extLst>
                </a:gridCol>
                <a:gridCol w="1441343">
                  <a:extLst>
                    <a:ext uri="{9D8B030D-6E8A-4147-A177-3AD203B41FA5}">
                      <a16:colId xmlns:a16="http://schemas.microsoft.com/office/drawing/2014/main" val="2948342027"/>
                    </a:ext>
                  </a:extLst>
                </a:gridCol>
              </a:tblGrid>
              <a:tr h="632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RESEARCH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research and data analysis.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0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0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808025"/>
                  </a:ext>
                </a:extLst>
              </a:tr>
              <a:tr h="887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STRUCTURE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1187711"/>
                  </a:ext>
                </a:extLst>
              </a:tr>
              <a:tr h="887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PROOFREADING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check your own text/creation for grammatical and syntactical mistakes, including getting suggestions to rephrase your work. 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0203033"/>
                  </a:ext>
                </a:extLst>
              </a:tr>
              <a:tr h="632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WRITING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text for submission.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5152726"/>
                  </a:ext>
                </a:extLst>
              </a:tr>
              <a:tr h="632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CREATIVE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creative materials, such as images.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6555522"/>
                  </a:ext>
                </a:extLst>
              </a:tr>
              <a:tr h="632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PROGRAMING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and check code.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321070"/>
                  </a:ext>
                </a:extLst>
              </a:tr>
              <a:tr h="887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NONE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are not allowed to use </a:t>
                      </a:r>
                      <a:r>
                        <a:rPr lang="en-GB" sz="10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any</a:t>
                      </a: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 type of Generative AI support. This includes research support, structure support, writing/proofreading support and creative support.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4297726"/>
                  </a:ext>
                </a:extLst>
              </a:tr>
            </a:tbl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3CD7B96-B045-DB96-03C0-232E3DDFAB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2937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27"/>
    </mc:Choice>
    <mc:Fallback xmlns="">
      <p:transition spd="slow" advTm="5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C3E4E-86A7-1C78-FF6D-FE8CFB81F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E8F48-D8EA-864C-A74A-F65E9A9159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effectLst/>
                <a:latin typeface="+mj-lt"/>
                <a:ea typeface="Times New Roman" panose="02020603050405020304" pitchFamily="18" charset="0"/>
              </a:rPr>
              <a:t>Make use of the further information on the Moodle page and please also ensure that you carefully consider </a:t>
            </a:r>
            <a:r>
              <a:rPr lang="en-GB" sz="4000" dirty="0">
                <a:latin typeface="+mj-lt"/>
                <a:ea typeface="Times New Roman" panose="02020603050405020304" pitchFamily="18" charset="0"/>
              </a:rPr>
              <a:t>the </a:t>
            </a:r>
            <a:r>
              <a:rPr lang="en-GB" sz="4000" i="1" dirty="0">
                <a:effectLst/>
                <a:latin typeface="+mj-lt"/>
                <a:ea typeface="Times New Roman" panose="02020603050405020304" pitchFamily="18" charset="0"/>
              </a:rPr>
              <a:t>Generic Assessment Criteria</a:t>
            </a:r>
            <a:r>
              <a:rPr lang="en-GB" sz="4000" dirty="0">
                <a:effectLst/>
                <a:latin typeface="+mj-lt"/>
                <a:ea typeface="Times New Roman" panose="02020603050405020304" pitchFamily="18" charset="0"/>
              </a:rPr>
              <a:t> to assist you further in preparing for these skills sessions and recordings…..</a:t>
            </a:r>
            <a:endParaRPr lang="en-GB" sz="4000" dirty="0">
              <a:latin typeface="+mj-lt"/>
            </a:endParaRP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CED4F30F-8B66-5790-DCD8-7532FBBD04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077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27"/>
    </mc:Choice>
    <mc:Fallback xmlns="">
      <p:transition spd="slow" advTm="21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5E9C8E9-4D71-7F28-120C-A633AAFA76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49452" y="0"/>
            <a:ext cx="16707173" cy="5816982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E010A94-818F-A74F-3191-0BED41DEFC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0637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00"/>
    </mc:Choice>
    <mc:Fallback xmlns="">
      <p:transition spd="slow" advTm="11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72B28-1748-032D-11BB-61725A3AD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75929AF-9415-1C3B-E879-DCC983766F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18971" y="2108200"/>
            <a:ext cx="5014384" cy="37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3F6B4E44-ABC4-2C7E-91A7-F872A96AF0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7538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34"/>
    </mc:Choice>
    <mc:Fallback xmlns="">
      <p:transition spd="slow" advTm="7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1C47FCF-129A-DA60-6B50-EBB3A90B55A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5"/>
          <a:stretch>
            <a:fillRect/>
          </a:stretch>
        </p:blipFill>
        <p:spPr>
          <a:xfrm>
            <a:off x="0" y="263471"/>
            <a:ext cx="11995688" cy="5857929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35D7FA5-30C8-E7CC-4F42-B6BA694DAA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5626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998"/>
    </mc:Choice>
    <mc:Fallback xmlns="">
      <p:transition spd="slow" advTm="23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2415</TotalTime>
  <Words>825</Words>
  <Application>Microsoft Office PowerPoint</Application>
  <PresentationFormat>Widescreen</PresentationFormat>
  <Paragraphs>183</Paragraphs>
  <Slides>26</Slides>
  <Notes>26</Notes>
  <HiddenSlides>0</HiddenSlides>
  <MMClips>27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7" baseType="lpstr">
      <vt:lpstr>MS Gothic</vt:lpstr>
      <vt:lpstr>Arial</vt:lpstr>
      <vt:lpstr>Calibri</vt:lpstr>
      <vt:lpstr>Calibri Light</vt:lpstr>
      <vt:lpstr>Georgia Pro Cond Light</vt:lpstr>
      <vt:lpstr>Speak Pro</vt:lpstr>
      <vt:lpstr>Symbol</vt:lpstr>
      <vt:lpstr>Tahoma</vt:lpstr>
      <vt:lpstr>Times New Roman</vt:lpstr>
      <vt:lpstr>Wingdings</vt:lpstr>
      <vt:lpstr>RetrospectVTI</vt:lpstr>
      <vt:lpstr>PowerPoint Presentation</vt:lpstr>
      <vt:lpstr>Assignment:</vt:lpstr>
      <vt:lpstr>A reminder of the Learning Outcomes:</vt:lpstr>
      <vt:lpstr>LET’S CONSIDER FURTHER:  Assessment Component 1</vt:lpstr>
      <vt:lpstr>Submission date and processes</vt:lpstr>
      <vt:lpstr>Let’s consider some of the important components of this assessment …</vt:lpstr>
      <vt:lpstr>Building blocks … … …</vt:lpstr>
      <vt:lpstr>Counselling skills</vt:lpstr>
      <vt:lpstr>The Core Conditions</vt:lpstr>
      <vt:lpstr>To start to prepare for Assignments:</vt:lpstr>
      <vt:lpstr>                    Counselling skills ...  </vt:lpstr>
      <vt:lpstr>Assignment one …   …   …</vt:lpstr>
      <vt:lpstr>What do I have to do?                   </vt:lpstr>
      <vt:lpstr> How are we going to approach this?ONE </vt:lpstr>
      <vt:lpstr>Assessment ONE:  demonstrate …</vt:lpstr>
      <vt:lpstr>Remember … … …</vt:lpstr>
      <vt:lpstr>PowerPoint Presentation</vt:lpstr>
      <vt:lpstr>For example ….</vt:lpstr>
      <vt:lpstr>Evidence …</vt:lpstr>
      <vt:lpstr>Presence and Relational depth….</vt:lpstr>
      <vt:lpstr>Presence and Relational depth….</vt:lpstr>
      <vt:lpstr>Use of A1</vt:lpstr>
      <vt:lpstr>Remember … … …</vt:lpstr>
      <vt:lpstr>PowerPoint Presentation</vt:lpstr>
      <vt:lpstr>Any questions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REFLEXIVE SKILLS PRACTICE : LESSON 2</dc:title>
  <dc:creator>Beverly Cole</dc:creator>
  <cp:lastModifiedBy>Beverly Cole</cp:lastModifiedBy>
  <cp:revision>82</cp:revision>
  <dcterms:created xsi:type="dcterms:W3CDTF">2021-09-20T18:58:12Z</dcterms:created>
  <dcterms:modified xsi:type="dcterms:W3CDTF">2025-10-03T06:48:37Z</dcterms:modified>
</cp:coreProperties>
</file>