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4"/>
  </p:notesMasterIdLst>
  <p:sldIdLst>
    <p:sldId id="257" r:id="rId2"/>
    <p:sldId id="267" r:id="rId3"/>
    <p:sldId id="268" r:id="rId4"/>
    <p:sldId id="269" r:id="rId5"/>
    <p:sldId id="270" r:id="rId6"/>
    <p:sldId id="275" r:id="rId7"/>
    <p:sldId id="265" r:id="rId8"/>
    <p:sldId id="264" r:id="rId9"/>
    <p:sldId id="276" r:id="rId10"/>
    <p:sldId id="271" r:id="rId11"/>
    <p:sldId id="272" r:id="rId12"/>
    <p:sldId id="274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F884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8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2FEAD1-E6A5-4949-B75D-7B4B624FD71D}" type="datetimeFigureOut">
              <a:rPr lang="en-GB" smtClean="0"/>
              <a:pPr/>
              <a:t>04/03/2012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3350FB-3B80-4D48-B381-07392BD1CC7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3350FB-3B80-4D48-B381-07392BD1CC7B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3350FB-3B80-4D48-B381-07392BD1CC7B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3350FB-3B80-4D48-B381-07392BD1CC7B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3350FB-3B80-4D48-B381-07392BD1CC7B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3350FB-3B80-4D48-B381-07392BD1CC7B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3350FB-3B80-4D48-B381-07392BD1CC7B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3350FB-3B80-4D48-B381-07392BD1CC7B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3350FB-3B80-4D48-B381-07392BD1CC7B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3350FB-3B80-4D48-B381-07392BD1CC7B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3350FB-3B80-4D48-B381-07392BD1CC7B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3350FB-3B80-4D48-B381-07392BD1CC7B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3350FB-3B80-4D48-B381-07392BD1CC7B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14F6-AF94-4B38-94C5-85F8F7CAA20A}" type="datetime1">
              <a:rPr lang="en-GB" smtClean="0"/>
              <a:t>04/03/2012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C8FFE-81ED-4823-88FD-562776949FF9}" type="datetime1">
              <a:rPr lang="en-GB" smtClean="0"/>
              <a:t>04/03/2012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B4929-0645-489B-95D3-CC73A865EDB0}" type="datetime1">
              <a:rPr lang="en-GB" smtClean="0"/>
              <a:t>04/03/2012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B7F5FCA-20E3-41C6-9082-8C6FA8FEE309}" type="datetime1">
              <a:rPr lang="en-GB" smtClean="0"/>
              <a:t>04/03/2012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000"/>
            </a:lvl1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000"/>
            </a:lvl1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8D1DE-C292-4471-9799-E9A10930009C}" type="datetime1">
              <a:rPr lang="en-GB" smtClean="0"/>
              <a:t>04/03/2012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CC4AF-0737-40D1-B7B2-60521134B9B9}" type="datetime1">
              <a:rPr lang="en-GB" smtClean="0"/>
              <a:t>04/03/2012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6E87C-AB2E-4D96-BACF-2D33C71260A8}" type="datetime1">
              <a:rPr lang="en-GB" smtClean="0"/>
              <a:t>04/03/2012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92F1-99CE-413D-9E48-3AB7562E848B}" type="datetime1">
              <a:rPr lang="en-GB" smtClean="0"/>
              <a:t>04/03/2012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62A241D-304A-49D2-A013-30D88E8DD475}" type="datetime1">
              <a:rPr lang="en-GB" smtClean="0"/>
              <a:t>04/03/2012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AAABB-6BAF-4611-A744-BC29FD89203F}" type="datetime1">
              <a:rPr lang="en-GB" smtClean="0"/>
              <a:t>04/03/2012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EB683-F88F-4902-B80A-7B40AAA5AF13}" type="datetime1">
              <a:rPr lang="en-GB" smtClean="0"/>
              <a:t>04/03/2012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fld id="{D2AEEAB6-DDC0-43CD-A237-B16BB8D426D6}" type="datetime1">
              <a:rPr lang="en-GB" smtClean="0"/>
              <a:t>04/03/2012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© Keith Pilbeam, Finance and Financial Markets, Palgrave, 3rd edition 2010</a:t>
            </a:r>
            <a:endParaRPr lang="en-GB" dirty="0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sldNum="0" hdr="0" dt="0"/>
  <p:txStyles>
    <p:titleStyle>
      <a:lvl1pPr algn="ctr" rtl="0" eaLnBrk="1" latinLnBrk="0" hangingPunct="1">
        <a:spcBef>
          <a:spcPct val="0"/>
        </a:spcBef>
        <a:buNone/>
        <a:defRPr kumimoji="0" sz="28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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49000"/>
        <a:buFont typeface="Wingdings"/>
        <a:buChar char=""/>
        <a:defRPr kumimoji="0"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1368426" y="1340768"/>
            <a:ext cx="6480174" cy="792088"/>
          </a:xfrm>
        </p:spPr>
        <p:txBody>
          <a:bodyPr>
            <a:normAutofit fontScale="77500" lnSpcReduction="20000"/>
          </a:bodyPr>
          <a:lstStyle/>
          <a:p>
            <a:r>
              <a:rPr lang="en-US" sz="3200" dirty="0" smtClean="0"/>
              <a:t>Financial intermediation and Financial markets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735360"/>
          </a:xfrm>
        </p:spPr>
        <p:txBody>
          <a:bodyPr/>
          <a:lstStyle/>
          <a:p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Chapter 2</a:t>
            </a:r>
            <a:endParaRPr lang="en-GB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2780928"/>
            <a:ext cx="4464496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6355432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Surplus and Deficit Agents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2000" b="1" dirty="0" smtClean="0"/>
              <a:t>Surplus Agents </a:t>
            </a:r>
            <a:r>
              <a:rPr lang="en-GB" sz="2000" dirty="0" smtClean="0"/>
              <a:t>have surplus funds due to their expenditure being less than their income.</a:t>
            </a:r>
          </a:p>
          <a:p>
            <a:endParaRPr lang="en-GB" sz="600" dirty="0" smtClean="0"/>
          </a:p>
          <a:p>
            <a:pPr lvl="1"/>
            <a:r>
              <a:rPr lang="en-GB" b="1" dirty="0" smtClean="0"/>
              <a:t>The aim: </a:t>
            </a:r>
            <a:r>
              <a:rPr lang="en-GB" dirty="0" smtClean="0"/>
              <a:t>Firms save funds to meet unforeseen contingencies, to finance future investments ; individuals save a deposit for house purchase  and so on.</a:t>
            </a:r>
          </a:p>
          <a:p>
            <a:pPr lvl="1"/>
            <a:endParaRPr lang="en-GB" dirty="0" smtClean="0"/>
          </a:p>
          <a:p>
            <a:r>
              <a:rPr lang="en-GB" sz="2000" b="1" dirty="0" smtClean="0"/>
              <a:t>Deficit Agents </a:t>
            </a:r>
            <a:r>
              <a:rPr lang="en-GB" sz="2000" dirty="0" smtClean="0"/>
              <a:t>require funds to finance expenditure which exceeds their income.</a:t>
            </a:r>
          </a:p>
          <a:p>
            <a:pPr lvl="1"/>
            <a:endParaRPr lang="en-GB" sz="800" b="1" dirty="0" smtClean="0">
              <a:solidFill>
                <a:schemeClr val="tx2"/>
              </a:solidFill>
            </a:endParaRPr>
          </a:p>
          <a:p>
            <a:pPr lvl="1"/>
            <a:r>
              <a:rPr lang="en-GB" b="1" dirty="0" smtClean="0">
                <a:solidFill>
                  <a:schemeClr val="tx2"/>
                </a:solidFill>
              </a:rPr>
              <a:t>The aim:  </a:t>
            </a:r>
            <a:r>
              <a:rPr lang="en-GB" dirty="0" smtClean="0">
                <a:solidFill>
                  <a:schemeClr val="tx2"/>
                </a:solidFill>
              </a:rPr>
              <a:t>Individuals borrow to  buy a car, a house; Firms  borrow to finance investment and so on.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6427440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Financial Security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ts val="2600"/>
              </a:lnSpc>
            </a:pPr>
            <a:r>
              <a:rPr lang="en-GB" sz="2000" dirty="0" smtClean="0"/>
              <a:t>A </a:t>
            </a:r>
            <a:r>
              <a:rPr lang="en-GB" sz="2000" b="1" dirty="0" smtClean="0"/>
              <a:t>financial security </a:t>
            </a:r>
            <a:r>
              <a:rPr lang="en-GB" sz="2000" dirty="0" smtClean="0"/>
              <a:t>is simply a legal claim to a future cash flow. </a:t>
            </a:r>
          </a:p>
          <a:p>
            <a:pPr>
              <a:lnSpc>
                <a:spcPts val="2600"/>
              </a:lnSpc>
            </a:pPr>
            <a:r>
              <a:rPr lang="en-GB" sz="2000" dirty="0" smtClean="0"/>
              <a:t>Each financial security has an issuer that agrees to make future cash payments to the legal owner of the asset (investor/holder).</a:t>
            </a:r>
          </a:p>
          <a:p>
            <a:pPr>
              <a:lnSpc>
                <a:spcPts val="2600"/>
              </a:lnSpc>
            </a:pPr>
            <a:r>
              <a:rPr lang="en-GB" sz="2000" dirty="0" smtClean="0"/>
              <a:t>Example: A $200 million issue of 10-year government bonds by the US treasury. </a:t>
            </a:r>
          </a:p>
          <a:p>
            <a:pPr lvl="1">
              <a:lnSpc>
                <a:spcPts val="2600"/>
              </a:lnSpc>
            </a:pPr>
            <a:r>
              <a:rPr lang="en-GB" dirty="0" smtClean="0"/>
              <a:t>The issuer (US treasury) will pay investors in the bond issue the principal and interest.</a:t>
            </a:r>
          </a:p>
          <a:p>
            <a:pPr lvl="1">
              <a:lnSpc>
                <a:spcPts val="2600"/>
              </a:lnSpc>
              <a:buNone/>
            </a:pPr>
            <a:r>
              <a:rPr lang="en-GB" sz="2000" dirty="0" smtClean="0">
                <a:solidFill>
                  <a:schemeClr val="tx1"/>
                </a:solidFill>
              </a:rPr>
              <a:t>Example: A $10.000 loan by Bank of America to Mr. Jackson. </a:t>
            </a:r>
          </a:p>
          <a:p>
            <a:pPr lvl="2">
              <a:lnSpc>
                <a:spcPts val="2600"/>
              </a:lnSpc>
              <a:buNone/>
            </a:pPr>
            <a:r>
              <a:rPr lang="en-GB" sz="1800" dirty="0" smtClean="0">
                <a:solidFill>
                  <a:schemeClr val="tx2"/>
                </a:solidFill>
              </a:rPr>
              <a:t>The issuer: Mr. Jackson</a:t>
            </a:r>
          </a:p>
          <a:p>
            <a:pPr lvl="2">
              <a:lnSpc>
                <a:spcPts val="2600"/>
              </a:lnSpc>
              <a:buNone/>
            </a:pPr>
            <a:r>
              <a:rPr lang="en-GB" sz="1800" dirty="0" smtClean="0">
                <a:solidFill>
                  <a:schemeClr val="tx2"/>
                </a:solidFill>
              </a:rPr>
              <a:t>The legal owner of the security: Bank of America</a:t>
            </a:r>
            <a:endParaRPr lang="en-GB" dirty="0" smtClean="0">
              <a:solidFill>
                <a:schemeClr val="tx2"/>
              </a:solidFill>
            </a:endParaRPr>
          </a:p>
          <a:p>
            <a:pPr lvl="1">
              <a:lnSpc>
                <a:spcPts val="2600"/>
              </a:lnSpc>
              <a:buNone/>
            </a:pP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6139408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Debt &amp; Equity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ts val="2800"/>
              </a:lnSpc>
            </a:pPr>
            <a:r>
              <a:rPr lang="en-GB" b="1" dirty="0" smtClean="0"/>
              <a:t>Debt: </a:t>
            </a:r>
            <a:r>
              <a:rPr lang="en-GB" dirty="0" smtClean="0"/>
              <a:t>An amount of money borrowed by one party from another</a:t>
            </a:r>
          </a:p>
          <a:p>
            <a:pPr lvl="1" algn="just">
              <a:lnSpc>
                <a:spcPts val="2800"/>
              </a:lnSpc>
            </a:pPr>
            <a:r>
              <a:rPr lang="en-GB" dirty="0" smtClean="0"/>
              <a:t>Government debt is borrowed by via the issue of Treasury bonds and bills.</a:t>
            </a:r>
          </a:p>
          <a:p>
            <a:pPr lvl="1" algn="just">
              <a:lnSpc>
                <a:spcPts val="2800"/>
              </a:lnSpc>
            </a:pPr>
            <a:r>
              <a:rPr lang="en-GB" dirty="0" smtClean="0"/>
              <a:t>Corporate debt is borrowed from financial institutions via the issue of corporate bonds or commercial paper.</a:t>
            </a:r>
          </a:p>
          <a:p>
            <a:pPr lvl="1" algn="just">
              <a:lnSpc>
                <a:spcPts val="2800"/>
              </a:lnSpc>
            </a:pPr>
            <a:endParaRPr lang="en-GB" dirty="0" smtClean="0"/>
          </a:p>
          <a:p>
            <a:pPr algn="just">
              <a:lnSpc>
                <a:spcPts val="2800"/>
              </a:lnSpc>
            </a:pPr>
            <a:r>
              <a:rPr lang="en-GB" b="1" dirty="0" smtClean="0"/>
              <a:t>Equity: </a:t>
            </a:r>
            <a:r>
              <a:rPr lang="en-GB" dirty="0" smtClean="0"/>
              <a:t>A share representing an ownership stake in a company. The holder is entitled to periodic dividends and can sell the shares to other parties at the prevailing market price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6715472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Financial Liabilities</a:t>
            </a:r>
            <a:endParaRPr lang="en-GB" dirty="0"/>
          </a:p>
        </p:txBody>
      </p:sp>
      <p:pic>
        <p:nvPicPr>
          <p:cNvPr id="4" name="Picture 5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2285992"/>
            <a:ext cx="7099320" cy="1892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6355432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Examples of Different Financial Liabilities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ts val="3000"/>
              </a:lnSpc>
            </a:pPr>
            <a:r>
              <a:rPr lang="en-US" b="1" dirty="0" smtClean="0"/>
              <a:t>Type I:</a:t>
            </a:r>
            <a:r>
              <a:rPr lang="en-US" dirty="0" smtClean="0"/>
              <a:t> Deposit of a bank that has to be paid with  fixed interest payment of 8% one year from now.</a:t>
            </a:r>
          </a:p>
          <a:p>
            <a:pPr>
              <a:lnSpc>
                <a:spcPts val="3000"/>
              </a:lnSpc>
            </a:pPr>
            <a:r>
              <a:rPr lang="en-US" b="1" dirty="0" smtClean="0"/>
              <a:t>Type II:</a:t>
            </a:r>
            <a:r>
              <a:rPr lang="en-US" dirty="0" smtClean="0"/>
              <a:t> Life assurance policy </a:t>
            </a:r>
          </a:p>
          <a:p>
            <a:pPr>
              <a:lnSpc>
                <a:spcPts val="3000"/>
              </a:lnSpc>
            </a:pPr>
            <a:r>
              <a:rPr lang="en-US" b="1" dirty="0" smtClean="0"/>
              <a:t>Type III:</a:t>
            </a:r>
            <a:r>
              <a:rPr lang="en-US" dirty="0" smtClean="0"/>
              <a:t> Deposits of bank on which interest has to be paid every six months with a variable rate </a:t>
            </a:r>
          </a:p>
          <a:p>
            <a:pPr>
              <a:lnSpc>
                <a:spcPts val="3000"/>
              </a:lnSpc>
            </a:pPr>
            <a:r>
              <a:rPr lang="en-US" b="1" dirty="0" smtClean="0"/>
              <a:t>Type IV:</a:t>
            </a:r>
            <a:r>
              <a:rPr lang="en-US" dirty="0" smtClean="0"/>
              <a:t> Health, housing or motoring insurance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6499448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Role of Financial Intermediaries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ts val="3000"/>
              </a:lnSpc>
            </a:pPr>
            <a:r>
              <a:rPr lang="en-GB" b="1" dirty="0" smtClean="0"/>
              <a:t>Financial Intermediation </a:t>
            </a:r>
            <a:r>
              <a:rPr lang="en-GB" dirty="0" smtClean="0"/>
              <a:t>is the process of transferring sums of money from economic agents with surplus funds to economic agents that would like to utilize those funds</a:t>
            </a:r>
          </a:p>
          <a:p>
            <a:pPr>
              <a:lnSpc>
                <a:spcPts val="3000"/>
              </a:lnSpc>
            </a:pPr>
            <a:endParaRPr lang="en-GB" dirty="0" smtClean="0"/>
          </a:p>
          <a:p>
            <a:pPr>
              <a:lnSpc>
                <a:spcPts val="3000"/>
              </a:lnSpc>
            </a:pPr>
            <a:r>
              <a:rPr lang="en-GB" b="1" dirty="0" smtClean="0"/>
              <a:t>Financial Market: </a:t>
            </a:r>
            <a:r>
              <a:rPr lang="en-GB" dirty="0" smtClean="0"/>
              <a:t>A market where financial assets are traded and exchanged.</a:t>
            </a:r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7579568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Role of Financial Intermediaries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 vert="horz">
            <a:normAutofit/>
          </a:bodyPr>
          <a:lstStyle/>
          <a:p>
            <a:pPr>
              <a:lnSpc>
                <a:spcPts val="3000"/>
              </a:lnSpc>
            </a:pPr>
            <a:endParaRPr lang="en-GB" dirty="0" smtClean="0"/>
          </a:p>
          <a:p>
            <a:pPr>
              <a:lnSpc>
                <a:spcPts val="3000"/>
              </a:lnSpc>
            </a:pPr>
            <a:r>
              <a:rPr lang="en-GB" dirty="0" smtClean="0"/>
              <a:t>Assisting in the transfer of funds from surplus agents to deficit agents</a:t>
            </a:r>
          </a:p>
          <a:p>
            <a:pPr>
              <a:lnSpc>
                <a:spcPts val="3000"/>
              </a:lnSpc>
            </a:pPr>
            <a:r>
              <a:rPr lang="en-GB" dirty="0" smtClean="0"/>
              <a:t>The provision of payments mechanism</a:t>
            </a:r>
          </a:p>
          <a:p>
            <a:pPr>
              <a:lnSpc>
                <a:spcPts val="3000"/>
              </a:lnSpc>
            </a:pPr>
            <a:r>
              <a:rPr lang="en-GB" dirty="0" smtClean="0"/>
              <a:t>Maturity transformation</a:t>
            </a:r>
          </a:p>
          <a:p>
            <a:pPr>
              <a:lnSpc>
                <a:spcPts val="3000"/>
              </a:lnSpc>
            </a:pPr>
            <a:r>
              <a:rPr lang="en-GB" dirty="0" smtClean="0"/>
              <a:t>Risk transformation</a:t>
            </a:r>
          </a:p>
          <a:p>
            <a:pPr>
              <a:lnSpc>
                <a:spcPts val="3000"/>
              </a:lnSpc>
            </a:pPr>
            <a:r>
              <a:rPr lang="en-GB" dirty="0" smtClean="0"/>
              <a:t>Liquidity provision</a:t>
            </a:r>
          </a:p>
          <a:p>
            <a:pPr>
              <a:lnSpc>
                <a:spcPts val="3000"/>
              </a:lnSpc>
            </a:pPr>
            <a:r>
              <a:rPr lang="en-GB" dirty="0" smtClean="0"/>
              <a:t>Reduction of transaction, information and search costs</a:t>
            </a:r>
          </a:p>
          <a:p>
            <a:pPr>
              <a:lnSpc>
                <a:spcPts val="3000"/>
              </a:lnSpc>
            </a:pP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6859488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Types of Financial Markets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Primary Market: </a:t>
            </a:r>
            <a:r>
              <a:rPr lang="en-US" dirty="0" smtClean="0"/>
              <a:t>This market  deals in issues of new securities, which include government bonds, local authority bonds, and shares in new public corporations</a:t>
            </a:r>
          </a:p>
          <a:p>
            <a:pPr lvl="1"/>
            <a:r>
              <a:rPr lang="en-US" sz="1800" dirty="0" smtClean="0"/>
              <a:t>The most active market participants: Investment and commercial banks and investment firms</a:t>
            </a:r>
          </a:p>
          <a:p>
            <a:pPr lvl="1"/>
            <a:endParaRPr lang="en-US" sz="1800" dirty="0" smtClean="0"/>
          </a:p>
          <a:p>
            <a:r>
              <a:rPr lang="en-US" b="1" dirty="0" smtClean="0">
                <a:solidFill>
                  <a:schemeClr val="tx1"/>
                </a:solidFill>
              </a:rPr>
              <a:t>Secondary Market : </a:t>
            </a:r>
            <a:r>
              <a:rPr lang="en-US" dirty="0" smtClean="0">
                <a:solidFill>
                  <a:schemeClr val="tx1"/>
                </a:solidFill>
              </a:rPr>
              <a:t>The market for buying and selling a security that has already been issued on the primary market</a:t>
            </a:r>
          </a:p>
          <a:p>
            <a:pPr lvl="1"/>
            <a:r>
              <a:rPr lang="en-US" dirty="0" smtClean="0"/>
              <a:t>Market-makers are important in the operation of secondary markets</a:t>
            </a:r>
          </a:p>
          <a:p>
            <a:pPr lvl="1"/>
            <a:r>
              <a:rPr lang="en-US" dirty="0" smtClean="0"/>
              <a:t>Market-maker: A broker or dealer that will quote bid-offer prices on securities</a:t>
            </a:r>
            <a:endParaRPr lang="en-US" dirty="0" smtClean="0">
              <a:solidFill>
                <a:schemeClr val="tx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5923384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Classification of Financial Markets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Type of the asset</a:t>
            </a:r>
          </a:p>
          <a:p>
            <a:r>
              <a:rPr lang="en-GB" dirty="0" smtClean="0"/>
              <a:t>Maturity of the asset</a:t>
            </a:r>
          </a:p>
          <a:p>
            <a:r>
              <a:rPr lang="en-GB" dirty="0" smtClean="0"/>
              <a:t>The date of issue of the assets traded</a:t>
            </a:r>
          </a:p>
          <a:p>
            <a:r>
              <a:rPr lang="en-GB" dirty="0" smtClean="0"/>
              <a:t>The means of settlement</a:t>
            </a:r>
          </a:p>
          <a:p>
            <a:r>
              <a:rPr lang="en-GB" dirty="0" smtClean="0"/>
              <a:t>The type of financial asset traded.</a:t>
            </a:r>
          </a:p>
          <a:p>
            <a:r>
              <a:rPr lang="en-GB" dirty="0" smtClean="0"/>
              <a:t>The organizational structure of the market</a:t>
            </a:r>
          </a:p>
          <a:p>
            <a:r>
              <a:rPr lang="en-GB" dirty="0" smtClean="0"/>
              <a:t>The method of sale/pricing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6355432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Participants in Financial Markets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ts val="3000"/>
              </a:lnSpc>
            </a:pPr>
            <a:r>
              <a:rPr lang="en-GB" dirty="0" smtClean="0"/>
              <a:t>Brokers and Market-Makers</a:t>
            </a:r>
          </a:p>
          <a:p>
            <a:pPr>
              <a:lnSpc>
                <a:spcPts val="3000"/>
              </a:lnSpc>
            </a:pPr>
            <a:r>
              <a:rPr lang="en-GB" b="1" dirty="0" smtClean="0"/>
              <a:t>A broker </a:t>
            </a:r>
            <a:r>
              <a:rPr lang="en-GB" dirty="0" smtClean="0"/>
              <a:t>acts as an intermediary on behalf of  investors wishing to conduct a trade. The broker is the legal agent of the investors. They obtain a commission for their service.</a:t>
            </a:r>
          </a:p>
          <a:p>
            <a:pPr>
              <a:lnSpc>
                <a:spcPts val="3000"/>
              </a:lnSpc>
            </a:pPr>
            <a:r>
              <a:rPr lang="en-GB" b="1" dirty="0" smtClean="0"/>
              <a:t>Market makers </a:t>
            </a:r>
            <a:r>
              <a:rPr lang="en-GB" dirty="0" smtClean="0"/>
              <a:t>act as a dealer in a financial security , quoting both a price at which he is willing to buy the security (bid price) and a higher price at which he is willing to sell the security (ask price).</a:t>
            </a:r>
          </a:p>
          <a:p>
            <a:pPr>
              <a:lnSpc>
                <a:spcPts val="3000"/>
              </a:lnSpc>
            </a:pPr>
            <a:endParaRPr lang="en-GB" dirty="0" smtClean="0"/>
          </a:p>
          <a:p>
            <a:pPr algn="ctr">
              <a:lnSpc>
                <a:spcPts val="3000"/>
              </a:lnSpc>
            </a:pPr>
            <a:r>
              <a:rPr lang="en-GB" b="1" dirty="0" smtClean="0"/>
              <a:t>Gross Profit Margin: Ask Price-Bid Price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7003504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Participants in Financial Markets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 algn="just">
              <a:lnSpc>
                <a:spcPts val="3000"/>
              </a:lnSpc>
            </a:pPr>
            <a:r>
              <a:rPr lang="en-GB" b="1" dirty="0" smtClean="0"/>
              <a:t>Arbitrageurs: </a:t>
            </a:r>
            <a:r>
              <a:rPr lang="en-GB" dirty="0" smtClean="0"/>
              <a:t>exploit pricing anomalies in order to make riskless guaranteed profits. </a:t>
            </a:r>
          </a:p>
          <a:p>
            <a:pPr lvl="1" algn="just">
              <a:lnSpc>
                <a:spcPts val="3000"/>
              </a:lnSpc>
            </a:pPr>
            <a:r>
              <a:rPr lang="en-GB" dirty="0" smtClean="0"/>
              <a:t>Example: If security A trades at a higher price on market 1 than market 2, arbitrageurs will buy the asset in market 2 at the cheap price and immediately sell it in market 1 at higher price. Prices then adjust until the </a:t>
            </a:r>
            <a:r>
              <a:rPr lang="en-GB" dirty="0" err="1" smtClean="0"/>
              <a:t>anomoly</a:t>
            </a:r>
            <a:r>
              <a:rPr lang="en-GB" dirty="0" smtClean="0"/>
              <a:t> is eliminated.</a:t>
            </a:r>
          </a:p>
          <a:p>
            <a:pPr lvl="1" algn="just">
              <a:lnSpc>
                <a:spcPts val="3000"/>
              </a:lnSpc>
            </a:pPr>
            <a:endParaRPr lang="en-GB" dirty="0" smtClean="0"/>
          </a:p>
          <a:p>
            <a:pPr algn="just">
              <a:lnSpc>
                <a:spcPts val="3000"/>
              </a:lnSpc>
            </a:pPr>
            <a:r>
              <a:rPr lang="en-GB" b="1" dirty="0" smtClean="0"/>
              <a:t>Hedgers:  </a:t>
            </a:r>
            <a:r>
              <a:rPr lang="en-GB" dirty="0" smtClean="0"/>
              <a:t>seek to buy or sell  financial assets to reduce or eliminate an existing risk.</a:t>
            </a:r>
          </a:p>
          <a:p>
            <a:pPr algn="just">
              <a:lnSpc>
                <a:spcPts val="3000"/>
              </a:lnSpc>
            </a:pPr>
            <a:endParaRPr lang="en-GB" dirty="0" smtClean="0"/>
          </a:p>
          <a:p>
            <a:pPr algn="just">
              <a:lnSpc>
                <a:spcPts val="3000"/>
              </a:lnSpc>
            </a:pPr>
            <a:r>
              <a:rPr lang="en-GB" b="1" dirty="0" smtClean="0"/>
              <a:t>Speculators</a:t>
            </a:r>
            <a:r>
              <a:rPr lang="en-GB" b="1" smtClean="0"/>
              <a:t>: </a:t>
            </a:r>
            <a:r>
              <a:rPr lang="en-GB" smtClean="0"/>
              <a:t>undertake </a:t>
            </a:r>
            <a:r>
              <a:rPr lang="en-GB" dirty="0" smtClean="0"/>
              <a:t>long or short position in the financial markets in the hope of making a profit.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5995392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ustom 3">
      <a:dk1>
        <a:sysClr val="windowText" lastClr="000000"/>
      </a:dk1>
      <a:lt1>
        <a:sysClr val="window" lastClr="FFFFFF"/>
      </a:lt1>
      <a:dk2>
        <a:srgbClr val="771B1B"/>
      </a:dk2>
      <a:lt2>
        <a:srgbClr val="F7ECE9"/>
      </a:lt2>
      <a:accent1>
        <a:srgbClr val="D8A394"/>
      </a:accent1>
      <a:accent2>
        <a:srgbClr val="934934"/>
      </a:accent2>
      <a:accent3>
        <a:srgbClr val="9F2525"/>
      </a:accent3>
      <a:accent4>
        <a:srgbClr val="000000"/>
      </a:accent4>
      <a:accent5>
        <a:srgbClr val="909090"/>
      </a:accent5>
      <a:accent6>
        <a:srgbClr val="7F7F7F"/>
      </a:accent6>
      <a:hlink>
        <a:srgbClr val="B22A2A"/>
      </a:hlink>
      <a:folHlink>
        <a:srgbClr val="C00000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411</TotalTime>
  <Words>920</Words>
  <Application>Microsoft Office PowerPoint</Application>
  <PresentationFormat>On-screen Show (4:3)</PresentationFormat>
  <Paragraphs>95</Paragraphs>
  <Slides>12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Civic</vt:lpstr>
      <vt:lpstr>Chapter 2</vt:lpstr>
      <vt:lpstr>Surplus and Deficit Agents</vt:lpstr>
      <vt:lpstr>Financial Security</vt:lpstr>
      <vt:lpstr>Debt &amp; Equity</vt:lpstr>
      <vt:lpstr>Types of Financial Liabilities</vt:lpstr>
      <vt:lpstr>Examples of Different Financial Liabilities</vt:lpstr>
      <vt:lpstr>The Role of Financial Intermediaries</vt:lpstr>
      <vt:lpstr>The Role of Financial Intermediaries</vt:lpstr>
      <vt:lpstr>Types of Financial Markets</vt:lpstr>
      <vt:lpstr>The Classification of Financial Markets</vt:lpstr>
      <vt:lpstr>Participants in Financial Markets</vt:lpstr>
      <vt:lpstr>Participants in Financial Markets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abdp982</dc:creator>
  <cp:lastModifiedBy>Pilbeam</cp:lastModifiedBy>
  <cp:revision>36</cp:revision>
  <dcterms:created xsi:type="dcterms:W3CDTF">2011-11-04T17:36:51Z</dcterms:created>
  <dcterms:modified xsi:type="dcterms:W3CDTF">2012-03-04T23:20:57Z</dcterms:modified>
</cp:coreProperties>
</file>