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3" r:id="rId4"/>
  </p:sldMasterIdLst>
  <p:notesMasterIdLst>
    <p:notesMasterId r:id="rId21"/>
  </p:notesMasterIdLst>
  <p:sldIdLst>
    <p:sldId id="381" r:id="rId5"/>
    <p:sldId id="535" r:id="rId6"/>
    <p:sldId id="510" r:id="rId7"/>
    <p:sldId id="382" r:id="rId8"/>
    <p:sldId id="383" r:id="rId9"/>
    <p:sldId id="536" r:id="rId10"/>
    <p:sldId id="537" r:id="rId11"/>
    <p:sldId id="538" r:id="rId12"/>
    <p:sldId id="539" r:id="rId13"/>
    <p:sldId id="540" r:id="rId14"/>
    <p:sldId id="541" r:id="rId15"/>
    <p:sldId id="542" r:id="rId16"/>
    <p:sldId id="543" r:id="rId17"/>
    <p:sldId id="521" r:id="rId18"/>
    <p:sldId id="392" r:id="rId19"/>
    <p:sldId id="53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86" d="100"/>
          <a:sy n="86" d="100"/>
        </p:scale>
        <p:origin x="1291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2DE4F6-9D65-4426-9206-40294B1853A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500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27364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29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80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190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03/09/2020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638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03/09/2020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10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03/09/2020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6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12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03/09/2020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330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127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03/09/2020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612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9426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44" r:id="rId1"/>
    <p:sldLayoutId id="2147484245" r:id="rId2"/>
    <p:sldLayoutId id="2147484246" r:id="rId3"/>
    <p:sldLayoutId id="2147484247" r:id="rId4"/>
    <p:sldLayoutId id="2147484248" r:id="rId5"/>
    <p:sldLayoutId id="2147484249" r:id="rId6"/>
    <p:sldLayoutId id="2147484250" r:id="rId7"/>
    <p:sldLayoutId id="2147484251" r:id="rId8"/>
    <p:sldLayoutId id="2147484252" r:id="rId9"/>
    <p:sldLayoutId id="2147484253" r:id="rId10"/>
    <p:sldLayoutId id="214748425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wbho0CgEA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AU0qqh_I-A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Online Session 9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31939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0970"/>
            <a:ext cx="8401050" cy="3792694"/>
          </a:xfrm>
        </p:spPr>
        <p:txBody>
          <a:bodyPr>
            <a:normAutofit fontScale="55000" lnSpcReduction="20000"/>
          </a:bodyPr>
          <a:lstStyle/>
          <a:p>
            <a:pPr marL="0" indent="0" fontAlgn="auto" hangingPunct="1">
              <a:buNone/>
            </a:pPr>
            <a:r>
              <a:rPr lang="en-GB" sz="5800" b="1" dirty="0">
                <a:cs typeface="Calibri" panose="020F0502020204030204" pitchFamily="34" charset="0"/>
              </a:rPr>
              <a:t>AIM(S)</a:t>
            </a:r>
            <a:endParaRPr lang="en-GB" sz="58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5800" b="1" dirty="0">
                <a:cs typeface="Calibri" panose="020F0502020204030204" pitchFamily="34" charset="0"/>
              </a:rPr>
              <a:t> </a:t>
            </a:r>
            <a:endParaRPr lang="en-GB" sz="5800" dirty="0"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GB" sz="5800" i="1" dirty="0">
                <a:cs typeface="Calibri" panose="020F0502020204030204" pitchFamily="34" charset="0"/>
              </a:rPr>
              <a:t>To improve students’ digital skills within the workplace.</a:t>
            </a:r>
          </a:p>
          <a:p>
            <a:pPr marL="0" lvl="0" indent="0">
              <a:buNone/>
            </a:pPr>
            <a:endParaRPr lang="en-GB" sz="5800" i="1" dirty="0"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GB" sz="5800" i="1" dirty="0">
                <a:cs typeface="Calibri" panose="020F0502020204030204" pitchFamily="34" charset="0"/>
              </a:rPr>
              <a:t>To develop awareness of the importance of effective analysis of information and its translation into knowledge.</a:t>
            </a:r>
          </a:p>
          <a:p>
            <a:pPr marL="0" indent="0" fontAlgn="auto" hangingPunct="1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583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Module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7792"/>
            <a:ext cx="8401050" cy="4582416"/>
          </a:xfrm>
        </p:spPr>
        <p:txBody>
          <a:bodyPr>
            <a:normAutofit fontScale="70000" lnSpcReduction="20000"/>
          </a:bodyPr>
          <a:lstStyle/>
          <a:p>
            <a:pPr marL="0" indent="0" fontAlgn="auto" hangingPunct="1">
              <a:buNone/>
            </a:pPr>
            <a:endParaRPr lang="en-GB" sz="4200" b="1" dirty="0">
              <a:cs typeface="Calibri" panose="020F0502020204030204" pitchFamily="34" charset="0"/>
            </a:endParaRPr>
          </a:p>
          <a:p>
            <a:pPr marL="0" indent="0" fontAlgn="auto" hangingPunct="1">
              <a:buNone/>
            </a:pPr>
            <a:r>
              <a:rPr lang="en-GB" sz="4200" b="1" dirty="0">
                <a:cs typeface="Calibri" panose="020F0502020204030204" pitchFamily="34" charset="0"/>
              </a:rPr>
              <a:t>LEARNING OUTCOMES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hangingPunct="0">
              <a:buNone/>
            </a:pPr>
            <a:r>
              <a:rPr lang="en-GB" sz="4200" b="1" dirty="0">
                <a:cs typeface="Calibri" panose="020F0502020204030204" pitchFamily="34" charset="0"/>
              </a:rPr>
              <a:t> </a:t>
            </a:r>
            <a:endParaRPr lang="en-GB" sz="4200" dirty="0">
              <a:cs typeface="Calibri" panose="020F0502020204030204" pitchFamily="34" charset="0"/>
            </a:endParaRPr>
          </a:p>
          <a:p>
            <a:pPr marL="0" indent="0" hangingPunct="0">
              <a:buNone/>
            </a:pPr>
            <a:r>
              <a:rPr lang="en-GB" sz="4200" i="1" dirty="0">
                <a:cs typeface="Calibri" panose="020F0502020204030204" pitchFamily="34" charset="0"/>
              </a:rPr>
              <a:t>Upon the successful completion of this module, the student should be able to demonstrate the ability to:</a:t>
            </a:r>
            <a:br>
              <a:rPr lang="en-GB" sz="4200" i="1" dirty="0">
                <a:cs typeface="Calibri" panose="020F0502020204030204" pitchFamily="34" charset="0"/>
              </a:rPr>
            </a:br>
            <a:endParaRPr lang="en-GB" sz="4200" i="1" dirty="0">
              <a:cs typeface="Calibri" panose="020F0502020204030204" pitchFamily="34" charset="0"/>
            </a:endParaRPr>
          </a:p>
          <a:p>
            <a:pPr marL="742950" lvl="0" indent="-742950">
              <a:buFont typeface="+mj-lt"/>
              <a:buAutoNum type="arabicPeriod"/>
            </a:pPr>
            <a:r>
              <a:rPr lang="en-GB" sz="4200" i="1" dirty="0">
                <a:cs typeface="Calibri" panose="020F0502020204030204" pitchFamily="34" charset="0"/>
              </a:rPr>
              <a:t>Evaluate the appropriate use of contemporary technologies to improve workplace efficiency and employability</a:t>
            </a:r>
          </a:p>
          <a:p>
            <a:pPr marL="742950" lvl="0" indent="-742950">
              <a:buFont typeface="+mj-lt"/>
              <a:buAutoNum type="arabicPeriod"/>
            </a:pPr>
            <a:r>
              <a:rPr lang="en-GB" sz="4200" i="1" dirty="0">
                <a:cs typeface="Calibri" panose="020F0502020204030204" pitchFamily="34" charset="0"/>
              </a:rPr>
              <a:t>Identify and effectively evaluate a range of information sources</a:t>
            </a:r>
          </a:p>
          <a:p>
            <a:pPr marL="742950" lvl="0" indent="-742950">
              <a:buFont typeface="+mj-lt"/>
              <a:buAutoNum type="arabicPeriod"/>
            </a:pPr>
            <a:r>
              <a:rPr lang="en-GB" sz="4200" i="1" dirty="0">
                <a:cs typeface="Calibri" panose="020F0502020204030204" pitchFamily="34" charset="0"/>
              </a:rPr>
              <a:t>Show competence in workplace data handling</a:t>
            </a:r>
          </a:p>
          <a:p>
            <a:pPr lvl="4"/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9478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964306"/>
          </a:xfrm>
        </p:spPr>
        <p:txBody>
          <a:bodyPr>
            <a:normAutofit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Arial Rounded MT Bold" charset="0"/>
                <a:cs typeface="Arial Rounded MT Bold" charset="0"/>
              </a:rPr>
              <a:t>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 lnSpcReduction="10000"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dirty="0"/>
              <a:t>Best tool for presenting your data </a:t>
            </a:r>
          </a:p>
          <a:p>
            <a:r>
              <a:rPr lang="en-US" dirty="0"/>
              <a:t>Allows for different charts and graphs to be constructed based on your data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2000" dirty="0"/>
              <a:t>When you have downloaded your free copy of the Office 365 software from UWTSD, it includes a copy of Excel. </a:t>
            </a:r>
          </a:p>
          <a:p>
            <a:r>
              <a:rPr lang="en-US" sz="2000" dirty="0"/>
              <a:t>If you open it on your computer or laptop, it should open with </a:t>
            </a:r>
            <a:r>
              <a:rPr lang="en-US" sz="2000" b="1" dirty="0"/>
              <a:t>Featured</a:t>
            </a:r>
            <a:r>
              <a:rPr lang="en-US" sz="2000" dirty="0"/>
              <a:t> showing. </a:t>
            </a:r>
          </a:p>
          <a:p>
            <a:r>
              <a:rPr lang="en-US" sz="2000" dirty="0"/>
              <a:t>If not, click on File: New and the Featured screen will appear. </a:t>
            </a:r>
          </a:p>
          <a:p>
            <a:r>
              <a:rPr lang="en-US" sz="2000" dirty="0"/>
              <a:t>There are some Tutorials here to help you get started.</a:t>
            </a:r>
          </a:p>
          <a:p>
            <a:r>
              <a:rPr lang="en-US" sz="2000" dirty="0"/>
              <a:t>There are also a couple of videos at the end of this session for you to watch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228C49A-ABAD-4C92-B281-03316063BB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433" y="889641"/>
            <a:ext cx="7011367" cy="3898767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10" name="Picture 9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25037C97-6F2D-449E-8E37-6102C0682C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30" y="889641"/>
            <a:ext cx="1478575" cy="2937565"/>
          </a:xfrm>
          <a:prstGeom prst="rect">
            <a:avLst/>
          </a:prstGeom>
        </p:spPr>
      </p:pic>
      <p:sp>
        <p:nvSpPr>
          <p:cNvPr id="2" name="Arrow: Down 1">
            <a:extLst>
              <a:ext uri="{FF2B5EF4-FFF2-40B4-BE49-F238E27FC236}">
                <a16:creationId xmlns:a16="http://schemas.microsoft.com/office/drawing/2014/main" id="{58C19816-E977-4ABC-B86E-F1B15BEA24AD}"/>
              </a:ext>
            </a:extLst>
          </p:cNvPr>
          <p:cNvSpPr/>
          <p:nvPr/>
        </p:nvSpPr>
        <p:spPr>
          <a:xfrm rot="1300965">
            <a:off x="4136994" y="2352583"/>
            <a:ext cx="577049" cy="74572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066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4488B-ED6E-404D-BA22-64B3D8EE1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95504"/>
          </a:xfrm>
        </p:spPr>
        <p:txBody>
          <a:bodyPr/>
          <a:lstStyle/>
          <a:p>
            <a:r>
              <a:rPr lang="en-GB" dirty="0">
                <a:cs typeface="Arial" charset="0"/>
              </a:rPr>
              <a:t>Bar charts and pie charts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B47FB-BC00-40D3-8D14-AC04889FB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56D1326-8B4A-4F20-9F55-155170064CE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1299" y="1402671"/>
            <a:ext cx="7886700" cy="4010811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60000"/>
              </a:lnSpc>
              <a:buFont typeface="Wingdings" charset="2"/>
              <a:buChar char="§"/>
            </a:pPr>
            <a:r>
              <a:rPr lang="en-GB" sz="2400" b="1" dirty="0">
                <a:cs typeface="Times New Roman" charset="0"/>
              </a:rPr>
              <a:t>Multiple</a:t>
            </a:r>
            <a:r>
              <a:rPr lang="en-GB" sz="2400" dirty="0">
                <a:cs typeface="Times New Roman" charset="0"/>
              </a:rPr>
              <a:t> bars allow several sets of data to be presented side-by-side for comparative purposes.</a:t>
            </a:r>
          </a:p>
          <a:p>
            <a:pPr eaLnBrk="1" hangingPunct="1">
              <a:lnSpc>
                <a:spcPct val="160000"/>
              </a:lnSpc>
              <a:spcBef>
                <a:spcPct val="55000"/>
              </a:spcBef>
              <a:buFont typeface="Wingdings" charset="2"/>
              <a:buChar char="§"/>
            </a:pPr>
            <a:r>
              <a:rPr lang="en-GB" sz="2400" b="1" dirty="0">
                <a:cs typeface="Times New Roman" charset="0"/>
              </a:rPr>
              <a:t>Stacked</a:t>
            </a:r>
            <a:r>
              <a:rPr lang="en-GB" sz="2400" dirty="0">
                <a:cs typeface="Times New Roman" charset="0"/>
              </a:rPr>
              <a:t> bars allow two or more sets of related data to be aggregated to show both individual trends and collective trends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Bar charts and pie charts are often used for categorical data</a:t>
            </a:r>
          </a:p>
          <a:p>
            <a:pPr>
              <a:lnSpc>
                <a:spcPct val="160000"/>
              </a:lnSpc>
            </a:pPr>
            <a:r>
              <a:rPr lang="en-US" sz="2400" dirty="0"/>
              <a:t>Height of bar or size of pie slice shows the frequency or percentage for each category</a:t>
            </a:r>
          </a:p>
          <a:p>
            <a:pPr eaLnBrk="1" hangingPunct="1">
              <a:spcBef>
                <a:spcPct val="55000"/>
              </a:spcBef>
              <a:buFont typeface="Wingdings" charset="2"/>
              <a:buChar char="§"/>
            </a:pPr>
            <a:endParaRPr lang="en-GB" sz="2400" dirty="0">
              <a:latin typeface="Calibri" pitchFamily="34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9518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418A-C8F7-4D82-879E-395F19FFC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80094"/>
          </a:xfrm>
        </p:spPr>
        <p:txBody>
          <a:bodyPr/>
          <a:lstStyle/>
          <a:p>
            <a:r>
              <a:rPr lang="en-GB" dirty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cs typeface="Times New Roman" charset="0"/>
              </a:rPr>
              <a:t>Multiple Bar Charts</a:t>
            </a:r>
            <a:br>
              <a:rPr lang="en-GB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cs typeface="Times New Roman" charset="0"/>
              </a:rPr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45FC86-3196-41A5-BEEE-4DBD05F80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EADD54F6-8065-4976-8DAC-0D0DE11AC5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8650" y="1144588"/>
            <a:ext cx="7886700" cy="435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1" dirty="0">
                <a:latin typeface="Calibri" pitchFamily="34" charset="0"/>
                <a:cs typeface="Times New Roman" charset="0"/>
              </a:rPr>
              <a:t> </a:t>
            </a:r>
            <a:r>
              <a:rPr lang="en-US" dirty="0">
                <a:latin typeface="+mn-lt"/>
                <a:cs typeface="Times New Roman" charset="0"/>
              </a:rPr>
              <a:t>A bar chart </a:t>
            </a:r>
            <a:r>
              <a:rPr lang="en-GB" dirty="0">
                <a:latin typeface="+mn-lt"/>
                <a:cs typeface="Times New Roman" charset="0"/>
              </a:rPr>
              <a:t>has a number of variations such as the stacked bar chart and the multiple bar chart, illustrated as follows, based on the production output of four companies over three successive months. </a:t>
            </a:r>
          </a:p>
        </p:txBody>
      </p:sp>
    </p:spTree>
    <p:extLst>
      <p:ext uri="{BB962C8B-B14F-4D97-AF65-F5344CB8AC3E}">
        <p14:creationId xmlns:p14="http://schemas.microsoft.com/office/powerpoint/2010/main" val="1349429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EFDF8-DC77-4D7F-B8CF-538234DC7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233136" cy="1325563"/>
          </a:xfrm>
        </p:spPr>
        <p:txBody>
          <a:bodyPr/>
          <a:lstStyle/>
          <a:p>
            <a:r>
              <a:rPr lang="en-GB" dirty="0"/>
              <a:t>Multiple Bar Chart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333A9-7087-4B6C-8670-B710CA348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A3C1AE7-712E-47BC-91BA-1B444354702A}"/>
              </a:ext>
            </a:extLst>
          </p:cNvPr>
          <p:cNvSpPr txBox="1">
            <a:spLocks/>
          </p:cNvSpPr>
          <p:nvPr/>
        </p:nvSpPr>
        <p:spPr>
          <a:xfrm>
            <a:off x="5185893" y="410368"/>
            <a:ext cx="3233136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Stacked Bar Chart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B068F2-E9D8-437E-BCC1-4E34A0BC8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88" y="1735932"/>
            <a:ext cx="4265303" cy="39013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07DE44-01CE-4C73-A7E3-151CAE27F8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166" y="1735931"/>
            <a:ext cx="4194590" cy="390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7122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273B2-AFFB-42B1-AFA8-4B239ECA9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88972"/>
          </a:xfrm>
        </p:spPr>
        <p:txBody>
          <a:bodyPr/>
          <a:lstStyle/>
          <a:p>
            <a:r>
              <a:rPr lang="en-GB" dirty="0">
                <a:cs typeface="Times New Roman" charset="0"/>
              </a:rPr>
              <a:t>Pie Charts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6769-2100-44A7-AF96-771E9D883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21" y="1154098"/>
            <a:ext cx="8602462" cy="4351338"/>
          </a:xfrm>
        </p:spPr>
        <p:txBody>
          <a:bodyPr/>
          <a:lstStyle/>
          <a:p>
            <a:pPr>
              <a:lnSpc>
                <a:spcPct val="170000"/>
              </a:lnSpc>
            </a:pPr>
            <a:r>
              <a:rPr lang="en-GB" sz="2400" dirty="0">
                <a:cs typeface="Times New Roman" charset="0"/>
              </a:rPr>
              <a:t>Pie charts use simple data to </a:t>
            </a:r>
            <a:r>
              <a:rPr lang="en-US" sz="2400" dirty="0" err="1">
                <a:cs typeface="Times New Roman" charset="0"/>
              </a:rPr>
              <a:t>emphasise</a:t>
            </a:r>
            <a:r>
              <a:rPr lang="en-GB" sz="2400" dirty="0">
                <a:cs typeface="Times New Roman" charset="0"/>
              </a:rPr>
              <a:t> differences or similarities.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cs typeface="Times New Roman" charset="0"/>
              </a:rPr>
              <a:t>Six categories of data is the maximum that can realistically be accommodated in a pie-chart.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cs typeface="Times New Roman" charset="0"/>
              </a:rPr>
              <a:t>Data is converted to degrees of a full circle. (Full circle = 360 degrees)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cs typeface="Times New Roman" charset="0"/>
              </a:rPr>
              <a:t>Exploded pie charts allow you to emphasise particular elements</a:t>
            </a:r>
          </a:p>
          <a:p>
            <a:pPr>
              <a:lnSpc>
                <a:spcPct val="170000"/>
              </a:lnSpc>
            </a:pPr>
            <a:endParaRPr lang="en-GB" sz="2400" dirty="0">
              <a:cs typeface="Times New Roman" charset="0"/>
            </a:endParaRP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397AB-0C0B-49A5-9F3E-05A61218F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076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EFDF8-DC77-4D7F-B8CF-538234DC7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233136" cy="1325563"/>
          </a:xfrm>
        </p:spPr>
        <p:txBody>
          <a:bodyPr/>
          <a:lstStyle/>
          <a:p>
            <a:r>
              <a:rPr lang="en-GB" dirty="0"/>
              <a:t>Pie Chart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333A9-7087-4B6C-8670-B710CA348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A3C1AE7-712E-47BC-91BA-1B444354702A}"/>
              </a:ext>
            </a:extLst>
          </p:cNvPr>
          <p:cNvSpPr txBox="1">
            <a:spLocks/>
          </p:cNvSpPr>
          <p:nvPr/>
        </p:nvSpPr>
        <p:spPr>
          <a:xfrm>
            <a:off x="5185893" y="410368"/>
            <a:ext cx="3233136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Exploded Pie Chart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6F80BE-207C-42DC-81A5-DC4AAB162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267" y="1735931"/>
            <a:ext cx="4183206" cy="37513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F24DDF-7062-4631-B1D0-5C5748767D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6474" y="1735932"/>
            <a:ext cx="4681852" cy="3769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665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287DF-083F-486D-8D6A-4FC6CA6CC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80094"/>
          </a:xfrm>
        </p:spPr>
        <p:txBody>
          <a:bodyPr/>
          <a:lstStyle/>
          <a:p>
            <a:r>
              <a:rPr lang="en-US" dirty="0"/>
              <a:t>Line Graphs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2930A3-F528-410D-AE3D-72827FE80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839B8170-B424-4587-A83B-997C4652B5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553" y="1144588"/>
            <a:ext cx="8771138" cy="4528243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160000"/>
              </a:lnSpc>
              <a:buNone/>
            </a:pPr>
            <a:r>
              <a:rPr lang="en-GB" sz="2800" dirty="0">
                <a:cs typeface="Times New Roman" charset="0"/>
              </a:rPr>
              <a:t>The line graph can be used to illustrate data in two situations. </a:t>
            </a:r>
          </a:p>
          <a:p>
            <a:pPr lvl="1" eaLnBrk="1" hangingPunct="1">
              <a:lnSpc>
                <a:spcPct val="160000"/>
              </a:lnSpc>
            </a:pPr>
            <a:r>
              <a:rPr lang="en-GB" sz="2800" dirty="0">
                <a:cs typeface="Times New Roman" charset="0"/>
              </a:rPr>
              <a:t>Firstly, the line graph is often used to illustrate data that is given over a certain time period. </a:t>
            </a:r>
          </a:p>
          <a:p>
            <a:pPr lvl="1" eaLnBrk="1" hangingPunct="1">
              <a:lnSpc>
                <a:spcPct val="160000"/>
              </a:lnSpc>
            </a:pPr>
            <a:r>
              <a:rPr lang="en-US" sz="2800" dirty="0"/>
              <a:t>Line charts also prove very useful when you are interested in exploring patterns between two different types of data.</a:t>
            </a:r>
          </a:p>
          <a:p>
            <a:pPr lvl="1" eaLnBrk="1" hangingPunct="1">
              <a:lnSpc>
                <a:spcPct val="160000"/>
              </a:lnSpc>
            </a:pPr>
            <a:r>
              <a:rPr lang="en-US" sz="2800" dirty="0"/>
              <a:t>They are also helpful when you have many data points and want to show all of them on one graph.</a:t>
            </a:r>
            <a:r>
              <a:rPr lang="en-GB" sz="2800" dirty="0">
                <a:cs typeface="Times New Roman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0469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FF35A-E95E-4863-A56F-39640D620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81784"/>
          </a:xfrm>
        </p:spPr>
        <p:txBody>
          <a:bodyPr/>
          <a:lstStyle/>
          <a:p>
            <a:r>
              <a:rPr lang="en-US" dirty="0"/>
              <a:t>Line Graphs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392D20-C0B5-4F97-AE87-D9D8C852EB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587"/>
          <a:stretch/>
        </p:blipFill>
        <p:spPr>
          <a:xfrm>
            <a:off x="503959" y="1413164"/>
            <a:ext cx="7886699" cy="397214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1C16DA-63BA-42A2-AB3E-A527C4A5E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77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D0F5B-3248-4C86-A395-48C8E6AEA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35706"/>
          </a:xfrm>
        </p:spPr>
        <p:txBody>
          <a:bodyPr/>
          <a:lstStyle/>
          <a:p>
            <a:r>
              <a:rPr lang="en-GB" dirty="0"/>
              <a:t>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1CB6A-A9E2-4ACA-A6FB-75FE20C6C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097" y="1100832"/>
            <a:ext cx="7886700" cy="4351338"/>
          </a:xfrm>
        </p:spPr>
        <p:txBody>
          <a:bodyPr/>
          <a:lstStyle/>
          <a:p>
            <a:pPr>
              <a:buNone/>
            </a:pPr>
            <a:r>
              <a:rPr lang="en-GB" dirty="0">
                <a:cs typeface="Times New Roman" charset="0"/>
              </a:rPr>
              <a:t>All graphs  have a common structure:</a:t>
            </a:r>
          </a:p>
          <a:p>
            <a:pPr>
              <a:buNone/>
            </a:pPr>
            <a:endParaRPr lang="en-GB" dirty="0">
              <a:cs typeface="Times New Roman" charset="0"/>
            </a:endParaRPr>
          </a:p>
          <a:p>
            <a:pPr>
              <a:buFont typeface="Wingdings" charset="2"/>
              <a:buChar char="§"/>
            </a:pPr>
            <a:r>
              <a:rPr lang="en-GB" dirty="0">
                <a:cs typeface="Times New Roman" charset="0"/>
              </a:rPr>
              <a:t>A framework- (x and y axis)</a:t>
            </a:r>
          </a:p>
          <a:p>
            <a:pPr>
              <a:buFont typeface="Wingdings" charset="2"/>
              <a:buChar char="§"/>
            </a:pPr>
            <a:r>
              <a:rPr lang="en-GB" dirty="0">
                <a:cs typeface="Times New Roman" charset="0"/>
              </a:rPr>
              <a:t>Content – the data presented</a:t>
            </a:r>
          </a:p>
          <a:p>
            <a:pPr>
              <a:buFont typeface="Wingdings" charset="2"/>
              <a:buChar char="§"/>
            </a:pPr>
            <a:r>
              <a:rPr lang="en-GB" dirty="0">
                <a:cs typeface="Times New Roman" charset="0"/>
              </a:rPr>
              <a:t>Labels (title, axis labels, legend)</a:t>
            </a:r>
          </a:p>
          <a:p>
            <a:pPr>
              <a:buNone/>
            </a:pPr>
            <a:endParaRPr lang="en-GB" dirty="0">
              <a:cs typeface="Times New Roman" charset="0"/>
            </a:endParaRPr>
          </a:p>
          <a:p>
            <a:pPr>
              <a:buNone/>
            </a:pPr>
            <a:r>
              <a:rPr lang="en-GB" dirty="0">
                <a:cs typeface="Times New Roman" charset="0"/>
              </a:rPr>
              <a:t>All are equally important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BDC96A-DC39-433F-99F5-6C163839F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936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D08D-2DF1-41F8-A145-04BB2E475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7452"/>
            <a:ext cx="8229600" cy="97283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738D8-56FA-4629-BFF2-F0908C5D6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19" y="1402672"/>
            <a:ext cx="7277100" cy="406487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GB" sz="2400" b="1" dirty="0">
                <a:cs typeface="Calibri" panose="020F0502020204030204" pitchFamily="34" charset="0"/>
              </a:rPr>
              <a:t>Don’t forget, in your assignment  you will need to: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/>
              <a:t>use various IT approaches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>
                <a:cs typeface="Calibri" panose="020F0502020204030204" pitchFamily="34" charset="0"/>
              </a:rPr>
              <a:t>present data in a suitable format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>
                <a:cs typeface="Calibri" panose="020F0502020204030204" pitchFamily="34" charset="0"/>
              </a:rPr>
              <a:t>handle data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400" dirty="0">
                <a:cs typeface="Calibri" panose="020F0502020204030204" pitchFamily="34" charset="0"/>
              </a:rPr>
              <a:t>identify patterns and anomalies</a:t>
            </a:r>
          </a:p>
          <a:p>
            <a:pPr marL="0" lvl="0" indent="0">
              <a:buNone/>
            </a:pPr>
            <a:br>
              <a:rPr lang="en-GB" sz="2400" dirty="0">
                <a:cs typeface="Calibri" panose="020F0502020204030204" pitchFamily="34" charset="0"/>
              </a:rPr>
            </a:br>
            <a:br>
              <a:rPr lang="en-GB" sz="2400" dirty="0">
                <a:cs typeface="Calibri" panose="020F0502020204030204" pitchFamily="34" charset="0"/>
              </a:rPr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319710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97" y="278070"/>
            <a:ext cx="8780206" cy="846239"/>
          </a:xfrm>
        </p:spPr>
        <p:txBody>
          <a:bodyPr/>
          <a:lstStyle/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Research  </a:t>
            </a:r>
            <a:b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Watch these Excel Training videos</a:t>
            </a:r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5D183A54-1C7F-4662-893B-03DF04EB62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54050" y="1225550"/>
            <a:ext cx="7834313" cy="440690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692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9B096-E4DE-4ED9-8827-BDB74ABE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897" y="278070"/>
            <a:ext cx="8780206" cy="846239"/>
          </a:xfrm>
        </p:spPr>
        <p:txBody>
          <a:bodyPr/>
          <a:lstStyle/>
          <a:p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Basics of Excel Charts and Graphs</a:t>
            </a:r>
          </a:p>
        </p:txBody>
      </p:sp>
      <p:pic>
        <p:nvPicPr>
          <p:cNvPr id="5" name="Online Media 4" title="Excel Charts &amp; Graphs: Learn the Basics for a Quick Start">
            <a:hlinkClick r:id="" action="ppaction://media"/>
            <a:extLst>
              <a:ext uri="{FF2B5EF4-FFF2-40B4-BE49-F238E27FC236}">
                <a16:creationId xmlns:a16="http://schemas.microsoft.com/office/drawing/2014/main" id="{ED00EA36-7065-4D4F-8E39-ED6A7438A27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49325" y="1123950"/>
            <a:ext cx="7435850" cy="418306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A8DE8-FFB7-49C2-B1D6-B3B51069D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28" ma:contentTypeDescription="Create a new document." ma:contentTypeScope="" ma:versionID="d4f1f5070a5e1371c134f5d6697633fe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51329232f19f79e6f9c5b52c8393e862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17DE985-798D-489F-A8F0-B3ACBC74DA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purl.org/dc/elements/1.1/"/>
    <ds:schemaRef ds:uri="http://www.w3.org/XML/1998/namespace"/>
    <ds:schemaRef ds:uri="http://schemas.openxmlformats.org/package/2006/metadata/core-properties"/>
    <ds:schemaRef ds:uri="af73078d-a5bc-48dc-b246-bc0132131284"/>
    <ds:schemaRef ds:uri="http://purl.org/dc/terms/"/>
    <ds:schemaRef ds:uri="29175ae9-5035-4541-baef-9062a3a44232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212</TotalTime>
  <Words>557</Words>
  <Application>Microsoft Office PowerPoint</Application>
  <PresentationFormat>On-screen Show (4:3)</PresentationFormat>
  <Paragraphs>82</Paragraphs>
  <Slides>16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Rounded MT Bold</vt:lpstr>
      <vt:lpstr>Calibri</vt:lpstr>
      <vt:lpstr>Calibri Light</vt:lpstr>
      <vt:lpstr>Wingdings</vt:lpstr>
      <vt:lpstr>Custom Design</vt:lpstr>
      <vt:lpstr>BMSK4003  Digital Skills and Research Methods  Online Session 9  </vt:lpstr>
      <vt:lpstr>Module Aims</vt:lpstr>
      <vt:lpstr>Module Objectives</vt:lpstr>
      <vt:lpstr>Excel</vt:lpstr>
      <vt:lpstr>PowerPoint Presentation</vt:lpstr>
      <vt:lpstr>Bar charts and pie charts</vt:lpstr>
      <vt:lpstr>Multiple Bar Charts </vt:lpstr>
      <vt:lpstr>Multiple Bar Chart </vt:lpstr>
      <vt:lpstr>Pie Charts</vt:lpstr>
      <vt:lpstr>Pie Chart </vt:lpstr>
      <vt:lpstr>Line Graphs</vt:lpstr>
      <vt:lpstr>Line Graphs</vt:lpstr>
      <vt:lpstr>Graphs</vt:lpstr>
      <vt:lpstr>Reminder</vt:lpstr>
      <vt:lpstr>Further Research   Watch these Excel Training videos</vt:lpstr>
      <vt:lpstr>Basics of Excel Charts and Graphs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Programme Excel Tutorials</dc:title>
  <dc:creator>Julia Ault</dc:creator>
  <cp:lastModifiedBy>Michaela Schriek</cp:lastModifiedBy>
  <cp:revision>17</cp:revision>
  <dcterms:created xsi:type="dcterms:W3CDTF">2018-04-16T14:36:32Z</dcterms:created>
  <dcterms:modified xsi:type="dcterms:W3CDTF">2020-09-03T10:36:49Z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