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9" r:id="rId3"/>
    <p:sldId id="260" r:id="rId4"/>
    <p:sldId id="257" r:id="rId5"/>
    <p:sldId id="272" r:id="rId6"/>
    <p:sldId id="258" r:id="rId7"/>
    <p:sldId id="261" r:id="rId8"/>
    <p:sldId id="262" r:id="rId9"/>
    <p:sldId id="263" r:id="rId10"/>
    <p:sldId id="264" r:id="rId11"/>
    <p:sldId id="265" r:id="rId12"/>
    <p:sldId id="266" r:id="rId13"/>
    <p:sldId id="267" r:id="rId14"/>
    <p:sldId id="268" r:id="rId15"/>
    <p:sldId id="269" r:id="rId16"/>
    <p:sldId id="270" r:id="rId17"/>
    <p:sldId id="271"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9" d="100"/>
          <a:sy n="79" d="100"/>
        </p:scale>
        <p:origin x="-155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386CD106-6289-8E44-BDDF-9809EC8B2A6C}" type="slidenum">
              <a:rPr lang="en-US" smtClean="0"/>
              <a:pPr/>
              <a:t>‹#›</a:t>
            </a:fld>
            <a:endParaRPr lang="en-US"/>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GB"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6CD106-6289-8E44-BDDF-9809EC8B2A6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6CD106-6289-8E44-BDDF-9809EC8B2A6C}" type="slidenum">
              <a:rPr lang="en-US" smtClean="0"/>
              <a:pPr/>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GB"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6CD106-6289-8E44-BDDF-9809EC8B2A6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6CD106-6289-8E44-BDDF-9809EC8B2A6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6CD106-6289-8E44-BDDF-9809EC8B2A6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6CD106-6289-8E44-BDDF-9809EC8B2A6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6CD106-6289-8E44-BDDF-9809EC8B2A6C}" type="slidenum">
              <a:rPr lang="en-US" smtClean="0"/>
              <a:pPr/>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5" name="Date Placeholder 4"/>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7" name="Slide Number Placeholder 6"/>
          <p:cNvSpPr>
            <a:spLocks noGrp="1"/>
          </p:cNvSpPr>
          <p:nvPr>
            <p:ph type="sldNum" sz="quarter" idx="12"/>
          </p:nvPr>
        </p:nvSpPr>
        <p:spPr/>
        <p:txBody>
          <a:bodyPr/>
          <a:lstStyle/>
          <a:p>
            <a:fld id="{386CD106-6289-8E44-BDDF-9809EC8B2A6C}" type="slidenum">
              <a:rPr lang="en-US" smtClean="0"/>
              <a:pPr/>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6CD106-6289-8E44-BDDF-9809EC8B2A6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02621FE2-0F80-7348-98FE-CF65F87D9EF7}" type="datetimeFigureOut">
              <a:rPr lang="en-US" smtClean="0"/>
              <a:pPr/>
              <a:t>10/17/2014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6CD106-6289-8E44-BDDF-9809EC8B2A6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02621FE2-0F80-7348-98FE-CF65F87D9EF7}" type="datetimeFigureOut">
              <a:rPr lang="en-US" smtClean="0"/>
              <a:pPr/>
              <a:t>10/17/2014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386CD106-6289-8E44-BDDF-9809EC8B2A6C}" type="slidenum">
              <a:rPr lang="en-US" smtClean="0"/>
              <a:pPr/>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GB"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film AS RELIGION</a:t>
            </a:r>
            <a:endParaRPr lang="en-US" dirty="0"/>
          </a:p>
        </p:txBody>
      </p:sp>
      <p:sp>
        <p:nvSpPr>
          <p:cNvPr id="2" name="Title 1"/>
          <p:cNvSpPr>
            <a:spLocks noGrp="1"/>
          </p:cNvSpPr>
          <p:nvPr>
            <p:ph type="ctrTitle"/>
          </p:nvPr>
        </p:nvSpPr>
        <p:spPr/>
        <p:txBody>
          <a:bodyPr/>
          <a:lstStyle/>
          <a:p>
            <a:r>
              <a:rPr lang="en-US" dirty="0" smtClean="0"/>
              <a:t>RELIGION IN FILM</a:t>
            </a:r>
            <a:endParaRPr lang="en-US" dirty="0"/>
          </a:p>
        </p:txBody>
      </p:sp>
    </p:spTree>
    <p:extLst>
      <p:ext uri="{BB962C8B-B14F-4D97-AF65-F5344CB8AC3E}">
        <p14:creationId xmlns:p14="http://schemas.microsoft.com/office/powerpoint/2010/main" xmlns="" val="708116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84921" y="651003"/>
            <a:ext cx="3906798" cy="5738109"/>
          </a:xfrm>
          <a:prstGeom prst="rect">
            <a:avLst/>
          </a:prstGeom>
        </p:spPr>
      </p:pic>
    </p:spTree>
    <p:extLst>
      <p:ext uri="{BB962C8B-B14F-4D97-AF65-F5344CB8AC3E}">
        <p14:creationId xmlns:p14="http://schemas.microsoft.com/office/powerpoint/2010/main" xmlns="" val="2392923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23762" y="259049"/>
            <a:ext cx="5069226" cy="2912106"/>
          </a:xfrm>
          <a:prstGeom prst="rect">
            <a:avLst/>
          </a:prstGeom>
        </p:spPr>
      </p:pic>
      <p:pic>
        <p:nvPicPr>
          <p:cNvPr id="8" name="Picture 7"/>
          <p:cNvPicPr>
            <a:picLocks noChangeAspect="1"/>
          </p:cNvPicPr>
          <p:nvPr/>
        </p:nvPicPr>
        <p:blipFill>
          <a:blip r:embed="rId3"/>
          <a:stretch>
            <a:fillRect/>
          </a:stretch>
        </p:blipFill>
        <p:spPr>
          <a:xfrm>
            <a:off x="4292656" y="3153524"/>
            <a:ext cx="4640746" cy="3482177"/>
          </a:xfrm>
          <a:prstGeom prst="rect">
            <a:avLst/>
          </a:prstGeom>
        </p:spPr>
      </p:pic>
    </p:spTree>
    <p:extLst>
      <p:ext uri="{BB962C8B-B14F-4D97-AF65-F5344CB8AC3E}">
        <p14:creationId xmlns:p14="http://schemas.microsoft.com/office/powerpoint/2010/main" xmlns="" val="109106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Steve </a:t>
            </a:r>
            <a:r>
              <a:rPr lang="en-US" dirty="0" err="1" smtClean="0"/>
              <a:t>nolan</a:t>
            </a:r>
            <a:endParaRPr lang="en-US" dirty="0"/>
          </a:p>
        </p:txBody>
      </p:sp>
      <p:sp>
        <p:nvSpPr>
          <p:cNvPr id="3" name="Content Placeholder 2"/>
          <p:cNvSpPr>
            <a:spLocks noGrp="1"/>
          </p:cNvSpPr>
          <p:nvPr>
            <p:ph idx="1"/>
          </p:nvPr>
        </p:nvSpPr>
        <p:spPr/>
        <p:txBody>
          <a:bodyPr/>
          <a:lstStyle/>
          <a:p>
            <a:r>
              <a:rPr lang="en-US" dirty="0" smtClean="0"/>
              <a:t>Cinemas and the temples of our worship have been those places where …</a:t>
            </a:r>
          </a:p>
          <a:p>
            <a:pPr lvl="1"/>
            <a:r>
              <a:rPr lang="en-US" dirty="0" smtClean="0"/>
              <a:t>(1) the world and our station within it have been represented to us in the images of the heroes we have been offered and the landscapes of their narratives.</a:t>
            </a:r>
          </a:p>
          <a:p>
            <a:pPr lvl="1"/>
            <a:r>
              <a:rPr lang="en-US" dirty="0" smtClean="0"/>
              <a:t>(2) They have been the pre-eminent places in which we have learned who we are,</a:t>
            </a:r>
          </a:p>
          <a:p>
            <a:pPr lvl="1"/>
            <a:r>
              <a:rPr lang="en-US" dirty="0" smtClean="0"/>
              <a:t>(3) and they have been the places in which we have been joined into the narratives that have governed our cultures.</a:t>
            </a:r>
            <a:endParaRPr lang="en-US" dirty="0"/>
          </a:p>
        </p:txBody>
      </p:sp>
    </p:spTree>
    <p:extLst>
      <p:ext uri="{BB962C8B-B14F-4D97-AF65-F5344CB8AC3E}">
        <p14:creationId xmlns:p14="http://schemas.microsoft.com/office/powerpoint/2010/main" xmlns="" val="3069511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68177" y="635249"/>
            <a:ext cx="7733211" cy="2515451"/>
          </a:xfrm>
          <a:prstGeom prst="rect">
            <a:avLst/>
          </a:prstGeom>
        </p:spPr>
      </p:pic>
      <p:pic>
        <p:nvPicPr>
          <p:cNvPr id="5" name="Picture 4"/>
          <p:cNvPicPr>
            <a:picLocks noChangeAspect="1"/>
          </p:cNvPicPr>
          <p:nvPr/>
        </p:nvPicPr>
        <p:blipFill>
          <a:blip r:embed="rId3"/>
          <a:stretch>
            <a:fillRect/>
          </a:stretch>
        </p:blipFill>
        <p:spPr>
          <a:xfrm>
            <a:off x="2433934" y="3279826"/>
            <a:ext cx="4381803" cy="3406852"/>
          </a:xfrm>
          <a:prstGeom prst="rect">
            <a:avLst/>
          </a:prstGeom>
        </p:spPr>
      </p:pic>
    </p:spTree>
    <p:extLst>
      <p:ext uri="{BB962C8B-B14F-4D97-AF65-F5344CB8AC3E}">
        <p14:creationId xmlns:p14="http://schemas.microsoft.com/office/powerpoint/2010/main" xmlns="" val="1936589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979014" y="904624"/>
            <a:ext cx="3354028" cy="5249054"/>
          </a:xfrm>
          <a:prstGeom prst="rect">
            <a:avLst/>
          </a:prstGeom>
        </p:spPr>
      </p:pic>
      <p:pic>
        <p:nvPicPr>
          <p:cNvPr id="5" name="Picture 4"/>
          <p:cNvPicPr>
            <a:picLocks noChangeAspect="1"/>
          </p:cNvPicPr>
          <p:nvPr/>
        </p:nvPicPr>
        <p:blipFill>
          <a:blip r:embed="rId3"/>
          <a:stretch>
            <a:fillRect/>
          </a:stretch>
        </p:blipFill>
        <p:spPr>
          <a:xfrm>
            <a:off x="996796" y="1189551"/>
            <a:ext cx="3116501" cy="4155334"/>
          </a:xfrm>
          <a:prstGeom prst="rect">
            <a:avLst/>
          </a:prstGeom>
        </p:spPr>
      </p:pic>
    </p:spTree>
    <p:extLst>
      <p:ext uri="{BB962C8B-B14F-4D97-AF65-F5344CB8AC3E}">
        <p14:creationId xmlns:p14="http://schemas.microsoft.com/office/powerpoint/2010/main" xmlns="" val="681272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 </a:t>
            </a:r>
            <a:r>
              <a:rPr lang="en-US" dirty="0" err="1" smtClean="0"/>
              <a:t>Lyden</a:t>
            </a:r>
            <a:endParaRPr lang="en-US" dirty="0"/>
          </a:p>
        </p:txBody>
      </p:sp>
      <p:sp>
        <p:nvSpPr>
          <p:cNvPr id="3" name="Content Placeholder 2"/>
          <p:cNvSpPr>
            <a:spLocks noGrp="1"/>
          </p:cNvSpPr>
          <p:nvPr>
            <p:ph idx="1"/>
          </p:nvPr>
        </p:nvSpPr>
        <p:spPr/>
        <p:txBody>
          <a:bodyPr/>
          <a:lstStyle/>
          <a:p>
            <a:r>
              <a:rPr lang="en-US" dirty="0" smtClean="0"/>
              <a:t>Film works in the same way as religion</a:t>
            </a:r>
            <a:endParaRPr lang="en-US" dirty="0" smtClean="0"/>
          </a:p>
          <a:p>
            <a:r>
              <a:rPr lang="en-US" dirty="0" smtClean="0"/>
              <a:t>Nurtures attitudes and identities</a:t>
            </a:r>
            <a:endParaRPr lang="en-US" dirty="0" smtClean="0"/>
          </a:p>
          <a:p>
            <a:r>
              <a:rPr lang="en-US" dirty="0" smtClean="0"/>
              <a:t>Expresses concerns, searches for life’s possibilities</a:t>
            </a:r>
            <a:endParaRPr lang="en-US" dirty="0" smtClean="0"/>
          </a:p>
          <a:p>
            <a:r>
              <a:rPr lang="en-US" dirty="0" smtClean="0"/>
              <a:t>Method is one of </a:t>
            </a:r>
            <a:r>
              <a:rPr lang="en-US" dirty="0" smtClean="0"/>
              <a:t>‘inter-religious dialogue’ </a:t>
            </a:r>
            <a:endParaRPr lang="en-US" dirty="0" smtClean="0"/>
          </a:p>
          <a:p>
            <a:r>
              <a:rPr lang="en-US" dirty="0" smtClean="0"/>
              <a:t>What </a:t>
            </a:r>
            <a:r>
              <a:rPr lang="en-US" dirty="0" smtClean="0"/>
              <a:t>does ‘religion’ mean according to </a:t>
            </a:r>
            <a:r>
              <a:rPr lang="en-US" dirty="0" err="1" smtClean="0"/>
              <a:t>Lyden</a:t>
            </a:r>
            <a:r>
              <a:rPr lang="en-US" dirty="0" smtClean="0"/>
              <a:t>?</a:t>
            </a:r>
            <a:endParaRPr lang="en-US" dirty="0"/>
          </a:p>
        </p:txBody>
      </p:sp>
    </p:spTree>
    <p:extLst>
      <p:ext uri="{BB962C8B-B14F-4D97-AF65-F5344CB8AC3E}">
        <p14:creationId xmlns:p14="http://schemas.microsoft.com/office/powerpoint/2010/main" xmlns="" val="187825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Clifford </a:t>
            </a:r>
            <a:r>
              <a:rPr lang="en-US" dirty="0" err="1" smtClean="0"/>
              <a:t>geertz</a:t>
            </a:r>
            <a:r>
              <a:rPr lang="en-US" dirty="0" smtClean="0"/>
              <a:t> (1926-2006)</a:t>
            </a:r>
            <a:endParaRPr lang="en-US" dirty="0"/>
          </a:p>
        </p:txBody>
      </p:sp>
      <p:sp>
        <p:nvSpPr>
          <p:cNvPr id="8" name="Content Placeholder 7"/>
          <p:cNvSpPr>
            <a:spLocks noGrp="1"/>
          </p:cNvSpPr>
          <p:nvPr>
            <p:ph idx="1"/>
          </p:nvPr>
        </p:nvSpPr>
        <p:spPr/>
        <p:txBody>
          <a:bodyPr/>
          <a:lstStyle/>
          <a:p>
            <a:endParaRPr lang="en-US"/>
          </a:p>
        </p:txBody>
      </p:sp>
      <p:pic>
        <p:nvPicPr>
          <p:cNvPr id="7" name="Picture 6"/>
          <p:cNvPicPr>
            <a:picLocks noChangeAspect="1"/>
          </p:cNvPicPr>
          <p:nvPr/>
        </p:nvPicPr>
        <p:blipFill>
          <a:blip r:embed="rId2"/>
          <a:stretch>
            <a:fillRect/>
          </a:stretch>
        </p:blipFill>
        <p:spPr>
          <a:xfrm>
            <a:off x="2778453" y="1818061"/>
            <a:ext cx="2916411" cy="4308102"/>
          </a:xfrm>
          <a:prstGeom prst="rect">
            <a:avLst/>
          </a:prstGeom>
        </p:spPr>
      </p:pic>
    </p:spTree>
    <p:extLst>
      <p:ext uri="{BB962C8B-B14F-4D97-AF65-F5344CB8AC3E}">
        <p14:creationId xmlns:p14="http://schemas.microsoft.com/office/powerpoint/2010/main" xmlns="" val="42407778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Clifford </a:t>
            </a:r>
            <a:r>
              <a:rPr lang="en-US" dirty="0" err="1" smtClean="0"/>
              <a:t>geertz</a:t>
            </a:r>
            <a:endParaRPr lang="en-US" dirty="0"/>
          </a:p>
        </p:txBody>
      </p:sp>
      <p:sp>
        <p:nvSpPr>
          <p:cNvPr id="6" name="Content Placeholder 5"/>
          <p:cNvSpPr>
            <a:spLocks noGrp="1"/>
          </p:cNvSpPr>
          <p:nvPr>
            <p:ph idx="1"/>
          </p:nvPr>
        </p:nvSpPr>
        <p:spPr/>
        <p:txBody>
          <a:bodyPr/>
          <a:lstStyle/>
          <a:p>
            <a:pPr marL="114300" indent="0">
              <a:buNone/>
            </a:pPr>
            <a:r>
              <a:rPr lang="en-US" dirty="0"/>
              <a:t>Religion is</a:t>
            </a:r>
          </a:p>
          <a:p>
            <a:r>
              <a:rPr lang="en-US" dirty="0" smtClean="0"/>
              <a:t>a </a:t>
            </a:r>
            <a:r>
              <a:rPr lang="en-US" dirty="0"/>
              <a:t>system of symbols which acts to</a:t>
            </a:r>
          </a:p>
          <a:p>
            <a:r>
              <a:rPr lang="en-US" dirty="0" smtClean="0"/>
              <a:t>establish </a:t>
            </a:r>
            <a:r>
              <a:rPr lang="en-US" dirty="0"/>
              <a:t>powerful, pervasive and long-lasting moods and motivations in men by</a:t>
            </a:r>
          </a:p>
          <a:p>
            <a:r>
              <a:rPr lang="en-US" dirty="0" smtClean="0"/>
              <a:t>formulating </a:t>
            </a:r>
            <a:r>
              <a:rPr lang="en-US" dirty="0"/>
              <a:t>conceptions of a general order of existence and</a:t>
            </a:r>
          </a:p>
          <a:p>
            <a:r>
              <a:rPr lang="en-US" dirty="0"/>
              <a:t>c</a:t>
            </a:r>
            <a:r>
              <a:rPr lang="en-US" dirty="0" smtClean="0"/>
              <a:t>lothing these conceptions with such an aura of factuality that</a:t>
            </a:r>
          </a:p>
          <a:p>
            <a:r>
              <a:rPr lang="en-US" dirty="0"/>
              <a:t>t</a:t>
            </a:r>
            <a:r>
              <a:rPr lang="en-US" dirty="0" smtClean="0"/>
              <a:t>he moods and motivations seem uniquely realistic.</a:t>
            </a:r>
            <a:endParaRPr lang="en-US" dirty="0"/>
          </a:p>
        </p:txBody>
      </p:sp>
    </p:spTree>
    <p:extLst>
      <p:ext uri="{BB962C8B-B14F-4D97-AF65-F5344CB8AC3E}">
        <p14:creationId xmlns:p14="http://schemas.microsoft.com/office/powerpoint/2010/main" xmlns="" val="51327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Steve </a:t>
            </a:r>
            <a:r>
              <a:rPr lang="en-US" dirty="0" err="1" smtClean="0"/>
              <a:t>nolan</a:t>
            </a:r>
            <a:endParaRPr lang="en-US" dirty="0"/>
          </a:p>
        </p:txBody>
      </p:sp>
      <p:sp>
        <p:nvSpPr>
          <p:cNvPr id="3" name="Content Placeholder 2"/>
          <p:cNvSpPr>
            <a:spLocks noGrp="1"/>
          </p:cNvSpPr>
          <p:nvPr>
            <p:ph idx="1"/>
          </p:nvPr>
        </p:nvSpPr>
        <p:spPr/>
        <p:txBody>
          <a:bodyPr/>
          <a:lstStyle/>
          <a:p>
            <a:r>
              <a:rPr lang="en-US" dirty="0" smtClean="0"/>
              <a:t>Do specific films belong to a specific religion?</a:t>
            </a:r>
            <a:endParaRPr lang="en-US" dirty="0" smtClean="0"/>
          </a:p>
          <a:p>
            <a:r>
              <a:rPr lang="en-US" dirty="0" smtClean="0"/>
              <a:t>Is film, as a genre religion or religious?</a:t>
            </a:r>
            <a:endParaRPr lang="en-US" dirty="0" smtClean="0"/>
          </a:p>
          <a:p>
            <a:r>
              <a:rPr lang="en-US" dirty="0" smtClean="0"/>
              <a:t>Is the cinema – </a:t>
            </a:r>
            <a:r>
              <a:rPr lang="en-US" dirty="0" smtClean="0"/>
              <a:t>the institution around film – religion or religious?</a:t>
            </a:r>
            <a:endParaRPr lang="en-US" dirty="0" smtClean="0"/>
          </a:p>
          <a:p>
            <a:r>
              <a:rPr lang="en-US" dirty="0" smtClean="0"/>
              <a:t>Is film a cultural construct in the same way as religion?</a:t>
            </a:r>
            <a:endParaRPr lang="en-US" dirty="0"/>
          </a:p>
        </p:txBody>
      </p:sp>
    </p:spTree>
    <p:extLst>
      <p:ext uri="{BB962C8B-B14F-4D97-AF65-F5344CB8AC3E}">
        <p14:creationId xmlns:p14="http://schemas.microsoft.com/office/powerpoint/2010/main" xmlns="" val="42244118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Lyden</a:t>
            </a:r>
            <a:endParaRPr lang="en-US" dirty="0"/>
          </a:p>
        </p:txBody>
      </p:sp>
      <p:sp>
        <p:nvSpPr>
          <p:cNvPr id="3" name="Content Placeholder 2"/>
          <p:cNvSpPr>
            <a:spLocks noGrp="1"/>
          </p:cNvSpPr>
          <p:nvPr>
            <p:ph idx="1"/>
          </p:nvPr>
        </p:nvSpPr>
        <p:spPr/>
        <p:txBody>
          <a:bodyPr>
            <a:normAutofit fontScale="92500"/>
          </a:bodyPr>
          <a:lstStyle/>
          <a:p>
            <a:r>
              <a:rPr lang="en-US" dirty="0" smtClean="0"/>
              <a:t>He associates religion with rites:</a:t>
            </a:r>
            <a:endParaRPr lang="en-US" dirty="0" smtClean="0"/>
          </a:p>
          <a:p>
            <a:endParaRPr lang="en-US" dirty="0"/>
          </a:p>
          <a:p>
            <a:r>
              <a:rPr lang="en-US" dirty="0"/>
              <a:t>‘… </a:t>
            </a:r>
            <a:r>
              <a:rPr lang="en-US" dirty="0" smtClean="0"/>
              <a:t>an </a:t>
            </a:r>
            <a:r>
              <a:rPr lang="en-US" dirty="0"/>
              <a:t>ethnographic study of a midnight showing of the film </a:t>
            </a:r>
            <a:r>
              <a:rPr lang="en-US" i="1" dirty="0"/>
              <a:t>The Rocky Horror Picture Show</a:t>
            </a:r>
            <a:r>
              <a:rPr lang="en-US" dirty="0"/>
              <a:t>, for </a:t>
            </a:r>
            <a:r>
              <a:rPr lang="en-US" dirty="0" smtClean="0"/>
              <a:t>example … might [inspire] </a:t>
            </a:r>
            <a:r>
              <a:rPr lang="en-US" dirty="0"/>
              <a:t>some appreciation for the ways in which Western popular culture created the sort of ritual experience  [of other religious communities].  As the audience flick their lighters on, throw toast at the screen, or respond verbally to the cues in the film, they become part of the story. This no doubt explains also why people would go to the film over and over again, as if to a church, for this ritual experience.’</a:t>
            </a:r>
            <a:endParaRPr lang="en-GB" dirty="0"/>
          </a:p>
          <a:p>
            <a:endParaRPr lang="en-US" dirty="0"/>
          </a:p>
        </p:txBody>
      </p:sp>
    </p:spTree>
    <p:extLst>
      <p:ext uri="{BB962C8B-B14F-4D97-AF65-F5344CB8AC3E}">
        <p14:creationId xmlns:p14="http://schemas.microsoft.com/office/powerpoint/2010/main" xmlns="" val="26722974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Watching film is to be interpreted in terms of rites and symbolism</a:t>
            </a:r>
            <a:endParaRPr lang="en-US" dirty="0" smtClean="0"/>
          </a:p>
          <a:p>
            <a:r>
              <a:rPr lang="en-US" dirty="0" smtClean="0"/>
              <a:t>Too much attention is given to film as a ‘text’ similar to literary texts</a:t>
            </a:r>
            <a:endParaRPr lang="en-US" dirty="0" smtClean="0"/>
          </a:p>
          <a:p>
            <a:r>
              <a:rPr lang="en-US" dirty="0" smtClean="0"/>
              <a:t>Film is religion, then, and it nurtures the same kind of responses and reactions</a:t>
            </a:r>
            <a:endParaRPr lang="en-US" dirty="0"/>
          </a:p>
        </p:txBody>
      </p:sp>
    </p:spTree>
    <p:extLst>
      <p:ext uri="{BB962C8B-B14F-4D97-AF65-F5344CB8AC3E}">
        <p14:creationId xmlns:p14="http://schemas.microsoft.com/office/powerpoint/2010/main" xmlns="" val="437979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43095" y="1242724"/>
            <a:ext cx="3394193" cy="3547628"/>
          </a:xfrm>
          <a:prstGeom prst="rect">
            <a:avLst/>
          </a:prstGeom>
        </p:spPr>
      </p:pic>
      <p:pic>
        <p:nvPicPr>
          <p:cNvPr id="5" name="Picture 4"/>
          <p:cNvPicPr>
            <a:picLocks noChangeAspect="1"/>
          </p:cNvPicPr>
          <p:nvPr/>
        </p:nvPicPr>
        <p:blipFill>
          <a:blip r:embed="rId3"/>
          <a:stretch>
            <a:fillRect/>
          </a:stretch>
        </p:blipFill>
        <p:spPr>
          <a:xfrm>
            <a:off x="4501662" y="1397000"/>
            <a:ext cx="2964152" cy="4341778"/>
          </a:xfrm>
          <a:prstGeom prst="rect">
            <a:avLst/>
          </a:prstGeom>
        </p:spPr>
      </p:pic>
    </p:spTree>
    <p:extLst>
      <p:ext uri="{BB962C8B-B14F-4D97-AF65-F5344CB8AC3E}">
        <p14:creationId xmlns:p14="http://schemas.microsoft.com/office/powerpoint/2010/main" xmlns="" val="2183345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Watching film is similar to religious worship</a:t>
            </a:r>
            <a:endParaRPr lang="en-US" dirty="0" smtClean="0"/>
          </a:p>
          <a:p>
            <a:r>
              <a:rPr lang="en-US" dirty="0" smtClean="0"/>
              <a:t>Part of this correspondence is the appeal to ‘rites’; part is the appeal to the experience itself</a:t>
            </a:r>
            <a:endParaRPr lang="en-US" dirty="0" smtClean="0"/>
          </a:p>
          <a:p>
            <a:r>
              <a:rPr lang="en-US" dirty="0" smtClean="0"/>
              <a:t>Worship</a:t>
            </a:r>
            <a:endParaRPr lang="en-US" dirty="0"/>
          </a:p>
          <a:p>
            <a:pPr lvl="1"/>
            <a:r>
              <a:rPr lang="en-US" dirty="0"/>
              <a:t>‘a </a:t>
            </a:r>
            <a:r>
              <a:rPr lang="en-US" i="1" dirty="0"/>
              <a:t>religious</a:t>
            </a:r>
            <a:r>
              <a:rPr lang="en-US" dirty="0"/>
              <a:t> phenomenon, a reaching out </a:t>
            </a:r>
            <a:r>
              <a:rPr lang="en-US" i="1" dirty="0"/>
              <a:t>through</a:t>
            </a:r>
            <a:r>
              <a:rPr lang="en-US" dirty="0"/>
              <a:t> the fear that always accompanies the sacred to the </a:t>
            </a:r>
            <a:r>
              <a:rPr lang="en-US" i="1" dirty="0" err="1"/>
              <a:t>mysterium</a:t>
            </a:r>
            <a:r>
              <a:rPr lang="en-US" dirty="0"/>
              <a:t> conceived as </a:t>
            </a:r>
            <a:r>
              <a:rPr lang="en-US" i="1" dirty="0" err="1"/>
              <a:t>tremendum</a:t>
            </a:r>
            <a:r>
              <a:rPr lang="en-US" dirty="0"/>
              <a:t> but also </a:t>
            </a:r>
            <a:r>
              <a:rPr lang="en-US" i="1" dirty="0" err="1"/>
              <a:t>fascinans</a:t>
            </a:r>
            <a:r>
              <a:rPr lang="en-US" dirty="0"/>
              <a:t>, because behind it and in it there is an </a:t>
            </a:r>
            <a:r>
              <a:rPr lang="en-US" dirty="0" err="1"/>
              <a:t>intiuition</a:t>
            </a:r>
            <a:r>
              <a:rPr lang="en-US" dirty="0"/>
              <a:t> of the Transcendent’</a:t>
            </a:r>
            <a:r>
              <a:rPr lang="en-US" dirty="0" smtClean="0"/>
              <a:t>.</a:t>
            </a:r>
          </a:p>
          <a:p>
            <a:r>
              <a:rPr lang="en-US" dirty="0" smtClean="0"/>
              <a:t>Watching film </a:t>
            </a:r>
            <a:r>
              <a:rPr lang="en-US" dirty="0" smtClean="0"/>
              <a:t>‘taking out of oneself’</a:t>
            </a:r>
          </a:p>
        </p:txBody>
      </p:sp>
    </p:spTree>
    <p:extLst>
      <p:ext uri="{BB962C8B-B14F-4D97-AF65-F5344CB8AC3E}">
        <p14:creationId xmlns:p14="http://schemas.microsoft.com/office/powerpoint/2010/main" xmlns="" val="1325358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Rudolf Otto (1869-1937)</a:t>
            </a:r>
            <a:endParaRPr lang="en-US" dirty="0"/>
          </a:p>
        </p:txBody>
      </p:sp>
      <p:sp>
        <p:nvSpPr>
          <p:cNvPr id="8" name="Content Placeholder 7"/>
          <p:cNvSpPr>
            <a:spLocks noGrp="1"/>
          </p:cNvSpPr>
          <p:nvPr>
            <p:ph sz="half" idx="1"/>
          </p:nvPr>
        </p:nvSpPr>
        <p:spPr/>
        <p:txBody>
          <a:bodyPr/>
          <a:lstStyle/>
          <a:p>
            <a:r>
              <a:rPr lang="en-US" i="1" dirty="0" smtClean="0"/>
              <a:t>The Idea of the Holy</a:t>
            </a:r>
            <a:r>
              <a:rPr lang="en-US" dirty="0" smtClean="0"/>
              <a:t> (1917)</a:t>
            </a:r>
          </a:p>
          <a:p>
            <a:r>
              <a:rPr lang="en-US" i="1" dirty="0" err="1" smtClean="0"/>
              <a:t>Mysterium</a:t>
            </a:r>
            <a:r>
              <a:rPr lang="en-US" i="1" dirty="0" smtClean="0"/>
              <a:t>, </a:t>
            </a:r>
            <a:r>
              <a:rPr lang="en-US" i="1" dirty="0" err="1" smtClean="0"/>
              <a:t>tremendum</a:t>
            </a:r>
            <a:r>
              <a:rPr lang="en-US" i="1" dirty="0" smtClean="0"/>
              <a:t> et </a:t>
            </a:r>
            <a:r>
              <a:rPr lang="en-US" i="1" dirty="0" err="1" smtClean="0"/>
              <a:t>fascinans</a:t>
            </a:r>
            <a:endParaRPr lang="en-US" i="1" dirty="0"/>
          </a:p>
        </p:txBody>
      </p:sp>
      <p:sp>
        <p:nvSpPr>
          <p:cNvPr id="9" name="Content Placeholder 8"/>
          <p:cNvSpPr>
            <a:spLocks noGrp="1"/>
          </p:cNvSpPr>
          <p:nvPr>
            <p:ph sz="half" idx="2"/>
          </p:nvPr>
        </p:nvSpPr>
        <p:spPr/>
        <p:txBody>
          <a:bodyPr/>
          <a:lstStyle/>
          <a:p>
            <a:endParaRPr lang="en-US"/>
          </a:p>
        </p:txBody>
      </p:sp>
      <p:pic>
        <p:nvPicPr>
          <p:cNvPr id="10" name="Picture 9"/>
          <p:cNvPicPr>
            <a:picLocks noChangeAspect="1"/>
          </p:cNvPicPr>
          <p:nvPr/>
        </p:nvPicPr>
        <p:blipFill>
          <a:blip r:embed="rId2"/>
          <a:stretch>
            <a:fillRect/>
          </a:stretch>
        </p:blipFill>
        <p:spPr>
          <a:xfrm>
            <a:off x="5130015" y="2095624"/>
            <a:ext cx="2579747" cy="4030855"/>
          </a:xfrm>
          <a:prstGeom prst="rect">
            <a:avLst/>
          </a:prstGeom>
        </p:spPr>
      </p:pic>
    </p:spTree>
    <p:extLst>
      <p:ext uri="{BB962C8B-B14F-4D97-AF65-F5344CB8AC3E}">
        <p14:creationId xmlns:p14="http://schemas.microsoft.com/office/powerpoint/2010/main" xmlns="" val="897008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E. S. tan &amp; n . </a:t>
            </a:r>
            <a:r>
              <a:rPr lang="en-US" dirty="0" err="1" smtClean="0"/>
              <a:t>frijda</a:t>
            </a:r>
            <a:endParaRPr lang="en-US" dirty="0"/>
          </a:p>
        </p:txBody>
      </p:sp>
      <p:sp>
        <p:nvSpPr>
          <p:cNvPr id="7" name="Content Placeholder 6"/>
          <p:cNvSpPr>
            <a:spLocks noGrp="1"/>
          </p:cNvSpPr>
          <p:nvPr>
            <p:ph idx="1"/>
          </p:nvPr>
        </p:nvSpPr>
        <p:spPr/>
        <p:txBody>
          <a:bodyPr>
            <a:normAutofit/>
          </a:bodyPr>
          <a:lstStyle/>
          <a:p>
            <a:r>
              <a:rPr lang="en-US" dirty="0" smtClean="0"/>
              <a:t>Sentiment</a:t>
            </a:r>
          </a:p>
          <a:p>
            <a:pPr lvl="1"/>
            <a:r>
              <a:rPr lang="en-GB" smtClean="0"/>
              <a:t>exaggerated and self-indulgent feelings of tenderness, sadness, </a:t>
            </a:r>
            <a:r>
              <a:rPr lang="en-GB" smtClean="0"/>
              <a:t>or </a:t>
            </a:r>
            <a:r>
              <a:rPr lang="en-GB" smtClean="0"/>
              <a:t>nostalgia</a:t>
            </a:r>
            <a:endParaRPr lang="en-US" dirty="0" smtClean="0"/>
          </a:p>
          <a:p>
            <a:r>
              <a:rPr lang="en-US" dirty="0" smtClean="0"/>
              <a:t>‘</a:t>
            </a:r>
            <a:r>
              <a:rPr lang="en-US" dirty="0" err="1" smtClean="0"/>
              <a:t>helplessnes</a:t>
            </a:r>
            <a:r>
              <a:rPr lang="en-US" dirty="0" smtClean="0"/>
              <a:t> and submissiveness in the face of the over-whelming’</a:t>
            </a:r>
          </a:p>
          <a:p>
            <a:r>
              <a:rPr lang="en-US" dirty="0" smtClean="0"/>
              <a:t>For Marsh</a:t>
            </a:r>
            <a:r>
              <a:rPr lang="en-US" dirty="0" smtClean="0"/>
              <a:t>, </a:t>
            </a:r>
            <a:r>
              <a:rPr lang="en-US" dirty="0" smtClean="0"/>
              <a:t>then, </a:t>
            </a:r>
            <a:r>
              <a:rPr lang="en-US" dirty="0" smtClean="0"/>
              <a:t>‘Film fulfills a similar function to worship when it evokes emotions such as those Tan and </a:t>
            </a:r>
            <a:r>
              <a:rPr lang="en-US" dirty="0" err="1" smtClean="0"/>
              <a:t>Frijda</a:t>
            </a:r>
            <a:r>
              <a:rPr lang="en-US" dirty="0" smtClean="0"/>
              <a:t> identify.’</a:t>
            </a:r>
          </a:p>
          <a:p>
            <a:r>
              <a:rPr lang="en-US" dirty="0" smtClean="0"/>
              <a:t>What </a:t>
            </a:r>
            <a:r>
              <a:rPr lang="en-US" dirty="0" smtClean="0"/>
              <a:t>is important to Marsh, then, is the similarity in the experience, or even the similarity in the way in which an audience receives</a:t>
            </a:r>
            <a:endParaRPr lang="en-US" dirty="0"/>
          </a:p>
        </p:txBody>
      </p:sp>
    </p:spTree>
    <p:extLst>
      <p:ext uri="{BB962C8B-B14F-4D97-AF65-F5344CB8AC3E}">
        <p14:creationId xmlns:p14="http://schemas.microsoft.com/office/powerpoint/2010/main" xmlns="" val="215063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SUMMARY</a:t>
            </a:r>
            <a:endParaRPr lang="en-US" dirty="0"/>
          </a:p>
        </p:txBody>
      </p:sp>
      <p:sp>
        <p:nvSpPr>
          <p:cNvPr id="6" name="Content Placeholder 5"/>
          <p:cNvSpPr>
            <a:spLocks noGrp="1"/>
          </p:cNvSpPr>
          <p:nvPr>
            <p:ph idx="1"/>
          </p:nvPr>
        </p:nvSpPr>
        <p:spPr/>
        <p:txBody>
          <a:bodyPr/>
          <a:lstStyle/>
          <a:p>
            <a:r>
              <a:rPr lang="en-US" dirty="0" err="1" smtClean="0"/>
              <a:t>Ffilm</a:t>
            </a:r>
            <a:r>
              <a:rPr lang="en-US" dirty="0" smtClean="0"/>
              <a:t> as religion</a:t>
            </a:r>
            <a:endParaRPr lang="en-US" dirty="0" smtClean="0"/>
          </a:p>
          <a:p>
            <a:r>
              <a:rPr lang="en-US" dirty="0" smtClean="0"/>
              <a:t>Similarity in the act itself</a:t>
            </a:r>
            <a:endParaRPr lang="en-US" dirty="0" smtClean="0"/>
          </a:p>
          <a:p>
            <a:r>
              <a:rPr lang="en-US" dirty="0" smtClean="0"/>
              <a:t>Similar rites</a:t>
            </a:r>
            <a:endParaRPr lang="en-US" dirty="0" smtClean="0"/>
          </a:p>
          <a:p>
            <a:r>
              <a:rPr lang="en-US" dirty="0" smtClean="0"/>
              <a:t>Similar experience</a:t>
            </a:r>
            <a:endParaRPr lang="en-US" dirty="0" smtClean="0"/>
          </a:p>
          <a:p>
            <a:endParaRPr lang="en-US" dirty="0"/>
          </a:p>
          <a:p>
            <a:r>
              <a:rPr lang="en-US" dirty="0" smtClean="0"/>
              <a:t>But is ‘similarity’ enough?</a:t>
            </a:r>
            <a:endParaRPr lang="en-US" dirty="0"/>
          </a:p>
        </p:txBody>
      </p:sp>
    </p:spTree>
    <p:extLst>
      <p:ext uri="{BB962C8B-B14F-4D97-AF65-F5344CB8AC3E}">
        <p14:creationId xmlns:p14="http://schemas.microsoft.com/office/powerpoint/2010/main" xmlns="" val="2952710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ＭＳ Ｐ明朝"/>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Apothecary.thmx</Template>
  <TotalTime>61</TotalTime>
  <Words>590</Words>
  <Application>Microsoft Office PowerPoint</Application>
  <PresentationFormat>On-screen Show (4:3)</PresentationFormat>
  <Paragraphs>54</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Apothecary</vt:lpstr>
      <vt:lpstr>RELIGION IN FILM</vt:lpstr>
      <vt:lpstr>Slide 2</vt:lpstr>
      <vt:lpstr>Slide 3</vt:lpstr>
      <vt:lpstr>Steve nolan</vt:lpstr>
      <vt:lpstr>Slide 5</vt:lpstr>
      <vt:lpstr>Slide 6</vt:lpstr>
      <vt:lpstr>John C. Lyden</vt:lpstr>
      <vt:lpstr>Clifford geertz (1926-2006)</vt:lpstr>
      <vt:lpstr>Clifford geertz</vt:lpstr>
      <vt:lpstr>Steve nolan</vt:lpstr>
      <vt:lpstr>Lyden</vt:lpstr>
      <vt:lpstr>Slide 12</vt:lpstr>
      <vt:lpstr>Slide 13</vt:lpstr>
      <vt:lpstr>Slide 14</vt:lpstr>
      <vt:lpstr>Rudolf Otto (1869-1937)</vt:lpstr>
      <vt:lpstr>E. S. tan &amp; n . frijda</vt:lpstr>
      <vt:lpstr>SUMMARY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Crefydd a Ffilm</dc:title>
  <dc:creator>Microsoft Office User</dc:creator>
  <cp:lastModifiedBy>Robert</cp:lastModifiedBy>
  <cp:revision>9</cp:revision>
  <dcterms:created xsi:type="dcterms:W3CDTF">2013-10-31T08:00:46Z</dcterms:created>
  <dcterms:modified xsi:type="dcterms:W3CDTF">2014-10-17T11:05:23Z</dcterms:modified>
</cp:coreProperties>
</file>