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9"/>
  </p:notesMasterIdLst>
  <p:handoutMasterIdLst>
    <p:handoutMasterId r:id="rId30"/>
  </p:handoutMasterIdLst>
  <p:sldIdLst>
    <p:sldId id="296" r:id="rId6"/>
    <p:sldId id="265" r:id="rId7"/>
    <p:sldId id="272" r:id="rId8"/>
    <p:sldId id="286" r:id="rId9"/>
    <p:sldId id="294" r:id="rId10"/>
    <p:sldId id="295" r:id="rId11"/>
    <p:sldId id="297" r:id="rId12"/>
    <p:sldId id="298" r:id="rId13"/>
    <p:sldId id="299" r:id="rId14"/>
    <p:sldId id="278" r:id="rId15"/>
    <p:sldId id="300" r:id="rId16"/>
    <p:sldId id="280" r:id="rId17"/>
    <p:sldId id="301" r:id="rId18"/>
    <p:sldId id="302" r:id="rId19"/>
    <p:sldId id="288" r:id="rId20"/>
    <p:sldId id="283" r:id="rId21"/>
    <p:sldId id="289" r:id="rId22"/>
    <p:sldId id="284" r:id="rId23"/>
    <p:sldId id="290" r:id="rId24"/>
    <p:sldId id="285" r:id="rId25"/>
    <p:sldId id="291" r:id="rId26"/>
    <p:sldId id="303" r:id="rId27"/>
    <p:sldId id="304" r:id="rId28"/>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1736B9"/>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14" autoAdjust="0"/>
    <p:restoredTop sz="94660"/>
  </p:normalViewPr>
  <p:slideViewPr>
    <p:cSldViewPr>
      <p:cViewPr varScale="1">
        <p:scale>
          <a:sx n="73" d="100"/>
          <a:sy n="73" d="100"/>
        </p:scale>
        <p:origin x="1398"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34365118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421947030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1399970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71510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188364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875870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635930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500149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255154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433187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567869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1077627024"/>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9732919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80728"/>
            <a:ext cx="7772400" cy="2387600"/>
          </a:xfrm>
          <a:noFill/>
        </p:spPr>
        <p:txBody>
          <a:bodyPr>
            <a:normAutofit/>
          </a:bodyPr>
          <a:lstStyle/>
          <a:p>
            <a:r>
              <a:rPr lang="en-US" sz="3600" b="1" dirty="0"/>
              <a:t>Chapter </a:t>
            </a:r>
            <a:r>
              <a:rPr lang="en-US" sz="3600" b="1" dirty="0" smtClean="0"/>
              <a:t>10</a:t>
            </a:r>
          </a:p>
        </p:txBody>
      </p:sp>
      <p:sp>
        <p:nvSpPr>
          <p:cNvPr id="4099" name="Rectangle 9"/>
          <p:cNvSpPr>
            <a:spLocks noGrp="1" noChangeArrowheads="1"/>
          </p:cNvSpPr>
          <p:nvPr>
            <p:ph type="subTitle" idx="1"/>
          </p:nvPr>
        </p:nvSpPr>
        <p:spPr>
          <a:noFill/>
        </p:spPr>
        <p:txBody>
          <a:bodyPr>
            <a:normAutofit/>
          </a:bodyPr>
          <a:lstStyle/>
          <a:p>
            <a:r>
              <a:rPr lang="en-US" sz="3600" b="1" dirty="0"/>
              <a:t>Attitude f</a:t>
            </a:r>
            <a:r>
              <a:rPr lang="en-US" sz="3600" b="1" dirty="0" smtClean="0"/>
              <a:t>ormation </a:t>
            </a:r>
            <a:r>
              <a:rPr lang="en-US" sz="3600" b="1" dirty="0"/>
              <a:t>and </a:t>
            </a:r>
            <a:r>
              <a:rPr lang="en-US" sz="3600" b="1" dirty="0" smtClean="0"/>
              <a:t>change</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dirty="0" smtClean="0"/>
              <a:t>Session objectives</a:t>
            </a:r>
          </a:p>
        </p:txBody>
      </p:sp>
      <p:sp>
        <p:nvSpPr>
          <p:cNvPr id="5123" name="Rectangle 3"/>
          <p:cNvSpPr>
            <a:spLocks noGrp="1" noChangeArrowheads="1"/>
          </p:cNvSpPr>
          <p:nvPr>
            <p:ph idx="1"/>
          </p:nvPr>
        </p:nvSpPr>
        <p:spPr>
          <a:xfrm>
            <a:off x="628650" y="2147906"/>
            <a:ext cx="8047038" cy="3924300"/>
          </a:xfrm>
        </p:spPr>
        <p:txBody>
          <a:bodyPr>
            <a:normAutofit/>
          </a:bodyPr>
          <a:lstStyle/>
          <a:p>
            <a:r>
              <a:rPr lang="en-GB" dirty="0" smtClean="0"/>
              <a:t>Describe what is meant by attitude and explain how attitudes can be inferred from behaviour.</a:t>
            </a:r>
          </a:p>
          <a:p>
            <a:r>
              <a:rPr lang="en-GB" dirty="0" smtClean="0"/>
              <a:t>Explain why behaviour cannot be assumed from knowing attitude.</a:t>
            </a:r>
          </a:p>
          <a:p>
            <a:r>
              <a:rPr lang="en-GB" dirty="0" smtClean="0"/>
              <a:t>Describe the purpose and components of attitude.</a:t>
            </a:r>
          </a:p>
          <a:p>
            <a:r>
              <a:rPr lang="en-GB" dirty="0" smtClean="0"/>
              <a:t>Explain the role of salient beliefs in forming attitudes.</a:t>
            </a:r>
          </a:p>
          <a:p>
            <a:r>
              <a:rPr lang="en-GB" dirty="0" smtClean="0"/>
              <a:t>Explain the relationship between attitude and behaviour.</a:t>
            </a:r>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dirty="0" smtClean="0"/>
              <a:t>Session objectives</a:t>
            </a:r>
          </a:p>
        </p:txBody>
      </p:sp>
      <p:sp>
        <p:nvSpPr>
          <p:cNvPr id="5123" name="Rectangle 3"/>
          <p:cNvSpPr>
            <a:spLocks noGrp="1" noChangeArrowheads="1"/>
          </p:cNvSpPr>
          <p:nvPr>
            <p:ph idx="1"/>
          </p:nvPr>
        </p:nvSpPr>
        <p:spPr>
          <a:xfrm>
            <a:off x="628650" y="2147906"/>
            <a:ext cx="8047038" cy="3924300"/>
          </a:xfrm>
        </p:spPr>
        <p:txBody>
          <a:bodyPr>
            <a:normAutofit/>
          </a:bodyPr>
          <a:lstStyle/>
          <a:p>
            <a:r>
              <a:rPr lang="en-GB" dirty="0" smtClean="0"/>
              <a:t>Explain the difference between public and private attitudes.</a:t>
            </a:r>
          </a:p>
          <a:p>
            <a:r>
              <a:rPr lang="en-GB" dirty="0" smtClean="0"/>
              <a:t>Show the effect of situation on attitude.</a:t>
            </a:r>
          </a:p>
          <a:p>
            <a:r>
              <a:rPr lang="en-GB" dirty="0" smtClean="0"/>
              <a:t>Explain the role of changing beliefs in changing attitudes.</a:t>
            </a:r>
          </a:p>
          <a:p>
            <a:r>
              <a:rPr lang="en-GB" dirty="0" smtClean="0"/>
              <a:t>Explain how emotions are important in changing attitudes.</a:t>
            </a:r>
          </a:p>
          <a:p>
            <a:r>
              <a:rPr lang="en-GB" dirty="0" smtClean="0"/>
              <a:t>Describe the various complaint behaviours that arise from post- purchase dissatisfaction.</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extLst>
      <p:ext uri="{BB962C8B-B14F-4D97-AF65-F5344CB8AC3E}">
        <p14:creationId xmlns:p14="http://schemas.microsoft.com/office/powerpoint/2010/main" val="1090525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628650" y="548680"/>
            <a:ext cx="7886700" cy="1325563"/>
          </a:xfrm>
        </p:spPr>
        <p:txBody>
          <a:bodyPr/>
          <a:lstStyle/>
          <a:p>
            <a:r>
              <a:rPr lang="en-US" dirty="0"/>
              <a:t>A breakdown of the definition</a:t>
            </a:r>
            <a:endParaRPr lang="en-US" dirty="0" smtClean="0"/>
          </a:p>
        </p:txBody>
      </p:sp>
      <p:sp>
        <p:nvSpPr>
          <p:cNvPr id="5" name="Rectangle 3"/>
          <p:cNvSpPr>
            <a:spLocks noGrp="1" noChangeArrowheads="1"/>
          </p:cNvSpPr>
          <p:nvPr>
            <p:ph idx="1"/>
          </p:nvPr>
        </p:nvSpPr>
        <p:spPr>
          <a:xfrm>
            <a:off x="628650" y="2147906"/>
            <a:ext cx="8047038" cy="3924300"/>
          </a:xfrm>
        </p:spPr>
        <p:txBody>
          <a:bodyPr>
            <a:normAutofit/>
          </a:bodyPr>
          <a:lstStyle/>
          <a:p>
            <a:r>
              <a:rPr lang="en-GB" dirty="0"/>
              <a:t>Attitude is learned, not instinctive</a:t>
            </a:r>
            <a:r>
              <a:rPr lang="en-GB" dirty="0" smtClean="0"/>
              <a:t>.</a:t>
            </a:r>
          </a:p>
          <a:p>
            <a:r>
              <a:rPr lang="en-GB" dirty="0"/>
              <a:t>It is not behaviour; it is a predisposition towards a particular behaviour.</a:t>
            </a:r>
          </a:p>
          <a:p>
            <a:r>
              <a:rPr lang="en-GB" dirty="0"/>
              <a:t>It implies a relationship between a person and an object. The object of the attitude could be another person, an institution or a physical article; ‘object’ is used here in the sense of ‘an objective</a:t>
            </a:r>
            <a:r>
              <a:rPr lang="en-GB" dirty="0" smtClean="0"/>
              <a:t>’.</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extLst>
      <p:ext uri="{BB962C8B-B14F-4D97-AF65-F5344CB8AC3E}">
        <p14:creationId xmlns:p14="http://schemas.microsoft.com/office/powerpoint/2010/main" val="119991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628650" y="548680"/>
            <a:ext cx="7886700" cy="1325563"/>
          </a:xfrm>
        </p:spPr>
        <p:txBody>
          <a:bodyPr/>
          <a:lstStyle/>
          <a:p>
            <a:r>
              <a:rPr lang="en-US" dirty="0"/>
              <a:t>A breakdown of the definition</a:t>
            </a:r>
            <a:endParaRPr lang="en-US" dirty="0" smtClean="0"/>
          </a:p>
        </p:txBody>
      </p:sp>
      <p:sp>
        <p:nvSpPr>
          <p:cNvPr id="5" name="Rectangle 3"/>
          <p:cNvSpPr>
            <a:spLocks noGrp="1" noChangeArrowheads="1"/>
          </p:cNvSpPr>
          <p:nvPr>
            <p:ph idx="1"/>
          </p:nvPr>
        </p:nvSpPr>
        <p:spPr>
          <a:xfrm>
            <a:off x="628650" y="2147906"/>
            <a:ext cx="8047038" cy="3924300"/>
          </a:xfrm>
        </p:spPr>
        <p:txBody>
          <a:bodyPr>
            <a:normAutofit/>
          </a:bodyPr>
          <a:lstStyle/>
          <a:p>
            <a:r>
              <a:rPr lang="en-GB" dirty="0"/>
              <a:t>Attitudes are fairly stable; they do not change much with physical states or circumstances</a:t>
            </a:r>
            <a:r>
              <a:rPr lang="en-GB" dirty="0" smtClean="0"/>
              <a:t>.</a:t>
            </a:r>
          </a:p>
          <a:p>
            <a:r>
              <a:rPr lang="en-GB" dirty="0"/>
              <a:t>The relationship between a person and an object is not neutral. It is a vector, having both direction and intensity; if you express an attitude about something, you either like it or you do not. If you are neutral about it, or indifferent, you would say you don’t have any attitude towards it</a:t>
            </a:r>
            <a:r>
              <a:rPr lang="en-GB" dirty="0" smtClean="0"/>
              <a:t>.</a:t>
            </a:r>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6</a:t>
            </a:fld>
            <a:endParaRPr lang="en-US"/>
          </a:p>
        </p:txBody>
      </p:sp>
    </p:spTree>
    <p:extLst>
      <p:ext uri="{BB962C8B-B14F-4D97-AF65-F5344CB8AC3E}">
        <p14:creationId xmlns:p14="http://schemas.microsoft.com/office/powerpoint/2010/main" val="705620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439CF85-8457-400C-A4F9-DC61A400AE11}" type="slidenum">
              <a:rPr lang="en-US" smtClean="0"/>
              <a:t>7</a:t>
            </a:fld>
            <a:endParaRPr lang="en-US"/>
          </a:p>
        </p:txBody>
      </p:sp>
      <p:sp>
        <p:nvSpPr>
          <p:cNvPr id="5" name="Rectangle 2"/>
          <p:cNvSpPr>
            <a:spLocks noGrp="1" noChangeArrowheads="1"/>
          </p:cNvSpPr>
          <p:nvPr>
            <p:ph type="title"/>
          </p:nvPr>
        </p:nvSpPr>
        <p:spPr>
          <a:xfrm>
            <a:off x="628650" y="548680"/>
            <a:ext cx="7886700" cy="1325563"/>
          </a:xfrm>
        </p:spPr>
        <p:txBody>
          <a:bodyPr/>
          <a:lstStyle/>
          <a:p>
            <a:r>
              <a:rPr lang="en-US" dirty="0"/>
              <a:t>Metrics used to measure attitude</a:t>
            </a:r>
            <a:endParaRPr lang="en-US" dirty="0" smtClean="0"/>
          </a:p>
        </p:txBody>
      </p:sp>
      <p:pic>
        <p:nvPicPr>
          <p:cNvPr id="6" name="Picture 2" descr="\\sageltdsan01\Books_Directory\Subject Folders\Business &amp; Management\Book Files\Matt\Blythe - Consumer Behaviour 3e\Development\Online material\tables and figures for slides\table 1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6083" y="1835125"/>
            <a:ext cx="5090610" cy="4478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0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439CF85-8457-400C-A4F9-DC61A400AE11}" type="slidenum">
              <a:rPr lang="en-US" smtClean="0"/>
              <a:t>8</a:t>
            </a:fld>
            <a:endParaRPr lang="en-US"/>
          </a:p>
        </p:txBody>
      </p:sp>
      <p:sp>
        <p:nvSpPr>
          <p:cNvPr id="5" name="Rectangle 2"/>
          <p:cNvSpPr>
            <a:spLocks noGrp="1" noChangeArrowheads="1"/>
          </p:cNvSpPr>
          <p:nvPr>
            <p:ph type="title"/>
          </p:nvPr>
        </p:nvSpPr>
        <p:spPr>
          <a:xfrm>
            <a:off x="628650" y="548680"/>
            <a:ext cx="7886700" cy="1325563"/>
          </a:xfrm>
        </p:spPr>
        <p:txBody>
          <a:bodyPr/>
          <a:lstStyle/>
          <a:p>
            <a:r>
              <a:rPr lang="en-US" dirty="0"/>
              <a:t>Dimensions of </a:t>
            </a:r>
            <a:r>
              <a:rPr lang="en-US" dirty="0" smtClean="0"/>
              <a:t>attitude</a:t>
            </a:r>
          </a:p>
        </p:txBody>
      </p:sp>
      <p:sp>
        <p:nvSpPr>
          <p:cNvPr id="6" name="Rectangle 3"/>
          <p:cNvSpPr>
            <a:spLocks noGrp="1" noChangeArrowheads="1"/>
          </p:cNvSpPr>
          <p:nvPr>
            <p:ph idx="1"/>
          </p:nvPr>
        </p:nvSpPr>
        <p:spPr>
          <a:xfrm>
            <a:off x="628650" y="1879345"/>
            <a:ext cx="8047038" cy="3924300"/>
          </a:xfrm>
        </p:spPr>
        <p:txBody>
          <a:bodyPr>
            <a:normAutofit/>
          </a:bodyPr>
          <a:lstStyle/>
          <a:p>
            <a:r>
              <a:rPr lang="en-GB" dirty="0"/>
              <a:t>It is important to note that attitude and behaviour are separate things. Simply because an individual has a particular attitude about something does not mean that the individual will act on the attitude</a:t>
            </a:r>
            <a:r>
              <a:rPr lang="en-GB" dirty="0" smtClean="0"/>
              <a:t>.</a:t>
            </a:r>
          </a:p>
        </p:txBody>
      </p:sp>
      <p:pic>
        <p:nvPicPr>
          <p:cNvPr id="7" name="Picture 2" descr="\\sageltdsan01\Books_Directory\Subject Folders\Business &amp; Management\Book Files\Matt\Blythe - Consumer Behaviour 3e\Development\Online material\tables and figures for slides\fig 1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3730740"/>
            <a:ext cx="4795181" cy="250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623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439CF85-8457-400C-A4F9-DC61A400AE11}" type="slidenum">
              <a:rPr lang="en-US" smtClean="0"/>
              <a:t>9</a:t>
            </a:fld>
            <a:endParaRPr lang="en-US"/>
          </a:p>
        </p:txBody>
      </p:sp>
      <p:sp>
        <p:nvSpPr>
          <p:cNvPr id="5" name="Rectangle 2"/>
          <p:cNvSpPr>
            <a:spLocks noGrp="1" noChangeArrowheads="1"/>
          </p:cNvSpPr>
          <p:nvPr>
            <p:ph type="title"/>
          </p:nvPr>
        </p:nvSpPr>
        <p:spPr>
          <a:xfrm>
            <a:off x="628650" y="548680"/>
            <a:ext cx="7886700" cy="1325563"/>
          </a:xfrm>
        </p:spPr>
        <p:txBody>
          <a:bodyPr/>
          <a:lstStyle/>
          <a:p>
            <a:r>
              <a:rPr lang="en-US" dirty="0"/>
              <a:t>Dimensions of </a:t>
            </a:r>
            <a:r>
              <a:rPr lang="en-US" dirty="0" smtClean="0"/>
              <a:t>attitude</a:t>
            </a:r>
          </a:p>
        </p:txBody>
      </p:sp>
      <p:pic>
        <p:nvPicPr>
          <p:cNvPr id="6" name="Picture 3" descr="\\sageltdsan01\Books_Directory\Subject Folders\Business &amp; Management\Book Files\Matt\Blythe - Consumer Behaviour 3e\Development\Online material\tables and figures for slides\table 10.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7392" y="1772816"/>
            <a:ext cx="6987423"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5205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dirty="0" smtClean="0"/>
              <a:t>Attitude formation</a:t>
            </a:r>
          </a:p>
        </p:txBody>
      </p:sp>
      <p:pic>
        <p:nvPicPr>
          <p:cNvPr id="3074" name="Picture 2" descr="\\sageltdsan01\Books_Directory\Subject Folders\Business &amp; Management\Book Files\Matt\Blythe - Consumer Behaviour 3e\Development\Online material\tables and figures for slides\fig 10.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860" y="1916832"/>
            <a:ext cx="8317121" cy="37444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81860" y="5703838"/>
            <a:ext cx="8061482" cy="307777"/>
          </a:xfrm>
          <a:prstGeom prst="rect">
            <a:avLst/>
          </a:prstGeom>
          <a:noFill/>
        </p:spPr>
        <p:txBody>
          <a:bodyPr wrap="square" rtlCol="0">
            <a:spAutoFit/>
          </a:bodyPr>
          <a:lstStyle/>
          <a:p>
            <a:pPr algn="l"/>
            <a:r>
              <a:rPr lang="en-GB" sz="1400" dirty="0" smtClean="0">
                <a:latin typeface="+mj-lt"/>
              </a:rPr>
              <a:t>Adapted from </a:t>
            </a:r>
            <a:r>
              <a:rPr lang="en-GB" sz="1400" i="1" dirty="0" smtClean="0">
                <a:latin typeface="+mj-lt"/>
              </a:rPr>
              <a:t>Journal of Marketing</a:t>
            </a:r>
            <a:r>
              <a:rPr lang="en-GB" sz="1400" dirty="0" smtClean="0">
                <a:latin typeface="+mj-lt"/>
              </a:rPr>
              <a:t>, American Marketing Association, McInnis and </a:t>
            </a:r>
            <a:r>
              <a:rPr lang="en-GB" sz="1400" dirty="0" err="1" smtClean="0">
                <a:latin typeface="+mj-lt"/>
              </a:rPr>
              <a:t>Jaworski</a:t>
            </a:r>
            <a:r>
              <a:rPr lang="en-GB" sz="1400" dirty="0" smtClean="0">
                <a:latin typeface="+mj-lt"/>
              </a:rPr>
              <a:t>.</a:t>
            </a:r>
            <a:endParaRPr lang="en-GB" sz="1400" dirty="0">
              <a:latin typeface="+mj-lt"/>
            </a:endParaRPr>
          </a:p>
        </p:txBody>
      </p:sp>
      <p:sp>
        <p:nvSpPr>
          <p:cNvPr id="3" name="Slide Number Placeholder 2"/>
          <p:cNvSpPr>
            <a:spLocks noGrp="1"/>
          </p:cNvSpPr>
          <p:nvPr>
            <p:ph type="sldNum" sz="quarter" idx="12"/>
          </p:nvPr>
        </p:nvSpPr>
        <p:spPr/>
        <p:txBody>
          <a:bodyPr/>
          <a:lstStyle/>
          <a:p>
            <a:fld id="{C439CF85-8457-400C-A4F9-DC61A400AE11}"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439CF85-8457-400C-A4F9-DC61A400AE11}" type="slidenum">
              <a:rPr lang="en-US" smtClean="0"/>
              <a:t>11</a:t>
            </a:fld>
            <a:endParaRPr lang="en-US"/>
          </a:p>
        </p:txBody>
      </p:sp>
      <p:sp>
        <p:nvSpPr>
          <p:cNvPr id="5" name="Rectangle 2"/>
          <p:cNvSpPr>
            <a:spLocks noGrp="1" noChangeArrowheads="1"/>
          </p:cNvSpPr>
          <p:nvPr>
            <p:ph type="title"/>
          </p:nvPr>
        </p:nvSpPr>
        <p:spPr>
          <a:xfrm>
            <a:off x="628650" y="548680"/>
            <a:ext cx="7886700" cy="1325563"/>
          </a:xfrm>
        </p:spPr>
        <p:txBody>
          <a:bodyPr/>
          <a:lstStyle/>
          <a:p>
            <a:r>
              <a:rPr lang="en-US" dirty="0"/>
              <a:t>Attitude </a:t>
            </a:r>
            <a:r>
              <a:rPr lang="en-US" dirty="0" smtClean="0"/>
              <a:t>measurement</a:t>
            </a:r>
          </a:p>
        </p:txBody>
      </p:sp>
      <p:sp>
        <p:nvSpPr>
          <p:cNvPr id="6" name="Rectangle 3"/>
          <p:cNvSpPr>
            <a:spLocks noGrp="1" noChangeArrowheads="1"/>
          </p:cNvSpPr>
          <p:nvPr>
            <p:ph idx="1"/>
          </p:nvPr>
        </p:nvSpPr>
        <p:spPr>
          <a:xfrm>
            <a:off x="628650" y="1874243"/>
            <a:ext cx="8047038" cy="4197963"/>
          </a:xfrm>
        </p:spPr>
        <p:txBody>
          <a:bodyPr>
            <a:normAutofit/>
          </a:bodyPr>
          <a:lstStyle/>
          <a:p>
            <a:r>
              <a:rPr lang="en-GB" dirty="0"/>
              <a:t>The </a:t>
            </a:r>
            <a:r>
              <a:rPr lang="en-GB" i="1" dirty="0"/>
              <a:t>Rosenberg Model</a:t>
            </a:r>
            <a:r>
              <a:rPr lang="en-GB" dirty="0"/>
              <a:t> (Rosenberg 1960) says that attitude is composed of a </a:t>
            </a:r>
            <a:r>
              <a:rPr lang="en-GB" i="1" dirty="0"/>
              <a:t>quantity</a:t>
            </a:r>
            <a:r>
              <a:rPr lang="en-GB" dirty="0"/>
              <a:t> of feeling and a </a:t>
            </a:r>
            <a:r>
              <a:rPr lang="en-GB" i="1" dirty="0"/>
              <a:t>direction</a:t>
            </a:r>
            <a:r>
              <a:rPr lang="en-GB" dirty="0"/>
              <a:t>, and has two main components</a:t>
            </a:r>
            <a:r>
              <a:rPr lang="en-GB" dirty="0" smtClean="0"/>
              <a:t>.</a:t>
            </a:r>
          </a:p>
          <a:p>
            <a:pPr marL="685800" lvl="1" indent="-457200"/>
            <a:r>
              <a:rPr lang="en-GB" dirty="0"/>
              <a:t>Perceived instrumentality</a:t>
            </a:r>
          </a:p>
          <a:p>
            <a:pPr marL="685800" lvl="1" indent="-457200"/>
            <a:r>
              <a:rPr lang="en-GB" dirty="0"/>
              <a:t>Value importance</a:t>
            </a:r>
          </a:p>
          <a:p>
            <a:r>
              <a:rPr lang="en-GB" dirty="0"/>
              <a:t>In the </a:t>
            </a:r>
            <a:r>
              <a:rPr lang="en-GB" i="1" dirty="0" err="1"/>
              <a:t>Fishbein</a:t>
            </a:r>
            <a:r>
              <a:rPr lang="en-GB" i="1" dirty="0"/>
              <a:t> model</a:t>
            </a:r>
            <a:r>
              <a:rPr lang="en-GB" dirty="0"/>
              <a:t> (</a:t>
            </a:r>
            <a:r>
              <a:rPr lang="en-GB" dirty="0" err="1"/>
              <a:t>Fishbein</a:t>
            </a:r>
            <a:r>
              <a:rPr lang="en-GB" dirty="0"/>
              <a:t> 1980) attitudes can be predicted from beliefs and evaluation. Belief is the probability that the object possesses a particular attribute; evaluation is whether that attribute attracts or repels</a:t>
            </a:r>
            <a:r>
              <a:rPr lang="en-GB" dirty="0" smtClean="0"/>
              <a:t>.</a:t>
            </a:r>
          </a:p>
          <a:p>
            <a:pPr lvl="1"/>
            <a:endParaRPr lang="en-GB" dirty="0" smtClean="0"/>
          </a:p>
        </p:txBody>
      </p:sp>
    </p:spTree>
    <p:extLst>
      <p:ext uri="{BB962C8B-B14F-4D97-AF65-F5344CB8AC3E}">
        <p14:creationId xmlns:p14="http://schemas.microsoft.com/office/powerpoint/2010/main" val="1824596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dirty="0" smtClean="0"/>
              <a:t>Rosenberg combined with </a:t>
            </a:r>
            <a:r>
              <a:rPr lang="en-US" dirty="0" err="1" smtClean="0"/>
              <a:t>Fishbein</a:t>
            </a:r>
            <a:endParaRPr lang="en-US" dirty="0" smtClean="0"/>
          </a:p>
        </p:txBody>
      </p:sp>
      <p:pic>
        <p:nvPicPr>
          <p:cNvPr id="4098" name="Picture 2" descr="\\sageltdsan01\Books_Directory\Subject Folders\Business &amp; Management\Book Files\Matt\Blythe - Consumer Behaviour 3e\Development\Online material\tables and figures for slides\fig 10.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132856"/>
            <a:ext cx="6895678" cy="3160818"/>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439CF85-8457-400C-A4F9-DC61A400AE11}" type="slidenum">
              <a:rPr lang="en-US" smtClean="0"/>
              <a:t>13</a:t>
            </a:fld>
            <a:endParaRPr lang="en-US"/>
          </a:p>
        </p:txBody>
      </p:sp>
      <p:sp>
        <p:nvSpPr>
          <p:cNvPr id="5" name="Rectangle 2"/>
          <p:cNvSpPr>
            <a:spLocks noGrp="1" noChangeArrowheads="1"/>
          </p:cNvSpPr>
          <p:nvPr>
            <p:ph type="title"/>
          </p:nvPr>
        </p:nvSpPr>
        <p:spPr>
          <a:xfrm>
            <a:off x="628650" y="548680"/>
            <a:ext cx="7886700" cy="1325563"/>
          </a:xfrm>
        </p:spPr>
        <p:txBody>
          <a:bodyPr/>
          <a:lstStyle/>
          <a:p>
            <a:r>
              <a:rPr lang="en-US" dirty="0"/>
              <a:t>Functions of </a:t>
            </a:r>
            <a:r>
              <a:rPr lang="en-US" dirty="0" smtClean="0"/>
              <a:t>attitude</a:t>
            </a:r>
          </a:p>
        </p:txBody>
      </p:sp>
      <p:sp>
        <p:nvSpPr>
          <p:cNvPr id="6" name="Rectangle 3"/>
          <p:cNvSpPr>
            <a:spLocks noGrp="1" noChangeArrowheads="1"/>
          </p:cNvSpPr>
          <p:nvPr>
            <p:ph idx="1"/>
          </p:nvPr>
        </p:nvSpPr>
        <p:spPr>
          <a:xfrm>
            <a:off x="628650" y="1874243"/>
            <a:ext cx="8047038" cy="4197963"/>
          </a:xfrm>
        </p:spPr>
        <p:txBody>
          <a:bodyPr>
            <a:normAutofit/>
          </a:bodyPr>
          <a:lstStyle/>
          <a:p>
            <a:r>
              <a:rPr lang="en-GB" dirty="0"/>
              <a:t>Attitudes have a function in helping consumers make decisions about their purchasing practices, and also serve other functions according to the individual’s </a:t>
            </a:r>
            <a:r>
              <a:rPr lang="en-GB" dirty="0" smtClean="0"/>
              <a:t>circumstances.</a:t>
            </a:r>
          </a:p>
        </p:txBody>
      </p:sp>
      <p:pic>
        <p:nvPicPr>
          <p:cNvPr id="7" name="Picture 2" descr="\\sageltdsan01\Books_Directory\Subject Folders\Business &amp; Management\Book Files\Matt\Blythe - Consumer Behaviour 3e\Development\Online material\tables and figures for slides\fig 10.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3232614"/>
            <a:ext cx="6612625" cy="3096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683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439CF85-8457-400C-A4F9-DC61A400AE11}" type="slidenum">
              <a:rPr lang="en-US" smtClean="0"/>
              <a:t>14</a:t>
            </a:fld>
            <a:endParaRPr lang="en-US"/>
          </a:p>
        </p:txBody>
      </p:sp>
      <p:sp>
        <p:nvSpPr>
          <p:cNvPr id="5" name="Rectangle 2"/>
          <p:cNvSpPr>
            <a:spLocks noGrp="1" noChangeArrowheads="1"/>
          </p:cNvSpPr>
          <p:nvPr>
            <p:ph type="title"/>
          </p:nvPr>
        </p:nvSpPr>
        <p:spPr>
          <a:xfrm>
            <a:off x="628650" y="548680"/>
            <a:ext cx="7886700" cy="1325563"/>
          </a:xfrm>
        </p:spPr>
        <p:txBody>
          <a:bodyPr/>
          <a:lstStyle/>
          <a:p>
            <a:r>
              <a:rPr lang="en-US" dirty="0"/>
              <a:t>Attitude and </a:t>
            </a:r>
            <a:r>
              <a:rPr lang="en-US" dirty="0" err="1"/>
              <a:t>behaviour</a:t>
            </a:r>
            <a:r>
              <a:rPr lang="en-US" dirty="0"/>
              <a:t> </a:t>
            </a:r>
            <a:r>
              <a:rPr lang="en-US" dirty="0" smtClean="0"/>
              <a:t>1</a:t>
            </a:r>
          </a:p>
        </p:txBody>
      </p:sp>
      <p:sp>
        <p:nvSpPr>
          <p:cNvPr id="6" name="Rectangle 3"/>
          <p:cNvSpPr>
            <a:spLocks noGrp="1" noChangeArrowheads="1"/>
          </p:cNvSpPr>
          <p:nvPr>
            <p:ph idx="1"/>
          </p:nvPr>
        </p:nvSpPr>
        <p:spPr>
          <a:xfrm>
            <a:off x="628650" y="1874243"/>
            <a:ext cx="8047038" cy="4197963"/>
          </a:xfrm>
        </p:spPr>
        <p:txBody>
          <a:bodyPr>
            <a:normAutofit/>
          </a:bodyPr>
          <a:lstStyle/>
          <a:p>
            <a:r>
              <a:rPr lang="en-GB" dirty="0"/>
              <a:t>The </a:t>
            </a:r>
            <a:r>
              <a:rPr lang="en-GB" i="1" dirty="0"/>
              <a:t>theory of reasoned action</a:t>
            </a:r>
            <a:r>
              <a:rPr lang="en-GB" dirty="0"/>
              <a:t> (</a:t>
            </a:r>
            <a:r>
              <a:rPr lang="en-GB" dirty="0" err="1"/>
              <a:t>Ajzen</a:t>
            </a:r>
            <a:r>
              <a:rPr lang="en-GB" dirty="0"/>
              <a:t> and </a:t>
            </a:r>
            <a:r>
              <a:rPr lang="en-GB" dirty="0" err="1"/>
              <a:t>Fishbein</a:t>
            </a:r>
            <a:r>
              <a:rPr lang="en-GB" dirty="0"/>
              <a:t> 1980) says that consumers consciously evaluate the consequences of alternative behaviours, and then choose the one that will lead to the most favourable </a:t>
            </a:r>
            <a:r>
              <a:rPr lang="en-GB" dirty="0" smtClean="0"/>
              <a:t>consequences.</a:t>
            </a:r>
          </a:p>
        </p:txBody>
      </p:sp>
    </p:spTree>
    <p:extLst>
      <p:ext uri="{BB962C8B-B14F-4D97-AF65-F5344CB8AC3E}">
        <p14:creationId xmlns:p14="http://schemas.microsoft.com/office/powerpoint/2010/main" val="565820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ageltdsan01\Books_Directory\Subject Folders\Business &amp; Management\Book Files\Matt\Blythe - Consumer Behaviour 3e\Development\Online material\tables and figures for slides\fig 10.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1835125"/>
            <a:ext cx="5909830" cy="40324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195736" y="6021288"/>
            <a:ext cx="4553558" cy="307777"/>
          </a:xfrm>
          <a:prstGeom prst="rect">
            <a:avLst/>
          </a:prstGeom>
          <a:noFill/>
        </p:spPr>
        <p:txBody>
          <a:bodyPr wrap="square" rtlCol="0">
            <a:spAutoFit/>
          </a:bodyPr>
          <a:lstStyle/>
          <a:p>
            <a:pPr algn="l"/>
            <a:r>
              <a:rPr lang="en-GB" sz="1400" b="1" dirty="0" smtClean="0">
                <a:latin typeface="+mj-lt"/>
              </a:rPr>
              <a:t>Adapted from </a:t>
            </a:r>
            <a:r>
              <a:rPr lang="en-GB" sz="1400" b="1" i="1" dirty="0" smtClean="0">
                <a:latin typeface="+mj-lt"/>
              </a:rPr>
              <a:t>A Look Back, A Look Ahead</a:t>
            </a:r>
            <a:endParaRPr lang="en-GB" sz="1400" b="1" i="1" dirty="0">
              <a:latin typeface="+mj-lt"/>
            </a:endParaRPr>
          </a:p>
        </p:txBody>
      </p:sp>
      <p:sp>
        <p:nvSpPr>
          <p:cNvPr id="3" name="Slide Number Placeholder 2"/>
          <p:cNvSpPr>
            <a:spLocks noGrp="1"/>
          </p:cNvSpPr>
          <p:nvPr>
            <p:ph type="sldNum" sz="quarter" idx="12"/>
          </p:nvPr>
        </p:nvSpPr>
        <p:spPr/>
        <p:txBody>
          <a:bodyPr/>
          <a:lstStyle/>
          <a:p>
            <a:fld id="{C439CF85-8457-400C-A4F9-DC61A400AE11}" type="slidenum">
              <a:rPr lang="en-US" smtClean="0"/>
              <a:t>15</a:t>
            </a:fld>
            <a:endParaRPr lang="en-US"/>
          </a:p>
        </p:txBody>
      </p:sp>
      <p:sp>
        <p:nvSpPr>
          <p:cNvPr id="7" name="Rectangle 2"/>
          <p:cNvSpPr>
            <a:spLocks noGrp="1" noChangeArrowheads="1"/>
          </p:cNvSpPr>
          <p:nvPr>
            <p:ph type="title"/>
          </p:nvPr>
        </p:nvSpPr>
        <p:spPr>
          <a:xfrm>
            <a:off x="628650" y="548680"/>
            <a:ext cx="7886700" cy="1325563"/>
          </a:xfrm>
        </p:spPr>
        <p:txBody>
          <a:bodyPr/>
          <a:lstStyle/>
          <a:p>
            <a:r>
              <a:rPr lang="en-US" dirty="0"/>
              <a:t>Attitude and </a:t>
            </a:r>
            <a:r>
              <a:rPr lang="en-US" dirty="0" err="1"/>
              <a:t>behaviour</a:t>
            </a:r>
            <a:r>
              <a:rPr lang="en-US" dirty="0"/>
              <a:t> </a:t>
            </a:r>
            <a:r>
              <a:rPr lang="en-US" dirty="0" smtClean="0"/>
              <a:t>1</a:t>
            </a:r>
          </a:p>
        </p:txBody>
      </p:sp>
    </p:spTree>
    <p:extLst>
      <p:ext uri="{BB962C8B-B14F-4D97-AF65-F5344CB8AC3E}">
        <p14:creationId xmlns:p14="http://schemas.microsoft.com/office/powerpoint/2010/main" val="1442219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p:cNvSpPr txBox="1">
            <a:spLocks noChangeArrowheads="1"/>
          </p:cNvSpPr>
          <p:nvPr/>
        </p:nvSpPr>
        <p:spPr bwMode="auto">
          <a:xfrm>
            <a:off x="628650" y="1874243"/>
            <a:ext cx="8032726" cy="472310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287338" lvl="0" indent="-287338" algn="l">
              <a:spcBef>
                <a:spcPts val="500"/>
              </a:spcBef>
              <a:buFont typeface="Arial" panose="020B0604020202020204" pitchFamily="34" charset="0"/>
              <a:buChar char="•"/>
            </a:pPr>
            <a:r>
              <a:rPr lang="en-GB" sz="2200" dirty="0">
                <a:latin typeface="+mn-lt"/>
                <a:ea typeface="+mn-ea"/>
              </a:rPr>
              <a:t>An extension of the theory of reasoned action is the theory of planned behaviour (</a:t>
            </a:r>
            <a:r>
              <a:rPr lang="en-GB" sz="2200" dirty="0" err="1">
                <a:latin typeface="+mn-lt"/>
                <a:ea typeface="+mn-ea"/>
              </a:rPr>
              <a:t>Ajzen</a:t>
            </a:r>
            <a:r>
              <a:rPr lang="en-GB" sz="2200" dirty="0">
                <a:latin typeface="+mn-lt"/>
                <a:ea typeface="+mn-ea"/>
              </a:rPr>
              <a:t> and Madden 1986</a:t>
            </a:r>
            <a:r>
              <a:rPr lang="en-GB" sz="2200" dirty="0" smtClean="0">
                <a:latin typeface="+mn-lt"/>
                <a:ea typeface="+mn-ea"/>
              </a:rPr>
              <a:t>).</a:t>
            </a:r>
            <a:endParaRPr lang="en-GB" sz="2200" dirty="0">
              <a:latin typeface="+mn-lt"/>
              <a:ea typeface="+mn-ea"/>
            </a:endParaRPr>
          </a:p>
          <a:p>
            <a:pPr marL="287338" lvl="0" indent="-287338" algn="l">
              <a:spcBef>
                <a:spcPts val="500"/>
              </a:spcBef>
              <a:buFont typeface="Arial" panose="020B0604020202020204" pitchFamily="34" charset="0"/>
              <a:buChar char="•"/>
            </a:pPr>
            <a:r>
              <a:rPr lang="en-GB" sz="2200" dirty="0">
                <a:latin typeface="+mn-lt"/>
                <a:ea typeface="+mn-ea"/>
              </a:rPr>
              <a:t>It assumes that the individual also takes account of the ease or difficulty of performing the planned behaviour. </a:t>
            </a:r>
          </a:p>
          <a:p>
            <a:pPr marL="287338" lvl="0" indent="-287338" algn="l">
              <a:spcBef>
                <a:spcPts val="500"/>
              </a:spcBef>
              <a:buFont typeface="Arial" panose="020B0604020202020204" pitchFamily="34" charset="0"/>
              <a:buChar char="•"/>
            </a:pPr>
            <a:r>
              <a:rPr lang="en-GB" sz="2200" dirty="0">
                <a:latin typeface="+mn-lt"/>
                <a:ea typeface="+mn-ea"/>
              </a:rPr>
              <a:t>This depends in part on past experience, and in part on the anticipation of future obstacles.</a:t>
            </a:r>
          </a:p>
        </p:txBody>
      </p:sp>
      <p:sp>
        <p:nvSpPr>
          <p:cNvPr id="2" name="Slide Number Placeholder 1"/>
          <p:cNvSpPr>
            <a:spLocks noGrp="1"/>
          </p:cNvSpPr>
          <p:nvPr>
            <p:ph type="sldNum" sz="quarter" idx="12"/>
          </p:nvPr>
        </p:nvSpPr>
        <p:spPr/>
        <p:txBody>
          <a:bodyPr/>
          <a:lstStyle/>
          <a:p>
            <a:fld id="{C439CF85-8457-400C-A4F9-DC61A400AE11}" type="slidenum">
              <a:rPr lang="en-US" smtClean="0"/>
              <a:t>16</a:t>
            </a:fld>
            <a:endParaRPr lang="en-US"/>
          </a:p>
        </p:txBody>
      </p:sp>
      <p:sp>
        <p:nvSpPr>
          <p:cNvPr id="7" name="Rectangle 2"/>
          <p:cNvSpPr>
            <a:spLocks noGrp="1" noChangeArrowheads="1"/>
          </p:cNvSpPr>
          <p:nvPr>
            <p:ph type="title"/>
          </p:nvPr>
        </p:nvSpPr>
        <p:spPr>
          <a:xfrm>
            <a:off x="628650" y="548680"/>
            <a:ext cx="7886700" cy="1325563"/>
          </a:xfrm>
        </p:spPr>
        <p:txBody>
          <a:bodyPr/>
          <a:lstStyle/>
          <a:p>
            <a:r>
              <a:rPr lang="en-US" dirty="0"/>
              <a:t>Attitude and </a:t>
            </a:r>
            <a:r>
              <a:rPr lang="en-US" dirty="0" err="1"/>
              <a:t>behaviour</a:t>
            </a:r>
            <a:r>
              <a:rPr lang="en-US" dirty="0"/>
              <a:t> 2</a:t>
            </a:r>
            <a:endParaRPr lang="en-US"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ageltdsan01\Books_Directory\Subject Folders\Business &amp; Management\Book Files\Matt\Blythe - Consumer Behaviour 3e\Development\Online material\tables and figures for slides\fig 10.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2293" y="1836117"/>
            <a:ext cx="5918190" cy="417646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17</a:t>
            </a:fld>
            <a:endParaRPr lang="en-US"/>
          </a:p>
        </p:txBody>
      </p:sp>
      <p:sp>
        <p:nvSpPr>
          <p:cNvPr id="8" name="Rectangle 2"/>
          <p:cNvSpPr>
            <a:spLocks noGrp="1" noChangeArrowheads="1"/>
          </p:cNvSpPr>
          <p:nvPr>
            <p:ph type="title"/>
          </p:nvPr>
        </p:nvSpPr>
        <p:spPr>
          <a:xfrm>
            <a:off x="628650" y="548680"/>
            <a:ext cx="7886700" cy="1325563"/>
          </a:xfrm>
        </p:spPr>
        <p:txBody>
          <a:bodyPr/>
          <a:lstStyle/>
          <a:p>
            <a:r>
              <a:rPr lang="en-US" dirty="0"/>
              <a:t>Attitude and </a:t>
            </a:r>
            <a:r>
              <a:rPr lang="en-US" dirty="0" err="1"/>
              <a:t>behaviour</a:t>
            </a:r>
            <a:r>
              <a:rPr lang="en-US" dirty="0"/>
              <a:t> 2</a:t>
            </a:r>
            <a:endParaRPr lang="en-US" dirty="0" smtClean="0"/>
          </a:p>
        </p:txBody>
      </p:sp>
    </p:spTree>
    <p:extLst>
      <p:ext uri="{BB962C8B-B14F-4D97-AF65-F5344CB8AC3E}">
        <p14:creationId xmlns:p14="http://schemas.microsoft.com/office/powerpoint/2010/main" val="2947050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Changing attitudes and beliefs</a:t>
            </a:r>
          </a:p>
        </p:txBody>
      </p:sp>
      <p:sp>
        <p:nvSpPr>
          <p:cNvPr id="5123" name="Rectangle 3"/>
          <p:cNvSpPr>
            <a:spLocks noGrp="1" noChangeArrowheads="1"/>
          </p:cNvSpPr>
          <p:nvPr>
            <p:ph idx="1"/>
          </p:nvPr>
        </p:nvSpPr>
        <p:spPr>
          <a:xfrm>
            <a:off x="628650" y="1874243"/>
            <a:ext cx="8047806" cy="4339557"/>
          </a:xfrm>
        </p:spPr>
        <p:txBody>
          <a:bodyPr/>
          <a:lstStyle/>
          <a:p>
            <a:r>
              <a:rPr lang="en-GB" dirty="0" smtClean="0"/>
              <a:t>Attitudes derive from consumer need, and from beliefs. People select salient beliefs (the beliefs that are most relevant to their individual needs) and build attitudes towards products based around those beliefs. </a:t>
            </a:r>
          </a:p>
        </p:txBody>
      </p:sp>
      <p:sp>
        <p:nvSpPr>
          <p:cNvPr id="2" name="Slide Number Placeholder 1"/>
          <p:cNvSpPr>
            <a:spLocks noGrp="1"/>
          </p:cNvSpPr>
          <p:nvPr>
            <p:ph type="sldNum" sz="quarter" idx="12"/>
          </p:nvPr>
        </p:nvSpPr>
        <p:spPr/>
        <p:txBody>
          <a:bodyPr/>
          <a:lstStyle/>
          <a:p>
            <a:fld id="{C439CF85-8457-400C-A4F9-DC61A400AE11}" type="slidenum">
              <a:rPr lang="en-US" smtClean="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Changing attitudes and beliefs</a:t>
            </a:r>
          </a:p>
        </p:txBody>
      </p:sp>
      <p:pic>
        <p:nvPicPr>
          <p:cNvPr id="8194" name="Picture 2" descr="\\sageltdsan01\Books_Directory\Subject Folders\Business &amp; Management\Book Files\Matt\Blythe - Consumer Behaviour 3e\Development\Online material\tables and figures for slides\fig 10.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867" y="1772816"/>
            <a:ext cx="7352266" cy="432048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19</a:t>
            </a:fld>
            <a:endParaRPr lang="en-US"/>
          </a:p>
        </p:txBody>
      </p:sp>
    </p:spTree>
    <p:extLst>
      <p:ext uri="{BB962C8B-B14F-4D97-AF65-F5344CB8AC3E}">
        <p14:creationId xmlns:p14="http://schemas.microsoft.com/office/powerpoint/2010/main" val="30236706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sageltdsan01\Books_Directory\Subject Folders\Business &amp; Management\Book Files\Matt\Blythe - Consumer Behaviour 3e\Development\Online material\tables and figures for slides\fig 10.1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132856"/>
            <a:ext cx="8064624" cy="324036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20</a:t>
            </a:fld>
            <a:endParaRPr lang="en-US"/>
          </a:p>
        </p:txBody>
      </p:sp>
      <p:sp>
        <p:nvSpPr>
          <p:cNvPr id="6" name="Rectangle 2"/>
          <p:cNvSpPr>
            <a:spLocks noGrp="1" noChangeArrowheads="1"/>
          </p:cNvSpPr>
          <p:nvPr>
            <p:ph type="title"/>
          </p:nvPr>
        </p:nvSpPr>
        <p:spPr>
          <a:xfrm>
            <a:off x="628650" y="548680"/>
            <a:ext cx="7886700" cy="1325563"/>
          </a:xfrm>
        </p:spPr>
        <p:txBody>
          <a:bodyPr/>
          <a:lstStyle/>
          <a:p>
            <a:r>
              <a:rPr lang="en-US" dirty="0"/>
              <a:t>Cognitive </a:t>
            </a:r>
            <a:r>
              <a:rPr lang="en-US" dirty="0" smtClean="0"/>
              <a:t>dissonance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descr="\\sageltdsan01\Books_Directory\Subject Folders\Business &amp; Management\Book Files\Matt\Blythe - Consumer Behaviour 3e\Development\Online material\tables and figures for slides\fig 10.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2204864"/>
            <a:ext cx="7771324" cy="3312368"/>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21</a:t>
            </a:fld>
            <a:endParaRPr lang="en-US"/>
          </a:p>
        </p:txBody>
      </p:sp>
      <p:sp>
        <p:nvSpPr>
          <p:cNvPr id="6" name="Rectangle 2"/>
          <p:cNvSpPr>
            <a:spLocks noGrp="1" noChangeArrowheads="1"/>
          </p:cNvSpPr>
          <p:nvPr>
            <p:ph type="title"/>
          </p:nvPr>
        </p:nvSpPr>
        <p:spPr>
          <a:xfrm>
            <a:off x="628650" y="548680"/>
            <a:ext cx="7886700" cy="1325563"/>
          </a:xfrm>
        </p:spPr>
        <p:txBody>
          <a:bodyPr/>
          <a:lstStyle/>
          <a:p>
            <a:r>
              <a:rPr lang="en-US" dirty="0"/>
              <a:t>Cognitive </a:t>
            </a:r>
            <a:r>
              <a:rPr lang="en-US" dirty="0" smtClean="0"/>
              <a:t>dissonance</a:t>
            </a:r>
          </a:p>
        </p:txBody>
      </p:sp>
    </p:spTree>
    <p:extLst>
      <p:ext uri="{BB962C8B-B14F-4D97-AF65-F5344CB8AC3E}">
        <p14:creationId xmlns:p14="http://schemas.microsoft.com/office/powerpoint/2010/main" val="3705845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439CF85-8457-400C-A4F9-DC61A400AE11}" type="slidenum">
              <a:rPr lang="en-US" smtClean="0"/>
              <a:t>22</a:t>
            </a:fld>
            <a:endParaRPr lang="en-US"/>
          </a:p>
        </p:txBody>
      </p:sp>
      <p:sp>
        <p:nvSpPr>
          <p:cNvPr id="5" name="Rectangle 2"/>
          <p:cNvSpPr>
            <a:spLocks noGrp="1" noChangeArrowheads="1"/>
          </p:cNvSpPr>
          <p:nvPr>
            <p:ph type="title"/>
          </p:nvPr>
        </p:nvSpPr>
        <p:spPr>
          <a:xfrm>
            <a:off x="628650" y="548680"/>
            <a:ext cx="7886700" cy="1325563"/>
          </a:xfrm>
        </p:spPr>
        <p:txBody>
          <a:bodyPr/>
          <a:lstStyle/>
          <a:p>
            <a:r>
              <a:rPr lang="en-US" dirty="0" smtClean="0"/>
              <a:t>Summary</a:t>
            </a:r>
          </a:p>
        </p:txBody>
      </p:sp>
      <p:sp>
        <p:nvSpPr>
          <p:cNvPr id="6" name="Rectangle 3"/>
          <p:cNvSpPr>
            <a:spLocks noGrp="1" noChangeArrowheads="1"/>
          </p:cNvSpPr>
          <p:nvPr>
            <p:ph idx="1"/>
          </p:nvPr>
        </p:nvSpPr>
        <p:spPr>
          <a:xfrm>
            <a:off x="628650" y="2060848"/>
            <a:ext cx="8047806" cy="4152952"/>
          </a:xfrm>
        </p:spPr>
        <p:txBody>
          <a:bodyPr/>
          <a:lstStyle/>
          <a:p>
            <a:r>
              <a:rPr lang="en-GB" dirty="0"/>
              <a:t>Attitude is a learned construct that shows a person’s tendency to respond to an object in a consistently favourable or unfavourable </a:t>
            </a:r>
            <a:r>
              <a:rPr lang="en-GB" dirty="0" smtClean="0"/>
              <a:t>manner.</a:t>
            </a:r>
          </a:p>
          <a:p>
            <a:r>
              <a:rPr lang="en-GB" dirty="0"/>
              <a:t>Although attitude is not behaviour, it can be inferred from behaviour.</a:t>
            </a:r>
          </a:p>
          <a:p>
            <a:r>
              <a:rPr lang="en-GB" dirty="0"/>
              <a:t>Likewise, behaviour can be inferred from attitude, but the relationship is not reliable.</a:t>
            </a:r>
          </a:p>
          <a:p>
            <a:r>
              <a:rPr lang="en-GB" dirty="0"/>
              <a:t>Attitude is multidimensional, comprising affect, cognition and conation.</a:t>
            </a:r>
          </a:p>
          <a:p>
            <a:r>
              <a:rPr lang="en-GB" dirty="0"/>
              <a:t>Consumers only use salient beliefs when forming attitudes, not all the facts</a:t>
            </a:r>
            <a:r>
              <a:rPr lang="en-GB" dirty="0" smtClean="0"/>
              <a:t>.</a:t>
            </a:r>
            <a:endParaRPr lang="en-GB" dirty="0"/>
          </a:p>
        </p:txBody>
      </p:sp>
    </p:spTree>
    <p:extLst>
      <p:ext uri="{BB962C8B-B14F-4D97-AF65-F5344CB8AC3E}">
        <p14:creationId xmlns:p14="http://schemas.microsoft.com/office/powerpoint/2010/main" val="1045582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439CF85-8457-400C-A4F9-DC61A400AE11}" type="slidenum">
              <a:rPr lang="en-US" smtClean="0"/>
              <a:t>23</a:t>
            </a:fld>
            <a:endParaRPr lang="en-US"/>
          </a:p>
        </p:txBody>
      </p:sp>
      <p:sp>
        <p:nvSpPr>
          <p:cNvPr id="5" name="Rectangle 2"/>
          <p:cNvSpPr>
            <a:spLocks noGrp="1" noChangeArrowheads="1"/>
          </p:cNvSpPr>
          <p:nvPr>
            <p:ph type="title"/>
          </p:nvPr>
        </p:nvSpPr>
        <p:spPr>
          <a:xfrm>
            <a:off x="628650" y="548680"/>
            <a:ext cx="7886700" cy="1325563"/>
          </a:xfrm>
        </p:spPr>
        <p:txBody>
          <a:bodyPr/>
          <a:lstStyle/>
          <a:p>
            <a:r>
              <a:rPr lang="en-US" dirty="0" smtClean="0"/>
              <a:t>Summary</a:t>
            </a:r>
          </a:p>
        </p:txBody>
      </p:sp>
      <p:sp>
        <p:nvSpPr>
          <p:cNvPr id="6" name="Rectangle 3"/>
          <p:cNvSpPr>
            <a:spLocks noGrp="1" noChangeArrowheads="1"/>
          </p:cNvSpPr>
          <p:nvPr>
            <p:ph idx="1"/>
          </p:nvPr>
        </p:nvSpPr>
        <p:spPr>
          <a:xfrm>
            <a:off x="628650" y="2060848"/>
            <a:ext cx="8047806" cy="4152952"/>
          </a:xfrm>
        </p:spPr>
        <p:txBody>
          <a:bodyPr/>
          <a:lstStyle/>
          <a:p>
            <a:r>
              <a:rPr lang="en-GB" dirty="0"/>
              <a:t>Attitude has three dimensions: affect, cognition and </a:t>
            </a:r>
            <a:r>
              <a:rPr lang="en-GB" dirty="0" smtClean="0"/>
              <a:t>conation.</a:t>
            </a:r>
          </a:p>
          <a:p>
            <a:r>
              <a:rPr lang="en-GB" dirty="0"/>
              <a:t>The strength of an attitude is determined by perceived instrumentality, evaluative aspect and value importance.</a:t>
            </a:r>
          </a:p>
          <a:p>
            <a:r>
              <a:rPr lang="en-GB" dirty="0"/>
              <a:t>People may also assess the difficulty of carrying out the behaviour when establishing an attitude.</a:t>
            </a:r>
          </a:p>
          <a:p>
            <a:r>
              <a:rPr lang="en-GB" dirty="0"/>
              <a:t>Attitudes may be public or private.</a:t>
            </a:r>
          </a:p>
          <a:p>
            <a:r>
              <a:rPr lang="en-GB" dirty="0"/>
              <a:t>Situations may prevent behaviour without altering attitude.</a:t>
            </a:r>
          </a:p>
          <a:p>
            <a:r>
              <a:rPr lang="en-GB" dirty="0"/>
              <a:t>Post-purchase dissonance may evoke several possible complaint behaviours</a:t>
            </a:r>
            <a:r>
              <a:rPr lang="en-GB" dirty="0" smtClean="0"/>
              <a:t>.</a:t>
            </a:r>
            <a:endParaRPr lang="en-GB" dirty="0"/>
          </a:p>
        </p:txBody>
      </p:sp>
    </p:spTree>
    <p:extLst>
      <p:ext uri="{BB962C8B-B14F-4D97-AF65-F5344CB8AC3E}">
        <p14:creationId xmlns:p14="http://schemas.microsoft.com/office/powerpoint/2010/main" val="782599709"/>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4.xml><?xml version="1.0" encoding="utf-8"?>
<LongProperties xmlns="http://schemas.microsoft.com/office/2006/metadata/longProperties"/>
</file>

<file path=customXml/itemProps1.xml><?xml version="1.0" encoding="utf-8"?>
<ds:datastoreItem xmlns:ds="http://schemas.openxmlformats.org/officeDocument/2006/customXml" ds:itemID="{037EE024-4EAF-4CFD-8CAD-2F96E63DEC96}">
  <ds:schemaRefs>
    <ds:schemaRef ds:uri="http://schemas.microsoft.com/sharepoint/v3/contenttype/forms"/>
  </ds:schemaRefs>
</ds:datastoreItem>
</file>

<file path=customXml/itemProps2.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8B5E02A0-1D66-493B-8D0A-9C1F293F322B}">
  <ds:schemaRefs>
    <ds:schemaRef ds:uri="http://purl.org/dc/dcmitype/"/>
    <ds:schemaRef ds:uri="222221df-2d11-4f4f-86cd-f7ac7d5e56ae"/>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www.w3.org/XML/1998/namespace"/>
  </ds:schemaRefs>
</ds:datastoreItem>
</file>

<file path=customXml/itemProps4.xml><?xml version="1.0" encoding="utf-8"?>
<ds:datastoreItem xmlns:ds="http://schemas.openxmlformats.org/officeDocument/2006/customXml" ds:itemID="{2C07771A-7F07-4F11-8AAD-0069E1EA977E}">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5833</TotalTime>
  <Words>767</Words>
  <Application>Microsoft Office PowerPoint</Application>
  <PresentationFormat>On-screen Show (4:3)</PresentationFormat>
  <Paragraphs>86</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ＭＳ Ｐゴシック</vt:lpstr>
      <vt:lpstr>Arial</vt:lpstr>
      <vt:lpstr>Courier New</vt:lpstr>
      <vt:lpstr>HelveticaNeue-Light</vt:lpstr>
      <vt:lpstr>CDC PPT master theme</vt:lpstr>
      <vt:lpstr>PowerPoint Presentation</vt:lpstr>
      <vt:lpstr>Chapter 10</vt:lpstr>
      <vt:lpstr>Session objectives</vt:lpstr>
      <vt:lpstr>Session objectives</vt:lpstr>
      <vt:lpstr>A breakdown of the definition</vt:lpstr>
      <vt:lpstr>A breakdown of the definition</vt:lpstr>
      <vt:lpstr>Metrics used to measure attitude</vt:lpstr>
      <vt:lpstr>Dimensions of attitude</vt:lpstr>
      <vt:lpstr>Dimensions of attitude</vt:lpstr>
      <vt:lpstr>Attitude formation</vt:lpstr>
      <vt:lpstr>Attitude measurement</vt:lpstr>
      <vt:lpstr>Rosenberg combined with Fishbein</vt:lpstr>
      <vt:lpstr>Functions of attitude</vt:lpstr>
      <vt:lpstr>Attitude and behaviour 1</vt:lpstr>
      <vt:lpstr>Attitude and behaviour 1</vt:lpstr>
      <vt:lpstr>Attitude and behaviour 2</vt:lpstr>
      <vt:lpstr>Attitude and behaviour 2</vt:lpstr>
      <vt:lpstr>Changing attitudes and beliefs</vt:lpstr>
      <vt:lpstr>Changing attitudes and beliefs</vt:lpstr>
      <vt:lpstr>Cognitive dissonance</vt:lpstr>
      <vt:lpstr>Cognitive dissonance</vt:lpstr>
      <vt:lpstr>Summary</vt:lpstr>
      <vt:lpstr>Summary</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Dr Zubin Sethna</dc:creator>
  <cp:lastModifiedBy>Nicola Carrier</cp:lastModifiedBy>
  <cp:revision>43</cp:revision>
  <dcterms:created xsi:type="dcterms:W3CDTF">2008-06-18T10:11:10Z</dcterms:created>
  <dcterms:modified xsi:type="dcterms:W3CDTF">2019-06-03T13:35:38Z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