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1" d="100"/>
          <a:sy n="81" d="100"/>
        </p:scale>
        <p:origin x="-78" y="-6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GB" smtClean="0"/>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B61BEF0D-F0BB-DE4B-95CE-6DB70DBA9567}" type="datetimeFigureOut">
              <a:rPr lang="en-US" smtClean="0"/>
              <a:pPr/>
              <a:t>3/8/2019</a:t>
            </a:fld>
            <a:endParaRPr lang="en-US" dirty="0"/>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D57F1E4F-1CFF-5643-939E-217C01CDF565}" type="slidenum">
              <a:rPr lang="en-US" smtClean="0"/>
              <a:pPr/>
              <a:t>‹#›</a:t>
            </a:fld>
            <a:endParaRPr lang="en-US" dirty="0"/>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3/8/2019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GB" smtClean="0"/>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05BFA754-D5C3-4E66-96A6-867B257F58DC}" type="datetimeFigureOut">
              <a:rPr lang="en-US" smtClean="0"/>
              <a:t>3/8/2019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
        <p:nvSpPr>
          <p:cNvPr id="9" name="Content Placeholder 8"/>
          <p:cNvSpPr>
            <a:spLocks noGrp="1"/>
          </p:cNvSpPr>
          <p:nvPr>
            <p:ph sz="quarter" idx="13"/>
          </p:nvPr>
        </p:nvSpPr>
        <p:spPr>
          <a:xfrm>
            <a:off x="1389888" y="2313432"/>
            <a:ext cx="4559808"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US" dirty="0"/>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GB" smtClean="0"/>
              <a:t>Click to edit Master title style</a:t>
            </a:r>
            <a:endParaRPr lang="en-US"/>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GB" smtClean="0"/>
              <a:t>Click to edit Master title style</a:t>
            </a:r>
            <a:endParaRPr lang="en-US"/>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GB" smtClean="0"/>
              <a:t>Click to edit Master title style</a:t>
            </a:r>
            <a:endParaRPr lang="en-US"/>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3/8/2019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B61BEF0D-F0BB-DE4B-95CE-6DB70DBA9567}" type="datetimeFigureOut">
              <a:rPr lang="en-US" smtClean="0"/>
              <a:pPr/>
              <a:t>3/8/2019</a:t>
            </a:fld>
            <a:endParaRPr lang="en-US" dirty="0"/>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D57F1E4F-1CFF-5643-939E-217C01CDF56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Urban Environments and Healthy Lifestyles</a:t>
            </a:r>
            <a:endParaRPr lang="en-GB" dirty="0"/>
          </a:p>
        </p:txBody>
      </p:sp>
      <p:sp>
        <p:nvSpPr>
          <p:cNvPr id="3" name="Subtitle 2"/>
          <p:cNvSpPr>
            <a:spLocks noGrp="1"/>
          </p:cNvSpPr>
          <p:nvPr>
            <p:ph type="subTitle" idx="1"/>
          </p:nvPr>
        </p:nvSpPr>
        <p:spPr/>
        <p:txBody>
          <a:bodyPr/>
          <a:lstStyle/>
          <a:p>
            <a:endParaRPr lang="en-GB" dirty="0" smtClean="0"/>
          </a:p>
          <a:p>
            <a:r>
              <a:rPr lang="en-GB" dirty="0" smtClean="0"/>
              <a:t>Alison Connaughton</a:t>
            </a:r>
            <a:endParaRPr lang="en-GB" dirty="0"/>
          </a:p>
        </p:txBody>
      </p:sp>
    </p:spTree>
    <p:extLst>
      <p:ext uri="{BB962C8B-B14F-4D97-AF65-F5344CB8AC3E}">
        <p14:creationId xmlns:p14="http://schemas.microsoft.com/office/powerpoint/2010/main" val="14959521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541657"/>
            <a:ext cx="9609666" cy="566738"/>
          </a:xfrm>
        </p:spPr>
        <p:txBody>
          <a:bodyPr/>
          <a:lstStyle/>
          <a:p>
            <a:r>
              <a:rPr lang="en-GB" b="1" dirty="0" smtClean="0"/>
              <a:t>What defines the Urban Environment? (Task 1</a:t>
            </a:r>
            <a:r>
              <a:rPr lang="en-GB" dirty="0" smtClean="0"/>
              <a:t>)</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5995" b="5995"/>
          <a:stretch>
            <a:fillRect/>
          </a:stretch>
        </p:blipFill>
        <p:spPr>
          <a:xfrm>
            <a:off x="1041427" y="1041400"/>
            <a:ext cx="10105972" cy="2191198"/>
          </a:xfrm>
        </p:spPr>
      </p:pic>
      <p:sp>
        <p:nvSpPr>
          <p:cNvPr id="4" name="Text Placeholder 3"/>
          <p:cNvSpPr>
            <a:spLocks noGrp="1"/>
          </p:cNvSpPr>
          <p:nvPr>
            <p:ph type="body" sz="half" idx="2"/>
          </p:nvPr>
        </p:nvSpPr>
        <p:spPr>
          <a:xfrm>
            <a:off x="1295401" y="4417454"/>
            <a:ext cx="9609666" cy="1828800"/>
          </a:xfrm>
        </p:spPr>
        <p:txBody>
          <a:bodyPr>
            <a:noAutofit/>
          </a:bodyPr>
          <a:lstStyle/>
          <a:p>
            <a:pPr marL="285750" indent="-285750">
              <a:buFont typeface="Arial" panose="020B0604020202020204" pitchFamily="34" charset="0"/>
              <a:buChar char="•"/>
            </a:pPr>
            <a:r>
              <a:rPr lang="en-GB" sz="2000" dirty="0" smtClean="0"/>
              <a:t>Area of Human Settlement</a:t>
            </a:r>
          </a:p>
          <a:p>
            <a:pPr marL="285750" indent="-285750">
              <a:buFont typeface="Arial" panose="020B0604020202020204" pitchFamily="34" charset="0"/>
              <a:buChar char="•"/>
            </a:pPr>
            <a:r>
              <a:rPr lang="en-GB" sz="2000" dirty="0" smtClean="0"/>
              <a:t>High density of population</a:t>
            </a:r>
          </a:p>
          <a:p>
            <a:pPr marL="285750" indent="-285750">
              <a:buFont typeface="Arial" panose="020B0604020202020204" pitchFamily="34" charset="0"/>
              <a:buChar char="•"/>
            </a:pPr>
            <a:r>
              <a:rPr lang="en-GB" sz="2000" dirty="0" smtClean="0"/>
              <a:t>Density of Human structures (Houses, Roads, Railways etc.)</a:t>
            </a:r>
          </a:p>
          <a:p>
            <a:pPr marL="285750" indent="-285750">
              <a:buFont typeface="Arial" panose="020B0604020202020204" pitchFamily="34" charset="0"/>
              <a:buChar char="•"/>
            </a:pPr>
            <a:r>
              <a:rPr lang="en-GB" sz="2000" dirty="0" smtClean="0"/>
              <a:t>Towns, Cities and Suburbs</a:t>
            </a:r>
            <a:endParaRPr lang="en-GB" sz="2000" dirty="0"/>
          </a:p>
        </p:txBody>
      </p:sp>
    </p:spTree>
    <p:extLst>
      <p:ext uri="{BB962C8B-B14F-4D97-AF65-F5344CB8AC3E}">
        <p14:creationId xmlns:p14="http://schemas.microsoft.com/office/powerpoint/2010/main" val="342704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69205" y="2181351"/>
            <a:ext cx="7898212" cy="646331"/>
          </a:xfrm>
          <a:prstGeom prst="rect">
            <a:avLst/>
          </a:prstGeom>
        </p:spPr>
        <p:txBody>
          <a:bodyPr wrap="square">
            <a:spAutoFit/>
          </a:bodyPr>
          <a:lstStyle/>
          <a:p>
            <a:pPr marL="285750" indent="-285750">
              <a:buFont typeface="Arial" panose="020B0604020202020204" pitchFamily="34" charset="0"/>
              <a:buChar char="•"/>
            </a:pPr>
            <a:r>
              <a:rPr lang="en-GB" dirty="0" smtClean="0"/>
              <a:t>By </a:t>
            </a:r>
            <a:r>
              <a:rPr lang="en-GB" dirty="0"/>
              <a:t>2020 it is estimated that almost 80% of EU citizens will be living in cities</a:t>
            </a:r>
            <a:r>
              <a:rPr lang="en-GB" dirty="0" smtClean="0"/>
              <a:t>. (EU Commission for the Environment)</a:t>
            </a:r>
            <a:endParaRPr lang="en-GB" dirty="0"/>
          </a:p>
        </p:txBody>
      </p:sp>
      <p:sp>
        <p:nvSpPr>
          <p:cNvPr id="3" name="TextBox 2"/>
          <p:cNvSpPr txBox="1"/>
          <p:nvPr/>
        </p:nvSpPr>
        <p:spPr>
          <a:xfrm>
            <a:off x="2069205" y="5162895"/>
            <a:ext cx="7962518"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Overall objective of the EU policy on urban environments is that </a:t>
            </a:r>
            <a:r>
              <a:rPr lang="en-GB" dirty="0"/>
              <a:t>by 2050 that all Europeans are "living well, within the limits of the planet". </a:t>
            </a:r>
          </a:p>
        </p:txBody>
      </p:sp>
      <p:sp>
        <p:nvSpPr>
          <p:cNvPr id="4" name="TextBox 3"/>
          <p:cNvSpPr txBox="1"/>
          <p:nvPr/>
        </p:nvSpPr>
        <p:spPr>
          <a:xfrm>
            <a:off x="2069204" y="796196"/>
            <a:ext cx="7849983" cy="923330"/>
          </a:xfrm>
          <a:prstGeom prst="rect">
            <a:avLst/>
          </a:prstGeom>
          <a:noFill/>
        </p:spPr>
        <p:txBody>
          <a:bodyPr wrap="square" rtlCol="0">
            <a:spAutoFit/>
          </a:bodyPr>
          <a:lstStyle/>
          <a:p>
            <a:pPr marL="285750" indent="-285750">
              <a:buFont typeface="Arial" panose="020B0604020202020204" pitchFamily="34" charset="0"/>
              <a:buChar char="•"/>
            </a:pPr>
            <a:r>
              <a:rPr lang="en-GB" dirty="0"/>
              <a:t>By the middle of 2009, the number of people living in urban areas (3.42 billion) had surpassed the number living in rural areas (3.41 billion) and since then the world has become more urban than rural.</a:t>
            </a:r>
          </a:p>
        </p:txBody>
      </p:sp>
      <p:sp>
        <p:nvSpPr>
          <p:cNvPr id="5" name="TextBox 4"/>
          <p:cNvSpPr txBox="1"/>
          <p:nvPr/>
        </p:nvSpPr>
        <p:spPr>
          <a:xfrm>
            <a:off x="2085282" y="3326831"/>
            <a:ext cx="8026824" cy="1200329"/>
          </a:xfrm>
          <a:prstGeom prst="rect">
            <a:avLst/>
          </a:prstGeom>
          <a:noFill/>
        </p:spPr>
        <p:txBody>
          <a:bodyPr wrap="square" rtlCol="0">
            <a:spAutoFit/>
          </a:bodyPr>
          <a:lstStyle/>
          <a:p>
            <a:pPr marL="285750" indent="-285750">
              <a:buFont typeface="Arial" panose="020B0604020202020204" pitchFamily="34" charset="0"/>
              <a:buChar char="•"/>
            </a:pPr>
            <a:r>
              <a:rPr lang="en-GB" dirty="0"/>
              <a:t>The world urban population is expected to increase by 84 per cent by 2050, from 3.4 billion in 2009 to 6.3 billion in 2050. By mid-century the world urban population will likely be the same size as the world’s total population was in </a:t>
            </a:r>
            <a:r>
              <a:rPr lang="en-GB" dirty="0" smtClean="0"/>
              <a:t>2004 (UN Dept. Economic &amp; Social Affairs)</a:t>
            </a:r>
            <a:endParaRPr lang="en-GB" dirty="0"/>
          </a:p>
        </p:txBody>
      </p:sp>
    </p:spTree>
    <p:extLst>
      <p:ext uri="{BB962C8B-B14F-4D97-AF65-F5344CB8AC3E}">
        <p14:creationId xmlns:p14="http://schemas.microsoft.com/office/powerpoint/2010/main" val="18191648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32752" y="1553339"/>
            <a:ext cx="9942489" cy="4801315"/>
          </a:xfrm>
          <a:prstGeom prst="rect">
            <a:avLst/>
          </a:prstGeom>
        </p:spPr>
        <p:txBody>
          <a:bodyPr wrap="square">
            <a:spAutoFit/>
          </a:bodyPr>
          <a:lstStyle/>
          <a:p>
            <a:r>
              <a:rPr lang="en-GB" dirty="0" smtClean="0"/>
              <a:t>City-living </a:t>
            </a:r>
            <a:r>
              <a:rPr lang="en-GB" dirty="0"/>
              <a:t>has important effects on health, both good and bad</a:t>
            </a:r>
            <a:r>
              <a:rPr lang="en-GB" dirty="0" smtClean="0"/>
              <a:t>.</a:t>
            </a:r>
          </a:p>
          <a:p>
            <a:endParaRPr lang="en-GB" dirty="0" smtClean="0"/>
          </a:p>
          <a:p>
            <a:r>
              <a:rPr lang="en-GB" dirty="0" smtClean="0"/>
              <a:t>Benefits </a:t>
            </a:r>
            <a:r>
              <a:rPr lang="en-GB" dirty="0"/>
              <a:t>of city-life </a:t>
            </a:r>
            <a:r>
              <a:rPr lang="en-GB" dirty="0" smtClean="0"/>
              <a:t>include:</a:t>
            </a:r>
          </a:p>
          <a:p>
            <a:pPr marL="285750" indent="-285750">
              <a:buFont typeface="Arial" panose="020B0604020202020204" pitchFamily="34" charset="0"/>
              <a:buChar char="•"/>
            </a:pPr>
            <a:r>
              <a:rPr lang="en-GB" dirty="0"/>
              <a:t>B</a:t>
            </a:r>
            <a:r>
              <a:rPr lang="en-GB" dirty="0" smtClean="0"/>
              <a:t>etter </a:t>
            </a:r>
            <a:r>
              <a:rPr lang="en-GB" dirty="0"/>
              <a:t>access to heath </a:t>
            </a:r>
            <a:r>
              <a:rPr lang="en-GB" dirty="0" smtClean="0"/>
              <a:t>care</a:t>
            </a:r>
          </a:p>
          <a:p>
            <a:pPr marL="285750" indent="-285750">
              <a:buFont typeface="Arial" panose="020B0604020202020204" pitchFamily="34" charset="0"/>
              <a:buChar char="•"/>
            </a:pPr>
            <a:r>
              <a:rPr lang="en-GB" dirty="0" smtClean="0"/>
              <a:t>Education</a:t>
            </a:r>
          </a:p>
          <a:p>
            <a:pPr marL="285750" indent="-285750">
              <a:buFont typeface="Arial" panose="020B0604020202020204" pitchFamily="34" charset="0"/>
              <a:buChar char="•"/>
            </a:pPr>
            <a:r>
              <a:rPr lang="en-GB" dirty="0"/>
              <a:t>S</a:t>
            </a:r>
            <a:r>
              <a:rPr lang="en-GB" dirty="0" smtClean="0"/>
              <a:t>ocial support</a:t>
            </a:r>
          </a:p>
          <a:p>
            <a:pPr marL="285750" indent="-285750">
              <a:buFont typeface="Arial" panose="020B0604020202020204" pitchFamily="34" charset="0"/>
              <a:buChar char="•"/>
            </a:pPr>
            <a:r>
              <a:rPr lang="en-GB" dirty="0"/>
              <a:t>I</a:t>
            </a:r>
            <a:r>
              <a:rPr lang="en-GB" dirty="0" smtClean="0"/>
              <a:t>mproved </a:t>
            </a:r>
            <a:r>
              <a:rPr lang="en-GB" dirty="0"/>
              <a:t>water and </a:t>
            </a:r>
            <a:r>
              <a:rPr lang="en-GB" dirty="0" smtClean="0"/>
              <a:t>sanitation</a:t>
            </a:r>
          </a:p>
          <a:p>
            <a:pPr marL="285750" indent="-285750">
              <a:buFont typeface="Arial" panose="020B0604020202020204" pitchFamily="34" charset="0"/>
              <a:buChar char="•"/>
            </a:pPr>
            <a:r>
              <a:rPr lang="en-GB" dirty="0" smtClean="0"/>
              <a:t>Infrastructure</a:t>
            </a:r>
          </a:p>
          <a:p>
            <a:endParaRPr lang="en-GB" dirty="0"/>
          </a:p>
          <a:p>
            <a:r>
              <a:rPr lang="en-GB" dirty="0" smtClean="0"/>
              <a:t>Adverse </a:t>
            </a:r>
            <a:r>
              <a:rPr lang="en-GB" dirty="0"/>
              <a:t>effects </a:t>
            </a:r>
            <a:r>
              <a:rPr lang="en-GB" dirty="0" smtClean="0"/>
              <a:t>include:</a:t>
            </a:r>
          </a:p>
          <a:p>
            <a:pPr marL="285750" indent="-285750">
              <a:buFont typeface="Arial" panose="020B0604020202020204" pitchFamily="34" charset="0"/>
              <a:buChar char="•"/>
            </a:pPr>
            <a:r>
              <a:rPr lang="en-GB" dirty="0"/>
              <a:t>P</a:t>
            </a:r>
            <a:r>
              <a:rPr lang="en-GB" dirty="0" smtClean="0"/>
              <a:t>oor </a:t>
            </a:r>
            <a:r>
              <a:rPr lang="en-GB" dirty="0"/>
              <a:t>physical </a:t>
            </a:r>
            <a:r>
              <a:rPr lang="en-GB" dirty="0" smtClean="0"/>
              <a:t>activity</a:t>
            </a:r>
          </a:p>
          <a:p>
            <a:pPr marL="285750" indent="-285750">
              <a:buFont typeface="Arial" panose="020B0604020202020204" pitchFamily="34" charset="0"/>
              <a:buChar char="•"/>
            </a:pPr>
            <a:r>
              <a:rPr lang="en-GB" dirty="0" smtClean="0"/>
              <a:t>Poor dietary habits</a:t>
            </a:r>
          </a:p>
          <a:p>
            <a:pPr marL="285750" indent="-285750">
              <a:buFont typeface="Arial" panose="020B0604020202020204" pitchFamily="34" charset="0"/>
              <a:buChar char="•"/>
            </a:pPr>
            <a:r>
              <a:rPr lang="en-GB" dirty="0"/>
              <a:t>H</a:t>
            </a:r>
            <a:r>
              <a:rPr lang="en-GB" dirty="0" smtClean="0"/>
              <a:t>igh </a:t>
            </a:r>
            <a:r>
              <a:rPr lang="en-GB" dirty="0"/>
              <a:t>prevalence of various infectious and chronic </a:t>
            </a:r>
            <a:r>
              <a:rPr lang="en-GB" dirty="0" smtClean="0"/>
              <a:t>diseases</a:t>
            </a:r>
          </a:p>
          <a:p>
            <a:pPr marL="285750" indent="-285750">
              <a:buFont typeface="Arial" panose="020B0604020202020204" pitchFamily="34" charset="0"/>
              <a:buChar char="•"/>
            </a:pPr>
            <a:r>
              <a:rPr lang="en-GB" dirty="0"/>
              <a:t>E</a:t>
            </a:r>
            <a:r>
              <a:rPr lang="en-GB" dirty="0" smtClean="0"/>
              <a:t>xposure </a:t>
            </a:r>
            <a:r>
              <a:rPr lang="en-GB" dirty="0"/>
              <a:t>to environmental </a:t>
            </a:r>
            <a:r>
              <a:rPr lang="en-GB" dirty="0" smtClean="0"/>
              <a:t>pollution</a:t>
            </a:r>
          </a:p>
          <a:p>
            <a:pPr marL="285750" indent="-285750">
              <a:buFont typeface="Arial" panose="020B0604020202020204" pitchFamily="34" charset="0"/>
              <a:buChar char="•"/>
            </a:pPr>
            <a:r>
              <a:rPr lang="en-GB" dirty="0"/>
              <a:t>P</a:t>
            </a:r>
            <a:r>
              <a:rPr lang="en-GB" dirty="0" smtClean="0"/>
              <a:t>oor </a:t>
            </a:r>
            <a:r>
              <a:rPr lang="en-GB" dirty="0"/>
              <a:t>mental </a:t>
            </a:r>
            <a:r>
              <a:rPr lang="en-GB" dirty="0" smtClean="0"/>
              <a:t>health</a:t>
            </a:r>
          </a:p>
          <a:p>
            <a:pPr marL="285750" indent="-285750">
              <a:buFont typeface="Arial" panose="020B0604020202020204" pitchFamily="34" charset="0"/>
              <a:buChar char="•"/>
            </a:pPr>
            <a:r>
              <a:rPr lang="en-GB" dirty="0"/>
              <a:t>I</a:t>
            </a:r>
            <a:r>
              <a:rPr lang="en-GB" dirty="0" smtClean="0"/>
              <a:t>ncreased </a:t>
            </a:r>
            <a:r>
              <a:rPr lang="en-GB" dirty="0"/>
              <a:t>tobacco, alcohol, and drug </a:t>
            </a:r>
            <a:r>
              <a:rPr lang="en-GB" dirty="0" smtClean="0"/>
              <a:t>use</a:t>
            </a:r>
          </a:p>
          <a:p>
            <a:pPr algn="r"/>
            <a:r>
              <a:rPr lang="en-GB" dirty="0" smtClean="0"/>
              <a:t> </a:t>
            </a:r>
            <a:r>
              <a:rPr lang="en-GB" dirty="0" err="1" smtClean="0"/>
              <a:t>Dahly</a:t>
            </a:r>
            <a:r>
              <a:rPr lang="en-GB" dirty="0"/>
              <a:t>, D. L., &amp; Adair, L. S. (2007</a:t>
            </a:r>
            <a:r>
              <a:rPr lang="en-GB" dirty="0" smtClean="0"/>
              <a:t>)</a:t>
            </a:r>
            <a:endParaRPr lang="en-GB" dirty="0"/>
          </a:p>
        </p:txBody>
      </p:sp>
      <p:sp>
        <p:nvSpPr>
          <p:cNvPr id="3" name="TextBox 2"/>
          <p:cNvSpPr txBox="1"/>
          <p:nvPr/>
        </p:nvSpPr>
        <p:spPr>
          <a:xfrm>
            <a:off x="1931831" y="721217"/>
            <a:ext cx="8783392" cy="461665"/>
          </a:xfrm>
          <a:prstGeom prst="rect">
            <a:avLst/>
          </a:prstGeom>
          <a:noFill/>
        </p:spPr>
        <p:txBody>
          <a:bodyPr wrap="square" rtlCol="0">
            <a:spAutoFit/>
          </a:bodyPr>
          <a:lstStyle/>
          <a:p>
            <a:pPr algn="ctr"/>
            <a:r>
              <a:rPr lang="en-GB" sz="2400" b="1" dirty="0" smtClean="0"/>
              <a:t>How does Urban living effect our health and wellbeing? (Task 2)</a:t>
            </a:r>
            <a:endParaRPr lang="en-GB" sz="2400" b="1" dirty="0"/>
          </a:p>
        </p:txBody>
      </p:sp>
    </p:spTree>
    <p:extLst>
      <p:ext uri="{BB962C8B-B14F-4D97-AF65-F5344CB8AC3E}">
        <p14:creationId xmlns:p14="http://schemas.microsoft.com/office/powerpoint/2010/main" val="2917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1000"/>
                                        <p:tgtEl>
                                          <p:spTgt spid="2">
                                            <p:txEl>
                                              <p:pRg st="3" end="3"/>
                                            </p:txEl>
                                          </p:spTgt>
                                        </p:tgtEl>
                                      </p:cBhvr>
                                    </p:animEffect>
                                    <p:anim calcmode="lin" valueType="num">
                                      <p:cBhvr>
                                        <p:cTn id="8"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1000"/>
                                        <p:tgtEl>
                                          <p:spTgt spid="2">
                                            <p:txEl>
                                              <p:pRg st="4" end="4"/>
                                            </p:txEl>
                                          </p:spTgt>
                                        </p:tgtEl>
                                      </p:cBhvr>
                                    </p:animEffect>
                                    <p:anim calcmode="lin" valueType="num">
                                      <p:cBhvr>
                                        <p:cTn id="1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1000"/>
                                        <p:tgtEl>
                                          <p:spTgt spid="2">
                                            <p:txEl>
                                              <p:pRg st="5" end="5"/>
                                            </p:txEl>
                                          </p:spTgt>
                                        </p:tgtEl>
                                      </p:cBhvr>
                                    </p:animEffect>
                                    <p:anim calcmode="lin" valueType="num">
                                      <p:cBhvr>
                                        <p:cTn id="1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1000"/>
                                        <p:tgtEl>
                                          <p:spTgt spid="2">
                                            <p:txEl>
                                              <p:pRg st="6" end="6"/>
                                            </p:txEl>
                                          </p:spTgt>
                                        </p:tgtEl>
                                      </p:cBhvr>
                                    </p:animEffect>
                                    <p:anim calcmode="lin" valueType="num">
                                      <p:cBhvr>
                                        <p:cTn id="2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fade">
                                      <p:cBhvr>
                                        <p:cTn id="27" dur="1000"/>
                                        <p:tgtEl>
                                          <p:spTgt spid="2">
                                            <p:txEl>
                                              <p:pRg st="7" end="7"/>
                                            </p:txEl>
                                          </p:spTgt>
                                        </p:tgtEl>
                                      </p:cBhvr>
                                    </p:animEffect>
                                    <p:anim calcmode="lin" valueType="num">
                                      <p:cBhvr>
                                        <p:cTn id="2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2">
                                            <p:txEl>
                                              <p:pRg st="10" end="10"/>
                                            </p:txEl>
                                          </p:spTgt>
                                        </p:tgtEl>
                                        <p:attrNameLst>
                                          <p:attrName>style.visibility</p:attrName>
                                        </p:attrNameLst>
                                      </p:cBhvr>
                                      <p:to>
                                        <p:strVal val="visible"/>
                                      </p:to>
                                    </p:set>
                                    <p:animEffect transition="in" filter="fade">
                                      <p:cBhvr>
                                        <p:cTn id="34" dur="1000"/>
                                        <p:tgtEl>
                                          <p:spTgt spid="2">
                                            <p:txEl>
                                              <p:pRg st="10" end="10"/>
                                            </p:txEl>
                                          </p:spTgt>
                                        </p:tgtEl>
                                      </p:cBhvr>
                                    </p:animEffect>
                                    <p:anim calcmode="lin" valueType="num">
                                      <p:cBhvr>
                                        <p:cTn id="35"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10" end="10"/>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2">
                                            <p:txEl>
                                              <p:pRg st="11" end="11"/>
                                            </p:txEl>
                                          </p:spTgt>
                                        </p:tgtEl>
                                        <p:attrNameLst>
                                          <p:attrName>style.visibility</p:attrName>
                                        </p:attrNameLst>
                                      </p:cBhvr>
                                      <p:to>
                                        <p:strVal val="visible"/>
                                      </p:to>
                                    </p:set>
                                    <p:animEffect transition="in" filter="fade">
                                      <p:cBhvr>
                                        <p:cTn id="39" dur="1000"/>
                                        <p:tgtEl>
                                          <p:spTgt spid="2">
                                            <p:txEl>
                                              <p:pRg st="11" end="11"/>
                                            </p:txEl>
                                          </p:spTgt>
                                        </p:tgtEl>
                                      </p:cBhvr>
                                    </p:animEffect>
                                    <p:anim calcmode="lin" valueType="num">
                                      <p:cBhvr>
                                        <p:cTn id="40"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41" dur="1000" fill="hold"/>
                                        <p:tgtEl>
                                          <p:spTgt spid="2">
                                            <p:txEl>
                                              <p:pRg st="11" end="11"/>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
                                            <p:txEl>
                                              <p:pRg st="12" end="12"/>
                                            </p:txEl>
                                          </p:spTgt>
                                        </p:tgtEl>
                                        <p:attrNameLst>
                                          <p:attrName>style.visibility</p:attrName>
                                        </p:attrNameLst>
                                      </p:cBhvr>
                                      <p:to>
                                        <p:strVal val="visible"/>
                                      </p:to>
                                    </p:set>
                                    <p:animEffect transition="in" filter="fade">
                                      <p:cBhvr>
                                        <p:cTn id="44" dur="1000"/>
                                        <p:tgtEl>
                                          <p:spTgt spid="2">
                                            <p:txEl>
                                              <p:pRg st="12" end="12"/>
                                            </p:txEl>
                                          </p:spTgt>
                                        </p:tgtEl>
                                      </p:cBhvr>
                                    </p:animEffect>
                                    <p:anim calcmode="lin" valueType="num">
                                      <p:cBhvr>
                                        <p:cTn id="45" dur="10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46" dur="1000" fill="hold"/>
                                        <p:tgtEl>
                                          <p:spTgt spid="2">
                                            <p:txEl>
                                              <p:pRg st="12" end="12"/>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2">
                                            <p:txEl>
                                              <p:pRg st="13" end="13"/>
                                            </p:txEl>
                                          </p:spTgt>
                                        </p:tgtEl>
                                        <p:attrNameLst>
                                          <p:attrName>style.visibility</p:attrName>
                                        </p:attrNameLst>
                                      </p:cBhvr>
                                      <p:to>
                                        <p:strVal val="visible"/>
                                      </p:to>
                                    </p:set>
                                    <p:animEffect transition="in" filter="fade">
                                      <p:cBhvr>
                                        <p:cTn id="49" dur="1000"/>
                                        <p:tgtEl>
                                          <p:spTgt spid="2">
                                            <p:txEl>
                                              <p:pRg st="13" end="13"/>
                                            </p:txEl>
                                          </p:spTgt>
                                        </p:tgtEl>
                                      </p:cBhvr>
                                    </p:animEffect>
                                    <p:anim calcmode="lin" valueType="num">
                                      <p:cBhvr>
                                        <p:cTn id="50" dur="1000" fill="hold"/>
                                        <p:tgtEl>
                                          <p:spTgt spid="2">
                                            <p:txEl>
                                              <p:pRg st="13" end="13"/>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13" end="13"/>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2">
                                            <p:txEl>
                                              <p:pRg st="14" end="14"/>
                                            </p:txEl>
                                          </p:spTgt>
                                        </p:tgtEl>
                                        <p:attrNameLst>
                                          <p:attrName>style.visibility</p:attrName>
                                        </p:attrNameLst>
                                      </p:cBhvr>
                                      <p:to>
                                        <p:strVal val="visible"/>
                                      </p:to>
                                    </p:set>
                                    <p:animEffect transition="in" filter="fade">
                                      <p:cBhvr>
                                        <p:cTn id="54" dur="1000"/>
                                        <p:tgtEl>
                                          <p:spTgt spid="2">
                                            <p:txEl>
                                              <p:pRg st="14" end="14"/>
                                            </p:txEl>
                                          </p:spTgt>
                                        </p:tgtEl>
                                      </p:cBhvr>
                                    </p:animEffect>
                                    <p:anim calcmode="lin" valueType="num">
                                      <p:cBhvr>
                                        <p:cTn id="55" dur="1000" fill="hold"/>
                                        <p:tgtEl>
                                          <p:spTgt spid="2">
                                            <p:txEl>
                                              <p:pRg st="14" end="14"/>
                                            </p:txEl>
                                          </p:spTgt>
                                        </p:tgtEl>
                                        <p:attrNameLst>
                                          <p:attrName>ppt_x</p:attrName>
                                        </p:attrNameLst>
                                      </p:cBhvr>
                                      <p:tavLst>
                                        <p:tav tm="0">
                                          <p:val>
                                            <p:strVal val="#ppt_x"/>
                                          </p:val>
                                        </p:tav>
                                        <p:tav tm="100000">
                                          <p:val>
                                            <p:strVal val="#ppt_x"/>
                                          </p:val>
                                        </p:tav>
                                      </p:tavLst>
                                    </p:anim>
                                    <p:anim calcmode="lin" valueType="num">
                                      <p:cBhvr>
                                        <p:cTn id="56" dur="1000" fill="hold"/>
                                        <p:tgtEl>
                                          <p:spTgt spid="2">
                                            <p:txEl>
                                              <p:pRg st="14" end="14"/>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2">
                                            <p:txEl>
                                              <p:pRg st="15" end="15"/>
                                            </p:txEl>
                                          </p:spTgt>
                                        </p:tgtEl>
                                        <p:attrNameLst>
                                          <p:attrName>style.visibility</p:attrName>
                                        </p:attrNameLst>
                                      </p:cBhvr>
                                      <p:to>
                                        <p:strVal val="visible"/>
                                      </p:to>
                                    </p:set>
                                    <p:animEffect transition="in" filter="fade">
                                      <p:cBhvr>
                                        <p:cTn id="59" dur="1000"/>
                                        <p:tgtEl>
                                          <p:spTgt spid="2">
                                            <p:txEl>
                                              <p:pRg st="15" end="15"/>
                                            </p:txEl>
                                          </p:spTgt>
                                        </p:tgtEl>
                                      </p:cBhvr>
                                    </p:animEffect>
                                    <p:anim calcmode="lin" valueType="num">
                                      <p:cBhvr>
                                        <p:cTn id="60" dur="1000" fill="hold"/>
                                        <p:tgtEl>
                                          <p:spTgt spid="2">
                                            <p:txEl>
                                              <p:pRg st="15" end="15"/>
                                            </p:txEl>
                                          </p:spTgt>
                                        </p:tgtEl>
                                        <p:attrNameLst>
                                          <p:attrName>ppt_x</p:attrName>
                                        </p:attrNameLst>
                                      </p:cBhvr>
                                      <p:tavLst>
                                        <p:tav tm="0">
                                          <p:val>
                                            <p:strVal val="#ppt_x"/>
                                          </p:val>
                                        </p:tav>
                                        <p:tav tm="100000">
                                          <p:val>
                                            <p:strVal val="#ppt_x"/>
                                          </p:val>
                                        </p:tav>
                                      </p:tavLst>
                                    </p:anim>
                                    <p:anim calcmode="lin" valueType="num">
                                      <p:cBhvr>
                                        <p:cTn id="61" dur="1000" fill="hold"/>
                                        <p:tgtEl>
                                          <p:spTgt spid="2">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22915" y="544392"/>
            <a:ext cx="9259910" cy="461665"/>
          </a:xfrm>
          <a:prstGeom prst="rect">
            <a:avLst/>
          </a:prstGeom>
          <a:noFill/>
        </p:spPr>
        <p:txBody>
          <a:bodyPr wrap="square" rtlCol="0">
            <a:spAutoFit/>
          </a:bodyPr>
          <a:lstStyle/>
          <a:p>
            <a:r>
              <a:rPr lang="en-GB" sz="2400" b="1" dirty="0" smtClean="0"/>
              <a:t>How are we encouraging healthy lifestyles in urban areas? (Task 3)</a:t>
            </a:r>
            <a:endParaRPr lang="en-GB" sz="2400" b="1" dirty="0"/>
          </a:p>
        </p:txBody>
      </p:sp>
      <p:sp>
        <p:nvSpPr>
          <p:cNvPr id="3" name="TextBox 2"/>
          <p:cNvSpPr txBox="1"/>
          <p:nvPr/>
        </p:nvSpPr>
        <p:spPr>
          <a:xfrm>
            <a:off x="1751527" y="1275009"/>
            <a:ext cx="7650051" cy="3046988"/>
          </a:xfrm>
          <a:prstGeom prst="rect">
            <a:avLst/>
          </a:prstGeom>
          <a:noFill/>
        </p:spPr>
        <p:txBody>
          <a:bodyPr wrap="square" rtlCol="0">
            <a:spAutoFit/>
          </a:bodyPr>
          <a:lstStyle/>
          <a:p>
            <a:r>
              <a:rPr lang="en-GB" sz="2400" dirty="0" smtClean="0"/>
              <a:t>Nature Connectedness</a:t>
            </a:r>
          </a:p>
          <a:p>
            <a:pPr marL="342900" indent="-342900">
              <a:buFont typeface="Arial" panose="020B0604020202020204" pitchFamily="34" charset="0"/>
              <a:buChar char="•"/>
            </a:pPr>
            <a:r>
              <a:rPr lang="en-GB" dirty="0" smtClean="0"/>
              <a:t>Plants in Offices and Homes</a:t>
            </a:r>
          </a:p>
          <a:p>
            <a:pPr marL="342900" indent="-342900">
              <a:buFont typeface="Arial" panose="020B0604020202020204" pitchFamily="34" charset="0"/>
              <a:buChar char="•"/>
            </a:pPr>
            <a:r>
              <a:rPr lang="en-GB" dirty="0" smtClean="0"/>
              <a:t>Pets</a:t>
            </a:r>
          </a:p>
          <a:p>
            <a:pPr marL="342900" indent="-342900">
              <a:buFont typeface="Arial" panose="020B0604020202020204" pitchFamily="34" charset="0"/>
              <a:buChar char="•"/>
            </a:pPr>
            <a:r>
              <a:rPr lang="en-GB" dirty="0" smtClean="0"/>
              <a:t>Reading dogs in schools</a:t>
            </a:r>
          </a:p>
          <a:p>
            <a:pPr marL="342900" indent="-342900">
              <a:buFont typeface="Arial" panose="020B0604020202020204" pitchFamily="34" charset="0"/>
              <a:buChar char="•"/>
            </a:pPr>
            <a:r>
              <a:rPr lang="en-GB" dirty="0" smtClean="0"/>
              <a:t>Nutrition and cooking classes</a:t>
            </a:r>
          </a:p>
          <a:p>
            <a:pPr marL="342900" indent="-342900">
              <a:buFont typeface="Arial" panose="020B0604020202020204" pitchFamily="34" charset="0"/>
              <a:buChar char="•"/>
            </a:pPr>
            <a:r>
              <a:rPr lang="en-GB" dirty="0" smtClean="0"/>
              <a:t>Horticultural projects</a:t>
            </a:r>
          </a:p>
          <a:p>
            <a:pPr marL="342900" indent="-342900">
              <a:buFont typeface="Arial" panose="020B0604020202020204" pitchFamily="34" charset="0"/>
              <a:buChar char="•"/>
            </a:pPr>
            <a:r>
              <a:rPr lang="en-GB" dirty="0" smtClean="0"/>
              <a:t>Forest Schools</a:t>
            </a:r>
          </a:p>
          <a:p>
            <a:pPr marL="342900" indent="-342900">
              <a:buFont typeface="Arial" panose="020B0604020202020204" pitchFamily="34" charset="0"/>
              <a:buChar char="•"/>
            </a:pPr>
            <a:r>
              <a:rPr lang="en-GB" dirty="0" smtClean="0"/>
              <a:t>City Parks</a:t>
            </a:r>
          </a:p>
          <a:p>
            <a:pPr marL="342900" indent="-342900" algn="ctr">
              <a:buFont typeface="Arial" panose="020B0604020202020204" pitchFamily="34" charset="0"/>
              <a:buChar char="•"/>
            </a:pPr>
            <a:endParaRPr lang="en-GB" sz="2400" dirty="0" smtClean="0"/>
          </a:p>
          <a:p>
            <a:endParaRPr lang="en-GB" dirty="0"/>
          </a:p>
        </p:txBody>
      </p:sp>
      <p:sp>
        <p:nvSpPr>
          <p:cNvPr id="4" name="TextBox 3"/>
          <p:cNvSpPr txBox="1"/>
          <p:nvPr/>
        </p:nvSpPr>
        <p:spPr>
          <a:xfrm>
            <a:off x="1735451" y="3773321"/>
            <a:ext cx="6941713" cy="2400657"/>
          </a:xfrm>
          <a:prstGeom prst="rect">
            <a:avLst/>
          </a:prstGeom>
          <a:noFill/>
        </p:spPr>
        <p:txBody>
          <a:bodyPr wrap="square" rtlCol="0">
            <a:spAutoFit/>
          </a:bodyPr>
          <a:lstStyle/>
          <a:p>
            <a:r>
              <a:rPr lang="en-GB" sz="2400" dirty="0" smtClean="0"/>
              <a:t>Physical Activity</a:t>
            </a:r>
          </a:p>
          <a:p>
            <a:pPr marL="342900" indent="-342900">
              <a:buFont typeface="Arial" panose="020B0604020202020204" pitchFamily="34" charset="0"/>
              <a:buChar char="•"/>
            </a:pPr>
            <a:r>
              <a:rPr lang="en-GB" dirty="0" smtClean="0"/>
              <a:t>Leisure activities and programs</a:t>
            </a:r>
          </a:p>
          <a:p>
            <a:pPr marL="342900" indent="-342900">
              <a:buFont typeface="Arial" panose="020B0604020202020204" pitchFamily="34" charset="0"/>
              <a:buChar char="•"/>
            </a:pPr>
            <a:r>
              <a:rPr lang="en-GB" dirty="0" smtClean="0"/>
              <a:t>Green Gyms</a:t>
            </a:r>
          </a:p>
          <a:p>
            <a:pPr marL="342900" indent="-342900">
              <a:buFont typeface="Arial" panose="020B0604020202020204" pitchFamily="34" charset="0"/>
              <a:buChar char="•"/>
            </a:pPr>
            <a:r>
              <a:rPr lang="en-GB" dirty="0" smtClean="0"/>
              <a:t>Horticultural Projects</a:t>
            </a:r>
          </a:p>
          <a:p>
            <a:pPr marL="342900" indent="-342900">
              <a:buFont typeface="Arial" panose="020B0604020202020204" pitchFamily="34" charset="0"/>
              <a:buChar char="•"/>
            </a:pPr>
            <a:r>
              <a:rPr lang="en-GB" dirty="0" smtClean="0"/>
              <a:t>Cycle to work schemes</a:t>
            </a:r>
          </a:p>
          <a:p>
            <a:pPr marL="342900" indent="-342900">
              <a:buFont typeface="Arial" panose="020B0604020202020204" pitchFamily="34" charset="0"/>
              <a:buChar char="•"/>
            </a:pPr>
            <a:r>
              <a:rPr lang="en-GB" dirty="0" smtClean="0"/>
              <a:t>Cycle routes</a:t>
            </a:r>
          </a:p>
          <a:p>
            <a:pPr marL="342900" indent="-342900">
              <a:buFont typeface="Arial" panose="020B0604020202020204" pitchFamily="34" charset="0"/>
              <a:buChar char="•"/>
            </a:pPr>
            <a:r>
              <a:rPr lang="en-GB" dirty="0" smtClean="0"/>
              <a:t>Congestion Charges – (Tube and Walk)</a:t>
            </a:r>
          </a:p>
          <a:p>
            <a:pPr marL="342900" indent="-342900">
              <a:buFont typeface="Arial" panose="020B0604020202020204" pitchFamily="34" charset="0"/>
              <a:buChar char="•"/>
            </a:pPr>
            <a:r>
              <a:rPr lang="en-GB" dirty="0" smtClean="0"/>
              <a:t>Rental bikes </a:t>
            </a:r>
            <a:endParaRPr lang="en-GB" dirty="0"/>
          </a:p>
        </p:txBody>
      </p:sp>
    </p:spTree>
    <p:extLst>
      <p:ext uri="{BB962C8B-B14F-4D97-AF65-F5344CB8AC3E}">
        <p14:creationId xmlns:p14="http://schemas.microsoft.com/office/powerpoint/2010/main" val="353958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animEffect transition="in" filter="fade">
                                      <p:cBhvr>
                                        <p:cTn id="51" dur="1000"/>
                                        <p:tgtEl>
                                          <p:spTgt spid="4">
                                            <p:txEl>
                                              <p:pRg st="1" end="1"/>
                                            </p:txEl>
                                          </p:spTgt>
                                        </p:tgtEl>
                                      </p:cBhvr>
                                    </p:animEffect>
                                    <p:anim calcmode="lin" valueType="num">
                                      <p:cBhvr>
                                        <p:cTn id="5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4">
                                            <p:txEl>
                                              <p:pRg st="2" end="2"/>
                                            </p:txEl>
                                          </p:spTgt>
                                        </p:tgtEl>
                                        <p:attrNameLst>
                                          <p:attrName>style.visibility</p:attrName>
                                        </p:attrNameLst>
                                      </p:cBhvr>
                                      <p:to>
                                        <p:strVal val="visible"/>
                                      </p:to>
                                    </p:set>
                                    <p:animEffect transition="in" filter="fade">
                                      <p:cBhvr>
                                        <p:cTn id="56" dur="1000"/>
                                        <p:tgtEl>
                                          <p:spTgt spid="4">
                                            <p:txEl>
                                              <p:pRg st="2" end="2"/>
                                            </p:txEl>
                                          </p:spTgt>
                                        </p:tgtEl>
                                      </p:cBhvr>
                                    </p:animEffect>
                                    <p:anim calcmode="lin" valueType="num">
                                      <p:cBhvr>
                                        <p:cTn id="5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Effect transition="in" filter="fade">
                                      <p:cBhvr>
                                        <p:cTn id="61" dur="1000"/>
                                        <p:tgtEl>
                                          <p:spTgt spid="4">
                                            <p:txEl>
                                              <p:pRg st="3" end="3"/>
                                            </p:txEl>
                                          </p:spTgt>
                                        </p:tgtEl>
                                      </p:cBhvr>
                                    </p:animEffect>
                                    <p:anim calcmode="lin" valueType="num">
                                      <p:cBhvr>
                                        <p:cTn id="6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4">
                                            <p:txEl>
                                              <p:pRg st="4" end="4"/>
                                            </p:txEl>
                                          </p:spTgt>
                                        </p:tgtEl>
                                        <p:attrNameLst>
                                          <p:attrName>style.visibility</p:attrName>
                                        </p:attrNameLst>
                                      </p:cBhvr>
                                      <p:to>
                                        <p:strVal val="visible"/>
                                      </p:to>
                                    </p:set>
                                    <p:animEffect transition="in" filter="fade">
                                      <p:cBhvr>
                                        <p:cTn id="66" dur="1000"/>
                                        <p:tgtEl>
                                          <p:spTgt spid="4">
                                            <p:txEl>
                                              <p:pRg st="4" end="4"/>
                                            </p:txEl>
                                          </p:spTgt>
                                        </p:tgtEl>
                                      </p:cBhvr>
                                    </p:animEffect>
                                    <p:anim calcmode="lin" valueType="num">
                                      <p:cBhvr>
                                        <p:cTn id="6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6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animEffect transition="in" filter="fade">
                                      <p:cBhvr>
                                        <p:cTn id="71" dur="1000"/>
                                        <p:tgtEl>
                                          <p:spTgt spid="4">
                                            <p:txEl>
                                              <p:pRg st="5" end="5"/>
                                            </p:txEl>
                                          </p:spTgt>
                                        </p:tgtEl>
                                      </p:cBhvr>
                                    </p:animEffect>
                                    <p:anim calcmode="lin" valueType="num">
                                      <p:cBhvr>
                                        <p:cTn id="7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4">
                                            <p:txEl>
                                              <p:pRg st="6" end="6"/>
                                            </p:txEl>
                                          </p:spTgt>
                                        </p:tgtEl>
                                        <p:attrNameLst>
                                          <p:attrName>style.visibility</p:attrName>
                                        </p:attrNameLst>
                                      </p:cBhvr>
                                      <p:to>
                                        <p:strVal val="visible"/>
                                      </p:to>
                                    </p:set>
                                    <p:animEffect transition="in" filter="fade">
                                      <p:cBhvr>
                                        <p:cTn id="76" dur="1000"/>
                                        <p:tgtEl>
                                          <p:spTgt spid="4">
                                            <p:txEl>
                                              <p:pRg st="6" end="6"/>
                                            </p:txEl>
                                          </p:spTgt>
                                        </p:tgtEl>
                                      </p:cBhvr>
                                    </p:animEffect>
                                    <p:anim calcmode="lin" valueType="num">
                                      <p:cBhvr>
                                        <p:cTn id="7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78" dur="1000" fill="hold"/>
                                        <p:tgtEl>
                                          <p:spTgt spid="4">
                                            <p:txEl>
                                              <p:pRg st="6" end="6"/>
                                            </p:txEl>
                                          </p:spTgt>
                                        </p:tgtEl>
                                        <p:attrNameLst>
                                          <p:attrName>ppt_y</p:attrName>
                                        </p:attrNameLst>
                                      </p:cBhvr>
                                      <p:tavLst>
                                        <p:tav tm="0">
                                          <p:val>
                                            <p:strVal val="#ppt_y+.1"/>
                                          </p:val>
                                        </p:tav>
                                        <p:tav tm="100000">
                                          <p:val>
                                            <p:strVal val="#ppt_y"/>
                                          </p:val>
                                        </p:tav>
                                      </p:tavLst>
                                    </p:anim>
                                  </p:childTnLst>
                                </p:cTn>
                              </p:par>
                              <p:par>
                                <p:cTn id="79" presetID="42" presetClass="entr" presetSubtype="0" fill="hold" nodeType="withEffect">
                                  <p:stCondLst>
                                    <p:cond delay="0"/>
                                  </p:stCondLst>
                                  <p:childTnLst>
                                    <p:set>
                                      <p:cBhvr>
                                        <p:cTn id="80" dur="1" fill="hold">
                                          <p:stCondLst>
                                            <p:cond delay="0"/>
                                          </p:stCondLst>
                                        </p:cTn>
                                        <p:tgtEl>
                                          <p:spTgt spid="4">
                                            <p:txEl>
                                              <p:pRg st="7" end="7"/>
                                            </p:txEl>
                                          </p:spTgt>
                                        </p:tgtEl>
                                        <p:attrNameLst>
                                          <p:attrName>style.visibility</p:attrName>
                                        </p:attrNameLst>
                                      </p:cBhvr>
                                      <p:to>
                                        <p:strVal val="visible"/>
                                      </p:to>
                                    </p:set>
                                    <p:animEffect transition="in" filter="fade">
                                      <p:cBhvr>
                                        <p:cTn id="81" dur="1000"/>
                                        <p:tgtEl>
                                          <p:spTgt spid="4">
                                            <p:txEl>
                                              <p:pRg st="7" end="7"/>
                                            </p:txEl>
                                          </p:spTgt>
                                        </p:tgtEl>
                                      </p:cBhvr>
                                    </p:animEffect>
                                    <p:anim calcmode="lin" valueType="num">
                                      <p:cBhvr>
                                        <p:cTn id="82"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83"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57588" y="669701"/>
            <a:ext cx="7907629" cy="461665"/>
          </a:xfrm>
          <a:prstGeom prst="rect">
            <a:avLst/>
          </a:prstGeom>
          <a:noFill/>
        </p:spPr>
        <p:txBody>
          <a:bodyPr wrap="square" rtlCol="0">
            <a:spAutoFit/>
          </a:bodyPr>
          <a:lstStyle/>
          <a:p>
            <a:pPr algn="ctr"/>
            <a:r>
              <a:rPr lang="en-GB" sz="2400" b="1" dirty="0" smtClean="0"/>
              <a:t>Barriers and Motivators to a Healthy Urban Lifestyle</a:t>
            </a:r>
            <a:endParaRPr lang="en-GB" sz="2400" b="1" dirty="0"/>
          </a:p>
        </p:txBody>
      </p:sp>
      <p:sp>
        <p:nvSpPr>
          <p:cNvPr id="3" name="TextBox 2"/>
          <p:cNvSpPr txBox="1"/>
          <p:nvPr/>
        </p:nvSpPr>
        <p:spPr>
          <a:xfrm>
            <a:off x="1442434" y="1261142"/>
            <a:ext cx="2833352" cy="4862870"/>
          </a:xfrm>
          <a:prstGeom prst="rect">
            <a:avLst/>
          </a:prstGeom>
          <a:noFill/>
        </p:spPr>
        <p:txBody>
          <a:bodyPr wrap="square" rtlCol="0">
            <a:spAutoFit/>
          </a:bodyPr>
          <a:lstStyle/>
          <a:p>
            <a:r>
              <a:rPr lang="en-GB" sz="4000" dirty="0" smtClean="0"/>
              <a:t>+</a:t>
            </a:r>
          </a:p>
          <a:p>
            <a:pPr marL="285750" indent="-285750">
              <a:buFont typeface="Arial" panose="020B0604020202020204" pitchFamily="34" charset="0"/>
              <a:buChar char="•"/>
            </a:pPr>
            <a:r>
              <a:rPr lang="en-GB" dirty="0" smtClean="0"/>
              <a:t>Financial Capability</a:t>
            </a:r>
          </a:p>
          <a:p>
            <a:endParaRPr lang="en-GB" dirty="0" smtClean="0"/>
          </a:p>
          <a:p>
            <a:pPr marL="285750" indent="-285750">
              <a:buFont typeface="Arial" panose="020B0604020202020204" pitchFamily="34" charset="0"/>
              <a:buChar char="•"/>
            </a:pPr>
            <a:r>
              <a:rPr lang="en-GB" dirty="0" smtClean="0"/>
              <a:t>Education</a:t>
            </a:r>
          </a:p>
          <a:p>
            <a:endParaRPr lang="en-GB" dirty="0" smtClean="0"/>
          </a:p>
          <a:p>
            <a:pPr marL="285750" indent="-285750">
              <a:buFont typeface="Arial" panose="020B0604020202020204" pitchFamily="34" charset="0"/>
              <a:buChar char="•"/>
            </a:pPr>
            <a:r>
              <a:rPr lang="en-GB" dirty="0" smtClean="0"/>
              <a:t>Choice and Location of Leisure Facilities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Transport Links</a:t>
            </a:r>
          </a:p>
          <a:p>
            <a:endParaRPr lang="en-GB" dirty="0" smtClean="0"/>
          </a:p>
          <a:p>
            <a:pPr marL="285750" indent="-285750">
              <a:buFont typeface="Arial" panose="020B0604020202020204" pitchFamily="34" charset="0"/>
              <a:buChar char="•"/>
            </a:pPr>
            <a:r>
              <a:rPr lang="en-GB" dirty="0" smtClean="0"/>
              <a:t>Childcare</a:t>
            </a:r>
          </a:p>
          <a:p>
            <a:endParaRPr lang="en-GB" dirty="0" smtClean="0"/>
          </a:p>
          <a:p>
            <a:pPr marL="285750" indent="-285750">
              <a:buFont typeface="Arial" panose="020B0604020202020204" pitchFamily="34" charset="0"/>
              <a:buChar char="•"/>
            </a:pPr>
            <a:r>
              <a:rPr lang="en-GB" dirty="0" smtClean="0"/>
              <a:t>Investment</a:t>
            </a:r>
          </a:p>
          <a:p>
            <a:endParaRPr lang="en-GB" dirty="0" smtClean="0"/>
          </a:p>
          <a:p>
            <a:pPr marL="285750" indent="-285750">
              <a:buFont typeface="Arial" panose="020B0604020202020204" pitchFamily="34" charset="0"/>
              <a:buChar char="•"/>
            </a:pPr>
            <a:r>
              <a:rPr lang="en-GB" dirty="0" smtClean="0"/>
              <a:t>Corporate packages</a:t>
            </a:r>
          </a:p>
          <a:p>
            <a:pPr marL="285750" indent="-285750">
              <a:buFont typeface="Arial" panose="020B0604020202020204" pitchFamily="34" charset="0"/>
              <a:buChar char="•"/>
            </a:pPr>
            <a:endParaRPr lang="en-GB" dirty="0"/>
          </a:p>
        </p:txBody>
      </p:sp>
      <p:sp>
        <p:nvSpPr>
          <p:cNvPr id="4" name="TextBox 3"/>
          <p:cNvSpPr txBox="1"/>
          <p:nvPr/>
        </p:nvSpPr>
        <p:spPr>
          <a:xfrm>
            <a:off x="6838682" y="1131366"/>
            <a:ext cx="3026535" cy="4708981"/>
          </a:xfrm>
          <a:prstGeom prst="rect">
            <a:avLst/>
          </a:prstGeom>
          <a:noFill/>
        </p:spPr>
        <p:txBody>
          <a:bodyPr wrap="square" rtlCol="0">
            <a:spAutoFit/>
          </a:bodyPr>
          <a:lstStyle/>
          <a:p>
            <a:r>
              <a:rPr lang="en-GB" sz="4800" b="1" dirty="0" smtClean="0"/>
              <a:t>-</a:t>
            </a:r>
          </a:p>
          <a:p>
            <a:pPr marL="285750" indent="-285750">
              <a:buFont typeface="Arial" panose="020B0604020202020204" pitchFamily="34" charset="0"/>
              <a:buChar char="•"/>
            </a:pPr>
            <a:r>
              <a:rPr lang="en-GB" dirty="0" smtClean="0"/>
              <a:t>Time pressures</a:t>
            </a:r>
          </a:p>
          <a:p>
            <a:endParaRPr lang="en-GB" dirty="0" smtClean="0"/>
          </a:p>
          <a:p>
            <a:pPr marL="285750" indent="-285750">
              <a:buFont typeface="Arial" panose="020B0604020202020204" pitchFamily="34" charset="0"/>
              <a:buChar char="•"/>
            </a:pPr>
            <a:r>
              <a:rPr lang="en-GB" dirty="0" smtClean="0"/>
              <a:t>Financial pressures</a:t>
            </a:r>
          </a:p>
          <a:p>
            <a:endParaRPr lang="en-GB" dirty="0" smtClean="0"/>
          </a:p>
          <a:p>
            <a:pPr marL="285750" indent="-285750">
              <a:buFont typeface="Arial" panose="020B0604020202020204" pitchFamily="34" charset="0"/>
              <a:buChar char="•"/>
            </a:pPr>
            <a:r>
              <a:rPr lang="en-GB" dirty="0" smtClean="0"/>
              <a:t>Social influences</a:t>
            </a:r>
          </a:p>
          <a:p>
            <a:endParaRPr lang="en-GB" dirty="0" smtClean="0"/>
          </a:p>
          <a:p>
            <a:pPr marL="285750" indent="-285750">
              <a:buFont typeface="Arial" panose="020B0604020202020204" pitchFamily="34" charset="0"/>
              <a:buChar char="•"/>
            </a:pPr>
            <a:r>
              <a:rPr lang="en-GB" dirty="0" smtClean="0"/>
              <a:t>Access to green space</a:t>
            </a:r>
          </a:p>
          <a:p>
            <a:endParaRPr lang="en-GB" dirty="0" smtClean="0"/>
          </a:p>
          <a:p>
            <a:pPr marL="285750" indent="-285750">
              <a:buFont typeface="Arial" panose="020B0604020202020204" pitchFamily="34" charset="0"/>
              <a:buChar char="•"/>
            </a:pPr>
            <a:r>
              <a:rPr lang="en-GB" dirty="0" smtClean="0"/>
              <a:t>Pollution</a:t>
            </a:r>
          </a:p>
          <a:p>
            <a:endParaRPr lang="en-GB" dirty="0" smtClean="0"/>
          </a:p>
          <a:p>
            <a:pPr marL="285750" indent="-285750">
              <a:buFont typeface="Arial" panose="020B0604020202020204" pitchFamily="34" charset="0"/>
              <a:buChar char="•"/>
            </a:pPr>
            <a:r>
              <a:rPr lang="en-GB" dirty="0" smtClean="0"/>
              <a:t>Personal safety</a:t>
            </a:r>
          </a:p>
          <a:p>
            <a:endParaRPr lang="en-GB" dirty="0" smtClean="0"/>
          </a:p>
          <a:p>
            <a:pPr marL="285750" indent="-285750">
              <a:buFont typeface="Arial" panose="020B0604020202020204" pitchFamily="34" charset="0"/>
              <a:buChar char="•"/>
            </a:pPr>
            <a:r>
              <a:rPr lang="en-GB" dirty="0" smtClean="0"/>
              <a:t>Cost and availability of leisure facilities</a:t>
            </a:r>
            <a:endParaRPr lang="en-GB" dirty="0"/>
          </a:p>
        </p:txBody>
      </p:sp>
    </p:spTree>
    <p:extLst>
      <p:ext uri="{BB962C8B-B14F-4D97-AF65-F5344CB8AC3E}">
        <p14:creationId xmlns:p14="http://schemas.microsoft.com/office/powerpoint/2010/main" val="425642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89075" y="834401"/>
            <a:ext cx="8332631" cy="1384995"/>
          </a:xfrm>
          <a:prstGeom prst="rect">
            <a:avLst/>
          </a:prstGeom>
          <a:noFill/>
        </p:spPr>
        <p:txBody>
          <a:bodyPr wrap="square" rtlCol="0">
            <a:spAutoFit/>
          </a:bodyPr>
          <a:lstStyle/>
          <a:p>
            <a:pPr algn="ctr"/>
            <a:r>
              <a:rPr lang="en-GB" sz="2800" b="1" dirty="0" smtClean="0"/>
              <a:t>Task 4: Research the Following Existing Schemes</a:t>
            </a:r>
          </a:p>
          <a:p>
            <a:pPr algn="ctr"/>
            <a:r>
              <a:rPr lang="en-GB" sz="2800" b="1" dirty="0" smtClean="0"/>
              <a:t>Evaluate the following</a:t>
            </a:r>
            <a:r>
              <a:rPr lang="en-US" sz="2800" b="1" dirty="0" smtClean="0"/>
              <a:t>…</a:t>
            </a:r>
            <a:endParaRPr lang="en-GB" sz="2800" b="1" dirty="0"/>
          </a:p>
        </p:txBody>
      </p:sp>
      <p:sp>
        <p:nvSpPr>
          <p:cNvPr id="3" name="TextBox 2"/>
          <p:cNvSpPr txBox="1"/>
          <p:nvPr/>
        </p:nvSpPr>
        <p:spPr>
          <a:xfrm>
            <a:off x="1368447" y="2421878"/>
            <a:ext cx="4481847" cy="1846659"/>
          </a:xfrm>
          <a:prstGeom prst="rect">
            <a:avLst/>
          </a:prstGeom>
          <a:noFill/>
        </p:spPr>
        <p:txBody>
          <a:bodyPr wrap="square" rtlCol="0">
            <a:spAutoFit/>
          </a:bodyPr>
          <a:lstStyle/>
          <a:p>
            <a:r>
              <a:rPr lang="en-GB" sz="2400" dirty="0" smtClean="0"/>
              <a:t>1. Urban / Rural </a:t>
            </a:r>
            <a:r>
              <a:rPr lang="en-GB" sz="2400" dirty="0" smtClean="0"/>
              <a:t>Cycle </a:t>
            </a:r>
            <a:r>
              <a:rPr lang="en-GB" sz="2400" dirty="0" smtClean="0"/>
              <a:t>Routes – E.g. Taff Trail </a:t>
            </a:r>
            <a:endParaRPr lang="en-GB" sz="2400" dirty="0" smtClean="0"/>
          </a:p>
          <a:p>
            <a:endParaRPr lang="en-GB" sz="2400" dirty="0" smtClean="0"/>
          </a:p>
          <a:p>
            <a:endParaRPr lang="en-GB" dirty="0"/>
          </a:p>
          <a:p>
            <a:r>
              <a:rPr lang="en-GB" dirty="0" smtClean="0"/>
              <a:t>	</a:t>
            </a:r>
            <a:r>
              <a:rPr lang="en-GB" sz="2400" b="1" dirty="0"/>
              <a:t>	</a:t>
            </a:r>
            <a:endParaRPr lang="en-GB" sz="2400" dirty="0"/>
          </a:p>
        </p:txBody>
      </p:sp>
      <p:sp>
        <p:nvSpPr>
          <p:cNvPr id="4" name="TextBox 3"/>
          <p:cNvSpPr txBox="1"/>
          <p:nvPr/>
        </p:nvSpPr>
        <p:spPr>
          <a:xfrm>
            <a:off x="6073754" y="3702590"/>
            <a:ext cx="5679583" cy="1200329"/>
          </a:xfrm>
          <a:prstGeom prst="rect">
            <a:avLst/>
          </a:prstGeom>
          <a:noFill/>
        </p:spPr>
        <p:txBody>
          <a:bodyPr wrap="square" rtlCol="0">
            <a:spAutoFit/>
          </a:bodyPr>
          <a:lstStyle/>
          <a:p>
            <a:r>
              <a:rPr lang="en-GB" sz="2400" dirty="0" smtClean="0"/>
              <a:t>2. Park </a:t>
            </a:r>
            <a:r>
              <a:rPr lang="en-GB" sz="2400" dirty="0" smtClean="0"/>
              <a:t>Run</a:t>
            </a:r>
          </a:p>
          <a:p>
            <a:endParaRPr lang="en-GB" sz="2400" dirty="0"/>
          </a:p>
          <a:p>
            <a:endParaRPr lang="en-GB" sz="2400" dirty="0"/>
          </a:p>
        </p:txBody>
      </p:sp>
    </p:spTree>
    <p:extLst>
      <p:ext uri="{BB962C8B-B14F-4D97-AF65-F5344CB8AC3E}">
        <p14:creationId xmlns:p14="http://schemas.microsoft.com/office/powerpoint/2010/main" val="116163061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Austin.thmx</Template>
  <TotalTime>324</TotalTime>
  <Words>420</Words>
  <Application>Microsoft Office PowerPoint</Application>
  <PresentationFormat>Custom</PresentationFormat>
  <Paragraphs>83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Austin</vt:lpstr>
      <vt:lpstr>Urban Environments and Healthy Lifestyles</vt:lpstr>
      <vt:lpstr>What defines the Urban Environment? (Task 1)</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Environments and Healthy Lifestyles</dc:title>
  <dc:creator>Denise Leonard</dc:creator>
  <cp:lastModifiedBy>Administrator</cp:lastModifiedBy>
  <cp:revision>10</cp:revision>
  <dcterms:created xsi:type="dcterms:W3CDTF">2016-10-26T09:47:01Z</dcterms:created>
  <dcterms:modified xsi:type="dcterms:W3CDTF">2019-03-08T10:37:35Z</dcterms:modified>
</cp:coreProperties>
</file>