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8" r:id="rId4"/>
    <p:sldId id="261" r:id="rId5"/>
    <p:sldId id="262" r:id="rId6"/>
    <p:sldId id="260"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A06CD8-6E23-4CBD-8B5C-F90909892913}" v="1" dt="2024-12-10T11:19:30.5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12/10/2024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12/10/2024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12/10/2024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12/10/2024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12/10/2024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12/10/2024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geograph.org.uk/photo/7687362" TargetMode="External"/><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instagram.com/reel/DDYDsfnxWuev79IVbJK6cdFJNFGHyfWH-4QB1g0/?utm_source=ig_web_copy_link&amp;igsh=MzRlODBiNWFlZA=="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wordstream.com/blog/ws/generational-marketing-tactics" TargetMode="External"/><Relationship Id="rId3" Type="http://schemas.openxmlformats.org/officeDocument/2006/relationships/hyperlink" Target="https://blog.ulliance.com/generation-y-workplace-understanding-millennials-impact" TargetMode="External"/><Relationship Id="rId7" Type="http://schemas.openxmlformats.org/officeDocument/2006/relationships/hyperlink" Target="https://www.marketingstudyguide.com/consumer-behavior-of-gen-y/" TargetMode="External"/><Relationship Id="rId12" Type="http://schemas.openxmlformats.org/officeDocument/2006/relationships/hyperlink" Target="https://corporatefinanceinstitute.com/resources/management/5-ps-marketing/" TargetMode="External"/><Relationship Id="rId2" Type="http://schemas.openxmlformats.org/officeDocument/2006/relationships/hyperlink" Target="https://www.indeed.com/career-advice/career-development/marketing-activities" TargetMode="External"/><Relationship Id="rId1" Type="http://schemas.openxmlformats.org/officeDocument/2006/relationships/slideLayout" Target="../slideLayouts/slideLayout7.xml"/><Relationship Id="rId6" Type="http://schemas.openxmlformats.org/officeDocument/2006/relationships/hyperlink" Target="https://www.marketingstudyguide.com/" TargetMode="External"/><Relationship Id="rId11" Type="http://schemas.openxmlformats.org/officeDocument/2006/relationships/hyperlink" Target="https://www.marketresearch.com/Marketing-Market-Research-c70/Demographics-c81/Generation-Y-c1696/" TargetMode="External"/><Relationship Id="rId5" Type="http://schemas.openxmlformats.org/officeDocument/2006/relationships/hyperlink" Target="https://www.searchenginejournal.com/marketing-to-millennials-generation-y/493808/" TargetMode="External"/><Relationship Id="rId10" Type="http://schemas.openxmlformats.org/officeDocument/2006/relationships/hyperlink" Target="https://www.marketresearch.com/" TargetMode="External"/><Relationship Id="rId4" Type="http://schemas.openxmlformats.org/officeDocument/2006/relationships/hyperlink" Target="https://www.iese.edu/insight/articles/generation-y-attracting-managing-millennials/" TargetMode="External"/><Relationship Id="rId9" Type="http://schemas.openxmlformats.org/officeDocument/2006/relationships/hyperlink" Target="https://blog.10times.com/mastering-the-5-ps-of-event-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16590"/>
            <a:ext cx="9762226" cy="3207109"/>
          </a:xfrm>
        </p:spPr>
        <p:txBody>
          <a:bodyPr>
            <a:normAutofit fontScale="90000"/>
          </a:bodyPr>
          <a:lstStyle/>
          <a:p>
            <a:r>
              <a:rPr lang="en-US"/>
              <a:t>Name: Dan Covaciu</a:t>
            </a:r>
            <a:br>
              <a:rPr lang="en-US"/>
            </a:br>
            <a:r>
              <a:rPr lang="en-US"/>
              <a:t>Student No: 2317400</a:t>
            </a:r>
            <a:br>
              <a:rPr lang="en-US"/>
            </a:br>
            <a:r>
              <a:rPr lang="en-US"/>
              <a:t>Module title: Marketing essentials</a:t>
            </a:r>
            <a:br>
              <a:rPr lang="en-US"/>
            </a:br>
            <a:r>
              <a:rPr lang="en-US"/>
              <a:t>Module code : BMIH4009</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50000"/>
                </a:schemeClr>
              </a:solidFill>
            </a:endParaRPr>
          </a:p>
        </p:txBody>
      </p:sp>
      <p:sp>
        <p:nvSpPr>
          <p:cNvPr id="2" name="Title 1">
            <a:extLst>
              <a:ext uri="{FF2B5EF4-FFF2-40B4-BE49-F238E27FC236}">
                <a16:creationId xmlns:a16="http://schemas.microsoft.com/office/drawing/2014/main" id="{C362220F-6D58-9C13-E254-6ADE4B72D7BE}"/>
              </a:ext>
            </a:extLst>
          </p:cNvPr>
          <p:cNvSpPr>
            <a:spLocks noGrp="1"/>
          </p:cNvSpPr>
          <p:nvPr>
            <p:ph type="title"/>
          </p:nvPr>
        </p:nvSpPr>
        <p:spPr>
          <a:xfrm>
            <a:off x="1932903" y="949325"/>
            <a:ext cx="8071706" cy="2387600"/>
          </a:xfrm>
        </p:spPr>
        <p:txBody>
          <a:bodyPr vert="horz" lIns="91440" tIns="45720" rIns="91440" bIns="45720" rtlCol="0" anchor="b">
            <a:normAutofit/>
          </a:bodyPr>
          <a:lstStyle/>
          <a:p>
            <a:r>
              <a:rPr lang="en-US" sz="6600" kern="1200">
                <a:solidFill>
                  <a:schemeClr val="bg1"/>
                </a:solidFill>
                <a:latin typeface="+mj-lt"/>
                <a:ea typeface="+mj-ea"/>
                <a:cs typeface="+mj-cs"/>
              </a:rPr>
              <a:t>Marketing plan</a:t>
            </a:r>
          </a:p>
        </p:txBody>
      </p:sp>
      <p:cxnSp>
        <p:nvCxnSpPr>
          <p:cNvPr id="31" name="Straight Connector 30">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2896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52" name="Straight Connector 5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F7CB23-CBBE-1BF2-0ED9-79D6D766B0EF}"/>
              </a:ext>
            </a:extLst>
          </p:cNvPr>
          <p:cNvSpPr>
            <a:spLocks noGrp="1"/>
          </p:cNvSpPr>
          <p:nvPr>
            <p:ph idx="1"/>
          </p:nvPr>
        </p:nvSpPr>
        <p:spPr>
          <a:xfrm>
            <a:off x="1295400" y="2288833"/>
            <a:ext cx="4800600" cy="3711571"/>
          </a:xfrm>
        </p:spPr>
        <p:txBody>
          <a:bodyPr vert="horz" lIns="91440" tIns="45720" rIns="91440" bIns="45720" rtlCol="0" anchor="t">
            <a:normAutofit/>
          </a:bodyPr>
          <a:lstStyle/>
          <a:p>
            <a:pPr marL="0"/>
            <a:r>
              <a:rPr lang="en-US" sz="2000" dirty="0">
                <a:solidFill>
                  <a:schemeClr val="bg1"/>
                </a:solidFill>
              </a:rPr>
              <a:t>As Dylan Thomas Center is reopening its doors to invite you to his event </a:t>
            </a:r>
            <a:r>
              <a:rPr lang="en-US" sz="2000" dirty="0" err="1">
                <a:solidFill>
                  <a:schemeClr val="bg1"/>
                </a:solidFill>
              </a:rPr>
              <a:t>organisations</a:t>
            </a:r>
            <a:r>
              <a:rPr lang="en-US" sz="2000" dirty="0">
                <a:solidFill>
                  <a:schemeClr val="bg1"/>
                </a:solidFill>
              </a:rPr>
              <a:t> of weddings. We are pleased to welcome you to discover our wedding packages and you will also have the occasion to benefit from a discount from us. The discount will include 10% off and a bonus of a live concert will be included as well.</a:t>
            </a:r>
          </a:p>
        </p:txBody>
      </p:sp>
      <p:pic>
        <p:nvPicPr>
          <p:cNvPr id="32" name="Picture 31" descr="A building with a fence and a street light&#10;&#10;Description automatically generated">
            <a:extLst>
              <a:ext uri="{FF2B5EF4-FFF2-40B4-BE49-F238E27FC236}">
                <a16:creationId xmlns:a16="http://schemas.microsoft.com/office/drawing/2014/main" id="{CECCDA61-E653-81BA-ED8E-7738CE7807B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45193" y="564470"/>
            <a:ext cx="3588640" cy="2395417"/>
          </a:xfrm>
          <a:prstGeom prst="rect">
            <a:avLst/>
          </a:prstGeom>
        </p:spPr>
      </p:pic>
      <p:sp>
        <p:nvSpPr>
          <p:cNvPr id="54" name="Rectangle 5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hanging lanterns">
            <a:extLst>
              <a:ext uri="{FF2B5EF4-FFF2-40B4-BE49-F238E27FC236}">
                <a16:creationId xmlns:a16="http://schemas.microsoft.com/office/drawing/2014/main" id="{ABC56C20-20FD-DBD1-6CBA-12C4273EEB81}"/>
              </a:ext>
            </a:extLst>
          </p:cNvPr>
          <p:cNvPicPr>
            <a:picLocks noChangeAspect="1"/>
          </p:cNvPicPr>
          <p:nvPr/>
        </p:nvPicPr>
        <p:blipFill>
          <a:blip r:embed="rId4"/>
          <a:srcRect l="12281" r="28406" b="-3"/>
          <a:stretch/>
        </p:blipFill>
        <p:spPr>
          <a:xfrm>
            <a:off x="8595872" y="3730267"/>
            <a:ext cx="2474217" cy="2784532"/>
          </a:xfrm>
          <a:prstGeom prst="rect">
            <a:avLst/>
          </a:prstGeom>
        </p:spPr>
      </p:pic>
      <p:sp>
        <p:nvSpPr>
          <p:cNvPr id="56" name="Rectangle 5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01960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202412072153">
            <a:hlinkClick r:id="" action="ppaction://media"/>
            <a:extLst>
              <a:ext uri="{FF2B5EF4-FFF2-40B4-BE49-F238E27FC236}">
                <a16:creationId xmlns:a16="http://schemas.microsoft.com/office/drawing/2014/main" id="{29304BC7-A4E4-ED37-9437-C165B8EEA18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3867150" y="457200"/>
            <a:ext cx="4457700" cy="5943600"/>
          </a:xfrm>
          <a:prstGeom prst="rect">
            <a:avLst/>
          </a:prstGeom>
        </p:spPr>
      </p:pic>
    </p:spTree>
    <p:extLst>
      <p:ext uri="{BB962C8B-B14F-4D97-AF65-F5344CB8AC3E}">
        <p14:creationId xmlns:p14="http://schemas.microsoft.com/office/powerpoint/2010/main" val="261592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1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E90C929-442D-9276-3FF6-C421165E4C64}"/>
              </a:ext>
            </a:extLst>
          </p:cNvPr>
          <p:cNvSpPr>
            <a:spLocks noGrp="1"/>
          </p:cNvSpPr>
          <p:nvPr>
            <p:ph idx="1"/>
          </p:nvPr>
        </p:nvSpPr>
        <p:spPr>
          <a:xfrm>
            <a:off x="5583007" y="333178"/>
            <a:ext cx="1483768" cy="255180"/>
          </a:xfrm>
        </p:spPr>
        <p:txBody>
          <a:bodyPr vert="horz" lIns="91440" tIns="45720" rIns="91440" bIns="45720" rtlCol="0" anchor="ctr">
            <a:noAutofit/>
          </a:bodyPr>
          <a:lstStyle/>
          <a:p>
            <a:pPr marL="0" indent="0">
              <a:buNone/>
            </a:pPr>
            <a:r>
              <a:rPr lang="en-US" sz="1400" u="sng" dirty="0"/>
              <a:t>SWOT analysis</a:t>
            </a:r>
          </a:p>
        </p:txBody>
      </p:sp>
      <p:sp>
        <p:nvSpPr>
          <p:cNvPr id="2" name="TextBox 1">
            <a:extLst>
              <a:ext uri="{FF2B5EF4-FFF2-40B4-BE49-F238E27FC236}">
                <a16:creationId xmlns:a16="http://schemas.microsoft.com/office/drawing/2014/main" id="{EA988950-E538-F429-D9ED-C458E820A97A}"/>
              </a:ext>
            </a:extLst>
          </p:cNvPr>
          <p:cNvSpPr txBox="1"/>
          <p:nvPr/>
        </p:nvSpPr>
        <p:spPr>
          <a:xfrm>
            <a:off x="788193" y="958160"/>
            <a:ext cx="3180149" cy="152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400" dirty="0"/>
              <a:t>Strengths:</a:t>
            </a:r>
          </a:p>
          <a:p>
            <a:pPr marL="285750" indent="-285750">
              <a:lnSpc>
                <a:spcPct val="90000"/>
              </a:lnSpc>
              <a:spcBef>
                <a:spcPts val="1000"/>
              </a:spcBef>
              <a:buFont typeface="Arial"/>
              <a:buChar char="•"/>
            </a:pPr>
            <a:r>
              <a:rPr lang="en-US" sz="1400" dirty="0"/>
              <a:t>Location </a:t>
            </a:r>
          </a:p>
          <a:p>
            <a:pPr marL="285750" indent="-285750">
              <a:lnSpc>
                <a:spcPct val="90000"/>
              </a:lnSpc>
              <a:spcBef>
                <a:spcPts val="1000"/>
              </a:spcBef>
              <a:buFont typeface="Arial"/>
              <a:buChar char="•"/>
            </a:pPr>
            <a:r>
              <a:rPr lang="en-US" sz="1400" dirty="0"/>
              <a:t>History</a:t>
            </a:r>
          </a:p>
          <a:p>
            <a:pPr marL="285750" indent="-285750">
              <a:lnSpc>
                <a:spcPct val="90000"/>
              </a:lnSpc>
              <a:spcBef>
                <a:spcPts val="1000"/>
              </a:spcBef>
              <a:buFont typeface="Arial"/>
              <a:buChar char="•"/>
            </a:pPr>
            <a:r>
              <a:rPr lang="en-US" sz="1400" dirty="0"/>
              <a:t>Culture</a:t>
            </a:r>
          </a:p>
          <a:p>
            <a:pPr algn="l"/>
            <a:endParaRPr lang="en-US" dirty="0"/>
          </a:p>
        </p:txBody>
      </p:sp>
      <p:sp>
        <p:nvSpPr>
          <p:cNvPr id="4" name="TextBox 3">
            <a:extLst>
              <a:ext uri="{FF2B5EF4-FFF2-40B4-BE49-F238E27FC236}">
                <a16:creationId xmlns:a16="http://schemas.microsoft.com/office/drawing/2014/main" id="{17F91946-72B8-2130-C893-426EA24EC179}"/>
              </a:ext>
            </a:extLst>
          </p:cNvPr>
          <p:cNvSpPr txBox="1"/>
          <p:nvPr/>
        </p:nvSpPr>
        <p:spPr>
          <a:xfrm>
            <a:off x="7707248" y="956780"/>
            <a:ext cx="3562823" cy="152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400"/>
              <a:t>Weaknesses:</a:t>
            </a:r>
          </a:p>
          <a:p>
            <a:pPr marL="285750" indent="-285750">
              <a:lnSpc>
                <a:spcPct val="90000"/>
              </a:lnSpc>
              <a:spcBef>
                <a:spcPts val="1000"/>
              </a:spcBef>
              <a:buFont typeface="Arial"/>
              <a:buChar char="•"/>
            </a:pPr>
            <a:r>
              <a:rPr lang="en-US" sz="1400" dirty="0"/>
              <a:t>Inactive for events</a:t>
            </a:r>
          </a:p>
          <a:p>
            <a:pPr marL="285750" indent="-285750">
              <a:lnSpc>
                <a:spcPct val="90000"/>
              </a:lnSpc>
              <a:spcBef>
                <a:spcPts val="1000"/>
              </a:spcBef>
              <a:buFont typeface="Arial"/>
              <a:buChar char="•"/>
            </a:pPr>
            <a:r>
              <a:rPr lang="en-US" sz="1400" dirty="0"/>
              <a:t>Low online reviews</a:t>
            </a:r>
          </a:p>
          <a:p>
            <a:pPr marL="285750" indent="-285750">
              <a:lnSpc>
                <a:spcPct val="90000"/>
              </a:lnSpc>
              <a:spcBef>
                <a:spcPts val="1000"/>
              </a:spcBef>
              <a:buFont typeface="Arial"/>
              <a:buChar char="•"/>
            </a:pPr>
            <a:r>
              <a:rPr lang="en-US" sz="1400" dirty="0"/>
              <a:t>Outdated websites</a:t>
            </a:r>
          </a:p>
          <a:p>
            <a:pPr algn="l"/>
            <a:endParaRPr lang="en-US" dirty="0"/>
          </a:p>
        </p:txBody>
      </p:sp>
      <p:sp>
        <p:nvSpPr>
          <p:cNvPr id="5" name="TextBox 4">
            <a:extLst>
              <a:ext uri="{FF2B5EF4-FFF2-40B4-BE49-F238E27FC236}">
                <a16:creationId xmlns:a16="http://schemas.microsoft.com/office/drawing/2014/main" id="{2E3D69BA-F0D4-1887-5922-85AE9C8DDEF6}"/>
              </a:ext>
            </a:extLst>
          </p:cNvPr>
          <p:cNvSpPr txBox="1"/>
          <p:nvPr/>
        </p:nvSpPr>
        <p:spPr>
          <a:xfrm>
            <a:off x="784648" y="3153363"/>
            <a:ext cx="3681584" cy="15760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400"/>
              <a:t>Opportunities:</a:t>
            </a:r>
          </a:p>
          <a:p>
            <a:pPr marL="285750" indent="-285750">
              <a:lnSpc>
                <a:spcPct val="90000"/>
              </a:lnSpc>
              <a:spcBef>
                <a:spcPts val="1000"/>
              </a:spcBef>
              <a:buFont typeface="Arial"/>
              <a:buChar char="•"/>
            </a:pPr>
            <a:r>
              <a:rPr lang="en-US" sz="1400"/>
              <a:t>Different market</a:t>
            </a:r>
          </a:p>
          <a:p>
            <a:pPr marL="285750" indent="-285750">
              <a:lnSpc>
                <a:spcPct val="90000"/>
              </a:lnSpc>
              <a:spcBef>
                <a:spcPts val="1000"/>
              </a:spcBef>
              <a:buFont typeface="Arial"/>
              <a:buChar char="•"/>
            </a:pPr>
            <a:r>
              <a:rPr lang="en-US" sz="1400"/>
              <a:t>Specific laws </a:t>
            </a:r>
          </a:p>
          <a:p>
            <a:pPr marL="285750" indent="-285750">
              <a:lnSpc>
                <a:spcPct val="90000"/>
              </a:lnSpc>
              <a:spcBef>
                <a:spcPts val="1000"/>
              </a:spcBef>
              <a:buFont typeface="Arial"/>
              <a:buChar char="•"/>
            </a:pPr>
            <a:r>
              <a:rPr lang="en-US" sz="1400"/>
              <a:t>Policies</a:t>
            </a:r>
          </a:p>
          <a:p>
            <a:pPr marL="285750" indent="-285750">
              <a:lnSpc>
                <a:spcPct val="90000"/>
              </a:lnSpc>
              <a:spcBef>
                <a:spcPts val="1000"/>
              </a:spcBef>
              <a:buFont typeface="Arial"/>
              <a:buChar char="•"/>
            </a:pPr>
            <a:r>
              <a:rPr lang="en-US" sz="1400" dirty="0"/>
              <a:t>Positive customer feedback</a:t>
            </a:r>
            <a:endParaRPr lang="en-US" dirty="0"/>
          </a:p>
        </p:txBody>
      </p:sp>
      <p:sp>
        <p:nvSpPr>
          <p:cNvPr id="6" name="TextBox 5">
            <a:extLst>
              <a:ext uri="{FF2B5EF4-FFF2-40B4-BE49-F238E27FC236}">
                <a16:creationId xmlns:a16="http://schemas.microsoft.com/office/drawing/2014/main" id="{BC9117D5-179F-A73A-75B2-FDBD529C7B28}"/>
              </a:ext>
            </a:extLst>
          </p:cNvPr>
          <p:cNvSpPr txBox="1"/>
          <p:nvPr/>
        </p:nvSpPr>
        <p:spPr>
          <a:xfrm>
            <a:off x="7705475" y="3023965"/>
            <a:ext cx="4090648" cy="18517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1400"/>
              <a:t>Threats:</a:t>
            </a:r>
          </a:p>
          <a:p>
            <a:pPr marL="285750" indent="-285750">
              <a:lnSpc>
                <a:spcPct val="90000"/>
              </a:lnSpc>
              <a:spcBef>
                <a:spcPts val="1000"/>
              </a:spcBef>
              <a:buFont typeface="Arial"/>
              <a:buChar char="•"/>
            </a:pPr>
            <a:r>
              <a:rPr lang="en-US" sz="1400" dirty="0"/>
              <a:t>Competitors</a:t>
            </a:r>
          </a:p>
          <a:p>
            <a:pPr marL="285750" indent="-285750">
              <a:lnSpc>
                <a:spcPct val="90000"/>
              </a:lnSpc>
              <a:spcBef>
                <a:spcPts val="1000"/>
              </a:spcBef>
              <a:buFont typeface="Arial"/>
              <a:buChar char="•"/>
            </a:pPr>
            <a:r>
              <a:rPr lang="en-US" sz="1400" dirty="0"/>
              <a:t>Cost of supply</a:t>
            </a:r>
          </a:p>
          <a:p>
            <a:pPr marL="285750" indent="-285750">
              <a:lnSpc>
                <a:spcPct val="90000"/>
              </a:lnSpc>
              <a:spcBef>
                <a:spcPts val="1000"/>
              </a:spcBef>
              <a:buFont typeface="Arial"/>
              <a:buChar char="•"/>
            </a:pPr>
            <a:r>
              <a:rPr lang="en-US" sz="1400" dirty="0"/>
              <a:t>Pandemic</a:t>
            </a:r>
          </a:p>
          <a:p>
            <a:pPr marL="285750" indent="-285750">
              <a:lnSpc>
                <a:spcPct val="90000"/>
              </a:lnSpc>
              <a:spcBef>
                <a:spcPts val="1000"/>
              </a:spcBef>
              <a:buFont typeface="Arial"/>
              <a:buChar char="•"/>
            </a:pPr>
            <a:r>
              <a:rPr lang="en-US" sz="1400" dirty="0"/>
              <a:t>Negative technology change</a:t>
            </a:r>
          </a:p>
          <a:p>
            <a:pPr algn="l"/>
            <a:endParaRPr lang="en-US" dirty="0"/>
          </a:p>
        </p:txBody>
      </p:sp>
    </p:spTree>
    <p:extLst>
      <p:ext uri="{BB962C8B-B14F-4D97-AF65-F5344CB8AC3E}">
        <p14:creationId xmlns:p14="http://schemas.microsoft.com/office/powerpoint/2010/main" val="3833532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C8D8E-F52A-1601-50EE-AC1008420634}"/>
              </a:ext>
            </a:extLst>
          </p:cNvPr>
          <p:cNvSpPr>
            <a:spLocks noGrp="1"/>
          </p:cNvSpPr>
          <p:nvPr>
            <p:ph idx="1"/>
          </p:nvPr>
        </p:nvSpPr>
        <p:spPr/>
        <p:txBody>
          <a:bodyPr vert="horz" lIns="91440" tIns="45720" rIns="91440" bIns="45720" rtlCol="0" anchor="t">
            <a:normAutofit/>
          </a:bodyPr>
          <a:lstStyle/>
          <a:p>
            <a:pPr marL="0" indent="0" algn="l" rtl="0" fontAlgn="base">
              <a:lnSpc>
                <a:spcPts val="2138"/>
              </a:lnSpc>
              <a:spcAft>
                <a:spcPts val="800"/>
              </a:spcAft>
              <a:buNone/>
            </a:pPr>
            <a:r>
              <a:rPr lang="en-US" b="0" i="0" dirty="0">
                <a:solidFill>
                  <a:srgbClr val="000000"/>
                </a:solidFill>
                <a:effectLst/>
                <a:latin typeface="Calibri" panose="020F0502020204030204" pitchFamily="34" charset="0"/>
              </a:rPr>
              <a:t>I want to make a memorable experience for the first guests, and I want to achieve my targets. I want to keep track and take notes of my plan until I count the attendance. I want to popularize this place so I can eventually plan more events. It's realistic because it's a fair price for the services that I offer and it's easier for the customers not to miss anything on the big day. I am taking enquiries and bookings in January 2025, and this will allow me to plan and have my first weddings and events in September 2025. </a:t>
            </a:r>
            <a:endParaRPr lang="en-US" sz="4000" b="0" i="0" dirty="0">
              <a:solidFill>
                <a:srgbClr val="000000"/>
              </a:solidFill>
              <a:effectLst/>
              <a:latin typeface="Segoe UI" panose="020B0502040204020203" pitchFamily="34" charset="0"/>
            </a:endParaRPr>
          </a:p>
          <a:p>
            <a:pPr marL="0" indent="0">
              <a:buNone/>
            </a:pPr>
            <a:endParaRPr lang="en-US" dirty="0"/>
          </a:p>
        </p:txBody>
      </p:sp>
      <p:sp>
        <p:nvSpPr>
          <p:cNvPr id="5" name="Title 4">
            <a:extLst>
              <a:ext uri="{FF2B5EF4-FFF2-40B4-BE49-F238E27FC236}">
                <a16:creationId xmlns:a16="http://schemas.microsoft.com/office/drawing/2014/main" id="{6A02C606-61AC-11A3-F688-6DC60351ECEC}"/>
              </a:ext>
            </a:extLst>
          </p:cNvPr>
          <p:cNvSpPr>
            <a:spLocks noGrp="1"/>
          </p:cNvSpPr>
          <p:nvPr>
            <p:ph type="title"/>
          </p:nvPr>
        </p:nvSpPr>
        <p:spPr/>
        <p:txBody>
          <a:bodyPr/>
          <a:lstStyle/>
          <a:p>
            <a:r>
              <a:rPr lang="en-US" sz="4400" b="0" i="0" u="sng" dirty="0">
                <a:solidFill>
                  <a:srgbClr val="000000"/>
                </a:solidFill>
                <a:effectLst/>
                <a:latin typeface="Calibri" panose="020F0502020204030204" pitchFamily="34" charset="0"/>
              </a:rPr>
              <a:t>Marketing objectives</a:t>
            </a:r>
            <a:r>
              <a:rPr lang="en-US" sz="4400" b="0" i="0" dirty="0">
                <a:solidFill>
                  <a:srgbClr val="000000"/>
                </a:solidFill>
                <a:effectLst/>
                <a:latin typeface="Calibri" panose="020F0502020204030204" pitchFamily="34" charset="0"/>
              </a:rPr>
              <a:t> </a:t>
            </a:r>
            <a:br>
              <a:rPr lang="en-US" b="0" i="0" dirty="0">
                <a:solidFill>
                  <a:srgbClr val="000000"/>
                </a:solidFill>
                <a:effectLst/>
                <a:latin typeface="Segoe UI" panose="020B0502040204020203" pitchFamily="34" charset="0"/>
              </a:rPr>
            </a:br>
            <a:endParaRPr lang="en-US" dirty="0"/>
          </a:p>
        </p:txBody>
      </p:sp>
    </p:spTree>
    <p:extLst>
      <p:ext uri="{BB962C8B-B14F-4D97-AF65-F5344CB8AC3E}">
        <p14:creationId xmlns:p14="http://schemas.microsoft.com/office/powerpoint/2010/main" val="1425120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D0FE0A-1871-9E33-F95E-1C4BBB7E0EED}"/>
              </a:ext>
            </a:extLst>
          </p:cNvPr>
          <p:cNvSpPr>
            <a:spLocks noGrp="1"/>
          </p:cNvSpPr>
          <p:nvPr>
            <p:ph type="title"/>
          </p:nvPr>
        </p:nvSpPr>
        <p:spPr/>
        <p:txBody>
          <a:bodyPr>
            <a:normAutofit/>
          </a:bodyPr>
          <a:lstStyle/>
          <a:p>
            <a:r>
              <a:rPr lang="en-US" b="0" i="0" u="sng" dirty="0">
                <a:solidFill>
                  <a:srgbClr val="000000"/>
                </a:solidFill>
                <a:effectLst/>
                <a:latin typeface="Calibri" panose="020F0502020204030204" pitchFamily="34" charset="0"/>
              </a:rPr>
              <a:t>Market research</a:t>
            </a:r>
            <a:r>
              <a:rPr lang="en-US" b="0" i="0" dirty="0">
                <a:solidFill>
                  <a:srgbClr val="000000"/>
                </a:solidFill>
                <a:effectLst/>
                <a:latin typeface="Calibri" panose="020F0502020204030204" pitchFamily="34" charset="0"/>
              </a:rPr>
              <a:t> </a:t>
            </a:r>
            <a:endParaRPr lang="en-GB" sz="8800" dirty="0"/>
          </a:p>
        </p:txBody>
      </p:sp>
      <p:sp>
        <p:nvSpPr>
          <p:cNvPr id="3" name="Content Placeholder 2">
            <a:extLst>
              <a:ext uri="{FF2B5EF4-FFF2-40B4-BE49-F238E27FC236}">
                <a16:creationId xmlns:a16="http://schemas.microsoft.com/office/drawing/2014/main" id="{2DC156E3-687B-10E9-A854-16735513E2A3}"/>
              </a:ext>
            </a:extLst>
          </p:cNvPr>
          <p:cNvSpPr>
            <a:spLocks noGrp="1"/>
          </p:cNvSpPr>
          <p:nvPr>
            <p:ph idx="1"/>
          </p:nvPr>
        </p:nvSpPr>
        <p:spPr>
          <a:xfrm>
            <a:off x="781665" y="1786296"/>
            <a:ext cx="10515600" cy="4351338"/>
          </a:xfrm>
        </p:spPr>
        <p:txBody>
          <a:bodyPr>
            <a:normAutofit/>
          </a:bodyPr>
          <a:lstStyle/>
          <a:p>
            <a:pPr marL="0" indent="0">
              <a:buNone/>
            </a:pPr>
            <a:r>
              <a:rPr lang="en-GB" b="0" i="0" u="none" strike="noStrike" dirty="0">
                <a:solidFill>
                  <a:srgbClr val="000000"/>
                </a:solidFill>
                <a:effectLst/>
                <a:latin typeface="Calibri" panose="020F0502020204030204" pitchFamily="34" charset="0"/>
              </a:rPr>
              <a:t>The recession has severely impacted the Millennial Generation, with the highest unemployment rate among all age groups. Despite this, Millennials are less likely to cut spending and are more optimistic about the future of the economy. They value good pay, benefits, rapid advancement, work/life balance, challenging work, and contributing to society. Marketers and retailers must invest in relationships through empathy, deep understanding, and insight to succeed. Gen Y consumers have a different psychological and mental state towards brand loyalty.</a:t>
            </a:r>
            <a:r>
              <a:rPr lang="en-GB" b="0" i="0" dirty="0">
                <a:solidFill>
                  <a:srgbClr val="000000"/>
                </a:solidFill>
                <a:effectLst/>
                <a:latin typeface="Calibri" panose="020F0502020204030204" pitchFamily="34" charset="0"/>
              </a:rPr>
              <a:t> </a:t>
            </a:r>
            <a:endParaRPr lang="en-GB" sz="4000" dirty="0"/>
          </a:p>
        </p:txBody>
      </p:sp>
    </p:spTree>
    <p:extLst>
      <p:ext uri="{BB962C8B-B14F-4D97-AF65-F5344CB8AC3E}">
        <p14:creationId xmlns:p14="http://schemas.microsoft.com/office/powerpoint/2010/main" val="2989963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9E7F7-3E08-2EF6-D5CC-44FC9F996884}"/>
              </a:ext>
            </a:extLst>
          </p:cNvPr>
          <p:cNvSpPr>
            <a:spLocks noGrp="1"/>
          </p:cNvSpPr>
          <p:nvPr>
            <p:ph type="title"/>
          </p:nvPr>
        </p:nvSpPr>
        <p:spPr/>
        <p:txBody>
          <a:bodyPr/>
          <a:lstStyle/>
          <a:p>
            <a:r>
              <a:rPr lang="en-US" sz="4400" b="0" i="1" u="sng" dirty="0">
                <a:solidFill>
                  <a:srgbClr val="000000"/>
                </a:solidFill>
                <a:effectLst/>
                <a:latin typeface="Calibri" panose="020F0502020204030204" pitchFamily="34" charset="0"/>
              </a:rPr>
              <a:t>Unique value proposition</a:t>
            </a:r>
            <a:r>
              <a:rPr lang="en-US" sz="4400" b="0" i="0" dirty="0">
                <a:solidFill>
                  <a:srgbClr val="000000"/>
                </a:solidFill>
                <a:effectLst/>
                <a:latin typeface="Calibri" panose="020F0502020204030204" pitchFamily="34" charset="0"/>
              </a:rPr>
              <a:t> </a:t>
            </a:r>
            <a:br>
              <a:rPr lang="en-US" b="0" i="0" dirty="0">
                <a:solidFill>
                  <a:srgbClr val="000000"/>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0140490D-F8D7-341F-CB4F-2FD47EE6772A}"/>
              </a:ext>
            </a:extLst>
          </p:cNvPr>
          <p:cNvSpPr>
            <a:spLocks noGrp="1"/>
          </p:cNvSpPr>
          <p:nvPr>
            <p:ph idx="1"/>
          </p:nvPr>
        </p:nvSpPr>
        <p:spPr/>
        <p:txBody>
          <a:bodyPr/>
          <a:lstStyle/>
          <a:p>
            <a:pPr marL="0" indent="0" algn="l" rtl="0" fontAlgn="base">
              <a:lnSpc>
                <a:spcPts val="2138"/>
              </a:lnSpc>
              <a:spcAft>
                <a:spcPts val="800"/>
              </a:spcAft>
              <a:buNone/>
            </a:pPr>
            <a:r>
              <a:rPr lang="en-US" b="0" i="0" u="none" strike="noStrike" dirty="0">
                <a:solidFill>
                  <a:srgbClr val="000000"/>
                </a:solidFill>
                <a:effectLst/>
                <a:latin typeface="Calibri" panose="020F0502020204030204" pitchFamily="34" charset="0"/>
              </a:rPr>
              <a:t>The value that makes Dylan Thomas Center unique and different is the location, its situated in the maritime quarter of Swansea. It has a historical background which is an exposure of the jazz heritage. It is a cultural venue dedicated to celebrating the life and incredible work of Dylan Thomas</a:t>
            </a:r>
            <a:r>
              <a:rPr lang="en-US" sz="1800" b="0" i="0" u="none" strike="noStrike" dirty="0">
                <a:solidFill>
                  <a:srgbClr val="000000"/>
                </a:solidFill>
                <a:effectLst/>
                <a:latin typeface="Calibri" panose="020F0502020204030204" pitchFamily="34" charset="0"/>
              </a:rPr>
              <a:t>.</a:t>
            </a:r>
            <a:r>
              <a:rPr lang="en-US" sz="1800"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528124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DA9BE-7671-3F56-1414-026160E63064}"/>
              </a:ext>
            </a:extLst>
          </p:cNvPr>
          <p:cNvSpPr>
            <a:spLocks noGrp="1"/>
          </p:cNvSpPr>
          <p:nvPr>
            <p:ph type="title"/>
          </p:nvPr>
        </p:nvSpPr>
        <p:spPr/>
        <p:txBody>
          <a:bodyPr/>
          <a:lstStyle/>
          <a:p>
            <a:r>
              <a:rPr lang="en-US" sz="4400" b="0" i="0" u="sng" dirty="0">
                <a:solidFill>
                  <a:srgbClr val="000000"/>
                </a:solidFill>
                <a:effectLst/>
                <a:latin typeface="Calibri" panose="020F0502020204030204" pitchFamily="34" charset="0"/>
              </a:rPr>
              <a:t>Promotion methods</a:t>
            </a:r>
            <a:r>
              <a:rPr lang="en-US" sz="4400" b="0" i="0" dirty="0">
                <a:solidFill>
                  <a:srgbClr val="000000"/>
                </a:solidFill>
                <a:effectLst/>
                <a:latin typeface="Calibri" panose="020F0502020204030204" pitchFamily="34" charset="0"/>
              </a:rPr>
              <a:t> </a:t>
            </a:r>
            <a:endParaRPr lang="en-GB" dirty="0"/>
          </a:p>
        </p:txBody>
      </p:sp>
      <p:sp>
        <p:nvSpPr>
          <p:cNvPr id="3" name="Content Placeholder 2">
            <a:extLst>
              <a:ext uri="{FF2B5EF4-FFF2-40B4-BE49-F238E27FC236}">
                <a16:creationId xmlns:a16="http://schemas.microsoft.com/office/drawing/2014/main" id="{36C26998-A2B1-59EF-AAB7-3473DBB19561}"/>
              </a:ext>
            </a:extLst>
          </p:cNvPr>
          <p:cNvSpPr>
            <a:spLocks noGrp="1"/>
          </p:cNvSpPr>
          <p:nvPr>
            <p:ph idx="1"/>
          </p:nvPr>
        </p:nvSpPr>
        <p:spPr/>
        <p:txBody>
          <a:bodyPr>
            <a:normAutofit/>
          </a:bodyPr>
          <a:lstStyle/>
          <a:p>
            <a:pPr marL="0" indent="0" algn="l" rtl="0" fontAlgn="base">
              <a:lnSpc>
                <a:spcPts val="2138"/>
              </a:lnSpc>
              <a:spcAft>
                <a:spcPts val="800"/>
              </a:spcAft>
              <a:buNone/>
            </a:pPr>
            <a:r>
              <a:rPr lang="en-US" b="0" i="0" u="none" strike="noStrike" dirty="0">
                <a:solidFill>
                  <a:srgbClr val="000000"/>
                </a:solidFill>
                <a:effectLst/>
                <a:latin typeface="Calibri" panose="020F0502020204030204" pitchFamily="34" charset="0"/>
              </a:rPr>
              <a:t>Instagram is an excellent platform for promoting products due to its cost-effectiveness and reach to over a billion users. There are two types of campaigns: organic and inorganic. Organic campaigns involve publishing posts without a paid budget, while inorganic campaigns use a paid budget for better results. Both methods can be effective for promoting products on Instagram.</a:t>
            </a:r>
            <a:r>
              <a:rPr lang="en-US"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a:p>
            <a:pPr marL="0" indent="0" algn="l" rtl="0" fontAlgn="base">
              <a:lnSpc>
                <a:spcPts val="2138"/>
              </a:lnSpc>
              <a:spcAft>
                <a:spcPts val="800"/>
              </a:spcAft>
              <a:buNone/>
            </a:pPr>
            <a:r>
              <a:rPr lang="en-US" b="0" i="0" u="none" strike="noStrike" dirty="0">
                <a:solidFill>
                  <a:srgbClr val="000000"/>
                </a:solidFill>
                <a:effectLst/>
                <a:latin typeface="Calibri" panose="020F0502020204030204" pitchFamily="34" charset="0"/>
              </a:rPr>
              <a:t>After acquiring assets, promote the product on social media using tools or manual processes. Follow guidelines and latest trends and execute campaigns in various formats using visuals like images, videos, or text-based ads.</a:t>
            </a:r>
            <a:r>
              <a:rPr lang="en-US" b="0" i="0" dirty="0">
                <a:solidFill>
                  <a:srgbClr val="000000"/>
                </a:solidFill>
                <a:effectLst/>
                <a:latin typeface="Calibri" panose="020F0502020204030204" pitchFamily="34" charset="0"/>
              </a:rPr>
              <a:t> </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084019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BBFD7B-4388-AD50-BA52-3BBC79D49CF5}"/>
              </a:ext>
            </a:extLst>
          </p:cNvPr>
          <p:cNvSpPr txBox="1"/>
          <p:nvPr/>
        </p:nvSpPr>
        <p:spPr>
          <a:xfrm>
            <a:off x="762000" y="773894"/>
            <a:ext cx="6096000" cy="369332"/>
          </a:xfrm>
          <a:prstGeom prst="rect">
            <a:avLst/>
          </a:prstGeom>
          <a:noFill/>
        </p:spPr>
        <p:txBody>
          <a:bodyPr wrap="square">
            <a:spAutoFit/>
          </a:bodyPr>
          <a:lstStyle/>
          <a:p>
            <a:endParaRPr lang="en-GB" dirty="0"/>
          </a:p>
        </p:txBody>
      </p:sp>
      <p:sp>
        <p:nvSpPr>
          <p:cNvPr id="5" name="TextBox 4">
            <a:extLst>
              <a:ext uri="{FF2B5EF4-FFF2-40B4-BE49-F238E27FC236}">
                <a16:creationId xmlns:a16="http://schemas.microsoft.com/office/drawing/2014/main" id="{DCCBC8FD-EBE5-5898-E3CC-DE90BB218B38}"/>
              </a:ext>
            </a:extLst>
          </p:cNvPr>
          <p:cNvSpPr txBox="1"/>
          <p:nvPr/>
        </p:nvSpPr>
        <p:spPr>
          <a:xfrm>
            <a:off x="763732" y="773894"/>
            <a:ext cx="6094268" cy="1477328"/>
          </a:xfrm>
          <a:prstGeom prst="rect">
            <a:avLst/>
          </a:prstGeom>
          <a:noFill/>
        </p:spPr>
        <p:txBody>
          <a:bodyPr wrap="square">
            <a:spAutoFit/>
          </a:bodyPr>
          <a:lstStyle/>
          <a:p>
            <a:r>
              <a:rPr lang="en-GB" dirty="0">
                <a:hlinkClick r:id="rId2"/>
              </a:rPr>
              <a:t>https://www.instagram.com/reel/DDYDsfnxWuev79IVbJK6cdFJNFGHyfWH-4QB1g0/?utm_source=ig_web_copy_link&amp;igsh=MzRlODBiNWFlZA==</a:t>
            </a:r>
            <a:endParaRPr lang="en-GB" dirty="0"/>
          </a:p>
          <a:p>
            <a:endParaRPr lang="en-GB" dirty="0"/>
          </a:p>
        </p:txBody>
      </p:sp>
    </p:spTree>
    <p:extLst>
      <p:ext uri="{BB962C8B-B14F-4D97-AF65-F5344CB8AC3E}">
        <p14:creationId xmlns:p14="http://schemas.microsoft.com/office/powerpoint/2010/main" val="2024477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4F3C55-BADC-63D5-78FB-6D033A228F20}"/>
              </a:ext>
            </a:extLst>
          </p:cNvPr>
          <p:cNvSpPr txBox="1"/>
          <p:nvPr/>
        </p:nvSpPr>
        <p:spPr>
          <a:xfrm>
            <a:off x="3047134" y="213985"/>
            <a:ext cx="6094268" cy="6430030"/>
          </a:xfrm>
          <a:prstGeom prst="rect">
            <a:avLst/>
          </a:prstGeom>
          <a:noFill/>
        </p:spPr>
        <p:txBody>
          <a:bodyPr wrap="square">
            <a:spAutoFit/>
          </a:bodyPr>
          <a:lstStyle/>
          <a:p>
            <a:pPr>
              <a:lnSpc>
                <a:spcPct val="116000"/>
              </a:lnSpc>
              <a:spcAft>
                <a:spcPts val="800"/>
              </a:spcAft>
            </a:pPr>
            <a:r>
              <a:rPr lang="en-US" sz="1200" b="1" u="sng" dirty="0">
                <a:effectLst/>
                <a:latin typeface="Aptos" panose="020B0004020202020204" pitchFamily="34" charset="0"/>
                <a:ea typeface="Aptos" panose="020B0004020202020204" pitchFamily="34" charset="0"/>
                <a:cs typeface="Aptos" panose="020B0004020202020204" pitchFamily="34" charset="0"/>
              </a:rPr>
              <a:t>References</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Indeed, Career Guide. (n.d.). </a:t>
            </a:r>
            <a:r>
              <a:rPr lang="en-US" sz="10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7 Effective Marketing Activities (With Definition and Benefits)</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2"/>
              </a:rPr>
              <a:t>https://www.indeed.com/career-advice/career-development/marketing-activities</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US" sz="10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Ulliance</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(2020). </a:t>
            </a:r>
            <a:r>
              <a:rPr lang="en-US" sz="10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Generation Y in the Workplace: Understanding Millennials’ Impact</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[online] Ulliance.com. Available at: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3"/>
              </a:rPr>
              <a:t>https://blog.ulliance.com/generation-y-workplace-understanding-millennials-impact</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Bef>
                <a:spcPts val="1200"/>
              </a:spcBef>
              <a:spcAft>
                <a:spcPts val="1200"/>
              </a:spcAft>
            </a:pPr>
            <a:r>
              <a:rPr lang="en-US" sz="10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managing the millennials</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4"/>
              </a:rPr>
              <a:t>https://www.iese.edu/insight/articles/generation-y-attracting-managing-millennials/</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[Accessed 6 Dec. 2024].</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Macura, A. (2023). </a:t>
            </a:r>
            <a:r>
              <a:rPr lang="en-US" sz="10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Marketing To Millennials (Generation Y)</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[online] Search Engine Journal. Available at: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5"/>
              </a:rPr>
              <a:t>https://www.searchenginejournal.com/marketing-to-millennials-generation-y/493808/</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Bef>
                <a:spcPts val="1200"/>
              </a:spcBef>
              <a:spcAft>
                <a:spcPts val="1200"/>
              </a:spcAft>
            </a:pP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Fripp, G. (2023). </a:t>
            </a:r>
            <a:r>
              <a:rPr lang="en-US" sz="10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Consumer Behavior of Gen Y -</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[online]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6"/>
              </a:rPr>
              <a:t>www.marketingstudyguide.com</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7"/>
              </a:rPr>
              <a:t>https://www.marketingstudyguide.com/consumer-behavior-of-gen-y/</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Bef>
                <a:spcPts val="1200"/>
              </a:spcBef>
              <a:spcAft>
                <a:spcPts val="1200"/>
              </a:spcAft>
            </a:pP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‌Lister, M. (2023). </a:t>
            </a:r>
            <a:r>
              <a:rPr lang="en-US" sz="10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Generational Marketing: How to Target Millennials, Gen X, &amp; Boomers</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[online] </a:t>
            </a:r>
            <a:r>
              <a:rPr lang="en-US" sz="10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WordStream</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Available at: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8"/>
              </a:rPr>
              <a:t>https://www.wordstream.com/blog/ws/generational-marketing-tactics</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Aft>
                <a:spcPts val="800"/>
              </a:spcAft>
            </a:pP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10times (2024). </a:t>
            </a:r>
            <a:r>
              <a:rPr lang="en-US" sz="10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Mastering the 5 P’s of Event Marketing - 10Times</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[online] Accelerate the Growth of virtual &amp; hybrid events. Available at: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9"/>
              </a:rPr>
              <a:t>https://blog.10times.com/mastering-the-5-ps-of-event-marketing/</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[Accessed 7 Dec. 2024].</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Bef>
                <a:spcPts val="1200"/>
              </a:spcBef>
              <a:spcAft>
                <a:spcPts val="1200"/>
              </a:spcAft>
            </a:pP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10"/>
              </a:rPr>
              <a:t>www.marketresearch.com</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(n.d.). </a:t>
            </a:r>
            <a:r>
              <a:rPr lang="en-US" sz="10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Generation Y Market Research Reports &amp; Generation Y Industry Analysis | MarketResearch.com</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[online] Available at: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https://www.marketresearch.com/Marketing-Market-Research-c70/Demographics-c81/Generation-Y-c1696/</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Bef>
                <a:spcPts val="1200"/>
              </a:spcBef>
              <a:spcAft>
                <a:spcPts val="1200"/>
              </a:spcAft>
            </a:pP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‌10times (2024). </a:t>
            </a:r>
            <a:r>
              <a:rPr lang="en-US" sz="10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Mastering the 5 P’s of Event Marketing - 10Times</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[online] Accelerate the Growth of virtual &amp; hybrid events. Available at: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9"/>
              </a:rPr>
              <a:t>https://blog.10times.com/mastering-the-5-ps-of-event-marketing/</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6000"/>
              </a:lnSpc>
              <a:spcBef>
                <a:spcPts val="1200"/>
              </a:spcBef>
              <a:spcAft>
                <a:spcPts val="1200"/>
              </a:spcAft>
            </a:pP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CFI Team (2022). </a:t>
            </a:r>
            <a:r>
              <a:rPr lang="en-US" sz="1000" i="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5 P’s of Marketing</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[online] Corporate Finance Institute. Available at: </a:t>
            </a:r>
            <a:r>
              <a:rPr lang="en-US" sz="1000" u="sng" dirty="0">
                <a:solidFill>
                  <a:srgbClr val="467886"/>
                </a:solidFill>
                <a:effectLst/>
                <a:latin typeface="Calibri" panose="020F0502020204030204" pitchFamily="34" charset="0"/>
                <a:ea typeface="Calibri" panose="020F0502020204030204" pitchFamily="34" charset="0"/>
                <a:cs typeface="Times New Roman" panose="02020603050405020304" pitchFamily="18" charset="0"/>
                <a:hlinkClick r:id="rId12"/>
              </a:rPr>
              <a:t>https://corporatefinanceinstitute.com/resources/management/5-ps-marketing/</a:t>
            </a:r>
            <a:r>
              <a:rPr lang="en-US"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28504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903</Words>
  <Application>Microsoft Office PowerPoint</Application>
  <PresentationFormat>Widescreen</PresentationFormat>
  <Paragraphs>43</Paragraphs>
  <Slides>11</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Calibri</vt:lpstr>
      <vt:lpstr>Segoe UI</vt:lpstr>
      <vt:lpstr>office theme</vt:lpstr>
      <vt:lpstr>Name: Dan Covaciu Student No: 2317400 Module title: Marketing essentials Module code : BMIH4009</vt:lpstr>
      <vt:lpstr>Marketing plan</vt:lpstr>
      <vt:lpstr>PowerPoint Presentation</vt:lpstr>
      <vt:lpstr>PowerPoint Presentation</vt:lpstr>
      <vt:lpstr>PowerPoint Presentation</vt:lpstr>
      <vt:lpstr>Marketing objectives  </vt:lpstr>
      <vt:lpstr>Market research </vt:lpstr>
      <vt:lpstr>Unique value proposition  </vt:lpstr>
      <vt:lpstr>Promotion methods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Dan Covaciu (2317400)</cp:lastModifiedBy>
  <cp:revision>99</cp:revision>
  <dcterms:created xsi:type="dcterms:W3CDTF">2024-12-09T20:13:28Z</dcterms:created>
  <dcterms:modified xsi:type="dcterms:W3CDTF">2024-12-10T11:19:40Z</dcterms:modified>
</cp:coreProperties>
</file>