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omments/comment1.xml" ContentType="application/vnd.openxmlformats-officedocument.presentationml.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omments/comment2.xml" ContentType="application/vnd.openxmlformats-officedocument.presentationml.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omments/comment3.xml" ContentType="application/vnd.openxmlformats-officedocument.presentationml.comment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82" r:id="rId3"/>
    <p:sldId id="373" r:id="rId4"/>
    <p:sldId id="371" r:id="rId5"/>
    <p:sldId id="334" r:id="rId6"/>
    <p:sldId id="284" r:id="rId7"/>
    <p:sldId id="399" r:id="rId8"/>
    <p:sldId id="402" r:id="rId9"/>
    <p:sldId id="403" r:id="rId10"/>
    <p:sldId id="285" r:id="rId11"/>
    <p:sldId id="345" r:id="rId12"/>
    <p:sldId id="283" r:id="rId13"/>
    <p:sldId id="390" r:id="rId14"/>
    <p:sldId id="394" r:id="rId15"/>
    <p:sldId id="396" r:id="rId16"/>
    <p:sldId id="369" r:id="rId17"/>
    <p:sldId id="303" r:id="rId18"/>
    <p:sldId id="304" r:id="rId19"/>
    <p:sldId id="30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Morgan" initials="JEM" lastIdx="11" clrIdx="0">
    <p:extLst>
      <p:ext uri="{19B8F6BF-5375-455C-9EA6-DF929625EA0E}">
        <p15:presenceInfo xmlns:p15="http://schemas.microsoft.com/office/powerpoint/2012/main" userId="Jayne Morgan" providerId="None"/>
      </p:ext>
    </p:extLst>
  </p:cmAuthor>
  <p:cmAuthor id="2" name="Jayne Morgan" initials="JM" lastIdx="2" clrIdx="1">
    <p:extLst>
      <p:ext uri="{19B8F6BF-5375-455C-9EA6-DF929625EA0E}">
        <p15:presenceInfo xmlns:p15="http://schemas.microsoft.com/office/powerpoint/2012/main" userId="S-1-5-21-809251214-2178901256-4152538893-2660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093D2"/>
    <a:srgbClr val="E0EB57"/>
    <a:srgbClr val="76CCB1"/>
    <a:srgbClr val="32C4C8"/>
    <a:srgbClr val="B0D0FA"/>
    <a:srgbClr val="BCEDEE"/>
    <a:srgbClr val="FAF6F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13" autoAdjust="0"/>
    <p:restoredTop sz="53358" autoAdjust="0"/>
  </p:normalViewPr>
  <p:slideViewPr>
    <p:cSldViewPr snapToGrid="0">
      <p:cViewPr varScale="1">
        <p:scale>
          <a:sx n="48" d="100"/>
          <a:sy n="48" d="100"/>
        </p:scale>
        <p:origin x="1467"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ommentAuthors" Target="commentAuthor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7-09T15:46:00.713" idx="1">
    <p:pos x="10" y="10"/>
    <p:text/>
    <p:extLst mod="1">
      <p:ext uri="{C676402C-5697-4E1C-873F-D02D1690AC5C}">
        <p15:threadingInfo xmlns:p15="http://schemas.microsoft.com/office/powerpoint/2012/main" timeZoneBias="-60"/>
      </p:ext>
    </p:extLst>
  </p:cm>
  <p:cm authorId="2" dt="2018-09-19T11:05:39.296" idx="1">
    <p:pos x="146" y="146"/>
    <p:text/>
    <p:extLst>
      <p:ext uri="{C676402C-5697-4E1C-873F-D02D1690AC5C}">
        <p15:threadingInfo xmlns:p15="http://schemas.microsoft.com/office/powerpoint/2012/main" timeZoneBias="-60"/>
      </p:ext>
    </p:extLst>
  </p:cm>
  <p:cm authorId="2" dt="2018-09-19T11:18:20.476" idx="2">
    <p:pos x="282" y="282"/>
    <p:text/>
    <p:extLst>
      <p:ext uri="{C676402C-5697-4E1C-873F-D02D1690AC5C}">
        <p15:threadingInfo xmlns:p15="http://schemas.microsoft.com/office/powerpoint/2012/main"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8-07-11T12:50:46.927" idx="10">
    <p:pos x="10" y="10"/>
    <p:text>Find a good example</p:text>
    <p:extLst>
      <p:ext uri="{C676402C-5697-4E1C-873F-D02D1690AC5C}">
        <p15:threadingInfo xmlns:p15="http://schemas.microsoft.com/office/powerpoint/2012/main" timeZoneBias="-6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18-07-11T13:05:58.559" idx="11">
    <p:pos x="10" y="10"/>
    <p:text/>
    <p:extLst mod="1">
      <p:ext uri="{C676402C-5697-4E1C-873F-D02D1690AC5C}">
        <p15:threadingInfo xmlns:p15="http://schemas.microsoft.com/office/powerpoint/2012/main" timeZoneBias="-6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F079B9-BD02-408D-A747-F5471591DEFD}" type="doc">
      <dgm:prSet loTypeId="urn:microsoft.com/office/officeart/2005/8/layout/chart3" loCatId="cycle" qsTypeId="urn:microsoft.com/office/officeart/2005/8/quickstyle/simple1" qsCatId="simple" csTypeId="urn:microsoft.com/office/officeart/2005/8/colors/accent1_2" csCatId="accent1" phldr="1"/>
      <dgm:spPr/>
    </dgm:pt>
    <dgm:pt modelId="{15516C23-BB90-4A60-AA57-B6419CF2E0C9}">
      <dgm:prSet phldrT="[Text]"/>
      <dgm:spPr/>
      <dgm:t>
        <a:bodyPr/>
        <a:lstStyle/>
        <a:p>
          <a:r>
            <a:rPr lang="en-GB" dirty="0" smtClean="0"/>
            <a:t>Try out activities to develop children’s skills</a:t>
          </a:r>
          <a:endParaRPr lang="en-US" dirty="0"/>
        </a:p>
      </dgm:t>
    </dgm:pt>
    <dgm:pt modelId="{2AC43879-B507-4B2F-B0C5-9BBA46DE9A97}" type="parTrans" cxnId="{9A6604CF-6DAA-4ACD-9FC5-F200EE1C6846}">
      <dgm:prSet/>
      <dgm:spPr/>
      <dgm:t>
        <a:bodyPr/>
        <a:lstStyle/>
        <a:p>
          <a:endParaRPr lang="en-US"/>
        </a:p>
      </dgm:t>
    </dgm:pt>
    <dgm:pt modelId="{204C15C7-BE85-47FA-9D11-2E3538D42BC4}" type="sibTrans" cxnId="{9A6604CF-6DAA-4ACD-9FC5-F200EE1C6846}">
      <dgm:prSet/>
      <dgm:spPr/>
      <dgm:t>
        <a:bodyPr/>
        <a:lstStyle/>
        <a:p>
          <a:endParaRPr lang="en-US"/>
        </a:p>
      </dgm:t>
    </dgm:pt>
    <dgm:pt modelId="{0B048596-D966-43B0-AC59-7C370B00C700}">
      <dgm:prSet phldrT="[Text]"/>
      <dgm:spPr/>
      <dgm:t>
        <a:bodyPr/>
        <a:lstStyle/>
        <a:p>
          <a:r>
            <a:rPr lang="en-GB" dirty="0" smtClean="0"/>
            <a:t>Find out how we can help children understand what they are reading</a:t>
          </a:r>
          <a:endParaRPr lang="en-US" dirty="0"/>
        </a:p>
      </dgm:t>
    </dgm:pt>
    <dgm:pt modelId="{748CD932-E5F3-4B4A-8B6D-EB0C7FB5AD9E}" type="parTrans" cxnId="{9BC3D526-9875-4887-8A8E-3F034974E91E}">
      <dgm:prSet/>
      <dgm:spPr/>
      <dgm:t>
        <a:bodyPr/>
        <a:lstStyle/>
        <a:p>
          <a:endParaRPr lang="en-US"/>
        </a:p>
      </dgm:t>
    </dgm:pt>
    <dgm:pt modelId="{2C06AB33-E66E-4BA3-A5B0-043FD237FE5A}" type="sibTrans" cxnId="{9BC3D526-9875-4887-8A8E-3F034974E91E}">
      <dgm:prSet/>
      <dgm:spPr/>
      <dgm:t>
        <a:bodyPr/>
        <a:lstStyle/>
        <a:p>
          <a:endParaRPr lang="en-US"/>
        </a:p>
      </dgm:t>
    </dgm:pt>
    <dgm:pt modelId="{9B07E7DF-DF14-4D0E-A56F-3E3DC73B85A4}">
      <dgm:prSet phldrT="[Text]"/>
      <dgm:spPr/>
      <dgm:t>
        <a:bodyPr/>
        <a:lstStyle/>
        <a:p>
          <a:r>
            <a:rPr lang="en-GB" dirty="0" smtClean="0"/>
            <a:t>Learn about what helps us understand what we read</a:t>
          </a:r>
          <a:endParaRPr lang="en-US" dirty="0"/>
        </a:p>
      </dgm:t>
    </dgm:pt>
    <dgm:pt modelId="{D2A4DE30-4D7F-4282-AD2D-57F9D3F0A91B}" type="parTrans" cxnId="{D6E93FEE-E72A-4820-8759-732BEA1EFCB9}">
      <dgm:prSet/>
      <dgm:spPr/>
      <dgm:t>
        <a:bodyPr/>
        <a:lstStyle/>
        <a:p>
          <a:endParaRPr lang="en-US"/>
        </a:p>
      </dgm:t>
    </dgm:pt>
    <dgm:pt modelId="{040ABB07-8627-4A1D-8400-A4AC417D5EBE}" type="sibTrans" cxnId="{D6E93FEE-E72A-4820-8759-732BEA1EFCB9}">
      <dgm:prSet/>
      <dgm:spPr/>
      <dgm:t>
        <a:bodyPr/>
        <a:lstStyle/>
        <a:p>
          <a:endParaRPr lang="en-US"/>
        </a:p>
      </dgm:t>
    </dgm:pt>
    <dgm:pt modelId="{65184C1E-48B7-4E49-89A3-EC00F97123C1}">
      <dgm:prSet/>
      <dgm:spPr/>
      <dgm:t>
        <a:bodyPr/>
        <a:lstStyle/>
        <a:p>
          <a:endParaRPr lang="en-US" dirty="0"/>
        </a:p>
      </dgm:t>
    </dgm:pt>
    <dgm:pt modelId="{68B1E9A0-DA79-47AA-8943-52CEE51800BA}" type="parTrans" cxnId="{12083F46-755F-4B4A-8538-FC7EC0D4C9B4}">
      <dgm:prSet/>
      <dgm:spPr/>
      <dgm:t>
        <a:bodyPr/>
        <a:lstStyle/>
        <a:p>
          <a:endParaRPr lang="en-US"/>
        </a:p>
      </dgm:t>
    </dgm:pt>
    <dgm:pt modelId="{42F94844-E007-41AF-AC90-80DB6C192018}" type="sibTrans" cxnId="{12083F46-755F-4B4A-8538-FC7EC0D4C9B4}">
      <dgm:prSet/>
      <dgm:spPr/>
      <dgm:t>
        <a:bodyPr/>
        <a:lstStyle/>
        <a:p>
          <a:endParaRPr lang="en-US"/>
        </a:p>
      </dgm:t>
    </dgm:pt>
    <dgm:pt modelId="{1999C840-4FDC-4484-A752-4DAAC5B965DB}" type="pres">
      <dgm:prSet presAssocID="{F8F079B9-BD02-408D-A747-F5471591DEFD}" presName="compositeShape" presStyleCnt="0">
        <dgm:presLayoutVars>
          <dgm:chMax val="7"/>
          <dgm:dir/>
          <dgm:resizeHandles val="exact"/>
        </dgm:presLayoutVars>
      </dgm:prSet>
      <dgm:spPr/>
    </dgm:pt>
    <dgm:pt modelId="{1544C392-2474-45E9-80DE-C211BCA8E649}" type="pres">
      <dgm:prSet presAssocID="{F8F079B9-BD02-408D-A747-F5471591DEFD}" presName="wedge1" presStyleLbl="node1" presStyleIdx="0" presStyleCnt="4" custScaleX="101749" custScaleY="97673"/>
      <dgm:spPr/>
      <dgm:t>
        <a:bodyPr/>
        <a:lstStyle/>
        <a:p>
          <a:endParaRPr lang="en-US"/>
        </a:p>
      </dgm:t>
    </dgm:pt>
    <dgm:pt modelId="{4B76BD98-FDE5-4DFC-9DDF-43DA2DF10959}" type="pres">
      <dgm:prSet presAssocID="{F8F079B9-BD02-408D-A747-F5471591DEFD}" presName="wedge1Tx" presStyleLbl="node1" presStyleIdx="0" presStyleCnt="4">
        <dgm:presLayoutVars>
          <dgm:chMax val="0"/>
          <dgm:chPref val="0"/>
          <dgm:bulletEnabled val="1"/>
        </dgm:presLayoutVars>
      </dgm:prSet>
      <dgm:spPr/>
      <dgm:t>
        <a:bodyPr/>
        <a:lstStyle/>
        <a:p>
          <a:endParaRPr lang="en-US"/>
        </a:p>
      </dgm:t>
    </dgm:pt>
    <dgm:pt modelId="{9D6C0C50-71E9-4290-8471-12B921C02CB1}" type="pres">
      <dgm:prSet presAssocID="{F8F079B9-BD02-408D-A747-F5471591DEFD}" presName="wedge2" presStyleLbl="node1" presStyleIdx="1" presStyleCnt="4" custLinFactNeighborX="5600" custLinFactNeighborY="1529"/>
      <dgm:spPr/>
      <dgm:t>
        <a:bodyPr/>
        <a:lstStyle/>
        <a:p>
          <a:endParaRPr lang="en-US"/>
        </a:p>
      </dgm:t>
    </dgm:pt>
    <dgm:pt modelId="{20AA0227-9707-493F-9098-B7C7F4FD51C0}" type="pres">
      <dgm:prSet presAssocID="{F8F079B9-BD02-408D-A747-F5471591DEFD}" presName="wedge2Tx" presStyleLbl="node1" presStyleIdx="1" presStyleCnt="4">
        <dgm:presLayoutVars>
          <dgm:chMax val="0"/>
          <dgm:chPref val="0"/>
          <dgm:bulletEnabled val="1"/>
        </dgm:presLayoutVars>
      </dgm:prSet>
      <dgm:spPr/>
      <dgm:t>
        <a:bodyPr/>
        <a:lstStyle/>
        <a:p>
          <a:endParaRPr lang="en-US"/>
        </a:p>
      </dgm:t>
    </dgm:pt>
    <dgm:pt modelId="{E2D36976-68D0-4E12-913D-B27EB8132C1B}" type="pres">
      <dgm:prSet presAssocID="{F8F079B9-BD02-408D-A747-F5471591DEFD}" presName="wedge3" presStyleLbl="node1" presStyleIdx="2" presStyleCnt="4" custLinFactNeighborX="-9171" custLinFactNeighborY="1092"/>
      <dgm:spPr/>
      <dgm:t>
        <a:bodyPr/>
        <a:lstStyle/>
        <a:p>
          <a:endParaRPr lang="en-US"/>
        </a:p>
      </dgm:t>
    </dgm:pt>
    <dgm:pt modelId="{5B5E60AC-B1F5-4226-A145-091E7FE9DFF0}" type="pres">
      <dgm:prSet presAssocID="{F8F079B9-BD02-408D-A747-F5471591DEFD}" presName="wedge3Tx" presStyleLbl="node1" presStyleIdx="2" presStyleCnt="4">
        <dgm:presLayoutVars>
          <dgm:chMax val="0"/>
          <dgm:chPref val="0"/>
          <dgm:bulletEnabled val="1"/>
        </dgm:presLayoutVars>
      </dgm:prSet>
      <dgm:spPr/>
      <dgm:t>
        <a:bodyPr/>
        <a:lstStyle/>
        <a:p>
          <a:endParaRPr lang="en-US"/>
        </a:p>
      </dgm:t>
    </dgm:pt>
    <dgm:pt modelId="{5C7E3888-79C7-4D8C-B5ED-B13E1DCD77E6}" type="pres">
      <dgm:prSet presAssocID="{F8F079B9-BD02-408D-A747-F5471591DEFD}" presName="wedge4" presStyleLbl="node1" presStyleIdx="3" presStyleCnt="4" custLinFactNeighborX="-10188" custLinFactNeighborY="-2562"/>
      <dgm:spPr/>
      <dgm:t>
        <a:bodyPr/>
        <a:lstStyle/>
        <a:p>
          <a:endParaRPr lang="en-US"/>
        </a:p>
      </dgm:t>
    </dgm:pt>
    <dgm:pt modelId="{943FB676-B229-4936-A97E-10D6AC07AF97}" type="pres">
      <dgm:prSet presAssocID="{F8F079B9-BD02-408D-A747-F5471591DEFD}" presName="wedge4Tx" presStyleLbl="node1" presStyleIdx="3" presStyleCnt="4">
        <dgm:presLayoutVars>
          <dgm:chMax val="0"/>
          <dgm:chPref val="0"/>
          <dgm:bulletEnabled val="1"/>
        </dgm:presLayoutVars>
      </dgm:prSet>
      <dgm:spPr/>
      <dgm:t>
        <a:bodyPr/>
        <a:lstStyle/>
        <a:p>
          <a:endParaRPr lang="en-US"/>
        </a:p>
      </dgm:t>
    </dgm:pt>
  </dgm:ptLst>
  <dgm:cxnLst>
    <dgm:cxn modelId="{12083F46-755F-4B4A-8538-FC7EC0D4C9B4}" srcId="{F8F079B9-BD02-408D-A747-F5471591DEFD}" destId="{65184C1E-48B7-4E49-89A3-EC00F97123C1}" srcOrd="0" destOrd="0" parTransId="{68B1E9A0-DA79-47AA-8943-52CEE51800BA}" sibTransId="{42F94844-E007-41AF-AC90-80DB6C192018}"/>
    <dgm:cxn modelId="{576CBA80-7171-4A09-9473-39C7ABBF1105}" type="presOf" srcId="{0B048596-D966-43B0-AC59-7C370B00C700}" destId="{E2D36976-68D0-4E12-913D-B27EB8132C1B}" srcOrd="0" destOrd="0" presId="urn:microsoft.com/office/officeart/2005/8/layout/chart3"/>
    <dgm:cxn modelId="{9BC3D526-9875-4887-8A8E-3F034974E91E}" srcId="{F8F079B9-BD02-408D-A747-F5471591DEFD}" destId="{0B048596-D966-43B0-AC59-7C370B00C700}" srcOrd="2" destOrd="0" parTransId="{748CD932-E5F3-4B4A-8B6D-EB0C7FB5AD9E}" sibTransId="{2C06AB33-E66E-4BA3-A5B0-043FD237FE5A}"/>
    <dgm:cxn modelId="{9CF6C7A3-24D4-48CE-B5D5-D8FECA81261F}" type="presOf" srcId="{9B07E7DF-DF14-4D0E-A56F-3E3DC73B85A4}" destId="{943FB676-B229-4936-A97E-10D6AC07AF97}" srcOrd="1" destOrd="0" presId="urn:microsoft.com/office/officeart/2005/8/layout/chart3"/>
    <dgm:cxn modelId="{9A6604CF-6DAA-4ACD-9FC5-F200EE1C6846}" srcId="{F8F079B9-BD02-408D-A747-F5471591DEFD}" destId="{15516C23-BB90-4A60-AA57-B6419CF2E0C9}" srcOrd="1" destOrd="0" parTransId="{2AC43879-B507-4B2F-B0C5-9BBA46DE9A97}" sibTransId="{204C15C7-BE85-47FA-9D11-2E3538D42BC4}"/>
    <dgm:cxn modelId="{D6E93FEE-E72A-4820-8759-732BEA1EFCB9}" srcId="{F8F079B9-BD02-408D-A747-F5471591DEFD}" destId="{9B07E7DF-DF14-4D0E-A56F-3E3DC73B85A4}" srcOrd="3" destOrd="0" parTransId="{D2A4DE30-4D7F-4282-AD2D-57F9D3F0A91B}" sibTransId="{040ABB07-8627-4A1D-8400-A4AC417D5EBE}"/>
    <dgm:cxn modelId="{A1726190-343E-4F53-8A95-ADCDE4FBF6C6}" type="presOf" srcId="{65184C1E-48B7-4E49-89A3-EC00F97123C1}" destId="{1544C392-2474-45E9-80DE-C211BCA8E649}" srcOrd="0" destOrd="0" presId="urn:microsoft.com/office/officeart/2005/8/layout/chart3"/>
    <dgm:cxn modelId="{EE4E258B-1EC2-4B38-B3B9-32EBF80B9C1A}" type="presOf" srcId="{65184C1E-48B7-4E49-89A3-EC00F97123C1}" destId="{4B76BD98-FDE5-4DFC-9DDF-43DA2DF10959}" srcOrd="1" destOrd="0" presId="urn:microsoft.com/office/officeart/2005/8/layout/chart3"/>
    <dgm:cxn modelId="{E20B7EBE-BEA6-4E12-B438-18E9688F5056}" type="presOf" srcId="{15516C23-BB90-4A60-AA57-B6419CF2E0C9}" destId="{20AA0227-9707-493F-9098-B7C7F4FD51C0}" srcOrd="1" destOrd="0" presId="urn:microsoft.com/office/officeart/2005/8/layout/chart3"/>
    <dgm:cxn modelId="{FF74C89D-A1A1-4005-A844-33FD141CBF58}" type="presOf" srcId="{15516C23-BB90-4A60-AA57-B6419CF2E0C9}" destId="{9D6C0C50-71E9-4290-8471-12B921C02CB1}" srcOrd="0" destOrd="0" presId="urn:microsoft.com/office/officeart/2005/8/layout/chart3"/>
    <dgm:cxn modelId="{23524CDE-7149-4B01-8269-B2558141AEF6}" type="presOf" srcId="{9B07E7DF-DF14-4D0E-A56F-3E3DC73B85A4}" destId="{5C7E3888-79C7-4D8C-B5ED-B13E1DCD77E6}" srcOrd="0" destOrd="0" presId="urn:microsoft.com/office/officeart/2005/8/layout/chart3"/>
    <dgm:cxn modelId="{BCD0280D-551C-45DA-B1EA-50E51364E374}" type="presOf" srcId="{0B048596-D966-43B0-AC59-7C370B00C700}" destId="{5B5E60AC-B1F5-4226-A145-091E7FE9DFF0}" srcOrd="1" destOrd="0" presId="urn:microsoft.com/office/officeart/2005/8/layout/chart3"/>
    <dgm:cxn modelId="{A69D6173-5471-43CE-8BF7-C000C2DF7522}" type="presOf" srcId="{F8F079B9-BD02-408D-A747-F5471591DEFD}" destId="{1999C840-4FDC-4484-A752-4DAAC5B965DB}" srcOrd="0" destOrd="0" presId="urn:microsoft.com/office/officeart/2005/8/layout/chart3"/>
    <dgm:cxn modelId="{763B5F5D-56A6-447E-9558-DE8FAB6E28A3}" type="presParOf" srcId="{1999C840-4FDC-4484-A752-4DAAC5B965DB}" destId="{1544C392-2474-45E9-80DE-C211BCA8E649}" srcOrd="0" destOrd="0" presId="urn:microsoft.com/office/officeart/2005/8/layout/chart3"/>
    <dgm:cxn modelId="{9B24252B-33B8-4F15-98A5-6005C556CADF}" type="presParOf" srcId="{1999C840-4FDC-4484-A752-4DAAC5B965DB}" destId="{4B76BD98-FDE5-4DFC-9DDF-43DA2DF10959}" srcOrd="1" destOrd="0" presId="urn:microsoft.com/office/officeart/2005/8/layout/chart3"/>
    <dgm:cxn modelId="{058B5078-EFA2-4550-B1FE-0550256A5C1E}" type="presParOf" srcId="{1999C840-4FDC-4484-A752-4DAAC5B965DB}" destId="{9D6C0C50-71E9-4290-8471-12B921C02CB1}" srcOrd="2" destOrd="0" presId="urn:microsoft.com/office/officeart/2005/8/layout/chart3"/>
    <dgm:cxn modelId="{3765B02B-529B-4107-926F-F959B3201879}" type="presParOf" srcId="{1999C840-4FDC-4484-A752-4DAAC5B965DB}" destId="{20AA0227-9707-493F-9098-B7C7F4FD51C0}" srcOrd="3" destOrd="0" presId="urn:microsoft.com/office/officeart/2005/8/layout/chart3"/>
    <dgm:cxn modelId="{87C0C341-CE06-42F9-BF94-E99CF83BDD17}" type="presParOf" srcId="{1999C840-4FDC-4484-A752-4DAAC5B965DB}" destId="{E2D36976-68D0-4E12-913D-B27EB8132C1B}" srcOrd="4" destOrd="0" presId="urn:microsoft.com/office/officeart/2005/8/layout/chart3"/>
    <dgm:cxn modelId="{B2A2B945-72EA-4AF5-A13C-D493D6B55E8E}" type="presParOf" srcId="{1999C840-4FDC-4484-A752-4DAAC5B965DB}" destId="{5B5E60AC-B1F5-4226-A145-091E7FE9DFF0}" srcOrd="5" destOrd="0" presId="urn:microsoft.com/office/officeart/2005/8/layout/chart3"/>
    <dgm:cxn modelId="{5D1B43A1-1C76-4EBE-89ED-FFCC35742BFD}" type="presParOf" srcId="{1999C840-4FDC-4484-A752-4DAAC5B965DB}" destId="{5C7E3888-79C7-4D8C-B5ED-B13E1DCD77E6}" srcOrd="6" destOrd="0" presId="urn:microsoft.com/office/officeart/2005/8/layout/chart3"/>
    <dgm:cxn modelId="{B70DEC25-2EF7-4F2F-BD75-284FD300375A}" type="presParOf" srcId="{1999C840-4FDC-4484-A752-4DAAC5B965DB}" destId="{943FB676-B229-4936-A97E-10D6AC07AF97}" srcOrd="7"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039DA1-44E5-43DA-B9A8-3C75182F3ACB}" type="doc">
      <dgm:prSet loTypeId="urn:microsoft.com/office/officeart/2005/8/layout/radial1" loCatId="cycle" qsTypeId="urn:microsoft.com/office/officeart/2005/8/quickstyle/simple1" qsCatId="simple" csTypeId="urn:microsoft.com/office/officeart/2005/8/colors/accent1_2" csCatId="accent1" phldr="1"/>
      <dgm:spPr/>
      <dgm:t>
        <a:bodyPr/>
        <a:lstStyle/>
        <a:p>
          <a:endParaRPr lang="en-US"/>
        </a:p>
      </dgm:t>
    </dgm:pt>
    <dgm:pt modelId="{1FB838A9-534D-4108-B2A4-366C6E899AA6}">
      <dgm:prSet phldrT="[Text]"/>
      <dgm:spPr/>
      <dgm:t>
        <a:bodyPr/>
        <a:lstStyle/>
        <a:p>
          <a:r>
            <a:rPr lang="en-US" dirty="0"/>
            <a:t>The 4 main strategies we use for  decoding</a:t>
          </a:r>
        </a:p>
      </dgm:t>
    </dgm:pt>
    <dgm:pt modelId="{38D16135-7D60-46EA-8608-1DB7CEE12328}" type="parTrans" cxnId="{9C70D47F-30B0-41CE-992D-40AB4C51048B}">
      <dgm:prSet/>
      <dgm:spPr/>
      <dgm:t>
        <a:bodyPr/>
        <a:lstStyle/>
        <a:p>
          <a:endParaRPr lang="en-US"/>
        </a:p>
      </dgm:t>
    </dgm:pt>
    <dgm:pt modelId="{C0D073DE-5A9D-485E-AADF-7EDEEE75AFBC}" type="sibTrans" cxnId="{9C70D47F-30B0-41CE-992D-40AB4C51048B}">
      <dgm:prSet/>
      <dgm:spPr/>
      <dgm:t>
        <a:bodyPr/>
        <a:lstStyle/>
        <a:p>
          <a:endParaRPr lang="en-US"/>
        </a:p>
      </dgm:t>
    </dgm:pt>
    <dgm:pt modelId="{529FFE2B-CD40-4628-884E-FC4A95C1D1E1}">
      <dgm:prSet phldrT="[Text]"/>
      <dgm:spPr>
        <a:solidFill>
          <a:schemeClr val="tx2">
            <a:lumMod val="60000"/>
            <a:lumOff val="40000"/>
          </a:schemeClr>
        </a:solidFill>
      </dgm:spPr>
      <dgm:t>
        <a:bodyPr/>
        <a:lstStyle/>
        <a:p>
          <a:r>
            <a:rPr lang="en-US" dirty="0"/>
            <a:t>Phonic strategies</a:t>
          </a:r>
        </a:p>
      </dgm:t>
    </dgm:pt>
    <dgm:pt modelId="{9CF0E5A3-F9CF-477B-91F8-F6E945BF8027}" type="parTrans" cxnId="{4B74AD01-9852-4BE4-BD50-CC3C01BC5888}">
      <dgm:prSet/>
      <dgm:spPr/>
      <dgm:t>
        <a:bodyPr/>
        <a:lstStyle/>
        <a:p>
          <a:endParaRPr lang="en-US" dirty="0"/>
        </a:p>
      </dgm:t>
    </dgm:pt>
    <dgm:pt modelId="{44293151-348D-4010-BFB0-39986BE001BF}" type="sibTrans" cxnId="{4B74AD01-9852-4BE4-BD50-CC3C01BC5888}">
      <dgm:prSet/>
      <dgm:spPr/>
      <dgm:t>
        <a:bodyPr/>
        <a:lstStyle/>
        <a:p>
          <a:endParaRPr lang="en-US"/>
        </a:p>
      </dgm:t>
    </dgm:pt>
    <dgm:pt modelId="{96D7244B-32FC-49F1-B459-5D88BE78DB22}">
      <dgm:prSet phldrT="[Text]"/>
      <dgm:spPr>
        <a:solidFill>
          <a:schemeClr val="accent1">
            <a:lumMod val="20000"/>
            <a:lumOff val="80000"/>
          </a:schemeClr>
        </a:solidFill>
      </dgm:spPr>
      <dgm:t>
        <a:bodyPr/>
        <a:lstStyle/>
        <a:p>
          <a:r>
            <a:rPr lang="en-US" dirty="0">
              <a:solidFill>
                <a:schemeClr val="tx1"/>
              </a:solidFill>
            </a:rPr>
            <a:t>Word recognition strategies</a:t>
          </a:r>
        </a:p>
      </dgm:t>
    </dgm:pt>
    <dgm:pt modelId="{6336FCA1-2591-446B-91F5-969BF231BA38}" type="parTrans" cxnId="{13E8C215-0763-40F0-A670-06C1FC5C73D5}">
      <dgm:prSet/>
      <dgm:spPr/>
      <dgm:t>
        <a:bodyPr/>
        <a:lstStyle/>
        <a:p>
          <a:endParaRPr lang="en-US" dirty="0"/>
        </a:p>
      </dgm:t>
    </dgm:pt>
    <dgm:pt modelId="{CB5AEEAA-AA42-4ABD-986A-DD5F925A6F86}" type="sibTrans" cxnId="{13E8C215-0763-40F0-A670-06C1FC5C73D5}">
      <dgm:prSet/>
      <dgm:spPr/>
      <dgm:t>
        <a:bodyPr/>
        <a:lstStyle/>
        <a:p>
          <a:endParaRPr lang="en-US"/>
        </a:p>
      </dgm:t>
    </dgm:pt>
    <dgm:pt modelId="{B616D96A-786F-4D89-80D8-3614FE94AE9B}">
      <dgm:prSet phldrT="[Text]"/>
      <dgm:spPr>
        <a:solidFill>
          <a:schemeClr val="tx2">
            <a:lumMod val="40000"/>
            <a:lumOff val="60000"/>
          </a:schemeClr>
        </a:solidFill>
      </dgm:spPr>
      <dgm:t>
        <a:bodyPr/>
        <a:lstStyle/>
        <a:p>
          <a:r>
            <a:rPr lang="en-US" dirty="0"/>
            <a:t>Knowledge of language strategies</a:t>
          </a:r>
        </a:p>
      </dgm:t>
    </dgm:pt>
    <dgm:pt modelId="{0F274941-1FE9-48DF-A5C9-D2DF209C6452}" type="parTrans" cxnId="{6A8DE78C-E217-4B70-893C-20D5F134718F}">
      <dgm:prSet/>
      <dgm:spPr/>
      <dgm:t>
        <a:bodyPr/>
        <a:lstStyle/>
        <a:p>
          <a:endParaRPr lang="en-US" dirty="0"/>
        </a:p>
      </dgm:t>
    </dgm:pt>
    <dgm:pt modelId="{3FDE4A64-5779-42A1-8EDA-F8786628CF71}" type="sibTrans" cxnId="{6A8DE78C-E217-4B70-893C-20D5F134718F}">
      <dgm:prSet/>
      <dgm:spPr/>
      <dgm:t>
        <a:bodyPr/>
        <a:lstStyle/>
        <a:p>
          <a:endParaRPr lang="en-US"/>
        </a:p>
      </dgm:t>
    </dgm:pt>
    <dgm:pt modelId="{409707A9-E87F-4C74-B5A6-BB28CFA86E8B}">
      <dgm:prSet phldrT="[Text]"/>
      <dgm:spPr>
        <a:solidFill>
          <a:schemeClr val="accent5">
            <a:lumMod val="60000"/>
            <a:lumOff val="40000"/>
          </a:schemeClr>
        </a:solidFill>
      </dgm:spPr>
      <dgm:t>
        <a:bodyPr/>
        <a:lstStyle/>
        <a:p>
          <a:r>
            <a:rPr lang="en-US" dirty="0"/>
            <a:t>Knowledge of contextual strategies</a:t>
          </a:r>
        </a:p>
      </dgm:t>
    </dgm:pt>
    <dgm:pt modelId="{9E966CCA-3531-421C-BCDA-A9CD6E21D795}" type="parTrans" cxnId="{4AA79B75-54B0-4EE1-BE8B-86DD273E14B6}">
      <dgm:prSet/>
      <dgm:spPr/>
      <dgm:t>
        <a:bodyPr/>
        <a:lstStyle/>
        <a:p>
          <a:endParaRPr lang="en-US" dirty="0"/>
        </a:p>
      </dgm:t>
    </dgm:pt>
    <dgm:pt modelId="{BAE38347-D2F5-42D8-9C5A-A5D348CCF1CF}" type="sibTrans" cxnId="{4AA79B75-54B0-4EE1-BE8B-86DD273E14B6}">
      <dgm:prSet/>
      <dgm:spPr/>
      <dgm:t>
        <a:bodyPr/>
        <a:lstStyle/>
        <a:p>
          <a:endParaRPr lang="en-US"/>
        </a:p>
      </dgm:t>
    </dgm:pt>
    <dgm:pt modelId="{E3951187-017F-48FF-BC45-8CFDA80CA1FF}" type="pres">
      <dgm:prSet presAssocID="{73039DA1-44E5-43DA-B9A8-3C75182F3ACB}" presName="cycle" presStyleCnt="0">
        <dgm:presLayoutVars>
          <dgm:chMax val="1"/>
          <dgm:dir/>
          <dgm:animLvl val="ctr"/>
          <dgm:resizeHandles val="exact"/>
        </dgm:presLayoutVars>
      </dgm:prSet>
      <dgm:spPr/>
      <dgm:t>
        <a:bodyPr/>
        <a:lstStyle/>
        <a:p>
          <a:endParaRPr lang="en-US"/>
        </a:p>
      </dgm:t>
    </dgm:pt>
    <dgm:pt modelId="{833B1760-65DA-412F-B18F-2D2E99D1C3C8}" type="pres">
      <dgm:prSet presAssocID="{1FB838A9-534D-4108-B2A4-366C6E899AA6}" presName="centerShape" presStyleLbl="node0" presStyleIdx="0" presStyleCnt="1"/>
      <dgm:spPr/>
      <dgm:t>
        <a:bodyPr/>
        <a:lstStyle/>
        <a:p>
          <a:endParaRPr lang="en-US"/>
        </a:p>
      </dgm:t>
    </dgm:pt>
    <dgm:pt modelId="{E57FE782-3136-4345-98C2-EFE1C738F982}" type="pres">
      <dgm:prSet presAssocID="{9CF0E5A3-F9CF-477B-91F8-F6E945BF8027}" presName="Name9" presStyleLbl="parChTrans1D2" presStyleIdx="0" presStyleCnt="4"/>
      <dgm:spPr/>
      <dgm:t>
        <a:bodyPr/>
        <a:lstStyle/>
        <a:p>
          <a:endParaRPr lang="en-US"/>
        </a:p>
      </dgm:t>
    </dgm:pt>
    <dgm:pt modelId="{BE35B6E1-6A13-49A8-ADD9-1E6478718138}" type="pres">
      <dgm:prSet presAssocID="{9CF0E5A3-F9CF-477B-91F8-F6E945BF8027}" presName="connTx" presStyleLbl="parChTrans1D2" presStyleIdx="0" presStyleCnt="4"/>
      <dgm:spPr/>
      <dgm:t>
        <a:bodyPr/>
        <a:lstStyle/>
        <a:p>
          <a:endParaRPr lang="en-US"/>
        </a:p>
      </dgm:t>
    </dgm:pt>
    <dgm:pt modelId="{AE8EB792-D5C4-4FE5-BF15-31F7B159BA43}" type="pres">
      <dgm:prSet presAssocID="{529FFE2B-CD40-4628-884E-FC4A95C1D1E1}" presName="node" presStyleLbl="node1" presStyleIdx="0" presStyleCnt="4">
        <dgm:presLayoutVars>
          <dgm:bulletEnabled val="1"/>
        </dgm:presLayoutVars>
      </dgm:prSet>
      <dgm:spPr/>
      <dgm:t>
        <a:bodyPr/>
        <a:lstStyle/>
        <a:p>
          <a:endParaRPr lang="en-US"/>
        </a:p>
      </dgm:t>
    </dgm:pt>
    <dgm:pt modelId="{A54264E8-31D4-4BA6-A5A2-FDFEAD158827}" type="pres">
      <dgm:prSet presAssocID="{6336FCA1-2591-446B-91F5-969BF231BA38}" presName="Name9" presStyleLbl="parChTrans1D2" presStyleIdx="1" presStyleCnt="4"/>
      <dgm:spPr/>
      <dgm:t>
        <a:bodyPr/>
        <a:lstStyle/>
        <a:p>
          <a:endParaRPr lang="en-US"/>
        </a:p>
      </dgm:t>
    </dgm:pt>
    <dgm:pt modelId="{C3D9C32D-F5AB-4DE1-B152-2D2BFFD5D529}" type="pres">
      <dgm:prSet presAssocID="{6336FCA1-2591-446B-91F5-969BF231BA38}" presName="connTx" presStyleLbl="parChTrans1D2" presStyleIdx="1" presStyleCnt="4"/>
      <dgm:spPr/>
      <dgm:t>
        <a:bodyPr/>
        <a:lstStyle/>
        <a:p>
          <a:endParaRPr lang="en-US"/>
        </a:p>
      </dgm:t>
    </dgm:pt>
    <dgm:pt modelId="{384EFA93-7650-486E-A653-45B41B8ADC04}" type="pres">
      <dgm:prSet presAssocID="{96D7244B-32FC-49F1-B459-5D88BE78DB22}" presName="node" presStyleLbl="node1" presStyleIdx="1" presStyleCnt="4">
        <dgm:presLayoutVars>
          <dgm:bulletEnabled val="1"/>
        </dgm:presLayoutVars>
      </dgm:prSet>
      <dgm:spPr/>
      <dgm:t>
        <a:bodyPr/>
        <a:lstStyle/>
        <a:p>
          <a:endParaRPr lang="en-US"/>
        </a:p>
      </dgm:t>
    </dgm:pt>
    <dgm:pt modelId="{2D05B222-8776-4A9B-ACB2-EE7F30C3EE52}" type="pres">
      <dgm:prSet presAssocID="{0F274941-1FE9-48DF-A5C9-D2DF209C6452}" presName="Name9" presStyleLbl="parChTrans1D2" presStyleIdx="2" presStyleCnt="4"/>
      <dgm:spPr/>
      <dgm:t>
        <a:bodyPr/>
        <a:lstStyle/>
        <a:p>
          <a:endParaRPr lang="en-US"/>
        </a:p>
      </dgm:t>
    </dgm:pt>
    <dgm:pt modelId="{A21073E3-730B-4F14-9C6C-CC577D4CC9FD}" type="pres">
      <dgm:prSet presAssocID="{0F274941-1FE9-48DF-A5C9-D2DF209C6452}" presName="connTx" presStyleLbl="parChTrans1D2" presStyleIdx="2" presStyleCnt="4"/>
      <dgm:spPr/>
      <dgm:t>
        <a:bodyPr/>
        <a:lstStyle/>
        <a:p>
          <a:endParaRPr lang="en-US"/>
        </a:p>
      </dgm:t>
    </dgm:pt>
    <dgm:pt modelId="{D374E91B-AF11-4272-BE82-88D6CB604D99}" type="pres">
      <dgm:prSet presAssocID="{B616D96A-786F-4D89-80D8-3614FE94AE9B}" presName="node" presStyleLbl="node1" presStyleIdx="2" presStyleCnt="4">
        <dgm:presLayoutVars>
          <dgm:bulletEnabled val="1"/>
        </dgm:presLayoutVars>
      </dgm:prSet>
      <dgm:spPr/>
      <dgm:t>
        <a:bodyPr/>
        <a:lstStyle/>
        <a:p>
          <a:endParaRPr lang="en-US"/>
        </a:p>
      </dgm:t>
    </dgm:pt>
    <dgm:pt modelId="{59FC8EAC-EDB2-49BC-9C43-9AF423749D08}" type="pres">
      <dgm:prSet presAssocID="{9E966CCA-3531-421C-BCDA-A9CD6E21D795}" presName="Name9" presStyleLbl="parChTrans1D2" presStyleIdx="3" presStyleCnt="4"/>
      <dgm:spPr/>
      <dgm:t>
        <a:bodyPr/>
        <a:lstStyle/>
        <a:p>
          <a:endParaRPr lang="en-US"/>
        </a:p>
      </dgm:t>
    </dgm:pt>
    <dgm:pt modelId="{CDDD12E7-24F0-4ECB-9D4F-A240D6C1039B}" type="pres">
      <dgm:prSet presAssocID="{9E966CCA-3531-421C-BCDA-A9CD6E21D795}" presName="connTx" presStyleLbl="parChTrans1D2" presStyleIdx="3" presStyleCnt="4"/>
      <dgm:spPr/>
      <dgm:t>
        <a:bodyPr/>
        <a:lstStyle/>
        <a:p>
          <a:endParaRPr lang="en-US"/>
        </a:p>
      </dgm:t>
    </dgm:pt>
    <dgm:pt modelId="{60C111B6-BED8-4BC8-8EDB-2129CDD33E1C}" type="pres">
      <dgm:prSet presAssocID="{409707A9-E87F-4C74-B5A6-BB28CFA86E8B}" presName="node" presStyleLbl="node1" presStyleIdx="3" presStyleCnt="4" custRadScaleRad="96877" custRadScaleInc="-3915">
        <dgm:presLayoutVars>
          <dgm:bulletEnabled val="1"/>
        </dgm:presLayoutVars>
      </dgm:prSet>
      <dgm:spPr/>
      <dgm:t>
        <a:bodyPr/>
        <a:lstStyle/>
        <a:p>
          <a:endParaRPr lang="en-US"/>
        </a:p>
      </dgm:t>
    </dgm:pt>
  </dgm:ptLst>
  <dgm:cxnLst>
    <dgm:cxn modelId="{88000271-5582-4FF1-AA03-889B3F727E19}" type="presOf" srcId="{1FB838A9-534D-4108-B2A4-366C6E899AA6}" destId="{833B1760-65DA-412F-B18F-2D2E99D1C3C8}" srcOrd="0" destOrd="0" presId="urn:microsoft.com/office/officeart/2005/8/layout/radial1"/>
    <dgm:cxn modelId="{4AA79B75-54B0-4EE1-BE8B-86DD273E14B6}" srcId="{1FB838A9-534D-4108-B2A4-366C6E899AA6}" destId="{409707A9-E87F-4C74-B5A6-BB28CFA86E8B}" srcOrd="3" destOrd="0" parTransId="{9E966CCA-3531-421C-BCDA-A9CD6E21D795}" sibTransId="{BAE38347-D2F5-42D8-9C5A-A5D348CCF1CF}"/>
    <dgm:cxn modelId="{4B74AD01-9852-4BE4-BD50-CC3C01BC5888}" srcId="{1FB838A9-534D-4108-B2A4-366C6E899AA6}" destId="{529FFE2B-CD40-4628-884E-FC4A95C1D1E1}" srcOrd="0" destOrd="0" parTransId="{9CF0E5A3-F9CF-477B-91F8-F6E945BF8027}" sibTransId="{44293151-348D-4010-BFB0-39986BE001BF}"/>
    <dgm:cxn modelId="{BF20DC9D-DA00-4212-819A-964AA642DCF7}" type="presOf" srcId="{529FFE2B-CD40-4628-884E-FC4A95C1D1E1}" destId="{AE8EB792-D5C4-4FE5-BF15-31F7B159BA43}" srcOrd="0" destOrd="0" presId="urn:microsoft.com/office/officeart/2005/8/layout/radial1"/>
    <dgm:cxn modelId="{23F9ECB3-212A-444D-8C2D-651EFA55A0AC}" type="presOf" srcId="{73039DA1-44E5-43DA-B9A8-3C75182F3ACB}" destId="{E3951187-017F-48FF-BC45-8CFDA80CA1FF}" srcOrd="0" destOrd="0" presId="urn:microsoft.com/office/officeart/2005/8/layout/radial1"/>
    <dgm:cxn modelId="{3DB2220F-C90B-4F94-A5C9-5C647A689200}" type="presOf" srcId="{9E966CCA-3531-421C-BCDA-A9CD6E21D795}" destId="{CDDD12E7-24F0-4ECB-9D4F-A240D6C1039B}" srcOrd="1" destOrd="0" presId="urn:microsoft.com/office/officeart/2005/8/layout/radial1"/>
    <dgm:cxn modelId="{EDC9CEAA-BA61-485A-96A9-1E0C51030BE1}" type="presOf" srcId="{B616D96A-786F-4D89-80D8-3614FE94AE9B}" destId="{D374E91B-AF11-4272-BE82-88D6CB604D99}" srcOrd="0" destOrd="0" presId="urn:microsoft.com/office/officeart/2005/8/layout/radial1"/>
    <dgm:cxn modelId="{85156717-2E9C-4FFF-B41A-977C770A5A47}" type="presOf" srcId="{9CF0E5A3-F9CF-477B-91F8-F6E945BF8027}" destId="{BE35B6E1-6A13-49A8-ADD9-1E6478718138}" srcOrd="1" destOrd="0" presId="urn:microsoft.com/office/officeart/2005/8/layout/radial1"/>
    <dgm:cxn modelId="{13E8C215-0763-40F0-A670-06C1FC5C73D5}" srcId="{1FB838A9-534D-4108-B2A4-366C6E899AA6}" destId="{96D7244B-32FC-49F1-B459-5D88BE78DB22}" srcOrd="1" destOrd="0" parTransId="{6336FCA1-2591-446B-91F5-969BF231BA38}" sibTransId="{CB5AEEAA-AA42-4ABD-986A-DD5F925A6F86}"/>
    <dgm:cxn modelId="{810DDAA9-90EF-408B-B10D-D1F7FC4F3EE7}" type="presOf" srcId="{9E966CCA-3531-421C-BCDA-A9CD6E21D795}" destId="{59FC8EAC-EDB2-49BC-9C43-9AF423749D08}" srcOrd="0" destOrd="0" presId="urn:microsoft.com/office/officeart/2005/8/layout/radial1"/>
    <dgm:cxn modelId="{8340C9CF-1437-49FD-B927-3E6F14B194D9}" type="presOf" srcId="{0F274941-1FE9-48DF-A5C9-D2DF209C6452}" destId="{A21073E3-730B-4F14-9C6C-CC577D4CC9FD}" srcOrd="1" destOrd="0" presId="urn:microsoft.com/office/officeart/2005/8/layout/radial1"/>
    <dgm:cxn modelId="{2871F9F1-7C53-447D-BD4D-E650CE09BB10}" type="presOf" srcId="{96D7244B-32FC-49F1-B459-5D88BE78DB22}" destId="{384EFA93-7650-486E-A653-45B41B8ADC04}" srcOrd="0" destOrd="0" presId="urn:microsoft.com/office/officeart/2005/8/layout/radial1"/>
    <dgm:cxn modelId="{ED9F8542-E176-4733-B0C9-7D247DDFDA15}" type="presOf" srcId="{6336FCA1-2591-446B-91F5-969BF231BA38}" destId="{C3D9C32D-F5AB-4DE1-B152-2D2BFFD5D529}" srcOrd="1" destOrd="0" presId="urn:microsoft.com/office/officeart/2005/8/layout/radial1"/>
    <dgm:cxn modelId="{00D5576C-E2EE-48E0-A342-31053FA665E6}" type="presOf" srcId="{409707A9-E87F-4C74-B5A6-BB28CFA86E8B}" destId="{60C111B6-BED8-4BC8-8EDB-2129CDD33E1C}" srcOrd="0" destOrd="0" presId="urn:microsoft.com/office/officeart/2005/8/layout/radial1"/>
    <dgm:cxn modelId="{BFA2A7C6-E38B-435F-9539-0CFA764D9DBA}" type="presOf" srcId="{0F274941-1FE9-48DF-A5C9-D2DF209C6452}" destId="{2D05B222-8776-4A9B-ACB2-EE7F30C3EE52}" srcOrd="0" destOrd="0" presId="urn:microsoft.com/office/officeart/2005/8/layout/radial1"/>
    <dgm:cxn modelId="{CE863800-2269-4D30-8729-697B258A4E3F}" type="presOf" srcId="{6336FCA1-2591-446B-91F5-969BF231BA38}" destId="{A54264E8-31D4-4BA6-A5A2-FDFEAD158827}" srcOrd="0" destOrd="0" presId="urn:microsoft.com/office/officeart/2005/8/layout/radial1"/>
    <dgm:cxn modelId="{9C70D47F-30B0-41CE-992D-40AB4C51048B}" srcId="{73039DA1-44E5-43DA-B9A8-3C75182F3ACB}" destId="{1FB838A9-534D-4108-B2A4-366C6E899AA6}" srcOrd="0" destOrd="0" parTransId="{38D16135-7D60-46EA-8608-1DB7CEE12328}" sibTransId="{C0D073DE-5A9D-485E-AADF-7EDEEE75AFBC}"/>
    <dgm:cxn modelId="{6A8DE78C-E217-4B70-893C-20D5F134718F}" srcId="{1FB838A9-534D-4108-B2A4-366C6E899AA6}" destId="{B616D96A-786F-4D89-80D8-3614FE94AE9B}" srcOrd="2" destOrd="0" parTransId="{0F274941-1FE9-48DF-A5C9-D2DF209C6452}" sibTransId="{3FDE4A64-5779-42A1-8EDA-F8786628CF71}"/>
    <dgm:cxn modelId="{4A8410FB-47EA-42D1-861A-F76B559309BB}" type="presOf" srcId="{9CF0E5A3-F9CF-477B-91F8-F6E945BF8027}" destId="{E57FE782-3136-4345-98C2-EFE1C738F982}" srcOrd="0" destOrd="0" presId="urn:microsoft.com/office/officeart/2005/8/layout/radial1"/>
    <dgm:cxn modelId="{8B0886A0-16D4-49B2-8470-B02686861DE4}" type="presParOf" srcId="{E3951187-017F-48FF-BC45-8CFDA80CA1FF}" destId="{833B1760-65DA-412F-B18F-2D2E99D1C3C8}" srcOrd="0" destOrd="0" presId="urn:microsoft.com/office/officeart/2005/8/layout/radial1"/>
    <dgm:cxn modelId="{DAE76A60-338D-49B8-84D6-D0BC74F9DDE6}" type="presParOf" srcId="{E3951187-017F-48FF-BC45-8CFDA80CA1FF}" destId="{E57FE782-3136-4345-98C2-EFE1C738F982}" srcOrd="1" destOrd="0" presId="urn:microsoft.com/office/officeart/2005/8/layout/radial1"/>
    <dgm:cxn modelId="{F38367B8-B7AD-444B-AB3F-016BE1D039AC}" type="presParOf" srcId="{E57FE782-3136-4345-98C2-EFE1C738F982}" destId="{BE35B6E1-6A13-49A8-ADD9-1E6478718138}" srcOrd="0" destOrd="0" presId="urn:microsoft.com/office/officeart/2005/8/layout/radial1"/>
    <dgm:cxn modelId="{A1BF52F5-17EB-45BA-954F-1D52C6F1E80A}" type="presParOf" srcId="{E3951187-017F-48FF-BC45-8CFDA80CA1FF}" destId="{AE8EB792-D5C4-4FE5-BF15-31F7B159BA43}" srcOrd="2" destOrd="0" presId="urn:microsoft.com/office/officeart/2005/8/layout/radial1"/>
    <dgm:cxn modelId="{14E0BEB8-D38A-472A-9C4C-F276A529AA3E}" type="presParOf" srcId="{E3951187-017F-48FF-BC45-8CFDA80CA1FF}" destId="{A54264E8-31D4-4BA6-A5A2-FDFEAD158827}" srcOrd="3" destOrd="0" presId="urn:microsoft.com/office/officeart/2005/8/layout/radial1"/>
    <dgm:cxn modelId="{19FAD5C6-7659-4475-AF8D-F3402214DD52}" type="presParOf" srcId="{A54264E8-31D4-4BA6-A5A2-FDFEAD158827}" destId="{C3D9C32D-F5AB-4DE1-B152-2D2BFFD5D529}" srcOrd="0" destOrd="0" presId="urn:microsoft.com/office/officeart/2005/8/layout/radial1"/>
    <dgm:cxn modelId="{FFBCB2C6-2863-442C-B3F8-B74E8072A4DC}" type="presParOf" srcId="{E3951187-017F-48FF-BC45-8CFDA80CA1FF}" destId="{384EFA93-7650-486E-A653-45B41B8ADC04}" srcOrd="4" destOrd="0" presId="urn:microsoft.com/office/officeart/2005/8/layout/radial1"/>
    <dgm:cxn modelId="{C99AD0DB-7546-4183-B591-DAD064780EDD}" type="presParOf" srcId="{E3951187-017F-48FF-BC45-8CFDA80CA1FF}" destId="{2D05B222-8776-4A9B-ACB2-EE7F30C3EE52}" srcOrd="5" destOrd="0" presId="urn:microsoft.com/office/officeart/2005/8/layout/radial1"/>
    <dgm:cxn modelId="{3623D72D-A8E8-4CCB-A284-4A4B6DF7DDDE}" type="presParOf" srcId="{2D05B222-8776-4A9B-ACB2-EE7F30C3EE52}" destId="{A21073E3-730B-4F14-9C6C-CC577D4CC9FD}" srcOrd="0" destOrd="0" presId="urn:microsoft.com/office/officeart/2005/8/layout/radial1"/>
    <dgm:cxn modelId="{7AB2C0C2-DA98-4A7D-88F0-B16046F3950E}" type="presParOf" srcId="{E3951187-017F-48FF-BC45-8CFDA80CA1FF}" destId="{D374E91B-AF11-4272-BE82-88D6CB604D99}" srcOrd="6" destOrd="0" presId="urn:microsoft.com/office/officeart/2005/8/layout/radial1"/>
    <dgm:cxn modelId="{B0D83C43-5F77-4922-A1A3-01BA36987A8E}" type="presParOf" srcId="{E3951187-017F-48FF-BC45-8CFDA80CA1FF}" destId="{59FC8EAC-EDB2-49BC-9C43-9AF423749D08}" srcOrd="7" destOrd="0" presId="urn:microsoft.com/office/officeart/2005/8/layout/radial1"/>
    <dgm:cxn modelId="{88FD295D-B2F3-4E3E-AD57-B35755739BC1}" type="presParOf" srcId="{59FC8EAC-EDB2-49BC-9C43-9AF423749D08}" destId="{CDDD12E7-24F0-4ECB-9D4F-A240D6C1039B}" srcOrd="0" destOrd="0" presId="urn:microsoft.com/office/officeart/2005/8/layout/radial1"/>
    <dgm:cxn modelId="{416AF8BA-E63A-414D-87C9-19B3E957A3FB}" type="presParOf" srcId="{E3951187-017F-48FF-BC45-8CFDA80CA1FF}" destId="{60C111B6-BED8-4BC8-8EDB-2129CDD33E1C}" srcOrd="8" destOrd="0" presId="urn:microsoft.com/office/officeart/2005/8/layout/radial1"/>
  </dgm:cxnLst>
  <dgm:bg>
    <a:solidFill>
      <a:srgbClr val="B0D0FA"/>
    </a:solidFill>
  </dgm:bg>
  <dgm:whole>
    <a:ln w="38100">
      <a:solidFill>
        <a:schemeClr val="accent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B45132A-A496-4D08-B4AF-B6E60FF76DA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23BD0ED8-63F6-461B-8EED-B131DA0B1FDC}">
      <dgm:prSet phldrT="[Text]"/>
      <dgm:spPr>
        <a:solidFill>
          <a:srgbClr val="32C4C8">
            <a:alpha val="90000"/>
          </a:srgbClr>
        </a:solidFill>
      </dgm:spPr>
      <dgm:t>
        <a:bodyPr/>
        <a:lstStyle/>
        <a:p>
          <a:r>
            <a:rPr lang="en-GB" dirty="0"/>
            <a:t>Reading</a:t>
          </a:r>
        </a:p>
      </dgm:t>
    </dgm:pt>
    <dgm:pt modelId="{2DD2D1E0-3BE5-4544-A1A8-F2FB557A3885}" type="parTrans" cxnId="{87F60C87-8A47-4F29-91E5-4AD262C54638}">
      <dgm:prSet/>
      <dgm:spPr/>
      <dgm:t>
        <a:bodyPr/>
        <a:lstStyle/>
        <a:p>
          <a:endParaRPr lang="en-GB"/>
        </a:p>
      </dgm:t>
    </dgm:pt>
    <dgm:pt modelId="{F6CD536F-2368-48B8-B94C-C1EE321F96B9}" type="sibTrans" cxnId="{87F60C87-8A47-4F29-91E5-4AD262C54638}">
      <dgm:prSet/>
      <dgm:spPr/>
      <dgm:t>
        <a:bodyPr/>
        <a:lstStyle/>
        <a:p>
          <a:endParaRPr lang="en-GB"/>
        </a:p>
      </dgm:t>
    </dgm:pt>
    <dgm:pt modelId="{378D8E83-A027-48DB-9228-154A82C0B21E}">
      <dgm:prSet phldrT="[Text]"/>
      <dgm:spPr>
        <a:solidFill>
          <a:srgbClr val="32C4C8">
            <a:alpha val="90000"/>
          </a:srgbClr>
        </a:solidFill>
      </dgm:spPr>
      <dgm:t>
        <a:bodyPr/>
        <a:lstStyle/>
        <a:p>
          <a:r>
            <a:rPr lang="en-GB" dirty="0"/>
            <a:t>Decoding</a:t>
          </a:r>
        </a:p>
      </dgm:t>
    </dgm:pt>
    <dgm:pt modelId="{58068A9C-7605-4648-8582-E6791D4A0E62}" type="parTrans" cxnId="{158E5A8C-2E6B-4A05-A45C-4C6838A44B0B}">
      <dgm:prSet/>
      <dgm:spPr/>
      <dgm:t>
        <a:bodyPr/>
        <a:lstStyle/>
        <a:p>
          <a:endParaRPr lang="en-GB"/>
        </a:p>
      </dgm:t>
    </dgm:pt>
    <dgm:pt modelId="{AFDE712F-5462-4E48-988E-8EA8D2486E9C}" type="sibTrans" cxnId="{158E5A8C-2E6B-4A05-A45C-4C6838A44B0B}">
      <dgm:prSet/>
      <dgm:spPr/>
      <dgm:t>
        <a:bodyPr/>
        <a:lstStyle/>
        <a:p>
          <a:endParaRPr lang="en-GB"/>
        </a:p>
      </dgm:t>
    </dgm:pt>
    <dgm:pt modelId="{FC413D0E-395A-4B65-901C-7BCD37377BEB}">
      <dgm:prSet phldrT="[Text]"/>
      <dgm:spPr>
        <a:solidFill>
          <a:srgbClr val="32C4C8">
            <a:alpha val="90000"/>
          </a:srgbClr>
        </a:solidFill>
        <a:ln>
          <a:solidFill>
            <a:srgbClr val="7093D2"/>
          </a:solidFill>
        </a:ln>
      </dgm:spPr>
      <dgm:t>
        <a:bodyPr/>
        <a:lstStyle/>
        <a:p>
          <a:r>
            <a:rPr lang="en-GB" dirty="0"/>
            <a:t>Comprehension</a:t>
          </a:r>
        </a:p>
      </dgm:t>
    </dgm:pt>
    <dgm:pt modelId="{CB796BBD-66F8-468C-AA5B-2E11E581CC23}" type="parTrans" cxnId="{DC20EAAC-AC03-47E0-89C8-54C26047CC14}">
      <dgm:prSet/>
      <dgm:spPr/>
      <dgm:t>
        <a:bodyPr/>
        <a:lstStyle/>
        <a:p>
          <a:endParaRPr lang="en-GB"/>
        </a:p>
      </dgm:t>
    </dgm:pt>
    <dgm:pt modelId="{301971CA-AE1D-48BE-9CD7-9A8FEF32790A}" type="sibTrans" cxnId="{DC20EAAC-AC03-47E0-89C8-54C26047CC14}">
      <dgm:prSet/>
      <dgm:spPr/>
      <dgm:t>
        <a:bodyPr/>
        <a:lstStyle/>
        <a:p>
          <a:endParaRPr lang="en-GB"/>
        </a:p>
      </dgm:t>
    </dgm:pt>
    <dgm:pt modelId="{32D4A155-DB4E-4FF9-95BE-9C47F2FBDB84}" type="pres">
      <dgm:prSet presAssocID="{2B45132A-A496-4D08-B4AF-B6E60FF76DA9}" presName="hierChild1" presStyleCnt="0">
        <dgm:presLayoutVars>
          <dgm:chPref val="1"/>
          <dgm:dir/>
          <dgm:animOne val="branch"/>
          <dgm:animLvl val="lvl"/>
          <dgm:resizeHandles/>
        </dgm:presLayoutVars>
      </dgm:prSet>
      <dgm:spPr/>
      <dgm:t>
        <a:bodyPr/>
        <a:lstStyle/>
        <a:p>
          <a:endParaRPr lang="en-US"/>
        </a:p>
      </dgm:t>
    </dgm:pt>
    <dgm:pt modelId="{1099699C-D72D-400D-812E-D3B245E45221}" type="pres">
      <dgm:prSet presAssocID="{23BD0ED8-63F6-461B-8EED-B131DA0B1FDC}" presName="hierRoot1" presStyleCnt="0"/>
      <dgm:spPr/>
    </dgm:pt>
    <dgm:pt modelId="{C663336C-D62E-466D-84DB-9CBB364C886C}" type="pres">
      <dgm:prSet presAssocID="{23BD0ED8-63F6-461B-8EED-B131DA0B1FDC}" presName="composite" presStyleCnt="0"/>
      <dgm:spPr/>
    </dgm:pt>
    <dgm:pt modelId="{A5148D51-2137-407A-B292-CD164A2C6C93}" type="pres">
      <dgm:prSet presAssocID="{23BD0ED8-63F6-461B-8EED-B131DA0B1FDC}" presName="background" presStyleLbl="node0" presStyleIdx="0" presStyleCnt="1"/>
      <dgm:spPr>
        <a:ln>
          <a:solidFill>
            <a:srgbClr val="32C4C8"/>
          </a:solidFill>
        </a:ln>
      </dgm:spPr>
    </dgm:pt>
    <dgm:pt modelId="{A1832AFC-4D47-44AD-B369-F9D8241197AD}" type="pres">
      <dgm:prSet presAssocID="{23BD0ED8-63F6-461B-8EED-B131DA0B1FDC}" presName="text" presStyleLbl="fgAcc0" presStyleIdx="0" presStyleCnt="1">
        <dgm:presLayoutVars>
          <dgm:chPref val="3"/>
        </dgm:presLayoutVars>
      </dgm:prSet>
      <dgm:spPr/>
      <dgm:t>
        <a:bodyPr/>
        <a:lstStyle/>
        <a:p>
          <a:endParaRPr lang="en-US"/>
        </a:p>
      </dgm:t>
    </dgm:pt>
    <dgm:pt modelId="{7F495CE0-E64B-474C-BD04-BDCF6CC0E3E9}" type="pres">
      <dgm:prSet presAssocID="{23BD0ED8-63F6-461B-8EED-B131DA0B1FDC}" presName="hierChild2" presStyleCnt="0"/>
      <dgm:spPr/>
    </dgm:pt>
    <dgm:pt modelId="{2829C038-A631-4C4A-B2A5-D1A0991F8A7C}" type="pres">
      <dgm:prSet presAssocID="{58068A9C-7605-4648-8582-E6791D4A0E62}" presName="Name10" presStyleLbl="parChTrans1D2" presStyleIdx="0" presStyleCnt="2"/>
      <dgm:spPr/>
      <dgm:t>
        <a:bodyPr/>
        <a:lstStyle/>
        <a:p>
          <a:endParaRPr lang="en-US"/>
        </a:p>
      </dgm:t>
    </dgm:pt>
    <dgm:pt modelId="{056F372E-6D13-4B83-8A9A-A2F879667B8E}" type="pres">
      <dgm:prSet presAssocID="{378D8E83-A027-48DB-9228-154A82C0B21E}" presName="hierRoot2" presStyleCnt="0"/>
      <dgm:spPr/>
    </dgm:pt>
    <dgm:pt modelId="{A6FCB212-55D1-45A0-80FE-DF3603E67937}" type="pres">
      <dgm:prSet presAssocID="{378D8E83-A027-48DB-9228-154A82C0B21E}" presName="composite2" presStyleCnt="0"/>
      <dgm:spPr/>
    </dgm:pt>
    <dgm:pt modelId="{6D0508FF-02D8-42A3-8932-685A0C88DC69}" type="pres">
      <dgm:prSet presAssocID="{378D8E83-A027-48DB-9228-154A82C0B21E}" presName="background2" presStyleLbl="node2" presStyleIdx="0" presStyleCnt="2"/>
      <dgm:spPr/>
    </dgm:pt>
    <dgm:pt modelId="{A6680F1C-32E6-4069-B28C-D19638367BD5}" type="pres">
      <dgm:prSet presAssocID="{378D8E83-A027-48DB-9228-154A82C0B21E}" presName="text2" presStyleLbl="fgAcc2" presStyleIdx="0" presStyleCnt="2">
        <dgm:presLayoutVars>
          <dgm:chPref val="3"/>
        </dgm:presLayoutVars>
      </dgm:prSet>
      <dgm:spPr/>
      <dgm:t>
        <a:bodyPr/>
        <a:lstStyle/>
        <a:p>
          <a:endParaRPr lang="en-US"/>
        </a:p>
      </dgm:t>
    </dgm:pt>
    <dgm:pt modelId="{BA63E04B-564A-4FB7-BE2B-6A4C8210671A}" type="pres">
      <dgm:prSet presAssocID="{378D8E83-A027-48DB-9228-154A82C0B21E}" presName="hierChild3" presStyleCnt="0"/>
      <dgm:spPr/>
    </dgm:pt>
    <dgm:pt modelId="{D995C4C1-69E5-4FD5-85E4-137D4233B363}" type="pres">
      <dgm:prSet presAssocID="{CB796BBD-66F8-468C-AA5B-2E11E581CC23}" presName="Name10" presStyleLbl="parChTrans1D2" presStyleIdx="1" presStyleCnt="2"/>
      <dgm:spPr/>
      <dgm:t>
        <a:bodyPr/>
        <a:lstStyle/>
        <a:p>
          <a:endParaRPr lang="en-US"/>
        </a:p>
      </dgm:t>
    </dgm:pt>
    <dgm:pt modelId="{18F17B30-0E61-432E-B403-FD81D2B85F66}" type="pres">
      <dgm:prSet presAssocID="{FC413D0E-395A-4B65-901C-7BCD37377BEB}" presName="hierRoot2" presStyleCnt="0"/>
      <dgm:spPr/>
    </dgm:pt>
    <dgm:pt modelId="{B848BE81-9E97-4DB3-A47F-EE7ABC1CD841}" type="pres">
      <dgm:prSet presAssocID="{FC413D0E-395A-4B65-901C-7BCD37377BEB}" presName="composite2" presStyleCnt="0"/>
      <dgm:spPr/>
    </dgm:pt>
    <dgm:pt modelId="{CCC29F57-783D-48B0-A356-EC7BD2193C7C}" type="pres">
      <dgm:prSet presAssocID="{FC413D0E-395A-4B65-901C-7BCD37377BEB}" presName="background2" presStyleLbl="node2" presStyleIdx="1" presStyleCnt="2"/>
      <dgm:spPr/>
    </dgm:pt>
    <dgm:pt modelId="{F7601B16-0753-48C2-91C2-CE4982EB5891}" type="pres">
      <dgm:prSet presAssocID="{FC413D0E-395A-4B65-901C-7BCD37377BEB}" presName="text2" presStyleLbl="fgAcc2" presStyleIdx="1" presStyleCnt="2">
        <dgm:presLayoutVars>
          <dgm:chPref val="3"/>
        </dgm:presLayoutVars>
      </dgm:prSet>
      <dgm:spPr/>
      <dgm:t>
        <a:bodyPr/>
        <a:lstStyle/>
        <a:p>
          <a:endParaRPr lang="en-US"/>
        </a:p>
      </dgm:t>
    </dgm:pt>
    <dgm:pt modelId="{A49A5E13-3C3F-4FB6-BD77-91FA08710199}" type="pres">
      <dgm:prSet presAssocID="{FC413D0E-395A-4B65-901C-7BCD37377BEB}" presName="hierChild3" presStyleCnt="0"/>
      <dgm:spPr/>
    </dgm:pt>
  </dgm:ptLst>
  <dgm:cxnLst>
    <dgm:cxn modelId="{F6072AAF-2B6F-4BB8-9D37-8F088C09402B}" type="presOf" srcId="{58068A9C-7605-4648-8582-E6791D4A0E62}" destId="{2829C038-A631-4C4A-B2A5-D1A0991F8A7C}" srcOrd="0" destOrd="0" presId="urn:microsoft.com/office/officeart/2005/8/layout/hierarchy1"/>
    <dgm:cxn modelId="{DC20EAAC-AC03-47E0-89C8-54C26047CC14}" srcId="{23BD0ED8-63F6-461B-8EED-B131DA0B1FDC}" destId="{FC413D0E-395A-4B65-901C-7BCD37377BEB}" srcOrd="1" destOrd="0" parTransId="{CB796BBD-66F8-468C-AA5B-2E11E581CC23}" sibTransId="{301971CA-AE1D-48BE-9CD7-9A8FEF32790A}"/>
    <dgm:cxn modelId="{3F171273-13A8-4031-9FDC-4357F99325E0}" type="presOf" srcId="{CB796BBD-66F8-468C-AA5B-2E11E581CC23}" destId="{D995C4C1-69E5-4FD5-85E4-137D4233B363}" srcOrd="0" destOrd="0" presId="urn:microsoft.com/office/officeart/2005/8/layout/hierarchy1"/>
    <dgm:cxn modelId="{E1256088-7991-4887-BBCF-1E5402D081ED}" type="presOf" srcId="{FC413D0E-395A-4B65-901C-7BCD37377BEB}" destId="{F7601B16-0753-48C2-91C2-CE4982EB5891}" srcOrd="0" destOrd="0" presId="urn:microsoft.com/office/officeart/2005/8/layout/hierarchy1"/>
    <dgm:cxn modelId="{87F60C87-8A47-4F29-91E5-4AD262C54638}" srcId="{2B45132A-A496-4D08-B4AF-B6E60FF76DA9}" destId="{23BD0ED8-63F6-461B-8EED-B131DA0B1FDC}" srcOrd="0" destOrd="0" parTransId="{2DD2D1E0-3BE5-4544-A1A8-F2FB557A3885}" sibTransId="{F6CD536F-2368-48B8-B94C-C1EE321F96B9}"/>
    <dgm:cxn modelId="{158E5A8C-2E6B-4A05-A45C-4C6838A44B0B}" srcId="{23BD0ED8-63F6-461B-8EED-B131DA0B1FDC}" destId="{378D8E83-A027-48DB-9228-154A82C0B21E}" srcOrd="0" destOrd="0" parTransId="{58068A9C-7605-4648-8582-E6791D4A0E62}" sibTransId="{AFDE712F-5462-4E48-988E-8EA8D2486E9C}"/>
    <dgm:cxn modelId="{84FF6E40-8AF9-4FCC-B3AC-C9B8F00C0E86}" type="presOf" srcId="{378D8E83-A027-48DB-9228-154A82C0B21E}" destId="{A6680F1C-32E6-4069-B28C-D19638367BD5}" srcOrd="0" destOrd="0" presId="urn:microsoft.com/office/officeart/2005/8/layout/hierarchy1"/>
    <dgm:cxn modelId="{3D3E0260-7D70-45A7-95FB-62D5088D56B7}" type="presOf" srcId="{2B45132A-A496-4D08-B4AF-B6E60FF76DA9}" destId="{32D4A155-DB4E-4FF9-95BE-9C47F2FBDB84}" srcOrd="0" destOrd="0" presId="urn:microsoft.com/office/officeart/2005/8/layout/hierarchy1"/>
    <dgm:cxn modelId="{8F7CA797-FBE3-48D7-8817-443272618781}" type="presOf" srcId="{23BD0ED8-63F6-461B-8EED-B131DA0B1FDC}" destId="{A1832AFC-4D47-44AD-B369-F9D8241197AD}" srcOrd="0" destOrd="0" presId="urn:microsoft.com/office/officeart/2005/8/layout/hierarchy1"/>
    <dgm:cxn modelId="{39596C74-31AC-420B-86D2-57B5A2747696}" type="presParOf" srcId="{32D4A155-DB4E-4FF9-95BE-9C47F2FBDB84}" destId="{1099699C-D72D-400D-812E-D3B245E45221}" srcOrd="0" destOrd="0" presId="urn:microsoft.com/office/officeart/2005/8/layout/hierarchy1"/>
    <dgm:cxn modelId="{0AC812BA-4428-4856-9472-0B9978870AAF}" type="presParOf" srcId="{1099699C-D72D-400D-812E-D3B245E45221}" destId="{C663336C-D62E-466D-84DB-9CBB364C886C}" srcOrd="0" destOrd="0" presId="urn:microsoft.com/office/officeart/2005/8/layout/hierarchy1"/>
    <dgm:cxn modelId="{B58C37C0-E069-4A92-A178-BE620C313D03}" type="presParOf" srcId="{C663336C-D62E-466D-84DB-9CBB364C886C}" destId="{A5148D51-2137-407A-B292-CD164A2C6C93}" srcOrd="0" destOrd="0" presId="urn:microsoft.com/office/officeart/2005/8/layout/hierarchy1"/>
    <dgm:cxn modelId="{FFA79D05-8AD9-45CE-B380-00E7DFC272C3}" type="presParOf" srcId="{C663336C-D62E-466D-84DB-9CBB364C886C}" destId="{A1832AFC-4D47-44AD-B369-F9D8241197AD}" srcOrd="1" destOrd="0" presId="urn:microsoft.com/office/officeart/2005/8/layout/hierarchy1"/>
    <dgm:cxn modelId="{2899ABB0-2E3E-4BCD-A791-F3D51D4DF41C}" type="presParOf" srcId="{1099699C-D72D-400D-812E-D3B245E45221}" destId="{7F495CE0-E64B-474C-BD04-BDCF6CC0E3E9}" srcOrd="1" destOrd="0" presId="urn:microsoft.com/office/officeart/2005/8/layout/hierarchy1"/>
    <dgm:cxn modelId="{6F12E42B-E9F0-41F4-BFF0-DFC2B1E1AE31}" type="presParOf" srcId="{7F495CE0-E64B-474C-BD04-BDCF6CC0E3E9}" destId="{2829C038-A631-4C4A-B2A5-D1A0991F8A7C}" srcOrd="0" destOrd="0" presId="urn:microsoft.com/office/officeart/2005/8/layout/hierarchy1"/>
    <dgm:cxn modelId="{A89E7C4D-3F91-474D-BD0A-951E09E11106}" type="presParOf" srcId="{7F495CE0-E64B-474C-BD04-BDCF6CC0E3E9}" destId="{056F372E-6D13-4B83-8A9A-A2F879667B8E}" srcOrd="1" destOrd="0" presId="urn:microsoft.com/office/officeart/2005/8/layout/hierarchy1"/>
    <dgm:cxn modelId="{7662AB8C-8272-45C4-A527-4DC1D56F746A}" type="presParOf" srcId="{056F372E-6D13-4B83-8A9A-A2F879667B8E}" destId="{A6FCB212-55D1-45A0-80FE-DF3603E67937}" srcOrd="0" destOrd="0" presId="urn:microsoft.com/office/officeart/2005/8/layout/hierarchy1"/>
    <dgm:cxn modelId="{83313AC8-AFCD-48D7-808F-B473A825844A}" type="presParOf" srcId="{A6FCB212-55D1-45A0-80FE-DF3603E67937}" destId="{6D0508FF-02D8-42A3-8932-685A0C88DC69}" srcOrd="0" destOrd="0" presId="urn:microsoft.com/office/officeart/2005/8/layout/hierarchy1"/>
    <dgm:cxn modelId="{00D91F9F-4E2C-44E1-88D0-D4DF7705A65A}" type="presParOf" srcId="{A6FCB212-55D1-45A0-80FE-DF3603E67937}" destId="{A6680F1C-32E6-4069-B28C-D19638367BD5}" srcOrd="1" destOrd="0" presId="urn:microsoft.com/office/officeart/2005/8/layout/hierarchy1"/>
    <dgm:cxn modelId="{F9ABDF3F-38AE-49E1-9428-27EA4FC9E806}" type="presParOf" srcId="{056F372E-6D13-4B83-8A9A-A2F879667B8E}" destId="{BA63E04B-564A-4FB7-BE2B-6A4C8210671A}" srcOrd="1" destOrd="0" presId="urn:microsoft.com/office/officeart/2005/8/layout/hierarchy1"/>
    <dgm:cxn modelId="{2A3A3F60-1A4D-4796-89C1-F40BFABA70CE}" type="presParOf" srcId="{7F495CE0-E64B-474C-BD04-BDCF6CC0E3E9}" destId="{D995C4C1-69E5-4FD5-85E4-137D4233B363}" srcOrd="2" destOrd="0" presId="urn:microsoft.com/office/officeart/2005/8/layout/hierarchy1"/>
    <dgm:cxn modelId="{4A4296E8-D5B8-48AD-95A3-9E5C6EEB059A}" type="presParOf" srcId="{7F495CE0-E64B-474C-BD04-BDCF6CC0E3E9}" destId="{18F17B30-0E61-432E-B403-FD81D2B85F66}" srcOrd="3" destOrd="0" presId="urn:microsoft.com/office/officeart/2005/8/layout/hierarchy1"/>
    <dgm:cxn modelId="{FD026023-EE69-474A-892C-DA7D598ABDCD}" type="presParOf" srcId="{18F17B30-0E61-432E-B403-FD81D2B85F66}" destId="{B848BE81-9E97-4DB3-A47F-EE7ABC1CD841}" srcOrd="0" destOrd="0" presId="urn:microsoft.com/office/officeart/2005/8/layout/hierarchy1"/>
    <dgm:cxn modelId="{2AFCC0A3-A4F3-4783-9B60-C9C9A25480D2}" type="presParOf" srcId="{B848BE81-9E97-4DB3-A47F-EE7ABC1CD841}" destId="{CCC29F57-783D-48B0-A356-EC7BD2193C7C}" srcOrd="0" destOrd="0" presId="urn:microsoft.com/office/officeart/2005/8/layout/hierarchy1"/>
    <dgm:cxn modelId="{8808AF2F-A09F-4DE9-9767-D5A752093DFA}" type="presParOf" srcId="{B848BE81-9E97-4DB3-A47F-EE7ABC1CD841}" destId="{F7601B16-0753-48C2-91C2-CE4982EB5891}" srcOrd="1" destOrd="0" presId="urn:microsoft.com/office/officeart/2005/8/layout/hierarchy1"/>
    <dgm:cxn modelId="{7D6141D7-EFF4-44BD-833F-27FC30EDC66E}" type="presParOf" srcId="{18F17B30-0E61-432E-B403-FD81D2B85F66}" destId="{A49A5E13-3C3F-4FB6-BD77-91FA08710199}" srcOrd="1" destOrd="0" presId="urn:microsoft.com/office/officeart/2005/8/layout/hierarchy1"/>
  </dgm:cxnLst>
  <dgm:bg>
    <a:solidFill>
      <a:srgbClr val="B0D0FA"/>
    </a:solidFill>
  </dgm:bg>
  <dgm:whole>
    <a:ln w="38100">
      <a:solidFill>
        <a:srgbClr val="7093D2"/>
      </a:solidFill>
    </a:ln>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B45132A-A496-4D08-B4AF-B6E60FF76DA9}"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GB"/>
        </a:p>
      </dgm:t>
    </dgm:pt>
    <dgm:pt modelId="{23BD0ED8-63F6-461B-8EED-B131DA0B1FDC}">
      <dgm:prSet phldrT="[Text]"/>
      <dgm:spPr>
        <a:solidFill>
          <a:srgbClr val="32C4C8">
            <a:alpha val="90000"/>
          </a:srgbClr>
        </a:solidFill>
      </dgm:spPr>
      <dgm:t>
        <a:bodyPr/>
        <a:lstStyle/>
        <a:p>
          <a:r>
            <a:rPr lang="en-GB" dirty="0"/>
            <a:t>Reading</a:t>
          </a:r>
        </a:p>
      </dgm:t>
    </dgm:pt>
    <dgm:pt modelId="{2DD2D1E0-3BE5-4544-A1A8-F2FB557A3885}" type="parTrans" cxnId="{87F60C87-8A47-4F29-91E5-4AD262C54638}">
      <dgm:prSet/>
      <dgm:spPr/>
      <dgm:t>
        <a:bodyPr/>
        <a:lstStyle/>
        <a:p>
          <a:endParaRPr lang="en-GB"/>
        </a:p>
      </dgm:t>
    </dgm:pt>
    <dgm:pt modelId="{F6CD536F-2368-48B8-B94C-C1EE321F96B9}" type="sibTrans" cxnId="{87F60C87-8A47-4F29-91E5-4AD262C54638}">
      <dgm:prSet/>
      <dgm:spPr/>
      <dgm:t>
        <a:bodyPr/>
        <a:lstStyle/>
        <a:p>
          <a:endParaRPr lang="en-GB"/>
        </a:p>
      </dgm:t>
    </dgm:pt>
    <dgm:pt modelId="{378D8E83-A027-48DB-9228-154A82C0B21E}">
      <dgm:prSet phldrT="[Text]"/>
      <dgm:spPr>
        <a:solidFill>
          <a:srgbClr val="32C4C8">
            <a:alpha val="90000"/>
          </a:srgbClr>
        </a:solidFill>
      </dgm:spPr>
      <dgm:t>
        <a:bodyPr/>
        <a:lstStyle/>
        <a:p>
          <a:r>
            <a:rPr lang="en-GB" dirty="0"/>
            <a:t>Decoding</a:t>
          </a:r>
        </a:p>
      </dgm:t>
    </dgm:pt>
    <dgm:pt modelId="{58068A9C-7605-4648-8582-E6791D4A0E62}" type="parTrans" cxnId="{158E5A8C-2E6B-4A05-A45C-4C6838A44B0B}">
      <dgm:prSet/>
      <dgm:spPr/>
      <dgm:t>
        <a:bodyPr/>
        <a:lstStyle/>
        <a:p>
          <a:endParaRPr lang="en-GB"/>
        </a:p>
      </dgm:t>
    </dgm:pt>
    <dgm:pt modelId="{AFDE712F-5462-4E48-988E-8EA8D2486E9C}" type="sibTrans" cxnId="{158E5A8C-2E6B-4A05-A45C-4C6838A44B0B}">
      <dgm:prSet/>
      <dgm:spPr/>
      <dgm:t>
        <a:bodyPr/>
        <a:lstStyle/>
        <a:p>
          <a:endParaRPr lang="en-GB"/>
        </a:p>
      </dgm:t>
    </dgm:pt>
    <dgm:pt modelId="{FC413D0E-395A-4B65-901C-7BCD37377BEB}">
      <dgm:prSet phldrT="[Text]"/>
      <dgm:spPr>
        <a:solidFill>
          <a:srgbClr val="32C4C8">
            <a:alpha val="90000"/>
          </a:srgbClr>
        </a:solidFill>
        <a:ln>
          <a:solidFill>
            <a:srgbClr val="7093D2"/>
          </a:solidFill>
        </a:ln>
      </dgm:spPr>
      <dgm:t>
        <a:bodyPr/>
        <a:lstStyle/>
        <a:p>
          <a:r>
            <a:rPr lang="en-GB" dirty="0"/>
            <a:t>Comprehension</a:t>
          </a:r>
        </a:p>
      </dgm:t>
    </dgm:pt>
    <dgm:pt modelId="{CB796BBD-66F8-468C-AA5B-2E11E581CC23}" type="parTrans" cxnId="{DC20EAAC-AC03-47E0-89C8-54C26047CC14}">
      <dgm:prSet/>
      <dgm:spPr/>
      <dgm:t>
        <a:bodyPr/>
        <a:lstStyle/>
        <a:p>
          <a:endParaRPr lang="en-GB"/>
        </a:p>
      </dgm:t>
    </dgm:pt>
    <dgm:pt modelId="{301971CA-AE1D-48BE-9CD7-9A8FEF32790A}" type="sibTrans" cxnId="{DC20EAAC-AC03-47E0-89C8-54C26047CC14}">
      <dgm:prSet/>
      <dgm:spPr/>
      <dgm:t>
        <a:bodyPr/>
        <a:lstStyle/>
        <a:p>
          <a:endParaRPr lang="en-GB"/>
        </a:p>
      </dgm:t>
    </dgm:pt>
    <dgm:pt modelId="{32D4A155-DB4E-4FF9-95BE-9C47F2FBDB84}" type="pres">
      <dgm:prSet presAssocID="{2B45132A-A496-4D08-B4AF-B6E60FF76DA9}" presName="hierChild1" presStyleCnt="0">
        <dgm:presLayoutVars>
          <dgm:chPref val="1"/>
          <dgm:dir/>
          <dgm:animOne val="branch"/>
          <dgm:animLvl val="lvl"/>
          <dgm:resizeHandles/>
        </dgm:presLayoutVars>
      </dgm:prSet>
      <dgm:spPr/>
      <dgm:t>
        <a:bodyPr/>
        <a:lstStyle/>
        <a:p>
          <a:endParaRPr lang="en-US"/>
        </a:p>
      </dgm:t>
    </dgm:pt>
    <dgm:pt modelId="{1099699C-D72D-400D-812E-D3B245E45221}" type="pres">
      <dgm:prSet presAssocID="{23BD0ED8-63F6-461B-8EED-B131DA0B1FDC}" presName="hierRoot1" presStyleCnt="0"/>
      <dgm:spPr/>
    </dgm:pt>
    <dgm:pt modelId="{C663336C-D62E-466D-84DB-9CBB364C886C}" type="pres">
      <dgm:prSet presAssocID="{23BD0ED8-63F6-461B-8EED-B131DA0B1FDC}" presName="composite" presStyleCnt="0"/>
      <dgm:spPr/>
    </dgm:pt>
    <dgm:pt modelId="{A5148D51-2137-407A-B292-CD164A2C6C93}" type="pres">
      <dgm:prSet presAssocID="{23BD0ED8-63F6-461B-8EED-B131DA0B1FDC}" presName="background" presStyleLbl="node0" presStyleIdx="0" presStyleCnt="1"/>
      <dgm:spPr>
        <a:ln>
          <a:solidFill>
            <a:srgbClr val="32C4C8"/>
          </a:solidFill>
        </a:ln>
      </dgm:spPr>
    </dgm:pt>
    <dgm:pt modelId="{A1832AFC-4D47-44AD-B369-F9D8241197AD}" type="pres">
      <dgm:prSet presAssocID="{23BD0ED8-63F6-461B-8EED-B131DA0B1FDC}" presName="text" presStyleLbl="fgAcc0" presStyleIdx="0" presStyleCnt="1">
        <dgm:presLayoutVars>
          <dgm:chPref val="3"/>
        </dgm:presLayoutVars>
      </dgm:prSet>
      <dgm:spPr/>
      <dgm:t>
        <a:bodyPr/>
        <a:lstStyle/>
        <a:p>
          <a:endParaRPr lang="en-US"/>
        </a:p>
      </dgm:t>
    </dgm:pt>
    <dgm:pt modelId="{7F495CE0-E64B-474C-BD04-BDCF6CC0E3E9}" type="pres">
      <dgm:prSet presAssocID="{23BD0ED8-63F6-461B-8EED-B131DA0B1FDC}" presName="hierChild2" presStyleCnt="0"/>
      <dgm:spPr/>
    </dgm:pt>
    <dgm:pt modelId="{2829C038-A631-4C4A-B2A5-D1A0991F8A7C}" type="pres">
      <dgm:prSet presAssocID="{58068A9C-7605-4648-8582-E6791D4A0E62}" presName="Name10" presStyleLbl="parChTrans1D2" presStyleIdx="0" presStyleCnt="2"/>
      <dgm:spPr/>
      <dgm:t>
        <a:bodyPr/>
        <a:lstStyle/>
        <a:p>
          <a:endParaRPr lang="en-US"/>
        </a:p>
      </dgm:t>
    </dgm:pt>
    <dgm:pt modelId="{056F372E-6D13-4B83-8A9A-A2F879667B8E}" type="pres">
      <dgm:prSet presAssocID="{378D8E83-A027-48DB-9228-154A82C0B21E}" presName="hierRoot2" presStyleCnt="0"/>
      <dgm:spPr/>
    </dgm:pt>
    <dgm:pt modelId="{A6FCB212-55D1-45A0-80FE-DF3603E67937}" type="pres">
      <dgm:prSet presAssocID="{378D8E83-A027-48DB-9228-154A82C0B21E}" presName="composite2" presStyleCnt="0"/>
      <dgm:spPr/>
    </dgm:pt>
    <dgm:pt modelId="{6D0508FF-02D8-42A3-8932-685A0C88DC69}" type="pres">
      <dgm:prSet presAssocID="{378D8E83-A027-48DB-9228-154A82C0B21E}" presName="background2" presStyleLbl="node2" presStyleIdx="0" presStyleCnt="2"/>
      <dgm:spPr/>
    </dgm:pt>
    <dgm:pt modelId="{A6680F1C-32E6-4069-B28C-D19638367BD5}" type="pres">
      <dgm:prSet presAssocID="{378D8E83-A027-48DB-9228-154A82C0B21E}" presName="text2" presStyleLbl="fgAcc2" presStyleIdx="0" presStyleCnt="2">
        <dgm:presLayoutVars>
          <dgm:chPref val="3"/>
        </dgm:presLayoutVars>
      </dgm:prSet>
      <dgm:spPr/>
      <dgm:t>
        <a:bodyPr/>
        <a:lstStyle/>
        <a:p>
          <a:endParaRPr lang="en-US"/>
        </a:p>
      </dgm:t>
    </dgm:pt>
    <dgm:pt modelId="{BA63E04B-564A-4FB7-BE2B-6A4C8210671A}" type="pres">
      <dgm:prSet presAssocID="{378D8E83-A027-48DB-9228-154A82C0B21E}" presName="hierChild3" presStyleCnt="0"/>
      <dgm:spPr/>
    </dgm:pt>
    <dgm:pt modelId="{D995C4C1-69E5-4FD5-85E4-137D4233B363}" type="pres">
      <dgm:prSet presAssocID="{CB796BBD-66F8-468C-AA5B-2E11E581CC23}" presName="Name10" presStyleLbl="parChTrans1D2" presStyleIdx="1" presStyleCnt="2"/>
      <dgm:spPr/>
      <dgm:t>
        <a:bodyPr/>
        <a:lstStyle/>
        <a:p>
          <a:endParaRPr lang="en-US"/>
        </a:p>
      </dgm:t>
    </dgm:pt>
    <dgm:pt modelId="{18F17B30-0E61-432E-B403-FD81D2B85F66}" type="pres">
      <dgm:prSet presAssocID="{FC413D0E-395A-4B65-901C-7BCD37377BEB}" presName="hierRoot2" presStyleCnt="0"/>
      <dgm:spPr/>
    </dgm:pt>
    <dgm:pt modelId="{B848BE81-9E97-4DB3-A47F-EE7ABC1CD841}" type="pres">
      <dgm:prSet presAssocID="{FC413D0E-395A-4B65-901C-7BCD37377BEB}" presName="composite2" presStyleCnt="0"/>
      <dgm:spPr/>
    </dgm:pt>
    <dgm:pt modelId="{CCC29F57-783D-48B0-A356-EC7BD2193C7C}" type="pres">
      <dgm:prSet presAssocID="{FC413D0E-395A-4B65-901C-7BCD37377BEB}" presName="background2" presStyleLbl="node2" presStyleIdx="1" presStyleCnt="2"/>
      <dgm:spPr/>
    </dgm:pt>
    <dgm:pt modelId="{F7601B16-0753-48C2-91C2-CE4982EB5891}" type="pres">
      <dgm:prSet presAssocID="{FC413D0E-395A-4B65-901C-7BCD37377BEB}" presName="text2" presStyleLbl="fgAcc2" presStyleIdx="1" presStyleCnt="2">
        <dgm:presLayoutVars>
          <dgm:chPref val="3"/>
        </dgm:presLayoutVars>
      </dgm:prSet>
      <dgm:spPr/>
      <dgm:t>
        <a:bodyPr/>
        <a:lstStyle/>
        <a:p>
          <a:endParaRPr lang="en-US"/>
        </a:p>
      </dgm:t>
    </dgm:pt>
    <dgm:pt modelId="{A49A5E13-3C3F-4FB6-BD77-91FA08710199}" type="pres">
      <dgm:prSet presAssocID="{FC413D0E-395A-4B65-901C-7BCD37377BEB}" presName="hierChild3" presStyleCnt="0"/>
      <dgm:spPr/>
    </dgm:pt>
  </dgm:ptLst>
  <dgm:cxnLst>
    <dgm:cxn modelId="{F6072AAF-2B6F-4BB8-9D37-8F088C09402B}" type="presOf" srcId="{58068A9C-7605-4648-8582-E6791D4A0E62}" destId="{2829C038-A631-4C4A-B2A5-D1A0991F8A7C}" srcOrd="0" destOrd="0" presId="urn:microsoft.com/office/officeart/2005/8/layout/hierarchy1"/>
    <dgm:cxn modelId="{DC20EAAC-AC03-47E0-89C8-54C26047CC14}" srcId="{23BD0ED8-63F6-461B-8EED-B131DA0B1FDC}" destId="{FC413D0E-395A-4B65-901C-7BCD37377BEB}" srcOrd="1" destOrd="0" parTransId="{CB796BBD-66F8-468C-AA5B-2E11E581CC23}" sibTransId="{301971CA-AE1D-48BE-9CD7-9A8FEF32790A}"/>
    <dgm:cxn modelId="{3F171273-13A8-4031-9FDC-4357F99325E0}" type="presOf" srcId="{CB796BBD-66F8-468C-AA5B-2E11E581CC23}" destId="{D995C4C1-69E5-4FD5-85E4-137D4233B363}" srcOrd="0" destOrd="0" presId="urn:microsoft.com/office/officeart/2005/8/layout/hierarchy1"/>
    <dgm:cxn modelId="{E1256088-7991-4887-BBCF-1E5402D081ED}" type="presOf" srcId="{FC413D0E-395A-4B65-901C-7BCD37377BEB}" destId="{F7601B16-0753-48C2-91C2-CE4982EB5891}" srcOrd="0" destOrd="0" presId="urn:microsoft.com/office/officeart/2005/8/layout/hierarchy1"/>
    <dgm:cxn modelId="{87F60C87-8A47-4F29-91E5-4AD262C54638}" srcId="{2B45132A-A496-4D08-B4AF-B6E60FF76DA9}" destId="{23BD0ED8-63F6-461B-8EED-B131DA0B1FDC}" srcOrd="0" destOrd="0" parTransId="{2DD2D1E0-3BE5-4544-A1A8-F2FB557A3885}" sibTransId="{F6CD536F-2368-48B8-B94C-C1EE321F96B9}"/>
    <dgm:cxn modelId="{158E5A8C-2E6B-4A05-A45C-4C6838A44B0B}" srcId="{23BD0ED8-63F6-461B-8EED-B131DA0B1FDC}" destId="{378D8E83-A027-48DB-9228-154A82C0B21E}" srcOrd="0" destOrd="0" parTransId="{58068A9C-7605-4648-8582-E6791D4A0E62}" sibTransId="{AFDE712F-5462-4E48-988E-8EA8D2486E9C}"/>
    <dgm:cxn modelId="{84FF6E40-8AF9-4FCC-B3AC-C9B8F00C0E86}" type="presOf" srcId="{378D8E83-A027-48DB-9228-154A82C0B21E}" destId="{A6680F1C-32E6-4069-B28C-D19638367BD5}" srcOrd="0" destOrd="0" presId="urn:microsoft.com/office/officeart/2005/8/layout/hierarchy1"/>
    <dgm:cxn modelId="{3D3E0260-7D70-45A7-95FB-62D5088D56B7}" type="presOf" srcId="{2B45132A-A496-4D08-B4AF-B6E60FF76DA9}" destId="{32D4A155-DB4E-4FF9-95BE-9C47F2FBDB84}" srcOrd="0" destOrd="0" presId="urn:microsoft.com/office/officeart/2005/8/layout/hierarchy1"/>
    <dgm:cxn modelId="{8F7CA797-FBE3-48D7-8817-443272618781}" type="presOf" srcId="{23BD0ED8-63F6-461B-8EED-B131DA0B1FDC}" destId="{A1832AFC-4D47-44AD-B369-F9D8241197AD}" srcOrd="0" destOrd="0" presId="urn:microsoft.com/office/officeart/2005/8/layout/hierarchy1"/>
    <dgm:cxn modelId="{39596C74-31AC-420B-86D2-57B5A2747696}" type="presParOf" srcId="{32D4A155-DB4E-4FF9-95BE-9C47F2FBDB84}" destId="{1099699C-D72D-400D-812E-D3B245E45221}" srcOrd="0" destOrd="0" presId="urn:microsoft.com/office/officeart/2005/8/layout/hierarchy1"/>
    <dgm:cxn modelId="{0AC812BA-4428-4856-9472-0B9978870AAF}" type="presParOf" srcId="{1099699C-D72D-400D-812E-D3B245E45221}" destId="{C663336C-D62E-466D-84DB-9CBB364C886C}" srcOrd="0" destOrd="0" presId="urn:microsoft.com/office/officeart/2005/8/layout/hierarchy1"/>
    <dgm:cxn modelId="{B58C37C0-E069-4A92-A178-BE620C313D03}" type="presParOf" srcId="{C663336C-D62E-466D-84DB-9CBB364C886C}" destId="{A5148D51-2137-407A-B292-CD164A2C6C93}" srcOrd="0" destOrd="0" presId="urn:microsoft.com/office/officeart/2005/8/layout/hierarchy1"/>
    <dgm:cxn modelId="{FFA79D05-8AD9-45CE-B380-00E7DFC272C3}" type="presParOf" srcId="{C663336C-D62E-466D-84DB-9CBB364C886C}" destId="{A1832AFC-4D47-44AD-B369-F9D8241197AD}" srcOrd="1" destOrd="0" presId="urn:microsoft.com/office/officeart/2005/8/layout/hierarchy1"/>
    <dgm:cxn modelId="{2899ABB0-2E3E-4BCD-A791-F3D51D4DF41C}" type="presParOf" srcId="{1099699C-D72D-400D-812E-D3B245E45221}" destId="{7F495CE0-E64B-474C-BD04-BDCF6CC0E3E9}" srcOrd="1" destOrd="0" presId="urn:microsoft.com/office/officeart/2005/8/layout/hierarchy1"/>
    <dgm:cxn modelId="{6F12E42B-E9F0-41F4-BFF0-DFC2B1E1AE31}" type="presParOf" srcId="{7F495CE0-E64B-474C-BD04-BDCF6CC0E3E9}" destId="{2829C038-A631-4C4A-B2A5-D1A0991F8A7C}" srcOrd="0" destOrd="0" presId="urn:microsoft.com/office/officeart/2005/8/layout/hierarchy1"/>
    <dgm:cxn modelId="{A89E7C4D-3F91-474D-BD0A-951E09E11106}" type="presParOf" srcId="{7F495CE0-E64B-474C-BD04-BDCF6CC0E3E9}" destId="{056F372E-6D13-4B83-8A9A-A2F879667B8E}" srcOrd="1" destOrd="0" presId="urn:microsoft.com/office/officeart/2005/8/layout/hierarchy1"/>
    <dgm:cxn modelId="{7662AB8C-8272-45C4-A527-4DC1D56F746A}" type="presParOf" srcId="{056F372E-6D13-4B83-8A9A-A2F879667B8E}" destId="{A6FCB212-55D1-45A0-80FE-DF3603E67937}" srcOrd="0" destOrd="0" presId="urn:microsoft.com/office/officeart/2005/8/layout/hierarchy1"/>
    <dgm:cxn modelId="{83313AC8-AFCD-48D7-808F-B473A825844A}" type="presParOf" srcId="{A6FCB212-55D1-45A0-80FE-DF3603E67937}" destId="{6D0508FF-02D8-42A3-8932-685A0C88DC69}" srcOrd="0" destOrd="0" presId="urn:microsoft.com/office/officeart/2005/8/layout/hierarchy1"/>
    <dgm:cxn modelId="{00D91F9F-4E2C-44E1-88D0-D4DF7705A65A}" type="presParOf" srcId="{A6FCB212-55D1-45A0-80FE-DF3603E67937}" destId="{A6680F1C-32E6-4069-B28C-D19638367BD5}" srcOrd="1" destOrd="0" presId="urn:microsoft.com/office/officeart/2005/8/layout/hierarchy1"/>
    <dgm:cxn modelId="{F9ABDF3F-38AE-49E1-9428-27EA4FC9E806}" type="presParOf" srcId="{056F372E-6D13-4B83-8A9A-A2F879667B8E}" destId="{BA63E04B-564A-4FB7-BE2B-6A4C8210671A}" srcOrd="1" destOrd="0" presId="urn:microsoft.com/office/officeart/2005/8/layout/hierarchy1"/>
    <dgm:cxn modelId="{2A3A3F60-1A4D-4796-89C1-F40BFABA70CE}" type="presParOf" srcId="{7F495CE0-E64B-474C-BD04-BDCF6CC0E3E9}" destId="{D995C4C1-69E5-4FD5-85E4-137D4233B363}" srcOrd="2" destOrd="0" presId="urn:microsoft.com/office/officeart/2005/8/layout/hierarchy1"/>
    <dgm:cxn modelId="{4A4296E8-D5B8-48AD-95A3-9E5C6EEB059A}" type="presParOf" srcId="{7F495CE0-E64B-474C-BD04-BDCF6CC0E3E9}" destId="{18F17B30-0E61-432E-B403-FD81D2B85F66}" srcOrd="3" destOrd="0" presId="urn:microsoft.com/office/officeart/2005/8/layout/hierarchy1"/>
    <dgm:cxn modelId="{FD026023-EE69-474A-892C-DA7D598ABDCD}" type="presParOf" srcId="{18F17B30-0E61-432E-B403-FD81D2B85F66}" destId="{B848BE81-9E97-4DB3-A47F-EE7ABC1CD841}" srcOrd="0" destOrd="0" presId="urn:microsoft.com/office/officeart/2005/8/layout/hierarchy1"/>
    <dgm:cxn modelId="{2AFCC0A3-A4F3-4783-9B60-C9C9A25480D2}" type="presParOf" srcId="{B848BE81-9E97-4DB3-A47F-EE7ABC1CD841}" destId="{CCC29F57-783D-48B0-A356-EC7BD2193C7C}" srcOrd="0" destOrd="0" presId="urn:microsoft.com/office/officeart/2005/8/layout/hierarchy1"/>
    <dgm:cxn modelId="{8808AF2F-A09F-4DE9-9767-D5A752093DFA}" type="presParOf" srcId="{B848BE81-9E97-4DB3-A47F-EE7ABC1CD841}" destId="{F7601B16-0753-48C2-91C2-CE4982EB5891}" srcOrd="1" destOrd="0" presId="urn:microsoft.com/office/officeart/2005/8/layout/hierarchy1"/>
    <dgm:cxn modelId="{7D6141D7-EFF4-44BD-833F-27FC30EDC66E}" type="presParOf" srcId="{18F17B30-0E61-432E-B403-FD81D2B85F66}" destId="{A49A5E13-3C3F-4FB6-BD77-91FA08710199}" srcOrd="1" destOrd="0" presId="urn:microsoft.com/office/officeart/2005/8/layout/hierarchy1"/>
  </dgm:cxnLst>
  <dgm:bg>
    <a:solidFill>
      <a:srgbClr val="B0D0FA"/>
    </a:solidFill>
  </dgm:bg>
  <dgm:whole>
    <a:ln w="38100">
      <a:solidFill>
        <a:srgbClr val="7093D2"/>
      </a:solidFill>
    </a:ln>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44C392-2474-45E9-80DE-C211BCA8E649}">
      <dsp:nvSpPr>
        <dsp:cNvPr id="0" name=""/>
        <dsp:cNvSpPr/>
      </dsp:nvSpPr>
      <dsp:spPr>
        <a:xfrm>
          <a:off x="1824363" y="364062"/>
          <a:ext cx="4631289" cy="4445762"/>
        </a:xfrm>
        <a:prstGeom prst="pie">
          <a:avLst>
            <a:gd name="adj1" fmla="val 16200000"/>
            <a:gd name="adj2" fmla="val 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endParaRPr lang="en-US" sz="1800" kern="1200"/>
        </a:p>
      </dsp:txBody>
      <dsp:txXfrm>
        <a:off x="4192937" y="1186528"/>
        <a:ext cx="1709166" cy="1323143"/>
      </dsp:txXfrm>
    </dsp:sp>
    <dsp:sp modelId="{9D6C0C50-71E9-4290-8471-12B921C02CB1}">
      <dsp:nvSpPr>
        <dsp:cNvPr id="0" name=""/>
        <dsp:cNvSpPr/>
      </dsp:nvSpPr>
      <dsp:spPr>
        <a:xfrm>
          <a:off x="1927241" y="572519"/>
          <a:ext cx="4551680" cy="4551680"/>
        </a:xfrm>
        <a:prstGeom prst="pie">
          <a:avLst>
            <a:gd name="adj1" fmla="val 0"/>
            <a:gd name="adj2" fmla="val 54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Try out activities to develop children’s skills</a:t>
          </a:r>
          <a:endParaRPr lang="en-US" sz="1800" kern="1200" dirty="0"/>
        </a:p>
      </dsp:txBody>
      <dsp:txXfrm>
        <a:off x="4284361" y="2929639"/>
        <a:ext cx="1679786" cy="1354666"/>
      </dsp:txXfrm>
    </dsp:sp>
    <dsp:sp modelId="{E2D36976-68D0-4E12-913D-B27EB8132C1B}">
      <dsp:nvSpPr>
        <dsp:cNvPr id="0" name=""/>
        <dsp:cNvSpPr/>
      </dsp:nvSpPr>
      <dsp:spPr>
        <a:xfrm>
          <a:off x="1254912" y="552628"/>
          <a:ext cx="4551680" cy="4551680"/>
        </a:xfrm>
        <a:prstGeom prst="pie">
          <a:avLst>
            <a:gd name="adj1" fmla="val 5400000"/>
            <a:gd name="adj2" fmla="val 108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Find out how we can help children understand what they are reading</a:t>
          </a:r>
          <a:endParaRPr lang="en-US" sz="1800" kern="1200" dirty="0"/>
        </a:p>
      </dsp:txBody>
      <dsp:txXfrm>
        <a:off x="1769685" y="2909748"/>
        <a:ext cx="1679786" cy="1354666"/>
      </dsp:txXfrm>
    </dsp:sp>
    <dsp:sp modelId="{5C7E3888-79C7-4D8C-B5ED-B13E1DCD77E6}">
      <dsp:nvSpPr>
        <dsp:cNvPr id="0" name=""/>
        <dsp:cNvSpPr/>
      </dsp:nvSpPr>
      <dsp:spPr>
        <a:xfrm>
          <a:off x="1208622" y="386310"/>
          <a:ext cx="4551680" cy="4551680"/>
        </a:xfrm>
        <a:prstGeom prst="pie">
          <a:avLst>
            <a:gd name="adj1" fmla="val 108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kern="1200" dirty="0" smtClean="0"/>
            <a:t>Learn about what helps us understand what we read</a:t>
          </a:r>
          <a:endParaRPr lang="en-US" sz="1800" kern="1200" dirty="0"/>
        </a:p>
      </dsp:txBody>
      <dsp:txXfrm>
        <a:off x="1723395" y="1226203"/>
        <a:ext cx="1679786" cy="13546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3B1760-65DA-412F-B18F-2D2E99D1C3C8}">
      <dsp:nvSpPr>
        <dsp:cNvPr id="0" name=""/>
        <dsp:cNvSpPr/>
      </dsp:nvSpPr>
      <dsp:spPr>
        <a:xfrm>
          <a:off x="1690538" y="2132533"/>
          <a:ext cx="1297602" cy="129760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US" sz="1500" kern="1200" dirty="0"/>
            <a:t>The 4 main strategies we use for  decoding</a:t>
          </a:r>
        </a:p>
      </dsp:txBody>
      <dsp:txXfrm>
        <a:off x="1880567" y="2322562"/>
        <a:ext cx="917544" cy="917544"/>
      </dsp:txXfrm>
    </dsp:sp>
    <dsp:sp modelId="{E57FE782-3136-4345-98C2-EFE1C738F982}">
      <dsp:nvSpPr>
        <dsp:cNvPr id="0" name=""/>
        <dsp:cNvSpPr/>
      </dsp:nvSpPr>
      <dsp:spPr>
        <a:xfrm rot="16200000">
          <a:off x="2143928" y="1912161"/>
          <a:ext cx="390822" cy="49921"/>
        </a:xfrm>
        <a:custGeom>
          <a:avLst/>
          <a:gdLst/>
          <a:ahLst/>
          <a:cxnLst/>
          <a:rect l="0" t="0" r="0" b="0"/>
          <a:pathLst>
            <a:path>
              <a:moveTo>
                <a:pt x="0" y="24960"/>
              </a:moveTo>
              <a:lnTo>
                <a:pt x="390822" y="2496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dirty="0"/>
        </a:p>
      </dsp:txBody>
      <dsp:txXfrm>
        <a:off x="2329569" y="1927351"/>
        <a:ext cx="19541" cy="19541"/>
      </dsp:txXfrm>
    </dsp:sp>
    <dsp:sp modelId="{AE8EB792-D5C4-4FE5-BF15-31F7B159BA43}">
      <dsp:nvSpPr>
        <dsp:cNvPr id="0" name=""/>
        <dsp:cNvSpPr/>
      </dsp:nvSpPr>
      <dsp:spPr>
        <a:xfrm>
          <a:off x="1690538" y="444108"/>
          <a:ext cx="1297602" cy="1297602"/>
        </a:xfrm>
        <a:prstGeom prst="ellipse">
          <a:avLst/>
        </a:prstGeom>
        <a:solidFill>
          <a:schemeClr val="tx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US" sz="1500" kern="1200" dirty="0"/>
            <a:t>Phonic strategies</a:t>
          </a:r>
        </a:p>
      </dsp:txBody>
      <dsp:txXfrm>
        <a:off x="1880567" y="634137"/>
        <a:ext cx="917544" cy="917544"/>
      </dsp:txXfrm>
    </dsp:sp>
    <dsp:sp modelId="{A54264E8-31D4-4BA6-A5A2-FDFEAD158827}">
      <dsp:nvSpPr>
        <dsp:cNvPr id="0" name=""/>
        <dsp:cNvSpPr/>
      </dsp:nvSpPr>
      <dsp:spPr>
        <a:xfrm>
          <a:off x="2988141" y="2756374"/>
          <a:ext cx="390822" cy="49921"/>
        </a:xfrm>
        <a:custGeom>
          <a:avLst/>
          <a:gdLst/>
          <a:ahLst/>
          <a:cxnLst/>
          <a:rect l="0" t="0" r="0" b="0"/>
          <a:pathLst>
            <a:path>
              <a:moveTo>
                <a:pt x="0" y="24960"/>
              </a:moveTo>
              <a:lnTo>
                <a:pt x="390822" y="2496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dirty="0"/>
        </a:p>
      </dsp:txBody>
      <dsp:txXfrm>
        <a:off x="3173781" y="2771564"/>
        <a:ext cx="19541" cy="19541"/>
      </dsp:txXfrm>
    </dsp:sp>
    <dsp:sp modelId="{384EFA93-7650-486E-A653-45B41B8ADC04}">
      <dsp:nvSpPr>
        <dsp:cNvPr id="0" name=""/>
        <dsp:cNvSpPr/>
      </dsp:nvSpPr>
      <dsp:spPr>
        <a:xfrm>
          <a:off x="3378963" y="2132533"/>
          <a:ext cx="1297602" cy="1297602"/>
        </a:xfrm>
        <a:prstGeom prst="ellipse">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US" sz="1500" kern="1200" dirty="0">
              <a:solidFill>
                <a:schemeClr val="tx1"/>
              </a:solidFill>
            </a:rPr>
            <a:t>Word recognition strategies</a:t>
          </a:r>
        </a:p>
      </dsp:txBody>
      <dsp:txXfrm>
        <a:off x="3568992" y="2322562"/>
        <a:ext cx="917544" cy="917544"/>
      </dsp:txXfrm>
    </dsp:sp>
    <dsp:sp modelId="{2D05B222-8776-4A9B-ACB2-EE7F30C3EE52}">
      <dsp:nvSpPr>
        <dsp:cNvPr id="0" name=""/>
        <dsp:cNvSpPr/>
      </dsp:nvSpPr>
      <dsp:spPr>
        <a:xfrm rot="5400000">
          <a:off x="2143928" y="3600586"/>
          <a:ext cx="390822" cy="49921"/>
        </a:xfrm>
        <a:custGeom>
          <a:avLst/>
          <a:gdLst/>
          <a:ahLst/>
          <a:cxnLst/>
          <a:rect l="0" t="0" r="0" b="0"/>
          <a:pathLst>
            <a:path>
              <a:moveTo>
                <a:pt x="0" y="24960"/>
              </a:moveTo>
              <a:lnTo>
                <a:pt x="390822" y="2496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dirty="0"/>
        </a:p>
      </dsp:txBody>
      <dsp:txXfrm>
        <a:off x="2329569" y="3615776"/>
        <a:ext cx="19541" cy="19541"/>
      </dsp:txXfrm>
    </dsp:sp>
    <dsp:sp modelId="{D374E91B-AF11-4272-BE82-88D6CB604D99}">
      <dsp:nvSpPr>
        <dsp:cNvPr id="0" name=""/>
        <dsp:cNvSpPr/>
      </dsp:nvSpPr>
      <dsp:spPr>
        <a:xfrm>
          <a:off x="1690538" y="3820958"/>
          <a:ext cx="1297602" cy="1297602"/>
        </a:xfrm>
        <a:prstGeom prst="ellipse">
          <a:avLst/>
        </a:prstGeom>
        <a:solidFill>
          <a:schemeClr val="tx2">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US" sz="1500" kern="1200" dirty="0"/>
            <a:t>Knowledge of language strategies</a:t>
          </a:r>
        </a:p>
      </dsp:txBody>
      <dsp:txXfrm>
        <a:off x="1880567" y="4010987"/>
        <a:ext cx="917544" cy="917544"/>
      </dsp:txXfrm>
    </dsp:sp>
    <dsp:sp modelId="{59FC8EAC-EDB2-49BC-9C43-9AF423749D08}">
      <dsp:nvSpPr>
        <dsp:cNvPr id="0" name=""/>
        <dsp:cNvSpPr/>
      </dsp:nvSpPr>
      <dsp:spPr>
        <a:xfrm rot="10694295">
          <a:off x="1352832" y="2781517"/>
          <a:ext cx="338092" cy="49921"/>
        </a:xfrm>
        <a:custGeom>
          <a:avLst/>
          <a:gdLst/>
          <a:ahLst/>
          <a:cxnLst/>
          <a:rect l="0" t="0" r="0" b="0"/>
          <a:pathLst>
            <a:path>
              <a:moveTo>
                <a:pt x="0" y="24960"/>
              </a:moveTo>
              <a:lnTo>
                <a:pt x="338092" y="2496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dirty="0"/>
        </a:p>
      </dsp:txBody>
      <dsp:txXfrm rot="10800000">
        <a:off x="1513426" y="2798026"/>
        <a:ext cx="16904" cy="16904"/>
      </dsp:txXfrm>
    </dsp:sp>
    <dsp:sp modelId="{60C111B6-BED8-4BC8-8EDB-2129CDD33E1C}">
      <dsp:nvSpPr>
        <dsp:cNvPr id="0" name=""/>
        <dsp:cNvSpPr/>
      </dsp:nvSpPr>
      <dsp:spPr>
        <a:xfrm>
          <a:off x="55616" y="2182820"/>
          <a:ext cx="1297602" cy="1297602"/>
        </a:xfrm>
        <a:prstGeom prst="ellipse">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US" sz="1500" kern="1200" dirty="0"/>
            <a:t>Knowledge of contextual strategies</a:t>
          </a:r>
        </a:p>
      </dsp:txBody>
      <dsp:txXfrm>
        <a:off x="245645" y="2372849"/>
        <a:ext cx="917544" cy="9175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95C4C1-69E5-4FD5-85E4-137D4233B363}">
      <dsp:nvSpPr>
        <dsp:cNvPr id="0" name=""/>
        <dsp:cNvSpPr/>
      </dsp:nvSpPr>
      <dsp:spPr>
        <a:xfrm>
          <a:off x="1744152" y="1661057"/>
          <a:ext cx="959038" cy="456414"/>
        </a:xfrm>
        <a:custGeom>
          <a:avLst/>
          <a:gdLst/>
          <a:ahLst/>
          <a:cxnLst/>
          <a:rect l="0" t="0" r="0" b="0"/>
          <a:pathLst>
            <a:path>
              <a:moveTo>
                <a:pt x="0" y="0"/>
              </a:moveTo>
              <a:lnTo>
                <a:pt x="0" y="311033"/>
              </a:lnTo>
              <a:lnTo>
                <a:pt x="959038" y="311033"/>
              </a:lnTo>
              <a:lnTo>
                <a:pt x="959038" y="45641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829C038-A631-4C4A-B2A5-D1A0991F8A7C}">
      <dsp:nvSpPr>
        <dsp:cNvPr id="0" name=""/>
        <dsp:cNvSpPr/>
      </dsp:nvSpPr>
      <dsp:spPr>
        <a:xfrm>
          <a:off x="785114" y="1661057"/>
          <a:ext cx="959038" cy="456414"/>
        </a:xfrm>
        <a:custGeom>
          <a:avLst/>
          <a:gdLst/>
          <a:ahLst/>
          <a:cxnLst/>
          <a:rect l="0" t="0" r="0" b="0"/>
          <a:pathLst>
            <a:path>
              <a:moveTo>
                <a:pt x="959038" y="0"/>
              </a:moveTo>
              <a:lnTo>
                <a:pt x="959038" y="311033"/>
              </a:lnTo>
              <a:lnTo>
                <a:pt x="0" y="311033"/>
              </a:lnTo>
              <a:lnTo>
                <a:pt x="0" y="45641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148D51-2137-407A-B292-CD164A2C6C93}">
      <dsp:nvSpPr>
        <dsp:cNvPr id="0" name=""/>
        <dsp:cNvSpPr/>
      </dsp:nvSpPr>
      <dsp:spPr>
        <a:xfrm>
          <a:off x="959485" y="664529"/>
          <a:ext cx="1569335" cy="996527"/>
        </a:xfrm>
        <a:prstGeom prst="roundRect">
          <a:avLst>
            <a:gd name="adj" fmla="val 10000"/>
          </a:avLst>
        </a:prstGeom>
        <a:solidFill>
          <a:schemeClr val="accent1">
            <a:hueOff val="0"/>
            <a:satOff val="0"/>
            <a:lumOff val="0"/>
            <a:alphaOff val="0"/>
          </a:schemeClr>
        </a:solidFill>
        <a:ln w="12700" cap="flat" cmpd="sng" algn="ctr">
          <a:solidFill>
            <a:srgbClr val="32C4C8"/>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832AFC-4D47-44AD-B369-F9D8241197AD}">
      <dsp:nvSpPr>
        <dsp:cNvPr id="0" name=""/>
        <dsp:cNvSpPr/>
      </dsp:nvSpPr>
      <dsp:spPr>
        <a:xfrm>
          <a:off x="1133855" y="830181"/>
          <a:ext cx="1569335" cy="996527"/>
        </a:xfrm>
        <a:prstGeom prst="roundRect">
          <a:avLst>
            <a:gd name="adj" fmla="val 10000"/>
          </a:avLst>
        </a:prstGeom>
        <a:solidFill>
          <a:srgbClr val="32C4C8">
            <a:alpha val="90000"/>
          </a:srgb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Reading</a:t>
          </a:r>
        </a:p>
      </dsp:txBody>
      <dsp:txXfrm>
        <a:off x="1163042" y="859368"/>
        <a:ext cx="1510961" cy="938153"/>
      </dsp:txXfrm>
    </dsp:sp>
    <dsp:sp modelId="{6D0508FF-02D8-42A3-8932-685A0C88DC69}">
      <dsp:nvSpPr>
        <dsp:cNvPr id="0" name=""/>
        <dsp:cNvSpPr/>
      </dsp:nvSpPr>
      <dsp:spPr>
        <a:xfrm>
          <a:off x="447" y="2117472"/>
          <a:ext cx="1569335" cy="996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680F1C-32E6-4069-B28C-D19638367BD5}">
      <dsp:nvSpPr>
        <dsp:cNvPr id="0" name=""/>
        <dsp:cNvSpPr/>
      </dsp:nvSpPr>
      <dsp:spPr>
        <a:xfrm>
          <a:off x="174817" y="2283124"/>
          <a:ext cx="1569335" cy="996527"/>
        </a:xfrm>
        <a:prstGeom prst="roundRect">
          <a:avLst>
            <a:gd name="adj" fmla="val 10000"/>
          </a:avLst>
        </a:prstGeom>
        <a:solidFill>
          <a:srgbClr val="32C4C8">
            <a:alpha val="90000"/>
          </a:srgb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Decoding</a:t>
          </a:r>
        </a:p>
      </dsp:txBody>
      <dsp:txXfrm>
        <a:off x="204004" y="2312311"/>
        <a:ext cx="1510961" cy="938153"/>
      </dsp:txXfrm>
    </dsp:sp>
    <dsp:sp modelId="{CCC29F57-783D-48B0-A356-EC7BD2193C7C}">
      <dsp:nvSpPr>
        <dsp:cNvPr id="0" name=""/>
        <dsp:cNvSpPr/>
      </dsp:nvSpPr>
      <dsp:spPr>
        <a:xfrm>
          <a:off x="1918523" y="2117472"/>
          <a:ext cx="1569335" cy="996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601B16-0753-48C2-91C2-CE4982EB5891}">
      <dsp:nvSpPr>
        <dsp:cNvPr id="0" name=""/>
        <dsp:cNvSpPr/>
      </dsp:nvSpPr>
      <dsp:spPr>
        <a:xfrm>
          <a:off x="2092893" y="2283124"/>
          <a:ext cx="1569335" cy="996527"/>
        </a:xfrm>
        <a:prstGeom prst="roundRect">
          <a:avLst>
            <a:gd name="adj" fmla="val 10000"/>
          </a:avLst>
        </a:prstGeom>
        <a:solidFill>
          <a:srgbClr val="32C4C8">
            <a:alpha val="90000"/>
          </a:srgbClr>
        </a:solidFill>
        <a:ln w="12700" cap="flat" cmpd="sng" algn="ctr">
          <a:solidFill>
            <a:srgbClr val="7093D2"/>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Comprehension</a:t>
          </a:r>
        </a:p>
      </dsp:txBody>
      <dsp:txXfrm>
        <a:off x="2122080" y="2312311"/>
        <a:ext cx="1510961" cy="9381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95C4C1-69E5-4FD5-85E4-137D4233B363}">
      <dsp:nvSpPr>
        <dsp:cNvPr id="0" name=""/>
        <dsp:cNvSpPr/>
      </dsp:nvSpPr>
      <dsp:spPr>
        <a:xfrm>
          <a:off x="1744152" y="1661057"/>
          <a:ext cx="959038" cy="456414"/>
        </a:xfrm>
        <a:custGeom>
          <a:avLst/>
          <a:gdLst/>
          <a:ahLst/>
          <a:cxnLst/>
          <a:rect l="0" t="0" r="0" b="0"/>
          <a:pathLst>
            <a:path>
              <a:moveTo>
                <a:pt x="0" y="0"/>
              </a:moveTo>
              <a:lnTo>
                <a:pt x="0" y="311033"/>
              </a:lnTo>
              <a:lnTo>
                <a:pt x="959038" y="311033"/>
              </a:lnTo>
              <a:lnTo>
                <a:pt x="959038" y="45641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829C038-A631-4C4A-B2A5-D1A0991F8A7C}">
      <dsp:nvSpPr>
        <dsp:cNvPr id="0" name=""/>
        <dsp:cNvSpPr/>
      </dsp:nvSpPr>
      <dsp:spPr>
        <a:xfrm>
          <a:off x="785114" y="1661057"/>
          <a:ext cx="959038" cy="456414"/>
        </a:xfrm>
        <a:custGeom>
          <a:avLst/>
          <a:gdLst/>
          <a:ahLst/>
          <a:cxnLst/>
          <a:rect l="0" t="0" r="0" b="0"/>
          <a:pathLst>
            <a:path>
              <a:moveTo>
                <a:pt x="959038" y="0"/>
              </a:moveTo>
              <a:lnTo>
                <a:pt x="959038" y="311033"/>
              </a:lnTo>
              <a:lnTo>
                <a:pt x="0" y="311033"/>
              </a:lnTo>
              <a:lnTo>
                <a:pt x="0" y="45641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5148D51-2137-407A-B292-CD164A2C6C93}">
      <dsp:nvSpPr>
        <dsp:cNvPr id="0" name=""/>
        <dsp:cNvSpPr/>
      </dsp:nvSpPr>
      <dsp:spPr>
        <a:xfrm>
          <a:off x="959485" y="664529"/>
          <a:ext cx="1569335" cy="996527"/>
        </a:xfrm>
        <a:prstGeom prst="roundRect">
          <a:avLst>
            <a:gd name="adj" fmla="val 10000"/>
          </a:avLst>
        </a:prstGeom>
        <a:solidFill>
          <a:schemeClr val="accent1">
            <a:hueOff val="0"/>
            <a:satOff val="0"/>
            <a:lumOff val="0"/>
            <a:alphaOff val="0"/>
          </a:schemeClr>
        </a:solidFill>
        <a:ln w="12700" cap="flat" cmpd="sng" algn="ctr">
          <a:solidFill>
            <a:srgbClr val="32C4C8"/>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832AFC-4D47-44AD-B369-F9D8241197AD}">
      <dsp:nvSpPr>
        <dsp:cNvPr id="0" name=""/>
        <dsp:cNvSpPr/>
      </dsp:nvSpPr>
      <dsp:spPr>
        <a:xfrm>
          <a:off x="1133855" y="830181"/>
          <a:ext cx="1569335" cy="996527"/>
        </a:xfrm>
        <a:prstGeom prst="roundRect">
          <a:avLst>
            <a:gd name="adj" fmla="val 10000"/>
          </a:avLst>
        </a:prstGeom>
        <a:solidFill>
          <a:srgbClr val="32C4C8">
            <a:alpha val="90000"/>
          </a:srgb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Reading</a:t>
          </a:r>
        </a:p>
      </dsp:txBody>
      <dsp:txXfrm>
        <a:off x="1163042" y="859368"/>
        <a:ext cx="1510961" cy="938153"/>
      </dsp:txXfrm>
    </dsp:sp>
    <dsp:sp modelId="{6D0508FF-02D8-42A3-8932-685A0C88DC69}">
      <dsp:nvSpPr>
        <dsp:cNvPr id="0" name=""/>
        <dsp:cNvSpPr/>
      </dsp:nvSpPr>
      <dsp:spPr>
        <a:xfrm>
          <a:off x="447" y="2117472"/>
          <a:ext cx="1569335" cy="996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680F1C-32E6-4069-B28C-D19638367BD5}">
      <dsp:nvSpPr>
        <dsp:cNvPr id="0" name=""/>
        <dsp:cNvSpPr/>
      </dsp:nvSpPr>
      <dsp:spPr>
        <a:xfrm>
          <a:off x="174817" y="2283124"/>
          <a:ext cx="1569335" cy="996527"/>
        </a:xfrm>
        <a:prstGeom prst="roundRect">
          <a:avLst>
            <a:gd name="adj" fmla="val 10000"/>
          </a:avLst>
        </a:prstGeom>
        <a:solidFill>
          <a:srgbClr val="32C4C8">
            <a:alpha val="90000"/>
          </a:srgb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Decoding</a:t>
          </a:r>
        </a:p>
      </dsp:txBody>
      <dsp:txXfrm>
        <a:off x="204004" y="2312311"/>
        <a:ext cx="1510961" cy="938153"/>
      </dsp:txXfrm>
    </dsp:sp>
    <dsp:sp modelId="{CCC29F57-783D-48B0-A356-EC7BD2193C7C}">
      <dsp:nvSpPr>
        <dsp:cNvPr id="0" name=""/>
        <dsp:cNvSpPr/>
      </dsp:nvSpPr>
      <dsp:spPr>
        <a:xfrm>
          <a:off x="1918523" y="2117472"/>
          <a:ext cx="1569335" cy="99652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601B16-0753-48C2-91C2-CE4982EB5891}">
      <dsp:nvSpPr>
        <dsp:cNvPr id="0" name=""/>
        <dsp:cNvSpPr/>
      </dsp:nvSpPr>
      <dsp:spPr>
        <a:xfrm>
          <a:off x="2092893" y="2283124"/>
          <a:ext cx="1569335" cy="996527"/>
        </a:xfrm>
        <a:prstGeom prst="roundRect">
          <a:avLst>
            <a:gd name="adj" fmla="val 10000"/>
          </a:avLst>
        </a:prstGeom>
        <a:solidFill>
          <a:srgbClr val="32C4C8">
            <a:alpha val="90000"/>
          </a:srgbClr>
        </a:solidFill>
        <a:ln w="12700" cap="flat" cmpd="sng" algn="ctr">
          <a:solidFill>
            <a:srgbClr val="7093D2"/>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Comprehension</a:t>
          </a:r>
        </a:p>
      </dsp:txBody>
      <dsp:txXfrm>
        <a:off x="2122080" y="2312311"/>
        <a:ext cx="1510961" cy="938153"/>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0A45B3-B8E5-413E-A322-228602D75FAE}" type="datetimeFigureOut">
              <a:rPr lang="en-GB" smtClean="0"/>
              <a:t>20/09/2018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37121CE-4CAA-484E-ABBB-FFE98201C510}" type="slidenum">
              <a:rPr lang="en-GB" smtClean="0"/>
              <a:t>‹#›</a:t>
            </a:fld>
            <a:endParaRPr lang="en-GB" dirty="0"/>
          </a:p>
        </p:txBody>
      </p:sp>
    </p:spTree>
    <p:extLst>
      <p:ext uri="{BB962C8B-B14F-4D97-AF65-F5344CB8AC3E}">
        <p14:creationId xmlns:p14="http://schemas.microsoft.com/office/powerpoint/2010/main" val="23197787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37121CE-4CAA-484E-ABBB-FFE98201C510}" type="slidenum">
              <a:rPr lang="en-GB" smtClean="0"/>
              <a:t>1</a:t>
            </a:fld>
            <a:endParaRPr lang="en-GB" dirty="0"/>
          </a:p>
        </p:txBody>
      </p:sp>
    </p:spTree>
    <p:extLst>
      <p:ext uri="{BB962C8B-B14F-4D97-AF65-F5344CB8AC3E}">
        <p14:creationId xmlns:p14="http://schemas.microsoft.com/office/powerpoint/2010/main" val="2484174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them to recap the strategies we have already covered today before revealing the second diagram.</a:t>
            </a:r>
          </a:p>
          <a:p>
            <a:r>
              <a:rPr lang="en-GB" dirty="0"/>
              <a:t>Explain about how this lecture will focus on decoding and the next lecture will focus on comprehension skills.</a:t>
            </a:r>
          </a:p>
          <a:p>
            <a:endParaRPr lang="en-GB" dirty="0"/>
          </a:p>
          <a:p>
            <a:r>
              <a:rPr lang="en-GB" b="1" dirty="0"/>
              <a:t>Activity</a:t>
            </a:r>
          </a:p>
          <a:p>
            <a:r>
              <a:rPr lang="en-GB" dirty="0"/>
              <a:t>In groups, ask students to make a list of the activities that might develop each of these strategies for young children.</a:t>
            </a:r>
          </a:p>
          <a:p>
            <a:endParaRPr lang="en-GB" dirty="0"/>
          </a:p>
          <a:p>
            <a:r>
              <a:rPr lang="en-GB" dirty="0"/>
              <a:t>Word recognition: “special words”, “magic words” “red words” – flash cards – use the term </a:t>
            </a:r>
            <a:r>
              <a:rPr lang="en-GB" b="1" dirty="0"/>
              <a:t>“sight vocabulary”</a:t>
            </a:r>
          </a:p>
          <a:p>
            <a:r>
              <a:rPr lang="en-GB" b="1" dirty="0"/>
              <a:t>Expand on this idea by explaining that some words in English are difficult phonetically, and conversely, although some high frequency words are phonetic they are taught by sight because they are HFW.</a:t>
            </a:r>
          </a:p>
          <a:p>
            <a:endParaRPr lang="en-GB" b="1" dirty="0"/>
          </a:p>
          <a:p>
            <a:r>
              <a:rPr lang="en-GB" b="0" dirty="0"/>
              <a:t>Phonics: </a:t>
            </a:r>
            <a:r>
              <a:rPr lang="en-GB" b="1" dirty="0"/>
              <a:t>Jolly Phonics /  Letterland / Read Write Inc / More? </a:t>
            </a:r>
            <a:r>
              <a:rPr lang="en-GB" b="0" dirty="0"/>
              <a:t>– Explain that there will be a whole session on phonics.</a:t>
            </a:r>
          </a:p>
          <a:p>
            <a:endParaRPr lang="en-GB" b="0" dirty="0"/>
          </a:p>
          <a:p>
            <a:r>
              <a:rPr lang="en-GB" b="0" dirty="0"/>
              <a:t>Knowledge of language and context: </a:t>
            </a:r>
            <a:r>
              <a:rPr lang="en-GB" b="1" dirty="0"/>
              <a:t>immersing children in language / different kinds of reading in the classroom****</a:t>
            </a:r>
          </a:p>
          <a:p>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Remind students of the Estyn quotation from last week: </a:t>
            </a:r>
            <a:r>
              <a:rPr lang="en-GB" sz="1200" i="1" dirty="0"/>
              <a:t>“Learners should experience a language-rich environment across the key stage where oracy, reading and writing experiences are connected.”</a:t>
            </a:r>
            <a:endParaRPr lang="en-GB" sz="1050" dirty="0"/>
          </a:p>
          <a:p>
            <a:endParaRPr lang="en-GB" b="0" dirty="0"/>
          </a:p>
          <a:p>
            <a:endParaRPr lang="en-GB" b="0" dirty="0"/>
          </a:p>
          <a:p>
            <a:endParaRPr lang="en-GB" b="0" dirty="0"/>
          </a:p>
          <a:p>
            <a:endParaRPr lang="en-GB" b="0" dirty="0"/>
          </a:p>
          <a:p>
            <a:endParaRPr lang="en-GB" b="0" dirty="0"/>
          </a:p>
          <a:p>
            <a:endParaRPr lang="en-GB" dirty="0"/>
          </a:p>
          <a:p>
            <a:endParaRPr lang="en-GB" dirty="0"/>
          </a:p>
        </p:txBody>
      </p:sp>
      <p:sp>
        <p:nvSpPr>
          <p:cNvPr id="4" name="Slide Number Placeholder 3"/>
          <p:cNvSpPr>
            <a:spLocks noGrp="1"/>
          </p:cNvSpPr>
          <p:nvPr>
            <p:ph type="sldNum" sz="quarter" idx="10"/>
          </p:nvPr>
        </p:nvSpPr>
        <p:spPr/>
        <p:txBody>
          <a:bodyPr/>
          <a:lstStyle/>
          <a:p>
            <a:fld id="{34363F00-7F05-4888-870A-A771EB1772FD}" type="slidenum">
              <a:rPr lang="en-GB" smtClean="0"/>
              <a:t>3</a:t>
            </a:fld>
            <a:endParaRPr lang="en-GB" dirty="0"/>
          </a:p>
        </p:txBody>
      </p:sp>
    </p:spTree>
    <p:extLst>
      <p:ext uri="{BB962C8B-B14F-4D97-AF65-F5344CB8AC3E}">
        <p14:creationId xmlns:p14="http://schemas.microsoft.com/office/powerpoint/2010/main" val="421197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them about these points and ideas from the last lecture</a:t>
            </a:r>
          </a:p>
        </p:txBody>
      </p:sp>
      <p:sp>
        <p:nvSpPr>
          <p:cNvPr id="4" name="Slide Number Placeholder 3"/>
          <p:cNvSpPr>
            <a:spLocks noGrp="1"/>
          </p:cNvSpPr>
          <p:nvPr>
            <p:ph type="sldNum" sz="quarter" idx="10"/>
          </p:nvPr>
        </p:nvSpPr>
        <p:spPr/>
        <p:txBody>
          <a:bodyPr/>
          <a:lstStyle/>
          <a:p>
            <a:fld id="{7C5B0F83-95FE-4690-BED0-5E8A9AD7FE61}" type="slidenum">
              <a:rPr lang="en-GB" smtClean="0"/>
              <a:t>4</a:t>
            </a:fld>
            <a:endParaRPr lang="en-GB" dirty="0"/>
          </a:p>
        </p:txBody>
      </p:sp>
    </p:spTree>
    <p:extLst>
      <p:ext uri="{BB962C8B-B14F-4D97-AF65-F5344CB8AC3E}">
        <p14:creationId xmlns:p14="http://schemas.microsoft.com/office/powerpoint/2010/main" val="1218668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Initially</a:t>
            </a:r>
            <a:r>
              <a:rPr lang="en-GB" baseline="0" dirty="0"/>
              <a:t> we teach the aspects of reading as two distinct processes, but as the ability to decode increases, the focus moves to teaching language comprehension.</a:t>
            </a:r>
          </a:p>
          <a:p>
            <a:endParaRPr lang="en-GB" baseline="0" dirty="0"/>
          </a:p>
          <a:p>
            <a:r>
              <a:rPr lang="en-GB" baseline="0" dirty="0"/>
              <a:t>The model we have show you so far is very simplistic; other theorists might draw the relationship between the processes differently, for example, Scarborough’s model.</a:t>
            </a:r>
          </a:p>
          <a:p>
            <a:r>
              <a:rPr lang="en-GB" baseline="0" dirty="0"/>
              <a:t>Give students time to look at Scarborough’s model and spot the processes we have not discussed so far:</a:t>
            </a:r>
          </a:p>
          <a:p>
            <a:pPr marL="171450" indent="-171450">
              <a:buFont typeface="Arial" panose="020B0604020202020204" pitchFamily="34" charset="0"/>
              <a:buChar char="•"/>
            </a:pPr>
            <a:r>
              <a:rPr lang="en-GB" baseline="0" dirty="0"/>
              <a:t>Background knowledge</a:t>
            </a:r>
          </a:p>
          <a:p>
            <a:pPr marL="171450" indent="-171450">
              <a:buFont typeface="Arial" panose="020B0604020202020204" pitchFamily="34" charset="0"/>
              <a:buChar char="•"/>
            </a:pPr>
            <a:r>
              <a:rPr lang="en-GB" baseline="0" dirty="0"/>
              <a:t>Vocabulary</a:t>
            </a:r>
          </a:p>
          <a:p>
            <a:pPr marL="171450" indent="-171450">
              <a:buFont typeface="Arial" panose="020B0604020202020204" pitchFamily="34" charset="0"/>
              <a:buChar char="•"/>
            </a:pPr>
            <a:r>
              <a:rPr lang="en-GB" baseline="0" dirty="0"/>
              <a:t>Verbal reasoning</a:t>
            </a:r>
          </a:p>
          <a:p>
            <a:pPr marL="171450" indent="-171450">
              <a:buFont typeface="Arial" panose="020B0604020202020204" pitchFamily="34" charset="0"/>
              <a:buChar char="•"/>
            </a:pPr>
            <a:endParaRPr lang="en-GB" baseline="0" dirty="0"/>
          </a:p>
          <a:p>
            <a:pPr marL="0" indent="0">
              <a:buFont typeface="Arial" panose="020B0604020202020204" pitchFamily="34" charset="0"/>
              <a:buNone/>
            </a:pPr>
            <a:r>
              <a:rPr lang="en-GB" baseline="0" dirty="0"/>
              <a:t>Talk about how children’s prior knowledge, life-experiences, capacity to think, and vocabulary impact on their ability to understand what they are reading. This means that books have to be carefully chosen. </a:t>
            </a:r>
            <a:r>
              <a:rPr lang="en-GB" b="1" baseline="0" dirty="0"/>
              <a:t>However</a:t>
            </a:r>
            <a:r>
              <a:rPr lang="en-GB" baseline="0" dirty="0"/>
              <a:t>, there is a flipside to this: books can also give children a window on a different world. Refer back to the lecture about children’s literature and the book by </a:t>
            </a:r>
            <a:r>
              <a:rPr lang="en-GB" baseline="0" dirty="0">
                <a:highlight>
                  <a:srgbClr val="FFFF00"/>
                </a:highlight>
              </a:rPr>
              <a:t>Spulford</a:t>
            </a:r>
          </a:p>
          <a:p>
            <a:endParaRPr lang="en-GB" baseline="0" dirty="0"/>
          </a:p>
          <a:p>
            <a:r>
              <a:rPr lang="en-GB" sz="1200" b="1" i="0" u="none" strike="noStrike" kern="1200" dirty="0">
                <a:solidFill>
                  <a:schemeClr val="tx1"/>
                </a:solidFill>
                <a:effectLst/>
                <a:latin typeface="+mn-lt"/>
                <a:ea typeface="+mn-ea"/>
                <a:cs typeface="+mn-cs"/>
              </a:rPr>
              <a:t>Could also include </a:t>
            </a:r>
            <a:r>
              <a:rPr lang="en-GB" sz="1200" b="0" i="0" u="none" strike="noStrike" kern="1200" dirty="0">
                <a:solidFill>
                  <a:schemeClr val="tx1"/>
                </a:solidFill>
                <a:effectLst/>
                <a:latin typeface="+mn-lt"/>
                <a:ea typeface="+mn-ea"/>
                <a:cs typeface="+mn-cs"/>
              </a:rPr>
              <a:t>- A </a:t>
            </a:r>
            <a:r>
              <a:rPr lang="en-GB" sz="1200" b="1" i="0" u="none" strike="noStrike" kern="1200" dirty="0">
                <a:solidFill>
                  <a:schemeClr val="tx1"/>
                </a:solidFill>
                <a:effectLst/>
                <a:latin typeface="+mn-lt"/>
                <a:ea typeface="+mn-ea"/>
                <a:cs typeface="+mn-cs"/>
              </a:rPr>
              <a:t>mental model</a:t>
            </a:r>
            <a:r>
              <a:rPr lang="en-GB" sz="1200" b="0" i="0" u="none" strike="noStrike" kern="1200" dirty="0">
                <a:solidFill>
                  <a:schemeClr val="tx1"/>
                </a:solidFill>
                <a:effectLst/>
                <a:latin typeface="+mn-lt"/>
                <a:ea typeface="+mn-ea"/>
                <a:cs typeface="+mn-cs"/>
              </a:rPr>
              <a:t> is an explanation of someone's thought process about how something works in the real world. It is a representation of the surrounding world, the relationships between its various parts and a person's intuitive perception about his or her own acts and their consequences.</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Emphasize that when we are developing higher order reading skills, we are getting children to read “strategically”, as Scarborough points out.</a:t>
            </a:r>
          </a:p>
          <a:p>
            <a:endParaRPr lang="en-GB" dirty="0"/>
          </a:p>
        </p:txBody>
      </p:sp>
      <p:sp>
        <p:nvSpPr>
          <p:cNvPr id="4" name="Slide Number Placeholder 3"/>
          <p:cNvSpPr>
            <a:spLocks noGrp="1"/>
          </p:cNvSpPr>
          <p:nvPr>
            <p:ph type="sldNum" sz="quarter" idx="10"/>
          </p:nvPr>
        </p:nvSpPr>
        <p:spPr/>
        <p:txBody>
          <a:bodyPr/>
          <a:lstStyle/>
          <a:p>
            <a:fld id="{885D7509-218B-49E0-9E61-34F130A3D980}" type="slidenum">
              <a:rPr lang="en-GB" smtClean="0"/>
              <a:t>5</a:t>
            </a:fld>
            <a:endParaRPr lang="en-GB" dirty="0"/>
          </a:p>
        </p:txBody>
      </p:sp>
    </p:spTree>
    <p:extLst>
      <p:ext uri="{BB962C8B-B14F-4D97-AF65-F5344CB8AC3E}">
        <p14:creationId xmlns:p14="http://schemas.microsoft.com/office/powerpoint/2010/main" val="35270432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If</a:t>
            </a:r>
            <a:r>
              <a:rPr lang="en-GB" baseline="0" dirty="0"/>
              <a:t> you know something about boat sails then you can infer something about the properties of ‘Kelvar’. It need to be light, strong, weatherproof.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indent="0">
              <a:buNone/>
            </a:pPr>
            <a:r>
              <a:rPr lang="en-GB" dirty="0"/>
              <a:t>Obviously, decoding the words is needed but you need to know the meaning of </a:t>
            </a:r>
            <a:r>
              <a:rPr lang="en-GB" b="1" dirty="0"/>
              <a:t>most</a:t>
            </a:r>
            <a:r>
              <a:rPr lang="en-GB" dirty="0"/>
              <a:t> words in the text for good language comprehension.</a:t>
            </a:r>
          </a:p>
          <a:p>
            <a:pPr marL="0" indent="0">
              <a:buNone/>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337121CE-4CAA-484E-ABBB-FFE98201C510}" type="slidenum">
              <a:rPr lang="en-GB" smtClean="0"/>
              <a:t>6</a:t>
            </a:fld>
            <a:endParaRPr lang="en-GB" dirty="0"/>
          </a:p>
        </p:txBody>
      </p:sp>
    </p:spTree>
    <p:extLst>
      <p:ext uri="{BB962C8B-B14F-4D97-AF65-F5344CB8AC3E}">
        <p14:creationId xmlns:p14="http://schemas.microsoft.com/office/powerpoint/2010/main" val="4273509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a:t>
            </a:r>
            <a:r>
              <a:rPr lang="en-GB" baseline="0" dirty="0"/>
              <a:t> order to achieve good comprehension we need to understand the differences in meaning between sentences. Ask them to work together and explain the differences between the sentences. Make sure their explanations are clear. The way that the sentences are connected gives a different meaning.</a:t>
            </a:r>
            <a:endParaRPr lang="en-GB" dirty="0"/>
          </a:p>
          <a:p>
            <a:endParaRPr lang="en-GB" dirty="0"/>
          </a:p>
        </p:txBody>
      </p:sp>
      <p:sp>
        <p:nvSpPr>
          <p:cNvPr id="4" name="Slide Number Placeholder 3"/>
          <p:cNvSpPr>
            <a:spLocks noGrp="1"/>
          </p:cNvSpPr>
          <p:nvPr>
            <p:ph type="sldNum" sz="quarter" idx="10"/>
          </p:nvPr>
        </p:nvSpPr>
        <p:spPr/>
        <p:txBody>
          <a:bodyPr/>
          <a:lstStyle/>
          <a:p>
            <a:fld id="{337121CE-4CAA-484E-ABBB-FFE98201C510}" type="slidenum">
              <a:rPr lang="en-GB" smtClean="0"/>
              <a:t>7</a:t>
            </a:fld>
            <a:endParaRPr lang="en-GB" dirty="0"/>
          </a:p>
        </p:txBody>
      </p:sp>
    </p:spTree>
    <p:extLst>
      <p:ext uri="{BB962C8B-B14F-4D97-AF65-F5344CB8AC3E}">
        <p14:creationId xmlns:p14="http://schemas.microsoft.com/office/powerpoint/2010/main" val="3040947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Ask them to read this twice and then go to the next slide.</a:t>
            </a:r>
          </a:p>
          <a:p>
            <a:endParaRPr lang="en-GB" dirty="0"/>
          </a:p>
        </p:txBody>
      </p:sp>
      <p:sp>
        <p:nvSpPr>
          <p:cNvPr id="4" name="Slide Number Placeholder 3"/>
          <p:cNvSpPr>
            <a:spLocks noGrp="1"/>
          </p:cNvSpPr>
          <p:nvPr>
            <p:ph type="sldNum" sz="quarter" idx="10"/>
          </p:nvPr>
        </p:nvSpPr>
        <p:spPr/>
        <p:txBody>
          <a:bodyPr/>
          <a:lstStyle/>
          <a:p>
            <a:fld id="{337121CE-4CAA-484E-ABBB-FFE98201C510}" type="slidenum">
              <a:rPr lang="en-GB" smtClean="0"/>
              <a:t>9</a:t>
            </a:fld>
            <a:endParaRPr lang="en-GB" dirty="0"/>
          </a:p>
        </p:txBody>
      </p:sp>
    </p:spTree>
    <p:extLst>
      <p:ext uri="{BB962C8B-B14F-4D97-AF65-F5344CB8AC3E}">
        <p14:creationId xmlns:p14="http://schemas.microsoft.com/office/powerpoint/2010/main" val="428840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Number 5 is the only verbatim sentence. Explore why.</a:t>
            </a:r>
            <a:r>
              <a:rPr lang="en-GB" baseline="0" dirty="0"/>
              <a:t> They have used skilled inference to construct meaning from the sentence.</a:t>
            </a:r>
            <a:endParaRPr lang="en-GB" dirty="0"/>
          </a:p>
          <a:p>
            <a:endParaRPr lang="en-GB" dirty="0"/>
          </a:p>
        </p:txBody>
      </p:sp>
      <p:sp>
        <p:nvSpPr>
          <p:cNvPr id="4" name="Slide Number Placeholder 3"/>
          <p:cNvSpPr>
            <a:spLocks noGrp="1"/>
          </p:cNvSpPr>
          <p:nvPr>
            <p:ph type="sldNum" sz="quarter" idx="10"/>
          </p:nvPr>
        </p:nvSpPr>
        <p:spPr/>
        <p:txBody>
          <a:bodyPr/>
          <a:lstStyle/>
          <a:p>
            <a:fld id="{337121CE-4CAA-484E-ABBB-FFE98201C510}" type="slidenum">
              <a:rPr lang="en-GB" smtClean="0"/>
              <a:t>10</a:t>
            </a:fld>
            <a:endParaRPr lang="en-GB" dirty="0"/>
          </a:p>
        </p:txBody>
      </p:sp>
    </p:spTree>
    <p:extLst>
      <p:ext uri="{BB962C8B-B14F-4D97-AF65-F5344CB8AC3E}">
        <p14:creationId xmlns:p14="http://schemas.microsoft.com/office/powerpoint/2010/main" val="27898182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a:t>
            </a:r>
            <a:r>
              <a:rPr lang="en-GB" baseline="0" dirty="0"/>
              <a:t> have a mental model of the text. They know about the conventions of a birthday party. That the piggy bank is usually made of china and that a child would usually have coins. That ‘wondering’ about the present means ‘intending’ to buy one. They understand the pronouns ( it, he, she). Some children would find all of this very difficult.</a:t>
            </a:r>
            <a:endParaRPr lang="en-GB" dirty="0"/>
          </a:p>
        </p:txBody>
      </p:sp>
      <p:sp>
        <p:nvSpPr>
          <p:cNvPr id="4" name="Slide Number Placeholder 3"/>
          <p:cNvSpPr>
            <a:spLocks noGrp="1"/>
          </p:cNvSpPr>
          <p:nvPr>
            <p:ph type="sldNum" sz="quarter" idx="10"/>
          </p:nvPr>
        </p:nvSpPr>
        <p:spPr/>
        <p:txBody>
          <a:bodyPr/>
          <a:lstStyle/>
          <a:p>
            <a:fld id="{885D7509-218B-49E0-9E61-34F130A3D980}" type="slidenum">
              <a:rPr lang="en-GB" smtClean="0"/>
              <a:t>11</a:t>
            </a:fld>
            <a:endParaRPr lang="en-GB" dirty="0"/>
          </a:p>
        </p:txBody>
      </p:sp>
    </p:spTree>
    <p:extLst>
      <p:ext uri="{BB962C8B-B14F-4D97-AF65-F5344CB8AC3E}">
        <p14:creationId xmlns:p14="http://schemas.microsoft.com/office/powerpoint/2010/main" val="12396266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Pose this question for discussion in groups. </a:t>
            </a:r>
          </a:p>
        </p:txBody>
      </p:sp>
      <p:sp>
        <p:nvSpPr>
          <p:cNvPr id="4" name="Slide Number Placeholder 3"/>
          <p:cNvSpPr>
            <a:spLocks noGrp="1"/>
          </p:cNvSpPr>
          <p:nvPr>
            <p:ph type="sldNum" sz="quarter" idx="10"/>
          </p:nvPr>
        </p:nvSpPr>
        <p:spPr/>
        <p:txBody>
          <a:bodyPr/>
          <a:lstStyle/>
          <a:p>
            <a:fld id="{337121CE-4CAA-484E-ABBB-FFE98201C510}" type="slidenum">
              <a:rPr lang="en-GB" smtClean="0"/>
              <a:t>12</a:t>
            </a:fld>
            <a:endParaRPr lang="en-GB" dirty="0"/>
          </a:p>
        </p:txBody>
      </p:sp>
    </p:spTree>
    <p:extLst>
      <p:ext uri="{BB962C8B-B14F-4D97-AF65-F5344CB8AC3E}">
        <p14:creationId xmlns:p14="http://schemas.microsoft.com/office/powerpoint/2010/main" val="1657652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baseline="0" dirty="0"/>
              <a:t>Activity</a:t>
            </a:r>
            <a:r>
              <a:rPr lang="en-GB" baseline="0" dirty="0"/>
              <a:t>: students to T-P-S their experience of Guided Reading</a:t>
            </a:r>
          </a:p>
        </p:txBody>
      </p:sp>
      <p:sp>
        <p:nvSpPr>
          <p:cNvPr id="4" name="Slide Number Placeholder 3"/>
          <p:cNvSpPr>
            <a:spLocks noGrp="1"/>
          </p:cNvSpPr>
          <p:nvPr>
            <p:ph type="sldNum" sz="quarter" idx="10"/>
          </p:nvPr>
        </p:nvSpPr>
        <p:spPr/>
        <p:txBody>
          <a:bodyPr/>
          <a:lstStyle/>
          <a:p>
            <a:fld id="{34363F00-7F05-4888-870A-A771EB1772FD}" type="slidenum">
              <a:rPr lang="en-GB" smtClean="0"/>
              <a:t>13</a:t>
            </a:fld>
            <a:endParaRPr lang="en-GB" dirty="0"/>
          </a:p>
        </p:txBody>
      </p:sp>
    </p:spTree>
    <p:extLst>
      <p:ext uri="{BB962C8B-B14F-4D97-AF65-F5344CB8AC3E}">
        <p14:creationId xmlns:p14="http://schemas.microsoft.com/office/powerpoint/2010/main" val="30337198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Things to talk about:</a:t>
            </a:r>
          </a:p>
          <a:p>
            <a:endParaRPr lang="en-GB" dirty="0"/>
          </a:p>
          <a:p>
            <a:pPr marL="171536" indent="-171536">
              <a:buFont typeface="Arial" panose="020B0604020202020204" pitchFamily="34" charset="0"/>
              <a:buChar char="•"/>
            </a:pPr>
            <a:r>
              <a:rPr lang="en-GB" dirty="0"/>
              <a:t>Teachers need to know the reading level of the children first; </a:t>
            </a:r>
          </a:p>
          <a:p>
            <a:pPr marL="171536" indent="-171536">
              <a:buFont typeface="Arial" panose="020B0604020202020204" pitchFamily="34" charset="0"/>
              <a:buChar char="•"/>
            </a:pPr>
            <a:endParaRPr lang="en-GB" dirty="0"/>
          </a:p>
          <a:p>
            <a:pPr marL="171536" indent="-171536">
              <a:buFont typeface="Arial" panose="020B0604020202020204" pitchFamily="34" charset="0"/>
              <a:buChar char="•"/>
            </a:pPr>
            <a:r>
              <a:rPr lang="en-GB" dirty="0"/>
              <a:t>Revise: reading age /reading level / interest level;</a:t>
            </a:r>
          </a:p>
          <a:p>
            <a:pPr marL="171536" indent="-171536">
              <a:buFont typeface="Arial" panose="020B0604020202020204" pitchFamily="34" charset="0"/>
              <a:buChar char="•"/>
            </a:pPr>
            <a:endParaRPr lang="en-GB" dirty="0"/>
          </a:p>
          <a:p>
            <a:pPr marL="171536" indent="-171536">
              <a:buFont typeface="Arial" panose="020B0604020202020204" pitchFamily="34" charset="0"/>
              <a:buChar char="•"/>
            </a:pPr>
            <a:r>
              <a:rPr lang="en-GB" dirty="0"/>
              <a:t>What will the other children do when you are GR with a group?</a:t>
            </a:r>
          </a:p>
          <a:p>
            <a:endParaRPr lang="en-GB" dirty="0"/>
          </a:p>
          <a:p>
            <a:r>
              <a:rPr lang="en-GB" b="1" i="0" dirty="0"/>
              <a:t>Activity</a:t>
            </a:r>
            <a:r>
              <a:rPr lang="en-GB" i="1" dirty="0"/>
              <a:t>: </a:t>
            </a:r>
            <a:r>
              <a:rPr lang="en-GB" dirty="0"/>
              <a:t>brainstorm ideas for what the other children could be doing</a:t>
            </a:r>
          </a:p>
        </p:txBody>
      </p:sp>
      <p:sp>
        <p:nvSpPr>
          <p:cNvPr id="4" name="Slide Number Placeholder 3"/>
          <p:cNvSpPr>
            <a:spLocks noGrp="1"/>
          </p:cNvSpPr>
          <p:nvPr>
            <p:ph type="sldNum" sz="quarter" idx="10"/>
          </p:nvPr>
        </p:nvSpPr>
        <p:spPr/>
        <p:txBody>
          <a:bodyPr/>
          <a:lstStyle/>
          <a:p>
            <a:fld id="{34363F00-7F05-4888-870A-A771EB1772FD}" type="slidenum">
              <a:rPr lang="en-GB" smtClean="0"/>
              <a:t>14</a:t>
            </a:fld>
            <a:endParaRPr lang="en-GB" dirty="0"/>
          </a:p>
        </p:txBody>
      </p:sp>
    </p:spTree>
    <p:extLst>
      <p:ext uri="{BB962C8B-B14F-4D97-AF65-F5344CB8AC3E}">
        <p14:creationId xmlns:p14="http://schemas.microsoft.com/office/powerpoint/2010/main" val="305705420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Main activity:</a:t>
            </a:r>
          </a:p>
          <a:p>
            <a:endParaRPr lang="en-GB" dirty="0"/>
          </a:p>
          <a:p>
            <a:r>
              <a:rPr lang="en-GB" dirty="0"/>
              <a:t>Work in groups with different texts to make a list of questions and activities.</a:t>
            </a:r>
          </a:p>
          <a:p>
            <a:endParaRPr lang="en-GB" dirty="0"/>
          </a:p>
          <a:p>
            <a:r>
              <a:rPr lang="en-GB" dirty="0"/>
              <a:t>Share with the rest of the group</a:t>
            </a:r>
          </a:p>
          <a:p>
            <a:endParaRPr lang="en-GB" dirty="0"/>
          </a:p>
          <a:p>
            <a:r>
              <a:rPr lang="en-GB" dirty="0"/>
              <a:t>Students to use:</a:t>
            </a:r>
          </a:p>
          <a:p>
            <a:endParaRPr lang="en-GB" dirty="0"/>
          </a:p>
          <a:p>
            <a:pPr marL="171536" indent="-171536">
              <a:buFont typeface="Arial" panose="020B0604020202020204" pitchFamily="34" charset="0"/>
              <a:buChar char="•"/>
            </a:pPr>
            <a:r>
              <a:rPr lang="en-GB" dirty="0"/>
              <a:t>Copy of text (different text for each group)</a:t>
            </a:r>
          </a:p>
          <a:p>
            <a:pPr marL="171536" indent="-171536">
              <a:buFont typeface="Arial" panose="020B0604020202020204" pitchFamily="34" charset="0"/>
              <a:buChar char="•"/>
            </a:pPr>
            <a:r>
              <a:rPr lang="en-GB" dirty="0"/>
              <a:t>Barrett’s Taxonomy</a:t>
            </a:r>
          </a:p>
          <a:p>
            <a:pPr marL="171536" indent="-171536">
              <a:buFont typeface="Arial" panose="020B0604020202020204" pitchFamily="34" charset="0"/>
              <a:buChar char="•"/>
            </a:pPr>
            <a:r>
              <a:rPr lang="en-GB" dirty="0"/>
              <a:t>Reading Activities </a:t>
            </a:r>
            <a:r>
              <a:rPr lang="en-GB" dirty="0" smtClean="0"/>
              <a:t>booklet</a:t>
            </a:r>
            <a:endParaRPr lang="en-GB" dirty="0"/>
          </a:p>
          <a:p>
            <a:pPr marL="171536" indent="-171536">
              <a:buFont typeface="Arial" panose="020B0604020202020204" pitchFamily="34" charset="0"/>
              <a:buChar char="•"/>
            </a:pPr>
            <a:r>
              <a:rPr lang="en-GB" dirty="0"/>
              <a:t>FPF &amp; KS2 PoS – available on Moodle as PPP</a:t>
            </a:r>
          </a:p>
          <a:p>
            <a:pPr marL="171536" indent="-171536">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10"/>
          </p:nvPr>
        </p:nvSpPr>
        <p:spPr/>
        <p:txBody>
          <a:bodyPr/>
          <a:lstStyle/>
          <a:p>
            <a:fld id="{885D7509-218B-49E0-9E61-34F130A3D980}" type="slidenum">
              <a:rPr lang="en-GB" smtClean="0"/>
              <a:t>15</a:t>
            </a:fld>
            <a:endParaRPr lang="en-GB" dirty="0"/>
          </a:p>
        </p:txBody>
      </p:sp>
    </p:spTree>
    <p:extLst>
      <p:ext uri="{BB962C8B-B14F-4D97-AF65-F5344CB8AC3E}">
        <p14:creationId xmlns:p14="http://schemas.microsoft.com/office/powerpoint/2010/main" val="17829574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including this here so</a:t>
            </a:r>
            <a:r>
              <a:rPr lang="en-GB" baseline="0" dirty="0"/>
              <a:t> you are ready for your school visits.</a:t>
            </a:r>
            <a:endParaRPr lang="en-GB" dirty="0"/>
          </a:p>
          <a:p>
            <a:endParaRPr lang="en-GB" dirty="0"/>
          </a:p>
          <a:p>
            <a:r>
              <a:rPr lang="en-GB" b="1" dirty="0"/>
              <a:t>Activity:</a:t>
            </a:r>
            <a:r>
              <a:rPr lang="en-GB" b="1" baseline="0" dirty="0"/>
              <a:t> l</a:t>
            </a:r>
            <a:r>
              <a:rPr lang="en-GB" b="1" dirty="0"/>
              <a:t>et groups discuss answers and then have a whole group discussion</a:t>
            </a:r>
          </a:p>
          <a:p>
            <a:endParaRPr lang="en-GB" b="1" dirty="0"/>
          </a:p>
          <a:p>
            <a:r>
              <a:rPr lang="en-GB" b="0" dirty="0"/>
              <a:t>Show hyperlink to supporting document</a:t>
            </a:r>
          </a:p>
          <a:p>
            <a:endParaRPr lang="en-GB" dirty="0"/>
          </a:p>
          <a:p>
            <a:endParaRPr lang="en-GB" baseline="0" dirty="0"/>
          </a:p>
        </p:txBody>
      </p:sp>
      <p:sp>
        <p:nvSpPr>
          <p:cNvPr id="4" name="Slide Number Placeholder 3"/>
          <p:cNvSpPr>
            <a:spLocks noGrp="1"/>
          </p:cNvSpPr>
          <p:nvPr>
            <p:ph type="sldNum" sz="quarter" idx="10"/>
          </p:nvPr>
        </p:nvSpPr>
        <p:spPr/>
        <p:txBody>
          <a:bodyPr/>
          <a:lstStyle/>
          <a:p>
            <a:fld id="{7C5B0F83-95FE-4690-BED0-5E8A9AD7FE61}" type="slidenum">
              <a:rPr lang="en-GB" smtClean="0"/>
              <a:t>16</a:t>
            </a:fld>
            <a:endParaRPr lang="en-GB" dirty="0"/>
          </a:p>
        </p:txBody>
      </p:sp>
    </p:spTree>
    <p:extLst>
      <p:ext uri="{BB962C8B-B14F-4D97-AF65-F5344CB8AC3E}">
        <p14:creationId xmlns:p14="http://schemas.microsoft.com/office/powerpoint/2010/main" val="17744626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Activating word meaning</a:t>
            </a:r>
          </a:p>
          <a:p>
            <a:endParaRPr lang="en-GB" sz="1200" dirty="0"/>
          </a:p>
          <a:p>
            <a:r>
              <a:rPr lang="en-GB" sz="1200" dirty="0"/>
              <a:t>Understanding and linking sentences</a:t>
            </a:r>
          </a:p>
          <a:p>
            <a:endParaRPr lang="en-GB" sz="1200" dirty="0"/>
          </a:p>
          <a:p>
            <a:r>
              <a:rPr lang="en-GB" sz="1200" dirty="0"/>
              <a:t>Making inferences</a:t>
            </a:r>
          </a:p>
          <a:p>
            <a:endParaRPr lang="en-GB" sz="1200" dirty="0"/>
          </a:p>
          <a:p>
            <a:r>
              <a:rPr lang="en-GB" sz="1200" dirty="0"/>
              <a:t>Understanding text structure</a:t>
            </a:r>
          </a:p>
          <a:p>
            <a:endParaRPr lang="en-GB" dirty="0"/>
          </a:p>
        </p:txBody>
      </p:sp>
      <p:sp>
        <p:nvSpPr>
          <p:cNvPr id="4" name="Slide Number Placeholder 3"/>
          <p:cNvSpPr>
            <a:spLocks noGrp="1"/>
          </p:cNvSpPr>
          <p:nvPr>
            <p:ph type="sldNum" sz="quarter" idx="10"/>
          </p:nvPr>
        </p:nvSpPr>
        <p:spPr/>
        <p:txBody>
          <a:bodyPr/>
          <a:lstStyle/>
          <a:p>
            <a:fld id="{337121CE-4CAA-484E-ABBB-FFE98201C510}" type="slidenum">
              <a:rPr lang="en-GB" smtClean="0"/>
              <a:t>17</a:t>
            </a:fld>
            <a:endParaRPr lang="en-GB" dirty="0"/>
          </a:p>
        </p:txBody>
      </p:sp>
    </p:spTree>
    <p:extLst>
      <p:ext uri="{BB962C8B-B14F-4D97-AF65-F5344CB8AC3E}">
        <p14:creationId xmlns:p14="http://schemas.microsoft.com/office/powerpoint/2010/main" val="10741449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37121CE-4CAA-484E-ABBB-FFE98201C510}" type="slidenum">
              <a:rPr lang="en-GB" smtClean="0"/>
              <a:t>18</a:t>
            </a:fld>
            <a:endParaRPr lang="en-GB" dirty="0"/>
          </a:p>
        </p:txBody>
      </p:sp>
    </p:spTree>
    <p:extLst>
      <p:ext uri="{BB962C8B-B14F-4D97-AF65-F5344CB8AC3E}">
        <p14:creationId xmlns:p14="http://schemas.microsoft.com/office/powerpoint/2010/main" val="16977284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6001-AABB-4974-8ED1-670C0A49CF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0513F8-D4B7-469E-B0A1-AA5AFDCC24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532268-9B09-492E-8C4B-1C55B7F15CE0}"/>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5" name="Footer Placeholder 4">
            <a:extLst>
              <a:ext uri="{FF2B5EF4-FFF2-40B4-BE49-F238E27FC236}">
                <a16:creationId xmlns:a16="http://schemas.microsoft.com/office/drawing/2014/main" id="{7BA4C71B-DA53-4F2A-B25B-8BA564280D0A}"/>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87A455A-9E5B-4979-ADC1-E1671050CD82}"/>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742678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B3B7E-8BFC-488F-B97F-FEDB2451603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621AC28-94CC-4B46-802E-1F6E1F33065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AFC93A-B373-4369-B38B-101C0625FE95}"/>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5" name="Footer Placeholder 4">
            <a:extLst>
              <a:ext uri="{FF2B5EF4-FFF2-40B4-BE49-F238E27FC236}">
                <a16:creationId xmlns:a16="http://schemas.microsoft.com/office/drawing/2014/main" id="{51CBC91E-CC16-42A2-9798-139323267A6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EEEBD80-1EAE-48AE-A5A9-D87C4C8C8FDA}"/>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025861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75702-CF2F-4FAC-9199-E5E633A8576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0C063E-31D7-403A-8220-28D1F4214C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B5FCEB9-9E1E-47C0-9B18-4881CBEB3F2F}"/>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5" name="Footer Placeholder 4">
            <a:extLst>
              <a:ext uri="{FF2B5EF4-FFF2-40B4-BE49-F238E27FC236}">
                <a16:creationId xmlns:a16="http://schemas.microsoft.com/office/drawing/2014/main" id="{E7DFCBD0-D4B9-400D-A83C-63ACFAB43BE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F23DA7E-270D-498A-9739-403F168898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876526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1E22C-0680-41EE-A949-1270449017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4A69DF-DFE2-4C30-AF34-C09A8C2A359A}"/>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A3B41D-6DA7-45E5-BC6A-D35402790376}"/>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9956BF-8C93-47D5-B421-B3937C914116}"/>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6" name="Footer Placeholder 5">
            <a:extLst>
              <a:ext uri="{FF2B5EF4-FFF2-40B4-BE49-F238E27FC236}">
                <a16:creationId xmlns:a16="http://schemas.microsoft.com/office/drawing/2014/main" id="{F6FAFD12-3F4D-4304-A5F8-B264101F1CC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58FD1817-0B32-4407-9DEC-446594D4ED1B}"/>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536177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A1F4B-02CE-4115-92AD-FF7E3DBF6A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21F1E3-7310-4F7C-B346-D733542AA4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3DFE0BF-D4CC-4B85-AECC-A0945F970327}"/>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0D28C3-D83E-4308-A5D6-47DCD7D8A4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3A42313-37D8-4BC0-8D1B-A292C5373DB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4ABE6A-0D18-46BC-A1BB-3430B63AA08A}"/>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8" name="Footer Placeholder 7">
            <a:extLst>
              <a:ext uri="{FF2B5EF4-FFF2-40B4-BE49-F238E27FC236}">
                <a16:creationId xmlns:a16="http://schemas.microsoft.com/office/drawing/2014/main" id="{2F896BD2-F434-456A-9434-C9079DDFD9E2}"/>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2C52A11-87FE-4D52-90CD-4C9FD6D3F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077722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E4812-B1F9-4EE2-8EE7-2F866E7CA0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F440C0-61DC-4C43-8528-92ED25BDA122}"/>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4" name="Footer Placeholder 3">
            <a:extLst>
              <a:ext uri="{FF2B5EF4-FFF2-40B4-BE49-F238E27FC236}">
                <a16:creationId xmlns:a16="http://schemas.microsoft.com/office/drawing/2014/main" id="{42C93CE9-CCDE-48E9-99B2-23E4937995C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E468172-D79D-4F66-8959-6C58A108920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307000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DC9F54-4042-443F-9279-470B297D074B}"/>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3" name="Footer Placeholder 2">
            <a:extLst>
              <a:ext uri="{FF2B5EF4-FFF2-40B4-BE49-F238E27FC236}">
                <a16:creationId xmlns:a16="http://schemas.microsoft.com/office/drawing/2014/main" id="{9EFA91FD-CF73-4EE3-8073-1AEFD971C8E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C1ABDF8-4DF1-4905-9E6A-A424B057039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1401260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706BE-2D20-4066-8452-F5A230F1D4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E2C8B76-BBBC-456B-913C-D33C45BA846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B4388EE-5CD2-4EA0-B336-27FA77BACF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3D46B56-3C35-4C77-A939-8C1D3447A656}"/>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6" name="Footer Placeholder 5">
            <a:extLst>
              <a:ext uri="{FF2B5EF4-FFF2-40B4-BE49-F238E27FC236}">
                <a16:creationId xmlns:a16="http://schemas.microsoft.com/office/drawing/2014/main" id="{20365442-AD04-4664-86BF-B93F1BE205BB}"/>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636122C-74FA-48DE-8A12-54FC8939570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5893531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E4239-AC73-48FF-9CA5-3B72ED54DC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FB4EB9C-2117-478C-9ADD-362A9515C8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48F679E4-18A0-4C54-9961-127742A285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1214AA5-A5B7-4963-8957-1F6FDAD0386F}"/>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6" name="Footer Placeholder 5">
            <a:extLst>
              <a:ext uri="{FF2B5EF4-FFF2-40B4-BE49-F238E27FC236}">
                <a16:creationId xmlns:a16="http://schemas.microsoft.com/office/drawing/2014/main" id="{4A9A528F-2478-4D09-BC7F-3FABB39DF1E5}"/>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73E3EEF-DE66-42F3-9071-1805E5A1C471}"/>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19363825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79510-746F-4179-8C57-B1F4AE85AB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2AC064-88D2-4F30-8F71-1F9A09F8F97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8BBE9-B153-493D-A3F2-7825A5C63E39}"/>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5" name="Footer Placeholder 4">
            <a:extLst>
              <a:ext uri="{FF2B5EF4-FFF2-40B4-BE49-F238E27FC236}">
                <a16:creationId xmlns:a16="http://schemas.microsoft.com/office/drawing/2014/main" id="{D2518D2E-63DB-4097-A4D6-B72EC22236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D83F14-30C5-4F80-AD6D-8278E33B01CF}"/>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22806732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3BF374-81D7-40D6-82BB-817CFCE37D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6FC710-9F40-4DE9-948B-927439F79F8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D3D774-7BCA-476C-A32F-55BB070F39E0}"/>
              </a:ext>
            </a:extLst>
          </p:cNvPr>
          <p:cNvSpPr>
            <a:spLocks noGrp="1"/>
          </p:cNvSpPr>
          <p:nvPr>
            <p:ph type="dt" sz="half" idx="10"/>
          </p:nvPr>
        </p:nvSpPr>
        <p:spPr/>
        <p:txBody>
          <a:bodyPr/>
          <a:lstStyle/>
          <a:p>
            <a:fld id="{A9277FB7-DF6D-402F-9607-DC62A9FBF168}" type="datetimeFigureOut">
              <a:rPr lang="en-GB" smtClean="0"/>
              <a:t>20/09/2018</a:t>
            </a:fld>
            <a:endParaRPr lang="en-GB" dirty="0"/>
          </a:p>
        </p:txBody>
      </p:sp>
      <p:sp>
        <p:nvSpPr>
          <p:cNvPr id="5" name="Footer Placeholder 4">
            <a:extLst>
              <a:ext uri="{FF2B5EF4-FFF2-40B4-BE49-F238E27FC236}">
                <a16:creationId xmlns:a16="http://schemas.microsoft.com/office/drawing/2014/main" id="{F52F540B-5C37-41CA-AAC7-6D68D9927A8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B479970-CF01-4EDC-9736-7763597D3FFC}"/>
              </a:ext>
            </a:extLst>
          </p:cNvPr>
          <p:cNvSpPr>
            <a:spLocks noGrp="1"/>
          </p:cNvSpPr>
          <p:nvPr>
            <p:ph type="sldNum" sz="quarter" idx="12"/>
          </p:nvPr>
        </p:nvSpPr>
        <p:spPr/>
        <p:txBody>
          <a:bodyPr/>
          <a:lstStyle/>
          <a:p>
            <a:fld id="{7F0F4975-EB68-4BE1-86C9-7A1B80FE1EDB}" type="slidenum">
              <a:rPr lang="en-GB" smtClean="0"/>
              <a:t>‹#›</a:t>
            </a:fld>
            <a:endParaRPr lang="en-GB" dirty="0"/>
          </a:p>
        </p:txBody>
      </p:sp>
    </p:spTree>
    <p:extLst>
      <p:ext uri="{BB962C8B-B14F-4D97-AF65-F5344CB8AC3E}">
        <p14:creationId xmlns:p14="http://schemas.microsoft.com/office/powerpoint/2010/main" val="3062600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solidDmnd">
          <a:fgClr>
            <a:srgbClr val="B0D0FA"/>
          </a:fgClr>
          <a:bgClr>
            <a:srgbClr val="E0EB57"/>
          </a:bgClr>
        </a:patt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03F085-C15E-4D38-91C5-74DEF7B72D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D98955-F949-43F7-9679-022DDCCD83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EF1912-C65E-4B83-B199-7C4CC178F5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277FB7-DF6D-402F-9607-DC62A9FBF168}" type="datetimeFigureOut">
              <a:rPr lang="en-GB" smtClean="0"/>
              <a:t>20/09/2018</a:t>
            </a:fld>
            <a:endParaRPr lang="en-GB" dirty="0"/>
          </a:p>
        </p:txBody>
      </p:sp>
      <p:sp>
        <p:nvSpPr>
          <p:cNvPr id="5" name="Footer Placeholder 4">
            <a:extLst>
              <a:ext uri="{FF2B5EF4-FFF2-40B4-BE49-F238E27FC236}">
                <a16:creationId xmlns:a16="http://schemas.microsoft.com/office/drawing/2014/main" id="{0C13456E-8C51-4AD4-BE46-D068EF7346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442816A-78BF-49CE-A62F-032F63F269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0F4975-EB68-4BE1-86C9-7A1B80FE1EDB}" type="slidenum">
              <a:rPr lang="en-GB" smtClean="0"/>
              <a:t>‹#›</a:t>
            </a:fld>
            <a:endParaRPr lang="en-GB" dirty="0"/>
          </a:p>
        </p:txBody>
      </p:sp>
    </p:spTree>
    <p:extLst>
      <p:ext uri="{BB962C8B-B14F-4D97-AF65-F5344CB8AC3E}">
        <p14:creationId xmlns:p14="http://schemas.microsoft.com/office/powerpoint/2010/main" val="398772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comments" Target="../comments/commen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image" Target="../media/image1.jpg"/><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4.png"/><Relationship Id="rId7" Type="http://schemas.openxmlformats.org/officeDocument/2006/relationships/diagramQuickStyle" Target="../diagrams/quickStyle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4.xml"/><Relationship Id="rId11" Type="http://schemas.openxmlformats.org/officeDocument/2006/relationships/hyperlink" Target="https://workonict.wikispaces.com/animals" TargetMode="External"/><Relationship Id="rId5" Type="http://schemas.openxmlformats.org/officeDocument/2006/relationships/diagramData" Target="../diagrams/data4.xml"/><Relationship Id="rId10" Type="http://schemas.openxmlformats.org/officeDocument/2006/relationships/image" Target="../media/image5.jpg"/><Relationship Id="rId4" Type="http://schemas.openxmlformats.org/officeDocument/2006/relationships/image" Target="../media/image1.jpg"/><Relationship Id="rId9" Type="http://schemas.microsoft.com/office/2007/relationships/diagramDrawing" Target="../diagrams/drawing4.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reddit.com/"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comments" Target="../comments/commen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hyperlink" Target="http://en.wikipedia.org/wiki/File:Ancient_warded_lock_key_transparent.png"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www.upcyclededucation.com/2012/01/think-pair-share-oldie-but-goodie.html" TargetMode="Externa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creativecommons.org.nz/2014/10/editorial-board/"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comments" Target="../comments/comment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jpg"/><Relationship Id="rId4" Type="http://schemas.openxmlformats.org/officeDocument/2006/relationships/image" Target="../media/image11.jpg"/></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Reading%20with%20individual%20children.doc"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5.gif"/></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1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69A03-9FDD-4CE0-B6BD-741406841A27}"/>
              </a:ext>
            </a:extLst>
          </p:cNvPr>
          <p:cNvSpPr>
            <a:spLocks noGrp="1"/>
          </p:cNvSpPr>
          <p:nvPr>
            <p:ph type="ctrTitle"/>
          </p:nvPr>
        </p:nvSpPr>
        <p:spPr/>
        <p:txBody>
          <a:bodyPr>
            <a:noAutofit/>
          </a:bodyPr>
          <a:lstStyle/>
          <a:p>
            <a:r>
              <a:rPr lang="en-GB" sz="7200" b="1" dirty="0"/>
              <a:t>Developing Children’s Reading Skills</a:t>
            </a:r>
          </a:p>
        </p:txBody>
      </p:sp>
      <p:sp>
        <p:nvSpPr>
          <p:cNvPr id="3" name="Subtitle 2">
            <a:extLst>
              <a:ext uri="{FF2B5EF4-FFF2-40B4-BE49-F238E27FC236}">
                <a16:creationId xmlns:a16="http://schemas.microsoft.com/office/drawing/2014/main" id="{AC29C3FB-2ACA-4990-BE55-815547A4B3D2}"/>
              </a:ext>
            </a:extLst>
          </p:cNvPr>
          <p:cNvSpPr>
            <a:spLocks noGrp="1"/>
          </p:cNvSpPr>
          <p:nvPr>
            <p:ph type="subTitle" idx="1"/>
          </p:nvPr>
        </p:nvSpPr>
        <p:spPr>
          <a:xfrm>
            <a:off x="7860146" y="4322618"/>
            <a:ext cx="3657600" cy="2078182"/>
          </a:xfrm>
          <a:solidFill>
            <a:srgbClr val="32C4C8"/>
          </a:solidFill>
          <a:ln w="38100">
            <a:solidFill>
              <a:schemeClr val="accent1">
                <a:lumMod val="50000"/>
              </a:schemeClr>
            </a:solidFill>
          </a:ln>
        </p:spPr>
        <p:txBody>
          <a:bodyPr>
            <a:normAutofit fontScale="92500" lnSpcReduction="20000"/>
          </a:bodyPr>
          <a:lstStyle/>
          <a:p>
            <a:r>
              <a:rPr lang="en-GB" dirty="0">
                <a:solidFill>
                  <a:schemeClr val="bg1"/>
                </a:solidFill>
              </a:rPr>
              <a:t>Learning and Teaching in the Primary School</a:t>
            </a:r>
          </a:p>
          <a:p>
            <a:r>
              <a:rPr lang="en-GB" dirty="0">
                <a:solidFill>
                  <a:schemeClr val="bg1"/>
                </a:solidFill>
              </a:rPr>
              <a:t>Language, Literacy &amp; Communication</a:t>
            </a:r>
          </a:p>
          <a:p>
            <a:r>
              <a:rPr lang="en-GB" dirty="0">
                <a:solidFill>
                  <a:schemeClr val="bg1"/>
                </a:solidFill>
              </a:rPr>
              <a:t> Session </a:t>
            </a:r>
            <a:r>
              <a:rPr lang="en-GB" dirty="0" smtClean="0">
                <a:solidFill>
                  <a:schemeClr val="bg1"/>
                </a:solidFill>
              </a:rPr>
              <a:t>5</a:t>
            </a:r>
            <a:endParaRPr lang="en-GB" dirty="0">
              <a:solidFill>
                <a:schemeClr val="bg1"/>
              </a:solidFill>
            </a:endParaRPr>
          </a:p>
          <a:p>
            <a:r>
              <a:rPr lang="en-GB" dirty="0">
                <a:solidFill>
                  <a:schemeClr val="bg1"/>
                </a:solidFill>
              </a:rPr>
              <a:t>2018-2019</a:t>
            </a:r>
            <a:endParaRPr lang="en-GB" dirty="0"/>
          </a:p>
        </p:txBody>
      </p:sp>
      <p:pic>
        <p:nvPicPr>
          <p:cNvPr id="5" name="Picture 4">
            <a:extLst>
              <a:ext uri="{FF2B5EF4-FFF2-40B4-BE49-F238E27FC236}">
                <a16:creationId xmlns:a16="http://schemas.microsoft.com/office/drawing/2014/main" id="{6F6AAAE5-37CF-455B-BE94-CDF739E416E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6" name="Picture 5">
            <a:extLst>
              <a:ext uri="{FF2B5EF4-FFF2-40B4-BE49-F238E27FC236}">
                <a16:creationId xmlns:a16="http://schemas.microsoft.com/office/drawing/2014/main" id="{97AC9CDA-FBF3-4B01-B662-8236C8294FE0}"/>
              </a:ext>
            </a:extLst>
          </p:cNvPr>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410934" y="2942311"/>
            <a:ext cx="3107518" cy="3458490"/>
          </a:xfrm>
          <a:prstGeom prst="rect">
            <a:avLst/>
          </a:prstGeom>
        </p:spPr>
      </p:pic>
    </p:spTree>
    <p:extLst>
      <p:ext uri="{BB962C8B-B14F-4D97-AF65-F5344CB8AC3E}">
        <p14:creationId xmlns:p14="http://schemas.microsoft.com/office/powerpoint/2010/main" val="96797488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3601570" y="500062"/>
            <a:ext cx="4988859" cy="1325563"/>
          </a:xfrm>
        </p:spPr>
        <p:txBody>
          <a:bodyPr/>
          <a:lstStyle/>
          <a:p>
            <a:r>
              <a:rPr lang="en-GB" dirty="0"/>
              <a:t>Aims of this lecture</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graphicFrame>
        <p:nvGraphicFramePr>
          <p:cNvPr id="3" name="Diagram 2"/>
          <p:cNvGraphicFramePr/>
          <p:nvPr>
            <p:extLst>
              <p:ext uri="{D42A27DB-BD31-4B8C-83A1-F6EECF244321}">
                <p14:modId xmlns:p14="http://schemas.microsoft.com/office/powerpoint/2010/main" val="2894325248"/>
              </p:ext>
            </p:extLst>
          </p:nvPr>
        </p:nvGraphicFramePr>
        <p:xfrm>
          <a:off x="2111513" y="1439333"/>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p:cNvSpPr txBox="1"/>
          <p:nvPr/>
        </p:nvSpPr>
        <p:spPr>
          <a:xfrm>
            <a:off x="6420678" y="2764896"/>
            <a:ext cx="1709532" cy="923330"/>
          </a:xfrm>
          <a:prstGeom prst="rect">
            <a:avLst/>
          </a:prstGeom>
          <a:noFill/>
        </p:spPr>
        <p:txBody>
          <a:bodyPr wrap="square" rtlCol="0">
            <a:spAutoFit/>
          </a:bodyPr>
          <a:lstStyle/>
          <a:p>
            <a:r>
              <a:rPr lang="en-GB" dirty="0">
                <a:solidFill>
                  <a:schemeClr val="bg1"/>
                </a:solidFill>
              </a:rPr>
              <a:t>Think about how to organize Guided </a:t>
            </a:r>
            <a:r>
              <a:rPr lang="en-GB" dirty="0" smtClean="0">
                <a:solidFill>
                  <a:schemeClr val="bg1"/>
                </a:solidFill>
              </a:rPr>
              <a:t>Reading</a:t>
            </a:r>
            <a:endParaRPr lang="en-GB" dirty="0">
              <a:solidFill>
                <a:schemeClr val="bg1"/>
              </a:solidFill>
            </a:endParaRPr>
          </a:p>
        </p:txBody>
      </p:sp>
    </p:spTree>
    <p:extLst>
      <p:ext uri="{BB962C8B-B14F-4D97-AF65-F5344CB8AC3E}">
        <p14:creationId xmlns:p14="http://schemas.microsoft.com/office/powerpoint/2010/main" val="297293196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nvPr>
        </p:nvGraphicFramePr>
        <p:xfrm>
          <a:off x="6486144" y="1152144"/>
          <a:ext cx="4678680" cy="55626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itle 1">
            <a:extLst>
              <a:ext uri="{FF2B5EF4-FFF2-40B4-BE49-F238E27FC236}">
                <a16:creationId xmlns:a16="http://schemas.microsoft.com/office/drawing/2014/main" id="{121420EA-A5D2-4A0A-899C-4A78368FFE05}"/>
              </a:ext>
            </a:extLst>
          </p:cNvPr>
          <p:cNvSpPr txBox="1">
            <a:spLocks/>
          </p:cNvSpPr>
          <p:nvPr/>
        </p:nvSpPr>
        <p:spPr>
          <a:xfrm>
            <a:off x="838200" y="365125"/>
            <a:ext cx="377952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Reading: a story in 2 parts</a:t>
            </a:r>
          </a:p>
        </p:txBody>
      </p:sp>
      <p:graphicFrame>
        <p:nvGraphicFramePr>
          <p:cNvPr id="6" name="Diagram 5">
            <a:extLst>
              <a:ext uri="{FF2B5EF4-FFF2-40B4-BE49-F238E27FC236}">
                <a16:creationId xmlns:a16="http://schemas.microsoft.com/office/drawing/2014/main" id="{5CE57F21-034A-41FB-AA91-D00F156C7C01}"/>
              </a:ext>
            </a:extLst>
          </p:cNvPr>
          <p:cNvGraphicFramePr/>
          <p:nvPr>
            <p:extLst/>
          </p:nvPr>
        </p:nvGraphicFramePr>
        <p:xfrm>
          <a:off x="838200" y="2011680"/>
          <a:ext cx="3662676" cy="394418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7" name="Picture 6">
            <a:extLst>
              <a:ext uri="{FF2B5EF4-FFF2-40B4-BE49-F238E27FC236}">
                <a16:creationId xmlns:a16="http://schemas.microsoft.com/office/drawing/2014/main" id="{3E3A6BBA-8F17-4824-BCD1-841FD2910087}"/>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178407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F384A291-A113-43F2-BE56-6CD0C9925177}"/>
              </a:ext>
            </a:extLst>
          </p:cNvPr>
          <p:cNvSpPr txBox="1">
            <a:spLocks/>
          </p:cNvSpPr>
          <p:nvPr/>
        </p:nvSpPr>
        <p:spPr>
          <a:xfrm>
            <a:off x="360893" y="289725"/>
            <a:ext cx="9213810" cy="131476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Different types of classroom reading</a:t>
            </a:r>
          </a:p>
        </p:txBody>
      </p:sp>
      <p:pic>
        <p:nvPicPr>
          <p:cNvPr id="13" name="Picture 12">
            <a:extLst>
              <a:ext uri="{FF2B5EF4-FFF2-40B4-BE49-F238E27FC236}">
                <a16:creationId xmlns:a16="http://schemas.microsoft.com/office/drawing/2014/main" id="{7710CA19-1B22-4A0C-8283-10C3EAC937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15" name="TextBox 14">
            <a:extLst>
              <a:ext uri="{FF2B5EF4-FFF2-40B4-BE49-F238E27FC236}">
                <a16:creationId xmlns:a16="http://schemas.microsoft.com/office/drawing/2014/main" id="{3C7B9EC8-C41E-4557-989F-1480F328A9E9}"/>
              </a:ext>
            </a:extLst>
          </p:cNvPr>
          <p:cNvSpPr txBox="1"/>
          <p:nvPr/>
        </p:nvSpPr>
        <p:spPr>
          <a:xfrm>
            <a:off x="2298244" y="1741674"/>
            <a:ext cx="2448272" cy="4508927"/>
          </a:xfrm>
          <a:prstGeom prst="rect">
            <a:avLst/>
          </a:prstGeom>
          <a:noFill/>
        </p:spPr>
        <p:txBody>
          <a:bodyPr wrap="square" rtlCol="0">
            <a:spAutoFit/>
          </a:bodyPr>
          <a:lstStyle/>
          <a:p>
            <a:pPr algn="ctr"/>
            <a:r>
              <a:rPr lang="en-GB" sz="28700" dirty="0">
                <a:solidFill>
                  <a:srgbClr val="00B0F0"/>
                </a:solidFill>
              </a:rPr>
              <a:t>?</a:t>
            </a:r>
          </a:p>
        </p:txBody>
      </p:sp>
      <p:sp>
        <p:nvSpPr>
          <p:cNvPr id="16" name="Text Box 8">
            <a:extLst>
              <a:ext uri="{FF2B5EF4-FFF2-40B4-BE49-F238E27FC236}">
                <a16:creationId xmlns:a16="http://schemas.microsoft.com/office/drawing/2014/main" id="{83EE3AF0-9719-4180-B770-72CE524D3B28}"/>
              </a:ext>
            </a:extLst>
          </p:cNvPr>
          <p:cNvSpPr txBox="1">
            <a:spLocks noChangeArrowheads="1"/>
          </p:cNvSpPr>
          <p:nvPr/>
        </p:nvSpPr>
        <p:spPr bwMode="auto">
          <a:xfrm>
            <a:off x="753856" y="3519887"/>
            <a:ext cx="2584028" cy="538709"/>
          </a:xfrm>
          <a:prstGeom prst="rect">
            <a:avLst/>
          </a:prstGeom>
          <a:solidFill>
            <a:srgbClr val="32C4C8"/>
          </a:solidFill>
          <a:ln w="76200" algn="in">
            <a:solidFill>
              <a:srgbClr val="FF0000"/>
            </a:solidFill>
            <a:miter lim="800000"/>
            <a:headEnd/>
            <a:tailEnd/>
          </a:ln>
          <a:effectLst/>
          <a:extLst/>
        </p:spPr>
        <p:txBody>
          <a:bodyPr lIns="36576" tIns="36576" rIns="36576" bIns="36576"/>
          <a:lstStyle/>
          <a:p>
            <a:pPr algn="ctr"/>
            <a:r>
              <a:rPr lang="en-GB" altLang="en-US" sz="2800" dirty="0">
                <a:solidFill>
                  <a:srgbClr val="000000"/>
                </a:solidFill>
              </a:rPr>
              <a:t>Guided reading</a:t>
            </a:r>
            <a:endParaRPr lang="en-GB" altLang="en-US" sz="2000" dirty="0"/>
          </a:p>
        </p:txBody>
      </p:sp>
      <p:sp>
        <p:nvSpPr>
          <p:cNvPr id="17" name="Text Box 9">
            <a:extLst>
              <a:ext uri="{FF2B5EF4-FFF2-40B4-BE49-F238E27FC236}">
                <a16:creationId xmlns:a16="http://schemas.microsoft.com/office/drawing/2014/main" id="{F46708F6-6CA3-445C-A1CF-F4A5CFCDC142}"/>
              </a:ext>
            </a:extLst>
          </p:cNvPr>
          <p:cNvSpPr txBox="1">
            <a:spLocks noChangeArrowheads="1"/>
          </p:cNvSpPr>
          <p:nvPr/>
        </p:nvSpPr>
        <p:spPr bwMode="auto">
          <a:xfrm>
            <a:off x="2991218" y="4689396"/>
            <a:ext cx="3510595" cy="637607"/>
          </a:xfrm>
          <a:prstGeom prst="rect">
            <a:avLst/>
          </a:prstGeom>
          <a:solidFill>
            <a:srgbClr val="32C4C8"/>
          </a:solidFill>
          <a:ln w="76200" algn="in">
            <a:solidFill>
              <a:srgbClr val="FF0000"/>
            </a:solidFill>
            <a:miter lim="800000"/>
            <a:headEnd/>
            <a:tailEnd/>
          </a:ln>
          <a:effectLst/>
          <a:extLst/>
        </p:spPr>
        <p:txBody>
          <a:bodyPr lIns="36576" tIns="36576" rIns="36576" bIns="36576"/>
          <a:lstStyle/>
          <a:p>
            <a:pPr algn="ctr"/>
            <a:r>
              <a:rPr lang="en-GB" altLang="en-US" sz="2800" dirty="0">
                <a:solidFill>
                  <a:srgbClr val="000000"/>
                </a:solidFill>
              </a:rPr>
              <a:t>Independent reading</a:t>
            </a:r>
            <a:endParaRPr lang="en-GB" altLang="en-US" sz="2000" dirty="0"/>
          </a:p>
        </p:txBody>
      </p:sp>
      <p:sp>
        <p:nvSpPr>
          <p:cNvPr id="18" name="Text Box 11">
            <a:extLst>
              <a:ext uri="{FF2B5EF4-FFF2-40B4-BE49-F238E27FC236}">
                <a16:creationId xmlns:a16="http://schemas.microsoft.com/office/drawing/2014/main" id="{0DBCC565-C77D-4D6B-98B3-1E91960EA0D5}"/>
              </a:ext>
            </a:extLst>
          </p:cNvPr>
          <p:cNvSpPr txBox="1">
            <a:spLocks noChangeArrowheads="1"/>
          </p:cNvSpPr>
          <p:nvPr/>
        </p:nvSpPr>
        <p:spPr bwMode="auto">
          <a:xfrm>
            <a:off x="637847" y="1591017"/>
            <a:ext cx="3240360" cy="670848"/>
          </a:xfrm>
          <a:prstGeom prst="rect">
            <a:avLst/>
          </a:prstGeom>
          <a:solidFill>
            <a:srgbClr val="32C4C8"/>
          </a:solidFill>
          <a:ln w="76200" algn="in">
            <a:solidFill>
              <a:srgbClr val="FF0000"/>
            </a:solidFill>
            <a:miter lim="800000"/>
            <a:headEnd/>
            <a:tailEnd/>
          </a:ln>
          <a:effectLst/>
          <a:extLst/>
        </p:spPr>
        <p:txBody>
          <a:bodyPr lIns="36576" tIns="36576" rIns="36576" bIns="36576"/>
          <a:lstStyle/>
          <a:p>
            <a:pPr algn="ctr"/>
            <a:r>
              <a:rPr lang="en-GB" altLang="en-US" sz="3200" dirty="0">
                <a:solidFill>
                  <a:srgbClr val="000000"/>
                </a:solidFill>
              </a:rPr>
              <a:t>Shared reading</a:t>
            </a:r>
            <a:endParaRPr lang="en-GB" altLang="en-US" sz="2400" dirty="0"/>
          </a:p>
        </p:txBody>
      </p:sp>
      <p:sp>
        <p:nvSpPr>
          <p:cNvPr id="19" name="Text Box 8">
            <a:extLst>
              <a:ext uri="{FF2B5EF4-FFF2-40B4-BE49-F238E27FC236}">
                <a16:creationId xmlns:a16="http://schemas.microsoft.com/office/drawing/2014/main" id="{0DD9BD3F-B7CA-4CCC-B0E5-051AABC01890}"/>
              </a:ext>
            </a:extLst>
          </p:cNvPr>
          <p:cNvSpPr txBox="1">
            <a:spLocks noChangeArrowheads="1"/>
          </p:cNvSpPr>
          <p:nvPr/>
        </p:nvSpPr>
        <p:spPr bwMode="auto">
          <a:xfrm>
            <a:off x="3522380" y="2532479"/>
            <a:ext cx="2744895" cy="702530"/>
          </a:xfrm>
          <a:prstGeom prst="rect">
            <a:avLst/>
          </a:prstGeom>
          <a:solidFill>
            <a:srgbClr val="32C4C8"/>
          </a:solidFill>
          <a:ln w="76200" algn="in">
            <a:solidFill>
              <a:srgbClr val="FF0000"/>
            </a:solidFill>
            <a:miter lim="800000"/>
            <a:headEnd/>
            <a:tailEnd/>
          </a:ln>
          <a:effectLst/>
          <a:extLst/>
        </p:spPr>
        <p:txBody>
          <a:bodyPr lIns="36576" tIns="36576" rIns="36576" bIns="36576"/>
          <a:lstStyle/>
          <a:p>
            <a:pPr algn="ctr"/>
            <a:r>
              <a:rPr lang="en-GB" altLang="en-US" sz="2400" dirty="0">
                <a:solidFill>
                  <a:srgbClr val="000000"/>
                </a:solidFill>
              </a:rPr>
              <a:t>Modelled reading</a:t>
            </a:r>
            <a:endParaRPr lang="en-GB" altLang="en-US" dirty="0"/>
          </a:p>
        </p:txBody>
      </p:sp>
      <p:sp>
        <p:nvSpPr>
          <p:cNvPr id="20" name="Text Box 10">
            <a:extLst>
              <a:ext uri="{FF2B5EF4-FFF2-40B4-BE49-F238E27FC236}">
                <a16:creationId xmlns:a16="http://schemas.microsoft.com/office/drawing/2014/main" id="{E8FFE593-3A82-474A-9EE6-EB41BF08B62A}"/>
              </a:ext>
            </a:extLst>
          </p:cNvPr>
          <p:cNvSpPr txBox="1">
            <a:spLocks noChangeArrowheads="1"/>
          </p:cNvSpPr>
          <p:nvPr/>
        </p:nvSpPr>
        <p:spPr bwMode="auto">
          <a:xfrm>
            <a:off x="1169994" y="5674537"/>
            <a:ext cx="2376264" cy="576064"/>
          </a:xfrm>
          <a:prstGeom prst="rect">
            <a:avLst/>
          </a:prstGeom>
          <a:solidFill>
            <a:srgbClr val="32C4C8"/>
          </a:solidFill>
          <a:ln w="76200" algn="in">
            <a:solidFill>
              <a:srgbClr val="FF0000"/>
            </a:solidFill>
            <a:miter lim="800000"/>
            <a:headEnd/>
            <a:tailEnd/>
          </a:ln>
          <a:effectLst/>
          <a:extLst/>
        </p:spPr>
        <p:txBody>
          <a:bodyPr lIns="36576" tIns="36576" rIns="36576" bIns="36576"/>
          <a:lstStyle/>
          <a:p>
            <a:pPr algn="ctr"/>
            <a:r>
              <a:rPr lang="en-GB" altLang="en-US" sz="3200" dirty="0">
                <a:solidFill>
                  <a:srgbClr val="000000"/>
                </a:solidFill>
              </a:rPr>
              <a:t>Class story</a:t>
            </a:r>
            <a:endParaRPr lang="en-GB" altLang="en-US" sz="2400" dirty="0"/>
          </a:p>
        </p:txBody>
      </p:sp>
      <p:pic>
        <p:nvPicPr>
          <p:cNvPr id="21" name="Content Placeholder 4">
            <a:extLst>
              <a:ext uri="{FF2B5EF4-FFF2-40B4-BE49-F238E27FC236}">
                <a16:creationId xmlns:a16="http://schemas.microsoft.com/office/drawing/2014/main" id="{69B8D7F0-BCE2-401F-A324-66221DBA463E}"/>
              </a:ext>
            </a:extLst>
          </p:cNvPr>
          <p:cNvPicPr>
            <a:picLocks noGrp="1" noChangeAspect="1"/>
          </p:cNvPicPr>
          <p:nvPr>
            <p:ph idx="1"/>
          </p:nvPr>
        </p:nvPicPr>
        <p:blipFill>
          <a:blip r:embed="rId4">
            <a:extLst>
              <a:ext uri="{28A0092B-C50C-407E-A947-70E740481C1C}">
                <a14:useLocalDpi xmlns:a14="http://schemas.microsoft.com/office/drawing/2010/main" val="0"/>
              </a:ext>
            </a:extLst>
          </a:blip>
          <a:stretch>
            <a:fillRect/>
          </a:stretch>
        </p:blipFill>
        <p:spPr>
          <a:xfrm>
            <a:off x="7093819" y="2328146"/>
            <a:ext cx="4483755" cy="3460899"/>
          </a:xfrm>
        </p:spPr>
      </p:pic>
    </p:spTree>
    <p:extLst>
      <p:ext uri="{BB962C8B-B14F-4D97-AF65-F5344CB8AC3E}">
        <p14:creationId xmlns:p14="http://schemas.microsoft.com/office/powerpoint/2010/main" val="2198673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18" grpId="0" animBg="1"/>
      <p:bldP spid="19" grpId="0" animBg="1"/>
      <p:bldP spid="2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806440" y="2154971"/>
            <a:ext cx="5999338" cy="3961103"/>
          </a:xfrm>
          <a:ln w="38100">
            <a:solidFill>
              <a:schemeClr val="accent1"/>
            </a:solidFill>
          </a:ln>
        </p:spPr>
      </p:pic>
      <p:pic>
        <p:nvPicPr>
          <p:cNvPr id="5" name="Picture 4">
            <a:extLst>
              <a:ext uri="{FF2B5EF4-FFF2-40B4-BE49-F238E27FC236}">
                <a16:creationId xmlns:a16="http://schemas.microsoft.com/office/drawing/2014/main" id="{88A4CF2E-5A96-421E-8908-1E686090B6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graphicFrame>
        <p:nvGraphicFramePr>
          <p:cNvPr id="6" name="Diagram 5">
            <a:extLst>
              <a:ext uri="{FF2B5EF4-FFF2-40B4-BE49-F238E27FC236}">
                <a16:creationId xmlns:a16="http://schemas.microsoft.com/office/drawing/2014/main" id="{43A7847A-6F37-4836-8767-CA75A727F571}"/>
              </a:ext>
            </a:extLst>
          </p:cNvPr>
          <p:cNvGraphicFramePr/>
          <p:nvPr>
            <p:extLst>
              <p:ext uri="{D42A27DB-BD31-4B8C-83A1-F6EECF244321}">
                <p14:modId xmlns:p14="http://schemas.microsoft.com/office/powerpoint/2010/main" val="3429483552"/>
              </p:ext>
            </p:extLst>
          </p:nvPr>
        </p:nvGraphicFramePr>
        <p:xfrm>
          <a:off x="660991" y="2154971"/>
          <a:ext cx="3662676" cy="394418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itle 1">
            <a:extLst>
              <a:ext uri="{FF2B5EF4-FFF2-40B4-BE49-F238E27FC236}">
                <a16:creationId xmlns:a16="http://schemas.microsoft.com/office/drawing/2014/main" id="{BEB01939-5700-445C-97F3-262826A6F375}"/>
              </a:ext>
            </a:extLst>
          </p:cNvPr>
          <p:cNvSpPr txBox="1">
            <a:spLocks/>
          </p:cNvSpPr>
          <p:nvPr/>
        </p:nvSpPr>
        <p:spPr>
          <a:xfrm>
            <a:off x="2304368" y="525434"/>
            <a:ext cx="6750427" cy="131476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solidFill>
                  <a:srgbClr val="7093D2"/>
                </a:solidFill>
              </a:rPr>
              <a:t>Is comprehension just good decoding?</a:t>
            </a:r>
            <a:endParaRPr lang="en-GB" dirty="0"/>
          </a:p>
        </p:txBody>
      </p:sp>
      <p:pic>
        <p:nvPicPr>
          <p:cNvPr id="9" name="Picture 8">
            <a:extLst>
              <a:ext uri="{FF2B5EF4-FFF2-40B4-BE49-F238E27FC236}">
                <a16:creationId xmlns:a16="http://schemas.microsoft.com/office/drawing/2014/main" id="{22ECB5CB-C5FD-4A95-83C1-4C6B1B602A65}"/>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xmlns="" r:id="rId11"/>
              </a:ext>
            </a:extLst>
          </a:blip>
          <a:stretch>
            <a:fillRect/>
          </a:stretch>
        </p:blipFill>
        <p:spPr>
          <a:xfrm>
            <a:off x="660991" y="377444"/>
            <a:ext cx="1416686" cy="1305687"/>
          </a:xfrm>
          <a:prstGeom prst="rect">
            <a:avLst/>
          </a:prstGeom>
          <a:ln>
            <a:solidFill>
              <a:schemeClr val="accent1"/>
            </a:solidFill>
          </a:ln>
        </p:spPr>
      </p:pic>
    </p:spTree>
    <p:extLst>
      <p:ext uri="{BB962C8B-B14F-4D97-AF65-F5344CB8AC3E}">
        <p14:creationId xmlns:p14="http://schemas.microsoft.com/office/powerpoint/2010/main" val="709802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838200" y="365125"/>
            <a:ext cx="8772144" cy="1325563"/>
          </a:xfrm>
        </p:spPr>
        <p:txBody>
          <a:bodyPr>
            <a:normAutofit/>
          </a:bodyPr>
          <a:lstStyle/>
          <a:p>
            <a:pPr algn="ctr"/>
            <a:r>
              <a:rPr lang="en-GB" sz="4800" b="1" dirty="0"/>
              <a:t>Fun</a:t>
            </a:r>
            <a:r>
              <a:rPr lang="en-GB" sz="4800" dirty="0"/>
              <a:t>damentals of comprehension</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99240" y="230188"/>
            <a:ext cx="2081784" cy="795528"/>
          </a:xfrm>
          <a:prstGeom prst="rect">
            <a:avLst/>
          </a:prstGeom>
        </p:spPr>
      </p:pic>
      <p:sp>
        <p:nvSpPr>
          <p:cNvPr id="5" name="Title 1">
            <a:extLst>
              <a:ext uri="{FF2B5EF4-FFF2-40B4-BE49-F238E27FC236}">
                <a16:creationId xmlns:a16="http://schemas.microsoft.com/office/drawing/2014/main" id="{A23856F6-BAA9-41D2-BC34-10A4C6BBD17C}"/>
              </a:ext>
            </a:extLst>
          </p:cNvPr>
          <p:cNvSpPr txBox="1">
            <a:spLocks/>
          </p:cNvSpPr>
          <p:nvPr/>
        </p:nvSpPr>
        <p:spPr>
          <a:xfrm>
            <a:off x="1127760" y="2107850"/>
            <a:ext cx="4968240" cy="3543142"/>
          </a:xfrm>
          <a:prstGeom prst="rect">
            <a:avLst/>
          </a:prstGeom>
          <a:ln w="38100">
            <a:solidFill>
              <a:schemeClr val="accent1"/>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5400" dirty="0">
                <a:solidFill>
                  <a:srgbClr val="7093D2"/>
                </a:solidFill>
              </a:rPr>
              <a:t>1Activating word meaning - explicit and inferred</a:t>
            </a:r>
          </a:p>
        </p:txBody>
      </p:sp>
      <p:sp>
        <p:nvSpPr>
          <p:cNvPr id="6" name="Content Placeholder 2">
            <a:extLst>
              <a:ext uri="{FF2B5EF4-FFF2-40B4-BE49-F238E27FC236}">
                <a16:creationId xmlns:a16="http://schemas.microsoft.com/office/drawing/2014/main" id="{0098B0A3-7DD4-444C-B881-176AD5D9121A}"/>
              </a:ext>
            </a:extLst>
          </p:cNvPr>
          <p:cNvSpPr>
            <a:spLocks noGrp="1"/>
          </p:cNvSpPr>
          <p:nvPr>
            <p:ph idx="1"/>
          </p:nvPr>
        </p:nvSpPr>
        <p:spPr>
          <a:xfrm>
            <a:off x="6894576" y="1825625"/>
            <a:ext cx="4459224" cy="4351338"/>
          </a:xfrm>
        </p:spPr>
        <p:txBody>
          <a:bodyPr/>
          <a:lstStyle/>
          <a:p>
            <a:pPr marL="0" indent="0">
              <a:buNone/>
            </a:pPr>
            <a:endParaRPr lang="en-GB" dirty="0">
              <a:solidFill>
                <a:srgbClr val="0070C0"/>
              </a:solidFill>
            </a:endParaRPr>
          </a:p>
          <a:p>
            <a:pPr marL="0" indent="0">
              <a:buNone/>
            </a:pPr>
            <a:r>
              <a:rPr lang="en-GB" dirty="0">
                <a:solidFill>
                  <a:srgbClr val="0070C0"/>
                </a:solidFill>
              </a:rPr>
              <a:t>Kelvar</a:t>
            </a:r>
            <a:r>
              <a:rPr lang="en-GB" dirty="0">
                <a:solidFill>
                  <a:srgbClr val="0070C0"/>
                </a:solidFill>
              </a:rPr>
              <a:t> is an ideal material for making sails.</a:t>
            </a:r>
          </a:p>
          <a:p>
            <a:pPr marL="0" indent="0">
              <a:buNone/>
            </a:pPr>
            <a:endParaRPr lang="en-GB" dirty="0"/>
          </a:p>
          <a:p>
            <a:pPr marL="0" indent="0">
              <a:buNone/>
            </a:pPr>
            <a:r>
              <a:rPr lang="en-GB" dirty="0"/>
              <a:t>What can you infer about the material ‘</a:t>
            </a:r>
            <a:r>
              <a:rPr lang="en-GB" dirty="0"/>
              <a:t>kelvar</a:t>
            </a:r>
            <a:r>
              <a:rPr lang="en-GB" dirty="0"/>
              <a:t>’?</a:t>
            </a:r>
          </a:p>
        </p:txBody>
      </p:sp>
    </p:spTree>
    <p:extLst>
      <p:ext uri="{BB962C8B-B14F-4D97-AF65-F5344CB8AC3E}">
        <p14:creationId xmlns:p14="http://schemas.microsoft.com/office/powerpoint/2010/main" val="367190183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99240" y="230188"/>
            <a:ext cx="2081784" cy="795528"/>
          </a:xfrm>
          <a:prstGeom prst="rect">
            <a:avLst/>
          </a:prstGeom>
        </p:spPr>
      </p:pic>
      <p:sp>
        <p:nvSpPr>
          <p:cNvPr id="5" name="Title 1">
            <a:extLst>
              <a:ext uri="{FF2B5EF4-FFF2-40B4-BE49-F238E27FC236}">
                <a16:creationId xmlns:a16="http://schemas.microsoft.com/office/drawing/2014/main" id="{17BB0613-2949-4689-8DCD-69DB98193B51}"/>
              </a:ext>
            </a:extLst>
          </p:cNvPr>
          <p:cNvSpPr txBox="1">
            <a:spLocks/>
          </p:cNvSpPr>
          <p:nvPr/>
        </p:nvSpPr>
        <p:spPr>
          <a:xfrm>
            <a:off x="5760720" y="2281586"/>
            <a:ext cx="5699760" cy="3543142"/>
          </a:xfrm>
          <a:prstGeom prst="rect">
            <a:avLst/>
          </a:prstGeom>
          <a:ln w="38100">
            <a:solidFill>
              <a:schemeClr val="accent1"/>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600" dirty="0">
                <a:solidFill>
                  <a:srgbClr val="7093D2"/>
                </a:solidFill>
              </a:rPr>
              <a:t>2Understanding and linking sentences</a:t>
            </a:r>
          </a:p>
          <a:p>
            <a:pPr algn="ctr"/>
            <a:endParaRPr lang="en-GB" sz="5400" dirty="0">
              <a:solidFill>
                <a:srgbClr val="7093D2"/>
              </a:solidFill>
            </a:endParaRPr>
          </a:p>
        </p:txBody>
      </p:sp>
      <p:sp>
        <p:nvSpPr>
          <p:cNvPr id="6" name="Content Placeholder 2">
            <a:extLst>
              <a:ext uri="{FF2B5EF4-FFF2-40B4-BE49-F238E27FC236}">
                <a16:creationId xmlns:a16="http://schemas.microsoft.com/office/drawing/2014/main" id="{0FEB8408-4B59-4053-9B6C-F8171FC0B1F7}"/>
              </a:ext>
            </a:extLst>
          </p:cNvPr>
          <p:cNvSpPr>
            <a:spLocks noGrp="1"/>
          </p:cNvSpPr>
          <p:nvPr>
            <p:ph idx="1"/>
          </p:nvPr>
        </p:nvSpPr>
        <p:spPr>
          <a:xfrm>
            <a:off x="618744" y="2141537"/>
            <a:ext cx="4511040" cy="4351338"/>
          </a:xfrm>
          <a:ln>
            <a:solidFill>
              <a:schemeClr val="accent1"/>
            </a:solidFill>
          </a:ln>
        </p:spPr>
        <p:txBody>
          <a:bodyPr/>
          <a:lstStyle/>
          <a:p>
            <a:r>
              <a:rPr lang="en-GB" dirty="0"/>
              <a:t>Dan was very late. He got the bus.</a:t>
            </a:r>
          </a:p>
          <a:p>
            <a:r>
              <a:rPr lang="en-GB" dirty="0"/>
              <a:t>Dan was very late because he got the bus.</a:t>
            </a:r>
          </a:p>
          <a:p>
            <a:r>
              <a:rPr lang="en-GB" dirty="0"/>
              <a:t>Dan was very late although he got the bus.</a:t>
            </a:r>
          </a:p>
          <a:p>
            <a:r>
              <a:rPr lang="en-GB" dirty="0"/>
              <a:t>Dan was very late so he got the bus.</a:t>
            </a:r>
          </a:p>
        </p:txBody>
      </p:sp>
      <p:sp>
        <p:nvSpPr>
          <p:cNvPr id="7" name="Title 1">
            <a:extLst>
              <a:ext uri="{FF2B5EF4-FFF2-40B4-BE49-F238E27FC236}">
                <a16:creationId xmlns:a16="http://schemas.microsoft.com/office/drawing/2014/main" id="{7C62F0C0-881E-4FD7-A075-34C4AF03FA83}"/>
              </a:ext>
            </a:extLst>
          </p:cNvPr>
          <p:cNvSpPr txBox="1">
            <a:spLocks/>
          </p:cNvSpPr>
          <p:nvPr/>
        </p:nvSpPr>
        <p:spPr>
          <a:xfrm>
            <a:off x="618744" y="403289"/>
            <a:ext cx="877214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dirty="0"/>
              <a:t>Fundamentals of comprehension</a:t>
            </a:r>
          </a:p>
        </p:txBody>
      </p:sp>
    </p:spTree>
    <p:extLst>
      <p:ext uri="{BB962C8B-B14F-4D97-AF65-F5344CB8AC3E}">
        <p14:creationId xmlns:p14="http://schemas.microsoft.com/office/powerpoint/2010/main" val="214052816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99240" y="230188"/>
            <a:ext cx="2081784" cy="795528"/>
          </a:xfrm>
          <a:prstGeom prst="rect">
            <a:avLst/>
          </a:prstGeom>
        </p:spPr>
      </p:pic>
      <p:sp>
        <p:nvSpPr>
          <p:cNvPr id="5" name="Title 1">
            <a:extLst>
              <a:ext uri="{FF2B5EF4-FFF2-40B4-BE49-F238E27FC236}">
                <a16:creationId xmlns:a16="http://schemas.microsoft.com/office/drawing/2014/main" id="{17BB0613-2949-4689-8DCD-69DB98193B51}"/>
              </a:ext>
            </a:extLst>
          </p:cNvPr>
          <p:cNvSpPr txBox="1">
            <a:spLocks/>
          </p:cNvSpPr>
          <p:nvPr/>
        </p:nvSpPr>
        <p:spPr>
          <a:xfrm>
            <a:off x="569976" y="1979859"/>
            <a:ext cx="4968240" cy="3543142"/>
          </a:xfrm>
          <a:prstGeom prst="rect">
            <a:avLst/>
          </a:prstGeom>
          <a:ln w="38100">
            <a:solidFill>
              <a:schemeClr val="accent1"/>
            </a:solidFill>
          </a:ln>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9600" dirty="0">
                <a:solidFill>
                  <a:srgbClr val="7093D2"/>
                </a:solidFill>
              </a:rPr>
              <a:t>3Making inferences</a:t>
            </a:r>
          </a:p>
          <a:p>
            <a:pPr algn="ctr"/>
            <a:endParaRPr lang="en-GB" sz="5400" dirty="0">
              <a:solidFill>
                <a:srgbClr val="7093D2"/>
              </a:solidFill>
            </a:endParaRPr>
          </a:p>
        </p:txBody>
      </p:sp>
      <p:sp>
        <p:nvSpPr>
          <p:cNvPr id="6" name="Title 1">
            <a:extLst>
              <a:ext uri="{FF2B5EF4-FFF2-40B4-BE49-F238E27FC236}">
                <a16:creationId xmlns:a16="http://schemas.microsoft.com/office/drawing/2014/main" id="{709D1938-2AE5-46CA-86C9-8FC0BE9D5507}"/>
              </a:ext>
            </a:extLst>
          </p:cNvPr>
          <p:cNvSpPr txBox="1">
            <a:spLocks/>
          </p:cNvSpPr>
          <p:nvPr/>
        </p:nvSpPr>
        <p:spPr>
          <a:xfrm>
            <a:off x="990600" y="517525"/>
            <a:ext cx="8772144"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dirty="0"/>
              <a:t>Fundamentals of comprehension</a:t>
            </a:r>
          </a:p>
        </p:txBody>
      </p:sp>
      <p:sp>
        <p:nvSpPr>
          <p:cNvPr id="7" name="Content Placeholder 2">
            <a:extLst>
              <a:ext uri="{FF2B5EF4-FFF2-40B4-BE49-F238E27FC236}">
                <a16:creationId xmlns:a16="http://schemas.microsoft.com/office/drawing/2014/main" id="{385D22ED-A2FA-4B3F-916B-031165D46EED}"/>
              </a:ext>
            </a:extLst>
          </p:cNvPr>
          <p:cNvSpPr>
            <a:spLocks noGrp="1"/>
          </p:cNvSpPr>
          <p:nvPr>
            <p:ph idx="1"/>
          </p:nvPr>
        </p:nvSpPr>
        <p:spPr>
          <a:xfrm>
            <a:off x="5861304" y="1979859"/>
            <a:ext cx="5760720" cy="4466661"/>
          </a:xfrm>
          <a:ln>
            <a:solidFill>
              <a:schemeClr val="accent1"/>
            </a:solidFill>
          </a:ln>
        </p:spPr>
        <p:txBody>
          <a:bodyPr>
            <a:normAutofit fontScale="47500" lnSpcReduction="20000"/>
          </a:bodyPr>
          <a:lstStyle/>
          <a:p>
            <a:r>
              <a:rPr lang="en-GB" sz="3400" dirty="0"/>
              <a:t>A deduction is where you take several statements or facts and say,</a:t>
            </a:r>
          </a:p>
          <a:p>
            <a:endParaRPr lang="en-GB" sz="3400" dirty="0"/>
          </a:p>
          <a:p>
            <a:pPr marL="457200" lvl="1" indent="0">
              <a:buNone/>
            </a:pPr>
            <a:r>
              <a:rPr lang="en-GB" sz="2900" i="1" dirty="0"/>
              <a:t> "You said you went to medical school, work in a hospital, and you saw a person you referred to as a 'patient'. I deduce that you are a doctor." </a:t>
            </a:r>
          </a:p>
          <a:p>
            <a:pPr marL="457200" lvl="1" indent="0">
              <a:buNone/>
            </a:pPr>
            <a:endParaRPr lang="en-GB" sz="2900" dirty="0"/>
          </a:p>
          <a:p>
            <a:pPr marL="0" indent="0">
              <a:buNone/>
            </a:pPr>
            <a:r>
              <a:rPr lang="en-GB" sz="3400" dirty="0"/>
              <a:t>It is an educated guess, that is probably correct.</a:t>
            </a:r>
          </a:p>
          <a:p>
            <a:pPr marL="0" indent="0">
              <a:buNone/>
            </a:pPr>
            <a:endParaRPr lang="en-GB" sz="3400" dirty="0"/>
          </a:p>
          <a:p>
            <a:r>
              <a:rPr lang="en-GB" sz="3400" dirty="0"/>
              <a:t>An inference is less concrete.</a:t>
            </a:r>
          </a:p>
          <a:p>
            <a:endParaRPr lang="en-GB" sz="3400" dirty="0"/>
          </a:p>
          <a:p>
            <a:pPr marL="457200" lvl="1" indent="0">
              <a:buNone/>
            </a:pPr>
            <a:r>
              <a:rPr lang="en-GB" sz="2900" dirty="0"/>
              <a:t> </a:t>
            </a:r>
            <a:r>
              <a:rPr lang="en-GB" sz="2900" i="1" dirty="0"/>
              <a:t>"You said you were a doctor, from that I infer that you are intelligent, care about people, and work in a hospital.“</a:t>
            </a:r>
          </a:p>
          <a:p>
            <a:endParaRPr lang="en-GB" sz="3400" i="1" dirty="0"/>
          </a:p>
          <a:p>
            <a:pPr marL="0" indent="0" algn="just">
              <a:buNone/>
            </a:pPr>
            <a:r>
              <a:rPr lang="en-GB" sz="3400" dirty="0"/>
              <a:t>Think of a deduction as taking a lot of information, and distilling it down to one fact, an inference is the opposite, take one fact, and extrapolate it out into several inferences.</a:t>
            </a:r>
          </a:p>
          <a:p>
            <a:pPr marL="0" indent="0">
              <a:buNone/>
            </a:pPr>
            <a:endParaRPr lang="en-GB" dirty="0"/>
          </a:p>
          <a:p>
            <a:pPr marL="0" indent="0">
              <a:buNone/>
            </a:pPr>
            <a:r>
              <a:rPr lang="en-GB" sz="1800" dirty="0">
                <a:hlinkClick r:id="rId3"/>
              </a:rPr>
              <a:t>https://www.reddit.com</a:t>
            </a:r>
            <a:r>
              <a:rPr lang="en-GB" sz="1800" dirty="0"/>
              <a:t> – Accessed 24.10.16</a:t>
            </a:r>
          </a:p>
        </p:txBody>
      </p:sp>
    </p:spTree>
    <p:extLst>
      <p:ext uri="{BB962C8B-B14F-4D97-AF65-F5344CB8AC3E}">
        <p14:creationId xmlns:p14="http://schemas.microsoft.com/office/powerpoint/2010/main" val="140810677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838200" y="365125"/>
            <a:ext cx="8772144" cy="1325563"/>
          </a:xfrm>
        </p:spPr>
        <p:txBody>
          <a:bodyPr>
            <a:normAutofit/>
          </a:bodyPr>
          <a:lstStyle/>
          <a:p>
            <a:r>
              <a:rPr lang="en-GB" sz="4000" dirty="0"/>
              <a:t>Fundamentals of comprehension</a:t>
            </a:r>
            <a:r>
              <a:rPr lang="en-GB" sz="2800" dirty="0"/>
              <a:t/>
            </a:r>
            <a:br>
              <a:rPr lang="en-GB" sz="2800" dirty="0"/>
            </a:br>
            <a:endParaRPr lang="en-GB" sz="2800" dirty="0"/>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99240" y="230188"/>
            <a:ext cx="2081784" cy="795528"/>
          </a:xfrm>
          <a:prstGeom prst="rect">
            <a:avLst/>
          </a:prstGeom>
        </p:spPr>
      </p:pic>
      <p:sp>
        <p:nvSpPr>
          <p:cNvPr id="5" name="Title 1">
            <a:extLst>
              <a:ext uri="{FF2B5EF4-FFF2-40B4-BE49-F238E27FC236}">
                <a16:creationId xmlns:a16="http://schemas.microsoft.com/office/drawing/2014/main" id="{17BB0613-2949-4689-8DCD-69DB98193B51}"/>
              </a:ext>
            </a:extLst>
          </p:cNvPr>
          <p:cNvSpPr txBox="1">
            <a:spLocks/>
          </p:cNvSpPr>
          <p:nvPr/>
        </p:nvSpPr>
        <p:spPr>
          <a:xfrm>
            <a:off x="571500" y="2465990"/>
            <a:ext cx="5693664" cy="3543142"/>
          </a:xfrm>
          <a:prstGeom prst="rect">
            <a:avLst/>
          </a:prstGeom>
          <a:ln w="38100">
            <a:solidFill>
              <a:schemeClr val="accent1"/>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600" dirty="0">
                <a:solidFill>
                  <a:srgbClr val="7093D2"/>
                </a:solidFill>
              </a:rPr>
              <a:t>4Understanding </a:t>
            </a:r>
            <a:r>
              <a:rPr lang="en-GB" sz="6600" dirty="0" smtClean="0">
                <a:solidFill>
                  <a:srgbClr val="7093D2"/>
                </a:solidFill>
              </a:rPr>
              <a:t>context and of text </a:t>
            </a:r>
            <a:r>
              <a:rPr lang="en-GB" sz="6600" dirty="0">
                <a:solidFill>
                  <a:srgbClr val="7093D2"/>
                </a:solidFill>
              </a:rPr>
              <a:t>structure</a:t>
            </a:r>
          </a:p>
          <a:p>
            <a:pPr algn="ctr"/>
            <a:endParaRPr lang="en-GB" sz="5400" dirty="0">
              <a:solidFill>
                <a:srgbClr val="7093D2"/>
              </a:solidFill>
            </a:endParaRPr>
          </a:p>
        </p:txBody>
      </p:sp>
      <p:sp>
        <p:nvSpPr>
          <p:cNvPr id="6" name="Content Placeholder 2"/>
          <p:cNvSpPr>
            <a:spLocks noGrp="1"/>
          </p:cNvSpPr>
          <p:nvPr>
            <p:ph idx="1"/>
          </p:nvPr>
        </p:nvSpPr>
        <p:spPr>
          <a:xfrm>
            <a:off x="6659880" y="2772139"/>
            <a:ext cx="4770120" cy="2687003"/>
          </a:xfrm>
        </p:spPr>
        <p:txBody>
          <a:bodyPr>
            <a:normAutofit fontScale="92500" lnSpcReduction="20000"/>
          </a:bodyPr>
          <a:lstStyle/>
          <a:p>
            <a:pPr marL="0" indent="0">
              <a:buNone/>
            </a:pPr>
            <a:r>
              <a:rPr lang="en-GB" dirty="0"/>
              <a:t>Read this text:</a:t>
            </a:r>
          </a:p>
          <a:p>
            <a:pPr marL="0" indent="0">
              <a:buNone/>
            </a:pPr>
            <a:endParaRPr lang="en-GB" dirty="0"/>
          </a:p>
          <a:p>
            <a:pPr marL="0" indent="0">
              <a:buNone/>
            </a:pPr>
            <a:r>
              <a:rPr lang="en-GB" dirty="0"/>
              <a:t>Jane was invited to Jack’s birthday party. She wondered if he would like a kite. She went to her room and shook her piggy bank. It made no sound.</a:t>
            </a:r>
          </a:p>
          <a:p>
            <a:pPr marL="0" indent="0">
              <a:buNone/>
            </a:pPr>
            <a:r>
              <a:rPr lang="en-GB" sz="1600" i="1" dirty="0"/>
              <a:t>(</a:t>
            </a:r>
            <a:r>
              <a:rPr lang="en-GB" sz="1600" i="1" dirty="0"/>
              <a:t>Charniak</a:t>
            </a:r>
            <a:r>
              <a:rPr lang="en-GB" sz="1600" i="1" dirty="0"/>
              <a:t> 1972)</a:t>
            </a:r>
          </a:p>
        </p:txBody>
      </p:sp>
    </p:spTree>
    <p:extLst>
      <p:ext uri="{BB962C8B-B14F-4D97-AF65-F5344CB8AC3E}">
        <p14:creationId xmlns:p14="http://schemas.microsoft.com/office/powerpoint/2010/main" val="148895653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5" name="Content Placeholder 2">
            <a:extLst>
              <a:ext uri="{FF2B5EF4-FFF2-40B4-BE49-F238E27FC236}">
                <a16:creationId xmlns:a16="http://schemas.microsoft.com/office/drawing/2014/main" id="{41CB9059-9D82-4D23-9EE3-25A4405DB41D}"/>
              </a:ext>
            </a:extLst>
          </p:cNvPr>
          <p:cNvSpPr txBox="1">
            <a:spLocks noGrp="1"/>
          </p:cNvSpPr>
          <p:nvPr>
            <p:ph idx="1"/>
          </p:nvPr>
        </p:nvSpPr>
        <p:spPr>
          <a:xfrm>
            <a:off x="637032" y="1944497"/>
            <a:ext cx="7848600" cy="435133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dirty="0"/>
              <a:t>Are these true?</a:t>
            </a:r>
          </a:p>
          <a:p>
            <a:pPr marL="0" indent="0">
              <a:buNone/>
            </a:pPr>
            <a:endParaRPr lang="en-GB" dirty="0"/>
          </a:p>
          <a:p>
            <a:r>
              <a:rPr lang="en-GB" dirty="0"/>
              <a:t>Jane wondered what to give Jack for his birthday.</a:t>
            </a:r>
          </a:p>
          <a:p>
            <a:r>
              <a:rPr lang="en-GB" dirty="0"/>
              <a:t>Jane wondered if Jack would like a kite.</a:t>
            </a:r>
          </a:p>
          <a:p>
            <a:r>
              <a:rPr lang="en-GB" dirty="0"/>
              <a:t>Jane was going to buy Jack a kite for his birthday.</a:t>
            </a:r>
          </a:p>
          <a:p>
            <a:r>
              <a:rPr lang="en-GB" dirty="0"/>
              <a:t>She wondered if she had any money.</a:t>
            </a:r>
          </a:p>
          <a:p>
            <a:r>
              <a:rPr lang="en-GB" dirty="0"/>
              <a:t>She went to her room and shook her piggy bank.</a:t>
            </a:r>
          </a:p>
          <a:p>
            <a:r>
              <a:rPr lang="en-GB" dirty="0"/>
              <a:t>The piggy bank made no sound.</a:t>
            </a:r>
          </a:p>
          <a:p>
            <a:r>
              <a:rPr lang="en-GB" dirty="0"/>
              <a:t>The piggy was empty.</a:t>
            </a:r>
          </a:p>
          <a:p>
            <a:endParaRPr lang="en-GB" dirty="0"/>
          </a:p>
        </p:txBody>
      </p:sp>
      <p:sp>
        <p:nvSpPr>
          <p:cNvPr id="6" name="Title 1">
            <a:extLst>
              <a:ext uri="{FF2B5EF4-FFF2-40B4-BE49-F238E27FC236}">
                <a16:creationId xmlns:a16="http://schemas.microsoft.com/office/drawing/2014/main" id="{E4A4D3DC-5FB2-43E8-901C-95FE46C7D4C2}"/>
              </a:ext>
            </a:extLst>
          </p:cNvPr>
          <p:cNvSpPr txBox="1">
            <a:spLocks/>
          </p:cNvSpPr>
          <p:nvPr/>
        </p:nvSpPr>
        <p:spPr>
          <a:xfrm>
            <a:off x="509016" y="234760"/>
            <a:ext cx="568147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0070C0"/>
                </a:solidFill>
              </a:rPr>
              <a:t>What good readers do</a:t>
            </a:r>
          </a:p>
        </p:txBody>
      </p:sp>
    </p:spTree>
    <p:extLst>
      <p:ext uri="{BB962C8B-B14F-4D97-AF65-F5344CB8AC3E}">
        <p14:creationId xmlns:p14="http://schemas.microsoft.com/office/powerpoint/2010/main" val="1170756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r>
              <a:rPr lang="en-GB" sz="3600" dirty="0"/>
              <a:t>How did you </a:t>
            </a:r>
            <a:r>
              <a:rPr lang="en-GB" sz="3600" dirty="0" smtClean="0"/>
              <a:t>know:</a:t>
            </a:r>
            <a:endParaRPr lang="en-GB" sz="3600" dirty="0"/>
          </a:p>
          <a:p>
            <a:endParaRPr lang="en-GB" sz="3600" dirty="0"/>
          </a:p>
          <a:p>
            <a:r>
              <a:rPr lang="en-GB" sz="3600" dirty="0"/>
              <a:t>t</a:t>
            </a:r>
            <a:r>
              <a:rPr lang="en-GB" sz="3600" dirty="0" smtClean="0"/>
              <a:t>hat </a:t>
            </a:r>
            <a:r>
              <a:rPr lang="en-GB" sz="3600" dirty="0"/>
              <a:t>Jane was going to buy Jack a </a:t>
            </a:r>
            <a:r>
              <a:rPr lang="en-GB" sz="3600" dirty="0" smtClean="0"/>
              <a:t>present?</a:t>
            </a:r>
            <a:endParaRPr lang="en-GB" sz="3600" dirty="0"/>
          </a:p>
          <a:p>
            <a:r>
              <a:rPr lang="en-GB" sz="3600" dirty="0"/>
              <a:t>t</a:t>
            </a:r>
            <a:r>
              <a:rPr lang="en-GB" sz="3600" dirty="0" smtClean="0"/>
              <a:t>hat </a:t>
            </a:r>
            <a:r>
              <a:rPr lang="en-GB" sz="3600" dirty="0"/>
              <a:t>the piggy bank was </a:t>
            </a:r>
            <a:r>
              <a:rPr lang="en-GB" sz="3600" dirty="0" smtClean="0"/>
              <a:t>empty?</a:t>
            </a:r>
            <a:endParaRPr lang="en-GB" sz="3600" dirty="0"/>
          </a:p>
          <a:p>
            <a:r>
              <a:rPr lang="en-GB" sz="3600" dirty="0"/>
              <a:t>t</a:t>
            </a:r>
            <a:r>
              <a:rPr lang="en-GB" sz="3600" dirty="0" smtClean="0"/>
              <a:t>hat </a:t>
            </a:r>
            <a:r>
              <a:rPr lang="en-GB" sz="3600" dirty="0"/>
              <a:t>it is usual to take a present to a birthday </a:t>
            </a:r>
            <a:r>
              <a:rPr lang="en-GB" sz="3600" dirty="0" smtClean="0"/>
              <a:t>party?</a:t>
            </a:r>
            <a:endParaRPr lang="en-GB" sz="3600" dirty="0"/>
          </a:p>
        </p:txBody>
      </p:sp>
      <p:sp>
        <p:nvSpPr>
          <p:cNvPr id="4" name="Title 1">
            <a:extLst>
              <a:ext uri="{FF2B5EF4-FFF2-40B4-BE49-F238E27FC236}">
                <a16:creationId xmlns:a16="http://schemas.microsoft.com/office/drawing/2014/main" id="{6224BF87-BC7C-459E-B20C-C22D654F15A2}"/>
              </a:ext>
            </a:extLst>
          </p:cNvPr>
          <p:cNvSpPr txBox="1">
            <a:spLocks/>
          </p:cNvSpPr>
          <p:nvPr/>
        </p:nvSpPr>
        <p:spPr>
          <a:xfrm>
            <a:off x="957072" y="289624"/>
            <a:ext cx="5681472"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solidFill>
                  <a:srgbClr val="0070C0"/>
                </a:solidFill>
              </a:rPr>
              <a:t>What good readers do</a:t>
            </a:r>
          </a:p>
        </p:txBody>
      </p:sp>
    </p:spTree>
    <p:extLst>
      <p:ext uri="{BB962C8B-B14F-4D97-AF65-F5344CB8AC3E}">
        <p14:creationId xmlns:p14="http://schemas.microsoft.com/office/powerpoint/2010/main" val="185559571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838199" y="365125"/>
            <a:ext cx="8384381" cy="1325563"/>
          </a:xfrm>
        </p:spPr>
        <p:txBody>
          <a:bodyPr/>
          <a:lstStyle/>
          <a:p>
            <a:r>
              <a:rPr lang="en-GB" dirty="0"/>
              <a:t>Something to think about – key idea </a:t>
            </a:r>
          </a:p>
        </p:txBody>
      </p:sp>
      <p:pic>
        <p:nvPicPr>
          <p:cNvPr id="6" name="Content Placeholder 5">
            <a:extLst>
              <a:ext uri="{FF2B5EF4-FFF2-40B4-BE49-F238E27FC236}">
                <a16:creationId xmlns:a16="http://schemas.microsoft.com/office/drawing/2014/main" id="{69BB8CA3-F562-4248-ADCC-971C0B2F0FAE}"/>
              </a:ext>
            </a:extLst>
          </p:cNvPr>
          <p:cNvPicPr>
            <a:picLocks noGrp="1" noChangeAspect="1"/>
          </p:cNvPicPr>
          <p:nvPr>
            <p:ph idx="1"/>
          </p:nvPr>
        </p:nvPicPr>
        <p:blipFill>
          <a:blip r:embed="rId3" cstate="hq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rot="17076155">
            <a:off x="9011743" y="3353346"/>
            <a:ext cx="3339353" cy="975585"/>
          </a:xfrm>
        </p:spPr>
      </p:pic>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3" name="TextBox 2">
            <a:extLst>
              <a:ext uri="{FF2B5EF4-FFF2-40B4-BE49-F238E27FC236}">
                <a16:creationId xmlns:a16="http://schemas.microsoft.com/office/drawing/2014/main" id="{BD65794F-A274-4BBF-AEC8-28B3F0ECF7C3}"/>
              </a:ext>
            </a:extLst>
          </p:cNvPr>
          <p:cNvSpPr txBox="1"/>
          <p:nvPr/>
        </p:nvSpPr>
        <p:spPr>
          <a:xfrm>
            <a:off x="971550" y="1982794"/>
            <a:ext cx="8058150" cy="3416320"/>
          </a:xfrm>
          <a:prstGeom prst="rect">
            <a:avLst/>
          </a:prstGeom>
          <a:noFill/>
          <a:ln>
            <a:solidFill>
              <a:srgbClr val="7093D2"/>
            </a:solidFill>
          </a:ln>
        </p:spPr>
        <p:txBody>
          <a:bodyPr wrap="square" rtlCol="0">
            <a:spAutoFit/>
          </a:bodyPr>
          <a:lstStyle/>
          <a:p>
            <a:pPr algn="ctr"/>
            <a:r>
              <a:rPr lang="en-GB" sz="5400" dirty="0" smtClean="0">
                <a:solidFill>
                  <a:srgbClr val="0070C0"/>
                </a:solidFill>
              </a:rPr>
              <a:t>What are the implications of what you have just learnt for what you do in your classroom?</a:t>
            </a:r>
            <a:endParaRPr lang="en-GB" sz="5400" dirty="0">
              <a:solidFill>
                <a:srgbClr val="0070C0"/>
              </a:solidFill>
            </a:endParaRPr>
          </a:p>
        </p:txBody>
      </p:sp>
    </p:spTree>
    <p:extLst>
      <p:ext uri="{BB962C8B-B14F-4D97-AF65-F5344CB8AC3E}">
        <p14:creationId xmlns:p14="http://schemas.microsoft.com/office/powerpoint/2010/main" val="62121190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787944" y="786703"/>
            <a:ext cx="3601176" cy="778098"/>
          </a:xfrm>
          <a:noFill/>
        </p:spPr>
        <p:txBody>
          <a:bodyPr>
            <a:normAutofit fontScale="90000"/>
          </a:bodyPr>
          <a:lstStyle/>
          <a:p>
            <a:pPr algn="ctr"/>
            <a:r>
              <a:rPr lang="en-GB" altLang="en-US" dirty="0">
                <a:solidFill>
                  <a:srgbClr val="7093D2"/>
                </a:solidFill>
              </a:rPr>
              <a:t>What is Guided Reading?</a:t>
            </a:r>
          </a:p>
        </p:txBody>
      </p:sp>
      <p:sp>
        <p:nvSpPr>
          <p:cNvPr id="5123" name="Rectangle 3"/>
          <p:cNvSpPr>
            <a:spLocks noGrp="1" noChangeArrowheads="1"/>
          </p:cNvSpPr>
          <p:nvPr>
            <p:ph type="body" idx="1"/>
          </p:nvPr>
        </p:nvSpPr>
        <p:spPr>
          <a:xfrm>
            <a:off x="372529" y="4280613"/>
            <a:ext cx="5315039" cy="1979025"/>
          </a:xfrm>
          <a:ln>
            <a:solidFill>
              <a:schemeClr val="accent1"/>
            </a:solidFill>
          </a:ln>
        </p:spPr>
        <p:txBody>
          <a:bodyPr>
            <a:normAutofit/>
          </a:bodyPr>
          <a:lstStyle/>
          <a:p>
            <a:pPr marL="609600" indent="-609600"/>
            <a:r>
              <a:rPr lang="en-US" altLang="en-US" sz="1800" dirty="0"/>
              <a:t>It is a context in which a teacher supports each reader’s development of effective strategies for processing text at increasing levels of difficulty;</a:t>
            </a:r>
          </a:p>
          <a:p>
            <a:pPr marL="609600" indent="-609600"/>
            <a:r>
              <a:rPr lang="en-US" altLang="en-US" sz="1800" dirty="0"/>
              <a:t>The goal of Guided Reading is for pupils to become fluent readers who can problem solve strategically and read independently and silently. </a:t>
            </a:r>
            <a:endParaRPr lang="en-GB" altLang="en-US" sz="1800" dirty="0"/>
          </a:p>
          <a:p>
            <a:pPr marL="609600" indent="-609600">
              <a:buNone/>
            </a:pPr>
            <a:endParaRPr lang="en-GB" altLang="en-US" sz="1200" dirty="0">
              <a:latin typeface="Comic Sans MS" panose="030F0702030302020204" pitchFamily="66" charset="0"/>
            </a:endParaRPr>
          </a:p>
        </p:txBody>
      </p:sp>
      <p:pic>
        <p:nvPicPr>
          <p:cNvPr id="7" name="Picture 8" descr="http://www.haven.k12.pa.us/title1/guidedreading.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55077" y="5270126"/>
            <a:ext cx="1511424" cy="1313235"/>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pic>
      <p:sp>
        <p:nvSpPr>
          <p:cNvPr id="9" name="Rectangle 2"/>
          <p:cNvSpPr txBox="1">
            <a:spLocks noChangeArrowheads="1"/>
          </p:cNvSpPr>
          <p:nvPr/>
        </p:nvSpPr>
        <p:spPr>
          <a:xfrm>
            <a:off x="7091921" y="421154"/>
            <a:ext cx="3988320" cy="1480798"/>
          </a:xfrm>
          <a:prstGeom prst="rect">
            <a:avLst/>
          </a:prstGeom>
          <a:noFill/>
        </p:spPr>
        <p:txBody>
          <a:bodyPr vert="horz" lIns="91440" tIns="45720" rIns="91440" bIns="45720" rtlCol="0"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sz="5400" dirty="0">
                <a:solidFill>
                  <a:srgbClr val="7093D2"/>
                </a:solidFill>
              </a:rPr>
              <a:t>Why is it important</a:t>
            </a:r>
            <a:r>
              <a:rPr lang="en-GB" altLang="en-US" sz="3200" dirty="0">
                <a:solidFill>
                  <a:srgbClr val="7093D2"/>
                </a:solidFill>
              </a:rPr>
              <a:t>?</a:t>
            </a:r>
          </a:p>
        </p:txBody>
      </p:sp>
      <p:sp>
        <p:nvSpPr>
          <p:cNvPr id="2" name="TextBox 1"/>
          <p:cNvSpPr txBox="1"/>
          <p:nvPr/>
        </p:nvSpPr>
        <p:spPr>
          <a:xfrm>
            <a:off x="6096000" y="2260039"/>
            <a:ext cx="5556045" cy="3360920"/>
          </a:xfrm>
          <a:prstGeom prst="rect">
            <a:avLst/>
          </a:prstGeom>
          <a:noFill/>
          <a:ln>
            <a:solidFill>
              <a:schemeClr val="accent1"/>
            </a:solidFill>
          </a:ln>
        </p:spPr>
        <p:txBody>
          <a:bodyPr wrap="square" rtlCol="0">
            <a:spAutoFit/>
          </a:bodyPr>
          <a:lstStyle/>
          <a:p>
            <a:pPr marL="285750" indent="-285750">
              <a:lnSpc>
                <a:spcPct val="90000"/>
              </a:lnSpc>
              <a:buFont typeface="Arial" panose="020B0604020202020204" pitchFamily="34" charset="0"/>
              <a:buChar char="•"/>
            </a:pPr>
            <a:r>
              <a:rPr lang="en-GB" altLang="en-US" sz="2400" dirty="0"/>
              <a:t>It is the most effective way of teaching reading skills to pupils because it enables you to focus on the learning needs of a small group of children;</a:t>
            </a:r>
          </a:p>
          <a:p>
            <a:pPr marL="285750" indent="-285750">
              <a:lnSpc>
                <a:spcPct val="90000"/>
              </a:lnSpc>
              <a:buFont typeface="Arial" panose="020B0604020202020204" pitchFamily="34" charset="0"/>
              <a:buChar char="•"/>
            </a:pPr>
            <a:r>
              <a:rPr lang="en-GB" altLang="en-US" sz="2400" dirty="0"/>
              <a:t>In a small group, you are able to give each child a lot of attention but the pupils can also discuss the texts and the reading process and learn from each other.</a:t>
            </a:r>
          </a:p>
          <a:p>
            <a:endParaRPr lang="en-GB" dirty="0"/>
          </a:p>
        </p:txBody>
      </p:sp>
      <p:pic>
        <p:nvPicPr>
          <p:cNvPr id="12" name="Picture 11">
            <a:extLst>
              <a:ext uri="{FF2B5EF4-FFF2-40B4-BE49-F238E27FC236}">
                <a16:creationId xmlns:a16="http://schemas.microsoft.com/office/drawing/2014/main" id="{67B2B962-9FDB-49C5-A81D-2EC8FDC89BB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1612521" y="2079212"/>
            <a:ext cx="1952021" cy="1529200"/>
          </a:xfrm>
          <a:prstGeom prst="rect">
            <a:avLst/>
          </a:prstGeom>
          <a:ln>
            <a:solidFill>
              <a:schemeClr val="accent1"/>
            </a:solidFill>
          </a:ln>
        </p:spPr>
      </p:pic>
      <p:sp>
        <p:nvSpPr>
          <p:cNvPr id="13" name="TextBox 12">
            <a:extLst>
              <a:ext uri="{FF2B5EF4-FFF2-40B4-BE49-F238E27FC236}">
                <a16:creationId xmlns:a16="http://schemas.microsoft.com/office/drawing/2014/main" id="{1555815A-3295-4BA9-98F1-3077ED301D1D}"/>
              </a:ext>
            </a:extLst>
          </p:cNvPr>
          <p:cNvSpPr txBox="1"/>
          <p:nvPr/>
        </p:nvSpPr>
        <p:spPr>
          <a:xfrm>
            <a:off x="8551589" y="8352030"/>
            <a:ext cx="2576911" cy="369332"/>
          </a:xfrm>
          <a:prstGeom prst="rect">
            <a:avLst/>
          </a:prstGeom>
          <a:noFill/>
        </p:spPr>
        <p:txBody>
          <a:bodyPr wrap="square" rtlCol="0">
            <a:spAutoFit/>
          </a:bodyPr>
          <a:lstStyle/>
          <a:p>
            <a:r>
              <a:rPr lang="en-GB" sz="900" dirty="0">
                <a:hlinkClick r:id="rId5" tooltip="http://www.upcyclededucation.com/2012/01/think-pair-share-oldie-but-goodie.html"/>
              </a:rPr>
              <a:t>This Photo</a:t>
            </a:r>
            <a:r>
              <a:rPr lang="en-GB" sz="900" dirty="0"/>
              <a:t> by Unknown Author is licensed under </a:t>
            </a:r>
            <a:r>
              <a:rPr lang="en-GB" sz="900" dirty="0">
                <a:hlinkClick r:id="rId6" tooltip="https://creativecommons.org/licenses/by-nc-sa/3.0/"/>
              </a:rPr>
              <a:t>CC BY-NC-SA</a:t>
            </a:r>
            <a:endParaRPr lang="en-GB" sz="900" dirty="0"/>
          </a:p>
        </p:txBody>
      </p:sp>
    </p:spTree>
    <p:extLst>
      <p:ext uri="{BB962C8B-B14F-4D97-AF65-F5344CB8AC3E}">
        <p14:creationId xmlns:p14="http://schemas.microsoft.com/office/powerpoint/2010/main" val="285879337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additive="base">
                                        <p:cTn id="7" dur="500" fill="hold"/>
                                        <p:tgtEl>
                                          <p:spTgt spid="12"/>
                                        </p:tgtEl>
                                        <p:attrNameLst>
                                          <p:attrName>ppt_x</p:attrName>
                                        </p:attrNameLst>
                                      </p:cBhvr>
                                      <p:tavLst>
                                        <p:tav tm="0">
                                          <p:val>
                                            <p:strVal val="#ppt_x"/>
                                          </p:val>
                                        </p:tav>
                                        <p:tav tm="100000">
                                          <p:val>
                                            <p:strVal val="#ppt_x"/>
                                          </p:val>
                                        </p:tav>
                                      </p:tavLst>
                                    </p:anim>
                                    <p:anim calcmode="lin" valueType="num">
                                      <p:cBhvr additive="base">
                                        <p:cTn id="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123">
                                            <p:txEl>
                                              <p:pRg st="0" end="0"/>
                                            </p:txEl>
                                          </p:spTgt>
                                        </p:tgtEl>
                                        <p:attrNameLst>
                                          <p:attrName>style.visibility</p:attrName>
                                        </p:attrNameLst>
                                      </p:cBhvr>
                                      <p:to>
                                        <p:strVal val="visible"/>
                                      </p:to>
                                    </p:set>
                                    <p:anim calcmode="lin" valueType="num">
                                      <p:cBhvr additive="base">
                                        <p:cTn id="13" dur="500" fill="hold"/>
                                        <p:tgtEl>
                                          <p:spTgt spid="512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123">
                                            <p:txEl>
                                              <p:pRg st="1" end="1"/>
                                            </p:txEl>
                                          </p:spTgt>
                                        </p:tgtEl>
                                        <p:attrNameLst>
                                          <p:attrName>style.visibility</p:attrName>
                                        </p:attrNameLst>
                                      </p:cBhvr>
                                      <p:to>
                                        <p:strVal val="visible"/>
                                      </p:to>
                                    </p:set>
                                    <p:anim calcmode="lin" valueType="num">
                                      <p:cBhvr additive="base">
                                        <p:cTn id="19" dur="500" fill="hold"/>
                                        <p:tgtEl>
                                          <p:spTgt spid="512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12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0" end="0"/>
                                            </p:txEl>
                                          </p:spTgt>
                                        </p:tgtEl>
                                        <p:attrNameLst>
                                          <p:attrName>style.visibility</p:attrName>
                                        </p:attrNameLst>
                                      </p:cBhvr>
                                      <p:to>
                                        <p:strVal val="visible"/>
                                      </p:to>
                                    </p:set>
                                    <p:anim calcmode="lin" valueType="num">
                                      <p:cBhvr additive="base">
                                        <p:cTn id="25"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1" end="1"/>
                                            </p:txEl>
                                          </p:spTgt>
                                        </p:tgtEl>
                                        <p:attrNameLst>
                                          <p:attrName>style.visibility</p:attrName>
                                        </p:attrNameLst>
                                      </p:cBhvr>
                                      <p:to>
                                        <p:strVal val="visible"/>
                                      </p:to>
                                    </p:set>
                                    <p:anim calcmode="lin" valueType="num">
                                      <p:cBhvr additive="base">
                                        <p:cTn id="31"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1981200" y="274638"/>
            <a:ext cx="8229600" cy="711026"/>
          </a:xfrm>
          <a:noFill/>
          <a:ln w="19050">
            <a:solidFill>
              <a:srgbClr val="7093D2"/>
            </a:solidFill>
          </a:ln>
        </p:spPr>
        <p:txBody>
          <a:bodyPr>
            <a:normAutofit/>
          </a:bodyPr>
          <a:lstStyle/>
          <a:p>
            <a:r>
              <a:rPr lang="en-US" altLang="en-US" sz="4000" dirty="0">
                <a:solidFill>
                  <a:schemeClr val="accent1"/>
                </a:solidFill>
              </a:rPr>
              <a:t>What Estyn says about Guided Reading</a:t>
            </a:r>
            <a:endParaRPr lang="en-GB" altLang="en-US" sz="4000" dirty="0">
              <a:solidFill>
                <a:schemeClr val="accent1"/>
              </a:solidFill>
            </a:endParaRPr>
          </a:p>
        </p:txBody>
      </p:sp>
      <p:sp>
        <p:nvSpPr>
          <p:cNvPr id="6" name="TextBox 5">
            <a:extLst>
              <a:ext uri="{FF2B5EF4-FFF2-40B4-BE49-F238E27FC236}">
                <a16:creationId xmlns:a16="http://schemas.microsoft.com/office/drawing/2014/main" id="{AD562FE6-DA0D-4314-BD90-34D92F8F27CE}"/>
              </a:ext>
            </a:extLst>
          </p:cNvPr>
          <p:cNvSpPr txBox="1"/>
          <p:nvPr/>
        </p:nvSpPr>
        <p:spPr>
          <a:xfrm>
            <a:off x="1981117" y="2348429"/>
            <a:ext cx="8147248" cy="553998"/>
          </a:xfrm>
          <a:prstGeom prst="rect">
            <a:avLst/>
          </a:prstGeom>
          <a:noFill/>
          <a:ln>
            <a:solidFill>
              <a:schemeClr val="accent1"/>
            </a:solidFill>
          </a:ln>
        </p:spPr>
        <p:txBody>
          <a:bodyPr wrap="square" rtlCol="0">
            <a:spAutoFit/>
          </a:bodyPr>
          <a:lstStyle/>
          <a:p>
            <a:r>
              <a:rPr lang="en-GB" sz="1200" dirty="0"/>
              <a:t>Individual pupils read the text to themselves and out loud to the teacher and the group using strategies they know. The teacher reinforces and extends these strategies, helping pupils to understand the text fully. </a:t>
            </a:r>
            <a:r>
              <a:rPr lang="en-GB" dirty="0"/>
              <a:t>	</a:t>
            </a:r>
          </a:p>
        </p:txBody>
      </p:sp>
      <p:sp>
        <p:nvSpPr>
          <p:cNvPr id="9" name="TextBox 8">
            <a:extLst>
              <a:ext uri="{FF2B5EF4-FFF2-40B4-BE49-F238E27FC236}">
                <a16:creationId xmlns:a16="http://schemas.microsoft.com/office/drawing/2014/main" id="{1D44058E-9E54-41C0-96BD-1E6B9175E797}"/>
              </a:ext>
            </a:extLst>
          </p:cNvPr>
          <p:cNvSpPr txBox="1"/>
          <p:nvPr/>
        </p:nvSpPr>
        <p:spPr>
          <a:xfrm>
            <a:off x="1981117" y="3153205"/>
            <a:ext cx="8147248" cy="461665"/>
          </a:xfrm>
          <a:prstGeom prst="rect">
            <a:avLst/>
          </a:prstGeom>
          <a:noFill/>
          <a:ln>
            <a:solidFill>
              <a:schemeClr val="accent1"/>
            </a:solidFill>
          </a:ln>
        </p:spPr>
        <p:txBody>
          <a:bodyPr wrap="square" rtlCol="0">
            <a:spAutoFit/>
          </a:bodyPr>
          <a:lstStyle/>
          <a:p>
            <a:r>
              <a:rPr lang="en-GB" sz="1200" dirty="0"/>
              <a:t>The focus is on developing and practising strategies to cope with unfamiliar text. Teaching will be tailored to the specific needs of the group members. </a:t>
            </a:r>
          </a:p>
        </p:txBody>
      </p:sp>
      <p:sp>
        <p:nvSpPr>
          <p:cNvPr id="10" name="TextBox 9">
            <a:extLst>
              <a:ext uri="{FF2B5EF4-FFF2-40B4-BE49-F238E27FC236}">
                <a16:creationId xmlns:a16="http://schemas.microsoft.com/office/drawing/2014/main" id="{711200EE-7C16-476F-A0C0-F5BACDC99D57}"/>
              </a:ext>
            </a:extLst>
          </p:cNvPr>
          <p:cNvSpPr txBox="1"/>
          <p:nvPr/>
        </p:nvSpPr>
        <p:spPr>
          <a:xfrm>
            <a:off x="2080198" y="5508851"/>
            <a:ext cx="5403387" cy="646331"/>
          </a:xfrm>
          <a:prstGeom prst="rect">
            <a:avLst/>
          </a:prstGeom>
          <a:noFill/>
          <a:ln>
            <a:solidFill>
              <a:schemeClr val="accent1"/>
            </a:solidFill>
          </a:ln>
        </p:spPr>
        <p:txBody>
          <a:bodyPr wrap="square" rtlCol="0">
            <a:spAutoFit/>
          </a:bodyPr>
          <a:lstStyle/>
          <a:p>
            <a:r>
              <a:rPr lang="en-GB" sz="1200" dirty="0"/>
              <a:t>Will generally focus on new, unseen text. Pupils will test their reading strategies on unfamiliar text, make predictions, check them, and either confirm or reject them. Guided reading of familiar texts should have different purposes. </a:t>
            </a:r>
            <a:endParaRPr lang="en-GB" dirty="0"/>
          </a:p>
        </p:txBody>
      </p:sp>
      <p:sp>
        <p:nvSpPr>
          <p:cNvPr id="11" name="TextBox 10">
            <a:extLst>
              <a:ext uri="{FF2B5EF4-FFF2-40B4-BE49-F238E27FC236}">
                <a16:creationId xmlns:a16="http://schemas.microsoft.com/office/drawing/2014/main" id="{C92AB426-1F63-42D1-95C1-177FF2F85E88}"/>
              </a:ext>
            </a:extLst>
          </p:cNvPr>
          <p:cNvSpPr txBox="1"/>
          <p:nvPr/>
        </p:nvSpPr>
        <p:spPr>
          <a:xfrm>
            <a:off x="2080198" y="4839746"/>
            <a:ext cx="5403387" cy="276999"/>
          </a:xfrm>
          <a:prstGeom prst="rect">
            <a:avLst/>
          </a:prstGeom>
          <a:noFill/>
          <a:ln>
            <a:solidFill>
              <a:schemeClr val="accent1"/>
            </a:solidFill>
          </a:ln>
        </p:spPr>
        <p:txBody>
          <a:bodyPr wrap="square" rtlCol="0">
            <a:spAutoFit/>
          </a:bodyPr>
          <a:lstStyle/>
          <a:p>
            <a:r>
              <a:rPr lang="en-GB" sz="1200" dirty="0"/>
              <a:t>Pupils will do most of the reading, supported by the teacher as above. </a:t>
            </a:r>
            <a:endParaRPr lang="en-GB" dirty="0"/>
          </a:p>
        </p:txBody>
      </p:sp>
      <p:sp>
        <p:nvSpPr>
          <p:cNvPr id="12" name="TextBox 11">
            <a:extLst>
              <a:ext uri="{FF2B5EF4-FFF2-40B4-BE49-F238E27FC236}">
                <a16:creationId xmlns:a16="http://schemas.microsoft.com/office/drawing/2014/main" id="{435F9CED-5343-44D5-8160-2AB461FEFFD9}"/>
              </a:ext>
            </a:extLst>
          </p:cNvPr>
          <p:cNvSpPr txBox="1"/>
          <p:nvPr/>
        </p:nvSpPr>
        <p:spPr>
          <a:xfrm>
            <a:off x="1981117" y="1568515"/>
            <a:ext cx="8147248" cy="553998"/>
          </a:xfrm>
          <a:prstGeom prst="rect">
            <a:avLst/>
          </a:prstGeom>
          <a:noFill/>
          <a:ln>
            <a:solidFill>
              <a:schemeClr val="accent1"/>
            </a:solidFill>
          </a:ln>
        </p:spPr>
        <p:txBody>
          <a:bodyPr wrap="square" rtlCol="0">
            <a:spAutoFit/>
          </a:bodyPr>
          <a:lstStyle/>
          <a:p>
            <a:r>
              <a:rPr lang="en-GB" sz="1200" dirty="0"/>
              <a:t>Will usually involve a group of pupils with similar ability/needs. Each pupil is helped to read and understand the text independently, though the rest of the group will be involved. The rest of the class work on other tasks. </a:t>
            </a:r>
            <a:r>
              <a:rPr lang="en-GB" dirty="0"/>
              <a:t>	</a:t>
            </a:r>
          </a:p>
        </p:txBody>
      </p:sp>
      <p:sp>
        <p:nvSpPr>
          <p:cNvPr id="13" name="TextBox 12">
            <a:extLst>
              <a:ext uri="{FF2B5EF4-FFF2-40B4-BE49-F238E27FC236}">
                <a16:creationId xmlns:a16="http://schemas.microsoft.com/office/drawing/2014/main" id="{64C999E7-6979-47D9-8BB4-6AAB579E335C}"/>
              </a:ext>
            </a:extLst>
          </p:cNvPr>
          <p:cNvSpPr txBox="1"/>
          <p:nvPr/>
        </p:nvSpPr>
        <p:spPr>
          <a:xfrm>
            <a:off x="2022376" y="4041755"/>
            <a:ext cx="8147248" cy="461665"/>
          </a:xfrm>
          <a:prstGeom prst="rect">
            <a:avLst/>
          </a:prstGeom>
          <a:noFill/>
          <a:ln>
            <a:solidFill>
              <a:schemeClr val="accent1"/>
            </a:solidFill>
          </a:ln>
        </p:spPr>
        <p:txBody>
          <a:bodyPr wrap="square" rtlCol="0">
            <a:spAutoFit/>
          </a:bodyPr>
          <a:lstStyle/>
          <a:p>
            <a:r>
              <a:rPr lang="en-GB" sz="1200" dirty="0"/>
              <a:t>Some of the reading is silent as pupils tackle a text for themselves then attempt to read it aloud, supported by the teacher and their peers who give them strategies to cope. 	</a:t>
            </a:r>
          </a:p>
        </p:txBody>
      </p:sp>
      <p:pic>
        <p:nvPicPr>
          <p:cNvPr id="3" name="Picture 2">
            <a:extLst>
              <a:ext uri="{FF2B5EF4-FFF2-40B4-BE49-F238E27FC236}">
                <a16:creationId xmlns:a16="http://schemas.microsoft.com/office/drawing/2014/main" id="{8C959932-F30B-4F4E-90C8-544D4B33BB6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8843631" y="5054532"/>
            <a:ext cx="1284734" cy="1284734"/>
          </a:xfrm>
          <a:prstGeom prst="rect">
            <a:avLst/>
          </a:prstGeom>
          <a:ln>
            <a:solidFill>
              <a:schemeClr val="tx2">
                <a:lumMod val="60000"/>
                <a:lumOff val="40000"/>
              </a:schemeClr>
            </a:solidFill>
          </a:ln>
        </p:spPr>
      </p:pic>
    </p:spTree>
    <p:extLst>
      <p:ext uri="{BB962C8B-B14F-4D97-AF65-F5344CB8AC3E}">
        <p14:creationId xmlns:p14="http://schemas.microsoft.com/office/powerpoint/2010/main" val="627931980"/>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animBg="1"/>
      <p:bldP spid="11" grpId="0" animBg="1"/>
      <p:bldP spid="12" grpId="0" animBg="1"/>
      <p:bldP spid="1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680" y="629267"/>
            <a:ext cx="5410944" cy="1143000"/>
          </a:xfrm>
          <a:noFill/>
          <a:ln>
            <a:solidFill>
              <a:schemeClr val="accent1"/>
            </a:solidFill>
          </a:ln>
        </p:spPr>
        <p:txBody>
          <a:bodyPr>
            <a:normAutofit fontScale="90000"/>
          </a:bodyPr>
          <a:lstStyle/>
          <a:p>
            <a:pPr algn="ctr"/>
            <a:r>
              <a:rPr lang="en-GB" dirty="0">
                <a:solidFill>
                  <a:srgbClr val="7093D2"/>
                </a:solidFill>
              </a:rPr>
              <a:t>Activities that develop reading skills</a:t>
            </a:r>
          </a:p>
        </p:txBody>
      </p:sp>
      <p:sp>
        <p:nvSpPr>
          <p:cNvPr id="3" name="Content Placeholder 2"/>
          <p:cNvSpPr>
            <a:spLocks noGrp="1"/>
          </p:cNvSpPr>
          <p:nvPr>
            <p:ph idx="1"/>
          </p:nvPr>
        </p:nvSpPr>
        <p:spPr>
          <a:xfrm>
            <a:off x="8315744" y="2322600"/>
            <a:ext cx="3298226" cy="2793800"/>
          </a:xfrm>
        </p:spPr>
        <p:txBody>
          <a:bodyPr>
            <a:noAutofit/>
          </a:bodyPr>
          <a:lstStyle/>
          <a:p>
            <a:r>
              <a:rPr lang="en-GB" sz="2000" dirty="0"/>
              <a:t>Predicting</a:t>
            </a:r>
          </a:p>
          <a:p>
            <a:r>
              <a:rPr lang="en-GB" sz="2000" dirty="0"/>
              <a:t>Connecting</a:t>
            </a:r>
          </a:p>
          <a:p>
            <a:r>
              <a:rPr lang="en-GB" sz="2000" dirty="0"/>
              <a:t>Comparing</a:t>
            </a:r>
          </a:p>
          <a:p>
            <a:r>
              <a:rPr lang="en-GB" sz="2000" dirty="0"/>
              <a:t>Inferring</a:t>
            </a:r>
          </a:p>
          <a:p>
            <a:r>
              <a:rPr lang="en-GB" sz="2000" dirty="0"/>
              <a:t>Synthesizing</a:t>
            </a:r>
          </a:p>
          <a:p>
            <a:r>
              <a:rPr lang="en-GB" sz="2000" dirty="0"/>
              <a:t>Creating images</a:t>
            </a:r>
          </a:p>
          <a:p>
            <a:r>
              <a:rPr lang="en-GB" sz="2000" dirty="0"/>
              <a:t>Self-questioning</a:t>
            </a:r>
          </a:p>
          <a:p>
            <a:r>
              <a:rPr lang="en-GB" sz="2000" dirty="0"/>
              <a:t>Skimming</a:t>
            </a:r>
          </a:p>
          <a:p>
            <a:r>
              <a:rPr lang="en-GB" sz="2000" dirty="0"/>
              <a:t>Scanning</a:t>
            </a:r>
          </a:p>
          <a:p>
            <a:r>
              <a:rPr lang="en-GB" sz="2000" dirty="0"/>
              <a:t>Summarizing &amp; paraphrasing</a:t>
            </a:r>
          </a:p>
        </p:txBody>
      </p:sp>
      <p:pic>
        <p:nvPicPr>
          <p:cNvPr id="6" name="Picture 5">
            <a:extLst>
              <a:ext uri="{FF2B5EF4-FFF2-40B4-BE49-F238E27FC236}">
                <a16:creationId xmlns:a16="http://schemas.microsoft.com/office/drawing/2014/main" id="{7DD3685E-4D7C-45FE-975C-9C48F6F722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09104" y="2824083"/>
            <a:ext cx="3373792" cy="2823751"/>
          </a:xfrm>
          <a:prstGeom prst="rect">
            <a:avLst/>
          </a:prstGeom>
        </p:spPr>
      </p:pic>
      <p:sp>
        <p:nvSpPr>
          <p:cNvPr id="10" name="Content Placeholder 2">
            <a:extLst>
              <a:ext uri="{FF2B5EF4-FFF2-40B4-BE49-F238E27FC236}">
                <a16:creationId xmlns:a16="http://schemas.microsoft.com/office/drawing/2014/main" id="{9B1AA37A-6CC0-443E-8DC4-CC1EE34CFAD9}"/>
              </a:ext>
            </a:extLst>
          </p:cNvPr>
          <p:cNvSpPr txBox="1">
            <a:spLocks/>
          </p:cNvSpPr>
          <p:nvPr/>
        </p:nvSpPr>
        <p:spPr>
          <a:xfrm>
            <a:off x="682295" y="2824083"/>
            <a:ext cx="3960440" cy="3651612"/>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Decoding new words</a:t>
            </a:r>
          </a:p>
          <a:p>
            <a:r>
              <a:rPr lang="en-GB" dirty="0"/>
              <a:t>Using illustrations to support prediction</a:t>
            </a:r>
          </a:p>
          <a:p>
            <a:r>
              <a:rPr lang="en-GB" dirty="0"/>
              <a:t>Character development</a:t>
            </a:r>
          </a:p>
          <a:p>
            <a:r>
              <a:rPr lang="en-GB" dirty="0"/>
              <a:t>Predicting outcomes</a:t>
            </a:r>
          </a:p>
          <a:p>
            <a:r>
              <a:rPr lang="en-GB" dirty="0"/>
              <a:t>Understanding the contents</a:t>
            </a:r>
          </a:p>
          <a:p>
            <a:r>
              <a:rPr lang="en-GB" dirty="0"/>
              <a:t>Interpreting punctuation</a:t>
            </a:r>
          </a:p>
          <a:p>
            <a:r>
              <a:rPr lang="en-GB" dirty="0"/>
              <a:t>Introducing a new text form</a:t>
            </a:r>
          </a:p>
          <a:p>
            <a:r>
              <a:rPr lang="en-GB" dirty="0"/>
              <a:t>Inferring from dialogue</a:t>
            </a:r>
          </a:p>
          <a:p>
            <a:endParaRPr lang="en-GB" dirty="0"/>
          </a:p>
        </p:txBody>
      </p:sp>
      <p:pic>
        <p:nvPicPr>
          <p:cNvPr id="9" name="Picture 8">
            <a:extLst>
              <a:ext uri="{FF2B5EF4-FFF2-40B4-BE49-F238E27FC236}">
                <a16:creationId xmlns:a16="http://schemas.microsoft.com/office/drawing/2014/main" id="{6B96E66A-1F71-4A96-AF76-9C0A95A8E8B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513098">
            <a:off x="6857634" y="471692"/>
            <a:ext cx="1109821" cy="1476948"/>
          </a:xfrm>
          <a:prstGeom prst="rect">
            <a:avLst/>
          </a:prstGeom>
        </p:spPr>
      </p:pic>
      <p:pic>
        <p:nvPicPr>
          <p:cNvPr id="12" name="Picture 11">
            <a:extLst>
              <a:ext uri="{FF2B5EF4-FFF2-40B4-BE49-F238E27FC236}">
                <a16:creationId xmlns:a16="http://schemas.microsoft.com/office/drawing/2014/main" id="{9F5C084C-5D33-49FD-B0DD-1064A70D5E8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748519">
            <a:off x="10339001" y="766030"/>
            <a:ext cx="1539055" cy="1113483"/>
          </a:xfrm>
          <a:prstGeom prst="rect">
            <a:avLst/>
          </a:prstGeom>
        </p:spPr>
      </p:pic>
      <p:pic>
        <p:nvPicPr>
          <p:cNvPr id="13" name="Picture 2" descr="http://welove1stgrade.wikispaces.com/file/view/Guided-Reading-Beach-Balls-N303_XL.jpg/239025885/218x218/Guided-Reading-Beach-Balls-N303_XL.jpg">
            <a:extLst>
              <a:ext uri="{FF2B5EF4-FFF2-40B4-BE49-F238E27FC236}">
                <a16:creationId xmlns:a16="http://schemas.microsoft.com/office/drawing/2014/main" id="{C8B63290-3D2A-43FE-A854-B2EDD19B989F}"/>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rot="21046535">
            <a:off x="8618077" y="618810"/>
            <a:ext cx="1407925" cy="1407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9719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0">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nodeType="clickEffect">
                                  <p:stCondLst>
                                    <p:cond delay="0"/>
                                  </p:stCondLst>
                                  <p:childTnLst>
                                    <p:set>
                                      <p:cBhvr>
                                        <p:cTn id="6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nodeType="clickEffect">
                                  <p:stCondLst>
                                    <p:cond delay="0"/>
                                  </p:stCondLst>
                                  <p:childTnLst>
                                    <p:set>
                                      <p:cBhvr>
                                        <p:cTn id="7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71" fill="hold">
                      <p:stCondLst>
                        <p:cond delay="indefinite"/>
                      </p:stCondLst>
                      <p:childTnLst>
                        <p:par>
                          <p:cTn id="72" fill="hold">
                            <p:stCondLst>
                              <p:cond delay="0"/>
                            </p:stCondLst>
                            <p:childTnLst>
                              <p:par>
                                <p:cTn id="73" presetID="1" presetClass="entr" presetSubtype="0" fill="hold" nodeType="clickEffect">
                                  <p:stCondLst>
                                    <p:cond delay="0"/>
                                  </p:stCondLst>
                                  <p:childTnLst>
                                    <p:set>
                                      <p:cBhvr>
                                        <p:cTn id="7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5209961" y="1778283"/>
            <a:ext cx="2132808" cy="2308324"/>
          </a:xfrm>
          <a:prstGeom prst="rect">
            <a:avLst/>
          </a:prstGeom>
          <a:noFill/>
          <a:ln w="28575">
            <a:solidFill>
              <a:schemeClr val="accent5">
                <a:lumMod val="75000"/>
              </a:schemeClr>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defRPr u="sng">
                <a:solidFill>
                  <a:schemeClr val="tx1"/>
                </a:solidFill>
                <a:latin typeface="Arial" charset="0"/>
              </a:defRPr>
            </a:lvl1pPr>
            <a:lvl2pPr marL="742950" indent="-285750" eaLnBrk="0" hangingPunct="0">
              <a:defRPr u="sng">
                <a:solidFill>
                  <a:schemeClr val="tx1"/>
                </a:solidFill>
                <a:latin typeface="Arial" charset="0"/>
              </a:defRPr>
            </a:lvl2pPr>
            <a:lvl3pPr marL="1143000" indent="-228600" eaLnBrk="0" hangingPunct="0">
              <a:defRPr u="sng">
                <a:solidFill>
                  <a:schemeClr val="tx1"/>
                </a:solidFill>
                <a:latin typeface="Arial" charset="0"/>
              </a:defRPr>
            </a:lvl3pPr>
            <a:lvl4pPr marL="1600200" indent="-228600" eaLnBrk="0" hangingPunct="0">
              <a:defRPr u="sng">
                <a:solidFill>
                  <a:schemeClr val="tx1"/>
                </a:solidFill>
                <a:latin typeface="Arial" charset="0"/>
              </a:defRPr>
            </a:lvl4pPr>
            <a:lvl5pPr marL="2057400" indent="-228600" eaLnBrk="0" hangingPunct="0">
              <a:defRPr u="sng">
                <a:solidFill>
                  <a:schemeClr val="tx1"/>
                </a:solidFill>
                <a:latin typeface="Arial" charset="0"/>
              </a:defRPr>
            </a:lvl5pPr>
            <a:lvl6pPr marL="2514600" indent="-228600" algn="ctr" eaLnBrk="0" fontAlgn="base" hangingPunct="0">
              <a:spcBef>
                <a:spcPct val="0"/>
              </a:spcBef>
              <a:spcAft>
                <a:spcPct val="0"/>
              </a:spcAft>
              <a:defRPr u="sng">
                <a:solidFill>
                  <a:schemeClr val="tx1"/>
                </a:solidFill>
                <a:latin typeface="Arial" charset="0"/>
              </a:defRPr>
            </a:lvl6pPr>
            <a:lvl7pPr marL="2971800" indent="-228600" algn="ctr" eaLnBrk="0" fontAlgn="base" hangingPunct="0">
              <a:spcBef>
                <a:spcPct val="0"/>
              </a:spcBef>
              <a:spcAft>
                <a:spcPct val="0"/>
              </a:spcAft>
              <a:defRPr u="sng">
                <a:solidFill>
                  <a:schemeClr val="tx1"/>
                </a:solidFill>
                <a:latin typeface="Arial" charset="0"/>
              </a:defRPr>
            </a:lvl7pPr>
            <a:lvl8pPr marL="3429000" indent="-228600" algn="ctr" eaLnBrk="0" fontAlgn="base" hangingPunct="0">
              <a:spcBef>
                <a:spcPct val="0"/>
              </a:spcBef>
              <a:spcAft>
                <a:spcPct val="0"/>
              </a:spcAft>
              <a:defRPr u="sng">
                <a:solidFill>
                  <a:schemeClr val="tx1"/>
                </a:solidFill>
                <a:latin typeface="Arial" charset="0"/>
              </a:defRPr>
            </a:lvl8pPr>
            <a:lvl9pPr marL="3886200" indent="-228600" algn="ctr" eaLnBrk="0" fontAlgn="base" hangingPunct="0">
              <a:spcBef>
                <a:spcPct val="0"/>
              </a:spcBef>
              <a:spcAft>
                <a:spcPct val="0"/>
              </a:spcAft>
              <a:defRPr u="sng">
                <a:solidFill>
                  <a:schemeClr val="tx1"/>
                </a:solidFill>
                <a:latin typeface="Arial" charset="0"/>
              </a:defRPr>
            </a:lvl9pPr>
          </a:lstStyle>
          <a:p>
            <a:pPr algn="ctr" eaLnBrk="1" hangingPunct="1"/>
            <a:r>
              <a:rPr lang="en-GB" altLang="en-US" sz="3600" b="1" u="none" dirty="0">
                <a:latin typeface="+mn-lt"/>
              </a:rPr>
              <a:t>What would you do if ..?</a:t>
            </a:r>
          </a:p>
        </p:txBody>
      </p:sp>
      <p:sp>
        <p:nvSpPr>
          <p:cNvPr id="7" name="Title 1"/>
          <p:cNvSpPr>
            <a:spLocks noGrp="1"/>
          </p:cNvSpPr>
          <p:nvPr>
            <p:ph type="title"/>
          </p:nvPr>
        </p:nvSpPr>
        <p:spPr>
          <a:xfrm>
            <a:off x="2081213" y="274802"/>
            <a:ext cx="8229600" cy="1143000"/>
          </a:xfrm>
          <a:noFill/>
          <a:ln w="38100">
            <a:solidFill>
              <a:schemeClr val="accent1"/>
            </a:solidFill>
          </a:ln>
        </p:spPr>
        <p:txBody>
          <a:bodyPr>
            <a:normAutofit/>
          </a:bodyPr>
          <a:lstStyle/>
          <a:p>
            <a:r>
              <a:rPr lang="en-GB" dirty="0"/>
              <a:t>Listening to independent reading</a:t>
            </a:r>
          </a:p>
        </p:txBody>
      </p:sp>
      <p:pic>
        <p:nvPicPr>
          <p:cNvPr id="8" name="Picture 9" descr="DSC02387"/>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20286" y="4652443"/>
            <a:ext cx="2506254" cy="188015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4668384" y="4184859"/>
            <a:ext cx="3744096" cy="369332"/>
          </a:xfrm>
          <a:prstGeom prst="rect">
            <a:avLst/>
          </a:prstGeom>
          <a:noFill/>
        </p:spPr>
        <p:txBody>
          <a:bodyPr wrap="square" rtlCol="0">
            <a:spAutoFit/>
          </a:bodyPr>
          <a:lstStyle/>
          <a:p>
            <a:r>
              <a:rPr lang="en-GB" dirty="0">
                <a:hlinkClick r:id="rId4" action="ppaction://hlinkfile"/>
              </a:rPr>
              <a:t>Reading with individual children.doc</a:t>
            </a:r>
            <a:endParaRPr lang="en-GB" dirty="0"/>
          </a:p>
        </p:txBody>
      </p:sp>
      <p:sp>
        <p:nvSpPr>
          <p:cNvPr id="6" name="TextBox 5"/>
          <p:cNvSpPr txBox="1">
            <a:spLocks noChangeArrowheads="1"/>
          </p:cNvSpPr>
          <p:nvPr/>
        </p:nvSpPr>
        <p:spPr bwMode="auto">
          <a:xfrm>
            <a:off x="8905809" y="4807095"/>
            <a:ext cx="2453584" cy="1569660"/>
          </a:xfrm>
          <a:prstGeom prst="rect">
            <a:avLst/>
          </a:prstGeom>
          <a:noFill/>
          <a:ln w="28575">
            <a:solidFill>
              <a:schemeClr val="accent5">
                <a:lumMod val="75000"/>
              </a:schemeClr>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defRPr u="sng">
                <a:solidFill>
                  <a:schemeClr val="tx1"/>
                </a:solidFill>
                <a:latin typeface="Arial" charset="0"/>
              </a:defRPr>
            </a:lvl1pPr>
            <a:lvl2pPr marL="742950" indent="-285750" eaLnBrk="0" hangingPunct="0">
              <a:defRPr u="sng">
                <a:solidFill>
                  <a:schemeClr val="tx1"/>
                </a:solidFill>
                <a:latin typeface="Arial" charset="0"/>
              </a:defRPr>
            </a:lvl2pPr>
            <a:lvl3pPr marL="1143000" indent="-228600" eaLnBrk="0" hangingPunct="0">
              <a:defRPr u="sng">
                <a:solidFill>
                  <a:schemeClr val="tx1"/>
                </a:solidFill>
                <a:latin typeface="Arial" charset="0"/>
              </a:defRPr>
            </a:lvl3pPr>
            <a:lvl4pPr marL="1600200" indent="-228600" eaLnBrk="0" hangingPunct="0">
              <a:defRPr u="sng">
                <a:solidFill>
                  <a:schemeClr val="tx1"/>
                </a:solidFill>
                <a:latin typeface="Arial" charset="0"/>
              </a:defRPr>
            </a:lvl4pPr>
            <a:lvl5pPr marL="2057400" indent="-228600" eaLnBrk="0" hangingPunct="0">
              <a:defRPr u="sng">
                <a:solidFill>
                  <a:schemeClr val="tx1"/>
                </a:solidFill>
                <a:latin typeface="Arial" charset="0"/>
              </a:defRPr>
            </a:lvl5pPr>
            <a:lvl6pPr marL="2514600" indent="-228600" algn="ctr" eaLnBrk="0" fontAlgn="base" hangingPunct="0">
              <a:spcBef>
                <a:spcPct val="0"/>
              </a:spcBef>
              <a:spcAft>
                <a:spcPct val="0"/>
              </a:spcAft>
              <a:defRPr u="sng">
                <a:solidFill>
                  <a:schemeClr val="tx1"/>
                </a:solidFill>
                <a:latin typeface="Arial" charset="0"/>
              </a:defRPr>
            </a:lvl6pPr>
            <a:lvl7pPr marL="2971800" indent="-228600" algn="ctr" eaLnBrk="0" fontAlgn="base" hangingPunct="0">
              <a:spcBef>
                <a:spcPct val="0"/>
              </a:spcBef>
              <a:spcAft>
                <a:spcPct val="0"/>
              </a:spcAft>
              <a:defRPr u="sng">
                <a:solidFill>
                  <a:schemeClr val="tx1"/>
                </a:solidFill>
                <a:latin typeface="Arial" charset="0"/>
              </a:defRPr>
            </a:lvl7pPr>
            <a:lvl8pPr marL="3429000" indent="-228600" algn="ctr" eaLnBrk="0" fontAlgn="base" hangingPunct="0">
              <a:spcBef>
                <a:spcPct val="0"/>
              </a:spcBef>
              <a:spcAft>
                <a:spcPct val="0"/>
              </a:spcAft>
              <a:defRPr u="sng">
                <a:solidFill>
                  <a:schemeClr val="tx1"/>
                </a:solidFill>
                <a:latin typeface="Arial" charset="0"/>
              </a:defRPr>
            </a:lvl8pPr>
            <a:lvl9pPr marL="3886200" indent="-228600" algn="ctr" eaLnBrk="0" fontAlgn="base" hangingPunct="0">
              <a:spcBef>
                <a:spcPct val="0"/>
              </a:spcBef>
              <a:spcAft>
                <a:spcPct val="0"/>
              </a:spcAft>
              <a:defRPr u="sng">
                <a:solidFill>
                  <a:schemeClr val="tx1"/>
                </a:solidFill>
                <a:latin typeface="Arial" charset="0"/>
              </a:defRPr>
            </a:lvl9pPr>
          </a:lstStyle>
          <a:p>
            <a:pPr algn="ctr" eaLnBrk="1" hangingPunct="1"/>
            <a:r>
              <a:rPr lang="en-GB" sz="2400" u="none" dirty="0">
                <a:latin typeface="+mn-lt"/>
              </a:rPr>
              <a:t>If the learner makes a mistake which does make sense...</a:t>
            </a:r>
            <a:endParaRPr lang="en-GB" altLang="en-US" sz="2400" u="none" dirty="0">
              <a:latin typeface="+mn-lt"/>
            </a:endParaRPr>
          </a:p>
        </p:txBody>
      </p:sp>
      <p:sp>
        <p:nvSpPr>
          <p:cNvPr id="9" name="TextBox 8"/>
          <p:cNvSpPr txBox="1">
            <a:spLocks noChangeArrowheads="1"/>
          </p:cNvSpPr>
          <p:nvPr/>
        </p:nvSpPr>
        <p:spPr bwMode="auto">
          <a:xfrm>
            <a:off x="872828" y="4807095"/>
            <a:ext cx="2690025" cy="1569660"/>
          </a:xfrm>
          <a:prstGeom prst="rect">
            <a:avLst/>
          </a:prstGeom>
          <a:noFill/>
          <a:ln w="28575">
            <a:solidFill>
              <a:schemeClr val="accent5">
                <a:lumMod val="75000"/>
              </a:schemeClr>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defRPr u="sng">
                <a:solidFill>
                  <a:schemeClr val="tx1"/>
                </a:solidFill>
                <a:latin typeface="Arial" charset="0"/>
              </a:defRPr>
            </a:lvl1pPr>
            <a:lvl2pPr marL="742950" indent="-285750" eaLnBrk="0" hangingPunct="0">
              <a:defRPr u="sng">
                <a:solidFill>
                  <a:schemeClr val="tx1"/>
                </a:solidFill>
                <a:latin typeface="Arial" charset="0"/>
              </a:defRPr>
            </a:lvl2pPr>
            <a:lvl3pPr marL="1143000" indent="-228600" eaLnBrk="0" hangingPunct="0">
              <a:defRPr u="sng">
                <a:solidFill>
                  <a:schemeClr val="tx1"/>
                </a:solidFill>
                <a:latin typeface="Arial" charset="0"/>
              </a:defRPr>
            </a:lvl3pPr>
            <a:lvl4pPr marL="1600200" indent="-228600" eaLnBrk="0" hangingPunct="0">
              <a:defRPr u="sng">
                <a:solidFill>
                  <a:schemeClr val="tx1"/>
                </a:solidFill>
                <a:latin typeface="Arial" charset="0"/>
              </a:defRPr>
            </a:lvl4pPr>
            <a:lvl5pPr marL="2057400" indent="-228600" eaLnBrk="0" hangingPunct="0">
              <a:defRPr u="sng">
                <a:solidFill>
                  <a:schemeClr val="tx1"/>
                </a:solidFill>
                <a:latin typeface="Arial" charset="0"/>
              </a:defRPr>
            </a:lvl5pPr>
            <a:lvl6pPr marL="2514600" indent="-228600" algn="ctr" eaLnBrk="0" fontAlgn="base" hangingPunct="0">
              <a:spcBef>
                <a:spcPct val="0"/>
              </a:spcBef>
              <a:spcAft>
                <a:spcPct val="0"/>
              </a:spcAft>
              <a:defRPr u="sng">
                <a:solidFill>
                  <a:schemeClr val="tx1"/>
                </a:solidFill>
                <a:latin typeface="Arial" charset="0"/>
              </a:defRPr>
            </a:lvl6pPr>
            <a:lvl7pPr marL="2971800" indent="-228600" algn="ctr" eaLnBrk="0" fontAlgn="base" hangingPunct="0">
              <a:spcBef>
                <a:spcPct val="0"/>
              </a:spcBef>
              <a:spcAft>
                <a:spcPct val="0"/>
              </a:spcAft>
              <a:defRPr u="sng">
                <a:solidFill>
                  <a:schemeClr val="tx1"/>
                </a:solidFill>
                <a:latin typeface="Arial" charset="0"/>
              </a:defRPr>
            </a:lvl7pPr>
            <a:lvl8pPr marL="3429000" indent="-228600" algn="ctr" eaLnBrk="0" fontAlgn="base" hangingPunct="0">
              <a:spcBef>
                <a:spcPct val="0"/>
              </a:spcBef>
              <a:spcAft>
                <a:spcPct val="0"/>
              </a:spcAft>
              <a:defRPr u="sng">
                <a:solidFill>
                  <a:schemeClr val="tx1"/>
                </a:solidFill>
                <a:latin typeface="Arial" charset="0"/>
              </a:defRPr>
            </a:lvl8pPr>
            <a:lvl9pPr marL="3886200" indent="-228600" algn="ctr" eaLnBrk="0" fontAlgn="base" hangingPunct="0">
              <a:spcBef>
                <a:spcPct val="0"/>
              </a:spcBef>
              <a:spcAft>
                <a:spcPct val="0"/>
              </a:spcAft>
              <a:defRPr u="sng">
                <a:solidFill>
                  <a:schemeClr val="tx1"/>
                </a:solidFill>
                <a:latin typeface="Arial" charset="0"/>
              </a:defRPr>
            </a:lvl9pPr>
          </a:lstStyle>
          <a:p>
            <a:pPr algn="ctr" eaLnBrk="1" hangingPunct="1"/>
            <a:r>
              <a:rPr lang="en-GB" sz="2400" u="none" dirty="0">
                <a:latin typeface="+mn-lt"/>
              </a:rPr>
              <a:t>If the learner comes to a word they don’t know and pauses...</a:t>
            </a:r>
            <a:endParaRPr lang="en-GB" altLang="en-US" sz="2400" u="none" dirty="0">
              <a:latin typeface="+mn-lt"/>
            </a:endParaRPr>
          </a:p>
        </p:txBody>
      </p:sp>
      <p:sp>
        <p:nvSpPr>
          <p:cNvPr id="10" name="TextBox 9"/>
          <p:cNvSpPr txBox="1">
            <a:spLocks noChangeArrowheads="1"/>
          </p:cNvSpPr>
          <p:nvPr/>
        </p:nvSpPr>
        <p:spPr bwMode="auto">
          <a:xfrm>
            <a:off x="8832551" y="2413005"/>
            <a:ext cx="2486621" cy="1569660"/>
          </a:xfrm>
          <a:prstGeom prst="rect">
            <a:avLst/>
          </a:prstGeom>
          <a:noFill/>
          <a:ln w="28575">
            <a:solidFill>
              <a:schemeClr val="accent5">
                <a:lumMod val="75000"/>
              </a:schemeClr>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defRPr u="sng">
                <a:solidFill>
                  <a:schemeClr val="tx1"/>
                </a:solidFill>
                <a:latin typeface="Arial" charset="0"/>
              </a:defRPr>
            </a:lvl1pPr>
            <a:lvl2pPr marL="742950" indent="-285750" eaLnBrk="0" hangingPunct="0">
              <a:defRPr u="sng">
                <a:solidFill>
                  <a:schemeClr val="tx1"/>
                </a:solidFill>
                <a:latin typeface="Arial" charset="0"/>
              </a:defRPr>
            </a:lvl2pPr>
            <a:lvl3pPr marL="1143000" indent="-228600" eaLnBrk="0" hangingPunct="0">
              <a:defRPr u="sng">
                <a:solidFill>
                  <a:schemeClr val="tx1"/>
                </a:solidFill>
                <a:latin typeface="Arial" charset="0"/>
              </a:defRPr>
            </a:lvl3pPr>
            <a:lvl4pPr marL="1600200" indent="-228600" eaLnBrk="0" hangingPunct="0">
              <a:defRPr u="sng">
                <a:solidFill>
                  <a:schemeClr val="tx1"/>
                </a:solidFill>
                <a:latin typeface="Arial" charset="0"/>
              </a:defRPr>
            </a:lvl4pPr>
            <a:lvl5pPr marL="2057400" indent="-228600" eaLnBrk="0" hangingPunct="0">
              <a:defRPr u="sng">
                <a:solidFill>
                  <a:schemeClr val="tx1"/>
                </a:solidFill>
                <a:latin typeface="Arial" charset="0"/>
              </a:defRPr>
            </a:lvl5pPr>
            <a:lvl6pPr marL="2514600" indent="-228600" algn="ctr" eaLnBrk="0" fontAlgn="base" hangingPunct="0">
              <a:spcBef>
                <a:spcPct val="0"/>
              </a:spcBef>
              <a:spcAft>
                <a:spcPct val="0"/>
              </a:spcAft>
              <a:defRPr u="sng">
                <a:solidFill>
                  <a:schemeClr val="tx1"/>
                </a:solidFill>
                <a:latin typeface="Arial" charset="0"/>
              </a:defRPr>
            </a:lvl6pPr>
            <a:lvl7pPr marL="2971800" indent="-228600" algn="ctr" eaLnBrk="0" fontAlgn="base" hangingPunct="0">
              <a:spcBef>
                <a:spcPct val="0"/>
              </a:spcBef>
              <a:spcAft>
                <a:spcPct val="0"/>
              </a:spcAft>
              <a:defRPr u="sng">
                <a:solidFill>
                  <a:schemeClr val="tx1"/>
                </a:solidFill>
                <a:latin typeface="Arial" charset="0"/>
              </a:defRPr>
            </a:lvl7pPr>
            <a:lvl8pPr marL="3429000" indent="-228600" algn="ctr" eaLnBrk="0" fontAlgn="base" hangingPunct="0">
              <a:spcBef>
                <a:spcPct val="0"/>
              </a:spcBef>
              <a:spcAft>
                <a:spcPct val="0"/>
              </a:spcAft>
              <a:defRPr u="sng">
                <a:solidFill>
                  <a:schemeClr val="tx1"/>
                </a:solidFill>
                <a:latin typeface="Arial" charset="0"/>
              </a:defRPr>
            </a:lvl8pPr>
            <a:lvl9pPr marL="3886200" indent="-228600" algn="ctr" eaLnBrk="0" fontAlgn="base" hangingPunct="0">
              <a:spcBef>
                <a:spcPct val="0"/>
              </a:spcBef>
              <a:spcAft>
                <a:spcPct val="0"/>
              </a:spcAft>
              <a:defRPr u="sng">
                <a:solidFill>
                  <a:schemeClr val="tx1"/>
                </a:solidFill>
                <a:latin typeface="Arial" charset="0"/>
              </a:defRPr>
            </a:lvl9pPr>
          </a:lstStyle>
          <a:p>
            <a:pPr algn="ctr" eaLnBrk="1" hangingPunct="1"/>
            <a:r>
              <a:rPr lang="en-GB" sz="2400" u="none" dirty="0">
                <a:latin typeface="+mn-lt"/>
              </a:rPr>
              <a:t>If the learner makes a mistake which does </a:t>
            </a:r>
            <a:r>
              <a:rPr lang="en-GB" sz="2400" i="1" u="none" dirty="0">
                <a:latin typeface="+mn-lt"/>
              </a:rPr>
              <a:t>not</a:t>
            </a:r>
            <a:r>
              <a:rPr lang="en-GB" sz="2400" u="none" dirty="0">
                <a:latin typeface="+mn-lt"/>
              </a:rPr>
              <a:t> make sense...</a:t>
            </a:r>
            <a:endParaRPr lang="en-GB" altLang="en-US" sz="2400" u="none" dirty="0">
              <a:latin typeface="+mn-lt"/>
            </a:endParaRPr>
          </a:p>
        </p:txBody>
      </p:sp>
      <p:sp>
        <p:nvSpPr>
          <p:cNvPr id="11" name="TextBox 10"/>
          <p:cNvSpPr txBox="1">
            <a:spLocks noChangeArrowheads="1"/>
          </p:cNvSpPr>
          <p:nvPr/>
        </p:nvSpPr>
        <p:spPr bwMode="auto">
          <a:xfrm>
            <a:off x="872828" y="2047629"/>
            <a:ext cx="2736305" cy="1200329"/>
          </a:xfrm>
          <a:prstGeom prst="rect">
            <a:avLst/>
          </a:prstGeom>
          <a:noFill/>
          <a:ln w="28575">
            <a:solidFill>
              <a:schemeClr val="accent5">
                <a:lumMod val="75000"/>
              </a:schemeClr>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eaLnBrk="0" hangingPunct="0">
              <a:defRPr u="sng">
                <a:solidFill>
                  <a:schemeClr val="tx1"/>
                </a:solidFill>
                <a:latin typeface="Arial" charset="0"/>
              </a:defRPr>
            </a:lvl1pPr>
            <a:lvl2pPr marL="742950" indent="-285750" eaLnBrk="0" hangingPunct="0">
              <a:defRPr u="sng">
                <a:solidFill>
                  <a:schemeClr val="tx1"/>
                </a:solidFill>
                <a:latin typeface="Arial" charset="0"/>
              </a:defRPr>
            </a:lvl2pPr>
            <a:lvl3pPr marL="1143000" indent="-228600" eaLnBrk="0" hangingPunct="0">
              <a:defRPr u="sng">
                <a:solidFill>
                  <a:schemeClr val="tx1"/>
                </a:solidFill>
                <a:latin typeface="Arial" charset="0"/>
              </a:defRPr>
            </a:lvl3pPr>
            <a:lvl4pPr marL="1600200" indent="-228600" eaLnBrk="0" hangingPunct="0">
              <a:defRPr u="sng">
                <a:solidFill>
                  <a:schemeClr val="tx1"/>
                </a:solidFill>
                <a:latin typeface="Arial" charset="0"/>
              </a:defRPr>
            </a:lvl4pPr>
            <a:lvl5pPr marL="2057400" indent="-228600" eaLnBrk="0" hangingPunct="0">
              <a:defRPr u="sng">
                <a:solidFill>
                  <a:schemeClr val="tx1"/>
                </a:solidFill>
                <a:latin typeface="Arial" charset="0"/>
              </a:defRPr>
            </a:lvl5pPr>
            <a:lvl6pPr marL="2514600" indent="-228600" algn="ctr" eaLnBrk="0" fontAlgn="base" hangingPunct="0">
              <a:spcBef>
                <a:spcPct val="0"/>
              </a:spcBef>
              <a:spcAft>
                <a:spcPct val="0"/>
              </a:spcAft>
              <a:defRPr u="sng">
                <a:solidFill>
                  <a:schemeClr val="tx1"/>
                </a:solidFill>
                <a:latin typeface="Arial" charset="0"/>
              </a:defRPr>
            </a:lvl6pPr>
            <a:lvl7pPr marL="2971800" indent="-228600" algn="ctr" eaLnBrk="0" fontAlgn="base" hangingPunct="0">
              <a:spcBef>
                <a:spcPct val="0"/>
              </a:spcBef>
              <a:spcAft>
                <a:spcPct val="0"/>
              </a:spcAft>
              <a:defRPr u="sng">
                <a:solidFill>
                  <a:schemeClr val="tx1"/>
                </a:solidFill>
                <a:latin typeface="Arial" charset="0"/>
              </a:defRPr>
            </a:lvl7pPr>
            <a:lvl8pPr marL="3429000" indent="-228600" algn="ctr" eaLnBrk="0" fontAlgn="base" hangingPunct="0">
              <a:spcBef>
                <a:spcPct val="0"/>
              </a:spcBef>
              <a:spcAft>
                <a:spcPct val="0"/>
              </a:spcAft>
              <a:defRPr u="sng">
                <a:solidFill>
                  <a:schemeClr val="tx1"/>
                </a:solidFill>
                <a:latin typeface="Arial" charset="0"/>
              </a:defRPr>
            </a:lvl8pPr>
            <a:lvl9pPr marL="3886200" indent="-228600" algn="ctr" eaLnBrk="0" fontAlgn="base" hangingPunct="0">
              <a:spcBef>
                <a:spcPct val="0"/>
              </a:spcBef>
              <a:spcAft>
                <a:spcPct val="0"/>
              </a:spcAft>
              <a:defRPr u="sng">
                <a:solidFill>
                  <a:schemeClr val="tx1"/>
                </a:solidFill>
                <a:latin typeface="Arial" charset="0"/>
              </a:defRPr>
            </a:lvl9pPr>
          </a:lstStyle>
          <a:p>
            <a:pPr algn="ctr" eaLnBrk="1" hangingPunct="1"/>
            <a:r>
              <a:rPr lang="en-GB" sz="2400" u="none" dirty="0">
                <a:latin typeface="+mn-lt"/>
              </a:rPr>
              <a:t>If the learner makes a mistake and corrects the error...</a:t>
            </a:r>
            <a:endParaRPr lang="en-GB" altLang="en-US" sz="2400" u="none" dirty="0">
              <a:latin typeface="+mn-lt"/>
            </a:endParaRPr>
          </a:p>
        </p:txBody>
      </p:sp>
    </p:spTree>
    <p:extLst>
      <p:ext uri="{BB962C8B-B14F-4D97-AF65-F5344CB8AC3E}">
        <p14:creationId xmlns:p14="http://schemas.microsoft.com/office/powerpoint/2010/main" val="51461075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animBg="1"/>
      <p:bldP spid="11"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792480" y="895477"/>
            <a:ext cx="4348163" cy="1325563"/>
          </a:xfrm>
        </p:spPr>
        <p:txBody>
          <a:bodyPr>
            <a:normAutofit fontScale="90000"/>
          </a:bodyPr>
          <a:lstStyle/>
          <a:p>
            <a:r>
              <a:rPr lang="en-GB" dirty="0"/>
              <a:t>To conclude …….. review today’s learning</a:t>
            </a:r>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pic>
        <p:nvPicPr>
          <p:cNvPr id="5" name="Content Placeholder 3" descr="Blank sticky note - vector Clip Art">
            <a:extLst>
              <a:ext uri="{FF2B5EF4-FFF2-40B4-BE49-F238E27FC236}">
                <a16:creationId xmlns:a16="http://schemas.microsoft.com/office/drawing/2014/main" id="{DE65ED0F-01A1-4F1A-9A0A-D8070E7555B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31472" y="2368320"/>
            <a:ext cx="3168352" cy="3062740"/>
          </a:xfrm>
          <a:prstGeom prst="rect">
            <a:avLst/>
          </a:prstGeom>
        </p:spPr>
      </p:pic>
      <p:sp>
        <p:nvSpPr>
          <p:cNvPr id="6" name="TextBox 5">
            <a:extLst>
              <a:ext uri="{FF2B5EF4-FFF2-40B4-BE49-F238E27FC236}">
                <a16:creationId xmlns:a16="http://schemas.microsoft.com/office/drawing/2014/main" id="{5D37F606-7493-45DE-A91B-AE710E887C44}"/>
              </a:ext>
            </a:extLst>
          </p:cNvPr>
          <p:cNvSpPr txBox="1"/>
          <p:nvPr/>
        </p:nvSpPr>
        <p:spPr>
          <a:xfrm>
            <a:off x="900493" y="3236976"/>
            <a:ext cx="4348163" cy="2062103"/>
          </a:xfrm>
          <a:prstGeom prst="rect">
            <a:avLst/>
          </a:prstGeom>
          <a:noFill/>
        </p:spPr>
        <p:txBody>
          <a:bodyPr wrap="square" rtlCol="0">
            <a:spAutoFit/>
          </a:bodyPr>
          <a:lstStyle/>
          <a:p>
            <a:pPr marL="514350" indent="-514350">
              <a:buFont typeface="+mj-lt"/>
              <a:buAutoNum type="arabicPeriod"/>
            </a:pPr>
            <a:r>
              <a:rPr lang="en-GB" sz="3200" dirty="0"/>
              <a:t>What you learnt;</a:t>
            </a:r>
          </a:p>
          <a:p>
            <a:pPr marL="514350" indent="-514350">
              <a:buFont typeface="+mj-lt"/>
              <a:buAutoNum type="arabicPeriod"/>
            </a:pPr>
            <a:endParaRPr lang="en-GB" sz="3200" dirty="0"/>
          </a:p>
          <a:p>
            <a:pPr marL="514350" indent="-514350">
              <a:buFont typeface="+mj-lt"/>
              <a:buAutoNum type="arabicPeriod"/>
            </a:pPr>
            <a:r>
              <a:rPr lang="en-GB" sz="3200" dirty="0"/>
              <a:t>How the lecture could be improved</a:t>
            </a:r>
          </a:p>
        </p:txBody>
      </p:sp>
    </p:spTree>
    <p:extLst>
      <p:ext uri="{BB962C8B-B14F-4D97-AF65-F5344CB8AC3E}">
        <p14:creationId xmlns:p14="http://schemas.microsoft.com/office/powerpoint/2010/main" val="224190612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4450976" y="367506"/>
            <a:ext cx="3590365" cy="1325563"/>
          </a:xfrm>
        </p:spPr>
        <p:txBody>
          <a:bodyPr/>
          <a:lstStyle/>
          <a:p>
            <a:r>
              <a:rPr lang="en-GB" dirty="0"/>
              <a:t>Directed study</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356815" y="1693069"/>
            <a:ext cx="5419438" cy="3686015"/>
          </a:xfrm>
          <a:ln>
            <a:solidFill>
              <a:schemeClr val="accent1"/>
            </a:solidFill>
          </a:ln>
        </p:spPr>
      </p:pic>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
        <p:nvSpPr>
          <p:cNvPr id="6" name="TextBox 5"/>
          <p:cNvSpPr txBox="1"/>
          <p:nvPr/>
        </p:nvSpPr>
        <p:spPr>
          <a:xfrm>
            <a:off x="1699591" y="5695121"/>
            <a:ext cx="9382539" cy="584775"/>
          </a:xfrm>
          <a:prstGeom prst="rect">
            <a:avLst/>
          </a:prstGeom>
          <a:noFill/>
        </p:spPr>
        <p:txBody>
          <a:bodyPr wrap="square" rtlCol="0">
            <a:spAutoFit/>
          </a:bodyPr>
          <a:lstStyle/>
          <a:p>
            <a:pPr algn="ctr"/>
            <a:r>
              <a:rPr lang="en-GB" sz="3200" dirty="0" smtClean="0"/>
              <a:t>Bring something you have read with you next week.</a:t>
            </a:r>
            <a:endParaRPr lang="en-GB" sz="3200" dirty="0"/>
          </a:p>
        </p:txBody>
      </p:sp>
    </p:spTree>
    <p:extLst>
      <p:ext uri="{BB962C8B-B14F-4D97-AF65-F5344CB8AC3E}">
        <p14:creationId xmlns:p14="http://schemas.microsoft.com/office/powerpoint/2010/main" val="249919078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E1C7-D2BE-4A1B-BBDD-2D5858B42755}"/>
              </a:ext>
            </a:extLst>
          </p:cNvPr>
          <p:cNvSpPr>
            <a:spLocks noGrp="1"/>
          </p:cNvSpPr>
          <p:nvPr>
            <p:ph type="title"/>
          </p:nvPr>
        </p:nvSpPr>
        <p:spPr>
          <a:xfrm>
            <a:off x="3657599" y="367506"/>
            <a:ext cx="4477871" cy="1325563"/>
          </a:xfrm>
        </p:spPr>
        <p:txBody>
          <a:bodyPr/>
          <a:lstStyle/>
          <a:p>
            <a:pPr algn="ctr"/>
            <a:r>
              <a:rPr lang="en-GB" dirty="0"/>
              <a:t>References</a:t>
            </a:r>
          </a:p>
        </p:txBody>
      </p:sp>
      <p:sp>
        <p:nvSpPr>
          <p:cNvPr id="3" name="Content Placeholder 2">
            <a:extLst>
              <a:ext uri="{FF2B5EF4-FFF2-40B4-BE49-F238E27FC236}">
                <a16:creationId xmlns:a16="http://schemas.microsoft.com/office/drawing/2014/main" id="{638B59A2-FB83-452F-8C31-A82B66BA553D}"/>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0F0FED93-0568-4CB3-981C-81BA6AC40F6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99824" y="234760"/>
            <a:ext cx="2081784" cy="795528"/>
          </a:xfrm>
          <a:prstGeom prst="rect">
            <a:avLst/>
          </a:prstGeom>
        </p:spPr>
      </p:pic>
    </p:spTree>
    <p:extLst>
      <p:ext uri="{BB962C8B-B14F-4D97-AF65-F5344CB8AC3E}">
        <p14:creationId xmlns:p14="http://schemas.microsoft.com/office/powerpoint/2010/main" val="208728445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350</TotalTime>
  <Words>1818</Words>
  <Application>Microsoft Office PowerPoint</Application>
  <PresentationFormat>Widescreen</PresentationFormat>
  <Paragraphs>220</Paragraphs>
  <Slides>19</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Comic Sans MS</vt:lpstr>
      <vt:lpstr>Office Theme</vt:lpstr>
      <vt:lpstr>Developing Children’s Reading Skills</vt:lpstr>
      <vt:lpstr>Aims of this lecture</vt:lpstr>
      <vt:lpstr>PowerPoint Presentation</vt:lpstr>
      <vt:lpstr>PowerPoint Presentation</vt:lpstr>
      <vt:lpstr>PowerPoint Presentation</vt:lpstr>
      <vt:lpstr>Fundamentals of comprehension</vt:lpstr>
      <vt:lpstr>PowerPoint Presentation</vt:lpstr>
      <vt:lpstr>PowerPoint Presentation</vt:lpstr>
      <vt:lpstr>Fundamentals of comprehension </vt:lpstr>
      <vt:lpstr>PowerPoint Presentation</vt:lpstr>
      <vt:lpstr>PowerPoint Presentation</vt:lpstr>
      <vt:lpstr>Something to think about – key idea </vt:lpstr>
      <vt:lpstr>What is Guided Reading?</vt:lpstr>
      <vt:lpstr>What Estyn says about Guided Reading</vt:lpstr>
      <vt:lpstr>Activities that develop reading skills</vt:lpstr>
      <vt:lpstr>Listening to independent reading</vt:lpstr>
      <vt:lpstr>To conclude …….. review today’s learning</vt:lpstr>
      <vt:lpstr>Directed study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Jayne Morgan</dc:creator>
  <cp:lastModifiedBy>Jayne Morgan</cp:lastModifiedBy>
  <cp:revision>90</cp:revision>
  <dcterms:created xsi:type="dcterms:W3CDTF">2018-06-19T15:42:58Z</dcterms:created>
  <dcterms:modified xsi:type="dcterms:W3CDTF">2018-09-20T09:08:28Z</dcterms:modified>
</cp:coreProperties>
</file>