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58" r:id="rId5"/>
    <p:sldId id="260" r:id="rId6"/>
    <p:sldId id="265" r:id="rId7"/>
    <p:sldId id="266" r:id="rId8"/>
    <p:sldId id="264" r:id="rId9"/>
    <p:sldId id="261" r:id="rId10"/>
    <p:sldId id="262" r:id="rId11"/>
    <p:sldId id="267" r:id="rId12"/>
    <p:sldId id="263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737"/>
  </p:normalViewPr>
  <p:slideViewPr>
    <p:cSldViewPr snapToGrid="0" snapToObjects="1">
      <p:cViewPr varScale="1">
        <p:scale>
          <a:sx n="76" d="100"/>
          <a:sy n="76" d="100"/>
        </p:scale>
        <p:origin x="216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notesMaster" Target="notesMasters/notesMaster1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B32CCE-8FC2-4543-BB10-055EBC9FE707}" type="datetimeFigureOut">
              <a:rPr lang="en-GB" smtClean="0"/>
              <a:t>13/05/2018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0308D3-10B6-9F4E-B4AD-A0673BE9E6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40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5/13/18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8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4.jp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5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4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cp.co.uk/media/1917/bacp-choosing-counsellor-psychotherapist-c3.pdf" TargetMode="External"/><Relationship Id="rId4" Type="http://schemas.openxmlformats.org/officeDocument/2006/relationships/hyperlink" Target="https://www.healthassured.org/blog/bacp-accredited-service/" TargetMode="External"/><Relationship Id="rId5" Type="http://schemas.openxmlformats.org/officeDocument/2006/relationships/hyperlink" Target="http://hampdenchapel.org.uk/wp/index.php/event-items/just-imagine-2013-the-chapel-dare-to-imagine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acp.co.uk/events-and-resources/ethics-and-standards/ethical-framework-for-the-counselling-professions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vonblancofitness.com/50-ways-to-boost-your-fitness-motiv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reflection on embedded counselling practice.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Shelby Bovingdon  P151190</a:t>
            </a:r>
          </a:p>
          <a:p>
            <a:r>
              <a:rPr lang="en-GB" dirty="0" smtClean="0"/>
              <a:t>M5X00962</a:t>
            </a:r>
          </a:p>
          <a:p>
            <a:r>
              <a:rPr lang="en-GB" dirty="0" smtClean="0"/>
              <a:t>Embedded Counselling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9983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936" y="1668042"/>
            <a:ext cx="3445714" cy="3445714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4390" y="2039516"/>
            <a:ext cx="6282266" cy="364913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r>
              <a:rPr lang="en-GB" sz="3000" i="1" dirty="0" smtClean="0">
                <a:latin typeface="Times New Roman" charset="0"/>
                <a:ea typeface="Times New Roman" charset="0"/>
                <a:cs typeface="Times New Roman" charset="0"/>
              </a:rPr>
              <a:t>”Counselling </a:t>
            </a:r>
            <a:r>
              <a:rPr lang="en-GB" sz="2800" i="1" dirty="0">
                <a:latin typeface="Times New Roman" charset="0"/>
                <a:ea typeface="Times New Roman" charset="0"/>
                <a:cs typeface="Times New Roman" charset="0"/>
              </a:rPr>
              <a:t>and psychotherapy are umbrella terms that cover a range of talking therapies. They are delivered by trained practitioners who work with people over a short or long term to help them bring about effective change and/or enhance their wellbeing</a:t>
            </a:r>
            <a:r>
              <a:rPr lang="en-GB" sz="2800" i="1" dirty="0" smtClean="0">
                <a:latin typeface="Times New Roman" charset="0"/>
                <a:ea typeface="Times New Roman" charset="0"/>
                <a:cs typeface="Times New Roman" charset="0"/>
              </a:rPr>
              <a:t>” BACP, 2017.</a:t>
            </a:r>
            <a:endParaRPr lang="en-GB" sz="2800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0" indent="0">
              <a:buNone/>
            </a:pP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6256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175" y="372534"/>
            <a:ext cx="10131425" cy="1456267"/>
          </a:xfrm>
        </p:spPr>
        <p:txBody>
          <a:bodyPr/>
          <a:lstStyle/>
          <a:p>
            <a:r>
              <a:rPr lang="en-GB" i="1" dirty="0" smtClean="0">
                <a:latin typeface="Times New Roman" charset="0"/>
                <a:ea typeface="Times New Roman" charset="0"/>
                <a:cs typeface="Times New Roman" charset="0"/>
              </a:rPr>
              <a:t>Embedded counselling skills</a:t>
            </a: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695672" y="2458510"/>
            <a:ext cx="476250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GB" sz="2800" dirty="0" smtClean="0">
                <a:latin typeface="Times New Roman" charset="0"/>
                <a:ea typeface="Times New Roman" charset="0"/>
                <a:cs typeface="Times New Roman" charset="0"/>
              </a:rPr>
              <a:t>Attending</a:t>
            </a:r>
          </a:p>
          <a:p>
            <a:pPr marL="457200" indent="-457200">
              <a:buFont typeface="Arial" charset="0"/>
              <a:buChar char="•"/>
            </a:pPr>
            <a:r>
              <a:rPr lang="en-GB" sz="2800" dirty="0" smtClean="0">
                <a:latin typeface="Times New Roman" charset="0"/>
                <a:ea typeface="Times New Roman" charset="0"/>
                <a:cs typeface="Times New Roman" charset="0"/>
              </a:rPr>
              <a:t>Being present </a:t>
            </a:r>
            <a:endParaRPr lang="en-GB" sz="2800" dirty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Summarising</a:t>
            </a:r>
          </a:p>
          <a:p>
            <a:pPr marL="457200" indent="-45720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Asking questions </a:t>
            </a:r>
            <a:endParaRPr lang="en-GB" sz="28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457200" indent="-457200">
              <a:buFont typeface="Arial" charset="0"/>
              <a:buChar char="•"/>
            </a:pPr>
            <a:r>
              <a:rPr lang="en-GB" sz="2800" dirty="0" smtClean="0">
                <a:latin typeface="Times New Roman" charset="0"/>
                <a:ea typeface="Times New Roman" charset="0"/>
                <a:cs typeface="Times New Roman" charset="0"/>
              </a:rPr>
              <a:t>Good body language</a:t>
            </a:r>
            <a:endParaRPr lang="en-GB" sz="28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38717" y="2458510"/>
            <a:ext cx="49149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Active listening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Good communication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Empathy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Paraphrasing 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800" dirty="0">
                <a:latin typeface="Times New Roman" charset="0"/>
                <a:ea typeface="Times New Roman" charset="0"/>
                <a:cs typeface="Times New Roman" charset="0"/>
              </a:rPr>
              <a:t>Reflection </a:t>
            </a:r>
          </a:p>
        </p:txBody>
      </p:sp>
    </p:spTree>
    <p:extLst>
      <p:ext uri="{BB962C8B-B14F-4D97-AF65-F5344CB8AC3E}">
        <p14:creationId xmlns:p14="http://schemas.microsoft.com/office/powerpoint/2010/main" val="116496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140833" y="307113"/>
            <a:ext cx="100096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i="1" cap="none" spc="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Who uses embedded counselling ?</a:t>
            </a:r>
            <a:endParaRPr lang="en-GB" sz="5400" b="1" i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16" name="Cloud 15"/>
          <p:cNvSpPr/>
          <p:nvPr/>
        </p:nvSpPr>
        <p:spPr>
          <a:xfrm>
            <a:off x="245269" y="1388062"/>
            <a:ext cx="1992611" cy="110066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Teachers</a:t>
            </a:r>
            <a:endParaRPr lang="en-GB" sz="2400" dirty="0"/>
          </a:p>
        </p:txBody>
      </p:sp>
      <p:sp>
        <p:nvSpPr>
          <p:cNvPr id="17" name="Cloud 16"/>
          <p:cNvSpPr/>
          <p:nvPr/>
        </p:nvSpPr>
        <p:spPr>
          <a:xfrm>
            <a:off x="1043848" y="2804680"/>
            <a:ext cx="2388064" cy="156922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Support Worker</a:t>
            </a:r>
            <a:endParaRPr lang="en-GB" sz="2400" dirty="0"/>
          </a:p>
        </p:txBody>
      </p:sp>
      <p:sp>
        <p:nvSpPr>
          <p:cNvPr id="18" name="Cloud 17"/>
          <p:cNvSpPr/>
          <p:nvPr/>
        </p:nvSpPr>
        <p:spPr>
          <a:xfrm rot="21422831">
            <a:off x="289338" y="4746863"/>
            <a:ext cx="2258750" cy="1769232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Doctors</a:t>
            </a:r>
            <a:endParaRPr lang="en-GB" sz="2400" dirty="0"/>
          </a:p>
        </p:txBody>
      </p:sp>
      <p:sp>
        <p:nvSpPr>
          <p:cNvPr id="19" name="Cloud 18"/>
          <p:cNvSpPr/>
          <p:nvPr/>
        </p:nvSpPr>
        <p:spPr>
          <a:xfrm>
            <a:off x="3892284" y="3396914"/>
            <a:ext cx="2125520" cy="129804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smtClean="0"/>
              <a:t>Dentist</a:t>
            </a:r>
            <a:endParaRPr lang="en-GB" sz="2400"/>
          </a:p>
        </p:txBody>
      </p:sp>
      <p:sp>
        <p:nvSpPr>
          <p:cNvPr id="21" name="Cloud 20"/>
          <p:cNvSpPr/>
          <p:nvPr/>
        </p:nvSpPr>
        <p:spPr>
          <a:xfrm>
            <a:off x="3431912" y="1388062"/>
            <a:ext cx="2058507" cy="129164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Nurses</a:t>
            </a:r>
            <a:endParaRPr lang="en-GB" sz="2400" dirty="0"/>
          </a:p>
        </p:txBody>
      </p:sp>
      <p:sp>
        <p:nvSpPr>
          <p:cNvPr id="23" name="Cloud 22"/>
          <p:cNvSpPr/>
          <p:nvPr/>
        </p:nvSpPr>
        <p:spPr>
          <a:xfrm>
            <a:off x="6288012" y="1938395"/>
            <a:ext cx="2407350" cy="130472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Care workers</a:t>
            </a:r>
            <a:endParaRPr lang="en-GB" sz="2400" dirty="0"/>
          </a:p>
        </p:txBody>
      </p:sp>
      <p:sp>
        <p:nvSpPr>
          <p:cNvPr id="24" name="Cloud 23"/>
          <p:cNvSpPr/>
          <p:nvPr/>
        </p:nvSpPr>
        <p:spPr>
          <a:xfrm>
            <a:off x="3595636" y="5218433"/>
            <a:ext cx="1894783" cy="135466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Youth workers</a:t>
            </a:r>
            <a:endParaRPr lang="en-GB" sz="2400" dirty="0"/>
          </a:p>
        </p:txBody>
      </p:sp>
      <p:sp>
        <p:nvSpPr>
          <p:cNvPr id="25" name="Cloud 24"/>
          <p:cNvSpPr/>
          <p:nvPr/>
        </p:nvSpPr>
        <p:spPr>
          <a:xfrm rot="307576">
            <a:off x="6292702" y="4788668"/>
            <a:ext cx="2281450" cy="155786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Physio therapists</a:t>
            </a:r>
            <a:endParaRPr lang="en-GB" sz="2400" dirty="0"/>
          </a:p>
        </p:txBody>
      </p:sp>
      <p:sp>
        <p:nvSpPr>
          <p:cNvPr id="26" name="Cloud 25"/>
          <p:cNvSpPr/>
          <p:nvPr/>
        </p:nvSpPr>
        <p:spPr>
          <a:xfrm>
            <a:off x="9376435" y="4998299"/>
            <a:ext cx="2421467" cy="15748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Massage therapist</a:t>
            </a:r>
            <a:endParaRPr lang="en-GB" sz="2400" dirty="0"/>
          </a:p>
        </p:txBody>
      </p:sp>
      <p:sp>
        <p:nvSpPr>
          <p:cNvPr id="27" name="Cloud 26"/>
          <p:cNvSpPr/>
          <p:nvPr/>
        </p:nvSpPr>
        <p:spPr>
          <a:xfrm>
            <a:off x="8505907" y="3332183"/>
            <a:ext cx="2161298" cy="1427507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Police</a:t>
            </a:r>
            <a:endParaRPr lang="en-GB" sz="2400" dirty="0"/>
          </a:p>
        </p:txBody>
      </p:sp>
      <p:sp>
        <p:nvSpPr>
          <p:cNvPr id="28" name="Cloud 27"/>
          <p:cNvSpPr/>
          <p:nvPr/>
        </p:nvSpPr>
        <p:spPr>
          <a:xfrm rot="897726">
            <a:off x="9309246" y="1535615"/>
            <a:ext cx="2548176" cy="140233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Paramedics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63629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21" grpId="0" animBg="1"/>
      <p:bldP spid="24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6868" y="2421466"/>
            <a:ext cx="10131425" cy="1456267"/>
          </a:xfrm>
        </p:spPr>
        <p:txBody>
          <a:bodyPr/>
          <a:lstStyle/>
          <a:p>
            <a:r>
              <a:rPr lang="en-GB" i="1" dirty="0" smtClean="0"/>
              <a:t>My experience using embedded counselling Skills…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601207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330" y="1320802"/>
            <a:ext cx="6362531" cy="4144912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08800" y="897467"/>
            <a:ext cx="4663768" cy="532635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“</a:t>
            </a:r>
            <a:r>
              <a:rPr lang="en-US" sz="2800" i="1" dirty="0">
                <a:latin typeface="Times New Roman" charset="0"/>
                <a:ea typeface="Times New Roman" charset="0"/>
                <a:cs typeface="Times New Roman" charset="0"/>
              </a:rPr>
              <a:t>Motivational interviewing (MI) is a client-centered and </a:t>
            </a:r>
            <a:r>
              <a:rPr lang="en-US" sz="2800" i="1" dirty="0" smtClean="0">
                <a:latin typeface="Times New Roman" charset="0"/>
                <a:ea typeface="Times New Roman" charset="0"/>
                <a:cs typeface="Times New Roman" charset="0"/>
              </a:rPr>
              <a:t>directional </a:t>
            </a:r>
            <a:r>
              <a:rPr lang="en-US" sz="2800" i="1" dirty="0">
                <a:latin typeface="Times New Roman" charset="0"/>
                <a:ea typeface="Times New Roman" charset="0"/>
                <a:cs typeface="Times New Roman" charset="0"/>
              </a:rPr>
              <a:t>therapeutic method distinguished by a focus on spontaneous language about change that emerges within an empathic </a:t>
            </a:r>
            <a:r>
              <a:rPr lang="en-US" sz="2800" i="1" dirty="0" smtClean="0">
                <a:latin typeface="Times New Roman" charset="0"/>
                <a:ea typeface="Times New Roman" charset="0"/>
                <a:cs typeface="Times New Roman" charset="0"/>
              </a:rPr>
              <a:t>interpersonal </a:t>
            </a:r>
            <a:r>
              <a:rPr lang="en-US" sz="2800" i="1" dirty="0">
                <a:latin typeface="Times New Roman" charset="0"/>
                <a:ea typeface="Times New Roman" charset="0"/>
                <a:cs typeface="Times New Roman" charset="0"/>
              </a:rPr>
              <a:t>context “ Moyers (2014, pp.358-363). </a:t>
            </a:r>
          </a:p>
          <a:p>
            <a:pPr>
              <a:lnSpc>
                <a:spcPct val="90000"/>
              </a:lnSpc>
            </a:pP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3996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4272" y="605232"/>
            <a:ext cx="4807900" cy="26924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Content Placeholder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1828" y="4322912"/>
            <a:ext cx="5454122" cy="1090824"/>
          </a:xfrm>
          <a:prstGeom prst="roundRect">
            <a:avLst>
              <a:gd name="adj" fmla="val 6267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21" y="4322912"/>
            <a:ext cx="4887279" cy="1090824"/>
          </a:xfrm>
        </p:spPr>
        <p:txBody>
          <a:bodyPr>
            <a:normAutofit/>
          </a:bodyPr>
          <a:lstStyle/>
          <a:p>
            <a:r>
              <a:rPr lang="en-GB" i="1" dirty="0" smtClean="0">
                <a:latin typeface="Times New Roman" charset="0"/>
                <a:ea typeface="Times New Roman" charset="0"/>
                <a:cs typeface="Times New Roman" charset="0"/>
              </a:rPr>
              <a:t>O</a:t>
            </a:r>
            <a:r>
              <a:rPr lang="en-GB" sz="3200" i="1" dirty="0" smtClean="0">
                <a:latin typeface="Times New Roman" charset="0"/>
                <a:ea typeface="Times New Roman" charset="0"/>
                <a:cs typeface="Times New Roman" charset="0"/>
              </a:rPr>
              <a:t>n a scale</a:t>
            </a:r>
            <a:r>
              <a:rPr lang="en-GB" i="1" dirty="0" smtClean="0">
                <a:latin typeface="Times New Roman" charset="0"/>
                <a:ea typeface="Times New Roman" charset="0"/>
                <a:cs typeface="Times New Roman" charset="0"/>
              </a:rPr>
              <a:t> of 1-10…</a:t>
            </a: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83205" y="1659056"/>
            <a:ext cx="65362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latin typeface="Times New Roman" charset="0"/>
                <a:ea typeface="Times New Roman" charset="0"/>
                <a:cs typeface="Times New Roman" charset="0"/>
              </a:rPr>
              <a:t>CLOSE YOUR EYES AND IMAGINE..</a:t>
            </a:r>
            <a:endParaRPr lang="en-GB" sz="3200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2721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2201" y="152400"/>
            <a:ext cx="10131425" cy="1456267"/>
          </a:xfrm>
        </p:spPr>
        <p:txBody>
          <a:bodyPr/>
          <a:lstStyle/>
          <a:p>
            <a:r>
              <a:rPr lang="en-GB" i="1" dirty="0" smtClean="0">
                <a:latin typeface="Times New Roman" charset="0"/>
                <a:ea typeface="Times New Roman" charset="0"/>
                <a:cs typeface="Times New Roman" charset="0"/>
              </a:rPr>
              <a:t>A reflection on my experience; </a:t>
            </a:r>
            <a:endParaRPr lang="en-GB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719666" y="2446866"/>
            <a:ext cx="4004733" cy="4004733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Easy to apply basic counselling skills such as keeping good eye contact, communication etc.. </a:t>
            </a:r>
          </a:p>
          <a:p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Because the discussion was more informal  it was more relaxed and natural </a:t>
            </a:r>
          </a:p>
          <a:p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Was able to successfully apply different techniques. </a:t>
            </a:r>
            <a:endParaRPr lang="en-GB" sz="24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8" name="Plus 7"/>
          <p:cNvSpPr/>
          <p:nvPr/>
        </p:nvSpPr>
        <p:spPr>
          <a:xfrm>
            <a:off x="1676401" y="1367367"/>
            <a:ext cx="1371600" cy="1320800"/>
          </a:xfrm>
          <a:prstGeom prst="mathPlus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Minus 8"/>
          <p:cNvSpPr/>
          <p:nvPr/>
        </p:nvSpPr>
        <p:spPr>
          <a:xfrm>
            <a:off x="9276291" y="1651000"/>
            <a:ext cx="1303867" cy="795866"/>
          </a:xfrm>
          <a:prstGeom prst="mathMinus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79290" y="2688167"/>
            <a:ext cx="409786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Found it difficult to talk about contracting, such as confidentiality.</a:t>
            </a:r>
          </a:p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Could have researched more into how to successfully apply motivational interviewing so it showed more naturally.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55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6760" y="2567517"/>
            <a:ext cx="10131425" cy="3649133"/>
          </a:xfrm>
          <a:noFill/>
        </p:spPr>
        <p:txBody>
          <a:bodyPr/>
          <a:lstStyle/>
          <a:p>
            <a:r>
              <a:rPr lang="en-GB" sz="2400" dirty="0" smtClean="0"/>
              <a:t>Are professionals like doctors or teachers beast qualified in providing this kind of support ?</a:t>
            </a:r>
          </a:p>
          <a:p>
            <a:endParaRPr lang="en-GB" sz="2400" dirty="0" smtClean="0"/>
          </a:p>
          <a:p>
            <a:r>
              <a:rPr lang="en-GB" sz="2400" dirty="0" smtClean="0"/>
              <a:t>Do they have enough time to dedicate to providing the best emotional support?</a:t>
            </a:r>
          </a:p>
          <a:p>
            <a:endParaRPr lang="en-GB" sz="2400" dirty="0" smtClean="0"/>
          </a:p>
          <a:p>
            <a:r>
              <a:rPr lang="en-GB" sz="2400" dirty="0" smtClean="0"/>
              <a:t>Could lack of training result in more harm than good ?</a:t>
            </a:r>
          </a:p>
          <a:p>
            <a:endParaRPr lang="en-GB" dirty="0"/>
          </a:p>
        </p:txBody>
      </p:sp>
      <p:sp>
        <p:nvSpPr>
          <p:cNvPr id="5" name="Terminator 4"/>
          <p:cNvSpPr/>
          <p:nvPr/>
        </p:nvSpPr>
        <p:spPr>
          <a:xfrm>
            <a:off x="1335088" y="406400"/>
            <a:ext cx="10447866" cy="1568450"/>
          </a:xfrm>
          <a:prstGeom prst="flowChartTerminator">
            <a:avLst/>
          </a:prstGeom>
          <a:solidFill>
            <a:schemeClr val="accent1">
              <a:lumMod val="7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i="1" dirty="0">
                <a:latin typeface="Times New Roman" charset="0"/>
                <a:ea typeface="Times New Roman" charset="0"/>
                <a:cs typeface="Times New Roman" charset="0"/>
              </a:rPr>
              <a:t>Implication of embedded counselling practice</a:t>
            </a:r>
          </a:p>
        </p:txBody>
      </p:sp>
    </p:spTree>
    <p:extLst>
      <p:ext uri="{BB962C8B-B14F-4D97-AF65-F5344CB8AC3E}">
        <p14:creationId xmlns:p14="http://schemas.microsoft.com/office/powerpoint/2010/main" val="141280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2142067"/>
            <a:ext cx="11184466" cy="43434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rminator 4"/>
          <p:cNvSpPr/>
          <p:nvPr/>
        </p:nvSpPr>
        <p:spPr>
          <a:xfrm>
            <a:off x="1676401" y="613835"/>
            <a:ext cx="9093200" cy="1286933"/>
          </a:xfrm>
          <a:prstGeom prst="flowChartTerminator">
            <a:avLst/>
          </a:prstGeom>
          <a:solidFill>
            <a:schemeClr val="accent1">
              <a:lumMod val="75000"/>
              <a:alpha val="4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i="1" dirty="0" smtClean="0">
                <a:latin typeface="Times New Roman" charset="0"/>
                <a:ea typeface="Times New Roman" charset="0"/>
                <a:cs typeface="Times New Roman" charset="0"/>
              </a:rPr>
              <a:t>Recommendations</a:t>
            </a:r>
            <a:r>
              <a:rPr lang="en-GB" sz="4000" dirty="0" smtClean="0">
                <a:latin typeface="Times New Roman" charset="0"/>
                <a:ea typeface="Times New Roman" charset="0"/>
                <a:cs typeface="Times New Roman" charset="0"/>
              </a:rPr>
              <a:t>;</a:t>
            </a:r>
            <a:endParaRPr lang="en-GB" sz="4000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354667" y="2624667"/>
            <a:ext cx="941493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To provide training for individuals practicing embedded counselling.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To Research more into the impact of embedded counselling on service users.</a:t>
            </a:r>
          </a:p>
          <a:p>
            <a:pPr marL="285750" indent="-285750">
              <a:buFont typeface="Arial" charset="0"/>
              <a:buChar char="•"/>
            </a:pPr>
            <a:endParaRPr lang="en-GB" sz="24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GB" sz="2400" dirty="0" smtClean="0">
                <a:latin typeface="Times New Roman" charset="0"/>
                <a:ea typeface="Times New Roman" charset="0"/>
                <a:cs typeface="Times New Roman" charset="0"/>
              </a:rPr>
              <a:t>To maybe provide guidelines on how to carry out embedded counselling practice. </a:t>
            </a:r>
            <a:endParaRPr lang="en-GB" sz="2400" dirty="0">
              <a:latin typeface="Times New Roman" charset="0"/>
              <a:ea typeface="Times New Roman" charset="0"/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2836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9267" y="2556933"/>
            <a:ext cx="10131425" cy="1456267"/>
          </a:xfrm>
        </p:spPr>
        <p:txBody>
          <a:bodyPr>
            <a:normAutofit/>
          </a:bodyPr>
          <a:lstStyle/>
          <a:p>
            <a:r>
              <a:rPr lang="en-GB" sz="4000" i="1" dirty="0" smtClean="0">
                <a:latin typeface="Times New Roman" charset="0"/>
                <a:ea typeface="Times New Roman" charset="0"/>
                <a:cs typeface="Times New Roman" charset="0"/>
              </a:rPr>
              <a:t>My personal development …</a:t>
            </a:r>
            <a:endParaRPr lang="en-GB" sz="4000" i="1" dirty="0">
              <a:latin typeface="Times New Roman" charset="0"/>
              <a:ea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85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406400"/>
            <a:ext cx="10131425" cy="1456267"/>
          </a:xfrm>
        </p:spPr>
        <p:txBody>
          <a:bodyPr/>
          <a:lstStyle/>
          <a:p>
            <a:r>
              <a:rPr lang="en-GB" dirty="0" smtClean="0"/>
              <a:t>References;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0335" y="1320800"/>
            <a:ext cx="11167532" cy="48006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BACP, (2016) </a:t>
            </a:r>
            <a:r>
              <a:rPr lang="en-GB" sz="2000" i="1" dirty="0" smtClean="0"/>
              <a:t>Ethical framework for the counselling professions.</a:t>
            </a:r>
            <a:r>
              <a:rPr lang="en-GB" sz="2000" dirty="0" smtClean="0"/>
              <a:t>  </a:t>
            </a:r>
            <a:r>
              <a:rPr lang="en-GB" sz="2000" u="sng" dirty="0" smtClean="0">
                <a:hlinkClick r:id="rId2"/>
              </a:rPr>
              <a:t>https://www.bacp.co.uk/events-and-resources/ethics-and-standards/ethical-framework-for-the-counselling-professions/</a:t>
            </a:r>
            <a:r>
              <a:rPr lang="en-GB" sz="2000" dirty="0" smtClean="0"/>
              <a:t> (Accessed: 1</a:t>
            </a:r>
            <a:r>
              <a:rPr lang="en-GB" sz="2000" baseline="30000" dirty="0" smtClean="0"/>
              <a:t>st</a:t>
            </a:r>
            <a:r>
              <a:rPr lang="en-GB" sz="2000" dirty="0" smtClean="0"/>
              <a:t> March). </a:t>
            </a:r>
          </a:p>
          <a:p>
            <a:r>
              <a:rPr lang="en-GB" sz="2000" dirty="0"/>
              <a:t>BACP (2017)  choosing a counsellor or psychotherapist </a:t>
            </a:r>
            <a:r>
              <a:rPr lang="en-GB" sz="2000" dirty="0" smtClean="0"/>
              <a:t>,</a:t>
            </a:r>
            <a:r>
              <a:rPr lang="en-GB" sz="2000" dirty="0" smtClean="0">
                <a:hlinkClick r:id="rId3"/>
              </a:rPr>
              <a:t>https</a:t>
            </a:r>
            <a:r>
              <a:rPr lang="en-GB" sz="2000" dirty="0">
                <a:hlinkClick r:id="rId3"/>
              </a:rPr>
              <a:t>://</a:t>
            </a:r>
            <a:r>
              <a:rPr lang="en-GB" sz="2000" dirty="0" smtClean="0">
                <a:hlinkClick r:id="rId3"/>
              </a:rPr>
              <a:t>www.bacp.co.uk/media/1917/bacp-choosing-counsellor-psychotherapist-c3.pdf</a:t>
            </a:r>
            <a:r>
              <a:rPr lang="en-GB" sz="2000" dirty="0" smtClean="0"/>
              <a:t> ( Accessed: 10.5.18). </a:t>
            </a:r>
            <a:endParaRPr lang="en-GB" sz="2000" dirty="0"/>
          </a:p>
          <a:p>
            <a:r>
              <a:rPr lang="en-GB" sz="2000" dirty="0" smtClean="0"/>
              <a:t>BACP image (no date)  </a:t>
            </a:r>
            <a:r>
              <a:rPr lang="en-GB" sz="2000" dirty="0">
                <a:hlinkClick r:id="rId4"/>
              </a:rPr>
              <a:t>https://www.healthassured.org/blog/bacp-accredited-service/</a:t>
            </a:r>
            <a:r>
              <a:rPr lang="en-GB" sz="2000" dirty="0"/>
              <a:t> (Accessed: 11.5.18).</a:t>
            </a:r>
          </a:p>
          <a:p>
            <a:r>
              <a:rPr lang="en-GB" sz="2000" dirty="0" smtClean="0"/>
              <a:t>Bond</a:t>
            </a:r>
            <a:r>
              <a:rPr lang="en-GB" sz="2000" dirty="0"/>
              <a:t>, T. (2015) Standards and ethics for counselling in action. 4</a:t>
            </a:r>
            <a:r>
              <a:rPr lang="en-GB" sz="2000" baseline="30000" dirty="0"/>
              <a:t>th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Sage: London. </a:t>
            </a:r>
            <a:endParaRPr lang="en-GB" sz="2000" dirty="0" smtClean="0"/>
          </a:p>
          <a:p>
            <a:r>
              <a:rPr lang="en-GB" sz="2000" dirty="0" smtClean="0"/>
              <a:t>Hampden chapel (2018) speech bubble image  </a:t>
            </a:r>
            <a:r>
              <a:rPr lang="en-GB" sz="2000" dirty="0">
                <a:hlinkClick r:id="rId5"/>
              </a:rPr>
              <a:t>http://hampdenchapel.org.uk/wp/index.php/event-items/just-imagine-2013-the-chapel-dare-to-imagine</a:t>
            </a:r>
            <a:r>
              <a:rPr lang="en-GB" sz="2000" dirty="0" smtClean="0">
                <a:hlinkClick r:id="rId5"/>
              </a:rPr>
              <a:t>/</a:t>
            </a:r>
            <a:r>
              <a:rPr lang="en-GB" sz="2000" dirty="0" smtClean="0"/>
              <a:t>  (Accessed: 14.5.18).</a:t>
            </a:r>
          </a:p>
        </p:txBody>
      </p:sp>
    </p:spTree>
    <p:extLst>
      <p:ext uri="{BB962C8B-B14F-4D97-AF65-F5344CB8AC3E}">
        <p14:creationId xmlns:p14="http://schemas.microsoft.com/office/powerpoint/2010/main" val="581454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5002" y="855134"/>
            <a:ext cx="11116731" cy="4580466"/>
          </a:xfrm>
        </p:spPr>
        <p:txBody>
          <a:bodyPr>
            <a:normAutofit fontScale="92500" lnSpcReduction="20000"/>
          </a:bodyPr>
          <a:lstStyle/>
          <a:p>
            <a:endParaRPr lang="en-GB" sz="2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US" sz="2600" dirty="0">
                <a:latin typeface="Times New Roman" charset="0"/>
                <a:ea typeface="Times New Roman" charset="0"/>
                <a:cs typeface="Times New Roman" charset="0"/>
              </a:rPr>
              <a:t>Lam, S. (2009) ‘Factors affecting the involvement of teachers in guidance and counselling as a whole school approach’, </a:t>
            </a:r>
            <a:r>
              <a:rPr lang="en-US" sz="2600" i="1" dirty="0">
                <a:latin typeface="Times New Roman" charset="0"/>
                <a:ea typeface="Times New Roman" charset="0"/>
                <a:cs typeface="Times New Roman" charset="0"/>
              </a:rPr>
              <a:t>British journal of guidance and counselling,</a:t>
            </a:r>
            <a:r>
              <a:rPr lang="en-US" sz="2600" dirty="0">
                <a:latin typeface="Times New Roman" charset="0"/>
                <a:ea typeface="Times New Roman" charset="0"/>
                <a:cs typeface="Times New Roman" charset="0"/>
              </a:rPr>
              <a:t> 38, pp. 219-234.  </a:t>
            </a:r>
            <a:endParaRPr lang="en-GB" sz="2600" dirty="0" smtClean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Miller, W., </a:t>
            </a:r>
            <a:r>
              <a:rPr lang="en-GB" sz="2600" dirty="0" err="1" smtClean="0">
                <a:latin typeface="Times New Roman" charset="0"/>
                <a:ea typeface="Times New Roman" charset="0"/>
                <a:cs typeface="Times New Roman" charset="0"/>
              </a:rPr>
              <a:t>Rollnick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, S. (2009) ‘What is motivational interviewing’, </a:t>
            </a:r>
            <a:r>
              <a:rPr lang="en-GB" sz="2600" i="1" dirty="0" smtClean="0">
                <a:latin typeface="Times New Roman" charset="0"/>
                <a:ea typeface="Times New Roman" charset="0"/>
                <a:cs typeface="Times New Roman" charset="0"/>
              </a:rPr>
              <a:t>British association  for behavioural and cognitive therapists, 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23, pp.325-334. </a:t>
            </a:r>
            <a:endParaRPr lang="en-US" sz="2600" dirty="0">
              <a:latin typeface="Times New Roman" charset="0"/>
              <a:ea typeface="Times New Roman" charset="0"/>
              <a:cs typeface="Times New Roman" charset="0"/>
            </a:endParaRPr>
          </a:p>
          <a:p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 McLeod, J., McLeod, J. (2011) </a:t>
            </a:r>
            <a:r>
              <a:rPr lang="en-GB" sz="2600" i="1" dirty="0">
                <a:latin typeface="Times New Roman" charset="0"/>
                <a:ea typeface="Times New Roman" charset="0"/>
                <a:cs typeface="Times New Roman" charset="0"/>
              </a:rPr>
              <a:t>Counselling skills: A practical guide for counsellors and helping professions,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 2</a:t>
            </a:r>
            <a:r>
              <a:rPr lang="en-GB" sz="2600" baseline="30000" dirty="0">
                <a:latin typeface="Times New Roman" charset="0"/>
                <a:ea typeface="Times New Roman" charset="0"/>
                <a:cs typeface="Times New Roman" charset="0"/>
              </a:rPr>
              <a:t>nd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 </a:t>
            </a:r>
            <a:r>
              <a:rPr lang="en-GB" sz="2600" dirty="0" err="1">
                <a:latin typeface="Times New Roman" charset="0"/>
                <a:ea typeface="Times New Roman" charset="0"/>
                <a:cs typeface="Times New Roman" charset="0"/>
              </a:rPr>
              <a:t>edn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. Open university press: Berkshire. </a:t>
            </a:r>
          </a:p>
          <a:p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Moyers, T., et al 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(2014) 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‘The relationship in motivational interviewing’, </a:t>
            </a:r>
            <a:r>
              <a:rPr lang="en-GB" sz="2600" i="1" dirty="0" smtClean="0">
                <a:latin typeface="Times New Roman" charset="0"/>
                <a:ea typeface="Times New Roman" charset="0"/>
                <a:cs typeface="Times New Roman" charset="0"/>
              </a:rPr>
              <a:t>American psychological association, 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51, pp.358-363.</a:t>
            </a:r>
          </a:p>
          <a:p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Von </a:t>
            </a:r>
            <a:r>
              <a:rPr lang="en-GB" sz="2600" dirty="0" err="1">
                <a:latin typeface="Times New Roman" charset="0"/>
                <a:ea typeface="Times New Roman" charset="0"/>
                <a:cs typeface="Times New Roman" charset="0"/>
              </a:rPr>
              <a:t>blanco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 fitness (2018) Motivational sign, 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  <a:hlinkClick r:id="rId2"/>
              </a:rPr>
              <a:t>http://vonblancofitness.com/50-ways-to-boost-your-fitness-motivation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  <a:hlinkClick r:id="rId2"/>
              </a:rPr>
              <a:t>/</a:t>
            </a:r>
            <a:r>
              <a:rPr lang="en-GB" sz="2600" dirty="0" smtClean="0">
                <a:latin typeface="Times New Roman" charset="0"/>
                <a:ea typeface="Times New Roman" charset="0"/>
                <a:cs typeface="Times New Roman" charset="0"/>
              </a:rPr>
              <a:t>    </a:t>
            </a:r>
            <a:r>
              <a:rPr lang="en-GB" sz="2600" dirty="0">
                <a:latin typeface="Times New Roman" charset="0"/>
                <a:ea typeface="Times New Roman" charset="0"/>
                <a:cs typeface="Times New Roman" charset="0"/>
              </a:rPr>
              <a:t>( Accessed: 13.5.18). </a:t>
            </a:r>
          </a:p>
          <a:p>
            <a:endParaRPr lang="en-GB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87454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3643</TotalTime>
  <Words>475</Words>
  <Application>Microsoft Macintosh PowerPoint</Application>
  <PresentationFormat>Widescreen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Calibri Light</vt:lpstr>
      <vt:lpstr>Times New Roman</vt:lpstr>
      <vt:lpstr>Arial</vt:lpstr>
      <vt:lpstr>Celestial</vt:lpstr>
      <vt:lpstr>A reflection on embedded counselling practice. </vt:lpstr>
      <vt:lpstr>PowerPoint Presentation</vt:lpstr>
      <vt:lpstr>Embedded counselling skills</vt:lpstr>
      <vt:lpstr>PowerPoint Presentation</vt:lpstr>
      <vt:lpstr>My experience using embedded counselling Skills… </vt:lpstr>
      <vt:lpstr>PowerPoint Presentation</vt:lpstr>
      <vt:lpstr>On a scale of 1-10…</vt:lpstr>
      <vt:lpstr>A reflection on my experience; </vt:lpstr>
      <vt:lpstr>PowerPoint Presentation</vt:lpstr>
      <vt:lpstr>PowerPoint Presentation</vt:lpstr>
      <vt:lpstr>My personal development …</vt:lpstr>
      <vt:lpstr>References;</vt:lpstr>
      <vt:lpstr>PowerPoint Presentation</vt:lpstr>
    </vt:vector>
  </TitlesOfParts>
  <Company/>
  <LinksUpToDate>false</LinksUpToDate>
  <SharedDoc>false</SharedDoc>
  <HyperlinksChanged>false</HyperlinksChanged>
  <AppVersion>15.0028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reflection on embedded counselling practice. </dc:title>
  <dc:creator>Microsoft Office User</dc:creator>
  <cp:lastModifiedBy>Microsoft Office User</cp:lastModifiedBy>
  <cp:revision>28</cp:revision>
  <dcterms:created xsi:type="dcterms:W3CDTF">2018-05-13T11:26:01Z</dcterms:created>
  <dcterms:modified xsi:type="dcterms:W3CDTF">2018-05-16T00:09:12Z</dcterms:modified>
</cp:coreProperties>
</file>