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58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4/5/2023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4/5/2023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4/5/2023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4/5/2023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4/5/2023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4/5/2023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02?ace.8603" TargetMode="External"/><Relationship Id="rId2" Type="http://schemas.openxmlformats.org/officeDocument/2006/relationships/hyperlink" Target="https://journals.sagepub.com/doi/pdf/10.1177/1742715011416894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5465/amp.2012.008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2400" dirty="0" smtClean="0"/>
              <a:t/>
            </a:r>
            <a:br>
              <a:rPr lang="en-GB" sz="2400" dirty="0" smtClean="0"/>
            </a:br>
            <a:r>
              <a:rPr lang="en-GB" sz="2400" dirty="0"/>
              <a:t/>
            </a:r>
            <a:br>
              <a:rPr lang="en-GB" sz="2400" dirty="0"/>
            </a:br>
            <a:r>
              <a:rPr lang="en-GB" sz="2400" dirty="0" smtClean="0"/>
              <a:t>Critical Perspective of Trait Theory &amp; Authenticity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Andrew Davies</a:t>
            </a:r>
          </a:p>
          <a:p>
            <a:r>
              <a:rPr lang="en-GB" dirty="0" smtClean="0"/>
              <a:t>Student Number: 2241091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67531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Trait 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As </a:t>
            </a:r>
            <a:r>
              <a:rPr lang="en-GB" dirty="0"/>
              <a:t>19</a:t>
            </a:r>
            <a:r>
              <a:rPr lang="en-GB" baseline="30000" dirty="0"/>
              <a:t>th</a:t>
            </a:r>
            <a:r>
              <a:rPr lang="en-GB" dirty="0"/>
              <a:t> century social hierarchical theory </a:t>
            </a:r>
            <a:r>
              <a:rPr lang="en-GB" dirty="0" smtClean="0"/>
              <a:t>evolved</a:t>
            </a:r>
            <a:r>
              <a:rPr lang="en-GB" dirty="0"/>
              <a:t> </a:t>
            </a:r>
            <a:r>
              <a:rPr lang="en-GB" dirty="0" smtClean="0"/>
              <a:t>– growing emphasis </a:t>
            </a:r>
            <a:r>
              <a:rPr lang="en-GB" dirty="0"/>
              <a:t>placed on characteristic traits as a hallmark of an effective leader.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focus of </a:t>
            </a:r>
            <a:r>
              <a:rPr lang="en-GB" dirty="0" smtClean="0"/>
              <a:t>Trait </a:t>
            </a:r>
            <a:r>
              <a:rPr lang="en-GB" dirty="0"/>
              <a:t>theory is concerned with </a:t>
            </a:r>
            <a:r>
              <a:rPr lang="en-GB" dirty="0" smtClean="0"/>
              <a:t>characteristics </a:t>
            </a:r>
            <a:r>
              <a:rPr lang="en-GB" dirty="0"/>
              <a:t>rather than what kind of leader is required in certain situations. </a:t>
            </a:r>
            <a:endParaRPr lang="en-GB" dirty="0" smtClean="0"/>
          </a:p>
          <a:p>
            <a:r>
              <a:rPr lang="en-GB" dirty="0" smtClean="0"/>
              <a:t>Established </a:t>
            </a:r>
            <a:r>
              <a:rPr lang="en-GB" dirty="0"/>
              <a:t>set of traits </a:t>
            </a:r>
            <a:r>
              <a:rPr lang="en-GB" dirty="0" smtClean="0"/>
              <a:t>are </a:t>
            </a:r>
            <a:r>
              <a:rPr lang="en-GB" dirty="0"/>
              <a:t>crucial to the effectiveness of leadership</a:t>
            </a:r>
            <a:r>
              <a:rPr lang="en-GB" dirty="0" smtClean="0"/>
              <a:t>. (</a:t>
            </a:r>
            <a:r>
              <a:rPr lang="en-GB" dirty="0" err="1" smtClean="0"/>
              <a:t>Northouse</a:t>
            </a:r>
            <a:r>
              <a:rPr lang="en-GB" dirty="0" smtClean="0"/>
              <a:t>, 2007).</a:t>
            </a:r>
          </a:p>
          <a:p>
            <a:r>
              <a:rPr lang="en-GB" b="1" dirty="0">
                <a:solidFill>
                  <a:srgbClr val="FF0000"/>
                </a:solidFill>
              </a:rPr>
              <a:t>Emphasis on the leader rather than the </a:t>
            </a:r>
            <a:r>
              <a:rPr lang="en-GB" b="1" dirty="0" smtClean="0">
                <a:solidFill>
                  <a:srgbClr val="FF0000"/>
                </a:solidFill>
              </a:rPr>
              <a:t>followers.  </a:t>
            </a:r>
            <a:endParaRPr lang="en-GB" b="1" dirty="0">
              <a:solidFill>
                <a:srgbClr val="FF0000"/>
              </a:solidFill>
            </a:endParaRPr>
          </a:p>
          <a:p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33430817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Trait debate – What are Essential Traits?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b="1" dirty="0" smtClean="0">
                <a:solidFill>
                  <a:srgbClr val="FF0000"/>
                </a:solidFill>
              </a:rPr>
              <a:t>Value of Emotional Intelligence?</a:t>
            </a:r>
            <a:endParaRPr lang="en-GB" sz="2000" dirty="0" smtClean="0"/>
          </a:p>
          <a:p>
            <a:r>
              <a:rPr lang="en-GB" sz="2000" dirty="0" smtClean="0"/>
              <a:t>Goleman (2006) argues emotional intelligence is a key trait to: </a:t>
            </a:r>
            <a:r>
              <a:rPr lang="en-GB" sz="2000" dirty="0"/>
              <a:t>understand and read the emotions of </a:t>
            </a:r>
            <a:r>
              <a:rPr lang="en-GB" sz="2000" dirty="0" smtClean="0"/>
              <a:t>others, </a:t>
            </a:r>
            <a:r>
              <a:rPr lang="en-GB" sz="2000" dirty="0"/>
              <a:t>creates </a:t>
            </a:r>
            <a:r>
              <a:rPr lang="en-GB" sz="2000" dirty="0" smtClean="0"/>
              <a:t>empathy, support </a:t>
            </a:r>
            <a:r>
              <a:rPr lang="en-GB" sz="2000" dirty="0"/>
              <a:t>social interaction with others, overcome difficult situations and make others want to help</a:t>
            </a:r>
            <a:r>
              <a:rPr lang="en-GB" sz="2000" b="1" i="1" dirty="0"/>
              <a:t>. </a:t>
            </a:r>
            <a:r>
              <a:rPr lang="en-GB" sz="2000" dirty="0" smtClean="0">
                <a:solidFill>
                  <a:srgbClr val="FF0000"/>
                </a:solidFill>
              </a:rPr>
              <a:t>Emphasis </a:t>
            </a:r>
            <a:r>
              <a:rPr lang="en-GB" sz="2000" dirty="0">
                <a:solidFill>
                  <a:srgbClr val="FF0000"/>
                </a:solidFill>
              </a:rPr>
              <a:t>on the emotional </a:t>
            </a:r>
            <a:r>
              <a:rPr lang="en-GB" sz="2000" dirty="0" smtClean="0">
                <a:solidFill>
                  <a:srgbClr val="FF0000"/>
                </a:solidFill>
              </a:rPr>
              <a:t>aspect/context.</a:t>
            </a:r>
            <a:endParaRPr lang="en-GB" sz="2000" b="1" i="1" dirty="0" smtClean="0"/>
          </a:p>
          <a:p>
            <a:r>
              <a:rPr lang="en-GB" sz="2000" dirty="0" err="1" smtClean="0"/>
              <a:t>Yukl</a:t>
            </a:r>
            <a:r>
              <a:rPr lang="en-GB" sz="2000" dirty="0" smtClean="0"/>
              <a:t> (2012), offers an alternative view arguing key traits are, drive, integrity, </a:t>
            </a:r>
            <a:r>
              <a:rPr lang="en-GB" sz="2000" dirty="0"/>
              <a:t>motivation </a:t>
            </a:r>
            <a:r>
              <a:rPr lang="en-GB" sz="2000" dirty="0" smtClean="0"/>
              <a:t>and being </a:t>
            </a:r>
            <a:r>
              <a:rPr lang="en-GB" sz="2000" dirty="0"/>
              <a:t>goal </a:t>
            </a:r>
            <a:r>
              <a:rPr lang="en-GB" sz="2000" dirty="0" smtClean="0"/>
              <a:t>focused; with a need </a:t>
            </a:r>
            <a:r>
              <a:rPr lang="en-GB" sz="2000" dirty="0"/>
              <a:t>for a higher intelligence of leaders over followers, </a:t>
            </a:r>
            <a:r>
              <a:rPr lang="en-GB" sz="2000" dirty="0" smtClean="0"/>
              <a:t>rather </a:t>
            </a:r>
            <a:r>
              <a:rPr lang="en-GB" sz="2000" dirty="0"/>
              <a:t>than addressing the needs of the </a:t>
            </a:r>
            <a:r>
              <a:rPr lang="en-GB" sz="2000" dirty="0" smtClean="0"/>
              <a:t>followers. </a:t>
            </a:r>
            <a:r>
              <a:rPr lang="en-GB" sz="2000" dirty="0" smtClean="0">
                <a:solidFill>
                  <a:srgbClr val="FF0000"/>
                </a:solidFill>
              </a:rPr>
              <a:t>Less </a:t>
            </a:r>
            <a:r>
              <a:rPr lang="en-GB" sz="2000" dirty="0">
                <a:solidFill>
                  <a:srgbClr val="FF0000"/>
                </a:solidFill>
              </a:rPr>
              <a:t>emphasis on the emotional </a:t>
            </a:r>
            <a:r>
              <a:rPr lang="en-GB" sz="2000" dirty="0" smtClean="0">
                <a:solidFill>
                  <a:srgbClr val="FF0000"/>
                </a:solidFill>
              </a:rPr>
              <a:t>aspect/context.</a:t>
            </a:r>
            <a:endParaRPr lang="en-GB" sz="2000" dirty="0">
              <a:solidFill>
                <a:srgbClr val="FF0000"/>
              </a:solidFill>
            </a:endParaRP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8737090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Positive/Negative Views on Theory 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Enablers of theory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O</a:t>
            </a:r>
            <a:r>
              <a:rPr lang="en-GB" dirty="0" smtClean="0"/>
              <a:t>ffers </a:t>
            </a:r>
            <a:r>
              <a:rPr lang="en-GB" dirty="0"/>
              <a:t>organisations a benchmark to determine which characteristics are </a:t>
            </a:r>
            <a:r>
              <a:rPr lang="en-GB" dirty="0" smtClean="0"/>
              <a:t>important.</a:t>
            </a:r>
          </a:p>
          <a:p>
            <a:r>
              <a:rPr lang="en-GB" dirty="0" smtClean="0"/>
              <a:t>Traits acquired </a:t>
            </a:r>
            <a:r>
              <a:rPr lang="en-GB" dirty="0"/>
              <a:t>through experience, acquisition of knowledge and developing </a:t>
            </a:r>
            <a:r>
              <a:rPr lang="en-GB" dirty="0" smtClean="0"/>
              <a:t>expertise</a:t>
            </a:r>
          </a:p>
          <a:p>
            <a:r>
              <a:rPr lang="en-GB" dirty="0"/>
              <a:t>Trait theory prompted further research into </a:t>
            </a:r>
            <a:r>
              <a:rPr lang="en-GB" dirty="0" smtClean="0"/>
              <a:t>leadership.</a:t>
            </a:r>
            <a:endParaRPr lang="en-GB" dirty="0"/>
          </a:p>
          <a:p>
            <a:r>
              <a:rPr lang="en-GB" dirty="0"/>
              <a:t>(Mumford et al, 2000; Mott, 2002).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Inhibitors of theory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M</a:t>
            </a:r>
            <a:r>
              <a:rPr lang="en-GB" dirty="0" smtClean="0"/>
              <a:t>ay </a:t>
            </a:r>
            <a:r>
              <a:rPr lang="en-GB" dirty="0"/>
              <a:t>not be effective or consistent in all situations and that the traits can be viewed as predictable behaviours rather than positive </a:t>
            </a:r>
            <a:r>
              <a:rPr lang="en-GB" dirty="0" smtClean="0"/>
              <a:t>outcomes</a:t>
            </a:r>
          </a:p>
          <a:p>
            <a:r>
              <a:rPr lang="en-GB" dirty="0" smtClean="0"/>
              <a:t>Traits </a:t>
            </a:r>
            <a:r>
              <a:rPr lang="en-GB" dirty="0"/>
              <a:t>can be viewed as predictable behaviours rather than positive </a:t>
            </a:r>
            <a:r>
              <a:rPr lang="en-GB" dirty="0" smtClean="0"/>
              <a:t>outcomes.</a:t>
            </a:r>
          </a:p>
          <a:p>
            <a:r>
              <a:rPr lang="en-GB" dirty="0"/>
              <a:t>N</a:t>
            </a:r>
            <a:r>
              <a:rPr lang="en-GB" dirty="0" smtClean="0"/>
              <a:t>egates </a:t>
            </a:r>
            <a:r>
              <a:rPr lang="en-GB" dirty="0"/>
              <a:t>the </a:t>
            </a:r>
            <a:r>
              <a:rPr lang="en-GB" dirty="0" smtClean="0"/>
              <a:t>follower</a:t>
            </a:r>
            <a:r>
              <a:rPr lang="en-GB" dirty="0"/>
              <a:t> </a:t>
            </a:r>
            <a:endParaRPr lang="en-GB" dirty="0" smtClean="0"/>
          </a:p>
          <a:p>
            <a:r>
              <a:rPr lang="en-GB" dirty="0" smtClean="0"/>
              <a:t>(</a:t>
            </a:r>
            <a:r>
              <a:rPr lang="en-GB" dirty="0" err="1"/>
              <a:t>Northouse</a:t>
            </a:r>
            <a:r>
              <a:rPr lang="en-GB" dirty="0"/>
              <a:t> 2016). 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06842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Implications on 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Practice is a sociable context and subject to rapid changes.</a:t>
            </a:r>
          </a:p>
          <a:p>
            <a:r>
              <a:rPr lang="en-GB" b="1" dirty="0" smtClean="0"/>
              <a:t>Trait theory in isolation</a:t>
            </a:r>
            <a:r>
              <a:rPr lang="en-GB" dirty="0" smtClean="0"/>
              <a:t>: If </a:t>
            </a:r>
            <a:r>
              <a:rPr lang="en-GB" dirty="0"/>
              <a:t>traits are the sole aspect of an effective leader, there is a risk that the leader becomes stagnant and unable to evolve with the dynamics of </a:t>
            </a:r>
            <a:r>
              <a:rPr lang="en-GB" dirty="0" smtClean="0"/>
              <a:t>change. Risk of negating context/professional societal practice environment.</a:t>
            </a:r>
          </a:p>
          <a:p>
            <a:r>
              <a:rPr lang="en-GB" b="1" dirty="0" smtClean="0">
                <a:solidFill>
                  <a:schemeClr val="tx1"/>
                </a:solidFill>
              </a:rPr>
              <a:t>Key trait to support change: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dirty="0" smtClean="0"/>
              <a:t>Inclusion of emotional </a:t>
            </a:r>
            <a:r>
              <a:rPr lang="en-GB" dirty="0"/>
              <a:t>intelligence </a:t>
            </a:r>
            <a:r>
              <a:rPr lang="en-GB" dirty="0" smtClean="0"/>
              <a:t>will contribute </a:t>
            </a:r>
            <a:r>
              <a:rPr lang="en-GB" dirty="0"/>
              <a:t>to re-shaping of ideas and values to meet societal </a:t>
            </a:r>
            <a:r>
              <a:rPr lang="en-GB" dirty="0" smtClean="0"/>
              <a:t>environment.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00603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Authenticity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concept of this theory is noted for its philosophical relationship with humanism</a:t>
            </a:r>
            <a:r>
              <a:rPr lang="en-GB" dirty="0" smtClean="0"/>
              <a:t>. </a:t>
            </a:r>
            <a:r>
              <a:rPr lang="en-GB" dirty="0"/>
              <a:t>(Murray, 2005). </a:t>
            </a:r>
            <a:endParaRPr lang="en-GB" dirty="0" smtClean="0"/>
          </a:p>
          <a:p>
            <a:r>
              <a:rPr lang="en-GB" dirty="0" smtClean="0"/>
              <a:t>Importance </a:t>
            </a:r>
            <a:r>
              <a:rPr lang="en-GB" dirty="0"/>
              <a:t>and value of the relationship between leader and follower and highlights a paradigm shift that moves away from the hierarchy model of leadership, towards a transparent relationship that focuses on ethical and moral connections to support followers in meeting their essential needs for attaining success. </a:t>
            </a:r>
            <a:endParaRPr lang="en-GB" dirty="0" smtClean="0"/>
          </a:p>
          <a:p>
            <a:r>
              <a:rPr lang="en-GB" dirty="0"/>
              <a:t>A</a:t>
            </a:r>
            <a:r>
              <a:rPr lang="en-GB" dirty="0" smtClean="0"/>
              <a:t>uthentic </a:t>
            </a:r>
            <a:r>
              <a:rPr lang="en-GB" dirty="0"/>
              <a:t>theory places greater importance on morality, honesty and integrity with more focus on constructing relationships, building trust, promoting ethical environments, transparency and fostering personal development (</a:t>
            </a:r>
            <a:r>
              <a:rPr lang="en-GB" dirty="0" err="1"/>
              <a:t>Alilyyani</a:t>
            </a:r>
            <a:r>
              <a:rPr lang="en-GB" dirty="0"/>
              <a:t>, 2022).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08547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Elements of Authenticity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</a:t>
            </a:r>
            <a:r>
              <a:rPr lang="en-GB" dirty="0" smtClean="0"/>
              <a:t>uthentic </a:t>
            </a:r>
            <a:r>
              <a:rPr lang="en-GB" dirty="0"/>
              <a:t>theory places greater importance on morality, honesty and integrity </a:t>
            </a:r>
            <a:r>
              <a:rPr lang="en-GB" dirty="0" smtClean="0"/>
              <a:t>(</a:t>
            </a:r>
            <a:r>
              <a:rPr lang="en-GB" dirty="0" err="1"/>
              <a:t>Alilyyani</a:t>
            </a:r>
            <a:r>
              <a:rPr lang="en-GB" dirty="0"/>
              <a:t>, 2022). 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key characteristics that create a framework that supports trust and development amongst followers are; self-awareness; relational transparency; balanced processing and internalised moral perspective (Johnson, 2019).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65941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Positive/Negative Views on Theory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C</a:t>
            </a:r>
            <a:r>
              <a:rPr lang="en-GB" dirty="0" smtClean="0"/>
              <a:t>onstructing relationships </a:t>
            </a:r>
          </a:p>
          <a:p>
            <a:r>
              <a:rPr lang="en-GB" dirty="0"/>
              <a:t>B</a:t>
            </a:r>
            <a:r>
              <a:rPr lang="en-GB" dirty="0" smtClean="0"/>
              <a:t>uilding trust </a:t>
            </a:r>
          </a:p>
          <a:p>
            <a:r>
              <a:rPr lang="en-GB" dirty="0"/>
              <a:t>P</a:t>
            </a:r>
            <a:r>
              <a:rPr lang="en-GB" dirty="0" smtClean="0"/>
              <a:t>romoting </a:t>
            </a:r>
            <a:r>
              <a:rPr lang="en-GB" dirty="0"/>
              <a:t>ethical </a:t>
            </a:r>
            <a:r>
              <a:rPr lang="en-GB" dirty="0" smtClean="0"/>
              <a:t>environments</a:t>
            </a:r>
          </a:p>
          <a:p>
            <a:r>
              <a:rPr lang="en-GB" dirty="0"/>
              <a:t>T</a:t>
            </a:r>
            <a:r>
              <a:rPr lang="en-GB" dirty="0" smtClean="0"/>
              <a:t>ransparency </a:t>
            </a:r>
          </a:p>
          <a:p>
            <a:r>
              <a:rPr lang="en-GB" dirty="0"/>
              <a:t>F</a:t>
            </a:r>
            <a:r>
              <a:rPr lang="en-GB" dirty="0" smtClean="0"/>
              <a:t>ostering </a:t>
            </a:r>
            <a:r>
              <a:rPr lang="en-GB" dirty="0"/>
              <a:t>personal </a:t>
            </a:r>
            <a:r>
              <a:rPr lang="en-GB" dirty="0" smtClean="0"/>
              <a:t>development</a:t>
            </a:r>
          </a:p>
          <a:p>
            <a:pPr marL="0" indent="0">
              <a:buNone/>
            </a:pPr>
            <a:r>
              <a:rPr lang="en-GB" dirty="0" smtClean="0"/>
              <a:t>    (</a:t>
            </a:r>
            <a:r>
              <a:rPr lang="en-GB" dirty="0" err="1"/>
              <a:t>Alilyyani</a:t>
            </a:r>
            <a:r>
              <a:rPr lang="en-GB" dirty="0"/>
              <a:t>, 2022).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Requires professional maturity</a:t>
            </a:r>
          </a:p>
          <a:p>
            <a:r>
              <a:rPr lang="en-GB" dirty="0" smtClean="0"/>
              <a:t>Risk of mistrust</a:t>
            </a:r>
          </a:p>
          <a:p>
            <a:r>
              <a:rPr lang="en-GB" dirty="0" smtClean="0"/>
              <a:t>Influenced by personal cultural beliefs – may not transfer o professional context?</a:t>
            </a:r>
          </a:p>
          <a:p>
            <a:pPr marL="0" indent="0">
              <a:buNone/>
            </a:pPr>
            <a:r>
              <a:rPr lang="en-GB" dirty="0" smtClean="0"/>
              <a:t>    (Ford, 2010</a:t>
            </a:r>
            <a:r>
              <a:rPr lang="en-GB" dirty="0"/>
              <a:t>)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00844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Implications on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</a:t>
            </a:r>
            <a:r>
              <a:rPr lang="en-GB" dirty="0" smtClean="0"/>
              <a:t>his </a:t>
            </a:r>
            <a:r>
              <a:rPr lang="en-GB" dirty="0"/>
              <a:t>leadership approach is heavily weighted towards positive engagement with followers rather than alternative theories that tend to favour an inward-looking lens towards leaders</a:t>
            </a:r>
            <a:r>
              <a:rPr lang="en-GB" dirty="0" smtClean="0"/>
              <a:t>.</a:t>
            </a:r>
          </a:p>
          <a:p>
            <a:r>
              <a:rPr lang="en-GB" dirty="0" smtClean="0"/>
              <a:t>Promotes self-discovery and development.</a:t>
            </a:r>
          </a:p>
          <a:p>
            <a:r>
              <a:rPr lang="en-GB" dirty="0" smtClean="0"/>
              <a:t>Foster a community of practice – enhance outcomes.</a:t>
            </a:r>
          </a:p>
          <a:p>
            <a:r>
              <a:rPr lang="en-GB" dirty="0" smtClean="0"/>
              <a:t>Literature suggests “true self-awareness” is required, implying robust professional maturity needed.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34486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dirty="0" err="1"/>
              <a:t>Alilyyani</a:t>
            </a:r>
            <a:r>
              <a:rPr lang="en-GB" dirty="0"/>
              <a:t>, B. (2022) The effect of Authentic Leadership on Nurses’ Trust in Managers and Job Performance: A Cross Sectional Study. Nursing Reports 12 (4) </a:t>
            </a:r>
            <a:r>
              <a:rPr lang="en-GB" dirty="0" smtClean="0"/>
              <a:t>993-1003</a:t>
            </a:r>
          </a:p>
          <a:p>
            <a:r>
              <a:rPr lang="en-GB" dirty="0"/>
              <a:t>Ford, J. (2010) The impossibility of the true self of authentic leadership. Leadership. 7(4) 463-479.   Available at: </a:t>
            </a:r>
            <a:r>
              <a:rPr lang="en-GB" u="sng" dirty="0">
                <a:hlinkClick r:id="rId2"/>
              </a:rPr>
              <a:t>https://journals.sagepub.com/doi/pdf/10.1177/1742715011416894</a:t>
            </a:r>
            <a:r>
              <a:rPr lang="en-GB" dirty="0" smtClean="0"/>
              <a:t>.</a:t>
            </a:r>
          </a:p>
          <a:p>
            <a:r>
              <a:rPr lang="en-GB" dirty="0" smtClean="0"/>
              <a:t>Goleman</a:t>
            </a:r>
            <a:r>
              <a:rPr lang="en-GB" dirty="0"/>
              <a:t>, D. (2006) Social Intelligence. The new science of social relationships. New York, NY: Bantam Books</a:t>
            </a:r>
            <a:r>
              <a:rPr lang="en-GB" dirty="0" smtClean="0"/>
              <a:t>.</a:t>
            </a:r>
          </a:p>
          <a:p>
            <a:r>
              <a:rPr lang="en-GB" dirty="0"/>
              <a:t>Johnson, S.L (2019). Authentic Leadership Theory and Practical Applications in Nuclear Medicine. Journal of Nuclear Medicine Technology. 47 (3) 181-188.</a:t>
            </a:r>
            <a:endParaRPr lang="en-GB" dirty="0" smtClean="0"/>
          </a:p>
          <a:p>
            <a:r>
              <a:rPr lang="en-GB" dirty="0"/>
              <a:t>Mott, V. W (2002) The Development of Professional Expertise in the Workplace. Available at: </a:t>
            </a:r>
            <a:r>
              <a:rPr lang="en-GB" u="sng" dirty="0">
                <a:hlinkClick r:id="rId3"/>
              </a:rPr>
              <a:t>https://doi.org/10.1002?ace.8603</a:t>
            </a:r>
            <a:r>
              <a:rPr lang="en-GB" dirty="0"/>
              <a:t> Accessed on: 19/03/2023.</a:t>
            </a:r>
          </a:p>
          <a:p>
            <a:r>
              <a:rPr lang="en-GB" dirty="0"/>
              <a:t>Mumford, M. D; Harding, F. D; </a:t>
            </a:r>
            <a:r>
              <a:rPr lang="en-GB" dirty="0" err="1"/>
              <a:t>Zaccaro</a:t>
            </a:r>
            <a:r>
              <a:rPr lang="en-GB" dirty="0"/>
              <a:t>, S.; Jacobs, T (2000). Leadership Skills for a Changing World: Solving Complex Social Problems. </a:t>
            </a:r>
            <a:endParaRPr lang="en-GB" dirty="0" smtClean="0"/>
          </a:p>
          <a:p>
            <a:r>
              <a:rPr lang="en-GB" dirty="0"/>
              <a:t>Murray, T. (2005) Comparing theories of Child </a:t>
            </a:r>
            <a:r>
              <a:rPr lang="en-GB" dirty="0" err="1"/>
              <a:t>Dvelopment</a:t>
            </a:r>
            <a:r>
              <a:rPr lang="en-GB" dirty="0"/>
              <a:t>. 6</a:t>
            </a:r>
            <a:r>
              <a:rPr lang="en-GB" baseline="30000" dirty="0"/>
              <a:t>th</a:t>
            </a:r>
            <a:r>
              <a:rPr lang="en-GB" dirty="0"/>
              <a:t> ed. Boston, MA Cengage </a:t>
            </a:r>
            <a:r>
              <a:rPr lang="en-GB" dirty="0" smtClean="0"/>
              <a:t>Learning.</a:t>
            </a:r>
          </a:p>
          <a:p>
            <a:r>
              <a:rPr lang="en-GB" dirty="0" err="1" smtClean="0"/>
              <a:t>Northouse</a:t>
            </a:r>
            <a:r>
              <a:rPr lang="en-GB" dirty="0"/>
              <a:t>, P. G. (2007) leadership: theory and practice (4</a:t>
            </a:r>
            <a:r>
              <a:rPr lang="en-GB" baseline="30000" dirty="0"/>
              <a:t>th</a:t>
            </a:r>
            <a:r>
              <a:rPr lang="en-GB" dirty="0"/>
              <a:t> </a:t>
            </a:r>
            <a:r>
              <a:rPr lang="en-GB" dirty="0" err="1"/>
              <a:t>ed</a:t>
            </a:r>
            <a:r>
              <a:rPr lang="en-GB" dirty="0"/>
              <a:t>). Thousand Oaks, CA: Sage Publications</a:t>
            </a:r>
            <a:r>
              <a:rPr lang="en-GB" dirty="0" smtClean="0"/>
              <a:t>.</a:t>
            </a:r>
          </a:p>
          <a:p>
            <a:r>
              <a:rPr lang="en-GB" dirty="0" err="1"/>
              <a:t>Northouse</a:t>
            </a:r>
            <a:r>
              <a:rPr lang="en-GB" dirty="0"/>
              <a:t>, P. G. (2021) </a:t>
            </a:r>
            <a:r>
              <a:rPr lang="en-GB" i="1" dirty="0"/>
              <a:t>Leadership: theory and Practice.</a:t>
            </a:r>
            <a:r>
              <a:rPr lang="en-GB" dirty="0"/>
              <a:t> California: Sage </a:t>
            </a:r>
            <a:r>
              <a:rPr lang="en-GB" smtClean="0"/>
              <a:t>Publications.</a:t>
            </a:r>
          </a:p>
          <a:p>
            <a:r>
              <a:rPr lang="en-GB" smtClean="0"/>
              <a:t>Yukl</a:t>
            </a:r>
            <a:r>
              <a:rPr lang="en-GB" dirty="0"/>
              <a:t>, G. (2012). Effective leadership behaviours: What we know and what questions need more attention. </a:t>
            </a:r>
            <a:r>
              <a:rPr lang="en-GB" i="1" dirty="0"/>
              <a:t>The Academy of Management</a:t>
            </a:r>
            <a:r>
              <a:rPr lang="en-GB" dirty="0"/>
              <a:t>. Available at: </a:t>
            </a:r>
            <a:r>
              <a:rPr lang="en-GB" u="sng" dirty="0">
                <a:hlinkClick r:id="rId4"/>
              </a:rPr>
              <a:t>https://doi.org/10.5465/amp.2012.0088</a:t>
            </a:r>
            <a:r>
              <a:rPr lang="en-GB" dirty="0"/>
              <a:t> Accessed on: 18/03/2023.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15194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11249</TotalTime>
  <Words>902</Words>
  <Application>Microsoft Office PowerPoint</Application>
  <PresentationFormat>Widescreen</PresentationFormat>
  <Paragraphs>61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Garamond</vt:lpstr>
      <vt:lpstr>Organic</vt:lpstr>
      <vt:lpstr>  Critical Perspective of Trait Theory &amp; Authenticity  </vt:lpstr>
      <vt:lpstr>Trait Theory</vt:lpstr>
      <vt:lpstr>Trait debate – What are Essential Traits?</vt:lpstr>
      <vt:lpstr>Positive/Negative Views on Theory </vt:lpstr>
      <vt:lpstr>Implications on Practice</vt:lpstr>
      <vt:lpstr>Authenticity</vt:lpstr>
      <vt:lpstr>Elements of Authenticity</vt:lpstr>
      <vt:lpstr>Positive/Negative Views on Theory </vt:lpstr>
      <vt:lpstr>Implications on Practice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Critical Review</dc:title>
  <dc:creator>Davies Andrew.P.</dc:creator>
  <cp:lastModifiedBy>Davies Andrew.P.</cp:lastModifiedBy>
  <cp:revision>36</cp:revision>
  <dcterms:created xsi:type="dcterms:W3CDTF">2023-04-05T10:46:38Z</dcterms:created>
  <dcterms:modified xsi:type="dcterms:W3CDTF">2023-04-13T06:15:49Z</dcterms:modified>
</cp:coreProperties>
</file>