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viewProps" Target="viewProps.xml"/><Relationship Id="rId8" Type="http://schemas.openxmlformats.org/officeDocument/2006/relationships/slide" Target="slides/slide5.xml"/><Relationship Id="rId3" Type="http://schemas.openxmlformats.org/officeDocument/2006/relationships/slideMaster" Target="slideMasters/slideMaster3.xml"/></Relationships>
</file>

<file path=ppt/diagrams/_rels/data1.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_rels/data8.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9F28AD-9D75-4C95-93C9-108C0A1526CC}" type="doc">
      <dgm:prSet loTypeId="urn:microsoft.com/office/officeart/2018/2/layout/IconVerticalSolidList" loCatId="icon" qsTypeId="urn:microsoft.com/office/officeart/2005/8/quickstyle/simple1" qsCatId="simple" csTypeId="urn:microsoft.com/office/officeart/2018/5/colors/Iconchunking_neutralbg_accent2_2" csCatId="accent2" phldr="1"/>
      <dgm:spPr/>
      <dgm:t>
        <a:bodyPr/>
        <a:lstStyle/>
        <a:p>
          <a:endParaRPr lang="en-US"/>
        </a:p>
      </dgm:t>
    </dgm:pt>
    <dgm:pt modelId="{D7C4C8C1-056C-428F-9A06-2C8D001014D9}">
      <dgm:prSet/>
      <dgm:spPr/>
      <dgm:t>
        <a:bodyPr/>
        <a:lstStyle/>
        <a:p>
          <a:r>
            <a:rPr lang="en-US" u="sng"/>
            <a:t>Case Study: Riverdale Nursing Home</a:t>
          </a:r>
          <a:endParaRPr lang="en-US"/>
        </a:p>
      </dgm:t>
    </dgm:pt>
    <dgm:pt modelId="{BCE4B784-1D4B-43BD-AA18-26DEE345AC68}" type="parTrans" cxnId="{1DD7DC38-FB6A-448F-98C1-92CB6D57ABCC}">
      <dgm:prSet/>
      <dgm:spPr/>
      <dgm:t>
        <a:bodyPr/>
        <a:lstStyle/>
        <a:p>
          <a:endParaRPr lang="en-US"/>
        </a:p>
      </dgm:t>
    </dgm:pt>
    <dgm:pt modelId="{F4B816E3-CDF1-41CD-BF1B-2F36B4DE8E0B}" type="sibTrans" cxnId="{1DD7DC38-FB6A-448F-98C1-92CB6D57ABCC}">
      <dgm:prSet/>
      <dgm:spPr/>
      <dgm:t>
        <a:bodyPr/>
        <a:lstStyle/>
        <a:p>
          <a:endParaRPr lang="en-US"/>
        </a:p>
      </dgm:t>
    </dgm:pt>
    <dgm:pt modelId="{74A0A2F3-63BD-4E42-85D7-3AD4DFB75DCF}">
      <dgm:prSet/>
      <dgm:spPr/>
      <dgm:t>
        <a:bodyPr/>
        <a:lstStyle/>
        <a:p>
          <a:r>
            <a:rPr lang="en-US"/>
            <a:t>Riverdale nursing home supporting adult who require daily personal care, medication, support, and monitoring. Staff work in shifts within the two different buildings and includes senior staff members and junior staff. The organization uses Microsoft 365 to communicate effectively but due to lack of knowledge of how to use these tools there is always confusion among staffs. </a:t>
          </a:r>
        </a:p>
      </dgm:t>
    </dgm:pt>
    <dgm:pt modelId="{9B8A5067-DD59-4845-A45E-DAE54ACF06D6}" type="parTrans" cxnId="{7258FF84-881F-4E86-8989-411F02D52C0B}">
      <dgm:prSet/>
      <dgm:spPr/>
      <dgm:t>
        <a:bodyPr/>
        <a:lstStyle/>
        <a:p>
          <a:endParaRPr lang="en-US"/>
        </a:p>
      </dgm:t>
    </dgm:pt>
    <dgm:pt modelId="{CE33E484-63F6-4E26-B101-ED48444FF783}" type="sibTrans" cxnId="{7258FF84-881F-4E86-8989-411F02D52C0B}">
      <dgm:prSet/>
      <dgm:spPr/>
      <dgm:t>
        <a:bodyPr/>
        <a:lstStyle/>
        <a:p>
          <a:endParaRPr lang="en-US"/>
        </a:p>
      </dgm:t>
    </dgm:pt>
    <dgm:pt modelId="{AB43DFEE-76ED-4E7D-A8B6-B5C8E8C2C5E8}" type="pres">
      <dgm:prSet presAssocID="{CD9F28AD-9D75-4C95-93C9-108C0A1526CC}" presName="root" presStyleCnt="0">
        <dgm:presLayoutVars>
          <dgm:dir/>
          <dgm:resizeHandles val="exact"/>
        </dgm:presLayoutVars>
      </dgm:prSet>
      <dgm:spPr/>
    </dgm:pt>
    <dgm:pt modelId="{FC3FEFCF-166B-4394-A9B1-C2CE1BC34AC2}" type="pres">
      <dgm:prSet presAssocID="{D7C4C8C1-056C-428F-9A06-2C8D001014D9}" presName="compNode" presStyleCnt="0"/>
      <dgm:spPr/>
    </dgm:pt>
    <dgm:pt modelId="{DD5EDA4D-8B98-490F-AA59-F1E185B4ECBC}" type="pres">
      <dgm:prSet presAssocID="{D7C4C8C1-056C-428F-9A06-2C8D001014D9}" presName="bgRect" presStyleLbl="bgShp" presStyleIdx="0" presStyleCnt="2"/>
      <dgm:spPr/>
    </dgm:pt>
    <dgm:pt modelId="{52663DBD-7666-401B-A0E0-66E9772862D8}" type="pres">
      <dgm:prSet presAssocID="{D7C4C8C1-056C-428F-9A06-2C8D001014D9}"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AEDBA780-89E3-4C22-8C24-2A296501CD55}" type="pres">
      <dgm:prSet presAssocID="{D7C4C8C1-056C-428F-9A06-2C8D001014D9}" presName="spaceRect" presStyleCnt="0"/>
      <dgm:spPr/>
    </dgm:pt>
    <dgm:pt modelId="{4AAABB14-DCEB-440D-BE5A-BE5C693719A2}" type="pres">
      <dgm:prSet presAssocID="{D7C4C8C1-056C-428F-9A06-2C8D001014D9}" presName="parTx" presStyleLbl="revTx" presStyleIdx="0" presStyleCnt="2">
        <dgm:presLayoutVars>
          <dgm:chMax val="0"/>
          <dgm:chPref val="0"/>
        </dgm:presLayoutVars>
      </dgm:prSet>
      <dgm:spPr/>
    </dgm:pt>
    <dgm:pt modelId="{84758B3D-665E-4399-BC0B-3336934CC078}" type="pres">
      <dgm:prSet presAssocID="{F4B816E3-CDF1-41CD-BF1B-2F36B4DE8E0B}" presName="sibTrans" presStyleCnt="0"/>
      <dgm:spPr/>
    </dgm:pt>
    <dgm:pt modelId="{CC7620FC-A045-4FC8-8258-B955A566157C}" type="pres">
      <dgm:prSet presAssocID="{74A0A2F3-63BD-4E42-85D7-3AD4DFB75DCF}" presName="compNode" presStyleCnt="0"/>
      <dgm:spPr/>
    </dgm:pt>
    <dgm:pt modelId="{1F4206B8-A664-447F-9E62-52B7A8B2F4E8}" type="pres">
      <dgm:prSet presAssocID="{74A0A2F3-63BD-4E42-85D7-3AD4DFB75DCF}" presName="bgRect" presStyleLbl="bgShp" presStyleIdx="1" presStyleCnt="2"/>
      <dgm:spPr/>
    </dgm:pt>
    <dgm:pt modelId="{9B3D36AE-6529-433A-AC6B-141DBAF45CB8}" type="pres">
      <dgm:prSet presAssocID="{74A0A2F3-63BD-4E42-85D7-3AD4DFB75DCF}"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43540EA2-5A8B-4CDD-B17B-963DCADAB5FB}" type="pres">
      <dgm:prSet presAssocID="{74A0A2F3-63BD-4E42-85D7-3AD4DFB75DCF}" presName="spaceRect" presStyleCnt="0"/>
      <dgm:spPr/>
    </dgm:pt>
    <dgm:pt modelId="{433AE4EF-F799-40CA-9771-E91E6BAC898D}" type="pres">
      <dgm:prSet presAssocID="{74A0A2F3-63BD-4E42-85D7-3AD4DFB75DCF}" presName="parTx" presStyleLbl="revTx" presStyleIdx="1" presStyleCnt="2">
        <dgm:presLayoutVars>
          <dgm:chMax val="0"/>
          <dgm:chPref val="0"/>
        </dgm:presLayoutVars>
      </dgm:prSet>
      <dgm:spPr/>
    </dgm:pt>
  </dgm:ptLst>
  <dgm:cxnLst>
    <dgm:cxn modelId="{9F674F1C-6C17-4A68-AFA9-F31674DB3E86}" type="presOf" srcId="{CD9F28AD-9D75-4C95-93C9-108C0A1526CC}" destId="{AB43DFEE-76ED-4E7D-A8B6-B5C8E8C2C5E8}" srcOrd="0" destOrd="0" presId="urn:microsoft.com/office/officeart/2018/2/layout/IconVerticalSolidList"/>
    <dgm:cxn modelId="{1DD7DC38-FB6A-448F-98C1-92CB6D57ABCC}" srcId="{CD9F28AD-9D75-4C95-93C9-108C0A1526CC}" destId="{D7C4C8C1-056C-428F-9A06-2C8D001014D9}" srcOrd="0" destOrd="0" parTransId="{BCE4B784-1D4B-43BD-AA18-26DEE345AC68}" sibTransId="{F4B816E3-CDF1-41CD-BF1B-2F36B4DE8E0B}"/>
    <dgm:cxn modelId="{7258FF84-881F-4E86-8989-411F02D52C0B}" srcId="{CD9F28AD-9D75-4C95-93C9-108C0A1526CC}" destId="{74A0A2F3-63BD-4E42-85D7-3AD4DFB75DCF}" srcOrd="1" destOrd="0" parTransId="{9B8A5067-DD59-4845-A45E-DAE54ACF06D6}" sibTransId="{CE33E484-63F6-4E26-B101-ED48444FF783}"/>
    <dgm:cxn modelId="{3CF04EAA-117A-47F0-802A-66C800005755}" type="presOf" srcId="{D7C4C8C1-056C-428F-9A06-2C8D001014D9}" destId="{4AAABB14-DCEB-440D-BE5A-BE5C693719A2}" srcOrd="0" destOrd="0" presId="urn:microsoft.com/office/officeart/2018/2/layout/IconVerticalSolidList"/>
    <dgm:cxn modelId="{FCB3C1C3-8FAF-4531-ACD4-54436BCE3B0D}" type="presOf" srcId="{74A0A2F3-63BD-4E42-85D7-3AD4DFB75DCF}" destId="{433AE4EF-F799-40CA-9771-E91E6BAC898D}" srcOrd="0" destOrd="0" presId="urn:microsoft.com/office/officeart/2018/2/layout/IconVerticalSolidList"/>
    <dgm:cxn modelId="{9EBD5EDB-2640-44E8-96B4-E12EFE75636A}" type="presParOf" srcId="{AB43DFEE-76ED-4E7D-A8B6-B5C8E8C2C5E8}" destId="{FC3FEFCF-166B-4394-A9B1-C2CE1BC34AC2}" srcOrd="0" destOrd="0" presId="urn:microsoft.com/office/officeart/2018/2/layout/IconVerticalSolidList"/>
    <dgm:cxn modelId="{4C215453-9D0D-4A77-8D1D-79725F542DF9}" type="presParOf" srcId="{FC3FEFCF-166B-4394-A9B1-C2CE1BC34AC2}" destId="{DD5EDA4D-8B98-490F-AA59-F1E185B4ECBC}" srcOrd="0" destOrd="0" presId="urn:microsoft.com/office/officeart/2018/2/layout/IconVerticalSolidList"/>
    <dgm:cxn modelId="{25BE047E-6926-44D7-9BDB-22DDC48BF1B3}" type="presParOf" srcId="{FC3FEFCF-166B-4394-A9B1-C2CE1BC34AC2}" destId="{52663DBD-7666-401B-A0E0-66E9772862D8}" srcOrd="1" destOrd="0" presId="urn:microsoft.com/office/officeart/2018/2/layout/IconVerticalSolidList"/>
    <dgm:cxn modelId="{41A2252A-6627-49F7-8B8E-0F65F12EDAF3}" type="presParOf" srcId="{FC3FEFCF-166B-4394-A9B1-C2CE1BC34AC2}" destId="{AEDBA780-89E3-4C22-8C24-2A296501CD55}" srcOrd="2" destOrd="0" presId="urn:microsoft.com/office/officeart/2018/2/layout/IconVerticalSolidList"/>
    <dgm:cxn modelId="{480F55F8-C9EC-478B-A184-2052E36978A5}" type="presParOf" srcId="{FC3FEFCF-166B-4394-A9B1-C2CE1BC34AC2}" destId="{4AAABB14-DCEB-440D-BE5A-BE5C693719A2}" srcOrd="3" destOrd="0" presId="urn:microsoft.com/office/officeart/2018/2/layout/IconVerticalSolidList"/>
    <dgm:cxn modelId="{5DF7AA85-021E-485E-AB01-F54655BD3B8E}" type="presParOf" srcId="{AB43DFEE-76ED-4E7D-A8B6-B5C8E8C2C5E8}" destId="{84758B3D-665E-4399-BC0B-3336934CC078}" srcOrd="1" destOrd="0" presId="urn:microsoft.com/office/officeart/2018/2/layout/IconVerticalSolidList"/>
    <dgm:cxn modelId="{BBA8F52A-D11D-4248-B9BC-DDC967B5DF0A}" type="presParOf" srcId="{AB43DFEE-76ED-4E7D-A8B6-B5C8E8C2C5E8}" destId="{CC7620FC-A045-4FC8-8258-B955A566157C}" srcOrd="2" destOrd="0" presId="urn:microsoft.com/office/officeart/2018/2/layout/IconVerticalSolidList"/>
    <dgm:cxn modelId="{A08E47F1-6D15-4C60-BB05-7EE664224552}" type="presParOf" srcId="{CC7620FC-A045-4FC8-8258-B955A566157C}" destId="{1F4206B8-A664-447F-9E62-52B7A8B2F4E8}" srcOrd="0" destOrd="0" presId="urn:microsoft.com/office/officeart/2018/2/layout/IconVerticalSolidList"/>
    <dgm:cxn modelId="{68AC41C0-8053-4B8A-944E-91E2DDFFB3CB}" type="presParOf" srcId="{CC7620FC-A045-4FC8-8258-B955A566157C}" destId="{9B3D36AE-6529-433A-AC6B-141DBAF45CB8}" srcOrd="1" destOrd="0" presId="urn:microsoft.com/office/officeart/2018/2/layout/IconVerticalSolidList"/>
    <dgm:cxn modelId="{66BFA3B8-7F33-43E3-B41D-324262B8C3A8}" type="presParOf" srcId="{CC7620FC-A045-4FC8-8258-B955A566157C}" destId="{43540EA2-5A8B-4CDD-B17B-963DCADAB5FB}" srcOrd="2" destOrd="0" presId="urn:microsoft.com/office/officeart/2018/2/layout/IconVerticalSolidList"/>
    <dgm:cxn modelId="{7593A541-6A9C-46F8-89CB-AABA160AAB92}" type="presParOf" srcId="{CC7620FC-A045-4FC8-8258-B955A566157C}" destId="{433AE4EF-F799-40CA-9771-E91E6BAC898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46A68F-818D-4C4B-9827-F8627C2E2E6F}"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605A874B-3683-4BB0-A319-27C818EA6094}">
      <dgm:prSet phldrT="[Text]" phldr="0"/>
      <dgm:spPr/>
      <dgm:t>
        <a:bodyPr/>
        <a:lstStyle/>
        <a:p>
          <a:pPr rtl="0"/>
          <a:endParaRPr lang="en-US" dirty="0"/>
        </a:p>
      </dgm:t>
    </dgm:pt>
    <dgm:pt modelId="{0BB67A64-FDA1-404A-B9B8-12D6ECD7E495}" type="parTrans" cxnId="{86DF80C8-B9A1-4404-86EF-36F31080EAEC}">
      <dgm:prSet/>
      <dgm:spPr/>
      <dgm:t>
        <a:bodyPr/>
        <a:lstStyle/>
        <a:p>
          <a:endParaRPr lang="en-US"/>
        </a:p>
      </dgm:t>
    </dgm:pt>
    <dgm:pt modelId="{70F85D16-AF41-4F3F-BBD5-2EFF8437EA3C}" type="sibTrans" cxnId="{86DF80C8-B9A1-4404-86EF-36F31080EAEC}">
      <dgm:prSet/>
      <dgm:spPr/>
      <dgm:t>
        <a:bodyPr/>
        <a:lstStyle/>
        <a:p>
          <a:endParaRPr lang="en-US"/>
        </a:p>
      </dgm:t>
    </dgm:pt>
    <dgm:pt modelId="{24B12C02-4175-4262-AABD-7016C911DE94}">
      <dgm:prSet phldrT="[Text]" phldr="0"/>
      <dgm:spPr/>
      <dgm:t>
        <a:bodyPr/>
        <a:lstStyle/>
        <a:p>
          <a:pPr rtl="0"/>
          <a:r>
            <a:rPr lang="en-US"/>
            <a:t>What does the workplace task involve at Riverdale?</a:t>
          </a:r>
        </a:p>
      </dgm:t>
    </dgm:pt>
    <dgm:pt modelId="{1463289C-F992-40D4-80E7-1510D46AB88C}" type="parTrans" cxnId="{6E2BC44B-6564-49B7-AF35-1E45AC186138}">
      <dgm:prSet/>
      <dgm:spPr/>
      <dgm:t>
        <a:bodyPr/>
        <a:lstStyle/>
        <a:p>
          <a:endParaRPr lang="en-US"/>
        </a:p>
      </dgm:t>
    </dgm:pt>
    <dgm:pt modelId="{18738A77-1619-4932-9FF2-5C14A5E3CC41}" type="sibTrans" cxnId="{6E2BC44B-6564-49B7-AF35-1E45AC186138}">
      <dgm:prSet/>
      <dgm:spPr/>
      <dgm:t>
        <a:bodyPr/>
        <a:lstStyle/>
        <a:p>
          <a:endParaRPr lang="en-US"/>
        </a:p>
      </dgm:t>
    </dgm:pt>
    <dgm:pt modelId="{CC222D6D-2304-4E39-938D-413265745007}">
      <dgm:prSet phldrT="[Text]" phldr="0"/>
      <dgm:spPr/>
      <dgm:t>
        <a:bodyPr/>
        <a:lstStyle/>
        <a:p>
          <a:pPr rtl="0"/>
          <a:r>
            <a:rPr lang="en-US" dirty="0">
              <a:latin typeface="Neue Haas Grotesk Text Pro"/>
            </a:rPr>
            <a:t>Staff Communication </a:t>
          </a:r>
          <a:endParaRPr lang="en-US" dirty="0"/>
        </a:p>
      </dgm:t>
    </dgm:pt>
    <dgm:pt modelId="{4E824B76-E6C9-47FB-B972-E1C486F9ABFF}" type="parTrans" cxnId="{F8AE46A4-05C0-4585-A369-CEF9994DA30C}">
      <dgm:prSet/>
      <dgm:spPr/>
      <dgm:t>
        <a:bodyPr/>
        <a:lstStyle/>
        <a:p>
          <a:endParaRPr lang="en-US"/>
        </a:p>
      </dgm:t>
    </dgm:pt>
    <dgm:pt modelId="{8B9C48B4-C413-4DCA-B613-31E468F3BFD7}" type="sibTrans" cxnId="{F8AE46A4-05C0-4585-A369-CEF9994DA30C}">
      <dgm:prSet/>
      <dgm:spPr/>
      <dgm:t>
        <a:bodyPr/>
        <a:lstStyle/>
        <a:p>
          <a:endParaRPr lang="en-US"/>
        </a:p>
      </dgm:t>
    </dgm:pt>
    <dgm:pt modelId="{A414B399-C9EA-48E2-9261-206E6076DB81}">
      <dgm:prSet phldrT="[Text]" phldr="0"/>
      <dgm:spPr/>
      <dgm:t>
        <a:bodyPr/>
        <a:lstStyle/>
        <a:p>
          <a:endParaRPr lang="en-US" dirty="0"/>
        </a:p>
      </dgm:t>
    </dgm:pt>
    <dgm:pt modelId="{795C4C10-5EED-411F-A1A9-05083C8E1F26}" type="parTrans" cxnId="{6051C36C-5400-4C1E-9571-5A36D4EEFD93}">
      <dgm:prSet/>
      <dgm:spPr/>
      <dgm:t>
        <a:bodyPr/>
        <a:lstStyle/>
        <a:p>
          <a:endParaRPr lang="en-US"/>
        </a:p>
      </dgm:t>
    </dgm:pt>
    <dgm:pt modelId="{B9A7FCE7-EB2F-467B-AC15-B5BD843A4197}" type="sibTrans" cxnId="{6051C36C-5400-4C1E-9571-5A36D4EEFD93}">
      <dgm:prSet/>
      <dgm:spPr/>
      <dgm:t>
        <a:bodyPr/>
        <a:lstStyle/>
        <a:p>
          <a:endParaRPr lang="en-US"/>
        </a:p>
      </dgm:t>
    </dgm:pt>
    <dgm:pt modelId="{41BA22E9-26ED-4B9D-A393-9EF52C0DD1A4}">
      <dgm:prSet phldrT="[Text]" phldr="0"/>
      <dgm:spPr/>
      <dgm:t>
        <a:bodyPr/>
        <a:lstStyle/>
        <a:p>
          <a:pPr rtl="0"/>
          <a:r>
            <a:rPr lang="en-US"/>
            <a:t>Which Microsoft 365 tool was selected?</a:t>
          </a:r>
        </a:p>
      </dgm:t>
    </dgm:pt>
    <dgm:pt modelId="{A829E00A-E376-4625-A66A-F6CC14F1A922}" type="parTrans" cxnId="{84988D79-0932-4D78-8AD8-973A12940B56}">
      <dgm:prSet/>
      <dgm:spPr/>
      <dgm:t>
        <a:bodyPr/>
        <a:lstStyle/>
        <a:p>
          <a:endParaRPr lang="en-US"/>
        </a:p>
      </dgm:t>
    </dgm:pt>
    <dgm:pt modelId="{38205F2D-240F-4008-AE14-59FC537644DE}" type="sibTrans" cxnId="{84988D79-0932-4D78-8AD8-973A12940B56}">
      <dgm:prSet/>
      <dgm:spPr/>
      <dgm:t>
        <a:bodyPr/>
        <a:lstStyle/>
        <a:p>
          <a:endParaRPr lang="en-US"/>
        </a:p>
      </dgm:t>
    </dgm:pt>
    <dgm:pt modelId="{54480819-C3EC-4C96-A827-AB5A8F88FDDB}">
      <dgm:prSet phldrT="[Text]" phldr="0"/>
      <dgm:spPr/>
      <dgm:t>
        <a:bodyPr/>
        <a:lstStyle/>
        <a:p>
          <a:pPr rtl="0"/>
          <a:r>
            <a:rPr lang="en-US">
              <a:latin typeface="Neue Haas Grotesk Text Pro"/>
            </a:rPr>
            <a:t>Microsoft Teams</a:t>
          </a:r>
          <a:endParaRPr lang="en-US"/>
        </a:p>
      </dgm:t>
    </dgm:pt>
    <dgm:pt modelId="{CB9A5918-07AA-4E1B-9A82-5DFE1069EAC4}" type="parTrans" cxnId="{471C927C-EB5D-4E2F-AF67-3ED84BCF37FC}">
      <dgm:prSet/>
      <dgm:spPr/>
      <dgm:t>
        <a:bodyPr/>
        <a:lstStyle/>
        <a:p>
          <a:endParaRPr lang="en-US"/>
        </a:p>
      </dgm:t>
    </dgm:pt>
    <dgm:pt modelId="{DB060746-BDC8-4A34-965A-17E803099F0E}" type="sibTrans" cxnId="{471C927C-EB5D-4E2F-AF67-3ED84BCF37FC}">
      <dgm:prSet/>
      <dgm:spPr/>
      <dgm:t>
        <a:bodyPr/>
        <a:lstStyle/>
        <a:p>
          <a:endParaRPr lang="en-US"/>
        </a:p>
      </dgm:t>
    </dgm:pt>
    <dgm:pt modelId="{DE21E9BC-58C7-4D3C-9DD3-9400EB687FB9}">
      <dgm:prSet phldrT="[Text]" phldr="0"/>
      <dgm:spPr/>
      <dgm:t>
        <a:bodyPr/>
        <a:lstStyle/>
        <a:p>
          <a:endParaRPr lang="en-US" dirty="0"/>
        </a:p>
      </dgm:t>
    </dgm:pt>
    <dgm:pt modelId="{7C5A09EE-BEDA-46CC-8BED-B2A67535F2DF}" type="parTrans" cxnId="{A73714B7-3AC4-4F1B-8DB7-C1B6234F83A2}">
      <dgm:prSet/>
      <dgm:spPr/>
      <dgm:t>
        <a:bodyPr/>
        <a:lstStyle/>
        <a:p>
          <a:endParaRPr lang="en-US"/>
        </a:p>
      </dgm:t>
    </dgm:pt>
    <dgm:pt modelId="{43E8A4FC-3B04-4DCD-94F9-116B692DB44D}" type="sibTrans" cxnId="{A73714B7-3AC4-4F1B-8DB7-C1B6234F83A2}">
      <dgm:prSet/>
      <dgm:spPr/>
      <dgm:t>
        <a:bodyPr/>
        <a:lstStyle/>
        <a:p>
          <a:endParaRPr lang="en-US"/>
        </a:p>
      </dgm:t>
    </dgm:pt>
    <dgm:pt modelId="{F1D2547F-F8F7-4FAA-9339-E0576FF530A0}">
      <dgm:prSet phldrT="[Text]" phldr="0"/>
      <dgm:spPr/>
      <dgm:t>
        <a:bodyPr/>
        <a:lstStyle/>
        <a:p>
          <a:pPr rtl="0"/>
          <a:r>
            <a:rPr lang="en-US"/>
            <a:t>Why is the tool suitable for the task?</a:t>
          </a:r>
        </a:p>
      </dgm:t>
    </dgm:pt>
    <dgm:pt modelId="{D3939E84-99CA-4DCF-BEDB-20F91FBCD20A}" type="parTrans" cxnId="{7885BDB1-E9BC-460C-94A8-F42FD32715DF}">
      <dgm:prSet/>
      <dgm:spPr/>
      <dgm:t>
        <a:bodyPr/>
        <a:lstStyle/>
        <a:p>
          <a:endParaRPr lang="en-US"/>
        </a:p>
      </dgm:t>
    </dgm:pt>
    <dgm:pt modelId="{97663736-3BE9-4591-B29C-4C134CC60407}" type="sibTrans" cxnId="{7885BDB1-E9BC-460C-94A8-F42FD32715DF}">
      <dgm:prSet/>
      <dgm:spPr/>
      <dgm:t>
        <a:bodyPr/>
        <a:lstStyle/>
        <a:p>
          <a:endParaRPr lang="en-US"/>
        </a:p>
      </dgm:t>
    </dgm:pt>
    <dgm:pt modelId="{40F00243-B271-46EB-89F6-EE7042995266}">
      <dgm:prSet phldrT="[Text]" phldr="0"/>
      <dgm:spPr/>
      <dgm:t>
        <a:bodyPr/>
        <a:lstStyle/>
        <a:p>
          <a:pPr rtl="0"/>
          <a:r>
            <a:rPr lang="en-US" dirty="0">
              <a:latin typeface="Neue Haas Grotesk Text Pro"/>
            </a:rPr>
            <a:t>Microsoft Teams is a central Hub for collaboration, offering chat, audio, and video calls, file sharing and workflow integration. Influential, (2023)</a:t>
          </a:r>
          <a:endParaRPr lang="en-US" dirty="0"/>
        </a:p>
      </dgm:t>
    </dgm:pt>
    <dgm:pt modelId="{60C7C793-9C74-4B18-9810-A97E0DD86969}" type="parTrans" cxnId="{796C60EE-9118-495C-833C-FBD30D2F47FE}">
      <dgm:prSet/>
      <dgm:spPr/>
      <dgm:t>
        <a:bodyPr/>
        <a:lstStyle/>
        <a:p>
          <a:endParaRPr lang="en-US"/>
        </a:p>
      </dgm:t>
    </dgm:pt>
    <dgm:pt modelId="{FB51A439-4D94-4B11-A8A9-17A420D265FC}" type="sibTrans" cxnId="{796C60EE-9118-495C-833C-FBD30D2F47FE}">
      <dgm:prSet/>
      <dgm:spPr/>
      <dgm:t>
        <a:bodyPr/>
        <a:lstStyle/>
        <a:p>
          <a:endParaRPr lang="en-US"/>
        </a:p>
      </dgm:t>
    </dgm:pt>
    <dgm:pt modelId="{2A83BC57-EB2E-45B4-9058-D21C578860E0}" type="pres">
      <dgm:prSet presAssocID="{A946A68F-818D-4C4B-9827-F8627C2E2E6F}" presName="Name0" presStyleCnt="0">
        <dgm:presLayoutVars>
          <dgm:dir/>
          <dgm:animLvl val="lvl"/>
          <dgm:resizeHandles val="exact"/>
        </dgm:presLayoutVars>
      </dgm:prSet>
      <dgm:spPr/>
    </dgm:pt>
    <dgm:pt modelId="{9640FAC6-43C9-4041-A358-1C0147A9C9EB}" type="pres">
      <dgm:prSet presAssocID="{DE21E9BC-58C7-4D3C-9DD3-9400EB687FB9}" presName="boxAndChildren" presStyleCnt="0"/>
      <dgm:spPr/>
    </dgm:pt>
    <dgm:pt modelId="{4AADA3BC-EA58-476A-A480-660078187FB9}" type="pres">
      <dgm:prSet presAssocID="{DE21E9BC-58C7-4D3C-9DD3-9400EB687FB9}" presName="parentTextBox" presStyleLbl="node1" presStyleIdx="0" presStyleCnt="3"/>
      <dgm:spPr/>
    </dgm:pt>
    <dgm:pt modelId="{1989342A-2248-45CA-A659-FB9FC5451DD2}" type="pres">
      <dgm:prSet presAssocID="{DE21E9BC-58C7-4D3C-9DD3-9400EB687FB9}" presName="entireBox" presStyleLbl="node1" presStyleIdx="0" presStyleCnt="3"/>
      <dgm:spPr/>
    </dgm:pt>
    <dgm:pt modelId="{936D6558-5E86-4BF0-ACAD-1115F8D7E93E}" type="pres">
      <dgm:prSet presAssocID="{DE21E9BC-58C7-4D3C-9DD3-9400EB687FB9}" presName="descendantBox" presStyleCnt="0"/>
      <dgm:spPr/>
    </dgm:pt>
    <dgm:pt modelId="{D36FECBE-4256-4D10-B43A-82B881C02849}" type="pres">
      <dgm:prSet presAssocID="{F1D2547F-F8F7-4FAA-9339-E0576FF530A0}" presName="childTextBox" presStyleLbl="fgAccFollowNode1" presStyleIdx="0" presStyleCnt="6">
        <dgm:presLayoutVars>
          <dgm:bulletEnabled val="1"/>
        </dgm:presLayoutVars>
      </dgm:prSet>
      <dgm:spPr/>
    </dgm:pt>
    <dgm:pt modelId="{F613AC93-F8A2-4DC8-BCF0-7FBF0EF840D6}" type="pres">
      <dgm:prSet presAssocID="{40F00243-B271-46EB-89F6-EE7042995266}" presName="childTextBox" presStyleLbl="fgAccFollowNode1" presStyleIdx="1" presStyleCnt="6">
        <dgm:presLayoutVars>
          <dgm:bulletEnabled val="1"/>
        </dgm:presLayoutVars>
      </dgm:prSet>
      <dgm:spPr/>
    </dgm:pt>
    <dgm:pt modelId="{30720101-6F6F-4F4A-9362-11D34F54787E}" type="pres">
      <dgm:prSet presAssocID="{B9A7FCE7-EB2F-467B-AC15-B5BD843A4197}" presName="sp" presStyleCnt="0"/>
      <dgm:spPr/>
    </dgm:pt>
    <dgm:pt modelId="{FA0FDDDF-1F82-4C60-BE30-24E4B8F847CF}" type="pres">
      <dgm:prSet presAssocID="{A414B399-C9EA-48E2-9261-206E6076DB81}" presName="arrowAndChildren" presStyleCnt="0"/>
      <dgm:spPr/>
    </dgm:pt>
    <dgm:pt modelId="{10ADAD13-9196-42F6-9C5A-F57945155985}" type="pres">
      <dgm:prSet presAssocID="{A414B399-C9EA-48E2-9261-206E6076DB81}" presName="parentTextArrow" presStyleLbl="node1" presStyleIdx="0" presStyleCnt="3"/>
      <dgm:spPr/>
    </dgm:pt>
    <dgm:pt modelId="{F661BF97-F1B5-455A-9E37-66A4D42E1627}" type="pres">
      <dgm:prSet presAssocID="{A414B399-C9EA-48E2-9261-206E6076DB81}" presName="arrow" presStyleLbl="node1" presStyleIdx="1" presStyleCnt="3"/>
      <dgm:spPr/>
    </dgm:pt>
    <dgm:pt modelId="{E83AEB6E-FC00-414B-8C64-212DCB9E05F0}" type="pres">
      <dgm:prSet presAssocID="{A414B399-C9EA-48E2-9261-206E6076DB81}" presName="descendantArrow" presStyleCnt="0"/>
      <dgm:spPr/>
    </dgm:pt>
    <dgm:pt modelId="{A66BA05A-3789-4286-BC7B-A017BC3E07FF}" type="pres">
      <dgm:prSet presAssocID="{41BA22E9-26ED-4B9D-A393-9EF52C0DD1A4}" presName="childTextArrow" presStyleLbl="fgAccFollowNode1" presStyleIdx="2" presStyleCnt="6">
        <dgm:presLayoutVars>
          <dgm:bulletEnabled val="1"/>
        </dgm:presLayoutVars>
      </dgm:prSet>
      <dgm:spPr/>
    </dgm:pt>
    <dgm:pt modelId="{B33E0FE9-5FB1-459C-8A29-A40B3DB200CE}" type="pres">
      <dgm:prSet presAssocID="{54480819-C3EC-4C96-A827-AB5A8F88FDDB}" presName="childTextArrow" presStyleLbl="fgAccFollowNode1" presStyleIdx="3" presStyleCnt="6">
        <dgm:presLayoutVars>
          <dgm:bulletEnabled val="1"/>
        </dgm:presLayoutVars>
      </dgm:prSet>
      <dgm:spPr/>
    </dgm:pt>
    <dgm:pt modelId="{D32BBEB4-4B89-4E8C-8083-1B1E32A81602}" type="pres">
      <dgm:prSet presAssocID="{70F85D16-AF41-4F3F-BBD5-2EFF8437EA3C}" presName="sp" presStyleCnt="0"/>
      <dgm:spPr/>
    </dgm:pt>
    <dgm:pt modelId="{715DB052-11DD-49E8-A5B5-D0C9406F9CE0}" type="pres">
      <dgm:prSet presAssocID="{605A874B-3683-4BB0-A319-27C818EA6094}" presName="arrowAndChildren" presStyleCnt="0"/>
      <dgm:spPr/>
    </dgm:pt>
    <dgm:pt modelId="{E2E2B712-EE8C-4F6F-895C-6ABB73A255F2}" type="pres">
      <dgm:prSet presAssocID="{605A874B-3683-4BB0-A319-27C818EA6094}" presName="parentTextArrow" presStyleLbl="node1" presStyleIdx="1" presStyleCnt="3"/>
      <dgm:spPr/>
    </dgm:pt>
    <dgm:pt modelId="{38857749-0163-4555-A834-B2F630567C04}" type="pres">
      <dgm:prSet presAssocID="{605A874B-3683-4BB0-A319-27C818EA6094}" presName="arrow" presStyleLbl="node1" presStyleIdx="2" presStyleCnt="3"/>
      <dgm:spPr/>
    </dgm:pt>
    <dgm:pt modelId="{BA89199C-795B-4ACF-AA6B-B8DDE1E99B5D}" type="pres">
      <dgm:prSet presAssocID="{605A874B-3683-4BB0-A319-27C818EA6094}" presName="descendantArrow" presStyleCnt="0"/>
      <dgm:spPr/>
    </dgm:pt>
    <dgm:pt modelId="{4DAFBBF2-D58F-4055-BD11-D41E850870F3}" type="pres">
      <dgm:prSet presAssocID="{24B12C02-4175-4262-AABD-7016C911DE94}" presName="childTextArrow" presStyleLbl="fgAccFollowNode1" presStyleIdx="4" presStyleCnt="6">
        <dgm:presLayoutVars>
          <dgm:bulletEnabled val="1"/>
        </dgm:presLayoutVars>
      </dgm:prSet>
      <dgm:spPr/>
    </dgm:pt>
    <dgm:pt modelId="{97ED58AF-8319-4774-B39C-F81695D07CF1}" type="pres">
      <dgm:prSet presAssocID="{CC222D6D-2304-4E39-938D-413265745007}" presName="childTextArrow" presStyleLbl="fgAccFollowNode1" presStyleIdx="5" presStyleCnt="6">
        <dgm:presLayoutVars>
          <dgm:bulletEnabled val="1"/>
        </dgm:presLayoutVars>
      </dgm:prSet>
      <dgm:spPr/>
    </dgm:pt>
  </dgm:ptLst>
  <dgm:cxnLst>
    <dgm:cxn modelId="{A0F0FE1B-735C-48D8-95C8-898CCEFB9FD2}" type="presOf" srcId="{DE21E9BC-58C7-4D3C-9DD3-9400EB687FB9}" destId="{1989342A-2248-45CA-A659-FB9FC5451DD2}" srcOrd="1" destOrd="0" presId="urn:microsoft.com/office/officeart/2005/8/layout/process4"/>
    <dgm:cxn modelId="{BD4F4E39-7613-4D60-AF01-36303932BD77}" type="presOf" srcId="{24B12C02-4175-4262-AABD-7016C911DE94}" destId="{4DAFBBF2-D58F-4055-BD11-D41E850870F3}" srcOrd="0" destOrd="0" presId="urn:microsoft.com/office/officeart/2005/8/layout/process4"/>
    <dgm:cxn modelId="{E677125C-396D-401C-AC7E-301EA3EC2AE1}" type="presOf" srcId="{F1D2547F-F8F7-4FAA-9339-E0576FF530A0}" destId="{D36FECBE-4256-4D10-B43A-82B881C02849}" srcOrd="0" destOrd="0" presId="urn:microsoft.com/office/officeart/2005/8/layout/process4"/>
    <dgm:cxn modelId="{71A76C5D-1039-4E4B-AF64-24CE70554B35}" type="presOf" srcId="{A414B399-C9EA-48E2-9261-206E6076DB81}" destId="{10ADAD13-9196-42F6-9C5A-F57945155985}" srcOrd="0" destOrd="0" presId="urn:microsoft.com/office/officeart/2005/8/layout/process4"/>
    <dgm:cxn modelId="{AF254949-F261-4C88-99B9-1C535A8D6B7D}" type="presOf" srcId="{DE21E9BC-58C7-4D3C-9DD3-9400EB687FB9}" destId="{4AADA3BC-EA58-476A-A480-660078187FB9}" srcOrd="0" destOrd="0" presId="urn:microsoft.com/office/officeart/2005/8/layout/process4"/>
    <dgm:cxn modelId="{6E2BC44B-6564-49B7-AF35-1E45AC186138}" srcId="{605A874B-3683-4BB0-A319-27C818EA6094}" destId="{24B12C02-4175-4262-AABD-7016C911DE94}" srcOrd="0" destOrd="0" parTransId="{1463289C-F992-40D4-80E7-1510D46AB88C}" sibTransId="{18738A77-1619-4932-9FF2-5C14A5E3CC41}"/>
    <dgm:cxn modelId="{6051C36C-5400-4C1E-9571-5A36D4EEFD93}" srcId="{A946A68F-818D-4C4B-9827-F8627C2E2E6F}" destId="{A414B399-C9EA-48E2-9261-206E6076DB81}" srcOrd="1" destOrd="0" parTransId="{795C4C10-5EED-411F-A1A9-05083C8E1F26}" sibTransId="{B9A7FCE7-EB2F-467B-AC15-B5BD843A4197}"/>
    <dgm:cxn modelId="{7CCF664D-4551-4D36-9354-3B0F4792978E}" type="presOf" srcId="{41BA22E9-26ED-4B9D-A393-9EF52C0DD1A4}" destId="{A66BA05A-3789-4286-BC7B-A017BC3E07FF}" srcOrd="0" destOrd="0" presId="urn:microsoft.com/office/officeart/2005/8/layout/process4"/>
    <dgm:cxn modelId="{FB918C51-6AA3-4A96-94B1-DDB6FB23F8E5}" type="presOf" srcId="{40F00243-B271-46EB-89F6-EE7042995266}" destId="{F613AC93-F8A2-4DC8-BCF0-7FBF0EF840D6}" srcOrd="0" destOrd="0" presId="urn:microsoft.com/office/officeart/2005/8/layout/process4"/>
    <dgm:cxn modelId="{EA3E9273-EA4E-4B37-B93D-D142C570F08A}" type="presOf" srcId="{605A874B-3683-4BB0-A319-27C818EA6094}" destId="{38857749-0163-4555-A834-B2F630567C04}" srcOrd="1" destOrd="0" presId="urn:microsoft.com/office/officeart/2005/8/layout/process4"/>
    <dgm:cxn modelId="{84988D79-0932-4D78-8AD8-973A12940B56}" srcId="{A414B399-C9EA-48E2-9261-206E6076DB81}" destId="{41BA22E9-26ED-4B9D-A393-9EF52C0DD1A4}" srcOrd="0" destOrd="0" parTransId="{A829E00A-E376-4625-A66A-F6CC14F1A922}" sibTransId="{38205F2D-240F-4008-AE14-59FC537644DE}"/>
    <dgm:cxn modelId="{471C927C-EB5D-4E2F-AF67-3ED84BCF37FC}" srcId="{A414B399-C9EA-48E2-9261-206E6076DB81}" destId="{54480819-C3EC-4C96-A827-AB5A8F88FDDB}" srcOrd="1" destOrd="0" parTransId="{CB9A5918-07AA-4E1B-9A82-5DFE1069EAC4}" sibTransId="{DB060746-BDC8-4A34-965A-17E803099F0E}"/>
    <dgm:cxn modelId="{58DBA48E-EC78-4B89-B490-94C75C1C4789}" type="presOf" srcId="{A414B399-C9EA-48E2-9261-206E6076DB81}" destId="{F661BF97-F1B5-455A-9E37-66A4D42E1627}" srcOrd="1" destOrd="0" presId="urn:microsoft.com/office/officeart/2005/8/layout/process4"/>
    <dgm:cxn modelId="{6B231F90-39BC-48EE-AE55-7F78A7F94B4A}" type="presOf" srcId="{54480819-C3EC-4C96-A827-AB5A8F88FDDB}" destId="{B33E0FE9-5FB1-459C-8A29-A40B3DB200CE}" srcOrd="0" destOrd="0" presId="urn:microsoft.com/office/officeart/2005/8/layout/process4"/>
    <dgm:cxn modelId="{20E57997-4629-4D66-B434-6947DC47F177}" type="presOf" srcId="{A946A68F-818D-4C4B-9827-F8627C2E2E6F}" destId="{2A83BC57-EB2E-45B4-9058-D21C578860E0}" srcOrd="0" destOrd="0" presId="urn:microsoft.com/office/officeart/2005/8/layout/process4"/>
    <dgm:cxn modelId="{DA75219B-73BB-4BD1-BC81-A061C927F468}" type="presOf" srcId="{605A874B-3683-4BB0-A319-27C818EA6094}" destId="{E2E2B712-EE8C-4F6F-895C-6ABB73A255F2}" srcOrd="0" destOrd="0" presId="urn:microsoft.com/office/officeart/2005/8/layout/process4"/>
    <dgm:cxn modelId="{F8AE46A4-05C0-4585-A369-CEF9994DA30C}" srcId="{605A874B-3683-4BB0-A319-27C818EA6094}" destId="{CC222D6D-2304-4E39-938D-413265745007}" srcOrd="1" destOrd="0" parTransId="{4E824B76-E6C9-47FB-B972-E1C486F9ABFF}" sibTransId="{8B9C48B4-C413-4DCA-B613-31E468F3BFD7}"/>
    <dgm:cxn modelId="{7885BDB1-E9BC-460C-94A8-F42FD32715DF}" srcId="{DE21E9BC-58C7-4D3C-9DD3-9400EB687FB9}" destId="{F1D2547F-F8F7-4FAA-9339-E0576FF530A0}" srcOrd="0" destOrd="0" parTransId="{D3939E84-99CA-4DCF-BEDB-20F91FBCD20A}" sibTransId="{97663736-3BE9-4591-B29C-4C134CC60407}"/>
    <dgm:cxn modelId="{A73714B7-3AC4-4F1B-8DB7-C1B6234F83A2}" srcId="{A946A68F-818D-4C4B-9827-F8627C2E2E6F}" destId="{DE21E9BC-58C7-4D3C-9DD3-9400EB687FB9}" srcOrd="2" destOrd="0" parTransId="{7C5A09EE-BEDA-46CC-8BED-B2A67535F2DF}" sibTransId="{43E8A4FC-3B04-4DCD-94F9-116B692DB44D}"/>
    <dgm:cxn modelId="{86DF80C8-B9A1-4404-86EF-36F31080EAEC}" srcId="{A946A68F-818D-4C4B-9827-F8627C2E2E6F}" destId="{605A874B-3683-4BB0-A319-27C818EA6094}" srcOrd="0" destOrd="0" parTransId="{0BB67A64-FDA1-404A-B9B8-12D6ECD7E495}" sibTransId="{70F85D16-AF41-4F3F-BBD5-2EFF8437EA3C}"/>
    <dgm:cxn modelId="{796C60EE-9118-495C-833C-FBD30D2F47FE}" srcId="{DE21E9BC-58C7-4D3C-9DD3-9400EB687FB9}" destId="{40F00243-B271-46EB-89F6-EE7042995266}" srcOrd="1" destOrd="0" parTransId="{60C7C793-9C74-4B18-9810-A97E0DD86969}" sibTransId="{FB51A439-4D94-4B11-A8A9-17A420D265FC}"/>
    <dgm:cxn modelId="{F762F7F8-BA73-4A74-8003-16C1FCA917C8}" type="presOf" srcId="{CC222D6D-2304-4E39-938D-413265745007}" destId="{97ED58AF-8319-4774-B39C-F81695D07CF1}" srcOrd="0" destOrd="0" presId="urn:microsoft.com/office/officeart/2005/8/layout/process4"/>
    <dgm:cxn modelId="{8721D567-1605-4F1F-BAD5-4568F5495DD4}" type="presParOf" srcId="{2A83BC57-EB2E-45B4-9058-D21C578860E0}" destId="{9640FAC6-43C9-4041-A358-1C0147A9C9EB}" srcOrd="0" destOrd="0" presId="urn:microsoft.com/office/officeart/2005/8/layout/process4"/>
    <dgm:cxn modelId="{462B3DB9-C920-4D78-A7F6-DE98BAD4304C}" type="presParOf" srcId="{9640FAC6-43C9-4041-A358-1C0147A9C9EB}" destId="{4AADA3BC-EA58-476A-A480-660078187FB9}" srcOrd="0" destOrd="0" presId="urn:microsoft.com/office/officeart/2005/8/layout/process4"/>
    <dgm:cxn modelId="{E3E77EA7-6131-49AE-8129-4D90769389B2}" type="presParOf" srcId="{9640FAC6-43C9-4041-A358-1C0147A9C9EB}" destId="{1989342A-2248-45CA-A659-FB9FC5451DD2}" srcOrd="1" destOrd="0" presId="urn:microsoft.com/office/officeart/2005/8/layout/process4"/>
    <dgm:cxn modelId="{24CCF322-49F8-471F-805E-A99BAD3E572A}" type="presParOf" srcId="{9640FAC6-43C9-4041-A358-1C0147A9C9EB}" destId="{936D6558-5E86-4BF0-ACAD-1115F8D7E93E}" srcOrd="2" destOrd="0" presId="urn:microsoft.com/office/officeart/2005/8/layout/process4"/>
    <dgm:cxn modelId="{1C804B2A-AA22-477A-9E08-7C8507A544BE}" type="presParOf" srcId="{936D6558-5E86-4BF0-ACAD-1115F8D7E93E}" destId="{D36FECBE-4256-4D10-B43A-82B881C02849}" srcOrd="0" destOrd="0" presId="urn:microsoft.com/office/officeart/2005/8/layout/process4"/>
    <dgm:cxn modelId="{CD405C46-51F1-4EB4-BE99-F74FF217FBE5}" type="presParOf" srcId="{936D6558-5E86-4BF0-ACAD-1115F8D7E93E}" destId="{F613AC93-F8A2-4DC8-BCF0-7FBF0EF840D6}" srcOrd="1" destOrd="0" presId="urn:microsoft.com/office/officeart/2005/8/layout/process4"/>
    <dgm:cxn modelId="{E7FDC5BA-C781-4EDE-B781-E39F20B9300C}" type="presParOf" srcId="{2A83BC57-EB2E-45B4-9058-D21C578860E0}" destId="{30720101-6F6F-4F4A-9362-11D34F54787E}" srcOrd="1" destOrd="0" presId="urn:microsoft.com/office/officeart/2005/8/layout/process4"/>
    <dgm:cxn modelId="{596E2893-2286-48B9-BC65-5D2D1476FDE8}" type="presParOf" srcId="{2A83BC57-EB2E-45B4-9058-D21C578860E0}" destId="{FA0FDDDF-1F82-4C60-BE30-24E4B8F847CF}" srcOrd="2" destOrd="0" presId="urn:microsoft.com/office/officeart/2005/8/layout/process4"/>
    <dgm:cxn modelId="{5C09DD4D-D26A-44F7-A535-F1FC831ED6B9}" type="presParOf" srcId="{FA0FDDDF-1F82-4C60-BE30-24E4B8F847CF}" destId="{10ADAD13-9196-42F6-9C5A-F57945155985}" srcOrd="0" destOrd="0" presId="urn:microsoft.com/office/officeart/2005/8/layout/process4"/>
    <dgm:cxn modelId="{A3558898-C540-4116-939D-7B434EB83758}" type="presParOf" srcId="{FA0FDDDF-1F82-4C60-BE30-24E4B8F847CF}" destId="{F661BF97-F1B5-455A-9E37-66A4D42E1627}" srcOrd="1" destOrd="0" presId="urn:microsoft.com/office/officeart/2005/8/layout/process4"/>
    <dgm:cxn modelId="{DE9737EC-2CC4-41E3-A24B-8609279A2572}" type="presParOf" srcId="{FA0FDDDF-1F82-4C60-BE30-24E4B8F847CF}" destId="{E83AEB6E-FC00-414B-8C64-212DCB9E05F0}" srcOrd="2" destOrd="0" presId="urn:microsoft.com/office/officeart/2005/8/layout/process4"/>
    <dgm:cxn modelId="{AA1BF19F-CB66-4DD9-B466-AA064F504962}" type="presParOf" srcId="{E83AEB6E-FC00-414B-8C64-212DCB9E05F0}" destId="{A66BA05A-3789-4286-BC7B-A017BC3E07FF}" srcOrd="0" destOrd="0" presId="urn:microsoft.com/office/officeart/2005/8/layout/process4"/>
    <dgm:cxn modelId="{0805E959-4143-413C-8A2B-6E87A94B5737}" type="presParOf" srcId="{E83AEB6E-FC00-414B-8C64-212DCB9E05F0}" destId="{B33E0FE9-5FB1-459C-8A29-A40B3DB200CE}" srcOrd="1" destOrd="0" presId="urn:microsoft.com/office/officeart/2005/8/layout/process4"/>
    <dgm:cxn modelId="{C9DD39EC-9FC5-4B23-8897-EFB464FDEBD7}" type="presParOf" srcId="{2A83BC57-EB2E-45B4-9058-D21C578860E0}" destId="{D32BBEB4-4B89-4E8C-8083-1B1E32A81602}" srcOrd="3" destOrd="0" presId="urn:microsoft.com/office/officeart/2005/8/layout/process4"/>
    <dgm:cxn modelId="{D01808C2-608E-4859-9B01-5FB73C6EB416}" type="presParOf" srcId="{2A83BC57-EB2E-45B4-9058-D21C578860E0}" destId="{715DB052-11DD-49E8-A5B5-D0C9406F9CE0}" srcOrd="4" destOrd="0" presId="urn:microsoft.com/office/officeart/2005/8/layout/process4"/>
    <dgm:cxn modelId="{2B38BCBB-870A-45FB-83EC-9748304DAB07}" type="presParOf" srcId="{715DB052-11DD-49E8-A5B5-D0C9406F9CE0}" destId="{E2E2B712-EE8C-4F6F-895C-6ABB73A255F2}" srcOrd="0" destOrd="0" presId="urn:microsoft.com/office/officeart/2005/8/layout/process4"/>
    <dgm:cxn modelId="{451B084F-4D6B-472B-A1C4-F55B72A94F38}" type="presParOf" srcId="{715DB052-11DD-49E8-A5B5-D0C9406F9CE0}" destId="{38857749-0163-4555-A834-B2F630567C04}" srcOrd="1" destOrd="0" presId="urn:microsoft.com/office/officeart/2005/8/layout/process4"/>
    <dgm:cxn modelId="{080F5C1B-5190-470E-94AB-F55925C22D9F}" type="presParOf" srcId="{715DB052-11DD-49E8-A5B5-D0C9406F9CE0}" destId="{BA89199C-795B-4ACF-AA6B-B8DDE1E99B5D}" srcOrd="2" destOrd="0" presId="urn:microsoft.com/office/officeart/2005/8/layout/process4"/>
    <dgm:cxn modelId="{042CFA5E-22B3-4A52-A678-D874D32B1D11}" type="presParOf" srcId="{BA89199C-795B-4ACF-AA6B-B8DDE1E99B5D}" destId="{4DAFBBF2-D58F-4055-BD11-D41E850870F3}" srcOrd="0" destOrd="0" presId="urn:microsoft.com/office/officeart/2005/8/layout/process4"/>
    <dgm:cxn modelId="{F7179E37-C2AC-42A4-B8CE-52BCFD4918CB}" type="presParOf" srcId="{BA89199C-795B-4ACF-AA6B-B8DDE1E99B5D}" destId="{97ED58AF-8319-4774-B39C-F81695D07CF1}" srcOrd="1"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FDA5AC1-EEEB-44E3-900E-A6C56CFEBD2A}"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2D150F2D-15B8-490E-AB85-C5B1C2084F02}">
      <dgm:prSet/>
      <dgm:spPr/>
      <dgm:t>
        <a:bodyPr/>
        <a:lstStyle/>
        <a:p>
          <a:r>
            <a:rPr lang="en-GB"/>
            <a:t>Secure File Storage and sharing </a:t>
          </a:r>
          <a:endParaRPr lang="en-US"/>
        </a:p>
      </dgm:t>
    </dgm:pt>
    <dgm:pt modelId="{3C78EBB1-2919-4967-9E3E-EC7E9F1C9FD1}" type="parTrans" cxnId="{68D28CA9-C72C-4D72-B628-3187711F7DE3}">
      <dgm:prSet/>
      <dgm:spPr/>
      <dgm:t>
        <a:bodyPr/>
        <a:lstStyle/>
        <a:p>
          <a:endParaRPr lang="en-US"/>
        </a:p>
      </dgm:t>
    </dgm:pt>
    <dgm:pt modelId="{A9830462-D564-4269-B3C6-FEE3EE577EEA}" type="sibTrans" cxnId="{68D28CA9-C72C-4D72-B628-3187711F7DE3}">
      <dgm:prSet/>
      <dgm:spPr/>
      <dgm:t>
        <a:bodyPr/>
        <a:lstStyle/>
        <a:p>
          <a:endParaRPr lang="en-US"/>
        </a:p>
      </dgm:t>
    </dgm:pt>
    <dgm:pt modelId="{09C3F640-2286-485F-98D1-F10AEC021EBA}">
      <dgm:prSet/>
      <dgm:spPr/>
      <dgm:t>
        <a:bodyPr/>
        <a:lstStyle/>
        <a:p>
          <a:r>
            <a:rPr lang="en-GB"/>
            <a:t>Microsoft 365OneDrive </a:t>
          </a:r>
          <a:endParaRPr lang="en-US"/>
        </a:p>
      </dgm:t>
    </dgm:pt>
    <dgm:pt modelId="{AB612B6F-F8E3-4F54-8F7C-FC81673B8F20}" type="parTrans" cxnId="{C4271D1B-D722-42A8-B80D-B7BBDF76D678}">
      <dgm:prSet/>
      <dgm:spPr/>
      <dgm:t>
        <a:bodyPr/>
        <a:lstStyle/>
        <a:p>
          <a:endParaRPr lang="en-US"/>
        </a:p>
      </dgm:t>
    </dgm:pt>
    <dgm:pt modelId="{09A60949-1146-4F3C-A38A-D7DA378F3289}" type="sibTrans" cxnId="{C4271D1B-D722-42A8-B80D-B7BBDF76D678}">
      <dgm:prSet/>
      <dgm:spPr/>
      <dgm:t>
        <a:bodyPr/>
        <a:lstStyle/>
        <a:p>
          <a:endParaRPr lang="en-US"/>
        </a:p>
      </dgm:t>
    </dgm:pt>
    <dgm:pt modelId="{2B731F18-01B0-4508-9FED-0A4082CB27D2}">
      <dgm:prSet/>
      <dgm:spPr/>
      <dgm:t>
        <a:bodyPr/>
        <a:lstStyle/>
        <a:p>
          <a:r>
            <a:rPr lang="en-GB"/>
            <a:t>How does OneDrive Improves Efficiency and Communication</a:t>
          </a:r>
          <a:endParaRPr lang="en-US"/>
        </a:p>
      </dgm:t>
    </dgm:pt>
    <dgm:pt modelId="{FCA132D1-13F2-4F35-B959-27B917AF54CB}" type="parTrans" cxnId="{E30C702E-FA88-4D86-919D-76726631E3CA}">
      <dgm:prSet/>
      <dgm:spPr/>
      <dgm:t>
        <a:bodyPr/>
        <a:lstStyle/>
        <a:p>
          <a:endParaRPr lang="en-US"/>
        </a:p>
      </dgm:t>
    </dgm:pt>
    <dgm:pt modelId="{A6F8D797-6104-463F-8CFB-BC68113AB41C}" type="sibTrans" cxnId="{E30C702E-FA88-4D86-919D-76726631E3CA}">
      <dgm:prSet/>
      <dgm:spPr/>
      <dgm:t>
        <a:bodyPr/>
        <a:lstStyle/>
        <a:p>
          <a:endParaRPr lang="en-US"/>
        </a:p>
      </dgm:t>
    </dgm:pt>
    <dgm:pt modelId="{E7BCD967-6530-40D9-A742-60590E98168C}">
      <dgm:prSet/>
      <dgm:spPr/>
      <dgm:t>
        <a:bodyPr/>
        <a:lstStyle/>
        <a:p>
          <a:r>
            <a:rPr lang="en-GB"/>
            <a:t>Advantages and Limitations of Using OneDrive</a:t>
          </a:r>
          <a:endParaRPr lang="en-US"/>
        </a:p>
      </dgm:t>
    </dgm:pt>
    <dgm:pt modelId="{37895DB2-EB91-4E71-95F4-51E3CA435C7F}" type="parTrans" cxnId="{1D602CBB-6967-484F-86CC-538933E894B2}">
      <dgm:prSet/>
      <dgm:spPr/>
      <dgm:t>
        <a:bodyPr/>
        <a:lstStyle/>
        <a:p>
          <a:endParaRPr lang="en-US"/>
        </a:p>
      </dgm:t>
    </dgm:pt>
    <dgm:pt modelId="{464F3FE3-0EF4-4F24-93F3-985248D52A1C}" type="sibTrans" cxnId="{1D602CBB-6967-484F-86CC-538933E894B2}">
      <dgm:prSet/>
      <dgm:spPr/>
      <dgm:t>
        <a:bodyPr/>
        <a:lstStyle/>
        <a:p>
          <a:endParaRPr lang="en-US"/>
        </a:p>
      </dgm:t>
    </dgm:pt>
    <dgm:pt modelId="{6C409EC4-3304-4024-8F60-132AE8B057A3}">
      <dgm:prSet/>
      <dgm:spPr/>
      <dgm:t>
        <a:bodyPr/>
        <a:lstStyle/>
        <a:p>
          <a:r>
            <a:rPr lang="en-GB"/>
            <a:t>Conclusion </a:t>
          </a:r>
          <a:endParaRPr lang="en-US"/>
        </a:p>
      </dgm:t>
    </dgm:pt>
    <dgm:pt modelId="{692B91DC-4E38-4603-B440-B860CFEAA798}" type="parTrans" cxnId="{7D63BC2C-1129-41B5-B8D3-AF3FF93CD660}">
      <dgm:prSet/>
      <dgm:spPr/>
      <dgm:t>
        <a:bodyPr/>
        <a:lstStyle/>
        <a:p>
          <a:endParaRPr lang="en-US"/>
        </a:p>
      </dgm:t>
    </dgm:pt>
    <dgm:pt modelId="{01D1C095-2989-4119-8CE0-C86E19A83767}" type="sibTrans" cxnId="{7D63BC2C-1129-41B5-B8D3-AF3FF93CD660}">
      <dgm:prSet/>
      <dgm:spPr/>
      <dgm:t>
        <a:bodyPr/>
        <a:lstStyle/>
        <a:p>
          <a:endParaRPr lang="en-US"/>
        </a:p>
      </dgm:t>
    </dgm:pt>
    <dgm:pt modelId="{BFBCAAB2-CE31-4FDF-8569-8C60285AC1AC}">
      <dgm:prSet/>
      <dgm:spPr/>
      <dgm:t>
        <a:bodyPr/>
        <a:lstStyle/>
        <a:p>
          <a:r>
            <a:rPr lang="en-GB"/>
            <a:t>References </a:t>
          </a:r>
          <a:endParaRPr lang="en-US"/>
        </a:p>
      </dgm:t>
    </dgm:pt>
    <dgm:pt modelId="{B715CE46-4AD1-4251-90CE-EB163016DF34}" type="parTrans" cxnId="{3AE2A528-03BE-4B94-846D-CD5E6A4C8B26}">
      <dgm:prSet/>
      <dgm:spPr/>
      <dgm:t>
        <a:bodyPr/>
        <a:lstStyle/>
        <a:p>
          <a:endParaRPr lang="en-US"/>
        </a:p>
      </dgm:t>
    </dgm:pt>
    <dgm:pt modelId="{137089B5-A68C-40CB-991D-32467C509E1B}" type="sibTrans" cxnId="{3AE2A528-03BE-4B94-846D-CD5E6A4C8B26}">
      <dgm:prSet/>
      <dgm:spPr/>
      <dgm:t>
        <a:bodyPr/>
        <a:lstStyle/>
        <a:p>
          <a:endParaRPr lang="en-US"/>
        </a:p>
      </dgm:t>
    </dgm:pt>
    <dgm:pt modelId="{70F7BAD1-921D-47BA-A61F-5166319FD9E3}" type="pres">
      <dgm:prSet presAssocID="{BFDA5AC1-EEEB-44E3-900E-A6C56CFEBD2A}" presName="diagram" presStyleCnt="0">
        <dgm:presLayoutVars>
          <dgm:dir/>
          <dgm:resizeHandles val="exact"/>
        </dgm:presLayoutVars>
      </dgm:prSet>
      <dgm:spPr/>
    </dgm:pt>
    <dgm:pt modelId="{E287C954-4FCF-48C3-A32B-4BC0E9862161}" type="pres">
      <dgm:prSet presAssocID="{2D150F2D-15B8-490E-AB85-C5B1C2084F02}" presName="node" presStyleLbl="node1" presStyleIdx="0" presStyleCnt="6">
        <dgm:presLayoutVars>
          <dgm:bulletEnabled val="1"/>
        </dgm:presLayoutVars>
      </dgm:prSet>
      <dgm:spPr/>
    </dgm:pt>
    <dgm:pt modelId="{511EE478-6A1F-4909-A99B-9B34045E86AE}" type="pres">
      <dgm:prSet presAssocID="{A9830462-D564-4269-B3C6-FEE3EE577EEA}" presName="sibTrans" presStyleCnt="0"/>
      <dgm:spPr/>
    </dgm:pt>
    <dgm:pt modelId="{4672A7CF-882C-4981-9068-C6068D1489A9}" type="pres">
      <dgm:prSet presAssocID="{09C3F640-2286-485F-98D1-F10AEC021EBA}" presName="node" presStyleLbl="node1" presStyleIdx="1" presStyleCnt="6">
        <dgm:presLayoutVars>
          <dgm:bulletEnabled val="1"/>
        </dgm:presLayoutVars>
      </dgm:prSet>
      <dgm:spPr/>
    </dgm:pt>
    <dgm:pt modelId="{2D1A809E-5F56-44AB-8C8D-E21B27830283}" type="pres">
      <dgm:prSet presAssocID="{09A60949-1146-4F3C-A38A-D7DA378F3289}" presName="sibTrans" presStyleCnt="0"/>
      <dgm:spPr/>
    </dgm:pt>
    <dgm:pt modelId="{6EA7DAD2-B57A-466D-9EB3-EE205DACBA30}" type="pres">
      <dgm:prSet presAssocID="{2B731F18-01B0-4508-9FED-0A4082CB27D2}" presName="node" presStyleLbl="node1" presStyleIdx="2" presStyleCnt="6">
        <dgm:presLayoutVars>
          <dgm:bulletEnabled val="1"/>
        </dgm:presLayoutVars>
      </dgm:prSet>
      <dgm:spPr/>
    </dgm:pt>
    <dgm:pt modelId="{93F7B1CC-3C45-4266-BDCE-817A6FC03566}" type="pres">
      <dgm:prSet presAssocID="{A6F8D797-6104-463F-8CFB-BC68113AB41C}" presName="sibTrans" presStyleCnt="0"/>
      <dgm:spPr/>
    </dgm:pt>
    <dgm:pt modelId="{3E4F3925-EAD5-4442-924D-55DA912824E0}" type="pres">
      <dgm:prSet presAssocID="{E7BCD967-6530-40D9-A742-60590E98168C}" presName="node" presStyleLbl="node1" presStyleIdx="3" presStyleCnt="6">
        <dgm:presLayoutVars>
          <dgm:bulletEnabled val="1"/>
        </dgm:presLayoutVars>
      </dgm:prSet>
      <dgm:spPr/>
    </dgm:pt>
    <dgm:pt modelId="{30B98460-0EC6-4DF9-8A4E-5CDA924A5989}" type="pres">
      <dgm:prSet presAssocID="{464F3FE3-0EF4-4F24-93F3-985248D52A1C}" presName="sibTrans" presStyleCnt="0"/>
      <dgm:spPr/>
    </dgm:pt>
    <dgm:pt modelId="{DD62619F-2E95-42AD-B10E-894F903A8F17}" type="pres">
      <dgm:prSet presAssocID="{6C409EC4-3304-4024-8F60-132AE8B057A3}" presName="node" presStyleLbl="node1" presStyleIdx="4" presStyleCnt="6">
        <dgm:presLayoutVars>
          <dgm:bulletEnabled val="1"/>
        </dgm:presLayoutVars>
      </dgm:prSet>
      <dgm:spPr/>
    </dgm:pt>
    <dgm:pt modelId="{A41F1B4D-E1DD-4A4C-8A06-C4B1B0EBB05E}" type="pres">
      <dgm:prSet presAssocID="{01D1C095-2989-4119-8CE0-C86E19A83767}" presName="sibTrans" presStyleCnt="0"/>
      <dgm:spPr/>
    </dgm:pt>
    <dgm:pt modelId="{097F1B6C-7A2C-48B3-92C9-71E3DB1AEF95}" type="pres">
      <dgm:prSet presAssocID="{BFBCAAB2-CE31-4FDF-8569-8C60285AC1AC}" presName="node" presStyleLbl="node1" presStyleIdx="5" presStyleCnt="6">
        <dgm:presLayoutVars>
          <dgm:bulletEnabled val="1"/>
        </dgm:presLayoutVars>
      </dgm:prSet>
      <dgm:spPr/>
    </dgm:pt>
  </dgm:ptLst>
  <dgm:cxnLst>
    <dgm:cxn modelId="{FBB29106-9C3A-4BC7-BF5E-7045C42F5F97}" type="presOf" srcId="{6C409EC4-3304-4024-8F60-132AE8B057A3}" destId="{DD62619F-2E95-42AD-B10E-894F903A8F17}" srcOrd="0" destOrd="0" presId="urn:microsoft.com/office/officeart/2005/8/layout/default"/>
    <dgm:cxn modelId="{3F939C0C-7493-4588-B745-A0F4EC74CE22}" type="presOf" srcId="{2B731F18-01B0-4508-9FED-0A4082CB27D2}" destId="{6EA7DAD2-B57A-466D-9EB3-EE205DACBA30}" srcOrd="0" destOrd="0" presId="urn:microsoft.com/office/officeart/2005/8/layout/default"/>
    <dgm:cxn modelId="{0331B713-2099-4784-BA1C-D7D71F5BD297}" type="presOf" srcId="{E7BCD967-6530-40D9-A742-60590E98168C}" destId="{3E4F3925-EAD5-4442-924D-55DA912824E0}" srcOrd="0" destOrd="0" presId="urn:microsoft.com/office/officeart/2005/8/layout/default"/>
    <dgm:cxn modelId="{9E67D513-10A5-4237-A5E3-9C8B9771012B}" type="presOf" srcId="{09C3F640-2286-485F-98D1-F10AEC021EBA}" destId="{4672A7CF-882C-4981-9068-C6068D1489A9}" srcOrd="0" destOrd="0" presId="urn:microsoft.com/office/officeart/2005/8/layout/default"/>
    <dgm:cxn modelId="{C4271D1B-D722-42A8-B80D-B7BBDF76D678}" srcId="{BFDA5AC1-EEEB-44E3-900E-A6C56CFEBD2A}" destId="{09C3F640-2286-485F-98D1-F10AEC021EBA}" srcOrd="1" destOrd="0" parTransId="{AB612B6F-F8E3-4F54-8F7C-FC81673B8F20}" sibTransId="{09A60949-1146-4F3C-A38A-D7DA378F3289}"/>
    <dgm:cxn modelId="{3AE2A528-03BE-4B94-846D-CD5E6A4C8B26}" srcId="{BFDA5AC1-EEEB-44E3-900E-A6C56CFEBD2A}" destId="{BFBCAAB2-CE31-4FDF-8569-8C60285AC1AC}" srcOrd="5" destOrd="0" parTransId="{B715CE46-4AD1-4251-90CE-EB163016DF34}" sibTransId="{137089B5-A68C-40CB-991D-32467C509E1B}"/>
    <dgm:cxn modelId="{7D63BC2C-1129-41B5-B8D3-AF3FF93CD660}" srcId="{BFDA5AC1-EEEB-44E3-900E-A6C56CFEBD2A}" destId="{6C409EC4-3304-4024-8F60-132AE8B057A3}" srcOrd="4" destOrd="0" parTransId="{692B91DC-4E38-4603-B440-B860CFEAA798}" sibTransId="{01D1C095-2989-4119-8CE0-C86E19A83767}"/>
    <dgm:cxn modelId="{E30C702E-FA88-4D86-919D-76726631E3CA}" srcId="{BFDA5AC1-EEEB-44E3-900E-A6C56CFEBD2A}" destId="{2B731F18-01B0-4508-9FED-0A4082CB27D2}" srcOrd="2" destOrd="0" parTransId="{FCA132D1-13F2-4F35-B959-27B917AF54CB}" sibTransId="{A6F8D797-6104-463F-8CFB-BC68113AB41C}"/>
    <dgm:cxn modelId="{68D28CA9-C72C-4D72-B628-3187711F7DE3}" srcId="{BFDA5AC1-EEEB-44E3-900E-A6C56CFEBD2A}" destId="{2D150F2D-15B8-490E-AB85-C5B1C2084F02}" srcOrd="0" destOrd="0" parTransId="{3C78EBB1-2919-4967-9E3E-EC7E9F1C9FD1}" sibTransId="{A9830462-D564-4269-B3C6-FEE3EE577EEA}"/>
    <dgm:cxn modelId="{1D602CBB-6967-484F-86CC-538933E894B2}" srcId="{BFDA5AC1-EEEB-44E3-900E-A6C56CFEBD2A}" destId="{E7BCD967-6530-40D9-A742-60590E98168C}" srcOrd="3" destOrd="0" parTransId="{37895DB2-EB91-4E71-95F4-51E3CA435C7F}" sibTransId="{464F3FE3-0EF4-4F24-93F3-985248D52A1C}"/>
    <dgm:cxn modelId="{963C54ED-0C04-4F5E-8918-B33C41FE23C8}" type="presOf" srcId="{2D150F2D-15B8-490E-AB85-C5B1C2084F02}" destId="{E287C954-4FCF-48C3-A32B-4BC0E9862161}" srcOrd="0" destOrd="0" presId="urn:microsoft.com/office/officeart/2005/8/layout/default"/>
    <dgm:cxn modelId="{95667FF0-009F-4BD8-BD4B-7B73324CB6BF}" type="presOf" srcId="{BFDA5AC1-EEEB-44E3-900E-A6C56CFEBD2A}" destId="{70F7BAD1-921D-47BA-A61F-5166319FD9E3}" srcOrd="0" destOrd="0" presId="urn:microsoft.com/office/officeart/2005/8/layout/default"/>
    <dgm:cxn modelId="{894007F1-BC28-41FF-A3E2-31FC3D3B309F}" type="presOf" srcId="{BFBCAAB2-CE31-4FDF-8569-8C60285AC1AC}" destId="{097F1B6C-7A2C-48B3-92C9-71E3DB1AEF95}" srcOrd="0" destOrd="0" presId="urn:microsoft.com/office/officeart/2005/8/layout/default"/>
    <dgm:cxn modelId="{19BA8B4C-D65F-4160-A3FE-157D046B2A85}" type="presParOf" srcId="{70F7BAD1-921D-47BA-A61F-5166319FD9E3}" destId="{E287C954-4FCF-48C3-A32B-4BC0E9862161}" srcOrd="0" destOrd="0" presId="urn:microsoft.com/office/officeart/2005/8/layout/default"/>
    <dgm:cxn modelId="{A4F0B263-4649-44C3-BC67-2FDE0545FC27}" type="presParOf" srcId="{70F7BAD1-921D-47BA-A61F-5166319FD9E3}" destId="{511EE478-6A1F-4909-A99B-9B34045E86AE}" srcOrd="1" destOrd="0" presId="urn:microsoft.com/office/officeart/2005/8/layout/default"/>
    <dgm:cxn modelId="{406A3864-AD8B-4EC4-9217-DFD2203789B0}" type="presParOf" srcId="{70F7BAD1-921D-47BA-A61F-5166319FD9E3}" destId="{4672A7CF-882C-4981-9068-C6068D1489A9}" srcOrd="2" destOrd="0" presId="urn:microsoft.com/office/officeart/2005/8/layout/default"/>
    <dgm:cxn modelId="{C9F01A8B-84BD-457E-9722-9F0AABED68EE}" type="presParOf" srcId="{70F7BAD1-921D-47BA-A61F-5166319FD9E3}" destId="{2D1A809E-5F56-44AB-8C8D-E21B27830283}" srcOrd="3" destOrd="0" presId="urn:microsoft.com/office/officeart/2005/8/layout/default"/>
    <dgm:cxn modelId="{EE397135-1662-4722-B9AD-B3E5F315C2A5}" type="presParOf" srcId="{70F7BAD1-921D-47BA-A61F-5166319FD9E3}" destId="{6EA7DAD2-B57A-466D-9EB3-EE205DACBA30}" srcOrd="4" destOrd="0" presId="urn:microsoft.com/office/officeart/2005/8/layout/default"/>
    <dgm:cxn modelId="{4FC2E83C-7D34-4AC1-8F82-EAED1F923874}" type="presParOf" srcId="{70F7BAD1-921D-47BA-A61F-5166319FD9E3}" destId="{93F7B1CC-3C45-4266-BDCE-817A6FC03566}" srcOrd="5" destOrd="0" presId="urn:microsoft.com/office/officeart/2005/8/layout/default"/>
    <dgm:cxn modelId="{B0867B36-FF16-4D5D-B7EB-A7D213DFE700}" type="presParOf" srcId="{70F7BAD1-921D-47BA-A61F-5166319FD9E3}" destId="{3E4F3925-EAD5-4442-924D-55DA912824E0}" srcOrd="6" destOrd="0" presId="urn:microsoft.com/office/officeart/2005/8/layout/default"/>
    <dgm:cxn modelId="{C838B838-327A-447A-B0F7-92E404B116CD}" type="presParOf" srcId="{70F7BAD1-921D-47BA-A61F-5166319FD9E3}" destId="{30B98460-0EC6-4DF9-8A4E-5CDA924A5989}" srcOrd="7" destOrd="0" presId="urn:microsoft.com/office/officeart/2005/8/layout/default"/>
    <dgm:cxn modelId="{FD2569B2-A4EC-4DA4-AFDF-920659C9C9BB}" type="presParOf" srcId="{70F7BAD1-921D-47BA-A61F-5166319FD9E3}" destId="{DD62619F-2E95-42AD-B10E-894F903A8F17}" srcOrd="8" destOrd="0" presId="urn:microsoft.com/office/officeart/2005/8/layout/default"/>
    <dgm:cxn modelId="{6557B8B1-CBBD-4005-82E3-1795903768D0}" type="presParOf" srcId="{70F7BAD1-921D-47BA-A61F-5166319FD9E3}" destId="{A41F1B4D-E1DD-4A4C-8A06-C4B1B0EBB05E}" srcOrd="9" destOrd="0" presId="urn:microsoft.com/office/officeart/2005/8/layout/default"/>
    <dgm:cxn modelId="{A92B3F70-D1DB-4C44-8B61-652DA7406226}" type="presParOf" srcId="{70F7BAD1-921D-47BA-A61F-5166319FD9E3}" destId="{097F1B6C-7A2C-48B3-92C9-71E3DB1AEF95}"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3A56675-FB5A-41EA-9474-95935CCC708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4C924C3-F243-4E25-84EE-26D9D8DB675D}">
      <dgm:prSet/>
      <dgm:spPr/>
      <dgm:t>
        <a:bodyPr/>
        <a:lstStyle/>
        <a:p>
          <a:pPr algn="l" rtl="0">
            <a:lnSpc>
              <a:spcPct val="90000"/>
            </a:lnSpc>
          </a:pPr>
          <a:r>
            <a:rPr lang="en-GB" sz="1600">
              <a:solidFill>
                <a:srgbClr val="FFFFFF"/>
              </a:solidFill>
              <a:ea typeface="+mn-ea"/>
              <a:cs typeface="+mn-cs"/>
            </a:rPr>
            <a:t>I have Decided to Work on Secure File storage and Sharing because I Strongly believe that it is a very important aspect when it comes to dealing with patients and care workers in a work setting such as Riverdale Nursing Home. The Microsoft 365 Tool that is proper for the secure file storage and sharing would be Microsoft OneDrive. </a:t>
          </a:r>
          <a:r>
            <a:rPr lang="en-GB" sz="1600">
              <a:solidFill>
                <a:srgbClr val="000000"/>
              </a:solidFill>
              <a:latin typeface="Neue Haas Grotesk Text Pro"/>
              <a:ea typeface="+mn-ea"/>
              <a:cs typeface="+mn-cs"/>
            </a:rPr>
            <a:t>Mercurio, R and Merrill, B</a:t>
          </a:r>
          <a:r>
            <a:rPr lang="en-GB" sz="1600" i="1">
              <a:solidFill>
                <a:srgbClr val="000000"/>
              </a:solidFill>
              <a:latin typeface="Neue Haas Grotesk Text Pro"/>
              <a:ea typeface="+mn-ea"/>
              <a:cs typeface="+mn-cs"/>
            </a:rPr>
            <a:t> (</a:t>
          </a:r>
          <a:r>
            <a:rPr lang="en-GB" sz="1600">
              <a:solidFill>
                <a:srgbClr val="000000"/>
              </a:solidFill>
              <a:latin typeface="Neue Haas Grotesk Text Pro"/>
              <a:ea typeface="+mn-ea"/>
              <a:cs typeface="+mn-cs"/>
            </a:rPr>
            <a:t>2021)</a:t>
          </a:r>
          <a:r>
            <a:rPr lang="en-GB" sz="1600" dirty="0">
              <a:solidFill>
                <a:srgbClr val="FFFFFF"/>
              </a:solidFill>
              <a:latin typeface="Neue Haas Grotesk Text Pro"/>
              <a:ea typeface="+mn-ea"/>
              <a:cs typeface="+mn-cs"/>
            </a:rPr>
            <a:t> </a:t>
          </a:r>
          <a:endParaRPr lang="en-US" sz="1600" dirty="0">
            <a:solidFill>
              <a:srgbClr val="FFFFFF"/>
            </a:solidFill>
            <a:ea typeface="+mn-ea"/>
            <a:cs typeface="+mn-cs"/>
          </a:endParaRPr>
        </a:p>
      </dgm:t>
    </dgm:pt>
    <dgm:pt modelId="{F258724A-CBAF-48E8-8F85-BD88DA5ED706}" type="parTrans" cxnId="{0C980F03-9B82-478A-B940-37F0A41F80FE}">
      <dgm:prSet/>
      <dgm:spPr/>
      <dgm:t>
        <a:bodyPr/>
        <a:lstStyle/>
        <a:p>
          <a:endParaRPr lang="en-US"/>
        </a:p>
      </dgm:t>
    </dgm:pt>
    <dgm:pt modelId="{44B36234-4B04-477F-8DEE-AA6A9306922A}" type="sibTrans" cxnId="{0C980F03-9B82-478A-B940-37F0A41F80FE}">
      <dgm:prSet/>
      <dgm:spPr/>
      <dgm:t>
        <a:bodyPr/>
        <a:lstStyle/>
        <a:p>
          <a:endParaRPr lang="en-US"/>
        </a:p>
      </dgm:t>
    </dgm:pt>
    <dgm:pt modelId="{E65D1EEC-0F80-4356-8F0E-0E7AD5AC5534}">
      <dgm:prSet/>
      <dgm:spPr/>
      <dgm:t>
        <a:bodyPr/>
        <a:lstStyle/>
        <a:p>
          <a:pPr algn="l" rtl="0">
            <a:lnSpc>
              <a:spcPct val="90000"/>
            </a:lnSpc>
          </a:pPr>
          <a:r>
            <a:rPr lang="en-GB" sz="1600">
              <a:solidFill>
                <a:srgbClr val="FFFFFF"/>
              </a:solidFill>
              <a:ea typeface="+mn-ea"/>
              <a:cs typeface="+mn-cs"/>
            </a:rPr>
            <a:t>That is because storing and syncing files on OneDrive makes it easier to store and keep your data safe while it can be shared among all staff and it can also allow members to edit and restore information on other devices if one is broken or lost.</a:t>
          </a:r>
          <a:r>
            <a:rPr lang="en-GB" sz="1600">
              <a:solidFill>
                <a:srgbClr val="FFFFFF"/>
              </a:solidFill>
              <a:latin typeface="Neue Haas Grotesk Text Pro"/>
              <a:ea typeface="+mn-ea"/>
              <a:cs typeface="+mn-cs"/>
            </a:rPr>
            <a:t> </a:t>
          </a:r>
          <a:r>
            <a:rPr lang="en-GB" sz="1600">
              <a:solidFill>
                <a:srgbClr val="000000"/>
              </a:solidFill>
              <a:latin typeface="Neue Haas Grotesk Text Pro"/>
              <a:ea typeface="+mn-ea"/>
              <a:cs typeface="+mn-cs"/>
            </a:rPr>
            <a:t>Mercurio, R and Merrill, B</a:t>
          </a:r>
          <a:r>
            <a:rPr lang="en-GB" sz="1600" i="1">
              <a:solidFill>
                <a:srgbClr val="000000"/>
              </a:solidFill>
              <a:latin typeface="Neue Haas Grotesk Text Pro"/>
              <a:ea typeface="+mn-ea"/>
              <a:cs typeface="+mn-cs"/>
            </a:rPr>
            <a:t> (</a:t>
          </a:r>
          <a:r>
            <a:rPr lang="en-GB" sz="1600">
              <a:solidFill>
                <a:srgbClr val="000000"/>
              </a:solidFill>
              <a:latin typeface="Neue Haas Grotesk Text Pro"/>
              <a:ea typeface="+mn-ea"/>
              <a:cs typeface="+mn-cs"/>
            </a:rPr>
            <a:t>2021)</a:t>
          </a:r>
          <a:endParaRPr lang="en-US" sz="1600">
            <a:solidFill>
              <a:srgbClr val="FFFFFF"/>
            </a:solidFill>
            <a:ea typeface="+mn-ea"/>
            <a:cs typeface="+mn-cs"/>
          </a:endParaRPr>
        </a:p>
      </dgm:t>
    </dgm:pt>
    <dgm:pt modelId="{11CE77B0-BA6D-4AAB-9203-0B543DEC1F85}" type="parTrans" cxnId="{B834EF86-C938-4538-A6A1-9936EF7910B7}">
      <dgm:prSet/>
      <dgm:spPr/>
      <dgm:t>
        <a:bodyPr/>
        <a:lstStyle/>
        <a:p>
          <a:endParaRPr lang="en-US"/>
        </a:p>
      </dgm:t>
    </dgm:pt>
    <dgm:pt modelId="{6D228B26-F26C-4365-9A8B-050E02801003}" type="sibTrans" cxnId="{B834EF86-C938-4538-A6A1-9936EF7910B7}">
      <dgm:prSet/>
      <dgm:spPr/>
      <dgm:t>
        <a:bodyPr/>
        <a:lstStyle/>
        <a:p>
          <a:endParaRPr lang="en-US"/>
        </a:p>
      </dgm:t>
    </dgm:pt>
    <dgm:pt modelId="{889A79CF-B112-407B-A5AF-0ED6CC328140}" type="pres">
      <dgm:prSet presAssocID="{E3A56675-FB5A-41EA-9474-95935CCC7087}" presName="linear" presStyleCnt="0">
        <dgm:presLayoutVars>
          <dgm:animLvl val="lvl"/>
          <dgm:resizeHandles val="exact"/>
        </dgm:presLayoutVars>
      </dgm:prSet>
      <dgm:spPr/>
    </dgm:pt>
    <dgm:pt modelId="{9525E3EA-C2B4-45DD-A6D1-1281A1E88DB6}" type="pres">
      <dgm:prSet presAssocID="{F4C924C3-F243-4E25-84EE-26D9D8DB675D}" presName="parentText" presStyleLbl="node1" presStyleIdx="0" presStyleCnt="2">
        <dgm:presLayoutVars>
          <dgm:chMax val="0"/>
          <dgm:bulletEnabled val="1"/>
        </dgm:presLayoutVars>
      </dgm:prSet>
      <dgm:spPr/>
    </dgm:pt>
    <dgm:pt modelId="{CD0328DA-4E38-4A48-8A47-2DAC7AB12404}" type="pres">
      <dgm:prSet presAssocID="{44B36234-4B04-477F-8DEE-AA6A9306922A}" presName="spacer" presStyleCnt="0"/>
      <dgm:spPr/>
    </dgm:pt>
    <dgm:pt modelId="{51BE36D8-E0A3-436E-BD90-F701196A1642}" type="pres">
      <dgm:prSet presAssocID="{E65D1EEC-0F80-4356-8F0E-0E7AD5AC5534}" presName="parentText" presStyleLbl="node1" presStyleIdx="1" presStyleCnt="2">
        <dgm:presLayoutVars>
          <dgm:chMax val="0"/>
          <dgm:bulletEnabled val="1"/>
        </dgm:presLayoutVars>
      </dgm:prSet>
      <dgm:spPr/>
    </dgm:pt>
  </dgm:ptLst>
  <dgm:cxnLst>
    <dgm:cxn modelId="{0C980F03-9B82-478A-B940-37F0A41F80FE}" srcId="{E3A56675-FB5A-41EA-9474-95935CCC7087}" destId="{F4C924C3-F243-4E25-84EE-26D9D8DB675D}" srcOrd="0" destOrd="0" parTransId="{F258724A-CBAF-48E8-8F85-BD88DA5ED706}" sibTransId="{44B36234-4B04-477F-8DEE-AA6A9306922A}"/>
    <dgm:cxn modelId="{470CD07D-58AE-4BA5-AAA8-72878B7B3764}" type="presOf" srcId="{E3A56675-FB5A-41EA-9474-95935CCC7087}" destId="{889A79CF-B112-407B-A5AF-0ED6CC328140}" srcOrd="0" destOrd="0" presId="urn:microsoft.com/office/officeart/2005/8/layout/vList2"/>
    <dgm:cxn modelId="{B834EF86-C938-4538-A6A1-9936EF7910B7}" srcId="{E3A56675-FB5A-41EA-9474-95935CCC7087}" destId="{E65D1EEC-0F80-4356-8F0E-0E7AD5AC5534}" srcOrd="1" destOrd="0" parTransId="{11CE77B0-BA6D-4AAB-9203-0B543DEC1F85}" sibTransId="{6D228B26-F26C-4365-9A8B-050E02801003}"/>
    <dgm:cxn modelId="{87F23990-A438-48A2-8B63-DB55CDED0798}" type="presOf" srcId="{F4C924C3-F243-4E25-84EE-26D9D8DB675D}" destId="{9525E3EA-C2B4-45DD-A6D1-1281A1E88DB6}" srcOrd="0" destOrd="0" presId="urn:microsoft.com/office/officeart/2005/8/layout/vList2"/>
    <dgm:cxn modelId="{FE6C71D7-238C-47C0-BBD7-9B719D1B6CDB}" type="presOf" srcId="{E65D1EEC-0F80-4356-8F0E-0E7AD5AC5534}" destId="{51BE36D8-E0A3-436E-BD90-F701196A1642}" srcOrd="0" destOrd="0" presId="urn:microsoft.com/office/officeart/2005/8/layout/vList2"/>
    <dgm:cxn modelId="{111F4D55-4A37-45AE-BAF4-317A777ABF03}" type="presParOf" srcId="{889A79CF-B112-407B-A5AF-0ED6CC328140}" destId="{9525E3EA-C2B4-45DD-A6D1-1281A1E88DB6}" srcOrd="0" destOrd="0" presId="urn:microsoft.com/office/officeart/2005/8/layout/vList2"/>
    <dgm:cxn modelId="{F96B6658-4260-425E-A7B8-C29090259769}" type="presParOf" srcId="{889A79CF-B112-407B-A5AF-0ED6CC328140}" destId="{CD0328DA-4E38-4A48-8A47-2DAC7AB12404}" srcOrd="1" destOrd="0" presId="urn:microsoft.com/office/officeart/2005/8/layout/vList2"/>
    <dgm:cxn modelId="{7C70B6E9-B955-4F5A-83DB-F25545A63CAF}" type="presParOf" srcId="{889A79CF-B112-407B-A5AF-0ED6CC328140}" destId="{51BE36D8-E0A3-436E-BD90-F701196A164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D1E19C6-6D13-43CF-B6C3-FD45A55AA9F8}"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4DE5FFDC-7DC7-4ABE-9C67-12C99F357354}">
      <dgm:prSet/>
      <dgm:spPr/>
      <dgm:t>
        <a:bodyPr/>
        <a:lstStyle/>
        <a:p>
          <a:r>
            <a:rPr lang="en-GB"/>
            <a:t>At Riverdale Nursing home staff members are not sure of which tool to use for what purpose even though they are using Microsoft 365 at this location in the case of secure file storage and sharing OneDrive is the proper tool to be use, it is very effective to improve Efficiency and communication because.</a:t>
          </a:r>
          <a:endParaRPr lang="en-US"/>
        </a:p>
      </dgm:t>
    </dgm:pt>
    <dgm:pt modelId="{641D26FE-A703-4AAD-BB53-2315248D5903}" type="parTrans" cxnId="{84E6A255-9CB1-4B8D-AEF0-6893F8B5FB3A}">
      <dgm:prSet/>
      <dgm:spPr/>
      <dgm:t>
        <a:bodyPr/>
        <a:lstStyle/>
        <a:p>
          <a:endParaRPr lang="en-US"/>
        </a:p>
      </dgm:t>
    </dgm:pt>
    <dgm:pt modelId="{9C10135F-4209-4C82-974C-5DA89BD8B22E}" type="sibTrans" cxnId="{84E6A255-9CB1-4B8D-AEF0-6893F8B5FB3A}">
      <dgm:prSet/>
      <dgm:spPr/>
      <dgm:t>
        <a:bodyPr/>
        <a:lstStyle/>
        <a:p>
          <a:endParaRPr lang="en-US"/>
        </a:p>
      </dgm:t>
    </dgm:pt>
    <dgm:pt modelId="{5F3D3235-7879-4506-B14B-80AB079F3059}">
      <dgm:prSet/>
      <dgm:spPr/>
      <dgm:t>
        <a:bodyPr/>
        <a:lstStyle/>
        <a:p>
          <a:pPr rtl="0"/>
          <a:r>
            <a:rPr lang="en-GB" dirty="0"/>
            <a:t>Single Source Everyone works on a file, and it can be shared among staff members and edited while being updated in seconds.</a:t>
          </a:r>
          <a:r>
            <a:rPr lang="en-GB" sz="1800" dirty="0">
              <a:latin typeface="Neue Haas Grotesk Text Pro"/>
            </a:rPr>
            <a:t> </a:t>
          </a:r>
          <a:r>
            <a:rPr lang="en-GB" sz="2000" dirty="0" err="1">
              <a:latin typeface="Neue Haas Grotesk Text Pro"/>
            </a:rPr>
            <a:t>Multcloud</a:t>
          </a:r>
          <a:r>
            <a:rPr lang="en-GB" sz="2000" dirty="0">
              <a:latin typeface="Neue Haas Grotesk Text Pro"/>
            </a:rPr>
            <a:t> (2024)</a:t>
          </a:r>
          <a:endParaRPr lang="en-US" dirty="0"/>
        </a:p>
      </dgm:t>
    </dgm:pt>
    <dgm:pt modelId="{E99DE20C-3210-4D0C-91C4-C867E0D537E2}" type="parTrans" cxnId="{5C071B04-468F-4680-A2DE-71B89B874771}">
      <dgm:prSet/>
      <dgm:spPr/>
      <dgm:t>
        <a:bodyPr/>
        <a:lstStyle/>
        <a:p>
          <a:endParaRPr lang="en-US"/>
        </a:p>
      </dgm:t>
    </dgm:pt>
    <dgm:pt modelId="{92146976-0F8A-47BA-906D-0CB259BF6B4B}" type="sibTrans" cxnId="{5C071B04-468F-4680-A2DE-71B89B874771}">
      <dgm:prSet/>
      <dgm:spPr/>
      <dgm:t>
        <a:bodyPr/>
        <a:lstStyle/>
        <a:p>
          <a:endParaRPr lang="en-US"/>
        </a:p>
      </dgm:t>
    </dgm:pt>
    <dgm:pt modelId="{B1F14364-3738-4C4C-AF56-361831BBFDB4}">
      <dgm:prSet/>
      <dgm:spPr/>
      <dgm:t>
        <a:bodyPr/>
        <a:lstStyle/>
        <a:p>
          <a:pPr rtl="0"/>
          <a:r>
            <a:rPr lang="en-GB" dirty="0"/>
            <a:t>Safe and secure sharing of files within the</a:t>
          </a:r>
          <a:r>
            <a:rPr lang="en-GB" dirty="0">
              <a:latin typeface="Neue Haas Grotesk Text Pro"/>
            </a:rPr>
            <a:t> workplace</a:t>
          </a:r>
          <a:r>
            <a:rPr lang="en-GB" dirty="0"/>
            <a:t> were the person in charge or the supervisor can control if these files can be edited or view only.</a:t>
          </a:r>
          <a:r>
            <a:rPr lang="en-GB" sz="1800" dirty="0">
              <a:latin typeface="Neue Haas Grotesk Text Pro"/>
            </a:rPr>
            <a:t> </a:t>
          </a:r>
          <a:r>
            <a:rPr lang="en-GB" sz="2000" dirty="0" err="1">
              <a:latin typeface="Neue Haas Grotesk Text Pro"/>
            </a:rPr>
            <a:t>Multcloud</a:t>
          </a:r>
          <a:r>
            <a:rPr lang="en-GB" sz="2000" dirty="0"/>
            <a:t> (</a:t>
          </a:r>
          <a:r>
            <a:rPr lang="en-GB" sz="2000" dirty="0">
              <a:latin typeface="Neue Haas Grotesk Text Pro"/>
            </a:rPr>
            <a:t>2024)</a:t>
          </a:r>
          <a:endParaRPr lang="en-US" sz="2000" dirty="0"/>
        </a:p>
      </dgm:t>
    </dgm:pt>
    <dgm:pt modelId="{C3BF30C6-3BB9-419D-BA28-189E0D34226F}" type="parTrans" cxnId="{0C18A9E7-2107-4E6C-9472-1DAAB975A732}">
      <dgm:prSet/>
      <dgm:spPr/>
      <dgm:t>
        <a:bodyPr/>
        <a:lstStyle/>
        <a:p>
          <a:endParaRPr lang="en-US"/>
        </a:p>
      </dgm:t>
    </dgm:pt>
    <dgm:pt modelId="{1B528117-6703-4CF5-837B-B617A76C8ED7}" type="sibTrans" cxnId="{0C18A9E7-2107-4E6C-9472-1DAAB975A732}">
      <dgm:prSet/>
      <dgm:spPr/>
      <dgm:t>
        <a:bodyPr/>
        <a:lstStyle/>
        <a:p>
          <a:endParaRPr lang="en-US"/>
        </a:p>
      </dgm:t>
    </dgm:pt>
    <dgm:pt modelId="{D2615E69-F22A-4128-A0C4-BC2061865C20}" type="pres">
      <dgm:prSet presAssocID="{4D1E19C6-6D13-43CF-B6C3-FD45A55AA9F8}" presName="Name0" presStyleCnt="0">
        <dgm:presLayoutVars>
          <dgm:dir/>
          <dgm:animLvl val="lvl"/>
          <dgm:resizeHandles val="exact"/>
        </dgm:presLayoutVars>
      </dgm:prSet>
      <dgm:spPr/>
    </dgm:pt>
    <dgm:pt modelId="{F92B6101-6EA6-46B3-BAE2-637ED30586B2}" type="pres">
      <dgm:prSet presAssocID="{4DE5FFDC-7DC7-4ABE-9C67-12C99F357354}" presName="boxAndChildren" presStyleCnt="0"/>
      <dgm:spPr/>
    </dgm:pt>
    <dgm:pt modelId="{2E6E07CD-F6FB-4AD1-864D-386A61A162A7}" type="pres">
      <dgm:prSet presAssocID="{4DE5FFDC-7DC7-4ABE-9C67-12C99F357354}" presName="parentTextBox" presStyleLbl="node1" presStyleIdx="0" presStyleCnt="1"/>
      <dgm:spPr/>
    </dgm:pt>
    <dgm:pt modelId="{5E1B5D97-ACB9-4E6B-9B91-9D97F297F844}" type="pres">
      <dgm:prSet presAssocID="{4DE5FFDC-7DC7-4ABE-9C67-12C99F357354}" presName="entireBox" presStyleLbl="node1" presStyleIdx="0" presStyleCnt="1"/>
      <dgm:spPr/>
    </dgm:pt>
    <dgm:pt modelId="{9C241364-6C76-41D9-92D1-0DA88731972C}" type="pres">
      <dgm:prSet presAssocID="{4DE5FFDC-7DC7-4ABE-9C67-12C99F357354}" presName="descendantBox" presStyleCnt="0"/>
      <dgm:spPr/>
    </dgm:pt>
    <dgm:pt modelId="{9C0C9114-E055-4821-BD4F-DFC9B71ACA11}" type="pres">
      <dgm:prSet presAssocID="{5F3D3235-7879-4506-B14B-80AB079F3059}" presName="childTextBox" presStyleLbl="fgAccFollowNode1" presStyleIdx="0" presStyleCnt="2">
        <dgm:presLayoutVars>
          <dgm:bulletEnabled val="1"/>
        </dgm:presLayoutVars>
      </dgm:prSet>
      <dgm:spPr/>
    </dgm:pt>
    <dgm:pt modelId="{78E85FE3-ACF4-46E6-BD5F-7899F898D828}" type="pres">
      <dgm:prSet presAssocID="{B1F14364-3738-4C4C-AF56-361831BBFDB4}" presName="childTextBox" presStyleLbl="fgAccFollowNode1" presStyleIdx="1" presStyleCnt="2">
        <dgm:presLayoutVars>
          <dgm:bulletEnabled val="1"/>
        </dgm:presLayoutVars>
      </dgm:prSet>
      <dgm:spPr/>
    </dgm:pt>
  </dgm:ptLst>
  <dgm:cxnLst>
    <dgm:cxn modelId="{5C071B04-468F-4680-A2DE-71B89B874771}" srcId="{4DE5FFDC-7DC7-4ABE-9C67-12C99F357354}" destId="{5F3D3235-7879-4506-B14B-80AB079F3059}" srcOrd="0" destOrd="0" parTransId="{E99DE20C-3210-4D0C-91C4-C867E0D537E2}" sibTransId="{92146976-0F8A-47BA-906D-0CB259BF6B4B}"/>
    <dgm:cxn modelId="{4C7EC61F-2E1A-48BC-BC99-4D5DB8A0C1BF}" type="presOf" srcId="{4D1E19C6-6D13-43CF-B6C3-FD45A55AA9F8}" destId="{D2615E69-F22A-4128-A0C4-BC2061865C20}" srcOrd="0" destOrd="0" presId="urn:microsoft.com/office/officeart/2005/8/layout/process4"/>
    <dgm:cxn modelId="{0ADD3523-8F0B-4D40-A04D-E66F2BD5A79E}" type="presOf" srcId="{4DE5FFDC-7DC7-4ABE-9C67-12C99F357354}" destId="{5E1B5D97-ACB9-4E6B-9B91-9D97F297F844}" srcOrd="1" destOrd="0" presId="urn:microsoft.com/office/officeart/2005/8/layout/process4"/>
    <dgm:cxn modelId="{1B5CD131-33E5-4A37-A48D-6031C325EA15}" type="presOf" srcId="{5F3D3235-7879-4506-B14B-80AB079F3059}" destId="{9C0C9114-E055-4821-BD4F-DFC9B71ACA11}" srcOrd="0" destOrd="0" presId="urn:microsoft.com/office/officeart/2005/8/layout/process4"/>
    <dgm:cxn modelId="{3C0A3242-A2CA-4BFD-B122-B23D9F6D406E}" type="presOf" srcId="{4DE5FFDC-7DC7-4ABE-9C67-12C99F357354}" destId="{2E6E07CD-F6FB-4AD1-864D-386A61A162A7}" srcOrd="0" destOrd="0" presId="urn:microsoft.com/office/officeart/2005/8/layout/process4"/>
    <dgm:cxn modelId="{84E6A255-9CB1-4B8D-AEF0-6893F8B5FB3A}" srcId="{4D1E19C6-6D13-43CF-B6C3-FD45A55AA9F8}" destId="{4DE5FFDC-7DC7-4ABE-9C67-12C99F357354}" srcOrd="0" destOrd="0" parTransId="{641D26FE-A703-4AAD-BB53-2315248D5903}" sibTransId="{9C10135F-4209-4C82-974C-5DA89BD8B22E}"/>
    <dgm:cxn modelId="{0967D0BF-76C6-41DF-A2DE-A9983FBF19C3}" type="presOf" srcId="{B1F14364-3738-4C4C-AF56-361831BBFDB4}" destId="{78E85FE3-ACF4-46E6-BD5F-7899F898D828}" srcOrd="0" destOrd="0" presId="urn:microsoft.com/office/officeart/2005/8/layout/process4"/>
    <dgm:cxn modelId="{0C18A9E7-2107-4E6C-9472-1DAAB975A732}" srcId="{4DE5FFDC-7DC7-4ABE-9C67-12C99F357354}" destId="{B1F14364-3738-4C4C-AF56-361831BBFDB4}" srcOrd="1" destOrd="0" parTransId="{C3BF30C6-3BB9-419D-BA28-189E0D34226F}" sibTransId="{1B528117-6703-4CF5-837B-B617A76C8ED7}"/>
    <dgm:cxn modelId="{973C0E7D-714F-4EA8-B3C8-976CA808BA37}" type="presParOf" srcId="{D2615E69-F22A-4128-A0C4-BC2061865C20}" destId="{F92B6101-6EA6-46B3-BAE2-637ED30586B2}" srcOrd="0" destOrd="0" presId="urn:microsoft.com/office/officeart/2005/8/layout/process4"/>
    <dgm:cxn modelId="{0F9EC493-E120-4CC9-8B2B-37FF472C397E}" type="presParOf" srcId="{F92B6101-6EA6-46B3-BAE2-637ED30586B2}" destId="{2E6E07CD-F6FB-4AD1-864D-386A61A162A7}" srcOrd="0" destOrd="0" presId="urn:microsoft.com/office/officeart/2005/8/layout/process4"/>
    <dgm:cxn modelId="{2383B3AF-6794-4068-9343-6E34DACFD837}" type="presParOf" srcId="{F92B6101-6EA6-46B3-BAE2-637ED30586B2}" destId="{5E1B5D97-ACB9-4E6B-9B91-9D97F297F844}" srcOrd="1" destOrd="0" presId="urn:microsoft.com/office/officeart/2005/8/layout/process4"/>
    <dgm:cxn modelId="{5848F144-C95F-4C4C-8381-57330A048D30}" type="presParOf" srcId="{F92B6101-6EA6-46B3-BAE2-637ED30586B2}" destId="{9C241364-6C76-41D9-92D1-0DA88731972C}" srcOrd="2" destOrd="0" presId="urn:microsoft.com/office/officeart/2005/8/layout/process4"/>
    <dgm:cxn modelId="{1972745A-8FDD-428B-8F38-E4F52F547B57}" type="presParOf" srcId="{9C241364-6C76-41D9-92D1-0DA88731972C}" destId="{9C0C9114-E055-4821-BD4F-DFC9B71ACA11}" srcOrd="0" destOrd="0" presId="urn:microsoft.com/office/officeart/2005/8/layout/process4"/>
    <dgm:cxn modelId="{B1DE68FE-591E-4CFE-965F-3B6F865828DA}" type="presParOf" srcId="{9C241364-6C76-41D9-92D1-0DA88731972C}" destId="{78E85FE3-ACF4-46E6-BD5F-7899F898D828}" srcOrd="1"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849A903-4F9C-495E-B3BE-379D625CC4E8}"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FE334DAC-0C2F-43ED-80FA-A83533FDD453}">
      <dgm:prSet/>
      <dgm:spPr/>
      <dgm:t>
        <a:bodyPr/>
        <a:lstStyle/>
        <a:p>
          <a:pPr algn="ctr" rtl="0">
            <a:lnSpc>
              <a:spcPct val="90000"/>
            </a:lnSpc>
          </a:pPr>
          <a:r>
            <a:rPr lang="en-GB" sz="2000" dirty="0">
              <a:ea typeface="+mn-ea"/>
              <a:cs typeface="+mn-cs"/>
            </a:rPr>
            <a:t>The Main advantage of using OneDrive in the Riverdale case study is that once the staffs are educated on the proper use of this tool, they will full access to filles and information anywhere and on any device in real-time collaboration</a:t>
          </a:r>
          <a:r>
            <a:rPr lang="en-GB" sz="2000" dirty="0">
              <a:latin typeface="Neue Haas Grotesk Text Pro"/>
              <a:ea typeface="+mn-ea"/>
              <a:cs typeface="+mn-cs"/>
            </a:rPr>
            <a:t>.</a:t>
          </a:r>
          <a:r>
            <a:rPr lang="en-GB" sz="2000" dirty="0">
              <a:ea typeface="+mn-ea"/>
              <a:cs typeface="+mn-cs"/>
            </a:rPr>
            <a:t> </a:t>
          </a:r>
          <a:r>
            <a:rPr lang="en-GB" sz="2000" dirty="0">
              <a:latin typeface="Neue Haas Grotesk Text Pro"/>
              <a:ea typeface="+mn-ea"/>
              <a:cs typeface="+mn-cs"/>
            </a:rPr>
            <a:t>UC </a:t>
          </a:r>
          <a:r>
            <a:rPr lang="en-GB" sz="2000" dirty="0">
              <a:ea typeface="+mn-ea"/>
              <a:cs typeface="+mn-cs"/>
            </a:rPr>
            <a:t>Irvine </a:t>
          </a:r>
          <a:r>
            <a:rPr lang="en-GB" sz="2000" dirty="0" err="1">
              <a:ea typeface="+mn-ea"/>
              <a:cs typeface="+mn-cs"/>
            </a:rPr>
            <a:t>Oit</a:t>
          </a:r>
          <a:r>
            <a:rPr lang="en-GB" sz="2000" dirty="0">
              <a:ea typeface="+mn-ea"/>
              <a:cs typeface="+mn-cs"/>
            </a:rPr>
            <a:t> (2026</a:t>
          </a:r>
          <a:r>
            <a:rPr lang="en-GB" sz="2000" dirty="0">
              <a:latin typeface="Neue Haas Grotesk Text Pro"/>
              <a:ea typeface="+mn-ea"/>
              <a:cs typeface="+mn-cs"/>
            </a:rPr>
            <a:t>)</a:t>
          </a:r>
          <a:endParaRPr lang="en-US" sz="2000" dirty="0">
            <a:ea typeface="+mn-ea"/>
            <a:cs typeface="+mn-cs"/>
          </a:endParaRPr>
        </a:p>
      </dgm:t>
    </dgm:pt>
    <dgm:pt modelId="{A8FF88E5-1A33-4B6E-96F7-B7708E06B83C}" type="parTrans" cxnId="{A98A4362-3CF9-46E2-AE84-4548909F6A95}">
      <dgm:prSet/>
      <dgm:spPr/>
      <dgm:t>
        <a:bodyPr/>
        <a:lstStyle/>
        <a:p>
          <a:endParaRPr lang="en-US"/>
        </a:p>
      </dgm:t>
    </dgm:pt>
    <dgm:pt modelId="{F24732F9-19A3-463A-B2DC-BB98F152BD33}" type="sibTrans" cxnId="{A98A4362-3CF9-46E2-AE84-4548909F6A95}">
      <dgm:prSet/>
      <dgm:spPr/>
      <dgm:t>
        <a:bodyPr/>
        <a:lstStyle/>
        <a:p>
          <a:endParaRPr lang="en-US"/>
        </a:p>
      </dgm:t>
    </dgm:pt>
    <dgm:pt modelId="{DB6A2ECA-3C9A-459E-8168-076153FBC956}">
      <dgm:prSet/>
      <dgm:spPr/>
      <dgm:t>
        <a:bodyPr/>
        <a:lstStyle/>
        <a:p>
          <a:pPr algn="ctr">
            <a:lnSpc>
              <a:spcPct val="90000"/>
            </a:lnSpc>
          </a:pPr>
          <a:r>
            <a:rPr lang="en-GB" sz="2000" dirty="0">
              <a:ea typeface="+mn-ea"/>
              <a:cs typeface="+mn-cs"/>
            </a:rPr>
            <a:t>The Limitation of using OneDrive would be that all members would have access to the files and that the security features of OneDrive is not so secure for Certain Organisation. UC Irvine </a:t>
          </a:r>
          <a:r>
            <a:rPr lang="en-GB" sz="2000" err="1">
              <a:ea typeface="+mn-ea"/>
              <a:cs typeface="+mn-cs"/>
            </a:rPr>
            <a:t>Oit</a:t>
          </a:r>
          <a:r>
            <a:rPr lang="en-GB" sz="2000">
              <a:ea typeface="+mn-ea"/>
              <a:cs typeface="+mn-cs"/>
            </a:rPr>
            <a:t> (2026</a:t>
          </a:r>
          <a:r>
            <a:rPr lang="en-GB" sz="2000">
              <a:latin typeface="Neue Haas Grotesk Text Pro"/>
              <a:ea typeface="+mn-ea"/>
              <a:cs typeface="+mn-cs"/>
            </a:rPr>
            <a:t>)</a:t>
          </a:r>
          <a:endParaRPr lang="en-US" sz="2000">
            <a:ea typeface="+mn-ea"/>
            <a:cs typeface="+mn-cs"/>
          </a:endParaRPr>
        </a:p>
      </dgm:t>
    </dgm:pt>
    <dgm:pt modelId="{7611FCB1-083D-483B-82F5-FEE142E88047}" type="parTrans" cxnId="{FAB23B7F-1A89-4BB5-AF4D-5BC9880E8EBF}">
      <dgm:prSet/>
      <dgm:spPr/>
      <dgm:t>
        <a:bodyPr/>
        <a:lstStyle/>
        <a:p>
          <a:endParaRPr lang="en-US"/>
        </a:p>
      </dgm:t>
    </dgm:pt>
    <dgm:pt modelId="{5F643A05-9942-4461-9538-3184EDFBC24A}" type="sibTrans" cxnId="{FAB23B7F-1A89-4BB5-AF4D-5BC9880E8EBF}">
      <dgm:prSet/>
      <dgm:spPr/>
      <dgm:t>
        <a:bodyPr/>
        <a:lstStyle/>
        <a:p>
          <a:endParaRPr lang="en-US"/>
        </a:p>
      </dgm:t>
    </dgm:pt>
    <dgm:pt modelId="{198FCF6D-3640-4F38-8DF3-D0256ECC2849}" type="pres">
      <dgm:prSet presAssocID="{8849A903-4F9C-495E-B3BE-379D625CC4E8}" presName="hierChild1" presStyleCnt="0">
        <dgm:presLayoutVars>
          <dgm:chPref val="1"/>
          <dgm:dir/>
          <dgm:animOne val="branch"/>
          <dgm:animLvl val="lvl"/>
          <dgm:resizeHandles/>
        </dgm:presLayoutVars>
      </dgm:prSet>
      <dgm:spPr/>
    </dgm:pt>
    <dgm:pt modelId="{4C9704DB-815B-45B4-9159-FEE6822A4EF4}" type="pres">
      <dgm:prSet presAssocID="{FE334DAC-0C2F-43ED-80FA-A83533FDD453}" presName="hierRoot1" presStyleCnt="0"/>
      <dgm:spPr/>
    </dgm:pt>
    <dgm:pt modelId="{8C17B14E-5ED1-4BA5-8A7C-72A5D194465E}" type="pres">
      <dgm:prSet presAssocID="{FE334DAC-0C2F-43ED-80FA-A83533FDD453}" presName="composite" presStyleCnt="0"/>
      <dgm:spPr/>
    </dgm:pt>
    <dgm:pt modelId="{BB074F28-EB39-4CA5-B957-3B1F8CD9C0E3}" type="pres">
      <dgm:prSet presAssocID="{FE334DAC-0C2F-43ED-80FA-A83533FDD453}" presName="background" presStyleLbl="node0" presStyleIdx="0" presStyleCnt="2"/>
      <dgm:spPr/>
    </dgm:pt>
    <dgm:pt modelId="{95384B52-5673-436D-954F-94F3B1CF2AE1}" type="pres">
      <dgm:prSet presAssocID="{FE334DAC-0C2F-43ED-80FA-A83533FDD453}" presName="text" presStyleLbl="fgAcc0" presStyleIdx="0" presStyleCnt="2">
        <dgm:presLayoutVars>
          <dgm:chPref val="3"/>
        </dgm:presLayoutVars>
      </dgm:prSet>
      <dgm:spPr/>
    </dgm:pt>
    <dgm:pt modelId="{88DF7634-25B7-425C-B197-B828665B1E5C}" type="pres">
      <dgm:prSet presAssocID="{FE334DAC-0C2F-43ED-80FA-A83533FDD453}" presName="hierChild2" presStyleCnt="0"/>
      <dgm:spPr/>
    </dgm:pt>
    <dgm:pt modelId="{19B5551C-F5A8-4A93-95E0-F8801750F2A9}" type="pres">
      <dgm:prSet presAssocID="{DB6A2ECA-3C9A-459E-8168-076153FBC956}" presName="hierRoot1" presStyleCnt="0"/>
      <dgm:spPr/>
    </dgm:pt>
    <dgm:pt modelId="{075FB6A7-532B-4975-AE27-0D1D7F9B9832}" type="pres">
      <dgm:prSet presAssocID="{DB6A2ECA-3C9A-459E-8168-076153FBC956}" presName="composite" presStyleCnt="0"/>
      <dgm:spPr/>
    </dgm:pt>
    <dgm:pt modelId="{F9FEFDE5-57B6-4A4A-A475-9A49D0D400F5}" type="pres">
      <dgm:prSet presAssocID="{DB6A2ECA-3C9A-459E-8168-076153FBC956}" presName="background" presStyleLbl="node0" presStyleIdx="1" presStyleCnt="2"/>
      <dgm:spPr/>
    </dgm:pt>
    <dgm:pt modelId="{A2CD9837-90DA-4ACD-B029-F23686525FFE}" type="pres">
      <dgm:prSet presAssocID="{DB6A2ECA-3C9A-459E-8168-076153FBC956}" presName="text" presStyleLbl="fgAcc0" presStyleIdx="1" presStyleCnt="2">
        <dgm:presLayoutVars>
          <dgm:chPref val="3"/>
        </dgm:presLayoutVars>
      </dgm:prSet>
      <dgm:spPr/>
    </dgm:pt>
    <dgm:pt modelId="{BEBB48C7-3A76-49E8-AC3B-1D4836B148C0}" type="pres">
      <dgm:prSet presAssocID="{DB6A2ECA-3C9A-459E-8168-076153FBC956}" presName="hierChild2" presStyleCnt="0"/>
      <dgm:spPr/>
    </dgm:pt>
  </dgm:ptLst>
  <dgm:cxnLst>
    <dgm:cxn modelId="{C48DFC1E-2A62-41E8-899A-DA888CBB1E44}" type="presOf" srcId="{8849A903-4F9C-495E-B3BE-379D625CC4E8}" destId="{198FCF6D-3640-4F38-8DF3-D0256ECC2849}" srcOrd="0" destOrd="0" presId="urn:microsoft.com/office/officeart/2005/8/layout/hierarchy1"/>
    <dgm:cxn modelId="{EDF41325-A50E-4804-9180-D14A4F0E4710}" type="presOf" srcId="{DB6A2ECA-3C9A-459E-8168-076153FBC956}" destId="{A2CD9837-90DA-4ACD-B029-F23686525FFE}" srcOrd="0" destOrd="0" presId="urn:microsoft.com/office/officeart/2005/8/layout/hierarchy1"/>
    <dgm:cxn modelId="{A98A4362-3CF9-46E2-AE84-4548909F6A95}" srcId="{8849A903-4F9C-495E-B3BE-379D625CC4E8}" destId="{FE334DAC-0C2F-43ED-80FA-A83533FDD453}" srcOrd="0" destOrd="0" parTransId="{A8FF88E5-1A33-4B6E-96F7-B7708E06B83C}" sibTransId="{F24732F9-19A3-463A-B2DC-BB98F152BD33}"/>
    <dgm:cxn modelId="{FAB23B7F-1A89-4BB5-AF4D-5BC9880E8EBF}" srcId="{8849A903-4F9C-495E-B3BE-379D625CC4E8}" destId="{DB6A2ECA-3C9A-459E-8168-076153FBC956}" srcOrd="1" destOrd="0" parTransId="{7611FCB1-083D-483B-82F5-FEE142E88047}" sibTransId="{5F643A05-9942-4461-9538-3184EDFBC24A}"/>
    <dgm:cxn modelId="{E33E41E4-8419-4333-9B1A-0645C9B29185}" type="presOf" srcId="{FE334DAC-0C2F-43ED-80FA-A83533FDD453}" destId="{95384B52-5673-436D-954F-94F3B1CF2AE1}" srcOrd="0" destOrd="0" presId="urn:microsoft.com/office/officeart/2005/8/layout/hierarchy1"/>
    <dgm:cxn modelId="{5574AD8C-FDFC-4788-A992-9A6FD2B88C5B}" type="presParOf" srcId="{198FCF6D-3640-4F38-8DF3-D0256ECC2849}" destId="{4C9704DB-815B-45B4-9159-FEE6822A4EF4}" srcOrd="0" destOrd="0" presId="urn:microsoft.com/office/officeart/2005/8/layout/hierarchy1"/>
    <dgm:cxn modelId="{28E124AD-853D-44DF-9B01-B7FA96605094}" type="presParOf" srcId="{4C9704DB-815B-45B4-9159-FEE6822A4EF4}" destId="{8C17B14E-5ED1-4BA5-8A7C-72A5D194465E}" srcOrd="0" destOrd="0" presId="urn:microsoft.com/office/officeart/2005/8/layout/hierarchy1"/>
    <dgm:cxn modelId="{FEAFC77D-E5D3-4245-B976-98021E2D38F1}" type="presParOf" srcId="{8C17B14E-5ED1-4BA5-8A7C-72A5D194465E}" destId="{BB074F28-EB39-4CA5-B957-3B1F8CD9C0E3}" srcOrd="0" destOrd="0" presId="urn:microsoft.com/office/officeart/2005/8/layout/hierarchy1"/>
    <dgm:cxn modelId="{A2B57A85-D3C8-43F0-957D-F7CA2CF9B2A7}" type="presParOf" srcId="{8C17B14E-5ED1-4BA5-8A7C-72A5D194465E}" destId="{95384B52-5673-436D-954F-94F3B1CF2AE1}" srcOrd="1" destOrd="0" presId="urn:microsoft.com/office/officeart/2005/8/layout/hierarchy1"/>
    <dgm:cxn modelId="{9DD10B53-29D6-4164-85A0-A5E4D32619D8}" type="presParOf" srcId="{4C9704DB-815B-45B4-9159-FEE6822A4EF4}" destId="{88DF7634-25B7-425C-B197-B828665B1E5C}" srcOrd="1" destOrd="0" presId="urn:microsoft.com/office/officeart/2005/8/layout/hierarchy1"/>
    <dgm:cxn modelId="{4578ABA6-EDB9-44D8-91B2-CDE8E79E54A7}" type="presParOf" srcId="{198FCF6D-3640-4F38-8DF3-D0256ECC2849}" destId="{19B5551C-F5A8-4A93-95E0-F8801750F2A9}" srcOrd="1" destOrd="0" presId="urn:microsoft.com/office/officeart/2005/8/layout/hierarchy1"/>
    <dgm:cxn modelId="{99C54117-5286-40C3-96D8-60110CF4065D}" type="presParOf" srcId="{19B5551C-F5A8-4A93-95E0-F8801750F2A9}" destId="{075FB6A7-532B-4975-AE27-0D1D7F9B9832}" srcOrd="0" destOrd="0" presId="urn:microsoft.com/office/officeart/2005/8/layout/hierarchy1"/>
    <dgm:cxn modelId="{EF96B89B-410D-4FC7-83A5-E242CCF8F8A7}" type="presParOf" srcId="{075FB6A7-532B-4975-AE27-0D1D7F9B9832}" destId="{F9FEFDE5-57B6-4A4A-A475-9A49D0D400F5}" srcOrd="0" destOrd="0" presId="urn:microsoft.com/office/officeart/2005/8/layout/hierarchy1"/>
    <dgm:cxn modelId="{2A684A7F-90FD-4F50-A3B6-65E0924EF704}" type="presParOf" srcId="{075FB6A7-532B-4975-AE27-0D1D7F9B9832}" destId="{A2CD9837-90DA-4ACD-B029-F23686525FFE}" srcOrd="1" destOrd="0" presId="urn:microsoft.com/office/officeart/2005/8/layout/hierarchy1"/>
    <dgm:cxn modelId="{E94B6283-BA39-4921-A717-03EC65D46878}" type="presParOf" srcId="{19B5551C-F5A8-4A93-95E0-F8801750F2A9}" destId="{BEBB48C7-3A76-49E8-AC3B-1D4836B148C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6823766-D729-4924-9483-9BB1FD5A85C6}"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US"/>
        </a:p>
      </dgm:t>
    </dgm:pt>
    <dgm:pt modelId="{53692299-7646-47AE-BCF9-9189FABA34A5}">
      <dgm:prSet phldrT="[Text]" phldr="0"/>
      <dgm:spPr/>
      <dgm:t>
        <a:bodyPr/>
        <a:lstStyle/>
        <a:p>
          <a:pPr rtl="0"/>
          <a:r>
            <a:rPr lang="en-US" dirty="0">
              <a:latin typeface="Univers Condensed"/>
            </a:rPr>
            <a:t>What does the </a:t>
          </a:r>
          <a:r>
            <a:rPr lang="en-US" dirty="0" err="1">
              <a:latin typeface="Univers Condensed"/>
            </a:rPr>
            <a:t>worplace</a:t>
          </a:r>
          <a:r>
            <a:rPr lang="en-US" dirty="0">
              <a:latin typeface="Univers Condensed"/>
            </a:rPr>
            <a:t> task involve at Silverdale?</a:t>
          </a:r>
          <a:endParaRPr lang="en-US" dirty="0"/>
        </a:p>
      </dgm:t>
    </dgm:pt>
    <dgm:pt modelId="{3A2F7D85-1E31-48E8-9680-A0BEFF177707}" type="parTrans" cxnId="{D629C314-FFFA-442C-BADF-E7C1855FC8F0}">
      <dgm:prSet/>
      <dgm:spPr/>
      <dgm:t>
        <a:bodyPr/>
        <a:lstStyle/>
        <a:p>
          <a:endParaRPr lang="en-US"/>
        </a:p>
      </dgm:t>
    </dgm:pt>
    <dgm:pt modelId="{C04823FF-E9D7-480F-8041-60AE8765BB7A}" type="sibTrans" cxnId="{D629C314-FFFA-442C-BADF-E7C1855FC8F0}">
      <dgm:prSet/>
      <dgm:spPr/>
      <dgm:t>
        <a:bodyPr/>
        <a:lstStyle/>
        <a:p>
          <a:endParaRPr lang="en-US"/>
        </a:p>
      </dgm:t>
    </dgm:pt>
    <dgm:pt modelId="{E14D8596-8966-4738-9C7B-40C8F16E6E70}">
      <dgm:prSet phldrT="[Text]" phldr="0"/>
      <dgm:spPr/>
      <dgm:t>
        <a:bodyPr/>
        <a:lstStyle/>
        <a:p>
          <a:pPr rtl="0"/>
          <a:r>
            <a:rPr lang="en-US" dirty="0">
              <a:latin typeface="Univers Condensed"/>
            </a:rPr>
            <a:t>Staff scheduling and </a:t>
          </a:r>
          <a:r>
            <a:rPr lang="en-US" dirty="0" err="1">
              <a:latin typeface="Univers Condensed"/>
            </a:rPr>
            <a:t>Rotas</a:t>
          </a:r>
          <a:endParaRPr lang="en-US" dirty="0"/>
        </a:p>
      </dgm:t>
    </dgm:pt>
    <dgm:pt modelId="{A83C996A-E296-4D85-8BAC-F14F8603CC84}" type="parTrans" cxnId="{CD4A7E10-EA30-42A5-889D-3AFDF451052C}">
      <dgm:prSet/>
      <dgm:spPr/>
      <dgm:t>
        <a:bodyPr/>
        <a:lstStyle/>
        <a:p>
          <a:endParaRPr lang="en-US"/>
        </a:p>
      </dgm:t>
    </dgm:pt>
    <dgm:pt modelId="{E89151EA-4547-45D4-BAE1-1BA4A5B46AA3}" type="sibTrans" cxnId="{CD4A7E10-EA30-42A5-889D-3AFDF451052C}">
      <dgm:prSet/>
      <dgm:spPr/>
      <dgm:t>
        <a:bodyPr/>
        <a:lstStyle/>
        <a:p>
          <a:endParaRPr lang="en-US"/>
        </a:p>
      </dgm:t>
    </dgm:pt>
    <dgm:pt modelId="{8C87AB4A-283C-4442-8FCC-628D930C7661}">
      <dgm:prSet phldrT="[Text]" phldr="0"/>
      <dgm:spPr/>
      <dgm:t>
        <a:bodyPr/>
        <a:lstStyle/>
        <a:p>
          <a:pPr rtl="0"/>
          <a:r>
            <a:rPr lang="en-US">
              <a:latin typeface="Univers Condensed"/>
            </a:rPr>
            <a:t>Which Microsoft 365 tool was selected?</a:t>
          </a:r>
          <a:endParaRPr lang="en-US"/>
        </a:p>
      </dgm:t>
    </dgm:pt>
    <dgm:pt modelId="{B1D0B64D-221E-4004-AE02-6B9546A05CE5}" type="parTrans" cxnId="{82CCE9CB-752F-4158-BAAF-C41BE6A24878}">
      <dgm:prSet/>
      <dgm:spPr/>
      <dgm:t>
        <a:bodyPr/>
        <a:lstStyle/>
        <a:p>
          <a:endParaRPr lang="en-US"/>
        </a:p>
      </dgm:t>
    </dgm:pt>
    <dgm:pt modelId="{8F1CA95A-8E7F-4BE0-9F7A-D1D4D9717608}" type="sibTrans" cxnId="{82CCE9CB-752F-4158-BAAF-C41BE6A24878}">
      <dgm:prSet/>
      <dgm:spPr/>
      <dgm:t>
        <a:bodyPr/>
        <a:lstStyle/>
        <a:p>
          <a:endParaRPr lang="en-US"/>
        </a:p>
      </dgm:t>
    </dgm:pt>
    <dgm:pt modelId="{78E54EFE-10E4-4671-B353-F439B8DFA53F}">
      <dgm:prSet phldrT="[Text]" phldr="0"/>
      <dgm:spPr/>
      <dgm:t>
        <a:bodyPr/>
        <a:lstStyle/>
        <a:p>
          <a:pPr rtl="0"/>
          <a:r>
            <a:rPr lang="en-US" dirty="0">
              <a:latin typeface="Univers Condensed"/>
            </a:rPr>
            <a:t>Microsoft Excel for its Data transformation capabilities </a:t>
          </a:r>
          <a:r>
            <a:rPr lang="en-US" sz="2000" u="sng" dirty="0" err="1">
              <a:latin typeface="Calisto MT"/>
            </a:rPr>
            <a:t>Olafusi</a:t>
          </a:r>
          <a:r>
            <a:rPr lang="en-US" sz="2000" u="sng" dirty="0">
              <a:latin typeface="Calisto MT"/>
            </a:rPr>
            <a:t>, M (No date)</a:t>
          </a:r>
        </a:p>
      </dgm:t>
    </dgm:pt>
    <dgm:pt modelId="{62913FEA-92D2-4645-B232-24CF25C0A95E}" type="parTrans" cxnId="{D802EBD8-8546-4EA2-BC22-71FDE952D877}">
      <dgm:prSet/>
      <dgm:spPr/>
      <dgm:t>
        <a:bodyPr/>
        <a:lstStyle/>
        <a:p>
          <a:endParaRPr lang="en-US"/>
        </a:p>
      </dgm:t>
    </dgm:pt>
    <dgm:pt modelId="{7BEB0A39-E306-4D25-A38D-3E67F485BE15}" type="sibTrans" cxnId="{D802EBD8-8546-4EA2-BC22-71FDE952D877}">
      <dgm:prSet/>
      <dgm:spPr/>
      <dgm:t>
        <a:bodyPr/>
        <a:lstStyle/>
        <a:p>
          <a:endParaRPr lang="en-US"/>
        </a:p>
      </dgm:t>
    </dgm:pt>
    <dgm:pt modelId="{BB25CA00-1621-44FF-BDFE-BAF8054F88E9}">
      <dgm:prSet phldrT="[Text]" phldr="0"/>
      <dgm:spPr/>
      <dgm:t>
        <a:bodyPr/>
        <a:lstStyle/>
        <a:p>
          <a:pPr rtl="0"/>
          <a:r>
            <a:rPr lang="en-US">
              <a:latin typeface="Univers Condensed"/>
            </a:rPr>
            <a:t>Why is it suitable for the task?</a:t>
          </a:r>
          <a:endParaRPr lang="en-US"/>
        </a:p>
      </dgm:t>
    </dgm:pt>
    <dgm:pt modelId="{4F035834-4936-42C4-B14E-3DE84BD11A63}" type="parTrans" cxnId="{6D592030-1CE0-440C-B3F7-64383F767A9E}">
      <dgm:prSet/>
      <dgm:spPr/>
      <dgm:t>
        <a:bodyPr/>
        <a:lstStyle/>
        <a:p>
          <a:endParaRPr lang="en-US"/>
        </a:p>
      </dgm:t>
    </dgm:pt>
    <dgm:pt modelId="{015C2B32-88A0-4E06-8B26-A892768E23FA}" type="sibTrans" cxnId="{6D592030-1CE0-440C-B3F7-64383F767A9E}">
      <dgm:prSet/>
      <dgm:spPr/>
      <dgm:t>
        <a:bodyPr/>
        <a:lstStyle/>
        <a:p>
          <a:endParaRPr lang="en-US"/>
        </a:p>
      </dgm:t>
    </dgm:pt>
    <dgm:pt modelId="{908EAD7D-5247-43B6-8F0A-F14936531AC5}">
      <dgm:prSet phldrT="[Text]" phldr="0"/>
      <dgm:spPr/>
      <dgm:t>
        <a:bodyPr/>
        <a:lstStyle/>
        <a:p>
          <a:pPr rtl="0"/>
          <a:r>
            <a:rPr lang="en-US" dirty="0">
              <a:latin typeface="Aptos"/>
            </a:rPr>
            <a:t>Excel allows managers to build weekly or monthly </a:t>
          </a:r>
          <a:r>
            <a:rPr lang="en-US" dirty="0" err="1">
              <a:latin typeface="Aptos"/>
            </a:rPr>
            <a:t>rota</a:t>
          </a:r>
          <a:r>
            <a:rPr lang="en-US" dirty="0">
              <a:latin typeface="Aptos"/>
            </a:rPr>
            <a:t> templates</a:t>
          </a:r>
          <a:endParaRPr lang="en-US" dirty="0"/>
        </a:p>
      </dgm:t>
    </dgm:pt>
    <dgm:pt modelId="{9FEA485D-DCDA-4ABB-BF0C-2B287C2ECEA6}" type="parTrans" cxnId="{8D1AD655-522D-41B7-AB3A-FA02B9FB1E0D}">
      <dgm:prSet/>
      <dgm:spPr/>
      <dgm:t>
        <a:bodyPr/>
        <a:lstStyle/>
        <a:p>
          <a:endParaRPr lang="en-US"/>
        </a:p>
      </dgm:t>
    </dgm:pt>
    <dgm:pt modelId="{B2D34449-69C2-48E3-9B95-9B0DFE373A41}" type="sibTrans" cxnId="{8D1AD655-522D-41B7-AB3A-FA02B9FB1E0D}">
      <dgm:prSet/>
      <dgm:spPr/>
      <dgm:t>
        <a:bodyPr/>
        <a:lstStyle/>
        <a:p>
          <a:endParaRPr lang="en-US"/>
        </a:p>
      </dgm:t>
    </dgm:pt>
    <dgm:pt modelId="{BF859C02-2C9D-420F-A980-2AFDA6C61D41}" type="pres">
      <dgm:prSet presAssocID="{A6823766-D729-4924-9483-9BB1FD5A85C6}" presName="diagram" presStyleCnt="0">
        <dgm:presLayoutVars>
          <dgm:chPref val="1"/>
          <dgm:dir/>
          <dgm:animOne val="branch"/>
          <dgm:animLvl val="lvl"/>
          <dgm:resizeHandles/>
        </dgm:presLayoutVars>
      </dgm:prSet>
      <dgm:spPr/>
    </dgm:pt>
    <dgm:pt modelId="{68A602D1-D7C1-4705-B090-F0CD4F537000}" type="pres">
      <dgm:prSet presAssocID="{53692299-7646-47AE-BCF9-9189FABA34A5}" presName="root" presStyleCnt="0"/>
      <dgm:spPr/>
    </dgm:pt>
    <dgm:pt modelId="{74E1743C-BD89-4260-B992-583194D8FDE1}" type="pres">
      <dgm:prSet presAssocID="{53692299-7646-47AE-BCF9-9189FABA34A5}" presName="rootComposite" presStyleCnt="0"/>
      <dgm:spPr/>
    </dgm:pt>
    <dgm:pt modelId="{2A72A7E7-CE0A-4A7E-B622-54EBF6D340E0}" type="pres">
      <dgm:prSet presAssocID="{53692299-7646-47AE-BCF9-9189FABA34A5}" presName="rootText" presStyleLbl="node1" presStyleIdx="0" presStyleCnt="3"/>
      <dgm:spPr/>
    </dgm:pt>
    <dgm:pt modelId="{A90F052A-91E4-4495-8018-66E8116DA063}" type="pres">
      <dgm:prSet presAssocID="{53692299-7646-47AE-BCF9-9189FABA34A5}" presName="rootConnector" presStyleLbl="node1" presStyleIdx="0" presStyleCnt="3"/>
      <dgm:spPr/>
    </dgm:pt>
    <dgm:pt modelId="{814EB99A-39F4-4DEC-B0FE-9CC8E3415737}" type="pres">
      <dgm:prSet presAssocID="{53692299-7646-47AE-BCF9-9189FABA34A5}" presName="childShape" presStyleCnt="0"/>
      <dgm:spPr/>
    </dgm:pt>
    <dgm:pt modelId="{FD7BA181-4CEE-453E-BCE0-91FAA5605028}" type="pres">
      <dgm:prSet presAssocID="{A83C996A-E296-4D85-8BAC-F14F8603CC84}" presName="Name13" presStyleLbl="parChTrans1D2" presStyleIdx="0" presStyleCnt="3"/>
      <dgm:spPr/>
    </dgm:pt>
    <dgm:pt modelId="{E10C3CE2-D2B2-4687-821D-228B220EF656}" type="pres">
      <dgm:prSet presAssocID="{E14D8596-8966-4738-9C7B-40C8F16E6E70}" presName="childText" presStyleLbl="bgAcc1" presStyleIdx="0" presStyleCnt="3">
        <dgm:presLayoutVars>
          <dgm:bulletEnabled val="1"/>
        </dgm:presLayoutVars>
      </dgm:prSet>
      <dgm:spPr/>
    </dgm:pt>
    <dgm:pt modelId="{748F2184-F5CA-41BA-B8A6-2F9E87F56A52}" type="pres">
      <dgm:prSet presAssocID="{8C87AB4A-283C-4442-8FCC-628D930C7661}" presName="root" presStyleCnt="0"/>
      <dgm:spPr/>
    </dgm:pt>
    <dgm:pt modelId="{47B8A3DA-6D4F-453F-AF9E-83C594368708}" type="pres">
      <dgm:prSet presAssocID="{8C87AB4A-283C-4442-8FCC-628D930C7661}" presName="rootComposite" presStyleCnt="0"/>
      <dgm:spPr/>
    </dgm:pt>
    <dgm:pt modelId="{41792E88-23C6-40F6-B38B-579BD09D5CDE}" type="pres">
      <dgm:prSet presAssocID="{8C87AB4A-283C-4442-8FCC-628D930C7661}" presName="rootText" presStyleLbl="node1" presStyleIdx="1" presStyleCnt="3"/>
      <dgm:spPr/>
    </dgm:pt>
    <dgm:pt modelId="{5619DFD2-45B5-420C-ADEC-898177D22266}" type="pres">
      <dgm:prSet presAssocID="{8C87AB4A-283C-4442-8FCC-628D930C7661}" presName="rootConnector" presStyleLbl="node1" presStyleIdx="1" presStyleCnt="3"/>
      <dgm:spPr/>
    </dgm:pt>
    <dgm:pt modelId="{27A7ACF2-A58F-486C-BAFE-5439A120D065}" type="pres">
      <dgm:prSet presAssocID="{8C87AB4A-283C-4442-8FCC-628D930C7661}" presName="childShape" presStyleCnt="0"/>
      <dgm:spPr/>
    </dgm:pt>
    <dgm:pt modelId="{A1CC5173-5261-402B-9B6B-82F26D30CAA1}" type="pres">
      <dgm:prSet presAssocID="{62913FEA-92D2-4645-B232-24CF25C0A95E}" presName="Name13" presStyleLbl="parChTrans1D2" presStyleIdx="1" presStyleCnt="3"/>
      <dgm:spPr/>
    </dgm:pt>
    <dgm:pt modelId="{B75C8ECA-0FA5-4C20-8D01-32EFAD9CDC18}" type="pres">
      <dgm:prSet presAssocID="{78E54EFE-10E4-4671-B353-F439B8DFA53F}" presName="childText" presStyleLbl="bgAcc1" presStyleIdx="1" presStyleCnt="3">
        <dgm:presLayoutVars>
          <dgm:bulletEnabled val="1"/>
        </dgm:presLayoutVars>
      </dgm:prSet>
      <dgm:spPr/>
    </dgm:pt>
    <dgm:pt modelId="{0217FC2F-F002-41F5-A804-70B41CD83BD4}" type="pres">
      <dgm:prSet presAssocID="{BB25CA00-1621-44FF-BDFE-BAF8054F88E9}" presName="root" presStyleCnt="0"/>
      <dgm:spPr/>
    </dgm:pt>
    <dgm:pt modelId="{59D401F2-F789-4869-AD27-473B0774AC41}" type="pres">
      <dgm:prSet presAssocID="{BB25CA00-1621-44FF-BDFE-BAF8054F88E9}" presName="rootComposite" presStyleCnt="0"/>
      <dgm:spPr/>
    </dgm:pt>
    <dgm:pt modelId="{F3C9A7EB-7765-4ACC-9A3A-1B644B953E47}" type="pres">
      <dgm:prSet presAssocID="{BB25CA00-1621-44FF-BDFE-BAF8054F88E9}" presName="rootText" presStyleLbl="node1" presStyleIdx="2" presStyleCnt="3"/>
      <dgm:spPr/>
    </dgm:pt>
    <dgm:pt modelId="{272AD870-8792-485B-94F4-2A4FB9FBAC5A}" type="pres">
      <dgm:prSet presAssocID="{BB25CA00-1621-44FF-BDFE-BAF8054F88E9}" presName="rootConnector" presStyleLbl="node1" presStyleIdx="2" presStyleCnt="3"/>
      <dgm:spPr/>
    </dgm:pt>
    <dgm:pt modelId="{B93BACF9-D9CA-4795-8FBA-4DD5CA1BA90E}" type="pres">
      <dgm:prSet presAssocID="{BB25CA00-1621-44FF-BDFE-BAF8054F88E9}" presName="childShape" presStyleCnt="0"/>
      <dgm:spPr/>
    </dgm:pt>
    <dgm:pt modelId="{F2E5CBED-F7D9-4FAF-8096-933AEE860166}" type="pres">
      <dgm:prSet presAssocID="{9FEA485D-DCDA-4ABB-BF0C-2B287C2ECEA6}" presName="Name13" presStyleLbl="parChTrans1D2" presStyleIdx="2" presStyleCnt="3"/>
      <dgm:spPr/>
    </dgm:pt>
    <dgm:pt modelId="{A219C7D1-A9C9-4093-9058-2E316C8A29FA}" type="pres">
      <dgm:prSet presAssocID="{908EAD7D-5247-43B6-8F0A-F14936531AC5}" presName="childText" presStyleLbl="bgAcc1" presStyleIdx="2" presStyleCnt="3">
        <dgm:presLayoutVars>
          <dgm:bulletEnabled val="1"/>
        </dgm:presLayoutVars>
      </dgm:prSet>
      <dgm:spPr/>
    </dgm:pt>
  </dgm:ptLst>
  <dgm:cxnLst>
    <dgm:cxn modelId="{875BD100-9DA3-425B-8848-45E8240E3874}" type="presOf" srcId="{53692299-7646-47AE-BCF9-9189FABA34A5}" destId="{2A72A7E7-CE0A-4A7E-B622-54EBF6D340E0}" srcOrd="0" destOrd="0" presId="urn:microsoft.com/office/officeart/2005/8/layout/hierarchy3"/>
    <dgm:cxn modelId="{CD4A7E10-EA30-42A5-889D-3AFDF451052C}" srcId="{53692299-7646-47AE-BCF9-9189FABA34A5}" destId="{E14D8596-8966-4738-9C7B-40C8F16E6E70}" srcOrd="0" destOrd="0" parTransId="{A83C996A-E296-4D85-8BAC-F14F8603CC84}" sibTransId="{E89151EA-4547-45D4-BAE1-1BA4A5B46AA3}"/>
    <dgm:cxn modelId="{D629C314-FFFA-442C-BADF-E7C1855FC8F0}" srcId="{A6823766-D729-4924-9483-9BB1FD5A85C6}" destId="{53692299-7646-47AE-BCF9-9189FABA34A5}" srcOrd="0" destOrd="0" parTransId="{3A2F7D85-1E31-48E8-9680-A0BEFF177707}" sibTransId="{C04823FF-E9D7-480F-8041-60AE8765BB7A}"/>
    <dgm:cxn modelId="{AF14C21C-5006-4B05-84E8-11B14FA07790}" type="presOf" srcId="{9FEA485D-DCDA-4ABB-BF0C-2B287C2ECEA6}" destId="{F2E5CBED-F7D9-4FAF-8096-933AEE860166}" srcOrd="0" destOrd="0" presId="urn:microsoft.com/office/officeart/2005/8/layout/hierarchy3"/>
    <dgm:cxn modelId="{E24D1D1E-D131-475A-A2DD-B2A92841D96A}" type="presOf" srcId="{78E54EFE-10E4-4671-B353-F439B8DFA53F}" destId="{B75C8ECA-0FA5-4C20-8D01-32EFAD9CDC18}" srcOrd="0" destOrd="0" presId="urn:microsoft.com/office/officeart/2005/8/layout/hierarchy3"/>
    <dgm:cxn modelId="{38244522-53C4-4EC0-B75C-81D80A2E4BC5}" type="presOf" srcId="{E14D8596-8966-4738-9C7B-40C8F16E6E70}" destId="{E10C3CE2-D2B2-4687-821D-228B220EF656}" srcOrd="0" destOrd="0" presId="urn:microsoft.com/office/officeart/2005/8/layout/hierarchy3"/>
    <dgm:cxn modelId="{921ADC28-E922-4EBB-A61E-B6EDF5745833}" type="presOf" srcId="{A6823766-D729-4924-9483-9BB1FD5A85C6}" destId="{BF859C02-2C9D-420F-A980-2AFDA6C61D41}" srcOrd="0" destOrd="0" presId="urn:microsoft.com/office/officeart/2005/8/layout/hierarchy3"/>
    <dgm:cxn modelId="{6D592030-1CE0-440C-B3F7-64383F767A9E}" srcId="{A6823766-D729-4924-9483-9BB1FD5A85C6}" destId="{BB25CA00-1621-44FF-BDFE-BAF8054F88E9}" srcOrd="2" destOrd="0" parTransId="{4F035834-4936-42C4-B14E-3DE84BD11A63}" sibTransId="{015C2B32-88A0-4E06-8B26-A892768E23FA}"/>
    <dgm:cxn modelId="{84D7C75C-91FD-4A8C-B39B-4A63C511D2C8}" type="presOf" srcId="{8C87AB4A-283C-4442-8FCC-628D930C7661}" destId="{41792E88-23C6-40F6-B38B-579BD09D5CDE}" srcOrd="0" destOrd="0" presId="urn:microsoft.com/office/officeart/2005/8/layout/hierarchy3"/>
    <dgm:cxn modelId="{C1641F69-903A-47F1-A5A1-EDAC48630250}" type="presOf" srcId="{8C87AB4A-283C-4442-8FCC-628D930C7661}" destId="{5619DFD2-45B5-420C-ADEC-898177D22266}" srcOrd="1" destOrd="0" presId="urn:microsoft.com/office/officeart/2005/8/layout/hierarchy3"/>
    <dgm:cxn modelId="{8D1AD655-522D-41B7-AB3A-FA02B9FB1E0D}" srcId="{BB25CA00-1621-44FF-BDFE-BAF8054F88E9}" destId="{908EAD7D-5247-43B6-8F0A-F14936531AC5}" srcOrd="0" destOrd="0" parTransId="{9FEA485D-DCDA-4ABB-BF0C-2B287C2ECEA6}" sibTransId="{B2D34449-69C2-48E3-9B95-9B0DFE373A41}"/>
    <dgm:cxn modelId="{AE7B2AA2-CAE1-4BCD-BCFF-A4DD7738F642}" type="presOf" srcId="{908EAD7D-5247-43B6-8F0A-F14936531AC5}" destId="{A219C7D1-A9C9-4093-9058-2E316C8A29FA}" srcOrd="0" destOrd="0" presId="urn:microsoft.com/office/officeart/2005/8/layout/hierarchy3"/>
    <dgm:cxn modelId="{D9970CB7-6ECE-47EF-AF96-D17909078612}" type="presOf" srcId="{53692299-7646-47AE-BCF9-9189FABA34A5}" destId="{A90F052A-91E4-4495-8018-66E8116DA063}" srcOrd="1" destOrd="0" presId="urn:microsoft.com/office/officeart/2005/8/layout/hierarchy3"/>
    <dgm:cxn modelId="{F1B080B7-A840-4072-84A8-37487216D06D}" type="presOf" srcId="{A83C996A-E296-4D85-8BAC-F14F8603CC84}" destId="{FD7BA181-4CEE-453E-BCE0-91FAA5605028}" srcOrd="0" destOrd="0" presId="urn:microsoft.com/office/officeart/2005/8/layout/hierarchy3"/>
    <dgm:cxn modelId="{82CCE9CB-752F-4158-BAAF-C41BE6A24878}" srcId="{A6823766-D729-4924-9483-9BB1FD5A85C6}" destId="{8C87AB4A-283C-4442-8FCC-628D930C7661}" srcOrd="1" destOrd="0" parTransId="{B1D0B64D-221E-4004-AE02-6B9546A05CE5}" sibTransId="{8F1CA95A-8E7F-4BE0-9F7A-D1D4D9717608}"/>
    <dgm:cxn modelId="{D802EBD8-8546-4EA2-BC22-71FDE952D877}" srcId="{8C87AB4A-283C-4442-8FCC-628D930C7661}" destId="{78E54EFE-10E4-4671-B353-F439B8DFA53F}" srcOrd="0" destOrd="0" parTransId="{62913FEA-92D2-4645-B232-24CF25C0A95E}" sibTransId="{7BEB0A39-E306-4D25-A38D-3E67F485BE15}"/>
    <dgm:cxn modelId="{BBA37FE9-074F-4FC7-865C-00198E169E74}" type="presOf" srcId="{BB25CA00-1621-44FF-BDFE-BAF8054F88E9}" destId="{272AD870-8792-485B-94F4-2A4FB9FBAC5A}" srcOrd="1" destOrd="0" presId="urn:microsoft.com/office/officeart/2005/8/layout/hierarchy3"/>
    <dgm:cxn modelId="{A3612FEC-0591-4555-B86F-D340B14C1F26}" type="presOf" srcId="{BB25CA00-1621-44FF-BDFE-BAF8054F88E9}" destId="{F3C9A7EB-7765-4ACC-9A3A-1B644B953E47}" srcOrd="0" destOrd="0" presId="urn:microsoft.com/office/officeart/2005/8/layout/hierarchy3"/>
    <dgm:cxn modelId="{076AB9F4-9235-4B91-A67E-30362BAF6924}" type="presOf" srcId="{62913FEA-92D2-4645-B232-24CF25C0A95E}" destId="{A1CC5173-5261-402B-9B6B-82F26D30CAA1}" srcOrd="0" destOrd="0" presId="urn:microsoft.com/office/officeart/2005/8/layout/hierarchy3"/>
    <dgm:cxn modelId="{7349BF12-FA79-47BD-A0BA-101D337CA968}" type="presParOf" srcId="{BF859C02-2C9D-420F-A980-2AFDA6C61D41}" destId="{68A602D1-D7C1-4705-B090-F0CD4F537000}" srcOrd="0" destOrd="0" presId="urn:microsoft.com/office/officeart/2005/8/layout/hierarchy3"/>
    <dgm:cxn modelId="{A9EF0091-24BB-4BE2-BD94-BF8EBB33B0EC}" type="presParOf" srcId="{68A602D1-D7C1-4705-B090-F0CD4F537000}" destId="{74E1743C-BD89-4260-B992-583194D8FDE1}" srcOrd="0" destOrd="0" presId="urn:microsoft.com/office/officeart/2005/8/layout/hierarchy3"/>
    <dgm:cxn modelId="{9DDCF82F-6D1D-4231-81E4-7926B11B4058}" type="presParOf" srcId="{74E1743C-BD89-4260-B992-583194D8FDE1}" destId="{2A72A7E7-CE0A-4A7E-B622-54EBF6D340E0}" srcOrd="0" destOrd="0" presId="urn:microsoft.com/office/officeart/2005/8/layout/hierarchy3"/>
    <dgm:cxn modelId="{182186A9-D43A-4EDD-B35A-AD273E011ED1}" type="presParOf" srcId="{74E1743C-BD89-4260-B992-583194D8FDE1}" destId="{A90F052A-91E4-4495-8018-66E8116DA063}" srcOrd="1" destOrd="0" presId="urn:microsoft.com/office/officeart/2005/8/layout/hierarchy3"/>
    <dgm:cxn modelId="{2AFF7827-60EC-4A6C-AB1F-93EB6A673F9E}" type="presParOf" srcId="{68A602D1-D7C1-4705-B090-F0CD4F537000}" destId="{814EB99A-39F4-4DEC-B0FE-9CC8E3415737}" srcOrd="1" destOrd="0" presId="urn:microsoft.com/office/officeart/2005/8/layout/hierarchy3"/>
    <dgm:cxn modelId="{88C88DB1-2497-4547-92FB-FD80BF3BD7A0}" type="presParOf" srcId="{814EB99A-39F4-4DEC-B0FE-9CC8E3415737}" destId="{FD7BA181-4CEE-453E-BCE0-91FAA5605028}" srcOrd="0" destOrd="0" presId="urn:microsoft.com/office/officeart/2005/8/layout/hierarchy3"/>
    <dgm:cxn modelId="{824F1A89-C7B4-4A70-99D3-0A2A1B06541E}" type="presParOf" srcId="{814EB99A-39F4-4DEC-B0FE-9CC8E3415737}" destId="{E10C3CE2-D2B2-4687-821D-228B220EF656}" srcOrd="1" destOrd="0" presId="urn:microsoft.com/office/officeart/2005/8/layout/hierarchy3"/>
    <dgm:cxn modelId="{D3117F4A-551A-49A2-B5CE-68FDD3A323E9}" type="presParOf" srcId="{BF859C02-2C9D-420F-A980-2AFDA6C61D41}" destId="{748F2184-F5CA-41BA-B8A6-2F9E87F56A52}" srcOrd="1" destOrd="0" presId="urn:microsoft.com/office/officeart/2005/8/layout/hierarchy3"/>
    <dgm:cxn modelId="{DA60F2D5-1B4C-4962-B966-863F658E00F8}" type="presParOf" srcId="{748F2184-F5CA-41BA-B8A6-2F9E87F56A52}" destId="{47B8A3DA-6D4F-453F-AF9E-83C594368708}" srcOrd="0" destOrd="0" presId="urn:microsoft.com/office/officeart/2005/8/layout/hierarchy3"/>
    <dgm:cxn modelId="{5C76E415-A599-4D0D-A912-54E4A3B2517C}" type="presParOf" srcId="{47B8A3DA-6D4F-453F-AF9E-83C594368708}" destId="{41792E88-23C6-40F6-B38B-579BD09D5CDE}" srcOrd="0" destOrd="0" presId="urn:microsoft.com/office/officeart/2005/8/layout/hierarchy3"/>
    <dgm:cxn modelId="{98CB4894-E294-4B09-90FA-196696198341}" type="presParOf" srcId="{47B8A3DA-6D4F-453F-AF9E-83C594368708}" destId="{5619DFD2-45B5-420C-ADEC-898177D22266}" srcOrd="1" destOrd="0" presId="urn:microsoft.com/office/officeart/2005/8/layout/hierarchy3"/>
    <dgm:cxn modelId="{66B405BF-1610-4668-8314-1C93F7CB4DAF}" type="presParOf" srcId="{748F2184-F5CA-41BA-B8A6-2F9E87F56A52}" destId="{27A7ACF2-A58F-486C-BAFE-5439A120D065}" srcOrd="1" destOrd="0" presId="urn:microsoft.com/office/officeart/2005/8/layout/hierarchy3"/>
    <dgm:cxn modelId="{967062A5-2436-4F97-AE44-1A1DBBFD37FB}" type="presParOf" srcId="{27A7ACF2-A58F-486C-BAFE-5439A120D065}" destId="{A1CC5173-5261-402B-9B6B-82F26D30CAA1}" srcOrd="0" destOrd="0" presId="urn:microsoft.com/office/officeart/2005/8/layout/hierarchy3"/>
    <dgm:cxn modelId="{842F8A14-9FEB-45F9-8FAB-6BC805927622}" type="presParOf" srcId="{27A7ACF2-A58F-486C-BAFE-5439A120D065}" destId="{B75C8ECA-0FA5-4C20-8D01-32EFAD9CDC18}" srcOrd="1" destOrd="0" presId="urn:microsoft.com/office/officeart/2005/8/layout/hierarchy3"/>
    <dgm:cxn modelId="{A3A7A019-68FD-44A4-82AF-F9AB6FFA9C2E}" type="presParOf" srcId="{BF859C02-2C9D-420F-A980-2AFDA6C61D41}" destId="{0217FC2F-F002-41F5-A804-70B41CD83BD4}" srcOrd="2" destOrd="0" presId="urn:microsoft.com/office/officeart/2005/8/layout/hierarchy3"/>
    <dgm:cxn modelId="{2D1F2D83-913A-4899-9F4F-BBC349A5E663}" type="presParOf" srcId="{0217FC2F-F002-41F5-A804-70B41CD83BD4}" destId="{59D401F2-F789-4869-AD27-473B0774AC41}" srcOrd="0" destOrd="0" presId="urn:microsoft.com/office/officeart/2005/8/layout/hierarchy3"/>
    <dgm:cxn modelId="{3010C732-686E-4253-AF68-DC87FB8BBB09}" type="presParOf" srcId="{59D401F2-F789-4869-AD27-473B0774AC41}" destId="{F3C9A7EB-7765-4ACC-9A3A-1B644B953E47}" srcOrd="0" destOrd="0" presId="urn:microsoft.com/office/officeart/2005/8/layout/hierarchy3"/>
    <dgm:cxn modelId="{C4F8601D-FAEB-4684-A8FF-5589A16ABE28}" type="presParOf" srcId="{59D401F2-F789-4869-AD27-473B0774AC41}" destId="{272AD870-8792-485B-94F4-2A4FB9FBAC5A}" srcOrd="1" destOrd="0" presId="urn:microsoft.com/office/officeart/2005/8/layout/hierarchy3"/>
    <dgm:cxn modelId="{241BB5B5-E47F-4044-9ABF-92A0D2541BEF}" type="presParOf" srcId="{0217FC2F-F002-41F5-A804-70B41CD83BD4}" destId="{B93BACF9-D9CA-4795-8FBA-4DD5CA1BA90E}" srcOrd="1" destOrd="0" presId="urn:microsoft.com/office/officeart/2005/8/layout/hierarchy3"/>
    <dgm:cxn modelId="{338420DC-C630-4E9C-A387-F7BC84BF869F}" type="presParOf" srcId="{B93BACF9-D9CA-4795-8FBA-4DD5CA1BA90E}" destId="{F2E5CBED-F7D9-4FAF-8096-933AEE860166}" srcOrd="0" destOrd="0" presId="urn:microsoft.com/office/officeart/2005/8/layout/hierarchy3"/>
    <dgm:cxn modelId="{EA82F09D-72AB-4F35-8C05-3510C0363EC2}" type="presParOf" srcId="{B93BACF9-D9CA-4795-8FBA-4DD5CA1BA90E}" destId="{A219C7D1-A9C9-4093-9058-2E316C8A29FA}"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03009A0-D6A9-4294-9731-9F59CA5C2A3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FF766B4-B421-41E9-808C-B05CFAE3ADE1}">
      <dgm:prSet phldr="0"/>
      <dgm:spPr/>
      <dgm:t>
        <a:bodyPr/>
        <a:lstStyle/>
        <a:p>
          <a:pPr rtl="0"/>
          <a:r>
            <a:rPr lang="en-US" dirty="0">
              <a:latin typeface="Univers Condensed"/>
            </a:rPr>
            <a:t>CREATE A CLEAR STRUCTURE FOR ROTAS AND MANAGE USE OF TIME </a:t>
          </a:r>
          <a:r>
            <a:rPr lang="en-US" u="sng" dirty="0">
              <a:latin typeface="Univers Condensed"/>
            </a:rPr>
            <a:t>Lewthwaite, J (2006). Managing people for the first time.</a:t>
          </a:r>
          <a:endParaRPr lang="en-US" u="sng" dirty="0"/>
        </a:p>
      </dgm:t>
    </dgm:pt>
    <dgm:pt modelId="{B1635512-8C36-45B5-B55F-089195ACBC7E}" type="parTrans" cxnId="{D06C37FD-3FFF-4F84-B8EE-F050524A821E}">
      <dgm:prSet/>
      <dgm:spPr/>
      <dgm:t>
        <a:bodyPr/>
        <a:lstStyle/>
        <a:p>
          <a:endParaRPr lang="en-US"/>
        </a:p>
      </dgm:t>
    </dgm:pt>
    <dgm:pt modelId="{0BABBE43-1011-4930-B06F-C7000C53D9E3}" type="sibTrans" cxnId="{D06C37FD-3FFF-4F84-B8EE-F050524A821E}">
      <dgm:prSet/>
      <dgm:spPr/>
      <dgm:t>
        <a:bodyPr/>
        <a:lstStyle/>
        <a:p>
          <a:endParaRPr lang="en-US"/>
        </a:p>
      </dgm:t>
    </dgm:pt>
    <dgm:pt modelId="{4DDCD127-8C62-4FD8-BF4C-6B1C6EAA18A8}">
      <dgm:prSet/>
      <dgm:spPr/>
      <dgm:t>
        <a:bodyPr/>
        <a:lstStyle/>
        <a:p>
          <a:r>
            <a:rPr lang="en-US"/>
            <a:t>EASY EDITING AND UPDATING</a:t>
          </a:r>
        </a:p>
      </dgm:t>
    </dgm:pt>
    <dgm:pt modelId="{8CFEAC93-A05E-4345-A79C-CF8CDB2EE863}" type="parTrans" cxnId="{53AD6E71-8D1A-4554-B512-D322CD3E7A7C}">
      <dgm:prSet/>
      <dgm:spPr/>
      <dgm:t>
        <a:bodyPr/>
        <a:lstStyle/>
        <a:p>
          <a:endParaRPr lang="en-US"/>
        </a:p>
      </dgm:t>
    </dgm:pt>
    <dgm:pt modelId="{19B214D1-2DB4-4281-B958-900AD11DB382}" type="sibTrans" cxnId="{53AD6E71-8D1A-4554-B512-D322CD3E7A7C}">
      <dgm:prSet/>
      <dgm:spPr/>
      <dgm:t>
        <a:bodyPr/>
        <a:lstStyle/>
        <a:p>
          <a:endParaRPr lang="en-US"/>
        </a:p>
      </dgm:t>
    </dgm:pt>
    <dgm:pt modelId="{83E71E18-2B5D-4152-BC02-5A063AF7DB60}">
      <dgm:prSet/>
      <dgm:spPr/>
      <dgm:t>
        <a:bodyPr/>
        <a:lstStyle/>
        <a:p>
          <a:r>
            <a:rPr lang="en-US"/>
            <a:t>SUPPORT ACCURACY AND EFFICIENCY</a:t>
          </a:r>
        </a:p>
      </dgm:t>
    </dgm:pt>
    <dgm:pt modelId="{1769772D-8896-48BA-BB35-D420DF6E8245}" type="parTrans" cxnId="{167BABF2-0BB6-4E23-82A1-E7FBE1F02DE2}">
      <dgm:prSet/>
      <dgm:spPr/>
      <dgm:t>
        <a:bodyPr/>
        <a:lstStyle/>
        <a:p>
          <a:endParaRPr lang="en-US"/>
        </a:p>
      </dgm:t>
    </dgm:pt>
    <dgm:pt modelId="{D24FEB98-690A-4B1F-BD51-890DA8589798}" type="sibTrans" cxnId="{167BABF2-0BB6-4E23-82A1-E7FBE1F02DE2}">
      <dgm:prSet/>
      <dgm:spPr/>
      <dgm:t>
        <a:bodyPr/>
        <a:lstStyle/>
        <a:p>
          <a:endParaRPr lang="en-US"/>
        </a:p>
      </dgm:t>
    </dgm:pt>
    <dgm:pt modelId="{BE084081-B096-4B85-BF53-36BE7543AD70}">
      <dgm:prSet/>
      <dgm:spPr/>
      <dgm:t>
        <a:bodyPr/>
        <a:lstStyle/>
        <a:p>
          <a:r>
            <a:rPr lang="en-US"/>
            <a:t>SIMPLE </a:t>
          </a:r>
          <a:r>
            <a:rPr lang="en-US">
              <a:latin typeface="Univers Condensed"/>
            </a:rPr>
            <a:t>SHARING</a:t>
          </a:r>
          <a:r>
            <a:rPr lang="en-US"/>
            <a:t> THROUGH ONE DRIVE OR TEAMS</a:t>
          </a:r>
        </a:p>
      </dgm:t>
    </dgm:pt>
    <dgm:pt modelId="{4EBE2E3E-D70B-441C-9F3C-10F5C77CC52E}" type="parTrans" cxnId="{04B544CE-7F37-4663-8FF2-6B6334932A27}">
      <dgm:prSet/>
      <dgm:spPr/>
      <dgm:t>
        <a:bodyPr/>
        <a:lstStyle/>
        <a:p>
          <a:endParaRPr lang="en-US"/>
        </a:p>
      </dgm:t>
    </dgm:pt>
    <dgm:pt modelId="{DE77E2CA-A21B-4FB1-B044-D9E86422B8FE}" type="sibTrans" cxnId="{04B544CE-7F37-4663-8FF2-6B6334932A27}">
      <dgm:prSet/>
      <dgm:spPr/>
      <dgm:t>
        <a:bodyPr/>
        <a:lstStyle/>
        <a:p>
          <a:endParaRPr lang="en-US"/>
        </a:p>
      </dgm:t>
    </dgm:pt>
    <dgm:pt modelId="{84F7C860-6BA8-4F99-883F-BE4CADEE3EAE}" type="pres">
      <dgm:prSet presAssocID="{703009A0-D6A9-4294-9731-9F59CA5C2A3B}" presName="root" presStyleCnt="0">
        <dgm:presLayoutVars>
          <dgm:dir/>
          <dgm:resizeHandles val="exact"/>
        </dgm:presLayoutVars>
      </dgm:prSet>
      <dgm:spPr/>
    </dgm:pt>
    <dgm:pt modelId="{2E690823-99AB-4E06-8365-4CEA267BDEAB}" type="pres">
      <dgm:prSet presAssocID="{3FF766B4-B421-41E9-808C-B05CFAE3ADE1}" presName="compNode" presStyleCnt="0"/>
      <dgm:spPr/>
    </dgm:pt>
    <dgm:pt modelId="{0CC91ECF-2DFB-4A23-8A20-AA2DFA0BC336}" type="pres">
      <dgm:prSet presAssocID="{3FF766B4-B421-41E9-808C-B05CFAE3ADE1}" presName="bgRect" presStyleLbl="bgShp" presStyleIdx="0" presStyleCnt="4"/>
      <dgm:spPr/>
    </dgm:pt>
    <dgm:pt modelId="{BFE47F4A-97C6-44C6-9DCD-79AB1B4F0415}" type="pres">
      <dgm:prSet presAssocID="{3FF766B4-B421-41E9-808C-B05CFAE3ADE1}"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606A4B5B-61B5-4A4E-8E01-18437B7578FD}" type="pres">
      <dgm:prSet presAssocID="{3FF766B4-B421-41E9-808C-B05CFAE3ADE1}" presName="spaceRect" presStyleCnt="0"/>
      <dgm:spPr/>
    </dgm:pt>
    <dgm:pt modelId="{CD829714-6845-4C7C-BEB3-A8A4FFF5F207}" type="pres">
      <dgm:prSet presAssocID="{3FF766B4-B421-41E9-808C-B05CFAE3ADE1}" presName="parTx" presStyleLbl="revTx" presStyleIdx="0" presStyleCnt="4">
        <dgm:presLayoutVars>
          <dgm:chMax val="0"/>
          <dgm:chPref val="0"/>
        </dgm:presLayoutVars>
      </dgm:prSet>
      <dgm:spPr/>
    </dgm:pt>
    <dgm:pt modelId="{AB3F2D2D-CD2C-444A-8751-5204B1C5AC1D}" type="pres">
      <dgm:prSet presAssocID="{0BABBE43-1011-4930-B06F-C7000C53D9E3}" presName="sibTrans" presStyleCnt="0"/>
      <dgm:spPr/>
    </dgm:pt>
    <dgm:pt modelId="{BE60B1C0-FDD8-44A1-B50B-4A9E948B6B14}" type="pres">
      <dgm:prSet presAssocID="{4DDCD127-8C62-4FD8-BF4C-6B1C6EAA18A8}" presName="compNode" presStyleCnt="0"/>
      <dgm:spPr/>
    </dgm:pt>
    <dgm:pt modelId="{866D6ABB-DFC6-40D5-AA4C-CD090FCFB529}" type="pres">
      <dgm:prSet presAssocID="{4DDCD127-8C62-4FD8-BF4C-6B1C6EAA18A8}" presName="bgRect" presStyleLbl="bgShp" presStyleIdx="1" presStyleCnt="4"/>
      <dgm:spPr/>
    </dgm:pt>
    <dgm:pt modelId="{48EE09F9-8843-4E3F-AB39-B1696947FB0F}" type="pres">
      <dgm:prSet presAssocID="{4DDCD127-8C62-4FD8-BF4C-6B1C6EAA18A8}"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A84131A7-0EC0-4974-8B93-19F5D5D3AF6D}" type="pres">
      <dgm:prSet presAssocID="{4DDCD127-8C62-4FD8-BF4C-6B1C6EAA18A8}" presName="spaceRect" presStyleCnt="0"/>
      <dgm:spPr/>
    </dgm:pt>
    <dgm:pt modelId="{05D08289-D189-4F0B-BF58-34775866B75A}" type="pres">
      <dgm:prSet presAssocID="{4DDCD127-8C62-4FD8-BF4C-6B1C6EAA18A8}" presName="parTx" presStyleLbl="revTx" presStyleIdx="1" presStyleCnt="4">
        <dgm:presLayoutVars>
          <dgm:chMax val="0"/>
          <dgm:chPref val="0"/>
        </dgm:presLayoutVars>
      </dgm:prSet>
      <dgm:spPr/>
    </dgm:pt>
    <dgm:pt modelId="{87D1DE41-1960-4B6E-A798-C346AC737761}" type="pres">
      <dgm:prSet presAssocID="{19B214D1-2DB4-4281-B958-900AD11DB382}" presName="sibTrans" presStyleCnt="0"/>
      <dgm:spPr/>
    </dgm:pt>
    <dgm:pt modelId="{0D1811A3-9357-44BE-9258-9C5B3286595B}" type="pres">
      <dgm:prSet presAssocID="{83E71E18-2B5D-4152-BC02-5A063AF7DB60}" presName="compNode" presStyleCnt="0"/>
      <dgm:spPr/>
    </dgm:pt>
    <dgm:pt modelId="{FC918976-3F0C-4CDC-B577-211700C455BC}" type="pres">
      <dgm:prSet presAssocID="{83E71E18-2B5D-4152-BC02-5A063AF7DB60}" presName="bgRect" presStyleLbl="bgShp" presStyleIdx="2" presStyleCnt="4"/>
      <dgm:spPr/>
    </dgm:pt>
    <dgm:pt modelId="{1946F24B-E4EF-4490-9CD2-1D7479DD8C6A}" type="pres">
      <dgm:prSet presAssocID="{83E71E18-2B5D-4152-BC02-5A063AF7DB60}"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ullseye"/>
        </a:ext>
      </dgm:extLst>
    </dgm:pt>
    <dgm:pt modelId="{A1F43CCB-68B2-464C-9E19-0501EC1A1418}" type="pres">
      <dgm:prSet presAssocID="{83E71E18-2B5D-4152-BC02-5A063AF7DB60}" presName="spaceRect" presStyleCnt="0"/>
      <dgm:spPr/>
    </dgm:pt>
    <dgm:pt modelId="{A1341E25-FA91-4EFD-9F36-669A90C3367C}" type="pres">
      <dgm:prSet presAssocID="{83E71E18-2B5D-4152-BC02-5A063AF7DB60}" presName="parTx" presStyleLbl="revTx" presStyleIdx="2" presStyleCnt="4">
        <dgm:presLayoutVars>
          <dgm:chMax val="0"/>
          <dgm:chPref val="0"/>
        </dgm:presLayoutVars>
      </dgm:prSet>
      <dgm:spPr/>
    </dgm:pt>
    <dgm:pt modelId="{20F37C0F-1A39-444F-8A66-7E1502287502}" type="pres">
      <dgm:prSet presAssocID="{D24FEB98-690A-4B1F-BD51-890DA8589798}" presName="sibTrans" presStyleCnt="0"/>
      <dgm:spPr/>
    </dgm:pt>
    <dgm:pt modelId="{0E1F002A-450C-4CDB-BE0A-D77AC411EC1F}" type="pres">
      <dgm:prSet presAssocID="{BE084081-B096-4B85-BF53-36BE7543AD70}" presName="compNode" presStyleCnt="0"/>
      <dgm:spPr/>
    </dgm:pt>
    <dgm:pt modelId="{834A0D43-70E6-45AA-8545-86E688737DB1}" type="pres">
      <dgm:prSet presAssocID="{BE084081-B096-4B85-BF53-36BE7543AD70}" presName="bgRect" presStyleLbl="bgShp" presStyleIdx="3" presStyleCnt="4"/>
      <dgm:spPr/>
    </dgm:pt>
    <dgm:pt modelId="{BA6E6D99-1A68-4DA1-B55C-3C53D9C4304F}" type="pres">
      <dgm:prSet presAssocID="{BE084081-B096-4B85-BF53-36BE7543AD70}"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890A1EE5-C46E-45E2-99A7-6889E6AC92AE}" type="pres">
      <dgm:prSet presAssocID="{BE084081-B096-4B85-BF53-36BE7543AD70}" presName="spaceRect" presStyleCnt="0"/>
      <dgm:spPr/>
    </dgm:pt>
    <dgm:pt modelId="{D60CF850-DFF2-48EB-8C46-93D7DAA2DC17}" type="pres">
      <dgm:prSet presAssocID="{BE084081-B096-4B85-BF53-36BE7543AD70}" presName="parTx" presStyleLbl="revTx" presStyleIdx="3" presStyleCnt="4">
        <dgm:presLayoutVars>
          <dgm:chMax val="0"/>
          <dgm:chPref val="0"/>
        </dgm:presLayoutVars>
      </dgm:prSet>
      <dgm:spPr/>
    </dgm:pt>
  </dgm:ptLst>
  <dgm:cxnLst>
    <dgm:cxn modelId="{B070D327-61D9-4AE9-8189-7A6D51770377}" type="presOf" srcId="{3FF766B4-B421-41E9-808C-B05CFAE3ADE1}" destId="{CD829714-6845-4C7C-BEB3-A8A4FFF5F207}" srcOrd="0" destOrd="0" presId="urn:microsoft.com/office/officeart/2018/2/layout/IconVerticalSolidList"/>
    <dgm:cxn modelId="{DA17415E-CAFE-41AE-860F-93221E7D243D}" type="presOf" srcId="{BE084081-B096-4B85-BF53-36BE7543AD70}" destId="{D60CF850-DFF2-48EB-8C46-93D7DAA2DC17}" srcOrd="0" destOrd="0" presId="urn:microsoft.com/office/officeart/2018/2/layout/IconVerticalSolidList"/>
    <dgm:cxn modelId="{ED59394D-F054-4797-906C-E7B7DFF7D20C}" type="presOf" srcId="{4DDCD127-8C62-4FD8-BF4C-6B1C6EAA18A8}" destId="{05D08289-D189-4F0B-BF58-34775866B75A}" srcOrd="0" destOrd="0" presId="urn:microsoft.com/office/officeart/2018/2/layout/IconVerticalSolidList"/>
    <dgm:cxn modelId="{53AD6E71-8D1A-4554-B512-D322CD3E7A7C}" srcId="{703009A0-D6A9-4294-9731-9F59CA5C2A3B}" destId="{4DDCD127-8C62-4FD8-BF4C-6B1C6EAA18A8}" srcOrd="1" destOrd="0" parTransId="{8CFEAC93-A05E-4345-A79C-CF8CDB2EE863}" sibTransId="{19B214D1-2DB4-4281-B958-900AD11DB382}"/>
    <dgm:cxn modelId="{054E788B-78E9-4386-82A9-0990ADE64BA6}" type="presOf" srcId="{83E71E18-2B5D-4152-BC02-5A063AF7DB60}" destId="{A1341E25-FA91-4EFD-9F36-669A90C3367C}" srcOrd="0" destOrd="0" presId="urn:microsoft.com/office/officeart/2018/2/layout/IconVerticalSolidList"/>
    <dgm:cxn modelId="{04B544CE-7F37-4663-8FF2-6B6334932A27}" srcId="{703009A0-D6A9-4294-9731-9F59CA5C2A3B}" destId="{BE084081-B096-4B85-BF53-36BE7543AD70}" srcOrd="3" destOrd="0" parTransId="{4EBE2E3E-D70B-441C-9F3C-10F5C77CC52E}" sibTransId="{DE77E2CA-A21B-4FB1-B044-D9E86422B8FE}"/>
    <dgm:cxn modelId="{69B2D5E0-052B-4AC9-AAC4-566C742DF26D}" type="presOf" srcId="{703009A0-D6A9-4294-9731-9F59CA5C2A3B}" destId="{84F7C860-6BA8-4F99-883F-BE4CADEE3EAE}" srcOrd="0" destOrd="0" presId="urn:microsoft.com/office/officeart/2018/2/layout/IconVerticalSolidList"/>
    <dgm:cxn modelId="{167BABF2-0BB6-4E23-82A1-E7FBE1F02DE2}" srcId="{703009A0-D6A9-4294-9731-9F59CA5C2A3B}" destId="{83E71E18-2B5D-4152-BC02-5A063AF7DB60}" srcOrd="2" destOrd="0" parTransId="{1769772D-8896-48BA-BB35-D420DF6E8245}" sibTransId="{D24FEB98-690A-4B1F-BD51-890DA8589798}"/>
    <dgm:cxn modelId="{D06C37FD-3FFF-4F84-B8EE-F050524A821E}" srcId="{703009A0-D6A9-4294-9731-9F59CA5C2A3B}" destId="{3FF766B4-B421-41E9-808C-B05CFAE3ADE1}" srcOrd="0" destOrd="0" parTransId="{B1635512-8C36-45B5-B55F-089195ACBC7E}" sibTransId="{0BABBE43-1011-4930-B06F-C7000C53D9E3}"/>
    <dgm:cxn modelId="{FC97158B-5F6A-4CC2-AF49-459A68D49B6C}" type="presParOf" srcId="{84F7C860-6BA8-4F99-883F-BE4CADEE3EAE}" destId="{2E690823-99AB-4E06-8365-4CEA267BDEAB}" srcOrd="0" destOrd="0" presId="urn:microsoft.com/office/officeart/2018/2/layout/IconVerticalSolidList"/>
    <dgm:cxn modelId="{2C9E10FC-334B-421A-B272-9F10E9F4532B}" type="presParOf" srcId="{2E690823-99AB-4E06-8365-4CEA267BDEAB}" destId="{0CC91ECF-2DFB-4A23-8A20-AA2DFA0BC336}" srcOrd="0" destOrd="0" presId="urn:microsoft.com/office/officeart/2018/2/layout/IconVerticalSolidList"/>
    <dgm:cxn modelId="{D451686D-3365-4EC3-8DC3-764F192E8332}" type="presParOf" srcId="{2E690823-99AB-4E06-8365-4CEA267BDEAB}" destId="{BFE47F4A-97C6-44C6-9DCD-79AB1B4F0415}" srcOrd="1" destOrd="0" presId="urn:microsoft.com/office/officeart/2018/2/layout/IconVerticalSolidList"/>
    <dgm:cxn modelId="{A3606A15-6E0A-4BA2-A70F-DA1E61D55BB8}" type="presParOf" srcId="{2E690823-99AB-4E06-8365-4CEA267BDEAB}" destId="{606A4B5B-61B5-4A4E-8E01-18437B7578FD}" srcOrd="2" destOrd="0" presId="urn:microsoft.com/office/officeart/2018/2/layout/IconVerticalSolidList"/>
    <dgm:cxn modelId="{DC1BCD87-ACBB-416D-ADD5-0C6104ECC54F}" type="presParOf" srcId="{2E690823-99AB-4E06-8365-4CEA267BDEAB}" destId="{CD829714-6845-4C7C-BEB3-A8A4FFF5F207}" srcOrd="3" destOrd="0" presId="urn:microsoft.com/office/officeart/2018/2/layout/IconVerticalSolidList"/>
    <dgm:cxn modelId="{A708155B-34F9-46E4-AF1B-5192A4678378}" type="presParOf" srcId="{84F7C860-6BA8-4F99-883F-BE4CADEE3EAE}" destId="{AB3F2D2D-CD2C-444A-8751-5204B1C5AC1D}" srcOrd="1" destOrd="0" presId="urn:microsoft.com/office/officeart/2018/2/layout/IconVerticalSolidList"/>
    <dgm:cxn modelId="{95FBB366-BA79-4928-8FE4-BAC6BD906A0C}" type="presParOf" srcId="{84F7C860-6BA8-4F99-883F-BE4CADEE3EAE}" destId="{BE60B1C0-FDD8-44A1-B50B-4A9E948B6B14}" srcOrd="2" destOrd="0" presId="urn:microsoft.com/office/officeart/2018/2/layout/IconVerticalSolidList"/>
    <dgm:cxn modelId="{E65F583E-F8C7-49D6-A870-3209EFE8074E}" type="presParOf" srcId="{BE60B1C0-FDD8-44A1-B50B-4A9E948B6B14}" destId="{866D6ABB-DFC6-40D5-AA4C-CD090FCFB529}" srcOrd="0" destOrd="0" presId="urn:microsoft.com/office/officeart/2018/2/layout/IconVerticalSolidList"/>
    <dgm:cxn modelId="{525D8F60-AAA1-452E-9CBF-220273CE9171}" type="presParOf" srcId="{BE60B1C0-FDD8-44A1-B50B-4A9E948B6B14}" destId="{48EE09F9-8843-4E3F-AB39-B1696947FB0F}" srcOrd="1" destOrd="0" presId="urn:microsoft.com/office/officeart/2018/2/layout/IconVerticalSolidList"/>
    <dgm:cxn modelId="{D8A67D20-EFD5-477E-923D-DB800390D661}" type="presParOf" srcId="{BE60B1C0-FDD8-44A1-B50B-4A9E948B6B14}" destId="{A84131A7-0EC0-4974-8B93-19F5D5D3AF6D}" srcOrd="2" destOrd="0" presId="urn:microsoft.com/office/officeart/2018/2/layout/IconVerticalSolidList"/>
    <dgm:cxn modelId="{B3023E17-4BBB-4356-9779-716D28C4F5FA}" type="presParOf" srcId="{BE60B1C0-FDD8-44A1-B50B-4A9E948B6B14}" destId="{05D08289-D189-4F0B-BF58-34775866B75A}" srcOrd="3" destOrd="0" presId="urn:microsoft.com/office/officeart/2018/2/layout/IconVerticalSolidList"/>
    <dgm:cxn modelId="{5DA627E9-AB00-4CEC-A6BE-C2AA763337F0}" type="presParOf" srcId="{84F7C860-6BA8-4F99-883F-BE4CADEE3EAE}" destId="{87D1DE41-1960-4B6E-A798-C346AC737761}" srcOrd="3" destOrd="0" presId="urn:microsoft.com/office/officeart/2018/2/layout/IconVerticalSolidList"/>
    <dgm:cxn modelId="{5C8BB7D3-661B-455C-BB9B-F59D799571E0}" type="presParOf" srcId="{84F7C860-6BA8-4F99-883F-BE4CADEE3EAE}" destId="{0D1811A3-9357-44BE-9258-9C5B3286595B}" srcOrd="4" destOrd="0" presId="urn:microsoft.com/office/officeart/2018/2/layout/IconVerticalSolidList"/>
    <dgm:cxn modelId="{A9BE2EA9-8180-4A75-BEA5-497FC0F0206E}" type="presParOf" srcId="{0D1811A3-9357-44BE-9258-9C5B3286595B}" destId="{FC918976-3F0C-4CDC-B577-211700C455BC}" srcOrd="0" destOrd="0" presId="urn:microsoft.com/office/officeart/2018/2/layout/IconVerticalSolidList"/>
    <dgm:cxn modelId="{DD7835EB-F70E-426D-AAE5-1DE8858A4940}" type="presParOf" srcId="{0D1811A3-9357-44BE-9258-9C5B3286595B}" destId="{1946F24B-E4EF-4490-9CD2-1D7479DD8C6A}" srcOrd="1" destOrd="0" presId="urn:microsoft.com/office/officeart/2018/2/layout/IconVerticalSolidList"/>
    <dgm:cxn modelId="{98F2CEB3-CB9D-4974-B62C-9660ED31385F}" type="presParOf" srcId="{0D1811A3-9357-44BE-9258-9C5B3286595B}" destId="{A1F43CCB-68B2-464C-9E19-0501EC1A1418}" srcOrd="2" destOrd="0" presId="urn:microsoft.com/office/officeart/2018/2/layout/IconVerticalSolidList"/>
    <dgm:cxn modelId="{43CFE0B7-F1E2-45B5-956E-845554C4347D}" type="presParOf" srcId="{0D1811A3-9357-44BE-9258-9C5B3286595B}" destId="{A1341E25-FA91-4EFD-9F36-669A90C3367C}" srcOrd="3" destOrd="0" presId="urn:microsoft.com/office/officeart/2018/2/layout/IconVerticalSolidList"/>
    <dgm:cxn modelId="{374C85ED-E15A-4A35-B05E-1E83AB23D07B}" type="presParOf" srcId="{84F7C860-6BA8-4F99-883F-BE4CADEE3EAE}" destId="{20F37C0F-1A39-444F-8A66-7E1502287502}" srcOrd="5" destOrd="0" presId="urn:microsoft.com/office/officeart/2018/2/layout/IconVerticalSolidList"/>
    <dgm:cxn modelId="{FFA950A1-A937-4F42-B6FB-131EDD52318D}" type="presParOf" srcId="{84F7C860-6BA8-4F99-883F-BE4CADEE3EAE}" destId="{0E1F002A-450C-4CDB-BE0A-D77AC411EC1F}" srcOrd="6" destOrd="0" presId="urn:microsoft.com/office/officeart/2018/2/layout/IconVerticalSolidList"/>
    <dgm:cxn modelId="{CB1CCFD9-4E6D-4451-A37B-336C77831097}" type="presParOf" srcId="{0E1F002A-450C-4CDB-BE0A-D77AC411EC1F}" destId="{834A0D43-70E6-45AA-8545-86E688737DB1}" srcOrd="0" destOrd="0" presId="urn:microsoft.com/office/officeart/2018/2/layout/IconVerticalSolidList"/>
    <dgm:cxn modelId="{5C3D38D3-44DB-411E-A564-AFC9795C0BAD}" type="presParOf" srcId="{0E1F002A-450C-4CDB-BE0A-D77AC411EC1F}" destId="{BA6E6D99-1A68-4DA1-B55C-3C53D9C4304F}" srcOrd="1" destOrd="0" presId="urn:microsoft.com/office/officeart/2018/2/layout/IconVerticalSolidList"/>
    <dgm:cxn modelId="{D057C24B-4218-4EB2-BA18-FEEF8465D9B0}" type="presParOf" srcId="{0E1F002A-450C-4CDB-BE0A-D77AC411EC1F}" destId="{890A1EE5-C46E-45E2-99A7-6889E6AC92AE}" srcOrd="2" destOrd="0" presId="urn:microsoft.com/office/officeart/2018/2/layout/IconVerticalSolidList"/>
    <dgm:cxn modelId="{18ACD20B-99B5-4D30-9C9B-5D20C46FC38E}" type="presParOf" srcId="{0E1F002A-450C-4CDB-BE0A-D77AC411EC1F}" destId="{D60CF850-DFF2-48EB-8C46-93D7DAA2DC1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1640DE6-7A0A-4974-B1CE-DC5AC3F6114C}"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5F40EF9F-C93B-435E-B893-E3DDF407443E}">
      <dgm:prSet/>
      <dgm:spPr/>
      <dgm:t>
        <a:bodyPr/>
        <a:lstStyle/>
        <a:p>
          <a:r>
            <a:rPr lang="en-US"/>
            <a:t>ADVANTAGES</a:t>
          </a:r>
        </a:p>
      </dgm:t>
    </dgm:pt>
    <dgm:pt modelId="{34E012F3-1F7D-4B99-88AC-11931D85A45E}" type="parTrans" cxnId="{C582C241-B0AF-465E-880A-EE1949C5B796}">
      <dgm:prSet/>
      <dgm:spPr/>
      <dgm:t>
        <a:bodyPr/>
        <a:lstStyle/>
        <a:p>
          <a:endParaRPr lang="en-US"/>
        </a:p>
      </dgm:t>
    </dgm:pt>
    <dgm:pt modelId="{8257B0BE-EA6B-400B-8B75-D3EB4E5ACB1A}" type="sibTrans" cxnId="{C582C241-B0AF-465E-880A-EE1949C5B796}">
      <dgm:prSet/>
      <dgm:spPr/>
      <dgm:t>
        <a:bodyPr/>
        <a:lstStyle/>
        <a:p>
          <a:endParaRPr lang="en-US"/>
        </a:p>
      </dgm:t>
    </dgm:pt>
    <dgm:pt modelId="{505D213F-1AC1-4927-8E9E-35B4809C13B9}">
      <dgm:prSet/>
      <dgm:spPr/>
      <dgm:t>
        <a:bodyPr/>
        <a:lstStyle/>
        <a:p>
          <a:r>
            <a:rPr lang="en-US" dirty="0"/>
            <a:t>Highly flexible and </a:t>
          </a:r>
          <a:r>
            <a:rPr lang="en-US" dirty="0" err="1"/>
            <a:t>customisable</a:t>
          </a:r>
          <a:endParaRPr lang="en-US" dirty="0"/>
        </a:p>
      </dgm:t>
    </dgm:pt>
    <dgm:pt modelId="{8BF3B869-F8D6-4688-8B55-37A86D215692}" type="parTrans" cxnId="{D4D7DD74-D5E6-4BC4-A57E-325A550255AA}">
      <dgm:prSet/>
      <dgm:spPr/>
      <dgm:t>
        <a:bodyPr/>
        <a:lstStyle/>
        <a:p>
          <a:endParaRPr lang="en-US"/>
        </a:p>
      </dgm:t>
    </dgm:pt>
    <dgm:pt modelId="{B8C49172-8867-4F57-9CD8-477E09B870D8}" type="sibTrans" cxnId="{D4D7DD74-D5E6-4BC4-A57E-325A550255AA}">
      <dgm:prSet/>
      <dgm:spPr/>
      <dgm:t>
        <a:bodyPr/>
        <a:lstStyle/>
        <a:p>
          <a:endParaRPr lang="en-US"/>
        </a:p>
      </dgm:t>
    </dgm:pt>
    <dgm:pt modelId="{3DC8C5FD-BE6E-4D88-93E2-AB85DF1F2163}">
      <dgm:prSet/>
      <dgm:spPr/>
      <dgm:t>
        <a:bodyPr/>
        <a:lstStyle/>
        <a:p>
          <a:pPr rtl="0"/>
          <a:r>
            <a:rPr lang="en-US" dirty="0"/>
            <a:t>Easy </a:t>
          </a:r>
          <a:r>
            <a:rPr lang="en-US" dirty="0">
              <a:latin typeface="Univers Condensed"/>
            </a:rPr>
            <a:t>for most to</a:t>
          </a:r>
          <a:r>
            <a:rPr lang="en-US" dirty="0"/>
            <a:t> update and reuse</a:t>
          </a:r>
          <a:r>
            <a:rPr lang="en-US" dirty="0">
              <a:latin typeface="Univers Condensed"/>
            </a:rPr>
            <a:t> </a:t>
          </a:r>
          <a:r>
            <a:rPr lang="en-US">
              <a:latin typeface="Univers Condensed"/>
            </a:rPr>
            <a:t>Smart</a:t>
          </a:r>
          <a:r>
            <a:rPr lang="en-US" dirty="0">
              <a:latin typeface="Univers Condensed"/>
            </a:rPr>
            <a:t> M. (2009)</a:t>
          </a:r>
          <a:endParaRPr lang="en-US" dirty="0"/>
        </a:p>
      </dgm:t>
    </dgm:pt>
    <dgm:pt modelId="{14C7C673-BA10-41AE-A328-7B52A41B8C77}" type="parTrans" cxnId="{E4822FDB-7127-4359-B48F-E3F72DDA10E5}">
      <dgm:prSet/>
      <dgm:spPr/>
      <dgm:t>
        <a:bodyPr/>
        <a:lstStyle/>
        <a:p>
          <a:endParaRPr lang="en-US"/>
        </a:p>
      </dgm:t>
    </dgm:pt>
    <dgm:pt modelId="{A28E0471-2DA3-4D74-A70A-70DBCDEDB6F1}" type="sibTrans" cxnId="{E4822FDB-7127-4359-B48F-E3F72DDA10E5}">
      <dgm:prSet/>
      <dgm:spPr/>
      <dgm:t>
        <a:bodyPr/>
        <a:lstStyle/>
        <a:p>
          <a:endParaRPr lang="en-US"/>
        </a:p>
      </dgm:t>
    </dgm:pt>
    <dgm:pt modelId="{68B7C91E-42B4-44A6-9644-8E89B72C9E84}">
      <dgm:prSet/>
      <dgm:spPr/>
      <dgm:t>
        <a:bodyPr/>
        <a:lstStyle/>
        <a:p>
          <a:r>
            <a:rPr lang="en-US"/>
            <a:t>Supports formulas for accuracy</a:t>
          </a:r>
        </a:p>
      </dgm:t>
    </dgm:pt>
    <dgm:pt modelId="{2615C842-F183-492E-AEA3-6973891633F0}" type="parTrans" cxnId="{5473DF88-D964-4245-826D-9E202B881430}">
      <dgm:prSet/>
      <dgm:spPr/>
      <dgm:t>
        <a:bodyPr/>
        <a:lstStyle/>
        <a:p>
          <a:endParaRPr lang="en-US"/>
        </a:p>
      </dgm:t>
    </dgm:pt>
    <dgm:pt modelId="{FBEC710E-FD35-4959-B036-C50ED2731962}" type="sibTrans" cxnId="{5473DF88-D964-4245-826D-9E202B881430}">
      <dgm:prSet/>
      <dgm:spPr/>
      <dgm:t>
        <a:bodyPr/>
        <a:lstStyle/>
        <a:p>
          <a:endParaRPr lang="en-US"/>
        </a:p>
      </dgm:t>
    </dgm:pt>
    <dgm:pt modelId="{9B698A98-55B4-4F79-92C7-994328F27B5A}">
      <dgm:prSet/>
      <dgm:spPr/>
      <dgm:t>
        <a:bodyPr/>
        <a:lstStyle/>
        <a:p>
          <a:r>
            <a:rPr lang="en-US"/>
            <a:t>Can be shared securely through OneDrive</a:t>
          </a:r>
        </a:p>
      </dgm:t>
    </dgm:pt>
    <dgm:pt modelId="{1301E262-4A21-4CCC-880B-311471156E2C}" type="parTrans" cxnId="{1D66E0B6-4D90-4433-9B68-7E2E84AFBB03}">
      <dgm:prSet/>
      <dgm:spPr/>
      <dgm:t>
        <a:bodyPr/>
        <a:lstStyle/>
        <a:p>
          <a:endParaRPr lang="en-US"/>
        </a:p>
      </dgm:t>
    </dgm:pt>
    <dgm:pt modelId="{03F34394-FFF8-4986-904A-969F4C118D85}" type="sibTrans" cxnId="{1D66E0B6-4D90-4433-9B68-7E2E84AFBB03}">
      <dgm:prSet/>
      <dgm:spPr/>
      <dgm:t>
        <a:bodyPr/>
        <a:lstStyle/>
        <a:p>
          <a:endParaRPr lang="en-US"/>
        </a:p>
      </dgm:t>
    </dgm:pt>
    <dgm:pt modelId="{00AA3649-A1EC-427F-AFE9-5F5BF4CEDA61}">
      <dgm:prSet/>
      <dgm:spPr/>
      <dgm:t>
        <a:bodyPr/>
        <a:lstStyle/>
        <a:p>
          <a:r>
            <a:rPr lang="en-US"/>
            <a:t>Works well for both small and large teams</a:t>
          </a:r>
        </a:p>
      </dgm:t>
    </dgm:pt>
    <dgm:pt modelId="{4D65EEAD-D095-4B09-B1D0-FCC1605F3710}" type="parTrans" cxnId="{0B522D7D-A206-4A20-B155-F3EB87B9437E}">
      <dgm:prSet/>
      <dgm:spPr/>
      <dgm:t>
        <a:bodyPr/>
        <a:lstStyle/>
        <a:p>
          <a:endParaRPr lang="en-US"/>
        </a:p>
      </dgm:t>
    </dgm:pt>
    <dgm:pt modelId="{83612818-2FB0-4BE3-B683-86233D8B26BD}" type="sibTrans" cxnId="{0B522D7D-A206-4A20-B155-F3EB87B9437E}">
      <dgm:prSet/>
      <dgm:spPr/>
      <dgm:t>
        <a:bodyPr/>
        <a:lstStyle/>
        <a:p>
          <a:endParaRPr lang="en-US"/>
        </a:p>
      </dgm:t>
    </dgm:pt>
    <dgm:pt modelId="{B8E24ABA-FCC4-438C-B80D-791FF5CF3541}">
      <dgm:prSet/>
      <dgm:spPr/>
      <dgm:t>
        <a:bodyPr/>
        <a:lstStyle/>
        <a:p>
          <a:r>
            <a:rPr lang="en-US"/>
            <a:t>LIMITATIONS</a:t>
          </a:r>
        </a:p>
      </dgm:t>
    </dgm:pt>
    <dgm:pt modelId="{B0ED3198-E156-4086-B8A7-02A9C523C12D}" type="parTrans" cxnId="{420FE503-000B-457C-AB88-301D6CDAE876}">
      <dgm:prSet/>
      <dgm:spPr/>
      <dgm:t>
        <a:bodyPr/>
        <a:lstStyle/>
        <a:p>
          <a:endParaRPr lang="en-US"/>
        </a:p>
      </dgm:t>
    </dgm:pt>
    <dgm:pt modelId="{EF51DAC1-51EA-41FA-A7E5-ADE49E377AA1}" type="sibTrans" cxnId="{420FE503-000B-457C-AB88-301D6CDAE876}">
      <dgm:prSet/>
      <dgm:spPr/>
      <dgm:t>
        <a:bodyPr/>
        <a:lstStyle/>
        <a:p>
          <a:endParaRPr lang="en-US"/>
        </a:p>
      </dgm:t>
    </dgm:pt>
    <dgm:pt modelId="{575078BC-110D-4A39-8FF8-26308AD250DA}">
      <dgm:prSet/>
      <dgm:spPr/>
      <dgm:t>
        <a:bodyPr/>
        <a:lstStyle/>
        <a:p>
          <a:r>
            <a:rPr lang="en-US"/>
            <a:t>Requires basic Excel skills</a:t>
          </a:r>
        </a:p>
      </dgm:t>
    </dgm:pt>
    <dgm:pt modelId="{24F1FB77-8FBE-4DE3-8F49-0DB684B4C3E2}" type="parTrans" cxnId="{FDE3D915-B5C8-4D90-9704-51AAEC2D3C01}">
      <dgm:prSet/>
      <dgm:spPr/>
      <dgm:t>
        <a:bodyPr/>
        <a:lstStyle/>
        <a:p>
          <a:endParaRPr lang="en-US"/>
        </a:p>
      </dgm:t>
    </dgm:pt>
    <dgm:pt modelId="{37485D49-393E-4BD2-BCB2-631D0C80DD89}" type="sibTrans" cxnId="{FDE3D915-B5C8-4D90-9704-51AAEC2D3C01}">
      <dgm:prSet/>
      <dgm:spPr/>
      <dgm:t>
        <a:bodyPr/>
        <a:lstStyle/>
        <a:p>
          <a:endParaRPr lang="en-US"/>
        </a:p>
      </dgm:t>
    </dgm:pt>
    <dgm:pt modelId="{982E5247-F08A-45A1-9947-9CF03C4E0342}">
      <dgm:prSet/>
      <dgm:spPr/>
      <dgm:t>
        <a:bodyPr/>
        <a:lstStyle/>
        <a:p>
          <a:r>
            <a:rPr lang="en-US" dirty="0"/>
            <a:t>Staff may accidentally edit or delete cells without protection</a:t>
          </a:r>
        </a:p>
      </dgm:t>
    </dgm:pt>
    <dgm:pt modelId="{9B9AFB00-52BA-4FF2-B605-B303385CB66F}" type="parTrans" cxnId="{3DBCA8EA-B6FA-4F6F-912C-47F95BC94622}">
      <dgm:prSet/>
      <dgm:spPr/>
      <dgm:t>
        <a:bodyPr/>
        <a:lstStyle/>
        <a:p>
          <a:endParaRPr lang="en-US"/>
        </a:p>
      </dgm:t>
    </dgm:pt>
    <dgm:pt modelId="{AE6A188D-9BF6-49E1-911C-3BCF569F37C0}" type="sibTrans" cxnId="{3DBCA8EA-B6FA-4F6F-912C-47F95BC94622}">
      <dgm:prSet/>
      <dgm:spPr/>
      <dgm:t>
        <a:bodyPr/>
        <a:lstStyle/>
        <a:p>
          <a:endParaRPr lang="en-US"/>
        </a:p>
      </dgm:t>
    </dgm:pt>
    <dgm:pt modelId="{6C567E18-AA47-4ADE-B828-43FCFB5A5C93}">
      <dgm:prSet/>
      <dgm:spPr/>
      <dgm:t>
        <a:bodyPr/>
        <a:lstStyle/>
        <a:p>
          <a:pPr rtl="0"/>
          <a:r>
            <a:rPr lang="en-US" dirty="0"/>
            <a:t>Not ideal for real‑time shift swapping unless combined with Teams</a:t>
          </a:r>
          <a:r>
            <a:rPr lang="en-US" dirty="0">
              <a:latin typeface="Univers Condensed"/>
            </a:rPr>
            <a:t> </a:t>
          </a:r>
          <a:r>
            <a:rPr lang="en-US" u="sng" dirty="0">
              <a:latin typeface="Univers Condensed"/>
            </a:rPr>
            <a:t>Willmott P. The best of Wilmott, Volume2 </a:t>
          </a:r>
          <a:endParaRPr lang="en-US" u="sng" dirty="0"/>
        </a:p>
      </dgm:t>
    </dgm:pt>
    <dgm:pt modelId="{4D90FFD0-8715-4A9B-B187-65101DE4ABE9}" type="parTrans" cxnId="{A0EA5CAE-A78C-4C44-838E-BEDBA873D8DA}">
      <dgm:prSet/>
      <dgm:spPr/>
      <dgm:t>
        <a:bodyPr/>
        <a:lstStyle/>
        <a:p>
          <a:endParaRPr lang="en-US"/>
        </a:p>
      </dgm:t>
    </dgm:pt>
    <dgm:pt modelId="{A298D31A-F2B4-407D-BC75-B89B280D8C16}" type="sibTrans" cxnId="{A0EA5CAE-A78C-4C44-838E-BEDBA873D8DA}">
      <dgm:prSet/>
      <dgm:spPr/>
      <dgm:t>
        <a:bodyPr/>
        <a:lstStyle/>
        <a:p>
          <a:endParaRPr lang="en-US"/>
        </a:p>
      </dgm:t>
    </dgm:pt>
    <dgm:pt modelId="{00FE9783-56D5-4885-A812-C0A9D4131F48}">
      <dgm:prSet/>
      <dgm:spPr/>
      <dgm:t>
        <a:bodyPr/>
        <a:lstStyle/>
        <a:p>
          <a:r>
            <a:rPr lang="en-US"/>
            <a:t>Can become complex if not well‑designed</a:t>
          </a:r>
        </a:p>
      </dgm:t>
    </dgm:pt>
    <dgm:pt modelId="{21309471-4B13-4EDC-90A7-295519DBB747}" type="parTrans" cxnId="{E322C96A-E1F4-4436-B8AF-011229B667C9}">
      <dgm:prSet/>
      <dgm:spPr/>
      <dgm:t>
        <a:bodyPr/>
        <a:lstStyle/>
        <a:p>
          <a:endParaRPr lang="en-US"/>
        </a:p>
      </dgm:t>
    </dgm:pt>
    <dgm:pt modelId="{15424A30-C5AD-4D8B-AB8F-DE33CF7F3508}" type="sibTrans" cxnId="{E322C96A-E1F4-4436-B8AF-011229B667C9}">
      <dgm:prSet/>
      <dgm:spPr/>
      <dgm:t>
        <a:bodyPr/>
        <a:lstStyle/>
        <a:p>
          <a:endParaRPr lang="en-US"/>
        </a:p>
      </dgm:t>
    </dgm:pt>
    <dgm:pt modelId="{127621D3-90E4-4D23-8621-A4D9DD2CA45C}" type="pres">
      <dgm:prSet presAssocID="{C1640DE6-7A0A-4974-B1CE-DC5AC3F6114C}" presName="Name0" presStyleCnt="0">
        <dgm:presLayoutVars>
          <dgm:dir/>
          <dgm:resizeHandles val="exact"/>
        </dgm:presLayoutVars>
      </dgm:prSet>
      <dgm:spPr/>
    </dgm:pt>
    <dgm:pt modelId="{F72D0735-631D-4A6C-8E29-9F09B3DE2A7F}" type="pres">
      <dgm:prSet presAssocID="{5F40EF9F-C93B-435E-B893-E3DDF407443E}" presName="node" presStyleLbl="node1" presStyleIdx="0" presStyleCnt="11">
        <dgm:presLayoutVars>
          <dgm:bulletEnabled val="1"/>
        </dgm:presLayoutVars>
      </dgm:prSet>
      <dgm:spPr/>
    </dgm:pt>
    <dgm:pt modelId="{F8F43E82-229E-4A57-A1D0-79F6A0455DDF}" type="pres">
      <dgm:prSet presAssocID="{8257B0BE-EA6B-400B-8B75-D3EB4E5ACB1A}" presName="sibTrans" presStyleLbl="sibTrans1D1" presStyleIdx="0" presStyleCnt="10"/>
      <dgm:spPr/>
    </dgm:pt>
    <dgm:pt modelId="{191D35FB-73EA-49AD-A89C-490497CACA7F}" type="pres">
      <dgm:prSet presAssocID="{8257B0BE-EA6B-400B-8B75-D3EB4E5ACB1A}" presName="connectorText" presStyleLbl="sibTrans1D1" presStyleIdx="0" presStyleCnt="10"/>
      <dgm:spPr/>
    </dgm:pt>
    <dgm:pt modelId="{D71C5218-B9AE-4647-97A4-A98D34E43A27}" type="pres">
      <dgm:prSet presAssocID="{505D213F-1AC1-4927-8E9E-35B4809C13B9}" presName="node" presStyleLbl="node1" presStyleIdx="1" presStyleCnt="11">
        <dgm:presLayoutVars>
          <dgm:bulletEnabled val="1"/>
        </dgm:presLayoutVars>
      </dgm:prSet>
      <dgm:spPr/>
    </dgm:pt>
    <dgm:pt modelId="{5A32EB1A-6DEF-4715-85E3-CB6C88B92245}" type="pres">
      <dgm:prSet presAssocID="{B8C49172-8867-4F57-9CD8-477E09B870D8}" presName="sibTrans" presStyleLbl="sibTrans1D1" presStyleIdx="1" presStyleCnt="10"/>
      <dgm:spPr/>
    </dgm:pt>
    <dgm:pt modelId="{749DA2B2-BF10-4C38-8010-730D7ABE5774}" type="pres">
      <dgm:prSet presAssocID="{B8C49172-8867-4F57-9CD8-477E09B870D8}" presName="connectorText" presStyleLbl="sibTrans1D1" presStyleIdx="1" presStyleCnt="10"/>
      <dgm:spPr/>
    </dgm:pt>
    <dgm:pt modelId="{B2403908-CED4-4C73-9A3B-A6A559B76D6C}" type="pres">
      <dgm:prSet presAssocID="{3DC8C5FD-BE6E-4D88-93E2-AB85DF1F2163}" presName="node" presStyleLbl="node1" presStyleIdx="2" presStyleCnt="11">
        <dgm:presLayoutVars>
          <dgm:bulletEnabled val="1"/>
        </dgm:presLayoutVars>
      </dgm:prSet>
      <dgm:spPr/>
    </dgm:pt>
    <dgm:pt modelId="{56458C86-F0D6-452A-B566-37A06E701283}" type="pres">
      <dgm:prSet presAssocID="{A28E0471-2DA3-4D74-A70A-70DBCDEDB6F1}" presName="sibTrans" presStyleLbl="sibTrans1D1" presStyleIdx="2" presStyleCnt="10"/>
      <dgm:spPr/>
    </dgm:pt>
    <dgm:pt modelId="{0EEB5A05-5216-43EE-AB23-6E9CF98B34F6}" type="pres">
      <dgm:prSet presAssocID="{A28E0471-2DA3-4D74-A70A-70DBCDEDB6F1}" presName="connectorText" presStyleLbl="sibTrans1D1" presStyleIdx="2" presStyleCnt="10"/>
      <dgm:spPr/>
    </dgm:pt>
    <dgm:pt modelId="{36E031A8-7FD8-4AEA-AB68-AB6208F0D782}" type="pres">
      <dgm:prSet presAssocID="{68B7C91E-42B4-44A6-9644-8E89B72C9E84}" presName="node" presStyleLbl="node1" presStyleIdx="3" presStyleCnt="11">
        <dgm:presLayoutVars>
          <dgm:bulletEnabled val="1"/>
        </dgm:presLayoutVars>
      </dgm:prSet>
      <dgm:spPr/>
    </dgm:pt>
    <dgm:pt modelId="{63B542C8-CD58-4F81-8126-25B12B1EB4D9}" type="pres">
      <dgm:prSet presAssocID="{FBEC710E-FD35-4959-B036-C50ED2731962}" presName="sibTrans" presStyleLbl="sibTrans1D1" presStyleIdx="3" presStyleCnt="10"/>
      <dgm:spPr/>
    </dgm:pt>
    <dgm:pt modelId="{ABC297D9-5C36-4B2B-82F9-5DF03DEC3EBD}" type="pres">
      <dgm:prSet presAssocID="{FBEC710E-FD35-4959-B036-C50ED2731962}" presName="connectorText" presStyleLbl="sibTrans1D1" presStyleIdx="3" presStyleCnt="10"/>
      <dgm:spPr/>
    </dgm:pt>
    <dgm:pt modelId="{F9D85EA9-AA63-4A08-A30E-8C9470AB7FFE}" type="pres">
      <dgm:prSet presAssocID="{9B698A98-55B4-4F79-92C7-994328F27B5A}" presName="node" presStyleLbl="node1" presStyleIdx="4" presStyleCnt="11">
        <dgm:presLayoutVars>
          <dgm:bulletEnabled val="1"/>
        </dgm:presLayoutVars>
      </dgm:prSet>
      <dgm:spPr/>
    </dgm:pt>
    <dgm:pt modelId="{35EC0969-789A-4A7C-BEA3-5F25CD76D5EE}" type="pres">
      <dgm:prSet presAssocID="{03F34394-FFF8-4986-904A-969F4C118D85}" presName="sibTrans" presStyleLbl="sibTrans1D1" presStyleIdx="4" presStyleCnt="10"/>
      <dgm:spPr/>
    </dgm:pt>
    <dgm:pt modelId="{0592D05D-7EB0-4C95-BC75-0C9F58E9ED3F}" type="pres">
      <dgm:prSet presAssocID="{03F34394-FFF8-4986-904A-969F4C118D85}" presName="connectorText" presStyleLbl="sibTrans1D1" presStyleIdx="4" presStyleCnt="10"/>
      <dgm:spPr/>
    </dgm:pt>
    <dgm:pt modelId="{952AE4F4-F995-4412-8E47-4DAFD85D9F22}" type="pres">
      <dgm:prSet presAssocID="{00AA3649-A1EC-427F-AFE9-5F5BF4CEDA61}" presName="node" presStyleLbl="node1" presStyleIdx="5" presStyleCnt="11">
        <dgm:presLayoutVars>
          <dgm:bulletEnabled val="1"/>
        </dgm:presLayoutVars>
      </dgm:prSet>
      <dgm:spPr/>
    </dgm:pt>
    <dgm:pt modelId="{438A97C7-F7E9-45B0-9FA5-16769E187D6B}" type="pres">
      <dgm:prSet presAssocID="{83612818-2FB0-4BE3-B683-86233D8B26BD}" presName="sibTrans" presStyleLbl="sibTrans1D1" presStyleIdx="5" presStyleCnt="10"/>
      <dgm:spPr/>
    </dgm:pt>
    <dgm:pt modelId="{FFA7EA02-11E7-4CB8-8D53-4A8EDE6B45C2}" type="pres">
      <dgm:prSet presAssocID="{83612818-2FB0-4BE3-B683-86233D8B26BD}" presName="connectorText" presStyleLbl="sibTrans1D1" presStyleIdx="5" presStyleCnt="10"/>
      <dgm:spPr/>
    </dgm:pt>
    <dgm:pt modelId="{42C4D7C2-3238-4E14-A727-2BF4ABC5763A}" type="pres">
      <dgm:prSet presAssocID="{B8E24ABA-FCC4-438C-B80D-791FF5CF3541}" presName="node" presStyleLbl="node1" presStyleIdx="6" presStyleCnt="11">
        <dgm:presLayoutVars>
          <dgm:bulletEnabled val="1"/>
        </dgm:presLayoutVars>
      </dgm:prSet>
      <dgm:spPr/>
    </dgm:pt>
    <dgm:pt modelId="{F5EAD036-E359-4E0B-9E62-1B733EADD9E3}" type="pres">
      <dgm:prSet presAssocID="{EF51DAC1-51EA-41FA-A7E5-ADE49E377AA1}" presName="sibTrans" presStyleLbl="sibTrans1D1" presStyleIdx="6" presStyleCnt="10"/>
      <dgm:spPr/>
    </dgm:pt>
    <dgm:pt modelId="{1F2796DB-76A1-47D8-979A-1B760FD716D1}" type="pres">
      <dgm:prSet presAssocID="{EF51DAC1-51EA-41FA-A7E5-ADE49E377AA1}" presName="connectorText" presStyleLbl="sibTrans1D1" presStyleIdx="6" presStyleCnt="10"/>
      <dgm:spPr/>
    </dgm:pt>
    <dgm:pt modelId="{AC3882A1-B0CA-4992-B98B-08BE4B7BCFD4}" type="pres">
      <dgm:prSet presAssocID="{575078BC-110D-4A39-8FF8-26308AD250DA}" presName="node" presStyleLbl="node1" presStyleIdx="7" presStyleCnt="11">
        <dgm:presLayoutVars>
          <dgm:bulletEnabled val="1"/>
        </dgm:presLayoutVars>
      </dgm:prSet>
      <dgm:spPr/>
    </dgm:pt>
    <dgm:pt modelId="{BD956B46-1F7C-4622-A3B4-E3C31A5D2901}" type="pres">
      <dgm:prSet presAssocID="{37485D49-393E-4BD2-BCB2-631D0C80DD89}" presName="sibTrans" presStyleLbl="sibTrans1D1" presStyleIdx="7" presStyleCnt="10"/>
      <dgm:spPr/>
    </dgm:pt>
    <dgm:pt modelId="{E5570AC3-D6A6-4277-A90B-C199B9248C5E}" type="pres">
      <dgm:prSet presAssocID="{37485D49-393E-4BD2-BCB2-631D0C80DD89}" presName="connectorText" presStyleLbl="sibTrans1D1" presStyleIdx="7" presStyleCnt="10"/>
      <dgm:spPr/>
    </dgm:pt>
    <dgm:pt modelId="{7401730B-1255-411B-9B54-B0A1BCD4D42B}" type="pres">
      <dgm:prSet presAssocID="{982E5247-F08A-45A1-9947-9CF03C4E0342}" presName="node" presStyleLbl="node1" presStyleIdx="8" presStyleCnt="11">
        <dgm:presLayoutVars>
          <dgm:bulletEnabled val="1"/>
        </dgm:presLayoutVars>
      </dgm:prSet>
      <dgm:spPr/>
    </dgm:pt>
    <dgm:pt modelId="{CFFAE203-B9E1-4292-8C18-DD98439FD475}" type="pres">
      <dgm:prSet presAssocID="{AE6A188D-9BF6-49E1-911C-3BCF569F37C0}" presName="sibTrans" presStyleLbl="sibTrans1D1" presStyleIdx="8" presStyleCnt="10"/>
      <dgm:spPr/>
    </dgm:pt>
    <dgm:pt modelId="{9482FF14-B05E-4734-9109-3B5C033A4AFF}" type="pres">
      <dgm:prSet presAssocID="{AE6A188D-9BF6-49E1-911C-3BCF569F37C0}" presName="connectorText" presStyleLbl="sibTrans1D1" presStyleIdx="8" presStyleCnt="10"/>
      <dgm:spPr/>
    </dgm:pt>
    <dgm:pt modelId="{DF2C11C1-CBB9-475D-8F61-BD19ECC9C16F}" type="pres">
      <dgm:prSet presAssocID="{6C567E18-AA47-4ADE-B828-43FCFB5A5C93}" presName="node" presStyleLbl="node1" presStyleIdx="9" presStyleCnt="11">
        <dgm:presLayoutVars>
          <dgm:bulletEnabled val="1"/>
        </dgm:presLayoutVars>
      </dgm:prSet>
      <dgm:spPr/>
    </dgm:pt>
    <dgm:pt modelId="{C38DE84B-8065-4B84-9609-E71092E56BDF}" type="pres">
      <dgm:prSet presAssocID="{A298D31A-F2B4-407D-BC75-B89B280D8C16}" presName="sibTrans" presStyleLbl="sibTrans1D1" presStyleIdx="9" presStyleCnt="10"/>
      <dgm:spPr/>
    </dgm:pt>
    <dgm:pt modelId="{7DB48171-7614-44D1-9788-D24E723BC2A7}" type="pres">
      <dgm:prSet presAssocID="{A298D31A-F2B4-407D-BC75-B89B280D8C16}" presName="connectorText" presStyleLbl="sibTrans1D1" presStyleIdx="9" presStyleCnt="10"/>
      <dgm:spPr/>
    </dgm:pt>
    <dgm:pt modelId="{643DB740-C9BF-471D-80A7-68D33417880F}" type="pres">
      <dgm:prSet presAssocID="{00FE9783-56D5-4885-A812-C0A9D4131F48}" presName="node" presStyleLbl="node1" presStyleIdx="10" presStyleCnt="11">
        <dgm:presLayoutVars>
          <dgm:bulletEnabled val="1"/>
        </dgm:presLayoutVars>
      </dgm:prSet>
      <dgm:spPr/>
    </dgm:pt>
  </dgm:ptLst>
  <dgm:cxnLst>
    <dgm:cxn modelId="{420FE503-000B-457C-AB88-301D6CDAE876}" srcId="{C1640DE6-7A0A-4974-B1CE-DC5AC3F6114C}" destId="{B8E24ABA-FCC4-438C-B80D-791FF5CF3541}" srcOrd="6" destOrd="0" parTransId="{B0ED3198-E156-4086-B8A7-02A9C523C12D}" sibTransId="{EF51DAC1-51EA-41FA-A7E5-ADE49E377AA1}"/>
    <dgm:cxn modelId="{51B9EF0F-C95E-46F0-BEEA-ABAB161E4BC1}" type="presOf" srcId="{9B698A98-55B4-4F79-92C7-994328F27B5A}" destId="{F9D85EA9-AA63-4A08-A30E-8C9470AB7FFE}" srcOrd="0" destOrd="0" presId="urn:microsoft.com/office/officeart/2016/7/layout/RepeatingBendingProcessNew"/>
    <dgm:cxn modelId="{FDE3D915-B5C8-4D90-9704-51AAEC2D3C01}" srcId="{C1640DE6-7A0A-4974-B1CE-DC5AC3F6114C}" destId="{575078BC-110D-4A39-8FF8-26308AD250DA}" srcOrd="7" destOrd="0" parTransId="{24F1FB77-8FBE-4DE3-8F49-0DB684B4C3E2}" sibTransId="{37485D49-393E-4BD2-BCB2-631D0C80DD89}"/>
    <dgm:cxn modelId="{B17ECC19-8B14-41CF-B5E7-053B26377964}" type="presOf" srcId="{505D213F-1AC1-4927-8E9E-35B4809C13B9}" destId="{D71C5218-B9AE-4647-97A4-A98D34E43A27}" srcOrd="0" destOrd="0" presId="urn:microsoft.com/office/officeart/2016/7/layout/RepeatingBendingProcessNew"/>
    <dgm:cxn modelId="{23FC0929-6E01-407C-B26D-7B61B8DE8678}" type="presOf" srcId="{FBEC710E-FD35-4959-B036-C50ED2731962}" destId="{63B542C8-CD58-4F81-8126-25B12B1EB4D9}" srcOrd="0" destOrd="0" presId="urn:microsoft.com/office/officeart/2016/7/layout/RepeatingBendingProcessNew"/>
    <dgm:cxn modelId="{66B57235-F56F-4506-A56D-828EA90147D5}" type="presOf" srcId="{A298D31A-F2B4-407D-BC75-B89B280D8C16}" destId="{7DB48171-7614-44D1-9788-D24E723BC2A7}" srcOrd="1" destOrd="0" presId="urn:microsoft.com/office/officeart/2016/7/layout/RepeatingBendingProcessNew"/>
    <dgm:cxn modelId="{C1613F3E-48CB-4938-8C2E-40FDBA84D19E}" type="presOf" srcId="{B8E24ABA-FCC4-438C-B80D-791FF5CF3541}" destId="{42C4D7C2-3238-4E14-A727-2BF4ABC5763A}" srcOrd="0" destOrd="0" presId="urn:microsoft.com/office/officeart/2016/7/layout/RepeatingBendingProcessNew"/>
    <dgm:cxn modelId="{C5BA1F5C-DA63-482B-B36E-84C9D624DA44}" type="presOf" srcId="{B8C49172-8867-4F57-9CD8-477E09B870D8}" destId="{749DA2B2-BF10-4C38-8010-730D7ABE5774}" srcOrd="1" destOrd="0" presId="urn:microsoft.com/office/officeart/2016/7/layout/RepeatingBendingProcessNew"/>
    <dgm:cxn modelId="{88A7E45C-350E-4F4E-83BE-25BF67DD4C16}" type="presOf" srcId="{37485D49-393E-4BD2-BCB2-631D0C80DD89}" destId="{E5570AC3-D6A6-4277-A90B-C199B9248C5E}" srcOrd="1" destOrd="0" presId="urn:microsoft.com/office/officeart/2016/7/layout/RepeatingBendingProcessNew"/>
    <dgm:cxn modelId="{C582C241-B0AF-465E-880A-EE1949C5B796}" srcId="{C1640DE6-7A0A-4974-B1CE-DC5AC3F6114C}" destId="{5F40EF9F-C93B-435E-B893-E3DDF407443E}" srcOrd="0" destOrd="0" parTransId="{34E012F3-1F7D-4B99-88AC-11931D85A45E}" sibTransId="{8257B0BE-EA6B-400B-8B75-D3EB4E5ACB1A}"/>
    <dgm:cxn modelId="{3C6D5962-6638-4346-A5BF-27CA15E89C8A}" type="presOf" srcId="{03F34394-FFF8-4986-904A-969F4C118D85}" destId="{35EC0969-789A-4A7C-BEA3-5F25CD76D5EE}" srcOrd="0" destOrd="0" presId="urn:microsoft.com/office/officeart/2016/7/layout/RepeatingBendingProcessNew"/>
    <dgm:cxn modelId="{C3246163-C74D-4F1B-9F3E-F1A48A3FC861}" type="presOf" srcId="{C1640DE6-7A0A-4974-B1CE-DC5AC3F6114C}" destId="{127621D3-90E4-4D23-8621-A4D9DD2CA45C}" srcOrd="0" destOrd="0" presId="urn:microsoft.com/office/officeart/2016/7/layout/RepeatingBendingProcessNew"/>
    <dgm:cxn modelId="{2C060468-4315-4F73-9043-74A49909C050}" type="presOf" srcId="{AE6A188D-9BF6-49E1-911C-3BCF569F37C0}" destId="{9482FF14-B05E-4734-9109-3B5C033A4AFF}" srcOrd="1" destOrd="0" presId="urn:microsoft.com/office/officeart/2016/7/layout/RepeatingBendingProcessNew"/>
    <dgm:cxn modelId="{09AB1868-F751-4681-8F0F-C4EFE66C2098}" type="presOf" srcId="{37485D49-393E-4BD2-BCB2-631D0C80DD89}" destId="{BD956B46-1F7C-4622-A3B4-E3C31A5D2901}" srcOrd="0" destOrd="0" presId="urn:microsoft.com/office/officeart/2016/7/layout/RepeatingBendingProcessNew"/>
    <dgm:cxn modelId="{E322C96A-E1F4-4436-B8AF-011229B667C9}" srcId="{C1640DE6-7A0A-4974-B1CE-DC5AC3F6114C}" destId="{00FE9783-56D5-4885-A812-C0A9D4131F48}" srcOrd="10" destOrd="0" parTransId="{21309471-4B13-4EDC-90A7-295519DBB747}" sibTransId="{15424A30-C5AD-4D8B-AB8F-DE33CF7F3508}"/>
    <dgm:cxn modelId="{C04B494D-3EF9-49BC-9818-A24E5A96B0E0}" type="presOf" srcId="{03F34394-FFF8-4986-904A-969F4C118D85}" destId="{0592D05D-7EB0-4C95-BC75-0C9F58E9ED3F}" srcOrd="1" destOrd="0" presId="urn:microsoft.com/office/officeart/2016/7/layout/RepeatingBendingProcessNew"/>
    <dgm:cxn modelId="{A2204F50-63BC-4DE2-8B13-9BD3AD52187B}" type="presOf" srcId="{A298D31A-F2B4-407D-BC75-B89B280D8C16}" destId="{C38DE84B-8065-4B84-9609-E71092E56BDF}" srcOrd="0" destOrd="0" presId="urn:microsoft.com/office/officeart/2016/7/layout/RepeatingBendingProcessNew"/>
    <dgm:cxn modelId="{D4D7DD74-D5E6-4BC4-A57E-325A550255AA}" srcId="{C1640DE6-7A0A-4974-B1CE-DC5AC3F6114C}" destId="{505D213F-1AC1-4927-8E9E-35B4809C13B9}" srcOrd="1" destOrd="0" parTransId="{8BF3B869-F8D6-4688-8B55-37A86D215692}" sibTransId="{B8C49172-8867-4F57-9CD8-477E09B870D8}"/>
    <dgm:cxn modelId="{F3449857-E987-4174-9DF5-6D2254CFC4B5}" type="presOf" srcId="{6C567E18-AA47-4ADE-B828-43FCFB5A5C93}" destId="{DF2C11C1-CBB9-475D-8F61-BD19ECC9C16F}" srcOrd="0" destOrd="0" presId="urn:microsoft.com/office/officeart/2016/7/layout/RepeatingBendingProcessNew"/>
    <dgm:cxn modelId="{1545007B-6395-4869-88F5-F41D93E10382}" type="presOf" srcId="{982E5247-F08A-45A1-9947-9CF03C4E0342}" destId="{7401730B-1255-411B-9B54-B0A1BCD4D42B}" srcOrd="0" destOrd="0" presId="urn:microsoft.com/office/officeart/2016/7/layout/RepeatingBendingProcessNew"/>
    <dgm:cxn modelId="{0B522D7D-A206-4A20-B155-F3EB87B9437E}" srcId="{C1640DE6-7A0A-4974-B1CE-DC5AC3F6114C}" destId="{00AA3649-A1EC-427F-AFE9-5F5BF4CEDA61}" srcOrd="5" destOrd="0" parTransId="{4D65EEAD-D095-4B09-B1D0-FCC1605F3710}" sibTransId="{83612818-2FB0-4BE3-B683-86233D8B26BD}"/>
    <dgm:cxn modelId="{7CD5F97F-422C-4001-9920-F993D512902C}" type="presOf" srcId="{8257B0BE-EA6B-400B-8B75-D3EB4E5ACB1A}" destId="{191D35FB-73EA-49AD-A89C-490497CACA7F}" srcOrd="1" destOrd="0" presId="urn:microsoft.com/office/officeart/2016/7/layout/RepeatingBendingProcessNew"/>
    <dgm:cxn modelId="{62075C80-6E0F-40BD-A29A-DF6D55419584}" type="presOf" srcId="{B8C49172-8867-4F57-9CD8-477E09B870D8}" destId="{5A32EB1A-6DEF-4715-85E3-CB6C88B92245}" srcOrd="0" destOrd="0" presId="urn:microsoft.com/office/officeart/2016/7/layout/RepeatingBendingProcessNew"/>
    <dgm:cxn modelId="{9B0EA783-3264-4446-9B5B-FFBA59CB02A1}" type="presOf" srcId="{83612818-2FB0-4BE3-B683-86233D8B26BD}" destId="{438A97C7-F7E9-45B0-9FA5-16769E187D6B}" srcOrd="0" destOrd="0" presId="urn:microsoft.com/office/officeart/2016/7/layout/RepeatingBendingProcessNew"/>
    <dgm:cxn modelId="{6B640386-7C5E-42E8-83FD-B00FC006541C}" type="presOf" srcId="{3DC8C5FD-BE6E-4D88-93E2-AB85DF1F2163}" destId="{B2403908-CED4-4C73-9A3B-A6A559B76D6C}" srcOrd="0" destOrd="0" presId="urn:microsoft.com/office/officeart/2016/7/layout/RepeatingBendingProcessNew"/>
    <dgm:cxn modelId="{5473DF88-D964-4245-826D-9E202B881430}" srcId="{C1640DE6-7A0A-4974-B1CE-DC5AC3F6114C}" destId="{68B7C91E-42B4-44A6-9644-8E89B72C9E84}" srcOrd="3" destOrd="0" parTransId="{2615C842-F183-492E-AEA3-6973891633F0}" sibTransId="{FBEC710E-FD35-4959-B036-C50ED2731962}"/>
    <dgm:cxn modelId="{CB3D368B-56A5-455C-B60A-4EAC6E746318}" type="presOf" srcId="{A28E0471-2DA3-4D74-A70A-70DBCDEDB6F1}" destId="{0EEB5A05-5216-43EE-AB23-6E9CF98B34F6}" srcOrd="1" destOrd="0" presId="urn:microsoft.com/office/officeart/2016/7/layout/RepeatingBendingProcessNew"/>
    <dgm:cxn modelId="{D7D0DD97-E279-4264-822A-CD13A4472B30}" type="presOf" srcId="{68B7C91E-42B4-44A6-9644-8E89B72C9E84}" destId="{36E031A8-7FD8-4AEA-AB68-AB6208F0D782}" srcOrd="0" destOrd="0" presId="urn:microsoft.com/office/officeart/2016/7/layout/RepeatingBendingProcessNew"/>
    <dgm:cxn modelId="{82E547A5-9897-41E5-827D-16FECA6A85F8}" type="presOf" srcId="{00AA3649-A1EC-427F-AFE9-5F5BF4CEDA61}" destId="{952AE4F4-F995-4412-8E47-4DAFD85D9F22}" srcOrd="0" destOrd="0" presId="urn:microsoft.com/office/officeart/2016/7/layout/RepeatingBendingProcessNew"/>
    <dgm:cxn modelId="{6B843FA7-48CD-41CC-914F-063B80E8777E}" type="presOf" srcId="{5F40EF9F-C93B-435E-B893-E3DDF407443E}" destId="{F72D0735-631D-4A6C-8E29-9F09B3DE2A7F}" srcOrd="0" destOrd="0" presId="urn:microsoft.com/office/officeart/2016/7/layout/RepeatingBendingProcessNew"/>
    <dgm:cxn modelId="{A0EA5CAE-A78C-4C44-838E-BEDBA873D8DA}" srcId="{C1640DE6-7A0A-4974-B1CE-DC5AC3F6114C}" destId="{6C567E18-AA47-4ADE-B828-43FCFB5A5C93}" srcOrd="9" destOrd="0" parTransId="{4D90FFD0-8715-4A9B-B187-65101DE4ABE9}" sibTransId="{A298D31A-F2B4-407D-BC75-B89B280D8C16}"/>
    <dgm:cxn modelId="{111397AF-529A-4328-BE89-7B8E13BF30B2}" type="presOf" srcId="{EF51DAC1-51EA-41FA-A7E5-ADE49E377AA1}" destId="{F5EAD036-E359-4E0B-9E62-1B733EADD9E3}" srcOrd="0" destOrd="0" presId="urn:microsoft.com/office/officeart/2016/7/layout/RepeatingBendingProcessNew"/>
    <dgm:cxn modelId="{1D66E0B6-4D90-4433-9B68-7E2E84AFBB03}" srcId="{C1640DE6-7A0A-4974-B1CE-DC5AC3F6114C}" destId="{9B698A98-55B4-4F79-92C7-994328F27B5A}" srcOrd="4" destOrd="0" parTransId="{1301E262-4A21-4CCC-880B-311471156E2C}" sibTransId="{03F34394-FFF8-4986-904A-969F4C118D85}"/>
    <dgm:cxn modelId="{560B19B9-F4F4-4373-8D1C-03A4BBA59F75}" type="presOf" srcId="{A28E0471-2DA3-4D74-A70A-70DBCDEDB6F1}" destId="{56458C86-F0D6-452A-B566-37A06E701283}" srcOrd="0" destOrd="0" presId="urn:microsoft.com/office/officeart/2016/7/layout/RepeatingBendingProcessNew"/>
    <dgm:cxn modelId="{842D0ABE-65F3-445B-B4BD-430BA68EAD26}" type="presOf" srcId="{AE6A188D-9BF6-49E1-911C-3BCF569F37C0}" destId="{CFFAE203-B9E1-4292-8C18-DD98439FD475}" srcOrd="0" destOrd="0" presId="urn:microsoft.com/office/officeart/2016/7/layout/RepeatingBendingProcessNew"/>
    <dgm:cxn modelId="{A0322BC3-BFD0-41E6-9BE1-A8DD467C188F}" type="presOf" srcId="{00FE9783-56D5-4885-A812-C0A9D4131F48}" destId="{643DB740-C9BF-471D-80A7-68D33417880F}" srcOrd="0" destOrd="0" presId="urn:microsoft.com/office/officeart/2016/7/layout/RepeatingBendingProcessNew"/>
    <dgm:cxn modelId="{2ADB4CC6-9468-4021-A562-6B2DB361ACE5}" type="presOf" srcId="{EF51DAC1-51EA-41FA-A7E5-ADE49E377AA1}" destId="{1F2796DB-76A1-47D8-979A-1B760FD716D1}" srcOrd="1" destOrd="0" presId="urn:microsoft.com/office/officeart/2016/7/layout/RepeatingBendingProcessNew"/>
    <dgm:cxn modelId="{FE9464CC-FA6E-4EF3-B58D-1823786FC559}" type="presOf" srcId="{8257B0BE-EA6B-400B-8B75-D3EB4E5ACB1A}" destId="{F8F43E82-229E-4A57-A1D0-79F6A0455DDF}" srcOrd="0" destOrd="0" presId="urn:microsoft.com/office/officeart/2016/7/layout/RepeatingBendingProcessNew"/>
    <dgm:cxn modelId="{1C2FEACF-0BB3-41DD-BE5E-29A46BE54459}" type="presOf" srcId="{575078BC-110D-4A39-8FF8-26308AD250DA}" destId="{AC3882A1-B0CA-4992-B98B-08BE4B7BCFD4}" srcOrd="0" destOrd="0" presId="urn:microsoft.com/office/officeart/2016/7/layout/RepeatingBendingProcessNew"/>
    <dgm:cxn modelId="{E4822FDB-7127-4359-B48F-E3F72DDA10E5}" srcId="{C1640DE6-7A0A-4974-B1CE-DC5AC3F6114C}" destId="{3DC8C5FD-BE6E-4D88-93E2-AB85DF1F2163}" srcOrd="2" destOrd="0" parTransId="{14C7C673-BA10-41AE-A328-7B52A41B8C77}" sibTransId="{A28E0471-2DA3-4D74-A70A-70DBCDEDB6F1}"/>
    <dgm:cxn modelId="{3DBCA8EA-B6FA-4F6F-912C-47F95BC94622}" srcId="{C1640DE6-7A0A-4974-B1CE-DC5AC3F6114C}" destId="{982E5247-F08A-45A1-9947-9CF03C4E0342}" srcOrd="8" destOrd="0" parTransId="{9B9AFB00-52BA-4FF2-B605-B303385CB66F}" sibTransId="{AE6A188D-9BF6-49E1-911C-3BCF569F37C0}"/>
    <dgm:cxn modelId="{67D426EC-4102-4821-920E-022BBD4D9B97}" type="presOf" srcId="{83612818-2FB0-4BE3-B683-86233D8B26BD}" destId="{FFA7EA02-11E7-4CB8-8D53-4A8EDE6B45C2}" srcOrd="1" destOrd="0" presId="urn:microsoft.com/office/officeart/2016/7/layout/RepeatingBendingProcessNew"/>
    <dgm:cxn modelId="{4D8F93FA-1534-4146-B5E6-5815B73F6894}" type="presOf" srcId="{FBEC710E-FD35-4959-B036-C50ED2731962}" destId="{ABC297D9-5C36-4B2B-82F9-5DF03DEC3EBD}" srcOrd="1" destOrd="0" presId="urn:microsoft.com/office/officeart/2016/7/layout/RepeatingBendingProcessNew"/>
    <dgm:cxn modelId="{1BD508BA-DCFF-4ECD-A879-5367AA5839BE}" type="presParOf" srcId="{127621D3-90E4-4D23-8621-A4D9DD2CA45C}" destId="{F72D0735-631D-4A6C-8E29-9F09B3DE2A7F}" srcOrd="0" destOrd="0" presId="urn:microsoft.com/office/officeart/2016/7/layout/RepeatingBendingProcessNew"/>
    <dgm:cxn modelId="{C6C4FE54-9FD5-4370-9E83-F5940A7AC59B}" type="presParOf" srcId="{127621D3-90E4-4D23-8621-A4D9DD2CA45C}" destId="{F8F43E82-229E-4A57-A1D0-79F6A0455DDF}" srcOrd="1" destOrd="0" presId="urn:microsoft.com/office/officeart/2016/7/layout/RepeatingBendingProcessNew"/>
    <dgm:cxn modelId="{C52652F8-FD58-4EF6-BF30-796AC9CB1309}" type="presParOf" srcId="{F8F43E82-229E-4A57-A1D0-79F6A0455DDF}" destId="{191D35FB-73EA-49AD-A89C-490497CACA7F}" srcOrd="0" destOrd="0" presId="urn:microsoft.com/office/officeart/2016/7/layout/RepeatingBendingProcessNew"/>
    <dgm:cxn modelId="{2EF3599D-FCFD-48CB-97D7-E2FFC1126D14}" type="presParOf" srcId="{127621D3-90E4-4D23-8621-A4D9DD2CA45C}" destId="{D71C5218-B9AE-4647-97A4-A98D34E43A27}" srcOrd="2" destOrd="0" presId="urn:microsoft.com/office/officeart/2016/7/layout/RepeatingBendingProcessNew"/>
    <dgm:cxn modelId="{D3452737-C252-461A-9D6C-934D019BD9D3}" type="presParOf" srcId="{127621D3-90E4-4D23-8621-A4D9DD2CA45C}" destId="{5A32EB1A-6DEF-4715-85E3-CB6C88B92245}" srcOrd="3" destOrd="0" presId="urn:microsoft.com/office/officeart/2016/7/layout/RepeatingBendingProcessNew"/>
    <dgm:cxn modelId="{35518022-C63D-4A1C-B5EF-2121C69C8FB6}" type="presParOf" srcId="{5A32EB1A-6DEF-4715-85E3-CB6C88B92245}" destId="{749DA2B2-BF10-4C38-8010-730D7ABE5774}" srcOrd="0" destOrd="0" presId="urn:microsoft.com/office/officeart/2016/7/layout/RepeatingBendingProcessNew"/>
    <dgm:cxn modelId="{90457097-6F97-4EF1-8029-50B2BA3B6785}" type="presParOf" srcId="{127621D3-90E4-4D23-8621-A4D9DD2CA45C}" destId="{B2403908-CED4-4C73-9A3B-A6A559B76D6C}" srcOrd="4" destOrd="0" presId="urn:microsoft.com/office/officeart/2016/7/layout/RepeatingBendingProcessNew"/>
    <dgm:cxn modelId="{07B0B780-DAC6-4E5D-9C88-00CF16B9E5F3}" type="presParOf" srcId="{127621D3-90E4-4D23-8621-A4D9DD2CA45C}" destId="{56458C86-F0D6-452A-B566-37A06E701283}" srcOrd="5" destOrd="0" presId="urn:microsoft.com/office/officeart/2016/7/layout/RepeatingBendingProcessNew"/>
    <dgm:cxn modelId="{BBE3012F-132B-42F8-A053-AA2E818B64A8}" type="presParOf" srcId="{56458C86-F0D6-452A-B566-37A06E701283}" destId="{0EEB5A05-5216-43EE-AB23-6E9CF98B34F6}" srcOrd="0" destOrd="0" presId="urn:microsoft.com/office/officeart/2016/7/layout/RepeatingBendingProcessNew"/>
    <dgm:cxn modelId="{2314A79F-3A88-4A37-8C21-35B3068710EF}" type="presParOf" srcId="{127621D3-90E4-4D23-8621-A4D9DD2CA45C}" destId="{36E031A8-7FD8-4AEA-AB68-AB6208F0D782}" srcOrd="6" destOrd="0" presId="urn:microsoft.com/office/officeart/2016/7/layout/RepeatingBendingProcessNew"/>
    <dgm:cxn modelId="{3F9F9F97-C608-4164-BA82-EBE196CD6C9F}" type="presParOf" srcId="{127621D3-90E4-4D23-8621-A4D9DD2CA45C}" destId="{63B542C8-CD58-4F81-8126-25B12B1EB4D9}" srcOrd="7" destOrd="0" presId="urn:microsoft.com/office/officeart/2016/7/layout/RepeatingBendingProcessNew"/>
    <dgm:cxn modelId="{507A3B04-F2F8-4009-A880-C76C1D8A9AF7}" type="presParOf" srcId="{63B542C8-CD58-4F81-8126-25B12B1EB4D9}" destId="{ABC297D9-5C36-4B2B-82F9-5DF03DEC3EBD}" srcOrd="0" destOrd="0" presId="urn:microsoft.com/office/officeart/2016/7/layout/RepeatingBendingProcessNew"/>
    <dgm:cxn modelId="{A5AF0E81-720C-4E28-9B4E-FD6621E3A85B}" type="presParOf" srcId="{127621D3-90E4-4D23-8621-A4D9DD2CA45C}" destId="{F9D85EA9-AA63-4A08-A30E-8C9470AB7FFE}" srcOrd="8" destOrd="0" presId="urn:microsoft.com/office/officeart/2016/7/layout/RepeatingBendingProcessNew"/>
    <dgm:cxn modelId="{B3EECD1E-7C5D-4233-8916-EE71FF1C91BA}" type="presParOf" srcId="{127621D3-90E4-4D23-8621-A4D9DD2CA45C}" destId="{35EC0969-789A-4A7C-BEA3-5F25CD76D5EE}" srcOrd="9" destOrd="0" presId="urn:microsoft.com/office/officeart/2016/7/layout/RepeatingBendingProcessNew"/>
    <dgm:cxn modelId="{0022D7A6-314C-470C-9626-FD8AB3D41767}" type="presParOf" srcId="{35EC0969-789A-4A7C-BEA3-5F25CD76D5EE}" destId="{0592D05D-7EB0-4C95-BC75-0C9F58E9ED3F}" srcOrd="0" destOrd="0" presId="urn:microsoft.com/office/officeart/2016/7/layout/RepeatingBendingProcessNew"/>
    <dgm:cxn modelId="{7548B8C4-7BFA-4EE0-944B-B91E6ADDF6BC}" type="presParOf" srcId="{127621D3-90E4-4D23-8621-A4D9DD2CA45C}" destId="{952AE4F4-F995-4412-8E47-4DAFD85D9F22}" srcOrd="10" destOrd="0" presId="urn:microsoft.com/office/officeart/2016/7/layout/RepeatingBendingProcessNew"/>
    <dgm:cxn modelId="{908E84B1-7266-468A-9AF3-A8326038E29B}" type="presParOf" srcId="{127621D3-90E4-4D23-8621-A4D9DD2CA45C}" destId="{438A97C7-F7E9-45B0-9FA5-16769E187D6B}" srcOrd="11" destOrd="0" presId="urn:microsoft.com/office/officeart/2016/7/layout/RepeatingBendingProcessNew"/>
    <dgm:cxn modelId="{C676A4F2-1C09-4E41-BA85-EECB56FE713B}" type="presParOf" srcId="{438A97C7-F7E9-45B0-9FA5-16769E187D6B}" destId="{FFA7EA02-11E7-4CB8-8D53-4A8EDE6B45C2}" srcOrd="0" destOrd="0" presId="urn:microsoft.com/office/officeart/2016/7/layout/RepeatingBendingProcessNew"/>
    <dgm:cxn modelId="{92774B0C-F186-4630-A29A-DF5DCA7BF243}" type="presParOf" srcId="{127621D3-90E4-4D23-8621-A4D9DD2CA45C}" destId="{42C4D7C2-3238-4E14-A727-2BF4ABC5763A}" srcOrd="12" destOrd="0" presId="urn:microsoft.com/office/officeart/2016/7/layout/RepeatingBendingProcessNew"/>
    <dgm:cxn modelId="{DE847431-BBB1-41B0-ADDF-024783A9021C}" type="presParOf" srcId="{127621D3-90E4-4D23-8621-A4D9DD2CA45C}" destId="{F5EAD036-E359-4E0B-9E62-1B733EADD9E3}" srcOrd="13" destOrd="0" presId="urn:microsoft.com/office/officeart/2016/7/layout/RepeatingBendingProcessNew"/>
    <dgm:cxn modelId="{51785BB3-7DE5-45B5-9B44-2C5744D5ADE2}" type="presParOf" srcId="{F5EAD036-E359-4E0B-9E62-1B733EADD9E3}" destId="{1F2796DB-76A1-47D8-979A-1B760FD716D1}" srcOrd="0" destOrd="0" presId="urn:microsoft.com/office/officeart/2016/7/layout/RepeatingBendingProcessNew"/>
    <dgm:cxn modelId="{6A96E104-4FC3-4F43-BB4C-25BCF56D096C}" type="presParOf" srcId="{127621D3-90E4-4D23-8621-A4D9DD2CA45C}" destId="{AC3882A1-B0CA-4992-B98B-08BE4B7BCFD4}" srcOrd="14" destOrd="0" presId="urn:microsoft.com/office/officeart/2016/7/layout/RepeatingBendingProcessNew"/>
    <dgm:cxn modelId="{0B624767-0CA6-4678-9666-029949176B6B}" type="presParOf" srcId="{127621D3-90E4-4D23-8621-A4D9DD2CA45C}" destId="{BD956B46-1F7C-4622-A3B4-E3C31A5D2901}" srcOrd="15" destOrd="0" presId="urn:microsoft.com/office/officeart/2016/7/layout/RepeatingBendingProcessNew"/>
    <dgm:cxn modelId="{7B50047C-A974-4EA7-BEDB-C23A255BFA5A}" type="presParOf" srcId="{BD956B46-1F7C-4622-A3B4-E3C31A5D2901}" destId="{E5570AC3-D6A6-4277-A90B-C199B9248C5E}" srcOrd="0" destOrd="0" presId="urn:microsoft.com/office/officeart/2016/7/layout/RepeatingBendingProcessNew"/>
    <dgm:cxn modelId="{FDDCDA26-8FFB-4A0F-A65A-7134566EBF1B}" type="presParOf" srcId="{127621D3-90E4-4D23-8621-A4D9DD2CA45C}" destId="{7401730B-1255-411B-9B54-B0A1BCD4D42B}" srcOrd="16" destOrd="0" presId="urn:microsoft.com/office/officeart/2016/7/layout/RepeatingBendingProcessNew"/>
    <dgm:cxn modelId="{A7CBD712-F5F9-45CE-B2CB-342C144147FB}" type="presParOf" srcId="{127621D3-90E4-4D23-8621-A4D9DD2CA45C}" destId="{CFFAE203-B9E1-4292-8C18-DD98439FD475}" srcOrd="17" destOrd="0" presId="urn:microsoft.com/office/officeart/2016/7/layout/RepeatingBendingProcessNew"/>
    <dgm:cxn modelId="{8FB4F758-F551-46AE-98AF-0732496FC4A9}" type="presParOf" srcId="{CFFAE203-B9E1-4292-8C18-DD98439FD475}" destId="{9482FF14-B05E-4734-9109-3B5C033A4AFF}" srcOrd="0" destOrd="0" presId="urn:microsoft.com/office/officeart/2016/7/layout/RepeatingBendingProcessNew"/>
    <dgm:cxn modelId="{6F9DC776-3207-4769-91F6-DDE6BBB77E3C}" type="presParOf" srcId="{127621D3-90E4-4D23-8621-A4D9DD2CA45C}" destId="{DF2C11C1-CBB9-475D-8F61-BD19ECC9C16F}" srcOrd="18" destOrd="0" presId="urn:microsoft.com/office/officeart/2016/7/layout/RepeatingBendingProcessNew"/>
    <dgm:cxn modelId="{4F5D5401-3D44-4FF6-9D59-D0E978CB6F88}" type="presParOf" srcId="{127621D3-90E4-4D23-8621-A4D9DD2CA45C}" destId="{C38DE84B-8065-4B84-9609-E71092E56BDF}" srcOrd="19" destOrd="0" presId="urn:microsoft.com/office/officeart/2016/7/layout/RepeatingBendingProcessNew"/>
    <dgm:cxn modelId="{D5AF5DC9-DFD6-45BD-A002-E1D7374156EA}" type="presParOf" srcId="{C38DE84B-8065-4B84-9609-E71092E56BDF}" destId="{7DB48171-7614-44D1-9788-D24E723BC2A7}" srcOrd="0" destOrd="0" presId="urn:microsoft.com/office/officeart/2016/7/layout/RepeatingBendingProcessNew"/>
    <dgm:cxn modelId="{051A3A0C-F929-4FBB-8523-7324FA682F7D}" type="presParOf" srcId="{127621D3-90E4-4D23-8621-A4D9DD2CA45C}" destId="{643DB740-C9BF-471D-80A7-68D33417880F}" srcOrd="2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5EDA4D-8B98-490F-AA59-F1E185B4ECBC}">
      <dsp:nvSpPr>
        <dsp:cNvPr id="0" name=""/>
        <dsp:cNvSpPr/>
      </dsp:nvSpPr>
      <dsp:spPr>
        <a:xfrm>
          <a:off x="0" y="878494"/>
          <a:ext cx="10819730" cy="16218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663DBD-7666-401B-A0E0-66E9772862D8}">
      <dsp:nvSpPr>
        <dsp:cNvPr id="0" name=""/>
        <dsp:cNvSpPr/>
      </dsp:nvSpPr>
      <dsp:spPr>
        <a:xfrm>
          <a:off x="490605" y="1243408"/>
          <a:ext cx="892010" cy="8920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AABB14-DCEB-440D-BE5A-BE5C693719A2}">
      <dsp:nvSpPr>
        <dsp:cNvPr id="0" name=""/>
        <dsp:cNvSpPr/>
      </dsp:nvSpPr>
      <dsp:spPr>
        <a:xfrm>
          <a:off x="1873221" y="878494"/>
          <a:ext cx="8946508" cy="16218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644" tIns="171644" rIns="171644" bIns="171644" numCol="1" spcCol="1270" anchor="ctr" anchorCtr="0">
          <a:noAutofit/>
        </a:bodyPr>
        <a:lstStyle/>
        <a:p>
          <a:pPr marL="0" lvl="0" indent="0" algn="l" defTabSz="800100">
            <a:lnSpc>
              <a:spcPct val="90000"/>
            </a:lnSpc>
            <a:spcBef>
              <a:spcPct val="0"/>
            </a:spcBef>
            <a:spcAft>
              <a:spcPct val="35000"/>
            </a:spcAft>
            <a:buNone/>
          </a:pPr>
          <a:r>
            <a:rPr lang="en-US" sz="1800" u="sng" kern="1200"/>
            <a:t>Case Study: Riverdale Nursing Home</a:t>
          </a:r>
          <a:endParaRPr lang="en-US" sz="1800" kern="1200"/>
        </a:p>
      </dsp:txBody>
      <dsp:txXfrm>
        <a:off x="1873221" y="878494"/>
        <a:ext cx="8946508" cy="1621836"/>
      </dsp:txXfrm>
    </dsp:sp>
    <dsp:sp modelId="{1F4206B8-A664-447F-9E62-52B7A8B2F4E8}">
      <dsp:nvSpPr>
        <dsp:cNvPr id="0" name=""/>
        <dsp:cNvSpPr/>
      </dsp:nvSpPr>
      <dsp:spPr>
        <a:xfrm>
          <a:off x="0" y="2905791"/>
          <a:ext cx="10819730" cy="16218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3D36AE-6529-433A-AC6B-141DBAF45CB8}">
      <dsp:nvSpPr>
        <dsp:cNvPr id="0" name=""/>
        <dsp:cNvSpPr/>
      </dsp:nvSpPr>
      <dsp:spPr>
        <a:xfrm>
          <a:off x="490605" y="3270704"/>
          <a:ext cx="892010" cy="8920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3AE4EF-F799-40CA-9771-E91E6BAC898D}">
      <dsp:nvSpPr>
        <dsp:cNvPr id="0" name=""/>
        <dsp:cNvSpPr/>
      </dsp:nvSpPr>
      <dsp:spPr>
        <a:xfrm>
          <a:off x="1873221" y="2905791"/>
          <a:ext cx="8946508" cy="16218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644" tIns="171644" rIns="171644" bIns="171644" numCol="1" spcCol="1270" anchor="ctr" anchorCtr="0">
          <a:noAutofit/>
        </a:bodyPr>
        <a:lstStyle/>
        <a:p>
          <a:pPr marL="0" lvl="0" indent="0" algn="l" defTabSz="800100">
            <a:lnSpc>
              <a:spcPct val="90000"/>
            </a:lnSpc>
            <a:spcBef>
              <a:spcPct val="0"/>
            </a:spcBef>
            <a:spcAft>
              <a:spcPct val="35000"/>
            </a:spcAft>
            <a:buNone/>
          </a:pPr>
          <a:r>
            <a:rPr lang="en-US" sz="1800" kern="1200"/>
            <a:t>Riverdale nursing home supporting adult who require daily personal care, medication, support, and monitoring. Staff work in shifts within the two different buildings and includes senior staff members and junior staff. The organization uses Microsoft 365 to communicate effectively but due to lack of knowledge of how to use these tools there is always confusion among staffs. </a:t>
          </a:r>
        </a:p>
      </dsp:txBody>
      <dsp:txXfrm>
        <a:off x="1873221" y="2905791"/>
        <a:ext cx="8946508" cy="16218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89342A-2248-45CA-A659-FB9FC5451DD2}">
      <dsp:nvSpPr>
        <dsp:cNvPr id="0" name=""/>
        <dsp:cNvSpPr/>
      </dsp:nvSpPr>
      <dsp:spPr>
        <a:xfrm>
          <a:off x="0" y="4502548"/>
          <a:ext cx="10653713" cy="147783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endParaRPr lang="en-US" sz="2800" kern="1200" dirty="0"/>
        </a:p>
      </dsp:txBody>
      <dsp:txXfrm>
        <a:off x="0" y="4502548"/>
        <a:ext cx="10653713" cy="798031"/>
      </dsp:txXfrm>
    </dsp:sp>
    <dsp:sp modelId="{D36FECBE-4256-4D10-B43A-82B881C02849}">
      <dsp:nvSpPr>
        <dsp:cNvPr id="0" name=""/>
        <dsp:cNvSpPr/>
      </dsp:nvSpPr>
      <dsp:spPr>
        <a:xfrm>
          <a:off x="0" y="5271023"/>
          <a:ext cx="5326856" cy="67980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rtl="0">
            <a:lnSpc>
              <a:spcPct val="90000"/>
            </a:lnSpc>
            <a:spcBef>
              <a:spcPct val="0"/>
            </a:spcBef>
            <a:spcAft>
              <a:spcPct val="35000"/>
            </a:spcAft>
            <a:buNone/>
          </a:pPr>
          <a:r>
            <a:rPr lang="en-US" sz="1500" kern="1200"/>
            <a:t>Why is the tool suitable for the task?</a:t>
          </a:r>
        </a:p>
      </dsp:txBody>
      <dsp:txXfrm>
        <a:off x="0" y="5271023"/>
        <a:ext cx="5326856" cy="679805"/>
      </dsp:txXfrm>
    </dsp:sp>
    <dsp:sp modelId="{F613AC93-F8A2-4DC8-BCF0-7FBF0EF840D6}">
      <dsp:nvSpPr>
        <dsp:cNvPr id="0" name=""/>
        <dsp:cNvSpPr/>
      </dsp:nvSpPr>
      <dsp:spPr>
        <a:xfrm>
          <a:off x="5326856" y="5271023"/>
          <a:ext cx="5326856" cy="67980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rtl="0">
            <a:lnSpc>
              <a:spcPct val="90000"/>
            </a:lnSpc>
            <a:spcBef>
              <a:spcPct val="0"/>
            </a:spcBef>
            <a:spcAft>
              <a:spcPct val="35000"/>
            </a:spcAft>
            <a:buNone/>
          </a:pPr>
          <a:r>
            <a:rPr lang="en-US" sz="1500" kern="1200" dirty="0">
              <a:latin typeface="Neue Haas Grotesk Text Pro"/>
            </a:rPr>
            <a:t>Microsoft Teams is a central Hub for collaboration, offering chat, audio, and video calls, file sharing and workflow integration. Influential, (2023)</a:t>
          </a:r>
          <a:endParaRPr lang="en-US" sz="1500" kern="1200" dirty="0"/>
        </a:p>
      </dsp:txBody>
      <dsp:txXfrm>
        <a:off x="5326856" y="5271023"/>
        <a:ext cx="5326856" cy="679805"/>
      </dsp:txXfrm>
    </dsp:sp>
    <dsp:sp modelId="{F661BF97-F1B5-455A-9E37-66A4D42E1627}">
      <dsp:nvSpPr>
        <dsp:cNvPr id="0" name=""/>
        <dsp:cNvSpPr/>
      </dsp:nvSpPr>
      <dsp:spPr>
        <a:xfrm rot="10800000">
          <a:off x="0" y="2251803"/>
          <a:ext cx="10653713" cy="2272913"/>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endParaRPr lang="en-US" sz="2800" kern="1200" dirty="0"/>
        </a:p>
      </dsp:txBody>
      <dsp:txXfrm rot="-10800000">
        <a:off x="0" y="2251803"/>
        <a:ext cx="10653713" cy="797792"/>
      </dsp:txXfrm>
    </dsp:sp>
    <dsp:sp modelId="{A66BA05A-3789-4286-BC7B-A017BC3E07FF}">
      <dsp:nvSpPr>
        <dsp:cNvPr id="0" name=""/>
        <dsp:cNvSpPr/>
      </dsp:nvSpPr>
      <dsp:spPr>
        <a:xfrm>
          <a:off x="0" y="3049595"/>
          <a:ext cx="5326856" cy="67960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rtl="0">
            <a:lnSpc>
              <a:spcPct val="90000"/>
            </a:lnSpc>
            <a:spcBef>
              <a:spcPct val="0"/>
            </a:spcBef>
            <a:spcAft>
              <a:spcPct val="35000"/>
            </a:spcAft>
            <a:buNone/>
          </a:pPr>
          <a:r>
            <a:rPr lang="en-US" sz="1500" kern="1200"/>
            <a:t>Which Microsoft 365 tool was selected?</a:t>
          </a:r>
        </a:p>
      </dsp:txBody>
      <dsp:txXfrm>
        <a:off x="0" y="3049595"/>
        <a:ext cx="5326856" cy="679601"/>
      </dsp:txXfrm>
    </dsp:sp>
    <dsp:sp modelId="{B33E0FE9-5FB1-459C-8A29-A40B3DB200CE}">
      <dsp:nvSpPr>
        <dsp:cNvPr id="0" name=""/>
        <dsp:cNvSpPr/>
      </dsp:nvSpPr>
      <dsp:spPr>
        <a:xfrm>
          <a:off x="5326856" y="3049595"/>
          <a:ext cx="5326856" cy="67960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rtl="0">
            <a:lnSpc>
              <a:spcPct val="90000"/>
            </a:lnSpc>
            <a:spcBef>
              <a:spcPct val="0"/>
            </a:spcBef>
            <a:spcAft>
              <a:spcPct val="35000"/>
            </a:spcAft>
            <a:buNone/>
          </a:pPr>
          <a:r>
            <a:rPr lang="en-US" sz="1500" kern="1200">
              <a:latin typeface="Neue Haas Grotesk Text Pro"/>
            </a:rPr>
            <a:t>Microsoft Teams</a:t>
          </a:r>
          <a:endParaRPr lang="en-US" sz="1500" kern="1200"/>
        </a:p>
      </dsp:txBody>
      <dsp:txXfrm>
        <a:off x="5326856" y="3049595"/>
        <a:ext cx="5326856" cy="679601"/>
      </dsp:txXfrm>
    </dsp:sp>
    <dsp:sp modelId="{38857749-0163-4555-A834-B2F630567C04}">
      <dsp:nvSpPr>
        <dsp:cNvPr id="0" name=""/>
        <dsp:cNvSpPr/>
      </dsp:nvSpPr>
      <dsp:spPr>
        <a:xfrm rot="10800000">
          <a:off x="0" y="1057"/>
          <a:ext cx="10653713" cy="2272913"/>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endParaRPr lang="en-US" sz="2800" kern="1200" dirty="0"/>
        </a:p>
      </dsp:txBody>
      <dsp:txXfrm rot="-10800000">
        <a:off x="0" y="1057"/>
        <a:ext cx="10653713" cy="797792"/>
      </dsp:txXfrm>
    </dsp:sp>
    <dsp:sp modelId="{4DAFBBF2-D58F-4055-BD11-D41E850870F3}">
      <dsp:nvSpPr>
        <dsp:cNvPr id="0" name=""/>
        <dsp:cNvSpPr/>
      </dsp:nvSpPr>
      <dsp:spPr>
        <a:xfrm>
          <a:off x="0" y="798849"/>
          <a:ext cx="5326856" cy="67960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rtl="0">
            <a:lnSpc>
              <a:spcPct val="90000"/>
            </a:lnSpc>
            <a:spcBef>
              <a:spcPct val="0"/>
            </a:spcBef>
            <a:spcAft>
              <a:spcPct val="35000"/>
            </a:spcAft>
            <a:buNone/>
          </a:pPr>
          <a:r>
            <a:rPr lang="en-US" sz="1500" kern="1200"/>
            <a:t>What does the workplace task involve at Riverdale?</a:t>
          </a:r>
        </a:p>
      </dsp:txBody>
      <dsp:txXfrm>
        <a:off x="0" y="798849"/>
        <a:ext cx="5326856" cy="679601"/>
      </dsp:txXfrm>
    </dsp:sp>
    <dsp:sp modelId="{97ED58AF-8319-4774-B39C-F81695D07CF1}">
      <dsp:nvSpPr>
        <dsp:cNvPr id="0" name=""/>
        <dsp:cNvSpPr/>
      </dsp:nvSpPr>
      <dsp:spPr>
        <a:xfrm>
          <a:off x="5326856" y="798849"/>
          <a:ext cx="5326856" cy="67960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rtl="0">
            <a:lnSpc>
              <a:spcPct val="90000"/>
            </a:lnSpc>
            <a:spcBef>
              <a:spcPct val="0"/>
            </a:spcBef>
            <a:spcAft>
              <a:spcPct val="35000"/>
            </a:spcAft>
            <a:buNone/>
          </a:pPr>
          <a:r>
            <a:rPr lang="en-US" sz="1500" kern="1200" dirty="0">
              <a:latin typeface="Neue Haas Grotesk Text Pro"/>
            </a:rPr>
            <a:t>Staff Communication </a:t>
          </a:r>
          <a:endParaRPr lang="en-US" sz="1500" kern="1200" dirty="0"/>
        </a:p>
      </dsp:txBody>
      <dsp:txXfrm>
        <a:off x="5326856" y="798849"/>
        <a:ext cx="5326856" cy="6796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87C954-4FCF-48C3-A32B-4BC0E9862161}">
      <dsp:nvSpPr>
        <dsp:cNvPr id="0" name=""/>
        <dsp:cNvSpPr/>
      </dsp:nvSpPr>
      <dsp:spPr>
        <a:xfrm>
          <a:off x="169564" y="2733"/>
          <a:ext cx="3123819" cy="187429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Secure File Storage and sharing </a:t>
          </a:r>
          <a:endParaRPr lang="en-US" sz="2500" kern="1200"/>
        </a:p>
      </dsp:txBody>
      <dsp:txXfrm>
        <a:off x="169564" y="2733"/>
        <a:ext cx="3123819" cy="1874291"/>
      </dsp:txXfrm>
    </dsp:sp>
    <dsp:sp modelId="{4672A7CF-882C-4981-9068-C6068D1489A9}">
      <dsp:nvSpPr>
        <dsp:cNvPr id="0" name=""/>
        <dsp:cNvSpPr/>
      </dsp:nvSpPr>
      <dsp:spPr>
        <a:xfrm>
          <a:off x="3605765" y="2733"/>
          <a:ext cx="3123819" cy="1874291"/>
        </a:xfrm>
        <a:prstGeom prst="rect">
          <a:avLst/>
        </a:prstGeom>
        <a:solidFill>
          <a:schemeClr val="accent5">
            <a:hueOff val="1822866"/>
            <a:satOff val="-821"/>
            <a:lumOff val="-10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Microsoft 365OneDrive </a:t>
          </a:r>
          <a:endParaRPr lang="en-US" sz="2500" kern="1200"/>
        </a:p>
      </dsp:txBody>
      <dsp:txXfrm>
        <a:off x="3605765" y="2733"/>
        <a:ext cx="3123819" cy="1874291"/>
      </dsp:txXfrm>
    </dsp:sp>
    <dsp:sp modelId="{6EA7DAD2-B57A-466D-9EB3-EE205DACBA30}">
      <dsp:nvSpPr>
        <dsp:cNvPr id="0" name=""/>
        <dsp:cNvSpPr/>
      </dsp:nvSpPr>
      <dsp:spPr>
        <a:xfrm>
          <a:off x="7041966" y="2733"/>
          <a:ext cx="3123819" cy="1874291"/>
        </a:xfrm>
        <a:prstGeom prst="rect">
          <a:avLst/>
        </a:prstGeom>
        <a:solidFill>
          <a:schemeClr val="accent5">
            <a:hueOff val="3645731"/>
            <a:satOff val="-1642"/>
            <a:lumOff val="-20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How does OneDrive Improves Efficiency and Communication</a:t>
          </a:r>
          <a:endParaRPr lang="en-US" sz="2500" kern="1200"/>
        </a:p>
      </dsp:txBody>
      <dsp:txXfrm>
        <a:off x="7041966" y="2733"/>
        <a:ext cx="3123819" cy="1874291"/>
      </dsp:txXfrm>
    </dsp:sp>
    <dsp:sp modelId="{3E4F3925-EAD5-4442-924D-55DA912824E0}">
      <dsp:nvSpPr>
        <dsp:cNvPr id="0" name=""/>
        <dsp:cNvSpPr/>
      </dsp:nvSpPr>
      <dsp:spPr>
        <a:xfrm>
          <a:off x="169564" y="2189406"/>
          <a:ext cx="3123819" cy="1874291"/>
        </a:xfrm>
        <a:prstGeom prst="rect">
          <a:avLst/>
        </a:prstGeom>
        <a:solidFill>
          <a:schemeClr val="accent5">
            <a:hueOff val="5468597"/>
            <a:satOff val="-2462"/>
            <a:lumOff val="-3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Advantages and Limitations of Using OneDrive</a:t>
          </a:r>
          <a:endParaRPr lang="en-US" sz="2500" kern="1200"/>
        </a:p>
      </dsp:txBody>
      <dsp:txXfrm>
        <a:off x="169564" y="2189406"/>
        <a:ext cx="3123819" cy="1874291"/>
      </dsp:txXfrm>
    </dsp:sp>
    <dsp:sp modelId="{DD62619F-2E95-42AD-B10E-894F903A8F17}">
      <dsp:nvSpPr>
        <dsp:cNvPr id="0" name=""/>
        <dsp:cNvSpPr/>
      </dsp:nvSpPr>
      <dsp:spPr>
        <a:xfrm>
          <a:off x="3605765" y="2189406"/>
          <a:ext cx="3123819" cy="1874291"/>
        </a:xfrm>
        <a:prstGeom prst="rect">
          <a:avLst/>
        </a:prstGeom>
        <a:solidFill>
          <a:schemeClr val="accent5">
            <a:hueOff val="7291462"/>
            <a:satOff val="-3283"/>
            <a:lumOff val="-40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Conclusion </a:t>
          </a:r>
          <a:endParaRPr lang="en-US" sz="2500" kern="1200"/>
        </a:p>
      </dsp:txBody>
      <dsp:txXfrm>
        <a:off x="3605765" y="2189406"/>
        <a:ext cx="3123819" cy="1874291"/>
      </dsp:txXfrm>
    </dsp:sp>
    <dsp:sp modelId="{097F1B6C-7A2C-48B3-92C9-71E3DB1AEF95}">
      <dsp:nvSpPr>
        <dsp:cNvPr id="0" name=""/>
        <dsp:cNvSpPr/>
      </dsp:nvSpPr>
      <dsp:spPr>
        <a:xfrm>
          <a:off x="7041966" y="2189406"/>
          <a:ext cx="3123819" cy="1874291"/>
        </a:xfrm>
        <a:prstGeom prst="rect">
          <a:avLst/>
        </a:prstGeom>
        <a:solidFill>
          <a:schemeClr val="accent5">
            <a:hueOff val="9114327"/>
            <a:satOff val="-4104"/>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References </a:t>
          </a:r>
          <a:endParaRPr lang="en-US" sz="2500" kern="1200"/>
        </a:p>
      </dsp:txBody>
      <dsp:txXfrm>
        <a:off x="7041966" y="2189406"/>
        <a:ext cx="3123819" cy="18742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25E3EA-C2B4-45DD-A6D1-1281A1E88DB6}">
      <dsp:nvSpPr>
        <dsp:cNvPr id="0" name=""/>
        <dsp:cNvSpPr/>
      </dsp:nvSpPr>
      <dsp:spPr>
        <a:xfrm>
          <a:off x="0" y="153216"/>
          <a:ext cx="5862396" cy="1872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solidFill>
                <a:srgbClr val="FFFFFF"/>
              </a:solidFill>
              <a:ea typeface="+mn-ea"/>
              <a:cs typeface="+mn-cs"/>
            </a:rPr>
            <a:t>I have Decided to Work on Secure File storage and Sharing because I Strongly believe that it is a very important aspect when it comes to dealing with patients and care workers in a work setting such as Riverdale Nursing Home. The Microsoft 365 Tool that is proper for the secure file storage and sharing would be Microsoft OneDrive. </a:t>
          </a:r>
          <a:r>
            <a:rPr lang="en-GB" sz="1600" kern="1200">
              <a:solidFill>
                <a:srgbClr val="000000"/>
              </a:solidFill>
              <a:latin typeface="Neue Haas Grotesk Text Pro"/>
              <a:ea typeface="+mn-ea"/>
              <a:cs typeface="+mn-cs"/>
            </a:rPr>
            <a:t>Mercurio, R and Merrill, B</a:t>
          </a:r>
          <a:r>
            <a:rPr lang="en-GB" sz="1600" i="1" kern="1200">
              <a:solidFill>
                <a:srgbClr val="000000"/>
              </a:solidFill>
              <a:latin typeface="Neue Haas Grotesk Text Pro"/>
              <a:ea typeface="+mn-ea"/>
              <a:cs typeface="+mn-cs"/>
            </a:rPr>
            <a:t> (</a:t>
          </a:r>
          <a:r>
            <a:rPr lang="en-GB" sz="1600" kern="1200">
              <a:solidFill>
                <a:srgbClr val="000000"/>
              </a:solidFill>
              <a:latin typeface="Neue Haas Grotesk Text Pro"/>
              <a:ea typeface="+mn-ea"/>
              <a:cs typeface="+mn-cs"/>
            </a:rPr>
            <a:t>2021)</a:t>
          </a:r>
          <a:r>
            <a:rPr lang="en-GB" sz="1600" kern="1200" dirty="0">
              <a:solidFill>
                <a:srgbClr val="FFFFFF"/>
              </a:solidFill>
              <a:latin typeface="Neue Haas Grotesk Text Pro"/>
              <a:ea typeface="+mn-ea"/>
              <a:cs typeface="+mn-cs"/>
            </a:rPr>
            <a:t> </a:t>
          </a:r>
          <a:endParaRPr lang="en-US" sz="1600" kern="1200" dirty="0">
            <a:solidFill>
              <a:srgbClr val="FFFFFF"/>
            </a:solidFill>
            <a:ea typeface="+mn-ea"/>
            <a:cs typeface="+mn-cs"/>
          </a:endParaRPr>
        </a:p>
      </dsp:txBody>
      <dsp:txXfrm>
        <a:off x="91384" y="244600"/>
        <a:ext cx="5679628" cy="1689232"/>
      </dsp:txXfrm>
    </dsp:sp>
    <dsp:sp modelId="{51BE36D8-E0A3-436E-BD90-F701196A1642}">
      <dsp:nvSpPr>
        <dsp:cNvPr id="0" name=""/>
        <dsp:cNvSpPr/>
      </dsp:nvSpPr>
      <dsp:spPr>
        <a:xfrm>
          <a:off x="0" y="2071296"/>
          <a:ext cx="5862396" cy="1872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solidFill>
                <a:srgbClr val="FFFFFF"/>
              </a:solidFill>
              <a:ea typeface="+mn-ea"/>
              <a:cs typeface="+mn-cs"/>
            </a:rPr>
            <a:t>That is because storing and syncing files on OneDrive makes it easier to store and keep your data safe while it can be shared among all staff and it can also allow members to edit and restore information on other devices if one is broken or lost.</a:t>
          </a:r>
          <a:r>
            <a:rPr lang="en-GB" sz="1600" kern="1200">
              <a:solidFill>
                <a:srgbClr val="FFFFFF"/>
              </a:solidFill>
              <a:latin typeface="Neue Haas Grotesk Text Pro"/>
              <a:ea typeface="+mn-ea"/>
              <a:cs typeface="+mn-cs"/>
            </a:rPr>
            <a:t> </a:t>
          </a:r>
          <a:r>
            <a:rPr lang="en-GB" sz="1600" kern="1200">
              <a:solidFill>
                <a:srgbClr val="000000"/>
              </a:solidFill>
              <a:latin typeface="Neue Haas Grotesk Text Pro"/>
              <a:ea typeface="+mn-ea"/>
              <a:cs typeface="+mn-cs"/>
            </a:rPr>
            <a:t>Mercurio, R and Merrill, B</a:t>
          </a:r>
          <a:r>
            <a:rPr lang="en-GB" sz="1600" i="1" kern="1200">
              <a:solidFill>
                <a:srgbClr val="000000"/>
              </a:solidFill>
              <a:latin typeface="Neue Haas Grotesk Text Pro"/>
              <a:ea typeface="+mn-ea"/>
              <a:cs typeface="+mn-cs"/>
            </a:rPr>
            <a:t> (</a:t>
          </a:r>
          <a:r>
            <a:rPr lang="en-GB" sz="1600" kern="1200">
              <a:solidFill>
                <a:srgbClr val="000000"/>
              </a:solidFill>
              <a:latin typeface="Neue Haas Grotesk Text Pro"/>
              <a:ea typeface="+mn-ea"/>
              <a:cs typeface="+mn-cs"/>
            </a:rPr>
            <a:t>2021)</a:t>
          </a:r>
          <a:endParaRPr lang="en-US" sz="1600" kern="1200">
            <a:solidFill>
              <a:srgbClr val="FFFFFF"/>
            </a:solidFill>
            <a:ea typeface="+mn-ea"/>
            <a:cs typeface="+mn-cs"/>
          </a:endParaRPr>
        </a:p>
      </dsp:txBody>
      <dsp:txXfrm>
        <a:off x="91384" y="2162680"/>
        <a:ext cx="5679628" cy="168923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1B5D97-ACB9-4E6B-9B91-9D97F297F844}">
      <dsp:nvSpPr>
        <dsp:cNvPr id="0" name=""/>
        <dsp:cNvSpPr/>
      </dsp:nvSpPr>
      <dsp:spPr>
        <a:xfrm>
          <a:off x="0" y="0"/>
          <a:ext cx="10653579" cy="45938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a:t>At Riverdale Nursing home staff members are not sure of which tool to use for what purpose even though they are using Microsoft 365 at this location in the case of secure file storage and sharing OneDrive is the proper tool to be use, it is very effective to improve Efficiency and communication because.</a:t>
          </a:r>
          <a:endParaRPr lang="en-US" sz="2700" kern="1200"/>
        </a:p>
      </dsp:txBody>
      <dsp:txXfrm>
        <a:off x="0" y="0"/>
        <a:ext cx="10653579" cy="2480667"/>
      </dsp:txXfrm>
    </dsp:sp>
    <dsp:sp modelId="{9C0C9114-E055-4821-BD4F-DFC9B71ACA11}">
      <dsp:nvSpPr>
        <dsp:cNvPr id="0" name=""/>
        <dsp:cNvSpPr/>
      </dsp:nvSpPr>
      <dsp:spPr>
        <a:xfrm>
          <a:off x="0" y="2388790"/>
          <a:ext cx="5326789" cy="21131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rtl="0">
            <a:lnSpc>
              <a:spcPct val="90000"/>
            </a:lnSpc>
            <a:spcBef>
              <a:spcPct val="0"/>
            </a:spcBef>
            <a:spcAft>
              <a:spcPct val="35000"/>
            </a:spcAft>
            <a:buNone/>
          </a:pPr>
          <a:r>
            <a:rPr lang="en-GB" sz="2400" kern="1200" dirty="0"/>
            <a:t>Single Source Everyone works on a file, and it can be shared among staff members and edited while being updated in seconds.</a:t>
          </a:r>
          <a:r>
            <a:rPr lang="en-GB" sz="2400" kern="1200" dirty="0">
              <a:latin typeface="Neue Haas Grotesk Text Pro"/>
            </a:rPr>
            <a:t> </a:t>
          </a:r>
          <a:r>
            <a:rPr lang="en-GB" sz="2400" kern="1200" dirty="0" err="1">
              <a:latin typeface="Neue Haas Grotesk Text Pro"/>
            </a:rPr>
            <a:t>Multcloud</a:t>
          </a:r>
          <a:r>
            <a:rPr lang="en-GB" sz="2400" kern="1200" dirty="0">
              <a:latin typeface="Neue Haas Grotesk Text Pro"/>
            </a:rPr>
            <a:t> (2024)</a:t>
          </a:r>
          <a:endParaRPr lang="en-US" sz="2400" kern="1200" dirty="0"/>
        </a:p>
      </dsp:txBody>
      <dsp:txXfrm>
        <a:off x="0" y="2388790"/>
        <a:ext cx="5326789" cy="2113160"/>
      </dsp:txXfrm>
    </dsp:sp>
    <dsp:sp modelId="{78E85FE3-ACF4-46E6-BD5F-7899F898D828}">
      <dsp:nvSpPr>
        <dsp:cNvPr id="0" name=""/>
        <dsp:cNvSpPr/>
      </dsp:nvSpPr>
      <dsp:spPr>
        <a:xfrm>
          <a:off x="5326789" y="2388790"/>
          <a:ext cx="5326789" cy="21131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rtl="0">
            <a:lnSpc>
              <a:spcPct val="90000"/>
            </a:lnSpc>
            <a:spcBef>
              <a:spcPct val="0"/>
            </a:spcBef>
            <a:spcAft>
              <a:spcPct val="35000"/>
            </a:spcAft>
            <a:buNone/>
          </a:pPr>
          <a:r>
            <a:rPr lang="en-GB" sz="2400" kern="1200" dirty="0"/>
            <a:t>Safe and secure sharing of files within the</a:t>
          </a:r>
          <a:r>
            <a:rPr lang="en-GB" sz="2400" kern="1200" dirty="0">
              <a:latin typeface="Neue Haas Grotesk Text Pro"/>
            </a:rPr>
            <a:t> workplace</a:t>
          </a:r>
          <a:r>
            <a:rPr lang="en-GB" sz="2400" kern="1200" dirty="0"/>
            <a:t> were the person in charge or the supervisor can control if these files can be edited or view only.</a:t>
          </a:r>
          <a:r>
            <a:rPr lang="en-GB" sz="2400" kern="1200" dirty="0">
              <a:latin typeface="Neue Haas Grotesk Text Pro"/>
            </a:rPr>
            <a:t> </a:t>
          </a:r>
          <a:r>
            <a:rPr lang="en-GB" sz="2400" kern="1200" dirty="0" err="1">
              <a:latin typeface="Neue Haas Grotesk Text Pro"/>
            </a:rPr>
            <a:t>Multcloud</a:t>
          </a:r>
          <a:r>
            <a:rPr lang="en-GB" sz="2400" kern="1200" dirty="0"/>
            <a:t> (</a:t>
          </a:r>
          <a:r>
            <a:rPr lang="en-GB" sz="2400" kern="1200" dirty="0">
              <a:latin typeface="Neue Haas Grotesk Text Pro"/>
            </a:rPr>
            <a:t>2024)</a:t>
          </a:r>
          <a:endParaRPr lang="en-US" sz="2400" kern="1200" dirty="0"/>
        </a:p>
      </dsp:txBody>
      <dsp:txXfrm>
        <a:off x="5326789" y="2388790"/>
        <a:ext cx="5326789" cy="21131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074F28-EB39-4CA5-B957-3B1F8CD9C0E3}">
      <dsp:nvSpPr>
        <dsp:cNvPr id="0" name=""/>
        <dsp:cNvSpPr/>
      </dsp:nvSpPr>
      <dsp:spPr>
        <a:xfrm>
          <a:off x="1261" y="393494"/>
          <a:ext cx="4428354" cy="28120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384B52-5673-436D-954F-94F3B1CF2AE1}">
      <dsp:nvSpPr>
        <dsp:cNvPr id="0" name=""/>
        <dsp:cNvSpPr/>
      </dsp:nvSpPr>
      <dsp:spPr>
        <a:xfrm>
          <a:off x="493301" y="860931"/>
          <a:ext cx="4428354" cy="28120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ea typeface="+mn-ea"/>
              <a:cs typeface="+mn-cs"/>
            </a:rPr>
            <a:t>The Main advantage of using OneDrive in the Riverdale case study is that once the staffs are educated on the proper use of this tool, they will full access to filles and information anywhere and on any device in real-time collaboration</a:t>
          </a:r>
          <a:r>
            <a:rPr lang="en-GB" sz="2000" kern="1200" dirty="0">
              <a:latin typeface="Neue Haas Grotesk Text Pro"/>
              <a:ea typeface="+mn-ea"/>
              <a:cs typeface="+mn-cs"/>
            </a:rPr>
            <a:t>.</a:t>
          </a:r>
          <a:r>
            <a:rPr lang="en-GB" sz="2000" kern="1200" dirty="0">
              <a:ea typeface="+mn-ea"/>
              <a:cs typeface="+mn-cs"/>
            </a:rPr>
            <a:t> </a:t>
          </a:r>
          <a:r>
            <a:rPr lang="en-GB" sz="2000" kern="1200" dirty="0">
              <a:latin typeface="Neue Haas Grotesk Text Pro"/>
              <a:ea typeface="+mn-ea"/>
              <a:cs typeface="+mn-cs"/>
            </a:rPr>
            <a:t>UC </a:t>
          </a:r>
          <a:r>
            <a:rPr lang="en-GB" sz="2000" kern="1200" dirty="0">
              <a:ea typeface="+mn-ea"/>
              <a:cs typeface="+mn-cs"/>
            </a:rPr>
            <a:t>Irvine </a:t>
          </a:r>
          <a:r>
            <a:rPr lang="en-GB" sz="2000" kern="1200" dirty="0" err="1">
              <a:ea typeface="+mn-ea"/>
              <a:cs typeface="+mn-cs"/>
            </a:rPr>
            <a:t>Oit</a:t>
          </a:r>
          <a:r>
            <a:rPr lang="en-GB" sz="2000" kern="1200" dirty="0">
              <a:ea typeface="+mn-ea"/>
              <a:cs typeface="+mn-cs"/>
            </a:rPr>
            <a:t> (2026</a:t>
          </a:r>
          <a:r>
            <a:rPr lang="en-GB" sz="2000" kern="1200" dirty="0">
              <a:latin typeface="Neue Haas Grotesk Text Pro"/>
              <a:ea typeface="+mn-ea"/>
              <a:cs typeface="+mn-cs"/>
            </a:rPr>
            <a:t>)</a:t>
          </a:r>
          <a:endParaRPr lang="en-US" sz="2000" kern="1200" dirty="0">
            <a:ea typeface="+mn-ea"/>
            <a:cs typeface="+mn-cs"/>
          </a:endParaRPr>
        </a:p>
      </dsp:txBody>
      <dsp:txXfrm>
        <a:off x="575662" y="943292"/>
        <a:ext cx="4263632" cy="2647282"/>
      </dsp:txXfrm>
    </dsp:sp>
    <dsp:sp modelId="{F9FEFDE5-57B6-4A4A-A475-9A49D0D400F5}">
      <dsp:nvSpPr>
        <dsp:cNvPr id="0" name=""/>
        <dsp:cNvSpPr/>
      </dsp:nvSpPr>
      <dsp:spPr>
        <a:xfrm>
          <a:off x="5413694" y="393494"/>
          <a:ext cx="4428354" cy="28120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CD9837-90DA-4ACD-B029-F23686525FFE}">
      <dsp:nvSpPr>
        <dsp:cNvPr id="0" name=""/>
        <dsp:cNvSpPr/>
      </dsp:nvSpPr>
      <dsp:spPr>
        <a:xfrm>
          <a:off x="5905734" y="860931"/>
          <a:ext cx="4428354" cy="28120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ea typeface="+mn-ea"/>
              <a:cs typeface="+mn-cs"/>
            </a:rPr>
            <a:t>The Limitation of using OneDrive would be that all members would have access to the files and that the security features of OneDrive is not so secure for Certain Organisation. UC Irvine </a:t>
          </a:r>
          <a:r>
            <a:rPr lang="en-GB" sz="2000" kern="1200" err="1">
              <a:ea typeface="+mn-ea"/>
              <a:cs typeface="+mn-cs"/>
            </a:rPr>
            <a:t>Oit</a:t>
          </a:r>
          <a:r>
            <a:rPr lang="en-GB" sz="2000" kern="1200">
              <a:ea typeface="+mn-ea"/>
              <a:cs typeface="+mn-cs"/>
            </a:rPr>
            <a:t> (2026</a:t>
          </a:r>
          <a:r>
            <a:rPr lang="en-GB" sz="2000" kern="1200">
              <a:latin typeface="Neue Haas Grotesk Text Pro"/>
              <a:ea typeface="+mn-ea"/>
              <a:cs typeface="+mn-cs"/>
            </a:rPr>
            <a:t>)</a:t>
          </a:r>
          <a:endParaRPr lang="en-US" sz="2000" kern="1200">
            <a:ea typeface="+mn-ea"/>
            <a:cs typeface="+mn-cs"/>
          </a:endParaRPr>
        </a:p>
      </dsp:txBody>
      <dsp:txXfrm>
        <a:off x="5988095" y="943292"/>
        <a:ext cx="4263632" cy="264728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72A7E7-CE0A-4A7E-B622-54EBF6D340E0}">
      <dsp:nvSpPr>
        <dsp:cNvPr id="0" name=""/>
        <dsp:cNvSpPr/>
      </dsp:nvSpPr>
      <dsp:spPr>
        <a:xfrm>
          <a:off x="753" y="1757871"/>
          <a:ext cx="1762983" cy="88149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19050" rIns="28575" bIns="19050" numCol="1" spcCol="1270" anchor="ctr" anchorCtr="0">
          <a:noAutofit/>
        </a:bodyPr>
        <a:lstStyle/>
        <a:p>
          <a:pPr marL="0" lvl="0" indent="0" algn="ctr" defTabSz="666750" rtl="0">
            <a:lnSpc>
              <a:spcPct val="90000"/>
            </a:lnSpc>
            <a:spcBef>
              <a:spcPct val="0"/>
            </a:spcBef>
            <a:spcAft>
              <a:spcPct val="35000"/>
            </a:spcAft>
            <a:buNone/>
          </a:pPr>
          <a:r>
            <a:rPr lang="en-US" sz="1500" kern="1200" dirty="0">
              <a:latin typeface="Univers Condensed"/>
            </a:rPr>
            <a:t>What does the </a:t>
          </a:r>
          <a:r>
            <a:rPr lang="en-US" sz="1500" kern="1200" dirty="0" err="1">
              <a:latin typeface="Univers Condensed"/>
            </a:rPr>
            <a:t>worplace</a:t>
          </a:r>
          <a:r>
            <a:rPr lang="en-US" sz="1500" kern="1200" dirty="0">
              <a:latin typeface="Univers Condensed"/>
            </a:rPr>
            <a:t> task involve at Silverdale?</a:t>
          </a:r>
          <a:endParaRPr lang="en-US" sz="1500" kern="1200" dirty="0"/>
        </a:p>
      </dsp:txBody>
      <dsp:txXfrm>
        <a:off x="26571" y="1783689"/>
        <a:ext cx="1711347" cy="829855"/>
      </dsp:txXfrm>
    </dsp:sp>
    <dsp:sp modelId="{FD7BA181-4CEE-453E-BCE0-91FAA5605028}">
      <dsp:nvSpPr>
        <dsp:cNvPr id="0" name=""/>
        <dsp:cNvSpPr/>
      </dsp:nvSpPr>
      <dsp:spPr>
        <a:xfrm>
          <a:off x="177051" y="2639363"/>
          <a:ext cx="176298" cy="661118"/>
        </a:xfrm>
        <a:custGeom>
          <a:avLst/>
          <a:gdLst/>
          <a:ahLst/>
          <a:cxnLst/>
          <a:rect l="0" t="0" r="0" b="0"/>
          <a:pathLst>
            <a:path>
              <a:moveTo>
                <a:pt x="0" y="0"/>
              </a:moveTo>
              <a:lnTo>
                <a:pt x="0" y="661118"/>
              </a:lnTo>
              <a:lnTo>
                <a:pt x="176298" y="66111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10C3CE2-D2B2-4687-821D-228B220EF656}">
      <dsp:nvSpPr>
        <dsp:cNvPr id="0" name=""/>
        <dsp:cNvSpPr/>
      </dsp:nvSpPr>
      <dsp:spPr>
        <a:xfrm>
          <a:off x="353350" y="2859736"/>
          <a:ext cx="1410386" cy="88149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rtl="0">
            <a:lnSpc>
              <a:spcPct val="90000"/>
            </a:lnSpc>
            <a:spcBef>
              <a:spcPct val="0"/>
            </a:spcBef>
            <a:spcAft>
              <a:spcPct val="35000"/>
            </a:spcAft>
            <a:buNone/>
          </a:pPr>
          <a:r>
            <a:rPr lang="en-US" sz="1000" kern="1200" dirty="0">
              <a:latin typeface="Univers Condensed"/>
            </a:rPr>
            <a:t>Staff scheduling and </a:t>
          </a:r>
          <a:r>
            <a:rPr lang="en-US" sz="1000" kern="1200" dirty="0" err="1">
              <a:latin typeface="Univers Condensed"/>
            </a:rPr>
            <a:t>Rotas</a:t>
          </a:r>
          <a:endParaRPr lang="en-US" sz="1000" kern="1200" dirty="0"/>
        </a:p>
      </dsp:txBody>
      <dsp:txXfrm>
        <a:off x="379168" y="2885554"/>
        <a:ext cx="1358750" cy="829855"/>
      </dsp:txXfrm>
    </dsp:sp>
    <dsp:sp modelId="{41792E88-23C6-40F6-B38B-579BD09D5CDE}">
      <dsp:nvSpPr>
        <dsp:cNvPr id="0" name=""/>
        <dsp:cNvSpPr/>
      </dsp:nvSpPr>
      <dsp:spPr>
        <a:xfrm>
          <a:off x="2204482" y="1757871"/>
          <a:ext cx="1762983" cy="88149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19050" rIns="28575" bIns="19050" numCol="1" spcCol="1270" anchor="ctr" anchorCtr="0">
          <a:noAutofit/>
        </a:bodyPr>
        <a:lstStyle/>
        <a:p>
          <a:pPr marL="0" lvl="0" indent="0" algn="ctr" defTabSz="666750" rtl="0">
            <a:lnSpc>
              <a:spcPct val="90000"/>
            </a:lnSpc>
            <a:spcBef>
              <a:spcPct val="0"/>
            </a:spcBef>
            <a:spcAft>
              <a:spcPct val="35000"/>
            </a:spcAft>
            <a:buNone/>
          </a:pPr>
          <a:r>
            <a:rPr lang="en-US" sz="1500" kern="1200">
              <a:latin typeface="Univers Condensed"/>
            </a:rPr>
            <a:t>Which Microsoft 365 tool was selected?</a:t>
          </a:r>
          <a:endParaRPr lang="en-US" sz="1500" kern="1200"/>
        </a:p>
      </dsp:txBody>
      <dsp:txXfrm>
        <a:off x="2230300" y="1783689"/>
        <a:ext cx="1711347" cy="829855"/>
      </dsp:txXfrm>
    </dsp:sp>
    <dsp:sp modelId="{A1CC5173-5261-402B-9B6B-82F26D30CAA1}">
      <dsp:nvSpPr>
        <dsp:cNvPr id="0" name=""/>
        <dsp:cNvSpPr/>
      </dsp:nvSpPr>
      <dsp:spPr>
        <a:xfrm>
          <a:off x="2380780" y="2639363"/>
          <a:ext cx="176298" cy="661118"/>
        </a:xfrm>
        <a:custGeom>
          <a:avLst/>
          <a:gdLst/>
          <a:ahLst/>
          <a:cxnLst/>
          <a:rect l="0" t="0" r="0" b="0"/>
          <a:pathLst>
            <a:path>
              <a:moveTo>
                <a:pt x="0" y="0"/>
              </a:moveTo>
              <a:lnTo>
                <a:pt x="0" y="661118"/>
              </a:lnTo>
              <a:lnTo>
                <a:pt x="176298" y="66111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75C8ECA-0FA5-4C20-8D01-32EFAD9CDC18}">
      <dsp:nvSpPr>
        <dsp:cNvPr id="0" name=""/>
        <dsp:cNvSpPr/>
      </dsp:nvSpPr>
      <dsp:spPr>
        <a:xfrm>
          <a:off x="2557079" y="2859736"/>
          <a:ext cx="1410386" cy="88149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rtl="0">
            <a:lnSpc>
              <a:spcPct val="90000"/>
            </a:lnSpc>
            <a:spcBef>
              <a:spcPct val="0"/>
            </a:spcBef>
            <a:spcAft>
              <a:spcPct val="35000"/>
            </a:spcAft>
            <a:buNone/>
          </a:pPr>
          <a:r>
            <a:rPr lang="en-US" sz="1000" kern="1200" dirty="0">
              <a:latin typeface="Univers Condensed"/>
            </a:rPr>
            <a:t>Microsoft Excel for its Data transformation capabilities </a:t>
          </a:r>
          <a:r>
            <a:rPr lang="en-US" sz="1000" u="sng" kern="1200" dirty="0" err="1">
              <a:latin typeface="Calisto MT"/>
            </a:rPr>
            <a:t>Olafusi</a:t>
          </a:r>
          <a:r>
            <a:rPr lang="en-US" sz="1000" u="sng" kern="1200" dirty="0">
              <a:latin typeface="Calisto MT"/>
            </a:rPr>
            <a:t>, M (No date)</a:t>
          </a:r>
        </a:p>
      </dsp:txBody>
      <dsp:txXfrm>
        <a:off x="2582897" y="2885554"/>
        <a:ext cx="1358750" cy="829855"/>
      </dsp:txXfrm>
    </dsp:sp>
    <dsp:sp modelId="{F3C9A7EB-7765-4ACC-9A3A-1B644B953E47}">
      <dsp:nvSpPr>
        <dsp:cNvPr id="0" name=""/>
        <dsp:cNvSpPr/>
      </dsp:nvSpPr>
      <dsp:spPr>
        <a:xfrm>
          <a:off x="4408211" y="1757871"/>
          <a:ext cx="1762983" cy="88149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19050" rIns="28575" bIns="19050" numCol="1" spcCol="1270" anchor="ctr" anchorCtr="0">
          <a:noAutofit/>
        </a:bodyPr>
        <a:lstStyle/>
        <a:p>
          <a:pPr marL="0" lvl="0" indent="0" algn="ctr" defTabSz="666750" rtl="0">
            <a:lnSpc>
              <a:spcPct val="90000"/>
            </a:lnSpc>
            <a:spcBef>
              <a:spcPct val="0"/>
            </a:spcBef>
            <a:spcAft>
              <a:spcPct val="35000"/>
            </a:spcAft>
            <a:buNone/>
          </a:pPr>
          <a:r>
            <a:rPr lang="en-US" sz="1500" kern="1200">
              <a:latin typeface="Univers Condensed"/>
            </a:rPr>
            <a:t>Why is it suitable for the task?</a:t>
          </a:r>
          <a:endParaRPr lang="en-US" sz="1500" kern="1200"/>
        </a:p>
      </dsp:txBody>
      <dsp:txXfrm>
        <a:off x="4434029" y="1783689"/>
        <a:ext cx="1711347" cy="829855"/>
      </dsp:txXfrm>
    </dsp:sp>
    <dsp:sp modelId="{F2E5CBED-F7D9-4FAF-8096-933AEE860166}">
      <dsp:nvSpPr>
        <dsp:cNvPr id="0" name=""/>
        <dsp:cNvSpPr/>
      </dsp:nvSpPr>
      <dsp:spPr>
        <a:xfrm>
          <a:off x="4584509" y="2639363"/>
          <a:ext cx="176298" cy="661118"/>
        </a:xfrm>
        <a:custGeom>
          <a:avLst/>
          <a:gdLst/>
          <a:ahLst/>
          <a:cxnLst/>
          <a:rect l="0" t="0" r="0" b="0"/>
          <a:pathLst>
            <a:path>
              <a:moveTo>
                <a:pt x="0" y="0"/>
              </a:moveTo>
              <a:lnTo>
                <a:pt x="0" y="661118"/>
              </a:lnTo>
              <a:lnTo>
                <a:pt x="176298" y="66111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219C7D1-A9C9-4093-9058-2E316C8A29FA}">
      <dsp:nvSpPr>
        <dsp:cNvPr id="0" name=""/>
        <dsp:cNvSpPr/>
      </dsp:nvSpPr>
      <dsp:spPr>
        <a:xfrm>
          <a:off x="4760808" y="2859736"/>
          <a:ext cx="1410386" cy="88149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rtl="0">
            <a:lnSpc>
              <a:spcPct val="90000"/>
            </a:lnSpc>
            <a:spcBef>
              <a:spcPct val="0"/>
            </a:spcBef>
            <a:spcAft>
              <a:spcPct val="35000"/>
            </a:spcAft>
            <a:buNone/>
          </a:pPr>
          <a:r>
            <a:rPr lang="en-US" sz="1000" kern="1200" dirty="0">
              <a:latin typeface="Aptos"/>
            </a:rPr>
            <a:t>Excel allows managers to build weekly or monthly </a:t>
          </a:r>
          <a:r>
            <a:rPr lang="en-US" sz="1000" kern="1200" dirty="0" err="1">
              <a:latin typeface="Aptos"/>
            </a:rPr>
            <a:t>rota</a:t>
          </a:r>
          <a:r>
            <a:rPr lang="en-US" sz="1000" kern="1200" dirty="0">
              <a:latin typeface="Aptos"/>
            </a:rPr>
            <a:t> templates</a:t>
          </a:r>
          <a:endParaRPr lang="en-US" sz="1000" kern="1200" dirty="0"/>
        </a:p>
      </dsp:txBody>
      <dsp:txXfrm>
        <a:off x="4786626" y="2885554"/>
        <a:ext cx="1358750" cy="82985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C91ECF-2DFB-4A23-8A20-AA2DFA0BC336}">
      <dsp:nvSpPr>
        <dsp:cNvPr id="0" name=""/>
        <dsp:cNvSpPr/>
      </dsp:nvSpPr>
      <dsp:spPr>
        <a:xfrm>
          <a:off x="0" y="2282"/>
          <a:ext cx="6171948" cy="1156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E47F4A-97C6-44C6-9DCD-79AB1B4F0415}">
      <dsp:nvSpPr>
        <dsp:cNvPr id="0" name=""/>
        <dsp:cNvSpPr/>
      </dsp:nvSpPr>
      <dsp:spPr>
        <a:xfrm>
          <a:off x="349915" y="262549"/>
          <a:ext cx="636209" cy="6362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829714-6845-4C7C-BEB3-A8A4FFF5F207}">
      <dsp:nvSpPr>
        <dsp:cNvPr id="0" name=""/>
        <dsp:cNvSpPr/>
      </dsp:nvSpPr>
      <dsp:spPr>
        <a:xfrm>
          <a:off x="1336039" y="2282"/>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889000" rtl="0">
            <a:lnSpc>
              <a:spcPct val="90000"/>
            </a:lnSpc>
            <a:spcBef>
              <a:spcPct val="0"/>
            </a:spcBef>
            <a:spcAft>
              <a:spcPct val="35000"/>
            </a:spcAft>
            <a:buNone/>
          </a:pPr>
          <a:r>
            <a:rPr lang="en-US" sz="2000" kern="1200" dirty="0">
              <a:latin typeface="Univers Condensed"/>
            </a:rPr>
            <a:t>CREATE A CLEAR STRUCTURE FOR ROTAS AND MANAGE USE OF TIME </a:t>
          </a:r>
          <a:r>
            <a:rPr lang="en-US" sz="2000" u="sng" kern="1200" dirty="0">
              <a:latin typeface="Univers Condensed"/>
            </a:rPr>
            <a:t>Lewthwaite, J (2006). Managing people for the first time.</a:t>
          </a:r>
          <a:endParaRPr lang="en-US" sz="2000" u="sng" kern="1200" dirty="0"/>
        </a:p>
      </dsp:txBody>
      <dsp:txXfrm>
        <a:off x="1336039" y="2282"/>
        <a:ext cx="4835908" cy="1156744"/>
      </dsp:txXfrm>
    </dsp:sp>
    <dsp:sp modelId="{866D6ABB-DFC6-40D5-AA4C-CD090FCFB529}">
      <dsp:nvSpPr>
        <dsp:cNvPr id="0" name=""/>
        <dsp:cNvSpPr/>
      </dsp:nvSpPr>
      <dsp:spPr>
        <a:xfrm>
          <a:off x="0" y="1448212"/>
          <a:ext cx="6171948" cy="1156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EE09F9-8843-4E3F-AB39-B1696947FB0F}">
      <dsp:nvSpPr>
        <dsp:cNvPr id="0" name=""/>
        <dsp:cNvSpPr/>
      </dsp:nvSpPr>
      <dsp:spPr>
        <a:xfrm>
          <a:off x="349915" y="1708480"/>
          <a:ext cx="636209" cy="6362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D08289-D189-4F0B-BF58-34775866B75A}">
      <dsp:nvSpPr>
        <dsp:cNvPr id="0" name=""/>
        <dsp:cNvSpPr/>
      </dsp:nvSpPr>
      <dsp:spPr>
        <a:xfrm>
          <a:off x="1336039" y="1448212"/>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889000">
            <a:lnSpc>
              <a:spcPct val="90000"/>
            </a:lnSpc>
            <a:spcBef>
              <a:spcPct val="0"/>
            </a:spcBef>
            <a:spcAft>
              <a:spcPct val="35000"/>
            </a:spcAft>
            <a:buNone/>
          </a:pPr>
          <a:r>
            <a:rPr lang="en-US" sz="2000" kern="1200"/>
            <a:t>EASY EDITING AND UPDATING</a:t>
          </a:r>
        </a:p>
      </dsp:txBody>
      <dsp:txXfrm>
        <a:off x="1336039" y="1448212"/>
        <a:ext cx="4835908" cy="1156744"/>
      </dsp:txXfrm>
    </dsp:sp>
    <dsp:sp modelId="{FC918976-3F0C-4CDC-B577-211700C455BC}">
      <dsp:nvSpPr>
        <dsp:cNvPr id="0" name=""/>
        <dsp:cNvSpPr/>
      </dsp:nvSpPr>
      <dsp:spPr>
        <a:xfrm>
          <a:off x="0" y="2894143"/>
          <a:ext cx="6171948" cy="1156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46F24B-E4EF-4490-9CD2-1D7479DD8C6A}">
      <dsp:nvSpPr>
        <dsp:cNvPr id="0" name=""/>
        <dsp:cNvSpPr/>
      </dsp:nvSpPr>
      <dsp:spPr>
        <a:xfrm>
          <a:off x="349915" y="3154410"/>
          <a:ext cx="636209" cy="6362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341E25-FA91-4EFD-9F36-669A90C3367C}">
      <dsp:nvSpPr>
        <dsp:cNvPr id="0" name=""/>
        <dsp:cNvSpPr/>
      </dsp:nvSpPr>
      <dsp:spPr>
        <a:xfrm>
          <a:off x="1336039" y="2894143"/>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889000">
            <a:lnSpc>
              <a:spcPct val="90000"/>
            </a:lnSpc>
            <a:spcBef>
              <a:spcPct val="0"/>
            </a:spcBef>
            <a:spcAft>
              <a:spcPct val="35000"/>
            </a:spcAft>
            <a:buNone/>
          </a:pPr>
          <a:r>
            <a:rPr lang="en-US" sz="2000" kern="1200"/>
            <a:t>SUPPORT ACCURACY AND EFFICIENCY</a:t>
          </a:r>
        </a:p>
      </dsp:txBody>
      <dsp:txXfrm>
        <a:off x="1336039" y="2894143"/>
        <a:ext cx="4835908" cy="1156744"/>
      </dsp:txXfrm>
    </dsp:sp>
    <dsp:sp modelId="{834A0D43-70E6-45AA-8545-86E688737DB1}">
      <dsp:nvSpPr>
        <dsp:cNvPr id="0" name=""/>
        <dsp:cNvSpPr/>
      </dsp:nvSpPr>
      <dsp:spPr>
        <a:xfrm>
          <a:off x="0" y="4340073"/>
          <a:ext cx="6171948" cy="1156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6E6D99-1A68-4DA1-B55C-3C53D9C4304F}">
      <dsp:nvSpPr>
        <dsp:cNvPr id="0" name=""/>
        <dsp:cNvSpPr/>
      </dsp:nvSpPr>
      <dsp:spPr>
        <a:xfrm>
          <a:off x="349915" y="4600340"/>
          <a:ext cx="636209" cy="6362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0CF850-DFF2-48EB-8C46-93D7DAA2DC17}">
      <dsp:nvSpPr>
        <dsp:cNvPr id="0" name=""/>
        <dsp:cNvSpPr/>
      </dsp:nvSpPr>
      <dsp:spPr>
        <a:xfrm>
          <a:off x="1336039" y="4340073"/>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889000">
            <a:lnSpc>
              <a:spcPct val="90000"/>
            </a:lnSpc>
            <a:spcBef>
              <a:spcPct val="0"/>
            </a:spcBef>
            <a:spcAft>
              <a:spcPct val="35000"/>
            </a:spcAft>
            <a:buNone/>
          </a:pPr>
          <a:r>
            <a:rPr lang="en-US" sz="2000" kern="1200"/>
            <a:t>SIMPLE </a:t>
          </a:r>
          <a:r>
            <a:rPr lang="en-US" sz="2000" kern="1200">
              <a:latin typeface="Univers Condensed"/>
            </a:rPr>
            <a:t>SHARING</a:t>
          </a:r>
          <a:r>
            <a:rPr lang="en-US" sz="2000" kern="1200"/>
            <a:t> THROUGH ONE DRIVE OR TEAMS</a:t>
          </a:r>
        </a:p>
      </dsp:txBody>
      <dsp:txXfrm>
        <a:off x="1336039" y="4340073"/>
        <a:ext cx="4835908" cy="115674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F43E82-229E-4A57-A1D0-79F6A0455DDF}">
      <dsp:nvSpPr>
        <dsp:cNvPr id="0" name=""/>
        <dsp:cNvSpPr/>
      </dsp:nvSpPr>
      <dsp:spPr>
        <a:xfrm>
          <a:off x="1786196" y="490155"/>
          <a:ext cx="378351" cy="91440"/>
        </a:xfrm>
        <a:custGeom>
          <a:avLst/>
          <a:gdLst/>
          <a:ahLst/>
          <a:cxnLst/>
          <a:rect l="0" t="0" r="0" b="0"/>
          <a:pathLst>
            <a:path>
              <a:moveTo>
                <a:pt x="0" y="45720"/>
              </a:moveTo>
              <a:lnTo>
                <a:pt x="37835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65148" y="533831"/>
        <a:ext cx="20447" cy="4089"/>
      </dsp:txXfrm>
    </dsp:sp>
    <dsp:sp modelId="{F72D0735-631D-4A6C-8E29-9F09B3DE2A7F}">
      <dsp:nvSpPr>
        <dsp:cNvPr id="0" name=""/>
        <dsp:cNvSpPr/>
      </dsp:nvSpPr>
      <dsp:spPr>
        <a:xfrm>
          <a:off x="9945" y="2460"/>
          <a:ext cx="1778051" cy="106683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126" tIns="91454" rIns="87126" bIns="91454" numCol="1" spcCol="1270" anchor="ctr" anchorCtr="0">
          <a:noAutofit/>
        </a:bodyPr>
        <a:lstStyle/>
        <a:p>
          <a:pPr marL="0" lvl="0" indent="0" algn="ctr" defTabSz="533400">
            <a:lnSpc>
              <a:spcPct val="90000"/>
            </a:lnSpc>
            <a:spcBef>
              <a:spcPct val="0"/>
            </a:spcBef>
            <a:spcAft>
              <a:spcPct val="35000"/>
            </a:spcAft>
            <a:buNone/>
          </a:pPr>
          <a:r>
            <a:rPr lang="en-US" sz="1200" kern="1200"/>
            <a:t>ADVANTAGES</a:t>
          </a:r>
        </a:p>
      </dsp:txBody>
      <dsp:txXfrm>
        <a:off x="9945" y="2460"/>
        <a:ext cx="1778051" cy="1066830"/>
      </dsp:txXfrm>
    </dsp:sp>
    <dsp:sp modelId="{5A32EB1A-6DEF-4715-85E3-CB6C88B92245}">
      <dsp:nvSpPr>
        <dsp:cNvPr id="0" name=""/>
        <dsp:cNvSpPr/>
      </dsp:nvSpPr>
      <dsp:spPr>
        <a:xfrm>
          <a:off x="3973199" y="490155"/>
          <a:ext cx="378351" cy="91440"/>
        </a:xfrm>
        <a:custGeom>
          <a:avLst/>
          <a:gdLst/>
          <a:ahLst/>
          <a:cxnLst/>
          <a:rect l="0" t="0" r="0" b="0"/>
          <a:pathLst>
            <a:path>
              <a:moveTo>
                <a:pt x="0" y="45720"/>
              </a:moveTo>
              <a:lnTo>
                <a:pt x="378351"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52151" y="533831"/>
        <a:ext cx="20447" cy="4089"/>
      </dsp:txXfrm>
    </dsp:sp>
    <dsp:sp modelId="{D71C5218-B9AE-4647-97A4-A98D34E43A27}">
      <dsp:nvSpPr>
        <dsp:cNvPr id="0" name=""/>
        <dsp:cNvSpPr/>
      </dsp:nvSpPr>
      <dsp:spPr>
        <a:xfrm>
          <a:off x="2196948" y="2460"/>
          <a:ext cx="1778051" cy="106683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126" tIns="91454" rIns="87126" bIns="91454" numCol="1" spcCol="1270" anchor="ctr" anchorCtr="0">
          <a:noAutofit/>
        </a:bodyPr>
        <a:lstStyle/>
        <a:p>
          <a:pPr marL="0" lvl="0" indent="0" algn="ctr" defTabSz="533400">
            <a:lnSpc>
              <a:spcPct val="90000"/>
            </a:lnSpc>
            <a:spcBef>
              <a:spcPct val="0"/>
            </a:spcBef>
            <a:spcAft>
              <a:spcPct val="35000"/>
            </a:spcAft>
            <a:buNone/>
          </a:pPr>
          <a:r>
            <a:rPr lang="en-US" sz="1200" kern="1200" dirty="0"/>
            <a:t>Highly flexible and </a:t>
          </a:r>
          <a:r>
            <a:rPr lang="en-US" sz="1200" kern="1200" dirty="0" err="1"/>
            <a:t>customisable</a:t>
          </a:r>
          <a:endParaRPr lang="en-US" sz="1200" kern="1200" dirty="0"/>
        </a:p>
      </dsp:txBody>
      <dsp:txXfrm>
        <a:off x="2196948" y="2460"/>
        <a:ext cx="1778051" cy="1066830"/>
      </dsp:txXfrm>
    </dsp:sp>
    <dsp:sp modelId="{56458C86-F0D6-452A-B566-37A06E701283}">
      <dsp:nvSpPr>
        <dsp:cNvPr id="0" name=""/>
        <dsp:cNvSpPr/>
      </dsp:nvSpPr>
      <dsp:spPr>
        <a:xfrm>
          <a:off x="898970" y="1067491"/>
          <a:ext cx="4374006" cy="378351"/>
        </a:xfrm>
        <a:custGeom>
          <a:avLst/>
          <a:gdLst/>
          <a:ahLst/>
          <a:cxnLst/>
          <a:rect l="0" t="0" r="0" b="0"/>
          <a:pathLst>
            <a:path>
              <a:moveTo>
                <a:pt x="4374006" y="0"/>
              </a:moveTo>
              <a:lnTo>
                <a:pt x="4374006" y="206275"/>
              </a:lnTo>
              <a:lnTo>
                <a:pt x="0" y="206275"/>
              </a:lnTo>
              <a:lnTo>
                <a:pt x="0" y="378351"/>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76146" y="1254622"/>
        <a:ext cx="219654" cy="4089"/>
      </dsp:txXfrm>
    </dsp:sp>
    <dsp:sp modelId="{B2403908-CED4-4C73-9A3B-A6A559B76D6C}">
      <dsp:nvSpPr>
        <dsp:cNvPr id="0" name=""/>
        <dsp:cNvSpPr/>
      </dsp:nvSpPr>
      <dsp:spPr>
        <a:xfrm>
          <a:off x="4383951" y="2460"/>
          <a:ext cx="1778051" cy="106683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126" tIns="91454" rIns="87126" bIns="91454" numCol="1" spcCol="1270" anchor="ctr" anchorCtr="0">
          <a:noAutofit/>
        </a:bodyPr>
        <a:lstStyle/>
        <a:p>
          <a:pPr marL="0" lvl="0" indent="0" algn="ctr" defTabSz="533400" rtl="0">
            <a:lnSpc>
              <a:spcPct val="90000"/>
            </a:lnSpc>
            <a:spcBef>
              <a:spcPct val="0"/>
            </a:spcBef>
            <a:spcAft>
              <a:spcPct val="35000"/>
            </a:spcAft>
            <a:buNone/>
          </a:pPr>
          <a:r>
            <a:rPr lang="en-US" sz="1200" kern="1200" dirty="0"/>
            <a:t>Easy </a:t>
          </a:r>
          <a:r>
            <a:rPr lang="en-US" sz="1200" kern="1200" dirty="0">
              <a:latin typeface="Univers Condensed"/>
            </a:rPr>
            <a:t>for most to</a:t>
          </a:r>
          <a:r>
            <a:rPr lang="en-US" sz="1200" kern="1200" dirty="0"/>
            <a:t> update and reuse</a:t>
          </a:r>
          <a:r>
            <a:rPr lang="en-US" sz="1200" kern="1200" dirty="0">
              <a:latin typeface="Univers Condensed"/>
            </a:rPr>
            <a:t> </a:t>
          </a:r>
          <a:r>
            <a:rPr lang="en-US" sz="1200" kern="1200">
              <a:latin typeface="Univers Condensed"/>
            </a:rPr>
            <a:t>Smart</a:t>
          </a:r>
          <a:r>
            <a:rPr lang="en-US" sz="1200" kern="1200" dirty="0">
              <a:latin typeface="Univers Condensed"/>
            </a:rPr>
            <a:t> M. (2009)</a:t>
          </a:r>
          <a:endParaRPr lang="en-US" sz="1200" kern="1200" dirty="0"/>
        </a:p>
      </dsp:txBody>
      <dsp:txXfrm>
        <a:off x="4383951" y="2460"/>
        <a:ext cx="1778051" cy="1066830"/>
      </dsp:txXfrm>
    </dsp:sp>
    <dsp:sp modelId="{63B542C8-CD58-4F81-8126-25B12B1EB4D9}">
      <dsp:nvSpPr>
        <dsp:cNvPr id="0" name=""/>
        <dsp:cNvSpPr/>
      </dsp:nvSpPr>
      <dsp:spPr>
        <a:xfrm>
          <a:off x="1786196" y="1965938"/>
          <a:ext cx="378351" cy="91440"/>
        </a:xfrm>
        <a:custGeom>
          <a:avLst/>
          <a:gdLst/>
          <a:ahLst/>
          <a:cxnLst/>
          <a:rect l="0" t="0" r="0" b="0"/>
          <a:pathLst>
            <a:path>
              <a:moveTo>
                <a:pt x="0" y="45720"/>
              </a:moveTo>
              <a:lnTo>
                <a:pt x="378351"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65148" y="2009613"/>
        <a:ext cx="20447" cy="4089"/>
      </dsp:txXfrm>
    </dsp:sp>
    <dsp:sp modelId="{36E031A8-7FD8-4AEA-AB68-AB6208F0D782}">
      <dsp:nvSpPr>
        <dsp:cNvPr id="0" name=""/>
        <dsp:cNvSpPr/>
      </dsp:nvSpPr>
      <dsp:spPr>
        <a:xfrm>
          <a:off x="9945" y="1478243"/>
          <a:ext cx="1778051" cy="106683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126" tIns="91454" rIns="87126" bIns="91454" numCol="1" spcCol="1270" anchor="ctr" anchorCtr="0">
          <a:noAutofit/>
        </a:bodyPr>
        <a:lstStyle/>
        <a:p>
          <a:pPr marL="0" lvl="0" indent="0" algn="ctr" defTabSz="533400">
            <a:lnSpc>
              <a:spcPct val="90000"/>
            </a:lnSpc>
            <a:spcBef>
              <a:spcPct val="0"/>
            </a:spcBef>
            <a:spcAft>
              <a:spcPct val="35000"/>
            </a:spcAft>
            <a:buNone/>
          </a:pPr>
          <a:r>
            <a:rPr lang="en-US" sz="1200" kern="1200"/>
            <a:t>Supports formulas for accuracy</a:t>
          </a:r>
        </a:p>
      </dsp:txBody>
      <dsp:txXfrm>
        <a:off x="9945" y="1478243"/>
        <a:ext cx="1778051" cy="1066830"/>
      </dsp:txXfrm>
    </dsp:sp>
    <dsp:sp modelId="{35EC0969-789A-4A7C-BEA3-5F25CD76D5EE}">
      <dsp:nvSpPr>
        <dsp:cNvPr id="0" name=""/>
        <dsp:cNvSpPr/>
      </dsp:nvSpPr>
      <dsp:spPr>
        <a:xfrm>
          <a:off x="3973199" y="1965938"/>
          <a:ext cx="378351" cy="91440"/>
        </a:xfrm>
        <a:custGeom>
          <a:avLst/>
          <a:gdLst/>
          <a:ahLst/>
          <a:cxnLst/>
          <a:rect l="0" t="0" r="0" b="0"/>
          <a:pathLst>
            <a:path>
              <a:moveTo>
                <a:pt x="0" y="45720"/>
              </a:moveTo>
              <a:lnTo>
                <a:pt x="378351"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52151" y="2009613"/>
        <a:ext cx="20447" cy="4089"/>
      </dsp:txXfrm>
    </dsp:sp>
    <dsp:sp modelId="{F9D85EA9-AA63-4A08-A30E-8C9470AB7FFE}">
      <dsp:nvSpPr>
        <dsp:cNvPr id="0" name=""/>
        <dsp:cNvSpPr/>
      </dsp:nvSpPr>
      <dsp:spPr>
        <a:xfrm>
          <a:off x="2196948" y="1478243"/>
          <a:ext cx="1778051" cy="106683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126" tIns="91454" rIns="87126" bIns="91454" numCol="1" spcCol="1270" anchor="ctr" anchorCtr="0">
          <a:noAutofit/>
        </a:bodyPr>
        <a:lstStyle/>
        <a:p>
          <a:pPr marL="0" lvl="0" indent="0" algn="ctr" defTabSz="533400">
            <a:lnSpc>
              <a:spcPct val="90000"/>
            </a:lnSpc>
            <a:spcBef>
              <a:spcPct val="0"/>
            </a:spcBef>
            <a:spcAft>
              <a:spcPct val="35000"/>
            </a:spcAft>
            <a:buNone/>
          </a:pPr>
          <a:r>
            <a:rPr lang="en-US" sz="1200" kern="1200"/>
            <a:t>Can be shared securely through OneDrive</a:t>
          </a:r>
        </a:p>
      </dsp:txBody>
      <dsp:txXfrm>
        <a:off x="2196948" y="1478243"/>
        <a:ext cx="1778051" cy="1066830"/>
      </dsp:txXfrm>
    </dsp:sp>
    <dsp:sp modelId="{438A97C7-F7E9-45B0-9FA5-16769E187D6B}">
      <dsp:nvSpPr>
        <dsp:cNvPr id="0" name=""/>
        <dsp:cNvSpPr/>
      </dsp:nvSpPr>
      <dsp:spPr>
        <a:xfrm>
          <a:off x="898970" y="2543274"/>
          <a:ext cx="4374006" cy="378351"/>
        </a:xfrm>
        <a:custGeom>
          <a:avLst/>
          <a:gdLst/>
          <a:ahLst/>
          <a:cxnLst/>
          <a:rect l="0" t="0" r="0" b="0"/>
          <a:pathLst>
            <a:path>
              <a:moveTo>
                <a:pt x="4374006" y="0"/>
              </a:moveTo>
              <a:lnTo>
                <a:pt x="4374006" y="206275"/>
              </a:lnTo>
              <a:lnTo>
                <a:pt x="0" y="206275"/>
              </a:lnTo>
              <a:lnTo>
                <a:pt x="0" y="378351"/>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76146" y="2730405"/>
        <a:ext cx="219654" cy="4089"/>
      </dsp:txXfrm>
    </dsp:sp>
    <dsp:sp modelId="{952AE4F4-F995-4412-8E47-4DAFD85D9F22}">
      <dsp:nvSpPr>
        <dsp:cNvPr id="0" name=""/>
        <dsp:cNvSpPr/>
      </dsp:nvSpPr>
      <dsp:spPr>
        <a:xfrm>
          <a:off x="4383951" y="1478243"/>
          <a:ext cx="1778051" cy="106683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126" tIns="91454" rIns="87126" bIns="91454" numCol="1" spcCol="1270" anchor="ctr" anchorCtr="0">
          <a:noAutofit/>
        </a:bodyPr>
        <a:lstStyle/>
        <a:p>
          <a:pPr marL="0" lvl="0" indent="0" algn="ctr" defTabSz="533400">
            <a:lnSpc>
              <a:spcPct val="90000"/>
            </a:lnSpc>
            <a:spcBef>
              <a:spcPct val="0"/>
            </a:spcBef>
            <a:spcAft>
              <a:spcPct val="35000"/>
            </a:spcAft>
            <a:buNone/>
          </a:pPr>
          <a:r>
            <a:rPr lang="en-US" sz="1200" kern="1200"/>
            <a:t>Works well for both small and large teams</a:t>
          </a:r>
        </a:p>
      </dsp:txBody>
      <dsp:txXfrm>
        <a:off x="4383951" y="1478243"/>
        <a:ext cx="1778051" cy="1066830"/>
      </dsp:txXfrm>
    </dsp:sp>
    <dsp:sp modelId="{F5EAD036-E359-4E0B-9E62-1B733EADD9E3}">
      <dsp:nvSpPr>
        <dsp:cNvPr id="0" name=""/>
        <dsp:cNvSpPr/>
      </dsp:nvSpPr>
      <dsp:spPr>
        <a:xfrm>
          <a:off x="1786196" y="3441721"/>
          <a:ext cx="378351" cy="91440"/>
        </a:xfrm>
        <a:custGeom>
          <a:avLst/>
          <a:gdLst/>
          <a:ahLst/>
          <a:cxnLst/>
          <a:rect l="0" t="0" r="0" b="0"/>
          <a:pathLst>
            <a:path>
              <a:moveTo>
                <a:pt x="0" y="45720"/>
              </a:moveTo>
              <a:lnTo>
                <a:pt x="378351"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65148" y="3485396"/>
        <a:ext cx="20447" cy="4089"/>
      </dsp:txXfrm>
    </dsp:sp>
    <dsp:sp modelId="{42C4D7C2-3238-4E14-A727-2BF4ABC5763A}">
      <dsp:nvSpPr>
        <dsp:cNvPr id="0" name=""/>
        <dsp:cNvSpPr/>
      </dsp:nvSpPr>
      <dsp:spPr>
        <a:xfrm>
          <a:off x="9945" y="2954025"/>
          <a:ext cx="1778051" cy="106683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126" tIns="91454" rIns="87126" bIns="91454" numCol="1" spcCol="1270" anchor="ctr" anchorCtr="0">
          <a:noAutofit/>
        </a:bodyPr>
        <a:lstStyle/>
        <a:p>
          <a:pPr marL="0" lvl="0" indent="0" algn="ctr" defTabSz="533400">
            <a:lnSpc>
              <a:spcPct val="90000"/>
            </a:lnSpc>
            <a:spcBef>
              <a:spcPct val="0"/>
            </a:spcBef>
            <a:spcAft>
              <a:spcPct val="35000"/>
            </a:spcAft>
            <a:buNone/>
          </a:pPr>
          <a:r>
            <a:rPr lang="en-US" sz="1200" kern="1200"/>
            <a:t>LIMITATIONS</a:t>
          </a:r>
        </a:p>
      </dsp:txBody>
      <dsp:txXfrm>
        <a:off x="9945" y="2954025"/>
        <a:ext cx="1778051" cy="1066830"/>
      </dsp:txXfrm>
    </dsp:sp>
    <dsp:sp modelId="{BD956B46-1F7C-4622-A3B4-E3C31A5D2901}">
      <dsp:nvSpPr>
        <dsp:cNvPr id="0" name=""/>
        <dsp:cNvSpPr/>
      </dsp:nvSpPr>
      <dsp:spPr>
        <a:xfrm>
          <a:off x="3973199" y="3441721"/>
          <a:ext cx="378351" cy="91440"/>
        </a:xfrm>
        <a:custGeom>
          <a:avLst/>
          <a:gdLst/>
          <a:ahLst/>
          <a:cxnLst/>
          <a:rect l="0" t="0" r="0" b="0"/>
          <a:pathLst>
            <a:path>
              <a:moveTo>
                <a:pt x="0" y="45720"/>
              </a:moveTo>
              <a:lnTo>
                <a:pt x="378351"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52151" y="3485396"/>
        <a:ext cx="20447" cy="4089"/>
      </dsp:txXfrm>
    </dsp:sp>
    <dsp:sp modelId="{AC3882A1-B0CA-4992-B98B-08BE4B7BCFD4}">
      <dsp:nvSpPr>
        <dsp:cNvPr id="0" name=""/>
        <dsp:cNvSpPr/>
      </dsp:nvSpPr>
      <dsp:spPr>
        <a:xfrm>
          <a:off x="2196948" y="2954025"/>
          <a:ext cx="1778051" cy="106683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126" tIns="91454" rIns="87126" bIns="91454" numCol="1" spcCol="1270" anchor="ctr" anchorCtr="0">
          <a:noAutofit/>
        </a:bodyPr>
        <a:lstStyle/>
        <a:p>
          <a:pPr marL="0" lvl="0" indent="0" algn="ctr" defTabSz="533400">
            <a:lnSpc>
              <a:spcPct val="90000"/>
            </a:lnSpc>
            <a:spcBef>
              <a:spcPct val="0"/>
            </a:spcBef>
            <a:spcAft>
              <a:spcPct val="35000"/>
            </a:spcAft>
            <a:buNone/>
          </a:pPr>
          <a:r>
            <a:rPr lang="en-US" sz="1200" kern="1200"/>
            <a:t>Requires basic Excel skills</a:t>
          </a:r>
        </a:p>
      </dsp:txBody>
      <dsp:txXfrm>
        <a:off x="2196948" y="2954025"/>
        <a:ext cx="1778051" cy="1066830"/>
      </dsp:txXfrm>
    </dsp:sp>
    <dsp:sp modelId="{CFFAE203-B9E1-4292-8C18-DD98439FD475}">
      <dsp:nvSpPr>
        <dsp:cNvPr id="0" name=""/>
        <dsp:cNvSpPr/>
      </dsp:nvSpPr>
      <dsp:spPr>
        <a:xfrm>
          <a:off x="898970" y="4019056"/>
          <a:ext cx="4374006" cy="378351"/>
        </a:xfrm>
        <a:custGeom>
          <a:avLst/>
          <a:gdLst/>
          <a:ahLst/>
          <a:cxnLst/>
          <a:rect l="0" t="0" r="0" b="0"/>
          <a:pathLst>
            <a:path>
              <a:moveTo>
                <a:pt x="4374006" y="0"/>
              </a:moveTo>
              <a:lnTo>
                <a:pt x="4374006" y="206275"/>
              </a:lnTo>
              <a:lnTo>
                <a:pt x="0" y="206275"/>
              </a:lnTo>
              <a:lnTo>
                <a:pt x="0" y="378351"/>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76146" y="4206187"/>
        <a:ext cx="219654" cy="4089"/>
      </dsp:txXfrm>
    </dsp:sp>
    <dsp:sp modelId="{7401730B-1255-411B-9B54-B0A1BCD4D42B}">
      <dsp:nvSpPr>
        <dsp:cNvPr id="0" name=""/>
        <dsp:cNvSpPr/>
      </dsp:nvSpPr>
      <dsp:spPr>
        <a:xfrm>
          <a:off x="4383951" y="2954025"/>
          <a:ext cx="1778051" cy="106683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126" tIns="91454" rIns="87126" bIns="91454" numCol="1" spcCol="1270" anchor="ctr" anchorCtr="0">
          <a:noAutofit/>
        </a:bodyPr>
        <a:lstStyle/>
        <a:p>
          <a:pPr marL="0" lvl="0" indent="0" algn="ctr" defTabSz="533400">
            <a:lnSpc>
              <a:spcPct val="90000"/>
            </a:lnSpc>
            <a:spcBef>
              <a:spcPct val="0"/>
            </a:spcBef>
            <a:spcAft>
              <a:spcPct val="35000"/>
            </a:spcAft>
            <a:buNone/>
          </a:pPr>
          <a:r>
            <a:rPr lang="en-US" sz="1200" kern="1200" dirty="0"/>
            <a:t>Staff may accidentally edit or delete cells without protection</a:t>
          </a:r>
        </a:p>
      </dsp:txBody>
      <dsp:txXfrm>
        <a:off x="4383951" y="2954025"/>
        <a:ext cx="1778051" cy="1066830"/>
      </dsp:txXfrm>
    </dsp:sp>
    <dsp:sp modelId="{C38DE84B-8065-4B84-9609-E71092E56BDF}">
      <dsp:nvSpPr>
        <dsp:cNvPr id="0" name=""/>
        <dsp:cNvSpPr/>
      </dsp:nvSpPr>
      <dsp:spPr>
        <a:xfrm>
          <a:off x="1786196" y="4917504"/>
          <a:ext cx="378351" cy="91440"/>
        </a:xfrm>
        <a:custGeom>
          <a:avLst/>
          <a:gdLst/>
          <a:ahLst/>
          <a:cxnLst/>
          <a:rect l="0" t="0" r="0" b="0"/>
          <a:pathLst>
            <a:path>
              <a:moveTo>
                <a:pt x="0" y="45720"/>
              </a:moveTo>
              <a:lnTo>
                <a:pt x="378351"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65148" y="4961179"/>
        <a:ext cx="20447" cy="4089"/>
      </dsp:txXfrm>
    </dsp:sp>
    <dsp:sp modelId="{DF2C11C1-CBB9-475D-8F61-BD19ECC9C16F}">
      <dsp:nvSpPr>
        <dsp:cNvPr id="0" name=""/>
        <dsp:cNvSpPr/>
      </dsp:nvSpPr>
      <dsp:spPr>
        <a:xfrm>
          <a:off x="9945" y="4429808"/>
          <a:ext cx="1778051" cy="106683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126" tIns="91454" rIns="87126" bIns="91454" numCol="1" spcCol="1270" anchor="ctr" anchorCtr="0">
          <a:noAutofit/>
        </a:bodyPr>
        <a:lstStyle/>
        <a:p>
          <a:pPr marL="0" lvl="0" indent="0" algn="ctr" defTabSz="533400" rtl="0">
            <a:lnSpc>
              <a:spcPct val="90000"/>
            </a:lnSpc>
            <a:spcBef>
              <a:spcPct val="0"/>
            </a:spcBef>
            <a:spcAft>
              <a:spcPct val="35000"/>
            </a:spcAft>
            <a:buNone/>
          </a:pPr>
          <a:r>
            <a:rPr lang="en-US" sz="1200" kern="1200" dirty="0"/>
            <a:t>Not ideal for real‑time shift swapping unless combined with Teams</a:t>
          </a:r>
          <a:r>
            <a:rPr lang="en-US" sz="1200" kern="1200" dirty="0">
              <a:latin typeface="Univers Condensed"/>
            </a:rPr>
            <a:t> </a:t>
          </a:r>
          <a:r>
            <a:rPr lang="en-US" sz="1200" u="sng" kern="1200" dirty="0">
              <a:latin typeface="Univers Condensed"/>
            </a:rPr>
            <a:t>Willmott P. The best of Wilmott, Volume2 </a:t>
          </a:r>
          <a:endParaRPr lang="en-US" sz="1200" u="sng" kern="1200" dirty="0"/>
        </a:p>
      </dsp:txBody>
      <dsp:txXfrm>
        <a:off x="9945" y="4429808"/>
        <a:ext cx="1778051" cy="1066830"/>
      </dsp:txXfrm>
    </dsp:sp>
    <dsp:sp modelId="{643DB740-C9BF-471D-80A7-68D33417880F}">
      <dsp:nvSpPr>
        <dsp:cNvPr id="0" name=""/>
        <dsp:cNvSpPr/>
      </dsp:nvSpPr>
      <dsp:spPr>
        <a:xfrm>
          <a:off x="2196948" y="4429808"/>
          <a:ext cx="1778051" cy="106683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126" tIns="91454" rIns="87126" bIns="91454" numCol="1" spcCol="1270" anchor="ctr" anchorCtr="0">
          <a:noAutofit/>
        </a:bodyPr>
        <a:lstStyle/>
        <a:p>
          <a:pPr marL="0" lvl="0" indent="0" algn="ctr" defTabSz="533400">
            <a:lnSpc>
              <a:spcPct val="90000"/>
            </a:lnSpc>
            <a:spcBef>
              <a:spcPct val="0"/>
            </a:spcBef>
            <a:spcAft>
              <a:spcPct val="35000"/>
            </a:spcAft>
            <a:buNone/>
          </a:pPr>
          <a:r>
            <a:rPr lang="en-US" sz="1200" kern="1200"/>
            <a:t>Can become complex if not well‑designed</a:t>
          </a:r>
        </a:p>
      </dsp:txBody>
      <dsp:txXfrm>
        <a:off x="2196948" y="4429808"/>
        <a:ext cx="1778051" cy="106683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a:t>6/18/2026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a:t>‹#›</a:t>
            </a:fld>
            <a:endParaRPr lang="en-US"/>
          </a:p>
        </p:txBody>
      </p:sp>
    </p:spTree>
    <p:extLst>
      <p:ext uri="{BB962C8B-B14F-4D97-AF65-F5344CB8AC3E}">
        <p14:creationId xmlns:p14="http://schemas.microsoft.com/office/powerpoint/2010/main" val="1455489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a:t>6/18/2026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a:t>‹#›</a:t>
            </a:fld>
            <a:endParaRPr lang="en-US"/>
          </a:p>
        </p:txBody>
      </p:sp>
    </p:spTree>
    <p:extLst>
      <p:ext uri="{BB962C8B-B14F-4D97-AF65-F5344CB8AC3E}">
        <p14:creationId xmlns:p14="http://schemas.microsoft.com/office/powerpoint/2010/main" val="3705142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a:t>6/18/2026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a:t>6/18/2026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a:t>6/18/2026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a:t>‹#›</a:t>
            </a:fld>
            <a:endParaRPr lang="en-US"/>
          </a:p>
        </p:txBody>
      </p:sp>
    </p:spTree>
    <p:extLst>
      <p:ext uri="{BB962C8B-B14F-4D97-AF65-F5344CB8AC3E}">
        <p14:creationId xmlns:p14="http://schemas.microsoft.com/office/powerpoint/2010/main" val="32287779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a:t>6/18/2026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a:t>‹#›</a:t>
            </a:fld>
            <a:endParaRPr lang="en-US"/>
          </a:p>
        </p:txBody>
      </p:sp>
    </p:spTree>
    <p:extLst>
      <p:ext uri="{BB962C8B-B14F-4D97-AF65-F5344CB8AC3E}">
        <p14:creationId xmlns:p14="http://schemas.microsoft.com/office/powerpoint/2010/main" val="10083149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a:t>6/18/2026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a:t>‹#›</a:t>
            </a:fld>
            <a:endParaRPr lang="en-US"/>
          </a:p>
        </p:txBody>
      </p:sp>
    </p:spTree>
    <p:extLst>
      <p:ext uri="{BB962C8B-B14F-4D97-AF65-F5344CB8AC3E}">
        <p14:creationId xmlns:p14="http://schemas.microsoft.com/office/powerpoint/2010/main" val="193408783"/>
      </p:ext>
    </p:extLst>
  </p:cSld>
  <p:clrMap bg1="lt1" tx1="dk1" bg2="lt2" tx2="dk2" accent1="accent1" accent2="accent2" accent3="accent3" accent4="accent4" accent5="accent5" accent6="accent6" hlink="hlink" folHlink="folHlink"/>
  <p:sldLayoutIdLst>
    <p:sldLayoutId id="2147483652" r:id="rId1"/>
    <p:sldLayoutId id="2147483653" r:id="rId2"/>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a:t>6/18/2026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4" r:id="rId1"/>
    <p:sldLayoutId id="214748366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a:t>6/18/2026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1582730"/>
      </p:ext>
    </p:extLst>
  </p:cSld>
  <p:clrMap bg1="lt1" tx1="dk1" bg2="lt2" tx2="dk2" accent1="accent1" accent2="accent2" accent3="accent3" accent4="accent4" accent5="accent5" accent6="accent6" hlink="hlink" folHlink="folHlink"/>
  <p:sldLayoutIdLst>
    <p:sldLayoutId id="2147483676" r:id="rId1"/>
    <p:sldLayoutId id="2147483677" r:id="rId2"/>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hyperlink" Target="https://moodle.uwtsd.ac.uk/course/view.php?id=11625"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s://www.syskit.com/blog/10-pros-and-cons-of-microsoft-teams/" TargetMode="External"/><Relationship Id="rId2" Type="http://schemas.openxmlformats.org/officeDocument/2006/relationships/hyperlink" Target="https://www.influentialsoftware.com/" TargetMode="Externa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hyperlink" Target="https://learn.microsoft.com/en-us/answers/questions/1816901/how-has-microsoft-office-transformed-the-way-you-w" TargetMode="Externa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hyperlink" Target="https://www.microsoft.com/en-us/education/blog/2023/02/strengthen-presentation-skills-with-speaker-coach/" TargetMode="External"/><Relationship Id="rId2" Type="http://schemas.openxmlformats.org/officeDocument/2006/relationships/hyperlink" Target="https://www.ati-mirage.com.au/what-microsoft-powerpoint-is-used-for/" TargetMode="External"/><Relationship Id="rId1" Type="http://schemas.openxmlformats.org/officeDocument/2006/relationships/slideLayout" Target="../slideLayouts/slideLayout3.xml"/><Relationship Id="rId4" Type="http://schemas.openxmlformats.org/officeDocument/2006/relationships/hyperlink" Target="https://www.theknowledgeacademy.com/blog/advantages-and-disadvantages-of-powerpoint/"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0.png"/><Relationship Id="rId2" Type="http://schemas.openxmlformats.org/officeDocument/2006/relationships/diagramData" Target="../diagrams/data4.xml"/><Relationship Id="rId1" Type="http://schemas.openxmlformats.org/officeDocument/2006/relationships/slideLayout" Target="../slideLayouts/slideLayout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hyperlink" Target="https://www.multcloud.com/explore/pros-and-cons-of-onedrive-1003-ac.html" TargetMode="External"/><Relationship Id="rId2" Type="http://schemas.openxmlformats.org/officeDocument/2006/relationships/hyperlink" Target="https://www.oit.uci.edu/services/communication-collaboration/" TargetMode="Externa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15.png"/><Relationship Id="rId2" Type="http://schemas.openxmlformats.org/officeDocument/2006/relationships/diagramData" Target="../diagrams/data7.xml"/><Relationship Id="rId1" Type="http://schemas.openxmlformats.org/officeDocument/2006/relationships/slideLayout" Target="../slideLayouts/slideLayout5.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7.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diagramLayout" Target="../diagrams/layout8.xml"/><Relationship Id="rId7" Type="http://schemas.openxmlformats.org/officeDocument/2006/relationships/image" Target="../media/image20.png"/><Relationship Id="rId2" Type="http://schemas.openxmlformats.org/officeDocument/2006/relationships/diagramData" Target="../diagrams/data8.xml"/><Relationship Id="rId1" Type="http://schemas.openxmlformats.org/officeDocument/2006/relationships/slideLayout" Target="../slideLayouts/slideLayout5.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 Id="rId9" Type="http://schemas.openxmlformats.org/officeDocument/2006/relationships/image" Target="../media/image22.png"/></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9.xml"/><Relationship Id="rId7" Type="http://schemas.openxmlformats.org/officeDocument/2006/relationships/image" Target="../media/image23.png"/><Relationship Id="rId2" Type="http://schemas.openxmlformats.org/officeDocument/2006/relationships/diagramData" Target="../diagrams/data9.xml"/><Relationship Id="rId1" Type="http://schemas.openxmlformats.org/officeDocument/2006/relationships/slideLayout" Target="../slideLayouts/slideLayout5.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hyperlink" Target="https://books.google.co.uk/" TargetMode="External"/><Relationship Id="rId2" Type="http://schemas.openxmlformats.org/officeDocument/2006/relationships/image" Target="../media/image25.png"/><Relationship Id="rId1" Type="http://schemas.openxmlformats.org/officeDocument/2006/relationships/slideLayout" Target="../slideLayouts/slideLayout5.xml"/><Relationship Id="rId5" Type="http://schemas.openxmlformats.org/officeDocument/2006/relationships/hyperlink" Target="https://www.google.co.uk/books" TargetMode="External"/><Relationship Id="rId4" Type="http://schemas.openxmlformats.org/officeDocument/2006/relationships/hyperlink" Target="https://www.amazon.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5E5473D2-DD46-DFAF-84EC-264D6CE58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843394" y="1585762"/>
            <a:ext cx="3788767" cy="2811737"/>
          </a:xfrm>
        </p:spPr>
        <p:txBody>
          <a:bodyPr>
            <a:normAutofit/>
          </a:bodyPr>
          <a:lstStyle/>
          <a:p>
            <a:pPr algn="l"/>
            <a:r>
              <a:rPr lang="en-US" sz="4100" b="1" u="sng">
                <a:ea typeface="+mj-lt"/>
                <a:cs typeface="+mj-lt"/>
                <a:hlinkClick r:id="rId2"/>
              </a:rPr>
              <a:t>Digital Skills and Research Methods (LCHS4007)</a:t>
            </a:r>
            <a:endParaRPr lang="en-US" sz="4100" b="1"/>
          </a:p>
        </p:txBody>
      </p:sp>
      <p:sp>
        <p:nvSpPr>
          <p:cNvPr id="3" name="Subtitle 2"/>
          <p:cNvSpPr>
            <a:spLocks noGrp="1"/>
          </p:cNvSpPr>
          <p:nvPr>
            <p:ph type="subTitle" idx="1"/>
          </p:nvPr>
        </p:nvSpPr>
        <p:spPr>
          <a:xfrm>
            <a:off x="7843395" y="4524046"/>
            <a:ext cx="3614857" cy="1319951"/>
          </a:xfrm>
        </p:spPr>
        <p:txBody>
          <a:bodyPr vert="horz" lIns="91440" tIns="45720" rIns="91440" bIns="45720" rtlCol="0">
            <a:normAutofit/>
          </a:bodyPr>
          <a:lstStyle/>
          <a:p>
            <a:pPr algn="l">
              <a:lnSpc>
                <a:spcPct val="110000"/>
              </a:lnSpc>
            </a:pPr>
            <a:r>
              <a:rPr lang="en-US" sz="1500" b="1"/>
              <a:t>Marlon Kenny Khadoo </a:t>
            </a:r>
          </a:p>
          <a:p>
            <a:pPr algn="l">
              <a:lnSpc>
                <a:spcPct val="110000"/>
              </a:lnSpc>
            </a:pPr>
            <a:r>
              <a:rPr lang="en-US" sz="1500" b="1"/>
              <a:t>(2540844)</a:t>
            </a:r>
          </a:p>
          <a:p>
            <a:pPr algn="l">
              <a:lnSpc>
                <a:spcPct val="110000"/>
              </a:lnSpc>
            </a:pPr>
            <a:r>
              <a:rPr lang="en-US" sz="1500" u="sng" dirty="0"/>
              <a:t>Lecturer</a:t>
            </a:r>
            <a:r>
              <a:rPr lang="en-US" sz="1500" dirty="0"/>
              <a:t>: </a:t>
            </a:r>
            <a:r>
              <a:rPr lang="en-US" sz="1500" b="1" dirty="0">
                <a:highlight>
                  <a:srgbClr val="FFFFFF"/>
                </a:highlight>
                <a:latin typeface="Arial"/>
                <a:cs typeface="Arial"/>
              </a:rPr>
              <a:t>Mohd Syafiq Bin </a:t>
            </a:r>
            <a:r>
              <a:rPr lang="en-US" sz="1500" b="1" dirty="0" err="1">
                <a:highlight>
                  <a:srgbClr val="FFFFFF"/>
                </a:highlight>
                <a:latin typeface="Arial"/>
                <a:cs typeface="Arial"/>
              </a:rPr>
              <a:t>Zolkeply</a:t>
            </a:r>
            <a:endParaRPr lang="en-US" sz="1500" dirty="0" err="1">
              <a:latin typeface="Arial"/>
              <a:cs typeface="Arial"/>
            </a:endParaRPr>
          </a:p>
        </p:txBody>
      </p:sp>
      <p:pic>
        <p:nvPicPr>
          <p:cNvPr id="23" name="Picture 22">
            <a:extLst>
              <a:ext uri="{FF2B5EF4-FFF2-40B4-BE49-F238E27FC236}">
                <a16:creationId xmlns:a16="http://schemas.microsoft.com/office/drawing/2014/main" id="{F7E54B75-2ACC-AA6C-5453-D2968A136338}"/>
              </a:ext>
            </a:extLst>
          </p:cNvPr>
          <p:cNvPicPr>
            <a:picLocks noChangeAspect="1"/>
          </p:cNvPicPr>
          <p:nvPr/>
        </p:nvPicPr>
        <p:blipFill>
          <a:blip r:embed="rId3"/>
          <a:srcRect r="-2" b="3290"/>
          <a:stretch>
            <a:fillRect/>
          </a:stretch>
        </p:blipFill>
        <p:spPr>
          <a:xfrm>
            <a:off x="2" y="10"/>
            <a:ext cx="7367752"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17A878-140F-7646-1DC5-BB2E01B5A85A}"/>
              </a:ext>
            </a:extLst>
          </p:cNvPr>
          <p:cNvSpPr>
            <a:spLocks noGrp="1"/>
          </p:cNvSpPr>
          <p:nvPr>
            <p:ph type="title"/>
          </p:nvPr>
        </p:nvSpPr>
        <p:spPr>
          <a:xfrm>
            <a:off x="5568534" y="603504"/>
            <a:ext cx="5916169" cy="1527048"/>
          </a:xfrm>
        </p:spPr>
        <p:txBody>
          <a:bodyPr anchor="b">
            <a:normAutofit/>
          </a:bodyPr>
          <a:lstStyle/>
          <a:p>
            <a:r>
              <a:rPr lang="en-US"/>
              <a:t>Outline of the Presentation </a:t>
            </a:r>
          </a:p>
        </p:txBody>
      </p:sp>
      <p:pic>
        <p:nvPicPr>
          <p:cNvPr id="5" name="Picture 4" descr="Green dialogue boxes">
            <a:extLst>
              <a:ext uri="{FF2B5EF4-FFF2-40B4-BE49-F238E27FC236}">
                <a16:creationId xmlns:a16="http://schemas.microsoft.com/office/drawing/2014/main" id="{D1178265-4A2B-812E-783D-CE3B52C59413}"/>
              </a:ext>
            </a:extLst>
          </p:cNvPr>
          <p:cNvPicPr>
            <a:picLocks noChangeAspect="1"/>
          </p:cNvPicPr>
          <p:nvPr/>
        </p:nvPicPr>
        <p:blipFill>
          <a:blip r:embed="rId2"/>
          <a:srcRect l="17150" r="23178" b="11"/>
          <a:stretch>
            <a:fillRect/>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29BEAE52-4B11-3EF2-0AC9-623C2E51E3E4}"/>
              </a:ext>
            </a:extLst>
          </p:cNvPr>
          <p:cNvSpPr>
            <a:spLocks noGrp="1"/>
          </p:cNvSpPr>
          <p:nvPr>
            <p:ph idx="1"/>
          </p:nvPr>
        </p:nvSpPr>
        <p:spPr>
          <a:xfrm>
            <a:off x="5568533" y="2214282"/>
            <a:ext cx="5916169" cy="4095078"/>
          </a:xfrm>
        </p:spPr>
        <p:txBody>
          <a:bodyPr vert="horz" lIns="91440" tIns="45720" rIns="91440" bIns="45720" rtlCol="0">
            <a:normAutofit/>
          </a:bodyPr>
          <a:lstStyle/>
          <a:p>
            <a:r>
              <a:rPr lang="en-US" sz="1800"/>
              <a:t>Introduction</a:t>
            </a:r>
          </a:p>
          <a:p>
            <a:r>
              <a:rPr lang="en-US" sz="1800"/>
              <a:t>What does the workplace task involve at Riverdale?</a:t>
            </a:r>
          </a:p>
          <a:p>
            <a:r>
              <a:rPr lang="en-US" sz="1800"/>
              <a:t>Which Microsoft 365 tool was selected?</a:t>
            </a:r>
          </a:p>
          <a:p>
            <a:r>
              <a:rPr lang="en-US" sz="1800"/>
              <a:t>Why is the tool suitable for the task?</a:t>
            </a:r>
          </a:p>
          <a:p>
            <a:r>
              <a:rPr lang="en-US" sz="1800"/>
              <a:t>How does it improve efficiency and communication?</a:t>
            </a:r>
          </a:p>
          <a:p>
            <a:r>
              <a:rPr lang="en-US" sz="1800"/>
              <a:t>What are the main advantages and limitations?</a:t>
            </a:r>
          </a:p>
          <a:p>
            <a:r>
              <a:rPr lang="en-US" sz="1800"/>
              <a:t>Conclusion</a:t>
            </a:r>
          </a:p>
          <a:p>
            <a:r>
              <a:rPr lang="en-US" sz="1800"/>
              <a:t>References</a:t>
            </a:r>
          </a:p>
          <a:p>
            <a:endParaRPr lang="en-US" sz="1800"/>
          </a:p>
        </p:txBody>
      </p:sp>
    </p:spTree>
    <p:extLst>
      <p:ext uri="{BB962C8B-B14F-4D97-AF65-F5344CB8AC3E}">
        <p14:creationId xmlns:p14="http://schemas.microsoft.com/office/powerpoint/2010/main" val="3231199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A466FCC-26A6-AD0C-513D-472AAABEC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C0C565-A236-8382-91EA-B3ED0ECD7E86}"/>
              </a:ext>
            </a:extLst>
          </p:cNvPr>
          <p:cNvSpPr>
            <a:spLocks noGrp="1"/>
          </p:cNvSpPr>
          <p:nvPr>
            <p:ph type="title"/>
          </p:nvPr>
        </p:nvSpPr>
        <p:spPr>
          <a:xfrm>
            <a:off x="612650" y="1252728"/>
            <a:ext cx="2905613" cy="4768815"/>
          </a:xfrm>
        </p:spPr>
        <p:txBody>
          <a:bodyPr>
            <a:normAutofit/>
          </a:bodyPr>
          <a:lstStyle/>
          <a:p>
            <a:r>
              <a:rPr lang="en-US" sz="3200"/>
              <a:t>Introduction</a:t>
            </a:r>
          </a:p>
        </p:txBody>
      </p:sp>
      <p:graphicFrame>
        <p:nvGraphicFramePr>
          <p:cNvPr id="5" name="Content Placeholder 2">
            <a:extLst>
              <a:ext uri="{FF2B5EF4-FFF2-40B4-BE49-F238E27FC236}">
                <a16:creationId xmlns:a16="http://schemas.microsoft.com/office/drawing/2014/main" id="{A14C7FA7-8ED5-B9B2-0E38-A0F4F20EB07B}"/>
              </a:ext>
            </a:extLst>
          </p:cNvPr>
          <p:cNvGraphicFramePr>
            <a:graphicFrameLocks noGrp="1"/>
          </p:cNvGraphicFramePr>
          <p:nvPr>
            <p:ph idx="1"/>
            <p:extLst>
              <p:ext uri="{D42A27DB-BD31-4B8C-83A1-F6EECF244321}">
                <p14:modId xmlns:p14="http://schemas.microsoft.com/office/powerpoint/2010/main" val="668286923"/>
              </p:ext>
            </p:extLst>
          </p:nvPr>
        </p:nvGraphicFramePr>
        <p:xfrm>
          <a:off x="737956" y="1252728"/>
          <a:ext cx="10819730" cy="54061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9226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6545AB0F-F554-D589-B1B5-7F087B833F67}"/>
              </a:ext>
            </a:extLst>
          </p:cNvPr>
          <p:cNvGraphicFramePr>
            <a:graphicFrameLocks noGrp="1"/>
          </p:cNvGraphicFramePr>
          <p:nvPr>
            <p:ph idx="1"/>
            <p:extLst>
              <p:ext uri="{D42A27DB-BD31-4B8C-83A1-F6EECF244321}">
                <p14:modId xmlns:p14="http://schemas.microsoft.com/office/powerpoint/2010/main" val="1928596541"/>
              </p:ext>
            </p:extLst>
          </p:nvPr>
        </p:nvGraphicFramePr>
        <p:xfrm>
          <a:off x="772549" y="437894"/>
          <a:ext cx="10653713" cy="59814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79135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EB30F0-1709-D13E-C2A9-3AC3470E958F}"/>
              </a:ext>
            </a:extLst>
          </p:cNvPr>
          <p:cNvSpPr>
            <a:spLocks noGrp="1"/>
          </p:cNvSpPr>
          <p:nvPr>
            <p:ph type="title"/>
          </p:nvPr>
        </p:nvSpPr>
        <p:spPr>
          <a:xfrm>
            <a:off x="614679" y="548640"/>
            <a:ext cx="4779572" cy="2067705"/>
          </a:xfrm>
        </p:spPr>
        <p:txBody>
          <a:bodyPr anchor="t">
            <a:normAutofit/>
          </a:bodyPr>
          <a:lstStyle/>
          <a:p>
            <a:r>
              <a:rPr lang="en-US" sz="3100"/>
              <a:t>How does Microsoft teams Improve Efficiency and Communication </a:t>
            </a:r>
          </a:p>
        </p:txBody>
      </p:sp>
      <p:pic>
        <p:nvPicPr>
          <p:cNvPr id="4" name="Picture 3" descr="A logo of a company&#10;&#10;AI-generated content may be incorrect.">
            <a:extLst>
              <a:ext uri="{FF2B5EF4-FFF2-40B4-BE49-F238E27FC236}">
                <a16:creationId xmlns:a16="http://schemas.microsoft.com/office/drawing/2014/main" id="{250DD942-77CF-6784-E827-C3F762761154}"/>
              </a:ext>
            </a:extLst>
          </p:cNvPr>
          <p:cNvPicPr>
            <a:picLocks noChangeAspect="1"/>
          </p:cNvPicPr>
          <p:nvPr/>
        </p:nvPicPr>
        <p:blipFill>
          <a:blip r:embed="rId2"/>
          <a:stretch>
            <a:fillRect/>
          </a:stretch>
        </p:blipFill>
        <p:spPr>
          <a:xfrm>
            <a:off x="731520" y="3680371"/>
            <a:ext cx="4673754" cy="2628986"/>
          </a:xfrm>
          <a:prstGeom prst="rect">
            <a:avLst/>
          </a:prstGeom>
        </p:spPr>
      </p:pic>
      <p:sp>
        <p:nvSpPr>
          <p:cNvPr id="3" name="Content Placeholder 2">
            <a:extLst>
              <a:ext uri="{FF2B5EF4-FFF2-40B4-BE49-F238E27FC236}">
                <a16:creationId xmlns:a16="http://schemas.microsoft.com/office/drawing/2014/main" id="{AAE45140-139E-E52F-F9FD-FA80F4611EE9}"/>
              </a:ext>
            </a:extLst>
          </p:cNvPr>
          <p:cNvSpPr>
            <a:spLocks noGrp="1"/>
          </p:cNvSpPr>
          <p:nvPr>
            <p:ph idx="1"/>
          </p:nvPr>
        </p:nvSpPr>
        <p:spPr>
          <a:xfrm>
            <a:off x="6030551" y="548638"/>
            <a:ext cx="5546770" cy="5760721"/>
          </a:xfrm>
        </p:spPr>
        <p:txBody>
          <a:bodyPr vert="horz" lIns="91440" tIns="45720" rIns="91440" bIns="45720" rtlCol="0" anchor="t">
            <a:normAutofit/>
          </a:bodyPr>
          <a:lstStyle/>
          <a:p>
            <a:r>
              <a:rPr lang="en-US" sz="1800"/>
              <a:t>Microsoft Teams has features that allows persons to create specific group chat for specific topics, so person do not get mislead. </a:t>
            </a:r>
          </a:p>
          <a:p>
            <a:r>
              <a:rPr lang="en-US" sz="1800"/>
              <a:t>Audio and Video calls allowing person to have instantaneous one-on-one or group chats.</a:t>
            </a:r>
          </a:p>
          <a:p>
            <a:r>
              <a:rPr lang="en-US" sz="1800"/>
              <a:t>Files can be shared among staff and edited instantly and returned making communication very efficient. </a:t>
            </a:r>
          </a:p>
          <a:p>
            <a:endParaRPr lang="en-US" sz="1800"/>
          </a:p>
        </p:txBody>
      </p:sp>
      <p:sp>
        <p:nvSpPr>
          <p:cNvPr id="5" name="TextBox 4">
            <a:extLst>
              <a:ext uri="{FF2B5EF4-FFF2-40B4-BE49-F238E27FC236}">
                <a16:creationId xmlns:a16="http://schemas.microsoft.com/office/drawing/2014/main" id="{1B3FFB32-1A5D-7BE2-1DAB-91366FA7BA1C}"/>
              </a:ext>
            </a:extLst>
          </p:cNvPr>
          <p:cNvSpPr txBox="1"/>
          <p:nvPr/>
        </p:nvSpPr>
        <p:spPr>
          <a:xfrm>
            <a:off x="2762250" y="6096732"/>
            <a:ext cx="6667500" cy="366346"/>
          </a:xfrm>
          <a:prstGeom prst="rect">
            <a:avLst/>
          </a:prstGeom>
        </p:spPr>
        <p:txBody>
          <a:bodyPr lIns="91440" tIns="45720" rIns="91440" bIns="45720" anchor="t">
            <a:normAutofit/>
          </a:bodyPr>
          <a:lstStyle/>
          <a:p>
            <a:pPr>
              <a:spcAft>
                <a:spcPts val="600"/>
              </a:spcAft>
            </a:pPr>
            <a:r>
              <a:rPr lang="en-US" dirty="0"/>
              <a:t>The Photo by </a:t>
            </a:r>
            <a:r>
              <a:rPr lang="en-US" dirty="0" err="1"/>
              <a:t>PhotoAuthor</a:t>
            </a:r>
            <a:r>
              <a:rPr lang="en-US" dirty="0"/>
              <a:t> is licensed under CCYYSA.</a:t>
            </a:r>
            <a:endParaRPr lang="en-US"/>
          </a:p>
        </p:txBody>
      </p:sp>
    </p:spTree>
    <p:extLst>
      <p:ext uri="{BB962C8B-B14F-4D97-AF65-F5344CB8AC3E}">
        <p14:creationId xmlns:p14="http://schemas.microsoft.com/office/powerpoint/2010/main" val="3823450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FF671-48F5-1BA6-4DCF-BC538F5C9409}"/>
              </a:ext>
            </a:extLst>
          </p:cNvPr>
          <p:cNvSpPr>
            <a:spLocks noGrp="1"/>
          </p:cNvSpPr>
          <p:nvPr>
            <p:ph type="title"/>
          </p:nvPr>
        </p:nvSpPr>
        <p:spPr/>
        <p:txBody>
          <a:bodyPr/>
          <a:lstStyle/>
          <a:p>
            <a:r>
              <a:rPr lang="en-US" dirty="0"/>
              <a:t>What are the main Advantages and limitat</a:t>
            </a:r>
            <a:r>
              <a:rPr lang="en-US"/>
              <a:t>ions of using Microsoft teams </a:t>
            </a:r>
          </a:p>
        </p:txBody>
      </p:sp>
      <p:sp>
        <p:nvSpPr>
          <p:cNvPr id="3" name="Content Placeholder 2">
            <a:extLst>
              <a:ext uri="{FF2B5EF4-FFF2-40B4-BE49-F238E27FC236}">
                <a16:creationId xmlns:a16="http://schemas.microsoft.com/office/drawing/2014/main" id="{2E226DA7-0A58-1F8F-98C3-124AC3F4DD03}"/>
              </a:ext>
            </a:extLst>
          </p:cNvPr>
          <p:cNvSpPr>
            <a:spLocks noGrp="1"/>
          </p:cNvSpPr>
          <p:nvPr>
            <p:ph idx="1"/>
          </p:nvPr>
        </p:nvSpPr>
        <p:spPr/>
        <p:txBody>
          <a:bodyPr vert="horz" lIns="91440" tIns="45720" rIns="91440" bIns="45720" rtlCol="0" anchor="t">
            <a:normAutofit/>
          </a:bodyPr>
          <a:lstStyle/>
          <a:p>
            <a:pPr marL="0" indent="0">
              <a:buNone/>
            </a:pPr>
            <a:r>
              <a:rPr lang="en-US" u="sng"/>
              <a:t>Like everything that exists Microsoft Teams has its own advantages and limitations which </a:t>
            </a:r>
            <a:r>
              <a:rPr lang="en-US" u="sng" dirty="0"/>
              <a:t>includes but not limited to: </a:t>
            </a:r>
          </a:p>
          <a:p>
            <a:pPr marL="0" indent="0">
              <a:buNone/>
            </a:pPr>
            <a:endParaRPr lang="en-US" dirty="0"/>
          </a:p>
        </p:txBody>
      </p:sp>
      <p:graphicFrame>
        <p:nvGraphicFramePr>
          <p:cNvPr id="4" name="Table 3">
            <a:extLst>
              <a:ext uri="{FF2B5EF4-FFF2-40B4-BE49-F238E27FC236}">
                <a16:creationId xmlns:a16="http://schemas.microsoft.com/office/drawing/2014/main" id="{2FA79D83-AFDC-93E2-966F-A4BFA56B6576}"/>
              </a:ext>
            </a:extLst>
          </p:cNvPr>
          <p:cNvGraphicFramePr>
            <a:graphicFrameLocks noGrp="1"/>
          </p:cNvGraphicFramePr>
          <p:nvPr>
            <p:extLst>
              <p:ext uri="{D42A27DB-BD31-4B8C-83A1-F6EECF244321}">
                <p14:modId xmlns:p14="http://schemas.microsoft.com/office/powerpoint/2010/main" val="462155953"/>
              </p:ext>
            </p:extLst>
          </p:nvPr>
        </p:nvGraphicFramePr>
        <p:xfrm>
          <a:off x="1069258" y="2814483"/>
          <a:ext cx="9975392" cy="2565400"/>
        </p:xfrm>
        <a:graphic>
          <a:graphicData uri="http://schemas.openxmlformats.org/drawingml/2006/table">
            <a:tbl>
              <a:tblPr firstRow="1" bandRow="1">
                <a:tableStyleId>{5C22544A-7EE6-4342-B048-85BDC9FD1C3A}</a:tableStyleId>
              </a:tblPr>
              <a:tblGrid>
                <a:gridCol w="885512">
                  <a:extLst>
                    <a:ext uri="{9D8B030D-6E8A-4147-A177-3AD203B41FA5}">
                      <a16:colId xmlns:a16="http://schemas.microsoft.com/office/drawing/2014/main" val="2747928065"/>
                    </a:ext>
                  </a:extLst>
                </a:gridCol>
                <a:gridCol w="4187434">
                  <a:extLst>
                    <a:ext uri="{9D8B030D-6E8A-4147-A177-3AD203B41FA5}">
                      <a16:colId xmlns:a16="http://schemas.microsoft.com/office/drawing/2014/main" val="423443489"/>
                    </a:ext>
                  </a:extLst>
                </a:gridCol>
                <a:gridCol w="4902446">
                  <a:extLst>
                    <a:ext uri="{9D8B030D-6E8A-4147-A177-3AD203B41FA5}">
                      <a16:colId xmlns:a16="http://schemas.microsoft.com/office/drawing/2014/main" val="370486272"/>
                    </a:ext>
                  </a:extLst>
                </a:gridCol>
              </a:tblGrid>
              <a:tr h="370840">
                <a:tc>
                  <a:txBody>
                    <a:bodyPr/>
                    <a:lstStyle/>
                    <a:p>
                      <a:r>
                        <a:rPr lang="en-US"/>
                        <a:t>No.</a:t>
                      </a:r>
                    </a:p>
                  </a:txBody>
                  <a:tcPr/>
                </a:tc>
                <a:tc>
                  <a:txBody>
                    <a:bodyPr/>
                    <a:lstStyle/>
                    <a:p>
                      <a:r>
                        <a:rPr lang="en-US" dirty="0"/>
                        <a:t>Advant</a:t>
                      </a:r>
                      <a:r>
                        <a:rPr lang="en-US"/>
                        <a:t>ages</a:t>
                      </a:r>
                    </a:p>
                  </a:txBody>
                  <a:tcPr/>
                </a:tc>
                <a:tc>
                  <a:txBody>
                    <a:bodyPr/>
                    <a:lstStyle/>
                    <a:p>
                      <a:r>
                        <a:rPr lang="en-US" dirty="0"/>
                        <a:t>Limitat</a:t>
                      </a:r>
                      <a:r>
                        <a:rPr lang="en-US"/>
                        <a:t>ions</a:t>
                      </a:r>
                    </a:p>
                  </a:txBody>
                  <a:tcPr/>
                </a:tc>
                <a:extLst>
                  <a:ext uri="{0D108BD9-81ED-4DB2-BD59-A6C34878D82A}">
                    <a16:rowId xmlns:a16="http://schemas.microsoft.com/office/drawing/2014/main" val="4167103415"/>
                  </a:ext>
                </a:extLst>
              </a:tr>
              <a:tr h="370840">
                <a:tc>
                  <a:txBody>
                    <a:bodyPr/>
                    <a:lstStyle/>
                    <a:p>
                      <a:r>
                        <a:rPr lang="en-US"/>
                        <a:t>1</a:t>
                      </a:r>
                    </a:p>
                  </a:txBody>
                  <a:tcPr/>
                </a:tc>
                <a:tc>
                  <a:txBody>
                    <a:bodyPr/>
                    <a:lstStyle/>
                    <a:p>
                      <a:r>
                        <a:rPr lang="en-US"/>
                        <a:t>High security compliances standard, </a:t>
                      </a:r>
                      <a:r>
                        <a:rPr lang="en-US" sz="1800" b="0" i="0" u="none" strike="noStrike" noProof="0">
                          <a:solidFill>
                            <a:srgbClr val="000000"/>
                          </a:solidFill>
                          <a:latin typeface="Neue Haas Grotesk Text Pro"/>
                        </a:rPr>
                        <a:t>Melati(2025)</a:t>
                      </a:r>
                      <a:endParaRPr lang="en-US"/>
                    </a:p>
                  </a:txBody>
                  <a:tcPr/>
                </a:tc>
                <a:tc>
                  <a:txBody>
                    <a:bodyPr/>
                    <a:lstStyle/>
                    <a:p>
                      <a:r>
                        <a:rPr lang="en-US"/>
                        <a:t>Could be difficult for inexperienced users to understand. </a:t>
                      </a:r>
                      <a:r>
                        <a:rPr lang="en-US" sz="1800" b="0" i="0" u="none" strike="noStrike" noProof="0">
                          <a:solidFill>
                            <a:srgbClr val="000000"/>
                          </a:solidFill>
                          <a:highlight>
                            <a:srgbClr val="FFFFFF"/>
                          </a:highlight>
                          <a:latin typeface="Arial"/>
                          <a:cs typeface="Arial"/>
                        </a:rPr>
                        <a:t>Mercurio, R and Merrill, B (2021)</a:t>
                      </a:r>
                      <a:endParaRPr lang="en-US"/>
                    </a:p>
                  </a:txBody>
                  <a:tcPr/>
                </a:tc>
                <a:extLst>
                  <a:ext uri="{0D108BD9-81ED-4DB2-BD59-A6C34878D82A}">
                    <a16:rowId xmlns:a16="http://schemas.microsoft.com/office/drawing/2014/main" val="702214661"/>
                  </a:ext>
                </a:extLst>
              </a:tr>
              <a:tr h="370840">
                <a:tc>
                  <a:txBody>
                    <a:bodyPr/>
                    <a:lstStyle/>
                    <a:p>
                      <a:r>
                        <a:rPr lang="en-US"/>
                        <a:t>2</a:t>
                      </a:r>
                    </a:p>
                  </a:txBody>
                  <a:tcPr/>
                </a:tc>
                <a:tc>
                  <a:txBody>
                    <a:bodyPr/>
                    <a:lstStyle/>
                    <a:p>
                      <a:r>
                        <a:rPr lang="en-US"/>
                        <a:t>Instantaneous chats, calls, and file sharing, </a:t>
                      </a:r>
                      <a:r>
                        <a:rPr lang="en-US" sz="1800" b="0" i="0" u="none" strike="noStrike" noProof="0">
                          <a:solidFill>
                            <a:srgbClr val="000000"/>
                          </a:solidFill>
                          <a:highlight>
                            <a:srgbClr val="FFFFFF"/>
                          </a:highlight>
                          <a:latin typeface="Arial"/>
                          <a:cs typeface="Arial"/>
                        </a:rPr>
                        <a:t>Mercurio, R and Merrill, B (2021)</a:t>
                      </a:r>
                      <a:endParaRPr lang="en-US">
                        <a:highlight>
                          <a:srgbClr val="FFFFFF"/>
                        </a:highlight>
                        <a:latin typeface="Arial"/>
                        <a:cs typeface="Arial"/>
                      </a:endParaRPr>
                    </a:p>
                  </a:txBody>
                  <a:tcPr/>
                </a:tc>
                <a:tc>
                  <a:txBody>
                    <a:bodyPr/>
                    <a:lstStyle/>
                    <a:p>
                      <a:r>
                        <a:rPr lang="en-US" dirty="0"/>
                        <a:t>Not getting/ lack of notifications. </a:t>
                      </a:r>
                      <a:r>
                        <a:rPr lang="en-US" sz="1800" b="0" i="0" u="none" strike="noStrike" noProof="0" dirty="0" err="1">
                          <a:solidFill>
                            <a:srgbClr val="000000"/>
                          </a:solidFill>
                          <a:highlight>
                            <a:srgbClr val="FFFFFF"/>
                          </a:highlight>
                          <a:latin typeface="Arial"/>
                          <a:cs typeface="Arial"/>
                        </a:rPr>
                        <a:t>Syskit</a:t>
                      </a:r>
                      <a:r>
                        <a:rPr lang="en-US" sz="1800" b="0" i="0" u="none" strike="noStrike" noProof="0" dirty="0">
                          <a:solidFill>
                            <a:srgbClr val="000000"/>
                          </a:solidFill>
                          <a:highlight>
                            <a:srgbClr val="FFFFFF"/>
                          </a:highlight>
                          <a:latin typeface="Arial"/>
                          <a:cs typeface="Arial"/>
                        </a:rPr>
                        <a:t> (2024)</a:t>
                      </a:r>
                      <a:endParaRPr lang="en-US" dirty="0"/>
                    </a:p>
                  </a:txBody>
                  <a:tcPr/>
                </a:tc>
                <a:extLst>
                  <a:ext uri="{0D108BD9-81ED-4DB2-BD59-A6C34878D82A}">
                    <a16:rowId xmlns:a16="http://schemas.microsoft.com/office/drawing/2014/main" val="2573900954"/>
                  </a:ext>
                </a:extLst>
              </a:tr>
              <a:tr h="370840">
                <a:tc>
                  <a:txBody>
                    <a:bodyPr/>
                    <a:lstStyle/>
                    <a:p>
                      <a:r>
                        <a:rPr lang="en-US"/>
                        <a:t>3</a:t>
                      </a:r>
                    </a:p>
                  </a:txBody>
                  <a:tcPr/>
                </a:tc>
                <a:tc>
                  <a:txBody>
                    <a:bodyPr/>
                    <a:lstStyle/>
                    <a:p>
                      <a:r>
                        <a:rPr lang="en-US" dirty="0"/>
                        <a:t>Cross department </a:t>
                      </a:r>
                      <a:r>
                        <a:rPr lang="en-US"/>
                        <a:t>Collaboration. Melati(2025)</a:t>
                      </a:r>
                      <a:endParaRPr lang="en-US" dirty="0"/>
                    </a:p>
                  </a:txBody>
                  <a:tcPr/>
                </a:tc>
                <a:tc>
                  <a:txBody>
                    <a:bodyPr/>
                    <a:lstStyle/>
                    <a:p>
                      <a:r>
                        <a:rPr lang="en-US" dirty="0"/>
                        <a:t>Too many similar tools </a:t>
                      </a:r>
                      <a:r>
                        <a:rPr lang="en-US" dirty="0" err="1"/>
                        <a:t>eg.</a:t>
                      </a:r>
                      <a:r>
                        <a:rPr lang="en-US" dirty="0"/>
                        <a:t> MS SharePoint which is similar to Teams. </a:t>
                      </a:r>
                      <a:r>
                        <a:rPr lang="en-US" sz="1800" b="0" i="0" u="none" strike="noStrike" noProof="0" dirty="0" err="1">
                          <a:solidFill>
                            <a:srgbClr val="000000"/>
                          </a:solidFill>
                          <a:highlight>
                            <a:srgbClr val="FFFFFF"/>
                          </a:highlight>
                          <a:latin typeface="Arial"/>
                          <a:cs typeface="Arial"/>
                        </a:rPr>
                        <a:t>Syskit</a:t>
                      </a:r>
                      <a:r>
                        <a:rPr lang="en-US" sz="1800" b="0" i="0" u="none" strike="noStrike" noProof="0" dirty="0">
                          <a:solidFill>
                            <a:srgbClr val="000000"/>
                          </a:solidFill>
                          <a:highlight>
                            <a:srgbClr val="FFFFFF"/>
                          </a:highlight>
                          <a:latin typeface="Arial"/>
                          <a:cs typeface="Arial"/>
                        </a:rPr>
                        <a:t> (2024)</a:t>
                      </a:r>
                      <a:endParaRPr lang="en-US" dirty="0"/>
                    </a:p>
                  </a:txBody>
                  <a:tcPr/>
                </a:tc>
                <a:extLst>
                  <a:ext uri="{0D108BD9-81ED-4DB2-BD59-A6C34878D82A}">
                    <a16:rowId xmlns:a16="http://schemas.microsoft.com/office/drawing/2014/main" val="1186580907"/>
                  </a:ext>
                </a:extLst>
              </a:tr>
            </a:tbl>
          </a:graphicData>
        </a:graphic>
      </p:graphicFrame>
    </p:spTree>
    <p:extLst>
      <p:ext uri="{BB962C8B-B14F-4D97-AF65-F5344CB8AC3E}">
        <p14:creationId xmlns:p14="http://schemas.microsoft.com/office/powerpoint/2010/main" val="3040098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96021B-EC7F-9471-67DE-34A67B536ADF}"/>
              </a:ext>
            </a:extLst>
          </p:cNvPr>
          <p:cNvSpPr>
            <a:spLocks noGrp="1"/>
          </p:cNvSpPr>
          <p:nvPr>
            <p:ph type="title"/>
          </p:nvPr>
        </p:nvSpPr>
        <p:spPr>
          <a:xfrm>
            <a:off x="612648" y="600074"/>
            <a:ext cx="6035040" cy="1529932"/>
          </a:xfrm>
        </p:spPr>
        <p:txBody>
          <a:bodyPr anchor="b">
            <a:normAutofit/>
          </a:bodyPr>
          <a:lstStyle/>
          <a:p>
            <a:r>
              <a:rPr lang="en-US"/>
              <a:t>Conclusion </a:t>
            </a:r>
          </a:p>
        </p:txBody>
      </p:sp>
      <p:sp>
        <p:nvSpPr>
          <p:cNvPr id="3" name="Content Placeholder 2">
            <a:extLst>
              <a:ext uri="{FF2B5EF4-FFF2-40B4-BE49-F238E27FC236}">
                <a16:creationId xmlns:a16="http://schemas.microsoft.com/office/drawing/2014/main" id="{5889E7AC-258E-EAD2-5D43-B4643ADF485A}"/>
              </a:ext>
            </a:extLst>
          </p:cNvPr>
          <p:cNvSpPr>
            <a:spLocks noGrp="1"/>
          </p:cNvSpPr>
          <p:nvPr>
            <p:ph idx="1"/>
          </p:nvPr>
        </p:nvSpPr>
        <p:spPr>
          <a:xfrm>
            <a:off x="612647" y="2212848"/>
            <a:ext cx="6035041" cy="4096512"/>
          </a:xfrm>
        </p:spPr>
        <p:txBody>
          <a:bodyPr vert="horz" lIns="91440" tIns="45720" rIns="91440" bIns="45720" rtlCol="0" anchor="t">
            <a:normAutofit/>
          </a:bodyPr>
          <a:lstStyle/>
          <a:p>
            <a:r>
              <a:rPr lang="en-US" sz="1800"/>
              <a:t>It can therefore be concluded that with the right training and evaluation  of all the staff at Riverdale Nursing Home, on the proper use of Microsoft 365 and which tools are for what purpose. With effort and staff eager to improve it can therefore be said that the confusion and mismanagement of the software will be alleviated and a smooth flow of the  handover takeover system, managing time, and administering patients' medication on time will be a problem of the past. </a:t>
            </a:r>
          </a:p>
          <a:p>
            <a:endParaRPr lang="en-US" sz="1800"/>
          </a:p>
        </p:txBody>
      </p:sp>
      <p:pic>
        <p:nvPicPr>
          <p:cNvPr id="4" name="Picture 3" descr="A blue question mark on a black background&#10;&#10;AI-generated content may be incorrect.">
            <a:extLst>
              <a:ext uri="{FF2B5EF4-FFF2-40B4-BE49-F238E27FC236}">
                <a16:creationId xmlns:a16="http://schemas.microsoft.com/office/drawing/2014/main" id="{E104D437-A237-57CB-D085-097B9F185C21}"/>
              </a:ext>
            </a:extLst>
          </p:cNvPr>
          <p:cNvPicPr>
            <a:picLocks noChangeAspect="1"/>
          </p:cNvPicPr>
          <p:nvPr/>
        </p:nvPicPr>
        <p:blipFill>
          <a:blip r:embed="rId2"/>
          <a:srcRect l="14439" r="14894"/>
          <a:stretch>
            <a:fillRect/>
          </a:stretch>
        </p:blipFill>
        <p:spPr>
          <a:xfrm>
            <a:off x="7345680" y="10"/>
            <a:ext cx="4846320" cy="6857990"/>
          </a:xfrm>
          <a:prstGeom prst="rect">
            <a:avLst/>
          </a:prstGeom>
        </p:spPr>
      </p:pic>
    </p:spTree>
    <p:extLst>
      <p:ext uri="{BB962C8B-B14F-4D97-AF65-F5344CB8AC3E}">
        <p14:creationId xmlns:p14="http://schemas.microsoft.com/office/powerpoint/2010/main" val="21873000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28C16-9C25-59DB-2F8A-16D4AA999E80}"/>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DF93E72E-7FBA-8012-B6F3-18A7B78D557F}"/>
              </a:ext>
            </a:extLst>
          </p:cNvPr>
          <p:cNvSpPr>
            <a:spLocks noGrp="1"/>
          </p:cNvSpPr>
          <p:nvPr>
            <p:ph idx="1"/>
          </p:nvPr>
        </p:nvSpPr>
        <p:spPr/>
        <p:txBody>
          <a:bodyPr vert="horz" lIns="91440" tIns="45720" rIns="91440" bIns="45720" rtlCol="0" anchor="t">
            <a:normAutofit/>
          </a:bodyPr>
          <a:lstStyle/>
          <a:p>
            <a:r>
              <a:rPr lang="en-US"/>
              <a:t>Influential</a:t>
            </a:r>
            <a:r>
              <a:rPr lang="en-US" dirty="0"/>
              <a:t> (2023)</a:t>
            </a:r>
            <a:r>
              <a:rPr lang="en-US" dirty="0">
                <a:latin typeface="Neue Haas Grotesk Text Pro"/>
                <a:cs typeface="Poppins"/>
              </a:rPr>
              <a:t> </a:t>
            </a:r>
            <a:r>
              <a:rPr lang="en-US" sz="2600" dirty="0">
                <a:highlight>
                  <a:srgbClr val="FFFFFF"/>
                </a:highlight>
                <a:latin typeface="Poppins"/>
                <a:cs typeface="Poppins"/>
              </a:rPr>
              <a:t>, </a:t>
            </a:r>
            <a:r>
              <a:rPr lang="en-US" i="1" dirty="0">
                <a:highlight>
                  <a:srgbClr val="FFFFFF"/>
                </a:highlight>
                <a:latin typeface="Arial"/>
                <a:cs typeface="Arial"/>
              </a:rPr>
              <a:t>Enhancing Workplace Communication with Microsoft 365: Top Features and Best Practices. </a:t>
            </a:r>
            <a:r>
              <a:rPr lang="en-US" dirty="0">
                <a:highlight>
                  <a:srgbClr val="FFFFFF"/>
                </a:highlight>
                <a:latin typeface="Arial"/>
                <a:cs typeface="Arial"/>
              </a:rPr>
              <a:t>Available at: </a:t>
            </a:r>
            <a:r>
              <a:rPr lang="en-US" dirty="0">
                <a:highlight>
                  <a:srgbClr val="FFFFFF"/>
                </a:highlight>
                <a:latin typeface="Arial"/>
                <a:cs typeface="Arial"/>
                <a:hlinkClick r:id="rId2"/>
              </a:rPr>
              <a:t>https://www.influentialsoftware.com/</a:t>
            </a:r>
            <a:r>
              <a:rPr lang="en-US" dirty="0">
                <a:highlight>
                  <a:srgbClr val="FFFFFF"/>
                </a:highlight>
                <a:latin typeface="Arial"/>
                <a:cs typeface="Arial"/>
              </a:rPr>
              <a:t> (Accessed 06 June 2026) </a:t>
            </a:r>
          </a:p>
          <a:p>
            <a:r>
              <a:rPr lang="en-US" i="1">
                <a:highlight>
                  <a:srgbClr val="FFFFFF"/>
                </a:highlight>
                <a:latin typeface="Arial"/>
                <a:cs typeface="Arial"/>
              </a:rPr>
              <a:t>Melati, R.(2025) '</a:t>
            </a:r>
            <a:r>
              <a:rPr lang="en-US" sz="1800">
                <a:highlight>
                  <a:srgbClr val="FFFFFF"/>
                </a:highlight>
                <a:latin typeface="Arial"/>
                <a:cs typeface="Arial"/>
              </a:rPr>
              <a:t>Analysis of The Advantages of Microsoft Teams as A Corporate Communication Tool in Supporting Employee Performance', </a:t>
            </a:r>
            <a:r>
              <a:rPr lang="en-US" sz="1800" i="1">
                <a:highlight>
                  <a:srgbClr val="FFFFFF"/>
                </a:highlight>
                <a:latin typeface="Arial"/>
                <a:cs typeface="Arial"/>
              </a:rPr>
              <a:t>Journal of Universal studies</a:t>
            </a:r>
            <a:endParaRPr lang="en-US" i="1">
              <a:highlight>
                <a:srgbClr val="FFFFFF"/>
              </a:highlight>
              <a:latin typeface="Arial"/>
              <a:cs typeface="Arial"/>
            </a:endParaRPr>
          </a:p>
          <a:p>
            <a:r>
              <a:rPr lang="en-US" sz="1800" dirty="0" err="1">
                <a:highlight>
                  <a:srgbClr val="FFFFFF"/>
                </a:highlight>
                <a:latin typeface="Arial"/>
                <a:cs typeface="Arial"/>
              </a:rPr>
              <a:t>Syskit</a:t>
            </a:r>
            <a:r>
              <a:rPr lang="en-US" sz="1800" dirty="0">
                <a:highlight>
                  <a:srgbClr val="FFFFFF"/>
                </a:highlight>
                <a:latin typeface="Arial"/>
                <a:cs typeface="Arial"/>
              </a:rPr>
              <a:t> (2024) </a:t>
            </a:r>
            <a:r>
              <a:rPr lang="en-US" i="1" dirty="0"/>
              <a:t>10 Microsoft Teams pros and cons in 2024. Available at: </a:t>
            </a:r>
            <a:r>
              <a:rPr lang="en-US" sz="1800" i="1" dirty="0">
                <a:highlight>
                  <a:srgbClr val="FFFFFF"/>
                </a:highlight>
                <a:latin typeface="Arial"/>
                <a:cs typeface="Arial"/>
                <a:hlinkClick r:id="rId3"/>
              </a:rPr>
              <a:t>https://www.syskit.com/blog/10-pros-and-cons-of-microsoft-teams/</a:t>
            </a:r>
            <a:r>
              <a:rPr lang="en-US" sz="1800" i="1" dirty="0">
                <a:highlight>
                  <a:srgbClr val="FFFFFF"/>
                </a:highlight>
                <a:latin typeface="Arial"/>
                <a:cs typeface="Arial"/>
              </a:rPr>
              <a:t> (Accessed: 08 June 2026)</a:t>
            </a:r>
            <a:endParaRPr lang="en-US" sz="1800" i="1" dirty="0" err="1">
              <a:highlight>
                <a:srgbClr val="FFFFFF"/>
              </a:highlight>
              <a:latin typeface="Arial"/>
              <a:cs typeface="Arial"/>
            </a:endParaRPr>
          </a:p>
          <a:p>
            <a:r>
              <a:rPr lang="en-US" sz="1800" dirty="0">
                <a:highlight>
                  <a:srgbClr val="FFFFFF"/>
                </a:highlight>
                <a:latin typeface="Arial"/>
                <a:cs typeface="Arial"/>
              </a:rPr>
              <a:t>Mercurio, R and Merrill, B (2021) </a:t>
            </a:r>
            <a:r>
              <a:rPr lang="en-US" sz="1800" i="1" dirty="0">
                <a:highlight>
                  <a:srgbClr val="FFFFFF"/>
                </a:highlight>
                <a:latin typeface="Arial"/>
                <a:cs typeface="Arial"/>
              </a:rPr>
              <a:t>Beginning Microsoft 365 Collaboration Apps. </a:t>
            </a:r>
            <a:r>
              <a:rPr lang="en-US" sz="1800" dirty="0" err="1">
                <a:highlight>
                  <a:srgbClr val="FFFFFF"/>
                </a:highlight>
                <a:latin typeface="Arial"/>
                <a:cs typeface="Arial"/>
              </a:rPr>
              <a:t>Apress</a:t>
            </a:r>
            <a:endParaRPr lang="en-US" sz="1800">
              <a:highlight>
                <a:srgbClr val="FFFFFF"/>
              </a:highlight>
              <a:latin typeface="Arial"/>
              <a:cs typeface="Arial"/>
            </a:endParaRPr>
          </a:p>
          <a:p>
            <a:endParaRPr lang="en-US" sz="1800" dirty="0">
              <a:highlight>
                <a:srgbClr val="FFFFFF"/>
              </a:highlight>
              <a:latin typeface="Arial"/>
              <a:cs typeface="Arial"/>
            </a:endParaRPr>
          </a:p>
          <a:p>
            <a:endParaRPr lang="en-US" i="1" dirty="0">
              <a:highlight>
                <a:srgbClr val="FFFFFF"/>
              </a:highlight>
              <a:latin typeface="Arial"/>
              <a:cs typeface="Arial"/>
            </a:endParaRPr>
          </a:p>
        </p:txBody>
      </p:sp>
    </p:spTree>
    <p:extLst>
      <p:ext uri="{BB962C8B-B14F-4D97-AF65-F5344CB8AC3E}">
        <p14:creationId xmlns:p14="http://schemas.microsoft.com/office/powerpoint/2010/main" val="2575913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Rounded Corners 31">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56826" y="1112969"/>
            <a:ext cx="3937298" cy="4166010"/>
          </a:xfrm>
        </p:spPr>
        <p:txBody>
          <a:bodyPr vert="horz" lIns="91440" tIns="45720" rIns="91440" bIns="45720" rtlCol="0" anchor="ctr">
            <a:normAutofit/>
          </a:bodyPr>
          <a:lstStyle/>
          <a:p>
            <a:pPr algn="l"/>
            <a:r>
              <a:rPr lang="en-US" sz="4400" b="1" kern="1200">
                <a:solidFill>
                  <a:srgbClr val="FFFFFF"/>
                </a:solidFill>
                <a:latin typeface="+mj-lt"/>
                <a:ea typeface="+mj-ea"/>
                <a:cs typeface="+mj-cs"/>
              </a:rPr>
              <a:t>Digital Skills and Research Methods (LCHS4007)</a:t>
            </a:r>
          </a:p>
          <a:p>
            <a:pPr algn="l"/>
            <a:endParaRPr lang="en-US" sz="4400" kern="1200">
              <a:solidFill>
                <a:srgbClr val="FFFFFF"/>
              </a:solidFill>
              <a:latin typeface="+mj-lt"/>
              <a:ea typeface="+mj-ea"/>
              <a:cs typeface="+mj-cs"/>
            </a:endParaRPr>
          </a:p>
        </p:txBody>
      </p:sp>
      <p:sp>
        <p:nvSpPr>
          <p:cNvPr id="33" name="Freeform: Shape 32">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p:cNvSpPr>
            <a:spLocks noGrp="1"/>
          </p:cNvSpPr>
          <p:nvPr>
            <p:ph type="subTitle" idx="1"/>
          </p:nvPr>
        </p:nvSpPr>
        <p:spPr>
          <a:xfrm>
            <a:off x="6096000" y="820880"/>
            <a:ext cx="5257799" cy="4889350"/>
          </a:xfrm>
        </p:spPr>
        <p:txBody>
          <a:bodyPr vert="horz" lIns="91440" tIns="45720" rIns="91440" bIns="45720" rtlCol="0" anchor="t">
            <a:normAutofit/>
          </a:bodyPr>
          <a:lstStyle/>
          <a:p>
            <a:pPr marL="285750" indent="-228600" algn="l">
              <a:buFont typeface="Arial" panose="020B0604020202020204" pitchFamily="34" charset="0"/>
              <a:buChar char="•"/>
            </a:pPr>
            <a:r>
              <a:rPr lang="en-US" b="1" u="sng"/>
              <a:t>Misbah Zafar</a:t>
            </a:r>
            <a:endParaRPr lang="en-US"/>
          </a:p>
          <a:p>
            <a:pPr marL="285750" indent="-228600" algn="l">
              <a:buFont typeface="Arial" panose="020B0604020202020204" pitchFamily="34" charset="0"/>
              <a:buChar char="•"/>
            </a:pPr>
            <a:r>
              <a:rPr lang="en-US" b="1" u="sng"/>
              <a:t>#2541659</a:t>
            </a:r>
          </a:p>
          <a:p>
            <a:pPr marL="285750" indent="-228600" algn="l">
              <a:buFont typeface="Arial" panose="020B0604020202020204" pitchFamily="34" charset="0"/>
              <a:buChar char="•"/>
            </a:pPr>
            <a:r>
              <a:rPr lang="en-US" u="sng"/>
              <a:t>Lecturer</a:t>
            </a:r>
            <a:r>
              <a:rPr lang="en-US"/>
              <a:t>: </a:t>
            </a:r>
            <a:r>
              <a:rPr lang="en-US" b="1">
                <a:highlight>
                  <a:srgbClr val="FFFFFF"/>
                </a:highlight>
              </a:rPr>
              <a:t>Mohd Syafiq Bin Zolkeply</a:t>
            </a:r>
            <a:endParaRPr lang="en-US" b="1" u="sng"/>
          </a:p>
          <a:p>
            <a:pPr indent="-228600" algn="l">
              <a:buFont typeface="Arial" panose="020B0604020202020204" pitchFamily="34" charset="0"/>
              <a:buChar char="•"/>
            </a:pPr>
            <a:endParaRPr lang="en-US"/>
          </a:p>
        </p:txBody>
      </p:sp>
      <p:sp>
        <p:nvSpPr>
          <p:cNvPr id="36" name="Freeform: Shape 35">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09857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75AA0F-ADBD-7FCB-3E53-AEE168F8EE3E}"/>
              </a:ext>
            </a:extLst>
          </p:cNvPr>
          <p:cNvSpPr>
            <a:spLocks noGrp="1"/>
          </p:cNvSpPr>
          <p:nvPr>
            <p:ph type="title"/>
          </p:nvPr>
        </p:nvSpPr>
        <p:spPr>
          <a:xfrm>
            <a:off x="630936" y="640080"/>
            <a:ext cx="4818888" cy="1481328"/>
          </a:xfrm>
        </p:spPr>
        <p:txBody>
          <a:bodyPr anchor="b">
            <a:normAutofit/>
          </a:bodyPr>
          <a:lstStyle/>
          <a:p>
            <a:r>
              <a:rPr lang="en-US" sz="5400"/>
              <a:t>Introduction </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7858B0-1E9B-C313-C7B0-BD1609B3EA33}"/>
              </a:ext>
            </a:extLst>
          </p:cNvPr>
          <p:cNvSpPr>
            <a:spLocks noGrp="1"/>
          </p:cNvSpPr>
          <p:nvPr>
            <p:ph idx="1"/>
          </p:nvPr>
        </p:nvSpPr>
        <p:spPr>
          <a:xfrm>
            <a:off x="630936" y="2660904"/>
            <a:ext cx="4818888" cy="3547872"/>
          </a:xfrm>
        </p:spPr>
        <p:txBody>
          <a:bodyPr vert="horz" lIns="91440" tIns="45720" rIns="91440" bIns="45720" rtlCol="0" anchor="t">
            <a:normAutofit/>
          </a:bodyPr>
          <a:lstStyle/>
          <a:p>
            <a:r>
              <a:rPr lang="en-US" sz="2000">
                <a:latin typeface="Calibri"/>
                <a:ea typeface="Calibri"/>
                <a:cs typeface="Calibri"/>
              </a:rPr>
              <a:t>Riverdale nursing home supports adult who needs daily  care, medication, support, and monitoring. Senior and junior Staff work in shifts within in the different buildings. The organization uses Microsoft 365 to communicate effectively but due to staff not having the proper understanding of how to use the software, there is always confusion among themselves. In this case we will be using Microsoft PowerPoint to train all staff.</a:t>
            </a:r>
          </a:p>
        </p:txBody>
      </p:sp>
      <p:pic>
        <p:nvPicPr>
          <p:cNvPr id="4" name="Picture 3" descr="Microsoft PowerPoint 2604 (Build 19929.20136) Free Download | MooSoft">
            <a:extLst>
              <a:ext uri="{FF2B5EF4-FFF2-40B4-BE49-F238E27FC236}">
                <a16:creationId xmlns:a16="http://schemas.microsoft.com/office/drawing/2014/main" id="{C188C385-82C6-E208-F867-6FF623B44DBD}"/>
              </a:ext>
            </a:extLst>
          </p:cNvPr>
          <p:cNvPicPr>
            <a:picLocks noChangeAspect="1"/>
          </p:cNvPicPr>
          <p:nvPr/>
        </p:nvPicPr>
        <p:blipFill>
          <a:blip r:embed="rId2"/>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22680835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 name="Content Placeholder 5">
            <a:extLst>
              <a:ext uri="{FF2B5EF4-FFF2-40B4-BE49-F238E27FC236}">
                <a16:creationId xmlns:a16="http://schemas.microsoft.com/office/drawing/2014/main" id="{B6BDFA4C-D50A-F8D4-153B-1E5A2DC9A72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600"/>
              <a:t>What does the workplace task involve? </a:t>
            </a:r>
          </a:p>
          <a:p>
            <a:pPr marL="0" indent="0">
              <a:buNone/>
            </a:pPr>
            <a:r>
              <a:rPr lang="en-US" sz="2600"/>
              <a:t>                                 Staff Training</a:t>
            </a:r>
          </a:p>
          <a:p>
            <a:r>
              <a:rPr lang="en-US" sz="2600"/>
              <a:t>Which Microsoft Tool was selected?</a:t>
            </a:r>
          </a:p>
          <a:p>
            <a:pPr marL="0" indent="0">
              <a:buNone/>
            </a:pPr>
            <a:r>
              <a:rPr lang="en-US" sz="2600"/>
              <a:t>                              Microsoft PowerPoint.</a:t>
            </a:r>
          </a:p>
          <a:p>
            <a:r>
              <a:rPr lang="en-US" sz="2600"/>
              <a:t>Why is the tool suitable for the task?</a:t>
            </a:r>
          </a:p>
          <a:p>
            <a:pPr marL="0" indent="0">
              <a:buNone/>
            </a:pPr>
            <a:r>
              <a:rPr lang="en-US" sz="2600">
                <a:latin typeface="Calibri"/>
                <a:ea typeface="Calibri"/>
                <a:cs typeface="Calibri"/>
              </a:rPr>
              <a:t>                         Microsoft PowerPoint is suitable for staff training because it provides a structured, visually engaging way to present complex information. It is highly accessible,  and versatile across different devices, and can easily incorporate multimedia like audio and video to cater to various learning styles. ATI-Mirage(2025)</a:t>
            </a:r>
          </a:p>
        </p:txBody>
      </p:sp>
    </p:spTree>
    <p:extLst>
      <p:ext uri="{BB962C8B-B14F-4D97-AF65-F5344CB8AC3E}">
        <p14:creationId xmlns:p14="http://schemas.microsoft.com/office/powerpoint/2010/main" val="32222679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DC24F9-39A0-F989-66DA-E9B249FF80E2}"/>
              </a:ext>
            </a:extLst>
          </p:cNvPr>
          <p:cNvSpPr>
            <a:spLocks noGrp="1"/>
          </p:cNvSpPr>
          <p:nvPr>
            <p:ph type="title"/>
          </p:nvPr>
        </p:nvSpPr>
        <p:spPr>
          <a:xfrm>
            <a:off x="686834" y="1153572"/>
            <a:ext cx="3200400" cy="4461163"/>
          </a:xfrm>
        </p:spPr>
        <p:txBody>
          <a:bodyPr>
            <a:normAutofit/>
          </a:bodyPr>
          <a:lstStyle/>
          <a:p>
            <a:r>
              <a:rPr lang="en-US" sz="2100" b="1">
                <a:solidFill>
                  <a:srgbClr val="FFFFFF"/>
                </a:solidFill>
                <a:latin typeface="Neue Haas Grotesk Text Pro"/>
              </a:rPr>
              <a:t>How does Microsoft PowerPoint Improve Efficiency and Communication</a:t>
            </a:r>
            <a:endParaRPr lang="en-US" sz="2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F60D7F1-5D15-9FAC-D419-83FD5AACBDCC}"/>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latin typeface="Calibri"/>
                <a:ea typeface="Calibri"/>
                <a:cs typeface="Calibri"/>
              </a:rPr>
              <a:t>Microsoft PowerPoint improves </a:t>
            </a:r>
            <a:r>
              <a:rPr lang="en-US" b="1">
                <a:latin typeface="Calibri"/>
                <a:ea typeface="Calibri"/>
                <a:cs typeface="Calibri"/>
              </a:rPr>
              <a:t>efficiency</a:t>
            </a:r>
            <a:r>
              <a:rPr lang="en-US">
                <a:latin typeface="Calibri"/>
                <a:ea typeface="Calibri"/>
                <a:cs typeface="Calibri"/>
              </a:rPr>
              <a:t> by automating design layouts, integrating seamlessly with </a:t>
            </a:r>
            <a:r>
              <a:rPr lang="en-US" u="sng">
                <a:latin typeface="Calibri"/>
                <a:ea typeface="Calibri"/>
                <a:cs typeface="Calibri"/>
                <a:hlinkClick r:id="rId2"/>
              </a:rPr>
              <a:t>Microsoft 365</a:t>
            </a:r>
            <a:r>
              <a:rPr lang="en-US">
                <a:latin typeface="Calibri"/>
                <a:ea typeface="Calibri"/>
                <a:cs typeface="Calibri"/>
              </a:rPr>
              <a:t>. It elevates </a:t>
            </a:r>
            <a:r>
              <a:rPr lang="en-US" b="1">
                <a:latin typeface="Calibri"/>
                <a:ea typeface="Calibri"/>
                <a:cs typeface="Calibri"/>
              </a:rPr>
              <a:t>communication</a:t>
            </a:r>
            <a:r>
              <a:rPr lang="en-US">
                <a:latin typeface="Calibri"/>
                <a:ea typeface="Calibri"/>
                <a:cs typeface="Calibri"/>
              </a:rPr>
              <a:t> by translating complex data into visual arts, holding audience attention. Microsoft(2023)</a:t>
            </a:r>
          </a:p>
        </p:txBody>
      </p:sp>
    </p:spTree>
    <p:extLst>
      <p:ext uri="{BB962C8B-B14F-4D97-AF65-F5344CB8AC3E}">
        <p14:creationId xmlns:p14="http://schemas.microsoft.com/office/powerpoint/2010/main" val="8257932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A3FEFC-5CED-2C4C-E019-031EA278F414}"/>
              </a:ext>
            </a:extLst>
          </p:cNvPr>
          <p:cNvSpPr>
            <a:spLocks noGrp="1"/>
          </p:cNvSpPr>
          <p:nvPr>
            <p:ph type="title"/>
          </p:nvPr>
        </p:nvSpPr>
        <p:spPr>
          <a:xfrm>
            <a:off x="841248" y="256032"/>
            <a:ext cx="10506456" cy="1014984"/>
          </a:xfrm>
        </p:spPr>
        <p:txBody>
          <a:bodyPr anchor="b">
            <a:normAutofit/>
          </a:bodyPr>
          <a:lstStyle/>
          <a:p>
            <a:r>
              <a:rPr lang="en-US" sz="3100" b="1">
                <a:latin typeface="Neue Haas Grotesk Text Pro"/>
              </a:rPr>
              <a:t>What are the main Advantages and limitations of using Microsoft PowerPoint</a:t>
            </a:r>
            <a:endParaRPr lang="en-US" sz="310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4" name="Content Placeholder 3">
            <a:extLst>
              <a:ext uri="{FF2B5EF4-FFF2-40B4-BE49-F238E27FC236}">
                <a16:creationId xmlns:a16="http://schemas.microsoft.com/office/drawing/2014/main" id="{EC5D04E9-49FE-F4B1-AE66-8C228CB14657}"/>
              </a:ext>
            </a:extLst>
          </p:cNvPr>
          <p:cNvGraphicFramePr>
            <a:graphicFrameLocks noGrp="1"/>
          </p:cNvGraphicFramePr>
          <p:nvPr>
            <p:ph idx="1"/>
            <p:extLst>
              <p:ext uri="{D42A27DB-BD31-4B8C-83A1-F6EECF244321}">
                <p14:modId xmlns:p14="http://schemas.microsoft.com/office/powerpoint/2010/main" val="1201933969"/>
              </p:ext>
            </p:extLst>
          </p:nvPr>
        </p:nvGraphicFramePr>
        <p:xfrm>
          <a:off x="838200" y="1949021"/>
          <a:ext cx="10515601" cy="4312016"/>
        </p:xfrm>
        <a:graphic>
          <a:graphicData uri="http://schemas.openxmlformats.org/drawingml/2006/table">
            <a:tbl>
              <a:tblPr firstRow="1" bandRow="1">
                <a:tableStyleId>{5C22544A-7EE6-4342-B048-85BDC9FD1C3A}</a:tableStyleId>
              </a:tblPr>
              <a:tblGrid>
                <a:gridCol w="5233592">
                  <a:extLst>
                    <a:ext uri="{9D8B030D-6E8A-4147-A177-3AD203B41FA5}">
                      <a16:colId xmlns:a16="http://schemas.microsoft.com/office/drawing/2014/main" val="2568660181"/>
                    </a:ext>
                  </a:extLst>
                </a:gridCol>
                <a:gridCol w="5282009">
                  <a:extLst>
                    <a:ext uri="{9D8B030D-6E8A-4147-A177-3AD203B41FA5}">
                      <a16:colId xmlns:a16="http://schemas.microsoft.com/office/drawing/2014/main" val="105122529"/>
                    </a:ext>
                  </a:extLst>
                </a:gridCol>
              </a:tblGrid>
              <a:tr h="471962">
                <a:tc>
                  <a:txBody>
                    <a:bodyPr/>
                    <a:lstStyle/>
                    <a:p>
                      <a:r>
                        <a:rPr lang="en-US" sz="2100"/>
                        <a:t>Advantages </a:t>
                      </a:r>
                    </a:p>
                  </a:txBody>
                  <a:tcPr marL="107264" marR="107264" marT="53632" marB="53632"/>
                </a:tc>
                <a:tc>
                  <a:txBody>
                    <a:bodyPr/>
                    <a:lstStyle/>
                    <a:p>
                      <a:r>
                        <a:rPr lang="en-US" sz="2100"/>
                        <a:t>Limitations</a:t>
                      </a:r>
                    </a:p>
                  </a:txBody>
                  <a:tcPr marL="107264" marR="107264" marT="53632" marB="53632"/>
                </a:tc>
                <a:extLst>
                  <a:ext uri="{0D108BD9-81ED-4DB2-BD59-A6C34878D82A}">
                    <a16:rowId xmlns:a16="http://schemas.microsoft.com/office/drawing/2014/main" val="4004046688"/>
                  </a:ext>
                </a:extLst>
              </a:tr>
              <a:tr h="2080923">
                <a:tc>
                  <a:txBody>
                    <a:bodyPr/>
                    <a:lstStyle/>
                    <a:p>
                      <a:r>
                        <a:rPr lang="en-US" sz="2100"/>
                        <a:t>Visual Appeal: </a:t>
                      </a:r>
                      <a:r>
                        <a:rPr lang="en-US" sz="2100" b="0" i="0" u="none" strike="noStrike" noProof="0">
                          <a:latin typeface="Aptos"/>
                        </a:rPr>
                        <a:t>It works best at turning complex data into easy-to-read charts, graphs, and infographics. Microsoft (2023)</a:t>
                      </a:r>
                      <a:endParaRPr lang="en-US" sz="2100"/>
                    </a:p>
                  </a:txBody>
                  <a:tcPr marL="107264" marR="107264" marT="53632" marB="53632"/>
                </a:tc>
                <a:tc>
                  <a:txBody>
                    <a:bodyPr/>
                    <a:lstStyle/>
                    <a:p>
                      <a:pPr lvl="0">
                        <a:buNone/>
                      </a:pPr>
                      <a:r>
                        <a:rPr lang="en-US" sz="2100" b="0" i="0" u="none" strike="noStrike" noProof="0">
                          <a:latin typeface="Aptos"/>
                        </a:rPr>
                        <a:t>Technical Dependency: Presentations are at risk  for  hardware and software glitches, missing fonts, or file format, not compatible  if you are presenting on a different machine than the one you built the file on. </a:t>
                      </a:r>
                      <a:r>
                        <a:rPr lang="en-US" sz="2100" b="0" i="0" u="none" strike="noStrike" noProof="0">
                          <a:solidFill>
                            <a:srgbClr val="000000"/>
                          </a:solidFill>
                          <a:latin typeface="Aptos"/>
                        </a:rPr>
                        <a:t>Microsoft (2023)</a:t>
                      </a:r>
                      <a:endParaRPr lang="en-US" sz="2100" b="0"/>
                    </a:p>
                  </a:txBody>
                  <a:tcPr marL="107264" marR="107264" marT="53632" marB="53632"/>
                </a:tc>
                <a:extLst>
                  <a:ext uri="{0D108BD9-81ED-4DB2-BD59-A6C34878D82A}">
                    <a16:rowId xmlns:a16="http://schemas.microsoft.com/office/drawing/2014/main" val="2257918906"/>
                  </a:ext>
                </a:extLst>
              </a:tr>
              <a:tr h="1759131">
                <a:tc>
                  <a:txBody>
                    <a:bodyPr/>
                    <a:lstStyle/>
                    <a:p>
                      <a:pPr lvl="0">
                        <a:buNone/>
                      </a:pPr>
                      <a:r>
                        <a:rPr lang="en-US" sz="2100" b="0" i="0" u="none" strike="noStrike" noProof="0">
                          <a:latin typeface="Aptos"/>
                        </a:rPr>
                        <a:t>Versatile Templates: Built in  themes and templates that  save a lot of time, allowing persons using it  to create professional-looking slides in minutes. </a:t>
                      </a:r>
                      <a:r>
                        <a:rPr lang="en-US" sz="2100" b="0" i="0" u="none" strike="noStrike" noProof="0" err="1">
                          <a:latin typeface="Aptos"/>
                        </a:rPr>
                        <a:t>TheknowledgeAcademy</a:t>
                      </a:r>
                      <a:r>
                        <a:rPr lang="en-US" sz="2100" b="0" i="0" u="none" strike="noStrike" noProof="0">
                          <a:latin typeface="Aptos"/>
                        </a:rPr>
                        <a:t> (2026)</a:t>
                      </a:r>
                      <a:endParaRPr lang="en-US" sz="2100" b="0"/>
                    </a:p>
                  </a:txBody>
                  <a:tcPr marL="107264" marR="107264" marT="53632" marB="53632"/>
                </a:tc>
                <a:tc>
                  <a:txBody>
                    <a:bodyPr/>
                    <a:lstStyle/>
                    <a:p>
                      <a:pPr lvl="0">
                        <a:buNone/>
                      </a:pPr>
                      <a:r>
                        <a:rPr lang="en-US" sz="2100" b="0" i="0" u="none" strike="noStrike" noProof="0">
                          <a:latin typeface="Aptos"/>
                        </a:rPr>
                        <a:t>Information Overload: Because it is so easy to add elements to a slide, many users accidentally create cluttered, text-heavy presentations that distract the </a:t>
                      </a:r>
                      <a:r>
                        <a:rPr lang="en-US" sz="2100" b="0" i="0" u="none" strike="noStrike" noProof="0" err="1">
                          <a:latin typeface="Aptos"/>
                        </a:rPr>
                        <a:t>audience.</a:t>
                      </a:r>
                      <a:r>
                        <a:rPr lang="en-US" sz="2100" b="0" i="0" u="none" strike="noStrike" noProof="0" err="1">
                          <a:solidFill>
                            <a:srgbClr val="000000"/>
                          </a:solidFill>
                          <a:latin typeface="Aptos"/>
                        </a:rPr>
                        <a:t>TheknowledgeAcademy</a:t>
                      </a:r>
                      <a:r>
                        <a:rPr lang="en-US" sz="2100" b="0" i="0" u="none" strike="noStrike" noProof="0">
                          <a:solidFill>
                            <a:srgbClr val="000000"/>
                          </a:solidFill>
                          <a:latin typeface="Aptos"/>
                        </a:rPr>
                        <a:t> (2026)</a:t>
                      </a:r>
                      <a:endParaRPr lang="en-US" sz="2100" b="0" i="0" u="none" strike="noStrike" noProof="0">
                        <a:latin typeface="Aptos"/>
                      </a:endParaRPr>
                    </a:p>
                  </a:txBody>
                  <a:tcPr marL="107264" marR="107264" marT="53632" marB="53632"/>
                </a:tc>
                <a:extLst>
                  <a:ext uri="{0D108BD9-81ED-4DB2-BD59-A6C34878D82A}">
                    <a16:rowId xmlns:a16="http://schemas.microsoft.com/office/drawing/2014/main" val="3911529958"/>
                  </a:ext>
                </a:extLst>
              </a:tr>
            </a:tbl>
          </a:graphicData>
        </a:graphic>
      </p:graphicFrame>
    </p:spTree>
    <p:extLst>
      <p:ext uri="{BB962C8B-B14F-4D97-AF65-F5344CB8AC3E}">
        <p14:creationId xmlns:p14="http://schemas.microsoft.com/office/powerpoint/2010/main" val="11348644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86924E6-C10F-EA79-1E22-4CD2574CFEF5}"/>
              </a:ext>
            </a:extLst>
          </p:cNvPr>
          <p:cNvSpPr>
            <a:spLocks noGrp="1"/>
          </p:cNvSpPr>
          <p:nvPr>
            <p:ph type="title"/>
          </p:nvPr>
        </p:nvSpPr>
        <p:spPr>
          <a:xfrm>
            <a:off x="5894962" y="479493"/>
            <a:ext cx="5458838" cy="1325563"/>
          </a:xfrm>
        </p:spPr>
        <p:txBody>
          <a:bodyPr>
            <a:normAutofit/>
          </a:bodyPr>
          <a:lstStyle/>
          <a:p>
            <a:r>
              <a:rPr lang="en-US"/>
              <a:t>Conclusion </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colorful question marks in the shape of a question mark&#10;&#10;AI-generated content may be incorrect.">
            <a:extLst>
              <a:ext uri="{FF2B5EF4-FFF2-40B4-BE49-F238E27FC236}">
                <a16:creationId xmlns:a16="http://schemas.microsoft.com/office/drawing/2014/main" id="{A1372B20-CA78-D7F4-A883-C871C6A1AC5A}"/>
              </a:ext>
            </a:extLst>
          </p:cNvPr>
          <p:cNvPicPr>
            <a:picLocks noChangeAspect="1"/>
          </p:cNvPicPr>
          <p:nvPr/>
        </p:nvPicPr>
        <p:blipFill>
          <a:blip r:embed="rId2"/>
          <a:stretch>
            <a:fillRect/>
          </a:stretch>
        </p:blipFill>
        <p:spPr>
          <a:xfrm>
            <a:off x="1144298" y="511293"/>
            <a:ext cx="3895148"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1389E842-147D-9861-6D64-7C782CE0D5EA}"/>
              </a:ext>
            </a:extLst>
          </p:cNvPr>
          <p:cNvSpPr>
            <a:spLocks noGrp="1"/>
          </p:cNvSpPr>
          <p:nvPr>
            <p:ph idx="1"/>
          </p:nvPr>
        </p:nvSpPr>
        <p:spPr>
          <a:xfrm>
            <a:off x="5894962" y="1984443"/>
            <a:ext cx="5458838" cy="4192520"/>
          </a:xfrm>
        </p:spPr>
        <p:txBody>
          <a:bodyPr vert="horz" lIns="91440" tIns="45720" rIns="91440" bIns="45720" rtlCol="0">
            <a:normAutofit/>
          </a:bodyPr>
          <a:lstStyle/>
          <a:p>
            <a:r>
              <a:rPr lang="en-US" sz="2400"/>
              <a:t>I can now conclude that Using Microsoft PowerPoint to Train all staffer senior and junior at the Riverdale Nursing Home will Ensure that all workers in both buildings be able to properly understand the uses of the different Microsoft tools and which tool is for what purpose. In doing so there will not be any missed messages, mixed file, administering of medication at wrong time, and chaos at handing over of shifts. </a:t>
            </a:r>
          </a:p>
        </p:txBody>
      </p:sp>
    </p:spTree>
    <p:extLst>
      <p:ext uri="{BB962C8B-B14F-4D97-AF65-F5344CB8AC3E}">
        <p14:creationId xmlns:p14="http://schemas.microsoft.com/office/powerpoint/2010/main" val="24432252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4C70A-EB52-030F-5959-8F6299F75939}"/>
              </a:ext>
            </a:extLst>
          </p:cNvPr>
          <p:cNvSpPr>
            <a:spLocks noGrp="1"/>
          </p:cNvSpPr>
          <p:nvPr>
            <p:ph type="title"/>
          </p:nvPr>
        </p:nvSpPr>
        <p:spPr/>
        <p:txBody>
          <a:bodyPr/>
          <a:lstStyle/>
          <a:p>
            <a:r>
              <a:rPr lang="en-US"/>
              <a:t>References </a:t>
            </a:r>
          </a:p>
        </p:txBody>
      </p:sp>
      <p:sp>
        <p:nvSpPr>
          <p:cNvPr id="3" name="Content Placeholder 2">
            <a:extLst>
              <a:ext uri="{FF2B5EF4-FFF2-40B4-BE49-F238E27FC236}">
                <a16:creationId xmlns:a16="http://schemas.microsoft.com/office/drawing/2014/main" id="{9077F4C8-30E9-13B4-F80D-8FF4C13F3505}"/>
              </a:ext>
            </a:extLst>
          </p:cNvPr>
          <p:cNvSpPr>
            <a:spLocks noGrp="1"/>
          </p:cNvSpPr>
          <p:nvPr>
            <p:ph idx="1"/>
          </p:nvPr>
        </p:nvSpPr>
        <p:spPr/>
        <p:txBody>
          <a:bodyPr vert="horz" lIns="91440" tIns="45720" rIns="91440" bIns="45720" rtlCol="0" anchor="t">
            <a:normAutofit fontScale="92500"/>
          </a:bodyPr>
          <a:lstStyle/>
          <a:p>
            <a:r>
              <a:rPr lang="en-US" dirty="0"/>
              <a:t>Ati-Mirage (2025), </a:t>
            </a:r>
            <a:r>
              <a:rPr lang="en-US" i="1" dirty="0"/>
              <a:t>Unlocking the Power of PowerPoint: What It’s Really Used For. Available at : </a:t>
            </a:r>
            <a:r>
              <a:rPr lang="en-US" i="1" dirty="0">
                <a:hlinkClick r:id="rId2"/>
              </a:rPr>
              <a:t>https://www.ati-mirage.com.au/what-microsoft-powerpoint-is-used-for/</a:t>
            </a:r>
            <a:r>
              <a:rPr lang="en-US" i="1" dirty="0"/>
              <a:t> (accessed on 08 June 2026)</a:t>
            </a:r>
          </a:p>
          <a:p>
            <a:r>
              <a:rPr lang="en-US" err="1"/>
              <a:t>Microsodft</a:t>
            </a:r>
            <a:r>
              <a:rPr lang="en-US"/>
              <a:t> (2023),</a:t>
            </a:r>
            <a:r>
              <a:rPr lang="en-US" i="1" dirty="0"/>
              <a:t> </a:t>
            </a:r>
            <a:r>
              <a:rPr lang="en-US" i="1" dirty="0">
                <a:highlight>
                  <a:srgbClr val="FFFFFF"/>
                </a:highlight>
                <a:latin typeface="Aptos"/>
                <a:cs typeface="Segoe UI"/>
              </a:rPr>
              <a:t>Strengthen presentation skills with Speaker Coach.</a:t>
            </a:r>
            <a:r>
              <a:rPr lang="en-US" i="1" dirty="0">
                <a:highlight>
                  <a:srgbClr val="FFFFFF"/>
                </a:highlight>
                <a:latin typeface="Segoe UI"/>
                <a:cs typeface="Segoe UI"/>
              </a:rPr>
              <a:t> Available at: </a:t>
            </a:r>
            <a:r>
              <a:rPr lang="en-US" i="1" dirty="0">
                <a:latin typeface="Aptos"/>
                <a:cs typeface="Segoe UI"/>
                <a:hlinkClick r:id="rId3"/>
              </a:rPr>
              <a:t>https://www.microsoft.com/en-us/education/blog/2023/02/strengthen-presentation-skills-with-speaker-coach/</a:t>
            </a:r>
            <a:endParaRPr lang="en-US" i="1" dirty="0"/>
          </a:p>
          <a:p>
            <a:r>
              <a:rPr lang="en-US"/>
              <a:t>TheknowledgeAcademy (2026), </a:t>
            </a:r>
            <a:r>
              <a:rPr lang="en-US" i="1"/>
              <a:t>What are the Advantages and Disadvantages of PowerPoint. Available at: </a:t>
            </a:r>
            <a:r>
              <a:rPr lang="en-US" i="1" dirty="0">
                <a:hlinkClick r:id="rId4"/>
              </a:rPr>
              <a:t>https://www.theknowledgeacademy.com/blog/advantages-and-disadvantages-of-powerpoint/</a:t>
            </a:r>
            <a:endParaRPr lang="en-US" i="1" dirty="0"/>
          </a:p>
          <a:p>
            <a:endParaRPr lang="en-US" i="1" dirty="0"/>
          </a:p>
          <a:p>
            <a:endParaRPr lang="en-US" i="1" dirty="0"/>
          </a:p>
        </p:txBody>
      </p:sp>
    </p:spTree>
    <p:extLst>
      <p:ext uri="{BB962C8B-B14F-4D97-AF65-F5344CB8AC3E}">
        <p14:creationId xmlns:p14="http://schemas.microsoft.com/office/powerpoint/2010/main" val="21043487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a:extLst>
              <a:ext uri="{FF2B5EF4-FFF2-40B4-BE49-F238E27FC236}">
                <a16:creationId xmlns:a16="http://schemas.microsoft.com/office/drawing/2014/main" id="{48C3AF2D-2188-9FC6-645F-10572D140E5B}"/>
              </a:ext>
            </a:extLst>
          </p:cNvPr>
          <p:cNvPicPr>
            <a:picLocks noChangeAspect="1"/>
          </p:cNvPicPr>
          <p:nvPr/>
        </p:nvPicPr>
        <p:blipFill>
          <a:blip r:embed="rId2"/>
          <a:srcRect l="9092" t="6751" r="-7" b="21660"/>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DF15DF8A-891A-1965-E372-1BA1F3B94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79"/>
            <a:ext cx="6858002" cy="6511640"/>
          </a:xfrm>
          <a:prstGeom prst="rect">
            <a:avLst/>
          </a:prstGeom>
          <a:gradFill>
            <a:gsLst>
              <a:gs pos="0">
                <a:schemeClr val="bg1">
                  <a:alpha val="0"/>
                </a:schemeClr>
              </a:gs>
              <a:gs pos="46000">
                <a:schemeClr val="bg1">
                  <a:alpha val="33000"/>
                </a:schemeClr>
              </a:gs>
              <a:gs pos="26000">
                <a:schemeClr val="bg1">
                  <a:alpha val="20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p:cNvSpPr>
            <a:spLocks noGrp="1"/>
          </p:cNvSpPr>
          <p:nvPr>
            <p:ph type="ctrTitle"/>
          </p:nvPr>
        </p:nvSpPr>
        <p:spPr>
          <a:xfrm>
            <a:off x="7473219" y="898373"/>
            <a:ext cx="4470544" cy="3474720"/>
          </a:xfrm>
        </p:spPr>
        <p:txBody>
          <a:bodyPr anchor="b">
            <a:normAutofit fontScale="90000"/>
          </a:bodyPr>
          <a:lstStyle/>
          <a:p>
            <a:pPr algn="l"/>
            <a:r>
              <a:rPr lang="en-GB" sz="5800">
                <a:solidFill>
                  <a:schemeClr val="bg1"/>
                </a:solidFill>
              </a:rPr>
              <a:t>Digital Skills and Research Methods</a:t>
            </a:r>
            <a:br>
              <a:rPr lang="en-GB" sz="5800" dirty="0">
                <a:solidFill>
                  <a:schemeClr val="bg1"/>
                </a:solidFill>
              </a:rPr>
            </a:br>
            <a:r>
              <a:rPr lang="en-GB" sz="5800" dirty="0">
                <a:solidFill>
                  <a:schemeClr val="bg1"/>
                </a:solidFill>
              </a:rPr>
              <a:t> </a:t>
            </a:r>
            <a:r>
              <a:rPr lang="en-GB">
                <a:solidFill>
                  <a:srgbClr val="1D2125"/>
                </a:solidFill>
                <a:highlight>
                  <a:srgbClr val="FFFFFF"/>
                </a:highlight>
              </a:rPr>
              <a:t>LCHS4007</a:t>
            </a:r>
            <a:endParaRPr lang="en-US"/>
          </a:p>
        </p:txBody>
      </p:sp>
      <p:sp>
        <p:nvSpPr>
          <p:cNvPr id="3" name="Subtitle 2"/>
          <p:cNvSpPr>
            <a:spLocks noGrp="1"/>
          </p:cNvSpPr>
          <p:nvPr>
            <p:ph type="subTitle" idx="1"/>
          </p:nvPr>
        </p:nvSpPr>
        <p:spPr>
          <a:xfrm>
            <a:off x="7482646" y="4495013"/>
            <a:ext cx="4116410" cy="1386840"/>
          </a:xfrm>
        </p:spPr>
        <p:txBody>
          <a:bodyPr anchor="t">
            <a:normAutofit fontScale="77500" lnSpcReduction="20000"/>
          </a:bodyPr>
          <a:lstStyle/>
          <a:p>
            <a:pPr algn="l"/>
            <a:r>
              <a:rPr lang="en-GB" sz="3200" b="1">
                <a:solidFill>
                  <a:schemeClr val="bg1"/>
                </a:solidFill>
              </a:rPr>
              <a:t>BY Gurpreet Kaur</a:t>
            </a:r>
          </a:p>
          <a:p>
            <a:pPr algn="l"/>
            <a:r>
              <a:rPr lang="en-GB" sz="3200" b="1" dirty="0">
                <a:solidFill>
                  <a:schemeClr val="bg1"/>
                </a:solidFill>
              </a:rPr>
              <a:t>Lecturer </a:t>
            </a:r>
            <a:r>
              <a:rPr lang="en-GB" sz="2800" b="1" dirty="0">
                <a:solidFill>
                  <a:srgbClr val="1D2125"/>
                </a:solidFill>
                <a:highlight>
                  <a:srgbClr val="FFFFFF"/>
                </a:highlight>
                <a:latin typeface="Times New Roman"/>
                <a:cs typeface="Times New Roman"/>
              </a:rPr>
              <a:t>Mohd Syafiq Bin </a:t>
            </a:r>
            <a:r>
              <a:rPr lang="en-GB" sz="2800" b="1" dirty="0" err="1">
                <a:solidFill>
                  <a:srgbClr val="1D2125"/>
                </a:solidFill>
                <a:highlight>
                  <a:srgbClr val="FFFFFF"/>
                </a:highlight>
                <a:latin typeface="Times New Roman"/>
                <a:cs typeface="Times New Roman"/>
              </a:rPr>
              <a:t>Zolkeply</a:t>
            </a:r>
            <a:endParaRPr lang="en-GB" sz="2800" b="1" dirty="0" err="1">
              <a:solidFill>
                <a:schemeClr val="bg1"/>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D9EBA1-D9E3-F78A-3EC6-3E7FE9964939}"/>
              </a:ext>
            </a:extLst>
          </p:cNvPr>
          <p:cNvSpPr>
            <a:spLocks noGrp="1"/>
          </p:cNvSpPr>
          <p:nvPr>
            <p:ph type="title"/>
          </p:nvPr>
        </p:nvSpPr>
        <p:spPr>
          <a:xfrm>
            <a:off x="1524000" y="548640"/>
            <a:ext cx="9160475" cy="1132258"/>
          </a:xfrm>
        </p:spPr>
        <p:txBody>
          <a:bodyPr anchor="ctr">
            <a:normAutofit/>
          </a:bodyPr>
          <a:lstStyle/>
          <a:p>
            <a:pPr algn="ctr"/>
            <a:r>
              <a:rPr lang="en-GB" dirty="0"/>
              <a:t>Outline of the Presentat</a:t>
            </a:r>
            <a:r>
              <a:rPr lang="en-GB"/>
              <a:t>ion </a:t>
            </a:r>
          </a:p>
        </p:txBody>
      </p:sp>
      <p:graphicFrame>
        <p:nvGraphicFramePr>
          <p:cNvPr id="5" name="Content Placeholder 2">
            <a:extLst>
              <a:ext uri="{FF2B5EF4-FFF2-40B4-BE49-F238E27FC236}">
                <a16:creationId xmlns:a16="http://schemas.microsoft.com/office/drawing/2014/main" id="{16036910-5D65-1289-C528-A754FAAC740E}"/>
              </a:ext>
            </a:extLst>
          </p:cNvPr>
          <p:cNvGraphicFramePr>
            <a:graphicFrameLocks noGrp="1"/>
          </p:cNvGraphicFramePr>
          <p:nvPr>
            <p:ph idx="1"/>
            <p:extLst>
              <p:ext uri="{D42A27DB-BD31-4B8C-83A1-F6EECF244321}">
                <p14:modId xmlns:p14="http://schemas.microsoft.com/office/powerpoint/2010/main" val="3624065477"/>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6784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7744AF-6187-12D9-A821-691707E22D20}"/>
              </a:ext>
            </a:extLst>
          </p:cNvPr>
          <p:cNvSpPr>
            <a:spLocks noGrp="1"/>
          </p:cNvSpPr>
          <p:nvPr>
            <p:ph type="title"/>
          </p:nvPr>
        </p:nvSpPr>
        <p:spPr>
          <a:xfrm>
            <a:off x="612648" y="603504"/>
            <a:ext cx="5862396" cy="1527048"/>
          </a:xfrm>
        </p:spPr>
        <p:txBody>
          <a:bodyPr anchor="b">
            <a:normAutofit/>
          </a:bodyPr>
          <a:lstStyle/>
          <a:p>
            <a:r>
              <a:rPr lang="en-GB" sz="3300"/>
              <a:t>My workplace Task involves the Secure File Storage and Sharing </a:t>
            </a:r>
          </a:p>
        </p:txBody>
      </p:sp>
      <p:graphicFrame>
        <p:nvGraphicFramePr>
          <p:cNvPr id="14" name="Content Placeholder 2">
            <a:extLst>
              <a:ext uri="{FF2B5EF4-FFF2-40B4-BE49-F238E27FC236}">
                <a16:creationId xmlns:a16="http://schemas.microsoft.com/office/drawing/2014/main" id="{E33BBC98-C848-152C-82D8-FA993A24C5CE}"/>
              </a:ext>
            </a:extLst>
          </p:cNvPr>
          <p:cNvGraphicFramePr>
            <a:graphicFrameLocks noGrp="1"/>
          </p:cNvGraphicFramePr>
          <p:nvPr>
            <p:ph idx="1"/>
          </p:nvPr>
        </p:nvGraphicFramePr>
        <p:xfrm>
          <a:off x="612648" y="2212848"/>
          <a:ext cx="5862396" cy="4096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blue cloud logo with black background&#10;&#10;AI-generated content may be incorrect.">
            <a:extLst>
              <a:ext uri="{FF2B5EF4-FFF2-40B4-BE49-F238E27FC236}">
                <a16:creationId xmlns:a16="http://schemas.microsoft.com/office/drawing/2014/main" id="{A201CCA4-37B0-8D4E-D3A5-06F0833FA03C}"/>
              </a:ext>
            </a:extLst>
          </p:cNvPr>
          <p:cNvPicPr>
            <a:picLocks noChangeAspect="1"/>
          </p:cNvPicPr>
          <p:nvPr/>
        </p:nvPicPr>
        <p:blipFill>
          <a:blip r:embed="rId7"/>
          <a:stretch>
            <a:fillRect/>
          </a:stretch>
        </p:blipFill>
        <p:spPr>
          <a:xfrm>
            <a:off x="6843991" y="1685392"/>
            <a:ext cx="4681506" cy="3476018"/>
          </a:xfrm>
          <a:prstGeom prst="rect">
            <a:avLst/>
          </a:prstGeom>
        </p:spPr>
      </p:pic>
      <p:sp>
        <p:nvSpPr>
          <p:cNvPr id="5" name="TextBox 4">
            <a:extLst>
              <a:ext uri="{FF2B5EF4-FFF2-40B4-BE49-F238E27FC236}">
                <a16:creationId xmlns:a16="http://schemas.microsoft.com/office/drawing/2014/main" id="{BA50DD24-7ACC-7E73-72CE-2294DD287D7D}"/>
              </a:ext>
            </a:extLst>
          </p:cNvPr>
          <p:cNvSpPr txBox="1"/>
          <p:nvPr/>
        </p:nvSpPr>
        <p:spPr>
          <a:xfrm>
            <a:off x="1944688" y="6515100"/>
            <a:ext cx="8302625" cy="317500"/>
          </a:xfrm>
          <a:prstGeom prst="rect">
            <a:avLst/>
          </a:prstGeom>
        </p:spPr>
        <p:txBody>
          <a:bodyPr>
            <a:normAutofit/>
          </a:bodyPr>
          <a:lstStyle/>
          <a:p>
            <a:pPr>
              <a:lnSpc>
                <a:spcPct val="90000"/>
              </a:lnSpc>
              <a:spcAft>
                <a:spcPts val="600"/>
              </a:spcAft>
            </a:pPr>
            <a:r>
              <a:rPr lang="en-US" sz="1700"/>
              <a:t>ThePhoto by PhotoAuthor is licensed under CCYYSA.</a:t>
            </a:r>
          </a:p>
        </p:txBody>
      </p:sp>
    </p:spTree>
    <p:extLst>
      <p:ext uri="{BB962C8B-B14F-4D97-AF65-F5344CB8AC3E}">
        <p14:creationId xmlns:p14="http://schemas.microsoft.com/office/powerpoint/2010/main" val="29201960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D40F7-FC25-FD94-EB97-A25E211197FF}"/>
              </a:ext>
            </a:extLst>
          </p:cNvPr>
          <p:cNvSpPr>
            <a:spLocks noGrp="1"/>
          </p:cNvSpPr>
          <p:nvPr>
            <p:ph type="title"/>
          </p:nvPr>
        </p:nvSpPr>
        <p:spPr/>
        <p:txBody>
          <a:bodyPr>
            <a:normAutofit/>
          </a:bodyPr>
          <a:lstStyle/>
          <a:p>
            <a:r>
              <a:rPr lang="en-GB" sz="3200">
                <a:latin typeface="Aptos"/>
                <a:ea typeface="Calibri"/>
                <a:cs typeface="Calibri"/>
              </a:rPr>
              <a:t>How does OneDrive Improves Efficiency and Communication</a:t>
            </a:r>
            <a:endParaRPr lang="en-US" sz="3200">
              <a:latin typeface="Aptos"/>
            </a:endParaRPr>
          </a:p>
        </p:txBody>
      </p:sp>
      <p:graphicFrame>
        <p:nvGraphicFramePr>
          <p:cNvPr id="5" name="Content Placeholder 2">
            <a:extLst>
              <a:ext uri="{FF2B5EF4-FFF2-40B4-BE49-F238E27FC236}">
                <a16:creationId xmlns:a16="http://schemas.microsoft.com/office/drawing/2014/main" id="{661B27BE-3A47-8049-DAC2-91A80852667B}"/>
              </a:ext>
            </a:extLst>
          </p:cNvPr>
          <p:cNvGraphicFramePr>
            <a:graphicFrameLocks noGrp="1"/>
          </p:cNvGraphicFramePr>
          <p:nvPr>
            <p:ph idx="1"/>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50619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4D4727-F1CB-B89C-4B97-3AD77F157DAB}"/>
              </a:ext>
            </a:extLst>
          </p:cNvPr>
          <p:cNvSpPr>
            <a:spLocks noGrp="1"/>
          </p:cNvSpPr>
          <p:nvPr>
            <p:ph type="title"/>
          </p:nvPr>
        </p:nvSpPr>
        <p:spPr>
          <a:xfrm>
            <a:off x="1524000" y="548640"/>
            <a:ext cx="9160475" cy="1132258"/>
          </a:xfrm>
        </p:spPr>
        <p:txBody>
          <a:bodyPr anchor="ctr">
            <a:normAutofit/>
          </a:bodyPr>
          <a:lstStyle/>
          <a:p>
            <a:pPr algn="ctr"/>
            <a:r>
              <a:rPr lang="en-GB"/>
              <a:t>Advantages and Limitations of Using OneDrive</a:t>
            </a:r>
          </a:p>
        </p:txBody>
      </p:sp>
      <p:graphicFrame>
        <p:nvGraphicFramePr>
          <p:cNvPr id="5" name="Content Placeholder 2">
            <a:extLst>
              <a:ext uri="{FF2B5EF4-FFF2-40B4-BE49-F238E27FC236}">
                <a16:creationId xmlns:a16="http://schemas.microsoft.com/office/drawing/2014/main" id="{01A3E171-BC11-351A-6AE9-732C6AD0A6BF}"/>
              </a:ext>
            </a:extLst>
          </p:cNvPr>
          <p:cNvGraphicFramePr>
            <a:graphicFrameLocks noGrp="1"/>
          </p:cNvGraphicFramePr>
          <p:nvPr>
            <p:ph idx="1"/>
            <p:extLst>
              <p:ext uri="{D42A27DB-BD31-4B8C-83A1-F6EECF244321}">
                <p14:modId xmlns:p14="http://schemas.microsoft.com/office/powerpoint/2010/main" val="4129632905"/>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61867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F8B936-710B-696A-087C-0DDA5CC0DADF}"/>
              </a:ext>
            </a:extLst>
          </p:cNvPr>
          <p:cNvSpPr>
            <a:spLocks noGrp="1"/>
          </p:cNvSpPr>
          <p:nvPr>
            <p:ph type="title"/>
          </p:nvPr>
        </p:nvSpPr>
        <p:spPr>
          <a:xfrm>
            <a:off x="612648" y="1114923"/>
            <a:ext cx="4621553" cy="1360728"/>
          </a:xfrm>
        </p:spPr>
        <p:txBody>
          <a:bodyPr anchor="b">
            <a:normAutofit/>
          </a:bodyPr>
          <a:lstStyle/>
          <a:p>
            <a:r>
              <a:rPr lang="en-GB"/>
              <a:t>Conclusion </a:t>
            </a:r>
          </a:p>
        </p:txBody>
      </p:sp>
      <p:sp>
        <p:nvSpPr>
          <p:cNvPr id="3" name="Content Placeholder 2">
            <a:extLst>
              <a:ext uri="{FF2B5EF4-FFF2-40B4-BE49-F238E27FC236}">
                <a16:creationId xmlns:a16="http://schemas.microsoft.com/office/drawing/2014/main" id="{31A87D4C-C595-63DF-5ACF-C40F3385D496}"/>
              </a:ext>
            </a:extLst>
          </p:cNvPr>
          <p:cNvSpPr>
            <a:spLocks noGrp="1"/>
          </p:cNvSpPr>
          <p:nvPr>
            <p:ph idx="1"/>
          </p:nvPr>
        </p:nvSpPr>
        <p:spPr>
          <a:xfrm>
            <a:off x="612648" y="2584058"/>
            <a:ext cx="4621553" cy="3159018"/>
          </a:xfrm>
        </p:spPr>
        <p:txBody>
          <a:bodyPr vert="horz" lIns="91440" tIns="45720" rIns="91440" bIns="45720" rtlCol="0" anchor="t">
            <a:normAutofit/>
          </a:bodyPr>
          <a:lstStyle/>
          <a:p>
            <a:r>
              <a:rPr lang="en-GB" sz="1800"/>
              <a:t>It can be concluded that in the Riverdale Nursing Home all members of the  organisation once fully understand the use of Microsoft OneDrive their tasks will be well coordinated and carried out in an efficient manner.</a:t>
            </a:r>
          </a:p>
          <a:p>
            <a:endParaRPr lang="en-GB" sz="1800"/>
          </a:p>
        </p:txBody>
      </p:sp>
      <p:pic>
        <p:nvPicPr>
          <p:cNvPr id="4" name="Picture 3" descr="A group of colorful circles with question marks&#10;&#10;AI-generated content may be incorrect.">
            <a:extLst>
              <a:ext uri="{FF2B5EF4-FFF2-40B4-BE49-F238E27FC236}">
                <a16:creationId xmlns:a16="http://schemas.microsoft.com/office/drawing/2014/main" id="{3AA8EEF2-5CF8-D6B9-B177-0FABF060D77F}"/>
              </a:ext>
            </a:extLst>
          </p:cNvPr>
          <p:cNvPicPr>
            <a:picLocks noChangeAspect="1"/>
          </p:cNvPicPr>
          <p:nvPr/>
        </p:nvPicPr>
        <p:blipFill>
          <a:blip r:embed="rId2"/>
          <a:stretch>
            <a:fillRect/>
          </a:stretch>
        </p:blipFill>
        <p:spPr>
          <a:xfrm>
            <a:off x="5691261" y="1692260"/>
            <a:ext cx="5837780" cy="3473478"/>
          </a:xfrm>
          <a:prstGeom prst="rect">
            <a:avLst/>
          </a:prstGeom>
        </p:spPr>
      </p:pic>
    </p:spTree>
    <p:extLst>
      <p:ext uri="{BB962C8B-B14F-4D97-AF65-F5344CB8AC3E}">
        <p14:creationId xmlns:p14="http://schemas.microsoft.com/office/powerpoint/2010/main" val="38553209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B5A71-7533-6B23-EAF4-3627834F7CAB}"/>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47967F78-115D-97EE-72EC-D9A7FD2657CE}"/>
              </a:ext>
            </a:extLst>
          </p:cNvPr>
          <p:cNvSpPr>
            <a:spLocks noGrp="1"/>
          </p:cNvSpPr>
          <p:nvPr>
            <p:ph idx="1"/>
          </p:nvPr>
        </p:nvSpPr>
        <p:spPr/>
        <p:txBody>
          <a:bodyPr vert="horz" lIns="91440" tIns="45720" rIns="91440" bIns="45720" rtlCol="0" anchor="t">
            <a:normAutofit/>
          </a:bodyPr>
          <a:lstStyle/>
          <a:p>
            <a:r>
              <a:rPr lang="en-GB"/>
              <a:t>UC Irvine OIT (2021) </a:t>
            </a:r>
            <a:r>
              <a:rPr lang="en-GB" i="1"/>
              <a:t>Microsoft OneDrive and SharePoint. Available at </a:t>
            </a:r>
            <a:r>
              <a:rPr lang="en-GB" dirty="0">
                <a:ea typeface="+mn-lt"/>
                <a:cs typeface="+mn-lt"/>
                <a:hlinkClick r:id="rId2"/>
              </a:rPr>
              <a:t>Communication &amp; Collaboration | Office of Information Technology</a:t>
            </a:r>
            <a:r>
              <a:rPr lang="en-GB" i="1">
                <a:ea typeface="+mn-lt"/>
                <a:cs typeface="+mn-lt"/>
              </a:rPr>
              <a:t>  (Accessed 3 June 2026)</a:t>
            </a:r>
          </a:p>
          <a:p>
            <a:r>
              <a:rPr lang="en-GB" dirty="0"/>
              <a:t>Mercurio, R and Merrill, B</a:t>
            </a:r>
            <a:r>
              <a:rPr lang="en-GB" i="1" dirty="0"/>
              <a:t> (</a:t>
            </a:r>
            <a:r>
              <a:rPr lang="en-GB" dirty="0"/>
              <a:t>2021)</a:t>
            </a:r>
            <a:r>
              <a:rPr lang="en-GB" i="1" dirty="0"/>
              <a:t> Beginning Microsoft 365 Collaboration Apps. </a:t>
            </a:r>
            <a:r>
              <a:rPr lang="en-GB" dirty="0" err="1"/>
              <a:t>Apress</a:t>
            </a:r>
            <a:endParaRPr lang="en-GB" dirty="0"/>
          </a:p>
          <a:p>
            <a:r>
              <a:rPr lang="en-GB"/>
              <a:t>Multcloud (2024) </a:t>
            </a:r>
            <a:r>
              <a:rPr lang="en-GB" i="1"/>
              <a:t>Pros and Cons of OneDrive: A Comprehensive Guide. Available at</a:t>
            </a:r>
            <a:r>
              <a:rPr lang="en-GB" i="1" dirty="0">
                <a:hlinkClick r:id="rId3"/>
              </a:rPr>
              <a:t>:</a:t>
            </a:r>
            <a:r>
              <a:rPr lang="en-GB" i="1" dirty="0"/>
              <a:t> </a:t>
            </a:r>
            <a:r>
              <a:rPr lang="en-GB" i="1" dirty="0">
                <a:hlinkClick r:id="rId3"/>
              </a:rPr>
              <a:t>https://www.multcloud.com/explore/pros-and-cons-of-onedrive-1003-ac.html</a:t>
            </a:r>
          </a:p>
          <a:p>
            <a:endParaRPr lang="en-GB" dirty="0"/>
          </a:p>
        </p:txBody>
      </p:sp>
    </p:spTree>
    <p:extLst>
      <p:ext uri="{BB962C8B-B14F-4D97-AF65-F5344CB8AC3E}">
        <p14:creationId xmlns:p14="http://schemas.microsoft.com/office/powerpoint/2010/main" val="8423658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03400" y="871758"/>
            <a:ext cx="5227171" cy="3871143"/>
          </a:xfrm>
        </p:spPr>
        <p:txBody>
          <a:bodyPr>
            <a:normAutofit/>
          </a:bodyPr>
          <a:lstStyle/>
          <a:p>
            <a:r>
              <a:rPr lang="en-US" b="1" u="sng"/>
              <a:t>Digital Skills and Research Methods (LCHS4007)</a:t>
            </a:r>
          </a:p>
        </p:txBody>
      </p:sp>
      <p:sp>
        <p:nvSpPr>
          <p:cNvPr id="3" name="Subtitle 2"/>
          <p:cNvSpPr>
            <a:spLocks noGrp="1"/>
          </p:cNvSpPr>
          <p:nvPr>
            <p:ph type="subTitle" idx="1"/>
          </p:nvPr>
        </p:nvSpPr>
        <p:spPr>
          <a:xfrm>
            <a:off x="721688" y="4785543"/>
            <a:ext cx="4857857" cy="1005657"/>
          </a:xfrm>
        </p:spPr>
        <p:txBody>
          <a:bodyPr vert="horz" lIns="91440" tIns="45720" rIns="91440" bIns="45720" rtlCol="0">
            <a:normAutofit/>
          </a:bodyPr>
          <a:lstStyle/>
          <a:p>
            <a:pPr>
              <a:lnSpc>
                <a:spcPct val="100000"/>
              </a:lnSpc>
            </a:pPr>
            <a:r>
              <a:rPr lang="en-US" sz="1400" b="1"/>
              <a:t>Helder Carrilho</a:t>
            </a:r>
          </a:p>
          <a:p>
            <a:pPr>
              <a:lnSpc>
                <a:spcPct val="100000"/>
              </a:lnSpc>
            </a:pPr>
            <a:r>
              <a:rPr lang="en-US" sz="1400" b="1"/>
              <a:t>2542837</a:t>
            </a:r>
          </a:p>
          <a:p>
            <a:pPr>
              <a:lnSpc>
                <a:spcPct val="100000"/>
              </a:lnSpc>
            </a:pPr>
            <a:r>
              <a:rPr lang="en-US" sz="1400"/>
              <a:t>Lecturer: </a:t>
            </a:r>
            <a:r>
              <a:rPr lang="en-US" sz="1400" b="1"/>
              <a:t>Mohd Syafiq Bin </a:t>
            </a:r>
            <a:r>
              <a:rPr lang="en-US" sz="1400" b="1" err="1"/>
              <a:t>Zolkeply</a:t>
            </a:r>
            <a:endParaRPr lang="en-US" sz="1400" b="1"/>
          </a:p>
        </p:txBody>
      </p:sp>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1AF9369A-ACF3-C91F-23FD-DCAE3F78D0E1}"/>
              </a:ext>
            </a:extLst>
          </p:cNvPr>
          <p:cNvPicPr>
            <a:picLocks noChangeAspect="1"/>
          </p:cNvPicPr>
          <p:nvPr/>
        </p:nvPicPr>
        <p:blipFill>
          <a:blip r:embed="rId2"/>
          <a:srcRect l="12421" r="11424" b="1"/>
          <a:stretch>
            <a:fillRect/>
          </a:stretch>
        </p:blipFill>
        <p:spPr>
          <a:xfrm>
            <a:off x="6515100" y="10"/>
            <a:ext cx="5676900"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CD834-67BD-8648-0F06-7BCE3A41BF27}"/>
              </a:ext>
            </a:extLst>
          </p:cNvPr>
          <p:cNvSpPr>
            <a:spLocks noGrp="1"/>
          </p:cNvSpPr>
          <p:nvPr>
            <p:ph type="title"/>
          </p:nvPr>
        </p:nvSpPr>
        <p:spPr/>
        <p:txBody>
          <a:bodyPr/>
          <a:lstStyle/>
          <a:p>
            <a:r>
              <a:rPr lang="en-US" dirty="0"/>
              <a:t>Outline of pres</a:t>
            </a:r>
            <a:r>
              <a:rPr lang="en-US"/>
              <a:t>entation</a:t>
            </a:r>
          </a:p>
        </p:txBody>
      </p:sp>
      <p:sp>
        <p:nvSpPr>
          <p:cNvPr id="3" name="Content Placeholder 2">
            <a:extLst>
              <a:ext uri="{FF2B5EF4-FFF2-40B4-BE49-F238E27FC236}">
                <a16:creationId xmlns:a16="http://schemas.microsoft.com/office/drawing/2014/main" id="{7C41A7C4-0E5A-6448-4BA3-799593AD84AB}"/>
              </a:ext>
            </a:extLst>
          </p:cNvPr>
          <p:cNvSpPr>
            <a:spLocks noGrp="1"/>
          </p:cNvSpPr>
          <p:nvPr>
            <p:ph idx="1"/>
          </p:nvPr>
        </p:nvSpPr>
        <p:spPr/>
        <p:txBody>
          <a:bodyPr vert="horz" lIns="91440" tIns="45720" rIns="91440" bIns="45720" rtlCol="0" anchor="t">
            <a:normAutofit/>
          </a:bodyPr>
          <a:lstStyle/>
          <a:p>
            <a:pPr marL="342900" indent="-342900"/>
            <a:r>
              <a:rPr lang="en-US"/>
              <a:t>Introduction</a:t>
            </a:r>
          </a:p>
          <a:p>
            <a:pPr marL="342900" indent="-342900"/>
            <a:r>
              <a:rPr lang="en-US" dirty="0"/>
              <a:t>What does the </a:t>
            </a:r>
            <a:r>
              <a:rPr lang="en-US"/>
              <a:t>workplace task involve at Riverdale?</a:t>
            </a:r>
          </a:p>
          <a:p>
            <a:pPr marL="342900" indent="-342900"/>
            <a:r>
              <a:rPr lang="en-US"/>
              <a:t>Which Microsoft 365 tool was selected?</a:t>
            </a:r>
          </a:p>
          <a:p>
            <a:pPr marL="342900" indent="-342900"/>
            <a:r>
              <a:rPr lang="en-US"/>
              <a:t>Why is the tool suitable for the task?</a:t>
            </a:r>
          </a:p>
          <a:p>
            <a:pPr marL="342900" indent="-342900"/>
            <a:r>
              <a:rPr lang="en-US" dirty="0"/>
              <a:t>How does it improve efficiency and communicat</a:t>
            </a:r>
            <a:r>
              <a:rPr lang="en-US"/>
              <a:t>ions?</a:t>
            </a:r>
          </a:p>
          <a:p>
            <a:pPr marL="342900" indent="-342900"/>
            <a:r>
              <a:rPr lang="en-US"/>
              <a:t>Conclusion</a:t>
            </a:r>
          </a:p>
          <a:p>
            <a:pPr marL="342900" indent="-342900"/>
            <a:r>
              <a:rPr lang="en-US"/>
              <a:t>References</a:t>
            </a:r>
            <a:endParaRPr lang="en-US" dirty="0"/>
          </a:p>
        </p:txBody>
      </p:sp>
      <p:pic>
        <p:nvPicPr>
          <p:cNvPr id="4" name="Picture 3">
            <a:extLst>
              <a:ext uri="{FF2B5EF4-FFF2-40B4-BE49-F238E27FC236}">
                <a16:creationId xmlns:a16="http://schemas.microsoft.com/office/drawing/2014/main" id="{7492846C-E385-511B-9260-C4E82EBB73EA}"/>
              </a:ext>
            </a:extLst>
          </p:cNvPr>
          <p:cNvPicPr>
            <a:picLocks noChangeAspect="1"/>
          </p:cNvPicPr>
          <p:nvPr/>
        </p:nvPicPr>
        <p:blipFill>
          <a:blip r:embed="rId2"/>
          <a:stretch>
            <a:fillRect/>
          </a:stretch>
        </p:blipFill>
        <p:spPr>
          <a:xfrm>
            <a:off x="7112578" y="1229591"/>
            <a:ext cx="3688772" cy="4440382"/>
          </a:xfrm>
          <a:prstGeom prst="rect">
            <a:avLst/>
          </a:prstGeom>
        </p:spPr>
      </p:pic>
      <p:sp>
        <p:nvSpPr>
          <p:cNvPr id="5" name="TextBox 4">
            <a:extLst>
              <a:ext uri="{FF2B5EF4-FFF2-40B4-BE49-F238E27FC236}">
                <a16:creationId xmlns:a16="http://schemas.microsoft.com/office/drawing/2014/main" id="{90EB8A45-050E-A755-1D9C-D8C10C9A1051}"/>
              </a:ext>
            </a:extLst>
          </p:cNvPr>
          <p:cNvSpPr txBox="1"/>
          <p:nvPr/>
        </p:nvSpPr>
        <p:spPr>
          <a:xfrm>
            <a:off x="3524250" y="6515100"/>
            <a:ext cx="5143500" cy="317500"/>
          </a:xfrm>
          <a:prstGeom prst="rect">
            <a:avLst/>
          </a:prstGeom>
        </p:spPr>
        <p:txBody>
          <a:bodyPr>
            <a:normAutofit fontScale="85000" lnSpcReduction="10000"/>
          </a:bodyPr>
          <a:lstStyle/>
          <a:p>
            <a:r>
              <a:rPr lang="en-US"/>
              <a:t>ThePhoto by PhotoAuthor is licensed under CCYYSA.</a:t>
            </a:r>
          </a:p>
        </p:txBody>
      </p:sp>
    </p:spTree>
    <p:extLst>
      <p:ext uri="{BB962C8B-B14F-4D97-AF65-F5344CB8AC3E}">
        <p14:creationId xmlns:p14="http://schemas.microsoft.com/office/powerpoint/2010/main" val="39331484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70A41E-2333-17B3-07DA-579014B0F3A9}"/>
              </a:ext>
            </a:extLst>
          </p:cNvPr>
          <p:cNvSpPr>
            <a:spLocks noGrp="1"/>
          </p:cNvSpPr>
          <p:nvPr>
            <p:ph type="title"/>
          </p:nvPr>
        </p:nvSpPr>
        <p:spPr>
          <a:xfrm>
            <a:off x="704088" y="914400"/>
            <a:ext cx="3799763" cy="1473200"/>
          </a:xfrm>
        </p:spPr>
        <p:txBody>
          <a:bodyPr>
            <a:normAutofit/>
          </a:bodyPr>
          <a:lstStyle/>
          <a:p>
            <a:pPr>
              <a:lnSpc>
                <a:spcPct val="90000"/>
              </a:lnSpc>
            </a:pPr>
            <a:r>
              <a:rPr lang="en-US" sz="3300"/>
              <a:t>Case study riverdale nursing home</a:t>
            </a:r>
          </a:p>
        </p:txBody>
      </p:sp>
      <p:cxnSp>
        <p:nvCxnSpPr>
          <p:cNvPr id="33" name="Straight Connector 32">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7F5A7E-DA9B-3CC0-3E59-C35EC01A6363}"/>
              </a:ext>
            </a:extLst>
          </p:cNvPr>
          <p:cNvSpPr>
            <a:spLocks noGrp="1"/>
          </p:cNvSpPr>
          <p:nvPr>
            <p:ph idx="1"/>
          </p:nvPr>
        </p:nvSpPr>
        <p:spPr>
          <a:xfrm>
            <a:off x="704088" y="2387600"/>
            <a:ext cx="3799763" cy="3767328"/>
          </a:xfrm>
        </p:spPr>
        <p:txBody>
          <a:bodyPr vert="horz" lIns="91440" tIns="45720" rIns="91440" bIns="45720" rtlCol="0">
            <a:normAutofit/>
          </a:bodyPr>
          <a:lstStyle/>
          <a:p>
            <a:pPr marL="0" indent="0">
              <a:lnSpc>
                <a:spcPct val="100000"/>
              </a:lnSpc>
              <a:buNone/>
            </a:pPr>
            <a:r>
              <a:rPr lang="en-US" sz="1600">
                <a:highlight>
                  <a:srgbClr val="FFFFFF"/>
                </a:highlight>
                <a:latin typeface="Aptos"/>
              </a:rPr>
              <a:t> At  Riverdale Nursing Home Staff scheduling and </a:t>
            </a:r>
            <a:r>
              <a:rPr lang="en-US" sz="1600" err="1">
                <a:highlight>
                  <a:srgbClr val="FFFFFF"/>
                </a:highlight>
                <a:latin typeface="Aptos"/>
              </a:rPr>
              <a:t>rota</a:t>
            </a:r>
            <a:r>
              <a:rPr lang="en-US" sz="1600">
                <a:highlight>
                  <a:srgbClr val="FFFFFF"/>
                </a:highlight>
                <a:latin typeface="Aptos"/>
              </a:rPr>
              <a:t> management includes </a:t>
            </a:r>
            <a:r>
              <a:rPr lang="en-US" sz="1600" err="1">
                <a:highlight>
                  <a:srgbClr val="FFFFFF"/>
                </a:highlight>
                <a:latin typeface="Aptos"/>
              </a:rPr>
              <a:t>organising</a:t>
            </a:r>
            <a:r>
              <a:rPr lang="en-US" sz="1600">
                <a:highlight>
                  <a:srgbClr val="FFFFFF"/>
                </a:highlight>
                <a:latin typeface="Aptos"/>
              </a:rPr>
              <a:t> shift patterns for carers, senior carers, nurses, and administrative staff. The home operates across </a:t>
            </a:r>
            <a:r>
              <a:rPr lang="en-US" sz="1600" b="1">
                <a:highlight>
                  <a:srgbClr val="FFFFFF"/>
                </a:highlight>
                <a:latin typeface="Aptos"/>
              </a:rPr>
              <a:t>two different buildings</a:t>
            </a:r>
            <a:r>
              <a:rPr lang="en-US" sz="1600">
                <a:highlight>
                  <a:srgbClr val="FFFFFF"/>
                </a:highlight>
                <a:latin typeface="Aptos"/>
              </a:rPr>
              <a:t>, and staff work in rotating shifts that must ensure safe staffing levels at all times. The case study highlights that confusion and duplicated work are occurring because staff are unsure which Microsoft 365 tools to use, leading to </a:t>
            </a:r>
            <a:r>
              <a:rPr lang="en-US" sz="1600" b="1">
                <a:highlight>
                  <a:srgbClr val="FFFFFF"/>
                </a:highlight>
                <a:latin typeface="Aptos"/>
              </a:rPr>
              <a:t>missed messages and inefficient ways of working</a:t>
            </a:r>
            <a:r>
              <a:rPr lang="en-US" sz="1600">
                <a:highlight>
                  <a:srgbClr val="FFFFFF"/>
                </a:highlight>
                <a:latin typeface="Aptos"/>
              </a:rPr>
              <a:t>.</a:t>
            </a:r>
            <a:endParaRPr lang="en-US" sz="1600"/>
          </a:p>
        </p:txBody>
      </p:sp>
      <p:pic>
        <p:nvPicPr>
          <p:cNvPr id="4" name="Picture 3">
            <a:extLst>
              <a:ext uri="{FF2B5EF4-FFF2-40B4-BE49-F238E27FC236}">
                <a16:creationId xmlns:a16="http://schemas.microsoft.com/office/drawing/2014/main" id="{37CC75EE-E8CD-8301-7DEE-65C51FFED187}"/>
              </a:ext>
            </a:extLst>
          </p:cNvPr>
          <p:cNvPicPr>
            <a:picLocks noChangeAspect="1"/>
          </p:cNvPicPr>
          <p:nvPr/>
        </p:nvPicPr>
        <p:blipFill>
          <a:blip r:embed="rId2"/>
          <a:srcRect l="10026" r="30052" b="-1"/>
          <a:stretch>
            <a:fillRect/>
          </a:stretch>
        </p:blipFill>
        <p:spPr>
          <a:xfrm>
            <a:off x="4981575" y="735286"/>
            <a:ext cx="6495042" cy="5419642"/>
          </a:xfrm>
          <a:prstGeom prst="rect">
            <a:avLst/>
          </a:prstGeom>
        </p:spPr>
      </p:pic>
    </p:spTree>
    <p:extLst>
      <p:ext uri="{BB962C8B-B14F-4D97-AF65-F5344CB8AC3E}">
        <p14:creationId xmlns:p14="http://schemas.microsoft.com/office/powerpoint/2010/main" val="28410338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5B90BF-76E7-29FF-F47A-CB4C1E6885C9}"/>
              </a:ext>
            </a:extLst>
          </p:cNvPr>
          <p:cNvSpPr>
            <a:spLocks noGrp="1"/>
          </p:cNvSpPr>
          <p:nvPr>
            <p:ph type="title"/>
          </p:nvPr>
        </p:nvSpPr>
        <p:spPr>
          <a:xfrm>
            <a:off x="704088" y="914400"/>
            <a:ext cx="3914776" cy="3977269"/>
          </a:xfrm>
        </p:spPr>
        <p:txBody>
          <a:bodyPr>
            <a:normAutofit/>
          </a:bodyPr>
          <a:lstStyle/>
          <a:p>
            <a:pPr marL="342900" indent="-342900">
              <a:spcBef>
                <a:spcPts val="1000"/>
              </a:spcBef>
            </a:pPr>
            <a:r>
              <a:rPr lang="en-US" sz="2800">
                <a:latin typeface="Calisto MT"/>
              </a:rPr>
              <a:t> What does the workplace </a:t>
            </a:r>
            <a:r>
              <a:rPr lang="en-US" sz="2800" dirty="0">
                <a:latin typeface="Calisto MT"/>
              </a:rPr>
              <a:t>task involve at Riverdale?</a:t>
            </a:r>
          </a:p>
          <a:p>
            <a:endParaRPr lang="en-US" sz="2800"/>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BF1631F9-03E8-F5A0-1E8E-D372B253AB15}"/>
              </a:ext>
            </a:extLst>
          </p:cNvPr>
          <p:cNvGraphicFramePr>
            <a:graphicFrameLocks noGrp="1"/>
          </p:cNvGraphicFramePr>
          <p:nvPr>
            <p:ph idx="1"/>
            <p:extLst>
              <p:ext uri="{D42A27DB-BD31-4B8C-83A1-F6EECF244321}">
                <p14:modId xmlns:p14="http://schemas.microsoft.com/office/powerpoint/2010/main" val="1155242857"/>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2" name="Picture 201">
            <a:extLst>
              <a:ext uri="{FF2B5EF4-FFF2-40B4-BE49-F238E27FC236}">
                <a16:creationId xmlns:a16="http://schemas.microsoft.com/office/drawing/2014/main" id="{4892E63D-DDCF-38E8-DC4A-0DAAD3D061EE}"/>
              </a:ext>
            </a:extLst>
          </p:cNvPr>
          <p:cNvPicPr>
            <a:picLocks noChangeAspect="1"/>
          </p:cNvPicPr>
          <p:nvPr/>
        </p:nvPicPr>
        <p:blipFill>
          <a:blip r:embed="rId7"/>
          <a:stretch>
            <a:fillRect/>
          </a:stretch>
        </p:blipFill>
        <p:spPr>
          <a:xfrm>
            <a:off x="779318" y="3141518"/>
            <a:ext cx="2694709" cy="2805545"/>
          </a:xfrm>
          <a:prstGeom prst="rect">
            <a:avLst/>
          </a:prstGeom>
        </p:spPr>
      </p:pic>
    </p:spTree>
    <p:extLst>
      <p:ext uri="{BB962C8B-B14F-4D97-AF65-F5344CB8AC3E}">
        <p14:creationId xmlns:p14="http://schemas.microsoft.com/office/powerpoint/2010/main" val="17533512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C624A2-8D40-0719-CACF-C3A58224C0A3}"/>
              </a:ext>
            </a:extLst>
          </p:cNvPr>
          <p:cNvSpPr>
            <a:spLocks noGrp="1"/>
          </p:cNvSpPr>
          <p:nvPr>
            <p:ph type="title"/>
          </p:nvPr>
        </p:nvSpPr>
        <p:spPr>
          <a:xfrm>
            <a:off x="704088" y="914400"/>
            <a:ext cx="3914776" cy="3977269"/>
          </a:xfrm>
        </p:spPr>
        <p:txBody>
          <a:bodyPr>
            <a:normAutofit/>
          </a:bodyPr>
          <a:lstStyle/>
          <a:p>
            <a:pPr>
              <a:lnSpc>
                <a:spcPct val="90000"/>
              </a:lnSpc>
            </a:pPr>
            <a:r>
              <a:rPr lang="en-US" sz="3100"/>
              <a:t>How Does Microsoft excel </a:t>
            </a:r>
            <a:r>
              <a:rPr lang="en-US" sz="3100" err="1"/>
              <a:t>iMPROVE</a:t>
            </a:r>
            <a:r>
              <a:rPr lang="en-US" sz="3100"/>
              <a:t> EFFICIENCY AND COMMUNICATION</a:t>
            </a:r>
            <a:endParaRPr lang="en-US" sz="3100">
              <a:latin typeface="Univers Condensed"/>
            </a:endParaRPr>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204BA24-F594-A055-8E80-F060F6C69EBA}"/>
              </a:ext>
            </a:extLst>
          </p:cNvPr>
          <p:cNvGraphicFramePr>
            <a:graphicFrameLocks noGrp="1"/>
          </p:cNvGraphicFramePr>
          <p:nvPr>
            <p:ph idx="1"/>
            <p:extLst>
              <p:ext uri="{D42A27DB-BD31-4B8C-83A1-F6EECF244321}">
                <p14:modId xmlns:p14="http://schemas.microsoft.com/office/powerpoint/2010/main" val="752054904"/>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 name="Picture 19">
            <a:extLst>
              <a:ext uri="{FF2B5EF4-FFF2-40B4-BE49-F238E27FC236}">
                <a16:creationId xmlns:a16="http://schemas.microsoft.com/office/drawing/2014/main" id="{260B3082-1567-6035-0F4C-24732F1DE3AC}"/>
              </a:ext>
            </a:extLst>
          </p:cNvPr>
          <p:cNvPicPr>
            <a:picLocks noChangeAspect="1"/>
          </p:cNvPicPr>
          <p:nvPr/>
        </p:nvPicPr>
        <p:blipFill>
          <a:blip r:embed="rId7"/>
          <a:stretch>
            <a:fillRect/>
          </a:stretch>
        </p:blipFill>
        <p:spPr>
          <a:xfrm>
            <a:off x="336176" y="3426758"/>
            <a:ext cx="2319619" cy="1237130"/>
          </a:xfrm>
          <a:prstGeom prst="rect">
            <a:avLst/>
          </a:prstGeom>
        </p:spPr>
      </p:pic>
      <p:pic>
        <p:nvPicPr>
          <p:cNvPr id="23" name="Picture 22">
            <a:extLst>
              <a:ext uri="{FF2B5EF4-FFF2-40B4-BE49-F238E27FC236}">
                <a16:creationId xmlns:a16="http://schemas.microsoft.com/office/drawing/2014/main" id="{A81C0645-5FFF-C174-6C05-16A84E4785FA}"/>
              </a:ext>
            </a:extLst>
          </p:cNvPr>
          <p:cNvPicPr>
            <a:picLocks noChangeAspect="1"/>
          </p:cNvPicPr>
          <p:nvPr/>
        </p:nvPicPr>
        <p:blipFill>
          <a:blip r:embed="rId8"/>
          <a:stretch>
            <a:fillRect/>
          </a:stretch>
        </p:blipFill>
        <p:spPr>
          <a:xfrm flipH="1">
            <a:off x="2657241" y="3290047"/>
            <a:ext cx="1677990" cy="1611405"/>
          </a:xfrm>
          <a:prstGeom prst="rect">
            <a:avLst/>
          </a:prstGeom>
        </p:spPr>
      </p:pic>
      <p:pic>
        <p:nvPicPr>
          <p:cNvPr id="26" name="Picture 25">
            <a:extLst>
              <a:ext uri="{FF2B5EF4-FFF2-40B4-BE49-F238E27FC236}">
                <a16:creationId xmlns:a16="http://schemas.microsoft.com/office/drawing/2014/main" id="{95B9C51A-56B1-B168-4BF1-19FD9839B1B7}"/>
              </a:ext>
            </a:extLst>
          </p:cNvPr>
          <p:cNvPicPr>
            <a:picLocks noChangeAspect="1"/>
          </p:cNvPicPr>
          <p:nvPr/>
        </p:nvPicPr>
        <p:blipFill>
          <a:blip r:embed="rId9"/>
          <a:stretch>
            <a:fillRect/>
          </a:stretch>
        </p:blipFill>
        <p:spPr>
          <a:xfrm>
            <a:off x="1478197" y="5015752"/>
            <a:ext cx="1570782" cy="1510553"/>
          </a:xfrm>
          <a:prstGeom prst="rect">
            <a:avLst/>
          </a:prstGeom>
        </p:spPr>
      </p:pic>
    </p:spTree>
    <p:extLst>
      <p:ext uri="{BB962C8B-B14F-4D97-AF65-F5344CB8AC3E}">
        <p14:creationId xmlns:p14="http://schemas.microsoft.com/office/powerpoint/2010/main" val="9999075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C2F954-6E22-06A0-6372-06CC5F94747E}"/>
              </a:ext>
            </a:extLst>
          </p:cNvPr>
          <p:cNvSpPr>
            <a:spLocks noGrp="1"/>
          </p:cNvSpPr>
          <p:nvPr>
            <p:ph type="title"/>
          </p:nvPr>
        </p:nvSpPr>
        <p:spPr>
          <a:xfrm>
            <a:off x="704088" y="914400"/>
            <a:ext cx="3914776" cy="3977269"/>
          </a:xfrm>
        </p:spPr>
        <p:txBody>
          <a:bodyPr>
            <a:normAutofit/>
          </a:bodyPr>
          <a:lstStyle/>
          <a:p>
            <a:r>
              <a:rPr lang="en-US" sz="3700">
                <a:solidFill>
                  <a:schemeClr val="tx2">
                    <a:lumMod val="49000"/>
                    <a:lumOff val="51000"/>
                  </a:schemeClr>
                </a:solidFill>
              </a:rPr>
              <a:t>WHAT ARE  THE MAIN ADVANTAGES</a:t>
            </a:r>
            <a:r>
              <a:rPr lang="en-US" sz="3700" dirty="0">
                <a:solidFill>
                  <a:schemeClr val="tx2">
                    <a:lumMod val="49000"/>
                    <a:lumOff val="51000"/>
                  </a:schemeClr>
                </a:solidFill>
              </a:rPr>
              <a:t> </a:t>
            </a:r>
            <a:r>
              <a:rPr lang="en-US" sz="3700">
                <a:solidFill>
                  <a:schemeClr val="tx2">
                    <a:lumMod val="49000"/>
                    <a:lumOff val="51000"/>
                  </a:schemeClr>
                </a:solidFill>
              </a:rPr>
              <a:t>AND LIMITATIONS OF USING MICROSOFT EXCEL</a:t>
            </a:r>
            <a:endParaRPr lang="en-US" sz="3700" dirty="0">
              <a:solidFill>
                <a:schemeClr val="tx2">
                  <a:lumMod val="49000"/>
                  <a:lumOff val="51000"/>
                </a:schemeClr>
              </a:solidFill>
            </a:endParaRPr>
          </a:p>
        </p:txBody>
      </p:sp>
      <p:cxnSp>
        <p:nvCxnSpPr>
          <p:cNvPr id="18" name="Straight Connector 17">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2" name="Content Placeholder 2">
            <a:extLst>
              <a:ext uri="{FF2B5EF4-FFF2-40B4-BE49-F238E27FC236}">
                <a16:creationId xmlns:a16="http://schemas.microsoft.com/office/drawing/2014/main" id="{36DFCF0D-BA22-6A60-368E-1D3FA7426B44}"/>
              </a:ext>
            </a:extLst>
          </p:cNvPr>
          <p:cNvGraphicFramePr>
            <a:graphicFrameLocks noGrp="1"/>
          </p:cNvGraphicFramePr>
          <p:nvPr>
            <p:ph idx="1"/>
            <p:extLst>
              <p:ext uri="{D42A27DB-BD31-4B8C-83A1-F6EECF244321}">
                <p14:modId xmlns:p14="http://schemas.microsoft.com/office/powerpoint/2010/main" val="3781908014"/>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64" name="Picture 163" descr="Right Wrong Button Thumbs · Free image on Pixabay">
            <a:extLst>
              <a:ext uri="{FF2B5EF4-FFF2-40B4-BE49-F238E27FC236}">
                <a16:creationId xmlns:a16="http://schemas.microsoft.com/office/drawing/2014/main" id="{02105D54-19DD-5B78-61B4-8A9095186B3D}"/>
              </a:ext>
            </a:extLst>
          </p:cNvPr>
          <p:cNvPicPr>
            <a:picLocks noChangeAspect="1"/>
          </p:cNvPicPr>
          <p:nvPr/>
        </p:nvPicPr>
        <p:blipFill>
          <a:blip r:embed="rId7"/>
          <a:stretch>
            <a:fillRect/>
          </a:stretch>
        </p:blipFill>
        <p:spPr>
          <a:xfrm>
            <a:off x="1122218" y="4643870"/>
            <a:ext cx="3075710" cy="1574223"/>
          </a:xfrm>
          <a:prstGeom prst="rect">
            <a:avLst/>
          </a:prstGeom>
        </p:spPr>
      </p:pic>
    </p:spTree>
    <p:extLst>
      <p:ext uri="{BB962C8B-B14F-4D97-AF65-F5344CB8AC3E}">
        <p14:creationId xmlns:p14="http://schemas.microsoft.com/office/powerpoint/2010/main" val="36986787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29A7A5-0F8F-0516-17CB-6CA6EECE5B5B}"/>
              </a:ext>
            </a:extLst>
          </p:cNvPr>
          <p:cNvSpPr>
            <a:spLocks noGrp="1"/>
          </p:cNvSpPr>
          <p:nvPr>
            <p:ph type="title"/>
          </p:nvPr>
        </p:nvSpPr>
        <p:spPr>
          <a:xfrm>
            <a:off x="700088" y="909637"/>
            <a:ext cx="6400800" cy="1307592"/>
          </a:xfrm>
        </p:spPr>
        <p:txBody>
          <a:bodyPr>
            <a:normAutofit/>
          </a:bodyPr>
          <a:lstStyle/>
          <a:p>
            <a:r>
              <a:rPr lang="en-US" dirty="0" err="1"/>
              <a:t>conlusion</a:t>
            </a:r>
          </a:p>
        </p:txBody>
      </p:sp>
      <p:cxnSp>
        <p:nvCxnSpPr>
          <p:cNvPr id="30" name="Straight Connector 29">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43087EA-E97D-1837-B3CE-2C0C57A5287A}"/>
              </a:ext>
            </a:extLst>
          </p:cNvPr>
          <p:cNvSpPr>
            <a:spLocks noGrp="1"/>
          </p:cNvSpPr>
          <p:nvPr>
            <p:ph idx="1"/>
          </p:nvPr>
        </p:nvSpPr>
        <p:spPr>
          <a:xfrm>
            <a:off x="700088" y="2221992"/>
            <a:ext cx="6400800" cy="3739896"/>
          </a:xfrm>
        </p:spPr>
        <p:txBody>
          <a:bodyPr vert="horz" lIns="91440" tIns="45720" rIns="91440" bIns="45720" rtlCol="0" anchor="t">
            <a:normAutofit/>
          </a:bodyPr>
          <a:lstStyle/>
          <a:p>
            <a:pPr>
              <a:lnSpc>
                <a:spcPct val="100000"/>
              </a:lnSpc>
            </a:pPr>
            <a:r>
              <a:rPr lang="en-US" dirty="0">
                <a:ea typeface="+mn-lt"/>
                <a:cs typeface="+mn-lt"/>
              </a:rPr>
              <a:t>Microsoft Excel is a good tool for staff scheduling because it provides a clear, structured way to </a:t>
            </a:r>
            <a:r>
              <a:rPr lang="en-US" dirty="0" err="1">
                <a:ea typeface="+mn-lt"/>
                <a:cs typeface="+mn-lt"/>
              </a:rPr>
              <a:t>organise</a:t>
            </a:r>
            <a:r>
              <a:rPr lang="en-US" dirty="0">
                <a:ea typeface="+mn-lt"/>
                <a:cs typeface="+mn-lt"/>
              </a:rPr>
              <a:t> shifts, update </a:t>
            </a:r>
            <a:r>
              <a:rPr lang="en-US" dirty="0" err="1">
                <a:ea typeface="+mn-lt"/>
                <a:cs typeface="+mn-lt"/>
              </a:rPr>
              <a:t>rotas</a:t>
            </a:r>
            <a:r>
              <a:rPr lang="en-US" dirty="0">
                <a:ea typeface="+mn-lt"/>
                <a:cs typeface="+mn-lt"/>
              </a:rPr>
              <a:t> quickly, and reduce errors. Its features—such as tables, formulas, and </a:t>
            </a:r>
            <a:r>
              <a:rPr lang="en-US" dirty="0" err="1">
                <a:ea typeface="+mn-lt"/>
                <a:cs typeface="+mn-lt"/>
              </a:rPr>
              <a:t>colour</a:t>
            </a:r>
            <a:r>
              <a:rPr lang="en-US" dirty="0">
                <a:ea typeface="+mn-lt"/>
                <a:cs typeface="+mn-lt"/>
              </a:rPr>
              <a:t>‑coding—help managers plan staffing more accurately and efficiently. When combined with OneDrive or Teams for sharing, Excel ensures everyone can access the most up‑to‑date </a:t>
            </a:r>
            <a:r>
              <a:rPr lang="en-US" dirty="0" err="1">
                <a:ea typeface="+mn-lt"/>
                <a:cs typeface="+mn-lt"/>
              </a:rPr>
              <a:t>rota</a:t>
            </a:r>
            <a:r>
              <a:rPr lang="en-US" dirty="0">
                <a:ea typeface="+mn-lt"/>
                <a:cs typeface="+mn-lt"/>
              </a:rPr>
              <a:t>, improving communication and preventing duplication </a:t>
            </a:r>
            <a:r>
              <a:rPr lang="en-US" u="sng" dirty="0">
                <a:ea typeface="+mn-lt"/>
                <a:cs typeface="+mn-lt"/>
              </a:rPr>
              <a:t>Wilmott J. (2006)</a:t>
            </a:r>
            <a:r>
              <a:rPr lang="en-US" dirty="0">
                <a:ea typeface="+mn-lt"/>
                <a:cs typeface="+mn-lt"/>
              </a:rPr>
              <a:t>. Overall, Excel supports a smoother, more reliable scheduling process for the nursing home.</a:t>
            </a:r>
            <a:endParaRPr lang="en-US" dirty="0"/>
          </a:p>
        </p:txBody>
      </p:sp>
      <p:pic>
        <p:nvPicPr>
          <p:cNvPr id="10" name="Picture 9">
            <a:extLst>
              <a:ext uri="{FF2B5EF4-FFF2-40B4-BE49-F238E27FC236}">
                <a16:creationId xmlns:a16="http://schemas.microsoft.com/office/drawing/2014/main" id="{E1B53343-30DD-1EA8-A78F-0BE915362392}"/>
              </a:ext>
            </a:extLst>
          </p:cNvPr>
          <p:cNvPicPr>
            <a:picLocks noChangeAspect="1"/>
          </p:cNvPicPr>
          <p:nvPr/>
        </p:nvPicPr>
        <p:blipFill>
          <a:blip r:embed="rId2"/>
          <a:stretch>
            <a:fillRect/>
          </a:stretch>
        </p:blipFill>
        <p:spPr>
          <a:xfrm>
            <a:off x="7487920" y="2102261"/>
            <a:ext cx="3903980" cy="3903980"/>
          </a:xfrm>
          <a:prstGeom prst="rect">
            <a:avLst/>
          </a:prstGeom>
        </p:spPr>
      </p:pic>
      <p:cxnSp>
        <p:nvCxnSpPr>
          <p:cNvPr id="32" name="Straight Connector 31">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91409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53F737-B25E-4CA6-D3C2-EA4550FB9789}"/>
              </a:ext>
            </a:extLst>
          </p:cNvPr>
          <p:cNvSpPr>
            <a:spLocks noGrp="1"/>
          </p:cNvSpPr>
          <p:nvPr>
            <p:ph type="title"/>
          </p:nvPr>
        </p:nvSpPr>
        <p:spPr>
          <a:xfrm>
            <a:off x="704088" y="914400"/>
            <a:ext cx="10780776" cy="1180210"/>
          </a:xfrm>
        </p:spPr>
        <p:txBody>
          <a:bodyPr>
            <a:normAutofit/>
          </a:bodyPr>
          <a:lstStyle/>
          <a:p>
            <a:r>
              <a:rPr lang="en-US"/>
              <a:t>References </a:t>
            </a:r>
          </a:p>
        </p:txBody>
      </p:sp>
      <p:cxnSp>
        <p:nvCxnSpPr>
          <p:cNvPr id="17" name="Straight Connector 16">
            <a:extLst>
              <a:ext uri="{FF2B5EF4-FFF2-40B4-BE49-F238E27FC236}">
                <a16:creationId xmlns:a16="http://schemas.microsoft.com/office/drawing/2014/main" id="{4E495065-8864-87FB-2BCC-254769963E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5658BECD-BC0B-1DFD-6C14-9D7967282F66}"/>
              </a:ext>
            </a:extLst>
          </p:cNvPr>
          <p:cNvPicPr>
            <a:picLocks noChangeAspect="1"/>
          </p:cNvPicPr>
          <p:nvPr/>
        </p:nvPicPr>
        <p:blipFill>
          <a:blip r:embed="rId2"/>
          <a:stretch>
            <a:fillRect/>
          </a:stretch>
        </p:blipFill>
        <p:spPr>
          <a:xfrm>
            <a:off x="-3465" y="2348448"/>
            <a:ext cx="6492011" cy="3786897"/>
          </a:xfrm>
          <a:prstGeom prst="rect">
            <a:avLst/>
          </a:prstGeom>
        </p:spPr>
      </p:pic>
      <p:sp>
        <p:nvSpPr>
          <p:cNvPr id="3" name="Content Placeholder 2">
            <a:extLst>
              <a:ext uri="{FF2B5EF4-FFF2-40B4-BE49-F238E27FC236}">
                <a16:creationId xmlns:a16="http://schemas.microsoft.com/office/drawing/2014/main" id="{491AFF87-3896-5B82-3DE1-DC3D52509BD6}"/>
              </a:ext>
            </a:extLst>
          </p:cNvPr>
          <p:cNvSpPr>
            <a:spLocks noGrp="1"/>
          </p:cNvSpPr>
          <p:nvPr>
            <p:ph idx="1"/>
          </p:nvPr>
        </p:nvSpPr>
        <p:spPr>
          <a:xfrm>
            <a:off x="6664960" y="2346960"/>
            <a:ext cx="4819903" cy="3775456"/>
          </a:xfrm>
        </p:spPr>
        <p:txBody>
          <a:bodyPr vert="horz" lIns="91440" tIns="45720" rIns="91440" bIns="45720" rtlCol="0" anchor="t">
            <a:normAutofit fontScale="92500" lnSpcReduction="20000"/>
          </a:bodyPr>
          <a:lstStyle/>
          <a:p>
            <a:pPr>
              <a:lnSpc>
                <a:spcPct val="100000"/>
              </a:lnSpc>
            </a:pPr>
            <a:r>
              <a:rPr lang="en-US" sz="1900"/>
              <a:t>Olafusi, M (No date) Building interactive dashboard in Microsoft 365 Excel </a:t>
            </a:r>
          </a:p>
          <a:p>
            <a:pPr marL="0" indent="0">
              <a:lnSpc>
                <a:spcPct val="100000"/>
              </a:lnSpc>
              <a:buNone/>
            </a:pPr>
            <a:r>
              <a:rPr lang="en-US" sz="1900"/>
              <a:t>Available at: </a:t>
            </a:r>
            <a:r>
              <a:rPr lang="en-US" sz="1900" dirty="0">
                <a:ea typeface="+mn-lt"/>
                <a:cs typeface="+mn-lt"/>
                <a:hlinkClick r:id="rId3"/>
              </a:rPr>
              <a:t>https://books.google.co.uk/</a:t>
            </a:r>
            <a:endParaRPr lang="en-US" sz="1900" dirty="0"/>
          </a:p>
          <a:p>
            <a:pPr>
              <a:lnSpc>
                <a:spcPct val="100000"/>
              </a:lnSpc>
            </a:pPr>
            <a:r>
              <a:rPr lang="en-US" sz="1900"/>
              <a:t>Lewthwaite, J (2006) Managing People for the First Time. Thorogood Publishing</a:t>
            </a:r>
          </a:p>
          <a:p>
            <a:pPr marL="0" indent="0">
              <a:lnSpc>
                <a:spcPct val="100000"/>
              </a:lnSpc>
              <a:buNone/>
            </a:pPr>
            <a:r>
              <a:rPr lang="en-US" sz="1900"/>
              <a:t>Available at: </a:t>
            </a:r>
            <a:r>
              <a:rPr lang="en-US" sz="1900" dirty="0">
                <a:ea typeface="+mn-lt"/>
                <a:cs typeface="+mn-lt"/>
                <a:hlinkClick r:id="rId4"/>
              </a:rPr>
              <a:t>https://www.amazon.com/</a:t>
            </a:r>
          </a:p>
          <a:p>
            <a:pPr>
              <a:lnSpc>
                <a:spcPct val="100000"/>
              </a:lnSpc>
            </a:pPr>
            <a:r>
              <a:rPr lang="en-US" sz="1900">
                <a:latin typeface="Calisto MT"/>
                <a:ea typeface="Calibri"/>
                <a:cs typeface="Calibri"/>
              </a:rPr>
              <a:t>Willmott P. (2006) The best of Wilmott, Volume2.  John Wiley &amp; Sons Ltd</a:t>
            </a:r>
          </a:p>
          <a:p>
            <a:pPr marL="0" indent="0">
              <a:lnSpc>
                <a:spcPct val="100000"/>
              </a:lnSpc>
              <a:buNone/>
            </a:pPr>
            <a:r>
              <a:rPr lang="en-US" sz="1900">
                <a:ea typeface="Calibri"/>
                <a:cs typeface="Calibri"/>
              </a:rPr>
              <a:t>Available at: </a:t>
            </a:r>
            <a:r>
              <a:rPr lang="en-US" sz="1900" dirty="0">
                <a:ea typeface="+mn-lt"/>
                <a:cs typeface="+mn-lt"/>
                <a:hlinkClick r:id="rId5"/>
              </a:rPr>
              <a:t>https://www.google.co.uk/books</a:t>
            </a:r>
            <a:endParaRPr lang="en-US" sz="1900" dirty="0">
              <a:ea typeface="Calibri"/>
              <a:cs typeface="Calibri"/>
            </a:endParaRPr>
          </a:p>
          <a:p>
            <a:pPr marL="342900" indent="-342900">
              <a:lnSpc>
                <a:spcPct val="100000"/>
              </a:lnSpc>
            </a:pPr>
            <a:r>
              <a:rPr lang="en-US" sz="1900">
                <a:ea typeface="+mn-lt"/>
                <a:cs typeface="+mn-lt"/>
              </a:rPr>
              <a:t>Smart, M. </a:t>
            </a:r>
            <a:r>
              <a:rPr lang="en-US" sz="1900">
                <a:solidFill>
                  <a:srgbClr val="000000"/>
                </a:solidFill>
                <a:ea typeface="+mn-lt"/>
                <a:cs typeface="+mn-lt"/>
              </a:rPr>
              <a:t>(2019) </a:t>
            </a:r>
            <a:r>
              <a:rPr lang="en-US" sz="1800">
                <a:solidFill>
                  <a:srgbClr val="1F1F1F"/>
                </a:solidFill>
                <a:highlight>
                  <a:srgbClr val="FFFFFF"/>
                </a:highlight>
                <a:ea typeface="+mn-lt"/>
                <a:cs typeface="+mn-lt"/>
              </a:rPr>
              <a:t>Learn Excel 365 Expert Skills with the Smart Method</a:t>
            </a:r>
            <a:endParaRPr lang="en-US" sz="1800">
              <a:ea typeface="+mn-lt"/>
              <a:cs typeface="+mn-lt"/>
            </a:endParaRPr>
          </a:p>
          <a:p>
            <a:pPr marL="0" indent="0">
              <a:lnSpc>
                <a:spcPct val="100000"/>
              </a:lnSpc>
              <a:buNone/>
            </a:pPr>
            <a:r>
              <a:rPr lang="en-US" sz="1900">
                <a:solidFill>
                  <a:srgbClr val="000000"/>
                </a:solidFill>
                <a:highlight>
                  <a:srgbClr val="FFFFFF"/>
                </a:highlight>
                <a:ea typeface="Calibri"/>
                <a:cs typeface="Calibri"/>
              </a:rPr>
              <a:t>Available at: </a:t>
            </a:r>
            <a:r>
              <a:rPr lang="en-US" sz="1900" dirty="0">
                <a:solidFill>
                  <a:srgbClr val="1F1F1F"/>
                </a:solidFill>
                <a:highlight>
                  <a:srgbClr val="FFFFFF"/>
                </a:highlight>
                <a:ea typeface="Calibri"/>
                <a:cs typeface="Calibri"/>
                <a:hlinkClick r:id="rId3"/>
              </a:rPr>
              <a:t>https://books.google.co.uk/</a:t>
            </a:r>
            <a:endParaRPr lang="en-US"/>
          </a:p>
          <a:p>
            <a:pPr marL="0" indent="0">
              <a:lnSpc>
                <a:spcPct val="100000"/>
              </a:lnSpc>
              <a:buNone/>
            </a:pPr>
            <a:endParaRPr lang="en-US" sz="1900">
              <a:ea typeface="Calibri"/>
              <a:cs typeface="Calibri"/>
            </a:endParaRPr>
          </a:p>
          <a:p>
            <a:pPr marL="342900" indent="-342900">
              <a:lnSpc>
                <a:spcPct val="100000"/>
              </a:lnSpc>
            </a:pPr>
            <a:endParaRPr lang="en-US" sz="1900">
              <a:ea typeface="Calibri"/>
              <a:cs typeface="Calibri"/>
            </a:endParaRPr>
          </a:p>
          <a:p>
            <a:pPr marL="0" indent="0">
              <a:lnSpc>
                <a:spcPct val="100000"/>
              </a:lnSpc>
              <a:buNone/>
            </a:pPr>
            <a:endParaRPr lang="en-US" sz="1900">
              <a:ea typeface="+mn-lt"/>
              <a:cs typeface="+mn-lt"/>
            </a:endParaRPr>
          </a:p>
        </p:txBody>
      </p:sp>
    </p:spTree>
    <p:extLst>
      <p:ext uri="{BB962C8B-B14F-4D97-AF65-F5344CB8AC3E}">
        <p14:creationId xmlns:p14="http://schemas.microsoft.com/office/powerpoint/2010/main" val="3462558244"/>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30</Slides>
  <Notes>0</Notes>
  <HiddenSlides>0</HiddenSlides>
  <MMClips>0</MMClips>
  <ScaleCrop>false</ScaleCrop>
  <HeadingPairs>
    <vt:vector size="4" baseType="variant">
      <vt:variant>
        <vt:lpstr>Theme</vt:lpstr>
      </vt:variant>
      <vt:variant>
        <vt:i4>3</vt:i4>
      </vt:variant>
      <vt:variant>
        <vt:lpstr>Slide Titles</vt:lpstr>
      </vt:variant>
      <vt:variant>
        <vt:i4>30</vt:i4>
      </vt:variant>
    </vt:vector>
  </HeadingPairs>
  <TitlesOfParts>
    <vt:vector size="33" baseType="lpstr">
      <vt:lpstr>VanillaVTI</vt:lpstr>
      <vt:lpstr>office theme</vt:lpstr>
      <vt:lpstr>ChronicleVTI</vt:lpstr>
      <vt:lpstr>Digital Skills and Research Methods (LCHS4007)</vt:lpstr>
      <vt:lpstr>Outline of the Presentation </vt:lpstr>
      <vt:lpstr>Introduction</vt:lpstr>
      <vt:lpstr>PowerPoint Presentation</vt:lpstr>
      <vt:lpstr>How does Microsoft teams Improve Efficiency and Communication </vt:lpstr>
      <vt:lpstr>What are the main Advantages and limitations of using Microsoft teams </vt:lpstr>
      <vt:lpstr>Conclusion </vt:lpstr>
      <vt:lpstr>References</vt:lpstr>
      <vt:lpstr>Digital Skills and Research Methods (LCHS4007) </vt:lpstr>
      <vt:lpstr>Introduction </vt:lpstr>
      <vt:lpstr>PowerPoint Presentation</vt:lpstr>
      <vt:lpstr>How does Microsoft PowerPoint Improve Efficiency and Communication</vt:lpstr>
      <vt:lpstr>What are the main Advantages and limitations of using Microsoft PowerPoint</vt:lpstr>
      <vt:lpstr>Conclusion </vt:lpstr>
      <vt:lpstr>References </vt:lpstr>
      <vt:lpstr>Digital Skills and Research Methods  LCHS4007</vt:lpstr>
      <vt:lpstr>Outline of the Presentation </vt:lpstr>
      <vt:lpstr>My workplace Task involves the Secure File Storage and Sharing </vt:lpstr>
      <vt:lpstr>How does OneDrive Improves Efficiency and Communication</vt:lpstr>
      <vt:lpstr>Advantages and Limitations of Using OneDrive</vt:lpstr>
      <vt:lpstr>Conclusion </vt:lpstr>
      <vt:lpstr>References </vt:lpstr>
      <vt:lpstr>Digital Skills and Research Methods (LCHS4007)</vt:lpstr>
      <vt:lpstr>Outline of presentation</vt:lpstr>
      <vt:lpstr>Case study riverdale nursing home</vt:lpstr>
      <vt:lpstr> What does the workplace task involve at Riverdale? </vt:lpstr>
      <vt:lpstr>How Does Microsoft excel iMPROVE EFFICIENCY AND COMMUNICATION</vt:lpstr>
      <vt:lpstr>WHAT ARE  THE MAIN ADVANTAGES AND LIMITATIONS OF USING MICROSOFT EXCEL</vt:lpstr>
      <vt:lpstr>conlusion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463</cp:revision>
  <dcterms:created xsi:type="dcterms:W3CDTF">2026-06-06T14:08:46Z</dcterms:created>
  <dcterms:modified xsi:type="dcterms:W3CDTF">2026-06-18T14:00:54Z</dcterms:modified>
</cp:coreProperties>
</file>