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5" r:id="rId8"/>
    <p:sldId id="260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9C2EB0-69C5-4C1D-BFC7-5CDD85B5DC29}" v="38" dt="2020-03-11T10:37:30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16AC9-BB75-4AB4-96AF-C485B244E3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645F8-C2A6-44BC-BAB9-B7638660BB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12E1A-6853-4034-8960-10E41A8EE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608D92-CA86-42D9-84AF-1A197CCD7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6A697-8453-4B2A-9A19-B38A72E44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56441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FF4FF-2405-4F51-8123-F5D2C438E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83282-6885-4706-A1A6-A0CDC6305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7BA48B-A95D-4C71-842B-EE49D6A7A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182590-A7EF-43C7-8C0F-C03E6C536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72C595-C507-46BB-AB46-90A2F6CE4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53086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B5657-734B-447F-B20F-869742753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785B43-16C7-46B6-A372-574C96829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A01151-C2BD-4B04-8733-AE905390E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E29B7-0963-4C44-9997-274DD8350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DEA62-D1CA-4FF5-A75D-52187F346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48403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D529-2D07-4D8C-A04E-88B9889A8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4C547-8305-4873-AE81-27E110F9E5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C7379C-D46F-4301-98DB-723698A970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C9C99C-097C-4BDF-BEF0-B950A94F0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4634C6-2751-4CF5-9CF2-DDE8FCB76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6EA3E-7E84-4CD9-9273-E6317C067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4819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1E660-B2A7-4DB5-A9B0-8254E946E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101AB1-A0A3-41B7-AF24-87EA665316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6194DC-899C-4DED-B1FD-1A73A05A16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A71E0C-7C01-495C-B2E2-5623C132BC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4D8CFC-6A39-4F09-B7AE-DFAB43405F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8210FA-36A5-4E0F-91E7-47D988086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BDA3A7-BD3E-4482-A40F-F5D58BA1B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2D4B5E-6477-4C41-84F4-73AC2BE10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28297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BD4F-2B9E-4E10-87CE-35333BCEB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30A021-793D-4C70-986F-276BB8396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42CEE3-23A5-48AD-A345-05F525BCF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CA1D9B-EA6F-48F0-9E16-BFE5C8F74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42768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991548-69D1-4059-AC11-28B268EBC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C55EFC-3C58-404E-8D73-5C32E4122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3838AE-0B1E-4578-9F57-2E5876AA1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03125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67EA6-B2BE-42DE-8FFF-963EF8F46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6D530-7AC2-4E56-B53D-44E1E327D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B4B25E-A878-4C9E-B3F5-9E3F3253B7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E1E80-EE92-47E8-A780-F7AC1DC3F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C6D590-FD58-47E8-845A-2F05116AA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D39775-7DC6-48E1-9413-D5CC3069F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29790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AC264-517C-4D3D-B564-62F83F739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57170B-CE6F-446B-AB2A-6EBE395EC7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27AF2D-ED77-4B4B-A059-A3B51DDEEA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1DFE9-786D-49CF-9233-85D934459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92BFBB-541F-414B-B0CA-75B2AA481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06BF30-FD6E-45DD-BA42-2A4344FA9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84479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24C42-CB2A-4ACF-BE09-E13424E5B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83F110-E390-472F-B1BA-8A3882D860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0367F-2DC3-478F-B339-9D791B866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539B4-BDEB-424F-9D32-B0A67B7BD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EFDFC-9430-4643-AD52-F3B79BF68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00283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FDB225-EA39-4A47-A206-E5CB082E29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2063AB-28C6-4175-AFD3-F359C9F90F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8035A-F2FF-43E5-A991-4230A6830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B4B49-BC0D-4B41-9194-A92C93E5F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3A07C-19A0-4BAC-818E-2B9DA86F5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95069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CDCBE8-2143-4C3F-9C73-0823E11B6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A4CF9F-2F76-4BFC-8E1E-8AE6F6D21D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737AA-1EB7-4A2C-8F65-6B5193791F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C2ECD-5D11-42D8-A824-FC6AF529D687}" type="datetimeFigureOut">
              <a:rPr lang="cy-GB" smtClean="0"/>
              <a:t>10/03/2020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996FA-341F-4A5C-A4B5-A7195FB351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DFEE2-FAA7-4B4A-ABE5-15035660B1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18CEF-4B26-4D3D-9AB4-1C472C5B4CE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18613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77FC7D-243A-4F0A-BC8A-CE7B65F440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20" t="7578" b="1512"/>
          <a:stretch/>
        </p:blipFill>
        <p:spPr>
          <a:xfrm>
            <a:off x="-362647" y="1"/>
            <a:ext cx="8708551" cy="685799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3174CE2-EAFC-4544-8CF9-23DDE077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4499810" y="-478"/>
            <a:ext cx="7692189" cy="6858478"/>
          </a:xfrm>
          <a:custGeom>
            <a:avLst/>
            <a:gdLst>
              <a:gd name="connsiteX0" fmla="*/ 7590845 w 7590845"/>
              <a:gd name="connsiteY0" fmla="*/ 6858478 h 6858478"/>
              <a:gd name="connsiteX1" fmla="*/ 166290 w 7590845"/>
              <a:gd name="connsiteY1" fmla="*/ 6858478 h 6858478"/>
              <a:gd name="connsiteX2" fmla="*/ 166550 w 7590845"/>
              <a:gd name="connsiteY2" fmla="*/ 6857915 h 6858478"/>
              <a:gd name="connsiteX3" fmla="*/ 0 w 7590845"/>
              <a:gd name="connsiteY3" fmla="*/ 6857915 h 6858478"/>
              <a:gd name="connsiteX4" fmla="*/ 0 w 7590845"/>
              <a:gd name="connsiteY4" fmla="*/ 0 h 6858478"/>
              <a:gd name="connsiteX5" fmla="*/ 3342665 w 7590845"/>
              <a:gd name="connsiteY5" fmla="*/ 0 h 6858478"/>
              <a:gd name="connsiteX6" fmla="*/ 4408893 w 7590845"/>
              <a:gd name="connsiteY6" fmla="*/ 0 h 6858478"/>
              <a:gd name="connsiteX7" fmla="*/ 4414470 w 7590845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0845" h="6858478">
                <a:moveTo>
                  <a:pt x="7590845" y="6858478"/>
                </a:moveTo>
                <a:lnTo>
                  <a:pt x="166290" y="6858478"/>
                </a:lnTo>
                <a:lnTo>
                  <a:pt x="166550" y="6857915"/>
                </a:lnTo>
                <a:lnTo>
                  <a:pt x="0" y="6857915"/>
                </a:lnTo>
                <a:lnTo>
                  <a:pt x="0" y="0"/>
                </a:lnTo>
                <a:lnTo>
                  <a:pt x="3342665" y="0"/>
                </a:lnTo>
                <a:lnTo>
                  <a:pt x="4408893" y="0"/>
                </a:lnTo>
                <a:lnTo>
                  <a:pt x="441447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550A4F0-C697-42F7-8FAD-3108DDF7B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5311035" y="-479"/>
            <a:ext cx="6880964" cy="6858479"/>
          </a:xfrm>
          <a:custGeom>
            <a:avLst/>
            <a:gdLst>
              <a:gd name="connsiteX0" fmla="*/ 824356 w 6790308"/>
              <a:gd name="connsiteY0" fmla="*/ 6858479 h 6858479"/>
              <a:gd name="connsiteX1" fmla="*/ 0 w 6790308"/>
              <a:gd name="connsiteY1" fmla="*/ 6858479 h 6858479"/>
              <a:gd name="connsiteX2" fmla="*/ 0 w 6790308"/>
              <a:gd name="connsiteY2" fmla="*/ 0 h 6858479"/>
              <a:gd name="connsiteX3" fmla="*/ 2542128 w 6790308"/>
              <a:gd name="connsiteY3" fmla="*/ 0 h 6858479"/>
              <a:gd name="connsiteX4" fmla="*/ 3608356 w 6790308"/>
              <a:gd name="connsiteY4" fmla="*/ 0 h 6858479"/>
              <a:gd name="connsiteX5" fmla="*/ 3613933 w 6790308"/>
              <a:gd name="connsiteY5" fmla="*/ 0 h 6858479"/>
              <a:gd name="connsiteX6" fmla="*/ 6790308 w 6790308"/>
              <a:gd name="connsiteY6" fmla="*/ 6858478 h 6858479"/>
              <a:gd name="connsiteX7" fmla="*/ 824356 w 6790308"/>
              <a:gd name="connsiteY7" fmla="*/ 6858478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790308" h="6858479">
                <a:moveTo>
                  <a:pt x="824356" y="6858479"/>
                </a:moveTo>
                <a:lnTo>
                  <a:pt x="0" y="6858479"/>
                </a:lnTo>
                <a:lnTo>
                  <a:pt x="0" y="0"/>
                </a:lnTo>
                <a:lnTo>
                  <a:pt x="2542128" y="0"/>
                </a:lnTo>
                <a:lnTo>
                  <a:pt x="3608356" y="0"/>
                </a:lnTo>
                <a:lnTo>
                  <a:pt x="3613933" y="0"/>
                </a:lnTo>
                <a:lnTo>
                  <a:pt x="6790308" y="6858478"/>
                </a:lnTo>
                <a:lnTo>
                  <a:pt x="824356" y="6858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956E9-71E5-4C67-AE5C-898DC3F17A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4136" y="362550"/>
            <a:ext cx="4169664" cy="2272833"/>
          </a:xfrm>
        </p:spPr>
        <p:txBody>
          <a:bodyPr anchor="b">
            <a:normAutofit/>
          </a:bodyPr>
          <a:lstStyle/>
          <a:p>
            <a:pPr algn="l"/>
            <a:r>
              <a:rPr lang="cy-GB" dirty="0"/>
              <a:t>Anifeiliaid y Jyngl</a:t>
            </a:r>
          </a:p>
        </p:txBody>
      </p:sp>
    </p:spTree>
    <p:extLst>
      <p:ext uri="{BB962C8B-B14F-4D97-AF65-F5344CB8AC3E}">
        <p14:creationId xmlns:p14="http://schemas.microsoft.com/office/powerpoint/2010/main" val="50834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20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22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E06FE9-AF61-44BD-BC72-5F498F1B5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332" y="180205"/>
            <a:ext cx="4977976" cy="1454051"/>
          </a:xfrm>
        </p:spPr>
        <p:txBody>
          <a:bodyPr>
            <a:normAutofit/>
          </a:bodyPr>
          <a:lstStyle/>
          <a:p>
            <a:r>
              <a:rPr lang="cy-GB" sz="4000" u="sng" dirty="0">
                <a:solidFill>
                  <a:srgbClr val="000000"/>
                </a:solidFill>
              </a:rPr>
              <a:t>Nod y Wers</a:t>
            </a:r>
          </a:p>
        </p:txBody>
      </p:sp>
      <p:sp>
        <p:nvSpPr>
          <p:cNvPr id="50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9A7E3D-D336-4D26-8F32-C40AEC3E18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5103" r="13240" b="-1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4191D-74B0-4385-8363-1FA75FCEE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331" y="1115636"/>
            <a:ext cx="4977578" cy="263197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-GB" dirty="0"/>
              <a:t>Erbyn diwedd y wers yma byddwch yn:</a:t>
            </a:r>
          </a:p>
          <a:p>
            <a:r>
              <a:rPr lang="cy-GB" dirty="0"/>
              <a:t>Cydnabod enwau anifeiliaid y jyngl a ffeithiau diddorol amdanyn nhw.</a:t>
            </a:r>
            <a:endParaRPr lang="cy-GB" sz="2000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0451DA-C368-4523-99C1-4E93CC16B2D7}"/>
              </a:ext>
            </a:extLst>
          </p:cNvPr>
          <p:cNvSpPr txBox="1"/>
          <p:nvPr/>
        </p:nvSpPr>
        <p:spPr>
          <a:xfrm>
            <a:off x="5000438" y="4570585"/>
            <a:ext cx="53579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Gallu gwahaniaethu rhwng anifeiliaid y jyngl ac anifeiliaid yr Arctig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I gysylltu’r ffeithiau gyda’r anifeiliaid cywir</a:t>
            </a:r>
            <a:endParaRPr lang="cy-GB" sz="4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4FA5E3-44BC-4833-B7F9-578A518F3579}"/>
              </a:ext>
            </a:extLst>
          </p:cNvPr>
          <p:cNvSpPr txBox="1"/>
          <p:nvPr/>
        </p:nvSpPr>
        <p:spPr>
          <a:xfrm>
            <a:off x="5266331" y="3650340"/>
            <a:ext cx="56148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u="sng" dirty="0"/>
              <a:t>Meini prawf llwyddiant</a:t>
            </a:r>
          </a:p>
        </p:txBody>
      </p:sp>
    </p:spTree>
    <p:extLst>
      <p:ext uri="{BB962C8B-B14F-4D97-AF65-F5344CB8AC3E}">
        <p14:creationId xmlns:p14="http://schemas.microsoft.com/office/powerpoint/2010/main" val="6029393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FE68C-38A1-4AFD-965B-E4FF2B3D1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cy-GB" dirty="0"/>
              <a:t>Jiraff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EEA9845-C7A4-447F-9E1E-BFB4BD8ED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3"/>
            <a:ext cx="5223528" cy="381613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y-GB" dirty="0"/>
              <a:t>Mae gan jiraff gwddf hir er mwyn cyrraedd y brigau ar dop y goeden i fwyta’r dail.</a:t>
            </a:r>
          </a:p>
          <a:p>
            <a:pPr>
              <a:buFont typeface="Wingdings" panose="05000000000000000000" pitchFamily="2" charset="2"/>
              <a:buChar char="v"/>
            </a:pPr>
            <a:endParaRPr lang="cy-GB" dirty="0"/>
          </a:p>
          <a:p>
            <a:pPr>
              <a:buFont typeface="Wingdings" panose="05000000000000000000" pitchFamily="2" charset="2"/>
              <a:buChar char="v"/>
            </a:pPr>
            <a:r>
              <a:rPr lang="cy-GB" dirty="0"/>
              <a:t>Does dim un jiraff yn cael yr un patrwm smotiau, felly mae pob jiraff yn unigryw.</a:t>
            </a:r>
          </a:p>
          <a:p>
            <a:pPr>
              <a:buFont typeface="Wingdings" panose="05000000000000000000" pitchFamily="2" charset="2"/>
              <a:buChar char="v"/>
            </a:pPr>
            <a:endParaRPr lang="cy-GB" dirty="0"/>
          </a:p>
          <a:p>
            <a:pPr>
              <a:buFont typeface="Wingdings" panose="05000000000000000000" pitchFamily="2" charset="2"/>
              <a:buChar char="v"/>
            </a:pPr>
            <a:r>
              <a:rPr lang="cy-GB" dirty="0"/>
              <a:t>Mae tafod jiraff yn mesur dros 50cm hir.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cy-GB" sz="2400" noProof="1"/>
          </a:p>
          <a:p>
            <a:pPr>
              <a:buFont typeface="Wingdings" panose="05000000000000000000" pitchFamily="2" charset="2"/>
              <a:buChar char="v"/>
            </a:pPr>
            <a:endParaRPr lang="cy-GB" sz="2400" noProof="1"/>
          </a:p>
          <a:p>
            <a:pPr>
              <a:buFont typeface="Wingdings" panose="05000000000000000000" pitchFamily="2" charset="2"/>
              <a:buChar char="v"/>
            </a:pPr>
            <a:endParaRPr lang="en-US" sz="2400" dirty="0"/>
          </a:p>
        </p:txBody>
      </p:sp>
      <p:pic>
        <p:nvPicPr>
          <p:cNvPr id="4" name="Content Placeholder 3" descr="A giraffe standing on top of a dry grass field&#10;&#10;Description automatically generated">
            <a:extLst>
              <a:ext uri="{FF2B5EF4-FFF2-40B4-BE49-F238E27FC236}">
                <a16:creationId xmlns:a16="http://schemas.microsoft.com/office/drawing/2014/main" id="{B3111344-349B-431E-A18C-53DD6C93ED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83" r="9990" b="1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71873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240A9-1C1F-4828-B3CB-BCA153BF6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6302" y="0"/>
            <a:ext cx="3321932" cy="12440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err="1"/>
              <a:t>Llew</a:t>
            </a:r>
            <a:endParaRPr lang="en-US" sz="600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A893BF-F4A0-4E41-8C8E-67CA2767DC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83" r="1996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C52EB9-FF75-45A3-A0FF-1E2437CA8CFC}"/>
              </a:ext>
            </a:extLst>
          </p:cNvPr>
          <p:cNvCxnSpPr/>
          <p:nvPr/>
        </p:nvCxnSpPr>
        <p:spPr>
          <a:xfrm>
            <a:off x="6516302" y="2117558"/>
            <a:ext cx="450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F0FE8A9-FCCA-48F6-99C4-6095613D1D80}"/>
              </a:ext>
            </a:extLst>
          </p:cNvPr>
          <p:cNvSpPr txBox="1"/>
          <p:nvPr/>
        </p:nvSpPr>
        <p:spPr>
          <a:xfrm>
            <a:off x="6167848" y="2293618"/>
            <a:ext cx="573860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err="1"/>
              <a:t>Mae’r</a:t>
            </a:r>
            <a:r>
              <a:rPr lang="en-GB" sz="2800" dirty="0"/>
              <a:t> </a:t>
            </a:r>
            <a:r>
              <a:rPr lang="en-GB" sz="2800" dirty="0" err="1"/>
              <a:t>llew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cael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adnabod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‘</a:t>
            </a:r>
            <a:r>
              <a:rPr lang="en-GB" sz="2800" dirty="0" err="1"/>
              <a:t>Brenin</a:t>
            </a:r>
            <a:r>
              <a:rPr lang="en-GB" sz="2800" dirty="0"/>
              <a:t> y </a:t>
            </a:r>
            <a:r>
              <a:rPr lang="en-GB" sz="2800" dirty="0" err="1"/>
              <a:t>Jyngl</a:t>
            </a:r>
            <a:r>
              <a:rPr lang="en-GB" sz="2800" dirty="0"/>
              <a:t>’.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/>
              <a:t>Mae </a:t>
            </a:r>
            <a:r>
              <a:rPr lang="en-GB" sz="2800" dirty="0" err="1"/>
              <a:t>llewod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gwario</a:t>
            </a:r>
            <a:r>
              <a:rPr lang="en-GB" sz="2800" dirty="0"/>
              <a:t> </a:t>
            </a:r>
            <a:r>
              <a:rPr lang="en-GB" sz="2800" dirty="0" err="1"/>
              <a:t>trwy’r</a:t>
            </a:r>
            <a:r>
              <a:rPr lang="en-GB" sz="2800" dirty="0"/>
              <a:t> </a:t>
            </a:r>
            <a:r>
              <a:rPr lang="en-GB" sz="2800" dirty="0" err="1"/>
              <a:t>dydd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hela</a:t>
            </a:r>
            <a:r>
              <a:rPr lang="en-GB" sz="2800" dirty="0"/>
              <a:t>,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hoff</a:t>
            </a:r>
            <a:r>
              <a:rPr lang="en-GB" sz="2800" dirty="0"/>
              <a:t> </a:t>
            </a:r>
            <a:r>
              <a:rPr lang="en-GB" sz="2800" dirty="0" err="1"/>
              <a:t>anifail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hela</a:t>
            </a:r>
            <a:r>
              <a:rPr lang="en-GB" sz="2800" dirty="0"/>
              <a:t> </a:t>
            </a:r>
            <a:r>
              <a:rPr lang="en-GB" sz="2800" dirty="0" err="1"/>
              <a:t>yw</a:t>
            </a:r>
            <a:r>
              <a:rPr lang="en-GB" sz="2800" dirty="0"/>
              <a:t> </a:t>
            </a:r>
            <a:r>
              <a:rPr lang="en-GB" sz="2800" dirty="0" err="1"/>
              <a:t>sebra</a:t>
            </a:r>
            <a:r>
              <a:rPr lang="en-GB" sz="2800" dirty="0"/>
              <a:t>.</a:t>
            </a:r>
          </a:p>
          <a:p>
            <a:endParaRPr lang="cy-GB" sz="28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err="1"/>
              <a:t>Gallwch</a:t>
            </a:r>
            <a:r>
              <a:rPr lang="en-GB" sz="2800" dirty="0"/>
              <a:t> </a:t>
            </a:r>
            <a:r>
              <a:rPr lang="en-GB" sz="2800" dirty="0" err="1"/>
              <a:t>glywed</a:t>
            </a:r>
            <a:r>
              <a:rPr lang="en-GB" sz="2800" dirty="0"/>
              <a:t> </a:t>
            </a:r>
            <a:r>
              <a:rPr lang="en-GB" sz="2800" dirty="0" err="1"/>
              <a:t>rhu'r</a:t>
            </a:r>
            <a:r>
              <a:rPr lang="en-GB" sz="2800" dirty="0"/>
              <a:t> </a:t>
            </a:r>
            <a:r>
              <a:rPr lang="en-GB" sz="2800" dirty="0" err="1"/>
              <a:t>llew</a:t>
            </a:r>
            <a:r>
              <a:rPr lang="en-GB" sz="2800" dirty="0"/>
              <a:t> o </a:t>
            </a:r>
            <a:r>
              <a:rPr lang="en-GB" sz="2800" dirty="0" err="1"/>
              <a:t>dros</a:t>
            </a:r>
            <a:r>
              <a:rPr lang="en-GB" sz="2800" dirty="0"/>
              <a:t> 5 </a:t>
            </a:r>
            <a:r>
              <a:rPr lang="en-GB" sz="2800" dirty="0" err="1"/>
              <a:t>milltir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ffwrdd</a:t>
            </a:r>
            <a:r>
              <a:rPr lang="en-GB" sz="2800" dirty="0"/>
              <a:t>.</a:t>
            </a:r>
          </a:p>
          <a:p>
            <a:endParaRPr lang="en-GB" sz="2400" dirty="0"/>
          </a:p>
          <a:p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2302565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4">
            <a:extLst>
              <a:ext uri="{FF2B5EF4-FFF2-40B4-BE49-F238E27FC236}">
                <a16:creationId xmlns:a16="http://schemas.microsoft.com/office/drawing/2014/main" id="{8108D317-7CBD-4897-BD1F-959436D2A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FE68C-38A1-4AFD-965B-E4FF2B3D1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1969" y="465591"/>
            <a:ext cx="4314645" cy="1268958"/>
          </a:xfrm>
        </p:spPr>
        <p:txBody>
          <a:bodyPr anchor="b">
            <a:normAutofit/>
          </a:bodyPr>
          <a:lstStyle/>
          <a:p>
            <a:r>
              <a:rPr lang="cy-GB" sz="4800" dirty="0"/>
              <a:t>Mwnci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D9427D-E9D2-4229-9143-95AF3F2437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73" r="17220" b="-2"/>
          <a:stretch/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89864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8F3CA65-EA00-46B4-9616-39E6853F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6172" y="2240371"/>
            <a:ext cx="42062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EEA9845-C7A4-447F-9E1E-BFB4BD8ED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5563" y="2557587"/>
            <a:ext cx="4314645" cy="3717317"/>
          </a:xfrm>
        </p:spPr>
        <p:txBody>
          <a:bodyPr anchor="t">
            <a:normAutofit/>
          </a:bodyPr>
          <a:lstStyle/>
          <a:p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endParaRPr lang="cy-GB" sz="1800" noProof="1"/>
          </a:p>
          <a:p>
            <a:pPr>
              <a:buFont typeface="Wingdings" panose="05000000000000000000" pitchFamily="2" charset="2"/>
              <a:buChar char="v"/>
            </a:pPr>
            <a:endParaRPr lang="cy-GB" sz="1800" noProof="1"/>
          </a:p>
          <a:p>
            <a:pPr>
              <a:buFont typeface="Wingdings" panose="05000000000000000000" pitchFamily="2" charset="2"/>
              <a:buChar char="v"/>
            </a:pPr>
            <a:endParaRPr lang="en-US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ED1219-250C-4A8E-A7CA-409A87E1F8B7}"/>
              </a:ext>
            </a:extLst>
          </p:cNvPr>
          <p:cNvSpPr txBox="1"/>
          <p:nvPr/>
        </p:nvSpPr>
        <p:spPr>
          <a:xfrm>
            <a:off x="7055318" y="2557587"/>
            <a:ext cx="4610501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y-GB" sz="2400" dirty="0"/>
              <a:t>Mae gan fwncïod breichiau a chynffon cryf iawn i swingio o goeden i goeden.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y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y-GB" sz="2400" dirty="0"/>
              <a:t>Mae mwncïod yn hoffi bwyta dail, llysiau, ffrwythau a thrychfilod bach fel pry copyn.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y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y-GB" sz="2400" dirty="0"/>
              <a:t>Mae’r mwncïod yn siarad iaith eu hun er mwyn rhybuddio ei gilydd o berygl.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9EEAB17-5483-478E-BC39-D8A32CA46232}"/>
              </a:ext>
            </a:extLst>
          </p:cNvPr>
          <p:cNvSpPr/>
          <p:nvPr/>
        </p:nvSpPr>
        <p:spPr>
          <a:xfrm>
            <a:off x="7055318" y="0"/>
            <a:ext cx="1318661" cy="80852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77271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3815AB3-817F-4319-8A2C-FD14B173F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1615" y="419525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cy-GB" sz="4400" dirty="0"/>
              <a:t>Eliffant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629E6C-2304-4EBC-9392-32B6F1CAC0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14" r="22733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37514E-BB06-4848-BFDD-4C329E4487FC}"/>
              </a:ext>
            </a:extLst>
          </p:cNvPr>
          <p:cNvCxnSpPr/>
          <p:nvPr/>
        </p:nvCxnSpPr>
        <p:spPr>
          <a:xfrm>
            <a:off x="7541615" y="1703672"/>
            <a:ext cx="41723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3CAEE658-29D8-4108-BCDF-809FB44EE333}"/>
              </a:ext>
            </a:extLst>
          </p:cNvPr>
          <p:cNvSpPr txBox="1"/>
          <p:nvPr/>
        </p:nvSpPr>
        <p:spPr>
          <a:xfrm>
            <a:off x="7541615" y="1839957"/>
            <a:ext cx="401832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cy-GB" sz="2400" dirty="0"/>
              <a:t>Yr eliffant yw’r anifail mwyaf sy’n byw ar y tir.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y-GB" sz="2400" dirty="0"/>
              <a:t>Mae’r eliffant yn llysysydd.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cy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y-GB" sz="2400" dirty="0"/>
              <a:t>Mae eliffantod yn taflu mwd a thywod dros eu hun er mwyn amddiffyn eu croen o’r haul.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cy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y-GB" sz="2400" dirty="0"/>
              <a:t>Mae ysgithr eliffantod o hyd yn tyfu.</a:t>
            </a:r>
            <a:endParaRPr lang="en-GB" sz="24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22548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2ED74-789A-4235-AA25-5FCCE8FD9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cy-GB" dirty="0"/>
              <a:t>Rhinoseros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CAF40C9-7D25-405E-A373-3E0DE7DFC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y-GB" sz="3200" dirty="0"/>
              <a:t>Mae rhinoseros yn llysysydd.</a:t>
            </a:r>
          </a:p>
          <a:p>
            <a:pPr>
              <a:buFont typeface="Wingdings" panose="05000000000000000000" pitchFamily="2" charset="2"/>
              <a:buChar char="v"/>
            </a:pPr>
            <a:endParaRPr lang="cy-GB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cy-GB" sz="3200" dirty="0"/>
              <a:t>Yr enw am grŵp o rinoseros yw ‘crash’.</a:t>
            </a:r>
          </a:p>
          <a:p>
            <a:pPr>
              <a:buFont typeface="Wingdings" panose="05000000000000000000" pitchFamily="2" charset="2"/>
              <a:buChar char="v"/>
            </a:pPr>
            <a:endParaRPr lang="cy-GB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cy-GB" sz="3200" dirty="0"/>
              <a:t>Mae gan y rhinoseros croen trwchus iawn i amddiffyn nhw o ysglyfaethwyr.</a:t>
            </a:r>
          </a:p>
          <a:p>
            <a:endParaRPr lang="cy-GB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41A653-A73A-4F14-A9A5-A6897AAA11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52" r="14331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43123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61177-8A0F-4CBB-9561-90674FE5E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3908" y="182879"/>
            <a:ext cx="3352412" cy="15031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 err="1"/>
              <a:t>Sebra</a:t>
            </a:r>
            <a:endParaRPr lang="en-US" sz="60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24D558-1306-4BA6-AFD3-2D8EDE303F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888" r="29702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1DE3257-C69F-4B44-AC1A-36C6A75A9513}"/>
              </a:ext>
            </a:extLst>
          </p:cNvPr>
          <p:cNvCxnSpPr/>
          <p:nvPr/>
        </p:nvCxnSpPr>
        <p:spPr>
          <a:xfrm>
            <a:off x="6573908" y="2123440"/>
            <a:ext cx="41855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ECC93D8-0D6C-4B69-A35B-4A932FA516CE}"/>
              </a:ext>
            </a:extLst>
          </p:cNvPr>
          <p:cNvSpPr txBox="1"/>
          <p:nvPr/>
        </p:nvSpPr>
        <p:spPr>
          <a:xfrm>
            <a:off x="6477802" y="2704699"/>
            <a:ext cx="507251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y-GB" sz="2800" dirty="0"/>
              <a:t>Hoff fwyd y sebra yw gwair.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8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pl-PL" sz="2800" dirty="0"/>
              <a:t>Mae sebra yn gyflymach na llew.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y-GB" sz="28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y-GB" sz="2800" dirty="0"/>
              <a:t>Mae streipiau pob sebra yn wahanol</a:t>
            </a:r>
            <a:r>
              <a:rPr lang="cy-GB" sz="2400" dirty="0"/>
              <a:t>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696472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5" ma:contentTypeDescription="Create a new document." ma:contentTypeScope="" ma:versionID="62a6136d5ed2ea54c71e65e49d2f9b1e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09b68984cbc9638ef486dadaa77793fb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B6E6370-BB26-4DF2-99DA-C8E2E5FAE59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02DE276-A9FC-4542-B0D6-78F07D4DBE9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9D7AE4-758F-4E23-B791-AF76201D185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1761</TotalTime>
  <Words>273</Words>
  <Application>Microsoft Office PowerPoint</Application>
  <PresentationFormat>Widescreen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Anifeiliaid y Jyngl</vt:lpstr>
      <vt:lpstr>Nod y Wers</vt:lpstr>
      <vt:lpstr>Jiraff</vt:lpstr>
      <vt:lpstr>Llew</vt:lpstr>
      <vt:lpstr>Mwnci</vt:lpstr>
      <vt:lpstr>PowerPoint Presentation</vt:lpstr>
      <vt:lpstr>Rhinoseros</vt:lpstr>
      <vt:lpstr>Sebra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Anifeiliaid y Jyngl</dc:title>
  <dc:creator>Richard Gregory</dc:creator>
  <cp:lastModifiedBy>Richard Gregory</cp:lastModifiedBy>
  <cp:revision>7</cp:revision>
  <dcterms:created xsi:type="dcterms:W3CDTF">2020-03-06T22:29:57Z</dcterms:created>
  <dcterms:modified xsi:type="dcterms:W3CDTF">2020-03-11T10:37:30Z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