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4"/>
  </p:sldMasterIdLst>
  <p:notesMasterIdLst>
    <p:notesMasterId r:id="rId17"/>
  </p:notesMasterIdLst>
  <p:sldIdLst>
    <p:sldId id="301" r:id="rId5"/>
    <p:sldId id="259" r:id="rId6"/>
    <p:sldId id="334" r:id="rId7"/>
    <p:sldId id="273" r:id="rId8"/>
    <p:sldId id="305" r:id="rId9"/>
    <p:sldId id="320" r:id="rId10"/>
    <p:sldId id="332" r:id="rId11"/>
    <p:sldId id="331" r:id="rId12"/>
    <p:sldId id="285" r:id="rId13"/>
    <p:sldId id="282" r:id="rId14"/>
    <p:sldId id="283" r:id="rId15"/>
    <p:sldId id="28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044"/>
    <p:restoredTop sz="94548"/>
  </p:normalViewPr>
  <p:slideViewPr>
    <p:cSldViewPr snapToGrid="0">
      <p:cViewPr varScale="1">
        <p:scale>
          <a:sx n="105" d="100"/>
          <a:sy n="105" d="100"/>
        </p:scale>
        <p:origin x="20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916519-EA8D-411D-9DA7-30469FD7630A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F9DE3D-AFCC-4AF8-9C7E-88F38B2F1B8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4866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F9DE3D-AFCC-4AF8-9C7E-88F38B2F1B86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8980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901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9574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150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3375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278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343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039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1903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2121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4195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6AAFB-7C6C-48D0-A57C-5FC25E375447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5637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D6AAFB-7C6C-48D0-A57C-5FC25E375447}" type="datetimeFigureOut">
              <a:rPr lang="en-GB" smtClean="0"/>
              <a:t>08/02/2024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4726A-0FD0-4561-8013-6EBBA0C121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947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open-concepts-statistics/chapter/types-of-statistical-studies-3-of-4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" name="Picture 80" descr="A close up image of chess pawns">
            <a:extLst>
              <a:ext uri="{FF2B5EF4-FFF2-40B4-BE49-F238E27FC236}">
                <a16:creationId xmlns:a16="http://schemas.microsoft.com/office/drawing/2014/main" id="{937FFEC3-57D5-68BC-CB4E-B569769366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61" r="1113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87" name="Rectangle 86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49D89C-9505-3346-8FB6-A535A7A29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40626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br>
              <a:rPr lang="en-US" sz="1600" dirty="0">
                <a:solidFill>
                  <a:schemeClr val="bg1"/>
                </a:solidFill>
              </a:rPr>
            </a:br>
            <a:r>
              <a:rPr lang="en-US" sz="4900" b="1" dirty="0">
                <a:solidFill>
                  <a:schemeClr val="bg1"/>
                </a:solidFill>
              </a:rPr>
              <a:t>Menopause Awareness for Managers &amp; Team Leaders</a:t>
            </a:r>
            <a:br>
              <a:rPr lang="en-US" sz="1600" dirty="0">
                <a:solidFill>
                  <a:schemeClr val="bg1"/>
                </a:solidFill>
              </a:rPr>
            </a:b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91065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6DAAD5-ED8B-B441-9F9D-1E96FC7E16D4}"/>
              </a:ext>
            </a:extLst>
          </p:cNvPr>
          <p:cNvSpPr txBox="1"/>
          <p:nvPr/>
        </p:nvSpPr>
        <p:spPr>
          <a:xfrm>
            <a:off x="804672" y="4007335"/>
            <a:ext cx="6455833" cy="14979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Jayne Woodman - Founder The Menopause Team</a:t>
            </a: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2" name="Freeform: Shape 18">
            <a:extLst>
              <a:ext uri="{FF2B5EF4-FFF2-40B4-BE49-F238E27FC236}">
                <a16:creationId xmlns:a16="http://schemas.microsoft.com/office/drawing/2014/main" id="{E26B9EF5-5D92-4AC7-BC55-FC5C4C98E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05C5575-0F07-43D0-AE78-81EAA8E67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Logo&#10;&#10;Description automatically generated">
            <a:extLst>
              <a:ext uri="{FF2B5EF4-FFF2-40B4-BE49-F238E27FC236}">
                <a16:creationId xmlns:a16="http://schemas.microsoft.com/office/drawing/2014/main" id="{8862E7B2-4466-124D-875B-ABCCA05B99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118" r="-4" b="9016"/>
          <a:stretch/>
        </p:blipFill>
        <p:spPr>
          <a:xfrm>
            <a:off x="3639395" y="10"/>
            <a:ext cx="4023360" cy="2980230"/>
          </a:xfrm>
          <a:custGeom>
            <a:avLst/>
            <a:gdLst/>
            <a:ahLst/>
            <a:cxnLst/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</p:spPr>
      </p:pic>
      <p:pic>
        <p:nvPicPr>
          <p:cNvPr id="5" name="Content Placeholder 4" descr="A person sitting on a couch&#10;&#10;Description automatically generated with medium confidence">
            <a:extLst>
              <a:ext uri="{FF2B5EF4-FFF2-40B4-BE49-F238E27FC236}">
                <a16:creationId xmlns:a16="http://schemas.microsoft.com/office/drawing/2014/main" id="{A1FFF4DB-61E2-5642-96FC-DE15A57A21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20147"/>
          <a:stretch/>
        </p:blipFill>
        <p:spPr>
          <a:xfrm>
            <a:off x="7816897" y="1584494"/>
            <a:ext cx="4375105" cy="5273507"/>
          </a:xfrm>
          <a:custGeom>
            <a:avLst/>
            <a:gdLst/>
            <a:ahLst/>
            <a:cxnLst/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90514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3276" y="712268"/>
            <a:ext cx="10410524" cy="119353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ea typeface="+mj-lt"/>
                <a:cs typeface="+mj-lt"/>
              </a:rPr>
              <a:t>The Numbers</a:t>
            </a:r>
            <a:endParaRPr lang="en-US" b="1" dirty="0">
              <a:solidFill>
                <a:srgbClr val="FFFFFF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1887" y="1419726"/>
            <a:ext cx="11459218" cy="5113421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sz="3200" dirty="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3200" dirty="0">
                <a:solidFill>
                  <a:srgbClr val="FFFFFF"/>
                </a:solidFill>
                <a:cs typeface="Calibri" panose="020F0502020204030204"/>
              </a:rPr>
              <a:t>13 million menopausal women in the UK.</a:t>
            </a:r>
          </a:p>
          <a:p>
            <a:pPr marL="0" indent="0">
              <a:buNone/>
            </a:pPr>
            <a:endParaRPr lang="en-US" sz="3200" dirty="0">
              <a:solidFill>
                <a:srgbClr val="FFFFFF"/>
              </a:solidFill>
              <a:cs typeface="Calibri" panose="020F0502020204030204"/>
            </a:endParaRPr>
          </a:p>
          <a:p>
            <a:r>
              <a:rPr lang="en-US" sz="3200" dirty="0">
                <a:solidFill>
                  <a:srgbClr val="FFFFFF"/>
                </a:solidFill>
                <a:cs typeface="Calibri" panose="020F0502020204030204"/>
              </a:rPr>
              <a:t>Women 50+ are the fastest growing segment of the UK workforce. </a:t>
            </a:r>
            <a:br>
              <a:rPr lang="en-US" sz="3200" dirty="0">
                <a:solidFill>
                  <a:srgbClr val="FFFFFF"/>
                </a:solidFill>
                <a:cs typeface="Calibri" panose="020F0502020204030204"/>
              </a:rPr>
            </a:br>
            <a:endParaRPr lang="en-US" sz="3200" dirty="0">
              <a:solidFill>
                <a:srgbClr val="FFFFFF"/>
              </a:solidFill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US" sz="3200" dirty="0">
                <a:solidFill>
                  <a:srgbClr val="FFFFFF"/>
                </a:solidFill>
                <a:cs typeface="Calibri" panose="020F0502020204030204"/>
              </a:rPr>
              <a:t>In 2022 around 1 in 6 were 50+.</a:t>
            </a:r>
            <a:br>
              <a:rPr lang="en-US" sz="3200" dirty="0">
                <a:solidFill>
                  <a:srgbClr val="FFFFFF"/>
                </a:solidFill>
                <a:cs typeface="Calibri" panose="020F0502020204030204"/>
              </a:rPr>
            </a:br>
            <a:endParaRPr lang="en-US" sz="3200" dirty="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 sz="3200" dirty="0">
                <a:solidFill>
                  <a:srgbClr val="FFFFFF"/>
                </a:solidFill>
              </a:rPr>
              <a:t>Managers play a vital role in supporting colleagues with menopausal symptoms.</a:t>
            </a:r>
            <a:endParaRPr lang="en-GB" sz="3200" dirty="0">
              <a:solidFill>
                <a:srgbClr val="FFFFFF"/>
              </a:solidFill>
              <a:cs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C901B1-C11E-83E9-8E6F-2E4F76734F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2386"/>
          <a:stretch/>
        </p:blipFill>
        <p:spPr>
          <a:xfrm>
            <a:off x="8409214" y="10"/>
            <a:ext cx="3782785" cy="3020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050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F11D0E-7169-1E4F-8125-3110C6858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182881"/>
            <a:ext cx="10410524" cy="112166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Facts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0892D-D6D9-1940-A65A-44E33B14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5" y="1194816"/>
            <a:ext cx="10811577" cy="53888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US" sz="2000" dirty="0">
              <a:solidFill>
                <a:srgbClr val="FFFFFF"/>
              </a:solidFill>
            </a:endParaRPr>
          </a:p>
          <a:p>
            <a:r>
              <a:rPr lang="en-GB" sz="3200" dirty="0">
                <a:solidFill>
                  <a:srgbClr val="FFFFFF"/>
                </a:solidFill>
              </a:rPr>
              <a:t>49% of women aged 45+ do not feel comfortable talking to their line manager about menopause (</a:t>
            </a:r>
            <a:r>
              <a:rPr lang="en-GB" sz="3200" dirty="0" err="1">
                <a:solidFill>
                  <a:srgbClr val="FFFFFF"/>
                </a:solidFill>
              </a:rPr>
              <a:t>Perspectus</a:t>
            </a:r>
            <a:r>
              <a:rPr lang="en-GB" sz="3200" dirty="0">
                <a:solidFill>
                  <a:srgbClr val="FFFFFF"/>
                </a:solidFill>
              </a:rPr>
              <a:t>, 2023)</a:t>
            </a:r>
          </a:p>
          <a:p>
            <a:pPr marL="0" indent="0">
              <a:buNone/>
            </a:pPr>
            <a:endParaRPr lang="en-US" sz="3200" dirty="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</a:rPr>
              <a:t>Almost 30% of Welsh women consider leaving their job.</a:t>
            </a:r>
            <a:br>
              <a:rPr lang="en-US" sz="3200" dirty="0">
                <a:solidFill>
                  <a:srgbClr val="FFFFFF"/>
                </a:solidFill>
              </a:rPr>
            </a:br>
            <a:endParaRPr lang="en-US" sz="3200" dirty="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</a:rPr>
              <a:t>In the UK 1 in 10 women leave their job – 330,000 women.</a:t>
            </a:r>
            <a:br>
              <a:rPr lang="en-US" sz="3200" dirty="0">
                <a:solidFill>
                  <a:srgbClr val="FFFFFF"/>
                </a:solidFill>
              </a:rPr>
            </a:br>
            <a:endParaRPr lang="en-US" sz="3200" dirty="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</a:rPr>
              <a:t>1 in 5 women reduce their working hours.</a:t>
            </a:r>
            <a:br>
              <a:rPr lang="en-US" sz="3200" dirty="0">
                <a:solidFill>
                  <a:srgbClr val="FFFFFF"/>
                </a:solidFill>
              </a:rPr>
            </a:br>
            <a:endParaRPr lang="en-US" sz="3200" dirty="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</a:rPr>
              <a:t>1 in 5 women do not seek the promotion they deserve.</a:t>
            </a:r>
          </a:p>
          <a:p>
            <a:pPr marL="0" indent="0">
              <a:buNone/>
            </a:pPr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0849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D8E8C7C-251A-EB7A-77EB-9782BB942A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0236626"/>
              </p:ext>
            </p:extLst>
          </p:nvPr>
        </p:nvGraphicFramePr>
        <p:xfrm>
          <a:off x="643467" y="375557"/>
          <a:ext cx="10905068" cy="59435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95303">
                  <a:extLst>
                    <a:ext uri="{9D8B030D-6E8A-4147-A177-3AD203B41FA5}">
                      <a16:colId xmlns:a16="http://schemas.microsoft.com/office/drawing/2014/main" val="1833054329"/>
                    </a:ext>
                  </a:extLst>
                </a:gridCol>
                <a:gridCol w="2496802">
                  <a:extLst>
                    <a:ext uri="{9D8B030D-6E8A-4147-A177-3AD203B41FA5}">
                      <a16:colId xmlns:a16="http://schemas.microsoft.com/office/drawing/2014/main" val="247728839"/>
                    </a:ext>
                  </a:extLst>
                </a:gridCol>
                <a:gridCol w="2227985">
                  <a:extLst>
                    <a:ext uri="{9D8B030D-6E8A-4147-A177-3AD203B41FA5}">
                      <a16:colId xmlns:a16="http://schemas.microsoft.com/office/drawing/2014/main" val="1624166581"/>
                    </a:ext>
                  </a:extLst>
                </a:gridCol>
                <a:gridCol w="2489408">
                  <a:extLst>
                    <a:ext uri="{9D8B030D-6E8A-4147-A177-3AD203B41FA5}">
                      <a16:colId xmlns:a16="http://schemas.microsoft.com/office/drawing/2014/main" val="3582535661"/>
                    </a:ext>
                  </a:extLst>
                </a:gridCol>
                <a:gridCol w="1895570">
                  <a:extLst>
                    <a:ext uri="{9D8B030D-6E8A-4147-A177-3AD203B41FA5}">
                      <a16:colId xmlns:a16="http://schemas.microsoft.com/office/drawing/2014/main" val="1068266611"/>
                    </a:ext>
                  </a:extLst>
                </a:gridCol>
              </a:tblGrid>
              <a:tr h="337989">
                <a:tc gridSpan="5">
                  <a:txBody>
                    <a:bodyPr/>
                    <a:lstStyle/>
                    <a:p>
                      <a:pPr algn="ctr"/>
                      <a:r>
                        <a:rPr lang="en-US" sz="1200"/>
                        <a:t>The Key Menopause Symptoms</a:t>
                      </a:r>
                    </a:p>
                  </a:txBody>
                  <a:tcPr marL="61326" marR="61326" marT="30662" marB="30662"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995357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/>
                        <a:t>Acne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Cold Sweats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Frequent UTIs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Joint Pain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Pain during Sex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1608756214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/>
                        <a:t>Allergies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Depression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Gum Problems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Loss of Libido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Panic Attacks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3112792623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/>
                        <a:t>Anxiety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Digestive Problems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Headaches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Lumpy Breasts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Restless Legs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4228307990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/>
                        <a:t>Bloating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Difficulty Concentrating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Heart Palpitations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Memory Loss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Stomach Cramps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2081976235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/>
                        <a:t>Brain fog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Dizziness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Hot Flushes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Metallic Taste in Mouth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Tinnitus</a:t>
                      </a:r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2682721818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/>
                        <a:t>Breast pain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Dry Eyes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Increased body odour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Mood Swings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Thinning Hair</a:t>
                      </a:r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2772950917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r>
                        <a:rPr lang="en-US" sz="1200"/>
                        <a:t>Brittle Nails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Dry Mouth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Incontinence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Muscle Tension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Trouble with Driving</a:t>
                      </a:r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1230390137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Bone Fractures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Dry Skin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Insomnia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Nausea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Vaginal Dryness</a:t>
                      </a:r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4273877387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Burning Tongue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Electric Shocks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Irregular periods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Night Sweats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Weight Gain</a:t>
                      </a:r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2378805416"/>
                  </a:ext>
                </a:extLst>
              </a:tr>
              <a:tr h="5605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Burning Mouth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Fatigue</a:t>
                      </a:r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Itchy Skin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200"/>
                        <a:t>Osteoporosis</a:t>
                      </a:r>
                    </a:p>
                    <a:p>
                      <a:endParaRPr lang="en-US" sz="1200"/>
                    </a:p>
                  </a:txBody>
                  <a:tcPr marL="61326" marR="61326" marT="30662" marB="30662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Increased risk of Suicide.</a:t>
                      </a:r>
                    </a:p>
                  </a:txBody>
                  <a:tcPr marL="61326" marR="61326" marT="30662" marB="30662"/>
                </a:tc>
                <a:extLst>
                  <a:ext uri="{0D108BD9-81ED-4DB2-BD59-A6C34878D82A}">
                    <a16:rowId xmlns:a16="http://schemas.microsoft.com/office/drawing/2014/main" val="12911315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85659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74E855-037A-5F46-B66F-D7E7710FA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712268"/>
            <a:ext cx="10410524" cy="119353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Legislation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FFB88-8BCC-6C45-8358-36C5C6DD3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2050181"/>
            <a:ext cx="10410524" cy="412678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The Health and Safety at Work Act requires employers to ensure the health, safety and welfare of their employees.</a:t>
            </a:r>
            <a:br>
              <a:rPr lang="en-GB" sz="3600" dirty="0">
                <a:solidFill>
                  <a:srgbClr val="FFFFFF"/>
                </a:solidFill>
              </a:rPr>
            </a:br>
            <a:endParaRPr lang="en-GB" sz="3600" dirty="0">
              <a:solidFill>
                <a:srgbClr val="FFFFFF"/>
              </a:solidFill>
            </a:endParaRPr>
          </a:p>
          <a:p>
            <a:r>
              <a:rPr lang="en-GB" sz="3600" dirty="0">
                <a:solidFill>
                  <a:srgbClr val="FFFFFF"/>
                </a:solidFill>
              </a:rPr>
              <a:t>Employers also have a duty not to discriminate under the 2010 Equalities Act. </a:t>
            </a:r>
          </a:p>
          <a:p>
            <a:pPr marL="0" indent="0">
              <a:buNone/>
            </a:pP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9394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74E855-037A-5F46-B66F-D7E7710FA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414528"/>
            <a:ext cx="10410524" cy="1097281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Menopause Absence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FFB88-8BCC-6C45-8358-36C5C6DD3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1511808"/>
            <a:ext cx="10410524" cy="4665155"/>
          </a:xfrm>
        </p:spPr>
        <p:txBody>
          <a:bodyPr>
            <a:normAutofit/>
          </a:bodyPr>
          <a:lstStyle/>
          <a:p>
            <a:r>
              <a:rPr lang="en-GB" sz="3200" dirty="0"/>
              <a:t>Menopause related sickness absence should be </a:t>
            </a:r>
            <a:r>
              <a:rPr lang="en-GB" sz="3200" b="1" dirty="0"/>
              <a:t>recorded separately </a:t>
            </a:r>
            <a:r>
              <a:rPr lang="en-GB" sz="3200" dirty="0"/>
              <a:t>to general sickness absence.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It should </a:t>
            </a:r>
            <a:r>
              <a:rPr lang="en-GB" sz="3200" b="1" dirty="0"/>
              <a:t>not trigger </a:t>
            </a:r>
            <a:r>
              <a:rPr lang="en-GB" sz="3200" dirty="0"/>
              <a:t>disciplinary action in relation to high levels of absence. 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Menopause absence should be viewed as </a:t>
            </a:r>
            <a:r>
              <a:rPr lang="en-GB" sz="3200" b="1" dirty="0"/>
              <a:t>one related absence</a:t>
            </a:r>
            <a:r>
              <a:rPr lang="en-GB" sz="3200" dirty="0"/>
              <a:t>.</a:t>
            </a:r>
          </a:p>
          <a:p>
            <a:pPr marL="0" indent="0">
              <a:buNone/>
            </a:pP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76897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74E855-037A-5F46-B66F-D7E7710FA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414528"/>
            <a:ext cx="10410524" cy="1097281"/>
          </a:xfrm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rgbClr val="FFFFFF"/>
                </a:solidFill>
              </a:rPr>
              <a:t>Reasonable Adjustments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FFB88-8BCC-6C45-8358-36C5C6DD3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1511808"/>
            <a:ext cx="10410524" cy="466515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24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24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4400" dirty="0">
                <a:solidFill>
                  <a:srgbClr val="FFFFFF"/>
                </a:solidFill>
              </a:rPr>
              <a:t>What adjustments could be made here?</a:t>
            </a:r>
          </a:p>
        </p:txBody>
      </p:sp>
    </p:spTree>
    <p:extLst>
      <p:ext uri="{BB962C8B-B14F-4D97-AF65-F5344CB8AC3E}">
        <p14:creationId xmlns:p14="http://schemas.microsoft.com/office/powerpoint/2010/main" val="17673444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8FDB2-6698-9747-A7D5-18997276B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What can you do?</a:t>
            </a:r>
          </a:p>
        </p:txBody>
      </p:sp>
    </p:spTree>
    <p:extLst>
      <p:ext uri="{BB962C8B-B14F-4D97-AF65-F5344CB8AC3E}">
        <p14:creationId xmlns:p14="http://schemas.microsoft.com/office/powerpoint/2010/main" val="2533280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E65CDE2-194C-4A17-9E3C-017E8A897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E287C9-52EA-9548-9BD2-7B8548A6A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9214" y="229557"/>
            <a:ext cx="10410524" cy="119353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At work…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A5D24-9888-1747-90BC-A0B6C5150C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5" y="1267968"/>
            <a:ext cx="10967987" cy="5060644"/>
          </a:xfrm>
        </p:spPr>
        <p:txBody>
          <a:bodyPr>
            <a:normAutofit fontScale="92500" lnSpcReduction="10000"/>
          </a:bodyPr>
          <a:lstStyle/>
          <a:p>
            <a:endParaRPr lang="en-US" sz="2400" dirty="0">
              <a:solidFill>
                <a:srgbClr val="FFFFFF"/>
              </a:solidFill>
            </a:endParaRPr>
          </a:p>
          <a:p>
            <a:r>
              <a:rPr lang="en-US" sz="3200" dirty="0">
                <a:solidFill>
                  <a:srgbClr val="FFFFFF"/>
                </a:solidFill>
              </a:rPr>
              <a:t>Read/develop a menopause policy (37%, 2022).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Talk about menopause. Build a </a:t>
            </a:r>
            <a:r>
              <a:rPr lang="en-US" sz="3200" b="1" dirty="0">
                <a:solidFill>
                  <a:srgbClr val="FFFFFF"/>
                </a:solidFill>
              </a:rPr>
              <a:t>culture of care </a:t>
            </a:r>
            <a:r>
              <a:rPr lang="en-US" sz="3200" dirty="0">
                <a:solidFill>
                  <a:srgbClr val="FFFFFF"/>
                </a:solidFill>
              </a:rPr>
              <a:t>and </a:t>
            </a:r>
            <a:r>
              <a:rPr lang="en-US" sz="3200" b="1" dirty="0">
                <a:solidFill>
                  <a:srgbClr val="FFFFFF"/>
                </a:solidFill>
              </a:rPr>
              <a:t>trust</a:t>
            </a:r>
            <a:r>
              <a:rPr lang="en-US" sz="3200" dirty="0">
                <a:solidFill>
                  <a:srgbClr val="FFFFFF"/>
                </a:solidFill>
              </a:rPr>
              <a:t>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Consider reasonable adjustments.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Promote menopause awareness for all.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Encourage the creation/engagement of a Yammer (or equivalent) menopause group.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Encourage regular </a:t>
            </a:r>
            <a:r>
              <a:rPr lang="en-US" sz="3200" b="1" dirty="0">
                <a:solidFill>
                  <a:srgbClr val="FFFFFF"/>
                </a:solidFill>
              </a:rPr>
              <a:t>menopause cafés</a:t>
            </a:r>
            <a:r>
              <a:rPr lang="en-US" sz="3200" dirty="0">
                <a:solidFill>
                  <a:srgbClr val="FFFFFF"/>
                </a:solidFill>
              </a:rPr>
              <a:t> (25% in 2022).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Appoint </a:t>
            </a:r>
            <a:r>
              <a:rPr lang="en-US" sz="3200" b="1" dirty="0">
                <a:solidFill>
                  <a:srgbClr val="FFFFFF"/>
                </a:solidFill>
              </a:rPr>
              <a:t>Menopause Champions </a:t>
            </a:r>
            <a:r>
              <a:rPr lang="en-US" sz="3200" dirty="0">
                <a:solidFill>
                  <a:srgbClr val="FFFFFF"/>
                </a:solidFill>
              </a:rPr>
              <a:t>and/or </a:t>
            </a:r>
            <a:r>
              <a:rPr lang="en-US" sz="3200" b="1" dirty="0">
                <a:solidFill>
                  <a:srgbClr val="FFFFFF"/>
                </a:solidFill>
              </a:rPr>
              <a:t>Menopause Buddies</a:t>
            </a:r>
            <a:r>
              <a:rPr lang="en-US" sz="3200" dirty="0">
                <a:solidFill>
                  <a:srgbClr val="FFFFFF"/>
                </a:solidFill>
              </a:rPr>
              <a:t>.</a:t>
            </a:r>
          </a:p>
          <a:p>
            <a:r>
              <a:rPr lang="en-US" sz="3200" b="1" dirty="0">
                <a:solidFill>
                  <a:srgbClr val="FFFFFF"/>
                </a:solidFill>
              </a:rPr>
              <a:t>Encourage menopause awareness </a:t>
            </a:r>
            <a:r>
              <a:rPr lang="en-US" sz="3200" dirty="0">
                <a:solidFill>
                  <a:srgbClr val="FFFFFF"/>
                </a:solidFill>
              </a:rPr>
              <a:t>through posters, books and leaflets in communal staff areas and via the intranet.</a:t>
            </a:r>
          </a:p>
          <a:p>
            <a:pPr marL="0" indent="0">
              <a:buNone/>
            </a:pPr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8776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21701-5970-E343-90AB-FD4DEA5D9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4300"/>
            <a:ext cx="4595071" cy="1485901"/>
          </a:xfrm>
        </p:spPr>
        <p:txBody>
          <a:bodyPr>
            <a:normAutofit/>
          </a:bodyPr>
          <a:lstStyle/>
          <a:p>
            <a:r>
              <a:rPr lang="en-US" b="1" dirty="0"/>
              <a:t>Signpost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4B3C2-8624-2442-BBD1-AAAD7012E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4273"/>
            <a:ext cx="4766925" cy="476269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Books</a:t>
            </a:r>
          </a:p>
          <a:p>
            <a:r>
              <a:rPr lang="en-US" dirty="0"/>
              <a:t>Websites</a:t>
            </a:r>
          </a:p>
          <a:p>
            <a:r>
              <a:rPr lang="en-US" dirty="0"/>
              <a:t>Television </a:t>
            </a:r>
            <a:r>
              <a:rPr lang="en-US" dirty="0" err="1"/>
              <a:t>programmes</a:t>
            </a:r>
            <a:endParaRPr lang="en-US" dirty="0"/>
          </a:p>
          <a:p>
            <a:r>
              <a:rPr lang="en-US" dirty="0"/>
              <a:t>Radio p</a:t>
            </a:r>
            <a:r>
              <a:rPr lang="en-US"/>
              <a:t>rogrammes</a:t>
            </a:r>
            <a:endParaRPr lang="en-US" dirty="0"/>
          </a:p>
          <a:p>
            <a:r>
              <a:rPr lang="en-US" dirty="0"/>
              <a:t>Podcasts</a:t>
            </a:r>
          </a:p>
          <a:p>
            <a:r>
              <a:rPr lang="en-US" dirty="0"/>
              <a:t>NICE Guidelines</a:t>
            </a:r>
          </a:p>
          <a:p>
            <a:r>
              <a:rPr lang="en-US" dirty="0"/>
              <a:t>BSI Guide Menopause </a:t>
            </a:r>
            <a:r>
              <a:rPr lang="en-US" dirty="0" err="1"/>
              <a:t>etc</a:t>
            </a:r>
            <a:endParaRPr lang="en-US" dirty="0"/>
          </a:p>
          <a:p>
            <a:r>
              <a:rPr lang="en-US" dirty="0"/>
              <a:t>Apps (Balance &amp; Calm)</a:t>
            </a:r>
          </a:p>
          <a:p>
            <a:r>
              <a:rPr lang="en-US" dirty="0"/>
              <a:t>The Menopause Team Resource List</a:t>
            </a:r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003713C1-2FB2-413B-BF91-3AE41726F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0991" y="3474720"/>
            <a:ext cx="3007289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1CAB92A9-A23E-4C58-BF68-EDCB6F12A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4616" y="3474720"/>
            <a:ext cx="3007289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90795B4D-5022-4A7F-A01D-8D880B7CD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9584" y="0"/>
            <a:ext cx="6192415" cy="6858000"/>
          </a:xfrm>
          <a:prstGeom prst="rect">
            <a:avLst/>
          </a:prstGeom>
          <a:solidFill>
            <a:schemeClr val="tx1">
              <a:lumMod val="85000"/>
              <a:lumOff val="1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AFD19018-DE7C-4796-ADF2-AD2EB0FC0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9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4601FB5-5714-2E30-49E8-3F690CBAEE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5423" y="3659294"/>
            <a:ext cx="1650738" cy="2739814"/>
          </a:xfrm>
          <a:prstGeom prst="rect">
            <a:avLst/>
          </a:prstGeom>
        </p:spPr>
      </p:pic>
      <p:sp>
        <p:nvSpPr>
          <p:cNvPr id="102" name="Rectangle 101">
            <a:extLst>
              <a:ext uri="{FF2B5EF4-FFF2-40B4-BE49-F238E27FC236}">
                <a16:creationId xmlns:a16="http://schemas.microsoft.com/office/drawing/2014/main" id="{B1A0A2C2-4F85-44AF-8708-8DCA4B550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9624" y="0"/>
            <a:ext cx="3002281" cy="33832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 descr="Text&#10;&#10;Description automatically generated">
            <a:extLst>
              <a:ext uri="{FF2B5EF4-FFF2-40B4-BE49-F238E27FC236}">
                <a16:creationId xmlns:a16="http://schemas.microsoft.com/office/drawing/2014/main" id="{97365BE2-861B-9944-87EC-A725D5FCF5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5866" y="321734"/>
            <a:ext cx="1678135" cy="2739814"/>
          </a:xfrm>
          <a:prstGeom prst="rect">
            <a:avLst/>
          </a:prstGeom>
        </p:spPr>
      </p:pic>
      <p:pic>
        <p:nvPicPr>
          <p:cNvPr id="4" name="Picture 3" descr="A person standing next to a red truck&#10;&#10;Description automatically generated with low confidence">
            <a:extLst>
              <a:ext uri="{FF2B5EF4-FFF2-40B4-BE49-F238E27FC236}">
                <a16:creationId xmlns:a16="http://schemas.microsoft.com/office/drawing/2014/main" id="{85AA62E7-43F8-CD80-715A-D8F754E353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9625" y="3705014"/>
            <a:ext cx="3002280" cy="2957043"/>
          </a:xfrm>
          <a:prstGeom prst="rect">
            <a:avLst/>
          </a:prstGeom>
        </p:spPr>
      </p:pic>
      <p:pic>
        <p:nvPicPr>
          <p:cNvPr id="7" name="Picture 6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A3E32F73-2366-0667-2C2A-295E9936D7C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6585" y="276014"/>
            <a:ext cx="2008414" cy="2831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0194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4D1C1-560E-D84D-867D-4F89D376B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 b="1" dirty="0"/>
              <a:t>Contact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537F1-CF80-D942-86A4-5AA1C9D26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C00CB53-340E-3F49-977C-7BD3C087AF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70" r="7073" b="-3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CBEDCFD-916C-4747-B4EF-0CB42EBB9C47}"/>
              </a:ext>
            </a:extLst>
          </p:cNvPr>
          <p:cNvSpPr txBox="1"/>
          <p:nvPr/>
        </p:nvSpPr>
        <p:spPr>
          <a:xfrm>
            <a:off x="890226" y="5318655"/>
            <a:ext cx="726105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/>
              <a:t>www.themenopauseteam.com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5ED59E-34B9-48AA-A300-690600DA0A85}"/>
              </a:ext>
            </a:extLst>
          </p:cNvPr>
          <p:cNvSpPr txBox="1"/>
          <p:nvPr/>
        </p:nvSpPr>
        <p:spPr>
          <a:xfrm>
            <a:off x="813627" y="1763836"/>
            <a:ext cx="5516032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cs typeface="Segoe UI"/>
              </a:rPr>
              <a:t>Jayne Woodman </a:t>
            </a:r>
            <a:r>
              <a:rPr lang="en-US" sz="2800" dirty="0">
                <a:cs typeface="Segoe UI"/>
              </a:rPr>
              <a:t>​</a:t>
            </a:r>
          </a:p>
          <a:p>
            <a:r>
              <a:rPr lang="en-US" sz="2800" dirty="0">
                <a:cs typeface="Segoe UI"/>
              </a:rPr>
              <a:t>Menopause Educator and Mid-Life Career  Coach​</a:t>
            </a:r>
          </a:p>
          <a:p>
            <a:endParaRPr lang="en-US" sz="2800" dirty="0">
              <a:cs typeface="Segoe UI"/>
            </a:endParaRPr>
          </a:p>
          <a:p>
            <a:r>
              <a:rPr lang="en-US" sz="2800" dirty="0">
                <a:cs typeface="Segoe UI"/>
              </a:rPr>
              <a:t>T: 07974 370778</a:t>
            </a:r>
          </a:p>
          <a:p>
            <a:r>
              <a:rPr lang="en-US" sz="2800" dirty="0">
                <a:cs typeface="Segoe UI"/>
              </a:rPr>
              <a:t>E: Hello@themenopauseteam.com</a:t>
            </a:r>
          </a:p>
          <a:p>
            <a:r>
              <a:rPr lang="en-US" sz="2800" dirty="0">
                <a:cs typeface="Segoe UI"/>
              </a:rPr>
              <a:t>​</a:t>
            </a:r>
          </a:p>
          <a:p>
            <a:endParaRPr lang="en-US" dirty="0"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28742050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Custom 1">
      <a:dk1>
        <a:srgbClr val="44245D"/>
      </a:dk1>
      <a:lt1>
        <a:srgbClr val="FFFFFF"/>
      </a:lt1>
      <a:dk2>
        <a:srgbClr val="BC3931"/>
      </a:dk2>
      <a:lt2>
        <a:srgbClr val="F5B845"/>
      </a:lt2>
      <a:accent1>
        <a:srgbClr val="7030A0"/>
      </a:accent1>
      <a:accent2>
        <a:srgbClr val="893612"/>
      </a:accent2>
      <a:accent3>
        <a:srgbClr val="F5B845"/>
      </a:accent3>
      <a:accent4>
        <a:srgbClr val="80569F"/>
      </a:accent4>
      <a:accent5>
        <a:srgbClr val="A34115"/>
      </a:accent5>
      <a:accent6>
        <a:srgbClr val="F19D19"/>
      </a:accent6>
      <a:hlink>
        <a:srgbClr val="7030A0"/>
      </a:hlink>
      <a:folHlink>
        <a:srgbClr val="F6C474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DCDABCFA65E84D8B810BF0C5457A5E" ma:contentTypeVersion="13" ma:contentTypeDescription="Create a new document." ma:contentTypeScope="" ma:versionID="8a9b1aa4e9f0db44849dff61844ca092">
  <xsd:schema xmlns:xsd="http://www.w3.org/2001/XMLSchema" xmlns:xs="http://www.w3.org/2001/XMLSchema" xmlns:p="http://schemas.microsoft.com/office/2006/metadata/properties" xmlns:ns3="21682d76-7fed-41ad-9dab-ad3c63b4cd86" xmlns:ns4="7ac54d59-15ae-468f-8833-3c6b8f4d3013" targetNamespace="http://schemas.microsoft.com/office/2006/metadata/properties" ma:root="true" ma:fieldsID="b525c77487dee52f940dcd62c2f01479" ns3:_="" ns4:_="">
    <xsd:import namespace="21682d76-7fed-41ad-9dab-ad3c63b4cd86"/>
    <xsd:import namespace="7ac54d59-15ae-468f-8833-3c6b8f4d3013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682d76-7fed-41ad-9dab-ad3c63b4cd8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c54d59-15ae-468f-8833-3c6b8f4d30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50E701F-AA37-4805-9B8A-0780D4AD117B}">
  <ds:schemaRefs>
    <ds:schemaRef ds:uri="21682d76-7fed-41ad-9dab-ad3c63b4cd86"/>
    <ds:schemaRef ds:uri="7ac54d59-15ae-468f-8833-3c6b8f4d301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758359A5-9CC3-4C90-A0B2-49EC704E59E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F17A897-45C6-4C13-B7A9-A1B18D2F98E1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21682d76-7fed-41ad-9dab-ad3c63b4cd86"/>
    <ds:schemaRef ds:uri="http://schemas.openxmlformats.org/package/2006/metadata/core-properties"/>
    <ds:schemaRef ds:uri="7ac54d59-15ae-468f-8833-3c6b8f4d3013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9148</TotalTime>
  <Words>478</Words>
  <Application>Microsoft Macintosh PowerPoint</Application>
  <PresentationFormat>Widescreen</PresentationFormat>
  <Paragraphs>112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Segoe UI</vt:lpstr>
      <vt:lpstr>Office Theme</vt:lpstr>
      <vt:lpstr>          Menopause Awareness for Managers &amp; Team Leaders </vt:lpstr>
      <vt:lpstr>PowerPoint Presentation</vt:lpstr>
      <vt:lpstr>The Numbers</vt:lpstr>
      <vt:lpstr>Facts</vt:lpstr>
      <vt:lpstr>PowerPoint Presentation</vt:lpstr>
      <vt:lpstr>Legislation</vt:lpstr>
      <vt:lpstr>Menopause Absence</vt:lpstr>
      <vt:lpstr>Reasonable Adjustments</vt:lpstr>
      <vt:lpstr>What can you do?</vt:lpstr>
      <vt:lpstr>At work…</vt:lpstr>
      <vt:lpstr>Signpost Resources</vt:lpstr>
      <vt:lpstr>Contact Details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Hayward</dc:creator>
  <cp:lastModifiedBy>Jayne Woodman</cp:lastModifiedBy>
  <cp:revision>108</cp:revision>
  <dcterms:created xsi:type="dcterms:W3CDTF">2021-02-28T20:15:08Z</dcterms:created>
  <dcterms:modified xsi:type="dcterms:W3CDTF">2024-02-08T14:44:18Z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0x01010071DCDABCFA65E84D8B810BF0C5457A5E</vt:lpwstr>
  </property>
</Properties>
</file>