
<file path=[Content_Types].xml><?xml version="1.0" encoding="utf-8"?>
<Types xmlns="http://schemas.openxmlformats.org/package/2006/content-types">
  <Default Extension="2" ContentType="image/jpeg"/>
  <Default Extension="bin" ContentType="application/vnd.openxmlformats-officedocument.oleObject"/>
  <Default Extension="emf" ContentType="image/x-emf"/>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 id="2147483666" r:id="rId2"/>
    <p:sldMasterId id="2147483669" r:id="rId3"/>
  </p:sldMasterIdLst>
  <p:notesMasterIdLst>
    <p:notesMasterId r:id="rId50"/>
  </p:notesMasterIdLst>
  <p:sldIdLst>
    <p:sldId id="315" r:id="rId4"/>
    <p:sldId id="259" r:id="rId5"/>
    <p:sldId id="4571" r:id="rId6"/>
    <p:sldId id="292" r:id="rId7"/>
    <p:sldId id="4551" r:id="rId8"/>
    <p:sldId id="4553" r:id="rId9"/>
    <p:sldId id="260" r:id="rId10"/>
    <p:sldId id="4573" r:id="rId11"/>
    <p:sldId id="4550" r:id="rId12"/>
    <p:sldId id="293" r:id="rId13"/>
    <p:sldId id="4552" r:id="rId14"/>
    <p:sldId id="4561" r:id="rId15"/>
    <p:sldId id="262" r:id="rId16"/>
    <p:sldId id="263" r:id="rId17"/>
    <p:sldId id="266" r:id="rId18"/>
    <p:sldId id="294" r:id="rId19"/>
    <p:sldId id="423" r:id="rId20"/>
    <p:sldId id="274" r:id="rId21"/>
    <p:sldId id="268" r:id="rId22"/>
    <p:sldId id="270" r:id="rId23"/>
    <p:sldId id="4563" r:id="rId24"/>
    <p:sldId id="422" r:id="rId25"/>
    <p:sldId id="467" r:id="rId26"/>
    <p:sldId id="461" r:id="rId27"/>
    <p:sldId id="454" r:id="rId28"/>
    <p:sldId id="452" r:id="rId29"/>
    <p:sldId id="275" r:id="rId30"/>
    <p:sldId id="296" r:id="rId31"/>
    <p:sldId id="4570" r:id="rId32"/>
    <p:sldId id="277" r:id="rId33"/>
    <p:sldId id="280" r:id="rId34"/>
    <p:sldId id="4548" r:id="rId35"/>
    <p:sldId id="328" r:id="rId36"/>
    <p:sldId id="4555" r:id="rId37"/>
    <p:sldId id="427" r:id="rId38"/>
    <p:sldId id="4547" r:id="rId39"/>
    <p:sldId id="4569" r:id="rId40"/>
    <p:sldId id="464" r:id="rId41"/>
    <p:sldId id="4574" r:id="rId42"/>
    <p:sldId id="256" r:id="rId43"/>
    <p:sldId id="261" r:id="rId44"/>
    <p:sldId id="465" r:id="rId45"/>
    <p:sldId id="466" r:id="rId46"/>
    <p:sldId id="4557" r:id="rId47"/>
    <p:sldId id="4559" r:id="rId48"/>
    <p:sldId id="4560"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560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C19E25-E5C2-421B-9973-BD314CCAB7A1}" v="16" dt="2025-09-26T07:09:32.9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83702" autoAdjust="0"/>
  </p:normalViewPr>
  <p:slideViewPr>
    <p:cSldViewPr snapToGrid="0">
      <p:cViewPr varScale="1">
        <p:scale>
          <a:sx n="66" d="100"/>
          <a:sy n="66" d="100"/>
        </p:scale>
        <p:origin x="374"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presProps" Target="presProps.xml"/><Relationship Id="rId3" Type="http://schemas.openxmlformats.org/officeDocument/2006/relationships/slideMaster" Target="slideMasters/slideMaster3.xml"/></Relationships>
</file>

<file path=ppt/diagrams/_rels/data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8.jpeg"/><Relationship Id="rId7" Type="http://schemas.openxmlformats.org/officeDocument/2006/relationships/hyperlink" Target="https://writingtheorypractice.miazamoraphd.com/" TargetMode="External"/><Relationship Id="rId2" Type="http://schemas.openxmlformats.org/officeDocument/2006/relationships/hyperlink" Target="https://www.passblue.com/2014/12/22/girls-banding-together-say-no-to-child-marriage/" TargetMode="External"/><Relationship Id="rId1" Type="http://schemas.openxmlformats.org/officeDocument/2006/relationships/image" Target="../media/image7.jpg"/><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hyperlink" Target="https://englishiscoolsite.wordpress.com/2017/03/05/sound/" TargetMode="External"/><Relationship Id="rId9" Type="http://schemas.openxmlformats.org/officeDocument/2006/relationships/hyperlink" Target="http://www.finsmes.com/2016/10/pragmatic-raises-18m-in-funding.html"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14.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8.jpeg"/><Relationship Id="rId7" Type="http://schemas.openxmlformats.org/officeDocument/2006/relationships/hyperlink" Target="https://writingtheorypractice.miazamoraphd.com/" TargetMode="External"/><Relationship Id="rId2" Type="http://schemas.openxmlformats.org/officeDocument/2006/relationships/hyperlink" Target="https://www.passblue.com/2014/12/22/girls-banding-together-say-no-to-child-marriage/" TargetMode="External"/><Relationship Id="rId1" Type="http://schemas.openxmlformats.org/officeDocument/2006/relationships/image" Target="../media/image7.jpg"/><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hyperlink" Target="https://englishiscoolsite.wordpress.com/2017/03/05/sound/" TargetMode="External"/><Relationship Id="rId9" Type="http://schemas.openxmlformats.org/officeDocument/2006/relationships/hyperlink" Target="http://www.finsmes.com/2016/10/pragmatic-raises-18m-in-funding.html"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AAE3AF-7301-494E-AF33-06BCDB378C7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5E45CA0F-440E-4751-83EF-38D2F03CB42A}">
      <dgm:prSet phldrT="[Text]"/>
      <dgm:spPr/>
      <dgm:t>
        <a:bodyPr/>
        <a:lstStyle/>
        <a:p>
          <a:r>
            <a:rPr lang="en-GB" dirty="0"/>
            <a:t>Language milestones  </a:t>
          </a:r>
        </a:p>
      </dgm:t>
    </dgm:pt>
    <dgm:pt modelId="{DFA32CD8-3261-4F3B-8BE8-08EE5FEE73AE}" type="parTrans" cxnId="{119B16E4-9A91-4A39-9F3A-1DE59C56AD8E}">
      <dgm:prSet/>
      <dgm:spPr/>
      <dgm:t>
        <a:bodyPr/>
        <a:lstStyle/>
        <a:p>
          <a:endParaRPr lang="en-GB"/>
        </a:p>
      </dgm:t>
    </dgm:pt>
    <dgm:pt modelId="{6C756B44-B13B-47DE-94FE-4DD71F157BB8}" type="sibTrans" cxnId="{119B16E4-9A91-4A39-9F3A-1DE59C56AD8E}">
      <dgm:prSet/>
      <dgm:spPr/>
      <dgm:t>
        <a:bodyPr/>
        <a:lstStyle/>
        <a:p>
          <a:endParaRPr lang="en-GB"/>
        </a:p>
      </dgm:t>
    </dgm:pt>
    <dgm:pt modelId="{2EFCADE3-7C9B-496A-B83E-D23955E5AEBA}">
      <dgm:prSet phldrT="[Text]"/>
      <dgm:spPr/>
      <dgm:t>
        <a:bodyPr/>
        <a:lstStyle/>
        <a:p>
          <a:r>
            <a:rPr lang="en-GB" dirty="0"/>
            <a:t> Theories of language development </a:t>
          </a:r>
        </a:p>
      </dgm:t>
    </dgm:pt>
    <dgm:pt modelId="{F0AA4D15-3E0D-4359-A674-23B7148B7593}" type="parTrans" cxnId="{9DECFF43-2687-4545-8F58-3DD872FE09C9}">
      <dgm:prSet/>
      <dgm:spPr/>
      <dgm:t>
        <a:bodyPr/>
        <a:lstStyle/>
        <a:p>
          <a:endParaRPr lang="en-GB"/>
        </a:p>
      </dgm:t>
    </dgm:pt>
    <dgm:pt modelId="{4D7664B9-BE4E-438F-9840-755FEDF48BDD}" type="sibTrans" cxnId="{9DECFF43-2687-4545-8F58-3DD872FE09C9}">
      <dgm:prSet/>
      <dgm:spPr/>
      <dgm:t>
        <a:bodyPr/>
        <a:lstStyle/>
        <a:p>
          <a:endParaRPr lang="en-GB"/>
        </a:p>
      </dgm:t>
    </dgm:pt>
    <dgm:pt modelId="{20FAB4A2-E4B9-4672-A9C9-39DC46BA33F7}">
      <dgm:prSet phldrT="[Text]"/>
      <dgm:spPr/>
      <dgm:t>
        <a:bodyPr/>
        <a:lstStyle/>
        <a:p>
          <a:r>
            <a:rPr lang="en-GB" dirty="0"/>
            <a:t>Language, communication and learning</a:t>
          </a:r>
        </a:p>
      </dgm:t>
    </dgm:pt>
    <dgm:pt modelId="{70FABCB6-E5C3-4E47-B5B5-FE90EAD5378A}" type="parTrans" cxnId="{2ECEF1C1-4A74-4FEA-812A-34F540291FB1}">
      <dgm:prSet/>
      <dgm:spPr/>
      <dgm:t>
        <a:bodyPr/>
        <a:lstStyle/>
        <a:p>
          <a:endParaRPr lang="en-GB"/>
        </a:p>
      </dgm:t>
    </dgm:pt>
    <dgm:pt modelId="{4BCD3A7A-1BFE-4EA0-B14D-2E69B3540F8B}" type="sibTrans" cxnId="{2ECEF1C1-4A74-4FEA-812A-34F540291FB1}">
      <dgm:prSet/>
      <dgm:spPr/>
      <dgm:t>
        <a:bodyPr/>
        <a:lstStyle/>
        <a:p>
          <a:endParaRPr lang="en-GB"/>
        </a:p>
      </dgm:t>
    </dgm:pt>
    <dgm:pt modelId="{9006DFDE-5347-4413-B60E-E5E654A37D63}">
      <dgm:prSet phldrT="[Text]"/>
      <dgm:spPr/>
      <dgm:t>
        <a:bodyPr/>
        <a:lstStyle/>
        <a:p>
          <a:r>
            <a:rPr lang="en-GB" dirty="0"/>
            <a:t>Applications to health and social care</a:t>
          </a:r>
        </a:p>
      </dgm:t>
    </dgm:pt>
    <dgm:pt modelId="{575F2217-BD95-4DBD-83A9-E3B246AC8A81}" type="parTrans" cxnId="{19078115-3F8C-4E6B-9890-D6D2DBC97F4D}">
      <dgm:prSet/>
      <dgm:spPr/>
      <dgm:t>
        <a:bodyPr/>
        <a:lstStyle/>
        <a:p>
          <a:endParaRPr lang="en-GB"/>
        </a:p>
      </dgm:t>
    </dgm:pt>
    <dgm:pt modelId="{7771E71F-7CEB-48C6-9DAC-A0A6C540D26D}" type="sibTrans" cxnId="{19078115-3F8C-4E6B-9890-D6D2DBC97F4D}">
      <dgm:prSet/>
      <dgm:spPr/>
      <dgm:t>
        <a:bodyPr/>
        <a:lstStyle/>
        <a:p>
          <a:endParaRPr lang="en-GB"/>
        </a:p>
      </dgm:t>
    </dgm:pt>
    <dgm:pt modelId="{9BCDE608-B520-4421-8373-486AF3604395}" type="pres">
      <dgm:prSet presAssocID="{C9AAE3AF-7301-494E-AF33-06BCDB378C74}" presName="outerComposite" presStyleCnt="0">
        <dgm:presLayoutVars>
          <dgm:chMax val="5"/>
          <dgm:dir/>
          <dgm:resizeHandles val="exact"/>
        </dgm:presLayoutVars>
      </dgm:prSet>
      <dgm:spPr/>
    </dgm:pt>
    <dgm:pt modelId="{B78A55F8-AF5A-4C41-818B-F034D2A73608}" type="pres">
      <dgm:prSet presAssocID="{C9AAE3AF-7301-494E-AF33-06BCDB378C74}" presName="dummyMaxCanvas" presStyleCnt="0">
        <dgm:presLayoutVars/>
      </dgm:prSet>
      <dgm:spPr/>
    </dgm:pt>
    <dgm:pt modelId="{4F2E52BF-B091-4C91-BA83-535BE22A73C2}" type="pres">
      <dgm:prSet presAssocID="{C9AAE3AF-7301-494E-AF33-06BCDB378C74}" presName="FourNodes_1" presStyleLbl="node1" presStyleIdx="0" presStyleCnt="4">
        <dgm:presLayoutVars>
          <dgm:bulletEnabled val="1"/>
        </dgm:presLayoutVars>
      </dgm:prSet>
      <dgm:spPr/>
    </dgm:pt>
    <dgm:pt modelId="{88A98BA9-ABC6-4C66-9549-042A8FCA394E}" type="pres">
      <dgm:prSet presAssocID="{C9AAE3AF-7301-494E-AF33-06BCDB378C74}" presName="FourNodes_2" presStyleLbl="node1" presStyleIdx="1" presStyleCnt="4">
        <dgm:presLayoutVars>
          <dgm:bulletEnabled val="1"/>
        </dgm:presLayoutVars>
      </dgm:prSet>
      <dgm:spPr/>
    </dgm:pt>
    <dgm:pt modelId="{2D12F7E1-CD4D-47EA-AB8A-8ACEB20F5422}" type="pres">
      <dgm:prSet presAssocID="{C9AAE3AF-7301-494E-AF33-06BCDB378C74}" presName="FourNodes_3" presStyleLbl="node1" presStyleIdx="2" presStyleCnt="4">
        <dgm:presLayoutVars>
          <dgm:bulletEnabled val="1"/>
        </dgm:presLayoutVars>
      </dgm:prSet>
      <dgm:spPr/>
    </dgm:pt>
    <dgm:pt modelId="{C0E9966D-DDE9-43D5-A138-545714664F36}" type="pres">
      <dgm:prSet presAssocID="{C9AAE3AF-7301-494E-AF33-06BCDB378C74}" presName="FourNodes_4" presStyleLbl="node1" presStyleIdx="3" presStyleCnt="4">
        <dgm:presLayoutVars>
          <dgm:bulletEnabled val="1"/>
        </dgm:presLayoutVars>
      </dgm:prSet>
      <dgm:spPr/>
    </dgm:pt>
    <dgm:pt modelId="{53E8EB07-2F27-484B-8358-4EB7F5963D9E}" type="pres">
      <dgm:prSet presAssocID="{C9AAE3AF-7301-494E-AF33-06BCDB378C74}" presName="FourConn_1-2" presStyleLbl="fgAccFollowNode1" presStyleIdx="0" presStyleCnt="3">
        <dgm:presLayoutVars>
          <dgm:bulletEnabled val="1"/>
        </dgm:presLayoutVars>
      </dgm:prSet>
      <dgm:spPr/>
    </dgm:pt>
    <dgm:pt modelId="{EB08782E-33F0-4C9D-AC48-5FB7695849F6}" type="pres">
      <dgm:prSet presAssocID="{C9AAE3AF-7301-494E-AF33-06BCDB378C74}" presName="FourConn_2-3" presStyleLbl="fgAccFollowNode1" presStyleIdx="1" presStyleCnt="3">
        <dgm:presLayoutVars>
          <dgm:bulletEnabled val="1"/>
        </dgm:presLayoutVars>
      </dgm:prSet>
      <dgm:spPr/>
    </dgm:pt>
    <dgm:pt modelId="{5DB40AD2-4292-44E9-8EB9-E03A545E3EB2}" type="pres">
      <dgm:prSet presAssocID="{C9AAE3AF-7301-494E-AF33-06BCDB378C74}" presName="FourConn_3-4" presStyleLbl="fgAccFollowNode1" presStyleIdx="2" presStyleCnt="3">
        <dgm:presLayoutVars>
          <dgm:bulletEnabled val="1"/>
        </dgm:presLayoutVars>
      </dgm:prSet>
      <dgm:spPr/>
    </dgm:pt>
    <dgm:pt modelId="{263DCCA8-042C-461C-8182-C52A10D64963}" type="pres">
      <dgm:prSet presAssocID="{C9AAE3AF-7301-494E-AF33-06BCDB378C74}" presName="FourNodes_1_text" presStyleLbl="node1" presStyleIdx="3" presStyleCnt="4">
        <dgm:presLayoutVars>
          <dgm:bulletEnabled val="1"/>
        </dgm:presLayoutVars>
      </dgm:prSet>
      <dgm:spPr/>
    </dgm:pt>
    <dgm:pt modelId="{1B82CB3B-B1E5-42A9-A8E1-66098F4B1448}" type="pres">
      <dgm:prSet presAssocID="{C9AAE3AF-7301-494E-AF33-06BCDB378C74}" presName="FourNodes_2_text" presStyleLbl="node1" presStyleIdx="3" presStyleCnt="4">
        <dgm:presLayoutVars>
          <dgm:bulletEnabled val="1"/>
        </dgm:presLayoutVars>
      </dgm:prSet>
      <dgm:spPr/>
    </dgm:pt>
    <dgm:pt modelId="{6A09A10F-FF7F-4B97-B0D9-1EBAD6CDDB39}" type="pres">
      <dgm:prSet presAssocID="{C9AAE3AF-7301-494E-AF33-06BCDB378C74}" presName="FourNodes_3_text" presStyleLbl="node1" presStyleIdx="3" presStyleCnt="4">
        <dgm:presLayoutVars>
          <dgm:bulletEnabled val="1"/>
        </dgm:presLayoutVars>
      </dgm:prSet>
      <dgm:spPr/>
    </dgm:pt>
    <dgm:pt modelId="{6B6B1B38-54CE-4599-B247-3D668ACE9783}" type="pres">
      <dgm:prSet presAssocID="{C9AAE3AF-7301-494E-AF33-06BCDB378C74}" presName="FourNodes_4_text" presStyleLbl="node1" presStyleIdx="3" presStyleCnt="4">
        <dgm:presLayoutVars>
          <dgm:bulletEnabled val="1"/>
        </dgm:presLayoutVars>
      </dgm:prSet>
      <dgm:spPr/>
    </dgm:pt>
  </dgm:ptLst>
  <dgm:cxnLst>
    <dgm:cxn modelId="{19078115-3F8C-4E6B-9890-D6D2DBC97F4D}" srcId="{C9AAE3AF-7301-494E-AF33-06BCDB378C74}" destId="{9006DFDE-5347-4413-B60E-E5E654A37D63}" srcOrd="3" destOrd="0" parTransId="{575F2217-BD95-4DBD-83A9-E3B246AC8A81}" sibTransId="{7771E71F-7CEB-48C6-9DAC-A0A6C540D26D}"/>
    <dgm:cxn modelId="{2F55A21F-133E-40B1-863F-B3372B4BF051}" type="presOf" srcId="{C9AAE3AF-7301-494E-AF33-06BCDB378C74}" destId="{9BCDE608-B520-4421-8373-486AF3604395}" srcOrd="0" destOrd="0" presId="urn:microsoft.com/office/officeart/2005/8/layout/vProcess5"/>
    <dgm:cxn modelId="{F4032522-EBB1-4090-A3EB-B9455A68A524}" type="presOf" srcId="{4D7664B9-BE4E-438F-9840-755FEDF48BDD}" destId="{EB08782E-33F0-4C9D-AC48-5FB7695849F6}" srcOrd="0" destOrd="0" presId="urn:microsoft.com/office/officeart/2005/8/layout/vProcess5"/>
    <dgm:cxn modelId="{0FE80527-53E0-45DB-85FE-0830F3A1B3D1}" type="presOf" srcId="{6C756B44-B13B-47DE-94FE-4DD71F157BB8}" destId="{53E8EB07-2F27-484B-8358-4EB7F5963D9E}" srcOrd="0" destOrd="0" presId="urn:microsoft.com/office/officeart/2005/8/layout/vProcess5"/>
    <dgm:cxn modelId="{9DECFF43-2687-4545-8F58-3DD872FE09C9}" srcId="{C9AAE3AF-7301-494E-AF33-06BCDB378C74}" destId="{2EFCADE3-7C9B-496A-B83E-D23955E5AEBA}" srcOrd="1" destOrd="0" parTransId="{F0AA4D15-3E0D-4359-A674-23B7148B7593}" sibTransId="{4D7664B9-BE4E-438F-9840-755FEDF48BDD}"/>
    <dgm:cxn modelId="{B149D448-822D-4991-8152-8A19BF716B15}" type="presOf" srcId="{2EFCADE3-7C9B-496A-B83E-D23955E5AEBA}" destId="{88A98BA9-ABC6-4C66-9549-042A8FCA394E}" srcOrd="0" destOrd="0" presId="urn:microsoft.com/office/officeart/2005/8/layout/vProcess5"/>
    <dgm:cxn modelId="{7360B26B-796A-4F94-9CDC-CAF04013C85B}" type="presOf" srcId="{9006DFDE-5347-4413-B60E-E5E654A37D63}" destId="{6B6B1B38-54CE-4599-B247-3D668ACE9783}" srcOrd="1" destOrd="0" presId="urn:microsoft.com/office/officeart/2005/8/layout/vProcess5"/>
    <dgm:cxn modelId="{926188A7-C8C2-4CD7-9A3F-9F9079DBB870}" type="presOf" srcId="{5E45CA0F-440E-4751-83EF-38D2F03CB42A}" destId="{4F2E52BF-B091-4C91-BA83-535BE22A73C2}" srcOrd="0" destOrd="0" presId="urn:microsoft.com/office/officeart/2005/8/layout/vProcess5"/>
    <dgm:cxn modelId="{CBB550AC-B74F-427D-83C9-724F55D38C8D}" type="presOf" srcId="{9006DFDE-5347-4413-B60E-E5E654A37D63}" destId="{C0E9966D-DDE9-43D5-A138-545714664F36}" srcOrd="0" destOrd="0" presId="urn:microsoft.com/office/officeart/2005/8/layout/vProcess5"/>
    <dgm:cxn modelId="{172497B5-B704-40E7-8449-0151080E0EEB}" type="presOf" srcId="{20FAB4A2-E4B9-4672-A9C9-39DC46BA33F7}" destId="{2D12F7E1-CD4D-47EA-AB8A-8ACEB20F5422}" srcOrd="0" destOrd="0" presId="urn:microsoft.com/office/officeart/2005/8/layout/vProcess5"/>
    <dgm:cxn modelId="{3ACA68B9-689C-4B53-87B0-A11C7AA56BA3}" type="presOf" srcId="{5E45CA0F-440E-4751-83EF-38D2F03CB42A}" destId="{263DCCA8-042C-461C-8182-C52A10D64963}" srcOrd="1" destOrd="0" presId="urn:microsoft.com/office/officeart/2005/8/layout/vProcess5"/>
    <dgm:cxn modelId="{68F51FBF-93FA-470D-8C26-87B47385F819}" type="presOf" srcId="{20FAB4A2-E4B9-4672-A9C9-39DC46BA33F7}" destId="{6A09A10F-FF7F-4B97-B0D9-1EBAD6CDDB39}" srcOrd="1" destOrd="0" presId="urn:microsoft.com/office/officeart/2005/8/layout/vProcess5"/>
    <dgm:cxn modelId="{2ECEF1C1-4A74-4FEA-812A-34F540291FB1}" srcId="{C9AAE3AF-7301-494E-AF33-06BCDB378C74}" destId="{20FAB4A2-E4B9-4672-A9C9-39DC46BA33F7}" srcOrd="2" destOrd="0" parTransId="{70FABCB6-E5C3-4E47-B5B5-FE90EAD5378A}" sibTransId="{4BCD3A7A-1BFE-4EA0-B14D-2E69B3540F8B}"/>
    <dgm:cxn modelId="{874A10D0-DBD3-4AB7-856F-7AF8173898FA}" type="presOf" srcId="{4BCD3A7A-1BFE-4EA0-B14D-2E69B3540F8B}" destId="{5DB40AD2-4292-44E9-8EB9-E03A545E3EB2}" srcOrd="0" destOrd="0" presId="urn:microsoft.com/office/officeart/2005/8/layout/vProcess5"/>
    <dgm:cxn modelId="{119B16E4-9A91-4A39-9F3A-1DE59C56AD8E}" srcId="{C9AAE3AF-7301-494E-AF33-06BCDB378C74}" destId="{5E45CA0F-440E-4751-83EF-38D2F03CB42A}" srcOrd="0" destOrd="0" parTransId="{DFA32CD8-3261-4F3B-8BE8-08EE5FEE73AE}" sibTransId="{6C756B44-B13B-47DE-94FE-4DD71F157BB8}"/>
    <dgm:cxn modelId="{472219F3-B156-4312-A7C7-7CFDCA4490E0}" type="presOf" srcId="{2EFCADE3-7C9B-496A-B83E-D23955E5AEBA}" destId="{1B82CB3B-B1E5-42A9-A8E1-66098F4B1448}" srcOrd="1" destOrd="0" presId="urn:microsoft.com/office/officeart/2005/8/layout/vProcess5"/>
    <dgm:cxn modelId="{3711F901-EDFF-4F11-811B-BA180D1CB7A9}" type="presParOf" srcId="{9BCDE608-B520-4421-8373-486AF3604395}" destId="{B78A55F8-AF5A-4C41-818B-F034D2A73608}" srcOrd="0" destOrd="0" presId="urn:microsoft.com/office/officeart/2005/8/layout/vProcess5"/>
    <dgm:cxn modelId="{508F81E0-F6C1-4FB5-A9E7-2212A51CB71C}" type="presParOf" srcId="{9BCDE608-B520-4421-8373-486AF3604395}" destId="{4F2E52BF-B091-4C91-BA83-535BE22A73C2}" srcOrd="1" destOrd="0" presId="urn:microsoft.com/office/officeart/2005/8/layout/vProcess5"/>
    <dgm:cxn modelId="{0C5E7A50-03DC-485E-9038-2F8FE3D6D9AF}" type="presParOf" srcId="{9BCDE608-B520-4421-8373-486AF3604395}" destId="{88A98BA9-ABC6-4C66-9549-042A8FCA394E}" srcOrd="2" destOrd="0" presId="urn:microsoft.com/office/officeart/2005/8/layout/vProcess5"/>
    <dgm:cxn modelId="{B711AF7F-7CC7-4D5A-8286-47F442BA044B}" type="presParOf" srcId="{9BCDE608-B520-4421-8373-486AF3604395}" destId="{2D12F7E1-CD4D-47EA-AB8A-8ACEB20F5422}" srcOrd="3" destOrd="0" presId="urn:microsoft.com/office/officeart/2005/8/layout/vProcess5"/>
    <dgm:cxn modelId="{3BD7BE70-33DC-45DD-9CDE-5F3B014D7568}" type="presParOf" srcId="{9BCDE608-B520-4421-8373-486AF3604395}" destId="{C0E9966D-DDE9-43D5-A138-545714664F36}" srcOrd="4" destOrd="0" presId="urn:microsoft.com/office/officeart/2005/8/layout/vProcess5"/>
    <dgm:cxn modelId="{CC662EEE-F160-4194-8EC3-62FC112D422E}" type="presParOf" srcId="{9BCDE608-B520-4421-8373-486AF3604395}" destId="{53E8EB07-2F27-484B-8358-4EB7F5963D9E}" srcOrd="5" destOrd="0" presId="urn:microsoft.com/office/officeart/2005/8/layout/vProcess5"/>
    <dgm:cxn modelId="{AC64292A-30A8-440D-8FF3-18E244FC8885}" type="presParOf" srcId="{9BCDE608-B520-4421-8373-486AF3604395}" destId="{EB08782E-33F0-4C9D-AC48-5FB7695849F6}" srcOrd="6" destOrd="0" presId="urn:microsoft.com/office/officeart/2005/8/layout/vProcess5"/>
    <dgm:cxn modelId="{2F01325F-2E0F-4FEB-859A-25595C43944D}" type="presParOf" srcId="{9BCDE608-B520-4421-8373-486AF3604395}" destId="{5DB40AD2-4292-44E9-8EB9-E03A545E3EB2}" srcOrd="7" destOrd="0" presId="urn:microsoft.com/office/officeart/2005/8/layout/vProcess5"/>
    <dgm:cxn modelId="{6CC96A5C-ACD9-4043-8F93-AA7CFAB61998}" type="presParOf" srcId="{9BCDE608-B520-4421-8373-486AF3604395}" destId="{263DCCA8-042C-461C-8182-C52A10D64963}" srcOrd="8" destOrd="0" presId="urn:microsoft.com/office/officeart/2005/8/layout/vProcess5"/>
    <dgm:cxn modelId="{665EAD25-5424-4649-8D01-E63A8D06392F}" type="presParOf" srcId="{9BCDE608-B520-4421-8373-486AF3604395}" destId="{1B82CB3B-B1E5-42A9-A8E1-66098F4B1448}" srcOrd="9" destOrd="0" presId="urn:microsoft.com/office/officeart/2005/8/layout/vProcess5"/>
    <dgm:cxn modelId="{AD2CEE91-66B3-4F71-B052-4F43407459C9}" type="presParOf" srcId="{9BCDE608-B520-4421-8373-486AF3604395}" destId="{6A09A10F-FF7F-4B97-B0D9-1EBAD6CDDB39}" srcOrd="10" destOrd="0" presId="urn:microsoft.com/office/officeart/2005/8/layout/vProcess5"/>
    <dgm:cxn modelId="{0CD47DBE-02CF-4BCC-9710-5B500EA03C5B}" type="presParOf" srcId="{9BCDE608-B520-4421-8373-486AF3604395}" destId="{6B6B1B38-54CE-4599-B247-3D668ACE978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5EB786-9A66-4353-87E5-26456D523291}" type="doc">
      <dgm:prSet loTypeId="urn:microsoft.com/office/officeart/2008/layout/AccentedPicture" loCatId="picture" qsTypeId="urn:microsoft.com/office/officeart/2005/8/quickstyle/simple1" qsCatId="simple" csTypeId="urn:microsoft.com/office/officeart/2005/8/colors/colorful5" csCatId="colorful" phldr="1"/>
      <dgm:spPr/>
      <dgm:t>
        <a:bodyPr/>
        <a:lstStyle/>
        <a:p>
          <a:endParaRPr lang="en-GB"/>
        </a:p>
      </dgm:t>
    </dgm:pt>
    <dgm:pt modelId="{D4A4D7AE-33B1-4044-AFD5-A9D5A0B66236}">
      <dgm:prSet phldrT="[Text]"/>
      <dgm:spPr/>
      <dgm:t>
        <a:bodyPr/>
        <a:lstStyle/>
        <a:p>
          <a:endParaRPr lang="en-GB" dirty="0"/>
        </a:p>
      </dgm:t>
    </dgm:pt>
    <dgm:pt modelId="{475E8EA1-03A0-4A0D-91FD-BDF934CCC3D3}" type="parTrans" cxnId="{CA1D1E55-AC41-448E-AE7F-D55A53C3A249}">
      <dgm:prSet/>
      <dgm:spPr/>
      <dgm:t>
        <a:bodyPr/>
        <a:lstStyle/>
        <a:p>
          <a:endParaRPr lang="en-GB"/>
        </a:p>
      </dgm:t>
    </dgm:pt>
    <dgm:pt modelId="{86620C08-2D8F-488D-A3B4-657C8C64DE17}" type="sibTrans" cxnId="{CA1D1E55-AC41-448E-AE7F-D55A53C3A249}">
      <dgm:prSet/>
      <dgm:spPr>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35000" r="-35000"/>
          </a:stretch>
        </a:blipFill>
      </dgm:spPr>
      <dgm:t>
        <a:bodyPr/>
        <a:lstStyle/>
        <a:p>
          <a:endParaRPr lang="en-GB"/>
        </a:p>
      </dgm:t>
    </dgm:pt>
    <dgm:pt modelId="{AE5751C0-D4B2-4EC4-A20D-96D0BFECA060}">
      <dgm:prSet phldrT="[Text]" custT="1"/>
      <dgm:spPr/>
      <dgm:t>
        <a:bodyPr/>
        <a:lstStyle/>
        <a:p>
          <a:pPr>
            <a:buClrTx/>
            <a:buSzTx/>
            <a:buFontTx/>
            <a:buNone/>
          </a:pPr>
          <a:r>
            <a:rPr lang="en-US" altLang="en-US" sz="2800" dirty="0">
              <a:latin typeface="Tahoma" panose="020B0604030504040204" pitchFamily="34" charset="0"/>
            </a:rPr>
            <a:t>Phonology: </a:t>
          </a:r>
          <a:r>
            <a:rPr lang="en-GB" altLang="zh-TW" sz="2800" dirty="0">
              <a:latin typeface="Century Gothic" panose="020B0502020202020204" pitchFamily="34" charset="0"/>
              <a:ea typeface="Microsoft JhengHei" panose="020B0604030504040204" pitchFamily="34" charset="-120"/>
            </a:rPr>
            <a:t>Segmentation of sounds</a:t>
          </a:r>
          <a:endParaRPr lang="en-GB" sz="2800" dirty="0"/>
        </a:p>
      </dgm:t>
    </dgm:pt>
    <dgm:pt modelId="{EBD82B5A-9F53-4660-ACA3-FF188DCFEA9F}" type="parTrans" cxnId="{2590469F-EEB4-42FF-AF6C-FDC7EC85285E}">
      <dgm:prSet/>
      <dgm:spPr/>
      <dgm:t>
        <a:bodyPr/>
        <a:lstStyle/>
        <a:p>
          <a:endParaRPr lang="en-GB"/>
        </a:p>
      </dgm:t>
    </dgm:pt>
    <dgm:pt modelId="{D55FBDF5-B8AE-43FF-87C3-EBE8CF3CA83B}" type="sibTrans" cxnId="{2590469F-EEB4-42FF-AF6C-FDC7EC85285E}">
      <dgm:prSet/>
      <dgm:spPr/>
      <dgm:t>
        <a:bodyPr/>
        <a:lstStyle/>
        <a:p>
          <a:endParaRPr lang="en-GB"/>
        </a:p>
      </dgm:t>
    </dgm:pt>
    <dgm:pt modelId="{8FF71A5C-EC2A-417F-BB82-76E1284E106C}">
      <dgm:prSet custT="1"/>
      <dgm:spPr/>
      <dgm:t>
        <a:bodyPr/>
        <a:lstStyle/>
        <a:p>
          <a:r>
            <a:rPr lang="en-US" altLang="en-US" sz="2800" dirty="0">
              <a:latin typeface="Tahoma" panose="020B0604030504040204" pitchFamily="34" charset="0"/>
              <a:ea typeface="Microsoft JhengHei" panose="020B0604030504040204" pitchFamily="34" charset="-120"/>
            </a:rPr>
            <a:t>Semantics: meaning of sounds  </a:t>
          </a:r>
        </a:p>
      </dgm:t>
    </dgm:pt>
    <dgm:pt modelId="{BDC7348B-CA44-41E2-859F-A78ED9BAAB95}" type="parTrans" cxnId="{615BFD82-AD7A-4F99-9670-A263C133FA20}">
      <dgm:prSet/>
      <dgm:spPr/>
      <dgm:t>
        <a:bodyPr/>
        <a:lstStyle/>
        <a:p>
          <a:endParaRPr lang="en-GB"/>
        </a:p>
      </dgm:t>
    </dgm:pt>
    <dgm:pt modelId="{B954E57B-E59B-4A73-9E11-9FA72F105B5F}" type="sibTrans" cxnId="{615BFD82-AD7A-4F99-9670-A263C133FA20}">
      <dgm:prSet/>
      <dgm:spPr/>
      <dgm:t>
        <a:bodyPr/>
        <a:lstStyle/>
        <a:p>
          <a:endParaRPr lang="en-GB"/>
        </a:p>
      </dgm:t>
    </dgm:pt>
    <dgm:pt modelId="{7E7A390A-5DDA-4523-B7C2-C7351185A7B6}">
      <dgm:prSet/>
      <dgm:spPr/>
      <dgm:t>
        <a:bodyPr/>
        <a:lstStyle/>
        <a:p>
          <a:r>
            <a:rPr lang="en-US" altLang="en-US" dirty="0">
              <a:latin typeface="Tahoma" panose="020B0604030504040204" pitchFamily="34" charset="0"/>
              <a:ea typeface="Microsoft JhengHei" panose="020B0604030504040204" pitchFamily="34" charset="-120"/>
            </a:rPr>
            <a:t>Grammar: </a:t>
          </a:r>
          <a:r>
            <a:rPr lang="en-GB" altLang="zh-TW" dirty="0">
              <a:latin typeface="Century Gothic" panose="020B0502020202020204" pitchFamily="34" charset="0"/>
              <a:ea typeface="Microsoft JhengHei" panose="020B0604030504040204" pitchFamily="34" charset="-120"/>
            </a:rPr>
            <a:t>Structure words in the right order (Syntax)</a:t>
          </a:r>
          <a:endParaRPr lang="en-US" altLang="en-US" dirty="0">
            <a:latin typeface="Tahoma" panose="020B0604030504040204" pitchFamily="34" charset="0"/>
            <a:ea typeface="Microsoft JhengHei" panose="020B0604030504040204" pitchFamily="34" charset="-120"/>
          </a:endParaRPr>
        </a:p>
      </dgm:t>
    </dgm:pt>
    <dgm:pt modelId="{52FC135F-B444-46DB-863F-4BF4B971CE2A}" type="parTrans" cxnId="{C86B39F7-2771-410B-BD5A-B5BF09A5E2A4}">
      <dgm:prSet/>
      <dgm:spPr/>
      <dgm:t>
        <a:bodyPr/>
        <a:lstStyle/>
        <a:p>
          <a:endParaRPr lang="en-GB"/>
        </a:p>
      </dgm:t>
    </dgm:pt>
    <dgm:pt modelId="{1F336B8B-5914-431D-AE3C-385D52653F24}" type="sibTrans" cxnId="{C86B39F7-2771-410B-BD5A-B5BF09A5E2A4}">
      <dgm:prSet/>
      <dgm:spPr/>
      <dgm:t>
        <a:bodyPr/>
        <a:lstStyle/>
        <a:p>
          <a:endParaRPr lang="en-GB"/>
        </a:p>
      </dgm:t>
    </dgm:pt>
    <dgm:pt modelId="{26D64585-04F4-4BEA-94FC-DBB5DEF8E4A7}">
      <dgm:prSet/>
      <dgm:spPr/>
      <dgm:t>
        <a:bodyPr/>
        <a:lstStyle/>
        <a:p>
          <a:r>
            <a:rPr lang="en-US" altLang="en-US" dirty="0">
              <a:latin typeface="Tahoma" panose="020B0604030504040204" pitchFamily="34" charset="0"/>
              <a:ea typeface="Microsoft JhengHei" panose="020B0604030504040204" pitchFamily="34" charset="-120"/>
            </a:rPr>
            <a:t>Pragmatics: </a:t>
          </a:r>
          <a:r>
            <a:rPr lang="en-GB" altLang="zh-TW" dirty="0">
              <a:latin typeface="Century Gothic" panose="020B0502020202020204" pitchFamily="34" charset="0"/>
              <a:ea typeface="Microsoft JhengHei" panose="020B0604030504040204" pitchFamily="34" charset="-120"/>
            </a:rPr>
            <a:t>Produce sentences in the right context</a:t>
          </a:r>
        </a:p>
      </dgm:t>
    </dgm:pt>
    <dgm:pt modelId="{DFBDAF0D-5C7A-44F9-AD22-F9A154DD22C7}" type="parTrans" cxnId="{3F529819-AC3D-430B-83D5-25D7EAC4CC33}">
      <dgm:prSet/>
      <dgm:spPr/>
      <dgm:t>
        <a:bodyPr/>
        <a:lstStyle/>
        <a:p>
          <a:endParaRPr lang="en-GB"/>
        </a:p>
      </dgm:t>
    </dgm:pt>
    <dgm:pt modelId="{C35B2107-5F6D-4B9D-90A4-E2495091B497}" type="sibTrans" cxnId="{3F529819-AC3D-430B-83D5-25D7EAC4CC33}">
      <dgm:prSet/>
      <dgm:spPr/>
      <dgm:t>
        <a:bodyPr/>
        <a:lstStyle/>
        <a:p>
          <a:endParaRPr lang="en-GB"/>
        </a:p>
      </dgm:t>
    </dgm:pt>
    <dgm:pt modelId="{73E1D4D1-B36A-4419-9D81-9FEB38D510A1}" type="pres">
      <dgm:prSet presAssocID="{BD5EB786-9A66-4353-87E5-26456D523291}" presName="Name0" presStyleCnt="0">
        <dgm:presLayoutVars>
          <dgm:dir/>
        </dgm:presLayoutVars>
      </dgm:prSet>
      <dgm:spPr/>
    </dgm:pt>
    <dgm:pt modelId="{B902FD26-2F61-4A41-BBB2-57D22C5396DD}" type="pres">
      <dgm:prSet presAssocID="{86620C08-2D8F-488D-A3B4-657C8C64DE17}" presName="picture_1" presStyleLbl="bgImgPlace1" presStyleIdx="0" presStyleCnt="1"/>
      <dgm:spPr/>
    </dgm:pt>
    <dgm:pt modelId="{8FB5E99E-3E5D-44B3-B3C1-7D558DCD3EDE}" type="pres">
      <dgm:prSet presAssocID="{D4A4D7AE-33B1-4044-AFD5-A9D5A0B66236}" presName="text_1" presStyleLbl="node1" presStyleIdx="0" presStyleCnt="0">
        <dgm:presLayoutVars>
          <dgm:bulletEnabled val="1"/>
        </dgm:presLayoutVars>
      </dgm:prSet>
      <dgm:spPr/>
    </dgm:pt>
    <dgm:pt modelId="{11ABDD7A-3AA0-4722-B705-6A098A183494}" type="pres">
      <dgm:prSet presAssocID="{BD5EB786-9A66-4353-87E5-26456D523291}" presName="linV" presStyleCnt="0"/>
      <dgm:spPr/>
    </dgm:pt>
    <dgm:pt modelId="{DA03A475-D566-4A58-A5F9-74E825140C46}" type="pres">
      <dgm:prSet presAssocID="{AE5751C0-D4B2-4EC4-A20D-96D0BFECA060}" presName="pair" presStyleCnt="0"/>
      <dgm:spPr/>
    </dgm:pt>
    <dgm:pt modelId="{DAE1A819-42E3-4E3B-8C5E-07A4C2E70F40}" type="pres">
      <dgm:prSet presAssocID="{AE5751C0-D4B2-4EC4-A20D-96D0BFECA060}" presName="spaceH" presStyleLbl="node1" presStyleIdx="0" presStyleCnt="0"/>
      <dgm:spPr/>
    </dgm:pt>
    <dgm:pt modelId="{69E67520-ABE6-4172-9498-D36A0A2381D8}" type="pres">
      <dgm:prSet presAssocID="{AE5751C0-D4B2-4EC4-A20D-96D0BFECA060}" presName="desPictures" presStyleLbl="alignImgPlace1" presStyleIdx="0" presStyleCnt="4"/>
      <dgm:spPr>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l="-17000" r="-17000"/>
          </a:stretch>
        </a:blipFill>
      </dgm:spPr>
    </dgm:pt>
    <dgm:pt modelId="{249119D7-2725-43C7-ACD7-9CB1630EFF89}" type="pres">
      <dgm:prSet presAssocID="{AE5751C0-D4B2-4EC4-A20D-96D0BFECA060}" presName="desTextWrapper" presStyleCnt="0"/>
      <dgm:spPr/>
    </dgm:pt>
    <dgm:pt modelId="{8B23434F-3CE5-45AB-8AF8-5ECA84A47D59}" type="pres">
      <dgm:prSet presAssocID="{AE5751C0-D4B2-4EC4-A20D-96D0BFECA060}" presName="desText" presStyleLbl="revTx" presStyleIdx="0" presStyleCnt="4">
        <dgm:presLayoutVars>
          <dgm:bulletEnabled val="1"/>
        </dgm:presLayoutVars>
      </dgm:prSet>
      <dgm:spPr/>
    </dgm:pt>
    <dgm:pt modelId="{01057184-5F6F-4386-83BA-E1C6810121B8}" type="pres">
      <dgm:prSet presAssocID="{D55FBDF5-B8AE-43FF-87C3-EBE8CF3CA83B}" presName="spaceV" presStyleCnt="0"/>
      <dgm:spPr/>
    </dgm:pt>
    <dgm:pt modelId="{440ECD5F-C4EF-4C2E-99F8-5CD84C0208A9}" type="pres">
      <dgm:prSet presAssocID="{8FF71A5C-EC2A-417F-BB82-76E1284E106C}" presName="pair" presStyleCnt="0"/>
      <dgm:spPr/>
    </dgm:pt>
    <dgm:pt modelId="{5C9CFD83-E712-4EDE-A08D-03F32B1E93CF}" type="pres">
      <dgm:prSet presAssocID="{8FF71A5C-EC2A-417F-BB82-76E1284E106C}" presName="spaceH" presStyleLbl="node1" presStyleIdx="0" presStyleCnt="0"/>
      <dgm:spPr/>
    </dgm:pt>
    <dgm:pt modelId="{FDC23A7A-0BF5-46FE-90BF-7B12DDD7E31C}" type="pres">
      <dgm:prSet presAssocID="{8FF71A5C-EC2A-417F-BB82-76E1284E106C}" presName="desPictures" presStyleLbl="alignImgPlace1" presStyleIdx="1" presStyleCnt="4"/>
      <dgm:spPr>
        <a:blipFill>
          <a:blip xmlns:r="http://schemas.openxmlformats.org/officeDocument/2006/relationships" r:embed="rId5">
            <a:extLst>
              <a:ext uri="{28A0092B-C50C-407E-A947-70E740481C1C}">
                <a14:useLocalDpi xmlns:a14="http://schemas.microsoft.com/office/drawing/2010/main" val="0"/>
              </a:ext>
            </a:extLst>
          </a:blip>
          <a:srcRect/>
          <a:stretch>
            <a:fillRect l="-39000" r="-39000"/>
          </a:stretch>
        </a:blipFill>
      </dgm:spPr>
    </dgm:pt>
    <dgm:pt modelId="{AD9DF19D-9625-45D1-90D2-B9E97B98FF79}" type="pres">
      <dgm:prSet presAssocID="{8FF71A5C-EC2A-417F-BB82-76E1284E106C}" presName="desTextWrapper" presStyleCnt="0"/>
      <dgm:spPr/>
    </dgm:pt>
    <dgm:pt modelId="{CB9434E6-4AB9-4437-BC84-8F746CCE5668}" type="pres">
      <dgm:prSet presAssocID="{8FF71A5C-EC2A-417F-BB82-76E1284E106C}" presName="desText" presStyleLbl="revTx" presStyleIdx="1" presStyleCnt="4">
        <dgm:presLayoutVars>
          <dgm:bulletEnabled val="1"/>
        </dgm:presLayoutVars>
      </dgm:prSet>
      <dgm:spPr/>
    </dgm:pt>
    <dgm:pt modelId="{354C587C-95B7-4163-8987-0D2E68D093ED}" type="pres">
      <dgm:prSet presAssocID="{B954E57B-E59B-4A73-9E11-9FA72F105B5F}" presName="spaceV" presStyleCnt="0"/>
      <dgm:spPr/>
    </dgm:pt>
    <dgm:pt modelId="{DE026221-82F1-4BEB-884C-152F1AFED5A1}" type="pres">
      <dgm:prSet presAssocID="{7E7A390A-5DDA-4523-B7C2-C7351185A7B6}" presName="pair" presStyleCnt="0"/>
      <dgm:spPr/>
    </dgm:pt>
    <dgm:pt modelId="{9EA8A428-1BC5-4302-A54A-5A5CAB75F4B5}" type="pres">
      <dgm:prSet presAssocID="{7E7A390A-5DDA-4523-B7C2-C7351185A7B6}" presName="spaceH" presStyleLbl="node1" presStyleIdx="0" presStyleCnt="0"/>
      <dgm:spPr/>
    </dgm:pt>
    <dgm:pt modelId="{16CF754C-4653-4068-ADA2-CDB3E8ABBE1A}" type="pres">
      <dgm:prSet presAssocID="{7E7A390A-5DDA-4523-B7C2-C7351185A7B6}" presName="desPictures" presStyleLbl="alignImgPlace1" presStyleIdx="2" presStyleCnt="4"/>
      <dgm:spPr>
        <a:blipFill>
          <a:blip xmlns:r="http://schemas.openxmlformats.org/officeDocument/2006/relationships"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l="-25000" r="-25000"/>
          </a:stretch>
        </a:blipFill>
      </dgm:spPr>
    </dgm:pt>
    <dgm:pt modelId="{A69F4975-26AB-470C-BB03-5431528160B0}" type="pres">
      <dgm:prSet presAssocID="{7E7A390A-5DDA-4523-B7C2-C7351185A7B6}" presName="desTextWrapper" presStyleCnt="0"/>
      <dgm:spPr/>
    </dgm:pt>
    <dgm:pt modelId="{9C7E3BB5-9DEC-40A0-825D-C768DE919A81}" type="pres">
      <dgm:prSet presAssocID="{7E7A390A-5DDA-4523-B7C2-C7351185A7B6}" presName="desText" presStyleLbl="revTx" presStyleIdx="2" presStyleCnt="4">
        <dgm:presLayoutVars>
          <dgm:bulletEnabled val="1"/>
        </dgm:presLayoutVars>
      </dgm:prSet>
      <dgm:spPr/>
    </dgm:pt>
    <dgm:pt modelId="{8AEB2C3F-5265-4E4C-9F9E-867E8DA7FA6A}" type="pres">
      <dgm:prSet presAssocID="{1F336B8B-5914-431D-AE3C-385D52653F24}" presName="spaceV" presStyleCnt="0"/>
      <dgm:spPr/>
    </dgm:pt>
    <dgm:pt modelId="{DD4E1CA5-C3C1-4EAF-85A3-038BCF6745FA}" type="pres">
      <dgm:prSet presAssocID="{26D64585-04F4-4BEA-94FC-DBB5DEF8E4A7}" presName="pair" presStyleCnt="0"/>
      <dgm:spPr/>
    </dgm:pt>
    <dgm:pt modelId="{8ED55B36-CD30-4B97-B207-4B323D87A2D6}" type="pres">
      <dgm:prSet presAssocID="{26D64585-04F4-4BEA-94FC-DBB5DEF8E4A7}" presName="spaceH" presStyleLbl="node1" presStyleIdx="0" presStyleCnt="0"/>
      <dgm:spPr/>
    </dgm:pt>
    <dgm:pt modelId="{046D72CA-8C30-4685-B7A0-2473FCA7475C}" type="pres">
      <dgm:prSet presAssocID="{26D64585-04F4-4BEA-94FC-DBB5DEF8E4A7}" presName="desPictures" presStyleLbl="alignImgPlace1" presStyleIdx="3" presStyleCnt="4"/>
      <dgm:spPr>
        <a:blipFill>
          <a:blip xmlns:r="http://schemas.openxmlformats.org/officeDocument/2006/relationships"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a:stretch>
            <a:fillRect l="-55000" r="-55000"/>
          </a:stretch>
        </a:blipFill>
      </dgm:spPr>
    </dgm:pt>
    <dgm:pt modelId="{72418701-2AF5-415F-8654-C6EC8F619755}" type="pres">
      <dgm:prSet presAssocID="{26D64585-04F4-4BEA-94FC-DBB5DEF8E4A7}" presName="desTextWrapper" presStyleCnt="0"/>
      <dgm:spPr/>
    </dgm:pt>
    <dgm:pt modelId="{067B39BE-5C88-42BE-8B13-289966F302E4}" type="pres">
      <dgm:prSet presAssocID="{26D64585-04F4-4BEA-94FC-DBB5DEF8E4A7}" presName="desText" presStyleLbl="revTx" presStyleIdx="3" presStyleCnt="4">
        <dgm:presLayoutVars>
          <dgm:bulletEnabled val="1"/>
        </dgm:presLayoutVars>
      </dgm:prSet>
      <dgm:spPr/>
    </dgm:pt>
    <dgm:pt modelId="{9608D5EB-BF6B-45F6-9D27-6FD4FBA65080}" type="pres">
      <dgm:prSet presAssocID="{BD5EB786-9A66-4353-87E5-26456D523291}" presName="maxNode" presStyleCnt="0"/>
      <dgm:spPr/>
    </dgm:pt>
    <dgm:pt modelId="{E07E64AA-6FBA-40B8-9283-D6BA822798BF}" type="pres">
      <dgm:prSet presAssocID="{BD5EB786-9A66-4353-87E5-26456D523291}" presName="Name33" presStyleCnt="0"/>
      <dgm:spPr/>
    </dgm:pt>
  </dgm:ptLst>
  <dgm:cxnLst>
    <dgm:cxn modelId="{3F529819-AC3D-430B-83D5-25D7EAC4CC33}" srcId="{BD5EB786-9A66-4353-87E5-26456D523291}" destId="{26D64585-04F4-4BEA-94FC-DBB5DEF8E4A7}" srcOrd="4" destOrd="0" parTransId="{DFBDAF0D-5C7A-44F9-AD22-F9A154DD22C7}" sibTransId="{C35B2107-5F6D-4B9D-90A4-E2495091B497}"/>
    <dgm:cxn modelId="{31D1AE50-D5A8-4C9B-846E-94F9953EE174}" type="presOf" srcId="{7E7A390A-5DDA-4523-B7C2-C7351185A7B6}" destId="{9C7E3BB5-9DEC-40A0-825D-C768DE919A81}" srcOrd="0" destOrd="0" presId="urn:microsoft.com/office/officeart/2008/layout/AccentedPicture"/>
    <dgm:cxn modelId="{C74F3E54-5CF3-4DB2-AB56-DE5F44F60E09}" type="presOf" srcId="{AE5751C0-D4B2-4EC4-A20D-96D0BFECA060}" destId="{8B23434F-3CE5-45AB-8AF8-5ECA84A47D59}" srcOrd="0" destOrd="0" presId="urn:microsoft.com/office/officeart/2008/layout/AccentedPicture"/>
    <dgm:cxn modelId="{CA1D1E55-AC41-448E-AE7F-D55A53C3A249}" srcId="{BD5EB786-9A66-4353-87E5-26456D523291}" destId="{D4A4D7AE-33B1-4044-AFD5-A9D5A0B66236}" srcOrd="0" destOrd="0" parTransId="{475E8EA1-03A0-4A0D-91FD-BDF934CCC3D3}" sibTransId="{86620C08-2D8F-488D-A3B4-657C8C64DE17}"/>
    <dgm:cxn modelId="{589E8058-7E99-4D7F-8A40-7FDBADE4F8B3}" type="presOf" srcId="{86620C08-2D8F-488D-A3B4-657C8C64DE17}" destId="{B902FD26-2F61-4A41-BBB2-57D22C5396DD}" srcOrd="0" destOrd="0" presId="urn:microsoft.com/office/officeart/2008/layout/AccentedPicture"/>
    <dgm:cxn modelId="{0C8FF35A-813E-46AE-8DB3-10F84A0B4A85}" type="presOf" srcId="{8FF71A5C-EC2A-417F-BB82-76E1284E106C}" destId="{CB9434E6-4AB9-4437-BC84-8F746CCE5668}" srcOrd="0" destOrd="0" presId="urn:microsoft.com/office/officeart/2008/layout/AccentedPicture"/>
    <dgm:cxn modelId="{615BFD82-AD7A-4F99-9670-A263C133FA20}" srcId="{BD5EB786-9A66-4353-87E5-26456D523291}" destId="{8FF71A5C-EC2A-417F-BB82-76E1284E106C}" srcOrd="2" destOrd="0" parTransId="{BDC7348B-CA44-41E2-859F-A78ED9BAAB95}" sibTransId="{B954E57B-E59B-4A73-9E11-9FA72F105B5F}"/>
    <dgm:cxn modelId="{2590469F-EEB4-42FF-AF6C-FDC7EC85285E}" srcId="{BD5EB786-9A66-4353-87E5-26456D523291}" destId="{AE5751C0-D4B2-4EC4-A20D-96D0BFECA060}" srcOrd="1" destOrd="0" parTransId="{EBD82B5A-9F53-4660-ACA3-FF188DCFEA9F}" sibTransId="{D55FBDF5-B8AE-43FF-87C3-EBE8CF3CA83B}"/>
    <dgm:cxn modelId="{01CF4EBA-7C98-4C1F-86E2-C6587DBAC6FD}" type="presOf" srcId="{BD5EB786-9A66-4353-87E5-26456D523291}" destId="{73E1D4D1-B36A-4419-9D81-9FEB38D510A1}" srcOrd="0" destOrd="0" presId="urn:microsoft.com/office/officeart/2008/layout/AccentedPicture"/>
    <dgm:cxn modelId="{A668C4CA-D5D6-4FC3-8352-14533027D68F}" type="presOf" srcId="{26D64585-04F4-4BEA-94FC-DBB5DEF8E4A7}" destId="{067B39BE-5C88-42BE-8B13-289966F302E4}" srcOrd="0" destOrd="0" presId="urn:microsoft.com/office/officeart/2008/layout/AccentedPicture"/>
    <dgm:cxn modelId="{C86B39F7-2771-410B-BD5A-B5BF09A5E2A4}" srcId="{BD5EB786-9A66-4353-87E5-26456D523291}" destId="{7E7A390A-5DDA-4523-B7C2-C7351185A7B6}" srcOrd="3" destOrd="0" parTransId="{52FC135F-B444-46DB-863F-4BF4B971CE2A}" sibTransId="{1F336B8B-5914-431D-AE3C-385D52653F24}"/>
    <dgm:cxn modelId="{CBC91CFB-10F1-4701-B21E-98DCF427AF9F}" type="presOf" srcId="{D4A4D7AE-33B1-4044-AFD5-A9D5A0B66236}" destId="{8FB5E99E-3E5D-44B3-B3C1-7D558DCD3EDE}" srcOrd="0" destOrd="0" presId="urn:microsoft.com/office/officeart/2008/layout/AccentedPicture"/>
    <dgm:cxn modelId="{3A8760CC-597B-419A-B128-2658302A850F}" type="presParOf" srcId="{73E1D4D1-B36A-4419-9D81-9FEB38D510A1}" destId="{B902FD26-2F61-4A41-BBB2-57D22C5396DD}" srcOrd="0" destOrd="0" presId="urn:microsoft.com/office/officeart/2008/layout/AccentedPicture"/>
    <dgm:cxn modelId="{8D918453-8DEA-4F5F-A643-18097B038E46}" type="presParOf" srcId="{73E1D4D1-B36A-4419-9D81-9FEB38D510A1}" destId="{8FB5E99E-3E5D-44B3-B3C1-7D558DCD3EDE}" srcOrd="1" destOrd="0" presId="urn:microsoft.com/office/officeart/2008/layout/AccentedPicture"/>
    <dgm:cxn modelId="{7E33AF07-31E9-4CC5-B407-5BE187F33033}" type="presParOf" srcId="{73E1D4D1-B36A-4419-9D81-9FEB38D510A1}" destId="{11ABDD7A-3AA0-4722-B705-6A098A183494}" srcOrd="2" destOrd="0" presId="urn:microsoft.com/office/officeart/2008/layout/AccentedPicture"/>
    <dgm:cxn modelId="{DD2F990C-5A2F-4616-9853-F7DC281D9248}" type="presParOf" srcId="{11ABDD7A-3AA0-4722-B705-6A098A183494}" destId="{DA03A475-D566-4A58-A5F9-74E825140C46}" srcOrd="0" destOrd="0" presId="urn:microsoft.com/office/officeart/2008/layout/AccentedPicture"/>
    <dgm:cxn modelId="{EFCBB5EC-E1C2-4895-B9C2-88817312F7A0}" type="presParOf" srcId="{DA03A475-D566-4A58-A5F9-74E825140C46}" destId="{DAE1A819-42E3-4E3B-8C5E-07A4C2E70F40}" srcOrd="0" destOrd="0" presId="urn:microsoft.com/office/officeart/2008/layout/AccentedPicture"/>
    <dgm:cxn modelId="{B3F93C95-D473-40A3-ACDE-6221E0618263}" type="presParOf" srcId="{DA03A475-D566-4A58-A5F9-74E825140C46}" destId="{69E67520-ABE6-4172-9498-D36A0A2381D8}" srcOrd="1" destOrd="0" presId="urn:microsoft.com/office/officeart/2008/layout/AccentedPicture"/>
    <dgm:cxn modelId="{A8E27248-5F09-4C88-9508-2D9C2124674A}" type="presParOf" srcId="{DA03A475-D566-4A58-A5F9-74E825140C46}" destId="{249119D7-2725-43C7-ACD7-9CB1630EFF89}" srcOrd="2" destOrd="0" presId="urn:microsoft.com/office/officeart/2008/layout/AccentedPicture"/>
    <dgm:cxn modelId="{4AF32D81-6FEF-4352-ADA3-DFD449AB5058}" type="presParOf" srcId="{249119D7-2725-43C7-ACD7-9CB1630EFF89}" destId="{8B23434F-3CE5-45AB-8AF8-5ECA84A47D59}" srcOrd="0" destOrd="0" presId="urn:microsoft.com/office/officeart/2008/layout/AccentedPicture"/>
    <dgm:cxn modelId="{ABDFEEBD-C885-4EC7-915F-6BEB664A9F7B}" type="presParOf" srcId="{11ABDD7A-3AA0-4722-B705-6A098A183494}" destId="{01057184-5F6F-4386-83BA-E1C6810121B8}" srcOrd="1" destOrd="0" presId="urn:microsoft.com/office/officeart/2008/layout/AccentedPicture"/>
    <dgm:cxn modelId="{80B9F2A6-529A-4216-88D4-97AE68485505}" type="presParOf" srcId="{11ABDD7A-3AA0-4722-B705-6A098A183494}" destId="{440ECD5F-C4EF-4C2E-99F8-5CD84C0208A9}" srcOrd="2" destOrd="0" presId="urn:microsoft.com/office/officeart/2008/layout/AccentedPicture"/>
    <dgm:cxn modelId="{9F30F5ED-ED5D-468D-8181-8E784569FA4F}" type="presParOf" srcId="{440ECD5F-C4EF-4C2E-99F8-5CD84C0208A9}" destId="{5C9CFD83-E712-4EDE-A08D-03F32B1E93CF}" srcOrd="0" destOrd="0" presId="urn:microsoft.com/office/officeart/2008/layout/AccentedPicture"/>
    <dgm:cxn modelId="{29102EAC-EDB0-4A16-A963-19019E336F4D}" type="presParOf" srcId="{440ECD5F-C4EF-4C2E-99F8-5CD84C0208A9}" destId="{FDC23A7A-0BF5-46FE-90BF-7B12DDD7E31C}" srcOrd="1" destOrd="0" presId="urn:microsoft.com/office/officeart/2008/layout/AccentedPicture"/>
    <dgm:cxn modelId="{569EEBD8-A8DB-42C6-B928-DA7C3857C5C6}" type="presParOf" srcId="{440ECD5F-C4EF-4C2E-99F8-5CD84C0208A9}" destId="{AD9DF19D-9625-45D1-90D2-B9E97B98FF79}" srcOrd="2" destOrd="0" presId="urn:microsoft.com/office/officeart/2008/layout/AccentedPicture"/>
    <dgm:cxn modelId="{9D8A5927-83EA-4145-BC06-6793953FE186}" type="presParOf" srcId="{AD9DF19D-9625-45D1-90D2-B9E97B98FF79}" destId="{CB9434E6-4AB9-4437-BC84-8F746CCE5668}" srcOrd="0" destOrd="0" presId="urn:microsoft.com/office/officeart/2008/layout/AccentedPicture"/>
    <dgm:cxn modelId="{ADEB0F96-BE73-4166-B889-F119F323418A}" type="presParOf" srcId="{11ABDD7A-3AA0-4722-B705-6A098A183494}" destId="{354C587C-95B7-4163-8987-0D2E68D093ED}" srcOrd="3" destOrd="0" presId="urn:microsoft.com/office/officeart/2008/layout/AccentedPicture"/>
    <dgm:cxn modelId="{853D532E-A0EB-42D6-B466-3F9C7E382699}" type="presParOf" srcId="{11ABDD7A-3AA0-4722-B705-6A098A183494}" destId="{DE026221-82F1-4BEB-884C-152F1AFED5A1}" srcOrd="4" destOrd="0" presId="urn:microsoft.com/office/officeart/2008/layout/AccentedPicture"/>
    <dgm:cxn modelId="{2C79C61E-F9E5-4071-9334-BC26797AAED3}" type="presParOf" srcId="{DE026221-82F1-4BEB-884C-152F1AFED5A1}" destId="{9EA8A428-1BC5-4302-A54A-5A5CAB75F4B5}" srcOrd="0" destOrd="0" presId="urn:microsoft.com/office/officeart/2008/layout/AccentedPicture"/>
    <dgm:cxn modelId="{BF758995-D6B3-4FFF-B3C9-470A177058C4}" type="presParOf" srcId="{DE026221-82F1-4BEB-884C-152F1AFED5A1}" destId="{16CF754C-4653-4068-ADA2-CDB3E8ABBE1A}" srcOrd="1" destOrd="0" presId="urn:microsoft.com/office/officeart/2008/layout/AccentedPicture"/>
    <dgm:cxn modelId="{29E645E4-CEC4-4209-84C5-53F21AFD4BC5}" type="presParOf" srcId="{DE026221-82F1-4BEB-884C-152F1AFED5A1}" destId="{A69F4975-26AB-470C-BB03-5431528160B0}" srcOrd="2" destOrd="0" presId="urn:microsoft.com/office/officeart/2008/layout/AccentedPicture"/>
    <dgm:cxn modelId="{5DEA7131-16AA-46DE-857D-D807FF7D14B4}" type="presParOf" srcId="{A69F4975-26AB-470C-BB03-5431528160B0}" destId="{9C7E3BB5-9DEC-40A0-825D-C768DE919A81}" srcOrd="0" destOrd="0" presId="urn:microsoft.com/office/officeart/2008/layout/AccentedPicture"/>
    <dgm:cxn modelId="{0633E78A-22BF-4996-9497-6C7C0E8EF933}" type="presParOf" srcId="{11ABDD7A-3AA0-4722-B705-6A098A183494}" destId="{8AEB2C3F-5265-4E4C-9F9E-867E8DA7FA6A}" srcOrd="5" destOrd="0" presId="urn:microsoft.com/office/officeart/2008/layout/AccentedPicture"/>
    <dgm:cxn modelId="{C70642F1-8B6E-4D9F-B751-BBD71FD3F791}" type="presParOf" srcId="{11ABDD7A-3AA0-4722-B705-6A098A183494}" destId="{DD4E1CA5-C3C1-4EAF-85A3-038BCF6745FA}" srcOrd="6" destOrd="0" presId="urn:microsoft.com/office/officeart/2008/layout/AccentedPicture"/>
    <dgm:cxn modelId="{56746649-04CB-4214-9FCD-A9F842FB7FD1}" type="presParOf" srcId="{DD4E1CA5-C3C1-4EAF-85A3-038BCF6745FA}" destId="{8ED55B36-CD30-4B97-B207-4B323D87A2D6}" srcOrd="0" destOrd="0" presId="urn:microsoft.com/office/officeart/2008/layout/AccentedPicture"/>
    <dgm:cxn modelId="{3E927A92-D864-4666-8DF0-C985DFFD1DE6}" type="presParOf" srcId="{DD4E1CA5-C3C1-4EAF-85A3-038BCF6745FA}" destId="{046D72CA-8C30-4685-B7A0-2473FCA7475C}" srcOrd="1" destOrd="0" presId="urn:microsoft.com/office/officeart/2008/layout/AccentedPicture"/>
    <dgm:cxn modelId="{3281DBC9-4931-483C-B406-94F14ECA1D4B}" type="presParOf" srcId="{DD4E1CA5-C3C1-4EAF-85A3-038BCF6745FA}" destId="{72418701-2AF5-415F-8654-C6EC8F619755}" srcOrd="2" destOrd="0" presId="urn:microsoft.com/office/officeart/2008/layout/AccentedPicture"/>
    <dgm:cxn modelId="{52181703-089F-4113-A70B-585A04D84E63}" type="presParOf" srcId="{72418701-2AF5-415F-8654-C6EC8F619755}" destId="{067B39BE-5C88-42BE-8B13-289966F302E4}" srcOrd="0" destOrd="0" presId="urn:microsoft.com/office/officeart/2008/layout/AccentedPicture"/>
    <dgm:cxn modelId="{F20A672A-39E5-4E16-BE18-F441470D3906}" type="presParOf" srcId="{73E1D4D1-B36A-4419-9D81-9FEB38D510A1}" destId="{9608D5EB-BF6B-45F6-9D27-6FD4FBA65080}" srcOrd="3" destOrd="0" presId="urn:microsoft.com/office/officeart/2008/layout/AccentedPicture"/>
    <dgm:cxn modelId="{F2205DBD-405A-412F-9CA2-4DE8B194A031}" type="presParOf" srcId="{9608D5EB-BF6B-45F6-9D27-6FD4FBA65080}" destId="{E07E64AA-6FBA-40B8-9283-D6BA822798BF}" srcOrd="0" destOrd="0" presId="urn:microsoft.com/office/officeart/2008/layout/AccentedPicture"/>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5EF1F0-1FE5-4204-B9E6-41F59365149E}" type="doc">
      <dgm:prSet loTypeId="urn:microsoft.com/office/officeart/2005/8/layout/equation2" loCatId="process" qsTypeId="urn:microsoft.com/office/officeart/2005/8/quickstyle/simple1" qsCatId="simple" csTypeId="urn:microsoft.com/office/officeart/2005/8/colors/colorful3" csCatId="colorful" phldr="1"/>
      <dgm:spPr/>
    </dgm:pt>
    <dgm:pt modelId="{7F990221-5FD6-43CC-A93D-12A0D822594B}">
      <dgm:prSet phldrT="[Text]" custT="1"/>
      <dgm:spPr/>
      <dgm:t>
        <a:bodyPr/>
        <a:lstStyle/>
        <a:p>
          <a:r>
            <a:rPr lang="en-GB" sz="1800" dirty="0"/>
            <a:t>Receptive:</a:t>
          </a:r>
          <a:r>
            <a:rPr lang="en-GB" sz="2000" dirty="0"/>
            <a:t> </a:t>
          </a:r>
          <a:r>
            <a:rPr lang="en-GB" sz="1600" dirty="0"/>
            <a:t>understand words </a:t>
          </a:r>
        </a:p>
      </dgm:t>
    </dgm:pt>
    <dgm:pt modelId="{F5B84447-B2CF-4A47-925A-1AC54AF3AD9E}" type="parTrans" cxnId="{F594B297-DC76-4484-8422-1BF8B3B09EC7}">
      <dgm:prSet/>
      <dgm:spPr/>
      <dgm:t>
        <a:bodyPr/>
        <a:lstStyle/>
        <a:p>
          <a:endParaRPr lang="en-GB"/>
        </a:p>
      </dgm:t>
    </dgm:pt>
    <dgm:pt modelId="{F4ED6CAC-D67E-420E-987E-B83549B05352}" type="sibTrans" cxnId="{F594B297-DC76-4484-8422-1BF8B3B09EC7}">
      <dgm:prSet/>
      <dgm:spPr/>
      <dgm:t>
        <a:bodyPr/>
        <a:lstStyle/>
        <a:p>
          <a:endParaRPr lang="en-GB"/>
        </a:p>
      </dgm:t>
    </dgm:pt>
    <dgm:pt modelId="{739882FE-53A7-433E-B315-B7C1861D58EA}">
      <dgm:prSet phldrT="[Text]" custT="1"/>
      <dgm:spPr>
        <a:solidFill>
          <a:srgbClr val="0070C0"/>
        </a:solidFill>
      </dgm:spPr>
      <dgm:t>
        <a:bodyPr/>
        <a:lstStyle/>
        <a:p>
          <a:r>
            <a:rPr lang="en-GB" sz="1800" dirty="0"/>
            <a:t>Expressive:</a:t>
          </a:r>
        </a:p>
        <a:p>
          <a:r>
            <a:rPr lang="en-GB" sz="1600" dirty="0"/>
            <a:t>produce words </a:t>
          </a:r>
        </a:p>
      </dgm:t>
    </dgm:pt>
    <dgm:pt modelId="{86583ED2-B6C0-42CE-B284-C7636DD10947}" type="parTrans" cxnId="{BF65A8B4-11D5-4E7A-9196-3D7B50AB1376}">
      <dgm:prSet/>
      <dgm:spPr/>
      <dgm:t>
        <a:bodyPr/>
        <a:lstStyle/>
        <a:p>
          <a:endParaRPr lang="en-GB"/>
        </a:p>
      </dgm:t>
    </dgm:pt>
    <dgm:pt modelId="{7ED34FD5-0C02-493A-BB85-D77F7851FF28}" type="sibTrans" cxnId="{BF65A8B4-11D5-4E7A-9196-3D7B50AB1376}">
      <dgm:prSet/>
      <dgm:spPr/>
      <dgm:t>
        <a:bodyPr/>
        <a:lstStyle/>
        <a:p>
          <a:endParaRPr lang="en-GB"/>
        </a:p>
      </dgm:t>
    </dgm:pt>
    <dgm:pt modelId="{9EF656D7-B27B-471A-B318-C02BC28ED191}">
      <dgm:prSet phldrT="[Text]"/>
      <dgm:spPr>
        <a:solidFill>
          <a:srgbClr val="D8560E"/>
        </a:solidFill>
      </dgm:spPr>
      <dgm:t>
        <a:bodyPr/>
        <a:lstStyle/>
        <a:p>
          <a:r>
            <a:rPr lang="en-GB" dirty="0"/>
            <a:t>Language </a:t>
          </a:r>
        </a:p>
      </dgm:t>
    </dgm:pt>
    <dgm:pt modelId="{EE992FF8-F571-4437-AAAB-F01ED9FBCF01}" type="parTrans" cxnId="{EB53CA10-CEA9-4DBD-8F33-726F4EF0ABDD}">
      <dgm:prSet/>
      <dgm:spPr/>
      <dgm:t>
        <a:bodyPr/>
        <a:lstStyle/>
        <a:p>
          <a:endParaRPr lang="en-GB"/>
        </a:p>
      </dgm:t>
    </dgm:pt>
    <dgm:pt modelId="{9992979E-A318-4621-A547-0420C24C7BF3}" type="sibTrans" cxnId="{EB53CA10-CEA9-4DBD-8F33-726F4EF0ABDD}">
      <dgm:prSet/>
      <dgm:spPr/>
      <dgm:t>
        <a:bodyPr/>
        <a:lstStyle/>
        <a:p>
          <a:endParaRPr lang="en-GB"/>
        </a:p>
      </dgm:t>
    </dgm:pt>
    <dgm:pt modelId="{BEA7D054-6B56-451A-82F8-A85059F4B7EE}" type="pres">
      <dgm:prSet presAssocID="{D65EF1F0-1FE5-4204-B9E6-41F59365149E}" presName="Name0" presStyleCnt="0">
        <dgm:presLayoutVars>
          <dgm:dir/>
          <dgm:resizeHandles val="exact"/>
        </dgm:presLayoutVars>
      </dgm:prSet>
      <dgm:spPr/>
    </dgm:pt>
    <dgm:pt modelId="{104BF2CF-530E-43AB-A47F-35EC11669741}" type="pres">
      <dgm:prSet presAssocID="{D65EF1F0-1FE5-4204-B9E6-41F59365149E}" presName="vNodes" presStyleCnt="0"/>
      <dgm:spPr/>
    </dgm:pt>
    <dgm:pt modelId="{D239AFB0-663B-479E-A117-D32B6F8B2B4C}" type="pres">
      <dgm:prSet presAssocID="{7F990221-5FD6-43CC-A93D-12A0D822594B}" presName="node" presStyleLbl="node1" presStyleIdx="0" presStyleCnt="3" custScaleX="124138" custScaleY="122108">
        <dgm:presLayoutVars>
          <dgm:bulletEnabled val="1"/>
        </dgm:presLayoutVars>
      </dgm:prSet>
      <dgm:spPr/>
    </dgm:pt>
    <dgm:pt modelId="{2D2DC2F4-76ED-4FE4-A631-8A8BFB99901E}" type="pres">
      <dgm:prSet presAssocID="{F4ED6CAC-D67E-420E-987E-B83549B05352}" presName="spacerT" presStyleCnt="0"/>
      <dgm:spPr/>
    </dgm:pt>
    <dgm:pt modelId="{2F0CD54A-6249-4EAB-BC44-6F2E648B1A8D}" type="pres">
      <dgm:prSet presAssocID="{F4ED6CAC-D67E-420E-987E-B83549B05352}" presName="sibTrans" presStyleLbl="sibTrans2D1" presStyleIdx="0" presStyleCnt="2"/>
      <dgm:spPr/>
    </dgm:pt>
    <dgm:pt modelId="{43DADB0D-2995-4DA5-B127-6F56B505F522}" type="pres">
      <dgm:prSet presAssocID="{F4ED6CAC-D67E-420E-987E-B83549B05352}" presName="spacerB" presStyleCnt="0"/>
      <dgm:spPr/>
    </dgm:pt>
    <dgm:pt modelId="{313607C1-2208-43DE-B16A-1944FBB3AA83}" type="pres">
      <dgm:prSet presAssocID="{739882FE-53A7-433E-B315-B7C1861D58EA}" presName="node" presStyleLbl="node1" presStyleIdx="1" presStyleCnt="3" custScaleX="128580" custScaleY="111499">
        <dgm:presLayoutVars>
          <dgm:bulletEnabled val="1"/>
        </dgm:presLayoutVars>
      </dgm:prSet>
      <dgm:spPr/>
    </dgm:pt>
    <dgm:pt modelId="{F88F2406-A026-45BA-BF5D-D027C9C789B8}" type="pres">
      <dgm:prSet presAssocID="{D65EF1F0-1FE5-4204-B9E6-41F59365149E}" presName="sibTransLast" presStyleLbl="sibTrans2D1" presStyleIdx="1" presStyleCnt="2"/>
      <dgm:spPr/>
    </dgm:pt>
    <dgm:pt modelId="{B294223E-032E-4D08-ABE6-758709A49A80}" type="pres">
      <dgm:prSet presAssocID="{D65EF1F0-1FE5-4204-B9E6-41F59365149E}" presName="connectorText" presStyleLbl="sibTrans2D1" presStyleIdx="1" presStyleCnt="2"/>
      <dgm:spPr/>
    </dgm:pt>
    <dgm:pt modelId="{33AB68B8-99C0-45E7-BFE0-29CC467846EE}" type="pres">
      <dgm:prSet presAssocID="{D65EF1F0-1FE5-4204-B9E6-41F59365149E}" presName="lastNode" presStyleLbl="node1" presStyleIdx="2" presStyleCnt="3">
        <dgm:presLayoutVars>
          <dgm:bulletEnabled val="1"/>
        </dgm:presLayoutVars>
      </dgm:prSet>
      <dgm:spPr/>
    </dgm:pt>
  </dgm:ptLst>
  <dgm:cxnLst>
    <dgm:cxn modelId="{EB53CA10-CEA9-4DBD-8F33-726F4EF0ABDD}" srcId="{D65EF1F0-1FE5-4204-B9E6-41F59365149E}" destId="{9EF656D7-B27B-471A-B318-C02BC28ED191}" srcOrd="2" destOrd="0" parTransId="{EE992FF8-F571-4437-AAAB-F01ED9FBCF01}" sibTransId="{9992979E-A318-4621-A547-0420C24C7BF3}"/>
    <dgm:cxn modelId="{5B2C6530-7AC8-48B7-A2F8-2B85DE4B54F3}" type="presOf" srcId="{7F990221-5FD6-43CC-A93D-12A0D822594B}" destId="{D239AFB0-663B-479E-A117-D32B6F8B2B4C}" srcOrd="0" destOrd="0" presId="urn:microsoft.com/office/officeart/2005/8/layout/equation2"/>
    <dgm:cxn modelId="{70315D6B-D554-47C9-BFE5-400D3CAD0987}" type="presOf" srcId="{F4ED6CAC-D67E-420E-987E-B83549B05352}" destId="{2F0CD54A-6249-4EAB-BC44-6F2E648B1A8D}" srcOrd="0" destOrd="0" presId="urn:microsoft.com/office/officeart/2005/8/layout/equation2"/>
    <dgm:cxn modelId="{6FD4F284-66C2-4A21-8E44-02803C20F0EA}" type="presOf" srcId="{739882FE-53A7-433E-B315-B7C1861D58EA}" destId="{313607C1-2208-43DE-B16A-1944FBB3AA83}" srcOrd="0" destOrd="0" presId="urn:microsoft.com/office/officeart/2005/8/layout/equation2"/>
    <dgm:cxn modelId="{F594B297-DC76-4484-8422-1BF8B3B09EC7}" srcId="{D65EF1F0-1FE5-4204-B9E6-41F59365149E}" destId="{7F990221-5FD6-43CC-A93D-12A0D822594B}" srcOrd="0" destOrd="0" parTransId="{F5B84447-B2CF-4A47-925A-1AC54AF3AD9E}" sibTransId="{F4ED6CAC-D67E-420E-987E-B83549B05352}"/>
    <dgm:cxn modelId="{6BAF7A9C-3889-447C-839D-99112317D46C}" type="presOf" srcId="{7ED34FD5-0C02-493A-BB85-D77F7851FF28}" destId="{B294223E-032E-4D08-ABE6-758709A49A80}" srcOrd="1" destOrd="0" presId="urn:microsoft.com/office/officeart/2005/8/layout/equation2"/>
    <dgm:cxn modelId="{BF65A8B4-11D5-4E7A-9196-3D7B50AB1376}" srcId="{D65EF1F0-1FE5-4204-B9E6-41F59365149E}" destId="{739882FE-53A7-433E-B315-B7C1861D58EA}" srcOrd="1" destOrd="0" parTransId="{86583ED2-B6C0-42CE-B284-C7636DD10947}" sibTransId="{7ED34FD5-0C02-493A-BB85-D77F7851FF28}"/>
    <dgm:cxn modelId="{914FB2B9-8E20-4D3C-AD09-68FE1D360669}" type="presOf" srcId="{D65EF1F0-1FE5-4204-B9E6-41F59365149E}" destId="{BEA7D054-6B56-451A-82F8-A85059F4B7EE}" srcOrd="0" destOrd="0" presId="urn:microsoft.com/office/officeart/2005/8/layout/equation2"/>
    <dgm:cxn modelId="{F97B53EE-B2A1-48ED-B05D-6AC85BDBA115}" type="presOf" srcId="{9EF656D7-B27B-471A-B318-C02BC28ED191}" destId="{33AB68B8-99C0-45E7-BFE0-29CC467846EE}" srcOrd="0" destOrd="0" presId="urn:microsoft.com/office/officeart/2005/8/layout/equation2"/>
    <dgm:cxn modelId="{40516EEF-93D2-43CF-898A-B786DFCC44E9}" type="presOf" srcId="{7ED34FD5-0C02-493A-BB85-D77F7851FF28}" destId="{F88F2406-A026-45BA-BF5D-D027C9C789B8}" srcOrd="0" destOrd="0" presId="urn:microsoft.com/office/officeart/2005/8/layout/equation2"/>
    <dgm:cxn modelId="{151D071E-2C22-47F1-9B07-C1AEEF750DF4}" type="presParOf" srcId="{BEA7D054-6B56-451A-82F8-A85059F4B7EE}" destId="{104BF2CF-530E-43AB-A47F-35EC11669741}" srcOrd="0" destOrd="0" presId="urn:microsoft.com/office/officeart/2005/8/layout/equation2"/>
    <dgm:cxn modelId="{472E40A0-B3B2-41B3-8518-6E77C0A0BEF0}" type="presParOf" srcId="{104BF2CF-530E-43AB-A47F-35EC11669741}" destId="{D239AFB0-663B-479E-A117-D32B6F8B2B4C}" srcOrd="0" destOrd="0" presId="urn:microsoft.com/office/officeart/2005/8/layout/equation2"/>
    <dgm:cxn modelId="{F322839D-4ED9-4753-83EB-D20739EFC80A}" type="presParOf" srcId="{104BF2CF-530E-43AB-A47F-35EC11669741}" destId="{2D2DC2F4-76ED-4FE4-A631-8A8BFB99901E}" srcOrd="1" destOrd="0" presId="urn:microsoft.com/office/officeart/2005/8/layout/equation2"/>
    <dgm:cxn modelId="{A6E98EA2-A739-4EC4-972F-C8D3DE9AA894}" type="presParOf" srcId="{104BF2CF-530E-43AB-A47F-35EC11669741}" destId="{2F0CD54A-6249-4EAB-BC44-6F2E648B1A8D}" srcOrd="2" destOrd="0" presId="urn:microsoft.com/office/officeart/2005/8/layout/equation2"/>
    <dgm:cxn modelId="{FD14C8EC-1F4F-4C75-B6B0-F57471260743}" type="presParOf" srcId="{104BF2CF-530E-43AB-A47F-35EC11669741}" destId="{43DADB0D-2995-4DA5-B127-6F56B505F522}" srcOrd="3" destOrd="0" presId="urn:microsoft.com/office/officeart/2005/8/layout/equation2"/>
    <dgm:cxn modelId="{D0EC5ADF-A0E8-40CE-B2C7-340AD983B640}" type="presParOf" srcId="{104BF2CF-530E-43AB-A47F-35EC11669741}" destId="{313607C1-2208-43DE-B16A-1944FBB3AA83}" srcOrd="4" destOrd="0" presId="urn:microsoft.com/office/officeart/2005/8/layout/equation2"/>
    <dgm:cxn modelId="{6E54D4DA-5FE9-484F-8294-6CCBD4A3CD10}" type="presParOf" srcId="{BEA7D054-6B56-451A-82F8-A85059F4B7EE}" destId="{F88F2406-A026-45BA-BF5D-D027C9C789B8}" srcOrd="1" destOrd="0" presId="urn:microsoft.com/office/officeart/2005/8/layout/equation2"/>
    <dgm:cxn modelId="{1BC84DBD-BCAB-496C-8BE3-4A1BAF5CDD6D}" type="presParOf" srcId="{F88F2406-A026-45BA-BF5D-D027C9C789B8}" destId="{B294223E-032E-4D08-ABE6-758709A49A80}" srcOrd="0" destOrd="0" presId="urn:microsoft.com/office/officeart/2005/8/layout/equation2"/>
    <dgm:cxn modelId="{2F04CBC3-2CBB-4082-A380-D668FCB91872}" type="presParOf" srcId="{BEA7D054-6B56-451A-82F8-A85059F4B7EE}" destId="{33AB68B8-99C0-45E7-BFE0-29CC467846EE}"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8CFAC8-DFA1-4AC3-AFB5-0F2DA094B4D9}" type="doc">
      <dgm:prSet loTypeId="urn:microsoft.com/office/officeart/2005/8/layout/chevron1" loCatId="process" qsTypeId="urn:microsoft.com/office/officeart/2005/8/quickstyle/simple1" qsCatId="simple" csTypeId="urn:microsoft.com/office/officeart/2005/8/colors/accent1_2" csCatId="accent1" phldr="1"/>
      <dgm:spPr/>
    </dgm:pt>
    <dgm:pt modelId="{3573D343-CC18-4579-A8FC-56DD380EC9F8}">
      <dgm:prSet phldrT="[Text]"/>
      <dgm:spPr>
        <a:solidFill>
          <a:schemeClr val="accent6">
            <a:lumMod val="75000"/>
          </a:schemeClr>
        </a:solidFill>
      </dgm:spPr>
      <dgm:t>
        <a:bodyPr/>
        <a:lstStyle/>
        <a:p>
          <a:r>
            <a:rPr lang="en-GB" dirty="0"/>
            <a:t>Receptive language around 8-9 months </a:t>
          </a:r>
        </a:p>
      </dgm:t>
    </dgm:pt>
    <dgm:pt modelId="{1A5C3472-8589-44CD-B897-7B67CCFF6984}" type="parTrans" cxnId="{AC27B1B5-B0ED-4DE2-B2E6-C6D2C7FDA64B}">
      <dgm:prSet/>
      <dgm:spPr/>
      <dgm:t>
        <a:bodyPr/>
        <a:lstStyle/>
        <a:p>
          <a:endParaRPr lang="en-GB"/>
        </a:p>
      </dgm:t>
    </dgm:pt>
    <dgm:pt modelId="{603CA644-DB5C-42F5-8660-976D4814429F}" type="sibTrans" cxnId="{AC27B1B5-B0ED-4DE2-B2E6-C6D2C7FDA64B}">
      <dgm:prSet/>
      <dgm:spPr/>
      <dgm:t>
        <a:bodyPr/>
        <a:lstStyle/>
        <a:p>
          <a:endParaRPr lang="en-GB"/>
        </a:p>
      </dgm:t>
    </dgm:pt>
    <dgm:pt modelId="{12AD231A-F3BA-4F2D-AEA8-5BA5662AB61D}">
      <dgm:prSet phldrT="[Text]"/>
      <dgm:spPr/>
      <dgm:t>
        <a:bodyPr/>
        <a:lstStyle/>
        <a:p>
          <a:r>
            <a:rPr lang="en-GB" dirty="0"/>
            <a:t>Expressive language around 12 months</a:t>
          </a:r>
        </a:p>
      </dgm:t>
    </dgm:pt>
    <dgm:pt modelId="{C0764E5D-D4CD-4D0F-99DC-73B8121B58F1}" type="parTrans" cxnId="{81889CCE-8D97-49C8-9439-087939BFD5C4}">
      <dgm:prSet/>
      <dgm:spPr/>
      <dgm:t>
        <a:bodyPr/>
        <a:lstStyle/>
        <a:p>
          <a:endParaRPr lang="en-GB"/>
        </a:p>
      </dgm:t>
    </dgm:pt>
    <dgm:pt modelId="{7105B8D4-1C23-42CE-B540-494CD2E4FBE6}" type="sibTrans" cxnId="{81889CCE-8D97-49C8-9439-087939BFD5C4}">
      <dgm:prSet/>
      <dgm:spPr/>
      <dgm:t>
        <a:bodyPr/>
        <a:lstStyle/>
        <a:p>
          <a:endParaRPr lang="en-GB"/>
        </a:p>
      </dgm:t>
    </dgm:pt>
    <dgm:pt modelId="{8584B684-45C4-4FC2-B6F8-BB28A9127667}" type="pres">
      <dgm:prSet presAssocID="{FE8CFAC8-DFA1-4AC3-AFB5-0F2DA094B4D9}" presName="Name0" presStyleCnt="0">
        <dgm:presLayoutVars>
          <dgm:dir/>
          <dgm:animLvl val="lvl"/>
          <dgm:resizeHandles val="exact"/>
        </dgm:presLayoutVars>
      </dgm:prSet>
      <dgm:spPr/>
    </dgm:pt>
    <dgm:pt modelId="{75B1F251-35AF-493F-B4A6-2FBCFB250B5B}" type="pres">
      <dgm:prSet presAssocID="{3573D343-CC18-4579-A8FC-56DD380EC9F8}" presName="parTxOnly" presStyleLbl="node1" presStyleIdx="0" presStyleCnt="2">
        <dgm:presLayoutVars>
          <dgm:chMax val="0"/>
          <dgm:chPref val="0"/>
          <dgm:bulletEnabled val="1"/>
        </dgm:presLayoutVars>
      </dgm:prSet>
      <dgm:spPr/>
    </dgm:pt>
    <dgm:pt modelId="{547FF818-314B-4EE8-8809-CB652D6A9594}" type="pres">
      <dgm:prSet presAssocID="{603CA644-DB5C-42F5-8660-976D4814429F}" presName="parTxOnlySpace" presStyleCnt="0"/>
      <dgm:spPr/>
    </dgm:pt>
    <dgm:pt modelId="{1BBCA8BD-BBE4-4C15-910B-11AB5F96CBB7}" type="pres">
      <dgm:prSet presAssocID="{12AD231A-F3BA-4F2D-AEA8-5BA5662AB61D}" presName="parTxOnly" presStyleLbl="node1" presStyleIdx="1" presStyleCnt="2" custLinFactNeighborX="2078" custLinFactNeighborY="-1039">
        <dgm:presLayoutVars>
          <dgm:chMax val="0"/>
          <dgm:chPref val="0"/>
          <dgm:bulletEnabled val="1"/>
        </dgm:presLayoutVars>
      </dgm:prSet>
      <dgm:spPr/>
    </dgm:pt>
  </dgm:ptLst>
  <dgm:cxnLst>
    <dgm:cxn modelId="{6E8C328C-0BF5-4CDA-9201-A807054E532E}" type="presOf" srcId="{3573D343-CC18-4579-A8FC-56DD380EC9F8}" destId="{75B1F251-35AF-493F-B4A6-2FBCFB250B5B}" srcOrd="0" destOrd="0" presId="urn:microsoft.com/office/officeart/2005/8/layout/chevron1"/>
    <dgm:cxn modelId="{E1CF70B4-7CD8-4450-BBD8-8AE5027736F7}" type="presOf" srcId="{12AD231A-F3BA-4F2D-AEA8-5BA5662AB61D}" destId="{1BBCA8BD-BBE4-4C15-910B-11AB5F96CBB7}" srcOrd="0" destOrd="0" presId="urn:microsoft.com/office/officeart/2005/8/layout/chevron1"/>
    <dgm:cxn modelId="{AC27B1B5-B0ED-4DE2-B2E6-C6D2C7FDA64B}" srcId="{FE8CFAC8-DFA1-4AC3-AFB5-0F2DA094B4D9}" destId="{3573D343-CC18-4579-A8FC-56DD380EC9F8}" srcOrd="0" destOrd="0" parTransId="{1A5C3472-8589-44CD-B897-7B67CCFF6984}" sibTransId="{603CA644-DB5C-42F5-8660-976D4814429F}"/>
    <dgm:cxn modelId="{81889CCE-8D97-49C8-9439-087939BFD5C4}" srcId="{FE8CFAC8-DFA1-4AC3-AFB5-0F2DA094B4D9}" destId="{12AD231A-F3BA-4F2D-AEA8-5BA5662AB61D}" srcOrd="1" destOrd="0" parTransId="{C0764E5D-D4CD-4D0F-99DC-73B8121B58F1}" sibTransId="{7105B8D4-1C23-42CE-B540-494CD2E4FBE6}"/>
    <dgm:cxn modelId="{569917D6-167B-4E93-8CAC-B6ACA5177B74}" type="presOf" srcId="{FE8CFAC8-DFA1-4AC3-AFB5-0F2DA094B4D9}" destId="{8584B684-45C4-4FC2-B6F8-BB28A9127667}" srcOrd="0" destOrd="0" presId="urn:microsoft.com/office/officeart/2005/8/layout/chevron1"/>
    <dgm:cxn modelId="{68F3253A-E9A8-4886-BFAA-9462C2566C5B}" type="presParOf" srcId="{8584B684-45C4-4FC2-B6F8-BB28A9127667}" destId="{75B1F251-35AF-493F-B4A6-2FBCFB250B5B}" srcOrd="0" destOrd="0" presId="urn:microsoft.com/office/officeart/2005/8/layout/chevron1"/>
    <dgm:cxn modelId="{97EDD523-6944-4613-854F-0B3B4E3244D5}" type="presParOf" srcId="{8584B684-45C4-4FC2-B6F8-BB28A9127667}" destId="{547FF818-314B-4EE8-8809-CB652D6A9594}" srcOrd="1" destOrd="0" presId="urn:microsoft.com/office/officeart/2005/8/layout/chevron1"/>
    <dgm:cxn modelId="{BBDD3CA2-5E28-491E-9EE5-870D2613062C}" type="presParOf" srcId="{8584B684-45C4-4FC2-B6F8-BB28A9127667}" destId="{1BBCA8BD-BBE4-4C15-910B-11AB5F96CBB7}" srcOrd="2"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DC7A95-E01A-4146-8B87-5BB3AC56DC2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E53E9E8-07EF-4C33-BA13-F89CAA1AC3C3}">
      <dgm:prSet/>
      <dgm:spPr/>
      <dgm:t>
        <a:bodyPr/>
        <a:lstStyle/>
        <a:p>
          <a:r>
            <a:rPr lang="en-US"/>
            <a:t>- Infancy: Babbling, first words.</a:t>
          </a:r>
        </a:p>
      </dgm:t>
    </dgm:pt>
    <dgm:pt modelId="{7C24578A-A5F4-4525-8DB6-47406F0EE8DC}" type="parTrans" cxnId="{68B1ACB8-9928-42CB-94A4-911C5ACE9FA9}">
      <dgm:prSet/>
      <dgm:spPr/>
      <dgm:t>
        <a:bodyPr/>
        <a:lstStyle/>
        <a:p>
          <a:endParaRPr lang="en-US"/>
        </a:p>
      </dgm:t>
    </dgm:pt>
    <dgm:pt modelId="{912A5480-F73A-4CB6-A311-6E5F215B445F}" type="sibTrans" cxnId="{68B1ACB8-9928-42CB-94A4-911C5ACE9FA9}">
      <dgm:prSet/>
      <dgm:spPr/>
      <dgm:t>
        <a:bodyPr/>
        <a:lstStyle/>
        <a:p>
          <a:endParaRPr lang="en-US"/>
        </a:p>
      </dgm:t>
    </dgm:pt>
    <dgm:pt modelId="{E6A4141D-6EFF-4764-80D5-7A04ABDA9015}">
      <dgm:prSet/>
      <dgm:spPr/>
      <dgm:t>
        <a:bodyPr/>
        <a:lstStyle/>
        <a:p>
          <a:r>
            <a:rPr lang="en-US"/>
            <a:t>- Early Childhood: Vocabulary growth, simple sentences.</a:t>
          </a:r>
        </a:p>
      </dgm:t>
    </dgm:pt>
    <dgm:pt modelId="{DB967FED-3307-4C69-82FB-8B8C8E2365C8}" type="parTrans" cxnId="{B244F0CC-B72A-4109-98E5-F7C4E55DB5B6}">
      <dgm:prSet/>
      <dgm:spPr/>
      <dgm:t>
        <a:bodyPr/>
        <a:lstStyle/>
        <a:p>
          <a:endParaRPr lang="en-US"/>
        </a:p>
      </dgm:t>
    </dgm:pt>
    <dgm:pt modelId="{2A20F255-0E0F-450A-BDC2-1ED4F4D7527A}" type="sibTrans" cxnId="{B244F0CC-B72A-4109-98E5-F7C4E55DB5B6}">
      <dgm:prSet/>
      <dgm:spPr/>
      <dgm:t>
        <a:bodyPr/>
        <a:lstStyle/>
        <a:p>
          <a:endParaRPr lang="en-US"/>
        </a:p>
      </dgm:t>
    </dgm:pt>
    <dgm:pt modelId="{D0991177-0423-4BCE-8E19-889936BEDFCB}">
      <dgm:prSet/>
      <dgm:spPr/>
      <dgm:t>
        <a:bodyPr/>
        <a:lstStyle/>
        <a:p>
          <a:r>
            <a:rPr lang="en-US"/>
            <a:t>- Childhood: Complex sentences, storytelling.</a:t>
          </a:r>
        </a:p>
      </dgm:t>
    </dgm:pt>
    <dgm:pt modelId="{DA966B31-F630-4F95-8917-87A7476ED954}" type="parTrans" cxnId="{CC5CEB8B-3A1F-4EA1-A57D-82841FD025DA}">
      <dgm:prSet/>
      <dgm:spPr/>
      <dgm:t>
        <a:bodyPr/>
        <a:lstStyle/>
        <a:p>
          <a:endParaRPr lang="en-US"/>
        </a:p>
      </dgm:t>
    </dgm:pt>
    <dgm:pt modelId="{0A583ACF-90B5-42A5-A385-3FF66AAD5482}" type="sibTrans" cxnId="{CC5CEB8B-3A1F-4EA1-A57D-82841FD025DA}">
      <dgm:prSet/>
      <dgm:spPr/>
      <dgm:t>
        <a:bodyPr/>
        <a:lstStyle/>
        <a:p>
          <a:endParaRPr lang="en-US"/>
        </a:p>
      </dgm:t>
    </dgm:pt>
    <dgm:pt modelId="{8A03E0D6-4B2E-4B14-BCCE-AB82F427920A}">
      <dgm:prSet/>
      <dgm:spPr/>
      <dgm:t>
        <a:bodyPr/>
        <a:lstStyle/>
        <a:p>
          <a:r>
            <a:rPr lang="en-US"/>
            <a:t>- Adolescence: Abstract language, advanced grammar.</a:t>
          </a:r>
          <a:r>
            <a:rPr lang="en-GB"/>
            <a:t> (Piaget? Erikson? Vygotsky?)</a:t>
          </a:r>
          <a:endParaRPr lang="en-US"/>
        </a:p>
      </dgm:t>
    </dgm:pt>
    <dgm:pt modelId="{F0647AC2-493A-476C-BFB0-D4F0533FF95D}" type="parTrans" cxnId="{9ED8C63B-51CC-4003-9C78-85F0A8A16E6E}">
      <dgm:prSet/>
      <dgm:spPr/>
      <dgm:t>
        <a:bodyPr/>
        <a:lstStyle/>
        <a:p>
          <a:endParaRPr lang="en-US"/>
        </a:p>
      </dgm:t>
    </dgm:pt>
    <dgm:pt modelId="{9DBEBBE7-4463-4E31-A0A0-2628D0E38754}" type="sibTrans" cxnId="{9ED8C63B-51CC-4003-9C78-85F0A8A16E6E}">
      <dgm:prSet/>
      <dgm:spPr/>
      <dgm:t>
        <a:bodyPr/>
        <a:lstStyle/>
        <a:p>
          <a:endParaRPr lang="en-US"/>
        </a:p>
      </dgm:t>
    </dgm:pt>
    <dgm:pt modelId="{B5E71C81-BA38-4DC2-94CE-32C206E086FD}" type="pres">
      <dgm:prSet presAssocID="{DBDC7A95-E01A-4146-8B87-5BB3AC56DC2E}" presName="linear" presStyleCnt="0">
        <dgm:presLayoutVars>
          <dgm:animLvl val="lvl"/>
          <dgm:resizeHandles val="exact"/>
        </dgm:presLayoutVars>
      </dgm:prSet>
      <dgm:spPr/>
    </dgm:pt>
    <dgm:pt modelId="{63427F1D-D16D-4CDD-92A4-153D1F1F492E}" type="pres">
      <dgm:prSet presAssocID="{3E53E9E8-07EF-4C33-BA13-F89CAA1AC3C3}" presName="parentText" presStyleLbl="node1" presStyleIdx="0" presStyleCnt="4">
        <dgm:presLayoutVars>
          <dgm:chMax val="0"/>
          <dgm:bulletEnabled val="1"/>
        </dgm:presLayoutVars>
      </dgm:prSet>
      <dgm:spPr/>
    </dgm:pt>
    <dgm:pt modelId="{4801D0AA-704E-4AF1-AA28-1FE851BE5499}" type="pres">
      <dgm:prSet presAssocID="{912A5480-F73A-4CB6-A311-6E5F215B445F}" presName="spacer" presStyleCnt="0"/>
      <dgm:spPr/>
    </dgm:pt>
    <dgm:pt modelId="{CDD0307A-D1DC-44CE-B04E-A1FF3B978EDD}" type="pres">
      <dgm:prSet presAssocID="{E6A4141D-6EFF-4764-80D5-7A04ABDA9015}" presName="parentText" presStyleLbl="node1" presStyleIdx="1" presStyleCnt="4">
        <dgm:presLayoutVars>
          <dgm:chMax val="0"/>
          <dgm:bulletEnabled val="1"/>
        </dgm:presLayoutVars>
      </dgm:prSet>
      <dgm:spPr/>
    </dgm:pt>
    <dgm:pt modelId="{2028EFAA-AE25-4311-B746-30FAF75D270A}" type="pres">
      <dgm:prSet presAssocID="{2A20F255-0E0F-450A-BDC2-1ED4F4D7527A}" presName="spacer" presStyleCnt="0"/>
      <dgm:spPr/>
    </dgm:pt>
    <dgm:pt modelId="{56E236C6-9529-4137-A576-4D051D69845C}" type="pres">
      <dgm:prSet presAssocID="{D0991177-0423-4BCE-8E19-889936BEDFCB}" presName="parentText" presStyleLbl="node1" presStyleIdx="2" presStyleCnt="4">
        <dgm:presLayoutVars>
          <dgm:chMax val="0"/>
          <dgm:bulletEnabled val="1"/>
        </dgm:presLayoutVars>
      </dgm:prSet>
      <dgm:spPr/>
    </dgm:pt>
    <dgm:pt modelId="{644555B2-7386-4E09-83F4-42130F2EE35E}" type="pres">
      <dgm:prSet presAssocID="{0A583ACF-90B5-42A5-A385-3FF66AAD5482}" presName="spacer" presStyleCnt="0"/>
      <dgm:spPr/>
    </dgm:pt>
    <dgm:pt modelId="{145B3DAC-BD2B-454C-82BD-2D62D607D8B7}" type="pres">
      <dgm:prSet presAssocID="{8A03E0D6-4B2E-4B14-BCCE-AB82F427920A}" presName="parentText" presStyleLbl="node1" presStyleIdx="3" presStyleCnt="4">
        <dgm:presLayoutVars>
          <dgm:chMax val="0"/>
          <dgm:bulletEnabled val="1"/>
        </dgm:presLayoutVars>
      </dgm:prSet>
      <dgm:spPr/>
    </dgm:pt>
  </dgm:ptLst>
  <dgm:cxnLst>
    <dgm:cxn modelId="{AB465B11-92F2-46B8-8656-7302399879D7}" type="presOf" srcId="{DBDC7A95-E01A-4146-8B87-5BB3AC56DC2E}" destId="{B5E71C81-BA38-4DC2-94CE-32C206E086FD}" srcOrd="0" destOrd="0" presId="urn:microsoft.com/office/officeart/2005/8/layout/vList2"/>
    <dgm:cxn modelId="{D4B4E923-85CC-4A53-A517-4EE39775C829}" type="presOf" srcId="{8A03E0D6-4B2E-4B14-BCCE-AB82F427920A}" destId="{145B3DAC-BD2B-454C-82BD-2D62D607D8B7}" srcOrd="0" destOrd="0" presId="urn:microsoft.com/office/officeart/2005/8/layout/vList2"/>
    <dgm:cxn modelId="{9ED8C63B-51CC-4003-9C78-85F0A8A16E6E}" srcId="{DBDC7A95-E01A-4146-8B87-5BB3AC56DC2E}" destId="{8A03E0D6-4B2E-4B14-BCCE-AB82F427920A}" srcOrd="3" destOrd="0" parTransId="{F0647AC2-493A-476C-BFB0-D4F0533FF95D}" sibTransId="{9DBEBBE7-4463-4E31-A0A0-2628D0E38754}"/>
    <dgm:cxn modelId="{8C11BB78-96C3-4052-A870-5D85AEC4265B}" type="presOf" srcId="{D0991177-0423-4BCE-8E19-889936BEDFCB}" destId="{56E236C6-9529-4137-A576-4D051D69845C}" srcOrd="0" destOrd="0" presId="urn:microsoft.com/office/officeart/2005/8/layout/vList2"/>
    <dgm:cxn modelId="{CC5CEB8B-3A1F-4EA1-A57D-82841FD025DA}" srcId="{DBDC7A95-E01A-4146-8B87-5BB3AC56DC2E}" destId="{D0991177-0423-4BCE-8E19-889936BEDFCB}" srcOrd="2" destOrd="0" parTransId="{DA966B31-F630-4F95-8917-87A7476ED954}" sibTransId="{0A583ACF-90B5-42A5-A385-3FF66AAD5482}"/>
    <dgm:cxn modelId="{6F15DD8C-942D-4C5D-B4C0-CD6838E21733}" type="presOf" srcId="{3E53E9E8-07EF-4C33-BA13-F89CAA1AC3C3}" destId="{63427F1D-D16D-4CDD-92A4-153D1F1F492E}" srcOrd="0" destOrd="0" presId="urn:microsoft.com/office/officeart/2005/8/layout/vList2"/>
    <dgm:cxn modelId="{68B1ACB8-9928-42CB-94A4-911C5ACE9FA9}" srcId="{DBDC7A95-E01A-4146-8B87-5BB3AC56DC2E}" destId="{3E53E9E8-07EF-4C33-BA13-F89CAA1AC3C3}" srcOrd="0" destOrd="0" parTransId="{7C24578A-A5F4-4525-8DB6-47406F0EE8DC}" sibTransId="{912A5480-F73A-4CB6-A311-6E5F215B445F}"/>
    <dgm:cxn modelId="{F7BC02BC-E2CC-4A28-9BAF-F3E41F479C31}" type="presOf" srcId="{E6A4141D-6EFF-4764-80D5-7A04ABDA9015}" destId="{CDD0307A-D1DC-44CE-B04E-A1FF3B978EDD}" srcOrd="0" destOrd="0" presId="urn:microsoft.com/office/officeart/2005/8/layout/vList2"/>
    <dgm:cxn modelId="{B244F0CC-B72A-4109-98E5-F7C4E55DB5B6}" srcId="{DBDC7A95-E01A-4146-8B87-5BB3AC56DC2E}" destId="{E6A4141D-6EFF-4764-80D5-7A04ABDA9015}" srcOrd="1" destOrd="0" parTransId="{DB967FED-3307-4C69-82FB-8B8C8E2365C8}" sibTransId="{2A20F255-0E0F-450A-BDC2-1ED4F4D7527A}"/>
    <dgm:cxn modelId="{EA5B7E16-2476-414D-8222-C5E09B6C273D}" type="presParOf" srcId="{B5E71C81-BA38-4DC2-94CE-32C206E086FD}" destId="{63427F1D-D16D-4CDD-92A4-153D1F1F492E}" srcOrd="0" destOrd="0" presId="urn:microsoft.com/office/officeart/2005/8/layout/vList2"/>
    <dgm:cxn modelId="{20158D65-281D-4358-AA0C-7CBF5E1F1964}" type="presParOf" srcId="{B5E71C81-BA38-4DC2-94CE-32C206E086FD}" destId="{4801D0AA-704E-4AF1-AA28-1FE851BE5499}" srcOrd="1" destOrd="0" presId="urn:microsoft.com/office/officeart/2005/8/layout/vList2"/>
    <dgm:cxn modelId="{E7AD08E2-61D6-4A77-BA2E-CC392DE3028A}" type="presParOf" srcId="{B5E71C81-BA38-4DC2-94CE-32C206E086FD}" destId="{CDD0307A-D1DC-44CE-B04E-A1FF3B978EDD}" srcOrd="2" destOrd="0" presId="urn:microsoft.com/office/officeart/2005/8/layout/vList2"/>
    <dgm:cxn modelId="{DD15F427-2C9B-43DD-A0B9-7BF742FC7D08}" type="presParOf" srcId="{B5E71C81-BA38-4DC2-94CE-32C206E086FD}" destId="{2028EFAA-AE25-4311-B746-30FAF75D270A}" srcOrd="3" destOrd="0" presId="urn:microsoft.com/office/officeart/2005/8/layout/vList2"/>
    <dgm:cxn modelId="{234032AB-B823-499E-8A43-7252C7D167F9}" type="presParOf" srcId="{B5E71C81-BA38-4DC2-94CE-32C206E086FD}" destId="{56E236C6-9529-4137-A576-4D051D69845C}" srcOrd="4" destOrd="0" presId="urn:microsoft.com/office/officeart/2005/8/layout/vList2"/>
    <dgm:cxn modelId="{85C6003A-E4BF-45CF-9E71-F5846A3E9947}" type="presParOf" srcId="{B5E71C81-BA38-4DC2-94CE-32C206E086FD}" destId="{644555B2-7386-4E09-83F4-42130F2EE35E}" srcOrd="5" destOrd="0" presId="urn:microsoft.com/office/officeart/2005/8/layout/vList2"/>
    <dgm:cxn modelId="{B10B3ADC-0272-406B-BCFD-C2A73E801D82}" type="presParOf" srcId="{B5E71C81-BA38-4DC2-94CE-32C206E086FD}" destId="{145B3DAC-BD2B-454C-82BD-2D62D607D8B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21B3E3A-4C00-457A-9AE0-591265BB43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855F490-9F41-4B41-801E-AB21842F8EED}">
      <dgm:prSet/>
      <dgm:spPr/>
      <dgm:t>
        <a:bodyPr/>
        <a:lstStyle/>
        <a:p>
          <a:r>
            <a:rPr lang="en-US"/>
            <a:t>- Genetics and brain development.</a:t>
          </a:r>
        </a:p>
      </dgm:t>
    </dgm:pt>
    <dgm:pt modelId="{3A9E5775-3D18-491C-92E2-AC24CBD7C8BA}" type="parTrans" cxnId="{DC45DD6E-2B02-4EC1-A138-D4FFD102F7EC}">
      <dgm:prSet/>
      <dgm:spPr/>
      <dgm:t>
        <a:bodyPr/>
        <a:lstStyle/>
        <a:p>
          <a:endParaRPr lang="en-US"/>
        </a:p>
      </dgm:t>
    </dgm:pt>
    <dgm:pt modelId="{10FB804A-0CC9-437A-9954-6F469DC51307}" type="sibTrans" cxnId="{DC45DD6E-2B02-4EC1-A138-D4FFD102F7EC}">
      <dgm:prSet/>
      <dgm:spPr/>
      <dgm:t>
        <a:bodyPr/>
        <a:lstStyle/>
        <a:p>
          <a:endParaRPr lang="en-US"/>
        </a:p>
      </dgm:t>
    </dgm:pt>
    <dgm:pt modelId="{387FF3DB-6B2C-4B67-BF08-0359B2E35A9F}">
      <dgm:prSet/>
      <dgm:spPr/>
      <dgm:t>
        <a:bodyPr/>
        <a:lstStyle/>
        <a:p>
          <a:r>
            <a:rPr lang="en-US"/>
            <a:t>- Critical periods for language acquisition.</a:t>
          </a:r>
        </a:p>
      </dgm:t>
    </dgm:pt>
    <dgm:pt modelId="{E5131705-CC96-4C85-A138-BE560E6813E1}" type="parTrans" cxnId="{7F1AD052-D00A-4D5E-B5F2-008BC3E17EE2}">
      <dgm:prSet/>
      <dgm:spPr/>
      <dgm:t>
        <a:bodyPr/>
        <a:lstStyle/>
        <a:p>
          <a:endParaRPr lang="en-US"/>
        </a:p>
      </dgm:t>
    </dgm:pt>
    <dgm:pt modelId="{B011CFCD-549D-4316-8961-064D0364CD18}" type="sibTrans" cxnId="{7F1AD052-D00A-4D5E-B5F2-008BC3E17EE2}">
      <dgm:prSet/>
      <dgm:spPr/>
      <dgm:t>
        <a:bodyPr/>
        <a:lstStyle/>
        <a:p>
          <a:endParaRPr lang="en-US"/>
        </a:p>
      </dgm:t>
    </dgm:pt>
    <dgm:pt modelId="{E35B5CF0-A1B6-4CCC-BB12-D85180E0AEC8}">
      <dgm:prSet/>
      <dgm:spPr/>
      <dgm:t>
        <a:bodyPr/>
        <a:lstStyle/>
        <a:p>
          <a:r>
            <a:rPr lang="en-US"/>
            <a:t>- Neurological basis of language.</a:t>
          </a:r>
        </a:p>
      </dgm:t>
    </dgm:pt>
    <dgm:pt modelId="{2D387B88-FB87-4893-A55E-EF5266CE0E95}" type="parTrans" cxnId="{3553D86C-D9B4-468F-B5B5-ED50812CA28C}">
      <dgm:prSet/>
      <dgm:spPr/>
      <dgm:t>
        <a:bodyPr/>
        <a:lstStyle/>
        <a:p>
          <a:endParaRPr lang="en-US"/>
        </a:p>
      </dgm:t>
    </dgm:pt>
    <dgm:pt modelId="{E7603628-57D4-4654-8F07-9358EC3046DD}" type="sibTrans" cxnId="{3553D86C-D9B4-468F-B5B5-ED50812CA28C}">
      <dgm:prSet/>
      <dgm:spPr/>
      <dgm:t>
        <a:bodyPr/>
        <a:lstStyle/>
        <a:p>
          <a:endParaRPr lang="en-US"/>
        </a:p>
      </dgm:t>
    </dgm:pt>
    <dgm:pt modelId="{70ECEEE6-6DB1-4280-84C0-E53A16D9BC55}" type="pres">
      <dgm:prSet presAssocID="{F21B3E3A-4C00-457A-9AE0-591265BB431A}" presName="root" presStyleCnt="0">
        <dgm:presLayoutVars>
          <dgm:dir/>
          <dgm:resizeHandles val="exact"/>
        </dgm:presLayoutVars>
      </dgm:prSet>
      <dgm:spPr/>
    </dgm:pt>
    <dgm:pt modelId="{81A37708-8B95-4745-8465-A0F1701B18B4}" type="pres">
      <dgm:prSet presAssocID="{8855F490-9F41-4B41-801E-AB21842F8EED}" presName="compNode" presStyleCnt="0"/>
      <dgm:spPr/>
    </dgm:pt>
    <dgm:pt modelId="{12EE2D68-FF04-49CD-8077-6383F7C4851D}" type="pres">
      <dgm:prSet presAssocID="{8855F490-9F41-4B41-801E-AB21842F8EED}" presName="bgRect" presStyleLbl="bgShp" presStyleIdx="0" presStyleCnt="3"/>
      <dgm:spPr/>
    </dgm:pt>
    <dgm:pt modelId="{5FC2C3D2-0434-4E91-AF18-C42AF0C3A283}" type="pres">
      <dgm:prSet presAssocID="{8855F490-9F41-4B41-801E-AB21842F8EE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ED6640DC-C832-4618-8FA7-C89016C184BE}" type="pres">
      <dgm:prSet presAssocID="{8855F490-9F41-4B41-801E-AB21842F8EED}" presName="spaceRect" presStyleCnt="0"/>
      <dgm:spPr/>
    </dgm:pt>
    <dgm:pt modelId="{B4E3CAA7-5673-4691-A2AD-2EE06D969B69}" type="pres">
      <dgm:prSet presAssocID="{8855F490-9F41-4B41-801E-AB21842F8EED}" presName="parTx" presStyleLbl="revTx" presStyleIdx="0" presStyleCnt="3">
        <dgm:presLayoutVars>
          <dgm:chMax val="0"/>
          <dgm:chPref val="0"/>
        </dgm:presLayoutVars>
      </dgm:prSet>
      <dgm:spPr/>
    </dgm:pt>
    <dgm:pt modelId="{C1A4A4AD-A8D1-4FB2-87E6-A1F34F308349}" type="pres">
      <dgm:prSet presAssocID="{10FB804A-0CC9-437A-9954-6F469DC51307}" presName="sibTrans" presStyleCnt="0"/>
      <dgm:spPr/>
    </dgm:pt>
    <dgm:pt modelId="{2D7FD52D-918B-46C9-9126-84CEF8CC7AD7}" type="pres">
      <dgm:prSet presAssocID="{387FF3DB-6B2C-4B67-BF08-0359B2E35A9F}" presName="compNode" presStyleCnt="0"/>
      <dgm:spPr/>
    </dgm:pt>
    <dgm:pt modelId="{EE432B6B-9D8A-4F39-8FC8-80F546E8154D}" type="pres">
      <dgm:prSet presAssocID="{387FF3DB-6B2C-4B67-BF08-0359B2E35A9F}" presName="bgRect" presStyleLbl="bgShp" presStyleIdx="1" presStyleCnt="3"/>
      <dgm:spPr/>
    </dgm:pt>
    <dgm:pt modelId="{DCBCB965-8C10-4CD0-98AF-A8C0C61EDAB0}" type="pres">
      <dgm:prSet presAssocID="{387FF3DB-6B2C-4B67-BF08-0359B2E35A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ngue"/>
        </a:ext>
      </dgm:extLst>
    </dgm:pt>
    <dgm:pt modelId="{8A7E11D9-2FDC-462B-A43D-1D21CC89986F}" type="pres">
      <dgm:prSet presAssocID="{387FF3DB-6B2C-4B67-BF08-0359B2E35A9F}" presName="spaceRect" presStyleCnt="0"/>
      <dgm:spPr/>
    </dgm:pt>
    <dgm:pt modelId="{5631A5F7-199F-4A2F-9FE0-AA169A3C2A64}" type="pres">
      <dgm:prSet presAssocID="{387FF3DB-6B2C-4B67-BF08-0359B2E35A9F}" presName="parTx" presStyleLbl="revTx" presStyleIdx="1" presStyleCnt="3">
        <dgm:presLayoutVars>
          <dgm:chMax val="0"/>
          <dgm:chPref val="0"/>
        </dgm:presLayoutVars>
      </dgm:prSet>
      <dgm:spPr/>
    </dgm:pt>
    <dgm:pt modelId="{EAEBF27A-C95B-4CF2-BF85-4E3A9DDBD753}" type="pres">
      <dgm:prSet presAssocID="{B011CFCD-549D-4316-8961-064D0364CD18}" presName="sibTrans" presStyleCnt="0"/>
      <dgm:spPr/>
    </dgm:pt>
    <dgm:pt modelId="{EAD6A875-475E-4241-BB53-BFD0F347D5D9}" type="pres">
      <dgm:prSet presAssocID="{E35B5CF0-A1B6-4CCC-BB12-D85180E0AEC8}" presName="compNode" presStyleCnt="0"/>
      <dgm:spPr/>
    </dgm:pt>
    <dgm:pt modelId="{06CA3F5D-0E6E-4A84-AAD6-1E14B7F7EF13}" type="pres">
      <dgm:prSet presAssocID="{E35B5CF0-A1B6-4CCC-BB12-D85180E0AEC8}" presName="bgRect" presStyleLbl="bgShp" presStyleIdx="2" presStyleCnt="3"/>
      <dgm:spPr/>
    </dgm:pt>
    <dgm:pt modelId="{FA02A01D-B1A2-4935-9571-6B50712BE2A4}" type="pres">
      <dgm:prSet presAssocID="{E35B5CF0-A1B6-4CCC-BB12-D85180E0AEC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5ED9F978-4A32-4161-8CF9-1D72D6299E84}" type="pres">
      <dgm:prSet presAssocID="{E35B5CF0-A1B6-4CCC-BB12-D85180E0AEC8}" presName="spaceRect" presStyleCnt="0"/>
      <dgm:spPr/>
    </dgm:pt>
    <dgm:pt modelId="{2D2CD54C-993E-43D8-880B-D93F6D65DABE}" type="pres">
      <dgm:prSet presAssocID="{E35B5CF0-A1B6-4CCC-BB12-D85180E0AEC8}" presName="parTx" presStyleLbl="revTx" presStyleIdx="2" presStyleCnt="3">
        <dgm:presLayoutVars>
          <dgm:chMax val="0"/>
          <dgm:chPref val="0"/>
        </dgm:presLayoutVars>
      </dgm:prSet>
      <dgm:spPr/>
    </dgm:pt>
  </dgm:ptLst>
  <dgm:cxnLst>
    <dgm:cxn modelId="{3553D86C-D9B4-468F-B5B5-ED50812CA28C}" srcId="{F21B3E3A-4C00-457A-9AE0-591265BB431A}" destId="{E35B5CF0-A1B6-4CCC-BB12-D85180E0AEC8}" srcOrd="2" destOrd="0" parTransId="{2D387B88-FB87-4893-A55E-EF5266CE0E95}" sibTransId="{E7603628-57D4-4654-8F07-9358EC3046DD}"/>
    <dgm:cxn modelId="{DC45DD6E-2B02-4EC1-A138-D4FFD102F7EC}" srcId="{F21B3E3A-4C00-457A-9AE0-591265BB431A}" destId="{8855F490-9F41-4B41-801E-AB21842F8EED}" srcOrd="0" destOrd="0" parTransId="{3A9E5775-3D18-491C-92E2-AC24CBD7C8BA}" sibTransId="{10FB804A-0CC9-437A-9954-6F469DC51307}"/>
    <dgm:cxn modelId="{CB541051-6657-4056-9E35-558235F52BD2}" type="presOf" srcId="{8855F490-9F41-4B41-801E-AB21842F8EED}" destId="{B4E3CAA7-5673-4691-A2AD-2EE06D969B69}" srcOrd="0" destOrd="0" presId="urn:microsoft.com/office/officeart/2018/2/layout/IconVerticalSolidList"/>
    <dgm:cxn modelId="{7F1AD052-D00A-4D5E-B5F2-008BC3E17EE2}" srcId="{F21B3E3A-4C00-457A-9AE0-591265BB431A}" destId="{387FF3DB-6B2C-4B67-BF08-0359B2E35A9F}" srcOrd="1" destOrd="0" parTransId="{E5131705-CC96-4C85-A138-BE560E6813E1}" sibTransId="{B011CFCD-549D-4316-8961-064D0364CD18}"/>
    <dgm:cxn modelId="{DAD07355-DC8C-4FC0-A26F-D9744626071F}" type="presOf" srcId="{F21B3E3A-4C00-457A-9AE0-591265BB431A}" destId="{70ECEEE6-6DB1-4280-84C0-E53A16D9BC55}" srcOrd="0" destOrd="0" presId="urn:microsoft.com/office/officeart/2018/2/layout/IconVerticalSolidList"/>
    <dgm:cxn modelId="{FE294A77-A990-4AC2-8F68-8EA9AA2D8837}" type="presOf" srcId="{387FF3DB-6B2C-4B67-BF08-0359B2E35A9F}" destId="{5631A5F7-199F-4A2F-9FE0-AA169A3C2A64}" srcOrd="0" destOrd="0" presId="urn:microsoft.com/office/officeart/2018/2/layout/IconVerticalSolidList"/>
    <dgm:cxn modelId="{612A9894-4E1F-4B67-AD3F-C195E747D103}" type="presOf" srcId="{E35B5CF0-A1B6-4CCC-BB12-D85180E0AEC8}" destId="{2D2CD54C-993E-43D8-880B-D93F6D65DABE}" srcOrd="0" destOrd="0" presId="urn:microsoft.com/office/officeart/2018/2/layout/IconVerticalSolidList"/>
    <dgm:cxn modelId="{2A1083E8-1F35-428B-AFD8-0C90978647C5}" type="presParOf" srcId="{70ECEEE6-6DB1-4280-84C0-E53A16D9BC55}" destId="{81A37708-8B95-4745-8465-A0F1701B18B4}" srcOrd="0" destOrd="0" presId="urn:microsoft.com/office/officeart/2018/2/layout/IconVerticalSolidList"/>
    <dgm:cxn modelId="{C0EB057C-279D-4CE8-9BC3-9167F8BA4EBF}" type="presParOf" srcId="{81A37708-8B95-4745-8465-A0F1701B18B4}" destId="{12EE2D68-FF04-49CD-8077-6383F7C4851D}" srcOrd="0" destOrd="0" presId="urn:microsoft.com/office/officeart/2018/2/layout/IconVerticalSolidList"/>
    <dgm:cxn modelId="{ADAE6E4B-15FE-4329-8E81-51EF5A9BC75C}" type="presParOf" srcId="{81A37708-8B95-4745-8465-A0F1701B18B4}" destId="{5FC2C3D2-0434-4E91-AF18-C42AF0C3A283}" srcOrd="1" destOrd="0" presId="urn:microsoft.com/office/officeart/2018/2/layout/IconVerticalSolidList"/>
    <dgm:cxn modelId="{8CBE1335-2FA6-4B8D-8523-8907D4FC05D5}" type="presParOf" srcId="{81A37708-8B95-4745-8465-A0F1701B18B4}" destId="{ED6640DC-C832-4618-8FA7-C89016C184BE}" srcOrd="2" destOrd="0" presId="urn:microsoft.com/office/officeart/2018/2/layout/IconVerticalSolidList"/>
    <dgm:cxn modelId="{C2B1F324-92F5-4091-8C18-8FE192DB5B6A}" type="presParOf" srcId="{81A37708-8B95-4745-8465-A0F1701B18B4}" destId="{B4E3CAA7-5673-4691-A2AD-2EE06D969B69}" srcOrd="3" destOrd="0" presId="urn:microsoft.com/office/officeart/2018/2/layout/IconVerticalSolidList"/>
    <dgm:cxn modelId="{A6087069-9960-47BC-9A6F-80EC502CA74B}" type="presParOf" srcId="{70ECEEE6-6DB1-4280-84C0-E53A16D9BC55}" destId="{C1A4A4AD-A8D1-4FB2-87E6-A1F34F308349}" srcOrd="1" destOrd="0" presId="urn:microsoft.com/office/officeart/2018/2/layout/IconVerticalSolidList"/>
    <dgm:cxn modelId="{3954AADE-9649-498B-8DF6-45018EB7D53C}" type="presParOf" srcId="{70ECEEE6-6DB1-4280-84C0-E53A16D9BC55}" destId="{2D7FD52D-918B-46C9-9126-84CEF8CC7AD7}" srcOrd="2" destOrd="0" presId="urn:microsoft.com/office/officeart/2018/2/layout/IconVerticalSolidList"/>
    <dgm:cxn modelId="{85452D86-4179-426C-B442-90611A9DF856}" type="presParOf" srcId="{2D7FD52D-918B-46C9-9126-84CEF8CC7AD7}" destId="{EE432B6B-9D8A-4F39-8FC8-80F546E8154D}" srcOrd="0" destOrd="0" presId="urn:microsoft.com/office/officeart/2018/2/layout/IconVerticalSolidList"/>
    <dgm:cxn modelId="{319CD85B-9FF3-4BDF-BA1C-0C66A17415AA}" type="presParOf" srcId="{2D7FD52D-918B-46C9-9126-84CEF8CC7AD7}" destId="{DCBCB965-8C10-4CD0-98AF-A8C0C61EDAB0}" srcOrd="1" destOrd="0" presId="urn:microsoft.com/office/officeart/2018/2/layout/IconVerticalSolidList"/>
    <dgm:cxn modelId="{3FB5EF8C-6591-4C2C-9A46-DCD5DE4E0E17}" type="presParOf" srcId="{2D7FD52D-918B-46C9-9126-84CEF8CC7AD7}" destId="{8A7E11D9-2FDC-462B-A43D-1D21CC89986F}" srcOrd="2" destOrd="0" presId="urn:microsoft.com/office/officeart/2018/2/layout/IconVerticalSolidList"/>
    <dgm:cxn modelId="{C958D9E0-DC22-4FA0-BE05-4E13F42641E7}" type="presParOf" srcId="{2D7FD52D-918B-46C9-9126-84CEF8CC7AD7}" destId="{5631A5F7-199F-4A2F-9FE0-AA169A3C2A64}" srcOrd="3" destOrd="0" presId="urn:microsoft.com/office/officeart/2018/2/layout/IconVerticalSolidList"/>
    <dgm:cxn modelId="{3B857AF4-1584-4BA1-A0A1-8B0FE52C7894}" type="presParOf" srcId="{70ECEEE6-6DB1-4280-84C0-E53A16D9BC55}" destId="{EAEBF27A-C95B-4CF2-BF85-4E3A9DDBD753}" srcOrd="3" destOrd="0" presId="urn:microsoft.com/office/officeart/2018/2/layout/IconVerticalSolidList"/>
    <dgm:cxn modelId="{2D71D230-A705-43EE-9A5C-D54281B64B72}" type="presParOf" srcId="{70ECEEE6-6DB1-4280-84C0-E53A16D9BC55}" destId="{EAD6A875-475E-4241-BB53-BFD0F347D5D9}" srcOrd="4" destOrd="0" presId="urn:microsoft.com/office/officeart/2018/2/layout/IconVerticalSolidList"/>
    <dgm:cxn modelId="{98146608-1BFD-4B72-B297-DE919CF42ADA}" type="presParOf" srcId="{EAD6A875-475E-4241-BB53-BFD0F347D5D9}" destId="{06CA3F5D-0E6E-4A84-AAD6-1E14B7F7EF13}" srcOrd="0" destOrd="0" presId="urn:microsoft.com/office/officeart/2018/2/layout/IconVerticalSolidList"/>
    <dgm:cxn modelId="{D5559A62-C2DB-457A-B349-03487ADA55CD}" type="presParOf" srcId="{EAD6A875-475E-4241-BB53-BFD0F347D5D9}" destId="{FA02A01D-B1A2-4935-9571-6B50712BE2A4}" srcOrd="1" destOrd="0" presId="urn:microsoft.com/office/officeart/2018/2/layout/IconVerticalSolidList"/>
    <dgm:cxn modelId="{ABF7D898-1AE2-4999-A3D1-4200827DC4D7}" type="presParOf" srcId="{EAD6A875-475E-4241-BB53-BFD0F347D5D9}" destId="{5ED9F978-4A32-4161-8CF9-1D72D6299E84}" srcOrd="2" destOrd="0" presId="urn:microsoft.com/office/officeart/2018/2/layout/IconVerticalSolidList"/>
    <dgm:cxn modelId="{2BDEDE58-8463-40BC-A761-24C88E418B86}" type="presParOf" srcId="{EAD6A875-475E-4241-BB53-BFD0F347D5D9}" destId="{2D2CD54C-993E-43D8-880B-D93F6D65DAB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D1AAE89-D751-4368-9B93-BD54FF891E86}"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2FCB49E-46D3-4D35-91D2-00C3ADCEB4DE}">
      <dgm:prSet/>
      <dgm:spPr/>
      <dgm:t>
        <a:bodyPr/>
        <a:lstStyle/>
        <a:p>
          <a:r>
            <a:rPr lang="en-US"/>
            <a:t>- Role of caregivers and family.</a:t>
          </a:r>
        </a:p>
      </dgm:t>
    </dgm:pt>
    <dgm:pt modelId="{DB9ADB74-F675-4889-8862-06BE77FD63BA}" type="parTrans" cxnId="{F2E20767-E483-4E67-8657-5624328DACBE}">
      <dgm:prSet/>
      <dgm:spPr/>
      <dgm:t>
        <a:bodyPr/>
        <a:lstStyle/>
        <a:p>
          <a:endParaRPr lang="en-US"/>
        </a:p>
      </dgm:t>
    </dgm:pt>
    <dgm:pt modelId="{56ABABE3-8BF1-4098-9463-DA80B0A45CE0}" type="sibTrans" cxnId="{F2E20767-E483-4E67-8657-5624328DACBE}">
      <dgm:prSet/>
      <dgm:spPr/>
      <dgm:t>
        <a:bodyPr/>
        <a:lstStyle/>
        <a:p>
          <a:endParaRPr lang="en-US"/>
        </a:p>
      </dgm:t>
    </dgm:pt>
    <dgm:pt modelId="{FB9C4CC8-0220-4CE9-AD16-D919871F5C9D}">
      <dgm:prSet/>
      <dgm:spPr/>
      <dgm:t>
        <a:bodyPr/>
        <a:lstStyle/>
        <a:p>
          <a:r>
            <a:rPr lang="en-US"/>
            <a:t>- Socioeconomic status and language exposure.</a:t>
          </a:r>
        </a:p>
      </dgm:t>
    </dgm:pt>
    <dgm:pt modelId="{719D426B-4484-44E5-83A0-F6F413AF134D}" type="parTrans" cxnId="{CC680926-574E-4F09-9822-22292C86F63F}">
      <dgm:prSet/>
      <dgm:spPr/>
      <dgm:t>
        <a:bodyPr/>
        <a:lstStyle/>
        <a:p>
          <a:endParaRPr lang="en-US"/>
        </a:p>
      </dgm:t>
    </dgm:pt>
    <dgm:pt modelId="{A95C68ED-EB40-4C1D-BDA0-C3C9B9076DC9}" type="sibTrans" cxnId="{CC680926-574E-4F09-9822-22292C86F63F}">
      <dgm:prSet/>
      <dgm:spPr/>
      <dgm:t>
        <a:bodyPr/>
        <a:lstStyle/>
        <a:p>
          <a:endParaRPr lang="en-US"/>
        </a:p>
      </dgm:t>
    </dgm:pt>
    <dgm:pt modelId="{D62DF67A-08B3-4FC2-8528-6D3EB418A841}">
      <dgm:prSet/>
      <dgm:spPr/>
      <dgm:t>
        <a:bodyPr/>
        <a:lstStyle/>
        <a:p>
          <a:r>
            <a:rPr lang="en-US"/>
            <a:t>- Cultural influences on language use.</a:t>
          </a:r>
        </a:p>
      </dgm:t>
    </dgm:pt>
    <dgm:pt modelId="{E7E84C90-B3F8-4EFC-9716-344CA67C2611}" type="parTrans" cxnId="{FD0FE974-CCED-445A-8D6B-A4511131E042}">
      <dgm:prSet/>
      <dgm:spPr/>
      <dgm:t>
        <a:bodyPr/>
        <a:lstStyle/>
        <a:p>
          <a:endParaRPr lang="en-US"/>
        </a:p>
      </dgm:t>
    </dgm:pt>
    <dgm:pt modelId="{3B89EA9F-56D0-4D24-8746-881CCBFC7E28}" type="sibTrans" cxnId="{FD0FE974-CCED-445A-8D6B-A4511131E042}">
      <dgm:prSet/>
      <dgm:spPr/>
      <dgm:t>
        <a:bodyPr/>
        <a:lstStyle/>
        <a:p>
          <a:endParaRPr lang="en-US"/>
        </a:p>
      </dgm:t>
    </dgm:pt>
    <dgm:pt modelId="{A229D9EE-5F6B-4908-B530-AC09FC061DBD}" type="pres">
      <dgm:prSet presAssocID="{6D1AAE89-D751-4368-9B93-BD54FF891E86}" presName="diagram" presStyleCnt="0">
        <dgm:presLayoutVars>
          <dgm:dir/>
          <dgm:resizeHandles val="exact"/>
        </dgm:presLayoutVars>
      </dgm:prSet>
      <dgm:spPr/>
    </dgm:pt>
    <dgm:pt modelId="{81A53715-EC80-4FEB-BC89-2EE5265E1885}" type="pres">
      <dgm:prSet presAssocID="{02FCB49E-46D3-4D35-91D2-00C3ADCEB4DE}" presName="arrow" presStyleLbl="node1" presStyleIdx="0" presStyleCnt="3">
        <dgm:presLayoutVars>
          <dgm:bulletEnabled val="1"/>
        </dgm:presLayoutVars>
      </dgm:prSet>
      <dgm:spPr/>
    </dgm:pt>
    <dgm:pt modelId="{ACCADCC6-FD54-4985-BB77-B612944263E4}" type="pres">
      <dgm:prSet presAssocID="{FB9C4CC8-0220-4CE9-AD16-D919871F5C9D}" presName="arrow" presStyleLbl="node1" presStyleIdx="1" presStyleCnt="3">
        <dgm:presLayoutVars>
          <dgm:bulletEnabled val="1"/>
        </dgm:presLayoutVars>
      </dgm:prSet>
      <dgm:spPr/>
    </dgm:pt>
    <dgm:pt modelId="{74355013-2990-4DA1-9877-0B9678E95B03}" type="pres">
      <dgm:prSet presAssocID="{D62DF67A-08B3-4FC2-8528-6D3EB418A841}" presName="arrow" presStyleLbl="node1" presStyleIdx="2" presStyleCnt="3">
        <dgm:presLayoutVars>
          <dgm:bulletEnabled val="1"/>
        </dgm:presLayoutVars>
      </dgm:prSet>
      <dgm:spPr/>
    </dgm:pt>
  </dgm:ptLst>
  <dgm:cxnLst>
    <dgm:cxn modelId="{49655C10-6F3E-4486-B8C5-9E6F869DCF59}" type="presOf" srcId="{D62DF67A-08B3-4FC2-8528-6D3EB418A841}" destId="{74355013-2990-4DA1-9877-0B9678E95B03}" srcOrd="0" destOrd="0" presId="urn:microsoft.com/office/officeart/2005/8/layout/arrow5"/>
    <dgm:cxn modelId="{CC680926-574E-4F09-9822-22292C86F63F}" srcId="{6D1AAE89-D751-4368-9B93-BD54FF891E86}" destId="{FB9C4CC8-0220-4CE9-AD16-D919871F5C9D}" srcOrd="1" destOrd="0" parTransId="{719D426B-4484-44E5-83A0-F6F413AF134D}" sibTransId="{A95C68ED-EB40-4C1D-BDA0-C3C9B9076DC9}"/>
    <dgm:cxn modelId="{0D1AE52E-5429-49FB-A44D-989BF49EAB37}" type="presOf" srcId="{02FCB49E-46D3-4D35-91D2-00C3ADCEB4DE}" destId="{81A53715-EC80-4FEB-BC89-2EE5265E1885}" srcOrd="0" destOrd="0" presId="urn:microsoft.com/office/officeart/2005/8/layout/arrow5"/>
    <dgm:cxn modelId="{F2E20767-E483-4E67-8657-5624328DACBE}" srcId="{6D1AAE89-D751-4368-9B93-BD54FF891E86}" destId="{02FCB49E-46D3-4D35-91D2-00C3ADCEB4DE}" srcOrd="0" destOrd="0" parTransId="{DB9ADB74-F675-4889-8862-06BE77FD63BA}" sibTransId="{56ABABE3-8BF1-4098-9463-DA80B0A45CE0}"/>
    <dgm:cxn modelId="{FD0FE974-CCED-445A-8D6B-A4511131E042}" srcId="{6D1AAE89-D751-4368-9B93-BD54FF891E86}" destId="{D62DF67A-08B3-4FC2-8528-6D3EB418A841}" srcOrd="2" destOrd="0" parTransId="{E7E84C90-B3F8-4EFC-9716-344CA67C2611}" sibTransId="{3B89EA9F-56D0-4D24-8746-881CCBFC7E28}"/>
    <dgm:cxn modelId="{BCB40389-FCD4-4303-AEEE-BF5241590228}" type="presOf" srcId="{6D1AAE89-D751-4368-9B93-BD54FF891E86}" destId="{A229D9EE-5F6B-4908-B530-AC09FC061DBD}" srcOrd="0" destOrd="0" presId="urn:microsoft.com/office/officeart/2005/8/layout/arrow5"/>
    <dgm:cxn modelId="{327D64D6-DCAE-4792-8808-AB6F4964C90D}" type="presOf" srcId="{FB9C4CC8-0220-4CE9-AD16-D919871F5C9D}" destId="{ACCADCC6-FD54-4985-BB77-B612944263E4}" srcOrd="0" destOrd="0" presId="urn:microsoft.com/office/officeart/2005/8/layout/arrow5"/>
    <dgm:cxn modelId="{8B66806A-C62E-4CEA-998F-F1B7CFAE4021}" type="presParOf" srcId="{A229D9EE-5F6B-4908-B530-AC09FC061DBD}" destId="{81A53715-EC80-4FEB-BC89-2EE5265E1885}" srcOrd="0" destOrd="0" presId="urn:microsoft.com/office/officeart/2005/8/layout/arrow5"/>
    <dgm:cxn modelId="{5F9C91C1-1C58-4F1A-9E46-50EE3A7842A6}" type="presParOf" srcId="{A229D9EE-5F6B-4908-B530-AC09FC061DBD}" destId="{ACCADCC6-FD54-4985-BB77-B612944263E4}" srcOrd="1" destOrd="0" presId="urn:microsoft.com/office/officeart/2005/8/layout/arrow5"/>
    <dgm:cxn modelId="{2A4EABC6-9552-4C8C-BBD7-0012A932A43A}" type="presParOf" srcId="{A229D9EE-5F6B-4908-B530-AC09FC061DBD}" destId="{74355013-2990-4DA1-9877-0B9678E95B03}" srcOrd="2"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8B28167-6A8C-465E-86D2-66019723C31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4E69A34-7E2E-4425-9795-16BE26DAE965}">
      <dgm:prSet/>
      <dgm:spPr/>
      <dgm:t>
        <a:bodyPr/>
        <a:lstStyle/>
        <a:p>
          <a:r>
            <a:rPr lang="en-GB" b="1"/>
            <a:t>Language development is innate</a:t>
          </a:r>
          <a:endParaRPr lang="en-US"/>
        </a:p>
      </dgm:t>
    </dgm:pt>
    <dgm:pt modelId="{B40E7194-BC51-4740-92EB-5D15D18CA8EE}" type="parTrans" cxnId="{24887830-78C1-41E8-A003-D9669FC1D51A}">
      <dgm:prSet/>
      <dgm:spPr/>
      <dgm:t>
        <a:bodyPr/>
        <a:lstStyle/>
        <a:p>
          <a:endParaRPr lang="en-US"/>
        </a:p>
      </dgm:t>
    </dgm:pt>
    <dgm:pt modelId="{A45146B9-1081-4A5D-BF1B-81ED10A55A17}" type="sibTrans" cxnId="{24887830-78C1-41E8-A003-D9669FC1D51A}">
      <dgm:prSet/>
      <dgm:spPr/>
      <dgm:t>
        <a:bodyPr/>
        <a:lstStyle/>
        <a:p>
          <a:endParaRPr lang="en-US"/>
        </a:p>
      </dgm:t>
    </dgm:pt>
    <dgm:pt modelId="{519B8DA2-3772-4923-80A4-AC77F8391FB9}">
      <dgm:prSet/>
      <dgm:spPr/>
      <dgm:t>
        <a:bodyPr/>
        <a:lstStyle/>
        <a:p>
          <a:r>
            <a:rPr lang="en-GB" dirty="0"/>
            <a:t>Humans are biologically programmed to acquire language.</a:t>
          </a:r>
          <a:endParaRPr lang="en-US" dirty="0"/>
        </a:p>
      </dgm:t>
    </dgm:pt>
    <dgm:pt modelId="{B0125058-4FC9-497B-AFC6-E2A6C2C0F87D}" type="parTrans" cxnId="{7652068F-3732-4724-B693-7EA8D0304A39}">
      <dgm:prSet/>
      <dgm:spPr/>
      <dgm:t>
        <a:bodyPr/>
        <a:lstStyle/>
        <a:p>
          <a:endParaRPr lang="en-US"/>
        </a:p>
      </dgm:t>
    </dgm:pt>
    <dgm:pt modelId="{0477BDC2-A09C-40AB-8F43-D18442A62544}" type="sibTrans" cxnId="{7652068F-3732-4724-B693-7EA8D0304A39}">
      <dgm:prSet/>
      <dgm:spPr/>
      <dgm:t>
        <a:bodyPr/>
        <a:lstStyle/>
        <a:p>
          <a:endParaRPr lang="en-US"/>
        </a:p>
      </dgm:t>
    </dgm:pt>
    <dgm:pt modelId="{BE1D6CEC-76CB-44EF-A38C-B717CEDE2EEB}">
      <dgm:prSet/>
      <dgm:spPr/>
      <dgm:t>
        <a:bodyPr/>
        <a:lstStyle/>
        <a:p>
          <a:r>
            <a:rPr lang="en-GB" b="1"/>
            <a:t>Key concept</a:t>
          </a:r>
          <a:r>
            <a:rPr lang="en-GB"/>
            <a:t>: </a:t>
          </a:r>
          <a:r>
            <a:rPr lang="en-GB" i="1"/>
            <a:t>Language Acquisition Device (LAD)</a:t>
          </a:r>
          <a:r>
            <a:rPr lang="en-GB"/>
            <a:t> – an innate mental structure that enables children to learn language.</a:t>
          </a:r>
          <a:endParaRPr lang="en-US"/>
        </a:p>
      </dgm:t>
    </dgm:pt>
    <dgm:pt modelId="{1D6CC423-51F7-4B1E-8ADF-F404EC0E6579}" type="parTrans" cxnId="{9EE8A07A-707A-4989-98E3-392267F24E6A}">
      <dgm:prSet/>
      <dgm:spPr/>
      <dgm:t>
        <a:bodyPr/>
        <a:lstStyle/>
        <a:p>
          <a:endParaRPr lang="en-US"/>
        </a:p>
      </dgm:t>
    </dgm:pt>
    <dgm:pt modelId="{DC3695B1-B093-4EF6-B270-563928661546}" type="sibTrans" cxnId="{9EE8A07A-707A-4989-98E3-392267F24E6A}">
      <dgm:prSet/>
      <dgm:spPr/>
      <dgm:t>
        <a:bodyPr/>
        <a:lstStyle/>
        <a:p>
          <a:endParaRPr lang="en-US"/>
        </a:p>
      </dgm:t>
    </dgm:pt>
    <dgm:pt modelId="{C3E75562-0282-4FA1-8305-6E7B14C90BB9}">
      <dgm:prSet/>
      <dgm:spPr/>
      <dgm:t>
        <a:bodyPr/>
        <a:lstStyle/>
        <a:p>
          <a:r>
            <a:rPr lang="en-GB" b="1"/>
            <a:t>Evidence</a:t>
          </a:r>
          <a:r>
            <a:rPr lang="en-GB"/>
            <a:t>: Universal grammar and the rapid pace of language acquisition in early childhood.</a:t>
          </a:r>
          <a:endParaRPr lang="en-US"/>
        </a:p>
      </dgm:t>
    </dgm:pt>
    <dgm:pt modelId="{058D8574-4324-4BD6-A2FD-ADF2F521837C}" type="parTrans" cxnId="{E440AED3-700D-44A7-A168-A850F5352A63}">
      <dgm:prSet/>
      <dgm:spPr/>
      <dgm:t>
        <a:bodyPr/>
        <a:lstStyle/>
        <a:p>
          <a:endParaRPr lang="en-US"/>
        </a:p>
      </dgm:t>
    </dgm:pt>
    <dgm:pt modelId="{C81FEFCF-FBE1-4EAF-BD36-F9BB11D529ED}" type="sibTrans" cxnId="{E440AED3-700D-44A7-A168-A850F5352A63}">
      <dgm:prSet/>
      <dgm:spPr/>
      <dgm:t>
        <a:bodyPr/>
        <a:lstStyle/>
        <a:p>
          <a:endParaRPr lang="en-US"/>
        </a:p>
      </dgm:t>
    </dgm:pt>
    <dgm:pt modelId="{666E0893-C91E-48BB-A836-CBC21B7B32D1}" type="pres">
      <dgm:prSet presAssocID="{28B28167-6A8C-465E-86D2-66019723C314}" presName="vert0" presStyleCnt="0">
        <dgm:presLayoutVars>
          <dgm:dir/>
          <dgm:animOne val="branch"/>
          <dgm:animLvl val="lvl"/>
        </dgm:presLayoutVars>
      </dgm:prSet>
      <dgm:spPr/>
    </dgm:pt>
    <dgm:pt modelId="{DC6EA790-A060-423C-80C2-F83BC75D1F6B}" type="pres">
      <dgm:prSet presAssocID="{84E69A34-7E2E-4425-9795-16BE26DAE965}" presName="thickLine" presStyleLbl="alignNode1" presStyleIdx="0" presStyleCnt="4"/>
      <dgm:spPr/>
    </dgm:pt>
    <dgm:pt modelId="{2951F9C3-57A6-43F0-A2A1-354E9916DB63}" type="pres">
      <dgm:prSet presAssocID="{84E69A34-7E2E-4425-9795-16BE26DAE965}" presName="horz1" presStyleCnt="0"/>
      <dgm:spPr/>
    </dgm:pt>
    <dgm:pt modelId="{97E26106-350A-40AD-9D20-863A0D912A9D}" type="pres">
      <dgm:prSet presAssocID="{84E69A34-7E2E-4425-9795-16BE26DAE965}" presName="tx1" presStyleLbl="revTx" presStyleIdx="0" presStyleCnt="4"/>
      <dgm:spPr/>
    </dgm:pt>
    <dgm:pt modelId="{89268E09-D3F9-483A-B5BB-7E4182CF45CE}" type="pres">
      <dgm:prSet presAssocID="{84E69A34-7E2E-4425-9795-16BE26DAE965}" presName="vert1" presStyleCnt="0"/>
      <dgm:spPr/>
    </dgm:pt>
    <dgm:pt modelId="{45D53005-23CE-452C-9D23-0D275E74CAF7}" type="pres">
      <dgm:prSet presAssocID="{519B8DA2-3772-4923-80A4-AC77F8391FB9}" presName="thickLine" presStyleLbl="alignNode1" presStyleIdx="1" presStyleCnt="4"/>
      <dgm:spPr/>
    </dgm:pt>
    <dgm:pt modelId="{B0779890-0029-4AC4-9784-DE2BBC0B040B}" type="pres">
      <dgm:prSet presAssocID="{519B8DA2-3772-4923-80A4-AC77F8391FB9}" presName="horz1" presStyleCnt="0"/>
      <dgm:spPr/>
    </dgm:pt>
    <dgm:pt modelId="{FC1D75C3-DBE3-4B00-A5A4-A4BD2ADEC237}" type="pres">
      <dgm:prSet presAssocID="{519B8DA2-3772-4923-80A4-AC77F8391FB9}" presName="tx1" presStyleLbl="revTx" presStyleIdx="1" presStyleCnt="4"/>
      <dgm:spPr/>
    </dgm:pt>
    <dgm:pt modelId="{8E6655D1-3D59-484C-90A3-A0437FABFA06}" type="pres">
      <dgm:prSet presAssocID="{519B8DA2-3772-4923-80A4-AC77F8391FB9}" presName="vert1" presStyleCnt="0"/>
      <dgm:spPr/>
    </dgm:pt>
    <dgm:pt modelId="{3E333475-31E5-44BA-BE7C-F0EBEE00EEB9}" type="pres">
      <dgm:prSet presAssocID="{BE1D6CEC-76CB-44EF-A38C-B717CEDE2EEB}" presName="thickLine" presStyleLbl="alignNode1" presStyleIdx="2" presStyleCnt="4"/>
      <dgm:spPr/>
    </dgm:pt>
    <dgm:pt modelId="{C8F54C97-018A-4F14-8FE4-FA58D8215406}" type="pres">
      <dgm:prSet presAssocID="{BE1D6CEC-76CB-44EF-A38C-B717CEDE2EEB}" presName="horz1" presStyleCnt="0"/>
      <dgm:spPr/>
    </dgm:pt>
    <dgm:pt modelId="{565B5A3C-5ADF-45F9-A2BE-4476CFE3AE5B}" type="pres">
      <dgm:prSet presAssocID="{BE1D6CEC-76CB-44EF-A38C-B717CEDE2EEB}" presName="tx1" presStyleLbl="revTx" presStyleIdx="2" presStyleCnt="4"/>
      <dgm:spPr/>
    </dgm:pt>
    <dgm:pt modelId="{560DAD14-3D8F-4A3A-862A-6C1DE7F71E97}" type="pres">
      <dgm:prSet presAssocID="{BE1D6CEC-76CB-44EF-A38C-B717CEDE2EEB}" presName="vert1" presStyleCnt="0"/>
      <dgm:spPr/>
    </dgm:pt>
    <dgm:pt modelId="{07A97273-DA10-4EF8-902C-8BFF70F59F5B}" type="pres">
      <dgm:prSet presAssocID="{C3E75562-0282-4FA1-8305-6E7B14C90BB9}" presName="thickLine" presStyleLbl="alignNode1" presStyleIdx="3" presStyleCnt="4"/>
      <dgm:spPr/>
    </dgm:pt>
    <dgm:pt modelId="{DA4B309E-BC36-481E-B5F6-DF8E0C4F7555}" type="pres">
      <dgm:prSet presAssocID="{C3E75562-0282-4FA1-8305-6E7B14C90BB9}" presName="horz1" presStyleCnt="0"/>
      <dgm:spPr/>
    </dgm:pt>
    <dgm:pt modelId="{D674BBD3-91F7-4D74-8691-C139187E9E4E}" type="pres">
      <dgm:prSet presAssocID="{C3E75562-0282-4FA1-8305-6E7B14C90BB9}" presName="tx1" presStyleLbl="revTx" presStyleIdx="3" presStyleCnt="4"/>
      <dgm:spPr/>
    </dgm:pt>
    <dgm:pt modelId="{1739188D-35B1-4A10-815E-9DDD14B59377}" type="pres">
      <dgm:prSet presAssocID="{C3E75562-0282-4FA1-8305-6E7B14C90BB9}" presName="vert1" presStyleCnt="0"/>
      <dgm:spPr/>
    </dgm:pt>
  </dgm:ptLst>
  <dgm:cxnLst>
    <dgm:cxn modelId="{4186C026-747E-43CD-9AED-B8A65276C952}" type="presOf" srcId="{BE1D6CEC-76CB-44EF-A38C-B717CEDE2EEB}" destId="{565B5A3C-5ADF-45F9-A2BE-4476CFE3AE5B}" srcOrd="0" destOrd="0" presId="urn:microsoft.com/office/officeart/2008/layout/LinedList"/>
    <dgm:cxn modelId="{24887830-78C1-41E8-A003-D9669FC1D51A}" srcId="{28B28167-6A8C-465E-86D2-66019723C314}" destId="{84E69A34-7E2E-4425-9795-16BE26DAE965}" srcOrd="0" destOrd="0" parTransId="{B40E7194-BC51-4740-92EB-5D15D18CA8EE}" sibTransId="{A45146B9-1081-4A5D-BF1B-81ED10A55A17}"/>
    <dgm:cxn modelId="{5B7A9B68-3A9B-4097-91D8-C7F8E97F3536}" type="presOf" srcId="{28B28167-6A8C-465E-86D2-66019723C314}" destId="{666E0893-C91E-48BB-A836-CBC21B7B32D1}" srcOrd="0" destOrd="0" presId="urn:microsoft.com/office/officeart/2008/layout/LinedList"/>
    <dgm:cxn modelId="{721A2869-0796-4264-A388-2F1DFA00E64F}" type="presOf" srcId="{84E69A34-7E2E-4425-9795-16BE26DAE965}" destId="{97E26106-350A-40AD-9D20-863A0D912A9D}" srcOrd="0" destOrd="0" presId="urn:microsoft.com/office/officeart/2008/layout/LinedList"/>
    <dgm:cxn modelId="{9EE8A07A-707A-4989-98E3-392267F24E6A}" srcId="{28B28167-6A8C-465E-86D2-66019723C314}" destId="{BE1D6CEC-76CB-44EF-A38C-B717CEDE2EEB}" srcOrd="2" destOrd="0" parTransId="{1D6CC423-51F7-4B1E-8ADF-F404EC0E6579}" sibTransId="{DC3695B1-B093-4EF6-B270-563928661546}"/>
    <dgm:cxn modelId="{7652068F-3732-4724-B693-7EA8D0304A39}" srcId="{28B28167-6A8C-465E-86D2-66019723C314}" destId="{519B8DA2-3772-4923-80A4-AC77F8391FB9}" srcOrd="1" destOrd="0" parTransId="{B0125058-4FC9-497B-AFC6-E2A6C2C0F87D}" sibTransId="{0477BDC2-A09C-40AB-8F43-D18442A62544}"/>
    <dgm:cxn modelId="{E5E03DC3-AC35-4D44-A45B-E6A62E245774}" type="presOf" srcId="{C3E75562-0282-4FA1-8305-6E7B14C90BB9}" destId="{D674BBD3-91F7-4D74-8691-C139187E9E4E}" srcOrd="0" destOrd="0" presId="urn:microsoft.com/office/officeart/2008/layout/LinedList"/>
    <dgm:cxn modelId="{E440AED3-700D-44A7-A168-A850F5352A63}" srcId="{28B28167-6A8C-465E-86D2-66019723C314}" destId="{C3E75562-0282-4FA1-8305-6E7B14C90BB9}" srcOrd="3" destOrd="0" parTransId="{058D8574-4324-4BD6-A2FD-ADF2F521837C}" sibTransId="{C81FEFCF-FBE1-4EAF-BD36-F9BB11D529ED}"/>
    <dgm:cxn modelId="{6F6207EC-2BE3-4A39-9A47-5B2EF030BFB0}" type="presOf" srcId="{519B8DA2-3772-4923-80A4-AC77F8391FB9}" destId="{FC1D75C3-DBE3-4B00-A5A4-A4BD2ADEC237}" srcOrd="0" destOrd="0" presId="urn:microsoft.com/office/officeart/2008/layout/LinedList"/>
    <dgm:cxn modelId="{E9454821-1B56-436D-9FD3-891116654B7D}" type="presParOf" srcId="{666E0893-C91E-48BB-A836-CBC21B7B32D1}" destId="{DC6EA790-A060-423C-80C2-F83BC75D1F6B}" srcOrd="0" destOrd="0" presId="urn:microsoft.com/office/officeart/2008/layout/LinedList"/>
    <dgm:cxn modelId="{274B6EBD-DEAF-4B70-AC89-B12F8A953653}" type="presParOf" srcId="{666E0893-C91E-48BB-A836-CBC21B7B32D1}" destId="{2951F9C3-57A6-43F0-A2A1-354E9916DB63}" srcOrd="1" destOrd="0" presId="urn:microsoft.com/office/officeart/2008/layout/LinedList"/>
    <dgm:cxn modelId="{CD7BF180-6631-48EE-9741-17A358EAC691}" type="presParOf" srcId="{2951F9C3-57A6-43F0-A2A1-354E9916DB63}" destId="{97E26106-350A-40AD-9D20-863A0D912A9D}" srcOrd="0" destOrd="0" presId="urn:microsoft.com/office/officeart/2008/layout/LinedList"/>
    <dgm:cxn modelId="{C5995BDA-3D57-4050-9D39-B85D44E31233}" type="presParOf" srcId="{2951F9C3-57A6-43F0-A2A1-354E9916DB63}" destId="{89268E09-D3F9-483A-B5BB-7E4182CF45CE}" srcOrd="1" destOrd="0" presId="urn:microsoft.com/office/officeart/2008/layout/LinedList"/>
    <dgm:cxn modelId="{3A4B39D9-BBC9-4E5E-8225-0375FFED307A}" type="presParOf" srcId="{666E0893-C91E-48BB-A836-CBC21B7B32D1}" destId="{45D53005-23CE-452C-9D23-0D275E74CAF7}" srcOrd="2" destOrd="0" presId="urn:microsoft.com/office/officeart/2008/layout/LinedList"/>
    <dgm:cxn modelId="{E769C3E1-EE84-4015-9184-03B52C39A3E9}" type="presParOf" srcId="{666E0893-C91E-48BB-A836-CBC21B7B32D1}" destId="{B0779890-0029-4AC4-9784-DE2BBC0B040B}" srcOrd="3" destOrd="0" presId="urn:microsoft.com/office/officeart/2008/layout/LinedList"/>
    <dgm:cxn modelId="{5373ECBC-84AE-422E-BD25-F2620DD46C97}" type="presParOf" srcId="{B0779890-0029-4AC4-9784-DE2BBC0B040B}" destId="{FC1D75C3-DBE3-4B00-A5A4-A4BD2ADEC237}" srcOrd="0" destOrd="0" presId="urn:microsoft.com/office/officeart/2008/layout/LinedList"/>
    <dgm:cxn modelId="{401AF79A-5522-4EC9-8520-5F9D9CDE2D45}" type="presParOf" srcId="{B0779890-0029-4AC4-9784-DE2BBC0B040B}" destId="{8E6655D1-3D59-484C-90A3-A0437FABFA06}" srcOrd="1" destOrd="0" presId="urn:microsoft.com/office/officeart/2008/layout/LinedList"/>
    <dgm:cxn modelId="{49E71BAB-D172-4F38-974E-32B0246001F5}" type="presParOf" srcId="{666E0893-C91E-48BB-A836-CBC21B7B32D1}" destId="{3E333475-31E5-44BA-BE7C-F0EBEE00EEB9}" srcOrd="4" destOrd="0" presId="urn:microsoft.com/office/officeart/2008/layout/LinedList"/>
    <dgm:cxn modelId="{B28523EA-D647-4220-BD85-371B195C9958}" type="presParOf" srcId="{666E0893-C91E-48BB-A836-CBC21B7B32D1}" destId="{C8F54C97-018A-4F14-8FE4-FA58D8215406}" srcOrd="5" destOrd="0" presId="urn:microsoft.com/office/officeart/2008/layout/LinedList"/>
    <dgm:cxn modelId="{4FBB5CCF-C9F9-479A-957E-3061C6D248EE}" type="presParOf" srcId="{C8F54C97-018A-4F14-8FE4-FA58D8215406}" destId="{565B5A3C-5ADF-45F9-A2BE-4476CFE3AE5B}" srcOrd="0" destOrd="0" presId="urn:microsoft.com/office/officeart/2008/layout/LinedList"/>
    <dgm:cxn modelId="{5D3CDD32-E744-4FE9-8149-C1A1BD54B736}" type="presParOf" srcId="{C8F54C97-018A-4F14-8FE4-FA58D8215406}" destId="{560DAD14-3D8F-4A3A-862A-6C1DE7F71E97}" srcOrd="1" destOrd="0" presId="urn:microsoft.com/office/officeart/2008/layout/LinedList"/>
    <dgm:cxn modelId="{DF42D606-304D-4491-A78F-F1F678BF02BE}" type="presParOf" srcId="{666E0893-C91E-48BB-A836-CBC21B7B32D1}" destId="{07A97273-DA10-4EF8-902C-8BFF70F59F5B}" srcOrd="6" destOrd="0" presId="urn:microsoft.com/office/officeart/2008/layout/LinedList"/>
    <dgm:cxn modelId="{4983B0CF-A42B-4930-96C9-4B330D5601DD}" type="presParOf" srcId="{666E0893-C91E-48BB-A836-CBC21B7B32D1}" destId="{DA4B309E-BC36-481E-B5F6-DF8E0C4F7555}" srcOrd="7" destOrd="0" presId="urn:microsoft.com/office/officeart/2008/layout/LinedList"/>
    <dgm:cxn modelId="{7E5AC97A-9047-4744-8A00-50C1DCE35C5F}" type="presParOf" srcId="{DA4B309E-BC36-481E-B5F6-DF8E0C4F7555}" destId="{D674BBD3-91F7-4D74-8691-C139187E9E4E}" srcOrd="0" destOrd="0" presId="urn:microsoft.com/office/officeart/2008/layout/LinedList"/>
    <dgm:cxn modelId="{22A3576D-CC6F-4BAD-8B37-C8C779CD853A}" type="presParOf" srcId="{DA4B309E-BC36-481E-B5F6-DF8E0C4F7555}" destId="{1739188D-35B1-4A10-815E-9DDD14B5937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976944B-1904-4001-83AE-91526B1FB84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7BE30C-154B-463D-811D-7FF201AC23CD}">
      <dgm:prSet/>
      <dgm:spPr/>
      <dgm:t>
        <a:bodyPr/>
        <a:lstStyle/>
        <a:p>
          <a:r>
            <a:rPr lang="en-US"/>
            <a:t>Recognising innate potential in children.</a:t>
          </a:r>
        </a:p>
      </dgm:t>
    </dgm:pt>
    <dgm:pt modelId="{30A3895A-B832-4E26-AB8B-7CBB7A906EA4}" type="parTrans" cxnId="{E338B807-91D8-4380-9027-1A28424CBB06}">
      <dgm:prSet/>
      <dgm:spPr/>
      <dgm:t>
        <a:bodyPr/>
        <a:lstStyle/>
        <a:p>
          <a:endParaRPr lang="en-US"/>
        </a:p>
      </dgm:t>
    </dgm:pt>
    <dgm:pt modelId="{E5E74CCE-8A92-4162-B9E7-B2096BDB86A6}" type="sibTrans" cxnId="{E338B807-91D8-4380-9027-1A28424CBB06}">
      <dgm:prSet/>
      <dgm:spPr/>
      <dgm:t>
        <a:bodyPr/>
        <a:lstStyle/>
        <a:p>
          <a:endParaRPr lang="en-US"/>
        </a:p>
      </dgm:t>
    </dgm:pt>
    <dgm:pt modelId="{8DC5D330-D44D-4452-9C5F-21DB325BCBE6}">
      <dgm:prSet/>
      <dgm:spPr/>
      <dgm:t>
        <a:bodyPr/>
        <a:lstStyle/>
        <a:p>
          <a:r>
            <a:rPr lang="en-US"/>
            <a:t>Supporting natural language development.</a:t>
          </a:r>
        </a:p>
      </dgm:t>
    </dgm:pt>
    <dgm:pt modelId="{E7EAF468-2D90-48A9-9D56-381AA99DCAC1}" type="parTrans" cxnId="{9C0711D9-D9B2-4D94-9112-1AF5ABF40979}">
      <dgm:prSet/>
      <dgm:spPr/>
      <dgm:t>
        <a:bodyPr/>
        <a:lstStyle/>
        <a:p>
          <a:endParaRPr lang="en-US"/>
        </a:p>
      </dgm:t>
    </dgm:pt>
    <dgm:pt modelId="{7DB9A7D6-282B-43A2-BE53-7085876BA61D}" type="sibTrans" cxnId="{9C0711D9-D9B2-4D94-9112-1AF5ABF40979}">
      <dgm:prSet/>
      <dgm:spPr/>
      <dgm:t>
        <a:bodyPr/>
        <a:lstStyle/>
        <a:p>
          <a:endParaRPr lang="en-US"/>
        </a:p>
      </dgm:t>
    </dgm:pt>
    <dgm:pt modelId="{4A622B14-487F-4A04-99E3-E595621D8994}">
      <dgm:prSet/>
      <dgm:spPr/>
      <dgm:t>
        <a:bodyPr/>
        <a:lstStyle/>
        <a:p>
          <a:r>
            <a:rPr lang="en-US"/>
            <a:t>Early identification of language disorders.</a:t>
          </a:r>
        </a:p>
      </dgm:t>
    </dgm:pt>
    <dgm:pt modelId="{300481A5-D85A-4A73-B197-8289BEEE9084}" type="parTrans" cxnId="{C22581B4-8399-4BD0-B3DA-799DD47112E3}">
      <dgm:prSet/>
      <dgm:spPr/>
      <dgm:t>
        <a:bodyPr/>
        <a:lstStyle/>
        <a:p>
          <a:endParaRPr lang="en-US"/>
        </a:p>
      </dgm:t>
    </dgm:pt>
    <dgm:pt modelId="{9E29A84C-CF0A-4284-844C-0E9556A62CD5}" type="sibTrans" cxnId="{C22581B4-8399-4BD0-B3DA-799DD47112E3}">
      <dgm:prSet/>
      <dgm:spPr/>
      <dgm:t>
        <a:bodyPr/>
        <a:lstStyle/>
        <a:p>
          <a:endParaRPr lang="en-US"/>
        </a:p>
      </dgm:t>
    </dgm:pt>
    <dgm:pt modelId="{7ACB817D-1B63-4718-87D1-ECA6AAE89652}" type="pres">
      <dgm:prSet presAssocID="{E976944B-1904-4001-83AE-91526B1FB84A}" presName="root" presStyleCnt="0">
        <dgm:presLayoutVars>
          <dgm:dir/>
          <dgm:resizeHandles val="exact"/>
        </dgm:presLayoutVars>
      </dgm:prSet>
      <dgm:spPr/>
    </dgm:pt>
    <dgm:pt modelId="{92D849DB-345F-4F56-8958-387F2B9379B4}" type="pres">
      <dgm:prSet presAssocID="{A37BE30C-154B-463D-811D-7FF201AC23CD}" presName="compNode" presStyleCnt="0"/>
      <dgm:spPr/>
    </dgm:pt>
    <dgm:pt modelId="{7A7D9E91-0A84-4AC3-8BB9-338272C2C880}" type="pres">
      <dgm:prSet presAssocID="{A37BE30C-154B-463D-811D-7FF201AC23C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uzzle Pieces"/>
        </a:ext>
      </dgm:extLst>
    </dgm:pt>
    <dgm:pt modelId="{9FE3A792-9345-4F1A-8BE0-34D16387A2A4}" type="pres">
      <dgm:prSet presAssocID="{A37BE30C-154B-463D-811D-7FF201AC23CD}" presName="spaceRect" presStyleCnt="0"/>
      <dgm:spPr/>
    </dgm:pt>
    <dgm:pt modelId="{4521813D-A16B-47D1-83A0-00FA9F06C8CC}" type="pres">
      <dgm:prSet presAssocID="{A37BE30C-154B-463D-811D-7FF201AC23CD}" presName="textRect" presStyleLbl="revTx" presStyleIdx="0" presStyleCnt="3">
        <dgm:presLayoutVars>
          <dgm:chMax val="1"/>
          <dgm:chPref val="1"/>
        </dgm:presLayoutVars>
      </dgm:prSet>
      <dgm:spPr/>
    </dgm:pt>
    <dgm:pt modelId="{40064666-6411-4739-B810-D207FEC515E5}" type="pres">
      <dgm:prSet presAssocID="{E5E74CCE-8A92-4162-B9E7-B2096BDB86A6}" presName="sibTrans" presStyleCnt="0"/>
      <dgm:spPr/>
    </dgm:pt>
    <dgm:pt modelId="{59DD12BF-7EA1-4AB5-BFD6-5851C1B62226}" type="pres">
      <dgm:prSet presAssocID="{8DC5D330-D44D-4452-9C5F-21DB325BCBE6}" presName="compNode" presStyleCnt="0"/>
      <dgm:spPr/>
    </dgm:pt>
    <dgm:pt modelId="{27520D86-E7E4-43E5-9663-238E7D203274}" type="pres">
      <dgm:prSet presAssocID="{8DC5D330-D44D-4452-9C5F-21DB325BCB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431A4460-B594-4E21-A397-B26F1A374A36}" type="pres">
      <dgm:prSet presAssocID="{8DC5D330-D44D-4452-9C5F-21DB325BCBE6}" presName="spaceRect" presStyleCnt="0"/>
      <dgm:spPr/>
    </dgm:pt>
    <dgm:pt modelId="{26BF8B9F-5778-457E-AC4D-9D580A629970}" type="pres">
      <dgm:prSet presAssocID="{8DC5D330-D44D-4452-9C5F-21DB325BCBE6}" presName="textRect" presStyleLbl="revTx" presStyleIdx="1" presStyleCnt="3">
        <dgm:presLayoutVars>
          <dgm:chMax val="1"/>
          <dgm:chPref val="1"/>
        </dgm:presLayoutVars>
      </dgm:prSet>
      <dgm:spPr/>
    </dgm:pt>
    <dgm:pt modelId="{482D54AC-09B9-47A2-BB20-7B5C89F00D0E}" type="pres">
      <dgm:prSet presAssocID="{7DB9A7D6-282B-43A2-BE53-7085876BA61D}" presName="sibTrans" presStyleCnt="0"/>
      <dgm:spPr/>
    </dgm:pt>
    <dgm:pt modelId="{984F23DD-C5E8-4611-A489-0BF85DAE94AC}" type="pres">
      <dgm:prSet presAssocID="{4A622B14-487F-4A04-99E3-E595621D8994}" presName="compNode" presStyleCnt="0"/>
      <dgm:spPr/>
    </dgm:pt>
    <dgm:pt modelId="{6DD918C4-7773-4FE4-B250-3BBF7E75F47A}" type="pres">
      <dgm:prSet presAssocID="{4A622B14-487F-4A04-99E3-E595621D899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577A9E90-AC2C-448C-B136-91FD044B402E}" type="pres">
      <dgm:prSet presAssocID="{4A622B14-487F-4A04-99E3-E595621D8994}" presName="spaceRect" presStyleCnt="0"/>
      <dgm:spPr/>
    </dgm:pt>
    <dgm:pt modelId="{DB1112D5-6845-48B2-B40A-995B5F4C7500}" type="pres">
      <dgm:prSet presAssocID="{4A622B14-487F-4A04-99E3-E595621D8994}" presName="textRect" presStyleLbl="revTx" presStyleIdx="2" presStyleCnt="3">
        <dgm:presLayoutVars>
          <dgm:chMax val="1"/>
          <dgm:chPref val="1"/>
        </dgm:presLayoutVars>
      </dgm:prSet>
      <dgm:spPr/>
    </dgm:pt>
  </dgm:ptLst>
  <dgm:cxnLst>
    <dgm:cxn modelId="{E338B807-91D8-4380-9027-1A28424CBB06}" srcId="{E976944B-1904-4001-83AE-91526B1FB84A}" destId="{A37BE30C-154B-463D-811D-7FF201AC23CD}" srcOrd="0" destOrd="0" parTransId="{30A3895A-B832-4E26-AB8B-7CBB7A906EA4}" sibTransId="{E5E74CCE-8A92-4162-B9E7-B2096BDB86A6}"/>
    <dgm:cxn modelId="{A2E7016A-D9B6-4D29-B821-B9B20C5F326B}" type="presOf" srcId="{4A622B14-487F-4A04-99E3-E595621D8994}" destId="{DB1112D5-6845-48B2-B40A-995B5F4C7500}" srcOrd="0" destOrd="0" presId="urn:microsoft.com/office/officeart/2018/2/layout/IconLabelList"/>
    <dgm:cxn modelId="{10C2D8B2-7216-4120-8ABF-27DDACB1D011}" type="presOf" srcId="{E976944B-1904-4001-83AE-91526B1FB84A}" destId="{7ACB817D-1B63-4718-87D1-ECA6AAE89652}" srcOrd="0" destOrd="0" presId="urn:microsoft.com/office/officeart/2018/2/layout/IconLabelList"/>
    <dgm:cxn modelId="{C22581B4-8399-4BD0-B3DA-799DD47112E3}" srcId="{E976944B-1904-4001-83AE-91526B1FB84A}" destId="{4A622B14-487F-4A04-99E3-E595621D8994}" srcOrd="2" destOrd="0" parTransId="{300481A5-D85A-4A73-B197-8289BEEE9084}" sibTransId="{9E29A84C-CF0A-4284-844C-0E9556A62CD5}"/>
    <dgm:cxn modelId="{EBD16BC8-D6AE-45EF-9959-CE12D5FB398D}" type="presOf" srcId="{A37BE30C-154B-463D-811D-7FF201AC23CD}" destId="{4521813D-A16B-47D1-83A0-00FA9F06C8CC}" srcOrd="0" destOrd="0" presId="urn:microsoft.com/office/officeart/2018/2/layout/IconLabelList"/>
    <dgm:cxn modelId="{2037C2D1-217A-4436-991A-0060C8393186}" type="presOf" srcId="{8DC5D330-D44D-4452-9C5F-21DB325BCBE6}" destId="{26BF8B9F-5778-457E-AC4D-9D580A629970}" srcOrd="0" destOrd="0" presId="urn:microsoft.com/office/officeart/2018/2/layout/IconLabelList"/>
    <dgm:cxn modelId="{9C0711D9-D9B2-4D94-9112-1AF5ABF40979}" srcId="{E976944B-1904-4001-83AE-91526B1FB84A}" destId="{8DC5D330-D44D-4452-9C5F-21DB325BCBE6}" srcOrd="1" destOrd="0" parTransId="{E7EAF468-2D90-48A9-9D56-381AA99DCAC1}" sibTransId="{7DB9A7D6-282B-43A2-BE53-7085876BA61D}"/>
    <dgm:cxn modelId="{5B1CFDCF-403A-49D1-8E26-90CAC9F06804}" type="presParOf" srcId="{7ACB817D-1B63-4718-87D1-ECA6AAE89652}" destId="{92D849DB-345F-4F56-8958-387F2B9379B4}" srcOrd="0" destOrd="0" presId="urn:microsoft.com/office/officeart/2018/2/layout/IconLabelList"/>
    <dgm:cxn modelId="{3E2348B8-AA96-413C-A3F7-536A35935FF0}" type="presParOf" srcId="{92D849DB-345F-4F56-8958-387F2B9379B4}" destId="{7A7D9E91-0A84-4AC3-8BB9-338272C2C880}" srcOrd="0" destOrd="0" presId="urn:microsoft.com/office/officeart/2018/2/layout/IconLabelList"/>
    <dgm:cxn modelId="{8859BAEC-8117-415A-BA29-41BF3A20EAFF}" type="presParOf" srcId="{92D849DB-345F-4F56-8958-387F2B9379B4}" destId="{9FE3A792-9345-4F1A-8BE0-34D16387A2A4}" srcOrd="1" destOrd="0" presId="urn:microsoft.com/office/officeart/2018/2/layout/IconLabelList"/>
    <dgm:cxn modelId="{200A95E9-D358-4816-B622-24CFBCAE8BD1}" type="presParOf" srcId="{92D849DB-345F-4F56-8958-387F2B9379B4}" destId="{4521813D-A16B-47D1-83A0-00FA9F06C8CC}" srcOrd="2" destOrd="0" presId="urn:microsoft.com/office/officeart/2018/2/layout/IconLabelList"/>
    <dgm:cxn modelId="{6460D92A-D6EC-4E0F-A48C-078B65A64F0F}" type="presParOf" srcId="{7ACB817D-1B63-4718-87D1-ECA6AAE89652}" destId="{40064666-6411-4739-B810-D207FEC515E5}" srcOrd="1" destOrd="0" presId="urn:microsoft.com/office/officeart/2018/2/layout/IconLabelList"/>
    <dgm:cxn modelId="{B7C2C5CA-B6F5-45D9-AA5C-E985B7195D71}" type="presParOf" srcId="{7ACB817D-1B63-4718-87D1-ECA6AAE89652}" destId="{59DD12BF-7EA1-4AB5-BFD6-5851C1B62226}" srcOrd="2" destOrd="0" presId="urn:microsoft.com/office/officeart/2018/2/layout/IconLabelList"/>
    <dgm:cxn modelId="{905295C0-AA58-4C7F-A1AD-89A4B4A69733}" type="presParOf" srcId="{59DD12BF-7EA1-4AB5-BFD6-5851C1B62226}" destId="{27520D86-E7E4-43E5-9663-238E7D203274}" srcOrd="0" destOrd="0" presId="urn:microsoft.com/office/officeart/2018/2/layout/IconLabelList"/>
    <dgm:cxn modelId="{16E5FB66-0FBA-4E0C-8C1B-807B05BCF44B}" type="presParOf" srcId="{59DD12BF-7EA1-4AB5-BFD6-5851C1B62226}" destId="{431A4460-B594-4E21-A397-B26F1A374A36}" srcOrd="1" destOrd="0" presId="urn:microsoft.com/office/officeart/2018/2/layout/IconLabelList"/>
    <dgm:cxn modelId="{42BD71F7-11FD-41B0-95E4-068BF7A513E2}" type="presParOf" srcId="{59DD12BF-7EA1-4AB5-BFD6-5851C1B62226}" destId="{26BF8B9F-5778-457E-AC4D-9D580A629970}" srcOrd="2" destOrd="0" presId="urn:microsoft.com/office/officeart/2018/2/layout/IconLabelList"/>
    <dgm:cxn modelId="{4F966613-803F-4FEC-A8BD-D5711AF972A4}" type="presParOf" srcId="{7ACB817D-1B63-4718-87D1-ECA6AAE89652}" destId="{482D54AC-09B9-47A2-BB20-7B5C89F00D0E}" srcOrd="3" destOrd="0" presId="urn:microsoft.com/office/officeart/2018/2/layout/IconLabelList"/>
    <dgm:cxn modelId="{D2C5AE89-B60B-4BEE-AD31-B2B9190F3D12}" type="presParOf" srcId="{7ACB817D-1B63-4718-87D1-ECA6AAE89652}" destId="{984F23DD-C5E8-4611-A489-0BF85DAE94AC}" srcOrd="4" destOrd="0" presId="urn:microsoft.com/office/officeart/2018/2/layout/IconLabelList"/>
    <dgm:cxn modelId="{EF0E5D70-FDF6-4A9E-9FD5-F565376F4D33}" type="presParOf" srcId="{984F23DD-C5E8-4611-A489-0BF85DAE94AC}" destId="{6DD918C4-7773-4FE4-B250-3BBF7E75F47A}" srcOrd="0" destOrd="0" presId="urn:microsoft.com/office/officeart/2018/2/layout/IconLabelList"/>
    <dgm:cxn modelId="{E508D69F-6749-4401-90E3-8DB71BEB4593}" type="presParOf" srcId="{984F23DD-C5E8-4611-A489-0BF85DAE94AC}" destId="{577A9E90-AC2C-448C-B136-91FD044B402E}" srcOrd="1" destOrd="0" presId="urn:microsoft.com/office/officeart/2018/2/layout/IconLabelList"/>
    <dgm:cxn modelId="{B97871EC-5209-4A48-BFBF-A27895783C8A}" type="presParOf" srcId="{984F23DD-C5E8-4611-A489-0BF85DAE94AC}" destId="{DB1112D5-6845-48B2-B40A-995B5F4C750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FCC0AB6-4338-44EE-921A-23FDEC59308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B364F95-43CB-4BCB-BBB2-5EA69C67A8FA}">
      <dgm:prSet/>
      <dgm:spPr/>
      <dgm:t>
        <a:bodyPr/>
        <a:lstStyle/>
        <a:p>
          <a:r>
            <a:rPr lang="en-GB"/>
            <a:t>Language is learned through interaction with the environment via operant conditioning -  imitation, reinforcement, and conditioning. </a:t>
          </a:r>
          <a:endParaRPr lang="en-US"/>
        </a:p>
      </dgm:t>
    </dgm:pt>
    <dgm:pt modelId="{49D8D98E-B935-4F45-B991-3A527E5206BF}" type="parTrans" cxnId="{CC6EDF82-1354-40E6-8F01-3A4F666DF63F}">
      <dgm:prSet/>
      <dgm:spPr/>
      <dgm:t>
        <a:bodyPr/>
        <a:lstStyle/>
        <a:p>
          <a:endParaRPr lang="en-US"/>
        </a:p>
      </dgm:t>
    </dgm:pt>
    <dgm:pt modelId="{CA254CB9-5951-4B24-AB51-16769D564272}" type="sibTrans" cxnId="{CC6EDF82-1354-40E6-8F01-3A4F666DF63F}">
      <dgm:prSet/>
      <dgm:spPr/>
      <dgm:t>
        <a:bodyPr/>
        <a:lstStyle/>
        <a:p>
          <a:endParaRPr lang="en-US"/>
        </a:p>
      </dgm:t>
    </dgm:pt>
    <dgm:pt modelId="{965C6944-6D34-4AE1-9AA4-60D3A9549682}">
      <dgm:prSet/>
      <dgm:spPr/>
      <dgm:t>
        <a:bodyPr/>
        <a:lstStyle/>
        <a:p>
          <a:r>
            <a:rPr lang="en-GB"/>
            <a:t>- Role of Caregivers: Provide reinforcement to shape language use. </a:t>
          </a:r>
          <a:endParaRPr lang="en-US"/>
        </a:p>
      </dgm:t>
    </dgm:pt>
    <dgm:pt modelId="{3B275975-70F6-4010-A6BD-58480A613B96}" type="parTrans" cxnId="{6E5BE001-C6F3-421F-AF6D-2E289FBA2508}">
      <dgm:prSet/>
      <dgm:spPr/>
      <dgm:t>
        <a:bodyPr/>
        <a:lstStyle/>
        <a:p>
          <a:endParaRPr lang="en-US"/>
        </a:p>
      </dgm:t>
    </dgm:pt>
    <dgm:pt modelId="{5E5A9C5B-1903-4439-AB14-0450D637D4D9}" type="sibTrans" cxnId="{6E5BE001-C6F3-421F-AF6D-2E289FBA2508}">
      <dgm:prSet/>
      <dgm:spPr/>
      <dgm:t>
        <a:bodyPr/>
        <a:lstStyle/>
        <a:p>
          <a:endParaRPr lang="en-US"/>
        </a:p>
      </dgm:t>
    </dgm:pt>
    <dgm:pt modelId="{BA75BC23-8BC8-4CE5-B910-E40681865FEB}">
      <dgm:prSet/>
      <dgm:spPr/>
      <dgm:t>
        <a:bodyPr/>
        <a:lstStyle/>
        <a:p>
          <a:r>
            <a:rPr lang="en-GB"/>
            <a:t>- Emphasis on nurture: Environment and experience shape language development.</a:t>
          </a:r>
          <a:endParaRPr lang="en-US"/>
        </a:p>
      </dgm:t>
    </dgm:pt>
    <dgm:pt modelId="{FE806FBF-5A4A-4D63-875F-1932A3DF56CC}" type="parTrans" cxnId="{C6D9A95C-96DB-4115-85D8-23185835FC76}">
      <dgm:prSet/>
      <dgm:spPr/>
      <dgm:t>
        <a:bodyPr/>
        <a:lstStyle/>
        <a:p>
          <a:endParaRPr lang="en-US"/>
        </a:p>
      </dgm:t>
    </dgm:pt>
    <dgm:pt modelId="{86693868-5897-4CD7-9EE3-8B4C8241092C}" type="sibTrans" cxnId="{C6D9A95C-96DB-4115-85D8-23185835FC76}">
      <dgm:prSet/>
      <dgm:spPr/>
      <dgm:t>
        <a:bodyPr/>
        <a:lstStyle/>
        <a:p>
          <a:endParaRPr lang="en-US"/>
        </a:p>
      </dgm:t>
    </dgm:pt>
    <dgm:pt modelId="{8410A160-B51F-447D-AD1F-C2A1DFCF613F}">
      <dgm:prSet/>
      <dgm:spPr/>
      <dgm:t>
        <a:bodyPr/>
        <a:lstStyle/>
        <a:p>
          <a:r>
            <a:rPr lang="en-GB" b="1"/>
            <a:t>Criticism</a:t>
          </a:r>
          <a:r>
            <a:rPr lang="en-GB"/>
            <a:t>: Doesn’t fully explain novel sentence creation or the speed of acquisition.</a:t>
          </a:r>
          <a:endParaRPr lang="en-US"/>
        </a:p>
      </dgm:t>
    </dgm:pt>
    <dgm:pt modelId="{6CE7F3D2-8A7D-4531-A704-47DAC75C9A26}" type="parTrans" cxnId="{3A3F2462-3790-4ED6-97BE-28E8D749668E}">
      <dgm:prSet/>
      <dgm:spPr/>
      <dgm:t>
        <a:bodyPr/>
        <a:lstStyle/>
        <a:p>
          <a:endParaRPr lang="en-US"/>
        </a:p>
      </dgm:t>
    </dgm:pt>
    <dgm:pt modelId="{0442DBFC-16BA-4D2D-871A-19E5931D40BA}" type="sibTrans" cxnId="{3A3F2462-3790-4ED6-97BE-28E8D749668E}">
      <dgm:prSet/>
      <dgm:spPr/>
      <dgm:t>
        <a:bodyPr/>
        <a:lstStyle/>
        <a:p>
          <a:endParaRPr lang="en-US"/>
        </a:p>
      </dgm:t>
    </dgm:pt>
    <dgm:pt modelId="{EB8D53D3-3F9E-4D1D-90B7-9D44F6B420D0}" type="pres">
      <dgm:prSet presAssocID="{BFCC0AB6-4338-44EE-921A-23FDEC593087}" presName="vert0" presStyleCnt="0">
        <dgm:presLayoutVars>
          <dgm:dir/>
          <dgm:animOne val="branch"/>
          <dgm:animLvl val="lvl"/>
        </dgm:presLayoutVars>
      </dgm:prSet>
      <dgm:spPr/>
    </dgm:pt>
    <dgm:pt modelId="{6C52F74C-450B-48C9-86F5-8A1BD413553A}" type="pres">
      <dgm:prSet presAssocID="{DB364F95-43CB-4BCB-BBB2-5EA69C67A8FA}" presName="thickLine" presStyleLbl="alignNode1" presStyleIdx="0" presStyleCnt="4"/>
      <dgm:spPr/>
    </dgm:pt>
    <dgm:pt modelId="{8774E439-347F-4A66-AA60-9BDACE633138}" type="pres">
      <dgm:prSet presAssocID="{DB364F95-43CB-4BCB-BBB2-5EA69C67A8FA}" presName="horz1" presStyleCnt="0"/>
      <dgm:spPr/>
    </dgm:pt>
    <dgm:pt modelId="{1CB4F739-2229-4EF8-A2CE-369B053A429F}" type="pres">
      <dgm:prSet presAssocID="{DB364F95-43CB-4BCB-BBB2-5EA69C67A8FA}" presName="tx1" presStyleLbl="revTx" presStyleIdx="0" presStyleCnt="4"/>
      <dgm:spPr/>
    </dgm:pt>
    <dgm:pt modelId="{F632A7D6-D72A-4905-A7E1-280252B2AEA1}" type="pres">
      <dgm:prSet presAssocID="{DB364F95-43CB-4BCB-BBB2-5EA69C67A8FA}" presName="vert1" presStyleCnt="0"/>
      <dgm:spPr/>
    </dgm:pt>
    <dgm:pt modelId="{668DF5D8-0E5E-4511-B893-283FC2627228}" type="pres">
      <dgm:prSet presAssocID="{965C6944-6D34-4AE1-9AA4-60D3A9549682}" presName="thickLine" presStyleLbl="alignNode1" presStyleIdx="1" presStyleCnt="4"/>
      <dgm:spPr/>
    </dgm:pt>
    <dgm:pt modelId="{3CA85AC2-9F84-4133-8404-1CCD5017D2E4}" type="pres">
      <dgm:prSet presAssocID="{965C6944-6D34-4AE1-9AA4-60D3A9549682}" presName="horz1" presStyleCnt="0"/>
      <dgm:spPr/>
    </dgm:pt>
    <dgm:pt modelId="{DEECAF4C-899D-4906-BB42-0C6A5B4627A4}" type="pres">
      <dgm:prSet presAssocID="{965C6944-6D34-4AE1-9AA4-60D3A9549682}" presName="tx1" presStyleLbl="revTx" presStyleIdx="1" presStyleCnt="4"/>
      <dgm:spPr/>
    </dgm:pt>
    <dgm:pt modelId="{CFB849DD-1269-4B54-BBA3-7C64CE798E32}" type="pres">
      <dgm:prSet presAssocID="{965C6944-6D34-4AE1-9AA4-60D3A9549682}" presName="vert1" presStyleCnt="0"/>
      <dgm:spPr/>
    </dgm:pt>
    <dgm:pt modelId="{C6237D44-25E0-4580-B7A4-D58DEB494919}" type="pres">
      <dgm:prSet presAssocID="{BA75BC23-8BC8-4CE5-B910-E40681865FEB}" presName="thickLine" presStyleLbl="alignNode1" presStyleIdx="2" presStyleCnt="4"/>
      <dgm:spPr/>
    </dgm:pt>
    <dgm:pt modelId="{A8B9A1B2-CDAF-449F-AEEB-9FDF4E676064}" type="pres">
      <dgm:prSet presAssocID="{BA75BC23-8BC8-4CE5-B910-E40681865FEB}" presName="horz1" presStyleCnt="0"/>
      <dgm:spPr/>
    </dgm:pt>
    <dgm:pt modelId="{28D26B81-6C91-4481-8176-725D26F34D5A}" type="pres">
      <dgm:prSet presAssocID="{BA75BC23-8BC8-4CE5-B910-E40681865FEB}" presName="tx1" presStyleLbl="revTx" presStyleIdx="2" presStyleCnt="4"/>
      <dgm:spPr/>
    </dgm:pt>
    <dgm:pt modelId="{CA012B06-9E6B-47C7-9D0B-434FE3078164}" type="pres">
      <dgm:prSet presAssocID="{BA75BC23-8BC8-4CE5-B910-E40681865FEB}" presName="vert1" presStyleCnt="0"/>
      <dgm:spPr/>
    </dgm:pt>
    <dgm:pt modelId="{B11FB000-22D5-4936-BB81-8B245D1DF503}" type="pres">
      <dgm:prSet presAssocID="{8410A160-B51F-447D-AD1F-C2A1DFCF613F}" presName="thickLine" presStyleLbl="alignNode1" presStyleIdx="3" presStyleCnt="4"/>
      <dgm:spPr/>
    </dgm:pt>
    <dgm:pt modelId="{C2A23D22-F38D-45AF-97FD-9CB2072B7271}" type="pres">
      <dgm:prSet presAssocID="{8410A160-B51F-447D-AD1F-C2A1DFCF613F}" presName="horz1" presStyleCnt="0"/>
      <dgm:spPr/>
    </dgm:pt>
    <dgm:pt modelId="{07C3C448-2F4D-4617-824E-A7D692539F7F}" type="pres">
      <dgm:prSet presAssocID="{8410A160-B51F-447D-AD1F-C2A1DFCF613F}" presName="tx1" presStyleLbl="revTx" presStyleIdx="3" presStyleCnt="4"/>
      <dgm:spPr/>
    </dgm:pt>
    <dgm:pt modelId="{ACDD93D1-AE1E-4D4E-9210-EE81D2896D54}" type="pres">
      <dgm:prSet presAssocID="{8410A160-B51F-447D-AD1F-C2A1DFCF613F}" presName="vert1" presStyleCnt="0"/>
      <dgm:spPr/>
    </dgm:pt>
  </dgm:ptLst>
  <dgm:cxnLst>
    <dgm:cxn modelId="{6E5BE001-C6F3-421F-AF6D-2E289FBA2508}" srcId="{BFCC0AB6-4338-44EE-921A-23FDEC593087}" destId="{965C6944-6D34-4AE1-9AA4-60D3A9549682}" srcOrd="1" destOrd="0" parTransId="{3B275975-70F6-4010-A6BD-58480A613B96}" sibTransId="{5E5A9C5B-1903-4439-AB14-0450D637D4D9}"/>
    <dgm:cxn modelId="{51850803-9A92-46C5-8C6D-E5C6DEA135EF}" type="presOf" srcId="{BA75BC23-8BC8-4CE5-B910-E40681865FEB}" destId="{28D26B81-6C91-4481-8176-725D26F34D5A}" srcOrd="0" destOrd="0" presId="urn:microsoft.com/office/officeart/2008/layout/LinedList"/>
    <dgm:cxn modelId="{C3C9D015-39EB-49C8-A8FF-4A365D207618}" type="presOf" srcId="{DB364F95-43CB-4BCB-BBB2-5EA69C67A8FA}" destId="{1CB4F739-2229-4EF8-A2CE-369B053A429F}" srcOrd="0" destOrd="0" presId="urn:microsoft.com/office/officeart/2008/layout/LinedList"/>
    <dgm:cxn modelId="{C6D9A95C-96DB-4115-85D8-23185835FC76}" srcId="{BFCC0AB6-4338-44EE-921A-23FDEC593087}" destId="{BA75BC23-8BC8-4CE5-B910-E40681865FEB}" srcOrd="2" destOrd="0" parTransId="{FE806FBF-5A4A-4D63-875F-1932A3DF56CC}" sibTransId="{86693868-5897-4CD7-9EE3-8B4C8241092C}"/>
    <dgm:cxn modelId="{3A3F2462-3790-4ED6-97BE-28E8D749668E}" srcId="{BFCC0AB6-4338-44EE-921A-23FDEC593087}" destId="{8410A160-B51F-447D-AD1F-C2A1DFCF613F}" srcOrd="3" destOrd="0" parTransId="{6CE7F3D2-8A7D-4531-A704-47DAC75C9A26}" sibTransId="{0442DBFC-16BA-4D2D-871A-19E5931D40BA}"/>
    <dgm:cxn modelId="{CC6EDF82-1354-40E6-8F01-3A4F666DF63F}" srcId="{BFCC0AB6-4338-44EE-921A-23FDEC593087}" destId="{DB364F95-43CB-4BCB-BBB2-5EA69C67A8FA}" srcOrd="0" destOrd="0" parTransId="{49D8D98E-B935-4F45-B991-3A527E5206BF}" sibTransId="{CA254CB9-5951-4B24-AB51-16769D564272}"/>
    <dgm:cxn modelId="{9221F7A0-1352-4DB2-91AF-C6AC9571D692}" type="presOf" srcId="{BFCC0AB6-4338-44EE-921A-23FDEC593087}" destId="{EB8D53D3-3F9E-4D1D-90B7-9D44F6B420D0}" srcOrd="0" destOrd="0" presId="urn:microsoft.com/office/officeart/2008/layout/LinedList"/>
    <dgm:cxn modelId="{8C8C37A5-858A-436D-A3F6-1F66D65C5CAE}" type="presOf" srcId="{8410A160-B51F-447D-AD1F-C2A1DFCF613F}" destId="{07C3C448-2F4D-4617-824E-A7D692539F7F}" srcOrd="0" destOrd="0" presId="urn:microsoft.com/office/officeart/2008/layout/LinedList"/>
    <dgm:cxn modelId="{A46F5FBA-AD3F-46A9-90E4-498BD0CBF066}" type="presOf" srcId="{965C6944-6D34-4AE1-9AA4-60D3A9549682}" destId="{DEECAF4C-899D-4906-BB42-0C6A5B4627A4}" srcOrd="0" destOrd="0" presId="urn:microsoft.com/office/officeart/2008/layout/LinedList"/>
    <dgm:cxn modelId="{5F383F95-BF5E-49C0-B6C4-B1E96F73948F}" type="presParOf" srcId="{EB8D53D3-3F9E-4D1D-90B7-9D44F6B420D0}" destId="{6C52F74C-450B-48C9-86F5-8A1BD413553A}" srcOrd="0" destOrd="0" presId="urn:microsoft.com/office/officeart/2008/layout/LinedList"/>
    <dgm:cxn modelId="{EE1CBBB1-7C63-4AF9-BB73-EC997F62DDCD}" type="presParOf" srcId="{EB8D53D3-3F9E-4D1D-90B7-9D44F6B420D0}" destId="{8774E439-347F-4A66-AA60-9BDACE633138}" srcOrd="1" destOrd="0" presId="urn:microsoft.com/office/officeart/2008/layout/LinedList"/>
    <dgm:cxn modelId="{F57FE0EC-72F8-4C6C-AD32-48564F8D4B02}" type="presParOf" srcId="{8774E439-347F-4A66-AA60-9BDACE633138}" destId="{1CB4F739-2229-4EF8-A2CE-369B053A429F}" srcOrd="0" destOrd="0" presId="urn:microsoft.com/office/officeart/2008/layout/LinedList"/>
    <dgm:cxn modelId="{1A26CF7D-60EB-4EC1-B458-88772C32675D}" type="presParOf" srcId="{8774E439-347F-4A66-AA60-9BDACE633138}" destId="{F632A7D6-D72A-4905-A7E1-280252B2AEA1}" srcOrd="1" destOrd="0" presId="urn:microsoft.com/office/officeart/2008/layout/LinedList"/>
    <dgm:cxn modelId="{B1C84A3A-2EEC-4153-8227-70D1A6B10CB9}" type="presParOf" srcId="{EB8D53D3-3F9E-4D1D-90B7-9D44F6B420D0}" destId="{668DF5D8-0E5E-4511-B893-283FC2627228}" srcOrd="2" destOrd="0" presId="urn:microsoft.com/office/officeart/2008/layout/LinedList"/>
    <dgm:cxn modelId="{1589E52D-61E5-445F-8E8C-5275912EF5E1}" type="presParOf" srcId="{EB8D53D3-3F9E-4D1D-90B7-9D44F6B420D0}" destId="{3CA85AC2-9F84-4133-8404-1CCD5017D2E4}" srcOrd="3" destOrd="0" presId="urn:microsoft.com/office/officeart/2008/layout/LinedList"/>
    <dgm:cxn modelId="{D7A5BFD9-5602-4896-A596-742712CAE001}" type="presParOf" srcId="{3CA85AC2-9F84-4133-8404-1CCD5017D2E4}" destId="{DEECAF4C-899D-4906-BB42-0C6A5B4627A4}" srcOrd="0" destOrd="0" presId="urn:microsoft.com/office/officeart/2008/layout/LinedList"/>
    <dgm:cxn modelId="{7F4105A3-0617-4B50-946B-5378A3AA0430}" type="presParOf" srcId="{3CA85AC2-9F84-4133-8404-1CCD5017D2E4}" destId="{CFB849DD-1269-4B54-BBA3-7C64CE798E32}" srcOrd="1" destOrd="0" presId="urn:microsoft.com/office/officeart/2008/layout/LinedList"/>
    <dgm:cxn modelId="{865E89EC-482E-4636-B0E5-3158BFE50BE9}" type="presParOf" srcId="{EB8D53D3-3F9E-4D1D-90B7-9D44F6B420D0}" destId="{C6237D44-25E0-4580-B7A4-D58DEB494919}" srcOrd="4" destOrd="0" presId="urn:microsoft.com/office/officeart/2008/layout/LinedList"/>
    <dgm:cxn modelId="{750849CC-5216-47F0-9A7E-64C9D886393B}" type="presParOf" srcId="{EB8D53D3-3F9E-4D1D-90B7-9D44F6B420D0}" destId="{A8B9A1B2-CDAF-449F-AEEB-9FDF4E676064}" srcOrd="5" destOrd="0" presId="urn:microsoft.com/office/officeart/2008/layout/LinedList"/>
    <dgm:cxn modelId="{7B43B3BB-9490-4C4C-BD68-25269805E11B}" type="presParOf" srcId="{A8B9A1B2-CDAF-449F-AEEB-9FDF4E676064}" destId="{28D26B81-6C91-4481-8176-725D26F34D5A}" srcOrd="0" destOrd="0" presId="urn:microsoft.com/office/officeart/2008/layout/LinedList"/>
    <dgm:cxn modelId="{E356D0E4-BA79-4E77-A082-DA3C16180D84}" type="presParOf" srcId="{A8B9A1B2-CDAF-449F-AEEB-9FDF4E676064}" destId="{CA012B06-9E6B-47C7-9D0B-434FE3078164}" srcOrd="1" destOrd="0" presId="urn:microsoft.com/office/officeart/2008/layout/LinedList"/>
    <dgm:cxn modelId="{5BE1B96F-FA97-436B-9F3C-3CC040D92656}" type="presParOf" srcId="{EB8D53D3-3F9E-4D1D-90B7-9D44F6B420D0}" destId="{B11FB000-22D5-4936-BB81-8B245D1DF503}" srcOrd="6" destOrd="0" presId="urn:microsoft.com/office/officeart/2008/layout/LinedList"/>
    <dgm:cxn modelId="{C82CD028-A89C-429F-BF16-B72EA7E9E81B}" type="presParOf" srcId="{EB8D53D3-3F9E-4D1D-90B7-9D44F6B420D0}" destId="{C2A23D22-F38D-45AF-97FD-9CB2072B7271}" srcOrd="7" destOrd="0" presId="urn:microsoft.com/office/officeart/2008/layout/LinedList"/>
    <dgm:cxn modelId="{638F80F0-034E-467D-A1FE-CE98C5989998}" type="presParOf" srcId="{C2A23D22-F38D-45AF-97FD-9CB2072B7271}" destId="{07C3C448-2F4D-4617-824E-A7D692539F7F}" srcOrd="0" destOrd="0" presId="urn:microsoft.com/office/officeart/2008/layout/LinedList"/>
    <dgm:cxn modelId="{300C5C0D-1B0C-457E-9C65-E10923D4EF78}" type="presParOf" srcId="{C2A23D22-F38D-45AF-97FD-9CB2072B7271}" destId="{ACDD93D1-AE1E-4D4E-9210-EE81D2896D5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50E363B-0371-482C-B610-C7CDC3D9014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7EA04E6-2D19-463D-A53B-D2AB693B88B9}">
      <dgm:prSet/>
      <dgm:spPr/>
      <dgm:t>
        <a:bodyPr/>
        <a:lstStyle/>
        <a:p>
          <a:r>
            <a:rPr lang="en-US"/>
            <a:t>- Speech therapy techniques using reinforcement.</a:t>
          </a:r>
        </a:p>
      </dgm:t>
    </dgm:pt>
    <dgm:pt modelId="{E421A3FF-AD8E-46EC-A0B0-60653128CC28}" type="parTrans" cxnId="{DC192382-6F03-465B-B072-FD5DA82D2134}">
      <dgm:prSet/>
      <dgm:spPr/>
      <dgm:t>
        <a:bodyPr/>
        <a:lstStyle/>
        <a:p>
          <a:endParaRPr lang="en-US"/>
        </a:p>
      </dgm:t>
    </dgm:pt>
    <dgm:pt modelId="{764DDE63-217A-47C0-A33D-754C9FA2C868}" type="sibTrans" cxnId="{DC192382-6F03-465B-B072-FD5DA82D2134}">
      <dgm:prSet/>
      <dgm:spPr/>
      <dgm:t>
        <a:bodyPr/>
        <a:lstStyle/>
        <a:p>
          <a:endParaRPr lang="en-US"/>
        </a:p>
      </dgm:t>
    </dgm:pt>
    <dgm:pt modelId="{40D91951-BC60-470C-B50D-FE5BEDD26C5B}">
      <dgm:prSet/>
      <dgm:spPr/>
      <dgm:t>
        <a:bodyPr/>
        <a:lstStyle/>
        <a:p>
          <a:r>
            <a:rPr lang="en-US"/>
            <a:t>- Behaviour-based interventions in early years settings.</a:t>
          </a:r>
        </a:p>
      </dgm:t>
    </dgm:pt>
    <dgm:pt modelId="{2F78E7DB-2C46-47F7-B936-CDC3CF536D6E}" type="parTrans" cxnId="{9596A08C-5B61-48B2-8D47-48D77D38E418}">
      <dgm:prSet/>
      <dgm:spPr/>
      <dgm:t>
        <a:bodyPr/>
        <a:lstStyle/>
        <a:p>
          <a:endParaRPr lang="en-US"/>
        </a:p>
      </dgm:t>
    </dgm:pt>
    <dgm:pt modelId="{851DE6F5-41C7-482D-AF0E-26A90101A137}" type="sibTrans" cxnId="{9596A08C-5B61-48B2-8D47-48D77D38E418}">
      <dgm:prSet/>
      <dgm:spPr/>
      <dgm:t>
        <a:bodyPr/>
        <a:lstStyle/>
        <a:p>
          <a:endParaRPr lang="en-US"/>
        </a:p>
      </dgm:t>
    </dgm:pt>
    <dgm:pt modelId="{7CEFD451-703A-4566-8225-D39780E0E98B}">
      <dgm:prSet/>
      <dgm:spPr/>
      <dgm:t>
        <a:bodyPr/>
        <a:lstStyle/>
        <a:p>
          <a:r>
            <a:rPr lang="en-US"/>
            <a:t>- Supporting parents in language-rich interactions.</a:t>
          </a:r>
        </a:p>
      </dgm:t>
    </dgm:pt>
    <dgm:pt modelId="{2DAB403A-8E5B-432D-BD17-DFDECE3846AE}" type="parTrans" cxnId="{1BA523B6-13B1-4DA8-8FF6-59BB50F6FBF7}">
      <dgm:prSet/>
      <dgm:spPr/>
      <dgm:t>
        <a:bodyPr/>
        <a:lstStyle/>
        <a:p>
          <a:endParaRPr lang="en-US"/>
        </a:p>
      </dgm:t>
    </dgm:pt>
    <dgm:pt modelId="{07440F92-0D7E-4E24-9529-94BDCA948E43}" type="sibTrans" cxnId="{1BA523B6-13B1-4DA8-8FF6-59BB50F6FBF7}">
      <dgm:prSet/>
      <dgm:spPr/>
      <dgm:t>
        <a:bodyPr/>
        <a:lstStyle/>
        <a:p>
          <a:endParaRPr lang="en-US"/>
        </a:p>
      </dgm:t>
    </dgm:pt>
    <dgm:pt modelId="{A57D5B4B-DE7C-4C8A-A35F-F0592C39F6F3}" type="pres">
      <dgm:prSet presAssocID="{D50E363B-0371-482C-B610-C7CDC3D9014B}" presName="linear" presStyleCnt="0">
        <dgm:presLayoutVars>
          <dgm:animLvl val="lvl"/>
          <dgm:resizeHandles val="exact"/>
        </dgm:presLayoutVars>
      </dgm:prSet>
      <dgm:spPr/>
    </dgm:pt>
    <dgm:pt modelId="{4F426725-1F52-4350-A6F4-A39276511E8D}" type="pres">
      <dgm:prSet presAssocID="{97EA04E6-2D19-463D-A53B-D2AB693B88B9}" presName="parentText" presStyleLbl="node1" presStyleIdx="0" presStyleCnt="3">
        <dgm:presLayoutVars>
          <dgm:chMax val="0"/>
          <dgm:bulletEnabled val="1"/>
        </dgm:presLayoutVars>
      </dgm:prSet>
      <dgm:spPr/>
    </dgm:pt>
    <dgm:pt modelId="{C1B5E907-4C34-465D-BEAF-0BC05FD3B912}" type="pres">
      <dgm:prSet presAssocID="{764DDE63-217A-47C0-A33D-754C9FA2C868}" presName="spacer" presStyleCnt="0"/>
      <dgm:spPr/>
    </dgm:pt>
    <dgm:pt modelId="{B6B4BC09-47F2-4FA1-89E0-2C511C08D7A2}" type="pres">
      <dgm:prSet presAssocID="{40D91951-BC60-470C-B50D-FE5BEDD26C5B}" presName="parentText" presStyleLbl="node1" presStyleIdx="1" presStyleCnt="3">
        <dgm:presLayoutVars>
          <dgm:chMax val="0"/>
          <dgm:bulletEnabled val="1"/>
        </dgm:presLayoutVars>
      </dgm:prSet>
      <dgm:spPr/>
    </dgm:pt>
    <dgm:pt modelId="{94A8325F-D6ED-45B8-AA8B-E1520B5134F0}" type="pres">
      <dgm:prSet presAssocID="{851DE6F5-41C7-482D-AF0E-26A90101A137}" presName="spacer" presStyleCnt="0"/>
      <dgm:spPr/>
    </dgm:pt>
    <dgm:pt modelId="{B8DCD385-44F5-4ED8-8BD6-5D2AEBD45C00}" type="pres">
      <dgm:prSet presAssocID="{7CEFD451-703A-4566-8225-D39780E0E98B}" presName="parentText" presStyleLbl="node1" presStyleIdx="2" presStyleCnt="3">
        <dgm:presLayoutVars>
          <dgm:chMax val="0"/>
          <dgm:bulletEnabled val="1"/>
        </dgm:presLayoutVars>
      </dgm:prSet>
      <dgm:spPr/>
    </dgm:pt>
  </dgm:ptLst>
  <dgm:cxnLst>
    <dgm:cxn modelId="{34B7831F-7B45-4A2F-AC4B-D52AC778A4E2}" type="presOf" srcId="{D50E363B-0371-482C-B610-C7CDC3D9014B}" destId="{A57D5B4B-DE7C-4C8A-A35F-F0592C39F6F3}" srcOrd="0" destOrd="0" presId="urn:microsoft.com/office/officeart/2005/8/layout/vList2"/>
    <dgm:cxn modelId="{E043DD7E-CCD9-42E7-9757-2665B7098177}" type="presOf" srcId="{7CEFD451-703A-4566-8225-D39780E0E98B}" destId="{B8DCD385-44F5-4ED8-8BD6-5D2AEBD45C00}" srcOrd="0" destOrd="0" presId="urn:microsoft.com/office/officeart/2005/8/layout/vList2"/>
    <dgm:cxn modelId="{DC192382-6F03-465B-B072-FD5DA82D2134}" srcId="{D50E363B-0371-482C-B610-C7CDC3D9014B}" destId="{97EA04E6-2D19-463D-A53B-D2AB693B88B9}" srcOrd="0" destOrd="0" parTransId="{E421A3FF-AD8E-46EC-A0B0-60653128CC28}" sibTransId="{764DDE63-217A-47C0-A33D-754C9FA2C868}"/>
    <dgm:cxn modelId="{9596A08C-5B61-48B2-8D47-48D77D38E418}" srcId="{D50E363B-0371-482C-B610-C7CDC3D9014B}" destId="{40D91951-BC60-470C-B50D-FE5BEDD26C5B}" srcOrd="1" destOrd="0" parTransId="{2F78E7DB-2C46-47F7-B936-CDC3CF536D6E}" sibTransId="{851DE6F5-41C7-482D-AF0E-26A90101A137}"/>
    <dgm:cxn modelId="{1BA523B6-13B1-4DA8-8FF6-59BB50F6FBF7}" srcId="{D50E363B-0371-482C-B610-C7CDC3D9014B}" destId="{7CEFD451-703A-4566-8225-D39780E0E98B}" srcOrd="2" destOrd="0" parTransId="{2DAB403A-8E5B-432D-BD17-DFDECE3846AE}" sibTransId="{07440F92-0D7E-4E24-9529-94BDCA948E43}"/>
    <dgm:cxn modelId="{891835C0-3E8D-4056-B7B9-5F8239FE1D94}" type="presOf" srcId="{40D91951-BC60-470C-B50D-FE5BEDD26C5B}" destId="{B6B4BC09-47F2-4FA1-89E0-2C511C08D7A2}" srcOrd="0" destOrd="0" presId="urn:microsoft.com/office/officeart/2005/8/layout/vList2"/>
    <dgm:cxn modelId="{0B932CF5-9868-47CB-AA79-09FFCEEA8882}" type="presOf" srcId="{97EA04E6-2D19-463D-A53B-D2AB693B88B9}" destId="{4F426725-1F52-4350-A6F4-A39276511E8D}" srcOrd="0" destOrd="0" presId="urn:microsoft.com/office/officeart/2005/8/layout/vList2"/>
    <dgm:cxn modelId="{3E3682EB-C3D4-4D52-AA5F-43AC955990B5}" type="presParOf" srcId="{A57D5B4B-DE7C-4C8A-A35F-F0592C39F6F3}" destId="{4F426725-1F52-4350-A6F4-A39276511E8D}" srcOrd="0" destOrd="0" presId="urn:microsoft.com/office/officeart/2005/8/layout/vList2"/>
    <dgm:cxn modelId="{66CF32A6-18FC-4D46-89F7-150943D9CA1D}" type="presParOf" srcId="{A57D5B4B-DE7C-4C8A-A35F-F0592C39F6F3}" destId="{C1B5E907-4C34-465D-BEAF-0BC05FD3B912}" srcOrd="1" destOrd="0" presId="urn:microsoft.com/office/officeart/2005/8/layout/vList2"/>
    <dgm:cxn modelId="{419206D5-29DA-45FB-A55C-012B9DB2325D}" type="presParOf" srcId="{A57D5B4B-DE7C-4C8A-A35F-F0592C39F6F3}" destId="{B6B4BC09-47F2-4FA1-89E0-2C511C08D7A2}" srcOrd="2" destOrd="0" presId="urn:microsoft.com/office/officeart/2005/8/layout/vList2"/>
    <dgm:cxn modelId="{103FF6EF-EE98-4A6B-AE7B-17AD4549022B}" type="presParOf" srcId="{A57D5B4B-DE7C-4C8A-A35F-F0592C39F6F3}" destId="{94A8325F-D6ED-45B8-AA8B-E1520B5134F0}" srcOrd="3" destOrd="0" presId="urn:microsoft.com/office/officeart/2005/8/layout/vList2"/>
    <dgm:cxn modelId="{81F6605C-89EE-492E-939D-5251031464E8}" type="presParOf" srcId="{A57D5B4B-DE7C-4C8A-A35F-F0592C39F6F3}" destId="{B8DCD385-44F5-4ED8-8BD6-5D2AEBD45C0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CC08ADA-360E-481B-9CE0-AC9A3AD48CB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18FAE21-A08E-4672-B64D-F603CDD1525F}">
      <dgm:prSet/>
      <dgm:spPr/>
      <dgm:t>
        <a:bodyPr/>
        <a:lstStyle/>
        <a:p>
          <a:r>
            <a:rPr lang="en-US"/>
            <a:t>- Early years settings and language-rich environments.</a:t>
          </a:r>
        </a:p>
      </dgm:t>
    </dgm:pt>
    <dgm:pt modelId="{1C677712-B631-434A-B2DF-A7818A07B0D8}" type="parTrans" cxnId="{B69B85C1-D550-4D0D-9C65-4CAF76A03E87}">
      <dgm:prSet/>
      <dgm:spPr/>
      <dgm:t>
        <a:bodyPr/>
        <a:lstStyle/>
        <a:p>
          <a:endParaRPr lang="en-US"/>
        </a:p>
      </dgm:t>
    </dgm:pt>
    <dgm:pt modelId="{02BCF01E-5704-4FDC-8055-3A1C48C32035}" type="sibTrans" cxnId="{B69B85C1-D550-4D0D-9C65-4CAF76A03E87}">
      <dgm:prSet/>
      <dgm:spPr/>
      <dgm:t>
        <a:bodyPr/>
        <a:lstStyle/>
        <a:p>
          <a:endParaRPr lang="en-US"/>
        </a:p>
      </dgm:t>
    </dgm:pt>
    <dgm:pt modelId="{426AEF2D-CC0C-43B0-AD73-8F400D9D2EB1}">
      <dgm:prSet/>
      <dgm:spPr/>
      <dgm:t>
        <a:bodyPr/>
        <a:lstStyle/>
        <a:p>
          <a:r>
            <a:rPr lang="en-US"/>
            <a:t>- Supporting parents in interactive language activities.</a:t>
          </a:r>
        </a:p>
      </dgm:t>
    </dgm:pt>
    <dgm:pt modelId="{7D310641-4077-4131-BD58-B6291141E9A3}" type="parTrans" cxnId="{DAF0F1C7-7B4E-41A8-83EB-DF06B8F25FAC}">
      <dgm:prSet/>
      <dgm:spPr/>
      <dgm:t>
        <a:bodyPr/>
        <a:lstStyle/>
        <a:p>
          <a:endParaRPr lang="en-US"/>
        </a:p>
      </dgm:t>
    </dgm:pt>
    <dgm:pt modelId="{C5D16B54-0BE4-432B-B63C-BF4976F4371B}" type="sibTrans" cxnId="{DAF0F1C7-7B4E-41A8-83EB-DF06B8F25FAC}">
      <dgm:prSet/>
      <dgm:spPr/>
      <dgm:t>
        <a:bodyPr/>
        <a:lstStyle/>
        <a:p>
          <a:endParaRPr lang="en-US"/>
        </a:p>
      </dgm:t>
    </dgm:pt>
    <dgm:pt modelId="{970EC7FB-2A07-4333-9912-2492DA288807}">
      <dgm:prSet/>
      <dgm:spPr/>
      <dgm:t>
        <a:bodyPr/>
        <a:lstStyle/>
        <a:p>
          <a:r>
            <a:rPr lang="en-US"/>
            <a:t>- Multidisciplinary collaboration in language development.</a:t>
          </a:r>
        </a:p>
      </dgm:t>
    </dgm:pt>
    <dgm:pt modelId="{469A8D56-4EDA-4976-9D8B-53D2C8C91E82}" type="parTrans" cxnId="{4280225F-3A89-44B4-A0AA-1720D6781053}">
      <dgm:prSet/>
      <dgm:spPr/>
      <dgm:t>
        <a:bodyPr/>
        <a:lstStyle/>
        <a:p>
          <a:endParaRPr lang="en-US"/>
        </a:p>
      </dgm:t>
    </dgm:pt>
    <dgm:pt modelId="{759E3A20-42BF-417B-A754-B11DEBA15AE6}" type="sibTrans" cxnId="{4280225F-3A89-44B4-A0AA-1720D6781053}">
      <dgm:prSet/>
      <dgm:spPr/>
      <dgm:t>
        <a:bodyPr/>
        <a:lstStyle/>
        <a:p>
          <a:endParaRPr lang="en-US"/>
        </a:p>
      </dgm:t>
    </dgm:pt>
    <dgm:pt modelId="{6326A135-9DBD-46F1-AEDF-8FA63F3F439A}" type="pres">
      <dgm:prSet presAssocID="{2CC08ADA-360E-481B-9CE0-AC9A3AD48CB7}" presName="linear" presStyleCnt="0">
        <dgm:presLayoutVars>
          <dgm:animLvl val="lvl"/>
          <dgm:resizeHandles val="exact"/>
        </dgm:presLayoutVars>
      </dgm:prSet>
      <dgm:spPr/>
    </dgm:pt>
    <dgm:pt modelId="{BD62B21F-498C-4BF4-9CF8-B7CD396DB940}" type="pres">
      <dgm:prSet presAssocID="{718FAE21-A08E-4672-B64D-F603CDD1525F}" presName="parentText" presStyleLbl="node1" presStyleIdx="0" presStyleCnt="3">
        <dgm:presLayoutVars>
          <dgm:chMax val="0"/>
          <dgm:bulletEnabled val="1"/>
        </dgm:presLayoutVars>
      </dgm:prSet>
      <dgm:spPr/>
    </dgm:pt>
    <dgm:pt modelId="{0A421E4E-C991-4F5D-9717-EBE008191B8D}" type="pres">
      <dgm:prSet presAssocID="{02BCF01E-5704-4FDC-8055-3A1C48C32035}" presName="spacer" presStyleCnt="0"/>
      <dgm:spPr/>
    </dgm:pt>
    <dgm:pt modelId="{6A0EBA5D-110B-4464-961E-E4DAE903A2DF}" type="pres">
      <dgm:prSet presAssocID="{426AEF2D-CC0C-43B0-AD73-8F400D9D2EB1}" presName="parentText" presStyleLbl="node1" presStyleIdx="1" presStyleCnt="3">
        <dgm:presLayoutVars>
          <dgm:chMax val="0"/>
          <dgm:bulletEnabled val="1"/>
        </dgm:presLayoutVars>
      </dgm:prSet>
      <dgm:spPr/>
    </dgm:pt>
    <dgm:pt modelId="{FC22478F-81B6-4ED6-9E9D-8367FE5A58F4}" type="pres">
      <dgm:prSet presAssocID="{C5D16B54-0BE4-432B-B63C-BF4976F4371B}" presName="spacer" presStyleCnt="0"/>
      <dgm:spPr/>
    </dgm:pt>
    <dgm:pt modelId="{C90EAD73-CF8F-4423-B42A-69DB0ACA2152}" type="pres">
      <dgm:prSet presAssocID="{970EC7FB-2A07-4333-9912-2492DA288807}" presName="parentText" presStyleLbl="node1" presStyleIdx="2" presStyleCnt="3">
        <dgm:presLayoutVars>
          <dgm:chMax val="0"/>
          <dgm:bulletEnabled val="1"/>
        </dgm:presLayoutVars>
      </dgm:prSet>
      <dgm:spPr/>
    </dgm:pt>
  </dgm:ptLst>
  <dgm:cxnLst>
    <dgm:cxn modelId="{D506FE0D-FE94-404C-97DF-091830D8E2AC}" type="presOf" srcId="{970EC7FB-2A07-4333-9912-2492DA288807}" destId="{C90EAD73-CF8F-4423-B42A-69DB0ACA2152}" srcOrd="0" destOrd="0" presId="urn:microsoft.com/office/officeart/2005/8/layout/vList2"/>
    <dgm:cxn modelId="{C7E4A212-CE4A-4619-8D0E-65B228EFBA08}" type="presOf" srcId="{426AEF2D-CC0C-43B0-AD73-8F400D9D2EB1}" destId="{6A0EBA5D-110B-4464-961E-E4DAE903A2DF}" srcOrd="0" destOrd="0" presId="urn:microsoft.com/office/officeart/2005/8/layout/vList2"/>
    <dgm:cxn modelId="{4280225F-3A89-44B4-A0AA-1720D6781053}" srcId="{2CC08ADA-360E-481B-9CE0-AC9A3AD48CB7}" destId="{970EC7FB-2A07-4333-9912-2492DA288807}" srcOrd="2" destOrd="0" parTransId="{469A8D56-4EDA-4976-9D8B-53D2C8C91E82}" sibTransId="{759E3A20-42BF-417B-A754-B11DEBA15AE6}"/>
    <dgm:cxn modelId="{FF03104B-5514-4ACE-B7DC-010E432F0318}" type="presOf" srcId="{2CC08ADA-360E-481B-9CE0-AC9A3AD48CB7}" destId="{6326A135-9DBD-46F1-AEDF-8FA63F3F439A}" srcOrd="0" destOrd="0" presId="urn:microsoft.com/office/officeart/2005/8/layout/vList2"/>
    <dgm:cxn modelId="{7EACE9AB-C15E-4652-A3ED-8D14BE987250}" type="presOf" srcId="{718FAE21-A08E-4672-B64D-F603CDD1525F}" destId="{BD62B21F-498C-4BF4-9CF8-B7CD396DB940}" srcOrd="0" destOrd="0" presId="urn:microsoft.com/office/officeart/2005/8/layout/vList2"/>
    <dgm:cxn modelId="{B69B85C1-D550-4D0D-9C65-4CAF76A03E87}" srcId="{2CC08ADA-360E-481B-9CE0-AC9A3AD48CB7}" destId="{718FAE21-A08E-4672-B64D-F603CDD1525F}" srcOrd="0" destOrd="0" parTransId="{1C677712-B631-434A-B2DF-A7818A07B0D8}" sibTransId="{02BCF01E-5704-4FDC-8055-3A1C48C32035}"/>
    <dgm:cxn modelId="{DAF0F1C7-7B4E-41A8-83EB-DF06B8F25FAC}" srcId="{2CC08ADA-360E-481B-9CE0-AC9A3AD48CB7}" destId="{426AEF2D-CC0C-43B0-AD73-8F400D9D2EB1}" srcOrd="1" destOrd="0" parTransId="{7D310641-4077-4131-BD58-B6291141E9A3}" sibTransId="{C5D16B54-0BE4-432B-B63C-BF4976F4371B}"/>
    <dgm:cxn modelId="{FA1C8CE2-80FE-4955-8845-D41F7132B8BA}" type="presParOf" srcId="{6326A135-9DBD-46F1-AEDF-8FA63F3F439A}" destId="{BD62B21F-498C-4BF4-9CF8-B7CD396DB940}" srcOrd="0" destOrd="0" presId="urn:microsoft.com/office/officeart/2005/8/layout/vList2"/>
    <dgm:cxn modelId="{BE9E3FE4-7266-430A-AF89-2A31C54AFFA4}" type="presParOf" srcId="{6326A135-9DBD-46F1-AEDF-8FA63F3F439A}" destId="{0A421E4E-C991-4F5D-9717-EBE008191B8D}" srcOrd="1" destOrd="0" presId="urn:microsoft.com/office/officeart/2005/8/layout/vList2"/>
    <dgm:cxn modelId="{E4E185F8-C44F-44A9-8C5C-085A2DD12494}" type="presParOf" srcId="{6326A135-9DBD-46F1-AEDF-8FA63F3F439A}" destId="{6A0EBA5D-110B-4464-961E-E4DAE903A2DF}" srcOrd="2" destOrd="0" presId="urn:microsoft.com/office/officeart/2005/8/layout/vList2"/>
    <dgm:cxn modelId="{23AB5D54-8897-4795-A3B8-F2BAD68B37A9}" type="presParOf" srcId="{6326A135-9DBD-46F1-AEDF-8FA63F3F439A}" destId="{FC22478F-81B6-4ED6-9E9D-8367FE5A58F4}" srcOrd="3" destOrd="0" presId="urn:microsoft.com/office/officeart/2005/8/layout/vList2"/>
    <dgm:cxn modelId="{645549CC-790E-4D9E-9897-D22882406608}" type="presParOf" srcId="{6326A135-9DBD-46F1-AEDF-8FA63F3F439A}" destId="{C90EAD73-CF8F-4423-B42A-69DB0ACA215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628F404-C745-419F-B333-8949D4A6EE2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2296FB23-5A5F-456A-A9BC-68CB30351E68}">
      <dgm:prSet phldrT="[Text]"/>
      <dgm:spPr/>
      <dgm:t>
        <a:bodyPr/>
        <a:lstStyle/>
        <a:p>
          <a:r>
            <a:rPr lang="en-US" dirty="0"/>
            <a:t>Language follows rules as part of cognition.</a:t>
          </a:r>
          <a:endParaRPr lang="en-GB" dirty="0"/>
        </a:p>
      </dgm:t>
    </dgm:pt>
    <dgm:pt modelId="{5BAB228A-546E-4A22-A6C7-BBCEF345B950}" type="parTrans" cxnId="{2C1A7BC0-CA87-4CBE-B982-2E2282034708}">
      <dgm:prSet/>
      <dgm:spPr/>
      <dgm:t>
        <a:bodyPr/>
        <a:lstStyle/>
        <a:p>
          <a:endParaRPr lang="en-GB"/>
        </a:p>
      </dgm:t>
    </dgm:pt>
    <dgm:pt modelId="{32C54EC5-7D37-4F6E-B419-D27E4161E6EF}" type="sibTrans" cxnId="{2C1A7BC0-CA87-4CBE-B982-2E2282034708}">
      <dgm:prSet/>
      <dgm:spPr/>
      <dgm:t>
        <a:bodyPr/>
        <a:lstStyle/>
        <a:p>
          <a:endParaRPr lang="en-GB"/>
        </a:p>
      </dgm:t>
    </dgm:pt>
    <dgm:pt modelId="{0EE54422-1CB3-4C04-AFDA-F88A2CFFC270}">
      <dgm:prSet/>
      <dgm:spPr/>
      <dgm:t>
        <a:bodyPr/>
        <a:lstStyle/>
        <a:p>
          <a:r>
            <a:rPr lang="en-US" dirty="0"/>
            <a:t>Language includes internal and external factors.</a:t>
          </a:r>
        </a:p>
      </dgm:t>
    </dgm:pt>
    <dgm:pt modelId="{40977452-767C-44BB-B040-4AC66B78B48A}" type="parTrans" cxnId="{1AA69446-B0EF-4207-8F1E-D14D0FCFEA59}">
      <dgm:prSet/>
      <dgm:spPr/>
      <dgm:t>
        <a:bodyPr/>
        <a:lstStyle/>
        <a:p>
          <a:endParaRPr lang="en-GB"/>
        </a:p>
      </dgm:t>
    </dgm:pt>
    <dgm:pt modelId="{7A678BF9-4BAC-49BC-AFC6-CBF31610D8F3}" type="sibTrans" cxnId="{1AA69446-B0EF-4207-8F1E-D14D0FCFEA59}">
      <dgm:prSet/>
      <dgm:spPr/>
      <dgm:t>
        <a:bodyPr/>
        <a:lstStyle/>
        <a:p>
          <a:endParaRPr lang="en-GB"/>
        </a:p>
      </dgm:t>
    </dgm:pt>
    <dgm:pt modelId="{62CC8774-3F38-4A28-961C-8A9E1C50A3A9}">
      <dgm:prSet/>
      <dgm:spPr/>
      <dgm:t>
        <a:bodyPr/>
        <a:lstStyle/>
        <a:p>
          <a:r>
            <a:rPr lang="en-US"/>
            <a:t>Infants are born with biological preparedness to pay more attention to language than to other information.</a:t>
          </a:r>
          <a:endParaRPr lang="en-US" dirty="0"/>
        </a:p>
      </dgm:t>
    </dgm:pt>
    <dgm:pt modelId="{63DCE267-7B9F-44F7-ACC5-64EA68BA2240}" type="parTrans" cxnId="{51B8E183-4C8C-4997-980A-FFEB3E173A27}">
      <dgm:prSet/>
      <dgm:spPr/>
      <dgm:t>
        <a:bodyPr/>
        <a:lstStyle/>
        <a:p>
          <a:endParaRPr lang="en-GB"/>
        </a:p>
      </dgm:t>
    </dgm:pt>
    <dgm:pt modelId="{3625286F-5487-4590-898F-8BC9B40D00C5}" type="sibTrans" cxnId="{51B8E183-4C8C-4997-980A-FFEB3E173A27}">
      <dgm:prSet/>
      <dgm:spPr/>
      <dgm:t>
        <a:bodyPr/>
        <a:lstStyle/>
        <a:p>
          <a:endParaRPr lang="en-GB"/>
        </a:p>
      </dgm:t>
    </dgm:pt>
    <dgm:pt modelId="{F2ED7F17-E0F1-46D0-840B-649BC2742CDD}">
      <dgm:prSet/>
      <dgm:spPr/>
      <dgm:t>
        <a:bodyPr/>
        <a:lstStyle/>
        <a:p>
          <a:r>
            <a:rPr lang="en-US"/>
            <a:t>The infant brain has generalized tools used across all cognitive </a:t>
          </a:r>
          <a:endParaRPr lang="en-GB"/>
        </a:p>
      </dgm:t>
    </dgm:pt>
    <dgm:pt modelId="{91628824-EC36-43E9-8EC6-1883394AB8CA}" type="parTrans" cxnId="{8482D56A-388B-4F0F-93BE-6E20FA788121}">
      <dgm:prSet/>
      <dgm:spPr/>
      <dgm:t>
        <a:bodyPr/>
        <a:lstStyle/>
        <a:p>
          <a:endParaRPr lang="en-GB"/>
        </a:p>
      </dgm:t>
    </dgm:pt>
    <dgm:pt modelId="{BF1613A1-7C23-488E-A846-246DE2603AC4}" type="sibTrans" cxnId="{8482D56A-388B-4F0F-93BE-6E20FA788121}">
      <dgm:prSet/>
      <dgm:spPr/>
      <dgm:t>
        <a:bodyPr/>
        <a:lstStyle/>
        <a:p>
          <a:endParaRPr lang="en-GB"/>
        </a:p>
      </dgm:t>
    </dgm:pt>
    <dgm:pt modelId="{4DF2FB1F-BFA9-44AE-824E-CA2004F958FD}" type="pres">
      <dgm:prSet presAssocID="{F628F404-C745-419F-B333-8949D4A6EE26}" presName="diagram" presStyleCnt="0">
        <dgm:presLayoutVars>
          <dgm:dir/>
          <dgm:resizeHandles val="exact"/>
        </dgm:presLayoutVars>
      </dgm:prSet>
      <dgm:spPr/>
    </dgm:pt>
    <dgm:pt modelId="{8C9BA227-9D52-4F20-B205-A245F86DF3FD}" type="pres">
      <dgm:prSet presAssocID="{2296FB23-5A5F-456A-A9BC-68CB30351E68}" presName="node" presStyleLbl="node1" presStyleIdx="0" presStyleCnt="4">
        <dgm:presLayoutVars>
          <dgm:bulletEnabled val="1"/>
        </dgm:presLayoutVars>
      </dgm:prSet>
      <dgm:spPr/>
    </dgm:pt>
    <dgm:pt modelId="{A6D71E37-AF4F-444E-B541-585814CF21EF}" type="pres">
      <dgm:prSet presAssocID="{32C54EC5-7D37-4F6E-B419-D27E4161E6EF}" presName="sibTrans" presStyleCnt="0"/>
      <dgm:spPr/>
    </dgm:pt>
    <dgm:pt modelId="{6ACE23B0-4C29-4494-92EA-D24BC2787650}" type="pres">
      <dgm:prSet presAssocID="{0EE54422-1CB3-4C04-AFDA-F88A2CFFC270}" presName="node" presStyleLbl="node1" presStyleIdx="1" presStyleCnt="4">
        <dgm:presLayoutVars>
          <dgm:bulletEnabled val="1"/>
        </dgm:presLayoutVars>
      </dgm:prSet>
      <dgm:spPr/>
    </dgm:pt>
    <dgm:pt modelId="{4313867A-5BFB-4330-9438-E59CD78F26E2}" type="pres">
      <dgm:prSet presAssocID="{7A678BF9-4BAC-49BC-AFC6-CBF31610D8F3}" presName="sibTrans" presStyleCnt="0"/>
      <dgm:spPr/>
    </dgm:pt>
    <dgm:pt modelId="{F680C8FA-B38E-4054-8A4F-2173C6FFC722}" type="pres">
      <dgm:prSet presAssocID="{62CC8774-3F38-4A28-961C-8A9E1C50A3A9}" presName="node" presStyleLbl="node1" presStyleIdx="2" presStyleCnt="4">
        <dgm:presLayoutVars>
          <dgm:bulletEnabled val="1"/>
        </dgm:presLayoutVars>
      </dgm:prSet>
      <dgm:spPr/>
    </dgm:pt>
    <dgm:pt modelId="{81242002-9617-4AFB-A279-97F2DFEAA3EA}" type="pres">
      <dgm:prSet presAssocID="{3625286F-5487-4590-898F-8BC9B40D00C5}" presName="sibTrans" presStyleCnt="0"/>
      <dgm:spPr/>
    </dgm:pt>
    <dgm:pt modelId="{5451888C-2DF2-4BBC-BB7B-601BA5CC7E7D}" type="pres">
      <dgm:prSet presAssocID="{F2ED7F17-E0F1-46D0-840B-649BC2742CDD}" presName="node" presStyleLbl="node1" presStyleIdx="3" presStyleCnt="4">
        <dgm:presLayoutVars>
          <dgm:bulletEnabled val="1"/>
        </dgm:presLayoutVars>
      </dgm:prSet>
      <dgm:spPr/>
    </dgm:pt>
  </dgm:ptLst>
  <dgm:cxnLst>
    <dgm:cxn modelId="{E60A7E15-B4FE-44A4-938E-C0392748A696}" type="presOf" srcId="{0EE54422-1CB3-4C04-AFDA-F88A2CFFC270}" destId="{6ACE23B0-4C29-4494-92EA-D24BC2787650}" srcOrd="0" destOrd="0" presId="urn:microsoft.com/office/officeart/2005/8/layout/default"/>
    <dgm:cxn modelId="{C327E02D-FA66-4759-A75C-F223F4D6AA10}" type="presOf" srcId="{62CC8774-3F38-4A28-961C-8A9E1C50A3A9}" destId="{F680C8FA-B38E-4054-8A4F-2173C6FFC722}" srcOrd="0" destOrd="0" presId="urn:microsoft.com/office/officeart/2005/8/layout/default"/>
    <dgm:cxn modelId="{1AA69446-B0EF-4207-8F1E-D14D0FCFEA59}" srcId="{F628F404-C745-419F-B333-8949D4A6EE26}" destId="{0EE54422-1CB3-4C04-AFDA-F88A2CFFC270}" srcOrd="1" destOrd="0" parTransId="{40977452-767C-44BB-B040-4AC66B78B48A}" sibTransId="{7A678BF9-4BAC-49BC-AFC6-CBF31610D8F3}"/>
    <dgm:cxn modelId="{8482D56A-388B-4F0F-93BE-6E20FA788121}" srcId="{F628F404-C745-419F-B333-8949D4A6EE26}" destId="{F2ED7F17-E0F1-46D0-840B-649BC2742CDD}" srcOrd="3" destOrd="0" parTransId="{91628824-EC36-43E9-8EC6-1883394AB8CA}" sibTransId="{BF1613A1-7C23-488E-A846-246DE2603AC4}"/>
    <dgm:cxn modelId="{E868CA51-EAAD-4E59-AB12-9A6A391F4961}" type="presOf" srcId="{F628F404-C745-419F-B333-8949D4A6EE26}" destId="{4DF2FB1F-BFA9-44AE-824E-CA2004F958FD}" srcOrd="0" destOrd="0" presId="urn:microsoft.com/office/officeart/2005/8/layout/default"/>
    <dgm:cxn modelId="{51B8E183-4C8C-4997-980A-FFEB3E173A27}" srcId="{F628F404-C745-419F-B333-8949D4A6EE26}" destId="{62CC8774-3F38-4A28-961C-8A9E1C50A3A9}" srcOrd="2" destOrd="0" parTransId="{63DCE267-7B9F-44F7-ACC5-64EA68BA2240}" sibTransId="{3625286F-5487-4590-898F-8BC9B40D00C5}"/>
    <dgm:cxn modelId="{DDD195A9-1940-4CAB-98E3-C3B179465800}" type="presOf" srcId="{F2ED7F17-E0F1-46D0-840B-649BC2742CDD}" destId="{5451888C-2DF2-4BBC-BB7B-601BA5CC7E7D}" srcOrd="0" destOrd="0" presId="urn:microsoft.com/office/officeart/2005/8/layout/default"/>
    <dgm:cxn modelId="{D2B27CB7-CA58-4D82-A07C-8E2967EEBD27}" type="presOf" srcId="{2296FB23-5A5F-456A-A9BC-68CB30351E68}" destId="{8C9BA227-9D52-4F20-B205-A245F86DF3FD}" srcOrd="0" destOrd="0" presId="urn:microsoft.com/office/officeart/2005/8/layout/default"/>
    <dgm:cxn modelId="{2C1A7BC0-CA87-4CBE-B982-2E2282034708}" srcId="{F628F404-C745-419F-B333-8949D4A6EE26}" destId="{2296FB23-5A5F-456A-A9BC-68CB30351E68}" srcOrd="0" destOrd="0" parTransId="{5BAB228A-546E-4A22-A6C7-BBCEF345B950}" sibTransId="{32C54EC5-7D37-4F6E-B419-D27E4161E6EF}"/>
    <dgm:cxn modelId="{9FAF3989-E01D-4F9E-B5E0-DC531D93A527}" type="presParOf" srcId="{4DF2FB1F-BFA9-44AE-824E-CA2004F958FD}" destId="{8C9BA227-9D52-4F20-B205-A245F86DF3FD}" srcOrd="0" destOrd="0" presId="urn:microsoft.com/office/officeart/2005/8/layout/default"/>
    <dgm:cxn modelId="{4A77E945-58B3-444E-91BB-4121A895C867}" type="presParOf" srcId="{4DF2FB1F-BFA9-44AE-824E-CA2004F958FD}" destId="{A6D71E37-AF4F-444E-B541-585814CF21EF}" srcOrd="1" destOrd="0" presId="urn:microsoft.com/office/officeart/2005/8/layout/default"/>
    <dgm:cxn modelId="{F793EA13-8B23-4E10-95EA-137A87ABF7C4}" type="presParOf" srcId="{4DF2FB1F-BFA9-44AE-824E-CA2004F958FD}" destId="{6ACE23B0-4C29-4494-92EA-D24BC2787650}" srcOrd="2" destOrd="0" presId="urn:microsoft.com/office/officeart/2005/8/layout/default"/>
    <dgm:cxn modelId="{11643B10-3C70-4BBC-B8D8-D599E90AF8A5}" type="presParOf" srcId="{4DF2FB1F-BFA9-44AE-824E-CA2004F958FD}" destId="{4313867A-5BFB-4330-9438-E59CD78F26E2}" srcOrd="3" destOrd="0" presId="urn:microsoft.com/office/officeart/2005/8/layout/default"/>
    <dgm:cxn modelId="{2F2B101C-EB0E-4FEE-8471-AC8F484E45CB}" type="presParOf" srcId="{4DF2FB1F-BFA9-44AE-824E-CA2004F958FD}" destId="{F680C8FA-B38E-4054-8A4F-2173C6FFC722}" srcOrd="4" destOrd="0" presId="urn:microsoft.com/office/officeart/2005/8/layout/default"/>
    <dgm:cxn modelId="{81FD25C6-6612-45EE-8257-C718DC7AC0B5}" type="presParOf" srcId="{4DF2FB1F-BFA9-44AE-824E-CA2004F958FD}" destId="{81242002-9617-4AFB-A279-97F2DFEAA3EA}" srcOrd="5" destOrd="0" presId="urn:microsoft.com/office/officeart/2005/8/layout/default"/>
    <dgm:cxn modelId="{C26E52D0-58BF-4558-9D2D-1D3DCBD16CA7}" type="presParOf" srcId="{4DF2FB1F-BFA9-44AE-824E-CA2004F958FD}" destId="{5451888C-2DF2-4BBC-BB7B-601BA5CC7E7D}" srcOrd="6"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4550394-B8AC-4815-8D86-FD1933410D1D}"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5527B77-7B21-405D-8BED-66F5E27F056E}">
      <dgm:prSet/>
      <dgm:spPr/>
      <dgm:t>
        <a:bodyPr/>
        <a:lstStyle/>
        <a:p>
          <a:pPr>
            <a:lnSpc>
              <a:spcPct val="100000"/>
            </a:lnSpc>
            <a:defRPr cap="all"/>
          </a:pPr>
          <a:r>
            <a:rPr lang="en-GB"/>
            <a:t>Playing with others </a:t>
          </a:r>
          <a:endParaRPr lang="en-US"/>
        </a:p>
      </dgm:t>
    </dgm:pt>
    <dgm:pt modelId="{A08767D1-6D9C-422D-97F0-28E474278FB4}" type="parTrans" cxnId="{733E3BA4-FEBC-48FF-B0A1-8AB1A5648A6F}">
      <dgm:prSet/>
      <dgm:spPr/>
      <dgm:t>
        <a:bodyPr/>
        <a:lstStyle/>
        <a:p>
          <a:endParaRPr lang="en-US"/>
        </a:p>
      </dgm:t>
    </dgm:pt>
    <dgm:pt modelId="{D00415D0-2CF3-4D4B-B852-2D81CEBEB6E8}" type="sibTrans" cxnId="{733E3BA4-FEBC-48FF-B0A1-8AB1A5648A6F}">
      <dgm:prSet/>
      <dgm:spPr/>
      <dgm:t>
        <a:bodyPr/>
        <a:lstStyle/>
        <a:p>
          <a:endParaRPr lang="en-US"/>
        </a:p>
      </dgm:t>
    </dgm:pt>
    <dgm:pt modelId="{F232EA2F-6A0B-4A7B-BE7D-37290F800F78}">
      <dgm:prSet/>
      <dgm:spPr/>
      <dgm:t>
        <a:bodyPr/>
        <a:lstStyle/>
        <a:p>
          <a:pPr>
            <a:lnSpc>
              <a:spcPct val="100000"/>
            </a:lnSpc>
            <a:defRPr cap="all"/>
          </a:pPr>
          <a:r>
            <a:rPr lang="en-GB"/>
            <a:t>Communicating with others and forming relationship </a:t>
          </a:r>
          <a:endParaRPr lang="en-US"/>
        </a:p>
      </dgm:t>
    </dgm:pt>
    <dgm:pt modelId="{085BBE4B-A7CC-4DB4-91EA-1FE3DD055101}" type="parTrans" cxnId="{88706E29-6250-4FB3-A75E-883CC605575A}">
      <dgm:prSet/>
      <dgm:spPr/>
      <dgm:t>
        <a:bodyPr/>
        <a:lstStyle/>
        <a:p>
          <a:endParaRPr lang="en-US"/>
        </a:p>
      </dgm:t>
    </dgm:pt>
    <dgm:pt modelId="{D059415E-62F0-444F-B4E5-207FF6EEC451}" type="sibTrans" cxnId="{88706E29-6250-4FB3-A75E-883CC605575A}">
      <dgm:prSet/>
      <dgm:spPr/>
      <dgm:t>
        <a:bodyPr/>
        <a:lstStyle/>
        <a:p>
          <a:endParaRPr lang="en-US"/>
        </a:p>
      </dgm:t>
    </dgm:pt>
    <dgm:pt modelId="{5820D282-9C18-4AA0-94D6-906476B19820}">
      <dgm:prSet/>
      <dgm:spPr/>
      <dgm:t>
        <a:bodyPr/>
        <a:lstStyle/>
        <a:p>
          <a:pPr>
            <a:lnSpc>
              <a:spcPct val="100000"/>
            </a:lnSpc>
            <a:defRPr cap="all"/>
          </a:pPr>
          <a:r>
            <a:rPr lang="en-GB" dirty="0"/>
            <a:t>Forming ideas about the world around them </a:t>
          </a:r>
          <a:endParaRPr lang="en-US" dirty="0"/>
        </a:p>
      </dgm:t>
    </dgm:pt>
    <dgm:pt modelId="{34F2940D-A856-4DED-90E2-7EBF4937B1B1}" type="parTrans" cxnId="{C92D5038-CEF7-4BA3-B38B-61D82B8E51C0}">
      <dgm:prSet/>
      <dgm:spPr/>
      <dgm:t>
        <a:bodyPr/>
        <a:lstStyle/>
        <a:p>
          <a:endParaRPr lang="en-US"/>
        </a:p>
      </dgm:t>
    </dgm:pt>
    <dgm:pt modelId="{E0224EA5-6ABF-460F-9605-641C0120900C}" type="sibTrans" cxnId="{C92D5038-CEF7-4BA3-B38B-61D82B8E51C0}">
      <dgm:prSet/>
      <dgm:spPr/>
      <dgm:t>
        <a:bodyPr/>
        <a:lstStyle/>
        <a:p>
          <a:endParaRPr lang="en-US"/>
        </a:p>
      </dgm:t>
    </dgm:pt>
    <dgm:pt modelId="{4281AAE1-E0AD-475B-91CE-AB7226937F78}">
      <dgm:prSet/>
      <dgm:spPr/>
      <dgm:t>
        <a:bodyPr/>
        <a:lstStyle/>
        <a:p>
          <a:pPr>
            <a:lnSpc>
              <a:spcPct val="100000"/>
            </a:lnSpc>
            <a:defRPr cap="all"/>
          </a:pPr>
          <a:r>
            <a:rPr lang="en-GB"/>
            <a:t>Learning to read and counting in nursery and schools </a:t>
          </a:r>
          <a:endParaRPr lang="en-US"/>
        </a:p>
      </dgm:t>
    </dgm:pt>
    <dgm:pt modelId="{AB79E0DF-F8BE-4AC2-B0DC-420A92515A09}" type="parTrans" cxnId="{4BFAE797-C349-407E-9558-A2F8A967714E}">
      <dgm:prSet/>
      <dgm:spPr/>
      <dgm:t>
        <a:bodyPr/>
        <a:lstStyle/>
        <a:p>
          <a:endParaRPr lang="en-US"/>
        </a:p>
      </dgm:t>
    </dgm:pt>
    <dgm:pt modelId="{C642AAE7-502F-454B-B868-A395B1ED1D9D}" type="sibTrans" cxnId="{4BFAE797-C349-407E-9558-A2F8A967714E}">
      <dgm:prSet/>
      <dgm:spPr/>
      <dgm:t>
        <a:bodyPr/>
        <a:lstStyle/>
        <a:p>
          <a:endParaRPr lang="en-US"/>
        </a:p>
      </dgm:t>
    </dgm:pt>
    <dgm:pt modelId="{D25FD3A7-36F8-4068-9498-ED7B047F4E6A}" type="pres">
      <dgm:prSet presAssocID="{54550394-B8AC-4815-8D86-FD1933410D1D}" presName="root" presStyleCnt="0">
        <dgm:presLayoutVars>
          <dgm:dir/>
          <dgm:resizeHandles val="exact"/>
        </dgm:presLayoutVars>
      </dgm:prSet>
      <dgm:spPr/>
    </dgm:pt>
    <dgm:pt modelId="{EE475B0A-ABB5-4CDF-A313-B7507B721E78}" type="pres">
      <dgm:prSet presAssocID="{75527B77-7B21-405D-8BED-66F5E27F056E}" presName="compNode" presStyleCnt="0"/>
      <dgm:spPr/>
    </dgm:pt>
    <dgm:pt modelId="{88AFF596-B933-47D5-BE02-EBE18DAA9850}" type="pres">
      <dgm:prSet presAssocID="{75527B77-7B21-405D-8BED-66F5E27F056E}" presName="iconBgRect" presStyleLbl="bgShp" presStyleIdx="0" presStyleCnt="4"/>
      <dgm:spPr>
        <a:prstGeom prst="round2DiagRect">
          <a:avLst>
            <a:gd name="adj1" fmla="val 29727"/>
            <a:gd name="adj2" fmla="val 0"/>
          </a:avLst>
        </a:prstGeom>
      </dgm:spPr>
    </dgm:pt>
    <dgm:pt modelId="{64C12E43-2612-43FA-B876-4DD0BDD60CE1}" type="pres">
      <dgm:prSet presAssocID="{75527B77-7B21-405D-8BED-66F5E27F05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ing Cards"/>
        </a:ext>
      </dgm:extLst>
    </dgm:pt>
    <dgm:pt modelId="{99E461C7-126A-4425-8BB7-78CD770B7F2B}" type="pres">
      <dgm:prSet presAssocID="{75527B77-7B21-405D-8BED-66F5E27F056E}" presName="spaceRect" presStyleCnt="0"/>
      <dgm:spPr/>
    </dgm:pt>
    <dgm:pt modelId="{EEECCDA8-E8E2-4E9E-9B94-FAD53016C2F6}" type="pres">
      <dgm:prSet presAssocID="{75527B77-7B21-405D-8BED-66F5E27F056E}" presName="textRect" presStyleLbl="revTx" presStyleIdx="0" presStyleCnt="4">
        <dgm:presLayoutVars>
          <dgm:chMax val="1"/>
          <dgm:chPref val="1"/>
        </dgm:presLayoutVars>
      </dgm:prSet>
      <dgm:spPr/>
    </dgm:pt>
    <dgm:pt modelId="{D8E56EAA-AC03-4357-AFFB-5DB74F0BB82F}" type="pres">
      <dgm:prSet presAssocID="{D00415D0-2CF3-4D4B-B852-2D81CEBEB6E8}" presName="sibTrans" presStyleCnt="0"/>
      <dgm:spPr/>
    </dgm:pt>
    <dgm:pt modelId="{52ABF64E-74C6-4CAB-8EA6-AE42CBBCF757}" type="pres">
      <dgm:prSet presAssocID="{F232EA2F-6A0B-4A7B-BE7D-37290F800F78}" presName="compNode" presStyleCnt="0"/>
      <dgm:spPr/>
    </dgm:pt>
    <dgm:pt modelId="{48A26EE6-A00D-4E7F-BE0D-5FA7F2E1B498}" type="pres">
      <dgm:prSet presAssocID="{F232EA2F-6A0B-4A7B-BE7D-37290F800F78}" presName="iconBgRect" presStyleLbl="bgShp" presStyleIdx="1" presStyleCnt="4"/>
      <dgm:spPr>
        <a:prstGeom prst="round2DiagRect">
          <a:avLst>
            <a:gd name="adj1" fmla="val 29727"/>
            <a:gd name="adj2" fmla="val 0"/>
          </a:avLst>
        </a:prstGeom>
      </dgm:spPr>
    </dgm:pt>
    <dgm:pt modelId="{2FDC097D-BFF8-443A-9FD1-6F5326AB288C}" type="pres">
      <dgm:prSet presAssocID="{F232EA2F-6A0B-4A7B-BE7D-37290F800F7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45D127D9-50DA-472D-A165-BD6AF0089E43}" type="pres">
      <dgm:prSet presAssocID="{F232EA2F-6A0B-4A7B-BE7D-37290F800F78}" presName="spaceRect" presStyleCnt="0"/>
      <dgm:spPr/>
    </dgm:pt>
    <dgm:pt modelId="{3DCE987A-3295-45AC-A0FD-F9F5EEB78575}" type="pres">
      <dgm:prSet presAssocID="{F232EA2F-6A0B-4A7B-BE7D-37290F800F78}" presName="textRect" presStyleLbl="revTx" presStyleIdx="1" presStyleCnt="4">
        <dgm:presLayoutVars>
          <dgm:chMax val="1"/>
          <dgm:chPref val="1"/>
        </dgm:presLayoutVars>
      </dgm:prSet>
      <dgm:spPr/>
    </dgm:pt>
    <dgm:pt modelId="{71C8F53B-84A7-42CD-932A-1BE00F4162E6}" type="pres">
      <dgm:prSet presAssocID="{D059415E-62F0-444F-B4E5-207FF6EEC451}" presName="sibTrans" presStyleCnt="0"/>
      <dgm:spPr/>
    </dgm:pt>
    <dgm:pt modelId="{8025334F-BD65-4A4B-8ECC-A042850F98A2}" type="pres">
      <dgm:prSet presAssocID="{5820D282-9C18-4AA0-94D6-906476B19820}" presName="compNode" presStyleCnt="0"/>
      <dgm:spPr/>
    </dgm:pt>
    <dgm:pt modelId="{B1B206C7-E9D8-459A-9E17-DB024F22309E}" type="pres">
      <dgm:prSet presAssocID="{5820D282-9C18-4AA0-94D6-906476B19820}" presName="iconBgRect" presStyleLbl="bgShp" presStyleIdx="2" presStyleCnt="4"/>
      <dgm:spPr>
        <a:prstGeom prst="round2DiagRect">
          <a:avLst>
            <a:gd name="adj1" fmla="val 29727"/>
            <a:gd name="adj2" fmla="val 0"/>
          </a:avLst>
        </a:prstGeom>
      </dgm:spPr>
    </dgm:pt>
    <dgm:pt modelId="{AF561947-6222-48DE-8A75-5F62E701A194}" type="pres">
      <dgm:prSet presAssocID="{5820D282-9C18-4AA0-94D6-906476B1982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C2C8B97B-D296-4F20-9D38-D618848D9326}" type="pres">
      <dgm:prSet presAssocID="{5820D282-9C18-4AA0-94D6-906476B19820}" presName="spaceRect" presStyleCnt="0"/>
      <dgm:spPr/>
    </dgm:pt>
    <dgm:pt modelId="{258FCDBC-A6C0-456B-97FE-92D7BC979167}" type="pres">
      <dgm:prSet presAssocID="{5820D282-9C18-4AA0-94D6-906476B19820}" presName="textRect" presStyleLbl="revTx" presStyleIdx="2" presStyleCnt="4">
        <dgm:presLayoutVars>
          <dgm:chMax val="1"/>
          <dgm:chPref val="1"/>
        </dgm:presLayoutVars>
      </dgm:prSet>
      <dgm:spPr/>
    </dgm:pt>
    <dgm:pt modelId="{5F7F6699-8DCF-4967-954C-845DBC7354FC}" type="pres">
      <dgm:prSet presAssocID="{E0224EA5-6ABF-460F-9605-641C0120900C}" presName="sibTrans" presStyleCnt="0"/>
      <dgm:spPr/>
    </dgm:pt>
    <dgm:pt modelId="{3A1256EF-5ED5-4E89-B385-325794743E8D}" type="pres">
      <dgm:prSet presAssocID="{4281AAE1-E0AD-475B-91CE-AB7226937F78}" presName="compNode" presStyleCnt="0"/>
      <dgm:spPr/>
    </dgm:pt>
    <dgm:pt modelId="{321F2283-78E9-478C-AFC2-7D5D4026C903}" type="pres">
      <dgm:prSet presAssocID="{4281AAE1-E0AD-475B-91CE-AB7226937F78}" presName="iconBgRect" presStyleLbl="bgShp" presStyleIdx="3" presStyleCnt="4"/>
      <dgm:spPr>
        <a:prstGeom prst="round2DiagRect">
          <a:avLst>
            <a:gd name="adj1" fmla="val 29727"/>
            <a:gd name="adj2" fmla="val 0"/>
          </a:avLst>
        </a:prstGeom>
      </dgm:spPr>
    </dgm:pt>
    <dgm:pt modelId="{18BD31C6-EA40-4A87-A0FD-2F43E8A12372}" type="pres">
      <dgm:prSet presAssocID="{4281AAE1-E0AD-475B-91CE-AB7226937F7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E65C9E13-F59F-487E-8AC5-FEB73635764C}" type="pres">
      <dgm:prSet presAssocID="{4281AAE1-E0AD-475B-91CE-AB7226937F78}" presName="spaceRect" presStyleCnt="0"/>
      <dgm:spPr/>
    </dgm:pt>
    <dgm:pt modelId="{5207933A-A048-47E2-8659-0D01CC887498}" type="pres">
      <dgm:prSet presAssocID="{4281AAE1-E0AD-475B-91CE-AB7226937F78}" presName="textRect" presStyleLbl="revTx" presStyleIdx="3" presStyleCnt="4">
        <dgm:presLayoutVars>
          <dgm:chMax val="1"/>
          <dgm:chPref val="1"/>
        </dgm:presLayoutVars>
      </dgm:prSet>
      <dgm:spPr/>
    </dgm:pt>
  </dgm:ptLst>
  <dgm:cxnLst>
    <dgm:cxn modelId="{7C35D601-515D-4D4A-8E18-A4EF14B50A40}" type="presOf" srcId="{F232EA2F-6A0B-4A7B-BE7D-37290F800F78}" destId="{3DCE987A-3295-45AC-A0FD-F9F5EEB78575}" srcOrd="0" destOrd="0" presId="urn:microsoft.com/office/officeart/2018/5/layout/IconLeafLabelList"/>
    <dgm:cxn modelId="{C1E3C01E-B8A0-4879-8359-3415F23F969C}" type="presOf" srcId="{5820D282-9C18-4AA0-94D6-906476B19820}" destId="{258FCDBC-A6C0-456B-97FE-92D7BC979167}" srcOrd="0" destOrd="0" presId="urn:microsoft.com/office/officeart/2018/5/layout/IconLeafLabelList"/>
    <dgm:cxn modelId="{88706E29-6250-4FB3-A75E-883CC605575A}" srcId="{54550394-B8AC-4815-8D86-FD1933410D1D}" destId="{F232EA2F-6A0B-4A7B-BE7D-37290F800F78}" srcOrd="1" destOrd="0" parTransId="{085BBE4B-A7CC-4DB4-91EA-1FE3DD055101}" sibTransId="{D059415E-62F0-444F-B4E5-207FF6EEC451}"/>
    <dgm:cxn modelId="{C92D5038-CEF7-4BA3-B38B-61D82B8E51C0}" srcId="{54550394-B8AC-4815-8D86-FD1933410D1D}" destId="{5820D282-9C18-4AA0-94D6-906476B19820}" srcOrd="2" destOrd="0" parTransId="{34F2940D-A856-4DED-90E2-7EBF4937B1B1}" sibTransId="{E0224EA5-6ABF-460F-9605-641C0120900C}"/>
    <dgm:cxn modelId="{E4A64965-AC35-4130-AA4E-B6725E756140}" type="presOf" srcId="{4281AAE1-E0AD-475B-91CE-AB7226937F78}" destId="{5207933A-A048-47E2-8659-0D01CC887498}" srcOrd="0" destOrd="0" presId="urn:microsoft.com/office/officeart/2018/5/layout/IconLeafLabelList"/>
    <dgm:cxn modelId="{9F9CED8F-F5AF-4660-8AC9-318C6142B2A8}" type="presOf" srcId="{54550394-B8AC-4815-8D86-FD1933410D1D}" destId="{D25FD3A7-36F8-4068-9498-ED7B047F4E6A}" srcOrd="0" destOrd="0" presId="urn:microsoft.com/office/officeart/2018/5/layout/IconLeafLabelList"/>
    <dgm:cxn modelId="{4BFAE797-C349-407E-9558-A2F8A967714E}" srcId="{54550394-B8AC-4815-8D86-FD1933410D1D}" destId="{4281AAE1-E0AD-475B-91CE-AB7226937F78}" srcOrd="3" destOrd="0" parTransId="{AB79E0DF-F8BE-4AC2-B0DC-420A92515A09}" sibTransId="{C642AAE7-502F-454B-B868-A395B1ED1D9D}"/>
    <dgm:cxn modelId="{733E3BA4-FEBC-48FF-B0A1-8AB1A5648A6F}" srcId="{54550394-B8AC-4815-8D86-FD1933410D1D}" destId="{75527B77-7B21-405D-8BED-66F5E27F056E}" srcOrd="0" destOrd="0" parTransId="{A08767D1-6D9C-422D-97F0-28E474278FB4}" sibTransId="{D00415D0-2CF3-4D4B-B852-2D81CEBEB6E8}"/>
    <dgm:cxn modelId="{4D7940AD-48CC-4217-B689-E68A1C897B1D}" type="presOf" srcId="{75527B77-7B21-405D-8BED-66F5E27F056E}" destId="{EEECCDA8-E8E2-4E9E-9B94-FAD53016C2F6}" srcOrd="0" destOrd="0" presId="urn:microsoft.com/office/officeart/2018/5/layout/IconLeafLabelList"/>
    <dgm:cxn modelId="{93350A8B-263B-474E-BB04-231D892AEE06}" type="presParOf" srcId="{D25FD3A7-36F8-4068-9498-ED7B047F4E6A}" destId="{EE475B0A-ABB5-4CDF-A313-B7507B721E78}" srcOrd="0" destOrd="0" presId="urn:microsoft.com/office/officeart/2018/5/layout/IconLeafLabelList"/>
    <dgm:cxn modelId="{458AD88D-4478-45B7-ABA4-EC15CEDC54B0}" type="presParOf" srcId="{EE475B0A-ABB5-4CDF-A313-B7507B721E78}" destId="{88AFF596-B933-47D5-BE02-EBE18DAA9850}" srcOrd="0" destOrd="0" presId="urn:microsoft.com/office/officeart/2018/5/layout/IconLeafLabelList"/>
    <dgm:cxn modelId="{86211B08-7A40-4294-A12B-E0007701FFFC}" type="presParOf" srcId="{EE475B0A-ABB5-4CDF-A313-B7507B721E78}" destId="{64C12E43-2612-43FA-B876-4DD0BDD60CE1}" srcOrd="1" destOrd="0" presId="urn:microsoft.com/office/officeart/2018/5/layout/IconLeafLabelList"/>
    <dgm:cxn modelId="{3EAD8D61-0CBF-48A5-8682-3D74E8570193}" type="presParOf" srcId="{EE475B0A-ABB5-4CDF-A313-B7507B721E78}" destId="{99E461C7-126A-4425-8BB7-78CD770B7F2B}" srcOrd="2" destOrd="0" presId="urn:microsoft.com/office/officeart/2018/5/layout/IconLeafLabelList"/>
    <dgm:cxn modelId="{8C237D0F-4E7E-4416-9770-A2A1D3A95263}" type="presParOf" srcId="{EE475B0A-ABB5-4CDF-A313-B7507B721E78}" destId="{EEECCDA8-E8E2-4E9E-9B94-FAD53016C2F6}" srcOrd="3" destOrd="0" presId="urn:microsoft.com/office/officeart/2018/5/layout/IconLeafLabelList"/>
    <dgm:cxn modelId="{9A4C4480-82EF-4478-BB32-C283CB504F8A}" type="presParOf" srcId="{D25FD3A7-36F8-4068-9498-ED7B047F4E6A}" destId="{D8E56EAA-AC03-4357-AFFB-5DB74F0BB82F}" srcOrd="1" destOrd="0" presId="urn:microsoft.com/office/officeart/2018/5/layout/IconLeafLabelList"/>
    <dgm:cxn modelId="{3C55FA34-AD29-44AA-9E3E-96188156B09C}" type="presParOf" srcId="{D25FD3A7-36F8-4068-9498-ED7B047F4E6A}" destId="{52ABF64E-74C6-4CAB-8EA6-AE42CBBCF757}" srcOrd="2" destOrd="0" presId="urn:microsoft.com/office/officeart/2018/5/layout/IconLeafLabelList"/>
    <dgm:cxn modelId="{F7F48BF9-E6FB-41CC-B2B8-81EFF6C93800}" type="presParOf" srcId="{52ABF64E-74C6-4CAB-8EA6-AE42CBBCF757}" destId="{48A26EE6-A00D-4E7F-BE0D-5FA7F2E1B498}" srcOrd="0" destOrd="0" presId="urn:microsoft.com/office/officeart/2018/5/layout/IconLeafLabelList"/>
    <dgm:cxn modelId="{E30B6687-87C7-43FD-BE9A-0D34ABC45143}" type="presParOf" srcId="{52ABF64E-74C6-4CAB-8EA6-AE42CBBCF757}" destId="{2FDC097D-BFF8-443A-9FD1-6F5326AB288C}" srcOrd="1" destOrd="0" presId="urn:microsoft.com/office/officeart/2018/5/layout/IconLeafLabelList"/>
    <dgm:cxn modelId="{FB824ACE-6CB9-4711-86CE-F42CA9700428}" type="presParOf" srcId="{52ABF64E-74C6-4CAB-8EA6-AE42CBBCF757}" destId="{45D127D9-50DA-472D-A165-BD6AF0089E43}" srcOrd="2" destOrd="0" presId="urn:microsoft.com/office/officeart/2018/5/layout/IconLeafLabelList"/>
    <dgm:cxn modelId="{C2DDD8F0-4DE2-454B-BEC2-96CD22478E0D}" type="presParOf" srcId="{52ABF64E-74C6-4CAB-8EA6-AE42CBBCF757}" destId="{3DCE987A-3295-45AC-A0FD-F9F5EEB78575}" srcOrd="3" destOrd="0" presId="urn:microsoft.com/office/officeart/2018/5/layout/IconLeafLabelList"/>
    <dgm:cxn modelId="{1D8610DC-C65F-4A69-8223-10D5CEA9685D}" type="presParOf" srcId="{D25FD3A7-36F8-4068-9498-ED7B047F4E6A}" destId="{71C8F53B-84A7-42CD-932A-1BE00F4162E6}" srcOrd="3" destOrd="0" presId="urn:microsoft.com/office/officeart/2018/5/layout/IconLeafLabelList"/>
    <dgm:cxn modelId="{749A6B17-A19A-4780-AAAE-4B1C681A39E2}" type="presParOf" srcId="{D25FD3A7-36F8-4068-9498-ED7B047F4E6A}" destId="{8025334F-BD65-4A4B-8ECC-A042850F98A2}" srcOrd="4" destOrd="0" presId="urn:microsoft.com/office/officeart/2018/5/layout/IconLeafLabelList"/>
    <dgm:cxn modelId="{C4B525AF-0BDB-46CC-8012-357C55748267}" type="presParOf" srcId="{8025334F-BD65-4A4B-8ECC-A042850F98A2}" destId="{B1B206C7-E9D8-459A-9E17-DB024F22309E}" srcOrd="0" destOrd="0" presId="urn:microsoft.com/office/officeart/2018/5/layout/IconLeafLabelList"/>
    <dgm:cxn modelId="{932FDB23-EF99-4E64-AA2B-7E7AFA8C9AD1}" type="presParOf" srcId="{8025334F-BD65-4A4B-8ECC-A042850F98A2}" destId="{AF561947-6222-48DE-8A75-5F62E701A194}" srcOrd="1" destOrd="0" presId="urn:microsoft.com/office/officeart/2018/5/layout/IconLeafLabelList"/>
    <dgm:cxn modelId="{0CE39886-B481-4573-9AC7-3CED3DB0CE98}" type="presParOf" srcId="{8025334F-BD65-4A4B-8ECC-A042850F98A2}" destId="{C2C8B97B-D296-4F20-9D38-D618848D9326}" srcOrd="2" destOrd="0" presId="urn:microsoft.com/office/officeart/2018/5/layout/IconLeafLabelList"/>
    <dgm:cxn modelId="{583419B4-5122-470D-B2ED-FEDCA5223DCF}" type="presParOf" srcId="{8025334F-BD65-4A4B-8ECC-A042850F98A2}" destId="{258FCDBC-A6C0-456B-97FE-92D7BC979167}" srcOrd="3" destOrd="0" presId="urn:microsoft.com/office/officeart/2018/5/layout/IconLeafLabelList"/>
    <dgm:cxn modelId="{31E345B1-56D1-4D74-BB16-42B1A08DBDF7}" type="presParOf" srcId="{D25FD3A7-36F8-4068-9498-ED7B047F4E6A}" destId="{5F7F6699-8DCF-4967-954C-845DBC7354FC}" srcOrd="5" destOrd="0" presId="urn:microsoft.com/office/officeart/2018/5/layout/IconLeafLabelList"/>
    <dgm:cxn modelId="{C19B2279-DBD6-440B-8DA4-9CAF6CFFC53E}" type="presParOf" srcId="{D25FD3A7-36F8-4068-9498-ED7B047F4E6A}" destId="{3A1256EF-5ED5-4E89-B385-325794743E8D}" srcOrd="6" destOrd="0" presId="urn:microsoft.com/office/officeart/2018/5/layout/IconLeafLabelList"/>
    <dgm:cxn modelId="{1BF91838-869C-43B4-A1CD-25F305B85653}" type="presParOf" srcId="{3A1256EF-5ED5-4E89-B385-325794743E8D}" destId="{321F2283-78E9-478C-AFC2-7D5D4026C903}" srcOrd="0" destOrd="0" presId="urn:microsoft.com/office/officeart/2018/5/layout/IconLeafLabelList"/>
    <dgm:cxn modelId="{65B915D3-2E1B-4159-A5DA-23A166E7384E}" type="presParOf" srcId="{3A1256EF-5ED5-4E89-B385-325794743E8D}" destId="{18BD31C6-EA40-4A87-A0FD-2F43E8A12372}" srcOrd="1" destOrd="0" presId="urn:microsoft.com/office/officeart/2018/5/layout/IconLeafLabelList"/>
    <dgm:cxn modelId="{1E1F40F2-85A4-4714-B59D-A78184587943}" type="presParOf" srcId="{3A1256EF-5ED5-4E89-B385-325794743E8D}" destId="{E65C9E13-F59F-487E-8AC5-FEB73635764C}" srcOrd="2" destOrd="0" presId="urn:microsoft.com/office/officeart/2018/5/layout/IconLeafLabelList"/>
    <dgm:cxn modelId="{882B678B-32DE-468F-BB84-B22F116E030C}" type="presParOf" srcId="{3A1256EF-5ED5-4E89-B385-325794743E8D}" destId="{5207933A-A048-47E2-8659-0D01CC88749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E52BF-B091-4C91-BA83-535BE22A73C2}">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Language milestones  </a:t>
          </a:r>
        </a:p>
      </dsp:txBody>
      <dsp:txXfrm>
        <a:off x="28038" y="28038"/>
        <a:ext cx="7298593" cy="901218"/>
      </dsp:txXfrm>
    </dsp:sp>
    <dsp:sp modelId="{88A98BA9-ABC6-4C66-9549-042A8FCA394E}">
      <dsp:nvSpPr>
        <dsp:cNvPr id="0" name=""/>
        <dsp:cNvSpPr/>
      </dsp:nvSpPr>
      <dsp:spPr>
        <a:xfrm>
          <a:off x="704545" y="1131347"/>
          <a:ext cx="8412480"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 Theories of language development </a:t>
          </a:r>
        </a:p>
      </dsp:txBody>
      <dsp:txXfrm>
        <a:off x="732583" y="1159385"/>
        <a:ext cx="7029617" cy="901218"/>
      </dsp:txXfrm>
    </dsp:sp>
    <dsp:sp modelId="{2D12F7E1-CD4D-47EA-AB8A-8ACEB20F5422}">
      <dsp:nvSpPr>
        <dsp:cNvPr id="0" name=""/>
        <dsp:cNvSpPr/>
      </dsp:nvSpPr>
      <dsp:spPr>
        <a:xfrm>
          <a:off x="1398574" y="2262695"/>
          <a:ext cx="8412480" cy="95729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Language, communication and learning</a:t>
          </a:r>
        </a:p>
      </dsp:txBody>
      <dsp:txXfrm>
        <a:off x="1426612" y="2290733"/>
        <a:ext cx="7040133" cy="901218"/>
      </dsp:txXfrm>
    </dsp:sp>
    <dsp:sp modelId="{C0E9966D-DDE9-43D5-A138-545714664F36}">
      <dsp:nvSpPr>
        <dsp:cNvPr id="0" name=""/>
        <dsp:cNvSpPr/>
      </dsp:nvSpPr>
      <dsp:spPr>
        <a:xfrm>
          <a:off x="2103119" y="3394043"/>
          <a:ext cx="8412480" cy="95729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Applications to health and social care</a:t>
          </a:r>
        </a:p>
      </dsp:txBody>
      <dsp:txXfrm>
        <a:off x="2131157" y="3422081"/>
        <a:ext cx="7029617" cy="901218"/>
      </dsp:txXfrm>
    </dsp:sp>
    <dsp:sp modelId="{53E8EB07-2F27-484B-8358-4EB7F5963D9E}">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7930242" y="733200"/>
        <a:ext cx="342233" cy="468236"/>
      </dsp:txXfrm>
    </dsp:sp>
    <dsp:sp modelId="{EB08782E-33F0-4C9D-AC48-5FB7695849F6}">
      <dsp:nvSpPr>
        <dsp:cNvPr id="0" name=""/>
        <dsp:cNvSpPr/>
      </dsp:nvSpPr>
      <dsp:spPr>
        <a:xfrm>
          <a:off x="8494783" y="1864548"/>
          <a:ext cx="622241" cy="622241"/>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8634787" y="1864548"/>
        <a:ext cx="342233" cy="468236"/>
      </dsp:txXfrm>
    </dsp:sp>
    <dsp:sp modelId="{5DB40AD2-4292-44E9-8EB9-E03A545E3EB2}">
      <dsp:nvSpPr>
        <dsp:cNvPr id="0" name=""/>
        <dsp:cNvSpPr/>
      </dsp:nvSpPr>
      <dsp:spPr>
        <a:xfrm>
          <a:off x="9188813" y="2995896"/>
          <a:ext cx="622241" cy="622241"/>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9328817" y="2995896"/>
        <a:ext cx="342233" cy="468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2FD26-2F61-4A41-BBB2-57D22C5396DD}">
      <dsp:nvSpPr>
        <dsp:cNvPr id="0" name=""/>
        <dsp:cNvSpPr/>
      </dsp:nvSpPr>
      <dsp:spPr>
        <a:xfrm>
          <a:off x="542876" y="181407"/>
          <a:ext cx="2810749" cy="3585139"/>
        </a:xfrm>
        <a:prstGeom prst="roundRect">
          <a:avLst/>
        </a:prstGeom>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35000" r="-3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B5E99E-3E5D-44B3-B3C1-7D558DCD3EDE}">
      <dsp:nvSpPr>
        <dsp:cNvPr id="0" name=""/>
        <dsp:cNvSpPr/>
      </dsp:nvSpPr>
      <dsp:spPr>
        <a:xfrm>
          <a:off x="655306" y="1472057"/>
          <a:ext cx="2164277" cy="2151083"/>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5100" tIns="165100" rIns="165100" bIns="165100" numCol="1" spcCol="1270" anchor="b" anchorCtr="0">
          <a:noAutofit/>
        </a:bodyPr>
        <a:lstStyle/>
        <a:p>
          <a:pPr marL="0" lvl="0" indent="0" algn="l" defTabSz="2889250">
            <a:lnSpc>
              <a:spcPct val="90000"/>
            </a:lnSpc>
            <a:spcBef>
              <a:spcPct val="0"/>
            </a:spcBef>
            <a:spcAft>
              <a:spcPct val="35000"/>
            </a:spcAft>
            <a:buNone/>
          </a:pPr>
          <a:endParaRPr lang="en-GB" sz="6500" kern="1200" dirty="0"/>
        </a:p>
      </dsp:txBody>
      <dsp:txXfrm>
        <a:off x="655306" y="1472057"/>
        <a:ext cx="2164277" cy="2151083"/>
      </dsp:txXfrm>
    </dsp:sp>
    <dsp:sp modelId="{69E67520-ABE6-4172-9498-D36A0A2381D8}">
      <dsp:nvSpPr>
        <dsp:cNvPr id="0" name=""/>
        <dsp:cNvSpPr/>
      </dsp:nvSpPr>
      <dsp:spPr>
        <a:xfrm>
          <a:off x="2919732" y="2150"/>
          <a:ext cx="867785" cy="867785"/>
        </a:xfrm>
        <a:prstGeom prst="ellipse">
          <a:avLst/>
        </a:prstGeom>
        <a:blipFill>
          <a:blip xmlns:r="http://schemas.openxmlformats.org/officeDocument/2006/relationships"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l="-17000" r="-17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23434F-3CE5-45AB-8AF8-5ECA84A47D59}">
      <dsp:nvSpPr>
        <dsp:cNvPr id="0" name=""/>
        <dsp:cNvSpPr/>
      </dsp:nvSpPr>
      <dsp:spPr>
        <a:xfrm>
          <a:off x="3787518" y="2150"/>
          <a:ext cx="6328983" cy="86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35560" rIns="71120" bIns="35560" numCol="1" spcCol="1270" anchor="ctr" anchorCtr="0">
          <a:noAutofit/>
        </a:bodyPr>
        <a:lstStyle/>
        <a:p>
          <a:pPr marL="0" lvl="0" indent="0" algn="l" defTabSz="1244600">
            <a:lnSpc>
              <a:spcPct val="90000"/>
            </a:lnSpc>
            <a:spcBef>
              <a:spcPct val="0"/>
            </a:spcBef>
            <a:spcAft>
              <a:spcPct val="35000"/>
            </a:spcAft>
            <a:buClrTx/>
            <a:buSzTx/>
            <a:buFontTx/>
            <a:buNone/>
          </a:pPr>
          <a:r>
            <a:rPr lang="en-US" altLang="en-US" sz="2800" kern="1200" dirty="0">
              <a:latin typeface="Tahoma" panose="020B0604030504040204" pitchFamily="34" charset="0"/>
            </a:rPr>
            <a:t>Phonology: </a:t>
          </a:r>
          <a:r>
            <a:rPr lang="en-GB" altLang="zh-TW" sz="2800" kern="1200" dirty="0">
              <a:latin typeface="Century Gothic" panose="020B0502020202020204" pitchFamily="34" charset="0"/>
              <a:ea typeface="Microsoft JhengHei" panose="020B0604030504040204" pitchFamily="34" charset="-120"/>
            </a:rPr>
            <a:t>Segmentation of sounds</a:t>
          </a:r>
          <a:endParaRPr lang="en-GB" sz="2800" kern="1200" dirty="0"/>
        </a:p>
      </dsp:txBody>
      <dsp:txXfrm>
        <a:off x="3787518" y="2150"/>
        <a:ext cx="6328983" cy="867785"/>
      </dsp:txXfrm>
    </dsp:sp>
    <dsp:sp modelId="{FDC23A7A-0BF5-46FE-90BF-7B12DDD7E31C}">
      <dsp:nvSpPr>
        <dsp:cNvPr id="0" name=""/>
        <dsp:cNvSpPr/>
      </dsp:nvSpPr>
      <dsp:spPr>
        <a:xfrm>
          <a:off x="2919732" y="1026137"/>
          <a:ext cx="867785" cy="867785"/>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39000" r="-39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9434E6-4AB9-4437-BC84-8F746CCE5668}">
      <dsp:nvSpPr>
        <dsp:cNvPr id="0" name=""/>
        <dsp:cNvSpPr/>
      </dsp:nvSpPr>
      <dsp:spPr>
        <a:xfrm>
          <a:off x="3787518" y="1026137"/>
          <a:ext cx="6328983" cy="86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35560" rIns="71120" bIns="35560" numCol="1" spcCol="1270" anchor="ctr" anchorCtr="0">
          <a:noAutofit/>
        </a:bodyPr>
        <a:lstStyle/>
        <a:p>
          <a:pPr marL="0" lvl="0" indent="0" algn="l" defTabSz="1244600">
            <a:lnSpc>
              <a:spcPct val="90000"/>
            </a:lnSpc>
            <a:spcBef>
              <a:spcPct val="0"/>
            </a:spcBef>
            <a:spcAft>
              <a:spcPct val="35000"/>
            </a:spcAft>
            <a:buNone/>
          </a:pPr>
          <a:r>
            <a:rPr lang="en-US" altLang="en-US" sz="2800" kern="1200" dirty="0">
              <a:latin typeface="Tahoma" panose="020B0604030504040204" pitchFamily="34" charset="0"/>
              <a:ea typeface="Microsoft JhengHei" panose="020B0604030504040204" pitchFamily="34" charset="-120"/>
            </a:rPr>
            <a:t>Semantics: meaning of sounds  </a:t>
          </a:r>
        </a:p>
      </dsp:txBody>
      <dsp:txXfrm>
        <a:off x="3787518" y="1026137"/>
        <a:ext cx="6328983" cy="867785"/>
      </dsp:txXfrm>
    </dsp:sp>
    <dsp:sp modelId="{16CF754C-4653-4068-ADA2-CDB3E8ABBE1A}">
      <dsp:nvSpPr>
        <dsp:cNvPr id="0" name=""/>
        <dsp:cNvSpPr/>
      </dsp:nvSpPr>
      <dsp:spPr>
        <a:xfrm>
          <a:off x="2919732" y="2050124"/>
          <a:ext cx="867785" cy="867785"/>
        </a:xfrm>
        <a:prstGeom prst="ellipse">
          <a:avLst/>
        </a:prstGeom>
        <a:blipFill>
          <a:blip xmlns:r="http://schemas.openxmlformats.org/officeDocument/2006/relationships"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7E3BB5-9DEC-40A0-825D-C768DE919A81}">
      <dsp:nvSpPr>
        <dsp:cNvPr id="0" name=""/>
        <dsp:cNvSpPr/>
      </dsp:nvSpPr>
      <dsp:spPr>
        <a:xfrm>
          <a:off x="3787518" y="2050124"/>
          <a:ext cx="6328983" cy="86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35560" rIns="71120" bIns="35560" numCol="1" spcCol="1270" anchor="ctr" anchorCtr="0">
          <a:noAutofit/>
        </a:bodyPr>
        <a:lstStyle/>
        <a:p>
          <a:pPr marL="0" lvl="0" indent="0" algn="l" defTabSz="1244600">
            <a:lnSpc>
              <a:spcPct val="90000"/>
            </a:lnSpc>
            <a:spcBef>
              <a:spcPct val="0"/>
            </a:spcBef>
            <a:spcAft>
              <a:spcPct val="35000"/>
            </a:spcAft>
            <a:buNone/>
          </a:pPr>
          <a:r>
            <a:rPr lang="en-US" altLang="en-US" sz="2800" kern="1200" dirty="0">
              <a:latin typeface="Tahoma" panose="020B0604030504040204" pitchFamily="34" charset="0"/>
              <a:ea typeface="Microsoft JhengHei" panose="020B0604030504040204" pitchFamily="34" charset="-120"/>
            </a:rPr>
            <a:t>Grammar: </a:t>
          </a:r>
          <a:r>
            <a:rPr lang="en-GB" altLang="zh-TW" sz="2800" kern="1200" dirty="0">
              <a:latin typeface="Century Gothic" panose="020B0502020202020204" pitchFamily="34" charset="0"/>
              <a:ea typeface="Microsoft JhengHei" panose="020B0604030504040204" pitchFamily="34" charset="-120"/>
            </a:rPr>
            <a:t>Structure words in the right order (Syntax)</a:t>
          </a:r>
          <a:endParaRPr lang="en-US" altLang="en-US" sz="2800" kern="1200" dirty="0">
            <a:latin typeface="Tahoma" panose="020B0604030504040204" pitchFamily="34" charset="0"/>
            <a:ea typeface="Microsoft JhengHei" panose="020B0604030504040204" pitchFamily="34" charset="-120"/>
          </a:endParaRPr>
        </a:p>
      </dsp:txBody>
      <dsp:txXfrm>
        <a:off x="3787518" y="2050124"/>
        <a:ext cx="6328983" cy="867785"/>
      </dsp:txXfrm>
    </dsp:sp>
    <dsp:sp modelId="{046D72CA-8C30-4685-B7A0-2473FCA7475C}">
      <dsp:nvSpPr>
        <dsp:cNvPr id="0" name=""/>
        <dsp:cNvSpPr/>
      </dsp:nvSpPr>
      <dsp:spPr>
        <a:xfrm>
          <a:off x="2919732" y="3074112"/>
          <a:ext cx="867785" cy="867785"/>
        </a:xfrm>
        <a:prstGeom prst="ellipse">
          <a:avLst/>
        </a:prstGeom>
        <a:blipFill>
          <a:blip xmlns:r="http://schemas.openxmlformats.org/officeDocument/2006/relationships"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a:stretch>
            <a:fillRect l="-55000" r="-5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7B39BE-5C88-42BE-8B13-289966F302E4}">
      <dsp:nvSpPr>
        <dsp:cNvPr id="0" name=""/>
        <dsp:cNvSpPr/>
      </dsp:nvSpPr>
      <dsp:spPr>
        <a:xfrm>
          <a:off x="3787518" y="3074112"/>
          <a:ext cx="6328983" cy="867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35560" rIns="71120" bIns="35560" numCol="1" spcCol="1270" anchor="ctr" anchorCtr="0">
          <a:noAutofit/>
        </a:bodyPr>
        <a:lstStyle/>
        <a:p>
          <a:pPr marL="0" lvl="0" indent="0" algn="l" defTabSz="1244600">
            <a:lnSpc>
              <a:spcPct val="90000"/>
            </a:lnSpc>
            <a:spcBef>
              <a:spcPct val="0"/>
            </a:spcBef>
            <a:spcAft>
              <a:spcPct val="35000"/>
            </a:spcAft>
            <a:buNone/>
          </a:pPr>
          <a:r>
            <a:rPr lang="en-US" altLang="en-US" sz="2800" kern="1200" dirty="0">
              <a:latin typeface="Tahoma" panose="020B0604030504040204" pitchFamily="34" charset="0"/>
              <a:ea typeface="Microsoft JhengHei" panose="020B0604030504040204" pitchFamily="34" charset="-120"/>
            </a:rPr>
            <a:t>Pragmatics: </a:t>
          </a:r>
          <a:r>
            <a:rPr lang="en-GB" altLang="zh-TW" sz="2800" kern="1200" dirty="0">
              <a:latin typeface="Century Gothic" panose="020B0502020202020204" pitchFamily="34" charset="0"/>
              <a:ea typeface="Microsoft JhengHei" panose="020B0604030504040204" pitchFamily="34" charset="-120"/>
            </a:rPr>
            <a:t>Produce sentences in the right context</a:t>
          </a:r>
        </a:p>
      </dsp:txBody>
      <dsp:txXfrm>
        <a:off x="3787518" y="3074112"/>
        <a:ext cx="6328983" cy="8677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9AFB0-663B-479E-A117-D32B6F8B2B4C}">
      <dsp:nvSpPr>
        <dsp:cNvPr id="0" name=""/>
        <dsp:cNvSpPr/>
      </dsp:nvSpPr>
      <dsp:spPr>
        <a:xfrm>
          <a:off x="1968900" y="1778"/>
          <a:ext cx="1675399" cy="1648002"/>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Receptive:</a:t>
          </a:r>
          <a:r>
            <a:rPr lang="en-GB" sz="2000" kern="1200" dirty="0"/>
            <a:t> </a:t>
          </a:r>
          <a:r>
            <a:rPr lang="en-GB" sz="1600" kern="1200" dirty="0"/>
            <a:t>understand words </a:t>
          </a:r>
        </a:p>
      </dsp:txBody>
      <dsp:txXfrm>
        <a:off x="2214257" y="243122"/>
        <a:ext cx="1184685" cy="1165314"/>
      </dsp:txXfrm>
    </dsp:sp>
    <dsp:sp modelId="{2F0CD54A-6249-4EAB-BC44-6F2E648B1A8D}">
      <dsp:nvSpPr>
        <dsp:cNvPr id="0" name=""/>
        <dsp:cNvSpPr/>
      </dsp:nvSpPr>
      <dsp:spPr>
        <a:xfrm>
          <a:off x="2415208" y="1759370"/>
          <a:ext cx="782783" cy="782783"/>
        </a:xfrm>
        <a:prstGeom prst="mathPlus">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518966" y="2058706"/>
        <a:ext cx="575267" cy="184111"/>
      </dsp:txXfrm>
    </dsp:sp>
    <dsp:sp modelId="{313607C1-2208-43DE-B16A-1944FBB3AA83}">
      <dsp:nvSpPr>
        <dsp:cNvPr id="0" name=""/>
        <dsp:cNvSpPr/>
      </dsp:nvSpPr>
      <dsp:spPr>
        <a:xfrm>
          <a:off x="1938924" y="2651743"/>
          <a:ext cx="1735349" cy="1504820"/>
        </a:xfrm>
        <a:prstGeom prst="ellipse">
          <a:avLst/>
        </a:prstGeom>
        <a:solidFill>
          <a:srgbClr val="0070C0"/>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Expressive:</a:t>
          </a:r>
        </a:p>
        <a:p>
          <a:pPr marL="0" lvl="0" indent="0" algn="ctr" defTabSz="800100">
            <a:lnSpc>
              <a:spcPct val="90000"/>
            </a:lnSpc>
            <a:spcBef>
              <a:spcPct val="0"/>
            </a:spcBef>
            <a:spcAft>
              <a:spcPct val="35000"/>
            </a:spcAft>
            <a:buNone/>
          </a:pPr>
          <a:r>
            <a:rPr lang="en-GB" sz="1600" kern="1200" dirty="0"/>
            <a:t>produce words </a:t>
          </a:r>
        </a:p>
      </dsp:txBody>
      <dsp:txXfrm>
        <a:off x="2193060" y="2872119"/>
        <a:ext cx="1227077" cy="1064068"/>
      </dsp:txXfrm>
    </dsp:sp>
    <dsp:sp modelId="{F88F2406-A026-45BA-BF5D-D027C9C789B8}">
      <dsp:nvSpPr>
        <dsp:cNvPr id="0" name=""/>
        <dsp:cNvSpPr/>
      </dsp:nvSpPr>
      <dsp:spPr>
        <a:xfrm>
          <a:off x="3876718" y="1828140"/>
          <a:ext cx="429181" cy="502061"/>
        </a:xfrm>
        <a:prstGeom prst="rightArrow">
          <a:avLst>
            <a:gd name="adj1" fmla="val 60000"/>
            <a:gd name="adj2" fmla="val 50000"/>
          </a:avLst>
        </a:prstGeom>
        <a:solidFill>
          <a:schemeClr val="accent3">
            <a:hueOff val="4117163"/>
            <a:satOff val="24712"/>
            <a:lumOff val="1882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3876718" y="1928552"/>
        <a:ext cx="300427" cy="301237"/>
      </dsp:txXfrm>
    </dsp:sp>
    <dsp:sp modelId="{33AB68B8-99C0-45E7-BFE0-29CC467846EE}">
      <dsp:nvSpPr>
        <dsp:cNvPr id="0" name=""/>
        <dsp:cNvSpPr/>
      </dsp:nvSpPr>
      <dsp:spPr>
        <a:xfrm>
          <a:off x="4484050" y="729544"/>
          <a:ext cx="2699253" cy="2699253"/>
        </a:xfrm>
        <a:prstGeom prst="ellipse">
          <a:avLst/>
        </a:prstGeom>
        <a:solidFill>
          <a:srgbClr val="D8560E"/>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Language </a:t>
          </a:r>
        </a:p>
      </dsp:txBody>
      <dsp:txXfrm>
        <a:off x="4879346" y="1124840"/>
        <a:ext cx="1908661" cy="19086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1F251-35AF-493F-B4A6-2FBCFB250B5B}">
      <dsp:nvSpPr>
        <dsp:cNvPr id="0" name=""/>
        <dsp:cNvSpPr/>
      </dsp:nvSpPr>
      <dsp:spPr>
        <a:xfrm>
          <a:off x="8438" y="0"/>
          <a:ext cx="5044379" cy="1325564"/>
        </a:xfrm>
        <a:prstGeom prst="chevron">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2672" rIns="42672" bIns="42672" numCol="1" spcCol="1270" anchor="ctr" anchorCtr="0">
          <a:noAutofit/>
        </a:bodyPr>
        <a:lstStyle/>
        <a:p>
          <a:pPr marL="0" lvl="0" indent="0" algn="ctr" defTabSz="1422400">
            <a:lnSpc>
              <a:spcPct val="90000"/>
            </a:lnSpc>
            <a:spcBef>
              <a:spcPct val="0"/>
            </a:spcBef>
            <a:spcAft>
              <a:spcPct val="35000"/>
            </a:spcAft>
            <a:buNone/>
          </a:pPr>
          <a:r>
            <a:rPr lang="en-GB" sz="3200" kern="1200" dirty="0"/>
            <a:t>Receptive language around 8-9 months </a:t>
          </a:r>
        </a:p>
      </dsp:txBody>
      <dsp:txXfrm>
        <a:off x="671220" y="0"/>
        <a:ext cx="3718815" cy="1325564"/>
      </dsp:txXfrm>
    </dsp:sp>
    <dsp:sp modelId="{1BBCA8BD-BBE4-4C15-910B-11AB5F96CBB7}">
      <dsp:nvSpPr>
        <dsp:cNvPr id="0" name=""/>
        <dsp:cNvSpPr/>
      </dsp:nvSpPr>
      <dsp:spPr>
        <a:xfrm>
          <a:off x="4556819" y="0"/>
          <a:ext cx="5044379" cy="1325564"/>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2672" rIns="42672" bIns="42672" numCol="1" spcCol="1270" anchor="ctr" anchorCtr="0">
          <a:noAutofit/>
        </a:bodyPr>
        <a:lstStyle/>
        <a:p>
          <a:pPr marL="0" lvl="0" indent="0" algn="ctr" defTabSz="1422400">
            <a:lnSpc>
              <a:spcPct val="90000"/>
            </a:lnSpc>
            <a:spcBef>
              <a:spcPct val="0"/>
            </a:spcBef>
            <a:spcAft>
              <a:spcPct val="35000"/>
            </a:spcAft>
            <a:buNone/>
          </a:pPr>
          <a:r>
            <a:rPr lang="en-GB" sz="3200" kern="1200" dirty="0"/>
            <a:t>Expressive language around 12 months</a:t>
          </a:r>
        </a:p>
      </dsp:txBody>
      <dsp:txXfrm>
        <a:off x="5219601" y="0"/>
        <a:ext cx="3718815" cy="13255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27F1D-D16D-4CDD-92A4-153D1F1F492E}">
      <dsp:nvSpPr>
        <dsp:cNvPr id="0" name=""/>
        <dsp:cNvSpPr/>
      </dsp:nvSpPr>
      <dsp:spPr>
        <a:xfrm>
          <a:off x="0" y="620661"/>
          <a:ext cx="6949440" cy="107800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 Infancy: Babbling, first words.</a:t>
          </a:r>
        </a:p>
      </dsp:txBody>
      <dsp:txXfrm>
        <a:off x="52624" y="673285"/>
        <a:ext cx="6844192" cy="972760"/>
      </dsp:txXfrm>
    </dsp:sp>
    <dsp:sp modelId="{CDD0307A-D1DC-44CE-B04E-A1FF3B978EDD}">
      <dsp:nvSpPr>
        <dsp:cNvPr id="0" name=""/>
        <dsp:cNvSpPr/>
      </dsp:nvSpPr>
      <dsp:spPr>
        <a:xfrm>
          <a:off x="0" y="1776430"/>
          <a:ext cx="6949440" cy="1078008"/>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 Early Childhood: Vocabulary growth, simple sentences.</a:t>
          </a:r>
        </a:p>
      </dsp:txBody>
      <dsp:txXfrm>
        <a:off x="52624" y="1829054"/>
        <a:ext cx="6844192" cy="972760"/>
      </dsp:txXfrm>
    </dsp:sp>
    <dsp:sp modelId="{56E236C6-9529-4137-A576-4D051D69845C}">
      <dsp:nvSpPr>
        <dsp:cNvPr id="0" name=""/>
        <dsp:cNvSpPr/>
      </dsp:nvSpPr>
      <dsp:spPr>
        <a:xfrm>
          <a:off x="0" y="2932198"/>
          <a:ext cx="6949440" cy="1078008"/>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 Childhood: Complex sentences, storytelling.</a:t>
          </a:r>
        </a:p>
      </dsp:txBody>
      <dsp:txXfrm>
        <a:off x="52624" y="2984822"/>
        <a:ext cx="6844192" cy="972760"/>
      </dsp:txXfrm>
    </dsp:sp>
    <dsp:sp modelId="{145B3DAC-BD2B-454C-82BD-2D62D607D8B7}">
      <dsp:nvSpPr>
        <dsp:cNvPr id="0" name=""/>
        <dsp:cNvSpPr/>
      </dsp:nvSpPr>
      <dsp:spPr>
        <a:xfrm>
          <a:off x="0" y="4087967"/>
          <a:ext cx="6949440" cy="107800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 Adolescence: Abstract language, advanced grammar.</a:t>
          </a:r>
          <a:r>
            <a:rPr lang="en-GB" sz="2700" kern="1200"/>
            <a:t> (Piaget? Erikson? Vygotsky?)</a:t>
          </a:r>
          <a:endParaRPr lang="en-US" sz="2700" kern="1200"/>
        </a:p>
      </dsp:txBody>
      <dsp:txXfrm>
        <a:off x="52624" y="4140591"/>
        <a:ext cx="6844192" cy="9727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EE2D68-FF04-49CD-8077-6383F7C4851D}">
      <dsp:nvSpPr>
        <dsp:cNvPr id="0" name=""/>
        <dsp:cNvSpPr/>
      </dsp:nvSpPr>
      <dsp:spPr>
        <a:xfrm>
          <a:off x="0" y="706"/>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C2C3D2-0434-4E91-AF18-C42AF0C3A283}">
      <dsp:nvSpPr>
        <dsp:cNvPr id="0" name=""/>
        <dsp:cNvSpPr/>
      </dsp:nvSpPr>
      <dsp:spPr>
        <a:xfrm>
          <a:off x="500008" y="372613"/>
          <a:ext cx="909106" cy="9091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E3CAA7-5673-4691-A2AD-2EE06D969B69}">
      <dsp:nvSpPr>
        <dsp:cNvPr id="0" name=""/>
        <dsp:cNvSpPr/>
      </dsp:nvSpPr>
      <dsp:spPr>
        <a:xfrm>
          <a:off x="1909124" y="706"/>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US" sz="2500" kern="1200"/>
            <a:t>- Genetics and brain development.</a:t>
          </a:r>
        </a:p>
      </dsp:txBody>
      <dsp:txXfrm>
        <a:off x="1909124" y="706"/>
        <a:ext cx="5040315" cy="1652921"/>
      </dsp:txXfrm>
    </dsp:sp>
    <dsp:sp modelId="{EE432B6B-9D8A-4F39-8FC8-80F546E8154D}">
      <dsp:nvSpPr>
        <dsp:cNvPr id="0" name=""/>
        <dsp:cNvSpPr/>
      </dsp:nvSpPr>
      <dsp:spPr>
        <a:xfrm>
          <a:off x="0" y="2066858"/>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CB965-8C10-4CD0-98AF-A8C0C61EDAB0}">
      <dsp:nvSpPr>
        <dsp:cNvPr id="0" name=""/>
        <dsp:cNvSpPr/>
      </dsp:nvSpPr>
      <dsp:spPr>
        <a:xfrm>
          <a:off x="500008" y="2438765"/>
          <a:ext cx="909106" cy="9091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31A5F7-199F-4A2F-9FE0-AA169A3C2A64}">
      <dsp:nvSpPr>
        <dsp:cNvPr id="0" name=""/>
        <dsp:cNvSpPr/>
      </dsp:nvSpPr>
      <dsp:spPr>
        <a:xfrm>
          <a:off x="1909124" y="2066858"/>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US" sz="2500" kern="1200"/>
            <a:t>- Critical periods for language acquisition.</a:t>
          </a:r>
        </a:p>
      </dsp:txBody>
      <dsp:txXfrm>
        <a:off x="1909124" y="2066858"/>
        <a:ext cx="5040315" cy="1652921"/>
      </dsp:txXfrm>
    </dsp:sp>
    <dsp:sp modelId="{06CA3F5D-0E6E-4A84-AAD6-1E14B7F7EF13}">
      <dsp:nvSpPr>
        <dsp:cNvPr id="0" name=""/>
        <dsp:cNvSpPr/>
      </dsp:nvSpPr>
      <dsp:spPr>
        <a:xfrm>
          <a:off x="0" y="4133010"/>
          <a:ext cx="6949440" cy="16529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02A01D-B1A2-4935-9571-6B50712BE2A4}">
      <dsp:nvSpPr>
        <dsp:cNvPr id="0" name=""/>
        <dsp:cNvSpPr/>
      </dsp:nvSpPr>
      <dsp:spPr>
        <a:xfrm>
          <a:off x="500008" y="4504917"/>
          <a:ext cx="909106" cy="9091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2CD54C-993E-43D8-880B-D93F6D65DABE}">
      <dsp:nvSpPr>
        <dsp:cNvPr id="0" name=""/>
        <dsp:cNvSpPr/>
      </dsp:nvSpPr>
      <dsp:spPr>
        <a:xfrm>
          <a:off x="1909124" y="4133010"/>
          <a:ext cx="5040315" cy="1652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934" tIns="174934" rIns="174934" bIns="174934" numCol="1" spcCol="1270" anchor="ctr" anchorCtr="0">
          <a:noAutofit/>
        </a:bodyPr>
        <a:lstStyle/>
        <a:p>
          <a:pPr marL="0" lvl="0" indent="0" algn="l" defTabSz="1111250">
            <a:lnSpc>
              <a:spcPct val="90000"/>
            </a:lnSpc>
            <a:spcBef>
              <a:spcPct val="0"/>
            </a:spcBef>
            <a:spcAft>
              <a:spcPct val="35000"/>
            </a:spcAft>
            <a:buNone/>
          </a:pPr>
          <a:r>
            <a:rPr lang="en-US" sz="2500" kern="1200"/>
            <a:t>- Neurological basis of language.</a:t>
          </a:r>
        </a:p>
      </dsp:txBody>
      <dsp:txXfrm>
        <a:off x="1909124" y="4133010"/>
        <a:ext cx="5040315" cy="16529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A53715-EC80-4FEB-BC89-2EE5265E1885}">
      <dsp:nvSpPr>
        <dsp:cNvPr id="0" name=""/>
        <dsp:cNvSpPr/>
      </dsp:nvSpPr>
      <dsp:spPr>
        <a:xfrm>
          <a:off x="4170554" y="642"/>
          <a:ext cx="2174490" cy="217449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 Role of caregivers and family.</a:t>
          </a:r>
        </a:p>
      </dsp:txBody>
      <dsp:txXfrm>
        <a:off x="4714177" y="642"/>
        <a:ext cx="1087245" cy="1793954"/>
      </dsp:txXfrm>
    </dsp:sp>
    <dsp:sp modelId="{ACCADCC6-FD54-4985-BB77-B612944263E4}">
      <dsp:nvSpPr>
        <dsp:cNvPr id="0" name=""/>
        <dsp:cNvSpPr/>
      </dsp:nvSpPr>
      <dsp:spPr>
        <a:xfrm rot="7200000">
          <a:off x="5426615" y="2176204"/>
          <a:ext cx="2174490" cy="217449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 Socioeconomic status and language exposure.</a:t>
          </a:r>
        </a:p>
      </dsp:txBody>
      <dsp:txXfrm rot="-5400000">
        <a:off x="5781660" y="2814960"/>
        <a:ext cx="1793954" cy="1087245"/>
      </dsp:txXfrm>
    </dsp:sp>
    <dsp:sp modelId="{74355013-2990-4DA1-9877-0B9678E95B03}">
      <dsp:nvSpPr>
        <dsp:cNvPr id="0" name=""/>
        <dsp:cNvSpPr/>
      </dsp:nvSpPr>
      <dsp:spPr>
        <a:xfrm rot="14400000">
          <a:off x="2914493" y="2176204"/>
          <a:ext cx="2174490" cy="2174490"/>
        </a:xfrm>
        <a:prstGeom prst="downArrow">
          <a:avLst>
            <a:gd name="adj1" fmla="val 50000"/>
            <a:gd name="adj2" fmla="val 35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 Cultural influences on language use.</a:t>
          </a:r>
        </a:p>
      </dsp:txBody>
      <dsp:txXfrm rot="5400000">
        <a:off x="2939984" y="2814960"/>
        <a:ext cx="1793954" cy="10872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EA790-A060-423C-80C2-F83BC75D1F6B}">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26106-350A-40AD-9D20-863A0D912A9D}">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a:t>Language development is innate</a:t>
          </a:r>
          <a:endParaRPr lang="en-US" sz="2900" kern="1200"/>
        </a:p>
      </dsp:txBody>
      <dsp:txXfrm>
        <a:off x="0" y="0"/>
        <a:ext cx="6949440" cy="1446659"/>
      </dsp:txXfrm>
    </dsp:sp>
    <dsp:sp modelId="{45D53005-23CE-452C-9D23-0D275E74CAF7}">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1D75C3-DBE3-4B00-A5A4-A4BD2ADEC237}">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Humans are biologically programmed to acquire language.</a:t>
          </a:r>
          <a:endParaRPr lang="en-US" sz="2900" kern="1200" dirty="0"/>
        </a:p>
      </dsp:txBody>
      <dsp:txXfrm>
        <a:off x="0" y="1446659"/>
        <a:ext cx="6949440" cy="1446659"/>
      </dsp:txXfrm>
    </dsp:sp>
    <dsp:sp modelId="{3E333475-31E5-44BA-BE7C-F0EBEE00EEB9}">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5B5A3C-5ADF-45F9-A2BE-4476CFE3AE5B}">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a:t>Key concept</a:t>
          </a:r>
          <a:r>
            <a:rPr lang="en-GB" sz="2900" kern="1200"/>
            <a:t>: </a:t>
          </a:r>
          <a:r>
            <a:rPr lang="en-GB" sz="2900" i="1" kern="1200"/>
            <a:t>Language Acquisition Device (LAD)</a:t>
          </a:r>
          <a:r>
            <a:rPr lang="en-GB" sz="2900" kern="1200"/>
            <a:t> – an innate mental structure that enables children to learn language.</a:t>
          </a:r>
          <a:endParaRPr lang="en-US" sz="2900" kern="1200"/>
        </a:p>
      </dsp:txBody>
      <dsp:txXfrm>
        <a:off x="0" y="2893318"/>
        <a:ext cx="6949440" cy="1446659"/>
      </dsp:txXfrm>
    </dsp:sp>
    <dsp:sp modelId="{07A97273-DA10-4EF8-902C-8BFF70F59F5B}">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74BBD3-91F7-4D74-8691-C139187E9E4E}">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a:t>Evidence</a:t>
          </a:r>
          <a:r>
            <a:rPr lang="en-GB" sz="2900" kern="1200"/>
            <a:t>: Universal grammar and the rapid pace of language acquisition in early childhood.</a:t>
          </a:r>
          <a:endParaRPr lang="en-US" sz="2900" kern="1200"/>
        </a:p>
      </dsp:txBody>
      <dsp:txXfrm>
        <a:off x="0" y="4339978"/>
        <a:ext cx="6949440" cy="14466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D9E91-0A84-4AC3-8BB9-338272C2C880}">
      <dsp:nvSpPr>
        <dsp:cNvPr id="0" name=""/>
        <dsp:cNvSpPr/>
      </dsp:nvSpPr>
      <dsp:spPr>
        <a:xfrm>
          <a:off x="1153988" y="850768"/>
          <a:ext cx="1290113" cy="12901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21813D-A16B-47D1-83A0-00FA9F06C8CC}">
      <dsp:nvSpPr>
        <dsp:cNvPr id="0" name=""/>
        <dsp:cNvSpPr/>
      </dsp:nvSpPr>
      <dsp:spPr>
        <a:xfrm>
          <a:off x="365586" y="2495662"/>
          <a:ext cx="28669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Recognising innate potential in children.</a:t>
          </a:r>
        </a:p>
      </dsp:txBody>
      <dsp:txXfrm>
        <a:off x="365586" y="2495662"/>
        <a:ext cx="2866918" cy="720000"/>
      </dsp:txXfrm>
    </dsp:sp>
    <dsp:sp modelId="{27520D86-E7E4-43E5-9663-238E7D203274}">
      <dsp:nvSpPr>
        <dsp:cNvPr id="0" name=""/>
        <dsp:cNvSpPr/>
      </dsp:nvSpPr>
      <dsp:spPr>
        <a:xfrm>
          <a:off x="4522618" y="850768"/>
          <a:ext cx="1290113" cy="12901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BF8B9F-5778-457E-AC4D-9D580A629970}">
      <dsp:nvSpPr>
        <dsp:cNvPr id="0" name=""/>
        <dsp:cNvSpPr/>
      </dsp:nvSpPr>
      <dsp:spPr>
        <a:xfrm>
          <a:off x="3734215" y="2495662"/>
          <a:ext cx="28669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Supporting natural language development.</a:t>
          </a:r>
        </a:p>
      </dsp:txBody>
      <dsp:txXfrm>
        <a:off x="3734215" y="2495662"/>
        <a:ext cx="2866918" cy="720000"/>
      </dsp:txXfrm>
    </dsp:sp>
    <dsp:sp modelId="{6DD918C4-7773-4FE4-B250-3BBF7E75F47A}">
      <dsp:nvSpPr>
        <dsp:cNvPr id="0" name=""/>
        <dsp:cNvSpPr/>
      </dsp:nvSpPr>
      <dsp:spPr>
        <a:xfrm>
          <a:off x="7891247" y="850768"/>
          <a:ext cx="1290113" cy="12901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1112D5-6845-48B2-B40A-995B5F4C7500}">
      <dsp:nvSpPr>
        <dsp:cNvPr id="0" name=""/>
        <dsp:cNvSpPr/>
      </dsp:nvSpPr>
      <dsp:spPr>
        <a:xfrm>
          <a:off x="7102845" y="2495662"/>
          <a:ext cx="286691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US" sz="2200" kern="1200"/>
            <a:t>Early identification of language disorders.</a:t>
          </a:r>
        </a:p>
      </dsp:txBody>
      <dsp:txXfrm>
        <a:off x="7102845" y="2495662"/>
        <a:ext cx="2866918"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2F74C-450B-48C9-86F5-8A1BD413553A}">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B4F739-2229-4EF8-A2CE-369B053A429F}">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Language is learned through interaction with the environment via operant conditioning -  imitation, reinforcement, and conditioning. </a:t>
          </a:r>
          <a:endParaRPr lang="en-US" sz="2800" kern="1200"/>
        </a:p>
      </dsp:txBody>
      <dsp:txXfrm>
        <a:off x="0" y="0"/>
        <a:ext cx="10515600" cy="1087834"/>
      </dsp:txXfrm>
    </dsp:sp>
    <dsp:sp modelId="{668DF5D8-0E5E-4511-B893-283FC2627228}">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ECAF4C-899D-4906-BB42-0C6A5B4627A4}">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 Role of Caregivers: Provide reinforcement to shape language use. </a:t>
          </a:r>
          <a:endParaRPr lang="en-US" sz="2800" kern="1200"/>
        </a:p>
      </dsp:txBody>
      <dsp:txXfrm>
        <a:off x="0" y="1087834"/>
        <a:ext cx="10515600" cy="1087834"/>
      </dsp:txXfrm>
    </dsp:sp>
    <dsp:sp modelId="{C6237D44-25E0-4580-B7A4-D58DEB494919}">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D26B81-6C91-4481-8176-725D26F34D5A}">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 Emphasis on nurture: Environment and experience shape language development.</a:t>
          </a:r>
          <a:endParaRPr lang="en-US" sz="2800" kern="1200"/>
        </a:p>
      </dsp:txBody>
      <dsp:txXfrm>
        <a:off x="0" y="2175669"/>
        <a:ext cx="10515600" cy="1087834"/>
      </dsp:txXfrm>
    </dsp:sp>
    <dsp:sp modelId="{B11FB000-22D5-4936-BB81-8B245D1DF503}">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C3C448-2F4D-4617-824E-A7D692539F7F}">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kern="1200"/>
            <a:t>Criticism</a:t>
          </a:r>
          <a:r>
            <a:rPr lang="en-GB" sz="2800" kern="1200"/>
            <a:t>: Doesn’t fully explain novel sentence creation or the speed of acquisition.</a:t>
          </a:r>
          <a:endParaRPr lang="en-US" sz="2800" kern="1200"/>
        </a:p>
      </dsp:txBody>
      <dsp:txXfrm>
        <a:off x="0" y="3263503"/>
        <a:ext cx="10515600" cy="10878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426725-1F52-4350-A6F4-A39276511E8D}">
      <dsp:nvSpPr>
        <dsp:cNvPr id="0" name=""/>
        <dsp:cNvSpPr/>
      </dsp:nvSpPr>
      <dsp:spPr>
        <a:xfrm>
          <a:off x="0" y="578968"/>
          <a:ext cx="6949440" cy="14718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 Speech therapy techniques using reinforcement.</a:t>
          </a:r>
        </a:p>
      </dsp:txBody>
      <dsp:txXfrm>
        <a:off x="71850" y="650818"/>
        <a:ext cx="6805740" cy="1328160"/>
      </dsp:txXfrm>
    </dsp:sp>
    <dsp:sp modelId="{B6B4BC09-47F2-4FA1-89E0-2C511C08D7A2}">
      <dsp:nvSpPr>
        <dsp:cNvPr id="0" name=""/>
        <dsp:cNvSpPr/>
      </dsp:nvSpPr>
      <dsp:spPr>
        <a:xfrm>
          <a:off x="0" y="2157388"/>
          <a:ext cx="6949440" cy="147186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 Behaviour-based interventions in early years settings.</a:t>
          </a:r>
        </a:p>
      </dsp:txBody>
      <dsp:txXfrm>
        <a:off x="71850" y="2229238"/>
        <a:ext cx="6805740" cy="1328160"/>
      </dsp:txXfrm>
    </dsp:sp>
    <dsp:sp modelId="{B8DCD385-44F5-4ED8-8BD6-5D2AEBD45C00}">
      <dsp:nvSpPr>
        <dsp:cNvPr id="0" name=""/>
        <dsp:cNvSpPr/>
      </dsp:nvSpPr>
      <dsp:spPr>
        <a:xfrm>
          <a:off x="0" y="3735809"/>
          <a:ext cx="6949440" cy="14718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 Supporting parents in language-rich interactions.</a:t>
          </a:r>
        </a:p>
      </dsp:txBody>
      <dsp:txXfrm>
        <a:off x="71850" y="3807659"/>
        <a:ext cx="6805740" cy="132816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2B21F-498C-4BF4-9CF8-B7CD396DB940}">
      <dsp:nvSpPr>
        <dsp:cNvPr id="0" name=""/>
        <dsp:cNvSpPr/>
      </dsp:nvSpPr>
      <dsp:spPr>
        <a:xfrm>
          <a:off x="0" y="578968"/>
          <a:ext cx="6949440" cy="14718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 Early years settings and language-rich environments.</a:t>
          </a:r>
        </a:p>
      </dsp:txBody>
      <dsp:txXfrm>
        <a:off x="71850" y="650818"/>
        <a:ext cx="6805740" cy="1328160"/>
      </dsp:txXfrm>
    </dsp:sp>
    <dsp:sp modelId="{6A0EBA5D-110B-4464-961E-E4DAE903A2DF}">
      <dsp:nvSpPr>
        <dsp:cNvPr id="0" name=""/>
        <dsp:cNvSpPr/>
      </dsp:nvSpPr>
      <dsp:spPr>
        <a:xfrm>
          <a:off x="0" y="2157388"/>
          <a:ext cx="6949440" cy="147186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 Supporting parents in interactive language activities.</a:t>
          </a:r>
        </a:p>
      </dsp:txBody>
      <dsp:txXfrm>
        <a:off x="71850" y="2229238"/>
        <a:ext cx="6805740" cy="1328160"/>
      </dsp:txXfrm>
    </dsp:sp>
    <dsp:sp modelId="{C90EAD73-CF8F-4423-B42A-69DB0ACA2152}">
      <dsp:nvSpPr>
        <dsp:cNvPr id="0" name=""/>
        <dsp:cNvSpPr/>
      </dsp:nvSpPr>
      <dsp:spPr>
        <a:xfrm>
          <a:off x="0" y="3735808"/>
          <a:ext cx="6949440" cy="14718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 Multidisciplinary collaboration in language development.</a:t>
          </a:r>
        </a:p>
      </dsp:txBody>
      <dsp:txXfrm>
        <a:off x="71850" y="3807658"/>
        <a:ext cx="6805740" cy="132816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BA227-9D52-4F20-B205-A245F86DF3FD}">
      <dsp:nvSpPr>
        <dsp:cNvPr id="0" name=""/>
        <dsp:cNvSpPr/>
      </dsp:nvSpPr>
      <dsp:spPr>
        <a:xfrm>
          <a:off x="382096" y="1740"/>
          <a:ext cx="2447377" cy="146842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Language follows rules as part of cognition.</a:t>
          </a:r>
          <a:endParaRPr lang="en-GB" sz="1700" kern="1200" dirty="0"/>
        </a:p>
      </dsp:txBody>
      <dsp:txXfrm>
        <a:off x="382096" y="1740"/>
        <a:ext cx="2447377" cy="1468426"/>
      </dsp:txXfrm>
    </dsp:sp>
    <dsp:sp modelId="{6ACE23B0-4C29-4494-92EA-D24BC2787650}">
      <dsp:nvSpPr>
        <dsp:cNvPr id="0" name=""/>
        <dsp:cNvSpPr/>
      </dsp:nvSpPr>
      <dsp:spPr>
        <a:xfrm>
          <a:off x="3074211" y="1740"/>
          <a:ext cx="2447377" cy="146842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Language includes internal and external factors.</a:t>
          </a:r>
        </a:p>
      </dsp:txBody>
      <dsp:txXfrm>
        <a:off x="3074211" y="1740"/>
        <a:ext cx="2447377" cy="1468426"/>
      </dsp:txXfrm>
    </dsp:sp>
    <dsp:sp modelId="{F680C8FA-B38E-4054-8A4F-2173C6FFC722}">
      <dsp:nvSpPr>
        <dsp:cNvPr id="0" name=""/>
        <dsp:cNvSpPr/>
      </dsp:nvSpPr>
      <dsp:spPr>
        <a:xfrm>
          <a:off x="382096" y="1714904"/>
          <a:ext cx="2447377" cy="146842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Infants are born with biological preparedness to pay more attention to language than to other information.</a:t>
          </a:r>
          <a:endParaRPr lang="en-US" sz="1700" kern="1200" dirty="0"/>
        </a:p>
      </dsp:txBody>
      <dsp:txXfrm>
        <a:off x="382096" y="1714904"/>
        <a:ext cx="2447377" cy="1468426"/>
      </dsp:txXfrm>
    </dsp:sp>
    <dsp:sp modelId="{5451888C-2DF2-4BBC-BB7B-601BA5CC7E7D}">
      <dsp:nvSpPr>
        <dsp:cNvPr id="0" name=""/>
        <dsp:cNvSpPr/>
      </dsp:nvSpPr>
      <dsp:spPr>
        <a:xfrm>
          <a:off x="3074211" y="1714904"/>
          <a:ext cx="2447377" cy="146842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infant brain has generalized tools used across all cognitive </a:t>
          </a:r>
          <a:endParaRPr lang="en-GB" sz="1700" kern="1200"/>
        </a:p>
      </dsp:txBody>
      <dsp:txXfrm>
        <a:off x="3074211" y="1714904"/>
        <a:ext cx="2447377" cy="146842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FF596-B933-47D5-BE02-EBE18DAA9850}">
      <dsp:nvSpPr>
        <dsp:cNvPr id="0" name=""/>
        <dsp:cNvSpPr/>
      </dsp:nvSpPr>
      <dsp:spPr>
        <a:xfrm>
          <a:off x="873935" y="564379"/>
          <a:ext cx="1477977" cy="147797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C12E43-2612-43FA-B876-4DD0BDD60CE1}">
      <dsp:nvSpPr>
        <dsp:cNvPr id="0" name=""/>
        <dsp:cNvSpPr/>
      </dsp:nvSpPr>
      <dsp:spPr>
        <a:xfrm>
          <a:off x="1188914" y="879358"/>
          <a:ext cx="848019" cy="8480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ECCDA8-E8E2-4E9E-9B94-FAD53016C2F6}">
      <dsp:nvSpPr>
        <dsp:cNvPr id="0" name=""/>
        <dsp:cNvSpPr/>
      </dsp:nvSpPr>
      <dsp:spPr>
        <a:xfrm>
          <a:off x="401467" y="2502710"/>
          <a:ext cx="242291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Playing with others </a:t>
          </a:r>
          <a:endParaRPr lang="en-US" sz="1500" kern="1200"/>
        </a:p>
      </dsp:txBody>
      <dsp:txXfrm>
        <a:off x="401467" y="2502710"/>
        <a:ext cx="2422913" cy="720000"/>
      </dsp:txXfrm>
    </dsp:sp>
    <dsp:sp modelId="{48A26EE6-A00D-4E7F-BE0D-5FA7F2E1B498}">
      <dsp:nvSpPr>
        <dsp:cNvPr id="0" name=""/>
        <dsp:cNvSpPr/>
      </dsp:nvSpPr>
      <dsp:spPr>
        <a:xfrm>
          <a:off x="3720859" y="564379"/>
          <a:ext cx="1477977" cy="147797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DC097D-BFF8-443A-9FD1-6F5326AB288C}">
      <dsp:nvSpPr>
        <dsp:cNvPr id="0" name=""/>
        <dsp:cNvSpPr/>
      </dsp:nvSpPr>
      <dsp:spPr>
        <a:xfrm>
          <a:off x="4035838" y="879358"/>
          <a:ext cx="848019" cy="8480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CE987A-3295-45AC-A0FD-F9F5EEB78575}">
      <dsp:nvSpPr>
        <dsp:cNvPr id="0" name=""/>
        <dsp:cNvSpPr/>
      </dsp:nvSpPr>
      <dsp:spPr>
        <a:xfrm>
          <a:off x="3248391" y="2502710"/>
          <a:ext cx="242291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Communicating with others and forming relationship </a:t>
          </a:r>
          <a:endParaRPr lang="en-US" sz="1500" kern="1200"/>
        </a:p>
      </dsp:txBody>
      <dsp:txXfrm>
        <a:off x="3248391" y="2502710"/>
        <a:ext cx="2422913" cy="720000"/>
      </dsp:txXfrm>
    </dsp:sp>
    <dsp:sp modelId="{B1B206C7-E9D8-459A-9E17-DB024F22309E}">
      <dsp:nvSpPr>
        <dsp:cNvPr id="0" name=""/>
        <dsp:cNvSpPr/>
      </dsp:nvSpPr>
      <dsp:spPr>
        <a:xfrm>
          <a:off x="6567783" y="564379"/>
          <a:ext cx="1477977" cy="147797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561947-6222-48DE-8A75-5F62E701A194}">
      <dsp:nvSpPr>
        <dsp:cNvPr id="0" name=""/>
        <dsp:cNvSpPr/>
      </dsp:nvSpPr>
      <dsp:spPr>
        <a:xfrm>
          <a:off x="6882761" y="879358"/>
          <a:ext cx="848019" cy="8480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8FCDBC-A6C0-456B-97FE-92D7BC979167}">
      <dsp:nvSpPr>
        <dsp:cNvPr id="0" name=""/>
        <dsp:cNvSpPr/>
      </dsp:nvSpPr>
      <dsp:spPr>
        <a:xfrm>
          <a:off x="6095314" y="2502710"/>
          <a:ext cx="242291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Forming ideas about the world around them </a:t>
          </a:r>
          <a:endParaRPr lang="en-US" sz="1500" kern="1200" dirty="0"/>
        </a:p>
      </dsp:txBody>
      <dsp:txXfrm>
        <a:off x="6095314" y="2502710"/>
        <a:ext cx="2422913" cy="720000"/>
      </dsp:txXfrm>
    </dsp:sp>
    <dsp:sp modelId="{321F2283-78E9-478C-AFC2-7D5D4026C903}">
      <dsp:nvSpPr>
        <dsp:cNvPr id="0" name=""/>
        <dsp:cNvSpPr/>
      </dsp:nvSpPr>
      <dsp:spPr>
        <a:xfrm>
          <a:off x="9414706" y="564379"/>
          <a:ext cx="1477977" cy="1477977"/>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BD31C6-EA40-4A87-A0FD-2F43E8A12372}">
      <dsp:nvSpPr>
        <dsp:cNvPr id="0" name=""/>
        <dsp:cNvSpPr/>
      </dsp:nvSpPr>
      <dsp:spPr>
        <a:xfrm>
          <a:off x="9729685" y="879358"/>
          <a:ext cx="848019" cy="8480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07933A-A048-47E2-8659-0D01CC887498}">
      <dsp:nvSpPr>
        <dsp:cNvPr id="0" name=""/>
        <dsp:cNvSpPr/>
      </dsp:nvSpPr>
      <dsp:spPr>
        <a:xfrm>
          <a:off x="8942238" y="2502710"/>
          <a:ext cx="242291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Learning to read and counting in nursery and schools </a:t>
          </a:r>
          <a:endParaRPr lang="en-US" sz="1500" kern="1200"/>
        </a:p>
      </dsp:txBody>
      <dsp:txXfrm>
        <a:off x="8942238" y="2502710"/>
        <a:ext cx="2422913"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AccentedPicture">
  <dgm:title val=""/>
  <dgm:desc val=""/>
  <dgm:catLst>
    <dgm:cat type="picture" pri="1000"/>
    <dgm:cat type="pictureconvert" pri="1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varLst>
    <dgm:alg type="composite"/>
    <dgm:shape xmlns:r="http://schemas.openxmlformats.org/officeDocument/2006/relationships" r:blip="">
      <dgm:adjLst/>
    </dgm:shape>
    <dgm:choose name="Name1">
      <dgm:if name="Name2" axis="ch" ptType="node" func="cnt" op="lte" val="1">
        <dgm:constrLst>
          <dgm:constr type="h" for="ch" forName="picture_1" refType="h"/>
          <dgm:constr type="w" for="ch" forName="picture_1" refType="h" refFor="ch" refForName="picture_1" op="equ" fact="0.784"/>
          <dgm:constr type="l" for="ch" forName="picture_1"/>
          <dgm:constr type="t" for="ch" forName="picture_1"/>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
        </dgm:constrLst>
      </dgm:if>
      <dgm:if name="Name3" axis="ch" ptType="node" func="cnt" op="lte" val="5">
        <dgm:choose name="Name4">
          <dgm:if name="Name5"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6">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if>
      <dgm:else name="Name7">
        <dgm:choose name="Name8">
          <dgm:if name="Name9" func="var" arg="dir" op="equ" val="norm">
            <dgm:constrLst>
              <dgm:constr type="h" for="ch" forName="picture_1" refType="h" fact="0.909"/>
              <dgm:constr type="w" for="ch" forName="picture_1" refType="h" refFor="ch" refForName="picture_1" op="equ" fact="0.784"/>
              <dgm:constr type="l" for="ch" forName="picture_1"/>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l" for="ch" forName="text_1" refType="w" refFor="ch" refForName="picture_1" fact="0.04"/>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r" refFor="ch" refForName="picture_1"/>
              <dgm:constr type="h" for="des" forName="pair" refType="h" refFor="ch" refForName="picture_1" fact="0.27"/>
              <dgm:constr type="h" for="des" forName="spaceV" refType="h" refFor="ch" refForName="picture_1" fact="0.0486"/>
              <dgm:constr type="l" for="ch" forName="maxNode" refType="r" refFor="ch" refForName="picture_1"/>
              <dgm:constr type="lOff" for="ch" forName="maxNode" refType="h" refFor="des" refForName="pair" fact="0.5"/>
              <dgm:constr type="r" for="ch" forName="maxNode" refType="w"/>
              <dgm:constr type="t" for="ch" forName="maxNode"/>
              <dgm:constr type="h" for="ch" forName="maxNode" val="1"/>
              <dgm:constr type="userW" for="des" forName="desText" refType="w" refFor="ch" refForName="maxNode"/>
            </dgm:constrLst>
          </dgm:if>
          <dgm:else name="Name10">
            <dgm:constrLst>
              <dgm:constr type="h" for="ch" forName="picture_1" refType="h" fact="0.909"/>
              <dgm:constr type="w" for="ch" forName="picture_1" refType="h" refFor="ch" refForName="picture_1" op="equ" fact="0.784"/>
              <dgm:constr type="r" for="ch" forName="picture_1" refType="w"/>
              <dgm:constr type="t" for="ch" forName="picture_1" refType="h" refFor="ch" refForName="picture_1" fact="0.05"/>
              <dgm:constr type="w" for="ch" forName="picture_1" refType="w" op="lte" fact="0.588"/>
              <dgm:constr type="w" for="ch" forName="text_1" refType="w" refFor="ch" refForName="picture_1" fact="0.77"/>
              <dgm:constr type="h" for="ch" forName="text_1" refType="h" refFor="ch" refForName="picture_1" fact="0.6"/>
              <dgm:constr type="r" for="ch" forName="text_1" refType="w"/>
              <dgm:constr type="t" for="ch" forName="text_1" refType="h" refFor="ch" refForName="picture_1" fact="0.41"/>
              <dgm:constr type="w" for="ch" forName="linV" refType="w"/>
              <dgm:constr type="h" for="ch" forName="linV" refType="h" refFor="ch" refForName="picture_1" fact="1.1"/>
              <dgm:constr type="l" for="ch" forName="linV"/>
              <dgm:constr type="t" for="ch" forName="linV"/>
              <dgm:constr type="userC" for="des" forName="pair" refType="l" refFor="ch" refForName="picture_1"/>
              <dgm:constr type="h" for="des" forName="pair" refType="h" refFor="ch" refForName="picture_1" fact="0.27"/>
              <dgm:constr type="h" for="des" forName="spaceV" refType="h" refFor="ch" refForName="picture_1" fact="0.0486"/>
              <dgm:constr type="r" for="ch" forName="maxNode" refType="l" refFor="ch" refForName="picture_1"/>
              <dgm:constr type="rOff" for="ch" forName="maxNode" refType="h" refFor="des" refForName="pair" fact="-0.5"/>
              <dgm:constr type="l" for="ch" forName="maxNode"/>
              <dgm:constr type="t" for="ch" forName="maxNode"/>
              <dgm:constr type="h" for="ch" forName="maxNode" val="1"/>
              <dgm:constr type="userW" for="des" forName="desText" refType="w" refFor="ch" refForName="maxNode"/>
            </dgm:constrLst>
          </dgm:else>
        </dgm:choose>
      </dgm:else>
    </dgm:choose>
    <dgm:forEach name="Name11" axis="ch" ptType="sibTrans" hideLastTrans="0" cnt="1">
      <dgm:layoutNode name="picture_1" styleLbl="bgImgPlace1">
        <dgm:alg type="sp"/>
        <dgm:shape xmlns:r="http://schemas.openxmlformats.org/officeDocument/2006/relationships" type="roundRect" r:blip="" blipPhldr="1">
          <dgm:adjLst/>
        </dgm:shape>
        <dgm:presOf axis="self"/>
      </dgm:layoutNode>
    </dgm:forEach>
    <dgm:forEach name="Name12" axis="ch" ptType="node" cnt="1">
      <dgm:layoutNode name="text_1" styleLbl="node1">
        <dgm:varLst>
          <dgm:bulletEnabled val="1"/>
        </dgm:varLst>
        <dgm:choose name="Name13">
          <dgm:if name="Name14" func="var" arg="dir" op="equ" val="norm">
            <dgm:alg type="tx">
              <dgm:param type="txAnchorVert" val="b"/>
              <dgm:param type="parTxLTRAlign" val="l"/>
              <dgm:param type="shpTxLTRAlignCh" val="l"/>
              <dgm:param type="parTxRTLAlign" val="l"/>
              <dgm:param type="shpTxRTLAlignCh" val="l"/>
            </dgm:alg>
          </dgm:if>
          <dgm:else name="Name15">
            <dgm:alg type="tx">
              <dgm:param type="txAnchorVert" val="b"/>
              <dgm:param type="parTxLTRAlign" val="r"/>
              <dgm:param type="shpTxLTRAlignCh" val="r"/>
              <dgm:param type="parTxRTLAlign" val="r"/>
              <dgm:param type="shpTxRTLAlignCh" val="r"/>
            </dgm:alg>
          </dgm:else>
        </dgm:choose>
        <dgm:shape xmlns:r="http://schemas.openxmlformats.org/officeDocument/2006/relationships" type="rect" r:blip="" hideGeom="1">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choose name="Name16">
      <dgm:if name="Name17" axis="ch" ptType="node" func="cnt" op="gte" val="2">
        <dgm:layoutNode name="linV">
          <dgm:choose name="Name18">
            <dgm:if name="Name19" func="var" arg="dir" op="equ" val="norm">
              <dgm:alg type="lin">
                <dgm:param type="linDir" val="fromT"/>
                <dgm:param type="vertAlign" val="t"/>
                <dgm:param type="fallback" val="1D"/>
                <dgm:param type="horzAlign" val="l"/>
                <dgm:param type="nodeHorzAlign" val="l"/>
              </dgm:alg>
            </dgm:if>
            <dgm:else name="Name20">
              <dgm:alg type="lin">
                <dgm:param type="linDir" val="fromT"/>
                <dgm:param type="vertAlign" val="t"/>
                <dgm:param type="fallback" val="1D"/>
                <dgm:param type="horzAlign" val="r"/>
                <dgm:param type="nodeHorzAlign" val="r"/>
              </dgm:alg>
            </dgm:else>
          </dgm:choose>
          <dgm:shape xmlns:r="http://schemas.openxmlformats.org/officeDocument/2006/relationships" r:blip="">
            <dgm:adjLst/>
          </dgm:shape>
          <dgm:constrLst>
            <dgm:constr type="w" for="ch" forName="spaceV" val="1"/>
            <dgm:constr type="w" for="ch" forName="pair" refType="w" op="equ"/>
            <dgm:constr type="w" for="des" forName="desText" op="equ"/>
            <dgm:constr type="primFontSz" for="des" forName="desText" op="equ" val="65"/>
          </dgm:constrLst>
          <dgm:forEach name="Name21" axis="ch" ptType="node" st="2">
            <dgm:layoutNode name="pair">
              <dgm:alg type="composite"/>
              <dgm:shape xmlns:r="http://schemas.openxmlformats.org/officeDocument/2006/relationships" r:blip="">
                <dgm:adjLst/>
              </dgm:shape>
              <dgm:choose name="Name22">
                <dgm:if name="Name23" func="var" arg="dir" op="equ" val="norm">
                  <dgm:constrLst>
                    <dgm:constr type="userC"/>
                    <dgm:constr type="l" for="ch" forName="spaceH"/>
                    <dgm:constr type="r"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l" for="ch" forName="desTextWrapper" refType="r" refFor="ch" refForName="desPictures"/>
                    <dgm:constr type="ctrY" for="ch" forName="desTextWrapper" refType="w" fact="0.5"/>
                    <dgm:constr type="h" for="ch" forName="desTextWrapper" refType="h"/>
                    <dgm:constr type="h" for="des" forName="desText" refType="h"/>
                  </dgm:constrLst>
                </dgm:if>
                <dgm:else name="Name24">
                  <dgm:constrLst>
                    <dgm:constr type="userC"/>
                    <dgm:constr type="r" for="ch" forName="spaceH" refType="w"/>
                    <dgm:constr type="l" for="ch" forName="spaceH" refType="userC"/>
                    <dgm:constr type="ctrY" for="ch" forName="spaceH" refType="w" fact="0.5"/>
                    <dgm:constr type="h" for="ch" forName="spaceH" val="1"/>
                    <dgm:constr type="w" for="ch" forName="desPictures" refType="h"/>
                    <dgm:constr type="h" for="ch" forName="desPictures" refType="w" refFor="ch" refForName="desPictures" op="equ"/>
                    <dgm:constr type="ctrX" for="ch" forName="desPictures" refType="userC"/>
                    <dgm:constr type="ctrY" for="ch" forName="desPictures" refType="w" fact="0.5"/>
                    <dgm:constr type="r" for="ch" forName="desTextWrapper" refType="l" refFor="ch" refForName="desPictures"/>
                    <dgm:constr type="ctrY" for="ch" forName="desTextWrapper" refType="w" fact="0.5"/>
                    <dgm:constr type="h" for="ch" forName="desTextWrapper" refType="h"/>
                    <dgm:constr type="h" for="des" forName="desText" refType="h"/>
                  </dgm:constrLst>
                </dgm:else>
              </dgm:choose>
              <dgm:layoutNode name="spaceH">
                <dgm:alg type="sp"/>
                <dgm:shape xmlns:r="http://schemas.openxmlformats.org/officeDocument/2006/relationships" type="rect" r:blip="" hideGeom="1">
                  <dgm:adjLst/>
                </dgm:shape>
                <dgm:presOf/>
              </dgm:layoutNode>
              <dgm:layoutNode name="desPictures" styleLbl="alignImgPlace1">
                <dgm:alg type="sp"/>
                <dgm:shape xmlns:r="http://schemas.openxmlformats.org/officeDocument/2006/relationships" type="ellipse" r:blip="" blipPhldr="1">
                  <dgm:adjLst/>
                </dgm:shape>
                <dgm:presOf/>
              </dgm:layoutNode>
              <dgm:layoutNode name="desTextWrapper">
                <dgm:choose name="Name25">
                  <dgm:if name="Name26" func="var" arg="dir" op="equ" val="norm">
                    <dgm:alg type="lin">
                      <dgm:param type="horzAlign" val="l"/>
                    </dgm:alg>
                  </dgm:if>
                  <dgm:else name="Name27">
                    <dgm:alg type="lin">
                      <dgm:param type="horzAlign" val="r"/>
                    </dgm:alg>
                  </dgm:else>
                </dgm:choose>
                <dgm:layoutNode name="desText" styleLbl="revTx">
                  <dgm:varLst>
                    <dgm:bulletEnabled val="1"/>
                  </dgm:varLst>
                  <dgm:choose name="Name28">
                    <dgm:if name="Name29" func="var" arg="dir" op="equ" val="norm">
                      <dgm:alg type="tx">
                        <dgm:param type="parTxLTRAlign" val="l"/>
                        <dgm:param type="shpTxLTRAlignCh" val="l"/>
                        <dgm:param type="parTxRTLAlign" val="r"/>
                        <dgm:param type="shpTxRTLAlignCh" val="r"/>
                      </dgm:alg>
                    </dgm:if>
                    <dgm:else name="Name30">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userW"/>
                    <dgm:constr type="w" refType="userW" fact="0.1"/>
                    <dgm:constr type="lMarg" refType="primFontSz" fact="0.2"/>
                    <dgm:constr type="rMarg" refType="primFontSz" fact="0.2"/>
                    <dgm:constr type="tMarg" refType="primFontSz" fact="0.1"/>
                    <dgm:constr type="bMarg" refType="primFontSz" fact="0.1"/>
                  </dgm:constrLst>
                  <dgm:ruleLst>
                    <dgm:rule type="w" val="NaN" fact="1" max="NaN"/>
                    <dgm:rule type="primFontSz" val="5" fact="NaN" max="NaN"/>
                  </dgm:ruleLst>
                </dgm:layoutNode>
              </dgm:layoutNode>
            </dgm:layoutNode>
            <dgm:forEach name="Name31" axis="followSib" ptType="sibTrans" cnt="1">
              <dgm:layoutNode name="spaceV">
                <dgm:alg type="sp"/>
                <dgm:shape xmlns:r="http://schemas.openxmlformats.org/officeDocument/2006/relationships" r:blip="">
                  <dgm:adjLst/>
                </dgm:shape>
                <dgm:presOf/>
              </dgm:layoutNode>
            </dgm:forEach>
          </dgm:forEach>
        </dgm:layoutNode>
      </dgm:if>
      <dgm:else name="Name32"/>
    </dgm:choose>
    <dgm:layoutNode name="maxNode">
      <dgm:alg type="lin"/>
      <dgm:shape xmlns:r="http://schemas.openxmlformats.org/officeDocument/2006/relationships" r:blip="">
        <dgm:adjLst/>
      </dgm:shape>
      <dgm:presOf/>
      <dgm:constrLst>
        <dgm:constr type="w" for="ch"/>
        <dgm:constr type="h" for="ch"/>
      </dgm:constrLst>
      <dgm:layoutNode name="Name33">
        <dgm:alg type="sp"/>
        <dgm:shape xmlns:r="http://schemas.openxmlformats.org/officeDocument/2006/relationships" r:blip="">
          <dgm:adjLst/>
        </dgm:shape>
        <dgm:presOf/>
      </dgm:layoutNode>
    </dgm:layoutNode>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2BF311-B330-4303-A386-5FDEFC38E12B}" type="datetimeFigureOut">
              <a:rPr lang="en-GB" smtClean="0"/>
              <a:t>25/09/2025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CA4B1B-2D35-4BE1-A321-F4463B9ED980}" type="slidenum">
              <a:rPr lang="en-GB" smtClean="0"/>
              <a:t>‹#›</a:t>
            </a:fld>
            <a:endParaRPr lang="en-GB"/>
          </a:p>
        </p:txBody>
      </p:sp>
    </p:spTree>
    <p:extLst>
      <p:ext uri="{BB962C8B-B14F-4D97-AF65-F5344CB8AC3E}">
        <p14:creationId xmlns:p14="http://schemas.microsoft.com/office/powerpoint/2010/main" val="918403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booktrust.org.uk/what-we-do/programmes-and-campaigns/bookstart/"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booktrust.org.uk/what-we-do/programmes-and-campaigns/bookstart/"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spcBef>
                <a:spcPct val="0"/>
              </a:spcBef>
              <a:buClrTx/>
              <a:buSzTx/>
              <a:buFontTx/>
              <a:buNone/>
            </a:pPr>
            <a:r>
              <a:rPr lang="en-US" altLang="en-US" sz="3900" dirty="0">
                <a:latin typeface="Tahoma" panose="020B0604030504040204" pitchFamily="34" charset="0"/>
              </a:rPr>
              <a:t>Phonology: </a:t>
            </a:r>
            <a:r>
              <a:rPr lang="en-GB" altLang="zh-TW" sz="3900" dirty="0">
                <a:latin typeface="Century Gothic" panose="020B0502020202020204" pitchFamily="34" charset="0"/>
                <a:ea typeface="Microsoft JhengHei" panose="020B0604030504040204" pitchFamily="34" charset="-120"/>
              </a:rPr>
              <a:t>Segmentation of sounds </a:t>
            </a:r>
            <a:r>
              <a:rPr lang="en-GB" altLang="zh-TW" sz="3900" dirty="0">
                <a:solidFill>
                  <a:schemeClr val="accent2"/>
                </a:solidFill>
                <a:latin typeface="Century Gothic" panose="020B0502020202020204" pitchFamily="34" charset="0"/>
                <a:ea typeface="Microsoft JhengHei" panose="020B0604030504040204" pitchFamily="34" charset="-120"/>
              </a:rPr>
              <a:t>(Phonology)</a:t>
            </a:r>
          </a:p>
          <a:p>
            <a:pPr lvl="1" eaLnBrk="1" hangingPunct="1">
              <a:lnSpc>
                <a:spcPct val="80000"/>
              </a:lnSpc>
              <a:spcBef>
                <a:spcPct val="0"/>
              </a:spcBef>
              <a:buClrTx/>
              <a:buSzTx/>
              <a:buFontTx/>
              <a:buNone/>
            </a:pPr>
            <a:r>
              <a:rPr lang="en-GB" altLang="zh-TW" sz="3500" dirty="0">
                <a:latin typeface="Century Gothic" panose="020B0502020202020204" pitchFamily="34" charset="0"/>
                <a:ea typeface="Microsoft JhengHei" panose="020B0604030504040204" pitchFamily="34" charset="-120"/>
              </a:rPr>
              <a:t>Master all sounds and sound patterns in a language </a:t>
            </a:r>
          </a:p>
          <a:p>
            <a:endParaRPr lang="en-US" altLang="en-US" sz="3600" dirty="0">
              <a:latin typeface="Times" panose="02020603050405020304" pitchFamily="18" charset="0"/>
            </a:endParaRPr>
          </a:p>
          <a:p>
            <a:r>
              <a:rPr lang="en-US" altLang="en-US" sz="3600" dirty="0">
                <a:latin typeface="Times" panose="02020603050405020304" pitchFamily="18" charset="0"/>
              </a:rPr>
              <a:t>44 consonants and vowels in English (Crystal 1995) Pling not </a:t>
            </a:r>
            <a:r>
              <a:rPr lang="en-US" altLang="en-US" sz="3600" dirty="0" err="1">
                <a:latin typeface="Times" panose="02020603050405020304" pitchFamily="18" charset="0"/>
              </a:rPr>
              <a:t>gnilp</a:t>
            </a:r>
            <a:endParaRPr lang="en-US" altLang="en-US" sz="3600" dirty="0">
              <a:latin typeface="Times" panose="02020603050405020304" pitchFamily="18" charset="0"/>
            </a:endParaRPr>
          </a:p>
          <a:p>
            <a:pPr lvl="1" eaLnBrk="1" hangingPunct="1">
              <a:lnSpc>
                <a:spcPct val="80000"/>
              </a:lnSpc>
              <a:spcBef>
                <a:spcPct val="0"/>
              </a:spcBef>
              <a:buClrTx/>
              <a:buSzTx/>
              <a:buFontTx/>
              <a:buNone/>
            </a:pPr>
            <a:endParaRPr lang="en-GB" altLang="zh-TW" sz="3500" dirty="0">
              <a:latin typeface="Century Gothic" panose="020B0502020202020204" pitchFamily="34" charset="0"/>
              <a:ea typeface="Microsoft JhengHei" panose="020B0604030504040204" pitchFamily="34" charset="-120"/>
            </a:endParaRPr>
          </a:p>
          <a:p>
            <a:pPr lvl="1" eaLnBrk="1" hangingPunct="1">
              <a:lnSpc>
                <a:spcPct val="80000"/>
              </a:lnSpc>
              <a:spcBef>
                <a:spcPct val="0"/>
              </a:spcBef>
              <a:buClrTx/>
              <a:buSzTx/>
              <a:buFontTx/>
              <a:buNone/>
            </a:pPr>
            <a:r>
              <a:rPr lang="en-GB" altLang="zh-TW" sz="3500" dirty="0">
                <a:latin typeface="Century Gothic" panose="020B0502020202020204" pitchFamily="34" charset="0"/>
                <a:ea typeface="Microsoft JhengHei" panose="020B0604030504040204" pitchFamily="34" charset="-120"/>
              </a:rPr>
              <a:t>Structure sounds into proper words</a:t>
            </a:r>
          </a:p>
          <a:p>
            <a:pPr lvl="1" eaLnBrk="1" hangingPunct="1">
              <a:lnSpc>
                <a:spcPct val="80000"/>
              </a:lnSpc>
              <a:spcBef>
                <a:spcPct val="0"/>
              </a:spcBef>
              <a:buClrTx/>
              <a:buSzTx/>
              <a:buFontTx/>
              <a:buNone/>
            </a:pPr>
            <a:r>
              <a:rPr lang="en-GB" altLang="zh-TW" sz="3500" dirty="0">
                <a:latin typeface="Century Gothic" panose="020B0502020202020204" pitchFamily="34" charset="0"/>
                <a:ea typeface="Microsoft JhengHei" panose="020B0604030504040204" pitchFamily="34" charset="-120"/>
              </a:rPr>
              <a:t>Master intonations </a:t>
            </a:r>
            <a:endParaRPr lang="en-US" altLang="en-US" sz="3500" dirty="0">
              <a:latin typeface="Tahoma" panose="020B0604030504040204" pitchFamily="34" charset="0"/>
            </a:endParaRPr>
          </a:p>
          <a:p>
            <a:pPr eaLnBrk="1" hangingPunct="1">
              <a:lnSpc>
                <a:spcPct val="80000"/>
              </a:lnSpc>
              <a:spcBef>
                <a:spcPct val="0"/>
              </a:spcBef>
              <a:buClrTx/>
              <a:buSzTx/>
              <a:buFontTx/>
              <a:buNone/>
            </a:pPr>
            <a:r>
              <a:rPr lang="en-US" altLang="en-US" sz="3900" dirty="0">
                <a:latin typeface="Tahoma" panose="020B0604030504040204" pitchFamily="34" charset="0"/>
                <a:ea typeface="Microsoft JhengHei" panose="020B0604030504040204" pitchFamily="34" charset="-120"/>
              </a:rPr>
              <a:t>Semantics: meaning of a word </a:t>
            </a:r>
          </a:p>
          <a:p>
            <a:pPr eaLnBrk="1" hangingPunct="1">
              <a:lnSpc>
                <a:spcPct val="80000"/>
              </a:lnSpc>
              <a:spcBef>
                <a:spcPct val="0"/>
              </a:spcBef>
              <a:buClrTx/>
              <a:buSzTx/>
              <a:buFontTx/>
              <a:buNone/>
            </a:pPr>
            <a:r>
              <a:rPr lang="en-US" altLang="en-US" sz="3900" dirty="0">
                <a:latin typeface="Tahoma" panose="020B0604030504040204" pitchFamily="34" charset="0"/>
                <a:ea typeface="Microsoft JhengHei" panose="020B0604030504040204" pitchFamily="34" charset="-120"/>
              </a:rPr>
              <a:t>Grammar: </a:t>
            </a:r>
            <a:r>
              <a:rPr lang="en-GB" altLang="zh-TW" sz="3900" dirty="0">
                <a:latin typeface="Century Gothic" panose="020B0502020202020204" pitchFamily="34" charset="0"/>
                <a:ea typeface="Microsoft JhengHei" panose="020B0604030504040204" pitchFamily="34" charset="-120"/>
              </a:rPr>
              <a:t>Structure words in the right order </a:t>
            </a:r>
            <a:r>
              <a:rPr lang="en-GB" altLang="zh-TW" sz="3900" dirty="0">
                <a:solidFill>
                  <a:schemeClr val="accent2"/>
                </a:solidFill>
                <a:latin typeface="Century Gothic" panose="020B0502020202020204" pitchFamily="34" charset="0"/>
                <a:ea typeface="Microsoft JhengHei" panose="020B0604030504040204" pitchFamily="34" charset="-120"/>
              </a:rPr>
              <a:t>(Syntax)</a:t>
            </a:r>
            <a:endParaRPr lang="en-US" altLang="en-US" sz="3900" dirty="0">
              <a:latin typeface="Tahoma" panose="020B0604030504040204" pitchFamily="34" charset="0"/>
              <a:ea typeface="Microsoft JhengHei" panose="020B0604030504040204" pitchFamily="34" charset="-120"/>
            </a:endParaRPr>
          </a:p>
          <a:p>
            <a:pPr eaLnBrk="1" hangingPunct="1">
              <a:lnSpc>
                <a:spcPct val="80000"/>
              </a:lnSpc>
              <a:spcBef>
                <a:spcPct val="0"/>
              </a:spcBef>
              <a:buClrTx/>
              <a:buSzTx/>
              <a:buFontTx/>
              <a:buNone/>
            </a:pPr>
            <a:r>
              <a:rPr lang="en-US" altLang="en-US" sz="3900" dirty="0">
                <a:latin typeface="Tahoma" panose="020B0604030504040204" pitchFamily="34" charset="0"/>
                <a:ea typeface="Microsoft JhengHei" panose="020B0604030504040204" pitchFamily="34" charset="-120"/>
              </a:rPr>
              <a:t>Pragmatics: </a:t>
            </a:r>
            <a:r>
              <a:rPr lang="en-GB" altLang="zh-TW" sz="3900" dirty="0">
                <a:latin typeface="Century Gothic" panose="020B0502020202020204" pitchFamily="34" charset="0"/>
                <a:ea typeface="Microsoft JhengHei" panose="020B0604030504040204" pitchFamily="34" charset="-120"/>
              </a:rPr>
              <a:t>Produce sentences in the right context.   This is the least researched area as it is complex </a:t>
            </a:r>
          </a:p>
          <a:p>
            <a:endParaRPr lang="en-GB" altLang="en-US" dirty="0">
              <a:latin typeface="Times" panose="02020603050405020304" pitchFamily="18" charset="0"/>
            </a:endParaRPr>
          </a:p>
          <a:p>
            <a:endParaRPr lang="en-US" altLang="en-US" dirty="0">
              <a:latin typeface="Times" panose="02020603050405020304" pitchFamily="18" charset="0"/>
            </a:endParaRPr>
          </a:p>
          <a:p>
            <a:r>
              <a:rPr lang="en-US" altLang="en-US" dirty="0">
                <a:latin typeface="Times" panose="02020603050405020304" pitchFamily="18" charset="0"/>
              </a:rPr>
              <a:t>Can you pass the salt?  Is not about your ability to pass the salt but a request.  So what is said here meant for something else.  </a:t>
            </a:r>
          </a:p>
          <a:p>
            <a:endParaRPr lang="en-US" altLang="en-US" dirty="0">
              <a:latin typeface="Times"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B00D1681-BDB8-4BFC-AE16-41C1E34AAD4A}" type="slidenum">
              <a:rPr lang="en-GB" smtClean="0"/>
              <a:t>5</a:t>
            </a:fld>
            <a:endParaRPr lang="en-GB"/>
          </a:p>
        </p:txBody>
      </p:sp>
    </p:spTree>
    <p:extLst>
      <p:ext uri="{BB962C8B-B14F-4D97-AF65-F5344CB8AC3E}">
        <p14:creationId xmlns:p14="http://schemas.microsoft.com/office/powerpoint/2010/main" val="17014470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Disclaimer: We don’t agree with physical punishment! </a:t>
            </a:r>
          </a:p>
          <a:p>
            <a:endParaRPr lang="en-GB" dirty="0"/>
          </a:p>
          <a:p>
            <a:r>
              <a:rPr lang="en-GB" dirty="0"/>
              <a:t>The boy used many linguistic devices and gestures to argue with his mum. </a:t>
            </a:r>
          </a:p>
          <a:p>
            <a:endParaRPr lang="en-GB" dirty="0"/>
          </a:p>
          <a:p>
            <a:r>
              <a:rPr lang="en-GB" dirty="0"/>
              <a:t>How did he say to stop his mum talking back?</a:t>
            </a:r>
          </a:p>
          <a:p>
            <a:r>
              <a:rPr lang="en-GB" dirty="0"/>
              <a:t>How did he justify his behaviour was acceptable in the beginning?  (I do this all the time) </a:t>
            </a:r>
          </a:p>
          <a:p>
            <a:r>
              <a:rPr lang="en-GB" dirty="0"/>
              <a:t>How did he signal for his mother to reply?  “then what?”</a:t>
            </a:r>
          </a:p>
          <a:p>
            <a:r>
              <a:rPr lang="en-GB" dirty="0"/>
              <a:t>There is also hypothetical thinking about the not here not now towards the end.  Piaget would be embarrassed by saying hypothetical thinking only in the formal operational stage. </a:t>
            </a:r>
          </a:p>
          <a:p>
            <a:endParaRPr lang="en-GB" dirty="0"/>
          </a:p>
          <a:p>
            <a:endParaRPr lang="en-GB" dirty="0"/>
          </a:p>
        </p:txBody>
      </p:sp>
      <p:sp>
        <p:nvSpPr>
          <p:cNvPr id="4" name="Slide Number Placeholder 3"/>
          <p:cNvSpPr>
            <a:spLocks noGrp="1"/>
          </p:cNvSpPr>
          <p:nvPr>
            <p:ph type="sldNum" sz="quarter" idx="5"/>
          </p:nvPr>
        </p:nvSpPr>
        <p:spPr/>
        <p:txBody>
          <a:bodyPr/>
          <a:lstStyle/>
          <a:p>
            <a:fld id="{24CA4B1B-2D35-4BE1-A321-F4463B9ED980}" type="slidenum">
              <a:rPr lang="en-GB" smtClean="0"/>
              <a:t>6</a:t>
            </a:fld>
            <a:endParaRPr lang="en-GB"/>
          </a:p>
        </p:txBody>
      </p:sp>
    </p:spTree>
    <p:extLst>
      <p:ext uri="{BB962C8B-B14F-4D97-AF65-F5344CB8AC3E}">
        <p14:creationId xmlns:p14="http://schemas.microsoft.com/office/powerpoint/2010/main" val="215384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baseline="0" dirty="0">
                <a:solidFill>
                  <a:schemeClr val="tx1"/>
                </a:solidFill>
                <a:latin typeface="Arial" panose="020B0604020202020204" pitchFamily="34" charset="0"/>
                <a:cs typeface="Arial" panose="020B0604020202020204" pitchFamily="34" charset="0"/>
              </a:rPr>
              <a:t>Examples of responses infants make to various speech sounds</a:t>
            </a:r>
          </a:p>
          <a:p>
            <a:endParaRPr lang="en-US" sz="1200" b="0" i="0" u="none" strike="noStrike" baseline="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1" u="none" strike="noStrike" baseline="0" dirty="0">
                <a:latin typeface="Arial" panose="020B0604020202020204" pitchFamily="34" charset="0"/>
                <a:cs typeface="Arial" panose="020B0604020202020204" pitchFamily="34" charset="0"/>
              </a:rPr>
              <a:t>Source</a:t>
            </a:r>
            <a:r>
              <a:rPr lang="en-US" sz="1200" b="0" u="none" strike="noStrike" baseline="0" dirty="0">
                <a:latin typeface="Arial" panose="020B0604020202020204" pitchFamily="34" charset="0"/>
                <a:cs typeface="Arial" panose="020B0604020202020204" pitchFamily="34" charset="0"/>
              </a:rPr>
              <a:t>:</a:t>
            </a:r>
            <a:r>
              <a:rPr lang="en-US" sz="1200" b="0" i="1" u="none" strike="noStrike" baseline="0" dirty="0">
                <a:latin typeface="Arial" panose="020B0604020202020204" pitchFamily="34" charset="0"/>
                <a:cs typeface="Arial" panose="020B0604020202020204" pitchFamily="34" charset="0"/>
              </a:rPr>
              <a:t> </a:t>
            </a:r>
            <a:r>
              <a:rPr lang="en-US" sz="1200" b="0" i="0" u="none" strike="noStrike" baseline="0" dirty="0">
                <a:latin typeface="Arial" panose="020B0604020202020204" pitchFamily="34" charset="0"/>
                <a:cs typeface="Arial" panose="020B0604020202020204" pitchFamily="34" charset="0"/>
              </a:rPr>
              <a:t>Adapted from </a:t>
            </a:r>
            <a:r>
              <a:rPr lang="en-US" sz="1200" b="0" i="0" u="none" strike="noStrike" baseline="0" dirty="0" err="1">
                <a:latin typeface="Arial" panose="020B0604020202020204" pitchFamily="34" charset="0"/>
                <a:cs typeface="Arial" panose="020B0604020202020204" pitchFamily="34" charset="0"/>
              </a:rPr>
              <a:t>Berko</a:t>
            </a:r>
            <a:r>
              <a:rPr lang="en-US" sz="1200" b="0" i="0" u="none" strike="noStrike" baseline="0" dirty="0">
                <a:latin typeface="Arial" panose="020B0604020202020204" pitchFamily="34" charset="0"/>
                <a:cs typeface="Arial" panose="020B0604020202020204" pitchFamily="34" charset="0"/>
              </a:rPr>
              <a:t> Gleason, J., </a:t>
            </a:r>
            <a:r>
              <a:rPr lang="en-US" sz="1200" b="0" i="1" u="none" strike="noStrike" baseline="0" dirty="0">
                <a:latin typeface="Arial" panose="020B0604020202020204" pitchFamily="34" charset="0"/>
                <a:cs typeface="Arial" panose="020B0604020202020204" pitchFamily="34" charset="0"/>
              </a:rPr>
              <a:t>The Development of Language, </a:t>
            </a:r>
            <a:r>
              <a:rPr lang="en-US" sz="1200" b="0" i="0" u="none" strike="noStrike" baseline="0" dirty="0">
                <a:latin typeface="Arial" panose="020B0604020202020204" pitchFamily="34" charset="0"/>
                <a:cs typeface="Arial" panose="020B0604020202020204" pitchFamily="34" charset="0"/>
              </a:rPr>
              <a:t>4th </a:t>
            </a:r>
            <a:r>
              <a:rPr lang="en-US" sz="1200" b="0" i="0" u="none" strike="noStrike" baseline="0" dirty="0" err="1">
                <a:latin typeface="Arial" panose="020B0604020202020204" pitchFamily="34" charset="0"/>
                <a:cs typeface="Arial" panose="020B0604020202020204" pitchFamily="34" charset="0"/>
              </a:rPr>
              <a:t>edn</a:t>
            </a:r>
            <a:r>
              <a:rPr lang="en-US" sz="1200" b="0" i="0" u="none" strike="noStrike" baseline="0" dirty="0">
                <a:latin typeface="Arial" panose="020B0604020202020204" pitchFamily="34" charset="0"/>
                <a:cs typeface="Arial" panose="020B0604020202020204" pitchFamily="34" charset="0"/>
              </a:rPr>
              <a:t> 1997. Published by Allyn and Bacon, </a:t>
            </a:r>
            <a:r>
              <a:rPr lang="en-IN" sz="1200" b="0" i="0" u="none" strike="noStrike" baseline="0" dirty="0">
                <a:latin typeface="Arial" panose="020B0604020202020204" pitchFamily="34" charset="0"/>
                <a:cs typeface="Arial" panose="020B0604020202020204" pitchFamily="34" charset="0"/>
              </a:rPr>
              <a:t>Boston, MA. Pearson Education.</a:t>
            </a:r>
          </a:p>
          <a:p>
            <a:endParaRPr lang="en-GB" dirty="0"/>
          </a:p>
        </p:txBody>
      </p:sp>
      <p:sp>
        <p:nvSpPr>
          <p:cNvPr id="4" name="Slide Number Placeholder 3"/>
          <p:cNvSpPr>
            <a:spLocks noGrp="1"/>
          </p:cNvSpPr>
          <p:nvPr>
            <p:ph type="sldNum" sz="quarter" idx="5"/>
          </p:nvPr>
        </p:nvSpPr>
        <p:spPr/>
        <p:txBody>
          <a:bodyPr/>
          <a:lstStyle/>
          <a:p>
            <a:fld id="{24CA4B1B-2D35-4BE1-A321-F4463B9ED980}" type="slidenum">
              <a:rPr lang="en-GB" smtClean="0"/>
              <a:t>7</a:t>
            </a:fld>
            <a:endParaRPr lang="en-GB"/>
          </a:p>
        </p:txBody>
      </p:sp>
    </p:spTree>
    <p:extLst>
      <p:ext uri="{BB962C8B-B14F-4D97-AF65-F5344CB8AC3E}">
        <p14:creationId xmlns:p14="http://schemas.microsoft.com/office/powerpoint/2010/main" val="3587931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latin typeface="+mn-lt"/>
            </a:endParaRPr>
          </a:p>
          <a:p>
            <a:r>
              <a:rPr lang="en-GB" altLang="en-US" dirty="0">
                <a:latin typeface="Times" panose="02020603050405020304" pitchFamily="18" charset="0"/>
              </a:rPr>
              <a:t>With more muscle control babbling 6-12 m (also more similar to the sound structures in the target language) </a:t>
            </a:r>
          </a:p>
          <a:p>
            <a:r>
              <a:rPr lang="en-GB" altLang="en-US" dirty="0">
                <a:latin typeface="Times" panose="02020603050405020304" pitchFamily="18" charset="0"/>
              </a:rPr>
              <a:t>Children with deaf parents exposed to sign language </a:t>
            </a:r>
            <a:r>
              <a:rPr lang="ja-JP" altLang="en-GB" dirty="0">
                <a:latin typeface="Times" panose="02020603050405020304" pitchFamily="18" charset="0"/>
              </a:rPr>
              <a:t>‘</a:t>
            </a:r>
            <a:r>
              <a:rPr lang="en-GB" altLang="ja-JP" dirty="0">
                <a:latin typeface="Times" panose="02020603050405020304" pitchFamily="18" charset="0"/>
              </a:rPr>
              <a:t>babble</a:t>
            </a:r>
            <a:r>
              <a:rPr lang="ja-JP" altLang="en-GB" dirty="0">
                <a:latin typeface="Times" panose="02020603050405020304" pitchFamily="18" charset="0"/>
              </a:rPr>
              <a:t>’</a:t>
            </a:r>
            <a:r>
              <a:rPr lang="en-GB" altLang="ja-JP" dirty="0">
                <a:latin typeface="Times" panose="02020603050405020304" pitchFamily="18" charset="0"/>
              </a:rPr>
              <a:t> with gestures  </a:t>
            </a:r>
          </a:p>
          <a:p>
            <a:r>
              <a:rPr lang="en-US" altLang="en-US" dirty="0">
                <a:latin typeface="Times" panose="02020603050405020304" pitchFamily="18" charset="0"/>
              </a:rPr>
              <a:t>  </a:t>
            </a:r>
          </a:p>
          <a:p>
            <a:pPr marL="171450" lvl="0" indent="-171450">
              <a:lnSpc>
                <a:spcPct val="200000"/>
              </a:lnSpc>
              <a:buFont typeface="Arial"/>
              <a:buChar char="•"/>
            </a:pPr>
            <a:r>
              <a:rPr lang="en-US" dirty="0"/>
              <a:t>Short, simple sentences appear at 18–24 months.</a:t>
            </a:r>
          </a:p>
          <a:p>
            <a:pPr marL="171450" lvl="0" indent="-171450">
              <a:lnSpc>
                <a:spcPct val="200000"/>
              </a:lnSpc>
              <a:buFont typeface="Arial"/>
              <a:buChar char="•"/>
            </a:pPr>
            <a:r>
              <a:rPr lang="en-US" dirty="0"/>
              <a:t>Threshold vocabulary reaches around 100–200 words.</a:t>
            </a:r>
          </a:p>
          <a:p>
            <a:pPr marL="171450" lvl="0" indent="-171450">
              <a:lnSpc>
                <a:spcPct val="200000"/>
              </a:lnSpc>
              <a:buFont typeface="Arial"/>
              <a:buChar char="•"/>
            </a:pPr>
            <a:r>
              <a:rPr lang="en-US" dirty="0"/>
              <a:t>Sentences are created following rules.</a:t>
            </a:r>
            <a:endParaRPr lang="en-US" altLang="en-US" dirty="0">
              <a:latin typeface="Times" panose="02020603050405020304" pitchFamily="18" charset="0"/>
            </a:endParaRPr>
          </a:p>
          <a:p>
            <a:pPr marL="171450" lvl="0" indent="-171450">
              <a:lnSpc>
                <a:spcPct val="200000"/>
              </a:lnSpc>
              <a:buFont typeface="Arial"/>
              <a:buChar char="•"/>
            </a:pPr>
            <a:endParaRPr lang="en-US" dirty="0"/>
          </a:p>
          <a:p>
            <a:endParaRPr lang="en-US" dirty="0"/>
          </a:p>
          <a:p>
            <a:r>
              <a:rPr lang="en-US" sz="1200" dirty="0"/>
              <a:t>Words are learned slowly, in context, with specific situations and cues.</a:t>
            </a:r>
            <a:endParaRPr lang="en-US" dirty="0"/>
          </a:p>
          <a:p>
            <a:pPr marL="171450" indent="-171450" eaLnBrk="1" hangingPunct="1">
              <a:lnSpc>
                <a:spcPct val="200000"/>
              </a:lnSpc>
              <a:buFont typeface="Arial"/>
              <a:buChar char="•"/>
            </a:pPr>
            <a:r>
              <a:rPr lang="en-US" dirty="0"/>
              <a:t>Poor receptive language may lead to poor cognitive development in general:</a:t>
            </a:r>
          </a:p>
          <a:p>
            <a:pPr marL="628650" lvl="1" indent="-171450">
              <a:lnSpc>
                <a:spcPct val="200000"/>
              </a:lnSpc>
              <a:buFont typeface="Arial"/>
              <a:buChar char="•"/>
            </a:pPr>
            <a:r>
              <a:rPr lang="en-US" dirty="0"/>
              <a:t>Differences in the rate of language development.</a:t>
            </a:r>
          </a:p>
          <a:p>
            <a:pPr marL="628650" lvl="1" indent="-171450">
              <a:lnSpc>
                <a:spcPct val="200000"/>
              </a:lnSpc>
              <a:buFont typeface="Arial"/>
              <a:buChar char="•"/>
            </a:pPr>
            <a:r>
              <a:rPr lang="en-US" dirty="0"/>
              <a:t>A wide range of normal variations exists in sentence structures.</a:t>
            </a:r>
          </a:p>
          <a:p>
            <a:pPr marL="628650" lvl="1" indent="-171450">
              <a:lnSpc>
                <a:spcPct val="200000"/>
              </a:lnSpc>
              <a:buFont typeface="Arial"/>
              <a:buChar char="•"/>
            </a:pPr>
            <a:r>
              <a:rPr lang="en-US" dirty="0"/>
              <a:t>Most children catch up.</a:t>
            </a:r>
          </a:p>
          <a:p>
            <a:pPr marL="628650" lvl="1" indent="-171450">
              <a:lnSpc>
                <a:spcPct val="200000"/>
              </a:lnSpc>
              <a:buFont typeface="Arial"/>
              <a:buChar char="•"/>
            </a:pPr>
            <a:r>
              <a:rPr lang="en-US" dirty="0"/>
              <a:t>Those who don</a:t>
            </a:r>
            <a:r>
              <a:rPr lang="ja-JP" altLang="en-US" dirty="0"/>
              <a:t>’</a:t>
            </a:r>
            <a:r>
              <a:rPr lang="en-US" altLang="ja-JP" dirty="0"/>
              <a:t>t catch up have poor receptive language.</a:t>
            </a:r>
            <a:endParaRPr lang="en-US" dirty="0"/>
          </a:p>
          <a:p>
            <a:endParaRPr lang="en-US" dirty="0"/>
          </a:p>
          <a:p>
            <a:endParaRPr lang="en-GB" dirty="0"/>
          </a:p>
        </p:txBody>
      </p:sp>
      <p:sp>
        <p:nvSpPr>
          <p:cNvPr id="4" name="Slide Number Placeholder 3"/>
          <p:cNvSpPr>
            <a:spLocks noGrp="1"/>
          </p:cNvSpPr>
          <p:nvPr>
            <p:ph type="sldNum" sz="quarter" idx="5"/>
          </p:nvPr>
        </p:nvSpPr>
        <p:spPr/>
        <p:txBody>
          <a:bodyPr/>
          <a:lstStyle/>
          <a:p>
            <a:fld id="{24CA4B1B-2D35-4BE1-A321-F4463B9ED980}" type="slidenum">
              <a:rPr lang="en-GB" smtClean="0"/>
              <a:t>9</a:t>
            </a:fld>
            <a:endParaRPr lang="en-GB"/>
          </a:p>
        </p:txBody>
      </p:sp>
    </p:spTree>
    <p:extLst>
      <p:ext uri="{BB962C8B-B14F-4D97-AF65-F5344CB8AC3E}">
        <p14:creationId xmlns:p14="http://schemas.microsoft.com/office/powerpoint/2010/main" val="2717797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GB" sz="1200" b="0" i="0" kern="1200" dirty="0">
                <a:solidFill>
                  <a:schemeClr val="tx1"/>
                </a:solidFill>
                <a:effectLst/>
                <a:latin typeface="+mn-lt"/>
                <a:ea typeface="+mn-ea"/>
                <a:cs typeface="+mn-cs"/>
              </a:rPr>
              <a:t>Public Health England (2020) </a:t>
            </a:r>
            <a:r>
              <a:rPr lang="en-GB" sz="1200" b="0" i="1" kern="1200" dirty="0">
                <a:solidFill>
                  <a:schemeClr val="tx1"/>
                </a:solidFill>
                <a:effectLst/>
                <a:latin typeface="+mn-lt"/>
                <a:ea typeface="+mn-ea"/>
                <a:cs typeface="+mn-cs"/>
              </a:rPr>
              <a:t>Best Start in Speech, Language and Communication: Supporting Evidence</a:t>
            </a:r>
            <a:r>
              <a:rPr lang="en-GB" sz="1200" b="0" i="0" kern="1200" dirty="0">
                <a:solidFill>
                  <a:schemeClr val="tx1"/>
                </a:solidFill>
                <a:effectLst/>
                <a:latin typeface="+mn-lt"/>
                <a:ea typeface="+mn-ea"/>
                <a:cs typeface="+mn-cs"/>
              </a:rPr>
              <a:t>. London: Public Health England. Available at: https://assets.publishing.service.gov.uk/media/5f9be9c48fa8f57f3b4cb075/BSSLC_Supporting-evidence.pdf (Accessed: 26 June 2025).</a:t>
            </a:r>
          </a:p>
          <a:p>
            <a:endParaRPr lang="en-GB" sz="1200" b="0" i="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3145366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graph on the right show the muscles around the mouth for speaking in adult ape (top left), human infant and mother. Speaking human languages require fine tuned muscle movements.  Chimps’ mouth shape and muscles have not been evolved to produce sounds in human languages.  Hence many earlier attempts (mostly in the 70s and 80s) to teach chimps to speak human languages were not successful.   However, their human language proficiency would be better if taught to use sign language instead.    </a:t>
            </a:r>
          </a:p>
        </p:txBody>
      </p:sp>
      <p:sp>
        <p:nvSpPr>
          <p:cNvPr id="4" name="Slide Number Placeholder 3"/>
          <p:cNvSpPr>
            <a:spLocks noGrp="1"/>
          </p:cNvSpPr>
          <p:nvPr>
            <p:ph type="sldNum" sz="quarter" idx="5"/>
          </p:nvPr>
        </p:nvSpPr>
        <p:spPr/>
        <p:txBody>
          <a:bodyPr/>
          <a:lstStyle/>
          <a:p>
            <a:fld id="{24CA4B1B-2D35-4BE1-A321-F4463B9ED980}" type="slidenum">
              <a:rPr lang="en-GB" smtClean="0"/>
              <a:t>11</a:t>
            </a:fld>
            <a:endParaRPr lang="en-GB"/>
          </a:p>
        </p:txBody>
      </p:sp>
    </p:spTree>
    <p:extLst>
      <p:ext uri="{BB962C8B-B14F-4D97-AF65-F5344CB8AC3E}">
        <p14:creationId xmlns:p14="http://schemas.microsoft.com/office/powerpoint/2010/main" val="18322840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Environmental influences include caregiver interaction, culture, and exposure to language. For instance, children in language-rich environments tend to develop language skills faster.</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Let's discuss a case study: A child with language delay. Is it due to nature, nurture, or both? How would you approach this in practice?</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Language Acquisition Device (LAD) is a hypothetical tool in the brain that helps children learn language. It supports the idea that language learning is biologically programmed.</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6B376CBE-51AC-4052-B6E2-DBF2B8141E42}"/>
              </a:ext>
            </a:extLst>
          </p:cNvPr>
          <p:cNvSpPr>
            <a:spLocks noGrp="1" noRot="1" noChangeAspect="1" noTextEdit="1"/>
          </p:cNvSpPr>
          <p:nvPr>
            <p:ph type="sldImg"/>
          </p:nvPr>
        </p:nvSpPr>
        <p:spPr>
          <a:xfrm>
            <a:off x="-182563" y="833438"/>
            <a:ext cx="7407276" cy="4167187"/>
          </a:xfrm>
          <a:ln/>
        </p:spPr>
      </p:sp>
      <p:sp>
        <p:nvSpPr>
          <p:cNvPr id="77827" name="Notes Placeholder 2">
            <a:extLst>
              <a:ext uri="{FF2B5EF4-FFF2-40B4-BE49-F238E27FC236}">
                <a16:creationId xmlns:a16="http://schemas.microsoft.com/office/drawing/2014/main" id="{E0BC17CC-63A1-435C-98EB-B8E0FFDCCDA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Times" panose="02020603050405020304" pitchFamily="18" charset="0"/>
            </a:endParaRPr>
          </a:p>
        </p:txBody>
      </p:sp>
      <p:sp>
        <p:nvSpPr>
          <p:cNvPr id="77828" name="Slide Number Placeholder 3">
            <a:extLst>
              <a:ext uri="{FF2B5EF4-FFF2-40B4-BE49-F238E27FC236}">
                <a16:creationId xmlns:a16="http://schemas.microsoft.com/office/drawing/2014/main" id="{EF53D01B-EC9D-46D2-8163-285D7102F1B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Times" panose="02020603050405020304" pitchFamily="18" charset="0"/>
                <a:ea typeface="MS PGothic" panose="020B0600070205080204" pitchFamily="34" charset="-128"/>
              </a:defRPr>
            </a:lvl1pPr>
            <a:lvl2pPr marL="804986" indent="-309610" eaLnBrk="0" hangingPunct="0">
              <a:spcBef>
                <a:spcPct val="30000"/>
              </a:spcBef>
              <a:defRPr sz="1300">
                <a:solidFill>
                  <a:schemeClr val="tx1"/>
                </a:solidFill>
                <a:latin typeface="Times" panose="02020603050405020304" pitchFamily="18" charset="0"/>
                <a:ea typeface="MS PGothic" panose="020B0600070205080204" pitchFamily="34" charset="-128"/>
              </a:defRPr>
            </a:lvl2pPr>
            <a:lvl3pPr marL="1238441"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3pPr>
            <a:lvl4pPr marL="1733817"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4pPr>
            <a:lvl5pPr marL="2229193"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5pPr>
            <a:lvl6pPr marL="2724569"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6pPr>
            <a:lvl7pPr marL="3219945"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7pPr>
            <a:lvl8pPr marL="3715322"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8pPr>
            <a:lvl9pPr marL="4210698"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9pPr>
          </a:lstStyle>
          <a:p>
            <a:pPr>
              <a:spcBef>
                <a:spcPct val="0"/>
              </a:spcBef>
            </a:pPr>
            <a:fld id="{65FA2025-EAB9-443C-A467-EDA1A9601C2D}" type="slidenum">
              <a:rPr lang="en-GB" altLang="zh-TW">
                <a:ea typeface="PMingLiU" panose="02020500000000000000" pitchFamily="18" charset="-120"/>
              </a:rPr>
              <a:pPr>
                <a:spcBef>
                  <a:spcPct val="0"/>
                </a:spcBef>
              </a:pPr>
              <a:t>17</a:t>
            </a:fld>
            <a:endParaRPr lang="en-GB" altLang="zh-TW">
              <a:ea typeface="PMingLiU" panose="02020500000000000000" pitchFamily="18" charset="-120"/>
            </a:endParaRPr>
          </a:p>
        </p:txBody>
      </p:sp>
    </p:spTree>
    <p:extLst>
      <p:ext uri="{BB962C8B-B14F-4D97-AF65-F5344CB8AC3E}">
        <p14:creationId xmlns:p14="http://schemas.microsoft.com/office/powerpoint/2010/main" val="19620558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Shape 120"/>
          <p:cNvSpPr>
            <a:spLocks noGrp="1" noRot="1" noChangeAspect="1"/>
          </p:cNvSpPr>
          <p:nvPr>
            <p:ph type="sldImg"/>
          </p:nvPr>
        </p:nvSpPr>
        <p:spPr>
          <a:xfrm>
            <a:off x="381000" y="685800"/>
            <a:ext cx="6096000" cy="3429000"/>
          </a:xfrm>
          <a:prstGeom prst="rect">
            <a:avLst/>
          </a:prstGeom>
        </p:spPr>
        <p:txBody>
          <a:bodyPr/>
          <a:lstStyle/>
          <a:p>
            <a:pPr lvl="0"/>
            <a:endParaRPr dirty="0"/>
          </a:p>
        </p:txBody>
      </p:sp>
      <p:sp>
        <p:nvSpPr>
          <p:cNvPr id="121" name="Shape 121"/>
          <p:cNvSpPr>
            <a:spLocks noGrp="1"/>
          </p:cNvSpPr>
          <p:nvPr>
            <p:ph type="body" sz="quarter" idx="1"/>
          </p:nvPr>
        </p:nvSpPr>
        <p:spPr>
          <a:prstGeom prst="rect">
            <a:avLst/>
          </a:prstGeom>
        </p:spPr>
        <p:txBody>
          <a:bodyPr/>
          <a:lstStyle/>
          <a:p>
            <a:pPr lvl="0" defTabSz="914400">
              <a:lnSpc>
                <a:spcPct val="100000"/>
              </a:lnSpc>
              <a:spcBef>
                <a:spcPts val="400"/>
              </a:spcBef>
              <a:defRPr sz="1800"/>
            </a:pPr>
            <a:r>
              <a:rPr sz="1200" dirty="0">
                <a:ea typeface="Times New Roman"/>
                <a:sym typeface="Times New Roman"/>
              </a:rPr>
              <a:t>This slide shows a sample of speech from a man with Wernicke’s aphasia who is describing the ‘Cookie Theft Picture’ from the </a:t>
            </a:r>
            <a:r>
              <a:rPr sz="1300" dirty="0">
                <a:ea typeface="Lucida Grande"/>
                <a:sym typeface="Lucida Grande"/>
              </a:rPr>
              <a:t>Boston Diagnostic Aphasia Examination</a:t>
            </a:r>
            <a:r>
              <a:rPr sz="1200" dirty="0">
                <a:ea typeface="Times New Roman"/>
                <a:sym typeface="Times New Roman"/>
              </a:rPr>
              <a:t>.</a:t>
            </a:r>
          </a:p>
          <a:p>
            <a:pPr lvl="0" defTabSz="914400">
              <a:lnSpc>
                <a:spcPct val="100000"/>
              </a:lnSpc>
              <a:spcBef>
                <a:spcPts val="400"/>
              </a:spcBef>
              <a:defRPr sz="1800"/>
            </a:pPr>
            <a:r>
              <a:rPr sz="1200" dirty="0">
                <a:ea typeface="Times New Roman"/>
                <a:sym typeface="Times New Roman"/>
              </a:rPr>
              <a:t>The speech of a person with receptive aphasia appears to be grammatical. That is, the person uses function words such as ‘the’ and ‘but’ and employs complex verb tenses and subordinate clauses. However, the person uses few content words, and the words that he or she strings together just do not make sense.</a:t>
            </a:r>
          </a:p>
        </p:txBody>
      </p:sp>
    </p:spTree>
    <p:extLst>
      <p:ext uri="{BB962C8B-B14F-4D97-AF65-F5344CB8AC3E}">
        <p14:creationId xmlns:p14="http://schemas.microsoft.com/office/powerpoint/2010/main" val="3705582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Skinner, B. F (1957). </a:t>
            </a:r>
            <a:r>
              <a:rPr lang="en-GB" sz="1200" b="0" i="0" kern="1200" dirty="0">
                <a:solidFill>
                  <a:schemeClr val="tx1"/>
                </a:solidFill>
                <a:effectLst/>
                <a:latin typeface="+mn-lt"/>
                <a:ea typeface="+mn-ea"/>
                <a:cs typeface="+mn-cs"/>
              </a:rPr>
              <a:t>Verbal Behaviour. NY. Pearson Inc.</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McLaughlin, S. F. (2010).</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Verbal </a:t>
            </a:r>
            <a:r>
              <a:rPr lang="en-GB" sz="1200" b="0" i="1" kern="1200" dirty="0" err="1">
                <a:solidFill>
                  <a:schemeClr val="tx1"/>
                </a:solidFill>
                <a:effectLst/>
                <a:latin typeface="+mn-lt"/>
                <a:ea typeface="+mn-ea"/>
                <a:cs typeface="+mn-cs"/>
              </a:rPr>
              <a:t>Behavior</a:t>
            </a:r>
            <a:r>
              <a:rPr lang="en-GB" sz="1200" b="0" i="1" kern="1200" dirty="0">
                <a:solidFill>
                  <a:schemeClr val="tx1"/>
                </a:solidFill>
                <a:effectLst/>
                <a:latin typeface="+mn-lt"/>
                <a:ea typeface="+mn-ea"/>
                <a:cs typeface="+mn-cs"/>
              </a:rPr>
              <a:t> by B.F. Skinner: Contributions to </a:t>
            </a:r>
            <a:r>
              <a:rPr lang="en-GB" sz="1200" b="0" i="1" kern="1200" dirty="0" err="1">
                <a:solidFill>
                  <a:schemeClr val="tx1"/>
                </a:solidFill>
                <a:effectLst/>
                <a:latin typeface="+mn-lt"/>
                <a:ea typeface="+mn-ea"/>
                <a:cs typeface="+mn-cs"/>
              </a:rPr>
              <a:t>Analyzing</a:t>
            </a:r>
            <a:r>
              <a:rPr lang="en-GB" sz="1200" b="0" i="1" kern="1200" dirty="0">
                <a:solidFill>
                  <a:schemeClr val="tx1"/>
                </a:solidFill>
                <a:effectLst/>
                <a:latin typeface="+mn-lt"/>
                <a:ea typeface="+mn-ea"/>
                <a:cs typeface="+mn-cs"/>
              </a:rPr>
              <a:t> Early Language Learning.</a:t>
            </a:r>
            <a:r>
              <a:rPr lang="en-GB" sz="1200" b="0" i="0" kern="1200" dirty="0">
                <a:solidFill>
                  <a:schemeClr val="tx1"/>
                </a:solidFill>
                <a:effectLst/>
                <a:latin typeface="+mn-lt"/>
                <a:ea typeface="+mn-ea"/>
                <a:cs typeface="+mn-cs"/>
              </a:rPr>
              <a:t> </a:t>
            </a:r>
            <a:r>
              <a:rPr lang="en-GB" sz="1200" b="0" i="1" kern="1200" dirty="0">
                <a:solidFill>
                  <a:schemeClr val="tx1"/>
                </a:solidFill>
                <a:effectLst/>
                <a:latin typeface="+mn-lt"/>
                <a:ea typeface="+mn-ea"/>
                <a:cs typeface="+mn-cs"/>
              </a:rPr>
              <a:t>Journal of Speech and Language Pathology – Applied </a:t>
            </a:r>
            <a:r>
              <a:rPr lang="en-GB" sz="1200" b="0" i="1" kern="1200" dirty="0" err="1">
                <a:solidFill>
                  <a:schemeClr val="tx1"/>
                </a:solidFill>
                <a:effectLst/>
                <a:latin typeface="+mn-lt"/>
                <a:ea typeface="+mn-ea"/>
                <a:cs typeface="+mn-cs"/>
              </a:rPr>
              <a:t>Behavior</a:t>
            </a:r>
            <a:r>
              <a:rPr lang="en-GB" sz="1200" b="0" i="1" kern="1200" dirty="0">
                <a:solidFill>
                  <a:schemeClr val="tx1"/>
                </a:solidFill>
                <a:effectLst/>
                <a:latin typeface="+mn-lt"/>
                <a:ea typeface="+mn-ea"/>
                <a:cs typeface="+mn-cs"/>
              </a:rPr>
              <a:t> Analysis, 5(2), 114–131.</a:t>
            </a:r>
            <a:endParaRPr lang="en-GB" dirty="0"/>
          </a:p>
        </p:txBody>
      </p:sp>
      <p:sp>
        <p:nvSpPr>
          <p:cNvPr id="4" name="Slide Number Placeholder 3"/>
          <p:cNvSpPr>
            <a:spLocks noGrp="1"/>
          </p:cNvSpPr>
          <p:nvPr>
            <p:ph type="sldNum" sz="quarter" idx="5"/>
          </p:nvPr>
        </p:nvSpPr>
        <p:spPr/>
        <p:txBody>
          <a:bodyPr/>
          <a:lstStyle/>
          <a:p>
            <a:fld id="{24CA4B1B-2D35-4BE1-A321-F4463B9ED980}" type="slidenum">
              <a:rPr lang="en-GB" smtClean="0"/>
              <a:t>21</a:t>
            </a:fld>
            <a:endParaRPr lang="en-GB"/>
          </a:p>
        </p:txBody>
      </p:sp>
    </p:spTree>
    <p:extLst>
      <p:ext uri="{BB962C8B-B14F-4D97-AF65-F5344CB8AC3E}">
        <p14:creationId xmlns:p14="http://schemas.microsoft.com/office/powerpoint/2010/main" val="17223405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3316A2F-4733-432A-9BB6-8E8AF939BFAC}"/>
              </a:ext>
            </a:extLst>
          </p:cNvPr>
          <p:cNvSpPr>
            <a:spLocks noGrp="1" noRot="1" noChangeAspect="1" noTextEdit="1"/>
          </p:cNvSpPr>
          <p:nvPr>
            <p:ph type="sldImg"/>
          </p:nvPr>
        </p:nvSpPr>
        <p:spPr>
          <a:xfrm>
            <a:off x="-182563" y="833438"/>
            <a:ext cx="7407276" cy="4167187"/>
          </a:xfrm>
          <a:ln/>
        </p:spPr>
      </p:sp>
      <p:sp>
        <p:nvSpPr>
          <p:cNvPr id="72707" name="Notes Placeholder 2">
            <a:extLst>
              <a:ext uri="{FF2B5EF4-FFF2-40B4-BE49-F238E27FC236}">
                <a16:creationId xmlns:a16="http://schemas.microsoft.com/office/drawing/2014/main" id="{E9C70623-1A88-400D-BCC4-DF483BE924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Times" panose="02020603050405020304" pitchFamily="18" charset="0"/>
              </a:rPr>
              <a:t>https://www.youtube.com/watch?v=U_b9r6Q2Ifc</a:t>
            </a:r>
          </a:p>
          <a:p>
            <a:endParaRPr lang="en-US" altLang="en-US" dirty="0">
              <a:latin typeface="Times" panose="02020603050405020304" pitchFamily="18" charset="0"/>
            </a:endParaRPr>
          </a:p>
          <a:p>
            <a:pPr marL="171450" indent="-171450">
              <a:lnSpc>
                <a:spcPct val="200000"/>
              </a:lnSpc>
              <a:buFont typeface="Arial"/>
              <a:buChar char="•"/>
            </a:pPr>
            <a:r>
              <a:rPr lang="en-US" dirty="0"/>
              <a:t>Begins with babbling, which parents reinforce. Natural response to babble as deaf infants babble with hand gestures </a:t>
            </a:r>
          </a:p>
          <a:p>
            <a:pPr marL="171450" indent="-171450">
              <a:lnSpc>
                <a:spcPct val="200000"/>
              </a:lnSpc>
              <a:buFont typeface="Arial"/>
              <a:buChar char="•"/>
            </a:pPr>
            <a:r>
              <a:rPr lang="en-US" dirty="0"/>
              <a:t>Respond to grammatical use of words with reinforcement.</a:t>
            </a:r>
          </a:p>
          <a:p>
            <a:pPr marL="171450" indent="-171450">
              <a:lnSpc>
                <a:spcPct val="200000"/>
              </a:lnSpc>
              <a:buFont typeface="Arial"/>
              <a:buChar char="•"/>
            </a:pPr>
            <a:r>
              <a:rPr lang="en-US" dirty="0"/>
              <a:t>Withhold reinforcement for non-grammatical words.</a:t>
            </a:r>
          </a:p>
          <a:p>
            <a:pPr marL="171450" indent="-171450">
              <a:lnSpc>
                <a:spcPct val="200000"/>
              </a:lnSpc>
              <a:buFont typeface="Arial"/>
              <a:buChar char="•"/>
            </a:pPr>
            <a:r>
              <a:rPr lang="en-US" dirty="0"/>
              <a:t>Correct grammar is</a:t>
            </a:r>
            <a:r>
              <a:rPr lang="en-US" baseline="0" dirty="0"/>
              <a:t> </a:t>
            </a:r>
            <a:r>
              <a:rPr lang="en-US" dirty="0"/>
              <a:t>reinforced, and</a:t>
            </a:r>
            <a:r>
              <a:rPr lang="en-US" baseline="0" dirty="0"/>
              <a:t> </a:t>
            </a:r>
            <a:r>
              <a:rPr lang="en-US" dirty="0"/>
              <a:t>becomes more frequent.</a:t>
            </a:r>
          </a:p>
          <a:p>
            <a:pPr marL="171450" indent="-171450">
              <a:lnSpc>
                <a:spcPct val="200000"/>
              </a:lnSpc>
              <a:buFont typeface="Arial"/>
              <a:buChar char="•"/>
            </a:pPr>
            <a:r>
              <a:rPr lang="en-US" dirty="0"/>
              <a:t>BUT this is apparently NOT what happens—in fact,</a:t>
            </a:r>
            <a:r>
              <a:rPr lang="en-US" baseline="0" dirty="0"/>
              <a:t> </a:t>
            </a:r>
            <a:r>
              <a:rPr lang="en-US" dirty="0"/>
              <a:t>parents respond to all vocalizations.</a:t>
            </a:r>
          </a:p>
          <a:p>
            <a:pPr marL="171450" indent="-171450">
              <a:lnSpc>
                <a:spcPct val="200000"/>
              </a:lnSpc>
              <a:buFont typeface="Arial"/>
              <a:buChar char="•"/>
            </a:pPr>
            <a:r>
              <a:rPr lang="en-US" dirty="0"/>
              <a:t>Skinner’s theory makes sense on the surface, and can explain some variations, but does not completely tell the story of language acquisition.</a:t>
            </a:r>
          </a:p>
          <a:p>
            <a:endParaRPr lang="en-US" altLang="en-US" dirty="0">
              <a:latin typeface="Times" panose="02020603050405020304" pitchFamily="18" charset="0"/>
            </a:endParaRPr>
          </a:p>
        </p:txBody>
      </p:sp>
      <p:sp>
        <p:nvSpPr>
          <p:cNvPr id="72708" name="Slide Number Placeholder 3">
            <a:extLst>
              <a:ext uri="{FF2B5EF4-FFF2-40B4-BE49-F238E27FC236}">
                <a16:creationId xmlns:a16="http://schemas.microsoft.com/office/drawing/2014/main" id="{CA033891-D4F9-4E12-AFFC-77BE53BF88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Times" panose="02020603050405020304" pitchFamily="18" charset="0"/>
                <a:ea typeface="MS PGothic" panose="020B0600070205080204" pitchFamily="34" charset="-128"/>
              </a:defRPr>
            </a:lvl1pPr>
            <a:lvl2pPr marL="804986" indent="-309610" eaLnBrk="0" hangingPunct="0">
              <a:spcBef>
                <a:spcPct val="30000"/>
              </a:spcBef>
              <a:defRPr sz="1300">
                <a:solidFill>
                  <a:schemeClr val="tx1"/>
                </a:solidFill>
                <a:latin typeface="Times" panose="02020603050405020304" pitchFamily="18" charset="0"/>
                <a:ea typeface="MS PGothic" panose="020B0600070205080204" pitchFamily="34" charset="-128"/>
              </a:defRPr>
            </a:lvl2pPr>
            <a:lvl3pPr marL="1238441"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3pPr>
            <a:lvl4pPr marL="1733817"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4pPr>
            <a:lvl5pPr marL="2229193"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5pPr>
            <a:lvl6pPr marL="2724569"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6pPr>
            <a:lvl7pPr marL="3219945"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7pPr>
            <a:lvl8pPr marL="3715322"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8pPr>
            <a:lvl9pPr marL="4210698"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9pPr>
          </a:lstStyle>
          <a:p>
            <a:pPr>
              <a:spcBef>
                <a:spcPct val="0"/>
              </a:spcBef>
            </a:pPr>
            <a:fld id="{CE95ADA2-ACF1-44E6-BDB6-25163DD29BC6}" type="slidenum">
              <a:rPr lang="en-GB" altLang="zh-TW">
                <a:ea typeface="PMingLiU" panose="02020500000000000000" pitchFamily="18" charset="-120"/>
              </a:rPr>
              <a:pPr>
                <a:spcBef>
                  <a:spcPct val="0"/>
                </a:spcBef>
              </a:pPr>
              <a:t>22</a:t>
            </a:fld>
            <a:endParaRPr lang="en-GB" altLang="zh-TW">
              <a:ea typeface="PMingLiU" panose="02020500000000000000" pitchFamily="18" charset="-120"/>
            </a:endParaRPr>
          </a:p>
        </p:txBody>
      </p:sp>
    </p:spTree>
    <p:extLst>
      <p:ext uri="{BB962C8B-B14F-4D97-AF65-F5344CB8AC3E}">
        <p14:creationId xmlns:p14="http://schemas.microsoft.com/office/powerpoint/2010/main" val="18421008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https://youtu.be/AgY7nkbYFaw?si=8d8jL3soafioOtjD</a:t>
            </a:r>
          </a:p>
          <a:p>
            <a:endParaRPr lang="en-GB" dirty="0"/>
          </a:p>
          <a:p>
            <a:r>
              <a:rPr lang="en-GB" dirty="0"/>
              <a:t>Q1: It certainly took a while and a few attempts.  There was an approximation of orange being attempted by the little boy at the end.  The phonological structure is a lot harder for o/ran/</a:t>
            </a:r>
            <a:r>
              <a:rPr lang="en-GB" dirty="0" err="1"/>
              <a:t>ge</a:t>
            </a:r>
            <a:r>
              <a:rPr lang="en-GB" dirty="0"/>
              <a:t> than a/pp/le. </a:t>
            </a:r>
          </a:p>
          <a:p>
            <a:endParaRPr lang="en-GB" dirty="0"/>
          </a:p>
          <a:p>
            <a:r>
              <a:rPr lang="en-GB" dirty="0"/>
              <a:t>Q2: very direct reinforcements were used. Direct ‘no’ appeared a few times, followed by modelling of the correct word.   Apple and orange were handed over to emphasise the correct label.   </a:t>
            </a:r>
          </a:p>
          <a:p>
            <a:r>
              <a:rPr lang="en-GB" dirty="0"/>
              <a:t> </a:t>
            </a:r>
          </a:p>
          <a:p>
            <a:r>
              <a:rPr lang="en-GB" dirty="0"/>
              <a:t>This is a phenomenon called over extension when children over apply a word to other objects sharing similar characteristics.  Could invite students to think about Piaget’s assimilation process.  The child needs to revise his mental schemas for apple by adapting a new label for oranges.  </a:t>
            </a:r>
          </a:p>
          <a:p>
            <a:endParaRPr lang="en-GB" dirty="0"/>
          </a:p>
          <a:p>
            <a:r>
              <a:rPr lang="en-GB" dirty="0"/>
              <a:t> </a:t>
            </a:r>
          </a:p>
          <a:p>
            <a:r>
              <a:rPr lang="en-GB" dirty="0"/>
              <a:t>  </a:t>
            </a:r>
          </a:p>
        </p:txBody>
      </p:sp>
      <p:sp>
        <p:nvSpPr>
          <p:cNvPr id="4" name="Slide Number Placeholder 3"/>
          <p:cNvSpPr>
            <a:spLocks noGrp="1"/>
          </p:cNvSpPr>
          <p:nvPr>
            <p:ph type="sldNum" sz="quarter" idx="5"/>
          </p:nvPr>
        </p:nvSpPr>
        <p:spPr/>
        <p:txBody>
          <a:bodyPr/>
          <a:lstStyle/>
          <a:p>
            <a:fld id="{24CA4B1B-2D35-4BE1-A321-F4463B9ED980}" type="slidenum">
              <a:rPr lang="en-GB" smtClean="0"/>
              <a:t>23</a:t>
            </a:fld>
            <a:endParaRPr lang="en-GB"/>
          </a:p>
        </p:txBody>
      </p:sp>
    </p:spTree>
    <p:extLst>
      <p:ext uri="{BB962C8B-B14F-4D97-AF65-F5344CB8AC3E}">
        <p14:creationId xmlns:p14="http://schemas.microsoft.com/office/powerpoint/2010/main" val="11751622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77F23E35-71C5-4B64-AB87-601C182D6551}"/>
              </a:ext>
            </a:extLst>
          </p:cNvPr>
          <p:cNvSpPr>
            <a:spLocks noGrp="1" noRot="1" noChangeAspect="1" noTextEdit="1"/>
          </p:cNvSpPr>
          <p:nvPr>
            <p:ph type="sldImg"/>
          </p:nvPr>
        </p:nvSpPr>
        <p:spPr>
          <a:xfrm>
            <a:off x="-182563" y="833438"/>
            <a:ext cx="7407276" cy="4167187"/>
          </a:xfrm>
          <a:ln/>
        </p:spPr>
      </p:sp>
      <p:sp>
        <p:nvSpPr>
          <p:cNvPr id="76803" name="Notes Placeholder 2">
            <a:extLst>
              <a:ext uri="{FF2B5EF4-FFF2-40B4-BE49-F238E27FC236}">
                <a16:creationId xmlns:a16="http://schemas.microsoft.com/office/drawing/2014/main" id="{CC83539F-D53F-4445-9593-8DF2B7CCDFE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Times" panose="02020603050405020304" pitchFamily="18" charset="0"/>
              </a:rPr>
              <a:t>Over regulation</a:t>
            </a:r>
            <a:r>
              <a:rPr lang="en-GB" altLang="en-US" dirty="0">
                <a:latin typeface="Times" panose="02020603050405020304" pitchFamily="18" charset="0"/>
                <a:sym typeface="Wingdings" panose="05000000000000000000" pitchFamily="2" charset="2"/>
              </a:rPr>
              <a:t> </a:t>
            </a:r>
            <a:r>
              <a:rPr lang="en-GB" altLang="en-US" dirty="0" err="1">
                <a:latin typeface="Times" panose="02020603050405020304" pitchFamily="18" charset="0"/>
                <a:sym typeface="Wingdings" panose="05000000000000000000" pitchFamily="2" charset="2"/>
              </a:rPr>
              <a:t>marcus</a:t>
            </a:r>
            <a:r>
              <a:rPr lang="en-GB" altLang="en-US" dirty="0">
                <a:latin typeface="Times" panose="02020603050405020304" pitchFamily="18" charset="0"/>
                <a:sym typeface="Wingdings" panose="05000000000000000000" pitchFamily="2" charset="2"/>
              </a:rPr>
              <a:t> et al explained by optionality and performance limitation </a:t>
            </a:r>
            <a:endParaRPr lang="en-GB" altLang="en-US" dirty="0">
              <a:latin typeface="Times" panose="02020603050405020304" pitchFamily="18" charset="0"/>
            </a:endParaRPr>
          </a:p>
        </p:txBody>
      </p:sp>
      <p:sp>
        <p:nvSpPr>
          <p:cNvPr id="76804" name="Slide Number Placeholder 3">
            <a:extLst>
              <a:ext uri="{FF2B5EF4-FFF2-40B4-BE49-F238E27FC236}">
                <a16:creationId xmlns:a16="http://schemas.microsoft.com/office/drawing/2014/main" id="{7214888D-D7B2-44BB-B754-56FFA2460F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Times" panose="02020603050405020304" pitchFamily="18" charset="0"/>
                <a:ea typeface="MS PGothic" panose="020B0600070205080204" pitchFamily="34" charset="-128"/>
              </a:defRPr>
            </a:lvl1pPr>
            <a:lvl2pPr marL="804986" indent="-309610" eaLnBrk="0" hangingPunct="0">
              <a:spcBef>
                <a:spcPct val="30000"/>
              </a:spcBef>
              <a:defRPr sz="1300">
                <a:solidFill>
                  <a:schemeClr val="tx1"/>
                </a:solidFill>
                <a:latin typeface="Times" panose="02020603050405020304" pitchFamily="18" charset="0"/>
                <a:ea typeface="MS PGothic" panose="020B0600070205080204" pitchFamily="34" charset="-128"/>
              </a:defRPr>
            </a:lvl2pPr>
            <a:lvl3pPr marL="1238441"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3pPr>
            <a:lvl4pPr marL="1733817"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4pPr>
            <a:lvl5pPr marL="2229193"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5pPr>
            <a:lvl6pPr marL="2724569"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6pPr>
            <a:lvl7pPr marL="3219945"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7pPr>
            <a:lvl8pPr marL="3715322"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8pPr>
            <a:lvl9pPr marL="4210698"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9pPr>
          </a:lstStyle>
          <a:p>
            <a:pPr>
              <a:spcBef>
                <a:spcPct val="0"/>
              </a:spcBef>
            </a:pPr>
            <a:fld id="{E1DD7B83-6266-4F5B-B5B8-E3054EDB5A6C}" type="slidenum">
              <a:rPr lang="en-GB" altLang="zh-TW">
                <a:ea typeface="PMingLiU" panose="02020500000000000000" pitchFamily="18" charset="-120"/>
              </a:rPr>
              <a:pPr>
                <a:spcBef>
                  <a:spcPct val="0"/>
                </a:spcBef>
              </a:pPr>
              <a:t>24</a:t>
            </a:fld>
            <a:endParaRPr lang="en-GB" altLang="zh-TW">
              <a:ea typeface="PMingLiU" panose="02020500000000000000" pitchFamily="18" charset="-120"/>
            </a:endParaRPr>
          </a:p>
        </p:txBody>
      </p:sp>
    </p:spTree>
    <p:extLst>
      <p:ext uri="{BB962C8B-B14F-4D97-AF65-F5344CB8AC3E}">
        <p14:creationId xmlns:p14="http://schemas.microsoft.com/office/powerpoint/2010/main" val="25063105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11603792-C2B3-4259-BC0F-DE655122441E}"/>
              </a:ext>
            </a:extLst>
          </p:cNvPr>
          <p:cNvSpPr>
            <a:spLocks noGrp="1" noRot="1" noChangeAspect="1" noTextEdit="1"/>
          </p:cNvSpPr>
          <p:nvPr>
            <p:ph type="sldImg"/>
          </p:nvPr>
        </p:nvSpPr>
        <p:spPr>
          <a:xfrm>
            <a:off x="-182563" y="833438"/>
            <a:ext cx="7407276" cy="4167187"/>
          </a:xfrm>
          <a:ln/>
        </p:spPr>
      </p:sp>
      <p:sp>
        <p:nvSpPr>
          <p:cNvPr id="79875" name="Notes Placeholder 2">
            <a:extLst>
              <a:ext uri="{FF2B5EF4-FFF2-40B4-BE49-F238E27FC236}">
                <a16:creationId xmlns:a16="http://schemas.microsoft.com/office/drawing/2014/main" id="{FA191423-1472-4624-BE5A-DDB0F469BB8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anose="02020603050405020304" pitchFamily="18" charset="0"/>
            </a:endParaRPr>
          </a:p>
        </p:txBody>
      </p:sp>
      <p:sp>
        <p:nvSpPr>
          <p:cNvPr id="79876" name="Slide Number Placeholder 3">
            <a:extLst>
              <a:ext uri="{FF2B5EF4-FFF2-40B4-BE49-F238E27FC236}">
                <a16:creationId xmlns:a16="http://schemas.microsoft.com/office/drawing/2014/main" id="{FC34347D-762E-4519-909E-284ADAC88D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Times" panose="02020603050405020304" pitchFamily="18" charset="0"/>
                <a:ea typeface="MS PGothic" panose="020B0600070205080204" pitchFamily="34" charset="-128"/>
              </a:defRPr>
            </a:lvl1pPr>
            <a:lvl2pPr marL="804986" indent="-309610" eaLnBrk="0" hangingPunct="0">
              <a:spcBef>
                <a:spcPct val="30000"/>
              </a:spcBef>
              <a:defRPr sz="1300">
                <a:solidFill>
                  <a:schemeClr val="tx1"/>
                </a:solidFill>
                <a:latin typeface="Times" panose="02020603050405020304" pitchFamily="18" charset="0"/>
                <a:ea typeface="MS PGothic" panose="020B0600070205080204" pitchFamily="34" charset="-128"/>
              </a:defRPr>
            </a:lvl2pPr>
            <a:lvl3pPr marL="1238441"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3pPr>
            <a:lvl4pPr marL="1733817"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4pPr>
            <a:lvl5pPr marL="2229193"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5pPr>
            <a:lvl6pPr marL="2724569"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6pPr>
            <a:lvl7pPr marL="3219945"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7pPr>
            <a:lvl8pPr marL="3715322"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8pPr>
            <a:lvl9pPr marL="4210698"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9pPr>
          </a:lstStyle>
          <a:p>
            <a:pPr>
              <a:spcBef>
                <a:spcPct val="0"/>
              </a:spcBef>
            </a:pPr>
            <a:fld id="{5E2CCCF5-D7EA-49C4-B09B-A3921BDE3E96}" type="slidenum">
              <a:rPr lang="en-GB" altLang="zh-TW">
                <a:ea typeface="PMingLiU" panose="02020500000000000000" pitchFamily="18" charset="-120"/>
              </a:rPr>
              <a:pPr>
                <a:spcBef>
                  <a:spcPct val="0"/>
                </a:spcBef>
              </a:pPr>
              <a:t>25</a:t>
            </a:fld>
            <a:endParaRPr lang="en-GB" altLang="zh-TW">
              <a:ea typeface="PMingLiU" panose="02020500000000000000" pitchFamily="18" charset="-120"/>
            </a:endParaRPr>
          </a:p>
        </p:txBody>
      </p:sp>
    </p:spTree>
    <p:extLst>
      <p:ext uri="{BB962C8B-B14F-4D97-AF65-F5344CB8AC3E}">
        <p14:creationId xmlns:p14="http://schemas.microsoft.com/office/powerpoint/2010/main" val="18846645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37675EC4-E7E3-4317-9C8B-AC2C6895534D}"/>
              </a:ext>
            </a:extLst>
          </p:cNvPr>
          <p:cNvSpPr>
            <a:spLocks noGrp="1" noRot="1" noChangeAspect="1" noTextEdit="1"/>
          </p:cNvSpPr>
          <p:nvPr>
            <p:ph type="sldImg"/>
          </p:nvPr>
        </p:nvSpPr>
        <p:spPr>
          <a:xfrm>
            <a:off x="-182563" y="833438"/>
            <a:ext cx="7407276" cy="4167187"/>
          </a:xfrm>
          <a:ln/>
        </p:spPr>
      </p:sp>
      <p:sp>
        <p:nvSpPr>
          <p:cNvPr id="73731" name="Notes Placeholder 2">
            <a:extLst>
              <a:ext uri="{FF2B5EF4-FFF2-40B4-BE49-F238E27FC236}">
                <a16:creationId xmlns:a16="http://schemas.microsoft.com/office/drawing/2014/main" id="{F40BFA22-5635-4A68-923C-FEB38DF7CD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panose="02020603050405020304" pitchFamily="18" charset="0"/>
            </a:endParaRPr>
          </a:p>
        </p:txBody>
      </p:sp>
      <p:sp>
        <p:nvSpPr>
          <p:cNvPr id="73732" name="Slide Number Placeholder 3">
            <a:extLst>
              <a:ext uri="{FF2B5EF4-FFF2-40B4-BE49-F238E27FC236}">
                <a16:creationId xmlns:a16="http://schemas.microsoft.com/office/drawing/2014/main" id="{A66AC508-F71D-4AC5-89A4-5EF813BCE06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Times" panose="02020603050405020304" pitchFamily="18" charset="0"/>
                <a:ea typeface="MS PGothic" panose="020B0600070205080204" pitchFamily="34" charset="-128"/>
              </a:defRPr>
            </a:lvl1pPr>
            <a:lvl2pPr marL="804986" indent="-309610" eaLnBrk="0" hangingPunct="0">
              <a:spcBef>
                <a:spcPct val="30000"/>
              </a:spcBef>
              <a:defRPr sz="1300">
                <a:solidFill>
                  <a:schemeClr val="tx1"/>
                </a:solidFill>
                <a:latin typeface="Times" panose="02020603050405020304" pitchFamily="18" charset="0"/>
                <a:ea typeface="MS PGothic" panose="020B0600070205080204" pitchFamily="34" charset="-128"/>
              </a:defRPr>
            </a:lvl2pPr>
            <a:lvl3pPr marL="1238441"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3pPr>
            <a:lvl4pPr marL="1733817"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4pPr>
            <a:lvl5pPr marL="2229193"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5pPr>
            <a:lvl6pPr marL="2724569"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6pPr>
            <a:lvl7pPr marL="3219945"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7pPr>
            <a:lvl8pPr marL="3715322"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8pPr>
            <a:lvl9pPr marL="4210698"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9pPr>
          </a:lstStyle>
          <a:p>
            <a:pPr>
              <a:spcBef>
                <a:spcPct val="0"/>
              </a:spcBef>
            </a:pPr>
            <a:fld id="{84EADA43-9B76-49D4-8ACB-44CA409B34D2}" type="slidenum">
              <a:rPr lang="en-GB" altLang="zh-TW">
                <a:ea typeface="PMingLiU" panose="02020500000000000000" pitchFamily="18" charset="-120"/>
              </a:rPr>
              <a:pPr>
                <a:spcBef>
                  <a:spcPct val="0"/>
                </a:spcBef>
              </a:pPr>
              <a:t>26</a:t>
            </a:fld>
            <a:endParaRPr lang="en-GB" altLang="zh-TW">
              <a:ea typeface="PMingLiU" panose="02020500000000000000" pitchFamily="18" charset="-120"/>
            </a:endParaRPr>
          </a:p>
        </p:txBody>
      </p:sp>
    </p:spTree>
    <p:extLst>
      <p:ext uri="{BB962C8B-B14F-4D97-AF65-F5344CB8AC3E}">
        <p14:creationId xmlns:p14="http://schemas.microsoft.com/office/powerpoint/2010/main" val="39774276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Jerome Bruner's Interactionist Theory emphasises the role of social interaction in language development. We'll explore the Language Acquisition Support System (LASS).</a:t>
            </a:r>
          </a:p>
        </p:txBody>
      </p:sp>
      <p:sp>
        <p:nvSpPr>
          <p:cNvPr id="4" name="Slide Number Placeholder 3"/>
          <p:cNvSpPr>
            <a:spLocks noGrp="1"/>
          </p:cNvSpPr>
          <p:nvPr>
            <p:ph type="sldNum" sz="quarter" idx="5"/>
          </p:nvPr>
        </p:nvSpPr>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text for Bruner - </a:t>
            </a:r>
            <a:r>
              <a:rPr lang="en-GB" sz="1200" b="1" i="1" kern="1200" dirty="0">
                <a:solidFill>
                  <a:schemeClr val="tx1"/>
                </a:solidFill>
                <a:effectLst/>
                <a:latin typeface="+mn-lt"/>
                <a:ea typeface="+mn-ea"/>
                <a:cs typeface="+mn-cs"/>
              </a:rPr>
              <a:t>Child’s Talk: Learning to Use Language</a:t>
            </a:r>
            <a:r>
              <a:rPr lang="en-GB" sz="1200" b="1" i="0" kern="1200" dirty="0">
                <a:solidFill>
                  <a:schemeClr val="tx1"/>
                </a:solidFill>
                <a:effectLst/>
                <a:latin typeface="+mn-lt"/>
                <a:ea typeface="+mn-ea"/>
                <a:cs typeface="+mn-cs"/>
              </a:rPr>
              <a:t> (1983)</a:t>
            </a:r>
            <a:endParaRPr lang="en-GB" dirty="0"/>
          </a:p>
        </p:txBody>
      </p:sp>
      <p:sp>
        <p:nvSpPr>
          <p:cNvPr id="4" name="Slide Number Placeholder 3"/>
          <p:cNvSpPr>
            <a:spLocks noGrp="1"/>
          </p:cNvSpPr>
          <p:nvPr>
            <p:ph type="sldNum" sz="quarter" idx="5"/>
          </p:nvPr>
        </p:nvSpPr>
        <p:spPr/>
        <p:txBody>
          <a:bodyPr/>
          <a:lstStyle/>
          <a:p>
            <a:fld id="{24CA4B1B-2D35-4BE1-A321-F4463B9ED980}" type="slidenum">
              <a:rPr lang="en-GB" smtClean="0"/>
              <a:t>28</a:t>
            </a:fld>
            <a:endParaRPr lang="en-GB"/>
          </a:p>
        </p:txBody>
      </p:sp>
    </p:spTree>
    <p:extLst>
      <p:ext uri="{BB962C8B-B14F-4D97-AF65-F5344CB8AC3E}">
        <p14:creationId xmlns:p14="http://schemas.microsoft.com/office/powerpoint/2010/main" val="25091588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Zone of Proximal Development (ZPD) – </a:t>
            </a:r>
            <a:r>
              <a:rPr lang="en-GB" b="1" i="1" dirty="0"/>
              <a:t>Vygotsky</a:t>
            </a:r>
            <a:endParaRPr lang="en-GB" b="1" dirty="0"/>
          </a:p>
          <a:p>
            <a:r>
              <a:rPr lang="en-GB" dirty="0"/>
              <a:t>The </a:t>
            </a:r>
            <a:r>
              <a:rPr lang="en-GB" b="1" dirty="0"/>
              <a:t>ZPD</a:t>
            </a:r>
            <a:r>
              <a:rPr lang="en-GB" dirty="0"/>
              <a:t> is the range between:</a:t>
            </a:r>
          </a:p>
          <a:p>
            <a:pPr lvl="1"/>
            <a:r>
              <a:rPr lang="en-GB" dirty="0"/>
              <a:t>What a child can do </a:t>
            </a:r>
            <a:r>
              <a:rPr lang="en-GB" b="1" dirty="0"/>
              <a:t>independently</a:t>
            </a:r>
            <a:r>
              <a:rPr lang="en-GB" dirty="0"/>
              <a:t>, and</a:t>
            </a:r>
          </a:p>
          <a:p>
            <a:pPr lvl="1"/>
            <a:r>
              <a:rPr lang="en-GB" dirty="0"/>
              <a:t>What they can do </a:t>
            </a:r>
            <a:r>
              <a:rPr lang="en-GB" b="1" dirty="0"/>
              <a:t>with guidance</a:t>
            </a:r>
            <a:r>
              <a:rPr lang="en-GB" dirty="0"/>
              <a:t> from someone more skilled.</a:t>
            </a:r>
          </a:p>
          <a:p>
            <a:r>
              <a:rPr lang="en-GB" dirty="0"/>
              <a:t>Language learning is most effective when instruction or interaction occurs </a:t>
            </a:r>
            <a:r>
              <a:rPr lang="en-GB" b="1" dirty="0"/>
              <a:t>within this zone</a:t>
            </a:r>
            <a:r>
              <a:rPr lang="en-GB" dirty="0"/>
              <a:t>.</a:t>
            </a:r>
          </a:p>
          <a:p>
            <a:r>
              <a:rPr lang="en-GB" dirty="0"/>
              <a:t>Example: A child might not be able to describe a picture on their own, but with prompts or questions from an adult, they begin to use new vocabulary and sentence structures.</a:t>
            </a:r>
          </a:p>
          <a:p>
            <a:r>
              <a:rPr lang="en-GB" b="1" dirty="0"/>
              <a:t>2. Scaffolding – </a:t>
            </a:r>
            <a:r>
              <a:rPr lang="en-GB" b="1" i="1" dirty="0"/>
              <a:t>Bruner</a:t>
            </a:r>
            <a:endParaRPr lang="en-GB" b="1" dirty="0"/>
          </a:p>
          <a:p>
            <a:r>
              <a:rPr lang="en-GB" b="1" dirty="0"/>
              <a:t>Scaffolding</a:t>
            </a:r>
            <a:r>
              <a:rPr lang="en-GB" dirty="0"/>
              <a:t> refers to the </a:t>
            </a:r>
            <a:r>
              <a:rPr lang="en-GB" b="1" dirty="0"/>
              <a:t>temporary support</a:t>
            </a:r>
            <a:r>
              <a:rPr lang="en-GB" dirty="0"/>
              <a:t> provided by a more knowledgeable other to help a child perform a task.</a:t>
            </a:r>
          </a:p>
          <a:p>
            <a:r>
              <a:rPr lang="en-GB" dirty="0"/>
              <a:t>As the child becomes more competent, the support is </a:t>
            </a:r>
            <a:r>
              <a:rPr lang="en-GB" b="1" dirty="0"/>
              <a:t>gradually withdrawn</a:t>
            </a:r>
            <a:r>
              <a:rPr lang="en-GB" dirty="0"/>
              <a:t>, allowing the child to become independent.</a:t>
            </a:r>
          </a:p>
          <a:p>
            <a:r>
              <a:rPr lang="en-GB" dirty="0"/>
              <a:t>In language development, scaffolding might include:</a:t>
            </a:r>
          </a:p>
          <a:p>
            <a:pPr lvl="1"/>
            <a:r>
              <a:rPr lang="en-GB" dirty="0"/>
              <a:t>Repeating or expanding a child’s sentence (“Dog run” → “Yes, the dog is running!”)</a:t>
            </a:r>
          </a:p>
          <a:p>
            <a:pPr lvl="1"/>
            <a:r>
              <a:rPr lang="en-GB" dirty="0"/>
              <a:t>Asking guiding questions</a:t>
            </a:r>
          </a:p>
          <a:p>
            <a:pPr lvl="1"/>
            <a:r>
              <a:rPr lang="en-GB" dirty="0"/>
              <a:t>Providing sentence starters or vocabulary prompts</a:t>
            </a:r>
          </a:p>
          <a:p>
            <a:endParaRPr lang="en-GB" dirty="0"/>
          </a:p>
        </p:txBody>
      </p:sp>
      <p:sp>
        <p:nvSpPr>
          <p:cNvPr id="4" name="Slide Number Placeholder 3"/>
          <p:cNvSpPr>
            <a:spLocks noGrp="1"/>
          </p:cNvSpPr>
          <p:nvPr>
            <p:ph type="sldNum" sz="quarter" idx="5"/>
          </p:nvPr>
        </p:nvSpPr>
        <p:spPr/>
        <p:txBody>
          <a:bodyPr/>
          <a:lstStyle/>
          <a:p>
            <a:fld id="{24CA4B1B-2D35-4BE1-A321-F4463B9ED980}" type="slidenum">
              <a:rPr lang="en-GB" smtClean="0"/>
              <a:t>29</a:t>
            </a:fld>
            <a:endParaRPr lang="en-GB"/>
          </a:p>
        </p:txBody>
      </p:sp>
    </p:spTree>
    <p:extLst>
      <p:ext uri="{BB962C8B-B14F-4D97-AF65-F5344CB8AC3E}">
        <p14:creationId xmlns:p14="http://schemas.microsoft.com/office/powerpoint/2010/main" val="41202724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Social interaction is key to language development. Children learn language through meaningful conversations with caregivers and peers.</a:t>
            </a:r>
          </a:p>
        </p:txBody>
      </p:sp>
      <p:sp>
        <p:nvSpPr>
          <p:cNvPr id="4" name="Slide Number Placeholder 3"/>
          <p:cNvSpPr>
            <a:spLocks noGrp="1"/>
          </p:cNvSpPr>
          <p:nvPr>
            <p:ph type="sldNum" sz="quarter" idx="5"/>
          </p:nvPr>
        </p:nvSpPr>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Here's a summary table comparing Nativist, Behaviourist, and Interactionist theories. We'll discuss the strengths and limitations of each.</a:t>
            </a:r>
          </a:p>
        </p:txBody>
      </p:sp>
      <p:sp>
        <p:nvSpPr>
          <p:cNvPr id="4" name="Slide Number Placeholder 3"/>
          <p:cNvSpPr>
            <a:spLocks noGrp="1"/>
          </p:cNvSpPr>
          <p:nvPr>
            <p:ph type="sldNum" sz="quarter" idx="5"/>
          </p:nvPr>
        </p:nvSpPr>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2"/>
          <p:cNvSpPr>
            <a:spLocks noGrp="1" noRot="1" noChangeAspect="1" noChangeArrowheads="1" noTextEdit="1"/>
          </p:cNvSpPr>
          <p:nvPr>
            <p:ph type="sldImg"/>
          </p:nvPr>
        </p:nvSpPr>
        <p:spPr>
          <a:ln cap="flat"/>
        </p:spPr>
      </p:sp>
      <p:sp>
        <p:nvSpPr>
          <p:cNvPr id="6144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marL="171450" lvl="0" indent="-171450">
              <a:lnSpc>
                <a:spcPct val="200000"/>
              </a:lnSpc>
              <a:buFont typeface="Arial"/>
              <a:buChar char="•"/>
            </a:pPr>
            <a:endParaRPr lang="en-US" dirty="0"/>
          </a:p>
        </p:txBody>
      </p:sp>
    </p:spTree>
    <p:extLst>
      <p:ext uri="{BB962C8B-B14F-4D97-AF65-F5344CB8AC3E}">
        <p14:creationId xmlns:p14="http://schemas.microsoft.com/office/powerpoint/2010/main" val="39180393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Grp="1" noRot="1" noChangeAspect="1" noChangeArrowheads="1" noTextEdit="1"/>
          </p:cNvSpPr>
          <p:nvPr>
            <p:ph type="sldImg"/>
          </p:nvPr>
        </p:nvSpPr>
        <p:spPr>
          <a:ln cap="flat"/>
        </p:spPr>
      </p:sp>
      <p:sp>
        <p:nvSpPr>
          <p:cNvPr id="6553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24349" lvl="1" indent="-324349">
              <a:lnSpc>
                <a:spcPct val="200000"/>
              </a:lnSpc>
              <a:buFont typeface="Arial"/>
              <a:buChar char="•"/>
            </a:pPr>
            <a:r>
              <a:rPr lang="en-US" dirty="0"/>
              <a:t>Speech in a higher pitch</a:t>
            </a:r>
          </a:p>
          <a:p>
            <a:pPr marL="324349" lvl="1" indent="-324349">
              <a:lnSpc>
                <a:spcPct val="200000"/>
              </a:lnSpc>
              <a:buFont typeface="Arial"/>
              <a:buChar char="•"/>
            </a:pPr>
            <a:r>
              <a:rPr lang="en-US" dirty="0"/>
              <a:t>Adults repeat often, introduce minor variations, and use slightly more elongated sentences.</a:t>
            </a:r>
          </a:p>
          <a:p>
            <a:pPr marL="324349" lvl="1" indent="-324349">
              <a:lnSpc>
                <a:spcPct val="200000"/>
              </a:lnSpc>
              <a:buFont typeface="Arial"/>
              <a:buChar char="•"/>
            </a:pPr>
            <a:endParaRPr lang="en-US" dirty="0"/>
          </a:p>
          <a:p>
            <a:pPr marL="324349" lvl="1" indent="-324349">
              <a:lnSpc>
                <a:spcPct val="200000"/>
              </a:lnSpc>
              <a:buFont typeface="Arial"/>
              <a:buChar char="•"/>
            </a:pPr>
            <a:r>
              <a:rPr lang="en-GB" b="0" i="0" dirty="0">
                <a:solidFill>
                  <a:srgbClr val="181817"/>
                </a:solidFill>
                <a:effectLst/>
                <a:highlight>
                  <a:srgbClr val="CAE7FF"/>
                </a:highlight>
                <a:latin typeface="noto sans" panose="020B0502040504020204" pitchFamily="34" charset="0"/>
              </a:rPr>
              <a:t>ROLLINS PR. Caregivers’ contingent comments to 9-month-old infants: Relationships with later language. </a:t>
            </a:r>
            <a:r>
              <a:rPr lang="en-GB" b="0" i="1" dirty="0">
                <a:solidFill>
                  <a:srgbClr val="181817"/>
                </a:solidFill>
                <a:effectLst/>
                <a:highlight>
                  <a:srgbClr val="CAE7FF"/>
                </a:highlight>
                <a:latin typeface="noto sans" panose="020B0502040504020204" pitchFamily="34" charset="0"/>
              </a:rPr>
              <a:t>Applied Psycholinguistics</a:t>
            </a:r>
            <a:r>
              <a:rPr lang="en-GB" b="0" i="0" dirty="0">
                <a:solidFill>
                  <a:srgbClr val="181817"/>
                </a:solidFill>
                <a:effectLst/>
                <a:highlight>
                  <a:srgbClr val="CAE7FF"/>
                </a:highlight>
                <a:latin typeface="noto sans" panose="020B0502040504020204" pitchFamily="34" charset="0"/>
              </a:rPr>
              <a:t>. 2003;24(2):221-234. doi:10.1017/S0142716403000110</a:t>
            </a:r>
            <a:endParaRPr lang="en-US" b="0" i="0" dirty="0">
              <a:solidFill>
                <a:srgbClr val="181817"/>
              </a:solidFill>
              <a:effectLst/>
              <a:highlight>
                <a:srgbClr val="CAE7FF"/>
              </a:highlight>
              <a:latin typeface="noto sans" panose="020B0502040504020204" pitchFamily="34" charset="0"/>
            </a:endParaRPr>
          </a:p>
          <a:p>
            <a:pPr lvl="2" eaLnBrk="1" hangingPunct="1">
              <a:lnSpc>
                <a:spcPct val="110000"/>
              </a:lnSpc>
              <a:spcBef>
                <a:spcPct val="0"/>
              </a:spcBef>
            </a:pPr>
            <a:endParaRPr lang="en-GB" dirty="0">
              <a:latin typeface="Century Gothic" panose="020B0502020202020204" pitchFamily="34" charset="0"/>
              <a:ea typeface="Microsoft JhengHei" panose="020B0604030504040204" pitchFamily="34" charset="-120"/>
            </a:endParaRPr>
          </a:p>
          <a:p>
            <a:pPr lvl="2" eaLnBrk="1" hangingPunct="1">
              <a:lnSpc>
                <a:spcPct val="110000"/>
              </a:lnSpc>
              <a:spcBef>
                <a:spcPct val="0"/>
              </a:spcBef>
            </a:pPr>
            <a:endParaRPr lang="en-US" dirty="0"/>
          </a:p>
        </p:txBody>
      </p:sp>
    </p:spTree>
    <p:extLst>
      <p:ext uri="{BB962C8B-B14F-4D97-AF65-F5344CB8AC3E}">
        <p14:creationId xmlns:p14="http://schemas.microsoft.com/office/powerpoint/2010/main" val="19433426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a:extLst>
              <a:ext uri="{FF2B5EF4-FFF2-40B4-BE49-F238E27FC236}">
                <a16:creationId xmlns:a16="http://schemas.microsoft.com/office/drawing/2014/main" id="{30C31FFC-009D-4C54-B838-EC45B8E2CAE6}"/>
              </a:ext>
            </a:extLst>
          </p:cNvPr>
          <p:cNvSpPr>
            <a:spLocks noGrp="1" noRot="1" noChangeAspect="1" noTextEdit="1"/>
          </p:cNvSpPr>
          <p:nvPr>
            <p:ph type="sldImg"/>
          </p:nvPr>
        </p:nvSpPr>
        <p:spPr>
          <a:xfrm>
            <a:off x="-182563" y="833438"/>
            <a:ext cx="7407276" cy="4167187"/>
          </a:xfrm>
          <a:ln/>
        </p:spPr>
      </p:sp>
      <p:sp>
        <p:nvSpPr>
          <p:cNvPr id="83971" name="Notes Placeholder 2">
            <a:extLst>
              <a:ext uri="{FF2B5EF4-FFF2-40B4-BE49-F238E27FC236}">
                <a16:creationId xmlns:a16="http://schemas.microsoft.com/office/drawing/2014/main" id="{262FFEAD-35CB-47D3-BCDF-75D16AB45E2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Times" panose="02020603050405020304" pitchFamily="18" charset="0"/>
              </a:rPr>
              <a:t>Young 4 </a:t>
            </a:r>
            <a:r>
              <a:rPr lang="en-GB" altLang="en-US" dirty="0" err="1">
                <a:latin typeface="Times" panose="02020603050405020304" pitchFamily="18" charset="0"/>
              </a:rPr>
              <a:t>yrs</a:t>
            </a:r>
            <a:r>
              <a:rPr lang="en-GB" altLang="en-US" dirty="0">
                <a:latin typeface="Times" panose="02020603050405020304" pitchFamily="18" charset="0"/>
              </a:rPr>
              <a:t> use IDS to younger siblings </a:t>
            </a:r>
          </a:p>
          <a:p>
            <a:endParaRPr lang="en-GB" altLang="en-US" dirty="0">
              <a:latin typeface="Times" panose="02020603050405020304" pitchFamily="18" charset="0"/>
            </a:endParaRPr>
          </a:p>
          <a:p>
            <a:r>
              <a:rPr lang="en-GB" altLang="en-US" dirty="0">
                <a:latin typeface="Times" panose="02020603050405020304" pitchFamily="18" charset="0"/>
              </a:rPr>
              <a:t>Not just to provide a simple  model or easier construction </a:t>
            </a:r>
            <a:r>
              <a:rPr lang="en-GB" altLang="en-US" dirty="0">
                <a:latin typeface="Times" panose="02020603050405020304" pitchFamily="18" charset="0"/>
                <a:sym typeface="Wingdings" panose="05000000000000000000" pitchFamily="2" charset="2"/>
              </a:rPr>
              <a:t> the speech itself carries some functions to how to more effectively process auditory info </a:t>
            </a:r>
          </a:p>
          <a:p>
            <a:endParaRPr lang="en-GB" altLang="en-US" dirty="0">
              <a:latin typeface="Times" panose="02020603050405020304" pitchFamily="18" charset="0"/>
              <a:sym typeface="Wingdings" panose="05000000000000000000" pitchFamily="2" charset="2"/>
            </a:endParaRPr>
          </a:p>
          <a:p>
            <a:r>
              <a:rPr lang="en-GB" altLang="en-US" dirty="0">
                <a:latin typeface="Times" panose="02020603050405020304" pitchFamily="18" charset="0"/>
                <a:sym typeface="Wingdings" panose="05000000000000000000" pitchFamily="2" charset="2"/>
              </a:rPr>
              <a:t>Video has an example of IDS and how infants prefer IDS.   </a:t>
            </a:r>
            <a:endParaRPr lang="en-GB" altLang="en-US" dirty="0">
              <a:latin typeface="Times" panose="02020603050405020304" pitchFamily="18" charset="0"/>
            </a:endParaRPr>
          </a:p>
        </p:txBody>
      </p:sp>
      <p:sp>
        <p:nvSpPr>
          <p:cNvPr id="83972" name="Slide Number Placeholder 3">
            <a:extLst>
              <a:ext uri="{FF2B5EF4-FFF2-40B4-BE49-F238E27FC236}">
                <a16:creationId xmlns:a16="http://schemas.microsoft.com/office/drawing/2014/main" id="{6576EEE0-BC73-4558-B5FA-98D721623A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Times" panose="02020603050405020304" pitchFamily="18" charset="0"/>
                <a:ea typeface="MS PGothic" panose="020B0600070205080204" pitchFamily="34" charset="-128"/>
              </a:defRPr>
            </a:lvl1pPr>
            <a:lvl2pPr marL="804986" indent="-309610" eaLnBrk="0" hangingPunct="0">
              <a:spcBef>
                <a:spcPct val="30000"/>
              </a:spcBef>
              <a:defRPr sz="1300">
                <a:solidFill>
                  <a:schemeClr val="tx1"/>
                </a:solidFill>
                <a:latin typeface="Times" panose="02020603050405020304" pitchFamily="18" charset="0"/>
                <a:ea typeface="MS PGothic" panose="020B0600070205080204" pitchFamily="34" charset="-128"/>
              </a:defRPr>
            </a:lvl2pPr>
            <a:lvl3pPr marL="1238441"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3pPr>
            <a:lvl4pPr marL="1733817"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4pPr>
            <a:lvl5pPr marL="2229193"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5pPr>
            <a:lvl6pPr marL="2724569"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6pPr>
            <a:lvl7pPr marL="3219945"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7pPr>
            <a:lvl8pPr marL="3715322"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8pPr>
            <a:lvl9pPr marL="4210698"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9pPr>
          </a:lstStyle>
          <a:p>
            <a:pPr>
              <a:spcBef>
                <a:spcPct val="0"/>
              </a:spcBef>
            </a:pPr>
            <a:fld id="{4FE919ED-67B8-4551-860F-B13B76B79021}" type="slidenum">
              <a:rPr lang="en-GB" altLang="zh-TW">
                <a:ea typeface="PMingLiU" panose="02020500000000000000" pitchFamily="18" charset="-120"/>
              </a:rPr>
              <a:pPr>
                <a:spcBef>
                  <a:spcPct val="0"/>
                </a:spcBef>
              </a:pPr>
              <a:t>34</a:t>
            </a:fld>
            <a:endParaRPr lang="en-GB" altLang="zh-TW">
              <a:ea typeface="PMingLiU" panose="02020500000000000000" pitchFamily="18" charset="-120"/>
            </a:endParaRPr>
          </a:p>
        </p:txBody>
      </p:sp>
    </p:spTree>
    <p:extLst>
      <p:ext uri="{BB962C8B-B14F-4D97-AF65-F5344CB8AC3E}">
        <p14:creationId xmlns:p14="http://schemas.microsoft.com/office/powerpoint/2010/main" val="10173841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78F32E36-0A84-4064-B9FF-1FF292B8C1D4}"/>
              </a:ext>
            </a:extLst>
          </p:cNvPr>
          <p:cNvSpPr>
            <a:spLocks noGrp="1" noRot="1" noChangeAspect="1" noTextEdit="1"/>
          </p:cNvSpPr>
          <p:nvPr>
            <p:ph type="sldImg"/>
          </p:nvPr>
        </p:nvSpPr>
        <p:spPr>
          <a:xfrm>
            <a:off x="-182563" y="833438"/>
            <a:ext cx="7407276" cy="4167187"/>
          </a:xfrm>
          <a:ln/>
        </p:spPr>
      </p:sp>
      <p:sp>
        <p:nvSpPr>
          <p:cNvPr id="84995" name="Notes Placeholder 2">
            <a:extLst>
              <a:ext uri="{FF2B5EF4-FFF2-40B4-BE49-F238E27FC236}">
                <a16:creationId xmlns:a16="http://schemas.microsoft.com/office/drawing/2014/main" id="{904A7B5A-D66A-4403-A8F4-7995FCC357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eaLnBrk="1" hangingPunct="1">
              <a:lnSpc>
                <a:spcPct val="110000"/>
              </a:lnSpc>
              <a:spcBef>
                <a:spcPct val="0"/>
              </a:spcBef>
            </a:pPr>
            <a:r>
              <a:rPr lang="en-GB" altLang="zh-TW" sz="2000" dirty="0" err="1">
                <a:latin typeface="Century Gothic" panose="020B0502020202020204" pitchFamily="34" charset="0"/>
                <a:ea typeface="Microsoft JhengHei" panose="020B0604030504040204" pitchFamily="34" charset="-120"/>
              </a:rPr>
              <a:t>Cazden</a:t>
            </a:r>
            <a:r>
              <a:rPr lang="en-GB" altLang="zh-TW" sz="2000" dirty="0" err="1">
                <a:latin typeface="Times New Roman" panose="02020603050405020304" pitchFamily="18" charset="0"/>
                <a:ea typeface="Microsoft JhengHei" panose="020B0604030504040204" pitchFamily="34" charset="-120"/>
              </a:rPr>
              <a:t>’</a:t>
            </a:r>
            <a:r>
              <a:rPr lang="en-GB" altLang="zh-TW" sz="2000" dirty="0" err="1">
                <a:latin typeface="Century Gothic" panose="020B0502020202020204" pitchFamily="34" charset="0"/>
                <a:ea typeface="Microsoft JhengHei" panose="020B0604030504040204" pitchFamily="34" charset="-120"/>
              </a:rPr>
              <a:t>s</a:t>
            </a:r>
            <a:r>
              <a:rPr lang="en-GB" altLang="zh-TW" sz="2000" dirty="0">
                <a:latin typeface="Century Gothic" panose="020B0502020202020204" pitchFamily="34" charset="0"/>
                <a:ea typeface="Microsoft JhengHei" panose="020B0604030504040204" pitchFamily="34" charset="-120"/>
              </a:rPr>
              <a:t> (1970) training study: expansion, conversation and control</a:t>
            </a:r>
          </a:p>
          <a:p>
            <a:pPr lvl="2" eaLnBrk="1" hangingPunct="1">
              <a:lnSpc>
                <a:spcPct val="110000"/>
              </a:lnSpc>
              <a:spcBef>
                <a:spcPct val="0"/>
              </a:spcBef>
            </a:pPr>
            <a:r>
              <a:rPr lang="en-GB" altLang="zh-TW" dirty="0">
                <a:latin typeface="Century Gothic" panose="020B0502020202020204" pitchFamily="34" charset="0"/>
                <a:ea typeface="Microsoft JhengHei" panose="020B0604030504040204" pitchFamily="34" charset="-120"/>
              </a:rPr>
              <a:t>Conversation &gt; expansion = </a:t>
            </a:r>
          </a:p>
          <a:p>
            <a:endParaRPr lang="en-US" altLang="en-US" dirty="0">
              <a:latin typeface="Times" panose="02020603050405020304" pitchFamily="18" charset="0"/>
            </a:endParaRPr>
          </a:p>
        </p:txBody>
      </p:sp>
      <p:sp>
        <p:nvSpPr>
          <p:cNvPr id="84996" name="Slide Number Placeholder 3">
            <a:extLst>
              <a:ext uri="{FF2B5EF4-FFF2-40B4-BE49-F238E27FC236}">
                <a16:creationId xmlns:a16="http://schemas.microsoft.com/office/drawing/2014/main" id="{9D5840FF-5100-4E34-B301-C995E58D6D3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300">
                <a:solidFill>
                  <a:schemeClr val="tx1"/>
                </a:solidFill>
                <a:latin typeface="Times" panose="02020603050405020304" pitchFamily="18" charset="0"/>
                <a:ea typeface="MS PGothic" panose="020B0600070205080204" pitchFamily="34" charset="-128"/>
              </a:defRPr>
            </a:lvl1pPr>
            <a:lvl2pPr marL="804986" indent="-309610" eaLnBrk="0" hangingPunct="0">
              <a:spcBef>
                <a:spcPct val="30000"/>
              </a:spcBef>
              <a:defRPr sz="1300">
                <a:solidFill>
                  <a:schemeClr val="tx1"/>
                </a:solidFill>
                <a:latin typeface="Times" panose="02020603050405020304" pitchFamily="18" charset="0"/>
                <a:ea typeface="MS PGothic" panose="020B0600070205080204" pitchFamily="34" charset="-128"/>
              </a:defRPr>
            </a:lvl2pPr>
            <a:lvl3pPr marL="1238441"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3pPr>
            <a:lvl4pPr marL="1733817"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4pPr>
            <a:lvl5pPr marL="2229193" indent="-247688" eaLnBrk="0" hangingPunct="0">
              <a:spcBef>
                <a:spcPct val="30000"/>
              </a:spcBef>
              <a:defRPr sz="1300">
                <a:solidFill>
                  <a:schemeClr val="tx1"/>
                </a:solidFill>
                <a:latin typeface="Times" panose="02020603050405020304" pitchFamily="18" charset="0"/>
                <a:ea typeface="MS PGothic" panose="020B0600070205080204" pitchFamily="34" charset="-128"/>
              </a:defRPr>
            </a:lvl5pPr>
            <a:lvl6pPr marL="2724569"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6pPr>
            <a:lvl7pPr marL="3219945"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7pPr>
            <a:lvl8pPr marL="3715322"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8pPr>
            <a:lvl9pPr marL="4210698" indent="-247688" eaLnBrk="0" fontAlgn="base" hangingPunct="0">
              <a:spcBef>
                <a:spcPct val="30000"/>
              </a:spcBef>
              <a:spcAft>
                <a:spcPct val="0"/>
              </a:spcAft>
              <a:defRPr sz="1300">
                <a:solidFill>
                  <a:schemeClr val="tx1"/>
                </a:solidFill>
                <a:latin typeface="Times" panose="02020603050405020304" pitchFamily="18" charset="0"/>
                <a:ea typeface="MS PGothic" panose="020B0600070205080204" pitchFamily="34" charset="-128"/>
              </a:defRPr>
            </a:lvl9pPr>
          </a:lstStyle>
          <a:p>
            <a:pPr>
              <a:spcBef>
                <a:spcPct val="0"/>
              </a:spcBef>
            </a:pPr>
            <a:fld id="{E6BA9B20-9787-46C6-B114-A9824F614471}" type="slidenum">
              <a:rPr lang="en-GB" altLang="zh-TW">
                <a:ea typeface="PMingLiU" panose="02020500000000000000" pitchFamily="18" charset="-120"/>
              </a:rPr>
              <a:pPr>
                <a:spcBef>
                  <a:spcPct val="0"/>
                </a:spcBef>
              </a:pPr>
              <a:t>35</a:t>
            </a:fld>
            <a:endParaRPr lang="en-GB" altLang="zh-TW">
              <a:ea typeface="PMingLiU" panose="02020500000000000000" pitchFamily="18" charset="-120"/>
            </a:endParaRPr>
          </a:p>
        </p:txBody>
      </p:sp>
    </p:spTree>
    <p:extLst>
      <p:ext uri="{BB962C8B-B14F-4D97-AF65-F5344CB8AC3E}">
        <p14:creationId xmlns:p14="http://schemas.microsoft.com/office/powerpoint/2010/main" val="10677930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https://youtu.be/H0KtGQHVGqk?si=LBWiTM9zhqSfiGbG</a:t>
            </a:r>
          </a:p>
          <a:p>
            <a:endParaRPr lang="en-GB" dirty="0"/>
          </a:p>
          <a:p>
            <a:r>
              <a:rPr lang="en-GB" dirty="0"/>
              <a:t>There are many examples of scaffolding, recasting and extensions in this clip. </a:t>
            </a:r>
          </a:p>
          <a:p>
            <a:endParaRPr lang="en-GB" dirty="0"/>
          </a:p>
          <a:p>
            <a:r>
              <a:rPr lang="en-GB" dirty="0"/>
              <a:t>Towards the end the little just repeated the whole sentence his dad said without changing the ending (….me?). </a:t>
            </a:r>
          </a:p>
          <a:p>
            <a:endParaRPr lang="en-GB" dirty="0"/>
          </a:p>
          <a:p>
            <a:r>
              <a:rPr lang="en-GB" dirty="0"/>
              <a:t>These methods seem more effective than the scaffolded examples early to correct the child’s grammar, because the conversation is closely linked to the child’s interest.  </a:t>
            </a:r>
          </a:p>
          <a:p>
            <a:r>
              <a:rPr lang="en-GB" dirty="0"/>
              <a:t> </a:t>
            </a:r>
          </a:p>
          <a:p>
            <a:r>
              <a:rPr lang="en-GB" dirty="0"/>
              <a:t>   </a:t>
            </a:r>
          </a:p>
        </p:txBody>
      </p:sp>
      <p:sp>
        <p:nvSpPr>
          <p:cNvPr id="4" name="Slide Number Placeholder 3"/>
          <p:cNvSpPr>
            <a:spLocks noGrp="1"/>
          </p:cNvSpPr>
          <p:nvPr>
            <p:ph type="sldNum" sz="quarter" idx="5"/>
          </p:nvPr>
        </p:nvSpPr>
        <p:spPr/>
        <p:txBody>
          <a:bodyPr/>
          <a:lstStyle/>
          <a:p>
            <a:fld id="{24CA4B1B-2D35-4BE1-A321-F4463B9ED980}" type="slidenum">
              <a:rPr lang="en-GB" smtClean="0"/>
              <a:t>36</a:t>
            </a:fld>
            <a:endParaRPr lang="en-GB"/>
          </a:p>
        </p:txBody>
      </p:sp>
    </p:spTree>
    <p:extLst>
      <p:ext uri="{BB962C8B-B14F-4D97-AF65-F5344CB8AC3E}">
        <p14:creationId xmlns:p14="http://schemas.microsoft.com/office/powerpoint/2010/main" val="25042881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CA4B1B-2D35-4BE1-A321-F4463B9ED980}" type="slidenum">
              <a:rPr lang="en-GB" smtClean="0"/>
              <a:t>38</a:t>
            </a:fld>
            <a:endParaRPr lang="en-GB"/>
          </a:p>
        </p:txBody>
      </p:sp>
    </p:spTree>
    <p:extLst>
      <p:ext uri="{BB962C8B-B14F-4D97-AF65-F5344CB8AC3E}">
        <p14:creationId xmlns:p14="http://schemas.microsoft.com/office/powerpoint/2010/main" val="20302960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them plenty of time to consider how to apply these theories to the case study scenario in assignment 1 </a:t>
            </a:r>
          </a:p>
        </p:txBody>
      </p:sp>
      <p:sp>
        <p:nvSpPr>
          <p:cNvPr id="4" name="Slide Number Placeholder 3"/>
          <p:cNvSpPr>
            <a:spLocks noGrp="1"/>
          </p:cNvSpPr>
          <p:nvPr>
            <p:ph type="sldNum" sz="quarter" idx="5"/>
          </p:nvPr>
        </p:nvSpPr>
        <p:spPr/>
        <p:txBody>
          <a:bodyPr/>
          <a:lstStyle/>
          <a:p>
            <a:fld id="{24CA4B1B-2D35-4BE1-A321-F4463B9ED980}" type="slidenum">
              <a:rPr lang="en-GB" smtClean="0"/>
              <a:t>39</a:t>
            </a:fld>
            <a:endParaRPr lang="en-GB"/>
          </a:p>
        </p:txBody>
      </p:sp>
    </p:spTree>
    <p:extLst>
      <p:ext uri="{BB962C8B-B14F-4D97-AF65-F5344CB8AC3E}">
        <p14:creationId xmlns:p14="http://schemas.microsoft.com/office/powerpoint/2010/main" val="157585910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data in green arrow are parental report data. </a:t>
            </a:r>
          </a:p>
          <a:p>
            <a:endParaRPr lang="en-GB" dirty="0"/>
          </a:p>
          <a:p>
            <a:r>
              <a:rPr lang="en-GB" dirty="0"/>
              <a:t>The data in orange arrow are the average of daily recordings of the children in the birth to 5 project.  </a:t>
            </a:r>
          </a:p>
          <a:p>
            <a:endParaRPr lang="en-GB" dirty="0"/>
          </a:p>
          <a:p>
            <a:endParaRPr lang="en-GB" dirty="0"/>
          </a:p>
        </p:txBody>
      </p:sp>
      <p:sp>
        <p:nvSpPr>
          <p:cNvPr id="4" name="Slide Number Placeholder 3"/>
          <p:cNvSpPr>
            <a:spLocks noGrp="1"/>
          </p:cNvSpPr>
          <p:nvPr>
            <p:ph type="sldNum" sz="quarter" idx="5"/>
          </p:nvPr>
        </p:nvSpPr>
        <p:spPr/>
        <p:txBody>
          <a:bodyPr/>
          <a:lstStyle/>
          <a:p>
            <a:fld id="{24CA4B1B-2D35-4BE1-A321-F4463B9ED980}" type="slidenum">
              <a:rPr lang="en-GB" smtClean="0"/>
              <a:t>42</a:t>
            </a:fld>
            <a:endParaRPr lang="en-GB"/>
          </a:p>
        </p:txBody>
      </p:sp>
    </p:spTree>
    <p:extLst>
      <p:ext uri="{BB962C8B-B14F-4D97-AF65-F5344CB8AC3E}">
        <p14:creationId xmlns:p14="http://schemas.microsoft.com/office/powerpoint/2010/main" val="35255918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allow more time for students to complete this activity.</a:t>
            </a:r>
          </a:p>
          <a:p>
            <a:r>
              <a:rPr lang="en-GB" dirty="0"/>
              <a:t>The book is a bilingual edition in both English and Arabic. </a:t>
            </a:r>
          </a:p>
          <a:p>
            <a:endParaRPr lang="en-GB" dirty="0"/>
          </a:p>
          <a:p>
            <a:r>
              <a:rPr lang="en-GB" dirty="0" err="1">
                <a:hlinkClick r:id="rId3"/>
              </a:rPr>
              <a:t>Bookstart</a:t>
            </a:r>
            <a:r>
              <a:rPr lang="en-GB" dirty="0">
                <a:hlinkClick r:id="rId3"/>
              </a:rPr>
              <a:t> | BookTrust</a:t>
            </a:r>
            <a:r>
              <a:rPr lang="en-GB" dirty="0"/>
              <a:t> </a:t>
            </a:r>
            <a:r>
              <a:rPr lang="en-GB" dirty="0" err="1"/>
              <a:t>Bookstart</a:t>
            </a:r>
            <a:r>
              <a:rPr lang="en-GB" dirty="0"/>
              <a:t> scheme provides free books to children.  Nurseries and schools can make specific requests for </a:t>
            </a:r>
            <a:r>
              <a:rPr lang="en-GB" dirty="0" err="1"/>
              <a:t>binlingual</a:t>
            </a:r>
            <a:r>
              <a:rPr lang="en-GB" dirty="0"/>
              <a:t> books </a:t>
            </a:r>
            <a:endParaRPr lang="en-GB" b="1" dirty="0"/>
          </a:p>
          <a:p>
            <a:endParaRPr lang="en-GB" dirty="0"/>
          </a:p>
        </p:txBody>
      </p:sp>
      <p:sp>
        <p:nvSpPr>
          <p:cNvPr id="4" name="Slide Number Placeholder 3"/>
          <p:cNvSpPr>
            <a:spLocks noGrp="1"/>
          </p:cNvSpPr>
          <p:nvPr>
            <p:ph type="sldNum" sz="quarter" idx="5"/>
          </p:nvPr>
        </p:nvSpPr>
        <p:spPr/>
        <p:txBody>
          <a:bodyPr/>
          <a:lstStyle/>
          <a:p>
            <a:fld id="{24CA4B1B-2D35-4BE1-A321-F4463B9ED980}" type="slidenum">
              <a:rPr lang="en-GB" smtClean="0"/>
              <a:t>45</a:t>
            </a:fld>
            <a:endParaRPr lang="en-GB"/>
          </a:p>
        </p:txBody>
      </p:sp>
    </p:spTree>
    <p:extLst>
      <p:ext uri="{BB962C8B-B14F-4D97-AF65-F5344CB8AC3E}">
        <p14:creationId xmlns:p14="http://schemas.microsoft.com/office/powerpoint/2010/main" val="5575559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err="1">
                <a:hlinkClick r:id="rId3"/>
              </a:rPr>
              <a:t>Bookstart</a:t>
            </a:r>
            <a:r>
              <a:rPr lang="en-GB" dirty="0">
                <a:hlinkClick r:id="rId3"/>
              </a:rPr>
              <a:t> | </a:t>
            </a:r>
            <a:r>
              <a:rPr lang="en-GB" dirty="0" err="1">
                <a:hlinkClick r:id="rId3"/>
              </a:rPr>
              <a:t>BookTrust</a:t>
            </a:r>
            <a:r>
              <a:rPr lang="en-GB" dirty="0"/>
              <a:t> </a:t>
            </a:r>
            <a:r>
              <a:rPr lang="en-GB" dirty="0" err="1"/>
              <a:t>Bookstart</a:t>
            </a:r>
            <a:r>
              <a:rPr lang="en-GB" dirty="0"/>
              <a:t> scheme provides free books to children in EYFS.  Nurseries and schools can make specific requests for bilingual books </a:t>
            </a:r>
            <a:endParaRPr lang="en-GB" b="1" dirty="0"/>
          </a:p>
          <a:p>
            <a:endParaRPr lang="en-GB" dirty="0"/>
          </a:p>
        </p:txBody>
      </p:sp>
      <p:sp>
        <p:nvSpPr>
          <p:cNvPr id="4" name="Slide Number Placeholder 3"/>
          <p:cNvSpPr>
            <a:spLocks noGrp="1"/>
          </p:cNvSpPr>
          <p:nvPr>
            <p:ph type="sldNum" sz="quarter" idx="5"/>
          </p:nvPr>
        </p:nvSpPr>
        <p:spPr/>
        <p:txBody>
          <a:bodyPr/>
          <a:lstStyle/>
          <a:p>
            <a:fld id="{24CA4B1B-2D35-4BE1-A321-F4463B9ED980}" type="slidenum">
              <a:rPr lang="en-GB" smtClean="0"/>
              <a:t>46</a:t>
            </a:fld>
            <a:endParaRPr lang="en-GB"/>
          </a:p>
        </p:txBody>
      </p:sp>
    </p:spTree>
    <p:extLst>
      <p:ext uri="{BB962C8B-B14F-4D97-AF65-F5344CB8AC3E}">
        <p14:creationId xmlns:p14="http://schemas.microsoft.com/office/powerpoint/2010/main" val="1165231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113AC-8D19-538B-A806-3AB804D5F4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EEBCA6-35C2-04A8-5F3C-39F0157570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76E70D-9F43-3462-107A-193409DAB756}"/>
              </a:ext>
            </a:extLst>
          </p:cNvPr>
          <p:cNvSpPr>
            <a:spLocks noGrp="1"/>
          </p:cNvSpPr>
          <p:nvPr>
            <p:ph type="dt" sz="half" idx="10"/>
          </p:nvPr>
        </p:nvSpPr>
        <p:spPr/>
        <p:txBody>
          <a:bodyPr/>
          <a:lstStyle/>
          <a:p>
            <a:fld id="{34EBDDA3-AB2D-424A-9B5A-CDC4707992C1}" type="datetimeFigureOut">
              <a:rPr lang="en-GB" smtClean="0"/>
              <a:t>25/09/2025</a:t>
            </a:fld>
            <a:endParaRPr lang="en-GB"/>
          </a:p>
        </p:txBody>
      </p:sp>
      <p:sp>
        <p:nvSpPr>
          <p:cNvPr id="5" name="Footer Placeholder 4">
            <a:extLst>
              <a:ext uri="{FF2B5EF4-FFF2-40B4-BE49-F238E27FC236}">
                <a16:creationId xmlns:a16="http://schemas.microsoft.com/office/drawing/2014/main" id="{85399A38-5DD7-FD39-6C7A-FE0A53A6C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FF381A-427A-B578-31A2-47DAF301D277}"/>
              </a:ext>
            </a:extLst>
          </p:cNvPr>
          <p:cNvSpPr>
            <a:spLocks noGrp="1"/>
          </p:cNvSpPr>
          <p:nvPr>
            <p:ph type="sldNum" sz="quarter" idx="12"/>
          </p:nvPr>
        </p:nvSpPr>
        <p:spPr/>
        <p:txBody>
          <a:bodyPr/>
          <a:lstStyle/>
          <a:p>
            <a:fld id="{D0F543E1-ACAB-4ADC-984B-3DF62FFCF8FB}" type="slidenum">
              <a:rPr lang="en-GB" smtClean="0"/>
              <a:t>‹#›</a:t>
            </a:fld>
            <a:endParaRPr lang="en-GB"/>
          </a:p>
        </p:txBody>
      </p:sp>
    </p:spTree>
    <p:extLst>
      <p:ext uri="{BB962C8B-B14F-4D97-AF65-F5344CB8AC3E}">
        <p14:creationId xmlns:p14="http://schemas.microsoft.com/office/powerpoint/2010/main" val="2322056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9/25/2025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27031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Default">
    <p:spTree>
      <p:nvGrpSpPr>
        <p:cNvPr id="1" name=""/>
        <p:cNvGrpSpPr/>
        <p:nvPr/>
      </p:nvGrpSpPr>
      <p:grpSpPr>
        <a:xfrm>
          <a:off x="0" y="0"/>
          <a:ext cx="0" cy="0"/>
          <a:chOff x="0" y="0"/>
          <a:chExt cx="0" cy="0"/>
        </a:xfrm>
      </p:grpSpPr>
      <p:sp>
        <p:nvSpPr>
          <p:cNvPr id="2" name="Text Box 13">
            <a:extLst>
              <a:ext uri="{FF2B5EF4-FFF2-40B4-BE49-F238E27FC236}">
                <a16:creationId xmlns:a16="http://schemas.microsoft.com/office/drawing/2014/main" id="{1F49405A-8648-57B5-F5DC-531D4255B396}"/>
              </a:ext>
            </a:extLst>
          </p:cNvPr>
          <p:cNvSpPr txBox="1">
            <a:spLocks noChangeArrowheads="1"/>
          </p:cNvSpPr>
          <p:nvPr userDrawn="1"/>
        </p:nvSpPr>
        <p:spPr bwMode="auto">
          <a:xfrm>
            <a:off x="247651" y="6416676"/>
            <a:ext cx="11523133"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b="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b="0" dirty="0">
              <a:solidFill>
                <a:srgbClr val="000000"/>
              </a:solidFill>
              <a:latin typeface="Arial"/>
              <a:ea typeface="Verdana" panose="020B0604030504040204" pitchFamily="34" charset="0"/>
              <a:cs typeface="Verdana" panose="020B0604030504040204" pitchFamily="34" charset="0"/>
            </a:endParaRPr>
          </a:p>
        </p:txBody>
      </p:sp>
      <p:pic>
        <p:nvPicPr>
          <p:cNvPr id="3" name="Picture 8" descr="Pearson Logo">
            <a:extLst>
              <a:ext uri="{FF2B5EF4-FFF2-40B4-BE49-F238E27FC236}">
                <a16:creationId xmlns:a16="http://schemas.microsoft.com/office/drawing/2014/main" id="{F50BCD9B-6781-2695-46FE-6B551AE02A20}"/>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09601" y="6376988"/>
            <a:ext cx="1223433"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4">
            <a:extLst>
              <a:ext uri="{FF2B5EF4-FFF2-40B4-BE49-F238E27FC236}">
                <a16:creationId xmlns:a16="http://schemas.microsoft.com/office/drawing/2014/main" id="{58AC2232-CE09-7292-AFCE-9C419A86FFD7}"/>
              </a:ext>
            </a:extLst>
          </p:cNvPr>
          <p:cNvSpPr txBox="1">
            <a:spLocks/>
          </p:cNvSpPr>
          <p:nvPr userDrawn="1"/>
        </p:nvSpPr>
        <p:spPr>
          <a:xfrm>
            <a:off x="44093" y="37038"/>
            <a:ext cx="2089507" cy="344488"/>
          </a:xfrm>
          <a:prstGeom prst="rect">
            <a:avLst/>
          </a:prstGeom>
        </p:spPr>
        <p:txBody>
          <a:bodyPr vert="horz" wrap="square" lIns="91440" tIns="45720" rIns="91440" bIns="45720" numCol="1" anchor="t" anchorCtr="0" compatLnSpc="1">
            <a:prstTxWarp prst="textNoShape">
              <a:avLst/>
            </a:prstTxWarp>
          </a:bodyPr>
          <a:lstStyle>
            <a:defPPr>
              <a:defRPr lang="en-US"/>
            </a:defPPr>
            <a:lvl1pPr marL="0" algn="l" defTabSz="914400" rtl="0" eaLnBrk="1" latinLnBrk="0" hangingPunct="1">
              <a:defRPr sz="2400" kern="1200">
                <a:solidFill>
                  <a:srgbClr val="000000"/>
                </a:solidFill>
                <a:latin typeface="Times" panose="02020603050405020304" pitchFamily="18" charset="0"/>
                <a:ea typeface="MS PGothic" panose="020B0600070205080204" pitchFamily="34" charset="-128"/>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en-US" sz="1200" b="0" dirty="0">
                <a:latin typeface="Arial"/>
              </a:rPr>
              <a:t>Slide 10.</a:t>
            </a:r>
            <a:fld id="{1F6D5689-2E00-4087-B72F-8F2D0659B69A}" type="slidenum">
              <a:rPr lang="en-US" altLang="en-US" sz="1200" b="0" smtClean="0">
                <a:latin typeface="Arial"/>
              </a:rPr>
              <a:pPr>
                <a:defRPr/>
              </a:pPr>
              <a:t>‹#›</a:t>
            </a:fld>
            <a:endParaRPr lang="en-US" altLang="en-US" sz="1200" b="0" dirty="0">
              <a:latin typeface="Arial"/>
            </a:endParaRPr>
          </a:p>
        </p:txBody>
      </p:sp>
    </p:spTree>
    <p:extLst>
      <p:ext uri="{BB962C8B-B14F-4D97-AF65-F5344CB8AC3E}">
        <p14:creationId xmlns:p14="http://schemas.microsoft.com/office/powerpoint/2010/main" val="2966259764"/>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08509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45679-4F0E-EEE7-4D79-EBE566FB2D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562BF-98CD-5072-125E-2AFC2753115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731322-757D-92F9-A686-0F6E87D61F4A}"/>
              </a:ext>
            </a:extLst>
          </p:cNvPr>
          <p:cNvSpPr>
            <a:spLocks noGrp="1"/>
          </p:cNvSpPr>
          <p:nvPr>
            <p:ph type="dt" sz="half" idx="10"/>
          </p:nvPr>
        </p:nvSpPr>
        <p:spPr/>
        <p:txBody>
          <a:bodyPr/>
          <a:lstStyle/>
          <a:p>
            <a:fld id="{2A7D6AC5-8B7E-4990-A52C-B32C918BBDE4}" type="datetimeFigureOut">
              <a:rPr lang="en-GB" smtClean="0"/>
              <a:t>25/09/2025</a:t>
            </a:fld>
            <a:endParaRPr lang="en-GB"/>
          </a:p>
        </p:txBody>
      </p:sp>
      <p:sp>
        <p:nvSpPr>
          <p:cNvPr id="5" name="Footer Placeholder 4">
            <a:extLst>
              <a:ext uri="{FF2B5EF4-FFF2-40B4-BE49-F238E27FC236}">
                <a16:creationId xmlns:a16="http://schemas.microsoft.com/office/drawing/2014/main" id="{3E222EF8-F900-7A8D-D40B-9F3B804357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648EB4-4CA7-18D0-559E-93B7ED93D578}"/>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1176972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1F8DB-25F6-75E9-03B5-A156A5BE2F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B6F141-6AEE-3562-C565-E1D0D5C9FB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FD1B53-7AE0-6FA4-C035-6634689F09D2}"/>
              </a:ext>
            </a:extLst>
          </p:cNvPr>
          <p:cNvSpPr>
            <a:spLocks noGrp="1"/>
          </p:cNvSpPr>
          <p:nvPr>
            <p:ph type="dt" sz="half" idx="10"/>
          </p:nvPr>
        </p:nvSpPr>
        <p:spPr/>
        <p:txBody>
          <a:bodyPr/>
          <a:lstStyle/>
          <a:p>
            <a:fld id="{2A7D6AC5-8B7E-4990-A52C-B32C918BBDE4}" type="datetimeFigureOut">
              <a:rPr lang="en-GB" smtClean="0"/>
              <a:t>25/09/2025</a:t>
            </a:fld>
            <a:endParaRPr lang="en-GB"/>
          </a:p>
        </p:txBody>
      </p:sp>
      <p:sp>
        <p:nvSpPr>
          <p:cNvPr id="5" name="Footer Placeholder 4">
            <a:extLst>
              <a:ext uri="{FF2B5EF4-FFF2-40B4-BE49-F238E27FC236}">
                <a16:creationId xmlns:a16="http://schemas.microsoft.com/office/drawing/2014/main" id="{79497DD3-4116-4CC1-72B1-F24B56046C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5699F3-5B88-89A2-06A8-9310BA0F89C6}"/>
              </a:ext>
            </a:extLst>
          </p:cNvPr>
          <p:cNvSpPr>
            <a:spLocks noGrp="1"/>
          </p:cNvSpPr>
          <p:nvPr>
            <p:ph type="sldNum" sz="quarter" idx="12"/>
          </p:nvPr>
        </p:nvSpPr>
        <p:spPr/>
        <p:txBody>
          <a:bodyPr/>
          <a:lstStyle/>
          <a:p>
            <a:fld id="{B6676735-73A7-4BF4-9D58-6DF19500E5B5}" type="slidenum">
              <a:rPr lang="en-GB" smtClean="0"/>
              <a:t>‹#›</a:t>
            </a:fld>
            <a:endParaRPr lang="en-GB"/>
          </a:p>
        </p:txBody>
      </p:sp>
    </p:spTree>
    <p:extLst>
      <p:ext uri="{BB962C8B-B14F-4D97-AF65-F5344CB8AC3E}">
        <p14:creationId xmlns:p14="http://schemas.microsoft.com/office/powerpoint/2010/main" val="1090219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81164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1372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85483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9/25/2025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37284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9/25/2025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30976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9/25/2025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89332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741924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934046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135581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159852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8259906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C3CDEF-78D9-BE47-8DC2-859EEECCAD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B22A4A-7446-E928-E643-870C205167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49027-148D-81C1-A665-C01F1DB0A4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EBDDA3-AB2D-424A-9B5A-CDC4707992C1}" type="datetimeFigureOut">
              <a:rPr lang="en-GB" smtClean="0"/>
              <a:t>25/09/2025</a:t>
            </a:fld>
            <a:endParaRPr lang="en-GB"/>
          </a:p>
        </p:txBody>
      </p:sp>
      <p:sp>
        <p:nvSpPr>
          <p:cNvPr id="5" name="Footer Placeholder 4">
            <a:extLst>
              <a:ext uri="{FF2B5EF4-FFF2-40B4-BE49-F238E27FC236}">
                <a16:creationId xmlns:a16="http://schemas.microsoft.com/office/drawing/2014/main" id="{AA682F62-53FA-022D-4FEA-E22023AD13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F3AB82-31E3-5233-9886-56ABE1858F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0F543E1-ACAB-4ADC-984B-3DF62FFCF8FB}" type="slidenum">
              <a:rPr lang="en-GB" smtClean="0"/>
              <a:t>‹#›</a:t>
            </a:fld>
            <a:endParaRPr lang="en-GB"/>
          </a:p>
        </p:txBody>
      </p:sp>
    </p:spTree>
    <p:extLst>
      <p:ext uri="{BB962C8B-B14F-4D97-AF65-F5344CB8AC3E}">
        <p14:creationId xmlns:p14="http://schemas.microsoft.com/office/powerpoint/2010/main" val="2929539713"/>
      </p:ext>
    </p:extLst>
  </p:cSld>
  <p:clrMap bg1="lt1" tx1="dk1" bg2="lt2" tx2="dk2" accent1="accent1" accent2="accent2" accent3="accent3" accent4="accent4" accent5="accent5" accent6="accent6" hlink="hlink" folHlink="folHlink"/>
  <p:sldLayoutIdLst>
    <p:sldLayoutId id="2147483663" r:id="rId1"/>
    <p:sldLayoutId id="2147483665" r:id="rId2"/>
    <p:sldLayoutId id="2147483681" r:id="rId3"/>
    <p:sldLayoutId id="214748368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407D39-EC6A-326E-D1DD-5B41DE7565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B1F24E-F242-2BF2-DD74-AE70AF3B32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C4ED94-5B67-E158-EC2C-0ACF1272DE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7D6AC5-8B7E-4990-A52C-B32C918BBDE4}" type="datetimeFigureOut">
              <a:rPr lang="en-GB" smtClean="0"/>
              <a:t>25/09/2025</a:t>
            </a:fld>
            <a:endParaRPr lang="en-GB"/>
          </a:p>
        </p:txBody>
      </p:sp>
      <p:sp>
        <p:nvSpPr>
          <p:cNvPr id="5" name="Footer Placeholder 4">
            <a:extLst>
              <a:ext uri="{FF2B5EF4-FFF2-40B4-BE49-F238E27FC236}">
                <a16:creationId xmlns:a16="http://schemas.microsoft.com/office/drawing/2014/main" id="{DD7505BF-E925-23FC-7A8E-28D88C2BD0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FE208FF-F263-BDC6-5139-173EB14499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676735-73A7-4BF4-9D58-6DF19500E5B5}" type="slidenum">
              <a:rPr lang="en-GB" smtClean="0"/>
              <a:t>‹#›</a:t>
            </a:fld>
            <a:endParaRPr lang="en-GB"/>
          </a:p>
        </p:txBody>
      </p:sp>
    </p:spTree>
    <p:extLst>
      <p:ext uri="{BB962C8B-B14F-4D97-AF65-F5344CB8AC3E}">
        <p14:creationId xmlns:p14="http://schemas.microsoft.com/office/powerpoint/2010/main" val="2425452544"/>
      </p:ext>
    </p:extLst>
  </p:cSld>
  <p:clrMap bg1="lt1" tx1="dk1" bg2="lt2" tx2="dk2" accent1="accent1" accent2="accent2" accent3="accent3" accent4="accent4" accent5="accent5" accent6="accent6" hlink="hlink" folHlink="folHlink"/>
  <p:sldLayoutIdLst>
    <p:sldLayoutId id="2147483667" r:id="rId1"/>
    <p:sldLayoutId id="214748366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9/25/2025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406505233"/>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8" Type="http://schemas.openxmlformats.org/officeDocument/2006/relationships/hyperlink" Target="https://www.youtube.com/watch?v=0yCSrb26MLc"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video" Target="https://www.youtube.com/embed/aFYsJYPye94?feature=oembed" TargetMode="Externa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8" Type="http://schemas.openxmlformats.org/officeDocument/2006/relationships/image" Target="../media/image14.gi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oleObject" Target="../embeddings/oleObject1.bin"/><Relationship Id="rId13"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12" Type="http://schemas.openxmlformats.org/officeDocument/2006/relationships/hyperlink" Target="https://creativecommons.org/licenses/by-nc-nd/3.0/" TargetMode="External"/><Relationship Id="rId2" Type="http://schemas.openxmlformats.org/officeDocument/2006/relationships/notesSlide" Target="../notesSlides/notesSlide6.xml"/><Relationship Id="rId16" Type="http://schemas.openxmlformats.org/officeDocument/2006/relationships/image" Target="../media/image20.svg"/><Relationship Id="rId1" Type="http://schemas.openxmlformats.org/officeDocument/2006/relationships/slideLayout" Target="../slideLayouts/slideLayout1.xml"/><Relationship Id="rId6" Type="http://schemas.openxmlformats.org/officeDocument/2006/relationships/diagramColors" Target="../diagrams/colors4.xml"/><Relationship Id="rId11" Type="http://schemas.openxmlformats.org/officeDocument/2006/relationships/hyperlink" Target="http://clavesliderazgoresponsable.blogspot.com/2018/05/el-enorme-poder-de-pensar-como-un-nino.html" TargetMode="External"/><Relationship Id="rId5" Type="http://schemas.openxmlformats.org/officeDocument/2006/relationships/diagramQuickStyle" Target="../diagrams/quickStyle4.xml"/><Relationship Id="rId15" Type="http://schemas.openxmlformats.org/officeDocument/2006/relationships/image" Target="../media/image19.png"/><Relationship Id="rId10" Type="http://schemas.openxmlformats.org/officeDocument/2006/relationships/image" Target="../media/image17.jpg"/><Relationship Id="rId4" Type="http://schemas.openxmlformats.org/officeDocument/2006/relationships/diagramLayout" Target="../diagrams/layout4.xml"/><Relationship Id="rId9" Type="http://schemas.openxmlformats.org/officeDocument/2006/relationships/image" Target="../media/image16.png"/><Relationship Id="rId14" Type="http://schemas.openxmlformats.org/officeDocument/2006/relationships/hyperlink" Target="https://pixabay.com/en/food-fruit-apple-fresh-apples-1681977/"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atd-herkimer-intropsych/chapter/the-brain-and-spinal-cor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nM3DXrL4AoU"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37.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xml"/><Relationship Id="rId1" Type="http://schemas.openxmlformats.org/officeDocument/2006/relationships/video" Target="https://www.youtube.com/embed/AgY7nkbYFaw?feature=oembed" TargetMode="External"/><Relationship Id="rId4" Type="http://schemas.openxmlformats.org/officeDocument/2006/relationships/image" Target="../media/image38.jpeg"/></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cod.pressbooks.pub/ecec1101/chapter/chapter-8-cognitive-development-in-early-childhoo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2.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image" Target="../media/image43.jpg"/><Relationship Id="rId7" Type="http://schemas.openxmlformats.org/officeDocument/2006/relationships/hyperlink" Target="https://creativecommons.org/licenses/by-nc-sa/3.0/" TargetMode="External"/><Relationship Id="rId12" Type="http://schemas.microsoft.com/office/2007/relationships/diagramDrawing" Target="../diagrams/drawing13.xml"/><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44.jpg"/><Relationship Id="rId11" Type="http://schemas.openxmlformats.org/officeDocument/2006/relationships/diagramColors" Target="../diagrams/colors13.xml"/><Relationship Id="rId5" Type="http://schemas.openxmlformats.org/officeDocument/2006/relationships/hyperlink" Target="https://www.youtube.com/watch?v=wTduj6YOVuU&amp;list=PLYOm07YhRu14wFKBNwB7rPk2qE-8FW7VT&amp;index=3" TargetMode="External"/><Relationship Id="rId10" Type="http://schemas.openxmlformats.org/officeDocument/2006/relationships/diagramQuickStyle" Target="../diagrams/quickStyle13.xml"/><Relationship Id="rId4" Type="http://schemas.openxmlformats.org/officeDocument/2006/relationships/hyperlink" Target="https://www.ag.ndsu.edu/eatsmart/eat-smart.-play-hard.-magazines-1/2014-2015-eat-smart.-play-hard.-magazine-1/practices-for-parent-infant-play" TargetMode="External"/><Relationship Id="rId9" Type="http://schemas.openxmlformats.org/officeDocument/2006/relationships/diagramLayout" Target="../diagrams/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1.xml"/><Relationship Id="rId4" Type="http://schemas.openxmlformats.org/officeDocument/2006/relationships/hyperlink" Target="https://pixabay.com/en/mental-health-brain-mind-mental-3332122/" TargetMode="Externa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8.xml"/><Relationship Id="rId7" Type="http://schemas.openxmlformats.org/officeDocument/2006/relationships/hyperlink" Target="https://creativecommons.org/licenses/by-nc-sa/3.0/" TargetMode="External"/><Relationship Id="rId2" Type="http://schemas.openxmlformats.org/officeDocument/2006/relationships/slideLayout" Target="../slideLayouts/slideLayout1.xml"/><Relationship Id="rId1" Type="http://schemas.openxmlformats.org/officeDocument/2006/relationships/video" Target="https://www.youtube.com/embed/_PosduyO5ww?feature=oembed" TargetMode="External"/><Relationship Id="rId6" Type="http://schemas.openxmlformats.org/officeDocument/2006/relationships/image" Target="../media/image46.jpeg"/><Relationship Id="rId5" Type="http://schemas.openxmlformats.org/officeDocument/2006/relationships/hyperlink" Target="https://www.ag.ndsu.edu/eatsmart/eat-smart.-play-hard.-magazines-1/2014-2015-eat-smart.-play-hard.-magazine-1/practices-for-parent-infant-play" TargetMode="External"/><Relationship Id="rId4" Type="http://schemas.openxmlformats.org/officeDocument/2006/relationships/image" Target="../media/image43.jpg"/></Relationships>
</file>

<file path=ppt/slides/_rels/slide35.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unt.univ-cotedazur.fr/uoh/learn_teach_FL/affiche_theorie.php?id_theoricien=47&amp;connexion=?=eng&amp;id_theorie=4&amp;id_categorie=3" TargetMode="Externa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xml"/><Relationship Id="rId1" Type="http://schemas.openxmlformats.org/officeDocument/2006/relationships/video" Target="https://www.youtube.com/embed/H0KtGQHVGqk?feature=oembed" TargetMode="External"/><Relationship Id="rId4" Type="http://schemas.openxmlformats.org/officeDocument/2006/relationships/image" Target="../media/image48.jpeg"/></Relationships>
</file>

<file path=ppt/slides/_rels/slide37.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50.gif"/><Relationship Id="rId7" Type="http://schemas.openxmlformats.org/officeDocument/2006/relationships/hyperlink" Target="https://creativecommons.org/licenses/by-nc-nd/3.0/" TargetMode="External"/><Relationship Id="rId2" Type="http://schemas.openxmlformats.org/officeDocument/2006/relationships/notesSlide" Target="../notesSlides/notesSlide31.xml"/><Relationship Id="rId1" Type="http://schemas.openxmlformats.org/officeDocument/2006/relationships/slideLayout" Target="../slideLayouts/slideLayout1.xml"/><Relationship Id="rId6" Type="http://schemas.openxmlformats.org/officeDocument/2006/relationships/hyperlink" Target="http://hogarisimo.blogspot.com/2014/01/como-aislarme-del-ruido-del-vecino.html"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51.jpeg"/><Relationship Id="rId10" Type="http://schemas.openxmlformats.org/officeDocument/2006/relationships/hyperlink" Target="http://www.flickr.com/photos/welfarestateofmind/4459735887/" TargetMode="External"/><Relationship Id="rId4" Type="http://schemas.openxmlformats.org/officeDocument/2006/relationships/hyperlink" Target="https://downeyessence.blogspot.com/2011/08/" TargetMode="External"/><Relationship Id="rId9" Type="http://schemas.openxmlformats.org/officeDocument/2006/relationships/image" Target="../media/image52.jpg"/></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54.sv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3" Type="http://schemas.openxmlformats.org/officeDocument/2006/relationships/image" Target="../media/image56.jpeg"/><Relationship Id="rId7" Type="http://schemas.openxmlformats.org/officeDocument/2006/relationships/hyperlink" Target="https://www.rawpixel.com/board/868307/mothers-day" TargetMode="External"/><Relationship Id="rId2" Type="http://schemas.openxmlformats.org/officeDocument/2006/relationships/image" Target="../media/image55.jfif"/><Relationship Id="rId1" Type="http://schemas.openxmlformats.org/officeDocument/2006/relationships/slideLayout" Target="../slideLayouts/slideLayout1.xml"/><Relationship Id="rId6" Type="http://schemas.openxmlformats.org/officeDocument/2006/relationships/image" Target="../media/image58.2"/><Relationship Id="rId5" Type="http://schemas.openxmlformats.org/officeDocument/2006/relationships/hyperlink" Target="https://www.hippopx.com/en/children-boys-friendship-myanmar-burma-thanaka-facial-skin-care-281604" TargetMode="External"/><Relationship Id="rId4" Type="http://schemas.openxmlformats.org/officeDocument/2006/relationships/image" Target="../media/image57.jp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4.xml.rels><?xml version="1.0" encoding="UTF-8" standalone="yes"?>
<Relationships xmlns="http://schemas.openxmlformats.org/package/2006/relationships"><Relationship Id="rId3" Type="http://schemas.openxmlformats.org/officeDocument/2006/relationships/hyperlink" Target="http://www.flickr.com/photos/welfarestateofmind/4459735887/" TargetMode="External"/><Relationship Id="rId2" Type="http://schemas.openxmlformats.org/officeDocument/2006/relationships/image" Target="../media/image52.jpg"/><Relationship Id="rId1" Type="http://schemas.openxmlformats.org/officeDocument/2006/relationships/slideLayout" Target="../slideLayouts/slideLayout1.xml"/><Relationship Id="rId6" Type="http://schemas.openxmlformats.org/officeDocument/2006/relationships/hyperlink" Target="https://eldestornilladordehoro.blogspot.com/" TargetMode="External"/><Relationship Id="rId5" Type="http://schemas.openxmlformats.org/officeDocument/2006/relationships/image" Target="../media/image67.jpg"/><Relationship Id="rId4" Type="http://schemas.openxmlformats.org/officeDocument/2006/relationships/hyperlink" Target="https://creativecommons.org/licenses/by-nc-sa/3.0/"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34.xml"/><Relationship Id="rId1" Type="http://schemas.openxmlformats.org/officeDocument/2006/relationships/slideLayout" Target="../slideLayouts/slideLayout1.xml"/><Relationship Id="rId6" Type="http://schemas.openxmlformats.org/officeDocument/2006/relationships/image" Target="../media/image69.jpeg"/><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Children_in_a_Primary_Education_School.JPG"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70.jpg"/><Relationship Id="rId2" Type="http://schemas.openxmlformats.org/officeDocument/2006/relationships/notesSlide" Target="../notesSlides/notesSlide35.xml"/><Relationship Id="rId1" Type="http://schemas.openxmlformats.org/officeDocument/2006/relationships/slideLayout" Target="../slideLayouts/slideLayout1.xml"/><Relationship Id="rId5" Type="http://schemas.openxmlformats.org/officeDocument/2006/relationships/hyperlink" Target="https://creativecommons.org/licenses/by-nc-nd/3.0/" TargetMode="External"/><Relationship Id="rId4" Type="http://schemas.openxmlformats.org/officeDocument/2006/relationships/hyperlink" Target="https://blogs.ubc.ca/communicatingscience2019w112/category/uncategoriz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785069-F3CA-50ED-2D37-A68F560EEB33}"/>
              </a:ext>
            </a:extLst>
          </p:cNvPr>
          <p:cNvPicPr>
            <a:picLocks noChangeAspect="1"/>
          </p:cNvPicPr>
          <p:nvPr/>
        </p:nvPicPr>
        <p:blipFill>
          <a:blip r:embed="rId2">
            <a:extLst>
              <a:ext uri="{28A0092B-C50C-407E-A947-70E740481C1C}">
                <a14:useLocalDpi xmlns:a14="http://schemas.microsoft.com/office/drawing/2010/main" val="0"/>
              </a:ext>
            </a:extLst>
          </a:blip>
          <a:srcRect l="92" r="92"/>
          <a:stretch/>
        </p:blipFill>
        <p:spPr>
          <a:xfrm>
            <a:off x="30480" y="10"/>
            <a:ext cx="12191999" cy="6857990"/>
          </a:xfrm>
          <a:prstGeom prst="rect">
            <a:avLst/>
          </a:prstGeom>
        </p:spPr>
      </p:pic>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latin typeface="+mn-lt"/>
              </a:rPr>
              <a:t>LCHS4010 Psychology in </a:t>
            </a:r>
            <a:br>
              <a:rPr lang="en-GB" sz="5200" b="1" dirty="0">
                <a:latin typeface="+mn-lt"/>
              </a:rPr>
            </a:br>
            <a:r>
              <a:rPr lang="en-GB" sz="5200" b="1" dirty="0">
                <a:latin typeface="+mn-lt"/>
              </a:rPr>
              <a:t>Health and Social Care</a:t>
            </a:r>
            <a:br>
              <a:rPr lang="en-GB" sz="5200" b="1" dirty="0">
                <a:solidFill>
                  <a:srgbClr val="FFFFFF"/>
                </a:solidFill>
                <a:latin typeface="+mn-lt"/>
              </a:rPr>
            </a:br>
            <a:br>
              <a:rPr lang="en-GB" sz="5200" b="1" dirty="0">
                <a:solidFill>
                  <a:srgbClr val="FFFFFF"/>
                </a:solidFill>
                <a:latin typeface="+mn-lt"/>
              </a:rPr>
            </a:br>
            <a:endParaRPr lang="en-GB" sz="5200" b="1" dirty="0">
              <a:solidFill>
                <a:srgbClr val="FFFFFF"/>
              </a:solidFill>
              <a:latin typeface="+mn-lt"/>
            </a:endParaRPr>
          </a:p>
        </p:txBody>
      </p:sp>
      <p:sp>
        <p:nvSpPr>
          <p:cNvPr id="5" name="Subtitle 4">
            <a:extLst>
              <a:ext uri="{FF2B5EF4-FFF2-40B4-BE49-F238E27FC236}">
                <a16:creationId xmlns:a16="http://schemas.microsoft.com/office/drawing/2014/main" id="{D057F87C-DC89-1DD0-2DE2-352DE9DF8ED8}"/>
              </a:ext>
            </a:extLst>
          </p:cNvPr>
          <p:cNvSpPr>
            <a:spLocks noGrp="1"/>
          </p:cNvSpPr>
          <p:nvPr>
            <p:ph type="subTitle" idx="1"/>
          </p:nvPr>
        </p:nvSpPr>
        <p:spPr>
          <a:xfrm>
            <a:off x="1100051" y="4072043"/>
            <a:ext cx="10058400" cy="1932517"/>
          </a:xfrm>
          <a:solidFill>
            <a:schemeClr val="bg1">
              <a:alpha val="63000"/>
            </a:schemeClr>
          </a:solidFill>
          <a:effectLst>
            <a:outerShdw blurRad="50800" dist="38100" dir="2700000" algn="tl" rotWithShape="0">
              <a:prstClr val="black">
                <a:alpha val="40000"/>
              </a:prstClr>
            </a:outerShdw>
          </a:effectLst>
        </p:spPr>
        <p:txBody>
          <a:bodyPr>
            <a:noAutofit/>
          </a:bodyPr>
          <a:lstStyle/>
          <a:p>
            <a:r>
              <a:rPr lang="en-GB" sz="4400" dirty="0"/>
              <a:t>Week 4</a:t>
            </a:r>
          </a:p>
          <a:p>
            <a:r>
              <a:rPr lang="en-GB" sz="4400" dirty="0"/>
              <a:t>Language Development</a:t>
            </a:r>
          </a:p>
          <a:p>
            <a:r>
              <a:rPr lang="en-GB" sz="1100" dirty="0">
                <a:solidFill>
                  <a:srgbClr val="FFFFFF"/>
                </a:solidFill>
              </a:rPr>
              <a:t>Image generated by CoPilot</a:t>
            </a:r>
          </a:p>
        </p:txBody>
      </p:sp>
    </p:spTree>
    <p:extLst>
      <p:ext uri="{BB962C8B-B14F-4D97-AF65-F5344CB8AC3E}">
        <p14:creationId xmlns:p14="http://schemas.microsoft.com/office/powerpoint/2010/main" val="2146632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700"/>
                                        <p:tgtEl>
                                          <p:spTgt spid="5">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500"/>
                                  </p:stCondLst>
                                  <p:iterate>
                                    <p:tmPct val="10000"/>
                                  </p:iterate>
                                  <p:childTnLst>
                                    <p:set>
                                      <p:cBhvr>
                                        <p:cTn id="17" dur="1" fill="hold">
                                          <p:stCondLst>
                                            <p:cond delay="0"/>
                                          </p:stCondLst>
                                        </p:cTn>
                                        <p:tgtEl>
                                          <p:spTgt spid="5">
                                            <p:txEl>
                                              <p:pRg st="2" end="2"/>
                                            </p:txEl>
                                          </p:spTgt>
                                        </p:tgtEl>
                                        <p:attrNameLst>
                                          <p:attrName>style.visibility</p:attrName>
                                        </p:attrNameLst>
                                      </p:cBhvr>
                                      <p:to>
                                        <p:strVal val="visible"/>
                                      </p:to>
                                    </p:set>
                                    <p:animEffect transition="in" filter="fade">
                                      <p:cBhvr>
                                        <p:cTn id="18" dur="7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605CA-F792-F329-32C4-C93D573E3585}"/>
              </a:ext>
            </a:extLst>
          </p:cNvPr>
          <p:cNvSpPr>
            <a:spLocks noGrp="1"/>
          </p:cNvSpPr>
          <p:nvPr>
            <p:ph type="title"/>
          </p:nvPr>
        </p:nvSpPr>
        <p:spPr/>
        <p:txBody>
          <a:bodyPr/>
          <a:lstStyle/>
          <a:p>
            <a:r>
              <a:rPr lang="en-GB" dirty="0"/>
              <a:t>Plan for today</a:t>
            </a:r>
          </a:p>
        </p:txBody>
      </p:sp>
      <p:graphicFrame>
        <p:nvGraphicFramePr>
          <p:cNvPr id="4" name="Content Placeholder 3">
            <a:extLst>
              <a:ext uri="{FF2B5EF4-FFF2-40B4-BE49-F238E27FC236}">
                <a16:creationId xmlns:a16="http://schemas.microsoft.com/office/drawing/2014/main" id="{FE81FD48-26EC-C213-55C1-A412BB0B9826}"/>
              </a:ext>
            </a:extLst>
          </p:cNvPr>
          <p:cNvGraphicFramePr>
            <a:graphicFrameLocks noGrp="1"/>
          </p:cNvGraphicFramePr>
          <p:nvPr>
            <p:ph idx="1"/>
            <p:extLst>
              <p:ext uri="{D42A27DB-BD31-4B8C-83A1-F6EECF244321}">
                <p14:modId xmlns:p14="http://schemas.microsoft.com/office/powerpoint/2010/main" val="25468557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1955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0CB58-2B80-7B25-6F44-A333641B4684}"/>
              </a:ext>
            </a:extLst>
          </p:cNvPr>
          <p:cNvSpPr>
            <a:spLocks noGrp="1"/>
          </p:cNvSpPr>
          <p:nvPr>
            <p:ph type="title"/>
          </p:nvPr>
        </p:nvSpPr>
        <p:spPr>
          <a:xfrm>
            <a:off x="838201" y="345810"/>
            <a:ext cx="5120561" cy="1325563"/>
          </a:xfrm>
        </p:spPr>
        <p:txBody>
          <a:bodyPr vert="horz" lIns="91440" tIns="45720" rIns="91440" bIns="45720" rtlCol="0" anchor="ctr">
            <a:normAutofit/>
          </a:bodyPr>
          <a:lstStyle/>
          <a:p>
            <a:pPr algn="l" defTabSz="914400">
              <a:lnSpc>
                <a:spcPct val="90000"/>
              </a:lnSpc>
            </a:pPr>
            <a:r>
              <a:rPr lang="en-US" kern="1200" dirty="0">
                <a:solidFill>
                  <a:schemeClr val="tx1"/>
                </a:solidFill>
                <a:latin typeface="+mj-lt"/>
                <a:ea typeface="+mj-ea"/>
                <a:cs typeface="+mj-cs"/>
              </a:rPr>
              <a:t>Language Development</a:t>
            </a:r>
          </a:p>
        </p:txBody>
      </p:sp>
      <p:sp>
        <p:nvSpPr>
          <p:cNvPr id="3" name="Content Placeholder 2">
            <a:extLst>
              <a:ext uri="{FF2B5EF4-FFF2-40B4-BE49-F238E27FC236}">
                <a16:creationId xmlns:a16="http://schemas.microsoft.com/office/drawing/2014/main" id="{2D12A9F5-4366-B178-6CB4-2B4D86D1F4E3}"/>
              </a:ext>
            </a:extLst>
          </p:cNvPr>
          <p:cNvSpPr>
            <a:spLocks noGrp="1"/>
          </p:cNvSpPr>
          <p:nvPr>
            <p:ph sz="half" idx="1"/>
          </p:nvPr>
        </p:nvSpPr>
        <p:spPr>
          <a:xfrm>
            <a:off x="838201" y="1825625"/>
            <a:ext cx="5092194" cy="4351338"/>
          </a:xfrm>
        </p:spPr>
        <p:txBody>
          <a:bodyPr vert="horz" lIns="91440" tIns="45720" rIns="91440" bIns="45720" rtlCol="0">
            <a:normAutofit/>
          </a:bodyPr>
          <a:lstStyle/>
          <a:p>
            <a:pPr marL="0" indent="-228600" defTabSz="914400" fontAlgn="base">
              <a:lnSpc>
                <a:spcPct val="90000"/>
              </a:lnSpc>
              <a:spcBef>
                <a:spcPct val="0"/>
              </a:spcBef>
              <a:spcAft>
                <a:spcPts val="600"/>
              </a:spcAft>
              <a:buFont typeface="Arial" panose="020B0604020202020204" pitchFamily="34" charset="0"/>
              <a:buChar char="•"/>
            </a:pPr>
            <a:r>
              <a:rPr lang="en-US" altLang="en-US" sz="2200" dirty="0"/>
              <a:t>Refers to the process by which children acquire the ability to understand, produce, and use words and sentences to communicate. </a:t>
            </a:r>
          </a:p>
          <a:p>
            <a:pPr marL="0" indent="-228600" defTabSz="914400" fontAlgn="base">
              <a:lnSpc>
                <a:spcPct val="90000"/>
              </a:lnSpc>
              <a:spcBef>
                <a:spcPct val="0"/>
              </a:spcBef>
              <a:spcAft>
                <a:spcPts val="600"/>
              </a:spcAft>
              <a:buFont typeface="Arial" panose="020B0604020202020204" pitchFamily="34" charset="0"/>
              <a:buChar char="•"/>
            </a:pPr>
            <a:r>
              <a:rPr lang="en-US" altLang="en-US" sz="2200" dirty="0"/>
              <a:t>This includes the development of skills in </a:t>
            </a:r>
            <a:r>
              <a:rPr lang="en-US" altLang="en-US" sz="2200" b="1" dirty="0"/>
              <a:t>listening, speaking, reading, and writing</a:t>
            </a:r>
            <a:endParaRPr lang="en-US" altLang="en-US" sz="2200" dirty="0"/>
          </a:p>
          <a:p>
            <a:pPr marL="0" indent="-228600" defTabSz="914400" fontAlgn="base">
              <a:lnSpc>
                <a:spcPct val="90000"/>
              </a:lnSpc>
              <a:spcBef>
                <a:spcPct val="0"/>
              </a:spcBef>
              <a:spcAft>
                <a:spcPts val="600"/>
              </a:spcAft>
              <a:buFont typeface="Arial" panose="020B0604020202020204" pitchFamily="34" charset="0"/>
              <a:buChar char="•"/>
            </a:pPr>
            <a:r>
              <a:rPr lang="en-US" sz="2200" dirty="0"/>
              <a:t>Language development is crucial for communication and cognitive growth. </a:t>
            </a:r>
          </a:p>
          <a:p>
            <a:pPr marL="0" indent="-228600" defTabSz="914400" fontAlgn="base">
              <a:lnSpc>
                <a:spcPct val="90000"/>
              </a:lnSpc>
              <a:spcBef>
                <a:spcPct val="0"/>
              </a:spcBef>
              <a:spcAft>
                <a:spcPts val="600"/>
              </a:spcAft>
              <a:buFont typeface="Arial" panose="020B0604020202020204" pitchFamily="34" charset="0"/>
              <a:buChar char="•"/>
            </a:pPr>
            <a:endParaRPr lang="en-US" altLang="en-US" sz="2200" b="1" dirty="0"/>
          </a:p>
          <a:p>
            <a:pPr marL="0" indent="0" defTabSz="914400" fontAlgn="base">
              <a:lnSpc>
                <a:spcPct val="90000"/>
              </a:lnSpc>
              <a:spcBef>
                <a:spcPct val="0"/>
              </a:spcBef>
              <a:spcAft>
                <a:spcPts val="600"/>
              </a:spcAft>
              <a:buNone/>
            </a:pPr>
            <a:r>
              <a:rPr lang="en-US" altLang="en-US" sz="2200" dirty="0"/>
              <a:t>It typically unfolds in stages from infancy through early childhood.</a:t>
            </a:r>
          </a:p>
          <a:p>
            <a:pPr indent="-228600" defTabSz="914400">
              <a:lnSpc>
                <a:spcPct val="90000"/>
              </a:lnSpc>
              <a:buFont typeface="Arial" panose="020B0604020202020204" pitchFamily="34" charset="0"/>
              <a:buChar char="•"/>
            </a:pPr>
            <a:endParaRPr lang="en-US" sz="2200" dirty="0"/>
          </a:p>
        </p:txBody>
      </p:sp>
      <p:sp>
        <p:nvSpPr>
          <p:cNvPr id="22" name="Oval 2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Content Placeholder 5" descr="A person and a child reading a book&#10;&#10;AI-generated content may be incorrect.">
            <a:extLst>
              <a:ext uri="{FF2B5EF4-FFF2-40B4-BE49-F238E27FC236}">
                <a16:creationId xmlns:a16="http://schemas.microsoft.com/office/drawing/2014/main" id="{D83549DF-2918-3C2C-6F62-6EC6C29EA02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t="3740" r="1"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4" name="Arc 2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8" name="Picture 7" descr="A group of people around the earth&#10;&#10;AI-generated content may be incorrect.">
            <a:extLst>
              <a:ext uri="{FF2B5EF4-FFF2-40B4-BE49-F238E27FC236}">
                <a16:creationId xmlns:a16="http://schemas.microsoft.com/office/drawing/2014/main" id="{4A335B53-52A0-79CD-D2EB-5073BE6D5DB1}"/>
              </a:ext>
            </a:extLst>
          </p:cNvPr>
          <p:cNvPicPr>
            <a:picLocks noChangeAspect="1"/>
          </p:cNvPicPr>
          <p:nvPr/>
        </p:nvPicPr>
        <p:blipFill>
          <a:blip r:embed="rId3">
            <a:extLst>
              <a:ext uri="{28A0092B-C50C-407E-A947-70E740481C1C}">
                <a14:useLocalDpi xmlns:a14="http://schemas.microsoft.com/office/drawing/2010/main" val="0"/>
              </a:ext>
            </a:extLst>
          </a:blip>
          <a:srcRect t="1725" r="-3" b="12804"/>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71934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37F22A-28E4-F64E-7B93-1CF1ED7412F6}"/>
              </a:ext>
            </a:extLst>
          </p:cNvPr>
          <p:cNvSpPr>
            <a:spLocks noGrp="1"/>
          </p:cNvSpPr>
          <p:nvPr>
            <p:ph type="title"/>
          </p:nvPr>
        </p:nvSpPr>
        <p:spPr>
          <a:xfrm>
            <a:off x="1137034" y="609597"/>
            <a:ext cx="9392421" cy="1330841"/>
          </a:xfrm>
        </p:spPr>
        <p:txBody>
          <a:bodyPr>
            <a:normAutofit/>
          </a:bodyPr>
          <a:lstStyle/>
          <a:p>
            <a:r>
              <a:rPr lang="en-US" altLang="en-US" b="1">
                <a:latin typeface="Segoe UI" panose="020B0502040204020203" pitchFamily="34" charset="0"/>
                <a:cs typeface="Segoe UI" panose="020B0502040204020203" pitchFamily="34" charset="0"/>
              </a:rPr>
              <a:t>Language development</a:t>
            </a:r>
            <a:endParaRPr lang="en-GB"/>
          </a:p>
        </p:txBody>
      </p:sp>
      <p:sp>
        <p:nvSpPr>
          <p:cNvPr id="4" name="Rectangle 1">
            <a:extLst>
              <a:ext uri="{FF2B5EF4-FFF2-40B4-BE49-F238E27FC236}">
                <a16:creationId xmlns:a16="http://schemas.microsoft.com/office/drawing/2014/main" id="{9C22B158-5296-C9A6-89CE-C834EB8DB5CF}"/>
              </a:ext>
            </a:extLst>
          </p:cNvPr>
          <p:cNvSpPr>
            <a:spLocks noGrp="1" noChangeArrowheads="1"/>
          </p:cNvSpPr>
          <p:nvPr>
            <p:ph idx="1"/>
          </p:nvPr>
        </p:nvSpPr>
        <p:spPr bwMode="auto">
          <a:xfrm>
            <a:off x="1137034" y="2198362"/>
            <a:ext cx="5495260" cy="441078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lnSpcReduction="10000"/>
          </a:bodyPr>
          <a:lstStyle/>
          <a:p>
            <a:pPr marL="0" indent="0" defTabSz="914400" eaLnBrk="0" fontAlgn="base" hangingPunct="0">
              <a:lnSpc>
                <a:spcPct val="90000"/>
              </a:lnSpc>
              <a:spcBef>
                <a:spcPct val="0"/>
              </a:spcBef>
              <a:spcAft>
                <a:spcPts val="600"/>
              </a:spcAft>
              <a:buNone/>
            </a:pPr>
            <a:endParaRPr lang="en-US" altLang="en-US" sz="1600" b="1" dirty="0">
              <a:cs typeface="Segoe UI" panose="020B0502040204020203" pitchFamily="34" charset="0"/>
            </a:endParaRPr>
          </a:p>
          <a:p>
            <a:pPr marL="0" indent="0" defTabSz="914400" eaLnBrk="0" fontAlgn="base" hangingPunct="0">
              <a:lnSpc>
                <a:spcPct val="90000"/>
              </a:lnSpc>
              <a:spcBef>
                <a:spcPct val="0"/>
              </a:spcBef>
              <a:spcAft>
                <a:spcPts val="600"/>
              </a:spcAft>
              <a:buNone/>
            </a:pPr>
            <a:r>
              <a:rPr lang="en-US" altLang="en-US" sz="2000" dirty="0">
                <a:cs typeface="Segoe UI" panose="020B0502040204020203" pitchFamily="34" charset="0"/>
              </a:rPr>
              <a:t>Language development is crucial in childhood because it:</a:t>
            </a:r>
          </a:p>
          <a:p>
            <a:pPr marL="0" indent="0" defTabSz="914400" eaLnBrk="0" fontAlgn="base" hangingPunct="0">
              <a:lnSpc>
                <a:spcPct val="90000"/>
              </a:lnSpc>
              <a:spcBef>
                <a:spcPct val="0"/>
              </a:spcBef>
              <a:spcAft>
                <a:spcPts val="600"/>
              </a:spcAft>
              <a:buNone/>
            </a:pPr>
            <a:endParaRPr lang="en-US" altLang="en-US" sz="2000" dirty="0">
              <a:cs typeface="Segoe UI" panose="020B0502040204020203" pitchFamily="34" charset="0"/>
            </a:endParaRPr>
          </a:p>
          <a:p>
            <a:pPr marL="0" indent="0" defTabSz="914400" eaLnBrk="0" fontAlgn="base" hangingPunct="0">
              <a:lnSpc>
                <a:spcPct val="90000"/>
              </a:lnSpc>
              <a:spcBef>
                <a:spcPct val="0"/>
              </a:spcBef>
              <a:spcAft>
                <a:spcPts val="600"/>
              </a:spcAft>
              <a:buFontTx/>
              <a:buChar char="•"/>
            </a:pPr>
            <a:r>
              <a:rPr lang="en-US" altLang="en-US" sz="2000" b="1" dirty="0">
                <a:cs typeface="Segoe UI" panose="020B0502040204020203" pitchFamily="34" charset="0"/>
              </a:rPr>
              <a:t>Supports cognitive development</a:t>
            </a:r>
            <a:r>
              <a:rPr lang="en-US" altLang="en-US" sz="2000" dirty="0">
                <a:cs typeface="Segoe UI" panose="020B0502040204020203" pitchFamily="34" charset="0"/>
              </a:rPr>
              <a:t>: Language is essential for thinking, problem-solving, and learning. </a:t>
            </a:r>
          </a:p>
          <a:p>
            <a:pPr marL="0" indent="0" defTabSz="914400" eaLnBrk="0" fontAlgn="base" hangingPunct="0">
              <a:lnSpc>
                <a:spcPct val="90000"/>
              </a:lnSpc>
              <a:spcBef>
                <a:spcPct val="0"/>
              </a:spcBef>
              <a:spcAft>
                <a:spcPts val="600"/>
              </a:spcAft>
              <a:buFontTx/>
              <a:buChar char="•"/>
            </a:pPr>
            <a:r>
              <a:rPr lang="en-US" altLang="en-US" sz="2000" b="1" dirty="0">
                <a:cs typeface="Segoe UI" panose="020B0502040204020203" pitchFamily="34" charset="0"/>
              </a:rPr>
              <a:t>Enables social interaction</a:t>
            </a:r>
            <a:r>
              <a:rPr lang="en-US" altLang="en-US" sz="2000" dirty="0">
                <a:cs typeface="Segoe UI" panose="020B0502040204020203" pitchFamily="34" charset="0"/>
              </a:rPr>
              <a:t>: It allows children to express needs, share ideas, and build relationships. </a:t>
            </a:r>
          </a:p>
          <a:p>
            <a:pPr marL="0" indent="0" defTabSz="914400" eaLnBrk="0" fontAlgn="base" hangingPunct="0">
              <a:lnSpc>
                <a:spcPct val="90000"/>
              </a:lnSpc>
              <a:spcBef>
                <a:spcPct val="0"/>
              </a:spcBef>
              <a:spcAft>
                <a:spcPts val="600"/>
              </a:spcAft>
              <a:buFontTx/>
              <a:buChar char="•"/>
            </a:pPr>
            <a:r>
              <a:rPr lang="en-US" altLang="en-US" sz="2000" b="1" dirty="0">
                <a:cs typeface="Segoe UI" panose="020B0502040204020203" pitchFamily="34" charset="0"/>
              </a:rPr>
              <a:t>Facilitates academic success</a:t>
            </a:r>
            <a:r>
              <a:rPr lang="en-US" altLang="en-US" sz="2000" dirty="0">
                <a:cs typeface="Segoe UI" panose="020B0502040204020203" pitchFamily="34" charset="0"/>
              </a:rPr>
              <a:t>: Strong language skills are foundational for literacy and overall educational achievement. </a:t>
            </a:r>
          </a:p>
          <a:p>
            <a:pPr marL="0" indent="0" defTabSz="914400" eaLnBrk="0" fontAlgn="base" hangingPunct="0">
              <a:lnSpc>
                <a:spcPct val="90000"/>
              </a:lnSpc>
              <a:spcBef>
                <a:spcPct val="0"/>
              </a:spcBef>
              <a:spcAft>
                <a:spcPts val="600"/>
              </a:spcAft>
              <a:buFontTx/>
              <a:buChar char="•"/>
            </a:pPr>
            <a:r>
              <a:rPr lang="en-US" altLang="en-US" sz="2000" b="1" dirty="0">
                <a:cs typeface="Segoe UI" panose="020B0502040204020203" pitchFamily="34" charset="0"/>
              </a:rPr>
              <a:t>Influences emotional regulation</a:t>
            </a:r>
            <a:r>
              <a:rPr lang="en-US" altLang="en-US" sz="2000" dirty="0">
                <a:cs typeface="Segoe UI" panose="020B0502040204020203" pitchFamily="34" charset="0"/>
              </a:rPr>
              <a:t>: Children use language to understand and express their emotions effectively. </a:t>
            </a:r>
          </a:p>
          <a:p>
            <a:pPr marL="0" indent="0" defTabSz="914400" eaLnBrk="0" fontAlgn="base" hangingPunct="0">
              <a:lnSpc>
                <a:spcPct val="90000"/>
              </a:lnSpc>
              <a:spcBef>
                <a:spcPct val="0"/>
              </a:spcBef>
              <a:spcAft>
                <a:spcPts val="600"/>
              </a:spcAft>
              <a:buFontTx/>
              <a:buChar char="•"/>
            </a:pPr>
            <a:endParaRPr lang="en-US" altLang="en-US" sz="1600" dirty="0">
              <a:latin typeface="Segoe UI" panose="020B0502040204020203" pitchFamily="34" charset="0"/>
              <a:cs typeface="Segoe UI" panose="020B0502040204020203" pitchFamily="34" charset="0"/>
            </a:endParaRPr>
          </a:p>
        </p:txBody>
      </p:sp>
      <p:pic>
        <p:nvPicPr>
          <p:cNvPr id="5" name="Picture 4" descr="A diagram of a speech">
            <a:extLst>
              <a:ext uri="{FF2B5EF4-FFF2-40B4-BE49-F238E27FC236}">
                <a16:creationId xmlns:a16="http://schemas.microsoft.com/office/drawing/2014/main" id="{012CC455-1F81-A89C-D096-B7C6310E23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367" y="3099185"/>
            <a:ext cx="4788505" cy="1927373"/>
          </a:xfrm>
          <a:prstGeom prst="rect">
            <a:avLst/>
          </a:prstGeom>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8001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81EF-D2A8-49CD-A2C4-044A8CA73ED4}"/>
              </a:ext>
            </a:extLst>
          </p:cNvPr>
          <p:cNvSpPr>
            <a:spLocks noGrp="1"/>
          </p:cNvSpPr>
          <p:nvPr>
            <p:ph type="title"/>
          </p:nvPr>
        </p:nvSpPr>
        <p:spPr>
          <a:xfrm>
            <a:off x="1135381" y="594360"/>
            <a:ext cx="8705305" cy="1456267"/>
          </a:xfrm>
        </p:spPr>
        <p:txBody>
          <a:bodyPr/>
          <a:lstStyle/>
          <a:p>
            <a:r>
              <a:rPr lang="en-GB" dirty="0"/>
              <a:t>Four aspects of a language infants need to learn about</a:t>
            </a:r>
          </a:p>
        </p:txBody>
      </p:sp>
      <p:graphicFrame>
        <p:nvGraphicFramePr>
          <p:cNvPr id="4" name="Content Placeholder 3">
            <a:extLst>
              <a:ext uri="{FF2B5EF4-FFF2-40B4-BE49-F238E27FC236}">
                <a16:creationId xmlns:a16="http://schemas.microsoft.com/office/drawing/2014/main" id="{EEC0922C-8EDA-4D82-8916-98F60CDA5DF4}"/>
              </a:ext>
            </a:extLst>
          </p:cNvPr>
          <p:cNvGraphicFramePr>
            <a:graphicFrameLocks noGrp="1"/>
          </p:cNvGraphicFramePr>
          <p:nvPr>
            <p:ph idx="1"/>
            <p:extLst>
              <p:ext uri="{D42A27DB-BD31-4B8C-83A1-F6EECF244321}">
                <p14:modId xmlns:p14="http://schemas.microsoft.com/office/powerpoint/2010/main" val="2594781440"/>
              </p:ext>
            </p:extLst>
          </p:nvPr>
        </p:nvGraphicFramePr>
        <p:xfrm>
          <a:off x="0" y="2319592"/>
          <a:ext cx="10659379" cy="39440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5" descr="3 month.jpg">
            <a:hlinkClick r:id="rId8"/>
            <a:extLst>
              <a:ext uri="{FF2B5EF4-FFF2-40B4-BE49-F238E27FC236}">
                <a16:creationId xmlns:a16="http://schemas.microsoft.com/office/drawing/2014/main" id="{30ED0B90-39CC-4109-9425-41505EBAA114}"/>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0069951" y="76340"/>
            <a:ext cx="1973335" cy="197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peech Bubble: Oval 2">
            <a:extLst>
              <a:ext uri="{FF2B5EF4-FFF2-40B4-BE49-F238E27FC236}">
                <a16:creationId xmlns:a16="http://schemas.microsoft.com/office/drawing/2014/main" id="{9366FAFE-8A41-671F-F50F-F0A8BA073D71}"/>
              </a:ext>
            </a:extLst>
          </p:cNvPr>
          <p:cNvSpPr/>
          <p:nvPr/>
        </p:nvSpPr>
        <p:spPr>
          <a:xfrm>
            <a:off x="9481457" y="4289353"/>
            <a:ext cx="2710543" cy="1974287"/>
          </a:xfrm>
          <a:prstGeom prst="wedgeEllipseCallout">
            <a:avLst>
              <a:gd name="adj1" fmla="val -49495"/>
              <a:gd name="adj2" fmla="val 6179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What does it mean when someone asks you: can you pass the salt?</a:t>
            </a:r>
          </a:p>
        </p:txBody>
      </p:sp>
    </p:spTree>
    <p:extLst>
      <p:ext uri="{BB962C8B-B14F-4D97-AF65-F5344CB8AC3E}">
        <p14:creationId xmlns:p14="http://schemas.microsoft.com/office/powerpoint/2010/main" val="3103809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2077D-0E35-184A-6F2E-9DFE07FBD54A}"/>
              </a:ext>
            </a:extLst>
          </p:cNvPr>
          <p:cNvSpPr>
            <a:spLocks noGrp="1"/>
          </p:cNvSpPr>
          <p:nvPr>
            <p:ph type="title"/>
          </p:nvPr>
        </p:nvSpPr>
        <p:spPr>
          <a:xfrm>
            <a:off x="838200" y="173023"/>
            <a:ext cx="10515600" cy="1325563"/>
          </a:xfrm>
        </p:spPr>
        <p:txBody>
          <a:bodyPr/>
          <a:lstStyle/>
          <a:p>
            <a:r>
              <a:rPr lang="en-GB" dirty="0"/>
              <a:t>A three-year-old boy arguing his case</a:t>
            </a:r>
          </a:p>
        </p:txBody>
      </p:sp>
      <p:sp>
        <p:nvSpPr>
          <p:cNvPr id="3" name="Content Placeholder 2">
            <a:extLst>
              <a:ext uri="{FF2B5EF4-FFF2-40B4-BE49-F238E27FC236}">
                <a16:creationId xmlns:a16="http://schemas.microsoft.com/office/drawing/2014/main" id="{6BE377A7-39D2-BCB8-DC47-BEAE5CF948CD}"/>
              </a:ext>
            </a:extLst>
          </p:cNvPr>
          <p:cNvSpPr>
            <a:spLocks noGrp="1"/>
          </p:cNvSpPr>
          <p:nvPr>
            <p:ph idx="1"/>
          </p:nvPr>
        </p:nvSpPr>
        <p:spPr>
          <a:xfrm>
            <a:off x="10885" y="1803853"/>
            <a:ext cx="3984172" cy="4351338"/>
          </a:xfrm>
        </p:spPr>
        <p:txBody>
          <a:bodyPr>
            <a:normAutofit lnSpcReduction="10000"/>
          </a:bodyPr>
          <a:lstStyle/>
          <a:p>
            <a:r>
              <a:rPr lang="en-GB" dirty="0"/>
              <a:t>Can you see how the four aspects of language being used in this clip?  Phonology, semantic, grammar and pragmatic</a:t>
            </a:r>
          </a:p>
          <a:p>
            <a:r>
              <a:rPr lang="en-GB" dirty="0"/>
              <a:t>How did he stop his mum from talking back?</a:t>
            </a:r>
          </a:p>
          <a:p>
            <a:r>
              <a:rPr lang="en-GB" dirty="0"/>
              <a:t>How did he signal for his mum to reply? </a:t>
            </a:r>
          </a:p>
        </p:txBody>
      </p:sp>
      <p:pic>
        <p:nvPicPr>
          <p:cNvPr id="4" name="Online Media 3" title="My 3 year old must argue and debate everything!">
            <a:hlinkClick r:id="" action="ppaction://media"/>
            <a:extLst>
              <a:ext uri="{FF2B5EF4-FFF2-40B4-BE49-F238E27FC236}">
                <a16:creationId xmlns:a16="http://schemas.microsoft.com/office/drawing/2014/main" id="{1CBF0F3A-D7F2-6725-8FF2-2D2A8ADFAC88}"/>
              </a:ext>
            </a:extLst>
          </p:cNvPr>
          <p:cNvPicPr>
            <a:picLocks noRot="1" noChangeAspect="1"/>
          </p:cNvPicPr>
          <p:nvPr>
            <a:videoFile r:link="rId1"/>
          </p:nvPr>
        </p:nvPicPr>
        <p:blipFill>
          <a:blip r:embed="rId4"/>
          <a:stretch>
            <a:fillRect/>
          </a:stretch>
        </p:blipFill>
        <p:spPr>
          <a:xfrm>
            <a:off x="3984171" y="1498586"/>
            <a:ext cx="8033203" cy="4535212"/>
          </a:xfrm>
          <a:prstGeom prst="rect">
            <a:avLst/>
          </a:prstGeom>
        </p:spPr>
      </p:pic>
    </p:spTree>
    <p:extLst>
      <p:ext uri="{BB962C8B-B14F-4D97-AF65-F5344CB8AC3E}">
        <p14:creationId xmlns:p14="http://schemas.microsoft.com/office/powerpoint/2010/main" val="222850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E65DF-9237-90AA-82DF-501FBA8E6829}"/>
              </a:ext>
            </a:extLst>
          </p:cNvPr>
          <p:cNvSpPr>
            <a:spLocks noGrp="1"/>
          </p:cNvSpPr>
          <p:nvPr>
            <p:ph type="title"/>
          </p:nvPr>
        </p:nvSpPr>
        <p:spPr/>
        <p:txBody>
          <a:bodyPr>
            <a:normAutofit fontScale="90000"/>
          </a:bodyPr>
          <a:lstStyle/>
          <a:p>
            <a:r>
              <a:rPr lang="en-US" sz="4400" b="1" dirty="0">
                <a:solidFill>
                  <a:srgbClr val="007FA3"/>
                </a:solidFill>
              </a:rPr>
              <a:t>Infants’ responses to speech sounds (</a:t>
            </a:r>
            <a:r>
              <a:rPr lang="en-US" sz="4400" b="1" dirty="0" err="1">
                <a:solidFill>
                  <a:srgbClr val="007FA3"/>
                </a:solidFill>
              </a:rPr>
              <a:t>Berko</a:t>
            </a:r>
            <a:r>
              <a:rPr lang="en-US" sz="4400" b="1" dirty="0">
                <a:solidFill>
                  <a:srgbClr val="007FA3"/>
                </a:solidFill>
              </a:rPr>
              <a:t> Gleason, 1997; cited in Martin &amp; Carlson, 2023)</a:t>
            </a:r>
            <a:endParaRPr lang="en-GB" dirty="0"/>
          </a:p>
        </p:txBody>
      </p:sp>
      <p:graphicFrame>
        <p:nvGraphicFramePr>
          <p:cNvPr id="5" name="Content Placeholder 4">
            <a:extLst>
              <a:ext uri="{FF2B5EF4-FFF2-40B4-BE49-F238E27FC236}">
                <a16:creationId xmlns:a16="http://schemas.microsoft.com/office/drawing/2014/main" id="{4F5EF3AF-D4B4-51FF-647A-01D1DC9B52EB}"/>
              </a:ext>
            </a:extLst>
          </p:cNvPr>
          <p:cNvGraphicFramePr>
            <a:graphicFrameLocks noGrp="1"/>
          </p:cNvGraphicFramePr>
          <p:nvPr>
            <p:ph idx="1"/>
            <p:extLst>
              <p:ext uri="{D42A27DB-BD31-4B8C-83A1-F6EECF244321}">
                <p14:modId xmlns:p14="http://schemas.microsoft.com/office/powerpoint/2010/main" val="4276520501"/>
              </p:ext>
            </p:extLst>
          </p:nvPr>
        </p:nvGraphicFramePr>
        <p:xfrm>
          <a:off x="5061858" y="2231570"/>
          <a:ext cx="9122229" cy="41583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baby with a response chart&#10;&#10;Description automatically generated">
            <a:extLst>
              <a:ext uri="{FF2B5EF4-FFF2-40B4-BE49-F238E27FC236}">
                <a16:creationId xmlns:a16="http://schemas.microsoft.com/office/drawing/2014/main" id="{73333D1B-4C9C-C686-F047-C26955F395E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60481" y="1855685"/>
            <a:ext cx="6424125" cy="4923041"/>
          </a:xfrm>
          <a:prstGeom prst="rect">
            <a:avLst/>
          </a:prstGeom>
        </p:spPr>
      </p:pic>
    </p:spTree>
    <p:extLst>
      <p:ext uri="{BB962C8B-B14F-4D97-AF65-F5344CB8AC3E}">
        <p14:creationId xmlns:p14="http://schemas.microsoft.com/office/powerpoint/2010/main" val="1741319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descr="A chart of speech development&#10;&#10;AI-generated content may be incorrect.">
            <a:extLst>
              <a:ext uri="{FF2B5EF4-FFF2-40B4-BE49-F238E27FC236}">
                <a16:creationId xmlns:a16="http://schemas.microsoft.com/office/drawing/2014/main" id="{82A32784-C0EE-4191-F2BB-5A60E3937DAD}"/>
              </a:ext>
            </a:extLst>
          </p:cNvPr>
          <p:cNvPicPr>
            <a:picLocks noChangeAspect="1"/>
          </p:cNvPicPr>
          <p:nvPr/>
        </p:nvPicPr>
        <p:blipFill>
          <a:blip r:embed="rId2">
            <a:extLst>
              <a:ext uri="{28A0092B-C50C-407E-A947-70E740481C1C}">
                <a14:useLocalDpi xmlns:a14="http://schemas.microsoft.com/office/drawing/2010/main" val="0"/>
              </a:ext>
            </a:extLst>
          </a:blip>
          <a:srcRect b="15730"/>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3670239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A961A-3FF8-F3BD-D450-E8A192341071}"/>
              </a:ext>
            </a:extLst>
          </p:cNvPr>
          <p:cNvSpPr>
            <a:spLocks noGrp="1"/>
          </p:cNvSpPr>
          <p:nvPr>
            <p:ph type="title"/>
          </p:nvPr>
        </p:nvSpPr>
        <p:spPr>
          <a:xfrm>
            <a:off x="838200" y="125639"/>
            <a:ext cx="10515600" cy="1325563"/>
          </a:xfrm>
        </p:spPr>
        <p:txBody>
          <a:bodyPr>
            <a:normAutofit/>
          </a:bodyPr>
          <a:lstStyle/>
          <a:p>
            <a:r>
              <a:rPr lang="en-US" sz="4000" noProof="0" dirty="0"/>
              <a:t>Language Development in the First 2 Years </a:t>
            </a:r>
            <a:r>
              <a:rPr lang="en-US" sz="3200" noProof="0" dirty="0"/>
              <a:t>(adapted from Boyd &amp; Berk, 2019) </a:t>
            </a:r>
            <a:endParaRPr lang="en-GB" sz="4000" dirty="0"/>
          </a:p>
        </p:txBody>
      </p:sp>
      <p:graphicFrame>
        <p:nvGraphicFramePr>
          <p:cNvPr id="4" name="Table 3">
            <a:extLst>
              <a:ext uri="{FF2B5EF4-FFF2-40B4-BE49-F238E27FC236}">
                <a16:creationId xmlns:a16="http://schemas.microsoft.com/office/drawing/2014/main" id="{3D1444A3-8BAC-1F5C-3ABF-9C7A2FE7A8F0}"/>
              </a:ext>
            </a:extLst>
          </p:cNvPr>
          <p:cNvGraphicFramePr>
            <a:graphicFrameLocks noGrp="1"/>
          </p:cNvGraphicFramePr>
          <p:nvPr>
            <p:extLst>
              <p:ext uri="{D42A27DB-BD31-4B8C-83A1-F6EECF244321}">
                <p14:modId xmlns:p14="http://schemas.microsoft.com/office/powerpoint/2010/main" val="3082844691"/>
              </p:ext>
            </p:extLst>
          </p:nvPr>
        </p:nvGraphicFramePr>
        <p:xfrm>
          <a:off x="283028" y="1407367"/>
          <a:ext cx="11625943" cy="5104476"/>
        </p:xfrm>
        <a:graphic>
          <a:graphicData uri="http://schemas.openxmlformats.org/drawingml/2006/table">
            <a:tbl>
              <a:tblPr firstRow="1" bandRow="1">
                <a:tableStyleId>{72833802-FEF1-4C79-8D5D-14CF1EAF98D9}</a:tableStyleId>
              </a:tblPr>
              <a:tblGrid>
                <a:gridCol w="862260">
                  <a:extLst>
                    <a:ext uri="{9D8B030D-6E8A-4147-A177-3AD203B41FA5}">
                      <a16:colId xmlns:a16="http://schemas.microsoft.com/office/drawing/2014/main" val="1773431083"/>
                    </a:ext>
                  </a:extLst>
                </a:gridCol>
                <a:gridCol w="6426295">
                  <a:extLst>
                    <a:ext uri="{9D8B030D-6E8A-4147-A177-3AD203B41FA5}">
                      <a16:colId xmlns:a16="http://schemas.microsoft.com/office/drawing/2014/main" val="1773779479"/>
                    </a:ext>
                  </a:extLst>
                </a:gridCol>
                <a:gridCol w="2168694">
                  <a:extLst>
                    <a:ext uri="{9D8B030D-6E8A-4147-A177-3AD203B41FA5}">
                      <a16:colId xmlns:a16="http://schemas.microsoft.com/office/drawing/2014/main" val="2643511927"/>
                    </a:ext>
                  </a:extLst>
                </a:gridCol>
                <a:gridCol w="2168694">
                  <a:extLst>
                    <a:ext uri="{9D8B030D-6E8A-4147-A177-3AD203B41FA5}">
                      <a16:colId xmlns:a16="http://schemas.microsoft.com/office/drawing/2014/main" val="1955575287"/>
                    </a:ext>
                  </a:extLst>
                </a:gridCol>
              </a:tblGrid>
              <a:tr h="280090">
                <a:tc>
                  <a:txBody>
                    <a:bodyPr/>
                    <a:lstStyle/>
                    <a:p>
                      <a:pPr marL="0" marR="0">
                        <a:spcBef>
                          <a:spcPts val="600"/>
                        </a:spcBef>
                        <a:spcAft>
                          <a:spcPts val="600"/>
                        </a:spcAft>
                      </a:pPr>
                      <a:r>
                        <a:rPr lang="en-US" sz="1600" dirty="0">
                          <a:solidFill>
                            <a:schemeClr val="bg1"/>
                          </a:solidFill>
                          <a:effectLst/>
                          <a:latin typeface="Times New Roman"/>
                          <a:ea typeface="Calibri"/>
                          <a:cs typeface="Helvetica"/>
                        </a:rPr>
                        <a:t>Age</a:t>
                      </a:r>
                    </a:p>
                  </a:txBody>
                  <a:tcPr marL="68580" marR="68580" marT="0" marB="0" anchor="ctr"/>
                </a:tc>
                <a:tc>
                  <a:txBody>
                    <a:bodyPr/>
                    <a:lstStyle/>
                    <a:p>
                      <a:pPr marL="0" marR="0">
                        <a:spcBef>
                          <a:spcPts val="600"/>
                        </a:spcBef>
                        <a:spcAft>
                          <a:spcPts val="600"/>
                        </a:spcAft>
                      </a:pPr>
                      <a:r>
                        <a:rPr lang="en-US" sz="1800" dirty="0">
                          <a:solidFill>
                            <a:schemeClr val="bg1"/>
                          </a:solidFill>
                          <a:effectLst/>
                          <a:latin typeface="Times New Roman"/>
                          <a:ea typeface="Calibri"/>
                          <a:cs typeface="Helvetica"/>
                        </a:rPr>
                        <a:t>Milestone</a:t>
                      </a:r>
                    </a:p>
                  </a:txBody>
                  <a:tcPr marL="68580" marR="68580" marT="0" marB="0" anchor="ctr"/>
                </a:tc>
                <a:tc>
                  <a:txBody>
                    <a:bodyPr/>
                    <a:lstStyle/>
                    <a:p>
                      <a:pPr marL="0" marR="0">
                        <a:spcBef>
                          <a:spcPts val="600"/>
                        </a:spcBef>
                        <a:spcAft>
                          <a:spcPts val="600"/>
                        </a:spcAft>
                      </a:pPr>
                      <a:r>
                        <a:rPr lang="en-US" sz="1800" dirty="0">
                          <a:solidFill>
                            <a:schemeClr val="bg1"/>
                          </a:solidFill>
                          <a:effectLst/>
                          <a:latin typeface="Times New Roman"/>
                          <a:ea typeface="Calibri"/>
                          <a:cs typeface="Helvetica"/>
                        </a:rPr>
                        <a:t>Receptive language (ability to understand words) </a:t>
                      </a:r>
                    </a:p>
                  </a:txBody>
                  <a:tcPr marL="68580" marR="68580" marT="0" marB="0" anchor="ctr">
                    <a:solidFill>
                      <a:srgbClr val="00B050"/>
                    </a:solidFill>
                  </a:tcPr>
                </a:tc>
                <a:tc>
                  <a:txBody>
                    <a:bodyPr/>
                    <a:lstStyle/>
                    <a:p>
                      <a:pPr marL="0" marR="0" lvl="0" indent="0" defTabSz="914400" eaLnBrk="1" fontAlgn="auto" latinLnBrk="0" hangingPunct="1">
                        <a:lnSpc>
                          <a:spcPct val="100000"/>
                        </a:lnSpc>
                        <a:spcBef>
                          <a:spcPts val="600"/>
                        </a:spcBef>
                        <a:spcAft>
                          <a:spcPts val="600"/>
                        </a:spcAft>
                        <a:buClrTx/>
                        <a:buSzTx/>
                        <a:buFontTx/>
                        <a:buNone/>
                        <a:tabLst/>
                        <a:defRPr/>
                      </a:pPr>
                      <a:r>
                        <a:rPr lang="en-US" sz="1800" dirty="0">
                          <a:solidFill>
                            <a:schemeClr val="bg1"/>
                          </a:solidFill>
                          <a:effectLst/>
                          <a:latin typeface="Times New Roman"/>
                          <a:ea typeface="Calibri"/>
                          <a:cs typeface="Helvetica"/>
                        </a:rPr>
                        <a:t>Expressive language (ability to produce words)</a:t>
                      </a:r>
                    </a:p>
                  </a:txBody>
                  <a:tcPr marL="68580" marR="68580" marT="0" marB="0" anchor="ctr">
                    <a:solidFill>
                      <a:srgbClr val="0070C0"/>
                    </a:solidFill>
                  </a:tcPr>
                </a:tc>
                <a:extLst>
                  <a:ext uri="{0D108BD9-81ED-4DB2-BD59-A6C34878D82A}">
                    <a16:rowId xmlns:a16="http://schemas.microsoft.com/office/drawing/2014/main" val="634101024"/>
                  </a:ext>
                </a:extLst>
              </a:tr>
              <a:tr h="494838">
                <a:tc>
                  <a:txBody>
                    <a:bodyPr/>
                    <a:lstStyle/>
                    <a:p>
                      <a:pPr marL="0" marR="0">
                        <a:spcBef>
                          <a:spcPts val="600"/>
                        </a:spcBef>
                        <a:spcAft>
                          <a:spcPts val="600"/>
                        </a:spcAft>
                      </a:pPr>
                      <a:r>
                        <a:rPr lang="en-US" sz="1600" dirty="0">
                          <a:solidFill>
                            <a:srgbClr val="000000"/>
                          </a:solidFill>
                          <a:effectLst/>
                          <a:latin typeface="Times New Roman"/>
                          <a:ea typeface="Calibri"/>
                          <a:cs typeface="Helvetica"/>
                        </a:rPr>
                        <a:t>2–3 months</a:t>
                      </a:r>
                    </a:p>
                  </a:txBody>
                  <a:tcPr marL="68580" marR="68580" marT="0" marB="0"/>
                </a:tc>
                <a:tc>
                  <a:txBody>
                    <a:bodyPr/>
                    <a:lstStyle/>
                    <a:p>
                      <a:pPr marL="0" marR="0">
                        <a:spcBef>
                          <a:spcPts val="600"/>
                        </a:spcBef>
                        <a:spcAft>
                          <a:spcPts val="600"/>
                        </a:spcAft>
                      </a:pPr>
                      <a:r>
                        <a:rPr lang="en-US" sz="1800" dirty="0">
                          <a:solidFill>
                            <a:srgbClr val="000000"/>
                          </a:solidFill>
                          <a:effectLst/>
                          <a:latin typeface="Times New Roman"/>
                          <a:ea typeface="Calibri"/>
                          <a:cs typeface="Helvetica"/>
                        </a:rPr>
                        <a:t>Makes cooing sounds when alone; responds with smiles and cooing when talked to</a:t>
                      </a:r>
                    </a:p>
                  </a:txBody>
                  <a:tcPr marL="68580" marR="68580" marT="0" marB="0"/>
                </a:tc>
                <a:tc>
                  <a:txBody>
                    <a:bodyPr/>
                    <a:lstStyle/>
                    <a:p>
                      <a:pPr marL="0" marR="0">
                        <a:spcBef>
                          <a:spcPts val="600"/>
                        </a:spcBef>
                        <a:spcAft>
                          <a:spcPts val="600"/>
                        </a:spcAft>
                      </a:pPr>
                      <a:endParaRPr lang="en-US" sz="1800" dirty="0">
                        <a:solidFill>
                          <a:schemeClr val="bg1"/>
                        </a:solidFill>
                        <a:effectLst/>
                        <a:latin typeface="Times New Roman"/>
                        <a:ea typeface="Calibri"/>
                        <a:cs typeface="Helvetica"/>
                      </a:endParaRPr>
                    </a:p>
                  </a:txBody>
                  <a:tcPr marL="68580" marR="68580" marT="0" marB="0">
                    <a:solidFill>
                      <a:srgbClr val="00B050"/>
                    </a:solidFill>
                  </a:tcPr>
                </a:tc>
                <a:tc>
                  <a:txBody>
                    <a:bodyPr/>
                    <a:lstStyle/>
                    <a:p>
                      <a:pPr marL="0" marR="0" lvl="0" indent="0" algn="l" defTabSz="914400" rtl="0" eaLnBrk="1" fontAlgn="auto" latinLnBrk="0" hangingPunct="1">
                        <a:lnSpc>
                          <a:spcPct val="100000"/>
                        </a:lnSpc>
                        <a:spcBef>
                          <a:spcPts val="600"/>
                        </a:spcBef>
                        <a:spcAft>
                          <a:spcPts val="600"/>
                        </a:spcAft>
                        <a:buClrTx/>
                        <a:buSzTx/>
                        <a:buFontTx/>
                        <a:buNone/>
                        <a:tabLst/>
                        <a:defRPr/>
                      </a:pPr>
                      <a:r>
                        <a:rPr lang="en-GB" altLang="en-US" dirty="0">
                          <a:solidFill>
                            <a:schemeClr val="bg1"/>
                          </a:solidFill>
                          <a:latin typeface="Times" panose="02020603050405020304" pitchFamily="18" charset="0"/>
                        </a:rPr>
                        <a:t>Cooing with vowels at 1-2 m</a:t>
                      </a:r>
                    </a:p>
                  </a:txBody>
                  <a:tcPr marL="68580" marR="68580" marT="0" marB="0">
                    <a:solidFill>
                      <a:srgbClr val="0070C0"/>
                    </a:solidFill>
                  </a:tcPr>
                </a:tc>
                <a:extLst>
                  <a:ext uri="{0D108BD9-81ED-4DB2-BD59-A6C34878D82A}">
                    <a16:rowId xmlns:a16="http://schemas.microsoft.com/office/drawing/2014/main" val="2358263189"/>
                  </a:ext>
                </a:extLst>
              </a:tr>
              <a:tr h="494838">
                <a:tc>
                  <a:txBody>
                    <a:bodyPr/>
                    <a:lstStyle/>
                    <a:p>
                      <a:pPr marL="0" marR="0">
                        <a:spcBef>
                          <a:spcPts val="600"/>
                        </a:spcBef>
                        <a:spcAft>
                          <a:spcPts val="600"/>
                        </a:spcAft>
                      </a:pPr>
                      <a:r>
                        <a:rPr lang="en-US" sz="1600" dirty="0">
                          <a:solidFill>
                            <a:srgbClr val="000000"/>
                          </a:solidFill>
                          <a:effectLst/>
                          <a:latin typeface="Times New Roman"/>
                          <a:ea typeface="Calibri"/>
                          <a:cs typeface="Helvetica"/>
                        </a:rPr>
                        <a:t>20 weeks</a:t>
                      </a:r>
                    </a:p>
                  </a:txBody>
                  <a:tcPr marL="68580" marR="68580" marT="0" marB="0"/>
                </a:tc>
                <a:tc>
                  <a:txBody>
                    <a:bodyPr/>
                    <a:lstStyle/>
                    <a:p>
                      <a:pPr marL="0" marR="0">
                        <a:spcBef>
                          <a:spcPts val="600"/>
                        </a:spcBef>
                        <a:spcAft>
                          <a:spcPts val="600"/>
                        </a:spcAft>
                      </a:pPr>
                      <a:r>
                        <a:rPr lang="en-US" sz="1800" dirty="0">
                          <a:solidFill>
                            <a:srgbClr val="000000"/>
                          </a:solidFill>
                          <a:effectLst/>
                          <a:latin typeface="Times New Roman"/>
                          <a:ea typeface="Calibri"/>
                          <a:cs typeface="Helvetica"/>
                        </a:rPr>
                        <a:t>Makes various vowel and consonant sounds with cooing</a:t>
                      </a:r>
                    </a:p>
                  </a:txBody>
                  <a:tcPr marL="68580" marR="68580" marT="0" marB="0"/>
                </a:tc>
                <a:tc>
                  <a:txBody>
                    <a:bodyPr/>
                    <a:lstStyle/>
                    <a:p>
                      <a:pPr marL="0" marR="0">
                        <a:spcBef>
                          <a:spcPts val="600"/>
                        </a:spcBef>
                        <a:spcAft>
                          <a:spcPts val="600"/>
                        </a:spcAft>
                      </a:pPr>
                      <a:endParaRPr lang="en-US" sz="1800" dirty="0">
                        <a:solidFill>
                          <a:schemeClr val="bg1"/>
                        </a:solidFill>
                        <a:effectLst/>
                        <a:latin typeface="Times New Roman"/>
                        <a:ea typeface="Calibri"/>
                        <a:cs typeface="Helvetica"/>
                      </a:endParaRPr>
                    </a:p>
                  </a:txBody>
                  <a:tcPr marL="68580" marR="68580" marT="0" marB="0">
                    <a:solidFill>
                      <a:srgbClr val="00B050"/>
                    </a:solidFill>
                  </a:tcPr>
                </a:tc>
                <a:tc>
                  <a:txBody>
                    <a:bodyPr/>
                    <a:lstStyle/>
                    <a:p>
                      <a:pPr marL="0" marR="0">
                        <a:spcBef>
                          <a:spcPts val="600"/>
                        </a:spcBef>
                        <a:spcAft>
                          <a:spcPts val="600"/>
                        </a:spcAft>
                      </a:pPr>
                      <a:endParaRPr lang="en-US" sz="1800" dirty="0">
                        <a:solidFill>
                          <a:schemeClr val="bg1"/>
                        </a:solidFill>
                        <a:effectLst/>
                        <a:latin typeface="Times New Roman"/>
                        <a:ea typeface="Calibri"/>
                        <a:cs typeface="Helvetica"/>
                      </a:endParaRPr>
                    </a:p>
                  </a:txBody>
                  <a:tcPr marL="68580" marR="68580" marT="0" marB="0">
                    <a:solidFill>
                      <a:srgbClr val="0070C0"/>
                    </a:solidFill>
                  </a:tcPr>
                </a:tc>
                <a:extLst>
                  <a:ext uri="{0D108BD9-81ED-4DB2-BD59-A6C34878D82A}">
                    <a16:rowId xmlns:a16="http://schemas.microsoft.com/office/drawing/2014/main" val="199086778"/>
                  </a:ext>
                </a:extLst>
              </a:tr>
              <a:tr h="494838">
                <a:tc>
                  <a:txBody>
                    <a:bodyPr/>
                    <a:lstStyle/>
                    <a:p>
                      <a:pPr marL="0" marR="0">
                        <a:spcBef>
                          <a:spcPts val="600"/>
                        </a:spcBef>
                        <a:spcAft>
                          <a:spcPts val="600"/>
                        </a:spcAft>
                      </a:pPr>
                      <a:r>
                        <a:rPr lang="en-US" sz="1600" dirty="0">
                          <a:solidFill>
                            <a:srgbClr val="000000"/>
                          </a:solidFill>
                          <a:effectLst/>
                          <a:latin typeface="Times New Roman"/>
                          <a:ea typeface="Calibri"/>
                          <a:cs typeface="Helvetica"/>
                        </a:rPr>
                        <a:t>6 months</a:t>
                      </a:r>
                    </a:p>
                  </a:txBody>
                  <a:tcPr marL="68580" marR="68580" marT="0" marB="0"/>
                </a:tc>
                <a:tc>
                  <a:txBody>
                    <a:bodyPr/>
                    <a:lstStyle/>
                    <a:p>
                      <a:pPr marL="0" marR="0">
                        <a:spcBef>
                          <a:spcPts val="600"/>
                        </a:spcBef>
                        <a:spcAft>
                          <a:spcPts val="600"/>
                        </a:spcAft>
                      </a:pPr>
                      <a:r>
                        <a:rPr lang="en-US" sz="1800" dirty="0">
                          <a:solidFill>
                            <a:srgbClr val="000000"/>
                          </a:solidFill>
                          <a:effectLst/>
                          <a:latin typeface="Times New Roman"/>
                          <a:ea typeface="Calibri"/>
                          <a:cs typeface="Helvetica"/>
                        </a:rPr>
                        <a:t>Babbles; utters phonemes of all languages</a:t>
                      </a:r>
                    </a:p>
                  </a:txBody>
                  <a:tcPr marL="68580" marR="68580" marT="0" marB="0"/>
                </a:tc>
                <a:tc>
                  <a:txBody>
                    <a:bodyPr/>
                    <a:lstStyle/>
                    <a:p>
                      <a:pPr marL="0" marR="0">
                        <a:spcBef>
                          <a:spcPts val="600"/>
                        </a:spcBef>
                        <a:spcAft>
                          <a:spcPts val="600"/>
                        </a:spcAft>
                      </a:pPr>
                      <a:endParaRPr lang="en-US" sz="1800" dirty="0">
                        <a:solidFill>
                          <a:schemeClr val="bg1"/>
                        </a:solidFill>
                        <a:effectLst/>
                        <a:latin typeface="Times New Roman"/>
                        <a:ea typeface="Calibri"/>
                        <a:cs typeface="Helvetica"/>
                      </a:endParaRPr>
                    </a:p>
                  </a:txBody>
                  <a:tcPr marL="68580" marR="68580" marT="0" marB="0">
                    <a:solidFill>
                      <a:srgbClr val="00B050"/>
                    </a:solidFill>
                  </a:tcPr>
                </a:tc>
                <a:tc>
                  <a:txBody>
                    <a:bodyPr/>
                    <a:lstStyle/>
                    <a:p>
                      <a:pPr marL="0" marR="0">
                        <a:spcBef>
                          <a:spcPts val="600"/>
                        </a:spcBef>
                        <a:spcAft>
                          <a:spcPts val="600"/>
                        </a:spcAft>
                      </a:pPr>
                      <a:r>
                        <a:rPr lang="en-GB" altLang="en-US" dirty="0">
                          <a:solidFill>
                            <a:schemeClr val="bg1"/>
                          </a:solidFill>
                          <a:latin typeface="Times" panose="02020603050405020304" pitchFamily="18" charset="0"/>
                        </a:rPr>
                        <a:t>Babbling with consonants 6-7 m </a:t>
                      </a:r>
                      <a:endParaRPr lang="en-US" sz="1800" dirty="0">
                        <a:solidFill>
                          <a:schemeClr val="bg1"/>
                        </a:solidFill>
                        <a:effectLst/>
                        <a:latin typeface="Times New Roman"/>
                        <a:ea typeface="Calibri"/>
                        <a:cs typeface="Helvetica"/>
                      </a:endParaRPr>
                    </a:p>
                  </a:txBody>
                  <a:tcPr marL="68580" marR="68580" marT="0" marB="0">
                    <a:solidFill>
                      <a:srgbClr val="0070C0"/>
                    </a:solidFill>
                  </a:tcPr>
                </a:tc>
                <a:extLst>
                  <a:ext uri="{0D108BD9-81ED-4DB2-BD59-A6C34878D82A}">
                    <a16:rowId xmlns:a16="http://schemas.microsoft.com/office/drawing/2014/main" val="2652912695"/>
                  </a:ext>
                </a:extLst>
              </a:tr>
              <a:tr h="732089">
                <a:tc>
                  <a:txBody>
                    <a:bodyPr/>
                    <a:lstStyle/>
                    <a:p>
                      <a:pPr marL="0" marR="0">
                        <a:spcBef>
                          <a:spcPts val="600"/>
                        </a:spcBef>
                        <a:spcAft>
                          <a:spcPts val="600"/>
                        </a:spcAft>
                      </a:pPr>
                      <a:r>
                        <a:rPr lang="en-US" sz="1600" dirty="0">
                          <a:solidFill>
                            <a:srgbClr val="000000"/>
                          </a:solidFill>
                          <a:effectLst/>
                          <a:latin typeface="Times New Roman"/>
                          <a:ea typeface="Calibri"/>
                          <a:cs typeface="Helvetica"/>
                        </a:rPr>
                        <a:t>8–9 months</a:t>
                      </a:r>
                    </a:p>
                  </a:txBody>
                  <a:tcPr marL="68580" marR="68580" marT="0" marB="0"/>
                </a:tc>
                <a:tc>
                  <a:txBody>
                    <a:bodyPr/>
                    <a:lstStyle/>
                    <a:p>
                      <a:pPr marL="0" marR="0">
                        <a:spcBef>
                          <a:spcPts val="600"/>
                        </a:spcBef>
                        <a:spcAft>
                          <a:spcPts val="600"/>
                        </a:spcAft>
                      </a:pPr>
                      <a:r>
                        <a:rPr lang="en-US" sz="1800" dirty="0">
                          <a:solidFill>
                            <a:srgbClr val="000000"/>
                          </a:solidFill>
                          <a:effectLst/>
                          <a:latin typeface="Times New Roman"/>
                          <a:ea typeface="Calibri"/>
                          <a:cs typeface="Helvetica"/>
                        </a:rPr>
                        <a:t>Focuses on the phonemes, rhythm, and intonation of language spoken in the home; has receptive vocabulary of 20–30 words</a:t>
                      </a:r>
                    </a:p>
                  </a:txBody>
                  <a:tcPr marL="68580" marR="68580" marT="0" marB="0"/>
                </a:tc>
                <a:tc>
                  <a:txBody>
                    <a:bodyPr/>
                    <a:lstStyle/>
                    <a:p>
                      <a:pPr marL="0" marR="0">
                        <a:spcBef>
                          <a:spcPts val="600"/>
                        </a:spcBef>
                        <a:spcAft>
                          <a:spcPts val="600"/>
                        </a:spcAft>
                      </a:pPr>
                      <a:r>
                        <a:rPr lang="en-US" sz="1800" dirty="0">
                          <a:solidFill>
                            <a:schemeClr val="bg1"/>
                          </a:solidFill>
                          <a:effectLst/>
                          <a:latin typeface="Times New Roman"/>
                          <a:ea typeface="Calibri"/>
                          <a:cs typeface="Helvetica"/>
                        </a:rPr>
                        <a:t>Around 8 months, storing words in memory </a:t>
                      </a:r>
                    </a:p>
                  </a:txBody>
                  <a:tcPr marL="68580" marR="68580" marT="0" marB="0">
                    <a:solidFill>
                      <a:srgbClr val="00B050"/>
                    </a:solidFill>
                  </a:tcPr>
                </a:tc>
                <a:tc>
                  <a:txBody>
                    <a:bodyPr/>
                    <a:lstStyle/>
                    <a:p>
                      <a:pPr marL="0" marR="0">
                        <a:spcBef>
                          <a:spcPts val="600"/>
                        </a:spcBef>
                        <a:spcAft>
                          <a:spcPts val="600"/>
                        </a:spcAft>
                      </a:pPr>
                      <a:r>
                        <a:rPr lang="en-US" sz="1800" dirty="0">
                          <a:solidFill>
                            <a:schemeClr val="bg1"/>
                          </a:solidFill>
                          <a:effectLst/>
                          <a:latin typeface="Times New Roman"/>
                          <a:ea typeface="Calibri"/>
                          <a:cs typeface="Helvetica"/>
                        </a:rPr>
                        <a:t>Babbling becomes more language like from 9 months</a:t>
                      </a:r>
                    </a:p>
                  </a:txBody>
                  <a:tcPr marL="68580" marR="68580" marT="0" marB="0">
                    <a:solidFill>
                      <a:srgbClr val="0070C0"/>
                    </a:solidFill>
                  </a:tcPr>
                </a:tc>
                <a:extLst>
                  <a:ext uri="{0D108BD9-81ED-4DB2-BD59-A6C34878D82A}">
                    <a16:rowId xmlns:a16="http://schemas.microsoft.com/office/drawing/2014/main" val="1270983001"/>
                  </a:ext>
                </a:extLst>
              </a:tr>
              <a:tr h="494838">
                <a:tc>
                  <a:txBody>
                    <a:bodyPr/>
                    <a:lstStyle/>
                    <a:p>
                      <a:pPr marL="0" marR="0">
                        <a:spcBef>
                          <a:spcPts val="600"/>
                        </a:spcBef>
                        <a:spcAft>
                          <a:spcPts val="600"/>
                        </a:spcAft>
                      </a:pPr>
                      <a:r>
                        <a:rPr lang="en-US" sz="1600" dirty="0">
                          <a:solidFill>
                            <a:srgbClr val="000000"/>
                          </a:solidFill>
                          <a:effectLst/>
                          <a:latin typeface="Times New Roman"/>
                          <a:ea typeface="Calibri"/>
                          <a:cs typeface="Helvetica"/>
                        </a:rPr>
                        <a:t>12 months</a:t>
                      </a:r>
                    </a:p>
                  </a:txBody>
                  <a:tcPr marL="68580" marR="68580" marT="0" marB="0"/>
                </a:tc>
                <a:tc>
                  <a:txBody>
                    <a:bodyPr/>
                    <a:lstStyle/>
                    <a:p>
                      <a:pPr marL="0" marR="0">
                        <a:spcBef>
                          <a:spcPts val="600"/>
                        </a:spcBef>
                        <a:spcAft>
                          <a:spcPts val="600"/>
                        </a:spcAft>
                      </a:pPr>
                      <a:r>
                        <a:rPr lang="en-US" sz="1800" dirty="0">
                          <a:solidFill>
                            <a:srgbClr val="000000"/>
                          </a:solidFill>
                          <a:effectLst/>
                          <a:latin typeface="Times New Roman"/>
                          <a:ea typeface="Calibri"/>
                          <a:cs typeface="Helvetica"/>
                        </a:rPr>
                        <a:t>Expressive language emerges; says single words</a:t>
                      </a:r>
                    </a:p>
                  </a:txBody>
                  <a:tcPr marL="68580" marR="68580" marT="0" marB="0"/>
                </a:tc>
                <a:tc>
                  <a:txBody>
                    <a:bodyPr/>
                    <a:lstStyle/>
                    <a:p>
                      <a:pPr marL="0" marR="0">
                        <a:spcBef>
                          <a:spcPts val="600"/>
                        </a:spcBef>
                        <a:spcAft>
                          <a:spcPts val="600"/>
                        </a:spcAft>
                      </a:pPr>
                      <a:endParaRPr lang="en-US" sz="1800" dirty="0">
                        <a:solidFill>
                          <a:schemeClr val="bg1"/>
                        </a:solidFill>
                        <a:effectLst/>
                        <a:latin typeface="Times New Roman"/>
                        <a:ea typeface="Calibri"/>
                        <a:cs typeface="Helvetica"/>
                      </a:endParaRPr>
                    </a:p>
                  </a:txBody>
                  <a:tcPr marL="68580" marR="68580" marT="0" marB="0">
                    <a:solidFill>
                      <a:srgbClr val="00B050"/>
                    </a:solidFill>
                  </a:tcPr>
                </a:tc>
                <a:tc>
                  <a:txBody>
                    <a:bodyPr/>
                    <a:lstStyle/>
                    <a:p>
                      <a:pPr marL="0" marR="0">
                        <a:spcBef>
                          <a:spcPts val="600"/>
                        </a:spcBef>
                        <a:spcAft>
                          <a:spcPts val="600"/>
                        </a:spcAft>
                      </a:pPr>
                      <a:endParaRPr lang="en-US" sz="1800" dirty="0">
                        <a:solidFill>
                          <a:schemeClr val="bg1"/>
                        </a:solidFill>
                        <a:effectLst/>
                        <a:latin typeface="Times New Roman"/>
                        <a:ea typeface="Calibri"/>
                        <a:cs typeface="Helvetica"/>
                      </a:endParaRPr>
                    </a:p>
                  </a:txBody>
                  <a:tcPr marL="68580" marR="68580" marT="0" marB="0">
                    <a:solidFill>
                      <a:srgbClr val="0070C0"/>
                    </a:solidFill>
                  </a:tcPr>
                </a:tc>
                <a:extLst>
                  <a:ext uri="{0D108BD9-81ED-4DB2-BD59-A6C34878D82A}">
                    <a16:rowId xmlns:a16="http://schemas.microsoft.com/office/drawing/2014/main" val="2562508953"/>
                  </a:ext>
                </a:extLst>
              </a:tr>
              <a:tr h="494838">
                <a:tc>
                  <a:txBody>
                    <a:bodyPr/>
                    <a:lstStyle/>
                    <a:p>
                      <a:pPr marL="0" marR="0">
                        <a:spcBef>
                          <a:spcPts val="600"/>
                        </a:spcBef>
                        <a:spcAft>
                          <a:spcPts val="600"/>
                        </a:spcAft>
                      </a:pPr>
                      <a:r>
                        <a:rPr lang="en-US" sz="1600" dirty="0">
                          <a:solidFill>
                            <a:srgbClr val="000000"/>
                          </a:solidFill>
                          <a:effectLst/>
                          <a:latin typeface="Times New Roman"/>
                          <a:ea typeface="Calibri"/>
                          <a:cs typeface="Helvetica"/>
                        </a:rPr>
                        <a:t>12–18 months</a:t>
                      </a:r>
                    </a:p>
                  </a:txBody>
                  <a:tcPr marL="68580" marR="68580" marT="0" marB="0"/>
                </a:tc>
                <a:tc>
                  <a:txBody>
                    <a:bodyPr/>
                    <a:lstStyle/>
                    <a:p>
                      <a:pPr marL="0" marR="0">
                        <a:spcBef>
                          <a:spcPts val="600"/>
                        </a:spcBef>
                        <a:spcAft>
                          <a:spcPts val="600"/>
                        </a:spcAft>
                      </a:pPr>
                      <a:r>
                        <a:rPr lang="en-US" sz="1800" dirty="0">
                          <a:solidFill>
                            <a:srgbClr val="000000"/>
                          </a:solidFill>
                          <a:effectLst/>
                          <a:latin typeface="Times New Roman"/>
                          <a:ea typeface="Calibri"/>
                          <a:cs typeface="Helvetica"/>
                        </a:rPr>
                        <a:t>Uses word–gesture combinations combined with variations in intonation (holophrases)</a:t>
                      </a:r>
                    </a:p>
                  </a:txBody>
                  <a:tcPr marL="68580" marR="68580" marT="0" marB="0"/>
                </a:tc>
                <a:tc>
                  <a:txBody>
                    <a:bodyPr/>
                    <a:lstStyle/>
                    <a:p>
                      <a:pPr marL="0" marR="0">
                        <a:spcBef>
                          <a:spcPts val="600"/>
                        </a:spcBef>
                        <a:spcAft>
                          <a:spcPts val="600"/>
                        </a:spcAft>
                      </a:pPr>
                      <a:r>
                        <a:rPr lang="en-US" sz="1800" dirty="0">
                          <a:solidFill>
                            <a:schemeClr val="bg1"/>
                          </a:solidFill>
                          <a:effectLst/>
                          <a:latin typeface="Times New Roman"/>
                          <a:ea typeface="Calibri"/>
                          <a:cs typeface="Helvetica"/>
                        </a:rPr>
                        <a:t>At 13 months, typically around 100 words </a:t>
                      </a:r>
                    </a:p>
                  </a:txBody>
                  <a:tcPr marL="68580" marR="68580" marT="0" marB="0">
                    <a:solidFill>
                      <a:srgbClr val="00B050"/>
                    </a:solidFill>
                  </a:tcPr>
                </a:tc>
                <a:tc>
                  <a:txBody>
                    <a:bodyPr/>
                    <a:lstStyle/>
                    <a:p>
                      <a:pPr marL="0" marR="0">
                        <a:spcBef>
                          <a:spcPts val="600"/>
                        </a:spcBef>
                        <a:spcAft>
                          <a:spcPts val="600"/>
                        </a:spcAft>
                      </a:pPr>
                      <a:endParaRPr lang="en-US" sz="1800" dirty="0">
                        <a:solidFill>
                          <a:schemeClr val="bg1"/>
                        </a:solidFill>
                        <a:effectLst/>
                        <a:latin typeface="Times New Roman"/>
                        <a:ea typeface="Calibri"/>
                        <a:cs typeface="Helvetica"/>
                      </a:endParaRPr>
                    </a:p>
                  </a:txBody>
                  <a:tcPr marL="68580" marR="68580" marT="0" marB="0">
                    <a:solidFill>
                      <a:srgbClr val="0070C0"/>
                    </a:solidFill>
                  </a:tcPr>
                </a:tc>
                <a:extLst>
                  <a:ext uri="{0D108BD9-81ED-4DB2-BD59-A6C34878D82A}">
                    <a16:rowId xmlns:a16="http://schemas.microsoft.com/office/drawing/2014/main" val="2200966869"/>
                  </a:ext>
                </a:extLst>
              </a:tr>
              <a:tr h="494838">
                <a:tc>
                  <a:txBody>
                    <a:bodyPr/>
                    <a:lstStyle/>
                    <a:p>
                      <a:pPr marL="0" marR="0">
                        <a:spcBef>
                          <a:spcPts val="600"/>
                        </a:spcBef>
                        <a:spcAft>
                          <a:spcPts val="600"/>
                        </a:spcAft>
                      </a:pPr>
                      <a:r>
                        <a:rPr lang="en-US" sz="1600" dirty="0">
                          <a:solidFill>
                            <a:srgbClr val="000000"/>
                          </a:solidFill>
                          <a:effectLst/>
                          <a:latin typeface="Times New Roman"/>
                          <a:ea typeface="Calibri"/>
                          <a:cs typeface="Helvetica"/>
                        </a:rPr>
                        <a:t>18–20 months</a:t>
                      </a:r>
                    </a:p>
                  </a:txBody>
                  <a:tcPr marL="68580" marR="68580" marT="0" marB="0"/>
                </a:tc>
                <a:tc>
                  <a:txBody>
                    <a:bodyPr/>
                    <a:lstStyle/>
                    <a:p>
                      <a:pPr marL="0" marR="0">
                        <a:spcBef>
                          <a:spcPts val="600"/>
                        </a:spcBef>
                        <a:spcAft>
                          <a:spcPts val="600"/>
                        </a:spcAft>
                      </a:pPr>
                      <a:r>
                        <a:rPr lang="en-US" sz="1800" dirty="0">
                          <a:solidFill>
                            <a:srgbClr val="000000"/>
                          </a:solidFill>
                          <a:effectLst/>
                          <a:latin typeface="Times New Roman"/>
                          <a:ea typeface="Calibri"/>
                          <a:cs typeface="Helvetica"/>
                        </a:rPr>
                        <a:t>Uses two-word sentences (telegraphic speech); has expressive vocabulary of 100 to 200 words</a:t>
                      </a:r>
                    </a:p>
                  </a:txBody>
                  <a:tcPr marL="68580" marR="68580" marT="0" marB="0"/>
                </a:tc>
                <a:tc>
                  <a:txBody>
                    <a:bodyPr/>
                    <a:lstStyle/>
                    <a:p>
                      <a:pPr marL="0" marR="0">
                        <a:spcBef>
                          <a:spcPts val="600"/>
                        </a:spcBef>
                        <a:spcAft>
                          <a:spcPts val="600"/>
                        </a:spcAft>
                      </a:pPr>
                      <a:endParaRPr lang="en-US" sz="1800" dirty="0">
                        <a:solidFill>
                          <a:schemeClr val="bg1"/>
                        </a:solidFill>
                        <a:effectLst/>
                        <a:latin typeface="Times New Roman"/>
                        <a:ea typeface="Calibri"/>
                        <a:cs typeface="Helvetica"/>
                      </a:endParaRPr>
                    </a:p>
                  </a:txBody>
                  <a:tcPr marL="68580" marR="68580" marT="0" marB="0">
                    <a:solidFill>
                      <a:srgbClr val="00B050"/>
                    </a:solidFill>
                  </a:tcPr>
                </a:tc>
                <a:tc>
                  <a:txBody>
                    <a:bodyPr/>
                    <a:lstStyle/>
                    <a:p>
                      <a:pPr marL="0" marR="0">
                        <a:spcBef>
                          <a:spcPts val="600"/>
                        </a:spcBef>
                        <a:spcAft>
                          <a:spcPts val="600"/>
                        </a:spcAft>
                      </a:pPr>
                      <a:endParaRPr lang="en-US" sz="1800" dirty="0">
                        <a:solidFill>
                          <a:schemeClr val="bg1"/>
                        </a:solidFill>
                        <a:effectLst/>
                        <a:latin typeface="Times New Roman"/>
                        <a:ea typeface="Calibri"/>
                        <a:cs typeface="Helvetica"/>
                      </a:endParaRPr>
                    </a:p>
                  </a:txBody>
                  <a:tcPr marL="68580" marR="68580" marT="0" marB="0">
                    <a:solidFill>
                      <a:srgbClr val="0070C0"/>
                    </a:solidFill>
                  </a:tcPr>
                </a:tc>
                <a:extLst>
                  <a:ext uri="{0D108BD9-81ED-4DB2-BD59-A6C34878D82A}">
                    <a16:rowId xmlns:a16="http://schemas.microsoft.com/office/drawing/2014/main" val="1501900443"/>
                  </a:ext>
                </a:extLst>
              </a:tr>
            </a:tbl>
          </a:graphicData>
        </a:graphic>
      </p:graphicFrame>
    </p:spTree>
    <p:extLst>
      <p:ext uri="{BB962C8B-B14F-4D97-AF65-F5344CB8AC3E}">
        <p14:creationId xmlns:p14="http://schemas.microsoft.com/office/powerpoint/2010/main" val="36621372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511223-F73D-772B-6D44-F64267F3BC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008A3A5-CFEE-6C46-1790-319CDA5C6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B7B44C-AE81-30AF-959B-179C3F49FCFE}"/>
              </a:ext>
            </a:extLst>
          </p:cNvPr>
          <p:cNvSpPr>
            <a:spLocks noGrp="1"/>
          </p:cNvSpPr>
          <p:nvPr>
            <p:ph type="title"/>
          </p:nvPr>
        </p:nvSpPr>
        <p:spPr>
          <a:xfrm>
            <a:off x="609602" y="1396999"/>
            <a:ext cx="2786388" cy="2032001"/>
          </a:xfrm>
        </p:spPr>
        <p:txBody>
          <a:bodyPr anchor="t">
            <a:normAutofit/>
          </a:bodyPr>
          <a:lstStyle/>
          <a:p>
            <a:r>
              <a:rPr lang="en-US" altLang="en-US" sz="2200" b="1">
                <a:latin typeface="Segoe UI" panose="020B0502040204020203" pitchFamily="34" charset="0"/>
                <a:cs typeface="Segoe UI" panose="020B0502040204020203" pitchFamily="34" charset="0"/>
              </a:rPr>
              <a:t>Key stages of language development</a:t>
            </a:r>
            <a:r>
              <a:rPr lang="en-US" altLang="en-US" sz="2200">
                <a:latin typeface="Segoe UI" panose="020B0502040204020203" pitchFamily="34" charset="0"/>
                <a:cs typeface="Segoe UI" panose="020B0502040204020203" pitchFamily="34" charset="0"/>
              </a:rPr>
              <a:t> typically observed in a UK context:</a:t>
            </a:r>
            <a:br>
              <a:rPr lang="en-US" altLang="en-US" sz="2200">
                <a:latin typeface="Segoe UI" panose="020B0502040204020203" pitchFamily="34" charset="0"/>
                <a:cs typeface="Segoe UI" panose="020B0502040204020203" pitchFamily="34" charset="0"/>
              </a:rPr>
            </a:br>
            <a:endParaRPr lang="en-GB" sz="2200"/>
          </a:p>
        </p:txBody>
      </p:sp>
      <p:sp>
        <p:nvSpPr>
          <p:cNvPr id="4" name="Rectangle 1">
            <a:extLst>
              <a:ext uri="{FF2B5EF4-FFF2-40B4-BE49-F238E27FC236}">
                <a16:creationId xmlns:a16="http://schemas.microsoft.com/office/drawing/2014/main" id="{F0075852-F8B9-BBB4-0ABE-9C50D49F4CA6}"/>
              </a:ext>
            </a:extLst>
          </p:cNvPr>
          <p:cNvSpPr>
            <a:spLocks noGrp="1" noChangeArrowheads="1"/>
          </p:cNvSpPr>
          <p:nvPr>
            <p:ph idx="1"/>
          </p:nvPr>
        </p:nvSpPr>
        <p:spPr bwMode="auto">
          <a:xfrm>
            <a:off x="3395990" y="162046"/>
            <a:ext cx="7597589" cy="575141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0" indent="0" eaLnBrk="0" fontAlgn="base" hangingPunct="0">
              <a:spcBef>
                <a:spcPct val="0"/>
              </a:spcBef>
              <a:spcAft>
                <a:spcPts val="600"/>
              </a:spcAft>
              <a:buNone/>
            </a:pPr>
            <a:r>
              <a:rPr lang="en-US" altLang="en-US" sz="1800" b="1" dirty="0">
                <a:latin typeface="Segoe UI" panose="020B0502040204020203" pitchFamily="34" charset="0"/>
                <a:cs typeface="Segoe UI" panose="020B0502040204020203" pitchFamily="34" charset="0"/>
              </a:rPr>
              <a:t>1. Pre-linguistic Stage (0–12 months)</a:t>
            </a:r>
          </a:p>
          <a:p>
            <a:pPr marL="0" indent="0" eaLnBrk="0" fontAlgn="base" hangingPunct="0">
              <a:spcBef>
                <a:spcPct val="0"/>
              </a:spcBef>
              <a:spcAft>
                <a:spcPts val="600"/>
              </a:spcAft>
              <a:buNone/>
            </a:pPr>
            <a:r>
              <a:rPr lang="en-US" altLang="en-US" sz="1600" dirty="0">
                <a:latin typeface="Segoe UI" panose="020B0502040204020203" pitchFamily="34" charset="0"/>
                <a:cs typeface="Segoe UI" panose="020B0502040204020203" pitchFamily="34" charset="0"/>
              </a:rPr>
              <a:t>Cooing and babbling: Infants produce vowel-like and then consonant-vowel sounds (e.g., “</a:t>
            </a:r>
            <a:r>
              <a:rPr lang="en-US" altLang="en-US" sz="1600" dirty="0" err="1">
                <a:latin typeface="Segoe UI" panose="020B0502040204020203" pitchFamily="34" charset="0"/>
                <a:cs typeface="Segoe UI" panose="020B0502040204020203" pitchFamily="34" charset="0"/>
              </a:rPr>
              <a:t>ba-ba</a:t>
            </a:r>
            <a:r>
              <a:rPr lang="en-US" altLang="en-US" sz="1600" dirty="0">
                <a:latin typeface="Segoe UI" panose="020B0502040204020203" pitchFamily="34" charset="0"/>
                <a:cs typeface="Segoe UI" panose="020B0502040204020203" pitchFamily="34" charset="0"/>
              </a:rPr>
              <a:t>”). Non-verbal communication: Gestures, eye contact, and facial expressions are used to interact. </a:t>
            </a:r>
          </a:p>
          <a:p>
            <a:pPr marL="0" indent="0" eaLnBrk="0" fontAlgn="base" hangingPunct="0">
              <a:spcBef>
                <a:spcPct val="0"/>
              </a:spcBef>
              <a:spcAft>
                <a:spcPts val="600"/>
              </a:spcAft>
              <a:buNone/>
            </a:pPr>
            <a:endParaRPr lang="en-US" altLang="en-US" sz="800" dirty="0">
              <a:latin typeface="Segoe UI" panose="020B0502040204020203" pitchFamily="34" charset="0"/>
              <a:cs typeface="Segoe UI" panose="020B0502040204020203" pitchFamily="34" charset="0"/>
            </a:endParaRPr>
          </a:p>
          <a:p>
            <a:pPr marL="0" indent="0" eaLnBrk="0" fontAlgn="base" hangingPunct="0">
              <a:spcBef>
                <a:spcPct val="0"/>
              </a:spcBef>
              <a:spcAft>
                <a:spcPts val="600"/>
              </a:spcAft>
              <a:buNone/>
            </a:pPr>
            <a:r>
              <a:rPr lang="en-US" altLang="en-US" sz="1800" b="1" dirty="0">
                <a:latin typeface="Segoe UI" panose="020B0502040204020203" pitchFamily="34" charset="0"/>
                <a:cs typeface="Segoe UI" panose="020B0502040204020203" pitchFamily="34" charset="0"/>
              </a:rPr>
              <a:t>2. Holophrastic Stage (12–18 months)</a:t>
            </a:r>
          </a:p>
          <a:p>
            <a:pPr marL="0" indent="0" eaLnBrk="0" fontAlgn="base" hangingPunct="0">
              <a:spcBef>
                <a:spcPct val="0"/>
              </a:spcBef>
              <a:spcAft>
                <a:spcPts val="600"/>
              </a:spcAft>
              <a:buNone/>
            </a:pPr>
            <a:r>
              <a:rPr lang="en-US" altLang="en-US" sz="1600" dirty="0">
                <a:latin typeface="Segoe UI" panose="020B0502040204020203" pitchFamily="34" charset="0"/>
                <a:cs typeface="Segoe UI" panose="020B0502040204020203" pitchFamily="34" charset="0"/>
              </a:rPr>
              <a:t>Single-word utterances: Children begin using one word to represent a whole idea (e.g., “milk” to mean “I want milk”). Vocabulary is limited but growing rapidly. </a:t>
            </a:r>
          </a:p>
          <a:p>
            <a:pPr marL="0" indent="0" eaLnBrk="0" fontAlgn="base" hangingPunct="0">
              <a:spcBef>
                <a:spcPct val="0"/>
              </a:spcBef>
              <a:spcAft>
                <a:spcPts val="600"/>
              </a:spcAft>
              <a:buFontTx/>
              <a:buChar char="•"/>
            </a:pPr>
            <a:endParaRPr lang="en-US" altLang="en-US" sz="800" dirty="0">
              <a:latin typeface="Segoe UI" panose="020B0502040204020203" pitchFamily="34" charset="0"/>
              <a:cs typeface="Segoe UI" panose="020B0502040204020203" pitchFamily="34" charset="0"/>
            </a:endParaRPr>
          </a:p>
          <a:p>
            <a:pPr marL="0" indent="0" eaLnBrk="0" fontAlgn="base" hangingPunct="0">
              <a:spcBef>
                <a:spcPct val="0"/>
              </a:spcBef>
              <a:spcAft>
                <a:spcPts val="600"/>
              </a:spcAft>
              <a:buNone/>
            </a:pPr>
            <a:r>
              <a:rPr lang="en-US" altLang="en-US" sz="1800" b="1" dirty="0">
                <a:latin typeface="Segoe UI" panose="020B0502040204020203" pitchFamily="34" charset="0"/>
                <a:cs typeface="Segoe UI" panose="020B0502040204020203" pitchFamily="34" charset="0"/>
              </a:rPr>
              <a:t>3. Two-word Stage (18–24 months)</a:t>
            </a:r>
          </a:p>
          <a:p>
            <a:pPr marL="0" indent="0" eaLnBrk="0" fontAlgn="base" hangingPunct="0">
              <a:spcBef>
                <a:spcPct val="0"/>
              </a:spcBef>
              <a:spcAft>
                <a:spcPts val="600"/>
              </a:spcAft>
              <a:buNone/>
            </a:pPr>
            <a:r>
              <a:rPr lang="en-US" altLang="en-US" sz="1600" dirty="0">
                <a:latin typeface="Segoe UI" panose="020B0502040204020203" pitchFamily="34" charset="0"/>
                <a:cs typeface="Segoe UI" panose="020B0502040204020203" pitchFamily="34" charset="0"/>
              </a:rPr>
              <a:t>Simple combinations: Words are paired to form basic phrases (e.g., “mummy go”). </a:t>
            </a:r>
          </a:p>
          <a:p>
            <a:pPr marL="0" indent="0" eaLnBrk="0" fontAlgn="base" hangingPunct="0">
              <a:spcBef>
                <a:spcPct val="0"/>
              </a:spcBef>
              <a:spcAft>
                <a:spcPts val="600"/>
              </a:spcAft>
              <a:buNone/>
            </a:pPr>
            <a:r>
              <a:rPr lang="en-US" altLang="en-US" sz="1600" dirty="0">
                <a:latin typeface="Segoe UI" panose="020B0502040204020203" pitchFamily="34" charset="0"/>
                <a:cs typeface="Segoe UI" panose="020B0502040204020203" pitchFamily="34" charset="0"/>
              </a:rPr>
              <a:t>Early grammar begins to emerge. </a:t>
            </a:r>
          </a:p>
          <a:p>
            <a:pPr marL="0" indent="0" eaLnBrk="0" fontAlgn="base" hangingPunct="0">
              <a:spcBef>
                <a:spcPct val="0"/>
              </a:spcBef>
              <a:spcAft>
                <a:spcPts val="600"/>
              </a:spcAft>
              <a:buFontTx/>
              <a:buChar char="•"/>
            </a:pPr>
            <a:endParaRPr lang="en-US" altLang="en-US" sz="800" dirty="0">
              <a:latin typeface="Segoe UI" panose="020B0502040204020203" pitchFamily="34" charset="0"/>
              <a:cs typeface="Segoe UI" panose="020B0502040204020203" pitchFamily="34" charset="0"/>
            </a:endParaRPr>
          </a:p>
          <a:p>
            <a:pPr marL="0" indent="0" eaLnBrk="0" fontAlgn="base" hangingPunct="0">
              <a:spcBef>
                <a:spcPct val="0"/>
              </a:spcBef>
              <a:spcAft>
                <a:spcPts val="600"/>
              </a:spcAft>
              <a:buNone/>
            </a:pPr>
            <a:r>
              <a:rPr lang="en-US" altLang="en-US" sz="1800" b="1" dirty="0">
                <a:latin typeface="Segoe UI" panose="020B0502040204020203" pitchFamily="34" charset="0"/>
                <a:cs typeface="Segoe UI" panose="020B0502040204020203" pitchFamily="34" charset="0"/>
              </a:rPr>
              <a:t>4. Telegraphic Stage (24–36 months)</a:t>
            </a:r>
          </a:p>
          <a:p>
            <a:pPr marL="0" indent="0" eaLnBrk="0" fontAlgn="base" hangingPunct="0">
              <a:spcBef>
                <a:spcPct val="0"/>
              </a:spcBef>
              <a:spcAft>
                <a:spcPts val="600"/>
              </a:spcAft>
              <a:buNone/>
            </a:pPr>
            <a:r>
              <a:rPr lang="en-US" altLang="en-US" sz="1600" dirty="0">
                <a:latin typeface="Segoe UI" panose="020B0502040204020203" pitchFamily="34" charset="0"/>
                <a:cs typeface="Segoe UI" panose="020B0502040204020203" pitchFamily="34" charset="0"/>
              </a:rPr>
              <a:t>Short, grammatically incomplete sentences: Key content words are used, omitting less critical ones (e.g., “want toy”). Vocabulary expands significantly. </a:t>
            </a:r>
          </a:p>
          <a:p>
            <a:pPr marL="0" indent="0" eaLnBrk="0" fontAlgn="base" hangingPunct="0">
              <a:spcBef>
                <a:spcPct val="0"/>
              </a:spcBef>
              <a:spcAft>
                <a:spcPts val="600"/>
              </a:spcAft>
              <a:buFontTx/>
              <a:buChar char="•"/>
            </a:pPr>
            <a:endParaRPr lang="en-US" altLang="en-US" sz="800" dirty="0">
              <a:latin typeface="Segoe UI" panose="020B0502040204020203" pitchFamily="34" charset="0"/>
              <a:cs typeface="Segoe UI" panose="020B0502040204020203" pitchFamily="34" charset="0"/>
            </a:endParaRPr>
          </a:p>
          <a:p>
            <a:pPr marL="0" indent="0" eaLnBrk="0" fontAlgn="base" hangingPunct="0">
              <a:spcBef>
                <a:spcPct val="0"/>
              </a:spcBef>
              <a:spcAft>
                <a:spcPts val="600"/>
              </a:spcAft>
              <a:buNone/>
            </a:pPr>
            <a:r>
              <a:rPr lang="en-US" altLang="en-US" sz="1800" b="1" dirty="0">
                <a:latin typeface="Segoe UI" panose="020B0502040204020203" pitchFamily="34" charset="0"/>
                <a:cs typeface="Segoe UI" panose="020B0502040204020203" pitchFamily="34" charset="0"/>
              </a:rPr>
              <a:t>5. Later Multi-word Stage (3–5 years)</a:t>
            </a:r>
          </a:p>
          <a:p>
            <a:pPr marL="0" indent="0" eaLnBrk="0" fontAlgn="base" hangingPunct="0">
              <a:spcBef>
                <a:spcPct val="0"/>
              </a:spcBef>
              <a:spcAft>
                <a:spcPts val="600"/>
              </a:spcAft>
              <a:buNone/>
            </a:pPr>
            <a:r>
              <a:rPr lang="en-US" altLang="en-US" sz="1600" dirty="0">
                <a:latin typeface="Segoe UI" panose="020B0502040204020203" pitchFamily="34" charset="0"/>
                <a:cs typeface="Segoe UI" panose="020B0502040204020203" pitchFamily="34" charset="0"/>
              </a:rPr>
              <a:t>Complex sentences: Children begin using more grammatically correct and longer sentences. They start to grasp tenses, plurals, and question forms. </a:t>
            </a:r>
          </a:p>
          <a:p>
            <a:pPr marL="0" indent="0" eaLnBrk="0" fontAlgn="base" hangingPunct="0">
              <a:spcBef>
                <a:spcPct val="0"/>
              </a:spcBef>
              <a:spcAft>
                <a:spcPts val="600"/>
              </a:spcAft>
              <a:buFontTx/>
              <a:buChar char="•"/>
            </a:pPr>
            <a:endParaRPr lang="en-US" altLang="en-US" sz="800" dirty="0">
              <a:latin typeface="Segoe UI" panose="020B0502040204020203" pitchFamily="34" charset="0"/>
              <a:cs typeface="Segoe UI" panose="020B0502040204020203" pitchFamily="34" charset="0"/>
            </a:endParaRPr>
          </a:p>
          <a:p>
            <a:pPr marL="0" indent="0" eaLnBrk="0" fontAlgn="base" hangingPunct="0">
              <a:spcBef>
                <a:spcPct val="0"/>
              </a:spcBef>
              <a:spcAft>
                <a:spcPts val="600"/>
              </a:spcAft>
              <a:buNone/>
            </a:pPr>
            <a:r>
              <a:rPr lang="en-US" altLang="en-US" sz="1800" b="1" dirty="0">
                <a:latin typeface="Segoe UI" panose="020B0502040204020203" pitchFamily="34" charset="0"/>
                <a:cs typeface="Segoe UI" panose="020B0502040204020203" pitchFamily="34" charset="0"/>
              </a:rPr>
              <a:t>6. Continued Development (5+ years)</a:t>
            </a:r>
          </a:p>
          <a:p>
            <a:pPr marL="0" indent="0" eaLnBrk="0" fontAlgn="base" hangingPunct="0">
              <a:spcBef>
                <a:spcPct val="0"/>
              </a:spcBef>
              <a:spcAft>
                <a:spcPts val="600"/>
              </a:spcAft>
              <a:buNone/>
            </a:pPr>
            <a:r>
              <a:rPr lang="en-US" altLang="en-US" sz="1600" dirty="0">
                <a:latin typeface="Segoe UI" panose="020B0502040204020203" pitchFamily="34" charset="0"/>
                <a:cs typeface="Segoe UI" panose="020B0502040204020203" pitchFamily="34" charset="0"/>
              </a:rPr>
              <a:t>Refinement and literacy: Language becomes more sophisticated, with improved grammar, storytelling, and comprehension. Reading and writing skills develop alongside spoken language. </a:t>
            </a:r>
          </a:p>
        </p:txBody>
      </p:sp>
    </p:spTree>
    <p:extLst>
      <p:ext uri="{BB962C8B-B14F-4D97-AF65-F5344CB8AC3E}">
        <p14:creationId xmlns:p14="http://schemas.microsoft.com/office/powerpoint/2010/main" val="3593269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F55F9-5360-7395-D35B-DD8345EF9B3C}"/>
              </a:ext>
            </a:extLst>
          </p:cNvPr>
          <p:cNvSpPr>
            <a:spLocks noGrp="1"/>
          </p:cNvSpPr>
          <p:nvPr>
            <p:ph type="title"/>
          </p:nvPr>
        </p:nvSpPr>
        <p:spPr/>
        <p:txBody>
          <a:bodyPr>
            <a:normAutofit/>
          </a:bodyPr>
          <a:lstStyle/>
          <a:p>
            <a:r>
              <a:rPr lang="en-GB" dirty="0"/>
              <a:t>Why is it easier for babies to understand words than to produce words? </a:t>
            </a:r>
          </a:p>
        </p:txBody>
      </p:sp>
      <p:graphicFrame>
        <p:nvGraphicFramePr>
          <p:cNvPr id="4" name="Content Placeholder 3">
            <a:extLst>
              <a:ext uri="{FF2B5EF4-FFF2-40B4-BE49-F238E27FC236}">
                <a16:creationId xmlns:a16="http://schemas.microsoft.com/office/drawing/2014/main" id="{5B7B64A0-B24D-3E5F-EB27-1DC6491EE472}"/>
              </a:ext>
            </a:extLst>
          </p:cNvPr>
          <p:cNvGraphicFramePr>
            <a:graphicFrameLocks noGrp="1"/>
          </p:cNvGraphicFramePr>
          <p:nvPr>
            <p:ph idx="1"/>
            <p:extLst>
              <p:ext uri="{D42A27DB-BD31-4B8C-83A1-F6EECF244321}">
                <p14:modId xmlns:p14="http://schemas.microsoft.com/office/powerpoint/2010/main" val="403604951"/>
              </p:ext>
            </p:extLst>
          </p:nvPr>
        </p:nvGraphicFramePr>
        <p:xfrm>
          <a:off x="925285" y="1765799"/>
          <a:ext cx="9601199" cy="13255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Object 8">
            <a:extLst>
              <a:ext uri="{FF2B5EF4-FFF2-40B4-BE49-F238E27FC236}">
                <a16:creationId xmlns:a16="http://schemas.microsoft.com/office/drawing/2014/main" id="{66D272C4-E2F8-003B-4789-2A017DE368B9}"/>
              </a:ext>
            </a:extLst>
          </p:cNvPr>
          <p:cNvGraphicFramePr>
            <a:graphicFrameLocks noChangeAspect="1"/>
          </p:cNvGraphicFramePr>
          <p:nvPr>
            <p:extLst>
              <p:ext uri="{D42A27DB-BD31-4B8C-83A1-F6EECF244321}">
                <p14:modId xmlns:p14="http://schemas.microsoft.com/office/powerpoint/2010/main" val="3134051566"/>
              </p:ext>
            </p:extLst>
          </p:nvPr>
        </p:nvGraphicFramePr>
        <p:xfrm>
          <a:off x="8751325" y="3429000"/>
          <a:ext cx="3200849" cy="3226705"/>
        </p:xfrm>
        <a:graphic>
          <a:graphicData uri="http://schemas.openxmlformats.org/presentationml/2006/ole">
            <mc:AlternateContent xmlns:mc="http://schemas.openxmlformats.org/markup-compatibility/2006">
              <mc:Choice xmlns:v="urn:schemas-microsoft-com:vml" Requires="v">
                <p:oleObj name="Image" r:id="rId8" imgW="6554600" imgH="6604903" progId="Photoshop.Image.6">
                  <p:embed/>
                </p:oleObj>
              </mc:Choice>
              <mc:Fallback>
                <p:oleObj name="Image" r:id="rId8" imgW="6554600" imgH="6604903" progId="Photoshop.Image.6">
                  <p:embed/>
                  <p:pic>
                    <p:nvPicPr>
                      <p:cNvPr id="5" name="Object 8">
                        <a:extLst>
                          <a:ext uri="{FF2B5EF4-FFF2-40B4-BE49-F238E27FC236}">
                            <a16:creationId xmlns:a16="http://schemas.microsoft.com/office/drawing/2014/main" id="{66D272C4-E2F8-003B-4789-2A017DE368B9}"/>
                          </a:ext>
                        </a:extLst>
                      </p:cNvPr>
                      <p:cNvPicPr>
                        <a:picLocks noGrp="1"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51325" y="3429000"/>
                        <a:ext cx="3200849" cy="3226705"/>
                      </a:xfrm>
                      <a:prstGeom prst="rect">
                        <a:avLst/>
                      </a:prstGeom>
                      <a:noFill/>
                      <a:ln w="63500">
                        <a:solidFill>
                          <a:schemeClr val="hlink"/>
                        </a:solidFill>
                        <a:miter lim="800000"/>
                        <a:headEnd/>
                        <a:tailEnd/>
                      </a:ln>
                      <a:effectLst/>
                    </p:spPr>
                  </p:pic>
                </p:oleObj>
              </mc:Fallback>
            </mc:AlternateContent>
          </a:graphicData>
        </a:graphic>
      </p:graphicFrame>
      <p:pic>
        <p:nvPicPr>
          <p:cNvPr id="7" name="Picture 6" descr="A baby wearing a pink hat&#10;&#10;Description automatically generated">
            <a:extLst>
              <a:ext uri="{FF2B5EF4-FFF2-40B4-BE49-F238E27FC236}">
                <a16:creationId xmlns:a16="http://schemas.microsoft.com/office/drawing/2014/main" id="{8B007D6E-0E5B-FB37-F655-A0E054D58CA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290913" y="3954524"/>
            <a:ext cx="3810000" cy="2524125"/>
          </a:xfrm>
          <a:prstGeom prst="rect">
            <a:avLst/>
          </a:prstGeom>
        </p:spPr>
      </p:pic>
      <p:sp>
        <p:nvSpPr>
          <p:cNvPr id="8" name="TextBox 7">
            <a:extLst>
              <a:ext uri="{FF2B5EF4-FFF2-40B4-BE49-F238E27FC236}">
                <a16:creationId xmlns:a16="http://schemas.microsoft.com/office/drawing/2014/main" id="{6DDC320D-5D96-C991-87F3-419EC8D8CB74}"/>
              </a:ext>
            </a:extLst>
          </p:cNvPr>
          <p:cNvSpPr txBox="1"/>
          <p:nvPr/>
        </p:nvSpPr>
        <p:spPr>
          <a:xfrm>
            <a:off x="664028" y="6492875"/>
            <a:ext cx="3810000" cy="230832"/>
          </a:xfrm>
          <a:prstGeom prst="rect">
            <a:avLst/>
          </a:prstGeom>
          <a:noFill/>
        </p:spPr>
        <p:txBody>
          <a:bodyPr wrap="square" rtlCol="0">
            <a:spAutoFit/>
          </a:bodyPr>
          <a:lstStyle/>
          <a:p>
            <a:r>
              <a:rPr lang="en-GB" sz="900">
                <a:hlinkClick r:id="rId11" tooltip="http://clavesliderazgoresponsable.blogspot.com/2018/05/el-enorme-poder-de-pensar-como-un-nino.html"/>
              </a:rPr>
              <a:t>This Photo</a:t>
            </a:r>
            <a:r>
              <a:rPr lang="en-GB" sz="900"/>
              <a:t> by Unknown Author is licensed under </a:t>
            </a:r>
            <a:r>
              <a:rPr lang="en-GB" sz="900">
                <a:hlinkClick r:id="rId12" tooltip="https://creativecommons.org/licenses/by-nc-nd/3.0/"/>
              </a:rPr>
              <a:t>CC BY-NC-ND</a:t>
            </a:r>
            <a:endParaRPr lang="en-GB" sz="900"/>
          </a:p>
        </p:txBody>
      </p:sp>
      <p:pic>
        <p:nvPicPr>
          <p:cNvPr id="10" name="Picture 9" descr="A close up of a red apple&#10;&#10;Description automatically generated">
            <a:extLst>
              <a:ext uri="{FF2B5EF4-FFF2-40B4-BE49-F238E27FC236}">
                <a16:creationId xmlns:a16="http://schemas.microsoft.com/office/drawing/2014/main" id="{5D282487-83DD-A056-0EA2-9079D513465D}"/>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152741" y="3728180"/>
            <a:ext cx="1370918" cy="1297058"/>
          </a:xfrm>
          <a:prstGeom prst="rect">
            <a:avLst/>
          </a:prstGeom>
        </p:spPr>
      </p:pic>
      <p:sp>
        <p:nvSpPr>
          <p:cNvPr id="11" name="TextBox 10">
            <a:extLst>
              <a:ext uri="{FF2B5EF4-FFF2-40B4-BE49-F238E27FC236}">
                <a16:creationId xmlns:a16="http://schemas.microsoft.com/office/drawing/2014/main" id="{A24E44DC-AAA7-9D93-2147-99A1BF3A23C0}"/>
              </a:ext>
            </a:extLst>
          </p:cNvPr>
          <p:cNvSpPr txBox="1"/>
          <p:nvPr/>
        </p:nvSpPr>
        <p:spPr>
          <a:xfrm>
            <a:off x="3112178" y="5662055"/>
            <a:ext cx="1284515" cy="461665"/>
          </a:xfrm>
          <a:prstGeom prst="rect">
            <a:avLst/>
          </a:prstGeom>
          <a:noFill/>
        </p:spPr>
        <p:txBody>
          <a:bodyPr wrap="square" rtlCol="0">
            <a:spAutoFit/>
          </a:bodyPr>
          <a:lstStyle/>
          <a:p>
            <a:r>
              <a:rPr lang="en-GB" sz="2400" dirty="0"/>
              <a:t>Apple!</a:t>
            </a:r>
          </a:p>
        </p:txBody>
      </p:sp>
      <p:pic>
        <p:nvPicPr>
          <p:cNvPr id="13" name="Graphic 12" descr="Volume with solid fill">
            <a:extLst>
              <a:ext uri="{FF2B5EF4-FFF2-40B4-BE49-F238E27FC236}">
                <a16:creationId xmlns:a16="http://schemas.microsoft.com/office/drawing/2014/main" id="{8DD4500B-A5B7-1B1F-E48A-3F5718B5F1AD}"/>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2889200" y="5151834"/>
            <a:ext cx="629887" cy="629887"/>
          </a:xfrm>
          <a:prstGeom prst="rect">
            <a:avLst/>
          </a:prstGeom>
        </p:spPr>
      </p:pic>
      <p:sp>
        <p:nvSpPr>
          <p:cNvPr id="14" name="TextBox 13">
            <a:extLst>
              <a:ext uri="{FF2B5EF4-FFF2-40B4-BE49-F238E27FC236}">
                <a16:creationId xmlns:a16="http://schemas.microsoft.com/office/drawing/2014/main" id="{F24EF63D-3FE8-9B43-A21C-E16DCC071A0E}"/>
              </a:ext>
            </a:extLst>
          </p:cNvPr>
          <p:cNvSpPr txBox="1"/>
          <p:nvPr/>
        </p:nvSpPr>
        <p:spPr>
          <a:xfrm>
            <a:off x="4288971" y="3166474"/>
            <a:ext cx="4422096" cy="4524315"/>
          </a:xfrm>
          <a:prstGeom prst="rect">
            <a:avLst/>
          </a:prstGeom>
          <a:noFill/>
        </p:spPr>
        <p:txBody>
          <a:bodyPr wrap="square" rtlCol="0">
            <a:spAutoFit/>
          </a:bodyPr>
          <a:lstStyle/>
          <a:p>
            <a:r>
              <a:rPr lang="en-GB" sz="2400" dirty="0"/>
              <a:t>Initially, young infants use associated learning to pair up a word with an object/person/event. </a:t>
            </a:r>
          </a:p>
          <a:p>
            <a:r>
              <a:rPr lang="en-GB" sz="2400" dirty="0"/>
              <a:t>To produce a word, they need to learn to move and coordinate different facial muscles. This takes a lot of practice through initial babbling and later imitation. </a:t>
            </a:r>
          </a:p>
          <a:p>
            <a:endParaRPr lang="en-GB" sz="2400" dirty="0"/>
          </a:p>
          <a:p>
            <a:r>
              <a:rPr lang="en-GB" sz="2400" dirty="0"/>
              <a:t> </a:t>
            </a:r>
          </a:p>
        </p:txBody>
      </p:sp>
    </p:spTree>
    <p:extLst>
      <p:ext uri="{BB962C8B-B14F-4D97-AF65-F5344CB8AC3E}">
        <p14:creationId xmlns:p14="http://schemas.microsoft.com/office/powerpoint/2010/main" val="4276047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9" y="548638"/>
            <a:ext cx="3493008" cy="5788152"/>
          </a:xfrm>
        </p:spPr>
        <p:txBody>
          <a:bodyPr anchor="ctr">
            <a:normAutofit/>
          </a:bodyPr>
          <a:lstStyle/>
          <a:p>
            <a:r>
              <a:rPr lang="en-GB" sz="4000"/>
              <a:t>Milestones in Language Development</a:t>
            </a:r>
          </a:p>
        </p:txBody>
      </p:sp>
      <p:graphicFrame>
        <p:nvGraphicFramePr>
          <p:cNvPr id="5" name="Content Placeholder 2">
            <a:extLst>
              <a:ext uri="{FF2B5EF4-FFF2-40B4-BE49-F238E27FC236}">
                <a16:creationId xmlns:a16="http://schemas.microsoft.com/office/drawing/2014/main" id="{F14E04B0-9477-66BF-A799-98116C160B42}"/>
              </a:ext>
            </a:extLst>
          </p:cNvPr>
          <p:cNvGraphicFramePr>
            <a:graphicFrameLocks noGrp="1"/>
          </p:cNvGraphicFramePr>
          <p:nvPr>
            <p:ph idx="1"/>
            <p:extLst>
              <p:ext uri="{D42A27DB-BD31-4B8C-83A1-F6EECF244321}">
                <p14:modId xmlns:p14="http://schemas.microsoft.com/office/powerpoint/2010/main" val="263664164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9" y="548638"/>
            <a:ext cx="3493008" cy="5788152"/>
          </a:xfrm>
        </p:spPr>
        <p:txBody>
          <a:bodyPr anchor="ctr">
            <a:normAutofit/>
          </a:bodyPr>
          <a:lstStyle/>
          <a:p>
            <a:r>
              <a:rPr lang="en-GB" sz="4000"/>
              <a:t>Biological Influences on Language</a:t>
            </a:r>
          </a:p>
        </p:txBody>
      </p:sp>
      <p:graphicFrame>
        <p:nvGraphicFramePr>
          <p:cNvPr id="5" name="Content Placeholder 2">
            <a:extLst>
              <a:ext uri="{FF2B5EF4-FFF2-40B4-BE49-F238E27FC236}">
                <a16:creationId xmlns:a16="http://schemas.microsoft.com/office/drawing/2014/main" id="{23223E1E-EC44-86AC-D584-A3019B16A9E7}"/>
              </a:ext>
            </a:extLst>
          </p:cNvPr>
          <p:cNvGraphicFramePr>
            <a:graphicFrameLocks noGrp="1"/>
          </p:cNvGraphicFramePr>
          <p:nvPr>
            <p:ph idx="1"/>
            <p:extLst>
              <p:ext uri="{D42A27DB-BD31-4B8C-83A1-F6EECF244321}">
                <p14:modId xmlns:p14="http://schemas.microsoft.com/office/powerpoint/2010/main" val="345736344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Environmental Influences on Language</a:t>
            </a:r>
          </a:p>
        </p:txBody>
      </p:sp>
      <p:graphicFrame>
        <p:nvGraphicFramePr>
          <p:cNvPr id="5" name="Content Placeholder 2">
            <a:extLst>
              <a:ext uri="{FF2B5EF4-FFF2-40B4-BE49-F238E27FC236}">
                <a16:creationId xmlns:a16="http://schemas.microsoft.com/office/drawing/2014/main" id="{7219D22B-9E5C-736D-3576-6C03A2A0563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2" y="3577456"/>
            <a:ext cx="10909640" cy="1687814"/>
          </a:xfrm>
        </p:spPr>
        <p:txBody>
          <a:bodyPr vert="horz" lIns="91440" tIns="45720" rIns="91440" bIns="45720" rtlCol="0" anchor="b">
            <a:normAutofit/>
          </a:bodyPr>
          <a:lstStyle/>
          <a:p>
            <a:pPr algn="ctr"/>
            <a:r>
              <a:rPr lang="en-US" sz="5600" b="1" kern="1200">
                <a:solidFill>
                  <a:schemeClr val="tx1"/>
                </a:solidFill>
                <a:latin typeface="+mj-lt"/>
                <a:ea typeface="+mj-ea"/>
                <a:cs typeface="+mj-cs"/>
              </a:rPr>
              <a:t>Overview of the main theories of language development</a:t>
            </a:r>
          </a:p>
        </p:txBody>
      </p:sp>
      <p:sp>
        <p:nvSpPr>
          <p:cNvPr id="3" name="Content Placeholder 2"/>
          <p:cNvSpPr>
            <a:spLocks noGrp="1"/>
          </p:cNvSpPr>
          <p:nvPr>
            <p:ph idx="1"/>
          </p:nvPr>
        </p:nvSpPr>
        <p:spPr>
          <a:xfrm>
            <a:off x="638881" y="5660607"/>
            <a:ext cx="10909643" cy="552659"/>
          </a:xfrm>
        </p:spPr>
        <p:txBody>
          <a:bodyPr vert="horz" lIns="91440" tIns="45720" rIns="91440" bIns="45720" rtlCol="0" anchor="t">
            <a:normAutofit/>
          </a:bodyPr>
          <a:lstStyle/>
          <a:p>
            <a:pPr marL="0" indent="0" algn="ctr">
              <a:buNone/>
            </a:pPr>
            <a:r>
              <a:rPr lang="en-US" sz="2400" kern="1200">
                <a:solidFill>
                  <a:schemeClr val="tx1"/>
                </a:solidFill>
                <a:latin typeface="+mn-lt"/>
                <a:ea typeface="+mn-ea"/>
                <a:cs typeface="+mn-cs"/>
              </a:rPr>
              <a:t>-</a:t>
            </a:r>
          </a:p>
        </p:txBody>
      </p:sp>
      <p:pic>
        <p:nvPicPr>
          <p:cNvPr id="4" name="Picture 3">
            <a:extLst>
              <a:ext uri="{FF2B5EF4-FFF2-40B4-BE49-F238E27FC236}">
                <a16:creationId xmlns:a16="http://schemas.microsoft.com/office/drawing/2014/main" id="{E45E7155-B617-92D2-1D16-B6E8BDD44118}"/>
              </a:ext>
            </a:extLst>
          </p:cNvPr>
          <p:cNvPicPr>
            <a:picLocks noChangeAspect="1"/>
          </p:cNvPicPr>
          <p:nvPr/>
        </p:nvPicPr>
        <p:blipFill>
          <a:blip r:embed="rId3"/>
          <a:stretch>
            <a:fillRect/>
          </a:stretch>
        </p:blipFill>
        <p:spPr>
          <a:xfrm>
            <a:off x="2873908" y="892090"/>
            <a:ext cx="6439588" cy="2141163"/>
          </a:xfrm>
          <a:prstGeom prst="rect">
            <a:avLst/>
          </a:prstGeom>
        </p:spPr>
      </p:pic>
      <p:sp>
        <p:nvSpPr>
          <p:cNvPr id="15"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334E7-BA5B-617E-F8A2-AAF326962DE7}"/>
              </a:ext>
            </a:extLst>
          </p:cNvPr>
          <p:cNvSpPr>
            <a:spLocks noGrp="1"/>
          </p:cNvSpPr>
          <p:nvPr>
            <p:ph type="title"/>
          </p:nvPr>
        </p:nvSpPr>
        <p:spPr>
          <a:xfrm>
            <a:off x="612649" y="548638"/>
            <a:ext cx="3493008" cy="5788152"/>
          </a:xfrm>
        </p:spPr>
        <p:txBody>
          <a:bodyPr anchor="ctr">
            <a:normAutofit/>
          </a:bodyPr>
          <a:lstStyle/>
          <a:p>
            <a:r>
              <a:rPr lang="en-GB" sz="4000" b="1" u="sng"/>
              <a:t>Nativist Theory </a:t>
            </a:r>
            <a:r>
              <a:rPr lang="en-GB" sz="4000" dirty="0"/>
              <a:t>(Noam Chomsky, 1957, 1980)</a:t>
            </a:r>
            <a:br>
              <a:rPr lang="en-GB" sz="4000" b="1"/>
            </a:br>
            <a:endParaRPr lang="en-GB" sz="4000"/>
          </a:p>
        </p:txBody>
      </p:sp>
      <p:graphicFrame>
        <p:nvGraphicFramePr>
          <p:cNvPr id="5" name="Content Placeholder 2">
            <a:extLst>
              <a:ext uri="{FF2B5EF4-FFF2-40B4-BE49-F238E27FC236}">
                <a16:creationId xmlns:a16="http://schemas.microsoft.com/office/drawing/2014/main" id="{AB58EE5E-86B8-A547-839A-E381B6867D2D}"/>
              </a:ext>
            </a:extLst>
          </p:cNvPr>
          <p:cNvGraphicFramePr>
            <a:graphicFrameLocks noGrp="1"/>
          </p:cNvGraphicFramePr>
          <p:nvPr>
            <p:ph idx="1"/>
            <p:extLst>
              <p:ext uri="{D42A27DB-BD31-4B8C-83A1-F6EECF244321}">
                <p14:modId xmlns:p14="http://schemas.microsoft.com/office/powerpoint/2010/main" val="1776148025"/>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9356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17096" name="Rectangle 217095">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Rectangle 2">
            <a:extLst>
              <a:ext uri="{FF2B5EF4-FFF2-40B4-BE49-F238E27FC236}">
                <a16:creationId xmlns:a16="http://schemas.microsoft.com/office/drawing/2014/main" id="{1ED02B32-EE3F-4396-9A27-FFF80DA98085}"/>
              </a:ext>
            </a:extLst>
          </p:cNvPr>
          <p:cNvSpPr>
            <a:spLocks noGrp="1" noChangeArrowheads="1"/>
          </p:cNvSpPr>
          <p:nvPr>
            <p:ph type="title"/>
          </p:nvPr>
        </p:nvSpPr>
        <p:spPr>
          <a:xfrm>
            <a:off x="612648" y="603504"/>
            <a:ext cx="5862396" cy="1060704"/>
          </a:xfrm>
        </p:spPr>
        <p:txBody>
          <a:bodyPr anchor="b">
            <a:normAutofit/>
          </a:bodyPr>
          <a:lstStyle/>
          <a:p>
            <a:pPr eaLnBrk="1" hangingPunct="1"/>
            <a:r>
              <a:rPr lang="en-GB" altLang="zh-TW" sz="3600" b="1" dirty="0">
                <a:latin typeface="Century Gothic" panose="020B0502020202020204" pitchFamily="34" charset="0"/>
                <a:ea typeface="Microsoft JhengHei" panose="020B0604030504040204" pitchFamily="34" charset="-120"/>
              </a:rPr>
              <a:t>Nativist explanation</a:t>
            </a:r>
          </a:p>
        </p:txBody>
      </p:sp>
      <p:sp>
        <p:nvSpPr>
          <p:cNvPr id="217091" name="Rectangle 3" descr="Rectangle: Click to edit Master text styles&#10;Second level&#10;Third level&#10;Fourth level&#10;Fifth level">
            <a:extLst>
              <a:ext uri="{FF2B5EF4-FFF2-40B4-BE49-F238E27FC236}">
                <a16:creationId xmlns:a16="http://schemas.microsoft.com/office/drawing/2014/main" id="{EBDD7ED0-D795-43B5-850C-175B03D50DE8}"/>
              </a:ext>
            </a:extLst>
          </p:cNvPr>
          <p:cNvSpPr>
            <a:spLocks noGrp="1" noChangeArrowheads="1"/>
          </p:cNvSpPr>
          <p:nvPr>
            <p:ph idx="1"/>
          </p:nvPr>
        </p:nvSpPr>
        <p:spPr>
          <a:xfrm>
            <a:off x="612648" y="2212848"/>
            <a:ext cx="5862396" cy="4096512"/>
          </a:xfrm>
        </p:spPr>
        <p:txBody>
          <a:bodyPr rtlCol="0">
            <a:noAutofit/>
          </a:bodyPr>
          <a:lstStyle/>
          <a:p>
            <a:pPr eaLnBrk="1" fontAlgn="auto" hangingPunct="1">
              <a:spcBef>
                <a:spcPts val="0"/>
              </a:spcBef>
              <a:spcAft>
                <a:spcPts val="600"/>
              </a:spcAft>
              <a:defRPr/>
            </a:pPr>
            <a:r>
              <a:rPr lang="en-US" altLang="zh-TW" sz="2000" dirty="0">
                <a:cs typeface="微軟正黑體" charset="0"/>
              </a:rPr>
              <a:t>Language is independent of cognition (Chomsky, 1957; 1980)</a:t>
            </a:r>
          </a:p>
          <a:p>
            <a:pPr eaLnBrk="1" fontAlgn="auto" hangingPunct="1">
              <a:spcBef>
                <a:spcPts val="0"/>
              </a:spcBef>
              <a:spcAft>
                <a:spcPts val="600"/>
              </a:spcAft>
              <a:defRPr/>
            </a:pPr>
            <a:endParaRPr lang="en-US" altLang="zh-TW" sz="2000" dirty="0">
              <a:cs typeface="微軟正黑體" charset="0"/>
            </a:endParaRPr>
          </a:p>
          <a:p>
            <a:pPr>
              <a:spcBef>
                <a:spcPts val="0"/>
              </a:spcBef>
              <a:spcAft>
                <a:spcPts val="600"/>
              </a:spcAft>
              <a:defRPr/>
            </a:pPr>
            <a:r>
              <a:rPr lang="en-US" altLang="zh-TW" sz="2000" dirty="0">
                <a:cs typeface="微軟正黑體" charset="0"/>
              </a:rPr>
              <a:t>Grammar is acquired because of an innate Language Acquisition Device (LAD) - </a:t>
            </a:r>
            <a:r>
              <a:rPr lang="en-GB" sz="2000" dirty="0"/>
              <a:t>an innate mental structure that enables children to learn language.</a:t>
            </a:r>
            <a:endParaRPr lang="en-US" altLang="zh-TW" sz="2000" dirty="0">
              <a:cs typeface="微軟正黑體" charset="0"/>
            </a:endParaRPr>
          </a:p>
          <a:p>
            <a:pPr lvl="1">
              <a:spcBef>
                <a:spcPts val="0"/>
              </a:spcBef>
              <a:spcAft>
                <a:spcPts val="600"/>
              </a:spcAft>
              <a:defRPr/>
            </a:pPr>
            <a:r>
              <a:rPr lang="en-US" altLang="zh-TW" sz="2000" dirty="0">
                <a:cs typeface="微軟正黑體" charset="0"/>
              </a:rPr>
              <a:t>Reinforcements are not needed (Pinker, 1990)</a:t>
            </a:r>
          </a:p>
          <a:p>
            <a:pPr lvl="1">
              <a:spcBef>
                <a:spcPts val="0"/>
              </a:spcBef>
              <a:spcAft>
                <a:spcPts val="600"/>
              </a:spcAft>
              <a:defRPr/>
            </a:pPr>
            <a:r>
              <a:rPr lang="en-US" altLang="zh-TW" sz="2000" dirty="0">
                <a:cs typeface="微軟正黑體" charset="0"/>
              </a:rPr>
              <a:t>Strong biological underpinning from </a:t>
            </a:r>
            <a:r>
              <a:rPr lang="en-US" altLang="zh-TW" sz="2000" dirty="0" err="1">
                <a:cs typeface="微軟正黑體" charset="0"/>
              </a:rPr>
              <a:t>specialised</a:t>
            </a:r>
            <a:r>
              <a:rPr lang="en-US" altLang="zh-TW" sz="2000" dirty="0">
                <a:cs typeface="微軟正黑體" charset="0"/>
              </a:rPr>
              <a:t> areas that process language (Broca’s area: expressive language; Wernicke’s area: receptive language)    </a:t>
            </a:r>
          </a:p>
          <a:p>
            <a:pPr lvl="1">
              <a:spcBef>
                <a:spcPts val="0"/>
              </a:spcBef>
              <a:spcAft>
                <a:spcPts val="600"/>
              </a:spcAft>
              <a:defRPr/>
            </a:pPr>
            <a:r>
              <a:rPr lang="en-US" altLang="zh-TW" sz="2000" dirty="0">
                <a:cs typeface="微軟正黑體" charset="0"/>
              </a:rPr>
              <a:t>There is a critical/sensitive period for learning language</a:t>
            </a:r>
          </a:p>
        </p:txBody>
      </p:sp>
      <p:pic>
        <p:nvPicPr>
          <p:cNvPr id="2" name="Picture 11" descr="broca's area">
            <a:extLst>
              <a:ext uri="{FF2B5EF4-FFF2-40B4-BE49-F238E27FC236}">
                <a16:creationId xmlns:a16="http://schemas.microsoft.com/office/drawing/2014/main" id="{FE21042F-0CA6-35DF-CC8B-1E9951B831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a:xfrm>
            <a:off x="7091395" y="1929413"/>
            <a:ext cx="4681506" cy="3027560"/>
          </a:xfrm>
          <a:prstGeom prst="rect">
            <a:avLst/>
          </a:prstGeom>
          <a:solidFill>
            <a:schemeClr val="bg1"/>
          </a:solidFill>
        </p:spPr>
      </p:pic>
    </p:spTree>
    <p:extLst>
      <p:ext uri="{BB962C8B-B14F-4D97-AF65-F5344CB8AC3E}">
        <p14:creationId xmlns:p14="http://schemas.microsoft.com/office/powerpoint/2010/main" val="24082684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170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70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1709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1709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170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091" grpId="0" build="p" bldLvl="3"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Shape 119"/>
          <p:cNvSpPr/>
          <p:nvPr/>
        </p:nvSpPr>
        <p:spPr>
          <a:xfrm>
            <a:off x="1991944" y="1416050"/>
            <a:ext cx="8295057" cy="461665"/>
          </a:xfrm>
          <a:prstGeom prst="rect">
            <a:avLst/>
          </a:prstGeom>
          <a:ln w="12700">
            <a:miter lim="400000"/>
          </a:ln>
          <a:extLst>
            <a:ext uri="{C572A759-6A51-4108-AA02-DFA0A04FC94B}">
              <ma14:wrappingTextBoxFlag xmlns:ma14="http://schemas.microsoft.com/office/mac/drawingml/2011/main" xmlns="" val="1"/>
            </a:ext>
          </a:extLst>
        </p:spPr>
        <p:txBody>
          <a:bodyPr wrap="square" lIns="45719" rIns="45719">
            <a:spAutoFit/>
          </a:bodyPr>
          <a:lstStyle/>
          <a:p>
            <a:pPr marL="6350" lvl="2" indent="374650">
              <a:spcBef>
                <a:spcPts val="600"/>
              </a:spcBef>
              <a:defRPr sz="1800" b="0"/>
            </a:pPr>
            <a:r>
              <a:rPr sz="2400" i="1" dirty="0"/>
              <a:t>.</a:t>
            </a:r>
            <a:endParaRPr sz="2400" dirty="0"/>
          </a:p>
        </p:txBody>
      </p:sp>
      <p:pic>
        <p:nvPicPr>
          <p:cNvPr id="4" name="Picture 3" descr="A diagram of the brain&#10;&#10;Description automatically generated">
            <a:extLst>
              <a:ext uri="{FF2B5EF4-FFF2-40B4-BE49-F238E27FC236}">
                <a16:creationId xmlns:a16="http://schemas.microsoft.com/office/drawing/2014/main" id="{0B2646BF-C4FD-F558-EE6C-A6B42F20A0D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07742" y="185967"/>
            <a:ext cx="5247033" cy="3243033"/>
          </a:xfrm>
          <a:prstGeom prst="rect">
            <a:avLst/>
          </a:prstGeom>
        </p:spPr>
      </p:pic>
      <p:sp>
        <p:nvSpPr>
          <p:cNvPr id="5" name="TextBox 4">
            <a:extLst>
              <a:ext uri="{FF2B5EF4-FFF2-40B4-BE49-F238E27FC236}">
                <a16:creationId xmlns:a16="http://schemas.microsoft.com/office/drawing/2014/main" id="{874F1F03-DCE7-2175-583A-2C22FFC6D841}"/>
              </a:ext>
            </a:extLst>
          </p:cNvPr>
          <p:cNvSpPr txBox="1"/>
          <p:nvPr/>
        </p:nvSpPr>
        <p:spPr>
          <a:xfrm>
            <a:off x="6355287" y="6029612"/>
            <a:ext cx="3998975" cy="230830"/>
          </a:xfrm>
          <a:prstGeom prst="rect">
            <a:avLst/>
          </a:prstGeom>
          <a:no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sz="900" dirty="0">
                <a:hlinkClick r:id="rId4" tooltip="https://courses.lumenlearning.com/atd-herkimer-intropsych/chapter/the-brain-and-spinal-cord/"/>
              </a:rPr>
              <a:t>This Photo</a:t>
            </a:r>
            <a:r>
              <a:rPr lang="en-GB" sz="900" dirty="0"/>
              <a:t> by Unknown Author is licensed under </a:t>
            </a:r>
            <a:r>
              <a:rPr lang="en-GB" sz="900" dirty="0">
                <a:hlinkClick r:id="rId5" tooltip="https://creativecommons.org/licenses/by/3.0/"/>
              </a:rPr>
              <a:t>CC BY</a:t>
            </a:r>
            <a:endParaRPr lang="en-GB" sz="900" dirty="0"/>
          </a:p>
        </p:txBody>
      </p:sp>
      <p:sp>
        <p:nvSpPr>
          <p:cNvPr id="6" name="Speech Bubble: Oval 5">
            <a:extLst>
              <a:ext uri="{FF2B5EF4-FFF2-40B4-BE49-F238E27FC236}">
                <a16:creationId xmlns:a16="http://schemas.microsoft.com/office/drawing/2014/main" id="{685690B1-2923-0A12-A5BA-D5C594A2A5FB}"/>
              </a:ext>
            </a:extLst>
          </p:cNvPr>
          <p:cNvSpPr/>
          <p:nvPr/>
        </p:nvSpPr>
        <p:spPr>
          <a:xfrm>
            <a:off x="7445829" y="1"/>
            <a:ext cx="5399172" cy="5106945"/>
          </a:xfrm>
          <a:prstGeom prst="wedgeEllipseCallout">
            <a:avLst>
              <a:gd name="adj1" fmla="val -65863"/>
              <a:gd name="adj2" fmla="val -20374"/>
            </a:avLst>
          </a:prstGeom>
          <a:solidFill>
            <a:srgbClr val="D8560E"/>
          </a:solidFill>
          <a:ln w="25400" cap="flat">
            <a:solidFill>
              <a:srgbClr val="BBE0E3"/>
            </a:solidFill>
            <a:prstDash val="solid"/>
            <a:bevel/>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6350" lvl="2" indent="374650">
              <a:spcBef>
                <a:spcPts val="600"/>
              </a:spcBef>
              <a:defRPr sz="1800" b="0"/>
            </a:pPr>
            <a:r>
              <a:rPr lang="en-GB" sz="2200" b="1" dirty="0">
                <a:solidFill>
                  <a:schemeClr val="bg1"/>
                </a:solidFill>
              </a:rPr>
              <a:t>Wernicke’s aphasia</a:t>
            </a:r>
          </a:p>
          <a:p>
            <a:pPr marL="6350" lvl="2" indent="374650">
              <a:spcBef>
                <a:spcPts val="600"/>
              </a:spcBef>
              <a:defRPr sz="1800" b="0"/>
            </a:pPr>
            <a:r>
              <a:rPr lang="en-GB" sz="2200" i="1" dirty="0">
                <a:solidFill>
                  <a:schemeClr val="bg1"/>
                </a:solidFill>
              </a:rPr>
              <a:t>“Well this is .... mother is away here working her work out </a:t>
            </a:r>
            <a:r>
              <a:rPr lang="en-GB" sz="2200" i="1" dirty="0" err="1">
                <a:solidFill>
                  <a:schemeClr val="bg1"/>
                </a:solidFill>
              </a:rPr>
              <a:t>o’here</a:t>
            </a:r>
            <a:r>
              <a:rPr lang="en-GB" sz="2200" i="1" dirty="0">
                <a:solidFill>
                  <a:schemeClr val="bg1"/>
                </a:solidFill>
              </a:rPr>
              <a:t> to get her better, but when she’s looking, the two boys looking in other part. One their small tile into her time here. She’s working another time because she’s getting, too“ (</a:t>
            </a:r>
            <a:r>
              <a:rPr lang="en-GB" sz="2200" b="0" dirty="0">
                <a:solidFill>
                  <a:schemeClr val="bg1"/>
                </a:solidFill>
              </a:rPr>
              <a:t>Carroll, 1999).</a:t>
            </a:r>
            <a:endParaRPr kumimoji="0" lang="en-GB" sz="2200" b="0" i="0" u="none" strike="noStrike" cap="none" spc="0" normalizeH="0" baseline="0" dirty="0">
              <a:ln>
                <a:noFill/>
              </a:ln>
              <a:solidFill>
                <a:schemeClr val="bg1"/>
              </a:solidFill>
              <a:effectLst/>
              <a:uFillTx/>
              <a:latin typeface="Arial"/>
              <a:ea typeface="Arial"/>
              <a:cs typeface="Arial"/>
              <a:sym typeface="Arial"/>
            </a:endParaRPr>
          </a:p>
        </p:txBody>
      </p:sp>
      <p:sp>
        <p:nvSpPr>
          <p:cNvPr id="7" name="Speech Bubble: Oval 6">
            <a:extLst>
              <a:ext uri="{FF2B5EF4-FFF2-40B4-BE49-F238E27FC236}">
                <a16:creationId xmlns:a16="http://schemas.microsoft.com/office/drawing/2014/main" id="{57A08949-E9D8-A165-54D5-C3D088796D3F}"/>
              </a:ext>
            </a:extLst>
          </p:cNvPr>
          <p:cNvSpPr/>
          <p:nvPr/>
        </p:nvSpPr>
        <p:spPr>
          <a:xfrm>
            <a:off x="-304654" y="1561229"/>
            <a:ext cx="6141368" cy="6362042"/>
          </a:xfrm>
          <a:prstGeom prst="wedgeEllipseCallout">
            <a:avLst>
              <a:gd name="adj1" fmla="val 38439"/>
              <a:gd name="adj2" fmla="val -44947"/>
            </a:avLst>
          </a:prstGeom>
          <a:solidFill>
            <a:srgbClr val="0070C0"/>
          </a:solidFill>
          <a:ln w="25400" cap="flat">
            <a:solidFill>
              <a:srgbClr val="BBE0E3"/>
            </a:solidFill>
            <a:prstDash val="solid"/>
            <a:bevel/>
          </a:ln>
          <a:effectLst/>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pPr marL="0" marR="0" indent="0" algn="l" defTabSz="914400" rtl="0" fontAlgn="auto" latinLnBrk="1" hangingPunct="0">
              <a:lnSpc>
                <a:spcPct val="100000"/>
              </a:lnSpc>
              <a:spcBef>
                <a:spcPts val="0"/>
              </a:spcBef>
              <a:spcAft>
                <a:spcPts val="0"/>
              </a:spcAft>
              <a:buClrTx/>
              <a:buSzTx/>
              <a:buFontTx/>
              <a:buNone/>
              <a:tabLst/>
            </a:pPr>
            <a:r>
              <a:rPr kumimoji="0" lang="en-GB" sz="2200" b="1" i="0" u="none" strike="noStrike" cap="none" spc="0" normalizeH="0" baseline="0" dirty="0">
                <a:ln>
                  <a:noFill/>
                </a:ln>
                <a:solidFill>
                  <a:schemeClr val="bg1"/>
                </a:solidFill>
                <a:effectLst/>
                <a:uFillTx/>
                <a:latin typeface="Arial"/>
                <a:ea typeface="Arial"/>
                <a:cs typeface="Arial"/>
                <a:sym typeface="Arial"/>
              </a:rPr>
              <a:t>Broca’s aphasia</a:t>
            </a:r>
          </a:p>
          <a:p>
            <a:pPr indent="381000">
              <a:defRPr sz="1800" b="0"/>
            </a:pPr>
            <a:r>
              <a:rPr lang="en-GB" sz="2200" i="1" dirty="0">
                <a:solidFill>
                  <a:schemeClr val="bg1"/>
                </a:solidFill>
              </a:rPr>
              <a:t>‘Ah… Monday… ah Dad and Paul [patient’s name]… and Dad… hospital. Two… ah doctors… , and ah… thirty minutes… and yes… ah… hospital. And, er Wednesday…nine o’clock. And er Thursday, ten o’ clock… doctors. Two doctors… and ah… teeth. Yeah,… fine’ (</a:t>
            </a:r>
            <a:r>
              <a:rPr lang="en-GB" sz="2200" dirty="0" err="1">
                <a:solidFill>
                  <a:schemeClr val="bg1"/>
                </a:solidFill>
              </a:rPr>
              <a:t>Goodglass</a:t>
            </a:r>
            <a:r>
              <a:rPr lang="en-GB" sz="2200" dirty="0">
                <a:solidFill>
                  <a:schemeClr val="bg1"/>
                </a:solidFill>
              </a:rPr>
              <a:t>, 1976, p. 278)</a:t>
            </a:r>
          </a:p>
          <a:p>
            <a:pPr marL="0" marR="0" indent="0" algn="l" defTabSz="914400" rtl="0" fontAlgn="auto" latinLnBrk="1" hangingPunct="0">
              <a:lnSpc>
                <a:spcPct val="100000"/>
              </a:lnSpc>
              <a:spcBef>
                <a:spcPts val="0"/>
              </a:spcBef>
              <a:spcAft>
                <a:spcPts val="0"/>
              </a:spcAft>
              <a:buClrTx/>
              <a:buSzTx/>
              <a:buFontTx/>
              <a:buNone/>
              <a:tabLst/>
            </a:pPr>
            <a:endParaRPr kumimoji="0" lang="en-GB" sz="2400" b="1" i="0" u="none" strike="noStrike" cap="none" spc="0" normalizeH="0" baseline="0" dirty="0">
              <a:ln>
                <a:noFill/>
              </a:ln>
              <a:solidFill>
                <a:schemeClr val="bg1"/>
              </a:solidFill>
              <a:effectLst/>
              <a:uFillTx/>
              <a:latin typeface="Arial"/>
              <a:ea typeface="Arial"/>
              <a:cs typeface="Arial"/>
              <a:sym typeface="Arial"/>
            </a:endParaRPr>
          </a:p>
        </p:txBody>
      </p:sp>
    </p:spTree>
    <p:extLst>
      <p:ext uri="{BB962C8B-B14F-4D97-AF65-F5344CB8AC3E}">
        <p14:creationId xmlns:p14="http://schemas.microsoft.com/office/powerpoint/2010/main" val="877305624"/>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8534" y="603504"/>
            <a:ext cx="5916169" cy="1527048"/>
          </a:xfrm>
        </p:spPr>
        <p:txBody>
          <a:bodyPr anchor="b">
            <a:normAutofit/>
          </a:bodyPr>
          <a:lstStyle/>
          <a:p>
            <a:r>
              <a:rPr dirty="0"/>
              <a:t>Evidence Supporting Nativism</a:t>
            </a:r>
          </a:p>
        </p:txBody>
      </p:sp>
      <p:pic>
        <p:nvPicPr>
          <p:cNvPr id="10" name="Picture 9" descr="Red toy person in front of two lines of white figures">
            <a:extLst>
              <a:ext uri="{FF2B5EF4-FFF2-40B4-BE49-F238E27FC236}">
                <a16:creationId xmlns:a16="http://schemas.microsoft.com/office/drawing/2014/main" id="{55FA7437-BAFB-EC75-0BB5-4BE164630BFD}"/>
              </a:ext>
            </a:extLst>
          </p:cNvPr>
          <p:cNvPicPr>
            <a:picLocks noChangeAspect="1"/>
          </p:cNvPicPr>
          <p:nvPr/>
        </p:nvPicPr>
        <p:blipFill>
          <a:blip r:embed="rId3"/>
          <a:srcRect l="28415" r="24509"/>
          <a:stretch>
            <a:fillRect/>
          </a:stretch>
        </p:blipFill>
        <p:spPr>
          <a:xfrm>
            <a:off x="20" y="10"/>
            <a:ext cx="3426086" cy="6857990"/>
          </a:xfrm>
          <a:prstGeom prst="rect">
            <a:avLst/>
          </a:prstGeom>
        </p:spPr>
      </p:pic>
      <p:sp>
        <p:nvSpPr>
          <p:cNvPr id="20" name="Content Placeholder 2"/>
          <p:cNvSpPr>
            <a:spLocks noGrp="1"/>
          </p:cNvSpPr>
          <p:nvPr>
            <p:ph idx="1"/>
          </p:nvPr>
        </p:nvSpPr>
        <p:spPr>
          <a:xfrm>
            <a:off x="3900669" y="2214282"/>
            <a:ext cx="7584034" cy="4095078"/>
          </a:xfrm>
        </p:spPr>
        <p:txBody>
          <a:bodyPr>
            <a:normAutofit/>
          </a:bodyPr>
          <a:lstStyle/>
          <a:p>
            <a:pPr marL="0" indent="0">
              <a:buNone/>
            </a:pPr>
            <a:r>
              <a:rPr lang="en-GB" sz="1600" dirty="0"/>
              <a:t>Chomsky proposed that all human languages share a common underlying structure, known as </a:t>
            </a:r>
            <a:r>
              <a:rPr lang="en-GB" sz="1600" b="1" dirty="0"/>
              <a:t>Universal Grammar</a:t>
            </a:r>
            <a:r>
              <a:rPr lang="en-GB" sz="1600" dirty="0"/>
              <a:t>. Children seem to acquire complex grammatical rules without explicit instruction, suggesting an innate framework.</a:t>
            </a:r>
          </a:p>
          <a:p>
            <a:pPr marL="0" indent="0">
              <a:buNone/>
            </a:pPr>
            <a:r>
              <a:rPr lang="en-GB" sz="1600" b="1" dirty="0"/>
              <a:t>Poverty of the Stimulus - </a:t>
            </a:r>
            <a:r>
              <a:rPr lang="en-GB" sz="1600" dirty="0"/>
              <a:t>Children often produce grammatically correct sentences they’ve never heard before and understand rules that are not explicitly taught. This suggests that the linguistic input (stimulus) they receive is insufficient to explain their language competence, implying the presence of an innate language faculty.</a:t>
            </a:r>
          </a:p>
          <a:p>
            <a:r>
              <a:rPr lang="en-GB" sz="1600" b="1" dirty="0"/>
              <a:t>Critical Period </a:t>
            </a:r>
            <a:r>
              <a:rPr lang="en-GB" sz="1600" b="1" dirty="0" err="1"/>
              <a:t>Hypothesis</a:t>
            </a:r>
            <a:r>
              <a:rPr lang="en-GB" sz="1600" dirty="0" err="1"/>
              <a:t>There</a:t>
            </a:r>
            <a:r>
              <a:rPr lang="en-GB" sz="1600" dirty="0"/>
              <a:t> appears to be a </a:t>
            </a:r>
            <a:r>
              <a:rPr lang="en-GB" sz="1600" b="1" dirty="0"/>
              <a:t>critical period</a:t>
            </a:r>
            <a:r>
              <a:rPr lang="en-GB" sz="1600" dirty="0"/>
              <a:t> for language acquisition, typically before puberty. Cases like </a:t>
            </a:r>
            <a:r>
              <a:rPr lang="en-GB" sz="1600" b="1" dirty="0"/>
              <a:t>Genie</a:t>
            </a:r>
            <a:r>
              <a:rPr lang="en-GB" sz="1600" dirty="0"/>
              <a:t>, a child who was isolated and deprived of language exposure until adolescence, show that language acquisition is severely limited if not begun early, supporting the idea of a biologically determined window for learning language.</a:t>
            </a:r>
          </a:p>
          <a:p>
            <a:r>
              <a:rPr lang="en-GB" sz="1600" b="1" dirty="0"/>
              <a:t>Cross-Linguistic Similarities </a:t>
            </a:r>
            <a:r>
              <a:rPr lang="en-GB" sz="1600" dirty="0"/>
              <a:t>Despite the diversity of languages, many share structural similarities (e.g., noun-verb distinctions, hierarchical syntax), which supports the idea of a shared, innate linguistic blueprint.</a:t>
            </a:r>
          </a:p>
          <a:p>
            <a:pPr marL="0" indent="0">
              <a:buNone/>
            </a:pPr>
            <a:endParaRPr lang="en-GB" sz="1400" dirty="0"/>
          </a:p>
          <a:p>
            <a:endParaRPr lang="en-GB" sz="1400" dirty="0"/>
          </a:p>
          <a:p>
            <a:pPr marL="0" indent="0">
              <a:buNone/>
            </a:pPr>
            <a:endParaRPr lang="en-GB"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0" y="548640"/>
            <a:ext cx="9160475" cy="1132258"/>
          </a:xfrm>
        </p:spPr>
        <p:txBody>
          <a:bodyPr anchor="ctr">
            <a:normAutofit/>
          </a:bodyPr>
          <a:lstStyle/>
          <a:p>
            <a:pPr algn="ctr"/>
            <a:r>
              <a:rPr lang="en-GB" sz="3700"/>
              <a:t>Application of the Nativist approach in Health and Social Care</a:t>
            </a:r>
          </a:p>
        </p:txBody>
      </p:sp>
      <p:graphicFrame>
        <p:nvGraphicFramePr>
          <p:cNvPr id="5" name="Content Placeholder 2">
            <a:extLst>
              <a:ext uri="{FF2B5EF4-FFF2-40B4-BE49-F238E27FC236}">
                <a16:creationId xmlns:a16="http://schemas.microsoft.com/office/drawing/2014/main" id="{78D43D0D-F6E8-16DE-B7AF-C95D2D98ED11}"/>
              </a:ext>
            </a:extLst>
          </p:cNvPr>
          <p:cNvGraphicFramePr>
            <a:graphicFrameLocks noGrp="1"/>
          </p:cNvGraphicFramePr>
          <p:nvPr>
            <p:ph idx="1"/>
            <p:extLst>
              <p:ext uri="{D42A27DB-BD31-4B8C-83A1-F6EECF244321}">
                <p14:modId xmlns:p14="http://schemas.microsoft.com/office/powerpoint/2010/main" val="2946465964"/>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E0C6C-F5C2-E34F-87B7-BEC32C918CA7}"/>
              </a:ext>
            </a:extLst>
          </p:cNvPr>
          <p:cNvSpPr>
            <a:spLocks noGrp="1"/>
          </p:cNvSpPr>
          <p:nvPr>
            <p:ph type="title"/>
          </p:nvPr>
        </p:nvSpPr>
        <p:spPr/>
        <p:txBody>
          <a:bodyPr/>
          <a:lstStyle/>
          <a:p>
            <a:r>
              <a:rPr lang="en-GB" b="1" dirty="0"/>
              <a:t>Behaviourist Theory (B.F. Skinner, 1957)</a:t>
            </a:r>
            <a:br>
              <a:rPr lang="en-GB" b="1" dirty="0"/>
            </a:br>
            <a:endParaRPr lang="en-GB" dirty="0"/>
          </a:p>
        </p:txBody>
      </p:sp>
      <p:graphicFrame>
        <p:nvGraphicFramePr>
          <p:cNvPr id="5" name="Content Placeholder 2">
            <a:extLst>
              <a:ext uri="{FF2B5EF4-FFF2-40B4-BE49-F238E27FC236}">
                <a16:creationId xmlns:a16="http://schemas.microsoft.com/office/drawing/2014/main" id="{A31CB51F-8469-21E5-6B90-CEEAC02141B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58946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3B82E956-E224-46B6-A722-333EB51FF19C}"/>
              </a:ext>
            </a:extLst>
          </p:cNvPr>
          <p:cNvSpPr>
            <a:spLocks noGrp="1" noChangeArrowheads="1"/>
          </p:cNvSpPr>
          <p:nvPr>
            <p:ph type="title"/>
          </p:nvPr>
        </p:nvSpPr>
        <p:spPr/>
        <p:txBody>
          <a:bodyPr/>
          <a:lstStyle/>
          <a:p>
            <a:pPr eaLnBrk="1" hangingPunct="1"/>
            <a:r>
              <a:rPr lang="en-GB" altLang="zh-TW" b="1" dirty="0">
                <a:latin typeface="Century Gothic" panose="020B0502020202020204" pitchFamily="34" charset="0"/>
                <a:ea typeface="Microsoft JhengHei" panose="020B0604030504040204" pitchFamily="34" charset="-120"/>
              </a:rPr>
              <a:t>Behaviourist explanation of language development </a:t>
            </a:r>
            <a:endParaRPr lang="en-GB" altLang="zh-TW" dirty="0">
              <a:latin typeface="Century Gothic" panose="020B0502020202020204" pitchFamily="34" charset="0"/>
              <a:ea typeface="Microsoft JhengHei" panose="020B0604030504040204" pitchFamily="34" charset="-120"/>
            </a:endParaRPr>
          </a:p>
        </p:txBody>
      </p:sp>
      <p:sp>
        <p:nvSpPr>
          <p:cNvPr id="216067" name="Rectangle 3" descr="Rectangle: Click to edit Master text styles&#10;Second level&#10;Third level&#10;Fourth level&#10;Fifth level">
            <a:extLst>
              <a:ext uri="{FF2B5EF4-FFF2-40B4-BE49-F238E27FC236}">
                <a16:creationId xmlns:a16="http://schemas.microsoft.com/office/drawing/2014/main" id="{75316C20-3413-4B00-A83A-919922B6C160}"/>
              </a:ext>
            </a:extLst>
          </p:cNvPr>
          <p:cNvSpPr>
            <a:spLocks noGrp="1" noChangeArrowheads="1"/>
          </p:cNvSpPr>
          <p:nvPr>
            <p:ph idx="1"/>
          </p:nvPr>
        </p:nvSpPr>
        <p:spPr>
          <a:xfrm>
            <a:off x="511629" y="1825624"/>
            <a:ext cx="5788799" cy="4814661"/>
          </a:xfrm>
        </p:spPr>
        <p:txBody>
          <a:bodyPr>
            <a:normAutofit fontScale="55000" lnSpcReduction="20000"/>
          </a:bodyPr>
          <a:lstStyle/>
          <a:p>
            <a:pPr eaLnBrk="1" hangingPunct="1">
              <a:lnSpc>
                <a:spcPct val="110000"/>
              </a:lnSpc>
              <a:spcBef>
                <a:spcPct val="0"/>
              </a:spcBef>
            </a:pPr>
            <a:r>
              <a:rPr lang="en-GB" altLang="zh-TW" sz="4000" dirty="0">
                <a:latin typeface="Arial" panose="020B0604020202020204" pitchFamily="34" charset="0"/>
                <a:ea typeface="Microsoft JhengHei" panose="020B0604030504040204" pitchFamily="34" charset="-120"/>
                <a:cs typeface="Arial" panose="020B0604020202020204" pitchFamily="34" charset="0"/>
              </a:rPr>
              <a:t>Baby notices the association between a particular sound pattern and the consequence in the environment</a:t>
            </a:r>
          </a:p>
          <a:p>
            <a:pPr lvl="1" eaLnBrk="1" hangingPunct="1">
              <a:lnSpc>
                <a:spcPct val="110000"/>
              </a:lnSpc>
              <a:spcBef>
                <a:spcPct val="0"/>
              </a:spcBef>
            </a:pPr>
            <a:r>
              <a:rPr lang="en-GB" altLang="zh-TW" sz="3600" dirty="0">
                <a:latin typeface="Arial" panose="020B0604020202020204" pitchFamily="34" charset="0"/>
                <a:ea typeface="Microsoft JhengHei" panose="020B0604030504040204" pitchFamily="34" charset="-120"/>
                <a:cs typeface="Arial" panose="020B0604020202020204" pitchFamily="34" charset="0"/>
              </a:rPr>
              <a:t>Associated learning  </a:t>
            </a:r>
          </a:p>
          <a:p>
            <a:pPr eaLnBrk="1" hangingPunct="1">
              <a:lnSpc>
                <a:spcPct val="110000"/>
              </a:lnSpc>
              <a:spcBef>
                <a:spcPct val="0"/>
              </a:spcBef>
            </a:pPr>
            <a:r>
              <a:rPr lang="en-GB" altLang="zh-TW" sz="4000" dirty="0">
                <a:latin typeface="Arial" panose="020B0604020202020204" pitchFamily="34" charset="0"/>
                <a:ea typeface="Microsoft JhengHei" panose="020B0604030504040204" pitchFamily="34" charset="-120"/>
                <a:cs typeface="Arial" panose="020B0604020202020204" pitchFamily="34" charset="0"/>
              </a:rPr>
              <a:t>Language develops from imitation (from the child) and reinforcement (from the parents and others)</a:t>
            </a:r>
          </a:p>
          <a:p>
            <a:pPr lvl="1">
              <a:lnSpc>
                <a:spcPct val="110000"/>
              </a:lnSpc>
              <a:spcBef>
                <a:spcPct val="0"/>
              </a:spcBef>
            </a:pPr>
            <a:r>
              <a:rPr lang="en-GB" altLang="zh-TW" sz="3600" dirty="0">
                <a:latin typeface="Arial" panose="020B0604020202020204" pitchFamily="34" charset="0"/>
                <a:ea typeface="Microsoft JhengHei" panose="020B0604030504040204" pitchFamily="34" charset="-120"/>
                <a:cs typeface="Arial" panose="020B0604020202020204" pitchFamily="34" charset="0"/>
              </a:rPr>
              <a:t>Explain how we learn our regional accent and expressions well</a:t>
            </a:r>
          </a:p>
          <a:p>
            <a:r>
              <a:rPr lang="en-US" sz="4000" dirty="0">
                <a:latin typeface="Arial" panose="020B0604020202020204" pitchFamily="34" charset="0"/>
                <a:cs typeface="Arial" panose="020B0604020202020204" pitchFamily="34" charset="0"/>
              </a:rPr>
              <a:t>Parent-reinforced babbling and grammar use.</a:t>
            </a:r>
          </a:p>
          <a:p>
            <a:pPr lvl="1"/>
            <a:r>
              <a:rPr lang="en-US" sz="3600" dirty="0">
                <a:latin typeface="Arial" panose="020B0604020202020204" pitchFamily="34" charset="0"/>
                <a:cs typeface="Arial" panose="020B0604020202020204" pitchFamily="34" charset="0"/>
              </a:rPr>
              <a:t>Correct grammar is reinforced, and becomes more frequent.</a:t>
            </a:r>
          </a:p>
          <a:p>
            <a:pPr lvl="1"/>
            <a:r>
              <a:rPr lang="en-US" sz="3600" dirty="0">
                <a:latin typeface="Arial" panose="020B0604020202020204" pitchFamily="34" charset="0"/>
                <a:cs typeface="Arial" panose="020B0604020202020204" pitchFamily="34" charset="0"/>
              </a:rPr>
              <a:t>Non-grammatical words are not reinforced and become less frequent </a:t>
            </a:r>
          </a:p>
          <a:p>
            <a:pPr lvl="1"/>
            <a:r>
              <a:rPr lang="en-US" sz="3600" dirty="0">
                <a:latin typeface="Arial" panose="020B0604020202020204" pitchFamily="34" charset="0"/>
                <a:cs typeface="Arial" panose="020B0604020202020204" pitchFamily="34" charset="0"/>
              </a:rPr>
              <a:t>Is this what you observe when parents interact with very young children?</a:t>
            </a:r>
          </a:p>
          <a:p>
            <a:pPr eaLnBrk="1" hangingPunct="1">
              <a:lnSpc>
                <a:spcPct val="110000"/>
              </a:lnSpc>
              <a:spcBef>
                <a:spcPct val="0"/>
              </a:spcBef>
            </a:pPr>
            <a:endParaRPr lang="en-GB" altLang="zh-TW" sz="2800" dirty="0">
              <a:latin typeface="Century Gothic" panose="020B0502020202020204" pitchFamily="34" charset="0"/>
              <a:ea typeface="Microsoft JhengHei" panose="020B0604030504040204" pitchFamily="34" charset="-120"/>
            </a:endParaRPr>
          </a:p>
        </p:txBody>
      </p:sp>
      <p:pic>
        <p:nvPicPr>
          <p:cNvPr id="35844" name="Picture 1" descr="hotels4u.jpg">
            <a:hlinkClick r:id="rId3"/>
            <a:extLst>
              <a:ext uri="{FF2B5EF4-FFF2-40B4-BE49-F238E27FC236}">
                <a16:creationId xmlns:a16="http://schemas.microsoft.com/office/drawing/2014/main" id="{3FD4A3E0-3936-41E5-B3AC-A3443032572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00428" y="1825625"/>
            <a:ext cx="5297315" cy="3301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20BE803-B307-3705-EF4A-15EE2BD1A4B8}"/>
              </a:ext>
            </a:extLst>
          </p:cNvPr>
          <p:cNvSpPr txBox="1"/>
          <p:nvPr/>
        </p:nvSpPr>
        <p:spPr>
          <a:xfrm>
            <a:off x="6760029" y="5467401"/>
            <a:ext cx="4669971" cy="369332"/>
          </a:xfrm>
          <a:prstGeom prst="rect">
            <a:avLst/>
          </a:prstGeom>
          <a:noFill/>
        </p:spPr>
        <p:txBody>
          <a:bodyPr wrap="square" rtlCol="0">
            <a:spAutoFit/>
          </a:bodyPr>
          <a:lstStyle/>
          <a:p>
            <a:r>
              <a:rPr lang="en-GB" dirty="0"/>
              <a:t>Recognise the Brummie accent in this clip?</a:t>
            </a:r>
          </a:p>
        </p:txBody>
      </p:sp>
    </p:spTree>
    <p:extLst>
      <p:ext uri="{BB962C8B-B14F-4D97-AF65-F5344CB8AC3E}">
        <p14:creationId xmlns:p14="http://schemas.microsoft.com/office/powerpoint/2010/main" val="39070449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160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1606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160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160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160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2160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21606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2160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7" grpId="0" build="p" bldLvl="2"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1E29C-B1D5-E54E-93AF-6CBB23A7A452}"/>
              </a:ext>
            </a:extLst>
          </p:cNvPr>
          <p:cNvSpPr>
            <a:spLocks noGrp="1"/>
          </p:cNvSpPr>
          <p:nvPr>
            <p:ph type="title"/>
          </p:nvPr>
        </p:nvSpPr>
        <p:spPr/>
        <p:txBody>
          <a:bodyPr/>
          <a:lstStyle/>
          <a:p>
            <a:r>
              <a:rPr lang="en-GB" dirty="0"/>
              <a:t>Example of over extension and parents teaching the correct word</a:t>
            </a:r>
          </a:p>
        </p:txBody>
      </p:sp>
      <p:pic>
        <p:nvPicPr>
          <p:cNvPr id="7" name="Online Media 6" title="AppleOverextension">
            <a:hlinkClick r:id="" action="ppaction://media"/>
            <a:extLst>
              <a:ext uri="{FF2B5EF4-FFF2-40B4-BE49-F238E27FC236}">
                <a16:creationId xmlns:a16="http://schemas.microsoft.com/office/drawing/2014/main" id="{174FE8DF-7B56-4663-CEF3-DFFDE1E4AFCE}"/>
              </a:ext>
            </a:extLst>
          </p:cNvPr>
          <p:cNvPicPr>
            <a:picLocks noGrp="1" noRot="1" noChangeAspect="1"/>
          </p:cNvPicPr>
          <p:nvPr>
            <p:ph idx="1"/>
            <a:videoFile r:link="rId1"/>
          </p:nvPr>
        </p:nvPicPr>
        <p:blipFill>
          <a:blip r:embed="rId4"/>
          <a:stretch>
            <a:fillRect/>
          </a:stretch>
        </p:blipFill>
        <p:spPr>
          <a:xfrm>
            <a:off x="4452256" y="1697305"/>
            <a:ext cx="6688592" cy="4795570"/>
          </a:xfrm>
          <a:prstGeom prst="rect">
            <a:avLst/>
          </a:prstGeom>
        </p:spPr>
      </p:pic>
      <p:sp>
        <p:nvSpPr>
          <p:cNvPr id="8" name="TextBox 7">
            <a:extLst>
              <a:ext uri="{FF2B5EF4-FFF2-40B4-BE49-F238E27FC236}">
                <a16:creationId xmlns:a16="http://schemas.microsoft.com/office/drawing/2014/main" id="{D54D8F33-DAAE-7516-A5FB-49716604D3E4}"/>
              </a:ext>
            </a:extLst>
          </p:cNvPr>
          <p:cNvSpPr txBox="1"/>
          <p:nvPr/>
        </p:nvSpPr>
        <p:spPr>
          <a:xfrm>
            <a:off x="468085" y="1850572"/>
            <a:ext cx="3984171" cy="4832092"/>
          </a:xfrm>
          <a:prstGeom prst="rect">
            <a:avLst/>
          </a:prstGeom>
          <a:noFill/>
        </p:spPr>
        <p:txBody>
          <a:bodyPr wrap="square" rtlCol="0">
            <a:spAutoFit/>
          </a:bodyPr>
          <a:lstStyle/>
          <a:p>
            <a:r>
              <a:rPr lang="en-GB" sz="2800" dirty="0"/>
              <a:t>How successful was the parents’ attempt to teach a new word to their son? </a:t>
            </a:r>
          </a:p>
          <a:p>
            <a:r>
              <a:rPr lang="en-GB" sz="2800" dirty="0"/>
              <a:t>Can you see modelling and  reinforcements being used? </a:t>
            </a:r>
          </a:p>
          <a:p>
            <a:r>
              <a:rPr lang="en-GB" sz="2800" dirty="0"/>
              <a:t>Why was it difficult for the boy to change the word in the first place? </a:t>
            </a:r>
          </a:p>
          <a:p>
            <a:endParaRPr lang="en-GB" sz="2800" dirty="0"/>
          </a:p>
        </p:txBody>
      </p:sp>
    </p:spTree>
    <p:extLst>
      <p:ext uri="{BB962C8B-B14F-4D97-AF65-F5344CB8AC3E}">
        <p14:creationId xmlns:p14="http://schemas.microsoft.com/office/powerpoint/2010/main" val="2532922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A07E85AF-879A-48C4-85E6-B393D83FC82C}"/>
              </a:ext>
            </a:extLst>
          </p:cNvPr>
          <p:cNvSpPr>
            <a:spLocks noGrp="1" noChangeArrowheads="1"/>
          </p:cNvSpPr>
          <p:nvPr>
            <p:ph type="title"/>
          </p:nvPr>
        </p:nvSpPr>
        <p:spPr>
          <a:xfrm>
            <a:off x="6319287" y="0"/>
            <a:ext cx="5580444" cy="1654629"/>
          </a:xfrm>
        </p:spPr>
        <p:txBody>
          <a:bodyPr vert="horz" lIns="91440" tIns="45720" rIns="91440" bIns="45720" rtlCol="0" anchor="b">
            <a:noAutofit/>
          </a:bodyPr>
          <a:lstStyle/>
          <a:p>
            <a:pPr algn="r"/>
            <a:r>
              <a:rPr lang="en-US" altLang="zh-TW" sz="3600" b="1" dirty="0"/>
              <a:t>How effective is parents’ correction of their child’s language?  (Braine, 1971)</a:t>
            </a:r>
            <a:r>
              <a:rPr lang="en-US" altLang="zh-TW" sz="3600" dirty="0"/>
              <a:t> </a:t>
            </a:r>
          </a:p>
        </p:txBody>
      </p:sp>
      <p:pic>
        <p:nvPicPr>
          <p:cNvPr id="7" name="Picture 6">
            <a:extLst>
              <a:ext uri="{FF2B5EF4-FFF2-40B4-BE49-F238E27FC236}">
                <a16:creationId xmlns:a16="http://schemas.microsoft.com/office/drawing/2014/main" id="{F45B1570-DF6F-431C-A857-465CE95B091E}"/>
              </a:ext>
            </a:extLst>
          </p:cNvPr>
          <p:cNvPicPr>
            <a:picLocks noChangeAspect="1"/>
          </p:cNvPicPr>
          <p:nvPr/>
        </p:nvPicPr>
        <p:blipFill>
          <a:blip r:embed="rId3"/>
          <a:stretch>
            <a:fillRect/>
          </a:stretch>
        </p:blipFill>
        <p:spPr>
          <a:xfrm>
            <a:off x="431820" y="-120020"/>
            <a:ext cx="5979866" cy="6711319"/>
          </a:xfrm>
          <a:prstGeom prst="rect">
            <a:avLst/>
          </a:prstGeom>
        </p:spPr>
      </p:pic>
      <p:sp>
        <p:nvSpPr>
          <p:cNvPr id="2" name="TextBox 1">
            <a:extLst>
              <a:ext uri="{FF2B5EF4-FFF2-40B4-BE49-F238E27FC236}">
                <a16:creationId xmlns:a16="http://schemas.microsoft.com/office/drawing/2014/main" id="{B7AA4DBD-662C-EDA9-1B9B-B46644295E37}"/>
              </a:ext>
            </a:extLst>
          </p:cNvPr>
          <p:cNvSpPr txBox="1"/>
          <p:nvPr/>
        </p:nvSpPr>
        <p:spPr>
          <a:xfrm>
            <a:off x="6503361" y="1730829"/>
            <a:ext cx="5580444" cy="5539978"/>
          </a:xfrm>
          <a:prstGeom prst="rect">
            <a:avLst/>
          </a:prstGeom>
          <a:noFill/>
        </p:spPr>
        <p:txBody>
          <a:bodyPr wrap="square" rtlCol="0">
            <a:spAutoFit/>
          </a:bodyPr>
          <a:lstStyle/>
          <a:p>
            <a:r>
              <a:rPr lang="en-GB" sz="2400" dirty="0"/>
              <a:t>Correct modelling was provided early on: “You mean you want the other spoon?”</a:t>
            </a:r>
          </a:p>
          <a:p>
            <a:r>
              <a:rPr lang="en-GB" sz="2400" dirty="0"/>
              <a:t>Scaffolding was then used in this example here.   The dad broke down the phrase to make it easier for his son to copy.  </a:t>
            </a:r>
          </a:p>
          <a:p>
            <a:endParaRPr lang="en-GB" sz="2400" dirty="0"/>
          </a:p>
          <a:p>
            <a:r>
              <a:rPr lang="en-GB" sz="2400" dirty="0"/>
              <a:t>However, Daddy was missing the point here.  His son wanted the other spoon, not a grammar lesson.   </a:t>
            </a:r>
          </a:p>
          <a:p>
            <a:endParaRPr lang="en-GB" sz="2400" dirty="0"/>
          </a:p>
          <a:p>
            <a:r>
              <a:rPr lang="en-GB" sz="2400" b="1" dirty="0">
                <a:solidFill>
                  <a:schemeClr val="accent5">
                    <a:lumMod val="75000"/>
                  </a:schemeClr>
                </a:solidFill>
              </a:rPr>
              <a:t>Remember, the behaviourist approach to learning falls short on accounting for the learner’s motivation.  </a:t>
            </a:r>
          </a:p>
          <a:p>
            <a:endParaRPr lang="en-GB" dirty="0"/>
          </a:p>
        </p:txBody>
      </p:sp>
    </p:spTree>
    <p:extLst>
      <p:ext uri="{BB962C8B-B14F-4D97-AF65-F5344CB8AC3E}">
        <p14:creationId xmlns:p14="http://schemas.microsoft.com/office/powerpoint/2010/main" val="3156955503"/>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44039" name="Rectangle 4403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a:extLst>
              <a:ext uri="{FF2B5EF4-FFF2-40B4-BE49-F238E27FC236}">
                <a16:creationId xmlns:a16="http://schemas.microsoft.com/office/drawing/2014/main" id="{1129C600-D0AC-4F8B-8D8A-6D0F3BFBA2F6}"/>
              </a:ext>
            </a:extLst>
          </p:cNvPr>
          <p:cNvSpPr>
            <a:spLocks noGrp="1" noChangeArrowheads="1"/>
          </p:cNvSpPr>
          <p:nvPr>
            <p:ph type="title"/>
          </p:nvPr>
        </p:nvSpPr>
        <p:spPr>
          <a:xfrm>
            <a:off x="500744" y="397782"/>
            <a:ext cx="5845628" cy="1807305"/>
          </a:xfrm>
        </p:spPr>
        <p:txBody>
          <a:bodyPr>
            <a:normAutofit/>
          </a:bodyPr>
          <a:lstStyle/>
          <a:p>
            <a:pPr eaLnBrk="1" hangingPunct="1"/>
            <a:r>
              <a:rPr lang="en-GB" altLang="zh-TW" sz="4100" dirty="0">
                <a:latin typeface="Century Gothic" panose="020B0502020202020204" pitchFamily="34" charset="0"/>
                <a:ea typeface="Microsoft JhengHei" panose="020B0604030504040204" pitchFamily="34" charset="-120"/>
              </a:rPr>
              <a:t>What do parents really reinforce?  </a:t>
            </a:r>
          </a:p>
        </p:txBody>
      </p:sp>
      <p:sp>
        <p:nvSpPr>
          <p:cNvPr id="4099" name="Rectangle 3" descr="Rectangle: Click to edit Master text styles&#10;Second level&#10;Third level&#10;Fourth level&#10;Fifth level">
            <a:extLst>
              <a:ext uri="{FF2B5EF4-FFF2-40B4-BE49-F238E27FC236}">
                <a16:creationId xmlns:a16="http://schemas.microsoft.com/office/drawing/2014/main" id="{A7E273A4-A2E1-4BC3-8DDD-5A77B735274E}"/>
              </a:ext>
            </a:extLst>
          </p:cNvPr>
          <p:cNvSpPr>
            <a:spLocks noGrp="1" noChangeArrowheads="1"/>
          </p:cNvSpPr>
          <p:nvPr>
            <p:ph idx="1"/>
          </p:nvPr>
        </p:nvSpPr>
        <p:spPr>
          <a:xfrm>
            <a:off x="838200" y="2333297"/>
            <a:ext cx="5725886" cy="3843666"/>
          </a:xfrm>
        </p:spPr>
        <p:txBody>
          <a:bodyPr>
            <a:noAutofit/>
          </a:bodyPr>
          <a:lstStyle/>
          <a:p>
            <a:pPr eaLnBrk="1" hangingPunct="1">
              <a:spcBef>
                <a:spcPct val="0"/>
              </a:spcBef>
              <a:spcAft>
                <a:spcPts val="600"/>
              </a:spcAft>
              <a:buFont typeface="Wingdings" panose="05000000000000000000" pitchFamily="2" charset="2"/>
              <a:buNone/>
            </a:pPr>
            <a:r>
              <a:rPr lang="en-GB" altLang="zh-TW" dirty="0">
                <a:latin typeface="Century Gothic" panose="020B0502020202020204" pitchFamily="34" charset="0"/>
                <a:ea typeface="Microsoft JhengHei" panose="020B0604030504040204" pitchFamily="34" charset="-120"/>
              </a:rPr>
              <a:t>Child: </a:t>
            </a:r>
            <a:r>
              <a:rPr lang="en-GB" altLang="zh-TW" dirty="0">
                <a:latin typeface="Times New Roman" panose="02020603050405020304" pitchFamily="18" charset="0"/>
                <a:ea typeface="Microsoft JhengHei" panose="020B0604030504040204" pitchFamily="34" charset="-120"/>
              </a:rPr>
              <a:t>“</a:t>
            </a:r>
            <a:r>
              <a:rPr lang="en-GB" altLang="zh-TW" dirty="0">
                <a:latin typeface="Century Gothic" panose="020B0502020202020204" pitchFamily="34" charset="0"/>
                <a:ea typeface="Microsoft JhengHei" panose="020B0604030504040204" pitchFamily="34" charset="-120"/>
              </a:rPr>
              <a:t>Doggie </a:t>
            </a:r>
            <a:r>
              <a:rPr lang="en-GB" altLang="zh-TW" dirty="0" err="1">
                <a:latin typeface="Century Gothic" panose="020B0502020202020204" pitchFamily="34" charset="0"/>
                <a:ea typeface="Microsoft JhengHei" panose="020B0604030504040204" pitchFamily="34" charset="-120"/>
              </a:rPr>
              <a:t>bited</a:t>
            </a:r>
            <a:r>
              <a:rPr lang="en-GB" altLang="zh-TW" dirty="0">
                <a:latin typeface="Century Gothic" panose="020B0502020202020204" pitchFamily="34" charset="0"/>
                <a:ea typeface="Microsoft JhengHei" panose="020B0604030504040204" pitchFamily="34" charset="-120"/>
              </a:rPr>
              <a:t> daddy</a:t>
            </a:r>
            <a:r>
              <a:rPr lang="en-GB" altLang="zh-TW" dirty="0">
                <a:latin typeface="Times New Roman" panose="02020603050405020304" pitchFamily="18" charset="0"/>
                <a:ea typeface="Microsoft JhengHei" panose="020B0604030504040204" pitchFamily="34" charset="-120"/>
              </a:rPr>
              <a:t>”</a:t>
            </a:r>
            <a:endParaRPr lang="en-GB" altLang="zh-TW" dirty="0">
              <a:latin typeface="Century Gothic" panose="020B0502020202020204" pitchFamily="34" charset="0"/>
              <a:ea typeface="Microsoft JhengHei" panose="020B0604030504040204" pitchFamily="34" charset="-120"/>
            </a:endParaRPr>
          </a:p>
          <a:p>
            <a:pPr eaLnBrk="1" hangingPunct="1">
              <a:spcBef>
                <a:spcPct val="0"/>
              </a:spcBef>
              <a:spcAft>
                <a:spcPts val="600"/>
              </a:spcAft>
              <a:buFont typeface="Wingdings" panose="05000000000000000000" pitchFamily="2" charset="2"/>
              <a:buNone/>
            </a:pPr>
            <a:r>
              <a:rPr lang="en-GB" altLang="zh-TW" dirty="0">
                <a:latin typeface="Century Gothic" panose="020B0502020202020204" pitchFamily="34" charset="0"/>
                <a:ea typeface="Microsoft JhengHei" panose="020B0604030504040204" pitchFamily="34" charset="-120"/>
              </a:rPr>
              <a:t>Mother: </a:t>
            </a:r>
            <a:r>
              <a:rPr lang="en-GB" altLang="zh-TW" dirty="0">
                <a:latin typeface="Times New Roman" panose="02020603050405020304" pitchFamily="18" charset="0"/>
                <a:ea typeface="Microsoft JhengHei" panose="020B0604030504040204" pitchFamily="34" charset="-120"/>
              </a:rPr>
              <a:t>“</a:t>
            </a:r>
            <a:r>
              <a:rPr lang="en-GB" altLang="zh-TW" b="1" i="1" dirty="0">
                <a:latin typeface="Century Gothic" panose="020B0502020202020204" pitchFamily="34" charset="0"/>
                <a:ea typeface="Microsoft JhengHei" panose="020B0604030504040204" pitchFamily="34" charset="-120"/>
              </a:rPr>
              <a:t>Yes, that</a:t>
            </a:r>
            <a:r>
              <a:rPr lang="en-GB" altLang="zh-TW" b="1" i="1" dirty="0">
                <a:latin typeface="Times New Roman" panose="02020603050405020304" pitchFamily="18" charset="0"/>
                <a:ea typeface="Microsoft JhengHei" panose="020B0604030504040204" pitchFamily="34" charset="-120"/>
              </a:rPr>
              <a:t>’</a:t>
            </a:r>
            <a:r>
              <a:rPr lang="en-GB" altLang="zh-TW" b="1" i="1" dirty="0">
                <a:latin typeface="Century Gothic" panose="020B0502020202020204" pitchFamily="34" charset="0"/>
                <a:ea typeface="Microsoft JhengHei" panose="020B0604030504040204" pitchFamily="34" charset="-120"/>
              </a:rPr>
              <a:t>s right</a:t>
            </a:r>
            <a:r>
              <a:rPr lang="en-GB" altLang="zh-TW" b="1" i="1" dirty="0">
                <a:latin typeface="Times New Roman" panose="02020603050405020304" pitchFamily="18" charset="0"/>
                <a:ea typeface="Microsoft JhengHei" panose="020B0604030504040204" pitchFamily="34" charset="-120"/>
              </a:rPr>
              <a:t>”</a:t>
            </a:r>
            <a:r>
              <a:rPr lang="en-GB" altLang="zh-TW" dirty="0">
                <a:latin typeface="Century Gothic" panose="020B0502020202020204" pitchFamily="34" charset="0"/>
                <a:ea typeface="Microsoft JhengHei" panose="020B0604030504040204" pitchFamily="34" charset="-120"/>
              </a:rPr>
              <a:t>  </a:t>
            </a:r>
          </a:p>
          <a:p>
            <a:pPr eaLnBrk="1" hangingPunct="1">
              <a:spcBef>
                <a:spcPct val="0"/>
              </a:spcBef>
              <a:spcAft>
                <a:spcPts val="600"/>
              </a:spcAft>
              <a:buFont typeface="Wingdings" panose="05000000000000000000" pitchFamily="2" charset="2"/>
              <a:buNone/>
            </a:pPr>
            <a:endParaRPr lang="en-GB" altLang="zh-TW" dirty="0">
              <a:latin typeface="Century Gothic" panose="020B0502020202020204" pitchFamily="34" charset="0"/>
              <a:ea typeface="Microsoft JhengHei" panose="020B0604030504040204" pitchFamily="34" charset="-120"/>
            </a:endParaRPr>
          </a:p>
          <a:p>
            <a:pPr eaLnBrk="1" hangingPunct="1">
              <a:spcBef>
                <a:spcPct val="0"/>
              </a:spcBef>
              <a:spcAft>
                <a:spcPts val="600"/>
              </a:spcAft>
              <a:buFont typeface="Wingdings" panose="05000000000000000000" pitchFamily="2" charset="2"/>
              <a:buNone/>
            </a:pPr>
            <a:r>
              <a:rPr lang="en-GB" altLang="zh-TW" dirty="0">
                <a:latin typeface="Century Gothic" panose="020B0502020202020204" pitchFamily="34" charset="0"/>
                <a:ea typeface="Microsoft JhengHei" panose="020B0604030504040204" pitchFamily="34" charset="-120"/>
              </a:rPr>
              <a:t>Child: </a:t>
            </a:r>
            <a:r>
              <a:rPr lang="en-GB" altLang="zh-TW" dirty="0">
                <a:latin typeface="Times New Roman" panose="02020603050405020304" pitchFamily="18" charset="0"/>
                <a:ea typeface="Microsoft JhengHei" panose="020B0604030504040204" pitchFamily="34" charset="-120"/>
              </a:rPr>
              <a:t>“</a:t>
            </a:r>
            <a:r>
              <a:rPr lang="en-GB" altLang="zh-TW" dirty="0">
                <a:latin typeface="Century Gothic" panose="020B0502020202020204" pitchFamily="34" charset="0"/>
                <a:ea typeface="Microsoft JhengHei" panose="020B0604030504040204" pitchFamily="34" charset="-120"/>
              </a:rPr>
              <a:t>And Walt Disney comes on Tuesday</a:t>
            </a:r>
            <a:r>
              <a:rPr lang="en-GB" altLang="zh-TW" dirty="0">
                <a:latin typeface="Times New Roman" panose="02020603050405020304" pitchFamily="18" charset="0"/>
                <a:ea typeface="Microsoft JhengHei" panose="020B0604030504040204" pitchFamily="34" charset="-120"/>
              </a:rPr>
              <a:t>”</a:t>
            </a:r>
            <a:r>
              <a:rPr lang="en-GB" altLang="zh-TW" dirty="0">
                <a:latin typeface="Century Gothic" panose="020B0502020202020204" pitchFamily="34" charset="0"/>
                <a:ea typeface="Microsoft JhengHei" panose="020B0604030504040204" pitchFamily="34" charset="-120"/>
              </a:rPr>
              <a:t> </a:t>
            </a:r>
          </a:p>
          <a:p>
            <a:pPr eaLnBrk="1" hangingPunct="1">
              <a:spcBef>
                <a:spcPct val="0"/>
              </a:spcBef>
              <a:spcAft>
                <a:spcPts val="600"/>
              </a:spcAft>
              <a:buFont typeface="Wingdings" panose="05000000000000000000" pitchFamily="2" charset="2"/>
              <a:buNone/>
            </a:pPr>
            <a:r>
              <a:rPr lang="en-GB" altLang="zh-TW" dirty="0">
                <a:latin typeface="Century Gothic" panose="020B0502020202020204" pitchFamily="34" charset="0"/>
                <a:ea typeface="Microsoft JhengHei" panose="020B0604030504040204" pitchFamily="34" charset="-120"/>
              </a:rPr>
              <a:t>Mother: </a:t>
            </a:r>
            <a:r>
              <a:rPr lang="en-GB" altLang="zh-TW" dirty="0">
                <a:latin typeface="Times New Roman" panose="02020603050405020304" pitchFamily="18" charset="0"/>
                <a:ea typeface="Microsoft JhengHei" panose="020B0604030504040204" pitchFamily="34" charset="-120"/>
              </a:rPr>
              <a:t>“</a:t>
            </a:r>
            <a:r>
              <a:rPr lang="en-GB" altLang="zh-TW" b="1" i="1" dirty="0">
                <a:latin typeface="Century Gothic" panose="020B0502020202020204" pitchFamily="34" charset="0"/>
                <a:ea typeface="Microsoft JhengHei" panose="020B0604030504040204" pitchFamily="34" charset="-120"/>
              </a:rPr>
              <a:t>No. He doesn</a:t>
            </a:r>
            <a:r>
              <a:rPr lang="en-GB" altLang="zh-TW" b="1" i="1" dirty="0">
                <a:latin typeface="Times New Roman" panose="02020603050405020304" pitchFamily="18" charset="0"/>
                <a:ea typeface="Microsoft JhengHei" panose="020B0604030504040204" pitchFamily="34" charset="-120"/>
              </a:rPr>
              <a:t>’</a:t>
            </a:r>
            <a:r>
              <a:rPr lang="en-GB" altLang="zh-TW" b="1" i="1" dirty="0">
                <a:latin typeface="Century Gothic" panose="020B0502020202020204" pitchFamily="34" charset="0"/>
                <a:ea typeface="Microsoft JhengHei" panose="020B0604030504040204" pitchFamily="34" charset="-120"/>
              </a:rPr>
              <a:t>t</a:t>
            </a:r>
            <a:r>
              <a:rPr lang="en-GB" altLang="zh-TW" b="1" i="1" dirty="0">
                <a:latin typeface="Times New Roman" panose="02020603050405020304" pitchFamily="18" charset="0"/>
                <a:ea typeface="Microsoft JhengHei" panose="020B0604030504040204" pitchFamily="34" charset="-120"/>
              </a:rPr>
              <a:t>”</a:t>
            </a:r>
            <a:r>
              <a:rPr lang="en-GB" altLang="zh-TW" dirty="0">
                <a:latin typeface="Century Gothic" panose="020B0502020202020204" pitchFamily="34" charset="0"/>
                <a:ea typeface="Microsoft JhengHei" panose="020B0604030504040204" pitchFamily="34" charset="-120"/>
              </a:rPr>
              <a:t>  </a:t>
            </a:r>
          </a:p>
          <a:p>
            <a:pPr eaLnBrk="1" hangingPunct="1">
              <a:spcBef>
                <a:spcPct val="0"/>
              </a:spcBef>
              <a:spcAft>
                <a:spcPts val="600"/>
              </a:spcAft>
              <a:buFont typeface="Wingdings" panose="05000000000000000000" pitchFamily="2" charset="2"/>
              <a:buNone/>
            </a:pPr>
            <a:endParaRPr lang="en-GB" altLang="zh-TW" dirty="0">
              <a:latin typeface="Century Gothic" panose="020B0502020202020204" pitchFamily="34" charset="0"/>
              <a:ea typeface="Microsoft JhengHei" panose="020B0604030504040204" pitchFamily="34" charset="-120"/>
            </a:endParaRPr>
          </a:p>
          <a:p>
            <a:pPr eaLnBrk="1" hangingPunct="1">
              <a:spcBef>
                <a:spcPct val="0"/>
              </a:spcBef>
              <a:spcAft>
                <a:spcPts val="600"/>
              </a:spcAft>
              <a:buFont typeface="Wingdings" panose="05000000000000000000" pitchFamily="2" charset="2"/>
              <a:buNone/>
            </a:pPr>
            <a:r>
              <a:rPr lang="en-GB" altLang="zh-TW" b="1" dirty="0">
                <a:latin typeface="Century Gothic" panose="020B0502020202020204" pitchFamily="34" charset="0"/>
                <a:ea typeface="Microsoft JhengHei" panose="020B0604030504040204" pitchFamily="34" charset="-120"/>
              </a:rPr>
              <a:t>In reality, parents are more concerned with </a:t>
            </a:r>
            <a:r>
              <a:rPr lang="en-GB" altLang="zh-TW" b="1" dirty="0">
                <a:latin typeface="Times New Roman" panose="02020603050405020304" pitchFamily="18" charset="0"/>
                <a:ea typeface="Microsoft JhengHei" panose="020B0604030504040204" pitchFamily="34" charset="-120"/>
              </a:rPr>
              <a:t>‘</a:t>
            </a:r>
            <a:r>
              <a:rPr lang="en-GB" altLang="zh-TW" b="1" dirty="0">
                <a:latin typeface="Century Gothic" panose="020B0502020202020204" pitchFamily="34" charset="0"/>
                <a:ea typeface="Microsoft JhengHei" panose="020B0604030504040204" pitchFamily="34" charset="-120"/>
              </a:rPr>
              <a:t>semantics</a:t>
            </a:r>
            <a:r>
              <a:rPr lang="en-GB" altLang="zh-TW" b="1" dirty="0">
                <a:latin typeface="Times New Roman" panose="02020603050405020304" pitchFamily="18" charset="0"/>
                <a:ea typeface="Microsoft JhengHei" panose="020B0604030504040204" pitchFamily="34" charset="-120"/>
              </a:rPr>
              <a:t>’</a:t>
            </a:r>
            <a:r>
              <a:rPr lang="en-GB" altLang="zh-TW" b="1" dirty="0">
                <a:latin typeface="Century Gothic" panose="020B0502020202020204" pitchFamily="34" charset="0"/>
                <a:ea typeface="Microsoft JhengHei" panose="020B0604030504040204" pitchFamily="34" charset="-120"/>
              </a:rPr>
              <a:t> than </a:t>
            </a:r>
            <a:r>
              <a:rPr lang="en-GB" altLang="zh-TW" b="1" dirty="0">
                <a:latin typeface="Times New Roman" panose="02020603050405020304" pitchFamily="18" charset="0"/>
                <a:ea typeface="Microsoft JhengHei" panose="020B0604030504040204" pitchFamily="34" charset="-120"/>
              </a:rPr>
              <a:t>‘</a:t>
            </a:r>
            <a:r>
              <a:rPr lang="en-GB" altLang="zh-TW" b="1" dirty="0">
                <a:latin typeface="Century Gothic" panose="020B0502020202020204" pitchFamily="34" charset="0"/>
                <a:ea typeface="Microsoft JhengHei" panose="020B0604030504040204" pitchFamily="34" charset="-120"/>
              </a:rPr>
              <a:t>grammar</a:t>
            </a:r>
            <a:r>
              <a:rPr lang="en-GB" altLang="zh-TW" b="1" dirty="0">
                <a:latin typeface="Times New Roman" panose="02020603050405020304" pitchFamily="18" charset="0"/>
                <a:ea typeface="Microsoft JhengHei" panose="020B0604030504040204" pitchFamily="34" charset="-120"/>
              </a:rPr>
              <a:t>’.  </a:t>
            </a:r>
            <a:endParaRPr lang="en-GB" altLang="zh-TW" b="1" dirty="0">
              <a:latin typeface="Century Gothic" panose="020B0502020202020204" pitchFamily="34" charset="0"/>
              <a:ea typeface="Microsoft JhengHei" panose="020B0604030504040204" pitchFamily="34" charset="-120"/>
            </a:endParaRPr>
          </a:p>
        </p:txBody>
      </p:sp>
      <p:pic>
        <p:nvPicPr>
          <p:cNvPr id="3" name="Picture 2" descr="A child touching his chin&#10;&#10;Description automatically generated">
            <a:extLst>
              <a:ext uri="{FF2B5EF4-FFF2-40B4-BE49-F238E27FC236}">
                <a16:creationId xmlns:a16="http://schemas.microsoft.com/office/drawing/2014/main" id="{38A6F271-557A-9E09-8809-F48669C0F63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1098"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Box 3">
            <a:extLst>
              <a:ext uri="{FF2B5EF4-FFF2-40B4-BE49-F238E27FC236}">
                <a16:creationId xmlns:a16="http://schemas.microsoft.com/office/drawing/2014/main" id="{DE507147-4FFC-9852-70E8-4DB83820395B}"/>
              </a:ext>
            </a:extLst>
          </p:cNvPr>
          <p:cNvSpPr txBox="1"/>
          <p:nvPr/>
        </p:nvSpPr>
        <p:spPr>
          <a:xfrm>
            <a:off x="9737481" y="6657945"/>
            <a:ext cx="245451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d.pressbooks.pub/ecec1101/chapter/chapter-8-cognitive-development-in-early-childhoo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02709607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0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0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409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409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09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descr="lightbrown_i-putted-plates.jpg">
            <a:extLst>
              <a:ext uri="{FF2B5EF4-FFF2-40B4-BE49-F238E27FC236}">
                <a16:creationId xmlns:a16="http://schemas.microsoft.com/office/drawing/2014/main" id="{53D478FD-FD55-4EBB-A6CD-3EA39CD548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004" y="564094"/>
            <a:ext cx="6310355" cy="3833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Content Placeholder 3">
            <a:extLst>
              <a:ext uri="{FF2B5EF4-FFF2-40B4-BE49-F238E27FC236}">
                <a16:creationId xmlns:a16="http://schemas.microsoft.com/office/drawing/2014/main" id="{9F9E1A16-69AD-45B8-BB15-8F3CC00DA8C1}"/>
              </a:ext>
            </a:extLst>
          </p:cNvPr>
          <p:cNvSpPr>
            <a:spLocks noGrp="1"/>
          </p:cNvSpPr>
          <p:nvPr>
            <p:ph sz="half" idx="2"/>
          </p:nvPr>
        </p:nvSpPr>
        <p:spPr>
          <a:xfrm>
            <a:off x="5747658" y="1722276"/>
            <a:ext cx="6310354" cy="5135724"/>
          </a:xfrm>
        </p:spPr>
        <p:txBody>
          <a:bodyPr>
            <a:noAutofit/>
          </a:bodyPr>
          <a:lstStyle/>
          <a:p>
            <a:pPr lvl="1">
              <a:lnSpc>
                <a:spcPct val="170000"/>
              </a:lnSpc>
              <a:spcBef>
                <a:spcPct val="0"/>
              </a:spcBef>
              <a:buClrTx/>
              <a:buSzTx/>
              <a:buNone/>
            </a:pPr>
            <a:r>
              <a:rPr lang="en-GB" altLang="zh-TW" sz="1800" dirty="0">
                <a:solidFill>
                  <a:schemeClr val="tx1"/>
                </a:solidFill>
                <a:latin typeface="Arial" panose="020B0604020202020204" pitchFamily="34" charset="0"/>
                <a:ea typeface="Microsoft JhengHei" panose="020B0604030504040204" pitchFamily="34" charset="-120"/>
                <a:cs typeface="Arial" panose="020B0604020202020204" pitchFamily="34" charset="0"/>
              </a:rPr>
              <a:t>“Me do it” </a:t>
            </a:r>
          </a:p>
          <a:p>
            <a:pPr lvl="1">
              <a:lnSpc>
                <a:spcPct val="170000"/>
              </a:lnSpc>
              <a:spcBef>
                <a:spcPct val="0"/>
              </a:spcBef>
              <a:buClrTx/>
              <a:buSzTx/>
              <a:buNone/>
            </a:pPr>
            <a:r>
              <a:rPr lang="en-GB" altLang="zh-TW" sz="1800" dirty="0">
                <a:solidFill>
                  <a:schemeClr val="tx1"/>
                </a:solidFill>
                <a:latin typeface="Arial" panose="020B0604020202020204" pitchFamily="34" charset="0"/>
                <a:ea typeface="Microsoft JhengHei" panose="020B0604030504040204" pitchFamily="34" charset="-120"/>
                <a:cs typeface="Arial" panose="020B0604020202020204" pitchFamily="34" charset="0"/>
              </a:rPr>
              <a:t>“I am </a:t>
            </a:r>
            <a:r>
              <a:rPr lang="en-GB" altLang="zh-TW" sz="1800" dirty="0" err="1">
                <a:solidFill>
                  <a:schemeClr val="tx1"/>
                </a:solidFill>
                <a:latin typeface="Arial" panose="020B0604020202020204" pitchFamily="34" charset="0"/>
                <a:ea typeface="Microsoft JhengHei" panose="020B0604030504040204" pitchFamily="34" charset="-120"/>
                <a:cs typeface="Arial" panose="020B0604020202020204" pitchFamily="34" charset="0"/>
              </a:rPr>
              <a:t>ballereening</a:t>
            </a:r>
            <a:r>
              <a:rPr lang="en-GB" altLang="zh-TW" sz="1800" dirty="0">
                <a:solidFill>
                  <a:schemeClr val="tx1"/>
                </a:solidFill>
                <a:latin typeface="Arial" panose="020B0604020202020204" pitchFamily="34" charset="0"/>
                <a:ea typeface="Microsoft JhengHei" panose="020B0604030504040204" pitchFamily="34" charset="-120"/>
                <a:cs typeface="Arial" panose="020B0604020202020204" pitchFamily="34" charset="0"/>
              </a:rPr>
              <a:t>” (</a:t>
            </a:r>
            <a:r>
              <a:rPr lang="en-GB" altLang="zh-TW" sz="1800" dirty="0" err="1">
                <a:solidFill>
                  <a:schemeClr val="tx1"/>
                </a:solidFill>
                <a:latin typeface="Arial" panose="020B0604020202020204" pitchFamily="34" charset="0"/>
                <a:ea typeface="Microsoft JhengHei" panose="020B0604030504040204" pitchFamily="34" charset="-120"/>
                <a:cs typeface="Arial" panose="020B0604020202020204" pitchFamily="34" charset="0"/>
              </a:rPr>
              <a:t>Kuczaj</a:t>
            </a:r>
            <a:r>
              <a:rPr lang="en-GB" altLang="zh-TW" sz="1800" dirty="0">
                <a:solidFill>
                  <a:schemeClr val="tx1"/>
                </a:solidFill>
                <a:latin typeface="Arial" panose="020B0604020202020204" pitchFamily="34" charset="0"/>
                <a:ea typeface="Microsoft JhengHei" panose="020B0604030504040204" pitchFamily="34" charset="-120"/>
                <a:cs typeface="Arial" panose="020B0604020202020204" pitchFamily="34" charset="0"/>
              </a:rPr>
              <a:t>, 1978) (pre</a:t>
            </a:r>
            <a:r>
              <a:rPr lang="en-GB" altLang="zh-TW" sz="1800" dirty="0">
                <a:latin typeface="Arial" panose="020B0604020202020204" pitchFamily="34" charset="0"/>
                <a:ea typeface="Microsoft JhengHei" panose="020B0604030504040204" pitchFamily="34" charset="-120"/>
                <a:cs typeface="Arial" panose="020B0604020202020204" pitchFamily="34" charset="0"/>
              </a:rPr>
              <a:t>tend to do ballet)”</a:t>
            </a:r>
          </a:p>
          <a:p>
            <a:pPr lvl="1">
              <a:lnSpc>
                <a:spcPct val="170000"/>
              </a:lnSpc>
              <a:spcBef>
                <a:spcPct val="0"/>
              </a:spcBef>
              <a:buClrTx/>
              <a:buSzTx/>
              <a:buNone/>
            </a:pPr>
            <a:r>
              <a:rPr lang="en-GB" altLang="zh-TW" sz="1800" dirty="0">
                <a:solidFill>
                  <a:schemeClr val="tx1"/>
                </a:solidFill>
                <a:latin typeface="Arial" panose="020B0604020202020204" pitchFamily="34" charset="0"/>
                <a:ea typeface="Microsoft JhengHei" panose="020B0604030504040204" pitchFamily="34" charset="-120"/>
                <a:cs typeface="Arial" panose="020B0604020202020204" pitchFamily="34" charset="0"/>
              </a:rPr>
              <a:t>“Why is it weathering?” (when it was raining outside)  </a:t>
            </a:r>
          </a:p>
          <a:p>
            <a:pPr lvl="1">
              <a:lnSpc>
                <a:spcPct val="170000"/>
              </a:lnSpc>
              <a:spcBef>
                <a:spcPct val="0"/>
              </a:spcBef>
              <a:buClrTx/>
              <a:buSzTx/>
              <a:buNone/>
            </a:pPr>
            <a:r>
              <a:rPr lang="en-GB" altLang="zh-TW" sz="1800" dirty="0">
                <a:solidFill>
                  <a:schemeClr val="tx1"/>
                </a:solidFill>
                <a:latin typeface="Arial" panose="020B0604020202020204" pitchFamily="34" charset="0"/>
                <a:ea typeface="Microsoft JhengHei" panose="020B0604030504040204" pitchFamily="34" charset="-120"/>
                <a:cs typeface="Arial" panose="020B0604020202020204" pitchFamily="34" charset="0"/>
              </a:rPr>
              <a:t>“Daddy is </a:t>
            </a:r>
            <a:r>
              <a:rPr lang="en-GB" altLang="zh-TW" sz="1800" dirty="0" err="1">
                <a:solidFill>
                  <a:schemeClr val="tx1"/>
                </a:solidFill>
                <a:latin typeface="Arial" panose="020B0604020202020204" pitchFamily="34" charset="0"/>
                <a:ea typeface="Microsoft JhengHei" panose="020B0604030504040204" pitchFamily="34" charset="-120"/>
                <a:cs typeface="Arial" panose="020B0604020202020204" pitchFamily="34" charset="0"/>
              </a:rPr>
              <a:t>noisying</a:t>
            </a:r>
            <a:r>
              <a:rPr lang="en-GB" altLang="zh-TW" sz="1800" dirty="0">
                <a:solidFill>
                  <a:schemeClr val="tx1"/>
                </a:solidFill>
                <a:latin typeface="Arial" panose="020B0604020202020204" pitchFamily="34" charset="0"/>
                <a:ea typeface="Microsoft JhengHei" panose="020B0604030504040204" pitchFamily="34" charset="-120"/>
                <a:cs typeface="Arial" panose="020B0604020202020204" pitchFamily="34" charset="0"/>
              </a:rPr>
              <a:t>” (when dad was cutting grass in the garden) </a:t>
            </a:r>
          </a:p>
          <a:p>
            <a:pPr lvl="1">
              <a:lnSpc>
                <a:spcPct val="170000"/>
              </a:lnSpc>
              <a:spcBef>
                <a:spcPct val="0"/>
              </a:spcBef>
              <a:buClrTx/>
              <a:buSzTx/>
              <a:buNone/>
            </a:pPr>
            <a:r>
              <a:rPr lang="en-GB" altLang="zh-TW" sz="1800" dirty="0">
                <a:solidFill>
                  <a:schemeClr val="tx1"/>
                </a:solidFill>
                <a:latin typeface="Arial" panose="020B0604020202020204" pitchFamily="34" charset="0"/>
                <a:ea typeface="Microsoft JhengHei" panose="020B0604030504040204" pitchFamily="34" charset="-120"/>
                <a:cs typeface="Arial" panose="020B0604020202020204" pitchFamily="34" charset="0"/>
              </a:rPr>
              <a:t>“Please may can I have some sweets”.</a:t>
            </a:r>
          </a:p>
          <a:p>
            <a:pPr lvl="1">
              <a:lnSpc>
                <a:spcPct val="170000"/>
              </a:lnSpc>
              <a:spcBef>
                <a:spcPct val="0"/>
              </a:spcBef>
              <a:buClrTx/>
              <a:buSzTx/>
              <a:buFontTx/>
              <a:buNone/>
            </a:pPr>
            <a:r>
              <a:rPr lang="en-GB" altLang="en-US" sz="1800" dirty="0">
                <a:solidFill>
                  <a:schemeClr val="tx1"/>
                </a:solidFill>
                <a:latin typeface="Arial" panose="020B0604020202020204" pitchFamily="34" charset="0"/>
                <a:cs typeface="Arial" panose="020B0604020202020204" pitchFamily="34" charset="0"/>
              </a:rPr>
              <a:t>Child aged 2 - "This is my jigsaw. I'm </a:t>
            </a:r>
            <a:r>
              <a:rPr lang="en-GB" altLang="en-US" sz="1800" b="1" dirty="0">
                <a:solidFill>
                  <a:schemeClr val="tx1"/>
                </a:solidFill>
                <a:latin typeface="Arial" panose="020B0604020202020204" pitchFamily="34" charset="0"/>
                <a:cs typeface="Arial" panose="020B0604020202020204" pitchFamily="34" charset="0"/>
              </a:rPr>
              <a:t>sawing </a:t>
            </a:r>
            <a:r>
              <a:rPr lang="en-GB" altLang="en-US" sz="1800" dirty="0">
                <a:solidFill>
                  <a:schemeClr val="tx1"/>
                </a:solidFill>
                <a:latin typeface="Arial" panose="020B0604020202020204" pitchFamily="34" charset="0"/>
                <a:cs typeface="Arial" panose="020B0604020202020204" pitchFamily="34" charset="0"/>
              </a:rPr>
              <a:t>some jig.“</a:t>
            </a:r>
          </a:p>
          <a:p>
            <a:pPr lvl="1">
              <a:lnSpc>
                <a:spcPct val="170000"/>
              </a:lnSpc>
              <a:spcBef>
                <a:spcPct val="0"/>
              </a:spcBef>
              <a:buClrTx/>
              <a:buSzTx/>
              <a:buFontTx/>
              <a:buNone/>
            </a:pPr>
            <a:r>
              <a:rPr lang="en-GB" altLang="en-US" sz="1800" dirty="0">
                <a:solidFill>
                  <a:schemeClr val="tx1"/>
                </a:solidFill>
                <a:latin typeface="Arial" panose="020B0604020202020204" pitchFamily="34" charset="0"/>
                <a:cs typeface="Arial" panose="020B0604020202020204" pitchFamily="34" charset="0"/>
              </a:rPr>
              <a:t>Same </a:t>
            </a:r>
            <a:r>
              <a:rPr lang="en-GB" altLang="en-US" sz="1800" dirty="0">
                <a:latin typeface="Arial" panose="020B0604020202020204" pitchFamily="34" charset="0"/>
                <a:cs typeface="Arial" panose="020B0604020202020204" pitchFamily="34" charset="0"/>
              </a:rPr>
              <a:t>child </a:t>
            </a:r>
            <a:r>
              <a:rPr lang="en-GB" altLang="en-US" sz="1800" dirty="0">
                <a:solidFill>
                  <a:schemeClr val="tx1"/>
                </a:solidFill>
                <a:latin typeface="Arial" panose="020B0604020202020204" pitchFamily="34" charset="0"/>
                <a:cs typeface="Arial" panose="020B0604020202020204" pitchFamily="34" charset="0"/>
              </a:rPr>
              <a:t>aged 3 (pointing to the back of her knee): "My </a:t>
            </a:r>
            <a:r>
              <a:rPr lang="en-GB" altLang="en-US" sz="1800" b="1" dirty="0" err="1">
                <a:solidFill>
                  <a:schemeClr val="tx1"/>
                </a:solidFill>
                <a:latin typeface="Arial" panose="020B0604020202020204" pitchFamily="34" charset="0"/>
                <a:cs typeface="Arial" panose="020B0604020202020204" pitchFamily="34" charset="0"/>
              </a:rPr>
              <a:t>legpit</a:t>
            </a:r>
            <a:r>
              <a:rPr lang="en-GB" altLang="en-US" sz="1800" dirty="0">
                <a:solidFill>
                  <a:schemeClr val="tx1"/>
                </a:solidFill>
                <a:latin typeface="Arial" panose="020B0604020202020204" pitchFamily="34" charset="0"/>
                <a:cs typeface="Arial" panose="020B0604020202020204" pitchFamily="34" charset="0"/>
              </a:rPr>
              <a:t> hurts."</a:t>
            </a:r>
            <a:endParaRPr lang="en-GB" altLang="zh-TW" sz="1800" dirty="0">
              <a:solidFill>
                <a:schemeClr val="tx1"/>
              </a:solidFill>
              <a:latin typeface="Arial" panose="020B0604020202020204" pitchFamily="34" charset="0"/>
              <a:ea typeface="Microsoft JhengHei" panose="020B0604030504040204" pitchFamily="34" charset="-120"/>
              <a:cs typeface="Arial" panose="020B0604020202020204" pitchFamily="34" charset="0"/>
            </a:endParaRPr>
          </a:p>
          <a:p>
            <a:pPr lvl="1">
              <a:lnSpc>
                <a:spcPct val="100000"/>
              </a:lnSpc>
              <a:spcBef>
                <a:spcPct val="0"/>
              </a:spcBef>
              <a:buClrTx/>
              <a:buSzTx/>
              <a:buFontTx/>
              <a:buNone/>
            </a:pPr>
            <a:r>
              <a:rPr lang="en-GB" sz="1800" b="1" dirty="0">
                <a:latin typeface="Arial" panose="020B0604020202020204" pitchFamily="34" charset="0"/>
                <a:cs typeface="Arial" panose="020B0604020202020204" pitchFamily="34" charset="0"/>
              </a:rPr>
              <a:t>Children seem to be applying grammatical rules in these examples, even though they were not successful. </a:t>
            </a:r>
          </a:p>
        </p:txBody>
      </p:sp>
      <p:sp>
        <p:nvSpPr>
          <p:cNvPr id="2" name="TextBox 1">
            <a:extLst>
              <a:ext uri="{FF2B5EF4-FFF2-40B4-BE49-F238E27FC236}">
                <a16:creationId xmlns:a16="http://schemas.microsoft.com/office/drawing/2014/main" id="{2C857E7A-743F-4C88-BF8F-291AECBDACAE}"/>
              </a:ext>
            </a:extLst>
          </p:cNvPr>
          <p:cNvSpPr txBox="1"/>
          <p:nvPr/>
        </p:nvSpPr>
        <p:spPr>
          <a:xfrm>
            <a:off x="6455229" y="342625"/>
            <a:ext cx="5595257" cy="1569660"/>
          </a:xfrm>
          <a:prstGeom prst="rect">
            <a:avLst/>
          </a:prstGeom>
          <a:noFill/>
        </p:spPr>
        <p:txBody>
          <a:bodyPr wrap="square" rtlCol="0">
            <a:spAutoFit/>
          </a:bodyPr>
          <a:lstStyle/>
          <a:p>
            <a:r>
              <a:rPr lang="en-GB" sz="2400" b="1" dirty="0">
                <a:solidFill>
                  <a:schemeClr val="accent5">
                    <a:lumMod val="75000"/>
                  </a:schemeClr>
                </a:solidFill>
              </a:rPr>
              <a:t>Many creative uses and speech errors suggest there is more to simple associated learning and direct reinforcement.  </a:t>
            </a:r>
          </a:p>
        </p:txBody>
      </p:sp>
      <p:sp>
        <p:nvSpPr>
          <p:cNvPr id="3" name="TextBox 2">
            <a:extLst>
              <a:ext uri="{FF2B5EF4-FFF2-40B4-BE49-F238E27FC236}">
                <a16:creationId xmlns:a16="http://schemas.microsoft.com/office/drawing/2014/main" id="{AF5E9A2D-39F7-8CD9-E7B5-2055292F1946}"/>
              </a:ext>
            </a:extLst>
          </p:cNvPr>
          <p:cNvSpPr txBox="1"/>
          <p:nvPr/>
        </p:nvSpPr>
        <p:spPr>
          <a:xfrm>
            <a:off x="200612" y="4571425"/>
            <a:ext cx="5677674" cy="2308324"/>
          </a:xfrm>
          <a:prstGeom prst="rect">
            <a:avLst/>
          </a:prstGeom>
          <a:noFill/>
        </p:spPr>
        <p:txBody>
          <a:bodyPr wrap="square" rtlCol="0">
            <a:spAutoFit/>
          </a:bodyPr>
          <a:lstStyle/>
          <a:p>
            <a:r>
              <a:rPr lang="en-GB" sz="2400" dirty="0">
                <a:solidFill>
                  <a:schemeClr val="accent5">
                    <a:lumMod val="75000"/>
                  </a:schemeClr>
                </a:solidFill>
              </a:rPr>
              <a:t>The boy was so proud of his great sense of achievement while his mother was correcting his grammar. </a:t>
            </a:r>
          </a:p>
          <a:p>
            <a:r>
              <a:rPr lang="en-GB" sz="2400" b="1" dirty="0">
                <a:solidFill>
                  <a:schemeClr val="accent5">
                    <a:lumMod val="75000"/>
                  </a:schemeClr>
                </a:solidFill>
              </a:rPr>
              <a:t>Reinforcement is more effective when the child is interested in the same thing.  </a:t>
            </a:r>
          </a:p>
        </p:txBody>
      </p:sp>
    </p:spTree>
    <p:extLst>
      <p:ext uri="{BB962C8B-B14F-4D97-AF65-F5344CB8AC3E}">
        <p14:creationId xmlns:p14="http://schemas.microsoft.com/office/powerpoint/2010/main" val="295323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9" y="548638"/>
            <a:ext cx="3493008" cy="5788152"/>
          </a:xfrm>
        </p:spPr>
        <p:txBody>
          <a:bodyPr anchor="ctr">
            <a:normAutofit/>
          </a:bodyPr>
          <a:lstStyle/>
          <a:p>
            <a:r>
              <a:rPr lang="en-GB" sz="4000"/>
              <a:t>Application in Practice (Behaviourist)</a:t>
            </a:r>
          </a:p>
        </p:txBody>
      </p:sp>
      <p:graphicFrame>
        <p:nvGraphicFramePr>
          <p:cNvPr id="5" name="Content Placeholder 2">
            <a:extLst>
              <a:ext uri="{FF2B5EF4-FFF2-40B4-BE49-F238E27FC236}">
                <a16:creationId xmlns:a16="http://schemas.microsoft.com/office/drawing/2014/main" id="{976F433D-B626-DEC4-AEFC-AE0DE7CCD920}"/>
              </a:ext>
            </a:extLst>
          </p:cNvPr>
          <p:cNvGraphicFramePr>
            <a:graphicFrameLocks noGrp="1"/>
          </p:cNvGraphicFramePr>
          <p:nvPr>
            <p:ph idx="1"/>
            <p:extLst>
              <p:ext uri="{D42A27DB-BD31-4B8C-83A1-F6EECF244321}">
                <p14:modId xmlns:p14="http://schemas.microsoft.com/office/powerpoint/2010/main" val="3913590059"/>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086791F-603C-3A09-DEC4-FDD9E452198E}"/>
              </a:ext>
            </a:extLst>
          </p:cNvPr>
          <p:cNvSpPr>
            <a:spLocks noGrp="1"/>
          </p:cNvSpPr>
          <p:nvPr>
            <p:ph type="ctrTitle"/>
          </p:nvPr>
        </p:nvSpPr>
        <p:spPr>
          <a:xfrm>
            <a:off x="648037" y="1298448"/>
            <a:ext cx="5895178" cy="4099642"/>
          </a:xfrm>
        </p:spPr>
        <p:txBody>
          <a:bodyPr anchor="b">
            <a:normAutofit/>
          </a:bodyPr>
          <a:lstStyle/>
          <a:p>
            <a:r>
              <a:rPr lang="en-GB" sz="6600">
                <a:solidFill>
                  <a:srgbClr val="FFFFFF"/>
                </a:solidFill>
              </a:rPr>
              <a:t>Interactionist Theories – Bruner (and Vygotsky)</a:t>
            </a:r>
          </a:p>
        </p:txBody>
      </p:sp>
      <p:sp>
        <p:nvSpPr>
          <p:cNvPr id="3" name="Subtitle 2">
            <a:extLst>
              <a:ext uri="{FF2B5EF4-FFF2-40B4-BE49-F238E27FC236}">
                <a16:creationId xmlns:a16="http://schemas.microsoft.com/office/drawing/2014/main" id="{C7355F7E-C2EE-473C-E2B4-70417C8C32BE}"/>
              </a:ext>
            </a:extLst>
          </p:cNvPr>
          <p:cNvSpPr>
            <a:spLocks noGrp="1"/>
          </p:cNvSpPr>
          <p:nvPr>
            <p:ph type="subTitle" idx="1"/>
          </p:nvPr>
        </p:nvSpPr>
        <p:spPr>
          <a:xfrm>
            <a:off x="7848600" y="1122363"/>
            <a:ext cx="3505200" cy="4269549"/>
          </a:xfrm>
        </p:spPr>
        <p:txBody>
          <a:bodyPr anchor="b">
            <a:normAutofit/>
          </a:bodyPr>
          <a:lstStyle/>
          <a:p>
            <a:r>
              <a:rPr lang="en-GB" dirty="0"/>
              <a:t>Language development requires social interaction</a:t>
            </a:r>
          </a:p>
          <a:p>
            <a:r>
              <a:rPr lang="en-GB" dirty="0"/>
              <a:t>- Language Acquisition Support System (LASS).</a:t>
            </a:r>
          </a:p>
          <a:p>
            <a:pPr algn="l"/>
            <a:endParaRPr lang="en-GB" dirty="0"/>
          </a:p>
        </p:txBody>
      </p:sp>
      <p:sp>
        <p:nvSpPr>
          <p:cNvPr id="12" name="sketch line 1">
            <a:extLst>
              <a:ext uri="{FF2B5EF4-FFF2-40B4-BE49-F238E27FC236}">
                <a16:creationId xmlns:a16="http://schemas.microsoft.com/office/drawing/2014/main" id="{32C5B66D-E390-4A14-AB60-69626CBF2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62635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a:extLst>
              <a:ext uri="{FF2B5EF4-FFF2-40B4-BE49-F238E27FC236}">
                <a16:creationId xmlns:a16="http://schemas.microsoft.com/office/drawing/2014/main" id="{646273DA-F933-4D17-A5FE-B1EF87FD7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0653" y="5626353"/>
            <a:ext cx="3479619" cy="18288"/>
          </a:xfrm>
          <a:custGeom>
            <a:avLst/>
            <a:gdLst>
              <a:gd name="connsiteX0" fmla="*/ 0 w 3479619"/>
              <a:gd name="connsiteY0" fmla="*/ 0 h 18288"/>
              <a:gd name="connsiteX1" fmla="*/ 661128 w 3479619"/>
              <a:gd name="connsiteY1" fmla="*/ 0 h 18288"/>
              <a:gd name="connsiteX2" fmla="*/ 1357051 w 3479619"/>
              <a:gd name="connsiteY2" fmla="*/ 0 h 18288"/>
              <a:gd name="connsiteX3" fmla="*/ 2087771 w 3479619"/>
              <a:gd name="connsiteY3" fmla="*/ 0 h 18288"/>
              <a:gd name="connsiteX4" fmla="*/ 2818491 w 3479619"/>
              <a:gd name="connsiteY4" fmla="*/ 0 h 18288"/>
              <a:gd name="connsiteX5" fmla="*/ 3479619 w 3479619"/>
              <a:gd name="connsiteY5" fmla="*/ 0 h 18288"/>
              <a:gd name="connsiteX6" fmla="*/ 3479619 w 3479619"/>
              <a:gd name="connsiteY6" fmla="*/ 18288 h 18288"/>
              <a:gd name="connsiteX7" fmla="*/ 2714103 w 3479619"/>
              <a:gd name="connsiteY7" fmla="*/ 18288 h 18288"/>
              <a:gd name="connsiteX8" fmla="*/ 1948587 w 3479619"/>
              <a:gd name="connsiteY8" fmla="*/ 18288 h 18288"/>
              <a:gd name="connsiteX9" fmla="*/ 1252663 w 3479619"/>
              <a:gd name="connsiteY9" fmla="*/ 18288 h 18288"/>
              <a:gd name="connsiteX10" fmla="*/ 0 w 3479619"/>
              <a:gd name="connsiteY10" fmla="*/ 18288 h 18288"/>
              <a:gd name="connsiteX11" fmla="*/ 0 w 3479619"/>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9619" h="18288" fill="none" extrusionOk="0">
                <a:moveTo>
                  <a:pt x="0" y="0"/>
                </a:moveTo>
                <a:cubicBezTo>
                  <a:pt x="178395" y="-3637"/>
                  <a:pt x="368619" y="-28254"/>
                  <a:pt x="661128" y="0"/>
                </a:cubicBezTo>
                <a:cubicBezTo>
                  <a:pt x="953637" y="28254"/>
                  <a:pt x="1022982" y="-4416"/>
                  <a:pt x="1357051" y="0"/>
                </a:cubicBezTo>
                <a:cubicBezTo>
                  <a:pt x="1691120" y="4416"/>
                  <a:pt x="1729558" y="27777"/>
                  <a:pt x="2087771" y="0"/>
                </a:cubicBezTo>
                <a:cubicBezTo>
                  <a:pt x="2445984" y="-27777"/>
                  <a:pt x="2592094" y="4429"/>
                  <a:pt x="2818491" y="0"/>
                </a:cubicBezTo>
                <a:cubicBezTo>
                  <a:pt x="3044888" y="-4429"/>
                  <a:pt x="3204567" y="26471"/>
                  <a:pt x="3479619" y="0"/>
                </a:cubicBezTo>
                <a:cubicBezTo>
                  <a:pt x="3478910" y="8157"/>
                  <a:pt x="3479206" y="12125"/>
                  <a:pt x="3479619" y="18288"/>
                </a:cubicBezTo>
                <a:cubicBezTo>
                  <a:pt x="3315855" y="-2963"/>
                  <a:pt x="3094885" y="26965"/>
                  <a:pt x="2714103" y="18288"/>
                </a:cubicBezTo>
                <a:cubicBezTo>
                  <a:pt x="2333321" y="9611"/>
                  <a:pt x="2260528" y="-15335"/>
                  <a:pt x="1948587" y="18288"/>
                </a:cubicBezTo>
                <a:cubicBezTo>
                  <a:pt x="1636646" y="51911"/>
                  <a:pt x="1489816" y="46369"/>
                  <a:pt x="1252663" y="18288"/>
                </a:cubicBezTo>
                <a:cubicBezTo>
                  <a:pt x="1015510" y="-9793"/>
                  <a:pt x="519812" y="-12177"/>
                  <a:pt x="0" y="18288"/>
                </a:cubicBezTo>
                <a:cubicBezTo>
                  <a:pt x="-46" y="12483"/>
                  <a:pt x="-203" y="6491"/>
                  <a:pt x="0" y="0"/>
                </a:cubicBezTo>
                <a:close/>
              </a:path>
              <a:path w="3479619" h="18288" stroke="0" extrusionOk="0">
                <a:moveTo>
                  <a:pt x="0" y="0"/>
                </a:moveTo>
                <a:cubicBezTo>
                  <a:pt x="326045" y="25020"/>
                  <a:pt x="425411" y="-17676"/>
                  <a:pt x="661128" y="0"/>
                </a:cubicBezTo>
                <a:cubicBezTo>
                  <a:pt x="896845" y="17676"/>
                  <a:pt x="1124825" y="1478"/>
                  <a:pt x="1252663" y="0"/>
                </a:cubicBezTo>
                <a:cubicBezTo>
                  <a:pt x="1380502" y="-1478"/>
                  <a:pt x="1694914" y="11788"/>
                  <a:pt x="2018179" y="0"/>
                </a:cubicBezTo>
                <a:cubicBezTo>
                  <a:pt x="2341444" y="-11788"/>
                  <a:pt x="2451167" y="12596"/>
                  <a:pt x="2679307" y="0"/>
                </a:cubicBezTo>
                <a:cubicBezTo>
                  <a:pt x="2907447" y="-12596"/>
                  <a:pt x="3094555" y="23821"/>
                  <a:pt x="3479619" y="0"/>
                </a:cubicBezTo>
                <a:cubicBezTo>
                  <a:pt x="3479355" y="4493"/>
                  <a:pt x="3480003" y="9472"/>
                  <a:pt x="3479619" y="18288"/>
                </a:cubicBezTo>
                <a:cubicBezTo>
                  <a:pt x="3311729" y="36782"/>
                  <a:pt x="3015946" y="7938"/>
                  <a:pt x="2783695" y="18288"/>
                </a:cubicBezTo>
                <a:cubicBezTo>
                  <a:pt x="2551444" y="28638"/>
                  <a:pt x="2398767" y="-13940"/>
                  <a:pt x="2018179" y="18288"/>
                </a:cubicBezTo>
                <a:cubicBezTo>
                  <a:pt x="1637591" y="50516"/>
                  <a:pt x="1634873" y="-6356"/>
                  <a:pt x="1426644" y="18288"/>
                </a:cubicBezTo>
                <a:cubicBezTo>
                  <a:pt x="1218415" y="42932"/>
                  <a:pt x="1006973" y="4094"/>
                  <a:pt x="730720" y="18288"/>
                </a:cubicBezTo>
                <a:cubicBezTo>
                  <a:pt x="454467" y="32482"/>
                  <a:pt x="291313" y="3910"/>
                  <a:pt x="0" y="18288"/>
                </a:cubicBezTo>
                <a:cubicBezTo>
                  <a:pt x="843" y="9577"/>
                  <a:pt x="371" y="690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884641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04B8143-3907-5396-F19C-4EDBFE8DE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CB751-EB10-E24E-488B-369940A05B90}"/>
              </a:ext>
            </a:extLst>
          </p:cNvPr>
          <p:cNvSpPr>
            <a:spLocks noGrp="1"/>
          </p:cNvSpPr>
          <p:nvPr>
            <p:ph type="title"/>
          </p:nvPr>
        </p:nvSpPr>
        <p:spPr>
          <a:xfrm>
            <a:off x="612648" y="603504"/>
            <a:ext cx="11019513" cy="1527048"/>
          </a:xfrm>
        </p:spPr>
        <p:txBody>
          <a:bodyPr anchor="b">
            <a:normAutofit/>
          </a:bodyPr>
          <a:lstStyle/>
          <a:p>
            <a:r>
              <a:rPr lang="en-GB" dirty="0"/>
              <a:t>Importance of Social Interaction</a:t>
            </a:r>
          </a:p>
        </p:txBody>
      </p:sp>
      <p:sp>
        <p:nvSpPr>
          <p:cNvPr id="3" name="Content Placeholder 2">
            <a:extLst>
              <a:ext uri="{FF2B5EF4-FFF2-40B4-BE49-F238E27FC236}">
                <a16:creationId xmlns:a16="http://schemas.microsoft.com/office/drawing/2014/main" id="{8E996F9E-9F74-553B-295D-56FAD905465E}"/>
              </a:ext>
            </a:extLst>
          </p:cNvPr>
          <p:cNvSpPr>
            <a:spLocks noGrp="1"/>
          </p:cNvSpPr>
          <p:nvPr>
            <p:ph idx="1"/>
          </p:nvPr>
        </p:nvSpPr>
        <p:spPr>
          <a:xfrm>
            <a:off x="612648" y="2212848"/>
            <a:ext cx="11019514" cy="4096512"/>
          </a:xfrm>
        </p:spPr>
        <p:txBody>
          <a:bodyPr>
            <a:normAutofit lnSpcReduction="10000"/>
          </a:bodyPr>
          <a:lstStyle/>
          <a:p>
            <a:pPr lvl="0"/>
            <a:r>
              <a:rPr lang="en-GB" sz="2000" dirty="0"/>
              <a:t>Jerome Bruner’s (1983) social interaction theory of language development emphasizes the crucial role of social interaction and communication with caregivers in helping children acquire language. </a:t>
            </a:r>
          </a:p>
          <a:p>
            <a:pPr lvl="0"/>
            <a:r>
              <a:rPr lang="en-GB" sz="2000" dirty="0"/>
              <a:t>Language develops </a:t>
            </a:r>
            <a:r>
              <a:rPr lang="en-GB" sz="2000" b="1" dirty="0"/>
              <a:t>primarily through social interaction</a:t>
            </a:r>
            <a:r>
              <a:rPr lang="en-GB" sz="2000" dirty="0"/>
              <a:t>. Children learn language by engaging with more knowledgeable individuals—such as parents, teachers, or peers—who help them make sense of their environment and communicate effectively.</a:t>
            </a:r>
          </a:p>
          <a:p>
            <a:pPr lvl="0"/>
            <a:r>
              <a:rPr lang="en-GB" sz="2000" b="1" dirty="0"/>
              <a:t>Key concepts</a:t>
            </a:r>
            <a:r>
              <a:rPr lang="en-GB" sz="2000" dirty="0"/>
              <a:t>:</a:t>
            </a:r>
          </a:p>
          <a:p>
            <a:pPr lvl="0"/>
            <a:r>
              <a:rPr lang="en-GB" sz="2000" i="1" dirty="0"/>
              <a:t>Zone of Proximal Development (ZPD)</a:t>
            </a:r>
            <a:r>
              <a:rPr lang="en-GB" sz="2000" dirty="0"/>
              <a:t> – the gap between what a child can do alone and with help.</a:t>
            </a:r>
          </a:p>
          <a:p>
            <a:pPr lvl="0"/>
            <a:r>
              <a:rPr lang="en-GB" sz="2000" i="1" dirty="0"/>
              <a:t>Scaffolding</a:t>
            </a:r>
            <a:r>
              <a:rPr lang="en-GB" sz="2000" dirty="0"/>
              <a:t> – support provided by adults or peers to aid learning.</a:t>
            </a:r>
          </a:p>
          <a:p>
            <a:pPr lvl="0"/>
            <a:r>
              <a:rPr lang="en-GB" sz="2000" dirty="0"/>
              <a:t>Social Constructivism</a:t>
            </a:r>
            <a:endParaRPr lang="en-US" sz="2000" dirty="0"/>
          </a:p>
          <a:p>
            <a:pPr marL="0" indent="0">
              <a:buNone/>
            </a:pPr>
            <a:r>
              <a:rPr lang="en-GB" sz="2000" dirty="0"/>
              <a:t>Unlike theories that focus solely on innate biological mechanisms (like Chomsky's), Bruner believed that language develops through guided interaction within a social context.</a:t>
            </a:r>
            <a:endParaRPr lang="en-US"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3944796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68534" y="603504"/>
            <a:ext cx="5916169" cy="1527048"/>
          </a:xfrm>
        </p:spPr>
        <p:txBody>
          <a:bodyPr anchor="b">
            <a:normAutofit/>
          </a:bodyPr>
          <a:lstStyle/>
          <a:p>
            <a:r>
              <a:t>Language Acquisition Support System (LASS)</a:t>
            </a:r>
          </a:p>
        </p:txBody>
      </p:sp>
      <p:pic>
        <p:nvPicPr>
          <p:cNvPr id="5" name="Picture 4" descr="Drawings on colorful paper">
            <a:extLst>
              <a:ext uri="{FF2B5EF4-FFF2-40B4-BE49-F238E27FC236}">
                <a16:creationId xmlns:a16="http://schemas.microsoft.com/office/drawing/2014/main" id="{9FB805E6-BA45-9198-0F69-63A40FF1D6E6}"/>
              </a:ext>
            </a:extLst>
          </p:cNvPr>
          <p:cNvPicPr>
            <a:picLocks noChangeAspect="1"/>
          </p:cNvPicPr>
          <p:nvPr/>
        </p:nvPicPr>
        <p:blipFill>
          <a:blip r:embed="rId3"/>
          <a:srcRect l="15975" r="36232" b="-1"/>
          <a:stretch>
            <a:fillRect/>
          </a:stretch>
        </p:blipFill>
        <p:spPr>
          <a:xfrm>
            <a:off x="20" y="10"/>
            <a:ext cx="4910308" cy="6857990"/>
          </a:xfrm>
          <a:prstGeom prst="rect">
            <a:avLst/>
          </a:prstGeom>
        </p:spPr>
      </p:pic>
      <p:sp>
        <p:nvSpPr>
          <p:cNvPr id="3" name="Content Placeholder 2"/>
          <p:cNvSpPr>
            <a:spLocks noGrp="1"/>
          </p:cNvSpPr>
          <p:nvPr>
            <p:ph idx="1"/>
          </p:nvPr>
        </p:nvSpPr>
        <p:spPr>
          <a:xfrm>
            <a:off x="5568533" y="2214282"/>
            <a:ext cx="5916169" cy="4095078"/>
          </a:xfrm>
        </p:spPr>
        <p:txBody>
          <a:bodyPr>
            <a:normAutofit/>
          </a:bodyPr>
          <a:lstStyle/>
          <a:p>
            <a:pPr marL="0" indent="0">
              <a:buNone/>
            </a:pPr>
            <a:r>
              <a:rPr lang="en-GB" sz="2000" dirty="0"/>
              <a:t>The Language Acquisition Support System (LASS) involves the support provided by adults to help children learn language. (How does this differ from Chomsky's LAD?)</a:t>
            </a:r>
          </a:p>
          <a:p>
            <a:pPr marL="0" indent="0">
              <a:buNone/>
            </a:pPr>
            <a:endParaRPr lang="en-GB" sz="2000" dirty="0"/>
          </a:p>
          <a:p>
            <a:pPr marL="0" indent="0">
              <a:buNone/>
            </a:pPr>
            <a:r>
              <a:rPr lang="en-GB" sz="2000" dirty="0"/>
              <a:t>-Role of caregivers in scaffolding language.</a:t>
            </a:r>
          </a:p>
          <a:p>
            <a:pPr marL="0" indent="0">
              <a:buNone/>
            </a:pPr>
            <a:r>
              <a:rPr lang="en-GB" sz="2000" dirty="0"/>
              <a:t>-Joint attention and shared activities.</a:t>
            </a:r>
          </a:p>
          <a:p>
            <a:pPr marL="0" indent="0">
              <a:buNone/>
            </a:pPr>
            <a:endParaRPr lang="en-GB" sz="2000" dirty="0"/>
          </a:p>
          <a:p>
            <a:pPr marL="0" indent="0">
              <a:buNone/>
            </a:pPr>
            <a:r>
              <a:rPr lang="en-GB" sz="2000" dirty="0"/>
              <a:t>For example: Imitation and Expansion - If a toddler says “ball,” a caregiver might respond, “Yes, that’s a red ball!”—expanding the child’s language use.</a:t>
            </a:r>
          </a:p>
          <a:p>
            <a:pPr marL="0" indent="0">
              <a:buNone/>
            </a:pPr>
            <a:endParaRPr lang="en-GB" sz="1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649" y="548639"/>
            <a:ext cx="3494314" cy="5786638"/>
          </a:xfrm>
        </p:spPr>
        <p:txBody>
          <a:bodyPr anchor="t">
            <a:normAutofit/>
          </a:bodyPr>
          <a:lstStyle/>
          <a:p>
            <a:r>
              <a:t>Application in Practice (Interactionist)</a:t>
            </a:r>
          </a:p>
        </p:txBody>
      </p:sp>
      <p:graphicFrame>
        <p:nvGraphicFramePr>
          <p:cNvPr id="5" name="Content Placeholder 2">
            <a:extLst>
              <a:ext uri="{FF2B5EF4-FFF2-40B4-BE49-F238E27FC236}">
                <a16:creationId xmlns:a16="http://schemas.microsoft.com/office/drawing/2014/main" id="{98AB3EE9-D0ED-EAF4-FBFA-B7CCFD921889}"/>
              </a:ext>
            </a:extLst>
          </p:cNvPr>
          <p:cNvGraphicFramePr>
            <a:graphicFrameLocks noGrp="1"/>
          </p:cNvGraphicFramePr>
          <p:nvPr>
            <p:ph idx="1"/>
            <p:extLst>
              <p:ext uri="{D42A27DB-BD31-4B8C-83A1-F6EECF244321}">
                <p14:modId xmlns:p14="http://schemas.microsoft.com/office/powerpoint/2010/main" val="1501686876"/>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holding a baby&#10;&#10;Description generated with high confidence">
            <a:extLst>
              <a:ext uri="{FF2B5EF4-FFF2-40B4-BE49-F238E27FC236}">
                <a16:creationId xmlns:a16="http://schemas.microsoft.com/office/drawing/2014/main" id="{30806F6C-9E75-0FB7-716E-E081C43C1D3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13270" y="3849166"/>
            <a:ext cx="3302816" cy="2889091"/>
          </a:xfrm>
          <a:prstGeom prst="rect">
            <a:avLst/>
          </a:prstGeom>
        </p:spPr>
      </p:pic>
      <p:sp>
        <p:nvSpPr>
          <p:cNvPr id="60417" name="Title 10"/>
          <p:cNvSpPr>
            <a:spLocks noGrp="1"/>
          </p:cNvSpPr>
          <p:nvPr>
            <p:ph type="title"/>
          </p:nvPr>
        </p:nvSpPr>
        <p:spPr>
          <a:xfrm>
            <a:off x="1983441" y="434847"/>
            <a:ext cx="8420100" cy="1097279"/>
          </a:xfrm>
        </p:spPr>
        <p:txBody>
          <a:bodyPr>
            <a:normAutofit fontScale="90000"/>
          </a:bodyPr>
          <a:lstStyle/>
          <a:p>
            <a:r>
              <a:rPr lang="en-US" dirty="0"/>
              <a:t>The interactionist explanation  </a:t>
            </a:r>
            <a:br>
              <a:rPr lang="en-US" dirty="0"/>
            </a:br>
            <a:endParaRPr lang="en-US" noProof="0" dirty="0"/>
          </a:p>
        </p:txBody>
      </p:sp>
      <p:sp>
        <p:nvSpPr>
          <p:cNvPr id="29699" name="Rectangle 3"/>
          <p:cNvSpPr>
            <a:spLocks noGrp="1" noChangeArrowheads="1"/>
          </p:cNvSpPr>
          <p:nvPr>
            <p:ph type="body" idx="1"/>
          </p:nvPr>
        </p:nvSpPr>
        <p:spPr>
          <a:xfrm>
            <a:off x="3635829" y="1564289"/>
            <a:ext cx="7478485" cy="5173968"/>
          </a:xfrm>
        </p:spPr>
        <p:txBody>
          <a:bodyPr>
            <a:normAutofit fontScale="40000" lnSpcReduction="20000"/>
          </a:bodyPr>
          <a:lstStyle/>
          <a:p>
            <a:pPr lvl="1">
              <a:lnSpc>
                <a:spcPct val="120000"/>
              </a:lnSpc>
            </a:pPr>
            <a:r>
              <a:rPr lang="en-US" sz="6000" noProof="0" dirty="0"/>
              <a:t>Four key ideas</a:t>
            </a:r>
          </a:p>
          <a:p>
            <a:pPr lvl="1">
              <a:lnSpc>
                <a:spcPct val="120000"/>
              </a:lnSpc>
            </a:pPr>
            <a:endParaRPr lang="en-US" sz="4200" dirty="0"/>
          </a:p>
          <a:p>
            <a:pPr lvl="1">
              <a:lnSpc>
                <a:spcPct val="120000"/>
              </a:lnSpc>
            </a:pPr>
            <a:endParaRPr lang="en-US" sz="4200" noProof="0" dirty="0"/>
          </a:p>
          <a:p>
            <a:pPr lvl="1">
              <a:lnSpc>
                <a:spcPct val="120000"/>
              </a:lnSpc>
            </a:pPr>
            <a:endParaRPr lang="en-US" sz="4200" dirty="0"/>
          </a:p>
          <a:p>
            <a:pPr lvl="1">
              <a:lnSpc>
                <a:spcPct val="120000"/>
              </a:lnSpc>
            </a:pPr>
            <a:endParaRPr lang="en-US" sz="4200" noProof="0" dirty="0"/>
          </a:p>
          <a:p>
            <a:pPr lvl="1">
              <a:lnSpc>
                <a:spcPct val="120000"/>
              </a:lnSpc>
            </a:pPr>
            <a:endParaRPr lang="en-US" sz="4200" dirty="0"/>
          </a:p>
          <a:p>
            <a:pPr lvl="1">
              <a:lnSpc>
                <a:spcPct val="120000"/>
              </a:lnSpc>
            </a:pPr>
            <a:endParaRPr lang="en-US" sz="4200" noProof="0" dirty="0"/>
          </a:p>
          <a:p>
            <a:pPr lvl="1">
              <a:lnSpc>
                <a:spcPct val="120000"/>
              </a:lnSpc>
            </a:pPr>
            <a:endParaRPr lang="en-US" sz="4200" dirty="0"/>
          </a:p>
          <a:p>
            <a:pPr lvl="1">
              <a:lnSpc>
                <a:spcPct val="120000"/>
              </a:lnSpc>
            </a:pPr>
            <a:endParaRPr lang="en-US" sz="4200" noProof="0" dirty="0"/>
          </a:p>
          <a:p>
            <a:pPr lvl="1">
              <a:lnSpc>
                <a:spcPct val="120000"/>
              </a:lnSpc>
            </a:pPr>
            <a:endParaRPr lang="en-US" sz="4200" dirty="0"/>
          </a:p>
          <a:p>
            <a:pPr marL="457200" lvl="1" indent="0">
              <a:lnSpc>
                <a:spcPct val="120000"/>
              </a:lnSpc>
              <a:buNone/>
            </a:pPr>
            <a:r>
              <a:rPr lang="en-US" sz="4200" dirty="0"/>
              <a:t>This theory does not propose language-specific neurological model like the nativist/innate explanation </a:t>
            </a:r>
          </a:p>
          <a:p>
            <a:pPr marL="628650" lvl="1" indent="-171450">
              <a:lnSpc>
                <a:spcPct val="120000"/>
              </a:lnSpc>
              <a:buFont typeface="Arial"/>
              <a:buChar char="•"/>
            </a:pPr>
            <a:r>
              <a:rPr lang="en-GB" altLang="zh-TW" sz="4200" b="1" dirty="0">
                <a:latin typeface="Century Gothic" panose="020B0502020202020204" pitchFamily="34" charset="0"/>
                <a:ea typeface="Microsoft JhengHei" panose="020B0604030504040204" pitchFamily="34" charset="-120"/>
              </a:rPr>
              <a:t>language driven by need to </a:t>
            </a:r>
            <a:r>
              <a:rPr lang="en-GB" altLang="zh-TW" sz="4200" b="1" dirty="0">
                <a:latin typeface="Century Gothic" panose="020B0502020202020204" pitchFamily="34" charset="0"/>
                <a:ea typeface="Microsoft JhengHei" panose="020B0604030504040204" pitchFamily="34" charset="-120"/>
                <a:hlinkClick r:id="rId5"/>
              </a:rPr>
              <a:t>interact</a:t>
            </a:r>
            <a:r>
              <a:rPr lang="en-GB" altLang="zh-TW" sz="4200" b="1" dirty="0">
                <a:latin typeface="Century Gothic" panose="020B0502020202020204" pitchFamily="34" charset="0"/>
                <a:ea typeface="Microsoft JhengHei" panose="020B0604030504040204" pitchFamily="34" charset="-120"/>
              </a:rPr>
              <a:t> and supported by social agents </a:t>
            </a:r>
            <a:endParaRPr lang="en-US" sz="4200" dirty="0"/>
          </a:p>
          <a:p>
            <a:pPr lvl="1">
              <a:lnSpc>
                <a:spcPct val="120000"/>
              </a:lnSpc>
            </a:pPr>
            <a:endParaRPr lang="en-US" noProof="0" dirty="0"/>
          </a:p>
        </p:txBody>
      </p:sp>
      <p:pic>
        <p:nvPicPr>
          <p:cNvPr id="2" name="Picture 1" descr="A photo shows a baby girl smiling and pointing at something and crinkling her eyes and nose."/>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7658" y="1695492"/>
            <a:ext cx="2871565" cy="2153674"/>
          </a:xfrm>
          <a:prstGeom prst="rect">
            <a:avLst/>
          </a:prstGeom>
        </p:spPr>
      </p:pic>
      <p:sp>
        <p:nvSpPr>
          <p:cNvPr id="6" name="TextBox 5">
            <a:extLst>
              <a:ext uri="{FF2B5EF4-FFF2-40B4-BE49-F238E27FC236}">
                <a16:creationId xmlns:a16="http://schemas.microsoft.com/office/drawing/2014/main" id="{DE9A44FA-2A33-70EF-CAA4-89ADDDACBEF8}"/>
              </a:ext>
            </a:extLst>
          </p:cNvPr>
          <p:cNvSpPr txBox="1"/>
          <p:nvPr/>
        </p:nvSpPr>
        <p:spPr>
          <a:xfrm>
            <a:off x="696685" y="6423153"/>
            <a:ext cx="3514351" cy="230832"/>
          </a:xfrm>
          <a:prstGeom prst="rect">
            <a:avLst/>
          </a:prstGeom>
          <a:noFill/>
        </p:spPr>
        <p:txBody>
          <a:bodyPr wrap="square" rtlCol="0">
            <a:spAutoFit/>
          </a:bodyPr>
          <a:lstStyle/>
          <a:p>
            <a:r>
              <a:rPr lang="en-GB" sz="900" dirty="0">
                <a:hlinkClick r:id="rId4" tooltip="https://www.ag.ndsu.edu/eatsmart/eat-smart.-play-hard.-magazines-1/2014-2015-eat-smart.-play-hard.-magazine-1/practices-for-parent-infant-play"/>
              </a:rPr>
              <a:t>This Photo</a:t>
            </a:r>
            <a:r>
              <a:rPr lang="en-GB" sz="900" dirty="0"/>
              <a:t> by Unknown Author is licensed under </a:t>
            </a:r>
            <a:r>
              <a:rPr lang="en-GB" sz="900" dirty="0">
                <a:hlinkClick r:id="rId7" tooltip="https://creativecommons.org/licenses/by-nc-sa/3.0/"/>
              </a:rPr>
              <a:t>CC BY-SA-NC</a:t>
            </a:r>
            <a:endParaRPr lang="en-GB" sz="900" dirty="0"/>
          </a:p>
        </p:txBody>
      </p:sp>
      <p:graphicFrame>
        <p:nvGraphicFramePr>
          <p:cNvPr id="7" name="Diagram 6">
            <a:extLst>
              <a:ext uri="{FF2B5EF4-FFF2-40B4-BE49-F238E27FC236}">
                <a16:creationId xmlns:a16="http://schemas.microsoft.com/office/drawing/2014/main" id="{CBC1F934-D2A0-0F16-5897-839BEA9B3F99}"/>
              </a:ext>
            </a:extLst>
          </p:cNvPr>
          <p:cNvGraphicFramePr/>
          <p:nvPr>
            <p:extLst>
              <p:ext uri="{D42A27DB-BD31-4B8C-83A1-F6EECF244321}">
                <p14:modId xmlns:p14="http://schemas.microsoft.com/office/powerpoint/2010/main" val="2265923642"/>
              </p:ext>
            </p:extLst>
          </p:nvPr>
        </p:nvGraphicFramePr>
        <p:xfrm>
          <a:off x="6096000" y="1695492"/>
          <a:ext cx="5903686" cy="318507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901329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0"/>
          <p:cNvSpPr>
            <a:spLocks noGrp="1"/>
          </p:cNvSpPr>
          <p:nvPr>
            <p:ph type="title"/>
          </p:nvPr>
        </p:nvSpPr>
        <p:spPr>
          <a:xfrm>
            <a:off x="1317172" y="430955"/>
            <a:ext cx="9503228" cy="1097279"/>
          </a:xfrm>
        </p:spPr>
        <p:txBody>
          <a:bodyPr>
            <a:normAutofit fontScale="90000"/>
          </a:bodyPr>
          <a:lstStyle/>
          <a:p>
            <a:r>
              <a:rPr lang="en-US" dirty="0"/>
              <a:t>Positive environmental influences on language development </a:t>
            </a:r>
            <a:endParaRPr lang="en-US" noProof="0" dirty="0"/>
          </a:p>
        </p:txBody>
      </p:sp>
      <p:sp>
        <p:nvSpPr>
          <p:cNvPr id="33795" name="Rectangle 3"/>
          <p:cNvSpPr>
            <a:spLocks noGrp="1" noChangeArrowheads="1"/>
          </p:cNvSpPr>
          <p:nvPr>
            <p:ph type="body" idx="1"/>
          </p:nvPr>
        </p:nvSpPr>
        <p:spPr>
          <a:xfrm>
            <a:off x="1134350" y="1790641"/>
            <a:ext cx="8229600" cy="4525963"/>
          </a:xfrm>
        </p:spPr>
        <p:txBody>
          <a:bodyPr>
            <a:normAutofit fontScale="92500" lnSpcReduction="10000"/>
          </a:bodyPr>
          <a:lstStyle/>
          <a:p>
            <a:pPr lvl="1"/>
            <a:r>
              <a:rPr lang="en-US" noProof="0" dirty="0"/>
              <a:t>Infant-directed speech</a:t>
            </a:r>
          </a:p>
          <a:p>
            <a:pPr lvl="1"/>
            <a:r>
              <a:rPr lang="en-US" noProof="0" dirty="0"/>
              <a:t>Babies spoken to in a </a:t>
            </a:r>
            <a:r>
              <a:rPr lang="en-US" dirty="0"/>
              <a:t>h</a:t>
            </a:r>
            <a:r>
              <a:rPr lang="en-US" noProof="0" dirty="0" err="1"/>
              <a:t>igher</a:t>
            </a:r>
            <a:r>
              <a:rPr lang="en-US" noProof="0" dirty="0"/>
              <a:t> pitch to attract their attention</a:t>
            </a:r>
          </a:p>
          <a:p>
            <a:pPr lvl="1"/>
            <a:r>
              <a:rPr lang="en-US" noProof="0" dirty="0"/>
              <a:t>Repetitions with variations: expansion and recasting </a:t>
            </a:r>
          </a:p>
          <a:p>
            <a:pPr lvl="1"/>
            <a:r>
              <a:rPr lang="en-US" noProof="0" dirty="0"/>
              <a:t>Tuning into infant’s focus of attention: </a:t>
            </a:r>
            <a:r>
              <a:rPr lang="en-US" dirty="0"/>
              <a:t>A baby more easily  (Lieven, 2019; Rollins, 2003) picks up a new word when adults provide a new label to the object the baby is attending </a:t>
            </a:r>
            <a:r>
              <a:rPr lang="en-US" dirty="0" err="1"/>
              <a:t>toor</a:t>
            </a:r>
            <a:r>
              <a:rPr lang="en-US" dirty="0"/>
              <a:t> imitates a correct grammatical form </a:t>
            </a:r>
            <a:r>
              <a:rPr lang="ja-JP" altLang="en-US" dirty="0"/>
              <a:t>“</a:t>
            </a:r>
            <a:r>
              <a:rPr lang="en-US" altLang="ja-JP" dirty="0"/>
              <a:t>recast</a:t>
            </a:r>
            <a:r>
              <a:rPr lang="ja-JP" altLang="en-US" dirty="0"/>
              <a:t>”</a:t>
            </a:r>
            <a:r>
              <a:rPr lang="en-US" altLang="ja-JP" dirty="0"/>
              <a:t> from his own sentences by an adult.</a:t>
            </a:r>
            <a:endParaRPr lang="en-US" noProof="0" dirty="0"/>
          </a:p>
          <a:p>
            <a:pPr marL="457200" lvl="1" indent="0">
              <a:buNone/>
            </a:pPr>
            <a:endParaRPr lang="en-US" dirty="0"/>
          </a:p>
          <a:p>
            <a:pPr marL="457200" lvl="1" indent="0">
              <a:buNone/>
            </a:pPr>
            <a:r>
              <a:rPr lang="en-GB" altLang="zh-TW" dirty="0">
                <a:latin typeface="Century Gothic" panose="020B0502020202020204" pitchFamily="34" charset="0"/>
                <a:ea typeface="Microsoft JhengHei" panose="020B0604030504040204" pitchFamily="34" charset="-120"/>
              </a:rPr>
              <a:t>Frequency of mother-child talk predicts the child’s vocabulary size (</a:t>
            </a:r>
            <a:r>
              <a:rPr lang="en-GB" altLang="zh-TW" dirty="0" err="1">
                <a:latin typeface="Century Gothic" panose="020B0502020202020204" pitchFamily="34" charset="0"/>
                <a:ea typeface="Microsoft JhengHei" panose="020B0604030504040204" pitchFamily="34" charset="-120"/>
              </a:rPr>
              <a:t>Huttenlocher</a:t>
            </a:r>
            <a:r>
              <a:rPr lang="en-GB" altLang="zh-TW" dirty="0">
                <a:latin typeface="Century Gothic" panose="020B0502020202020204" pitchFamily="34" charset="0"/>
                <a:ea typeface="Microsoft JhengHei" panose="020B0604030504040204" pitchFamily="34" charset="-120"/>
              </a:rPr>
              <a:t> et al., 1991) </a:t>
            </a:r>
          </a:p>
          <a:p>
            <a:pPr marL="457200" lvl="1" indent="0">
              <a:buNone/>
            </a:pPr>
            <a:r>
              <a:rPr lang="en-US" sz="2600" b="1" dirty="0">
                <a:solidFill>
                  <a:schemeClr val="accent5">
                    <a:lumMod val="50000"/>
                  </a:schemeClr>
                </a:solidFill>
              </a:rPr>
              <a:t>Children whose parents talk to them a lot develop richer vocabularies and are able to form more complex sentences (</a:t>
            </a:r>
            <a:r>
              <a:rPr lang="en-US" sz="2600" b="1" dirty="0" err="1">
                <a:solidFill>
                  <a:schemeClr val="accent5">
                    <a:lumMod val="50000"/>
                  </a:schemeClr>
                </a:solidFill>
              </a:rPr>
              <a:t>Gilkerson</a:t>
            </a:r>
            <a:r>
              <a:rPr lang="en-US" sz="2600" b="1" dirty="0">
                <a:solidFill>
                  <a:schemeClr val="accent5">
                    <a:lumMod val="50000"/>
                  </a:schemeClr>
                </a:solidFill>
              </a:rPr>
              <a:t> et al, 2016).</a:t>
            </a:r>
            <a:r>
              <a:rPr lang="en-GB" altLang="zh-TW" sz="2600" dirty="0">
                <a:latin typeface="Century Gothic" panose="020B0502020202020204" pitchFamily="34" charset="0"/>
                <a:ea typeface="Microsoft JhengHei" panose="020B0604030504040204" pitchFamily="34" charset="-120"/>
              </a:rPr>
              <a:t> </a:t>
            </a:r>
          </a:p>
          <a:p>
            <a:pPr marL="457200" lvl="1" indent="0">
              <a:buNone/>
            </a:pPr>
            <a:endParaRPr lang="en-US" b="1" dirty="0">
              <a:solidFill>
                <a:schemeClr val="accent5">
                  <a:lumMod val="50000"/>
                </a:schemeClr>
              </a:solidFill>
            </a:endParaRPr>
          </a:p>
          <a:p>
            <a:pPr lvl="1"/>
            <a:endParaRPr lang="en-US" noProof="0" dirty="0"/>
          </a:p>
        </p:txBody>
      </p:sp>
      <p:pic>
        <p:nvPicPr>
          <p:cNvPr id="3" name="Picture 2" descr="A white silhouette of a head with colorful lines in the brain&#10;&#10;Description automatically generated">
            <a:extLst>
              <a:ext uri="{FF2B5EF4-FFF2-40B4-BE49-F238E27FC236}">
                <a16:creationId xmlns:a16="http://schemas.microsoft.com/office/drawing/2014/main" id="{8D454BF9-4DC3-66E0-945B-77135FDAAD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25024" y="4543526"/>
            <a:ext cx="2162175" cy="1666773"/>
          </a:xfrm>
          <a:prstGeom prst="rect">
            <a:avLst/>
          </a:prstGeom>
        </p:spPr>
      </p:pic>
    </p:spTree>
    <p:extLst>
      <p:ext uri="{BB962C8B-B14F-4D97-AF65-F5344CB8AC3E}">
        <p14:creationId xmlns:p14="http://schemas.microsoft.com/office/powerpoint/2010/main" val="1009968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48135" name="Rectangle 48134">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Rectangle 2">
            <a:extLst>
              <a:ext uri="{FF2B5EF4-FFF2-40B4-BE49-F238E27FC236}">
                <a16:creationId xmlns:a16="http://schemas.microsoft.com/office/drawing/2014/main" id="{2057EEF6-448C-4227-8EFE-403E2AB360E8}"/>
              </a:ext>
            </a:extLst>
          </p:cNvPr>
          <p:cNvSpPr>
            <a:spLocks noGrp="1" noChangeArrowheads="1"/>
          </p:cNvSpPr>
          <p:nvPr>
            <p:ph type="title"/>
          </p:nvPr>
        </p:nvSpPr>
        <p:spPr>
          <a:xfrm>
            <a:off x="640080" y="329184"/>
            <a:ext cx="6894576" cy="1783080"/>
          </a:xfrm>
        </p:spPr>
        <p:txBody>
          <a:bodyPr anchor="b">
            <a:normAutofit/>
          </a:bodyPr>
          <a:lstStyle/>
          <a:p>
            <a:r>
              <a:rPr lang="en-GB" altLang="zh-TW" sz="5400" b="1">
                <a:latin typeface="Century Gothic" panose="020B0502020202020204" pitchFamily="34" charset="0"/>
                <a:ea typeface="Microsoft JhengHei" panose="020B0604030504040204" pitchFamily="34" charset="-120"/>
              </a:rPr>
              <a:t>Infant/child directed speech</a:t>
            </a:r>
            <a:r>
              <a:rPr lang="en-GB" altLang="zh-TW" sz="5400">
                <a:latin typeface="Century Gothic" panose="020B0502020202020204" pitchFamily="34" charset="0"/>
                <a:ea typeface="Microsoft JhengHei" panose="020B0604030504040204" pitchFamily="34" charset="-120"/>
              </a:rPr>
              <a:t> </a:t>
            </a:r>
            <a:endParaRPr lang="en-GB" altLang="zh-TW" sz="5400" b="1">
              <a:latin typeface="Century Gothic" panose="020B0502020202020204" pitchFamily="34" charset="0"/>
              <a:ea typeface="Microsoft JhengHei" panose="020B0604030504040204" pitchFamily="34" charset="-120"/>
            </a:endParaRPr>
          </a:p>
        </p:txBody>
      </p:sp>
      <p:sp>
        <p:nvSpPr>
          <p:cNvPr id="4813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Rectangle 3" descr="Rectangle: Click to edit Master text styles&#10;Second level&#10;Third level&#10;Fourth level&#10;Fifth level">
            <a:extLst>
              <a:ext uri="{FF2B5EF4-FFF2-40B4-BE49-F238E27FC236}">
                <a16:creationId xmlns:a16="http://schemas.microsoft.com/office/drawing/2014/main" id="{63E1E4DE-8AA2-4AFE-9BBA-B6627C1B8F82}"/>
              </a:ext>
            </a:extLst>
          </p:cNvPr>
          <p:cNvSpPr>
            <a:spLocks noGrp="1" noChangeArrowheads="1"/>
          </p:cNvSpPr>
          <p:nvPr>
            <p:ph idx="1"/>
          </p:nvPr>
        </p:nvSpPr>
        <p:spPr>
          <a:xfrm>
            <a:off x="640080" y="2706624"/>
            <a:ext cx="6789420" cy="3690550"/>
          </a:xfrm>
        </p:spPr>
        <p:txBody>
          <a:bodyPr>
            <a:normAutofit/>
          </a:bodyPr>
          <a:lstStyle/>
          <a:p>
            <a:pPr>
              <a:spcBef>
                <a:spcPct val="0"/>
              </a:spcBef>
              <a:spcAft>
                <a:spcPts val="600"/>
              </a:spcAft>
            </a:pPr>
            <a:r>
              <a:rPr lang="en-GB" altLang="zh-TW" sz="1900" dirty="0">
                <a:latin typeface="Century Gothic" panose="020B0502020202020204" pitchFamily="34" charset="0"/>
                <a:ea typeface="Microsoft JhengHei" panose="020B0604030504040204" pitchFamily="34" charset="-120"/>
              </a:rPr>
              <a:t>Shorter, less complex, in high pitch and mostly referred to concrete vocabulary: guide infant’s attention  and highlight linguistic properties </a:t>
            </a:r>
          </a:p>
          <a:p>
            <a:pPr eaLnBrk="1" hangingPunct="1">
              <a:spcBef>
                <a:spcPct val="0"/>
              </a:spcBef>
              <a:spcAft>
                <a:spcPts val="600"/>
              </a:spcAft>
            </a:pPr>
            <a:r>
              <a:rPr lang="en-GB" altLang="zh-TW" sz="1900" dirty="0">
                <a:latin typeface="Century Gothic" panose="020B0502020202020204" pitchFamily="34" charset="0"/>
                <a:ea typeface="Microsoft JhengHei" panose="020B0604030504040204" pitchFamily="34" charset="-120"/>
              </a:rPr>
              <a:t>It helps babies mapping between speech sound and meaning </a:t>
            </a:r>
          </a:p>
          <a:p>
            <a:pPr lvl="1" eaLnBrk="1" hangingPunct="1">
              <a:spcBef>
                <a:spcPct val="0"/>
              </a:spcBef>
              <a:spcAft>
                <a:spcPts val="600"/>
              </a:spcAft>
            </a:pPr>
            <a:r>
              <a:rPr lang="en-GB" altLang="zh-TW" sz="1900" dirty="0">
                <a:latin typeface="Century Gothic" panose="020B0502020202020204" pitchFamily="34" charset="0"/>
                <a:ea typeface="Microsoft JhengHei" panose="020B0604030504040204" pitchFamily="34" charset="-120"/>
              </a:rPr>
              <a:t>Newborns able to distinguish between IDS and adult-like speech in a different language</a:t>
            </a:r>
          </a:p>
          <a:p>
            <a:pPr lvl="1" eaLnBrk="1" hangingPunct="1">
              <a:spcBef>
                <a:spcPct val="0"/>
              </a:spcBef>
              <a:spcAft>
                <a:spcPts val="600"/>
              </a:spcAft>
            </a:pPr>
            <a:r>
              <a:rPr lang="en-GB" altLang="zh-TW" sz="1900" dirty="0">
                <a:latin typeface="Century Gothic" panose="020B0502020202020204" pitchFamily="34" charset="0"/>
                <a:ea typeface="Microsoft JhengHei" panose="020B0604030504040204" pitchFamily="34" charset="-120"/>
              </a:rPr>
              <a:t>Declined use when infant becomes more ‘verbal’ (</a:t>
            </a:r>
            <a:r>
              <a:rPr lang="en-GB" altLang="zh-TW" sz="1900" dirty="0" err="1">
                <a:latin typeface="Century Gothic" panose="020B0502020202020204" pitchFamily="34" charset="0"/>
                <a:ea typeface="Microsoft JhengHei" panose="020B0604030504040204" pitchFamily="34" charset="-120"/>
              </a:rPr>
              <a:t>Golokoff</a:t>
            </a:r>
            <a:r>
              <a:rPr lang="en-GB" altLang="zh-TW" sz="1900" dirty="0">
                <a:latin typeface="Century Gothic" panose="020B0502020202020204" pitchFamily="34" charset="0"/>
                <a:ea typeface="Microsoft JhengHei" panose="020B0604030504040204" pitchFamily="34" charset="-120"/>
              </a:rPr>
              <a:t> et al., 2015) </a:t>
            </a:r>
          </a:p>
          <a:p>
            <a:pPr lvl="1" eaLnBrk="1" hangingPunct="1">
              <a:spcBef>
                <a:spcPct val="0"/>
              </a:spcBef>
              <a:spcAft>
                <a:spcPts val="600"/>
              </a:spcAft>
            </a:pPr>
            <a:r>
              <a:rPr lang="en-GB" altLang="zh-TW" sz="1900" dirty="0">
                <a:latin typeface="Century Gothic" panose="020B0502020202020204" pitchFamily="34" charset="0"/>
                <a:ea typeface="Microsoft JhengHei" panose="020B0604030504040204" pitchFamily="34" charset="-120"/>
              </a:rPr>
              <a:t>Infants’ IDS more mature than that of their carer’s when they initiated the communication (Ko et al., 2015)</a:t>
            </a:r>
          </a:p>
        </p:txBody>
      </p:sp>
      <p:pic>
        <p:nvPicPr>
          <p:cNvPr id="3" name="Picture 2" descr="A person holding a baby&#10;&#10;Description generated with high confidence">
            <a:extLst>
              <a:ext uri="{FF2B5EF4-FFF2-40B4-BE49-F238E27FC236}">
                <a16:creationId xmlns:a16="http://schemas.microsoft.com/office/drawing/2014/main" id="{C7417255-BEF9-440B-97CD-075E616F1E7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281778" y="64564"/>
            <a:ext cx="3919964" cy="3429969"/>
          </a:xfrm>
          <a:prstGeom prst="rect">
            <a:avLst/>
          </a:prstGeom>
        </p:spPr>
      </p:pic>
      <p:pic>
        <p:nvPicPr>
          <p:cNvPr id="6" name="Online Media 5" title="Motherese Sample">
            <a:hlinkClick r:id="" action="ppaction://media"/>
            <a:extLst>
              <a:ext uri="{FF2B5EF4-FFF2-40B4-BE49-F238E27FC236}">
                <a16:creationId xmlns:a16="http://schemas.microsoft.com/office/drawing/2014/main" id="{EE7AB137-E8C7-B21A-904D-78C921D47841}"/>
              </a:ext>
            </a:extLst>
          </p:cNvPr>
          <p:cNvPicPr>
            <a:picLocks noRot="1" noChangeAspect="1"/>
          </p:cNvPicPr>
          <p:nvPr>
            <a:videoFile r:link="rId1"/>
          </p:nvPr>
        </p:nvPicPr>
        <p:blipFill>
          <a:blip r:embed="rId6"/>
          <a:stretch>
            <a:fillRect/>
          </a:stretch>
        </p:blipFill>
        <p:spPr>
          <a:xfrm>
            <a:off x="7534656" y="3191082"/>
            <a:ext cx="4085844" cy="3064383"/>
          </a:xfrm>
          <a:prstGeom prst="rect">
            <a:avLst/>
          </a:prstGeom>
        </p:spPr>
      </p:pic>
      <p:sp>
        <p:nvSpPr>
          <p:cNvPr id="4" name="TextBox 3">
            <a:extLst>
              <a:ext uri="{FF2B5EF4-FFF2-40B4-BE49-F238E27FC236}">
                <a16:creationId xmlns:a16="http://schemas.microsoft.com/office/drawing/2014/main" id="{3626558F-8F06-4CE9-8EB4-2CDFC9D34762}"/>
              </a:ext>
            </a:extLst>
          </p:cNvPr>
          <p:cNvSpPr txBox="1"/>
          <p:nvPr/>
        </p:nvSpPr>
        <p:spPr>
          <a:xfrm>
            <a:off x="9106177" y="2789716"/>
            <a:ext cx="258917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www.ag.ndsu.edu/eatsmart/eat-smart.-play-hard.-magazines-1/2014-2015-eat-smart.-play-hard.-magazine-1/practices-for-parent-infant-pla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40014920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1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1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19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81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6"/>
                </p:tgtEl>
              </p:cMediaNode>
            </p:video>
            <p:seq concurrent="1" nextAc="seek">
              <p:cTn id="28" restart="whenNotActive" fill="hold" evtFilter="cancelBubble" nodeType="interactiveSeq">
                <p:stCondLst>
                  <p:cond evt="onClick" delay="0">
                    <p:tgtEl>
                      <p:spTgt spid="6"/>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6"/>
                                        </p:tgtEl>
                                      </p:cBhvr>
                                    </p:cmd>
                                  </p:childTnLst>
                                </p:cTn>
                              </p:par>
                            </p:childTnLst>
                          </p:cTn>
                        </p:par>
                      </p:childTnLst>
                    </p:cTn>
                  </p:par>
                </p:childTnLst>
              </p:cTn>
              <p:nextCondLst>
                <p:cond evt="onClick" delay="0">
                  <p:tgtEl>
                    <p:spTgt spid="6"/>
                  </p:tgtEl>
                </p:cond>
              </p:nextCondLst>
            </p:seq>
          </p:childTnLst>
        </p:cTn>
      </p:par>
    </p:tnLst>
    <p:bldLst>
      <p:bldP spid="8195" grpId="0" build="p" bldLvl="3"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4AADFEAB-295C-4361-A125-351BA369D3A4}"/>
              </a:ext>
            </a:extLst>
          </p:cNvPr>
          <p:cNvSpPr>
            <a:spLocks noGrp="1" noChangeArrowheads="1"/>
          </p:cNvSpPr>
          <p:nvPr>
            <p:ph type="title"/>
          </p:nvPr>
        </p:nvSpPr>
        <p:spPr>
          <a:xfrm>
            <a:off x="838200" y="604022"/>
            <a:ext cx="10801350" cy="1325563"/>
          </a:xfrm>
        </p:spPr>
        <p:txBody>
          <a:bodyPr>
            <a:normAutofit fontScale="90000"/>
          </a:bodyPr>
          <a:lstStyle/>
          <a:p>
            <a:r>
              <a:rPr lang="en-GB" altLang="zh-TW" b="1" dirty="0">
                <a:latin typeface="Century Gothic" panose="020B0502020202020204" pitchFamily="34" charset="0"/>
                <a:ea typeface="Microsoft JhengHei" panose="020B0604030504040204" pitchFamily="34" charset="-120"/>
              </a:rPr>
              <a:t>Parents use expansion &amp; recasting to model language </a:t>
            </a:r>
            <a:br>
              <a:rPr lang="en-GB" altLang="zh-TW" dirty="0">
                <a:latin typeface="Century Gothic" panose="020B0502020202020204" pitchFamily="34" charset="0"/>
                <a:ea typeface="Microsoft JhengHei" panose="020B0604030504040204" pitchFamily="34" charset="-120"/>
              </a:rPr>
            </a:br>
            <a:endParaRPr lang="en-GB" altLang="zh-TW" sz="4400" b="1" dirty="0">
              <a:latin typeface="Century Gothic" panose="020B0502020202020204" pitchFamily="34" charset="0"/>
              <a:ea typeface="Microsoft JhengHei" panose="020B0604030504040204" pitchFamily="34" charset="-120"/>
            </a:endParaRPr>
          </a:p>
        </p:txBody>
      </p:sp>
      <p:sp>
        <p:nvSpPr>
          <p:cNvPr id="221187" name="Rectangle 3" descr="Rectangle: Click to edit Master text styles&#10;Second level&#10;Third level&#10;Fourth level&#10;Fifth level">
            <a:extLst>
              <a:ext uri="{FF2B5EF4-FFF2-40B4-BE49-F238E27FC236}">
                <a16:creationId xmlns:a16="http://schemas.microsoft.com/office/drawing/2014/main" id="{C4CBB656-7420-427B-A021-0163D53DD0E5}"/>
              </a:ext>
            </a:extLst>
          </p:cNvPr>
          <p:cNvSpPr>
            <a:spLocks noGrp="1" noChangeArrowheads="1"/>
          </p:cNvSpPr>
          <p:nvPr>
            <p:ph idx="1"/>
          </p:nvPr>
        </p:nvSpPr>
        <p:spPr>
          <a:xfrm>
            <a:off x="462095" y="2133600"/>
            <a:ext cx="8434255" cy="4535489"/>
          </a:xfrm>
        </p:spPr>
        <p:txBody>
          <a:bodyPr>
            <a:normAutofit fontScale="92500" lnSpcReduction="20000"/>
          </a:bodyPr>
          <a:lstStyle/>
          <a:p>
            <a:pPr>
              <a:lnSpc>
                <a:spcPct val="110000"/>
              </a:lnSpc>
              <a:spcBef>
                <a:spcPct val="0"/>
              </a:spcBef>
            </a:pPr>
            <a:r>
              <a:rPr lang="en-GB" altLang="zh-TW" sz="2400" dirty="0">
                <a:latin typeface="Century Gothic" panose="020B0502020202020204" pitchFamily="34" charset="0"/>
                <a:ea typeface="Microsoft JhengHei" panose="020B0604030504040204" pitchFamily="34" charset="-120"/>
              </a:rPr>
              <a:t>2 year-olds produced more repetitions of the correct form if heard their own sentence being recast by parents (Farrar, 1992; Nelson, 1977)</a:t>
            </a:r>
          </a:p>
          <a:p>
            <a:pPr marL="457200" lvl="1" indent="0" eaLnBrk="1" hangingPunct="1">
              <a:lnSpc>
                <a:spcPct val="110000"/>
              </a:lnSpc>
              <a:spcBef>
                <a:spcPct val="0"/>
              </a:spcBef>
              <a:buNone/>
            </a:pPr>
            <a:endParaRPr lang="en-GB" altLang="zh-TW" sz="2000" b="1" dirty="0">
              <a:latin typeface="Century Gothic" panose="020B0502020202020204" pitchFamily="34" charset="0"/>
              <a:ea typeface="Microsoft JhengHei" panose="020B0604030504040204" pitchFamily="34" charset="-120"/>
            </a:endParaRPr>
          </a:p>
          <a:p>
            <a:pPr lvl="1" eaLnBrk="1" hangingPunct="1">
              <a:lnSpc>
                <a:spcPct val="110000"/>
              </a:lnSpc>
              <a:spcBef>
                <a:spcPct val="0"/>
              </a:spcBef>
            </a:pPr>
            <a:r>
              <a:rPr lang="en-GB" altLang="zh-TW" sz="2000" b="1" dirty="0">
                <a:latin typeface="Century Gothic" panose="020B0502020202020204" pitchFamily="34" charset="0"/>
                <a:ea typeface="Microsoft JhengHei" panose="020B0604030504040204" pitchFamily="34" charset="-120"/>
              </a:rPr>
              <a:t>Expansion: </a:t>
            </a:r>
            <a:r>
              <a:rPr lang="en-GB" altLang="zh-TW" sz="2000" dirty="0">
                <a:latin typeface="Century Gothic" panose="020B0502020202020204" pitchFamily="34" charset="0"/>
                <a:ea typeface="Microsoft JhengHei" panose="020B0604030504040204" pitchFamily="34" charset="-120"/>
              </a:rPr>
              <a:t>Repeat with expanded grammatical forms       </a:t>
            </a:r>
          </a:p>
          <a:p>
            <a:pPr lvl="2" eaLnBrk="1" hangingPunct="1">
              <a:lnSpc>
                <a:spcPct val="110000"/>
              </a:lnSpc>
              <a:spcBef>
                <a:spcPct val="0"/>
              </a:spcBef>
            </a:pPr>
            <a:r>
              <a:rPr lang="en-GB" altLang="zh-TW" dirty="0">
                <a:latin typeface="Century Gothic" panose="020B0502020202020204" pitchFamily="34" charset="0"/>
                <a:ea typeface="Microsoft JhengHei" panose="020B0604030504040204" pitchFamily="34" charset="-120"/>
              </a:rPr>
              <a:t>M: Who stepped on that?</a:t>
            </a:r>
          </a:p>
          <a:p>
            <a:pPr lvl="2" eaLnBrk="1" hangingPunct="1">
              <a:lnSpc>
                <a:spcPct val="110000"/>
              </a:lnSpc>
              <a:spcBef>
                <a:spcPct val="0"/>
              </a:spcBef>
            </a:pPr>
            <a:r>
              <a:rPr lang="en-GB" altLang="zh-TW" dirty="0">
                <a:latin typeface="Century Gothic" panose="020B0502020202020204" pitchFamily="34" charset="0"/>
                <a:ea typeface="Microsoft JhengHei" panose="020B0604030504040204" pitchFamily="34" charset="-120"/>
              </a:rPr>
              <a:t>C: Muffy.</a:t>
            </a:r>
          </a:p>
          <a:p>
            <a:pPr lvl="2" eaLnBrk="1" hangingPunct="1">
              <a:lnSpc>
                <a:spcPct val="110000"/>
              </a:lnSpc>
              <a:spcBef>
                <a:spcPct val="0"/>
              </a:spcBef>
            </a:pPr>
            <a:r>
              <a:rPr lang="en-GB" altLang="zh-TW" dirty="0">
                <a:latin typeface="Century Gothic" panose="020B0502020202020204" pitchFamily="34" charset="0"/>
                <a:ea typeface="Microsoft JhengHei" panose="020B0604030504040204" pitchFamily="34" charset="-120"/>
              </a:rPr>
              <a:t>M: Muffy stepped on it.</a:t>
            </a:r>
          </a:p>
          <a:p>
            <a:pPr lvl="2" eaLnBrk="1" hangingPunct="1">
              <a:lnSpc>
                <a:spcPct val="110000"/>
              </a:lnSpc>
              <a:spcBef>
                <a:spcPct val="0"/>
              </a:spcBef>
            </a:pPr>
            <a:endParaRPr lang="en-GB" altLang="zh-TW" dirty="0">
              <a:latin typeface="Century Gothic" panose="020B0502020202020204" pitchFamily="34" charset="0"/>
              <a:ea typeface="Microsoft JhengHei" panose="020B0604030504040204" pitchFamily="34" charset="-120"/>
            </a:endParaRPr>
          </a:p>
          <a:p>
            <a:pPr lvl="2" eaLnBrk="1" hangingPunct="1">
              <a:lnSpc>
                <a:spcPct val="110000"/>
              </a:lnSpc>
              <a:spcBef>
                <a:spcPct val="0"/>
              </a:spcBef>
            </a:pPr>
            <a:endParaRPr lang="en-GB" altLang="zh-TW" dirty="0">
              <a:latin typeface="Century Gothic" panose="020B0502020202020204" pitchFamily="34" charset="0"/>
              <a:ea typeface="Microsoft JhengHei" panose="020B0604030504040204" pitchFamily="34" charset="-120"/>
            </a:endParaRPr>
          </a:p>
          <a:p>
            <a:pPr lvl="1" eaLnBrk="1" hangingPunct="1">
              <a:lnSpc>
                <a:spcPct val="110000"/>
              </a:lnSpc>
              <a:spcBef>
                <a:spcPct val="0"/>
              </a:spcBef>
            </a:pPr>
            <a:r>
              <a:rPr lang="en-GB" altLang="zh-TW" sz="2000" b="1" dirty="0">
                <a:latin typeface="Century Gothic" panose="020B0502020202020204" pitchFamily="34" charset="0"/>
                <a:ea typeface="Microsoft JhengHei" panose="020B0604030504040204" pitchFamily="34" charset="-120"/>
              </a:rPr>
              <a:t>Recasting: </a:t>
            </a:r>
            <a:r>
              <a:rPr lang="en-GB" altLang="zh-TW" sz="2000" dirty="0">
                <a:latin typeface="Century Gothic" panose="020B0502020202020204" pitchFamily="34" charset="0"/>
                <a:ea typeface="Microsoft JhengHei" panose="020B0604030504040204" pitchFamily="34" charset="-120"/>
              </a:rPr>
              <a:t>Reformulate the child’s incorrect uses (Chouinard &amp; Clark, 2003) </a:t>
            </a:r>
          </a:p>
          <a:p>
            <a:pPr lvl="2" eaLnBrk="1" hangingPunct="1">
              <a:lnSpc>
                <a:spcPct val="110000"/>
              </a:lnSpc>
              <a:spcBef>
                <a:spcPct val="0"/>
              </a:spcBef>
            </a:pPr>
            <a:r>
              <a:rPr lang="en-GB" altLang="zh-TW" dirty="0">
                <a:latin typeface="Century Gothic" panose="020B0502020202020204" pitchFamily="34" charset="0"/>
                <a:ea typeface="Microsoft JhengHei" panose="020B0604030504040204" pitchFamily="34" charset="-120"/>
              </a:rPr>
              <a:t>C: I want </a:t>
            </a:r>
            <a:r>
              <a:rPr lang="en-GB" altLang="zh-TW" i="1" dirty="0">
                <a:solidFill>
                  <a:srgbClr val="FF0000"/>
                </a:solidFill>
                <a:latin typeface="Century Gothic" panose="020B0502020202020204" pitchFamily="34" charset="0"/>
                <a:ea typeface="Microsoft JhengHei" panose="020B0604030504040204" pitchFamily="34" charset="-120"/>
              </a:rPr>
              <a:t>butter mine</a:t>
            </a:r>
            <a:r>
              <a:rPr lang="en-GB" altLang="zh-TW" dirty="0">
                <a:latin typeface="Century Gothic" panose="020B0502020202020204" pitchFamily="34" charset="0"/>
                <a:ea typeface="Microsoft JhengHei" panose="020B0604030504040204" pitchFamily="34" charset="-120"/>
              </a:rPr>
              <a:t>.</a:t>
            </a:r>
          </a:p>
          <a:p>
            <a:pPr lvl="2" eaLnBrk="1" hangingPunct="1">
              <a:lnSpc>
                <a:spcPct val="110000"/>
              </a:lnSpc>
              <a:spcBef>
                <a:spcPct val="0"/>
              </a:spcBef>
            </a:pPr>
            <a:r>
              <a:rPr lang="en-GB" altLang="zh-TW" dirty="0">
                <a:latin typeface="Century Gothic" panose="020B0502020202020204" pitchFamily="34" charset="0"/>
                <a:ea typeface="Microsoft JhengHei" panose="020B0604030504040204" pitchFamily="34" charset="-120"/>
              </a:rPr>
              <a:t>F: OK, give it here and I</a:t>
            </a:r>
            <a:r>
              <a:rPr lang="en-GB" altLang="zh-TW" dirty="0">
                <a:latin typeface="Times New Roman" panose="02020603050405020304" pitchFamily="18" charset="0"/>
                <a:ea typeface="Microsoft JhengHei" panose="020B0604030504040204" pitchFamily="34" charset="-120"/>
              </a:rPr>
              <a:t>’</a:t>
            </a:r>
            <a:r>
              <a:rPr lang="en-GB" altLang="zh-TW" dirty="0">
                <a:latin typeface="Century Gothic" panose="020B0502020202020204" pitchFamily="34" charset="0"/>
                <a:ea typeface="Microsoft JhengHei" panose="020B0604030504040204" pitchFamily="34" charset="-120"/>
              </a:rPr>
              <a:t>ll put </a:t>
            </a:r>
            <a:r>
              <a:rPr lang="en-GB" altLang="zh-TW" i="1" dirty="0">
                <a:solidFill>
                  <a:schemeClr val="tx2">
                    <a:lumMod val="75000"/>
                    <a:lumOff val="25000"/>
                  </a:schemeClr>
                </a:solidFill>
                <a:latin typeface="Century Gothic" panose="020B0502020202020204" pitchFamily="34" charset="0"/>
                <a:ea typeface="Microsoft JhengHei" panose="020B0604030504040204" pitchFamily="34" charset="-120"/>
              </a:rPr>
              <a:t>butter on it</a:t>
            </a:r>
            <a:r>
              <a:rPr lang="en-GB" altLang="zh-TW" dirty="0">
                <a:latin typeface="Century Gothic" panose="020B0502020202020204" pitchFamily="34" charset="0"/>
                <a:ea typeface="Microsoft JhengHei" panose="020B0604030504040204" pitchFamily="34" charset="-120"/>
              </a:rPr>
              <a:t>.</a:t>
            </a:r>
          </a:p>
          <a:p>
            <a:pPr lvl="2" eaLnBrk="1" hangingPunct="1">
              <a:lnSpc>
                <a:spcPct val="110000"/>
              </a:lnSpc>
              <a:spcBef>
                <a:spcPct val="0"/>
              </a:spcBef>
            </a:pPr>
            <a:r>
              <a:rPr lang="en-GB" altLang="zh-TW" dirty="0">
                <a:latin typeface="Century Gothic" panose="020B0502020202020204" pitchFamily="34" charset="0"/>
                <a:ea typeface="Microsoft JhengHei" panose="020B0604030504040204" pitchFamily="34" charset="-120"/>
              </a:rPr>
              <a:t>C: I need </a:t>
            </a:r>
            <a:r>
              <a:rPr lang="en-GB" altLang="zh-TW" i="1" dirty="0">
                <a:solidFill>
                  <a:schemeClr val="tx2">
                    <a:lumMod val="75000"/>
                    <a:lumOff val="25000"/>
                  </a:schemeClr>
                </a:solidFill>
                <a:latin typeface="Century Gothic" panose="020B0502020202020204" pitchFamily="34" charset="0"/>
                <a:ea typeface="Microsoft JhengHei" panose="020B0604030504040204" pitchFamily="34" charset="-120"/>
              </a:rPr>
              <a:t>butter on it</a:t>
            </a:r>
            <a:r>
              <a:rPr lang="en-GB" altLang="zh-TW" dirty="0">
                <a:latin typeface="Century Gothic" panose="020B0502020202020204" pitchFamily="34" charset="0"/>
                <a:ea typeface="Microsoft JhengHei" panose="020B0604030504040204" pitchFamily="34" charset="-120"/>
              </a:rPr>
              <a:t>.</a:t>
            </a:r>
          </a:p>
        </p:txBody>
      </p:sp>
      <p:sp>
        <p:nvSpPr>
          <p:cNvPr id="7" name="Thought Bubble: Cloud 6">
            <a:extLst>
              <a:ext uri="{FF2B5EF4-FFF2-40B4-BE49-F238E27FC236}">
                <a16:creationId xmlns:a16="http://schemas.microsoft.com/office/drawing/2014/main" id="{60E17EF6-5BA6-00B2-9D32-3A7CEB1AE314}"/>
              </a:ext>
            </a:extLst>
          </p:cNvPr>
          <p:cNvSpPr/>
          <p:nvPr/>
        </p:nvSpPr>
        <p:spPr>
          <a:xfrm>
            <a:off x="8396236" y="2234681"/>
            <a:ext cx="3886200" cy="2571750"/>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Scaffolding from Vygotskyan theory? </a:t>
            </a:r>
          </a:p>
        </p:txBody>
      </p:sp>
      <p:pic>
        <p:nvPicPr>
          <p:cNvPr id="8" name="Picture 7" descr="A close-up of a person&#10;&#10;Description automatically generated">
            <a:extLst>
              <a:ext uri="{FF2B5EF4-FFF2-40B4-BE49-F238E27FC236}">
                <a16:creationId xmlns:a16="http://schemas.microsoft.com/office/drawing/2014/main" id="{544CAE57-EB16-08DD-2144-240FC3F7789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938962" y="2438696"/>
            <a:ext cx="650875" cy="806450"/>
          </a:xfrm>
          <a:prstGeom prst="rect">
            <a:avLst/>
          </a:prstGeom>
        </p:spPr>
      </p:pic>
      <p:sp>
        <p:nvSpPr>
          <p:cNvPr id="9" name="TextBox 8">
            <a:extLst>
              <a:ext uri="{FF2B5EF4-FFF2-40B4-BE49-F238E27FC236}">
                <a16:creationId xmlns:a16="http://schemas.microsoft.com/office/drawing/2014/main" id="{0A740BD8-6BC7-9B87-880C-3C7F37B06AC0}"/>
              </a:ext>
            </a:extLst>
          </p:cNvPr>
          <p:cNvSpPr txBox="1"/>
          <p:nvPr/>
        </p:nvSpPr>
        <p:spPr>
          <a:xfrm>
            <a:off x="10879004" y="6121992"/>
            <a:ext cx="1143000" cy="646331"/>
          </a:xfrm>
          <a:prstGeom prst="rect">
            <a:avLst/>
          </a:prstGeom>
          <a:noFill/>
        </p:spPr>
        <p:txBody>
          <a:bodyPr wrap="square" rtlCol="0">
            <a:spAutoFit/>
          </a:bodyPr>
          <a:lstStyle/>
          <a:p>
            <a:r>
              <a:rPr lang="en-GB" sz="900" dirty="0">
                <a:hlinkClick r:id="rId4" tooltip="https://unt.univ-cotedazur.fr/uoh/learn_teach_FL/affiche_theorie.php?id_theoricien=47&amp;connexion=?=eng&amp;id_theorie=4&amp;id_categorie=3"/>
              </a:rPr>
              <a:t>This Photo</a:t>
            </a:r>
            <a:r>
              <a:rPr lang="en-GB" sz="900" dirty="0"/>
              <a:t> by Unknown Author is licensed under </a:t>
            </a:r>
            <a:r>
              <a:rPr lang="en-GB" sz="900" dirty="0">
                <a:hlinkClick r:id="rId5" tooltip="https://creativecommons.org/licenses/by-nc-sa/3.0/"/>
              </a:rPr>
              <a:t>CC BY-SA-NC</a:t>
            </a:r>
            <a:endParaRPr lang="en-GB" sz="900" dirty="0"/>
          </a:p>
        </p:txBody>
      </p:sp>
    </p:spTree>
    <p:extLst>
      <p:ext uri="{BB962C8B-B14F-4D97-AF65-F5344CB8AC3E}">
        <p14:creationId xmlns:p14="http://schemas.microsoft.com/office/powerpoint/2010/main" val="304736664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211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2118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2118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2118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2118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221187">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221187">
                                            <p:txEl>
                                              <p:pRg st="9" end="9"/>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221187">
                                            <p:txEl>
                                              <p:pRg st="10" end="10"/>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22118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87" grpId="0" build="p" bldLvl="3"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F40D5-79AD-661B-B18B-2B660FF4FD32}"/>
              </a:ext>
            </a:extLst>
          </p:cNvPr>
          <p:cNvSpPr>
            <a:spLocks noGrp="1"/>
          </p:cNvSpPr>
          <p:nvPr>
            <p:ph type="title"/>
          </p:nvPr>
        </p:nvSpPr>
        <p:spPr/>
        <p:txBody>
          <a:bodyPr/>
          <a:lstStyle/>
          <a:p>
            <a:r>
              <a:rPr lang="en-GB" dirty="0"/>
              <a:t>This is a two-year-old talking to his dad about a ‘snake’</a:t>
            </a:r>
          </a:p>
        </p:txBody>
      </p:sp>
      <p:pic>
        <p:nvPicPr>
          <p:cNvPr id="4" name="Online Media 3" title="You're Gonna Eat Snake?!">
            <a:hlinkClick r:id="" action="ppaction://media"/>
            <a:extLst>
              <a:ext uri="{FF2B5EF4-FFF2-40B4-BE49-F238E27FC236}">
                <a16:creationId xmlns:a16="http://schemas.microsoft.com/office/drawing/2014/main" id="{B42004F0-2939-6A54-6560-0B9470EB5571}"/>
              </a:ext>
            </a:extLst>
          </p:cNvPr>
          <p:cNvPicPr>
            <a:picLocks noGrp="1" noRot="1" noChangeAspect="1"/>
          </p:cNvPicPr>
          <p:nvPr>
            <p:ph idx="1"/>
            <a:videoFile r:link="rId1"/>
          </p:nvPr>
        </p:nvPicPr>
        <p:blipFill>
          <a:blip r:embed="rId4"/>
          <a:stretch>
            <a:fillRect/>
          </a:stretch>
        </p:blipFill>
        <p:spPr>
          <a:xfrm>
            <a:off x="3376246" y="1085635"/>
            <a:ext cx="7618326" cy="5713224"/>
          </a:xfrm>
          <a:prstGeom prst="rect">
            <a:avLst/>
          </a:prstGeom>
        </p:spPr>
      </p:pic>
    </p:spTree>
    <p:extLst>
      <p:ext uri="{BB962C8B-B14F-4D97-AF65-F5344CB8AC3E}">
        <p14:creationId xmlns:p14="http://schemas.microsoft.com/office/powerpoint/2010/main" val="3852425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F88B3C-850E-D4E0-EB28-BE68D5352ED5}"/>
              </a:ext>
            </a:extLst>
          </p:cNvPr>
          <p:cNvSpPr>
            <a:spLocks noGrp="1"/>
          </p:cNvSpPr>
          <p:nvPr>
            <p:ph type="title"/>
          </p:nvPr>
        </p:nvSpPr>
        <p:spPr>
          <a:xfrm>
            <a:off x="793662" y="386930"/>
            <a:ext cx="10066122" cy="1298448"/>
          </a:xfrm>
        </p:spPr>
        <p:txBody>
          <a:bodyPr anchor="b">
            <a:normAutofit/>
          </a:bodyPr>
          <a:lstStyle/>
          <a:p>
            <a:endParaRPr lang="en-GB" sz="4800"/>
          </a:p>
        </p:txBody>
      </p:sp>
      <p:sp>
        <p:nvSpPr>
          <p:cNvPr id="31" name="Rectangle 3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6735B8-AD57-04F6-B899-48F39191CBDE}"/>
              </a:ext>
            </a:extLst>
          </p:cNvPr>
          <p:cNvSpPr>
            <a:spLocks noGrp="1"/>
          </p:cNvSpPr>
          <p:nvPr>
            <p:ph idx="1"/>
          </p:nvPr>
        </p:nvSpPr>
        <p:spPr>
          <a:xfrm>
            <a:off x="793661" y="2599509"/>
            <a:ext cx="4530898" cy="3639450"/>
          </a:xfrm>
        </p:spPr>
        <p:txBody>
          <a:bodyPr anchor="ctr">
            <a:normAutofit/>
          </a:bodyPr>
          <a:lstStyle/>
          <a:p>
            <a:r>
              <a:rPr lang="en-GB" sz="2000"/>
              <a:t>This theory emphasizes the </a:t>
            </a:r>
            <a:r>
              <a:rPr lang="en-GB" sz="2000" b="1"/>
              <a:t>social and cultural context</a:t>
            </a:r>
            <a:r>
              <a:rPr lang="en-GB" sz="2000"/>
              <a:t> of language learning.</a:t>
            </a:r>
          </a:p>
          <a:p>
            <a:r>
              <a:rPr lang="en-GB" sz="2000"/>
              <a:t>It highlights the importance of </a:t>
            </a:r>
            <a:r>
              <a:rPr lang="en-GB" sz="2000" b="1"/>
              <a:t>interactive dialogue</a:t>
            </a:r>
            <a:r>
              <a:rPr lang="en-GB" sz="2000"/>
              <a:t>, </a:t>
            </a:r>
            <a:r>
              <a:rPr lang="en-GB" sz="2000" b="1"/>
              <a:t>play</a:t>
            </a:r>
            <a:r>
              <a:rPr lang="en-GB" sz="2000"/>
              <a:t>, and </a:t>
            </a:r>
            <a:r>
              <a:rPr lang="en-GB" sz="2000" b="1"/>
              <a:t>shared activities</a:t>
            </a:r>
            <a:r>
              <a:rPr lang="en-GB" sz="2000"/>
              <a:t> in developing communication skills.</a:t>
            </a:r>
          </a:p>
          <a:p>
            <a:r>
              <a:rPr lang="en-GB" sz="2000"/>
              <a:t>It also underpins many </a:t>
            </a:r>
            <a:r>
              <a:rPr lang="en-GB" sz="2000" b="1"/>
              <a:t>early years education practices</a:t>
            </a:r>
            <a:r>
              <a:rPr lang="en-GB" sz="2000"/>
              <a:t> in the UK, such as dialogic reading and adult-child conversations in play-based learning.</a:t>
            </a:r>
          </a:p>
          <a:p>
            <a:endParaRPr lang="en-GB" sz="2000"/>
          </a:p>
        </p:txBody>
      </p:sp>
      <p:pic>
        <p:nvPicPr>
          <p:cNvPr id="5" name="Picture 4" descr="Children sitting on steps">
            <a:extLst>
              <a:ext uri="{FF2B5EF4-FFF2-40B4-BE49-F238E27FC236}">
                <a16:creationId xmlns:a16="http://schemas.microsoft.com/office/drawing/2014/main" id="{A05A67B5-56E5-5776-1BE5-7ACFD48075BE}"/>
              </a:ext>
            </a:extLst>
          </p:cNvPr>
          <p:cNvPicPr>
            <a:picLocks noChangeAspect="1"/>
          </p:cNvPicPr>
          <p:nvPr/>
        </p:nvPicPr>
        <p:blipFill>
          <a:blip r:embed="rId2">
            <a:extLst>
              <a:ext uri="{28A0092B-C50C-407E-A947-70E740481C1C}">
                <a14:useLocalDpi xmlns:a14="http://schemas.microsoft.com/office/drawing/2010/main" val="0"/>
              </a:ext>
            </a:extLst>
          </a:blip>
          <a:srcRect l="7443"/>
          <a:stretch>
            <a:fillRect/>
          </a:stretch>
        </p:blipFill>
        <p:spPr>
          <a:xfrm>
            <a:off x="5911532" y="2484255"/>
            <a:ext cx="5150277" cy="3714244"/>
          </a:xfrm>
          <a:prstGeom prst="rect">
            <a:avLst/>
          </a:prstGeom>
        </p:spPr>
      </p:pic>
      <p:sp>
        <p:nvSpPr>
          <p:cNvPr id="35" name="Rectangle 3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97982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A6F6A56-5733-0404-FDD1-569DA3DB7FDB}"/>
              </a:ext>
            </a:extLst>
          </p:cNvPr>
          <p:cNvSpPr>
            <a:spLocks noGrp="1"/>
          </p:cNvSpPr>
          <p:nvPr>
            <p:ph idx="1"/>
          </p:nvPr>
        </p:nvSpPr>
        <p:spPr>
          <a:xfrm>
            <a:off x="292833" y="4018894"/>
            <a:ext cx="7338272" cy="2611237"/>
          </a:xfrm>
        </p:spPr>
        <p:txBody>
          <a:bodyPr>
            <a:normAutofit fontScale="77500" lnSpcReduction="20000"/>
          </a:bodyPr>
          <a:lstStyle/>
          <a:p>
            <a:r>
              <a:rPr lang="en-US" dirty="0"/>
              <a:t>Which theory makes a better explanation of a child’s language development?   How does each consider the child’s contribution to their language development? </a:t>
            </a:r>
          </a:p>
          <a:p>
            <a:endParaRPr lang="en-US" dirty="0"/>
          </a:p>
          <a:p>
            <a:r>
              <a:rPr lang="en-US" dirty="0"/>
              <a:t>Is it good to talk to your baby a lot? </a:t>
            </a:r>
          </a:p>
          <a:p>
            <a:endParaRPr lang="en-US" dirty="0"/>
          </a:p>
          <a:p>
            <a:r>
              <a:rPr lang="en-US" dirty="0"/>
              <a:t>Should parents focus on reinforcing the correct grammar when they ‘talk’ to their child? </a:t>
            </a:r>
          </a:p>
        </p:txBody>
      </p:sp>
      <p:sp>
        <p:nvSpPr>
          <p:cNvPr id="20" name="Oval 1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Content Placeholder 4" descr="A yellow figure pushing a red piece of puzzle&#10;&#10;Description automatically generated">
            <a:extLst>
              <a:ext uri="{FF2B5EF4-FFF2-40B4-BE49-F238E27FC236}">
                <a16:creationId xmlns:a16="http://schemas.microsoft.com/office/drawing/2014/main" id="{70556E60-BA4F-2EEC-45BF-910CB758BB3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858" r="2556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2" name="Arc 2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 name="Content Placeholder 4" descr="A baby holding his hands to his ears&#10;&#10;Description automatically generated">
            <a:extLst>
              <a:ext uri="{FF2B5EF4-FFF2-40B4-BE49-F238E27FC236}">
                <a16:creationId xmlns:a16="http://schemas.microsoft.com/office/drawing/2014/main" id="{3F535C41-2787-AB3D-0CAE-07D8833CBCBF}"/>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8963" r="-1" b="1526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TextBox 5">
            <a:extLst>
              <a:ext uri="{FF2B5EF4-FFF2-40B4-BE49-F238E27FC236}">
                <a16:creationId xmlns:a16="http://schemas.microsoft.com/office/drawing/2014/main" id="{0A1D9353-C24D-D8CB-35EF-1B41F975A449}"/>
              </a:ext>
            </a:extLst>
          </p:cNvPr>
          <p:cNvSpPr txBox="1"/>
          <p:nvPr/>
        </p:nvSpPr>
        <p:spPr>
          <a:xfrm>
            <a:off x="9581991" y="6870700"/>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downeyessence.blogspot.com/2011/0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8" name="TextBox 7">
            <a:extLst>
              <a:ext uri="{FF2B5EF4-FFF2-40B4-BE49-F238E27FC236}">
                <a16:creationId xmlns:a16="http://schemas.microsoft.com/office/drawing/2014/main" id="{9A2BF9D8-D1C5-2921-DEEB-B7E0AC54714E}"/>
              </a:ext>
            </a:extLst>
          </p:cNvPr>
          <p:cNvSpPr txBox="1"/>
          <p:nvPr/>
        </p:nvSpPr>
        <p:spPr>
          <a:xfrm>
            <a:off x="7137215" y="6870700"/>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hogarisimo.blogspot.com/2014/01/como-aislarme-del-ruido-del-vecin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3" name="Picture 2">
            <a:extLst>
              <a:ext uri="{FF2B5EF4-FFF2-40B4-BE49-F238E27FC236}">
                <a16:creationId xmlns:a16="http://schemas.microsoft.com/office/drawing/2014/main" id="{87128E7C-9818-5AD7-CCB4-35A22BA79444}"/>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66897" y="302764"/>
            <a:ext cx="4762500" cy="3171825"/>
          </a:xfrm>
          <a:prstGeom prst="rect">
            <a:avLst/>
          </a:prstGeom>
        </p:spPr>
      </p:pic>
      <p:sp>
        <p:nvSpPr>
          <p:cNvPr id="4" name="TextBox 3">
            <a:extLst>
              <a:ext uri="{FF2B5EF4-FFF2-40B4-BE49-F238E27FC236}">
                <a16:creationId xmlns:a16="http://schemas.microsoft.com/office/drawing/2014/main" id="{15D38B1C-1735-E638-F58A-73A549EB2294}"/>
              </a:ext>
            </a:extLst>
          </p:cNvPr>
          <p:cNvSpPr txBox="1"/>
          <p:nvPr/>
        </p:nvSpPr>
        <p:spPr>
          <a:xfrm>
            <a:off x="292833" y="3533821"/>
            <a:ext cx="4762500" cy="230832"/>
          </a:xfrm>
          <a:prstGeom prst="rect">
            <a:avLst/>
          </a:prstGeom>
          <a:noFill/>
        </p:spPr>
        <p:txBody>
          <a:bodyPr wrap="square" rtlCol="0">
            <a:spAutoFit/>
          </a:bodyPr>
          <a:lstStyle/>
          <a:p>
            <a:r>
              <a:rPr lang="en-GB" sz="900" dirty="0">
                <a:hlinkClick r:id="rId10" tooltip="http://www.flickr.com/photos/welfarestateofmind/4459735887/"/>
              </a:rPr>
              <a:t>This Photo</a:t>
            </a:r>
            <a:r>
              <a:rPr lang="en-GB" sz="900" dirty="0"/>
              <a:t> by Unknown Author is licensed under </a:t>
            </a:r>
            <a:r>
              <a:rPr lang="en-GB" sz="900" dirty="0">
                <a:hlinkClick r:id="rId11" tooltip="https://creativecommons.org/licenses/by-nc-sa/3.0/"/>
              </a:rPr>
              <a:t>CC BY-SA-NC</a:t>
            </a:r>
            <a:endParaRPr lang="en-GB" sz="900" dirty="0"/>
          </a:p>
        </p:txBody>
      </p:sp>
    </p:spTree>
    <p:extLst>
      <p:ext uri="{BB962C8B-B14F-4D97-AF65-F5344CB8AC3E}">
        <p14:creationId xmlns:p14="http://schemas.microsoft.com/office/powerpoint/2010/main" val="6341803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C09452-486D-36BF-A8EB-846B06B2C41A}"/>
              </a:ext>
            </a:extLst>
          </p:cNvPr>
          <p:cNvSpPr>
            <a:spLocks noGrp="1"/>
          </p:cNvSpPr>
          <p:nvPr>
            <p:ph type="title"/>
          </p:nvPr>
        </p:nvSpPr>
        <p:spPr>
          <a:xfrm>
            <a:off x="804672" y="802955"/>
            <a:ext cx="4977976" cy="991121"/>
          </a:xfrm>
        </p:spPr>
        <p:txBody>
          <a:bodyPr>
            <a:normAutofit fontScale="90000"/>
          </a:bodyPr>
          <a:lstStyle/>
          <a:p>
            <a:r>
              <a:rPr lang="en-GB" sz="3300" b="1" dirty="0">
                <a:solidFill>
                  <a:schemeClr val="tx2"/>
                </a:solidFill>
              </a:rPr>
              <a:t>Apply Language Development Theories</a:t>
            </a:r>
            <a:br>
              <a:rPr lang="en-GB" sz="3300" b="1" dirty="0">
                <a:solidFill>
                  <a:schemeClr val="tx2"/>
                </a:solidFill>
              </a:rPr>
            </a:br>
            <a:endParaRPr lang="en-GB" sz="3300" dirty="0">
              <a:solidFill>
                <a:schemeClr val="tx2"/>
              </a:solidFill>
            </a:endParaRPr>
          </a:p>
        </p:txBody>
      </p:sp>
      <p:sp>
        <p:nvSpPr>
          <p:cNvPr id="3" name="Content Placeholder 2">
            <a:extLst>
              <a:ext uri="{FF2B5EF4-FFF2-40B4-BE49-F238E27FC236}">
                <a16:creationId xmlns:a16="http://schemas.microsoft.com/office/drawing/2014/main" id="{7CE98A88-47C9-FDD8-7E3F-EAAAA8E4E873}"/>
              </a:ext>
            </a:extLst>
          </p:cNvPr>
          <p:cNvSpPr>
            <a:spLocks noGrp="1"/>
          </p:cNvSpPr>
          <p:nvPr>
            <p:ph idx="1"/>
          </p:nvPr>
        </p:nvSpPr>
        <p:spPr>
          <a:xfrm>
            <a:off x="804671" y="1794076"/>
            <a:ext cx="8721293" cy="4266895"/>
          </a:xfrm>
        </p:spPr>
        <p:txBody>
          <a:bodyPr anchor="ctr">
            <a:normAutofit fontScale="92500" lnSpcReduction="20000"/>
          </a:bodyPr>
          <a:lstStyle/>
          <a:p>
            <a:pPr marL="0" indent="0">
              <a:buNone/>
            </a:pPr>
            <a:r>
              <a:rPr lang="en-GB" sz="2000" dirty="0">
                <a:solidFill>
                  <a:schemeClr val="tx2"/>
                </a:solidFill>
              </a:rPr>
              <a:t>Use the </a:t>
            </a:r>
            <a:r>
              <a:rPr lang="en-GB" sz="2000" b="1" dirty="0">
                <a:solidFill>
                  <a:schemeClr val="tx2"/>
                </a:solidFill>
              </a:rPr>
              <a:t>Nativist</a:t>
            </a:r>
            <a:r>
              <a:rPr lang="en-GB" sz="2000" dirty="0">
                <a:solidFill>
                  <a:schemeClr val="tx2"/>
                </a:solidFill>
              </a:rPr>
              <a:t>, </a:t>
            </a:r>
            <a:r>
              <a:rPr lang="en-GB" sz="2000" b="1" dirty="0">
                <a:solidFill>
                  <a:schemeClr val="tx2"/>
                </a:solidFill>
              </a:rPr>
              <a:t>Behaviourist</a:t>
            </a:r>
            <a:r>
              <a:rPr lang="en-GB" sz="2000" dirty="0">
                <a:solidFill>
                  <a:schemeClr val="tx2"/>
                </a:solidFill>
              </a:rPr>
              <a:t>, and </a:t>
            </a:r>
            <a:r>
              <a:rPr lang="en-GB" sz="2000" b="1" dirty="0">
                <a:solidFill>
                  <a:schemeClr val="tx2"/>
                </a:solidFill>
              </a:rPr>
              <a:t>Interactionist</a:t>
            </a:r>
            <a:r>
              <a:rPr lang="en-GB" sz="2000" dirty="0">
                <a:solidFill>
                  <a:schemeClr val="tx2"/>
                </a:solidFill>
              </a:rPr>
              <a:t> theories to analyse Amira’s limited verbal communication.</a:t>
            </a:r>
          </a:p>
          <a:p>
            <a:pPr marL="0" indent="0">
              <a:buNone/>
            </a:pPr>
            <a:endParaRPr lang="en-GB" sz="2000" dirty="0">
              <a:solidFill>
                <a:schemeClr val="tx2"/>
              </a:solidFill>
            </a:endParaRPr>
          </a:p>
          <a:p>
            <a:r>
              <a:rPr lang="en-GB" sz="2000" dirty="0">
                <a:solidFill>
                  <a:schemeClr val="tx2"/>
                </a:solidFill>
              </a:rPr>
              <a:t>Briefly define each theory.</a:t>
            </a:r>
          </a:p>
          <a:p>
            <a:r>
              <a:rPr lang="en-GB" sz="2000" dirty="0">
                <a:solidFill>
                  <a:schemeClr val="tx2"/>
                </a:solidFill>
              </a:rPr>
              <a:t>Discuss how each theory might explain Amira’s language development challenges.</a:t>
            </a:r>
          </a:p>
          <a:p>
            <a:r>
              <a:rPr lang="en-GB" sz="2000" dirty="0">
                <a:solidFill>
                  <a:schemeClr val="tx2"/>
                </a:solidFill>
              </a:rPr>
              <a:t>Consider how nature (biology) and nurture (environment) interact in her case.</a:t>
            </a:r>
          </a:p>
          <a:p>
            <a:pPr marL="0" indent="0">
              <a:buNone/>
            </a:pPr>
            <a:endParaRPr lang="en-GB" sz="2000" dirty="0">
              <a:solidFill>
                <a:schemeClr val="tx2"/>
              </a:solidFill>
            </a:endParaRPr>
          </a:p>
          <a:p>
            <a:pPr marL="0" indent="0">
              <a:buNone/>
            </a:pPr>
            <a:r>
              <a:rPr lang="en-GB" sz="2000" i="1" dirty="0">
                <a:solidFill>
                  <a:schemeClr val="tx2"/>
                </a:solidFill>
              </a:rPr>
              <a:t>Questions:</a:t>
            </a:r>
            <a:endParaRPr lang="en-GB" sz="2000" dirty="0">
              <a:solidFill>
                <a:schemeClr val="tx2"/>
              </a:solidFill>
            </a:endParaRPr>
          </a:p>
          <a:p>
            <a:r>
              <a:rPr lang="en-GB" sz="2000" dirty="0">
                <a:solidFill>
                  <a:schemeClr val="tx2"/>
                </a:solidFill>
              </a:rPr>
              <a:t>What role might Amira’s home environment play?</a:t>
            </a:r>
          </a:p>
          <a:p>
            <a:r>
              <a:rPr lang="en-GB" sz="2000" dirty="0">
                <a:solidFill>
                  <a:schemeClr val="tx2"/>
                </a:solidFill>
              </a:rPr>
              <a:t>Could anxiety affect her language development?</a:t>
            </a:r>
          </a:p>
          <a:p>
            <a:r>
              <a:rPr lang="en-GB" sz="2000" dirty="0">
                <a:solidFill>
                  <a:schemeClr val="tx2"/>
                </a:solidFill>
              </a:rPr>
              <a:t>Does the theory consider cultural or individual differences?</a:t>
            </a:r>
          </a:p>
          <a:p>
            <a:r>
              <a:rPr lang="en-GB" sz="2000" dirty="0">
                <a:solidFill>
                  <a:schemeClr val="tx2"/>
                </a:solidFill>
              </a:rPr>
              <a:t>Are there aspects of Amira’s language development the theory doesn’t explain?</a:t>
            </a:r>
          </a:p>
          <a:p>
            <a:endParaRPr lang="en-GB" sz="1100" dirty="0">
              <a:solidFill>
                <a:schemeClr val="tx2"/>
              </a:solidFill>
            </a:endParaRPr>
          </a:p>
          <a:p>
            <a:endParaRPr lang="en-GB" sz="11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at">
            <a:extLst>
              <a:ext uri="{FF2B5EF4-FFF2-40B4-BE49-F238E27FC236}">
                <a16:creationId xmlns:a16="http://schemas.microsoft.com/office/drawing/2014/main" id="{4CCB6330-97D4-38C8-0DEB-15C0BDC27C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664861" y="1629089"/>
            <a:ext cx="2076886" cy="2503073"/>
          </a:xfrm>
          <a:prstGeom prst="rect">
            <a:avLst/>
          </a:prstGeom>
        </p:spPr>
      </p:pic>
    </p:spTree>
    <p:extLst>
      <p:ext uri="{BB962C8B-B14F-4D97-AF65-F5344CB8AC3E}">
        <p14:creationId xmlns:p14="http://schemas.microsoft.com/office/powerpoint/2010/main" val="27927523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2" name="Rectangle 3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anchor="ctr">
            <a:normAutofit/>
          </a:bodyPr>
          <a:lstStyle/>
          <a:p>
            <a:r>
              <a:rPr lang="en-GB" sz="4800"/>
              <a:t>Comparison of Language Development Theories</a:t>
            </a:r>
          </a:p>
        </p:txBody>
      </p:sp>
      <p:cxnSp>
        <p:nvCxnSpPr>
          <p:cNvPr id="38" name="Straight Connector 3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3"/>
          <p:cNvGraphicFramePr>
            <a:graphicFrameLocks noGrp="1"/>
          </p:cNvGraphicFramePr>
          <p:nvPr>
            <p:ph idx="1"/>
            <p:extLst>
              <p:ext uri="{D42A27DB-BD31-4B8C-83A1-F6EECF244321}">
                <p14:modId xmlns:p14="http://schemas.microsoft.com/office/powerpoint/2010/main" val="1685618203"/>
              </p:ext>
            </p:extLst>
          </p:nvPr>
        </p:nvGraphicFramePr>
        <p:xfrm>
          <a:off x="904602" y="3020759"/>
          <a:ext cx="10378442" cy="3203426"/>
        </p:xfrm>
        <a:graphic>
          <a:graphicData uri="http://schemas.openxmlformats.org/drawingml/2006/table">
            <a:tbl>
              <a:tblPr firstRow="1" bandRow="1">
                <a:tableStyleId>{5C22544A-7EE6-4342-B048-85BDC9FD1C3A}</a:tableStyleId>
              </a:tblPr>
              <a:tblGrid>
                <a:gridCol w="2537592">
                  <a:extLst>
                    <a:ext uri="{9D8B030D-6E8A-4147-A177-3AD203B41FA5}">
                      <a16:colId xmlns:a16="http://schemas.microsoft.com/office/drawing/2014/main" val="20000"/>
                    </a:ext>
                  </a:extLst>
                </a:gridCol>
                <a:gridCol w="2591544">
                  <a:extLst>
                    <a:ext uri="{9D8B030D-6E8A-4147-A177-3AD203B41FA5}">
                      <a16:colId xmlns:a16="http://schemas.microsoft.com/office/drawing/2014/main" val="20001"/>
                    </a:ext>
                  </a:extLst>
                </a:gridCol>
                <a:gridCol w="2568569">
                  <a:extLst>
                    <a:ext uri="{9D8B030D-6E8A-4147-A177-3AD203B41FA5}">
                      <a16:colId xmlns:a16="http://schemas.microsoft.com/office/drawing/2014/main" val="20002"/>
                    </a:ext>
                  </a:extLst>
                </a:gridCol>
                <a:gridCol w="2680737">
                  <a:extLst>
                    <a:ext uri="{9D8B030D-6E8A-4147-A177-3AD203B41FA5}">
                      <a16:colId xmlns:a16="http://schemas.microsoft.com/office/drawing/2014/main" val="20003"/>
                    </a:ext>
                  </a:extLst>
                </a:gridCol>
              </a:tblGrid>
              <a:tr h="327080">
                <a:tc>
                  <a:txBody>
                    <a:bodyPr/>
                    <a:lstStyle/>
                    <a:p>
                      <a:r>
                        <a:rPr sz="1400"/>
                        <a:t>Aspect</a:t>
                      </a:r>
                    </a:p>
                  </a:txBody>
                  <a:tcPr marL="73057" marR="73057" marT="36528" marB="36528"/>
                </a:tc>
                <a:tc>
                  <a:txBody>
                    <a:bodyPr/>
                    <a:lstStyle/>
                    <a:p>
                      <a:r>
                        <a:rPr sz="1400"/>
                        <a:t>Innate (Nativist)</a:t>
                      </a:r>
                    </a:p>
                  </a:txBody>
                  <a:tcPr marL="73057" marR="73057" marT="36528" marB="36528"/>
                </a:tc>
                <a:tc>
                  <a:txBody>
                    <a:bodyPr/>
                    <a:lstStyle/>
                    <a:p>
                      <a:r>
                        <a:rPr sz="1400"/>
                        <a:t>Behaviourist</a:t>
                      </a:r>
                    </a:p>
                  </a:txBody>
                  <a:tcPr marL="73057" marR="73057" marT="36528" marB="36528"/>
                </a:tc>
                <a:tc>
                  <a:txBody>
                    <a:bodyPr/>
                    <a:lstStyle/>
                    <a:p>
                      <a:r>
                        <a:rPr sz="1400"/>
                        <a:t>Interactionist</a:t>
                      </a:r>
                    </a:p>
                  </a:txBody>
                  <a:tcPr marL="73057" marR="73057" marT="36528" marB="36528"/>
                </a:tc>
                <a:extLst>
                  <a:ext uri="{0D108BD9-81ED-4DB2-BD59-A6C34878D82A}">
                    <a16:rowId xmlns:a16="http://schemas.microsoft.com/office/drawing/2014/main" val="10000"/>
                  </a:ext>
                </a:extLst>
              </a:tr>
              <a:tr h="311591">
                <a:tc>
                  <a:txBody>
                    <a:bodyPr/>
                    <a:lstStyle/>
                    <a:p>
                      <a:r>
                        <a:rPr sz="1300"/>
                        <a:t>Key Theorist(s)</a:t>
                      </a:r>
                    </a:p>
                  </a:txBody>
                  <a:tcPr marL="73057" marR="73057" marT="36528" marB="36528"/>
                </a:tc>
                <a:tc>
                  <a:txBody>
                    <a:bodyPr/>
                    <a:lstStyle/>
                    <a:p>
                      <a:r>
                        <a:rPr sz="1300"/>
                        <a:t>Noam Chomsky</a:t>
                      </a:r>
                    </a:p>
                  </a:txBody>
                  <a:tcPr marL="73057" marR="73057" marT="36528" marB="36528"/>
                </a:tc>
                <a:tc>
                  <a:txBody>
                    <a:bodyPr/>
                    <a:lstStyle/>
                    <a:p>
                      <a:r>
                        <a:rPr sz="1300"/>
                        <a:t>B.F. Skinner</a:t>
                      </a:r>
                    </a:p>
                  </a:txBody>
                  <a:tcPr marL="73057" marR="73057" marT="36528" marB="36528"/>
                </a:tc>
                <a:tc>
                  <a:txBody>
                    <a:bodyPr/>
                    <a:lstStyle/>
                    <a:p>
                      <a:r>
                        <a:rPr sz="1300"/>
                        <a:t>Lev Vygotsky, Jerome Bruner</a:t>
                      </a:r>
                    </a:p>
                  </a:txBody>
                  <a:tcPr marL="73057" marR="73057" marT="36528" marB="36528"/>
                </a:tc>
                <a:extLst>
                  <a:ext uri="{0D108BD9-81ED-4DB2-BD59-A6C34878D82A}">
                    <a16:rowId xmlns:a16="http://schemas.microsoft.com/office/drawing/2014/main" val="10001"/>
                  </a:ext>
                </a:extLst>
              </a:tr>
              <a:tr h="512951">
                <a:tc>
                  <a:txBody>
                    <a:bodyPr/>
                    <a:lstStyle/>
                    <a:p>
                      <a:r>
                        <a:rPr sz="1300"/>
                        <a:t>Core Idea</a:t>
                      </a:r>
                    </a:p>
                  </a:txBody>
                  <a:tcPr marL="73057" marR="73057" marT="36528" marB="36528"/>
                </a:tc>
                <a:tc>
                  <a:txBody>
                    <a:bodyPr/>
                    <a:lstStyle/>
                    <a:p>
                      <a:r>
                        <a:rPr sz="1300"/>
                        <a:t>Language is biologically hardwired</a:t>
                      </a:r>
                    </a:p>
                  </a:txBody>
                  <a:tcPr marL="73057" marR="73057" marT="36528" marB="36528"/>
                </a:tc>
                <a:tc>
                  <a:txBody>
                    <a:bodyPr/>
                    <a:lstStyle/>
                    <a:p>
                      <a:r>
                        <a:rPr sz="1300"/>
                        <a:t>Language is learned through environment</a:t>
                      </a:r>
                    </a:p>
                  </a:txBody>
                  <a:tcPr marL="73057" marR="73057" marT="36528" marB="36528"/>
                </a:tc>
                <a:tc>
                  <a:txBody>
                    <a:bodyPr/>
                    <a:lstStyle/>
                    <a:p>
                      <a:r>
                        <a:rPr sz="1300"/>
                        <a:t>Language develops through social interaction</a:t>
                      </a:r>
                    </a:p>
                  </a:txBody>
                  <a:tcPr marL="73057" marR="73057" marT="36528" marB="36528"/>
                </a:tc>
                <a:extLst>
                  <a:ext uri="{0D108BD9-81ED-4DB2-BD59-A6C34878D82A}">
                    <a16:rowId xmlns:a16="http://schemas.microsoft.com/office/drawing/2014/main" val="10002"/>
                  </a:ext>
                </a:extLst>
              </a:tr>
              <a:tr h="512951">
                <a:tc>
                  <a:txBody>
                    <a:bodyPr/>
                    <a:lstStyle/>
                    <a:p>
                      <a:r>
                        <a:rPr sz="1300"/>
                        <a:t>Mechanism of Learning</a:t>
                      </a:r>
                    </a:p>
                  </a:txBody>
                  <a:tcPr marL="73057" marR="73057" marT="36528" marB="36528"/>
                </a:tc>
                <a:tc>
                  <a:txBody>
                    <a:bodyPr/>
                    <a:lstStyle/>
                    <a:p>
                      <a:r>
                        <a:rPr sz="1300"/>
                        <a:t>Inborn Language Acquisition Device (LAD)</a:t>
                      </a:r>
                    </a:p>
                  </a:txBody>
                  <a:tcPr marL="73057" marR="73057" marT="36528" marB="36528"/>
                </a:tc>
                <a:tc>
                  <a:txBody>
                    <a:bodyPr/>
                    <a:lstStyle/>
                    <a:p>
                      <a:r>
                        <a:rPr sz="1300"/>
                        <a:t>Imitation, reinforcement, conditioning</a:t>
                      </a:r>
                    </a:p>
                  </a:txBody>
                  <a:tcPr marL="73057" marR="73057" marT="36528" marB="36528"/>
                </a:tc>
                <a:tc>
                  <a:txBody>
                    <a:bodyPr/>
                    <a:lstStyle/>
                    <a:p>
                      <a:r>
                        <a:rPr sz="1300"/>
                        <a:t>Scaffolding within the Zone of Proximal Development (ZPD)</a:t>
                      </a:r>
                    </a:p>
                  </a:txBody>
                  <a:tcPr marL="73057" marR="73057" marT="36528" marB="36528"/>
                </a:tc>
                <a:extLst>
                  <a:ext uri="{0D108BD9-81ED-4DB2-BD59-A6C34878D82A}">
                    <a16:rowId xmlns:a16="http://schemas.microsoft.com/office/drawing/2014/main" val="10003"/>
                  </a:ext>
                </a:extLst>
              </a:tr>
              <a:tr h="512951">
                <a:tc>
                  <a:txBody>
                    <a:bodyPr/>
                    <a:lstStyle/>
                    <a:p>
                      <a:r>
                        <a:rPr sz="1300"/>
                        <a:t>Role of Environment</a:t>
                      </a:r>
                    </a:p>
                  </a:txBody>
                  <a:tcPr marL="73057" marR="73057" marT="36528" marB="36528"/>
                </a:tc>
                <a:tc>
                  <a:txBody>
                    <a:bodyPr/>
                    <a:lstStyle/>
                    <a:p>
                      <a:r>
                        <a:rPr sz="1300"/>
                        <a:t>Minimal – triggers innate ability</a:t>
                      </a:r>
                    </a:p>
                  </a:txBody>
                  <a:tcPr marL="73057" marR="73057" marT="36528" marB="36528"/>
                </a:tc>
                <a:tc>
                  <a:txBody>
                    <a:bodyPr/>
                    <a:lstStyle/>
                    <a:p>
                      <a:r>
                        <a:rPr sz="1300"/>
                        <a:t>Crucial – provides stimuli and feedback</a:t>
                      </a:r>
                    </a:p>
                  </a:txBody>
                  <a:tcPr marL="73057" marR="73057" marT="36528" marB="36528"/>
                </a:tc>
                <a:tc>
                  <a:txBody>
                    <a:bodyPr/>
                    <a:lstStyle/>
                    <a:p>
                      <a:r>
                        <a:rPr sz="1300"/>
                        <a:t>Essential – provides interaction and support</a:t>
                      </a:r>
                    </a:p>
                  </a:txBody>
                  <a:tcPr marL="73057" marR="73057" marT="36528" marB="36528"/>
                </a:tc>
                <a:extLst>
                  <a:ext uri="{0D108BD9-81ED-4DB2-BD59-A6C34878D82A}">
                    <a16:rowId xmlns:a16="http://schemas.microsoft.com/office/drawing/2014/main" val="10004"/>
                  </a:ext>
                </a:extLst>
              </a:tr>
              <a:tr h="512951">
                <a:tc>
                  <a:txBody>
                    <a:bodyPr/>
                    <a:lstStyle/>
                    <a:p>
                      <a:r>
                        <a:rPr sz="1300"/>
                        <a:t>Strengths</a:t>
                      </a:r>
                    </a:p>
                  </a:txBody>
                  <a:tcPr marL="73057" marR="73057" marT="36528" marB="36528"/>
                </a:tc>
                <a:tc>
                  <a:txBody>
                    <a:bodyPr/>
                    <a:lstStyle/>
                    <a:p>
                      <a:r>
                        <a:rPr sz="1300"/>
                        <a:t>Explains rapid and universal acquisition</a:t>
                      </a:r>
                    </a:p>
                  </a:txBody>
                  <a:tcPr marL="73057" marR="73057" marT="36528" marB="36528"/>
                </a:tc>
                <a:tc>
                  <a:txBody>
                    <a:bodyPr/>
                    <a:lstStyle/>
                    <a:p>
                      <a:r>
                        <a:rPr sz="1300"/>
                        <a:t>Emphasises observable behaviour</a:t>
                      </a:r>
                    </a:p>
                  </a:txBody>
                  <a:tcPr marL="73057" marR="73057" marT="36528" marB="36528"/>
                </a:tc>
                <a:tc>
                  <a:txBody>
                    <a:bodyPr/>
                    <a:lstStyle/>
                    <a:p>
                      <a:r>
                        <a:rPr sz="1300"/>
                        <a:t>Emphasises cultural and social context</a:t>
                      </a:r>
                    </a:p>
                  </a:txBody>
                  <a:tcPr marL="73057" marR="73057" marT="36528" marB="36528"/>
                </a:tc>
                <a:extLst>
                  <a:ext uri="{0D108BD9-81ED-4DB2-BD59-A6C34878D82A}">
                    <a16:rowId xmlns:a16="http://schemas.microsoft.com/office/drawing/2014/main" val="10005"/>
                  </a:ext>
                </a:extLst>
              </a:tr>
              <a:tr h="512951">
                <a:tc>
                  <a:txBody>
                    <a:bodyPr/>
                    <a:lstStyle/>
                    <a:p>
                      <a:r>
                        <a:rPr sz="1300"/>
                        <a:t>Criticisms</a:t>
                      </a:r>
                    </a:p>
                  </a:txBody>
                  <a:tcPr marL="73057" marR="73057" marT="36528" marB="36528"/>
                </a:tc>
                <a:tc>
                  <a:txBody>
                    <a:bodyPr/>
                    <a:lstStyle/>
                    <a:p>
                      <a:r>
                        <a:rPr sz="1300"/>
                        <a:t>Underestimates role of environment</a:t>
                      </a:r>
                    </a:p>
                  </a:txBody>
                  <a:tcPr marL="73057" marR="73057" marT="36528" marB="36528"/>
                </a:tc>
                <a:tc>
                  <a:txBody>
                    <a:bodyPr/>
                    <a:lstStyle/>
                    <a:p>
                      <a:r>
                        <a:rPr sz="1300"/>
                        <a:t>Doesn’t explain novel sentence creation</a:t>
                      </a:r>
                    </a:p>
                  </a:txBody>
                  <a:tcPr marL="73057" marR="73057" marT="36528" marB="36528"/>
                </a:tc>
                <a:tc>
                  <a:txBody>
                    <a:bodyPr/>
                    <a:lstStyle/>
                    <a:p>
                      <a:r>
                        <a:rPr sz="1300"/>
                        <a:t>Less precise about biological mechanisms</a:t>
                      </a:r>
                    </a:p>
                  </a:txBody>
                  <a:tcPr marL="73057" marR="73057" marT="36528" marB="36528"/>
                </a:tc>
                <a:extLst>
                  <a:ext uri="{0D108BD9-81ED-4DB2-BD59-A6C34878D82A}">
                    <a16:rowId xmlns:a16="http://schemas.microsoft.com/office/drawing/2014/main" val="10006"/>
                  </a:ext>
                </a:extLst>
              </a:tr>
            </a:tbl>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baby surrounded by colorful paper notes&#10;&#10;Description automatically generated">
            <a:extLst>
              <a:ext uri="{FF2B5EF4-FFF2-40B4-BE49-F238E27FC236}">
                <a16:creationId xmlns:a16="http://schemas.microsoft.com/office/drawing/2014/main" id="{0617DEB7-1298-665F-CCC8-C9D57417AB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3520930" y="2579517"/>
            <a:ext cx="2826499" cy="282649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320CC46-931F-74D8-89AF-983B1BB76CAD}"/>
              </a:ext>
            </a:extLst>
          </p:cNvPr>
          <p:cNvSpPr txBox="1"/>
          <p:nvPr/>
        </p:nvSpPr>
        <p:spPr>
          <a:xfrm>
            <a:off x="1929275" y="6488668"/>
            <a:ext cx="6096000" cy="369332"/>
          </a:xfrm>
          <a:prstGeom prst="rect">
            <a:avLst/>
          </a:prstGeom>
          <a:noFill/>
        </p:spPr>
        <p:txBody>
          <a:bodyPr wrap="square">
            <a:spAutoFit/>
          </a:bodyPr>
          <a:lstStyle/>
          <a:p>
            <a:r>
              <a:rPr lang="en-GB" b="1" i="0" dirty="0">
                <a:solidFill>
                  <a:srgbClr val="FFFFFF"/>
                </a:solidFill>
                <a:effectLst/>
                <a:highlight>
                  <a:srgbClr val="1B1A19"/>
                </a:highlight>
                <a:latin typeface="Roboto" panose="02000000000000000000" pitchFamily="2" charset="0"/>
              </a:rPr>
              <a:t>Generated with AI</a:t>
            </a:r>
            <a:r>
              <a:rPr lang="en-GB" b="0" i="0" dirty="0">
                <a:solidFill>
                  <a:srgbClr val="FFFFFF"/>
                </a:solidFill>
                <a:effectLst/>
                <a:highlight>
                  <a:srgbClr val="1B1A19"/>
                </a:highlight>
                <a:latin typeface="Roboto" panose="02000000000000000000" pitchFamily="2" charset="0"/>
              </a:rPr>
              <a:t> ∙ June 6, 2024 at 10:33 AM</a:t>
            </a:r>
            <a:endParaRPr lang="en-GB" dirty="0"/>
          </a:p>
        </p:txBody>
      </p:sp>
      <p:pic>
        <p:nvPicPr>
          <p:cNvPr id="12" name="Picture 11" descr="A photo shows a young boy looking at his baby sibling crying in his lap.">
            <a:extLst>
              <a:ext uri="{FF2B5EF4-FFF2-40B4-BE49-F238E27FC236}">
                <a16:creationId xmlns:a16="http://schemas.microsoft.com/office/drawing/2014/main" id="{4EA3A66B-0CFF-BA17-1220-2D9C6798E4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3035" y="129042"/>
            <a:ext cx="2652169" cy="3495010"/>
          </a:xfrm>
          <a:prstGeom prst="rect">
            <a:avLst/>
          </a:prstGeom>
        </p:spPr>
      </p:pic>
      <p:pic>
        <p:nvPicPr>
          <p:cNvPr id="14" name="Picture 13" descr="A baby sitting next to a baby&#10;&#10;Description automatically generated">
            <a:extLst>
              <a:ext uri="{FF2B5EF4-FFF2-40B4-BE49-F238E27FC236}">
                <a16:creationId xmlns:a16="http://schemas.microsoft.com/office/drawing/2014/main" id="{F79F253C-167C-8D0E-D08B-8ED8BC61BE3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730217" y="67362"/>
            <a:ext cx="4286250" cy="2857500"/>
          </a:xfrm>
          <a:prstGeom prst="rect">
            <a:avLst/>
          </a:prstGeom>
        </p:spPr>
      </p:pic>
      <p:pic>
        <p:nvPicPr>
          <p:cNvPr id="16" name="Picture 15" descr="A group of children playing with toys&#10;&#10;Description automatically generated">
            <a:extLst>
              <a:ext uri="{FF2B5EF4-FFF2-40B4-BE49-F238E27FC236}">
                <a16:creationId xmlns:a16="http://schemas.microsoft.com/office/drawing/2014/main" id="{6BD28FDE-6D63-0154-0690-28F0D9EE411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93035" y="4561114"/>
            <a:ext cx="2967008" cy="2013857"/>
          </a:xfrm>
          <a:prstGeom prst="rect">
            <a:avLst/>
          </a:prstGeom>
        </p:spPr>
      </p:pic>
      <p:sp>
        <p:nvSpPr>
          <p:cNvPr id="20" name="TextBox 19">
            <a:extLst>
              <a:ext uri="{FF2B5EF4-FFF2-40B4-BE49-F238E27FC236}">
                <a16:creationId xmlns:a16="http://schemas.microsoft.com/office/drawing/2014/main" id="{D613A4A5-8014-0A21-EA28-A8F322FDF246}"/>
              </a:ext>
            </a:extLst>
          </p:cNvPr>
          <p:cNvSpPr txBox="1"/>
          <p:nvPr/>
        </p:nvSpPr>
        <p:spPr>
          <a:xfrm>
            <a:off x="6694507" y="3090606"/>
            <a:ext cx="5497493" cy="3477875"/>
          </a:xfrm>
          <a:prstGeom prst="rect">
            <a:avLst/>
          </a:prstGeom>
          <a:noFill/>
        </p:spPr>
        <p:txBody>
          <a:bodyPr wrap="square">
            <a:spAutoFit/>
          </a:bodyPr>
          <a:lstStyle/>
          <a:p>
            <a:r>
              <a:rPr lang="en-US" sz="2000" dirty="0"/>
              <a:t>Social learning theory works well in how they can observe and learn from others’ ‘conversations’ (Bandura, 1992).</a:t>
            </a:r>
          </a:p>
          <a:p>
            <a:r>
              <a:rPr lang="en-US" sz="2000" dirty="0"/>
              <a:t>Babies and toddlers are more responsive to an adult’s ‘attempts’ at shaping/modelling their language when the adult keeps the baby’s interest at the  front and </a:t>
            </a:r>
            <a:r>
              <a:rPr lang="en-US" sz="2000" dirty="0" err="1"/>
              <a:t>centre</a:t>
            </a:r>
            <a:r>
              <a:rPr lang="en-US" sz="2000" dirty="0"/>
              <a:t> of the interaction.  </a:t>
            </a:r>
          </a:p>
          <a:p>
            <a:r>
              <a:rPr lang="en-GB" altLang="zh-TW" sz="2000" dirty="0">
                <a:ea typeface="Microsoft JhengHei" panose="020B0604030504040204" pitchFamily="34" charset="-120"/>
              </a:rPr>
              <a:t>Infants’ IDS more mature than that of their carer’s when infants initiated the communication (Ko et al., 2015)</a:t>
            </a:r>
          </a:p>
        </p:txBody>
      </p:sp>
      <p:sp>
        <p:nvSpPr>
          <p:cNvPr id="4" name="TextBox 3">
            <a:extLst>
              <a:ext uri="{FF2B5EF4-FFF2-40B4-BE49-F238E27FC236}">
                <a16:creationId xmlns:a16="http://schemas.microsoft.com/office/drawing/2014/main" id="{A4349AA6-D1FB-3084-07EC-1149C9BAE60C}"/>
              </a:ext>
            </a:extLst>
          </p:cNvPr>
          <p:cNvSpPr txBox="1"/>
          <p:nvPr/>
        </p:nvSpPr>
        <p:spPr>
          <a:xfrm>
            <a:off x="2564842" y="520101"/>
            <a:ext cx="6114422" cy="1590885"/>
          </a:xfrm>
          <a:prstGeom prst="rect">
            <a:avLst/>
          </a:prstGeom>
          <a:noFill/>
        </p:spPr>
        <p:txBody>
          <a:bodyPr wrap="square">
            <a:spAutoFit/>
          </a:bodyPr>
          <a:lstStyle/>
          <a:p>
            <a:pPr lvl="1" eaLnBrk="1" hangingPunct="1">
              <a:lnSpc>
                <a:spcPct val="110000"/>
              </a:lnSpc>
              <a:spcBef>
                <a:spcPct val="0"/>
              </a:spcBef>
            </a:pPr>
            <a:r>
              <a:rPr lang="en-GB" altLang="zh-TW" dirty="0">
                <a:latin typeface="Century Gothic" panose="020B0502020202020204" pitchFamily="34" charset="0"/>
                <a:ea typeface="Microsoft JhengHei" panose="020B0604030504040204" pitchFamily="34" charset="-120"/>
              </a:rPr>
              <a:t>A child hears language from different sources: with their older sibling or from the exchange between their sibling and parents; exchange between other parent and their child; from chatters among their peers. </a:t>
            </a:r>
          </a:p>
        </p:txBody>
      </p:sp>
    </p:spTree>
    <p:extLst>
      <p:ext uri="{BB962C8B-B14F-4D97-AF65-F5344CB8AC3E}">
        <p14:creationId xmlns:p14="http://schemas.microsoft.com/office/powerpoint/2010/main" val="3521326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62075-C358-0B91-6E1B-10184D86AF13}"/>
              </a:ext>
            </a:extLst>
          </p:cNvPr>
          <p:cNvSpPr>
            <a:spLocks noGrp="1"/>
          </p:cNvSpPr>
          <p:nvPr>
            <p:ph type="title"/>
          </p:nvPr>
        </p:nvSpPr>
        <p:spPr/>
        <p:txBody>
          <a:bodyPr/>
          <a:lstStyle/>
          <a:p>
            <a:r>
              <a:rPr lang="en-GB" dirty="0"/>
              <a:t>How good is your child’s language? </a:t>
            </a:r>
          </a:p>
        </p:txBody>
      </p:sp>
      <p:sp>
        <p:nvSpPr>
          <p:cNvPr id="8" name="Content Placeholder 7">
            <a:extLst>
              <a:ext uri="{FF2B5EF4-FFF2-40B4-BE49-F238E27FC236}">
                <a16:creationId xmlns:a16="http://schemas.microsoft.com/office/drawing/2014/main" id="{0104A8C4-F698-CF67-AF78-1689F22573F4}"/>
              </a:ext>
            </a:extLst>
          </p:cNvPr>
          <p:cNvSpPr>
            <a:spLocks noGrp="1"/>
          </p:cNvSpPr>
          <p:nvPr>
            <p:ph idx="1"/>
          </p:nvPr>
        </p:nvSpPr>
        <p:spPr>
          <a:xfrm>
            <a:off x="974690" y="1895963"/>
            <a:ext cx="6942574" cy="4351338"/>
          </a:xfrm>
        </p:spPr>
        <p:txBody>
          <a:bodyPr>
            <a:normAutofit fontScale="92500"/>
          </a:bodyPr>
          <a:lstStyle/>
          <a:p>
            <a:pPr marL="171450" indent="-171450" eaLnBrk="1" hangingPunct="1">
              <a:lnSpc>
                <a:spcPct val="200000"/>
              </a:lnSpc>
              <a:buFont typeface="Arial"/>
              <a:buChar char="•"/>
            </a:pPr>
            <a:r>
              <a:rPr lang="en-US" b="1" dirty="0"/>
              <a:t>Broad range of individual differences in the child’s language and the language they hear </a:t>
            </a:r>
          </a:p>
          <a:p>
            <a:pPr marL="628650" lvl="1" indent="-171450">
              <a:lnSpc>
                <a:spcPct val="200000"/>
              </a:lnSpc>
              <a:buFont typeface="Arial"/>
              <a:buChar char="•"/>
            </a:pPr>
            <a:r>
              <a:rPr lang="en-US" dirty="0"/>
              <a:t>A typical 2.5-year-old has</a:t>
            </a:r>
            <a:r>
              <a:rPr lang="en-US" baseline="0" dirty="0"/>
              <a:t> a</a:t>
            </a:r>
            <a:r>
              <a:rPr lang="en-US" dirty="0"/>
              <a:t> 600-word vocabulary.</a:t>
            </a:r>
          </a:p>
          <a:p>
            <a:pPr marL="628650" lvl="1" indent="-171450">
              <a:lnSpc>
                <a:spcPct val="200000"/>
              </a:lnSpc>
              <a:buFont typeface="Arial"/>
              <a:buChar char="•"/>
            </a:pPr>
            <a:r>
              <a:rPr lang="en-US" dirty="0"/>
              <a:t>A 5–6-year-old’s vocabulary is as large as 15,000 words; he or</a:t>
            </a:r>
            <a:r>
              <a:rPr lang="en-US" baseline="0" dirty="0"/>
              <a:t> she adds </a:t>
            </a:r>
            <a:r>
              <a:rPr lang="en-US" dirty="0"/>
              <a:t>10 new words a day.</a:t>
            </a:r>
          </a:p>
          <a:p>
            <a:endParaRPr lang="en-GB" dirty="0"/>
          </a:p>
        </p:txBody>
      </p:sp>
      <p:sp>
        <p:nvSpPr>
          <p:cNvPr id="3" name="Arrow: Left 2">
            <a:extLst>
              <a:ext uri="{FF2B5EF4-FFF2-40B4-BE49-F238E27FC236}">
                <a16:creationId xmlns:a16="http://schemas.microsoft.com/office/drawing/2014/main" id="{1A3B4ED6-D591-E20D-BD2D-396538585F25}"/>
              </a:ext>
            </a:extLst>
          </p:cNvPr>
          <p:cNvSpPr/>
          <p:nvPr/>
        </p:nvSpPr>
        <p:spPr>
          <a:xfrm>
            <a:off x="7776587" y="927013"/>
            <a:ext cx="4050323" cy="2351314"/>
          </a:xfrm>
          <a:prstGeom prst="lef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Parents reported words their 18 months baby knows: 4-320 words (Rose et al, 1998) in the US</a:t>
            </a:r>
          </a:p>
        </p:txBody>
      </p:sp>
      <p:sp>
        <p:nvSpPr>
          <p:cNvPr id="4" name="Arrow: Left 3">
            <a:extLst>
              <a:ext uri="{FF2B5EF4-FFF2-40B4-BE49-F238E27FC236}">
                <a16:creationId xmlns:a16="http://schemas.microsoft.com/office/drawing/2014/main" id="{D14A675B-B5FD-3FA2-8C81-0A7900FFF961}"/>
              </a:ext>
            </a:extLst>
          </p:cNvPr>
          <p:cNvSpPr/>
          <p:nvPr/>
        </p:nvSpPr>
        <p:spPr>
          <a:xfrm rot="3276279">
            <a:off x="8249170" y="3010853"/>
            <a:ext cx="4261338" cy="2672567"/>
          </a:xfrm>
          <a:prstGeom prst="leftArrow">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Words 18-21month olds hear in a day:</a:t>
            </a:r>
            <a:r>
              <a:rPr lang="en-GB" dirty="0">
                <a:solidFill>
                  <a:schemeClr val="accent2">
                    <a:lumMod val="75000"/>
                  </a:schemeClr>
                </a:solidFill>
              </a:rPr>
              <a:t> </a:t>
            </a:r>
            <a:r>
              <a:rPr lang="en-GB" dirty="0"/>
              <a:t>7,239-43,926 (Jago et al., submitted; Lieven, 2019) </a:t>
            </a:r>
          </a:p>
        </p:txBody>
      </p:sp>
    </p:spTree>
    <p:extLst>
      <p:ext uri="{BB962C8B-B14F-4D97-AF65-F5344CB8AC3E}">
        <p14:creationId xmlns:p14="http://schemas.microsoft.com/office/powerpoint/2010/main" val="12851160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BAE889-3FDB-8BF5-73D7-9B0CDF90F9A9}"/>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These amazing vocabularies and good grasp of grammar are beneficial</a:t>
            </a:r>
          </a:p>
        </p:txBody>
      </p:sp>
      <p:graphicFrame>
        <p:nvGraphicFramePr>
          <p:cNvPr id="5" name="Content Placeholder 2">
            <a:extLst>
              <a:ext uri="{FF2B5EF4-FFF2-40B4-BE49-F238E27FC236}">
                <a16:creationId xmlns:a16="http://schemas.microsoft.com/office/drawing/2014/main" id="{F729D11C-8542-6CE7-93B7-FCD14CADDBF3}"/>
              </a:ext>
            </a:extLst>
          </p:cNvPr>
          <p:cNvGraphicFramePr>
            <a:graphicFrameLocks noGrp="1"/>
          </p:cNvGraphicFramePr>
          <p:nvPr>
            <p:ph idx="1"/>
            <p:extLst>
              <p:ext uri="{D42A27DB-BD31-4B8C-83A1-F6EECF244321}">
                <p14:modId xmlns:p14="http://schemas.microsoft.com/office/powerpoint/2010/main" val="2408973379"/>
              </p:ext>
            </p:extLst>
          </p:nvPr>
        </p:nvGraphicFramePr>
        <p:xfrm>
          <a:off x="180870" y="2518295"/>
          <a:ext cx="11766620" cy="3787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3907DFD4-5A29-66F3-55F0-6EFEF091EA95}"/>
              </a:ext>
            </a:extLst>
          </p:cNvPr>
          <p:cNvSpPr txBox="1"/>
          <p:nvPr/>
        </p:nvSpPr>
        <p:spPr>
          <a:xfrm>
            <a:off x="703384" y="6027694"/>
            <a:ext cx="10259367" cy="830997"/>
          </a:xfrm>
          <a:prstGeom prst="rect">
            <a:avLst/>
          </a:prstGeom>
          <a:noFill/>
        </p:spPr>
        <p:txBody>
          <a:bodyPr wrap="square" rtlCol="0">
            <a:spAutoFit/>
          </a:bodyPr>
          <a:lstStyle/>
          <a:p>
            <a:r>
              <a:rPr lang="en-GB" sz="2400" dirty="0"/>
              <a:t>Children who hear a lot of emotional talks tend to show higher level of emotional awareness</a:t>
            </a:r>
            <a:r>
              <a:rPr lang="en-GB" dirty="0"/>
              <a:t>.</a:t>
            </a:r>
          </a:p>
        </p:txBody>
      </p:sp>
    </p:spTree>
    <p:extLst>
      <p:ext uri="{BB962C8B-B14F-4D97-AF65-F5344CB8AC3E}">
        <p14:creationId xmlns:p14="http://schemas.microsoft.com/office/powerpoint/2010/main" val="19092048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CAFC-7A5E-4C65-C3CE-FC6DF6A00C9E}"/>
              </a:ext>
            </a:extLst>
          </p:cNvPr>
          <p:cNvSpPr>
            <a:spLocks noGrp="1"/>
          </p:cNvSpPr>
          <p:nvPr>
            <p:ph type="title"/>
          </p:nvPr>
        </p:nvSpPr>
        <p:spPr/>
        <p:txBody>
          <a:bodyPr/>
          <a:lstStyle/>
          <a:p>
            <a:endParaRPr lang="en-GB"/>
          </a:p>
        </p:txBody>
      </p:sp>
      <p:pic>
        <p:nvPicPr>
          <p:cNvPr id="4" name="Picture 3">
            <a:extLst>
              <a:ext uri="{FF2B5EF4-FFF2-40B4-BE49-F238E27FC236}">
                <a16:creationId xmlns:a16="http://schemas.microsoft.com/office/drawing/2014/main" id="{68BFF3E0-D30C-156A-A753-E2C3C848DEB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5812" y="517862"/>
            <a:ext cx="4762500" cy="3171825"/>
          </a:xfrm>
          <a:prstGeom prst="rect">
            <a:avLst/>
          </a:prstGeom>
        </p:spPr>
      </p:pic>
      <p:sp>
        <p:nvSpPr>
          <p:cNvPr id="5" name="TextBox 4">
            <a:extLst>
              <a:ext uri="{FF2B5EF4-FFF2-40B4-BE49-F238E27FC236}">
                <a16:creationId xmlns:a16="http://schemas.microsoft.com/office/drawing/2014/main" id="{58249546-2E1E-2E63-0799-954277D7828F}"/>
              </a:ext>
            </a:extLst>
          </p:cNvPr>
          <p:cNvSpPr txBox="1"/>
          <p:nvPr/>
        </p:nvSpPr>
        <p:spPr>
          <a:xfrm>
            <a:off x="320722" y="3313584"/>
            <a:ext cx="4762500" cy="230832"/>
          </a:xfrm>
          <a:prstGeom prst="rect">
            <a:avLst/>
          </a:prstGeom>
          <a:noFill/>
        </p:spPr>
        <p:txBody>
          <a:bodyPr wrap="square" rtlCol="0">
            <a:spAutoFit/>
          </a:bodyPr>
          <a:lstStyle/>
          <a:p>
            <a:r>
              <a:rPr lang="en-GB" sz="900">
                <a:hlinkClick r:id="rId3" tooltip="http://www.flickr.com/photos/welfarestateofmind/4459735887/"/>
              </a:rPr>
              <a:t>This Photo</a:t>
            </a:r>
            <a:r>
              <a:rPr lang="en-GB" sz="900"/>
              <a:t> by Unknown Author is licensed under </a:t>
            </a:r>
            <a:r>
              <a:rPr lang="en-GB" sz="900">
                <a:hlinkClick r:id="rId4" tooltip="https://creativecommons.org/licenses/by-nc-sa/3.0/"/>
              </a:rPr>
              <a:t>CC BY-SA-NC</a:t>
            </a:r>
            <a:endParaRPr lang="en-GB" sz="900"/>
          </a:p>
        </p:txBody>
      </p:sp>
      <p:pic>
        <p:nvPicPr>
          <p:cNvPr id="6" name="Picture 5" descr="A group of people holding signs&#10;&#10;Description automatically generated">
            <a:extLst>
              <a:ext uri="{FF2B5EF4-FFF2-40B4-BE49-F238E27FC236}">
                <a16:creationId xmlns:a16="http://schemas.microsoft.com/office/drawing/2014/main" id="{78B72A29-FC6A-977B-05BF-AB9069A2D37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519477" y="555236"/>
            <a:ext cx="5715000" cy="3209925"/>
          </a:xfrm>
          <a:prstGeom prst="rect">
            <a:avLst/>
          </a:prstGeom>
        </p:spPr>
      </p:pic>
      <p:sp>
        <p:nvSpPr>
          <p:cNvPr id="7" name="TextBox 6">
            <a:extLst>
              <a:ext uri="{FF2B5EF4-FFF2-40B4-BE49-F238E27FC236}">
                <a16:creationId xmlns:a16="http://schemas.microsoft.com/office/drawing/2014/main" id="{3E37389C-DC3D-D8B6-F322-180A3A094AAF}"/>
              </a:ext>
            </a:extLst>
          </p:cNvPr>
          <p:cNvSpPr txBox="1"/>
          <p:nvPr/>
        </p:nvSpPr>
        <p:spPr>
          <a:xfrm>
            <a:off x="5998239" y="3718051"/>
            <a:ext cx="5715000" cy="230832"/>
          </a:xfrm>
          <a:prstGeom prst="rect">
            <a:avLst/>
          </a:prstGeom>
          <a:noFill/>
        </p:spPr>
        <p:txBody>
          <a:bodyPr wrap="square" rtlCol="0">
            <a:spAutoFit/>
          </a:bodyPr>
          <a:lstStyle/>
          <a:p>
            <a:r>
              <a:rPr lang="en-GB" sz="900" dirty="0">
                <a:hlinkClick r:id="rId6" tooltip="https://eldestornilladordehoro.blogspot.com/"/>
              </a:rPr>
              <a:t>This Photo</a:t>
            </a:r>
            <a:r>
              <a:rPr lang="en-GB" sz="900" dirty="0"/>
              <a:t> by Unknown Author is licensed under </a:t>
            </a:r>
            <a:r>
              <a:rPr lang="en-GB" sz="900" dirty="0">
                <a:hlinkClick r:id="rId4" tooltip="https://creativecommons.org/licenses/by-nc-sa/3.0/"/>
              </a:rPr>
              <a:t>CC BY-SA-NC</a:t>
            </a:r>
            <a:endParaRPr lang="en-GB" sz="900" dirty="0"/>
          </a:p>
        </p:txBody>
      </p:sp>
      <p:sp>
        <p:nvSpPr>
          <p:cNvPr id="8" name="Content Placeholder 7">
            <a:extLst>
              <a:ext uri="{FF2B5EF4-FFF2-40B4-BE49-F238E27FC236}">
                <a16:creationId xmlns:a16="http://schemas.microsoft.com/office/drawing/2014/main" id="{131FB0EE-2727-F704-8187-6AEA05C42986}"/>
              </a:ext>
            </a:extLst>
          </p:cNvPr>
          <p:cNvSpPr txBox="1">
            <a:spLocks noGrp="1"/>
          </p:cNvSpPr>
          <p:nvPr>
            <p:ph idx="1"/>
          </p:nvPr>
        </p:nvSpPr>
        <p:spPr>
          <a:xfrm>
            <a:off x="320722" y="3855105"/>
            <a:ext cx="11646865" cy="2162067"/>
          </a:xfrm>
          <a:prstGeom prst="rect">
            <a:avLst/>
          </a:prstGeom>
          <a:noFill/>
        </p:spPr>
        <p:txBody>
          <a:bodyPr wrap="square" rtlCol="0">
            <a:spAutoFit/>
          </a:bodyPr>
          <a:lstStyle/>
          <a:p>
            <a:pPr marL="514350" indent="-514350">
              <a:buFont typeface="+mj-lt"/>
              <a:buAutoNum type="arabicPeriod"/>
            </a:pPr>
            <a:r>
              <a:rPr lang="en-GB" dirty="0"/>
              <a:t>Are the research findings universal across different languages? Cultures?</a:t>
            </a:r>
          </a:p>
          <a:p>
            <a:pPr marL="514350" indent="-514350">
              <a:buFont typeface="+mj-lt"/>
              <a:buAutoNum type="arabicPeriod"/>
            </a:pPr>
            <a:r>
              <a:rPr lang="en-GB" dirty="0"/>
              <a:t>With such a broad range of individual differences in the amount of language input and support from adults, how should we talk to our baby?</a:t>
            </a:r>
          </a:p>
        </p:txBody>
      </p:sp>
    </p:spTree>
    <p:extLst>
      <p:ext uri="{BB962C8B-B14F-4D97-AF65-F5344CB8AC3E}">
        <p14:creationId xmlns:p14="http://schemas.microsoft.com/office/powerpoint/2010/main" val="14656264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C5645-F305-5648-AA8F-318424624445}"/>
              </a:ext>
            </a:extLst>
          </p:cNvPr>
          <p:cNvSpPr>
            <a:spLocks noGrp="1"/>
          </p:cNvSpPr>
          <p:nvPr>
            <p:ph type="title"/>
          </p:nvPr>
        </p:nvSpPr>
        <p:spPr>
          <a:xfrm>
            <a:off x="1136396" y="457201"/>
            <a:ext cx="5814240" cy="1556870"/>
          </a:xfrm>
        </p:spPr>
        <p:txBody>
          <a:bodyPr anchor="b">
            <a:normAutofit/>
          </a:bodyPr>
          <a:lstStyle/>
          <a:p>
            <a:r>
              <a:rPr lang="en-GB" sz="4000" dirty="0"/>
              <a:t>Bilingual/multilingual child in school </a:t>
            </a:r>
          </a:p>
        </p:txBody>
      </p:sp>
      <p:sp>
        <p:nvSpPr>
          <p:cNvPr id="3" name="Content Placeholder 2">
            <a:extLst>
              <a:ext uri="{FF2B5EF4-FFF2-40B4-BE49-F238E27FC236}">
                <a16:creationId xmlns:a16="http://schemas.microsoft.com/office/drawing/2014/main" id="{D864B633-56F5-5988-ED9C-1222DAAF5D3B}"/>
              </a:ext>
            </a:extLst>
          </p:cNvPr>
          <p:cNvSpPr>
            <a:spLocks noGrp="1"/>
          </p:cNvSpPr>
          <p:nvPr>
            <p:ph idx="1"/>
          </p:nvPr>
        </p:nvSpPr>
        <p:spPr>
          <a:xfrm>
            <a:off x="1136395" y="2277036"/>
            <a:ext cx="6926367" cy="3461155"/>
          </a:xfrm>
        </p:spPr>
        <p:txBody>
          <a:bodyPr>
            <a:normAutofit fontScale="85000" lnSpcReduction="20000"/>
          </a:bodyPr>
          <a:lstStyle/>
          <a:p>
            <a:r>
              <a:rPr lang="en-GB" dirty="0"/>
              <a:t>20.2% of primary children who speak English as an additional language in 2023 (gov.uk, 2023).  </a:t>
            </a:r>
          </a:p>
          <a:p>
            <a:r>
              <a:rPr lang="en-GB" dirty="0"/>
              <a:t>Given that there is a strong link between a child’s language and reading in school, should parents stop speaking their home language to their child, so their child has a better head start in school in the UK? </a:t>
            </a:r>
          </a:p>
          <a:p>
            <a:r>
              <a:rPr lang="en-GB" dirty="0"/>
              <a:t>There are myths and misconceptions about language development in bilingual children.  </a:t>
            </a:r>
          </a:p>
          <a:p>
            <a:r>
              <a:rPr lang="en-GB" dirty="0"/>
              <a:t>What can we learn from research in language development to make an informed decision?  </a:t>
            </a:r>
          </a:p>
          <a:p>
            <a:endParaRPr lang="en-GB" dirty="0"/>
          </a:p>
          <a:p>
            <a:endParaRPr lang="en-GB" sz="1100" dirty="0"/>
          </a:p>
        </p:txBody>
      </p:sp>
      <p:pic>
        <p:nvPicPr>
          <p:cNvPr id="6" name="Picture 5" descr="A group of children around a table&#10;&#10;Description automatically generated">
            <a:extLst>
              <a:ext uri="{FF2B5EF4-FFF2-40B4-BE49-F238E27FC236}">
                <a16:creationId xmlns:a16="http://schemas.microsoft.com/office/drawing/2014/main" id="{8D840E8D-F763-822E-E891-022862C404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59289" y="876309"/>
            <a:ext cx="3289977" cy="2467483"/>
          </a:xfrm>
          <a:prstGeom prst="rect">
            <a:avLst/>
          </a:prstGeom>
        </p:spPr>
      </p:pic>
      <p:sp>
        <p:nvSpPr>
          <p:cNvPr id="15" name="Rectangle 14">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B66FCA7-5037-2FEB-45ED-A0787922C539}"/>
              </a:ext>
            </a:extLst>
          </p:cNvPr>
          <p:cNvSpPr txBox="1"/>
          <p:nvPr/>
        </p:nvSpPr>
        <p:spPr>
          <a:xfrm>
            <a:off x="8669894" y="2809465"/>
            <a:ext cx="2339741" cy="276997"/>
          </a:xfrm>
          <a:prstGeom prst="rect">
            <a:avLst/>
          </a:prstGeom>
          <a:solidFill>
            <a:srgbClr val="000000"/>
          </a:solid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none" lIns="45719" tIns="45719" rIns="45719" bIns="45719" numCol="1" spcCol="38100" rtlCol="0" anchor="t">
            <a:spAutoFit/>
          </a:bodyPr>
          <a:lstStyle/>
          <a:p>
            <a:pPr algn="r">
              <a:spcAft>
                <a:spcPts val="600"/>
              </a:spcAft>
            </a:pPr>
            <a:r>
              <a:rPr lang="en-GB" sz="700">
                <a:solidFill>
                  <a:srgbClr val="FFFFFF"/>
                </a:solidFill>
                <a:hlinkClick r:id="rId4" tooltip="https://commons.wikimedia.org/wiki/File:Children_in_a_Primary_Education_School.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8" name="Picture 2" descr="The Very Hungry Caterpillar: Arabic &amp; English">
            <a:extLst>
              <a:ext uri="{FF2B5EF4-FFF2-40B4-BE49-F238E27FC236}">
                <a16:creationId xmlns:a16="http://schemas.microsoft.com/office/drawing/2014/main" id="{213627EF-A420-2D59-9689-2BF38DFACE48}"/>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153399" y="2809038"/>
            <a:ext cx="3386503" cy="33865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6018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C5645-F305-5648-AA8F-318424624445}"/>
              </a:ext>
            </a:extLst>
          </p:cNvPr>
          <p:cNvSpPr>
            <a:spLocks noGrp="1"/>
          </p:cNvSpPr>
          <p:nvPr>
            <p:ph type="title"/>
          </p:nvPr>
        </p:nvSpPr>
        <p:spPr>
          <a:xfrm>
            <a:off x="5074222" y="489508"/>
            <a:ext cx="6277175" cy="1359389"/>
          </a:xfrm>
        </p:spPr>
        <p:txBody>
          <a:bodyPr anchor="b">
            <a:normAutofit/>
          </a:bodyPr>
          <a:lstStyle/>
          <a:p>
            <a:r>
              <a:rPr lang="en-GB" sz="4000" dirty="0"/>
              <a:t>Applying research in language development</a:t>
            </a:r>
          </a:p>
        </p:txBody>
      </p:sp>
      <p:pic>
        <p:nvPicPr>
          <p:cNvPr id="4" name="Picture 3" descr="A group of colorful speech bubbles&#10;&#10;Description automatically generated">
            <a:extLst>
              <a:ext uri="{FF2B5EF4-FFF2-40B4-BE49-F238E27FC236}">
                <a16:creationId xmlns:a16="http://schemas.microsoft.com/office/drawing/2014/main" id="{AC4754CD-F753-0E64-DF72-4D812CD2ADB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84984" y="1848897"/>
            <a:ext cx="4704254" cy="2622620"/>
          </a:xfrm>
          <a:prstGeom prst="rect">
            <a:avLst/>
          </a:prstGeom>
        </p:spPr>
      </p:pic>
      <p:sp>
        <p:nvSpPr>
          <p:cNvPr id="3" name="Content Placeholder 2">
            <a:extLst>
              <a:ext uri="{FF2B5EF4-FFF2-40B4-BE49-F238E27FC236}">
                <a16:creationId xmlns:a16="http://schemas.microsoft.com/office/drawing/2014/main" id="{D864B633-56F5-5988-ED9C-1222DAAF5D3B}"/>
              </a:ext>
            </a:extLst>
          </p:cNvPr>
          <p:cNvSpPr>
            <a:spLocks noGrp="1"/>
          </p:cNvSpPr>
          <p:nvPr>
            <p:ph idx="1"/>
          </p:nvPr>
        </p:nvSpPr>
        <p:spPr>
          <a:xfrm>
            <a:off x="5209843" y="2107025"/>
            <a:ext cx="6661551" cy="3844181"/>
          </a:xfrm>
        </p:spPr>
        <p:txBody>
          <a:bodyPr anchor="t">
            <a:normAutofit fontScale="47500" lnSpcReduction="20000"/>
          </a:bodyPr>
          <a:lstStyle/>
          <a:p>
            <a:pPr marL="0" indent="0">
              <a:buNone/>
            </a:pPr>
            <a:r>
              <a:rPr lang="en-GB" sz="4400" dirty="0">
                <a:latin typeface="Aptos" panose="020B0004020202020204" pitchFamily="34" charset="0"/>
                <a:cs typeface="Arial" panose="020B0604020202020204" pitchFamily="34" charset="0"/>
              </a:rPr>
              <a:t>Download the worksheet and the Evidence Briefing document referenced below.  Don’t forget to take note of the full references. </a:t>
            </a:r>
          </a:p>
          <a:p>
            <a:pPr marL="0" indent="0">
              <a:buNone/>
            </a:pPr>
            <a:r>
              <a:rPr lang="en-GB" sz="4400" dirty="0">
                <a:latin typeface="Aptos" panose="020B0004020202020204" pitchFamily="34" charset="0"/>
                <a:cs typeface="Arial" panose="020B0604020202020204" pitchFamily="34" charset="0"/>
              </a:rPr>
              <a:t>    </a:t>
            </a:r>
          </a:p>
          <a:p>
            <a:pPr marL="0" indent="0">
              <a:buNone/>
            </a:pPr>
            <a:r>
              <a:rPr lang="en-GB" sz="4400" dirty="0" err="1">
                <a:latin typeface="Aptos" panose="020B0004020202020204" pitchFamily="34" charset="0"/>
                <a:cs typeface="Arial" panose="020B0604020202020204" pitchFamily="34" charset="0"/>
              </a:rPr>
              <a:t>Serratrice</a:t>
            </a:r>
            <a:r>
              <a:rPr lang="en-GB" sz="4400" dirty="0">
                <a:latin typeface="Aptos" panose="020B0004020202020204" pitchFamily="34" charset="0"/>
                <a:cs typeface="Arial" panose="020B0604020202020204" pitchFamily="34" charset="0"/>
              </a:rPr>
              <a:t>, L. (n.d.) ‘Myths and misconceptions about language development in multilingual children’. </a:t>
            </a:r>
            <a:r>
              <a:rPr lang="en-GB" sz="4400" b="0" i="1" dirty="0">
                <a:effectLst/>
                <a:highlight>
                  <a:srgbClr val="FFFFFF"/>
                </a:highlight>
                <a:latin typeface="Aptos" panose="020B0004020202020204" pitchFamily="34" charset="0"/>
                <a:cs typeface="Arial" panose="020B0604020202020204" pitchFamily="34" charset="0"/>
              </a:rPr>
              <a:t>The ESRC International Centre for Language and Communicative Development (</a:t>
            </a:r>
            <a:r>
              <a:rPr lang="en-GB" sz="4400" b="0" i="1" dirty="0" err="1">
                <a:effectLst/>
                <a:highlight>
                  <a:srgbClr val="FFFFFF"/>
                </a:highlight>
                <a:latin typeface="Aptos" panose="020B0004020202020204" pitchFamily="34" charset="0"/>
                <a:cs typeface="Arial" panose="020B0604020202020204" pitchFamily="34" charset="0"/>
              </a:rPr>
              <a:t>LuCiD</a:t>
            </a:r>
            <a:r>
              <a:rPr lang="en-GB" sz="4400" b="0" i="1" dirty="0">
                <a:effectLst/>
                <a:highlight>
                  <a:srgbClr val="FFFFFF"/>
                </a:highlight>
                <a:latin typeface="Aptos" panose="020B0004020202020204" pitchFamily="34" charset="0"/>
                <a:cs typeface="Arial" panose="020B0604020202020204" pitchFamily="34" charset="0"/>
              </a:rPr>
              <a:t>)</a:t>
            </a:r>
          </a:p>
          <a:p>
            <a:pPr marL="0" indent="0">
              <a:buNone/>
            </a:pPr>
            <a:endParaRPr lang="en-GB" sz="4400" i="1" dirty="0">
              <a:highlight>
                <a:srgbClr val="FFFFFF"/>
              </a:highlight>
              <a:latin typeface="Aptos" panose="020B0004020202020204" pitchFamily="34" charset="0"/>
              <a:cs typeface="Arial" panose="020B0604020202020204" pitchFamily="34" charset="0"/>
            </a:endParaRPr>
          </a:p>
          <a:p>
            <a:pPr marL="0" indent="0">
              <a:buNone/>
            </a:pPr>
            <a:r>
              <a:rPr lang="en-GB" sz="4400" b="0" dirty="0">
                <a:effectLst/>
                <a:highlight>
                  <a:srgbClr val="FFFFFF"/>
                </a:highlight>
                <a:latin typeface="Aptos" panose="020B0004020202020204" pitchFamily="34" charset="0"/>
                <a:cs typeface="Arial" panose="020B0604020202020204" pitchFamily="34" charset="0"/>
              </a:rPr>
              <a:t>After completing the worksheet, what can we do </a:t>
            </a:r>
            <a:r>
              <a:rPr lang="en-GB" sz="4400" dirty="0">
                <a:highlight>
                  <a:srgbClr val="FFFFFF"/>
                </a:highlight>
                <a:latin typeface="Aptos" panose="020B0004020202020204" pitchFamily="34" charset="0"/>
                <a:cs typeface="Arial" panose="020B0604020202020204" pitchFamily="34" charset="0"/>
              </a:rPr>
              <a:t>to support children speaking English as an a</a:t>
            </a:r>
            <a:r>
              <a:rPr lang="en-GB" sz="4400" b="0" dirty="0">
                <a:effectLst/>
                <a:highlight>
                  <a:srgbClr val="FFFFFF"/>
                </a:highlight>
                <a:latin typeface="Aptos" panose="020B0004020202020204" pitchFamily="34" charset="0"/>
                <a:cs typeface="Arial" panose="020B0604020202020204" pitchFamily="34" charset="0"/>
              </a:rPr>
              <a:t>dditional language in nurseries and primary schools?   </a:t>
            </a:r>
            <a:r>
              <a:rPr lang="en-GB" sz="4400" dirty="0">
                <a:latin typeface="Aptos" panose="020B0004020202020204" pitchFamily="34" charset="0"/>
                <a:cs typeface="Arial" panose="020B0604020202020204" pitchFamily="34" charset="0"/>
              </a:rPr>
              <a:t>  </a:t>
            </a:r>
          </a:p>
          <a:p>
            <a:pPr marL="0" indent="0">
              <a:buNone/>
            </a:pPr>
            <a:r>
              <a:rPr lang="en-GB" sz="4400" dirty="0">
                <a:latin typeface="Aptos" panose="020B0004020202020204" pitchFamily="34" charset="0"/>
                <a:cs typeface="Arial" panose="020B0604020202020204" pitchFamily="34" charset="0"/>
              </a:rPr>
              <a:t>You could take a further look at the reference list.  </a:t>
            </a:r>
          </a:p>
          <a:p>
            <a:endParaRPr lang="en-GB" sz="1400" dirty="0"/>
          </a:p>
        </p:txBody>
      </p:sp>
      <p:sp>
        <p:nvSpPr>
          <p:cNvPr id="17" name="Rectangle 1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7F1AF4F-62B0-2A1A-0671-35AAB07EBA87}"/>
              </a:ext>
            </a:extLst>
          </p:cNvPr>
          <p:cNvSpPr txBox="1"/>
          <p:nvPr/>
        </p:nvSpPr>
        <p:spPr>
          <a:xfrm>
            <a:off x="1723237" y="5224617"/>
            <a:ext cx="2517674" cy="276997"/>
          </a:xfrm>
          <a:prstGeom prst="rect">
            <a:avLst/>
          </a:prstGeom>
          <a:solidFill>
            <a:srgbClr val="000000"/>
          </a:solidFill>
          <a:ln w="12700" cap="flat">
            <a:noFill/>
            <a:miter lim="400000"/>
          </a:ln>
          <a:effectLst/>
        </p:spPr>
        <p:style>
          <a:lnRef idx="0">
            <a:scrgbClr r="0" g="0" b="0"/>
          </a:lnRef>
          <a:fillRef idx="0">
            <a:scrgbClr r="0" g="0" b="0"/>
          </a:fillRef>
          <a:effectRef idx="0">
            <a:scrgbClr r="0" g="0" b="0"/>
          </a:effectRef>
          <a:fontRef idx="none"/>
        </p:style>
        <p:txBody>
          <a:bodyPr rot="0" spcFirstLastPara="1" vertOverflow="overflow" horzOverflow="overflow" vert="horz" wrap="none" lIns="45719" tIns="45719" rIns="45719" bIns="45719" numCol="1" spcCol="38100" rtlCol="0" anchor="t">
            <a:spAutoFit/>
          </a:bodyPr>
          <a:lstStyle/>
          <a:p>
            <a:pPr algn="r">
              <a:spcAft>
                <a:spcPts val="600"/>
              </a:spcAft>
            </a:pPr>
            <a:r>
              <a:rPr lang="en-GB" sz="700">
                <a:solidFill>
                  <a:srgbClr val="FFFFFF"/>
                </a:solidFill>
                <a:hlinkClick r:id="rId4" tooltip="https://blogs.ubc.ca/communicatingscience2019w112/category/uncategorize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176523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5671</TotalTime>
  <Words>5116</Words>
  <Application>Microsoft Office PowerPoint</Application>
  <PresentationFormat>Widescreen</PresentationFormat>
  <Paragraphs>478</Paragraphs>
  <Slides>46</Slides>
  <Notes>35</Notes>
  <HiddenSlides>1</HiddenSlides>
  <MMClips>4</MMClips>
  <ScaleCrop>false</ScaleCrop>
  <HeadingPairs>
    <vt:vector size="8" baseType="variant">
      <vt:variant>
        <vt:lpstr>Fonts Used</vt:lpstr>
      </vt:variant>
      <vt:variant>
        <vt:i4>16</vt:i4>
      </vt:variant>
      <vt:variant>
        <vt:lpstr>Theme</vt:lpstr>
      </vt:variant>
      <vt:variant>
        <vt:i4>3</vt:i4>
      </vt:variant>
      <vt:variant>
        <vt:lpstr>Embedded OLE Servers</vt:lpstr>
      </vt:variant>
      <vt:variant>
        <vt:i4>1</vt:i4>
      </vt:variant>
      <vt:variant>
        <vt:lpstr>Slide Titles</vt:lpstr>
      </vt:variant>
      <vt:variant>
        <vt:i4>46</vt:i4>
      </vt:variant>
    </vt:vector>
  </HeadingPairs>
  <TitlesOfParts>
    <vt:vector size="66" baseType="lpstr">
      <vt:lpstr>微軟正黑體</vt:lpstr>
      <vt:lpstr>微軟正黑體</vt:lpstr>
      <vt:lpstr>PMingLiU</vt:lpstr>
      <vt:lpstr>Aptos</vt:lpstr>
      <vt:lpstr>Aptos Display</vt:lpstr>
      <vt:lpstr>Arial</vt:lpstr>
      <vt:lpstr>Calibri</vt:lpstr>
      <vt:lpstr>Century Gothic</vt:lpstr>
      <vt:lpstr>Lucida Grande</vt:lpstr>
      <vt:lpstr>noto sans</vt:lpstr>
      <vt:lpstr>Roboto</vt:lpstr>
      <vt:lpstr>Segoe UI</vt:lpstr>
      <vt:lpstr>Tahoma</vt:lpstr>
      <vt:lpstr>Times</vt:lpstr>
      <vt:lpstr>Times New Roman</vt:lpstr>
      <vt:lpstr>Wingdings</vt:lpstr>
      <vt:lpstr>Office Theme</vt:lpstr>
      <vt:lpstr>1_Office Theme</vt:lpstr>
      <vt:lpstr>2_Office Theme</vt:lpstr>
      <vt:lpstr>Image</vt:lpstr>
      <vt:lpstr>LCHS4010 Psychology in  Health and Social Care  </vt:lpstr>
      <vt:lpstr>Plan for today</vt:lpstr>
      <vt:lpstr>Language Development</vt:lpstr>
      <vt:lpstr>Language development</vt:lpstr>
      <vt:lpstr>Four aspects of a language infants need to learn about</vt:lpstr>
      <vt:lpstr>A three-year-old boy arguing his case</vt:lpstr>
      <vt:lpstr>Infants’ responses to speech sounds (Berko Gleason, 1997; cited in Martin &amp; Carlson, 2023)</vt:lpstr>
      <vt:lpstr>PowerPoint Presentation</vt:lpstr>
      <vt:lpstr>Language Development in the First 2 Years (adapted from Boyd &amp; Berk, 2019) </vt:lpstr>
      <vt:lpstr>Key stages of language development typically observed in a UK context: </vt:lpstr>
      <vt:lpstr>Why is it easier for babies to understand words than to produce words? </vt:lpstr>
      <vt:lpstr>Milestones in Language Development</vt:lpstr>
      <vt:lpstr>Biological Influences on Language</vt:lpstr>
      <vt:lpstr>Environmental Influences on Language</vt:lpstr>
      <vt:lpstr>Overview of the main theories of language development</vt:lpstr>
      <vt:lpstr>Nativist Theory (Noam Chomsky, 1957, 1980) </vt:lpstr>
      <vt:lpstr>Nativist explanation</vt:lpstr>
      <vt:lpstr>PowerPoint Presentation</vt:lpstr>
      <vt:lpstr>Evidence Supporting Nativism</vt:lpstr>
      <vt:lpstr>Application of the Nativist approach in Health and Social Care</vt:lpstr>
      <vt:lpstr>Behaviourist Theory (B.F. Skinner, 1957) </vt:lpstr>
      <vt:lpstr>Behaviourist explanation of language development </vt:lpstr>
      <vt:lpstr>Example of over extension and parents teaching the correct word</vt:lpstr>
      <vt:lpstr>How effective is parents’ correction of their child’s language?  (Braine, 1971) </vt:lpstr>
      <vt:lpstr>What do parents really reinforce?  </vt:lpstr>
      <vt:lpstr>PowerPoint Presentation</vt:lpstr>
      <vt:lpstr>Application in Practice (Behaviourist)</vt:lpstr>
      <vt:lpstr>Interactionist Theories – Bruner (and Vygotsky)</vt:lpstr>
      <vt:lpstr>Importance of Social Interaction</vt:lpstr>
      <vt:lpstr>Language Acquisition Support System (LASS)</vt:lpstr>
      <vt:lpstr>Application in Practice (Interactionist)</vt:lpstr>
      <vt:lpstr>The interactionist explanation   </vt:lpstr>
      <vt:lpstr>Positive environmental influences on language development </vt:lpstr>
      <vt:lpstr>Infant/child directed speech </vt:lpstr>
      <vt:lpstr>Parents use expansion &amp; recasting to model language  </vt:lpstr>
      <vt:lpstr>This is a two-year-old talking to his dad about a ‘snake’</vt:lpstr>
      <vt:lpstr>PowerPoint Presentation</vt:lpstr>
      <vt:lpstr>PowerPoint Presentation</vt:lpstr>
      <vt:lpstr>Apply Language Development Theories </vt:lpstr>
      <vt:lpstr>Comparison of Language Development Theories</vt:lpstr>
      <vt:lpstr>PowerPoint Presentation</vt:lpstr>
      <vt:lpstr>How good is your child’s language? </vt:lpstr>
      <vt:lpstr>These amazing vocabularies and good grasp of grammar are beneficial</vt:lpstr>
      <vt:lpstr>PowerPoint Presentation</vt:lpstr>
      <vt:lpstr>Bilingual/multilingual child in school </vt:lpstr>
      <vt:lpstr>Applying research in language development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Psychology in  Health and Social Care</dc:title>
  <dc:creator>Josephine Chen-Wilson</dc:creator>
  <cp:lastModifiedBy>Neale Haddon</cp:lastModifiedBy>
  <cp:revision>4</cp:revision>
  <dcterms:created xsi:type="dcterms:W3CDTF">2024-06-04T11:32:53Z</dcterms:created>
  <dcterms:modified xsi:type="dcterms:W3CDTF">2025-09-26T07:10:21Z</dcterms:modified>
</cp:coreProperties>
</file>