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 id="2147483659" r:id="rId3"/>
  </p:sldMasterIdLst>
  <p:notesMasterIdLst>
    <p:notesMasterId r:id="rId154"/>
  </p:notesMasterIdLst>
  <p:sldIdLst>
    <p:sldId id="256" r:id="rId4"/>
    <p:sldId id="362" r:id="rId5"/>
    <p:sldId id="328" r:id="rId6"/>
    <p:sldId id="270" r:id="rId7"/>
    <p:sldId id="268" r:id="rId8"/>
    <p:sldId id="269" r:id="rId9"/>
    <p:sldId id="263" r:id="rId10"/>
    <p:sldId id="267" r:id="rId11"/>
    <p:sldId id="260" r:id="rId12"/>
    <p:sldId id="261" r:id="rId13"/>
    <p:sldId id="262" r:id="rId14"/>
    <p:sldId id="264" r:id="rId15"/>
    <p:sldId id="259" r:id="rId16"/>
    <p:sldId id="265" r:id="rId17"/>
    <p:sldId id="266" r:id="rId18"/>
    <p:sldId id="271" r:id="rId19"/>
    <p:sldId id="319" r:id="rId20"/>
    <p:sldId id="320" r:id="rId21"/>
    <p:sldId id="321" r:id="rId22"/>
    <p:sldId id="322" r:id="rId23"/>
    <p:sldId id="272" r:id="rId24"/>
    <p:sldId id="323" r:id="rId25"/>
    <p:sldId id="324" r:id="rId26"/>
    <p:sldId id="325" r:id="rId27"/>
    <p:sldId id="273" r:id="rId28"/>
    <p:sldId id="274" r:id="rId29"/>
    <p:sldId id="275" r:id="rId30"/>
    <p:sldId id="276" r:id="rId31"/>
    <p:sldId id="277" r:id="rId32"/>
    <p:sldId id="278" r:id="rId33"/>
    <p:sldId id="279" r:id="rId34"/>
    <p:sldId id="280" r:id="rId35"/>
    <p:sldId id="281" r:id="rId36"/>
    <p:sldId id="282" r:id="rId37"/>
    <p:sldId id="283" r:id="rId38"/>
    <p:sldId id="284" r:id="rId39"/>
    <p:sldId id="285" r:id="rId40"/>
    <p:sldId id="286" r:id="rId41"/>
    <p:sldId id="287" r:id="rId42"/>
    <p:sldId id="290" r:id="rId43"/>
    <p:sldId id="291" r:id="rId44"/>
    <p:sldId id="292" r:id="rId45"/>
    <p:sldId id="293" r:id="rId46"/>
    <p:sldId id="295" r:id="rId47"/>
    <p:sldId id="294" r:id="rId48"/>
    <p:sldId id="296" r:id="rId49"/>
    <p:sldId id="297" r:id="rId50"/>
    <p:sldId id="298" r:id="rId51"/>
    <p:sldId id="258" r:id="rId52"/>
    <p:sldId id="300" r:id="rId53"/>
    <p:sldId id="301" r:id="rId54"/>
    <p:sldId id="302" r:id="rId55"/>
    <p:sldId id="303" r:id="rId56"/>
    <p:sldId id="304" r:id="rId57"/>
    <p:sldId id="305" r:id="rId58"/>
    <p:sldId id="306" r:id="rId59"/>
    <p:sldId id="307" r:id="rId60"/>
    <p:sldId id="308" r:id="rId61"/>
    <p:sldId id="309" r:id="rId62"/>
    <p:sldId id="288" r:id="rId63"/>
    <p:sldId id="289" r:id="rId64"/>
    <p:sldId id="327" r:id="rId65"/>
    <p:sldId id="329" r:id="rId66"/>
    <p:sldId id="299" r:id="rId67"/>
    <p:sldId id="310" r:id="rId68"/>
    <p:sldId id="311" r:id="rId69"/>
    <p:sldId id="338" r:id="rId70"/>
    <p:sldId id="312" r:id="rId71"/>
    <p:sldId id="313" r:id="rId72"/>
    <p:sldId id="314" r:id="rId73"/>
    <p:sldId id="316" r:id="rId74"/>
    <p:sldId id="315" r:id="rId75"/>
    <p:sldId id="403" r:id="rId76"/>
    <p:sldId id="404" r:id="rId77"/>
    <p:sldId id="348" r:id="rId78"/>
    <p:sldId id="331" r:id="rId79"/>
    <p:sldId id="339" r:id="rId80"/>
    <p:sldId id="340" r:id="rId81"/>
    <p:sldId id="334" r:id="rId82"/>
    <p:sldId id="341" r:id="rId83"/>
    <p:sldId id="330" r:id="rId84"/>
    <p:sldId id="317" r:id="rId85"/>
    <p:sldId id="326" r:id="rId86"/>
    <p:sldId id="342" r:id="rId87"/>
    <p:sldId id="343" r:id="rId88"/>
    <p:sldId id="344" r:id="rId89"/>
    <p:sldId id="345" r:id="rId90"/>
    <p:sldId id="346" r:id="rId91"/>
    <p:sldId id="347" r:id="rId92"/>
    <p:sldId id="349" r:id="rId93"/>
    <p:sldId id="350" r:id="rId94"/>
    <p:sldId id="351" r:id="rId95"/>
    <p:sldId id="318" r:id="rId96"/>
    <p:sldId id="352" r:id="rId97"/>
    <p:sldId id="353" r:id="rId98"/>
    <p:sldId id="354" r:id="rId99"/>
    <p:sldId id="355" r:id="rId100"/>
    <p:sldId id="333" r:id="rId101"/>
    <p:sldId id="356" r:id="rId102"/>
    <p:sldId id="357" r:id="rId103"/>
    <p:sldId id="335" r:id="rId104"/>
    <p:sldId id="332" r:id="rId105"/>
    <p:sldId id="337" r:id="rId106"/>
    <p:sldId id="336" r:id="rId107"/>
    <p:sldId id="358" r:id="rId108"/>
    <p:sldId id="359" r:id="rId109"/>
    <p:sldId id="360" r:id="rId110"/>
    <p:sldId id="363" r:id="rId111"/>
    <p:sldId id="361" r:id="rId112"/>
    <p:sldId id="364" r:id="rId113"/>
    <p:sldId id="365" r:id="rId114"/>
    <p:sldId id="366" r:id="rId115"/>
    <p:sldId id="367" r:id="rId116"/>
    <p:sldId id="390" r:id="rId117"/>
    <p:sldId id="389" r:id="rId118"/>
    <p:sldId id="368" r:id="rId119"/>
    <p:sldId id="369" r:id="rId120"/>
    <p:sldId id="370" r:id="rId121"/>
    <p:sldId id="393" r:id="rId122"/>
    <p:sldId id="371" r:id="rId123"/>
    <p:sldId id="372" r:id="rId124"/>
    <p:sldId id="373" r:id="rId125"/>
    <p:sldId id="391" r:id="rId126"/>
    <p:sldId id="394" r:id="rId127"/>
    <p:sldId id="374" r:id="rId128"/>
    <p:sldId id="375" r:id="rId129"/>
    <p:sldId id="395" r:id="rId130"/>
    <p:sldId id="376" r:id="rId131"/>
    <p:sldId id="377" r:id="rId132"/>
    <p:sldId id="396" r:id="rId133"/>
    <p:sldId id="378" r:id="rId134"/>
    <p:sldId id="379" r:id="rId135"/>
    <p:sldId id="397" r:id="rId136"/>
    <p:sldId id="380" r:id="rId137"/>
    <p:sldId id="381" r:id="rId138"/>
    <p:sldId id="382" r:id="rId139"/>
    <p:sldId id="398" r:id="rId140"/>
    <p:sldId id="383" r:id="rId141"/>
    <p:sldId id="384" r:id="rId142"/>
    <p:sldId id="385" r:id="rId143"/>
    <p:sldId id="392" r:id="rId144"/>
    <p:sldId id="399" r:id="rId145"/>
    <p:sldId id="386" r:id="rId146"/>
    <p:sldId id="387" r:id="rId147"/>
    <p:sldId id="388" r:id="rId148"/>
    <p:sldId id="400" r:id="rId149"/>
    <p:sldId id="401" r:id="rId150"/>
    <p:sldId id="402" r:id="rId151"/>
    <p:sldId id="405" r:id="rId152"/>
    <p:sldId id="406" r:id="rId15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9A0CF9-1B58-4368-A975-9BAE6F7177B3}" v="102" dt="2020-10-01T16:12:30.427"/>
    <p1510:client id="{3B203156-832D-DF04-D5CE-488F156964F1}" v="621" dt="2020-10-13T10:58:59.225"/>
    <p1510:client id="{83273679-644B-30CE-B8DC-8BDD837909C5}" v="1079" dt="2020-10-14T10:01:18.233"/>
    <p1510:client id="{CDF32304-EEAB-81AE-1040-6774EF5C082C}" v="2826" dt="2020-10-04T20:07:03.009"/>
    <p1510:client id="{E8DE65CC-3C94-364F-EFCC-BCBD003F8AAD}" v="6114" dt="2020-10-13T02:35:15.438"/>
    <p1510:client id="{F7228C36-4D02-D6D9-031D-8C96487BCF9A}" v="907" dt="2020-10-14T10:27:32.3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086" autoAdjust="0"/>
    <p:restoredTop sz="94660"/>
  </p:normalViewPr>
  <p:slideViewPr>
    <p:cSldViewPr snapToGrid="0">
      <p:cViewPr varScale="1">
        <p:scale>
          <a:sx n="68" d="100"/>
          <a:sy n="68" d="100"/>
        </p:scale>
        <p:origin x="85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4.xml"/><Relationship Id="rId21" Type="http://schemas.openxmlformats.org/officeDocument/2006/relationships/slide" Target="slides/slide18.xml"/><Relationship Id="rId42" Type="http://schemas.openxmlformats.org/officeDocument/2006/relationships/slide" Target="slides/slide39.xml"/><Relationship Id="rId63" Type="http://schemas.openxmlformats.org/officeDocument/2006/relationships/slide" Target="slides/slide60.xml"/><Relationship Id="rId84" Type="http://schemas.openxmlformats.org/officeDocument/2006/relationships/slide" Target="slides/slide81.xml"/><Relationship Id="rId138" Type="http://schemas.openxmlformats.org/officeDocument/2006/relationships/slide" Target="slides/slide135.xml"/><Relationship Id="rId159" Type="http://schemas.microsoft.com/office/2015/10/relationships/revisionInfo" Target="revisionInfo.xml"/><Relationship Id="rId107" Type="http://schemas.openxmlformats.org/officeDocument/2006/relationships/slide" Target="slides/slide104.xml"/><Relationship Id="rId11" Type="http://schemas.openxmlformats.org/officeDocument/2006/relationships/slide" Target="slides/slide8.xml"/><Relationship Id="rId32" Type="http://schemas.openxmlformats.org/officeDocument/2006/relationships/slide" Target="slides/slide29.xml"/><Relationship Id="rId53" Type="http://schemas.openxmlformats.org/officeDocument/2006/relationships/slide" Target="slides/slide50.xml"/><Relationship Id="rId74" Type="http://schemas.openxmlformats.org/officeDocument/2006/relationships/slide" Target="slides/slide71.xml"/><Relationship Id="rId128" Type="http://schemas.openxmlformats.org/officeDocument/2006/relationships/slide" Target="slides/slide125.xml"/><Relationship Id="rId149" Type="http://schemas.openxmlformats.org/officeDocument/2006/relationships/slide" Target="slides/slide146.xml"/><Relationship Id="rId5" Type="http://schemas.openxmlformats.org/officeDocument/2006/relationships/slide" Target="slides/slide2.xml"/><Relationship Id="rId95" Type="http://schemas.openxmlformats.org/officeDocument/2006/relationships/slide" Target="slides/slide92.xml"/><Relationship Id="rId22" Type="http://schemas.openxmlformats.org/officeDocument/2006/relationships/slide" Target="slides/slide19.xml"/><Relationship Id="rId43" Type="http://schemas.openxmlformats.org/officeDocument/2006/relationships/slide" Target="slides/slide40.xml"/><Relationship Id="rId64" Type="http://schemas.openxmlformats.org/officeDocument/2006/relationships/slide" Target="slides/slide61.xml"/><Relationship Id="rId118" Type="http://schemas.openxmlformats.org/officeDocument/2006/relationships/slide" Target="slides/slide115.xml"/><Relationship Id="rId139" Type="http://schemas.openxmlformats.org/officeDocument/2006/relationships/slide" Target="slides/slide136.xml"/><Relationship Id="rId80" Type="http://schemas.openxmlformats.org/officeDocument/2006/relationships/slide" Target="slides/slide77.xml"/><Relationship Id="rId85" Type="http://schemas.openxmlformats.org/officeDocument/2006/relationships/slide" Target="slides/slide82.xml"/><Relationship Id="rId150" Type="http://schemas.openxmlformats.org/officeDocument/2006/relationships/slide" Target="slides/slide147.xml"/><Relationship Id="rId155" Type="http://schemas.openxmlformats.org/officeDocument/2006/relationships/presProps" Target="presProps.xml"/><Relationship Id="rId12" Type="http://schemas.openxmlformats.org/officeDocument/2006/relationships/slide" Target="slides/slide9.xml"/><Relationship Id="rId17" Type="http://schemas.openxmlformats.org/officeDocument/2006/relationships/slide" Target="slides/slide14.xml"/><Relationship Id="rId33" Type="http://schemas.openxmlformats.org/officeDocument/2006/relationships/slide" Target="slides/slide30.xml"/><Relationship Id="rId38" Type="http://schemas.openxmlformats.org/officeDocument/2006/relationships/slide" Target="slides/slide35.xml"/><Relationship Id="rId59" Type="http://schemas.openxmlformats.org/officeDocument/2006/relationships/slide" Target="slides/slide56.xml"/><Relationship Id="rId103" Type="http://schemas.openxmlformats.org/officeDocument/2006/relationships/slide" Target="slides/slide100.xml"/><Relationship Id="rId108" Type="http://schemas.openxmlformats.org/officeDocument/2006/relationships/slide" Target="slides/slide105.xml"/><Relationship Id="rId124" Type="http://schemas.openxmlformats.org/officeDocument/2006/relationships/slide" Target="slides/slide121.xml"/><Relationship Id="rId129" Type="http://schemas.openxmlformats.org/officeDocument/2006/relationships/slide" Target="slides/slide126.xml"/><Relationship Id="rId54" Type="http://schemas.openxmlformats.org/officeDocument/2006/relationships/slide" Target="slides/slide51.xml"/><Relationship Id="rId70" Type="http://schemas.openxmlformats.org/officeDocument/2006/relationships/slide" Target="slides/slide67.xml"/><Relationship Id="rId75" Type="http://schemas.openxmlformats.org/officeDocument/2006/relationships/slide" Target="slides/slide72.xml"/><Relationship Id="rId91" Type="http://schemas.openxmlformats.org/officeDocument/2006/relationships/slide" Target="slides/slide88.xml"/><Relationship Id="rId96" Type="http://schemas.openxmlformats.org/officeDocument/2006/relationships/slide" Target="slides/slide93.xml"/><Relationship Id="rId140" Type="http://schemas.openxmlformats.org/officeDocument/2006/relationships/slide" Target="slides/slide137.xml"/><Relationship Id="rId145" Type="http://schemas.openxmlformats.org/officeDocument/2006/relationships/slide" Target="slides/slide142.xml"/><Relationship Id="rId1" Type="http://schemas.openxmlformats.org/officeDocument/2006/relationships/slideMaster" Target="slideMasters/slideMaster1.xml"/><Relationship Id="rId6" Type="http://schemas.openxmlformats.org/officeDocument/2006/relationships/slide" Target="slides/slide3.xml"/><Relationship Id="rId23" Type="http://schemas.openxmlformats.org/officeDocument/2006/relationships/slide" Target="slides/slide20.xml"/><Relationship Id="rId28" Type="http://schemas.openxmlformats.org/officeDocument/2006/relationships/slide" Target="slides/slide25.xml"/><Relationship Id="rId49" Type="http://schemas.openxmlformats.org/officeDocument/2006/relationships/slide" Target="slides/slide46.xml"/><Relationship Id="rId114" Type="http://schemas.openxmlformats.org/officeDocument/2006/relationships/slide" Target="slides/slide111.xml"/><Relationship Id="rId119" Type="http://schemas.openxmlformats.org/officeDocument/2006/relationships/slide" Target="slides/slide116.xml"/><Relationship Id="rId44" Type="http://schemas.openxmlformats.org/officeDocument/2006/relationships/slide" Target="slides/slide41.xml"/><Relationship Id="rId60" Type="http://schemas.openxmlformats.org/officeDocument/2006/relationships/slide" Target="slides/slide57.xml"/><Relationship Id="rId65" Type="http://schemas.openxmlformats.org/officeDocument/2006/relationships/slide" Target="slides/slide62.xml"/><Relationship Id="rId81" Type="http://schemas.openxmlformats.org/officeDocument/2006/relationships/slide" Target="slides/slide78.xml"/><Relationship Id="rId86" Type="http://schemas.openxmlformats.org/officeDocument/2006/relationships/slide" Target="slides/slide83.xml"/><Relationship Id="rId130" Type="http://schemas.openxmlformats.org/officeDocument/2006/relationships/slide" Target="slides/slide127.xml"/><Relationship Id="rId135" Type="http://schemas.openxmlformats.org/officeDocument/2006/relationships/slide" Target="slides/slide132.xml"/><Relationship Id="rId151" Type="http://schemas.openxmlformats.org/officeDocument/2006/relationships/slide" Target="slides/slide148.xml"/><Relationship Id="rId156" Type="http://schemas.openxmlformats.org/officeDocument/2006/relationships/viewProps" Target="viewProps.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109" Type="http://schemas.openxmlformats.org/officeDocument/2006/relationships/slide" Target="slides/slide10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97" Type="http://schemas.openxmlformats.org/officeDocument/2006/relationships/slide" Target="slides/slide94.xml"/><Relationship Id="rId104" Type="http://schemas.openxmlformats.org/officeDocument/2006/relationships/slide" Target="slides/slide101.xml"/><Relationship Id="rId120" Type="http://schemas.openxmlformats.org/officeDocument/2006/relationships/slide" Target="slides/slide117.xml"/><Relationship Id="rId125" Type="http://schemas.openxmlformats.org/officeDocument/2006/relationships/slide" Target="slides/slide122.xml"/><Relationship Id="rId141" Type="http://schemas.openxmlformats.org/officeDocument/2006/relationships/slide" Target="slides/slide138.xml"/><Relationship Id="rId146" Type="http://schemas.openxmlformats.org/officeDocument/2006/relationships/slide" Target="slides/slide143.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slide" Target="slides/slide89.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slide" Target="slides/slide84.xml"/><Relationship Id="rId110" Type="http://schemas.openxmlformats.org/officeDocument/2006/relationships/slide" Target="slides/slide107.xml"/><Relationship Id="rId115" Type="http://schemas.openxmlformats.org/officeDocument/2006/relationships/slide" Target="slides/slide112.xml"/><Relationship Id="rId131" Type="http://schemas.openxmlformats.org/officeDocument/2006/relationships/slide" Target="slides/slide128.xml"/><Relationship Id="rId136" Type="http://schemas.openxmlformats.org/officeDocument/2006/relationships/slide" Target="slides/slide133.xml"/><Relationship Id="rId157" Type="http://schemas.openxmlformats.org/officeDocument/2006/relationships/theme" Target="theme/theme1.xml"/><Relationship Id="rId61" Type="http://schemas.openxmlformats.org/officeDocument/2006/relationships/slide" Target="slides/slide58.xml"/><Relationship Id="rId82" Type="http://schemas.openxmlformats.org/officeDocument/2006/relationships/slide" Target="slides/slide79.xml"/><Relationship Id="rId152" Type="http://schemas.openxmlformats.org/officeDocument/2006/relationships/slide" Target="slides/slide149.xml"/><Relationship Id="rId19" Type="http://schemas.openxmlformats.org/officeDocument/2006/relationships/slide" Target="slides/slide16.xml"/><Relationship Id="rId14" Type="http://schemas.openxmlformats.org/officeDocument/2006/relationships/slide" Target="slides/slide11.xml"/><Relationship Id="rId30" Type="http://schemas.openxmlformats.org/officeDocument/2006/relationships/slide" Target="slides/slide27.xml"/><Relationship Id="rId35" Type="http://schemas.openxmlformats.org/officeDocument/2006/relationships/slide" Target="slides/slide32.xml"/><Relationship Id="rId56" Type="http://schemas.openxmlformats.org/officeDocument/2006/relationships/slide" Target="slides/slide53.xml"/><Relationship Id="rId77" Type="http://schemas.openxmlformats.org/officeDocument/2006/relationships/slide" Target="slides/slide74.xml"/><Relationship Id="rId100" Type="http://schemas.openxmlformats.org/officeDocument/2006/relationships/slide" Target="slides/slide97.xml"/><Relationship Id="rId105" Type="http://schemas.openxmlformats.org/officeDocument/2006/relationships/slide" Target="slides/slide102.xml"/><Relationship Id="rId126" Type="http://schemas.openxmlformats.org/officeDocument/2006/relationships/slide" Target="slides/slide123.xml"/><Relationship Id="rId147" Type="http://schemas.openxmlformats.org/officeDocument/2006/relationships/slide" Target="slides/slide144.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93" Type="http://schemas.openxmlformats.org/officeDocument/2006/relationships/slide" Target="slides/slide90.xml"/><Relationship Id="rId98" Type="http://schemas.openxmlformats.org/officeDocument/2006/relationships/slide" Target="slides/slide95.xml"/><Relationship Id="rId121" Type="http://schemas.openxmlformats.org/officeDocument/2006/relationships/slide" Target="slides/slide118.xml"/><Relationship Id="rId142" Type="http://schemas.openxmlformats.org/officeDocument/2006/relationships/slide" Target="slides/slide139.xml"/><Relationship Id="rId3" Type="http://schemas.openxmlformats.org/officeDocument/2006/relationships/slideMaster" Target="slideMasters/slideMaster3.xml"/><Relationship Id="rId25" Type="http://schemas.openxmlformats.org/officeDocument/2006/relationships/slide" Target="slides/slide22.xml"/><Relationship Id="rId46" Type="http://schemas.openxmlformats.org/officeDocument/2006/relationships/slide" Target="slides/slide43.xml"/><Relationship Id="rId67" Type="http://schemas.openxmlformats.org/officeDocument/2006/relationships/slide" Target="slides/slide64.xml"/><Relationship Id="rId116" Type="http://schemas.openxmlformats.org/officeDocument/2006/relationships/slide" Target="slides/slide113.xml"/><Relationship Id="rId137" Type="http://schemas.openxmlformats.org/officeDocument/2006/relationships/slide" Target="slides/slide134.xml"/><Relationship Id="rId158" Type="http://schemas.openxmlformats.org/officeDocument/2006/relationships/tableStyles" Target="tableStyles.xml"/><Relationship Id="rId20" Type="http://schemas.openxmlformats.org/officeDocument/2006/relationships/slide" Target="slides/slide17.xml"/><Relationship Id="rId41" Type="http://schemas.openxmlformats.org/officeDocument/2006/relationships/slide" Target="slides/slide38.xml"/><Relationship Id="rId62" Type="http://schemas.openxmlformats.org/officeDocument/2006/relationships/slide" Target="slides/slide59.xml"/><Relationship Id="rId83" Type="http://schemas.openxmlformats.org/officeDocument/2006/relationships/slide" Target="slides/slide80.xml"/><Relationship Id="rId88" Type="http://schemas.openxmlformats.org/officeDocument/2006/relationships/slide" Target="slides/slide85.xml"/><Relationship Id="rId111" Type="http://schemas.openxmlformats.org/officeDocument/2006/relationships/slide" Target="slides/slide108.xml"/><Relationship Id="rId132" Type="http://schemas.openxmlformats.org/officeDocument/2006/relationships/slide" Target="slides/slide129.xml"/><Relationship Id="rId153" Type="http://schemas.openxmlformats.org/officeDocument/2006/relationships/slide" Target="slides/slide150.xml"/><Relationship Id="rId15" Type="http://schemas.openxmlformats.org/officeDocument/2006/relationships/slide" Target="slides/slide12.xml"/><Relationship Id="rId36" Type="http://schemas.openxmlformats.org/officeDocument/2006/relationships/slide" Target="slides/slide33.xml"/><Relationship Id="rId57" Type="http://schemas.openxmlformats.org/officeDocument/2006/relationships/slide" Target="slides/slide54.xml"/><Relationship Id="rId106" Type="http://schemas.openxmlformats.org/officeDocument/2006/relationships/slide" Target="slides/slide103.xml"/><Relationship Id="rId127" Type="http://schemas.openxmlformats.org/officeDocument/2006/relationships/slide" Target="slides/slide124.xml"/><Relationship Id="rId10" Type="http://schemas.openxmlformats.org/officeDocument/2006/relationships/slide" Target="slides/slide7.xml"/><Relationship Id="rId31" Type="http://schemas.openxmlformats.org/officeDocument/2006/relationships/slide" Target="slides/slide28.xml"/><Relationship Id="rId52" Type="http://schemas.openxmlformats.org/officeDocument/2006/relationships/slide" Target="slides/slide49.xml"/><Relationship Id="rId73" Type="http://schemas.openxmlformats.org/officeDocument/2006/relationships/slide" Target="slides/slide70.xml"/><Relationship Id="rId78" Type="http://schemas.openxmlformats.org/officeDocument/2006/relationships/slide" Target="slides/slide75.xml"/><Relationship Id="rId94" Type="http://schemas.openxmlformats.org/officeDocument/2006/relationships/slide" Target="slides/slide91.xml"/><Relationship Id="rId99" Type="http://schemas.openxmlformats.org/officeDocument/2006/relationships/slide" Target="slides/slide96.xml"/><Relationship Id="rId101" Type="http://schemas.openxmlformats.org/officeDocument/2006/relationships/slide" Target="slides/slide98.xml"/><Relationship Id="rId122" Type="http://schemas.openxmlformats.org/officeDocument/2006/relationships/slide" Target="slides/slide119.xml"/><Relationship Id="rId143" Type="http://schemas.openxmlformats.org/officeDocument/2006/relationships/slide" Target="slides/slide140.xml"/><Relationship Id="rId148" Type="http://schemas.openxmlformats.org/officeDocument/2006/relationships/slide" Target="slides/slide145.xml"/><Relationship Id="rId4" Type="http://schemas.openxmlformats.org/officeDocument/2006/relationships/slide" Target="slides/slide1.xml"/><Relationship Id="rId9" Type="http://schemas.openxmlformats.org/officeDocument/2006/relationships/slide" Target="slides/slide6.xml"/><Relationship Id="rId26" Type="http://schemas.openxmlformats.org/officeDocument/2006/relationships/slide" Target="slides/slide23.xml"/><Relationship Id="rId47" Type="http://schemas.openxmlformats.org/officeDocument/2006/relationships/slide" Target="slides/slide44.xml"/><Relationship Id="rId68" Type="http://schemas.openxmlformats.org/officeDocument/2006/relationships/slide" Target="slides/slide65.xml"/><Relationship Id="rId89" Type="http://schemas.openxmlformats.org/officeDocument/2006/relationships/slide" Target="slides/slide86.xml"/><Relationship Id="rId112" Type="http://schemas.openxmlformats.org/officeDocument/2006/relationships/slide" Target="slides/slide109.xml"/><Relationship Id="rId133" Type="http://schemas.openxmlformats.org/officeDocument/2006/relationships/slide" Target="slides/slide130.xml"/><Relationship Id="rId154" Type="http://schemas.openxmlformats.org/officeDocument/2006/relationships/notesMaster" Target="notesMasters/notesMaster1.xml"/><Relationship Id="rId16" Type="http://schemas.openxmlformats.org/officeDocument/2006/relationships/slide" Target="slides/slide13.xml"/><Relationship Id="rId37" Type="http://schemas.openxmlformats.org/officeDocument/2006/relationships/slide" Target="slides/slide34.xml"/><Relationship Id="rId58" Type="http://schemas.openxmlformats.org/officeDocument/2006/relationships/slide" Target="slides/slide55.xml"/><Relationship Id="rId79" Type="http://schemas.openxmlformats.org/officeDocument/2006/relationships/slide" Target="slides/slide76.xml"/><Relationship Id="rId102" Type="http://schemas.openxmlformats.org/officeDocument/2006/relationships/slide" Target="slides/slide99.xml"/><Relationship Id="rId123" Type="http://schemas.openxmlformats.org/officeDocument/2006/relationships/slide" Target="slides/slide120.xml"/><Relationship Id="rId144" Type="http://schemas.openxmlformats.org/officeDocument/2006/relationships/slide" Target="slides/slide141.xml"/><Relationship Id="rId90" Type="http://schemas.openxmlformats.org/officeDocument/2006/relationships/slide" Target="slides/slide87.xml"/><Relationship Id="rId27" Type="http://schemas.openxmlformats.org/officeDocument/2006/relationships/slide" Target="slides/slide24.xml"/><Relationship Id="rId48" Type="http://schemas.openxmlformats.org/officeDocument/2006/relationships/slide" Target="slides/slide45.xml"/><Relationship Id="rId69" Type="http://schemas.openxmlformats.org/officeDocument/2006/relationships/slide" Target="slides/slide66.xml"/><Relationship Id="rId113" Type="http://schemas.openxmlformats.org/officeDocument/2006/relationships/slide" Target="slides/slide110.xml"/><Relationship Id="rId134" Type="http://schemas.openxmlformats.org/officeDocument/2006/relationships/slide" Target="slides/slide13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83A66D-597D-448F-9525-CA45775A641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2F938D8-4200-4799-8F34-CEB6063848F8}">
      <dgm:prSet/>
      <dgm:spPr/>
      <dgm:t>
        <a:bodyPr/>
        <a:lstStyle/>
        <a:p>
          <a:r>
            <a:rPr lang="en-GB"/>
            <a:t>Get introduced to the history of presentation and staging in theatre. </a:t>
          </a:r>
          <a:endParaRPr lang="en-US"/>
        </a:p>
      </dgm:t>
    </dgm:pt>
    <dgm:pt modelId="{30B858C9-F9FD-40DE-BDA3-9990F21BF859}" type="parTrans" cxnId="{233719C6-2295-427D-A142-3EA828D2A2DA}">
      <dgm:prSet/>
      <dgm:spPr/>
      <dgm:t>
        <a:bodyPr/>
        <a:lstStyle/>
        <a:p>
          <a:endParaRPr lang="en-US"/>
        </a:p>
      </dgm:t>
    </dgm:pt>
    <dgm:pt modelId="{571AA51B-C844-46E7-BD04-61C6EBEB81CF}" type="sibTrans" cxnId="{233719C6-2295-427D-A142-3EA828D2A2DA}">
      <dgm:prSet/>
      <dgm:spPr/>
      <dgm:t>
        <a:bodyPr/>
        <a:lstStyle/>
        <a:p>
          <a:endParaRPr lang="en-US"/>
        </a:p>
      </dgm:t>
    </dgm:pt>
    <dgm:pt modelId="{8E6D490D-08D3-4018-90A9-B6CB7D8A1970}">
      <dgm:prSet/>
      <dgm:spPr/>
      <dgm:t>
        <a:bodyPr/>
        <a:lstStyle/>
        <a:p>
          <a:r>
            <a:rPr lang="en-GB"/>
            <a:t>Develop an understanding of the principles of design for a variety of media i.e. film, theatre ect.</a:t>
          </a:r>
          <a:endParaRPr lang="en-US"/>
        </a:p>
      </dgm:t>
    </dgm:pt>
    <dgm:pt modelId="{73DB79C6-09BD-4A3B-90E9-EC49B7DB2F19}" type="parTrans" cxnId="{313FE6D0-D80F-4CD9-B966-2E85FBDB53C0}">
      <dgm:prSet/>
      <dgm:spPr/>
      <dgm:t>
        <a:bodyPr/>
        <a:lstStyle/>
        <a:p>
          <a:endParaRPr lang="en-US"/>
        </a:p>
      </dgm:t>
    </dgm:pt>
    <dgm:pt modelId="{12E6A980-81EF-48D2-A0AB-CA6A840A9808}" type="sibTrans" cxnId="{313FE6D0-D80F-4CD9-B966-2E85FBDB53C0}">
      <dgm:prSet/>
      <dgm:spPr/>
      <dgm:t>
        <a:bodyPr/>
        <a:lstStyle/>
        <a:p>
          <a:endParaRPr lang="en-US"/>
        </a:p>
      </dgm:t>
    </dgm:pt>
    <dgm:pt modelId="{225051E3-F1F4-458B-AD76-DB8A188F8635}">
      <dgm:prSet/>
      <dgm:spPr/>
      <dgm:t>
        <a:bodyPr/>
        <a:lstStyle/>
        <a:p>
          <a:r>
            <a:rPr lang="en-GB"/>
            <a:t>Display knowledge of how design is used in props.</a:t>
          </a:r>
          <a:endParaRPr lang="en-US"/>
        </a:p>
      </dgm:t>
    </dgm:pt>
    <dgm:pt modelId="{C7D19C31-11A7-4FD9-B34B-60B9BC1B4C29}" type="parTrans" cxnId="{9E52F953-448A-407D-A90E-7627456301BF}">
      <dgm:prSet/>
      <dgm:spPr/>
      <dgm:t>
        <a:bodyPr/>
        <a:lstStyle/>
        <a:p>
          <a:endParaRPr lang="en-US"/>
        </a:p>
      </dgm:t>
    </dgm:pt>
    <dgm:pt modelId="{56575642-533F-4B13-B96A-3F8749A6315F}" type="sibTrans" cxnId="{9E52F953-448A-407D-A90E-7627456301BF}">
      <dgm:prSet/>
      <dgm:spPr/>
      <dgm:t>
        <a:bodyPr/>
        <a:lstStyle/>
        <a:p>
          <a:endParaRPr lang="en-US"/>
        </a:p>
      </dgm:t>
    </dgm:pt>
    <dgm:pt modelId="{69626B64-ADB4-4387-A966-28E78F21074B}">
      <dgm:prSet/>
      <dgm:spPr/>
      <dgm:t>
        <a:bodyPr/>
        <a:lstStyle/>
        <a:p>
          <a:r>
            <a:rPr lang="en-GB"/>
            <a:t>Illustrate the role of a designer for props.</a:t>
          </a:r>
          <a:endParaRPr lang="en-US"/>
        </a:p>
      </dgm:t>
    </dgm:pt>
    <dgm:pt modelId="{DB6EFE75-0929-487B-9346-812A32E1E90B}" type="parTrans" cxnId="{CA43A4A3-54DE-41BD-86F3-A696865B3707}">
      <dgm:prSet/>
      <dgm:spPr/>
      <dgm:t>
        <a:bodyPr/>
        <a:lstStyle/>
        <a:p>
          <a:endParaRPr lang="en-US"/>
        </a:p>
      </dgm:t>
    </dgm:pt>
    <dgm:pt modelId="{BB3CE168-506E-4EA4-88DC-BE48669BE2DA}" type="sibTrans" cxnId="{CA43A4A3-54DE-41BD-86F3-A696865B3707}">
      <dgm:prSet/>
      <dgm:spPr/>
      <dgm:t>
        <a:bodyPr/>
        <a:lstStyle/>
        <a:p>
          <a:endParaRPr lang="en-US"/>
        </a:p>
      </dgm:t>
    </dgm:pt>
    <dgm:pt modelId="{E016B6B6-0D66-4A27-AD2D-A87D0D62A52D}">
      <dgm:prSet/>
      <dgm:spPr/>
      <dgm:t>
        <a:bodyPr/>
        <a:lstStyle/>
        <a:p>
          <a:r>
            <a:rPr lang="en-GB"/>
            <a:t>Annalise the script, genre ect from the view of a designers. </a:t>
          </a:r>
          <a:endParaRPr lang="en-US"/>
        </a:p>
      </dgm:t>
    </dgm:pt>
    <dgm:pt modelId="{FF565D17-7EA9-4DC8-9EE7-AEF6ED71F8CC}" type="parTrans" cxnId="{272BF44E-8C75-40DD-9C8D-CEE28AD4886D}">
      <dgm:prSet/>
      <dgm:spPr/>
      <dgm:t>
        <a:bodyPr/>
        <a:lstStyle/>
        <a:p>
          <a:endParaRPr lang="en-US"/>
        </a:p>
      </dgm:t>
    </dgm:pt>
    <dgm:pt modelId="{7AB3A0CB-2FCA-4DBA-86C3-6CDF27793BE1}" type="sibTrans" cxnId="{272BF44E-8C75-40DD-9C8D-CEE28AD4886D}">
      <dgm:prSet/>
      <dgm:spPr/>
      <dgm:t>
        <a:bodyPr/>
        <a:lstStyle/>
        <a:p>
          <a:endParaRPr lang="en-US"/>
        </a:p>
      </dgm:t>
    </dgm:pt>
    <dgm:pt modelId="{40AC7DEE-60A5-4D03-8986-408F0A829851}">
      <dgm:prSet/>
      <dgm:spPr/>
      <dgm:t>
        <a:bodyPr/>
        <a:lstStyle/>
        <a:p>
          <a:r>
            <a:rPr lang="en-GB"/>
            <a:t>Apply the process skills to the creation on props. </a:t>
          </a:r>
          <a:endParaRPr lang="en-US"/>
        </a:p>
      </dgm:t>
    </dgm:pt>
    <dgm:pt modelId="{3908264F-E0B9-48FC-BFB9-FCACEB603ECB}" type="parTrans" cxnId="{77E047F3-15AB-47F3-AE38-91BDC8EFA3E0}">
      <dgm:prSet/>
      <dgm:spPr/>
      <dgm:t>
        <a:bodyPr/>
        <a:lstStyle/>
        <a:p>
          <a:endParaRPr lang="en-US"/>
        </a:p>
      </dgm:t>
    </dgm:pt>
    <dgm:pt modelId="{CBBCF558-DDBE-4444-9202-84AFC502C99C}" type="sibTrans" cxnId="{77E047F3-15AB-47F3-AE38-91BDC8EFA3E0}">
      <dgm:prSet/>
      <dgm:spPr/>
      <dgm:t>
        <a:bodyPr/>
        <a:lstStyle/>
        <a:p>
          <a:endParaRPr lang="en-US"/>
        </a:p>
      </dgm:t>
    </dgm:pt>
    <dgm:pt modelId="{9B3938A9-D571-4DEB-AE40-846A55B5A576}" type="pres">
      <dgm:prSet presAssocID="{3983A66D-597D-448F-9525-CA45775A6415}" presName="linear" presStyleCnt="0">
        <dgm:presLayoutVars>
          <dgm:animLvl val="lvl"/>
          <dgm:resizeHandles val="exact"/>
        </dgm:presLayoutVars>
      </dgm:prSet>
      <dgm:spPr/>
    </dgm:pt>
    <dgm:pt modelId="{8C451164-820A-4F5D-BF14-85A3E5EE75DE}" type="pres">
      <dgm:prSet presAssocID="{E2F938D8-4200-4799-8F34-CEB6063848F8}" presName="parentText" presStyleLbl="node1" presStyleIdx="0" presStyleCnt="6">
        <dgm:presLayoutVars>
          <dgm:chMax val="0"/>
          <dgm:bulletEnabled val="1"/>
        </dgm:presLayoutVars>
      </dgm:prSet>
      <dgm:spPr/>
    </dgm:pt>
    <dgm:pt modelId="{BD3309A8-2530-4D81-93AF-61FC560DA775}" type="pres">
      <dgm:prSet presAssocID="{571AA51B-C844-46E7-BD04-61C6EBEB81CF}" presName="spacer" presStyleCnt="0"/>
      <dgm:spPr/>
    </dgm:pt>
    <dgm:pt modelId="{832A79F9-D319-4F68-8B3F-223D12B55BCA}" type="pres">
      <dgm:prSet presAssocID="{8E6D490D-08D3-4018-90A9-B6CB7D8A1970}" presName="parentText" presStyleLbl="node1" presStyleIdx="1" presStyleCnt="6">
        <dgm:presLayoutVars>
          <dgm:chMax val="0"/>
          <dgm:bulletEnabled val="1"/>
        </dgm:presLayoutVars>
      </dgm:prSet>
      <dgm:spPr/>
    </dgm:pt>
    <dgm:pt modelId="{89C83D50-2A98-4BA9-8D32-14084F2E492A}" type="pres">
      <dgm:prSet presAssocID="{12E6A980-81EF-48D2-A0AB-CA6A840A9808}" presName="spacer" presStyleCnt="0"/>
      <dgm:spPr/>
    </dgm:pt>
    <dgm:pt modelId="{B87D86E3-2BE1-4626-BC83-11A18BA28B02}" type="pres">
      <dgm:prSet presAssocID="{225051E3-F1F4-458B-AD76-DB8A188F8635}" presName="parentText" presStyleLbl="node1" presStyleIdx="2" presStyleCnt="6">
        <dgm:presLayoutVars>
          <dgm:chMax val="0"/>
          <dgm:bulletEnabled val="1"/>
        </dgm:presLayoutVars>
      </dgm:prSet>
      <dgm:spPr/>
    </dgm:pt>
    <dgm:pt modelId="{3125C277-ABF9-44D4-AB4F-DCCAF91A2806}" type="pres">
      <dgm:prSet presAssocID="{56575642-533F-4B13-B96A-3F8749A6315F}" presName="spacer" presStyleCnt="0"/>
      <dgm:spPr/>
    </dgm:pt>
    <dgm:pt modelId="{158F3DB8-E130-4130-B1B8-D9F4825863D5}" type="pres">
      <dgm:prSet presAssocID="{69626B64-ADB4-4387-A966-28E78F21074B}" presName="parentText" presStyleLbl="node1" presStyleIdx="3" presStyleCnt="6">
        <dgm:presLayoutVars>
          <dgm:chMax val="0"/>
          <dgm:bulletEnabled val="1"/>
        </dgm:presLayoutVars>
      </dgm:prSet>
      <dgm:spPr/>
    </dgm:pt>
    <dgm:pt modelId="{BEE645B1-B09A-4FBD-B1E2-8C50F1193517}" type="pres">
      <dgm:prSet presAssocID="{BB3CE168-506E-4EA4-88DC-BE48669BE2DA}" presName="spacer" presStyleCnt="0"/>
      <dgm:spPr/>
    </dgm:pt>
    <dgm:pt modelId="{1AB2C1B8-DC31-4D18-894A-363F2B3834FA}" type="pres">
      <dgm:prSet presAssocID="{E016B6B6-0D66-4A27-AD2D-A87D0D62A52D}" presName="parentText" presStyleLbl="node1" presStyleIdx="4" presStyleCnt="6">
        <dgm:presLayoutVars>
          <dgm:chMax val="0"/>
          <dgm:bulletEnabled val="1"/>
        </dgm:presLayoutVars>
      </dgm:prSet>
      <dgm:spPr/>
    </dgm:pt>
    <dgm:pt modelId="{CEB1399B-2FE5-443B-B239-3346B6574255}" type="pres">
      <dgm:prSet presAssocID="{7AB3A0CB-2FCA-4DBA-86C3-6CDF27793BE1}" presName="spacer" presStyleCnt="0"/>
      <dgm:spPr/>
    </dgm:pt>
    <dgm:pt modelId="{56845943-5754-4688-B3A7-4AF4E628DDFF}" type="pres">
      <dgm:prSet presAssocID="{40AC7DEE-60A5-4D03-8986-408F0A829851}" presName="parentText" presStyleLbl="node1" presStyleIdx="5" presStyleCnt="6">
        <dgm:presLayoutVars>
          <dgm:chMax val="0"/>
          <dgm:bulletEnabled val="1"/>
        </dgm:presLayoutVars>
      </dgm:prSet>
      <dgm:spPr/>
    </dgm:pt>
  </dgm:ptLst>
  <dgm:cxnLst>
    <dgm:cxn modelId="{272BF44E-8C75-40DD-9C8D-CEE28AD4886D}" srcId="{3983A66D-597D-448F-9525-CA45775A6415}" destId="{E016B6B6-0D66-4A27-AD2D-A87D0D62A52D}" srcOrd="4" destOrd="0" parTransId="{FF565D17-7EA9-4DC8-9EE7-AEF6ED71F8CC}" sibTransId="{7AB3A0CB-2FCA-4DBA-86C3-6CDF27793BE1}"/>
    <dgm:cxn modelId="{9E52F953-448A-407D-A90E-7627456301BF}" srcId="{3983A66D-597D-448F-9525-CA45775A6415}" destId="{225051E3-F1F4-458B-AD76-DB8A188F8635}" srcOrd="2" destOrd="0" parTransId="{C7D19C31-11A7-4FD9-B34B-60B9BC1B4C29}" sibTransId="{56575642-533F-4B13-B96A-3F8749A6315F}"/>
    <dgm:cxn modelId="{A0C5E556-870F-48B2-9258-344CAFB59B92}" type="presOf" srcId="{E2F938D8-4200-4799-8F34-CEB6063848F8}" destId="{8C451164-820A-4F5D-BF14-85A3E5EE75DE}" srcOrd="0" destOrd="0" presId="urn:microsoft.com/office/officeart/2005/8/layout/vList2"/>
    <dgm:cxn modelId="{CA43A4A3-54DE-41BD-86F3-A696865B3707}" srcId="{3983A66D-597D-448F-9525-CA45775A6415}" destId="{69626B64-ADB4-4387-A966-28E78F21074B}" srcOrd="3" destOrd="0" parTransId="{DB6EFE75-0929-487B-9346-812A32E1E90B}" sibTransId="{BB3CE168-506E-4EA4-88DC-BE48669BE2DA}"/>
    <dgm:cxn modelId="{FCF038B0-717B-414D-9AD9-8F89C535A3F0}" type="presOf" srcId="{69626B64-ADB4-4387-A966-28E78F21074B}" destId="{158F3DB8-E130-4130-B1B8-D9F4825863D5}" srcOrd="0" destOrd="0" presId="urn:microsoft.com/office/officeart/2005/8/layout/vList2"/>
    <dgm:cxn modelId="{66657EB5-49A3-49A5-BD7B-8FFB37F99FB1}" type="presOf" srcId="{225051E3-F1F4-458B-AD76-DB8A188F8635}" destId="{B87D86E3-2BE1-4626-BC83-11A18BA28B02}" srcOrd="0" destOrd="0" presId="urn:microsoft.com/office/officeart/2005/8/layout/vList2"/>
    <dgm:cxn modelId="{6B2057C4-5EA1-44E3-8B68-4EE21C117D85}" type="presOf" srcId="{8E6D490D-08D3-4018-90A9-B6CB7D8A1970}" destId="{832A79F9-D319-4F68-8B3F-223D12B55BCA}" srcOrd="0" destOrd="0" presId="urn:microsoft.com/office/officeart/2005/8/layout/vList2"/>
    <dgm:cxn modelId="{233719C6-2295-427D-A142-3EA828D2A2DA}" srcId="{3983A66D-597D-448F-9525-CA45775A6415}" destId="{E2F938D8-4200-4799-8F34-CEB6063848F8}" srcOrd="0" destOrd="0" parTransId="{30B858C9-F9FD-40DE-BDA3-9990F21BF859}" sibTransId="{571AA51B-C844-46E7-BD04-61C6EBEB81CF}"/>
    <dgm:cxn modelId="{9357E4CA-0BEB-4053-AC53-362D7AA0AFF0}" type="presOf" srcId="{40AC7DEE-60A5-4D03-8986-408F0A829851}" destId="{56845943-5754-4688-B3A7-4AF4E628DDFF}" srcOrd="0" destOrd="0" presId="urn:microsoft.com/office/officeart/2005/8/layout/vList2"/>
    <dgm:cxn modelId="{313FE6D0-D80F-4CD9-B966-2E85FBDB53C0}" srcId="{3983A66D-597D-448F-9525-CA45775A6415}" destId="{8E6D490D-08D3-4018-90A9-B6CB7D8A1970}" srcOrd="1" destOrd="0" parTransId="{73DB79C6-09BD-4A3B-90E9-EC49B7DB2F19}" sibTransId="{12E6A980-81EF-48D2-A0AB-CA6A840A9808}"/>
    <dgm:cxn modelId="{704DCFDE-9ED8-4CB5-A753-545013E2439A}" type="presOf" srcId="{3983A66D-597D-448F-9525-CA45775A6415}" destId="{9B3938A9-D571-4DEB-AE40-846A55B5A576}" srcOrd="0" destOrd="0" presId="urn:microsoft.com/office/officeart/2005/8/layout/vList2"/>
    <dgm:cxn modelId="{77E047F3-15AB-47F3-AE38-91BDC8EFA3E0}" srcId="{3983A66D-597D-448F-9525-CA45775A6415}" destId="{40AC7DEE-60A5-4D03-8986-408F0A829851}" srcOrd="5" destOrd="0" parTransId="{3908264F-E0B9-48FC-BFB9-FCACEB603ECB}" sibTransId="{CBBCF558-DDBE-4444-9202-84AFC502C99C}"/>
    <dgm:cxn modelId="{095DE6FE-5073-4ACA-A422-A121C5310907}" type="presOf" srcId="{E016B6B6-0D66-4A27-AD2D-A87D0D62A52D}" destId="{1AB2C1B8-DC31-4D18-894A-363F2B3834FA}" srcOrd="0" destOrd="0" presId="urn:microsoft.com/office/officeart/2005/8/layout/vList2"/>
    <dgm:cxn modelId="{9DA0F863-33AF-4DD4-B7AE-037BC31DE6F5}" type="presParOf" srcId="{9B3938A9-D571-4DEB-AE40-846A55B5A576}" destId="{8C451164-820A-4F5D-BF14-85A3E5EE75DE}" srcOrd="0" destOrd="0" presId="urn:microsoft.com/office/officeart/2005/8/layout/vList2"/>
    <dgm:cxn modelId="{B56E3E62-001E-4372-A2A1-698B3B813807}" type="presParOf" srcId="{9B3938A9-D571-4DEB-AE40-846A55B5A576}" destId="{BD3309A8-2530-4D81-93AF-61FC560DA775}" srcOrd="1" destOrd="0" presId="urn:microsoft.com/office/officeart/2005/8/layout/vList2"/>
    <dgm:cxn modelId="{81BAAA55-F555-4F73-8327-DB2DD4B7C4B2}" type="presParOf" srcId="{9B3938A9-D571-4DEB-AE40-846A55B5A576}" destId="{832A79F9-D319-4F68-8B3F-223D12B55BCA}" srcOrd="2" destOrd="0" presId="urn:microsoft.com/office/officeart/2005/8/layout/vList2"/>
    <dgm:cxn modelId="{8A169446-F722-4E70-BE2D-A396E3FA4AEB}" type="presParOf" srcId="{9B3938A9-D571-4DEB-AE40-846A55B5A576}" destId="{89C83D50-2A98-4BA9-8D32-14084F2E492A}" srcOrd="3" destOrd="0" presId="urn:microsoft.com/office/officeart/2005/8/layout/vList2"/>
    <dgm:cxn modelId="{4190A454-901A-4538-B914-A37E0C2FC6D2}" type="presParOf" srcId="{9B3938A9-D571-4DEB-AE40-846A55B5A576}" destId="{B87D86E3-2BE1-4626-BC83-11A18BA28B02}" srcOrd="4" destOrd="0" presId="urn:microsoft.com/office/officeart/2005/8/layout/vList2"/>
    <dgm:cxn modelId="{F5CBA818-FD55-4B2F-8AC2-88CD99B526C0}" type="presParOf" srcId="{9B3938A9-D571-4DEB-AE40-846A55B5A576}" destId="{3125C277-ABF9-44D4-AB4F-DCCAF91A2806}" srcOrd="5" destOrd="0" presId="urn:microsoft.com/office/officeart/2005/8/layout/vList2"/>
    <dgm:cxn modelId="{6241367E-00B2-4525-A6C3-4C7DCA0BA65E}" type="presParOf" srcId="{9B3938A9-D571-4DEB-AE40-846A55B5A576}" destId="{158F3DB8-E130-4130-B1B8-D9F4825863D5}" srcOrd="6" destOrd="0" presId="urn:microsoft.com/office/officeart/2005/8/layout/vList2"/>
    <dgm:cxn modelId="{6A0CC663-1645-4472-BAD7-3C677A34C72D}" type="presParOf" srcId="{9B3938A9-D571-4DEB-AE40-846A55B5A576}" destId="{BEE645B1-B09A-4FBD-B1E2-8C50F1193517}" srcOrd="7" destOrd="0" presId="urn:microsoft.com/office/officeart/2005/8/layout/vList2"/>
    <dgm:cxn modelId="{30909032-C153-4F0F-B463-4A411FEF7351}" type="presParOf" srcId="{9B3938A9-D571-4DEB-AE40-846A55B5A576}" destId="{1AB2C1B8-DC31-4D18-894A-363F2B3834FA}" srcOrd="8" destOrd="0" presId="urn:microsoft.com/office/officeart/2005/8/layout/vList2"/>
    <dgm:cxn modelId="{DBD03934-7AC8-4993-86A8-F456586C8AA8}" type="presParOf" srcId="{9B3938A9-D571-4DEB-AE40-846A55B5A576}" destId="{CEB1399B-2FE5-443B-B239-3346B6574255}" srcOrd="9" destOrd="0" presId="urn:microsoft.com/office/officeart/2005/8/layout/vList2"/>
    <dgm:cxn modelId="{3EAD1C52-72EF-4E49-990F-CC31631F8617}" type="presParOf" srcId="{9B3938A9-D571-4DEB-AE40-846A55B5A576}" destId="{56845943-5754-4688-B3A7-4AF4E628DDF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9C68A1-225F-4455-A4B7-41A5BCF232F8}" type="doc">
      <dgm:prSet loTypeId="urn:microsoft.com/office/officeart/2017/3/layout/DropPinTimeline" loCatId="process" qsTypeId="urn:microsoft.com/office/officeart/2005/8/quickstyle/simple1" qsCatId="simple" csTypeId="urn:microsoft.com/office/officeart/2005/8/colors/colorful2" csCatId="colorful" phldr="1"/>
      <dgm:spPr/>
      <dgm:t>
        <a:bodyPr/>
        <a:lstStyle/>
        <a:p>
          <a:endParaRPr lang="en-US"/>
        </a:p>
      </dgm:t>
    </dgm:pt>
    <dgm:pt modelId="{D6971328-05B6-4BCC-899E-8584C869F80D}">
      <dgm:prSet/>
      <dgm:spPr/>
      <dgm:t>
        <a:bodyPr/>
        <a:lstStyle/>
        <a:p>
          <a:pPr>
            <a:defRPr b="1"/>
          </a:pPr>
          <a:r>
            <a:rPr lang="en-US"/>
            <a:t>1832</a:t>
          </a:r>
        </a:p>
      </dgm:t>
    </dgm:pt>
    <dgm:pt modelId="{8B06A14F-919E-4783-BD76-85259B9D1ACD}" type="parTrans" cxnId="{CCF8595F-B398-4982-9FF0-2E03C8EB6EA0}">
      <dgm:prSet/>
      <dgm:spPr/>
      <dgm:t>
        <a:bodyPr/>
        <a:lstStyle/>
        <a:p>
          <a:endParaRPr lang="en-US"/>
        </a:p>
      </dgm:t>
    </dgm:pt>
    <dgm:pt modelId="{B77134B2-9179-4796-A8A6-94ED6F02A4B7}" type="sibTrans" cxnId="{CCF8595F-B398-4982-9FF0-2E03C8EB6EA0}">
      <dgm:prSet/>
      <dgm:spPr/>
      <dgm:t>
        <a:bodyPr/>
        <a:lstStyle/>
        <a:p>
          <a:endParaRPr lang="en-US"/>
        </a:p>
      </dgm:t>
    </dgm:pt>
    <dgm:pt modelId="{11191123-88C2-482B-B735-FBC8B2C17E6D}">
      <dgm:prSet/>
      <dgm:spPr/>
      <dgm:t>
        <a:bodyPr/>
        <a:lstStyle/>
        <a:p>
          <a:r>
            <a:rPr lang="en-US"/>
            <a:t>Men meeting property qualifications could vote</a:t>
          </a:r>
        </a:p>
      </dgm:t>
    </dgm:pt>
    <dgm:pt modelId="{80C8F82A-78BC-47D9-8BD1-32184FBC23D3}" type="parTrans" cxnId="{75960E8C-E464-4688-A2F5-E274466B272E}">
      <dgm:prSet/>
      <dgm:spPr/>
      <dgm:t>
        <a:bodyPr/>
        <a:lstStyle/>
        <a:p>
          <a:endParaRPr lang="en-US"/>
        </a:p>
      </dgm:t>
    </dgm:pt>
    <dgm:pt modelId="{B37A3384-3CBB-4909-8910-0FB399B5D009}" type="sibTrans" cxnId="{75960E8C-E464-4688-A2F5-E274466B272E}">
      <dgm:prSet/>
      <dgm:spPr/>
      <dgm:t>
        <a:bodyPr/>
        <a:lstStyle/>
        <a:p>
          <a:endParaRPr lang="en-US"/>
        </a:p>
      </dgm:t>
    </dgm:pt>
    <dgm:pt modelId="{1DA7B82D-4962-45CA-A25D-2E28BCC45842}">
      <dgm:prSet/>
      <dgm:spPr/>
      <dgm:t>
        <a:bodyPr/>
        <a:lstStyle/>
        <a:p>
          <a:pPr>
            <a:defRPr b="1"/>
          </a:pPr>
          <a:r>
            <a:rPr lang="en-US"/>
            <a:t>1833</a:t>
          </a:r>
        </a:p>
      </dgm:t>
    </dgm:pt>
    <dgm:pt modelId="{C4E954FE-EF39-4819-9214-702E0A726ACA}" type="parTrans" cxnId="{D44B36BD-3FE3-48A1-8BE1-E9891BA74322}">
      <dgm:prSet/>
      <dgm:spPr/>
      <dgm:t>
        <a:bodyPr/>
        <a:lstStyle/>
        <a:p>
          <a:endParaRPr lang="en-US"/>
        </a:p>
      </dgm:t>
    </dgm:pt>
    <dgm:pt modelId="{FC6EE1C8-0382-41DA-AFD7-DB4CA0E37D21}" type="sibTrans" cxnId="{D44B36BD-3FE3-48A1-8BE1-E9891BA74322}">
      <dgm:prSet/>
      <dgm:spPr/>
      <dgm:t>
        <a:bodyPr/>
        <a:lstStyle/>
        <a:p>
          <a:endParaRPr lang="en-US"/>
        </a:p>
      </dgm:t>
    </dgm:pt>
    <dgm:pt modelId="{34916BF7-FBF0-4F9E-AC69-9102AB75ED6E}">
      <dgm:prSet/>
      <dgm:spPr/>
      <dgm:t>
        <a:bodyPr/>
        <a:lstStyle/>
        <a:p>
          <a:r>
            <a:rPr lang="en-US"/>
            <a:t>Slavery Abolition act 1833</a:t>
          </a:r>
        </a:p>
      </dgm:t>
    </dgm:pt>
    <dgm:pt modelId="{67F56BC8-FCEE-44C2-9B69-DCDF15ACBBB3}" type="parTrans" cxnId="{BE2A3755-4337-47DD-B0A6-2B30D7C3DB52}">
      <dgm:prSet/>
      <dgm:spPr/>
      <dgm:t>
        <a:bodyPr/>
        <a:lstStyle/>
        <a:p>
          <a:endParaRPr lang="en-US"/>
        </a:p>
      </dgm:t>
    </dgm:pt>
    <dgm:pt modelId="{93E68F23-85D4-4F3F-AFEE-9FC040231783}" type="sibTrans" cxnId="{BE2A3755-4337-47DD-B0A6-2B30D7C3DB52}">
      <dgm:prSet/>
      <dgm:spPr/>
      <dgm:t>
        <a:bodyPr/>
        <a:lstStyle/>
        <a:p>
          <a:endParaRPr lang="en-US"/>
        </a:p>
      </dgm:t>
    </dgm:pt>
    <dgm:pt modelId="{F5BC2649-DD8B-4FFF-9806-ADB9AB203567}">
      <dgm:prSet/>
      <dgm:spPr/>
      <dgm:t>
        <a:bodyPr/>
        <a:lstStyle/>
        <a:p>
          <a:pPr>
            <a:defRPr b="1"/>
          </a:pPr>
          <a:r>
            <a:rPr lang="en-US"/>
            <a:t>1867</a:t>
          </a:r>
        </a:p>
      </dgm:t>
    </dgm:pt>
    <dgm:pt modelId="{22F60782-4D33-46FA-B921-19AC97A21FF5}" type="parTrans" cxnId="{D48C822B-3696-432E-A5C5-44961B0281E7}">
      <dgm:prSet/>
      <dgm:spPr/>
      <dgm:t>
        <a:bodyPr/>
        <a:lstStyle/>
        <a:p>
          <a:endParaRPr lang="en-US"/>
        </a:p>
      </dgm:t>
    </dgm:pt>
    <dgm:pt modelId="{DC34A620-CCDE-4AE9-AF38-64271AD619FC}" type="sibTrans" cxnId="{D48C822B-3696-432E-A5C5-44961B0281E7}">
      <dgm:prSet/>
      <dgm:spPr/>
      <dgm:t>
        <a:bodyPr/>
        <a:lstStyle/>
        <a:p>
          <a:endParaRPr lang="en-US"/>
        </a:p>
      </dgm:t>
    </dgm:pt>
    <dgm:pt modelId="{9E87EB39-993A-4374-B96A-391C46C6FC60}">
      <dgm:prSet/>
      <dgm:spPr/>
      <dgm:t>
        <a:bodyPr/>
        <a:lstStyle/>
        <a:p>
          <a:r>
            <a:rPr lang="en-US"/>
            <a:t>urban working men meeting the property qualifications could now vote</a:t>
          </a:r>
        </a:p>
      </dgm:t>
    </dgm:pt>
    <dgm:pt modelId="{43B22AEA-0BDB-4721-A26C-CE1305E079CE}" type="parTrans" cxnId="{128F4954-89F6-4D8E-BF87-CAB0F4F9A605}">
      <dgm:prSet/>
      <dgm:spPr/>
      <dgm:t>
        <a:bodyPr/>
        <a:lstStyle/>
        <a:p>
          <a:endParaRPr lang="en-US"/>
        </a:p>
      </dgm:t>
    </dgm:pt>
    <dgm:pt modelId="{AE3789AE-0776-4503-9AE9-EEC8AA901984}" type="sibTrans" cxnId="{128F4954-89F6-4D8E-BF87-CAB0F4F9A605}">
      <dgm:prSet/>
      <dgm:spPr/>
      <dgm:t>
        <a:bodyPr/>
        <a:lstStyle/>
        <a:p>
          <a:endParaRPr lang="en-US"/>
        </a:p>
      </dgm:t>
    </dgm:pt>
    <dgm:pt modelId="{29A873B2-0521-4DB3-A445-017949B095A7}">
      <dgm:prSet/>
      <dgm:spPr/>
      <dgm:t>
        <a:bodyPr/>
        <a:lstStyle/>
        <a:p>
          <a:pPr>
            <a:defRPr b="1"/>
          </a:pPr>
          <a:r>
            <a:rPr lang="en-US"/>
            <a:t>1880</a:t>
          </a:r>
        </a:p>
      </dgm:t>
    </dgm:pt>
    <dgm:pt modelId="{9020BE9A-F399-42CE-8274-47DEF0D6EECC}" type="parTrans" cxnId="{9FF66254-387F-4F9E-8834-D3EDA9E12EAC}">
      <dgm:prSet/>
      <dgm:spPr/>
      <dgm:t>
        <a:bodyPr/>
        <a:lstStyle/>
        <a:p>
          <a:endParaRPr lang="en-US"/>
        </a:p>
      </dgm:t>
    </dgm:pt>
    <dgm:pt modelId="{7B3D3901-1679-4ED2-B03A-E4DDA7EF0A53}" type="sibTrans" cxnId="{9FF66254-387F-4F9E-8834-D3EDA9E12EAC}">
      <dgm:prSet/>
      <dgm:spPr/>
      <dgm:t>
        <a:bodyPr/>
        <a:lstStyle/>
        <a:p>
          <a:endParaRPr lang="en-US"/>
        </a:p>
      </dgm:t>
    </dgm:pt>
    <dgm:pt modelId="{4288F062-1BAF-49C1-B7AC-0C1AB3FBB362}">
      <dgm:prSet/>
      <dgm:spPr/>
      <dgm:t>
        <a:bodyPr/>
        <a:lstStyle/>
        <a:p>
          <a:r>
            <a:rPr lang="en-US" dirty="0"/>
            <a:t>Educations become compulsory for under 10 year </a:t>
          </a:r>
          <a:r>
            <a:rPr lang="en-US" dirty="0" err="1"/>
            <a:t>olds</a:t>
          </a:r>
          <a:endParaRPr lang="en-US" dirty="0"/>
        </a:p>
      </dgm:t>
    </dgm:pt>
    <dgm:pt modelId="{436C34C6-4601-46AC-AECF-D8C03D7B5C01}" type="parTrans" cxnId="{4723D68C-5FEE-46B5-84DA-82D0F0F82AE2}">
      <dgm:prSet/>
      <dgm:spPr/>
      <dgm:t>
        <a:bodyPr/>
        <a:lstStyle/>
        <a:p>
          <a:endParaRPr lang="en-US"/>
        </a:p>
      </dgm:t>
    </dgm:pt>
    <dgm:pt modelId="{363C8379-A731-4875-8639-A78435A9984F}" type="sibTrans" cxnId="{4723D68C-5FEE-46B5-84DA-82D0F0F82AE2}">
      <dgm:prSet/>
      <dgm:spPr/>
      <dgm:t>
        <a:bodyPr/>
        <a:lstStyle/>
        <a:p>
          <a:endParaRPr lang="en-US"/>
        </a:p>
      </dgm:t>
    </dgm:pt>
    <dgm:pt modelId="{A61A4970-05CD-431E-8BFB-95E5135152DE}">
      <dgm:prSet/>
      <dgm:spPr/>
      <dgm:t>
        <a:bodyPr/>
        <a:lstStyle/>
        <a:p>
          <a:pPr>
            <a:defRPr b="1"/>
          </a:pPr>
          <a:r>
            <a:rPr lang="en-US"/>
            <a:t>1883</a:t>
          </a:r>
        </a:p>
      </dgm:t>
    </dgm:pt>
    <dgm:pt modelId="{87EC4A13-664B-45A2-BFA7-C1EBA95EDE06}" type="parTrans" cxnId="{C456DDE0-5D34-4B90-946D-6D8587A843F5}">
      <dgm:prSet/>
      <dgm:spPr/>
      <dgm:t>
        <a:bodyPr/>
        <a:lstStyle/>
        <a:p>
          <a:endParaRPr lang="en-US"/>
        </a:p>
      </dgm:t>
    </dgm:pt>
    <dgm:pt modelId="{ACD063C4-2391-4731-983F-E2183DF3163F}" type="sibTrans" cxnId="{C456DDE0-5D34-4B90-946D-6D8587A843F5}">
      <dgm:prSet/>
      <dgm:spPr/>
      <dgm:t>
        <a:bodyPr/>
        <a:lstStyle/>
        <a:p>
          <a:endParaRPr lang="en-US"/>
        </a:p>
      </dgm:t>
    </dgm:pt>
    <dgm:pt modelId="{5DADCE16-21C1-4C99-A772-AE4C6AE37796}">
      <dgm:prSet/>
      <dgm:spPr/>
      <dgm:t>
        <a:bodyPr/>
        <a:lstStyle/>
        <a:p>
          <a:r>
            <a:rPr lang="en-US"/>
            <a:t>Married women can now acquire their own property </a:t>
          </a:r>
        </a:p>
      </dgm:t>
    </dgm:pt>
    <dgm:pt modelId="{C527F014-330D-4BE0-AED3-562DA4A6C597}" type="parTrans" cxnId="{4DFB77B8-ECA4-4C3E-8CA8-45960699ED96}">
      <dgm:prSet/>
      <dgm:spPr/>
      <dgm:t>
        <a:bodyPr/>
        <a:lstStyle/>
        <a:p>
          <a:endParaRPr lang="en-US"/>
        </a:p>
      </dgm:t>
    </dgm:pt>
    <dgm:pt modelId="{6B3B06AB-BEEA-4B8C-9E6F-3B85AD734A92}" type="sibTrans" cxnId="{4DFB77B8-ECA4-4C3E-8CA8-45960699ED96}">
      <dgm:prSet/>
      <dgm:spPr/>
      <dgm:t>
        <a:bodyPr/>
        <a:lstStyle/>
        <a:p>
          <a:endParaRPr lang="en-US"/>
        </a:p>
      </dgm:t>
    </dgm:pt>
    <dgm:pt modelId="{76263A37-56CD-4988-A1B7-59291D30F271}">
      <dgm:prSet/>
      <dgm:spPr/>
      <dgm:t>
        <a:bodyPr/>
        <a:lstStyle/>
        <a:p>
          <a:pPr>
            <a:defRPr b="1"/>
          </a:pPr>
          <a:r>
            <a:rPr lang="en-US"/>
            <a:t>1897</a:t>
          </a:r>
        </a:p>
      </dgm:t>
    </dgm:pt>
    <dgm:pt modelId="{254C5832-34E1-4704-9D58-0C651DA616FF}" type="parTrans" cxnId="{CB561845-DFC0-419F-83A5-F25CE426B807}">
      <dgm:prSet/>
      <dgm:spPr/>
      <dgm:t>
        <a:bodyPr/>
        <a:lstStyle/>
        <a:p>
          <a:endParaRPr lang="en-US"/>
        </a:p>
      </dgm:t>
    </dgm:pt>
    <dgm:pt modelId="{16B3E135-E7EC-4C85-B722-ADE973964624}" type="sibTrans" cxnId="{CB561845-DFC0-419F-83A5-F25CE426B807}">
      <dgm:prSet/>
      <dgm:spPr/>
      <dgm:t>
        <a:bodyPr/>
        <a:lstStyle/>
        <a:p>
          <a:endParaRPr lang="en-US"/>
        </a:p>
      </dgm:t>
    </dgm:pt>
    <dgm:pt modelId="{014EEE33-999E-4B16-B418-351B7003ACA4}">
      <dgm:prSet/>
      <dgm:spPr/>
      <dgm:t>
        <a:bodyPr/>
        <a:lstStyle/>
        <a:p>
          <a:r>
            <a:rPr lang="en-US" dirty="0"/>
            <a:t>Women's suffrage campaign begins </a:t>
          </a:r>
        </a:p>
      </dgm:t>
    </dgm:pt>
    <dgm:pt modelId="{2B2F8BC8-AC22-490B-A9C2-C57E75C4EAD8}" type="parTrans" cxnId="{CE012FDC-CC7B-49B8-88AD-C2492C7D0835}">
      <dgm:prSet/>
      <dgm:spPr/>
      <dgm:t>
        <a:bodyPr/>
        <a:lstStyle/>
        <a:p>
          <a:endParaRPr lang="en-US"/>
        </a:p>
      </dgm:t>
    </dgm:pt>
    <dgm:pt modelId="{1521459A-14C3-4501-9DF5-C84D9C3F96B6}" type="sibTrans" cxnId="{CE012FDC-CC7B-49B8-88AD-C2492C7D0835}">
      <dgm:prSet/>
      <dgm:spPr/>
      <dgm:t>
        <a:bodyPr/>
        <a:lstStyle/>
        <a:p>
          <a:endParaRPr lang="en-US"/>
        </a:p>
      </dgm:t>
    </dgm:pt>
    <dgm:pt modelId="{AAD4996A-608F-489E-924E-8ED8497B7033}">
      <dgm:prSet/>
      <dgm:spPr/>
      <dgm:t>
        <a:bodyPr/>
        <a:lstStyle/>
        <a:p>
          <a:pPr>
            <a:defRPr b="1"/>
          </a:pPr>
          <a:r>
            <a:rPr lang="en-US"/>
            <a:t>1918</a:t>
          </a:r>
        </a:p>
      </dgm:t>
    </dgm:pt>
    <dgm:pt modelId="{B45B6CA9-423E-48CB-ACBC-7E4DCCB961AF}" type="parTrans" cxnId="{C1F22763-D16B-421D-8D0F-0F8FA24ADC69}">
      <dgm:prSet/>
      <dgm:spPr/>
      <dgm:t>
        <a:bodyPr/>
        <a:lstStyle/>
        <a:p>
          <a:endParaRPr lang="en-US"/>
        </a:p>
      </dgm:t>
    </dgm:pt>
    <dgm:pt modelId="{FED09116-3573-486C-B1E2-51DA089E4BC4}" type="sibTrans" cxnId="{C1F22763-D16B-421D-8D0F-0F8FA24ADC69}">
      <dgm:prSet/>
      <dgm:spPr/>
      <dgm:t>
        <a:bodyPr/>
        <a:lstStyle/>
        <a:p>
          <a:endParaRPr lang="en-US"/>
        </a:p>
      </dgm:t>
    </dgm:pt>
    <dgm:pt modelId="{27D69915-083C-4BE2-AB84-5DD933BF92B7}">
      <dgm:prSet/>
      <dgm:spPr/>
      <dgm:t>
        <a:bodyPr/>
        <a:lstStyle/>
        <a:p>
          <a:r>
            <a:rPr lang="en-US"/>
            <a:t>Representation of the People Act for men over 21 and most women over 30</a:t>
          </a:r>
        </a:p>
      </dgm:t>
    </dgm:pt>
    <dgm:pt modelId="{32CD0164-2CA3-403A-994E-E6D033BCA743}" type="parTrans" cxnId="{2B873AEF-B171-4594-BA4D-52024799D1DF}">
      <dgm:prSet/>
      <dgm:spPr/>
      <dgm:t>
        <a:bodyPr/>
        <a:lstStyle/>
        <a:p>
          <a:endParaRPr lang="en-US"/>
        </a:p>
      </dgm:t>
    </dgm:pt>
    <dgm:pt modelId="{637C8105-7E65-4E53-909A-3D310FC5103B}" type="sibTrans" cxnId="{2B873AEF-B171-4594-BA4D-52024799D1DF}">
      <dgm:prSet/>
      <dgm:spPr/>
      <dgm:t>
        <a:bodyPr/>
        <a:lstStyle/>
        <a:p>
          <a:endParaRPr lang="en-US"/>
        </a:p>
      </dgm:t>
    </dgm:pt>
    <dgm:pt modelId="{AE76100C-4D56-4357-835E-67CAAFC6E0E7}" type="pres">
      <dgm:prSet presAssocID="{9C9C68A1-225F-4455-A4B7-41A5BCF232F8}" presName="root" presStyleCnt="0">
        <dgm:presLayoutVars>
          <dgm:chMax/>
          <dgm:chPref/>
          <dgm:animLvl val="lvl"/>
        </dgm:presLayoutVars>
      </dgm:prSet>
      <dgm:spPr/>
    </dgm:pt>
    <dgm:pt modelId="{661211A8-7D01-4190-AE4D-2DC0A9B69297}" type="pres">
      <dgm:prSet presAssocID="{9C9C68A1-225F-4455-A4B7-41A5BCF232F8}" presName="divider" presStyleLbl="fgAcc1" presStyleIdx="0" presStyleCnt="8"/>
      <dgm:spPr>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gm:spPr>
    </dgm:pt>
    <dgm:pt modelId="{9599188F-4E90-4891-A388-8118813E4ABB}" type="pres">
      <dgm:prSet presAssocID="{9C9C68A1-225F-4455-A4B7-41A5BCF232F8}" presName="nodes" presStyleCnt="0">
        <dgm:presLayoutVars>
          <dgm:chMax/>
          <dgm:chPref/>
          <dgm:animLvl val="lvl"/>
        </dgm:presLayoutVars>
      </dgm:prSet>
      <dgm:spPr/>
    </dgm:pt>
    <dgm:pt modelId="{1EB8A300-EF2E-48EE-9C79-90CCD10D1BE6}" type="pres">
      <dgm:prSet presAssocID="{D6971328-05B6-4BCC-899E-8584C869F80D}" presName="composite" presStyleCnt="0"/>
      <dgm:spPr/>
    </dgm:pt>
    <dgm:pt modelId="{EDB91801-B2D3-490F-8F3F-4891F669DCE4}" type="pres">
      <dgm:prSet presAssocID="{D6971328-05B6-4BCC-899E-8584C869F80D}" presName="ConnectorPoint" presStyleLbl="lnNode1" presStyleIdx="0" presStyleCnt="7"/>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8DE455D2-7A45-473D-B698-5CCCBBEEFE91}" type="pres">
      <dgm:prSet presAssocID="{D6971328-05B6-4BCC-899E-8584C869F80D}" presName="DropPinPlaceHolder" presStyleCnt="0"/>
      <dgm:spPr/>
    </dgm:pt>
    <dgm:pt modelId="{401C755D-7634-4BD1-9966-A08EE9F1AC21}" type="pres">
      <dgm:prSet presAssocID="{D6971328-05B6-4BCC-899E-8584C869F80D}" presName="DropPin" presStyleLbl="alignNode1" presStyleIdx="0" presStyleCnt="7"/>
      <dgm:spPr/>
    </dgm:pt>
    <dgm:pt modelId="{32682E1A-528F-4E4A-B338-75AE181A36FE}" type="pres">
      <dgm:prSet presAssocID="{D6971328-05B6-4BCC-899E-8584C869F80D}" presName="Ellipse" presStyleLbl="fgAcc1" presStyleIdx="1" presStyleCnt="8"/>
      <dgm:spPr>
        <a:solidFill>
          <a:schemeClr val="lt1">
            <a:alpha val="90000"/>
            <a:hueOff val="0"/>
            <a:satOff val="0"/>
            <a:lumOff val="0"/>
            <a:alphaOff val="0"/>
          </a:schemeClr>
        </a:solidFill>
        <a:ln w="12700" cap="flat" cmpd="sng" algn="ctr">
          <a:noFill/>
          <a:prstDash val="solid"/>
          <a:miter lim="800000"/>
        </a:ln>
        <a:effectLst/>
      </dgm:spPr>
    </dgm:pt>
    <dgm:pt modelId="{F77E7292-757F-484E-83B2-438B3070EC78}" type="pres">
      <dgm:prSet presAssocID="{D6971328-05B6-4BCC-899E-8584C869F80D}" presName="L2TextContainer" presStyleLbl="revTx" presStyleIdx="0" presStyleCnt="14">
        <dgm:presLayoutVars>
          <dgm:bulletEnabled val="1"/>
        </dgm:presLayoutVars>
      </dgm:prSet>
      <dgm:spPr/>
    </dgm:pt>
    <dgm:pt modelId="{366DD227-4F97-4786-AE97-286377AE1A17}" type="pres">
      <dgm:prSet presAssocID="{D6971328-05B6-4BCC-899E-8584C869F80D}" presName="L1TextContainer" presStyleLbl="revTx" presStyleIdx="1" presStyleCnt="14">
        <dgm:presLayoutVars>
          <dgm:chMax val="1"/>
          <dgm:chPref val="1"/>
          <dgm:bulletEnabled val="1"/>
        </dgm:presLayoutVars>
      </dgm:prSet>
      <dgm:spPr/>
    </dgm:pt>
    <dgm:pt modelId="{4A6B0017-04D1-4967-BA18-8324028DEB39}" type="pres">
      <dgm:prSet presAssocID="{D6971328-05B6-4BCC-899E-8584C869F80D}" presName="ConnectLine" presStyleLbl="sibTrans1D1" presStyleIdx="0" presStyleCnt="7"/>
      <dgm:spPr>
        <a:noFill/>
        <a:ln w="12700" cap="flat" cmpd="sng" algn="ctr">
          <a:solidFill>
            <a:schemeClr val="accent2">
              <a:hueOff val="0"/>
              <a:satOff val="0"/>
              <a:lumOff val="0"/>
              <a:alphaOff val="0"/>
            </a:schemeClr>
          </a:solidFill>
          <a:prstDash val="dash"/>
          <a:miter lim="800000"/>
        </a:ln>
        <a:effectLst/>
      </dgm:spPr>
    </dgm:pt>
    <dgm:pt modelId="{92AC39C7-A272-4556-820E-4BB654F1A36D}" type="pres">
      <dgm:prSet presAssocID="{D6971328-05B6-4BCC-899E-8584C869F80D}" presName="EmptyPlaceHolder" presStyleCnt="0"/>
      <dgm:spPr/>
    </dgm:pt>
    <dgm:pt modelId="{7D009059-C4C1-4A11-A963-7C8FE89FEF45}" type="pres">
      <dgm:prSet presAssocID="{B77134B2-9179-4796-A8A6-94ED6F02A4B7}" presName="spaceBetweenRectangles" presStyleCnt="0"/>
      <dgm:spPr/>
    </dgm:pt>
    <dgm:pt modelId="{B740BA05-88A6-47D8-A68A-2F9A4567BE64}" type="pres">
      <dgm:prSet presAssocID="{1DA7B82D-4962-45CA-A25D-2E28BCC45842}" presName="composite" presStyleCnt="0"/>
      <dgm:spPr/>
    </dgm:pt>
    <dgm:pt modelId="{8B82193F-0F7B-40D2-A4F8-73C1AE2A27E3}" type="pres">
      <dgm:prSet presAssocID="{1DA7B82D-4962-45CA-A25D-2E28BCC45842}" presName="ConnectorPoint" presStyleLbl="lnNode1" presStyleIdx="1" presStyleCnt="7"/>
      <dgm:spPr>
        <a:solidFill>
          <a:schemeClr val="accent2">
            <a:hueOff val="-242561"/>
            <a:satOff val="-13988"/>
            <a:lumOff val="1438"/>
            <a:alphaOff val="0"/>
          </a:schemeClr>
        </a:solidFill>
        <a:ln w="6350" cap="flat" cmpd="sng" algn="ctr">
          <a:solidFill>
            <a:schemeClr val="lt1">
              <a:hueOff val="0"/>
              <a:satOff val="0"/>
              <a:lumOff val="0"/>
              <a:alphaOff val="0"/>
            </a:schemeClr>
          </a:solidFill>
          <a:prstDash val="solid"/>
          <a:miter lim="800000"/>
        </a:ln>
        <a:effectLst/>
      </dgm:spPr>
    </dgm:pt>
    <dgm:pt modelId="{BF6DEAEA-BC08-46D5-A134-B492657DD97B}" type="pres">
      <dgm:prSet presAssocID="{1DA7B82D-4962-45CA-A25D-2E28BCC45842}" presName="DropPinPlaceHolder" presStyleCnt="0"/>
      <dgm:spPr/>
    </dgm:pt>
    <dgm:pt modelId="{C3CD71FF-6FBE-4B75-95AB-7EB7A67B0ED6}" type="pres">
      <dgm:prSet presAssocID="{1DA7B82D-4962-45CA-A25D-2E28BCC45842}" presName="DropPin" presStyleLbl="alignNode1" presStyleIdx="1" presStyleCnt="7"/>
      <dgm:spPr/>
    </dgm:pt>
    <dgm:pt modelId="{BDEDD452-A2C1-4E5E-B7BC-D035EB57ADE4}" type="pres">
      <dgm:prSet presAssocID="{1DA7B82D-4962-45CA-A25D-2E28BCC45842}" presName="Ellipse" presStyleLbl="fgAcc1" presStyleIdx="2" presStyleCnt="8"/>
      <dgm:spPr>
        <a:solidFill>
          <a:schemeClr val="lt1">
            <a:alpha val="90000"/>
            <a:hueOff val="0"/>
            <a:satOff val="0"/>
            <a:lumOff val="0"/>
            <a:alphaOff val="0"/>
          </a:schemeClr>
        </a:solidFill>
        <a:ln w="12700" cap="flat" cmpd="sng" algn="ctr">
          <a:noFill/>
          <a:prstDash val="solid"/>
          <a:miter lim="800000"/>
        </a:ln>
        <a:effectLst/>
      </dgm:spPr>
    </dgm:pt>
    <dgm:pt modelId="{CAB846C6-60D6-4A1F-839F-E780E7E7C601}" type="pres">
      <dgm:prSet presAssocID="{1DA7B82D-4962-45CA-A25D-2E28BCC45842}" presName="L2TextContainer" presStyleLbl="revTx" presStyleIdx="2" presStyleCnt="14">
        <dgm:presLayoutVars>
          <dgm:bulletEnabled val="1"/>
        </dgm:presLayoutVars>
      </dgm:prSet>
      <dgm:spPr/>
    </dgm:pt>
    <dgm:pt modelId="{683B6449-6D6A-4AA3-93AC-6D678727956A}" type="pres">
      <dgm:prSet presAssocID="{1DA7B82D-4962-45CA-A25D-2E28BCC45842}" presName="L1TextContainer" presStyleLbl="revTx" presStyleIdx="3" presStyleCnt="14">
        <dgm:presLayoutVars>
          <dgm:chMax val="1"/>
          <dgm:chPref val="1"/>
          <dgm:bulletEnabled val="1"/>
        </dgm:presLayoutVars>
      </dgm:prSet>
      <dgm:spPr/>
    </dgm:pt>
    <dgm:pt modelId="{B1D8B72D-0238-41A2-B420-09D81457A98D}" type="pres">
      <dgm:prSet presAssocID="{1DA7B82D-4962-45CA-A25D-2E28BCC45842}" presName="ConnectLine" presStyleLbl="sibTrans1D1" presStyleIdx="1" presStyleCnt="7"/>
      <dgm:spPr>
        <a:noFill/>
        <a:ln w="12700" cap="flat" cmpd="sng" algn="ctr">
          <a:solidFill>
            <a:schemeClr val="accent2">
              <a:hueOff val="-242561"/>
              <a:satOff val="-13988"/>
              <a:lumOff val="1438"/>
              <a:alphaOff val="0"/>
            </a:schemeClr>
          </a:solidFill>
          <a:prstDash val="dash"/>
          <a:miter lim="800000"/>
        </a:ln>
        <a:effectLst/>
      </dgm:spPr>
    </dgm:pt>
    <dgm:pt modelId="{7160A01D-8584-4C15-8634-8B394B0049CF}" type="pres">
      <dgm:prSet presAssocID="{1DA7B82D-4962-45CA-A25D-2E28BCC45842}" presName="EmptyPlaceHolder" presStyleCnt="0"/>
      <dgm:spPr/>
    </dgm:pt>
    <dgm:pt modelId="{9C14B0ED-2C45-4D7A-B696-6838F09D5884}" type="pres">
      <dgm:prSet presAssocID="{FC6EE1C8-0382-41DA-AFD7-DB4CA0E37D21}" presName="spaceBetweenRectangles" presStyleCnt="0"/>
      <dgm:spPr/>
    </dgm:pt>
    <dgm:pt modelId="{A6FE9F20-DAE1-4E95-BEC8-E30E275CC330}" type="pres">
      <dgm:prSet presAssocID="{F5BC2649-DD8B-4FFF-9806-ADB9AB203567}" presName="composite" presStyleCnt="0"/>
      <dgm:spPr/>
    </dgm:pt>
    <dgm:pt modelId="{4B1508B6-73E3-49A3-935F-C507FE770DEE}" type="pres">
      <dgm:prSet presAssocID="{F5BC2649-DD8B-4FFF-9806-ADB9AB203567}" presName="ConnectorPoint" presStyleLbl="lnNode1" presStyleIdx="2" presStyleCnt="7"/>
      <dgm:spPr>
        <a:solidFill>
          <a:schemeClr val="accent2">
            <a:hueOff val="-485121"/>
            <a:satOff val="-27976"/>
            <a:lumOff val="2876"/>
            <a:alphaOff val="0"/>
          </a:schemeClr>
        </a:solidFill>
        <a:ln w="6350" cap="flat" cmpd="sng" algn="ctr">
          <a:solidFill>
            <a:schemeClr val="lt1">
              <a:hueOff val="0"/>
              <a:satOff val="0"/>
              <a:lumOff val="0"/>
              <a:alphaOff val="0"/>
            </a:schemeClr>
          </a:solidFill>
          <a:prstDash val="solid"/>
          <a:miter lim="800000"/>
        </a:ln>
        <a:effectLst/>
      </dgm:spPr>
    </dgm:pt>
    <dgm:pt modelId="{59D15E5E-CE77-48C7-B80B-859C0B3874A6}" type="pres">
      <dgm:prSet presAssocID="{F5BC2649-DD8B-4FFF-9806-ADB9AB203567}" presName="DropPinPlaceHolder" presStyleCnt="0"/>
      <dgm:spPr/>
    </dgm:pt>
    <dgm:pt modelId="{840BD54A-D9F1-42E1-9329-90232DB32481}" type="pres">
      <dgm:prSet presAssocID="{F5BC2649-DD8B-4FFF-9806-ADB9AB203567}" presName="DropPin" presStyleLbl="alignNode1" presStyleIdx="2" presStyleCnt="7"/>
      <dgm:spPr/>
    </dgm:pt>
    <dgm:pt modelId="{04E27F35-4D67-49ED-A54A-65319F0F4215}" type="pres">
      <dgm:prSet presAssocID="{F5BC2649-DD8B-4FFF-9806-ADB9AB203567}" presName="Ellipse" presStyleLbl="fgAcc1" presStyleIdx="3" presStyleCnt="8"/>
      <dgm:spPr>
        <a:solidFill>
          <a:schemeClr val="lt1">
            <a:alpha val="90000"/>
            <a:hueOff val="0"/>
            <a:satOff val="0"/>
            <a:lumOff val="0"/>
            <a:alphaOff val="0"/>
          </a:schemeClr>
        </a:solidFill>
        <a:ln w="12700" cap="flat" cmpd="sng" algn="ctr">
          <a:noFill/>
          <a:prstDash val="solid"/>
          <a:miter lim="800000"/>
        </a:ln>
        <a:effectLst/>
      </dgm:spPr>
    </dgm:pt>
    <dgm:pt modelId="{745108CD-C473-451A-9334-A8B2CDCCD3A0}" type="pres">
      <dgm:prSet presAssocID="{F5BC2649-DD8B-4FFF-9806-ADB9AB203567}" presName="L2TextContainer" presStyleLbl="revTx" presStyleIdx="4" presStyleCnt="14">
        <dgm:presLayoutVars>
          <dgm:bulletEnabled val="1"/>
        </dgm:presLayoutVars>
      </dgm:prSet>
      <dgm:spPr/>
    </dgm:pt>
    <dgm:pt modelId="{15CE72DD-F323-4433-AF34-60DAF3CEA19C}" type="pres">
      <dgm:prSet presAssocID="{F5BC2649-DD8B-4FFF-9806-ADB9AB203567}" presName="L1TextContainer" presStyleLbl="revTx" presStyleIdx="5" presStyleCnt="14">
        <dgm:presLayoutVars>
          <dgm:chMax val="1"/>
          <dgm:chPref val="1"/>
          <dgm:bulletEnabled val="1"/>
        </dgm:presLayoutVars>
      </dgm:prSet>
      <dgm:spPr/>
    </dgm:pt>
    <dgm:pt modelId="{8F1A9EA5-7123-44D9-BCF1-B64FED7A8D73}" type="pres">
      <dgm:prSet presAssocID="{F5BC2649-DD8B-4FFF-9806-ADB9AB203567}" presName="ConnectLine" presStyleLbl="sibTrans1D1" presStyleIdx="2" presStyleCnt="7"/>
      <dgm:spPr>
        <a:noFill/>
        <a:ln w="12700" cap="flat" cmpd="sng" algn="ctr">
          <a:solidFill>
            <a:schemeClr val="accent2">
              <a:hueOff val="-485121"/>
              <a:satOff val="-27976"/>
              <a:lumOff val="2876"/>
              <a:alphaOff val="0"/>
            </a:schemeClr>
          </a:solidFill>
          <a:prstDash val="dash"/>
          <a:miter lim="800000"/>
        </a:ln>
        <a:effectLst/>
      </dgm:spPr>
    </dgm:pt>
    <dgm:pt modelId="{6CB7A2D3-2CCA-484C-97E2-EAE99D3B8F2C}" type="pres">
      <dgm:prSet presAssocID="{F5BC2649-DD8B-4FFF-9806-ADB9AB203567}" presName="EmptyPlaceHolder" presStyleCnt="0"/>
      <dgm:spPr/>
    </dgm:pt>
    <dgm:pt modelId="{EACCC3A7-D1F7-4B08-9B2A-6C4004E1C226}" type="pres">
      <dgm:prSet presAssocID="{DC34A620-CCDE-4AE9-AF38-64271AD619FC}" presName="spaceBetweenRectangles" presStyleCnt="0"/>
      <dgm:spPr/>
    </dgm:pt>
    <dgm:pt modelId="{30B5909F-2797-4338-9B84-2F79842D4993}" type="pres">
      <dgm:prSet presAssocID="{29A873B2-0521-4DB3-A445-017949B095A7}" presName="composite" presStyleCnt="0"/>
      <dgm:spPr/>
    </dgm:pt>
    <dgm:pt modelId="{A06AFB40-7E8E-4E06-A1CC-F587E60229A1}" type="pres">
      <dgm:prSet presAssocID="{29A873B2-0521-4DB3-A445-017949B095A7}" presName="ConnectorPoint" presStyleLbl="lnNode1" presStyleIdx="3" presStyleCnt="7"/>
      <dgm:spPr>
        <a:solidFill>
          <a:schemeClr val="accent2">
            <a:hueOff val="-727682"/>
            <a:satOff val="-41964"/>
            <a:lumOff val="4314"/>
            <a:alphaOff val="0"/>
          </a:schemeClr>
        </a:solidFill>
        <a:ln w="6350" cap="flat" cmpd="sng" algn="ctr">
          <a:solidFill>
            <a:schemeClr val="lt1">
              <a:hueOff val="0"/>
              <a:satOff val="0"/>
              <a:lumOff val="0"/>
              <a:alphaOff val="0"/>
            </a:schemeClr>
          </a:solidFill>
          <a:prstDash val="solid"/>
          <a:miter lim="800000"/>
        </a:ln>
        <a:effectLst/>
      </dgm:spPr>
    </dgm:pt>
    <dgm:pt modelId="{25069CBD-1E7A-4E90-AEC4-322C50CB1CC6}" type="pres">
      <dgm:prSet presAssocID="{29A873B2-0521-4DB3-A445-017949B095A7}" presName="DropPinPlaceHolder" presStyleCnt="0"/>
      <dgm:spPr/>
    </dgm:pt>
    <dgm:pt modelId="{AEBA1605-5BDC-405D-8FCE-55EFD3582827}" type="pres">
      <dgm:prSet presAssocID="{29A873B2-0521-4DB3-A445-017949B095A7}" presName="DropPin" presStyleLbl="alignNode1" presStyleIdx="3" presStyleCnt="7"/>
      <dgm:spPr/>
    </dgm:pt>
    <dgm:pt modelId="{EAEC0A73-0F97-43A4-962A-68130A940F27}" type="pres">
      <dgm:prSet presAssocID="{29A873B2-0521-4DB3-A445-017949B095A7}" presName="Ellipse" presStyleLbl="fgAcc1" presStyleIdx="4" presStyleCnt="8"/>
      <dgm:spPr>
        <a:solidFill>
          <a:schemeClr val="lt1">
            <a:alpha val="90000"/>
            <a:hueOff val="0"/>
            <a:satOff val="0"/>
            <a:lumOff val="0"/>
            <a:alphaOff val="0"/>
          </a:schemeClr>
        </a:solidFill>
        <a:ln w="12700" cap="flat" cmpd="sng" algn="ctr">
          <a:noFill/>
          <a:prstDash val="solid"/>
          <a:miter lim="800000"/>
        </a:ln>
        <a:effectLst/>
      </dgm:spPr>
    </dgm:pt>
    <dgm:pt modelId="{09B793C8-8C4D-432E-90FB-CC9C7E468523}" type="pres">
      <dgm:prSet presAssocID="{29A873B2-0521-4DB3-A445-017949B095A7}" presName="L2TextContainer" presStyleLbl="revTx" presStyleIdx="6" presStyleCnt="14">
        <dgm:presLayoutVars>
          <dgm:bulletEnabled val="1"/>
        </dgm:presLayoutVars>
      </dgm:prSet>
      <dgm:spPr/>
    </dgm:pt>
    <dgm:pt modelId="{AA3E845C-7D03-46D4-83C9-6E597FD15439}" type="pres">
      <dgm:prSet presAssocID="{29A873B2-0521-4DB3-A445-017949B095A7}" presName="L1TextContainer" presStyleLbl="revTx" presStyleIdx="7" presStyleCnt="14">
        <dgm:presLayoutVars>
          <dgm:chMax val="1"/>
          <dgm:chPref val="1"/>
          <dgm:bulletEnabled val="1"/>
        </dgm:presLayoutVars>
      </dgm:prSet>
      <dgm:spPr/>
    </dgm:pt>
    <dgm:pt modelId="{2BC2E776-77D9-4575-B8D2-1209F17DDF3C}" type="pres">
      <dgm:prSet presAssocID="{29A873B2-0521-4DB3-A445-017949B095A7}" presName="ConnectLine" presStyleLbl="sibTrans1D1" presStyleIdx="3" presStyleCnt="7"/>
      <dgm:spPr>
        <a:noFill/>
        <a:ln w="12700" cap="flat" cmpd="sng" algn="ctr">
          <a:solidFill>
            <a:schemeClr val="accent2">
              <a:hueOff val="-727682"/>
              <a:satOff val="-41964"/>
              <a:lumOff val="4314"/>
              <a:alphaOff val="0"/>
            </a:schemeClr>
          </a:solidFill>
          <a:prstDash val="dash"/>
          <a:miter lim="800000"/>
        </a:ln>
        <a:effectLst/>
      </dgm:spPr>
    </dgm:pt>
    <dgm:pt modelId="{EFE5A4A7-3A03-4AF6-A1D4-F7D3D2DE8A84}" type="pres">
      <dgm:prSet presAssocID="{29A873B2-0521-4DB3-A445-017949B095A7}" presName="EmptyPlaceHolder" presStyleCnt="0"/>
      <dgm:spPr/>
    </dgm:pt>
    <dgm:pt modelId="{716C392B-3139-4AE3-AC44-8D13D903C735}" type="pres">
      <dgm:prSet presAssocID="{7B3D3901-1679-4ED2-B03A-E4DDA7EF0A53}" presName="spaceBetweenRectangles" presStyleCnt="0"/>
      <dgm:spPr/>
    </dgm:pt>
    <dgm:pt modelId="{7EFCA488-696B-4691-AE48-F3C7F3448E34}" type="pres">
      <dgm:prSet presAssocID="{A61A4970-05CD-431E-8BFB-95E5135152DE}" presName="composite" presStyleCnt="0"/>
      <dgm:spPr/>
    </dgm:pt>
    <dgm:pt modelId="{927CC02E-7680-46DA-95E6-243DEC6B708E}" type="pres">
      <dgm:prSet presAssocID="{A61A4970-05CD-431E-8BFB-95E5135152DE}" presName="ConnectorPoint" presStyleLbl="lnNode1" presStyleIdx="4" presStyleCnt="7"/>
      <dgm:spPr>
        <a:solidFill>
          <a:schemeClr val="accent2">
            <a:hueOff val="-970242"/>
            <a:satOff val="-55952"/>
            <a:lumOff val="5752"/>
            <a:alphaOff val="0"/>
          </a:schemeClr>
        </a:solidFill>
        <a:ln w="6350" cap="flat" cmpd="sng" algn="ctr">
          <a:solidFill>
            <a:schemeClr val="lt1">
              <a:hueOff val="0"/>
              <a:satOff val="0"/>
              <a:lumOff val="0"/>
              <a:alphaOff val="0"/>
            </a:schemeClr>
          </a:solidFill>
          <a:prstDash val="solid"/>
          <a:miter lim="800000"/>
        </a:ln>
        <a:effectLst/>
      </dgm:spPr>
    </dgm:pt>
    <dgm:pt modelId="{7B525D34-AE4A-4468-9594-73284A4EEE7C}" type="pres">
      <dgm:prSet presAssocID="{A61A4970-05CD-431E-8BFB-95E5135152DE}" presName="DropPinPlaceHolder" presStyleCnt="0"/>
      <dgm:spPr/>
    </dgm:pt>
    <dgm:pt modelId="{F1C7D072-9FCC-43A4-9D48-F5AE8F9A3F05}" type="pres">
      <dgm:prSet presAssocID="{A61A4970-05CD-431E-8BFB-95E5135152DE}" presName="DropPin" presStyleLbl="alignNode1" presStyleIdx="4" presStyleCnt="7"/>
      <dgm:spPr/>
    </dgm:pt>
    <dgm:pt modelId="{E23D260D-1A3D-4A3C-A735-C77B98746749}" type="pres">
      <dgm:prSet presAssocID="{A61A4970-05CD-431E-8BFB-95E5135152DE}" presName="Ellipse" presStyleLbl="fgAcc1" presStyleIdx="5" presStyleCnt="8"/>
      <dgm:spPr>
        <a:solidFill>
          <a:schemeClr val="lt1">
            <a:alpha val="90000"/>
            <a:hueOff val="0"/>
            <a:satOff val="0"/>
            <a:lumOff val="0"/>
            <a:alphaOff val="0"/>
          </a:schemeClr>
        </a:solidFill>
        <a:ln w="12700" cap="flat" cmpd="sng" algn="ctr">
          <a:noFill/>
          <a:prstDash val="solid"/>
          <a:miter lim="800000"/>
        </a:ln>
        <a:effectLst/>
      </dgm:spPr>
    </dgm:pt>
    <dgm:pt modelId="{212E59CD-01DA-4CCB-8BCC-BB20A8812861}" type="pres">
      <dgm:prSet presAssocID="{A61A4970-05CD-431E-8BFB-95E5135152DE}" presName="L2TextContainer" presStyleLbl="revTx" presStyleIdx="8" presStyleCnt="14">
        <dgm:presLayoutVars>
          <dgm:bulletEnabled val="1"/>
        </dgm:presLayoutVars>
      </dgm:prSet>
      <dgm:spPr/>
    </dgm:pt>
    <dgm:pt modelId="{B0C6EC8D-FDEB-4DB8-A6C5-5B1B94D9EBEB}" type="pres">
      <dgm:prSet presAssocID="{A61A4970-05CD-431E-8BFB-95E5135152DE}" presName="L1TextContainer" presStyleLbl="revTx" presStyleIdx="9" presStyleCnt="14">
        <dgm:presLayoutVars>
          <dgm:chMax val="1"/>
          <dgm:chPref val="1"/>
          <dgm:bulletEnabled val="1"/>
        </dgm:presLayoutVars>
      </dgm:prSet>
      <dgm:spPr/>
    </dgm:pt>
    <dgm:pt modelId="{FD90A463-15DE-47EE-A66C-1AE5E7D71F1E}" type="pres">
      <dgm:prSet presAssocID="{A61A4970-05CD-431E-8BFB-95E5135152DE}" presName="ConnectLine" presStyleLbl="sibTrans1D1" presStyleIdx="4" presStyleCnt="7"/>
      <dgm:spPr>
        <a:noFill/>
        <a:ln w="12700" cap="flat" cmpd="sng" algn="ctr">
          <a:solidFill>
            <a:schemeClr val="accent2">
              <a:hueOff val="-970242"/>
              <a:satOff val="-55952"/>
              <a:lumOff val="5752"/>
              <a:alphaOff val="0"/>
            </a:schemeClr>
          </a:solidFill>
          <a:prstDash val="dash"/>
          <a:miter lim="800000"/>
        </a:ln>
        <a:effectLst/>
      </dgm:spPr>
    </dgm:pt>
    <dgm:pt modelId="{B45EB888-2CDF-442A-BE99-903272848F19}" type="pres">
      <dgm:prSet presAssocID="{A61A4970-05CD-431E-8BFB-95E5135152DE}" presName="EmptyPlaceHolder" presStyleCnt="0"/>
      <dgm:spPr/>
    </dgm:pt>
    <dgm:pt modelId="{4401252D-F8B5-4263-95D1-6BCB38669C0D}" type="pres">
      <dgm:prSet presAssocID="{ACD063C4-2391-4731-983F-E2183DF3163F}" presName="spaceBetweenRectangles" presStyleCnt="0"/>
      <dgm:spPr/>
    </dgm:pt>
    <dgm:pt modelId="{5EF8916F-18F7-4036-A813-5776AA8C4085}" type="pres">
      <dgm:prSet presAssocID="{76263A37-56CD-4988-A1B7-59291D30F271}" presName="composite" presStyleCnt="0"/>
      <dgm:spPr/>
    </dgm:pt>
    <dgm:pt modelId="{DEA6B4D4-4D21-405B-A0A8-73C251095B4A}" type="pres">
      <dgm:prSet presAssocID="{76263A37-56CD-4988-A1B7-59291D30F271}" presName="ConnectorPoint" presStyleLbl="lnNode1" presStyleIdx="5" presStyleCnt="7"/>
      <dgm:spPr>
        <a:solidFill>
          <a:schemeClr val="accent2">
            <a:hueOff val="-1212803"/>
            <a:satOff val="-69940"/>
            <a:lumOff val="7190"/>
            <a:alphaOff val="0"/>
          </a:schemeClr>
        </a:solidFill>
        <a:ln w="6350" cap="flat" cmpd="sng" algn="ctr">
          <a:solidFill>
            <a:schemeClr val="lt1">
              <a:hueOff val="0"/>
              <a:satOff val="0"/>
              <a:lumOff val="0"/>
              <a:alphaOff val="0"/>
            </a:schemeClr>
          </a:solidFill>
          <a:prstDash val="solid"/>
          <a:miter lim="800000"/>
        </a:ln>
        <a:effectLst/>
      </dgm:spPr>
    </dgm:pt>
    <dgm:pt modelId="{D6135DCA-CBE1-4E9F-B669-409C6FE43F3E}" type="pres">
      <dgm:prSet presAssocID="{76263A37-56CD-4988-A1B7-59291D30F271}" presName="DropPinPlaceHolder" presStyleCnt="0"/>
      <dgm:spPr/>
    </dgm:pt>
    <dgm:pt modelId="{EE3EF18F-3576-4366-A0E2-2C0170D99474}" type="pres">
      <dgm:prSet presAssocID="{76263A37-56CD-4988-A1B7-59291D30F271}" presName="DropPin" presStyleLbl="alignNode1" presStyleIdx="5" presStyleCnt="7"/>
      <dgm:spPr/>
    </dgm:pt>
    <dgm:pt modelId="{198376CA-A2F0-46AF-B67E-AEBC2B98D006}" type="pres">
      <dgm:prSet presAssocID="{76263A37-56CD-4988-A1B7-59291D30F271}" presName="Ellipse" presStyleLbl="fgAcc1" presStyleIdx="6" presStyleCnt="8"/>
      <dgm:spPr>
        <a:solidFill>
          <a:schemeClr val="lt1">
            <a:alpha val="90000"/>
            <a:hueOff val="0"/>
            <a:satOff val="0"/>
            <a:lumOff val="0"/>
            <a:alphaOff val="0"/>
          </a:schemeClr>
        </a:solidFill>
        <a:ln w="12700" cap="flat" cmpd="sng" algn="ctr">
          <a:noFill/>
          <a:prstDash val="solid"/>
          <a:miter lim="800000"/>
        </a:ln>
        <a:effectLst/>
      </dgm:spPr>
    </dgm:pt>
    <dgm:pt modelId="{3785BF64-227C-428D-9599-8DFD90A0B398}" type="pres">
      <dgm:prSet presAssocID="{76263A37-56CD-4988-A1B7-59291D30F271}" presName="L2TextContainer" presStyleLbl="revTx" presStyleIdx="10" presStyleCnt="14">
        <dgm:presLayoutVars>
          <dgm:bulletEnabled val="1"/>
        </dgm:presLayoutVars>
      </dgm:prSet>
      <dgm:spPr/>
    </dgm:pt>
    <dgm:pt modelId="{36B9BFEB-1D6D-4C19-975E-F946F6B80E86}" type="pres">
      <dgm:prSet presAssocID="{76263A37-56CD-4988-A1B7-59291D30F271}" presName="L1TextContainer" presStyleLbl="revTx" presStyleIdx="11" presStyleCnt="14">
        <dgm:presLayoutVars>
          <dgm:chMax val="1"/>
          <dgm:chPref val="1"/>
          <dgm:bulletEnabled val="1"/>
        </dgm:presLayoutVars>
      </dgm:prSet>
      <dgm:spPr/>
    </dgm:pt>
    <dgm:pt modelId="{1D075751-F83E-40A0-9612-C8931F660EC2}" type="pres">
      <dgm:prSet presAssocID="{76263A37-56CD-4988-A1B7-59291D30F271}" presName="ConnectLine" presStyleLbl="sibTrans1D1" presStyleIdx="5" presStyleCnt="7"/>
      <dgm:spPr>
        <a:noFill/>
        <a:ln w="12700" cap="flat" cmpd="sng" algn="ctr">
          <a:solidFill>
            <a:schemeClr val="accent2">
              <a:hueOff val="-1212803"/>
              <a:satOff val="-69940"/>
              <a:lumOff val="7190"/>
              <a:alphaOff val="0"/>
            </a:schemeClr>
          </a:solidFill>
          <a:prstDash val="dash"/>
          <a:miter lim="800000"/>
        </a:ln>
        <a:effectLst/>
      </dgm:spPr>
    </dgm:pt>
    <dgm:pt modelId="{36AD8B40-792C-4A52-9ACC-734EAE9DE5D3}" type="pres">
      <dgm:prSet presAssocID="{76263A37-56CD-4988-A1B7-59291D30F271}" presName="EmptyPlaceHolder" presStyleCnt="0"/>
      <dgm:spPr/>
    </dgm:pt>
    <dgm:pt modelId="{1DFB15C3-091B-499D-95C4-164860FB1DAF}" type="pres">
      <dgm:prSet presAssocID="{16B3E135-E7EC-4C85-B722-ADE973964624}" presName="spaceBetweenRectangles" presStyleCnt="0"/>
      <dgm:spPr/>
    </dgm:pt>
    <dgm:pt modelId="{1A5E2133-C1EE-41DF-B95A-0EA88D3E9F5C}" type="pres">
      <dgm:prSet presAssocID="{AAD4996A-608F-489E-924E-8ED8497B7033}" presName="composite" presStyleCnt="0"/>
      <dgm:spPr/>
    </dgm:pt>
    <dgm:pt modelId="{FA07786C-E66E-4AFD-91E2-4CC22283C0FB}" type="pres">
      <dgm:prSet presAssocID="{AAD4996A-608F-489E-924E-8ED8497B7033}" presName="ConnectorPoint" presStyleLbl="lnNode1" presStyleIdx="6" presStyleCnt="7"/>
      <dgm:spPr>
        <a:solidFill>
          <a:schemeClr val="accent2">
            <a:hueOff val="-1455363"/>
            <a:satOff val="-83928"/>
            <a:lumOff val="8628"/>
            <a:alphaOff val="0"/>
          </a:schemeClr>
        </a:solidFill>
        <a:ln w="6350" cap="flat" cmpd="sng" algn="ctr">
          <a:solidFill>
            <a:schemeClr val="lt1">
              <a:hueOff val="0"/>
              <a:satOff val="0"/>
              <a:lumOff val="0"/>
              <a:alphaOff val="0"/>
            </a:schemeClr>
          </a:solidFill>
          <a:prstDash val="solid"/>
          <a:miter lim="800000"/>
        </a:ln>
        <a:effectLst/>
      </dgm:spPr>
    </dgm:pt>
    <dgm:pt modelId="{BA1B175C-39BF-4E7B-9500-C788385A7593}" type="pres">
      <dgm:prSet presAssocID="{AAD4996A-608F-489E-924E-8ED8497B7033}" presName="DropPinPlaceHolder" presStyleCnt="0"/>
      <dgm:spPr/>
    </dgm:pt>
    <dgm:pt modelId="{EF122A23-5040-4C24-8661-E6E896F740A7}" type="pres">
      <dgm:prSet presAssocID="{AAD4996A-608F-489E-924E-8ED8497B7033}" presName="DropPin" presStyleLbl="alignNode1" presStyleIdx="6" presStyleCnt="7"/>
      <dgm:spPr/>
    </dgm:pt>
    <dgm:pt modelId="{8F7D317B-087A-4148-8A24-20605D82C1E7}" type="pres">
      <dgm:prSet presAssocID="{AAD4996A-608F-489E-924E-8ED8497B7033}" presName="Ellipse" presStyleLbl="fgAcc1" presStyleIdx="7" presStyleCnt="8"/>
      <dgm:spPr>
        <a:solidFill>
          <a:schemeClr val="lt1">
            <a:alpha val="90000"/>
            <a:hueOff val="0"/>
            <a:satOff val="0"/>
            <a:lumOff val="0"/>
            <a:alphaOff val="0"/>
          </a:schemeClr>
        </a:solidFill>
        <a:ln w="12700" cap="flat" cmpd="sng" algn="ctr">
          <a:noFill/>
          <a:prstDash val="solid"/>
          <a:miter lim="800000"/>
        </a:ln>
        <a:effectLst/>
      </dgm:spPr>
    </dgm:pt>
    <dgm:pt modelId="{78539C49-71F9-4D08-8593-9F2D03984C14}" type="pres">
      <dgm:prSet presAssocID="{AAD4996A-608F-489E-924E-8ED8497B7033}" presName="L2TextContainer" presStyleLbl="revTx" presStyleIdx="12" presStyleCnt="14">
        <dgm:presLayoutVars>
          <dgm:bulletEnabled val="1"/>
        </dgm:presLayoutVars>
      </dgm:prSet>
      <dgm:spPr/>
    </dgm:pt>
    <dgm:pt modelId="{00164CBE-CDC5-43C2-A8B3-1B1D93088E29}" type="pres">
      <dgm:prSet presAssocID="{AAD4996A-608F-489E-924E-8ED8497B7033}" presName="L1TextContainer" presStyleLbl="revTx" presStyleIdx="13" presStyleCnt="14">
        <dgm:presLayoutVars>
          <dgm:chMax val="1"/>
          <dgm:chPref val="1"/>
          <dgm:bulletEnabled val="1"/>
        </dgm:presLayoutVars>
      </dgm:prSet>
      <dgm:spPr/>
    </dgm:pt>
    <dgm:pt modelId="{27413F34-2373-4D9B-8DF3-902B8F801F09}" type="pres">
      <dgm:prSet presAssocID="{AAD4996A-608F-489E-924E-8ED8497B7033}" presName="ConnectLine" presStyleLbl="sibTrans1D1" presStyleIdx="6" presStyleCnt="7"/>
      <dgm:spPr>
        <a:noFill/>
        <a:ln w="12700" cap="flat" cmpd="sng" algn="ctr">
          <a:solidFill>
            <a:schemeClr val="accent2">
              <a:hueOff val="-1455363"/>
              <a:satOff val="-83928"/>
              <a:lumOff val="8628"/>
              <a:alphaOff val="0"/>
            </a:schemeClr>
          </a:solidFill>
          <a:prstDash val="dash"/>
          <a:miter lim="800000"/>
        </a:ln>
        <a:effectLst/>
      </dgm:spPr>
    </dgm:pt>
    <dgm:pt modelId="{8F40E300-3DEA-442B-A6A6-34ACBDCA87C6}" type="pres">
      <dgm:prSet presAssocID="{AAD4996A-608F-489E-924E-8ED8497B7033}" presName="EmptyPlaceHolder" presStyleCnt="0"/>
      <dgm:spPr/>
    </dgm:pt>
  </dgm:ptLst>
  <dgm:cxnLst>
    <dgm:cxn modelId="{299D800C-1CF2-459B-A5AE-54951BCEDCEF}" type="presOf" srcId="{29A873B2-0521-4DB3-A445-017949B095A7}" destId="{AA3E845C-7D03-46D4-83C9-6E597FD15439}" srcOrd="0" destOrd="0" presId="urn:microsoft.com/office/officeart/2017/3/layout/DropPinTimeline"/>
    <dgm:cxn modelId="{7C21F30C-4F1C-4BCE-854F-E0D4CB004353}" type="presOf" srcId="{4288F062-1BAF-49C1-B7AC-0C1AB3FBB362}" destId="{09B793C8-8C4D-432E-90FB-CC9C7E468523}" srcOrd="0" destOrd="0" presId="urn:microsoft.com/office/officeart/2017/3/layout/DropPinTimeline"/>
    <dgm:cxn modelId="{BE070217-8EE2-4029-813A-D41D08654DD5}" type="presOf" srcId="{014EEE33-999E-4B16-B418-351B7003ACA4}" destId="{3785BF64-227C-428D-9599-8DFD90A0B398}" srcOrd="0" destOrd="0" presId="urn:microsoft.com/office/officeart/2017/3/layout/DropPinTimeline"/>
    <dgm:cxn modelId="{BE37D51D-6722-4031-AFBA-9051BBCE05A3}" type="presOf" srcId="{34916BF7-FBF0-4F9E-AC69-9102AB75ED6E}" destId="{CAB846C6-60D6-4A1F-839F-E780E7E7C601}" srcOrd="0" destOrd="0" presId="urn:microsoft.com/office/officeart/2017/3/layout/DropPinTimeline"/>
    <dgm:cxn modelId="{6D7B0C25-4E24-4002-9E36-8565260C7D2E}" type="presOf" srcId="{27D69915-083C-4BE2-AB84-5DD933BF92B7}" destId="{78539C49-71F9-4D08-8593-9F2D03984C14}" srcOrd="0" destOrd="0" presId="urn:microsoft.com/office/officeart/2017/3/layout/DropPinTimeline"/>
    <dgm:cxn modelId="{D48C822B-3696-432E-A5C5-44961B0281E7}" srcId="{9C9C68A1-225F-4455-A4B7-41A5BCF232F8}" destId="{F5BC2649-DD8B-4FFF-9806-ADB9AB203567}" srcOrd="2" destOrd="0" parTransId="{22F60782-4D33-46FA-B921-19AC97A21FF5}" sibTransId="{DC34A620-CCDE-4AE9-AF38-64271AD619FC}"/>
    <dgm:cxn modelId="{CCF8595F-B398-4982-9FF0-2E03C8EB6EA0}" srcId="{9C9C68A1-225F-4455-A4B7-41A5BCF232F8}" destId="{D6971328-05B6-4BCC-899E-8584C869F80D}" srcOrd="0" destOrd="0" parTransId="{8B06A14F-919E-4783-BD76-85259B9D1ACD}" sibTransId="{B77134B2-9179-4796-A8A6-94ED6F02A4B7}"/>
    <dgm:cxn modelId="{F698EB61-A7D7-45E5-A26D-F676EA2339A4}" type="presOf" srcId="{AAD4996A-608F-489E-924E-8ED8497B7033}" destId="{00164CBE-CDC5-43C2-A8B3-1B1D93088E29}" srcOrd="0" destOrd="0" presId="urn:microsoft.com/office/officeart/2017/3/layout/DropPinTimeline"/>
    <dgm:cxn modelId="{C1F22763-D16B-421D-8D0F-0F8FA24ADC69}" srcId="{9C9C68A1-225F-4455-A4B7-41A5BCF232F8}" destId="{AAD4996A-608F-489E-924E-8ED8497B7033}" srcOrd="6" destOrd="0" parTransId="{B45B6CA9-423E-48CB-ACBC-7E4DCCB961AF}" sibTransId="{FED09116-3573-486C-B1E2-51DA089E4BC4}"/>
    <dgm:cxn modelId="{CB561845-DFC0-419F-83A5-F25CE426B807}" srcId="{9C9C68A1-225F-4455-A4B7-41A5BCF232F8}" destId="{76263A37-56CD-4988-A1B7-59291D30F271}" srcOrd="5" destOrd="0" parTransId="{254C5832-34E1-4704-9D58-0C651DA616FF}" sibTransId="{16B3E135-E7EC-4C85-B722-ADE973964624}"/>
    <dgm:cxn modelId="{9FF66254-387F-4F9E-8834-D3EDA9E12EAC}" srcId="{9C9C68A1-225F-4455-A4B7-41A5BCF232F8}" destId="{29A873B2-0521-4DB3-A445-017949B095A7}" srcOrd="3" destOrd="0" parTransId="{9020BE9A-F399-42CE-8274-47DEF0D6EECC}" sibTransId="{7B3D3901-1679-4ED2-B03A-E4DDA7EF0A53}"/>
    <dgm:cxn modelId="{128F4954-89F6-4D8E-BF87-CAB0F4F9A605}" srcId="{F5BC2649-DD8B-4FFF-9806-ADB9AB203567}" destId="{9E87EB39-993A-4374-B96A-391C46C6FC60}" srcOrd="0" destOrd="0" parTransId="{43B22AEA-0BDB-4721-A26C-CE1305E079CE}" sibTransId="{AE3789AE-0776-4503-9AE9-EEC8AA901984}"/>
    <dgm:cxn modelId="{B3722D55-D569-41E1-A4F5-754943FB1996}" type="presOf" srcId="{9C9C68A1-225F-4455-A4B7-41A5BCF232F8}" destId="{AE76100C-4D56-4357-835E-67CAAFC6E0E7}" srcOrd="0" destOrd="0" presId="urn:microsoft.com/office/officeart/2017/3/layout/DropPinTimeline"/>
    <dgm:cxn modelId="{BE2A3755-4337-47DD-B0A6-2B30D7C3DB52}" srcId="{1DA7B82D-4962-45CA-A25D-2E28BCC45842}" destId="{34916BF7-FBF0-4F9E-AC69-9102AB75ED6E}" srcOrd="0" destOrd="0" parTransId="{67F56BC8-FCEE-44C2-9B69-DCDF15ACBBB3}" sibTransId="{93E68F23-85D4-4F3F-AFEE-9FC040231783}"/>
    <dgm:cxn modelId="{37F66F78-F5F4-4A5E-B678-41A118C04919}" type="presOf" srcId="{9E87EB39-993A-4374-B96A-391C46C6FC60}" destId="{745108CD-C473-451A-9334-A8B2CDCCD3A0}" srcOrd="0" destOrd="0" presId="urn:microsoft.com/office/officeart/2017/3/layout/DropPinTimeline"/>
    <dgm:cxn modelId="{796AB77A-3E73-4B3D-B9D6-0CFDA80B6F16}" type="presOf" srcId="{1DA7B82D-4962-45CA-A25D-2E28BCC45842}" destId="{683B6449-6D6A-4AA3-93AC-6D678727956A}" srcOrd="0" destOrd="0" presId="urn:microsoft.com/office/officeart/2017/3/layout/DropPinTimeline"/>
    <dgm:cxn modelId="{75960E8C-E464-4688-A2F5-E274466B272E}" srcId="{D6971328-05B6-4BCC-899E-8584C869F80D}" destId="{11191123-88C2-482B-B735-FBC8B2C17E6D}" srcOrd="0" destOrd="0" parTransId="{80C8F82A-78BC-47D9-8BD1-32184FBC23D3}" sibTransId="{B37A3384-3CBB-4909-8910-0FB399B5D009}"/>
    <dgm:cxn modelId="{4723D68C-5FEE-46B5-84DA-82D0F0F82AE2}" srcId="{29A873B2-0521-4DB3-A445-017949B095A7}" destId="{4288F062-1BAF-49C1-B7AC-0C1AB3FBB362}" srcOrd="0" destOrd="0" parTransId="{436C34C6-4601-46AC-AECF-D8C03D7B5C01}" sibTransId="{363C8379-A731-4875-8639-A78435A9984F}"/>
    <dgm:cxn modelId="{DC189A90-5A48-4CD0-B4DD-C9F963BDCFAE}" type="presOf" srcId="{A61A4970-05CD-431E-8BFB-95E5135152DE}" destId="{B0C6EC8D-FDEB-4DB8-A6C5-5B1B94D9EBEB}" srcOrd="0" destOrd="0" presId="urn:microsoft.com/office/officeart/2017/3/layout/DropPinTimeline"/>
    <dgm:cxn modelId="{F704139A-B7F3-4A9E-BC44-DA328D2735F9}" type="presOf" srcId="{5DADCE16-21C1-4C99-A772-AE4C6AE37796}" destId="{212E59CD-01DA-4CCB-8BCC-BB20A8812861}" srcOrd="0" destOrd="0" presId="urn:microsoft.com/office/officeart/2017/3/layout/DropPinTimeline"/>
    <dgm:cxn modelId="{2758A6B6-CED6-494D-8994-68E3C2507032}" type="presOf" srcId="{F5BC2649-DD8B-4FFF-9806-ADB9AB203567}" destId="{15CE72DD-F323-4433-AF34-60DAF3CEA19C}" srcOrd="0" destOrd="0" presId="urn:microsoft.com/office/officeart/2017/3/layout/DropPinTimeline"/>
    <dgm:cxn modelId="{4DFB77B8-ECA4-4C3E-8CA8-45960699ED96}" srcId="{A61A4970-05CD-431E-8BFB-95E5135152DE}" destId="{5DADCE16-21C1-4C99-A772-AE4C6AE37796}" srcOrd="0" destOrd="0" parTransId="{C527F014-330D-4BE0-AED3-562DA4A6C597}" sibTransId="{6B3B06AB-BEEA-4B8C-9E6F-3B85AD734A92}"/>
    <dgm:cxn modelId="{D44B36BD-3FE3-48A1-8BE1-E9891BA74322}" srcId="{9C9C68A1-225F-4455-A4B7-41A5BCF232F8}" destId="{1DA7B82D-4962-45CA-A25D-2E28BCC45842}" srcOrd="1" destOrd="0" parTransId="{C4E954FE-EF39-4819-9214-702E0A726ACA}" sibTransId="{FC6EE1C8-0382-41DA-AFD7-DB4CA0E37D21}"/>
    <dgm:cxn modelId="{3E9823C1-AE37-4DA6-B021-96EA755F3BAE}" type="presOf" srcId="{76263A37-56CD-4988-A1B7-59291D30F271}" destId="{36B9BFEB-1D6D-4C19-975E-F946F6B80E86}" srcOrd="0" destOrd="0" presId="urn:microsoft.com/office/officeart/2017/3/layout/DropPinTimeline"/>
    <dgm:cxn modelId="{CE012FDC-CC7B-49B8-88AD-C2492C7D0835}" srcId="{76263A37-56CD-4988-A1B7-59291D30F271}" destId="{014EEE33-999E-4B16-B418-351B7003ACA4}" srcOrd="0" destOrd="0" parTransId="{2B2F8BC8-AC22-490B-A9C2-C57E75C4EAD8}" sibTransId="{1521459A-14C3-4501-9DF5-C84D9C3F96B6}"/>
    <dgm:cxn modelId="{C456DDE0-5D34-4B90-946D-6D8587A843F5}" srcId="{9C9C68A1-225F-4455-A4B7-41A5BCF232F8}" destId="{A61A4970-05CD-431E-8BFB-95E5135152DE}" srcOrd="4" destOrd="0" parTransId="{87EC4A13-664B-45A2-BFA7-C1EBA95EDE06}" sibTransId="{ACD063C4-2391-4731-983F-E2183DF3163F}"/>
    <dgm:cxn modelId="{2B873AEF-B171-4594-BA4D-52024799D1DF}" srcId="{AAD4996A-608F-489E-924E-8ED8497B7033}" destId="{27D69915-083C-4BE2-AB84-5DD933BF92B7}" srcOrd="0" destOrd="0" parTransId="{32CD0164-2CA3-403A-994E-E6D033BCA743}" sibTransId="{637C8105-7E65-4E53-909A-3D310FC5103B}"/>
    <dgm:cxn modelId="{499D6DF1-0625-4EDE-B478-15B8D8AC7C2D}" type="presOf" srcId="{11191123-88C2-482B-B735-FBC8B2C17E6D}" destId="{F77E7292-757F-484E-83B2-438B3070EC78}" srcOrd="0" destOrd="0" presId="urn:microsoft.com/office/officeart/2017/3/layout/DropPinTimeline"/>
    <dgm:cxn modelId="{BC8F34FB-9967-4896-AAF5-E485F631CC27}" type="presOf" srcId="{D6971328-05B6-4BCC-899E-8584C869F80D}" destId="{366DD227-4F97-4786-AE97-286377AE1A17}" srcOrd="0" destOrd="0" presId="urn:microsoft.com/office/officeart/2017/3/layout/DropPinTimeline"/>
    <dgm:cxn modelId="{6CA5A056-4B2D-46F4-B0D6-ED7571B50085}" type="presParOf" srcId="{AE76100C-4D56-4357-835E-67CAAFC6E0E7}" destId="{661211A8-7D01-4190-AE4D-2DC0A9B69297}" srcOrd="0" destOrd="0" presId="urn:microsoft.com/office/officeart/2017/3/layout/DropPinTimeline"/>
    <dgm:cxn modelId="{044A584F-566E-4060-892B-9FBB5D641EF1}" type="presParOf" srcId="{AE76100C-4D56-4357-835E-67CAAFC6E0E7}" destId="{9599188F-4E90-4891-A388-8118813E4ABB}" srcOrd="1" destOrd="0" presId="urn:microsoft.com/office/officeart/2017/3/layout/DropPinTimeline"/>
    <dgm:cxn modelId="{6803DF38-5D6E-4CE5-994D-F8DEDB06938B}" type="presParOf" srcId="{9599188F-4E90-4891-A388-8118813E4ABB}" destId="{1EB8A300-EF2E-48EE-9C79-90CCD10D1BE6}" srcOrd="0" destOrd="0" presId="urn:microsoft.com/office/officeart/2017/3/layout/DropPinTimeline"/>
    <dgm:cxn modelId="{6328DBD9-7A1A-4D96-B4FD-667C4DF5EEAB}" type="presParOf" srcId="{1EB8A300-EF2E-48EE-9C79-90CCD10D1BE6}" destId="{EDB91801-B2D3-490F-8F3F-4891F669DCE4}" srcOrd="0" destOrd="0" presId="urn:microsoft.com/office/officeart/2017/3/layout/DropPinTimeline"/>
    <dgm:cxn modelId="{50E85E11-830E-4372-A564-8B29B2964071}" type="presParOf" srcId="{1EB8A300-EF2E-48EE-9C79-90CCD10D1BE6}" destId="{8DE455D2-7A45-473D-B698-5CCCBBEEFE91}" srcOrd="1" destOrd="0" presId="urn:microsoft.com/office/officeart/2017/3/layout/DropPinTimeline"/>
    <dgm:cxn modelId="{5597C840-DEB2-44E7-906A-3DAEF37E4735}" type="presParOf" srcId="{8DE455D2-7A45-473D-B698-5CCCBBEEFE91}" destId="{401C755D-7634-4BD1-9966-A08EE9F1AC21}" srcOrd="0" destOrd="0" presId="urn:microsoft.com/office/officeart/2017/3/layout/DropPinTimeline"/>
    <dgm:cxn modelId="{051A60B4-778A-49EA-B90D-640845876550}" type="presParOf" srcId="{8DE455D2-7A45-473D-B698-5CCCBBEEFE91}" destId="{32682E1A-528F-4E4A-B338-75AE181A36FE}" srcOrd="1" destOrd="0" presId="urn:microsoft.com/office/officeart/2017/3/layout/DropPinTimeline"/>
    <dgm:cxn modelId="{FC67BC5C-5282-4116-86F3-C030C247DDF6}" type="presParOf" srcId="{1EB8A300-EF2E-48EE-9C79-90CCD10D1BE6}" destId="{F77E7292-757F-484E-83B2-438B3070EC78}" srcOrd="2" destOrd="0" presId="urn:microsoft.com/office/officeart/2017/3/layout/DropPinTimeline"/>
    <dgm:cxn modelId="{8A3545D1-69FB-4665-A986-92907B8719F4}" type="presParOf" srcId="{1EB8A300-EF2E-48EE-9C79-90CCD10D1BE6}" destId="{366DD227-4F97-4786-AE97-286377AE1A17}" srcOrd="3" destOrd="0" presId="urn:microsoft.com/office/officeart/2017/3/layout/DropPinTimeline"/>
    <dgm:cxn modelId="{F5AC980C-F581-4D0B-8E3F-1CBF4D338150}" type="presParOf" srcId="{1EB8A300-EF2E-48EE-9C79-90CCD10D1BE6}" destId="{4A6B0017-04D1-4967-BA18-8324028DEB39}" srcOrd="4" destOrd="0" presId="urn:microsoft.com/office/officeart/2017/3/layout/DropPinTimeline"/>
    <dgm:cxn modelId="{042A8263-0051-4784-880E-C726FCF944EF}" type="presParOf" srcId="{1EB8A300-EF2E-48EE-9C79-90CCD10D1BE6}" destId="{92AC39C7-A272-4556-820E-4BB654F1A36D}" srcOrd="5" destOrd="0" presId="urn:microsoft.com/office/officeart/2017/3/layout/DropPinTimeline"/>
    <dgm:cxn modelId="{96A9117C-9109-4B49-9149-CE2C18B42AA9}" type="presParOf" srcId="{9599188F-4E90-4891-A388-8118813E4ABB}" destId="{7D009059-C4C1-4A11-A963-7C8FE89FEF45}" srcOrd="1" destOrd="0" presId="urn:microsoft.com/office/officeart/2017/3/layout/DropPinTimeline"/>
    <dgm:cxn modelId="{2BD389EE-403A-4E11-B565-F1B7A7CB410C}" type="presParOf" srcId="{9599188F-4E90-4891-A388-8118813E4ABB}" destId="{B740BA05-88A6-47D8-A68A-2F9A4567BE64}" srcOrd="2" destOrd="0" presId="urn:microsoft.com/office/officeart/2017/3/layout/DropPinTimeline"/>
    <dgm:cxn modelId="{AC91D4C0-7198-4735-8CD5-A7ABC8039936}" type="presParOf" srcId="{B740BA05-88A6-47D8-A68A-2F9A4567BE64}" destId="{8B82193F-0F7B-40D2-A4F8-73C1AE2A27E3}" srcOrd="0" destOrd="0" presId="urn:microsoft.com/office/officeart/2017/3/layout/DropPinTimeline"/>
    <dgm:cxn modelId="{2902331D-065E-4933-8ED3-AFDC8B456CCD}" type="presParOf" srcId="{B740BA05-88A6-47D8-A68A-2F9A4567BE64}" destId="{BF6DEAEA-BC08-46D5-A134-B492657DD97B}" srcOrd="1" destOrd="0" presId="urn:microsoft.com/office/officeart/2017/3/layout/DropPinTimeline"/>
    <dgm:cxn modelId="{6179CBF2-1EBF-402B-829D-5B1888387382}" type="presParOf" srcId="{BF6DEAEA-BC08-46D5-A134-B492657DD97B}" destId="{C3CD71FF-6FBE-4B75-95AB-7EB7A67B0ED6}" srcOrd="0" destOrd="0" presId="urn:microsoft.com/office/officeart/2017/3/layout/DropPinTimeline"/>
    <dgm:cxn modelId="{03EF9B97-D3DF-4890-9837-D5E5BF813D7B}" type="presParOf" srcId="{BF6DEAEA-BC08-46D5-A134-B492657DD97B}" destId="{BDEDD452-A2C1-4E5E-B7BC-D035EB57ADE4}" srcOrd="1" destOrd="0" presId="urn:microsoft.com/office/officeart/2017/3/layout/DropPinTimeline"/>
    <dgm:cxn modelId="{08F40B6B-6E96-47F9-BD5E-BC2F069898CC}" type="presParOf" srcId="{B740BA05-88A6-47D8-A68A-2F9A4567BE64}" destId="{CAB846C6-60D6-4A1F-839F-E780E7E7C601}" srcOrd="2" destOrd="0" presId="urn:microsoft.com/office/officeart/2017/3/layout/DropPinTimeline"/>
    <dgm:cxn modelId="{DAB9512A-E64E-4864-8938-2960602488B0}" type="presParOf" srcId="{B740BA05-88A6-47D8-A68A-2F9A4567BE64}" destId="{683B6449-6D6A-4AA3-93AC-6D678727956A}" srcOrd="3" destOrd="0" presId="urn:microsoft.com/office/officeart/2017/3/layout/DropPinTimeline"/>
    <dgm:cxn modelId="{C8707E2B-0E0C-4765-B0D0-E61B3DA8B6EB}" type="presParOf" srcId="{B740BA05-88A6-47D8-A68A-2F9A4567BE64}" destId="{B1D8B72D-0238-41A2-B420-09D81457A98D}" srcOrd="4" destOrd="0" presId="urn:microsoft.com/office/officeart/2017/3/layout/DropPinTimeline"/>
    <dgm:cxn modelId="{A86D9C23-3CAC-47F7-8258-867D36D76D5B}" type="presParOf" srcId="{B740BA05-88A6-47D8-A68A-2F9A4567BE64}" destId="{7160A01D-8584-4C15-8634-8B394B0049CF}" srcOrd="5" destOrd="0" presId="urn:microsoft.com/office/officeart/2017/3/layout/DropPinTimeline"/>
    <dgm:cxn modelId="{3B2F198B-573B-41E8-BAFC-B5341C8EC407}" type="presParOf" srcId="{9599188F-4E90-4891-A388-8118813E4ABB}" destId="{9C14B0ED-2C45-4D7A-B696-6838F09D5884}" srcOrd="3" destOrd="0" presId="urn:microsoft.com/office/officeart/2017/3/layout/DropPinTimeline"/>
    <dgm:cxn modelId="{C5D5B5A2-7F71-4E93-BC55-D4FB6EBC6A1F}" type="presParOf" srcId="{9599188F-4E90-4891-A388-8118813E4ABB}" destId="{A6FE9F20-DAE1-4E95-BEC8-E30E275CC330}" srcOrd="4" destOrd="0" presId="urn:microsoft.com/office/officeart/2017/3/layout/DropPinTimeline"/>
    <dgm:cxn modelId="{FF74BAF0-4CCA-46BD-AD0D-B913C258EBEF}" type="presParOf" srcId="{A6FE9F20-DAE1-4E95-BEC8-E30E275CC330}" destId="{4B1508B6-73E3-49A3-935F-C507FE770DEE}" srcOrd="0" destOrd="0" presId="urn:microsoft.com/office/officeart/2017/3/layout/DropPinTimeline"/>
    <dgm:cxn modelId="{0C235A22-14C6-4316-8970-391CCC74E143}" type="presParOf" srcId="{A6FE9F20-DAE1-4E95-BEC8-E30E275CC330}" destId="{59D15E5E-CE77-48C7-B80B-859C0B3874A6}" srcOrd="1" destOrd="0" presId="urn:microsoft.com/office/officeart/2017/3/layout/DropPinTimeline"/>
    <dgm:cxn modelId="{D457E1B4-6997-4910-8707-82686584351E}" type="presParOf" srcId="{59D15E5E-CE77-48C7-B80B-859C0B3874A6}" destId="{840BD54A-D9F1-42E1-9329-90232DB32481}" srcOrd="0" destOrd="0" presId="urn:microsoft.com/office/officeart/2017/3/layout/DropPinTimeline"/>
    <dgm:cxn modelId="{5F54DBD9-CB24-45FB-8A01-639CB7F9C54B}" type="presParOf" srcId="{59D15E5E-CE77-48C7-B80B-859C0B3874A6}" destId="{04E27F35-4D67-49ED-A54A-65319F0F4215}" srcOrd="1" destOrd="0" presId="urn:microsoft.com/office/officeart/2017/3/layout/DropPinTimeline"/>
    <dgm:cxn modelId="{1641FCEC-D802-43B1-A349-01F81989E9B2}" type="presParOf" srcId="{A6FE9F20-DAE1-4E95-BEC8-E30E275CC330}" destId="{745108CD-C473-451A-9334-A8B2CDCCD3A0}" srcOrd="2" destOrd="0" presId="urn:microsoft.com/office/officeart/2017/3/layout/DropPinTimeline"/>
    <dgm:cxn modelId="{99BC93E1-3995-44A5-B259-893689A85A81}" type="presParOf" srcId="{A6FE9F20-DAE1-4E95-BEC8-E30E275CC330}" destId="{15CE72DD-F323-4433-AF34-60DAF3CEA19C}" srcOrd="3" destOrd="0" presId="urn:microsoft.com/office/officeart/2017/3/layout/DropPinTimeline"/>
    <dgm:cxn modelId="{EA7FACA6-E31E-4766-BE8C-84F86125E68B}" type="presParOf" srcId="{A6FE9F20-DAE1-4E95-BEC8-E30E275CC330}" destId="{8F1A9EA5-7123-44D9-BCF1-B64FED7A8D73}" srcOrd="4" destOrd="0" presId="urn:microsoft.com/office/officeart/2017/3/layout/DropPinTimeline"/>
    <dgm:cxn modelId="{A70254E1-9541-4589-8BAB-8F46EA4FC95E}" type="presParOf" srcId="{A6FE9F20-DAE1-4E95-BEC8-E30E275CC330}" destId="{6CB7A2D3-2CCA-484C-97E2-EAE99D3B8F2C}" srcOrd="5" destOrd="0" presId="urn:microsoft.com/office/officeart/2017/3/layout/DropPinTimeline"/>
    <dgm:cxn modelId="{7FCB117E-A648-41FE-B741-6FC291DD28C5}" type="presParOf" srcId="{9599188F-4E90-4891-A388-8118813E4ABB}" destId="{EACCC3A7-D1F7-4B08-9B2A-6C4004E1C226}" srcOrd="5" destOrd="0" presId="urn:microsoft.com/office/officeart/2017/3/layout/DropPinTimeline"/>
    <dgm:cxn modelId="{D5482F85-8656-4D94-AE11-9799EF70A46A}" type="presParOf" srcId="{9599188F-4E90-4891-A388-8118813E4ABB}" destId="{30B5909F-2797-4338-9B84-2F79842D4993}" srcOrd="6" destOrd="0" presId="urn:microsoft.com/office/officeart/2017/3/layout/DropPinTimeline"/>
    <dgm:cxn modelId="{7D2C5E54-5B0C-4C52-BB05-C1A84D7A8B93}" type="presParOf" srcId="{30B5909F-2797-4338-9B84-2F79842D4993}" destId="{A06AFB40-7E8E-4E06-A1CC-F587E60229A1}" srcOrd="0" destOrd="0" presId="urn:microsoft.com/office/officeart/2017/3/layout/DropPinTimeline"/>
    <dgm:cxn modelId="{E0EB6136-B6D8-4EDA-82B6-1CFD43A2C433}" type="presParOf" srcId="{30B5909F-2797-4338-9B84-2F79842D4993}" destId="{25069CBD-1E7A-4E90-AEC4-322C50CB1CC6}" srcOrd="1" destOrd="0" presId="urn:microsoft.com/office/officeart/2017/3/layout/DropPinTimeline"/>
    <dgm:cxn modelId="{5322E04A-9827-4DBE-AFC3-E94ED6836EA3}" type="presParOf" srcId="{25069CBD-1E7A-4E90-AEC4-322C50CB1CC6}" destId="{AEBA1605-5BDC-405D-8FCE-55EFD3582827}" srcOrd="0" destOrd="0" presId="urn:microsoft.com/office/officeart/2017/3/layout/DropPinTimeline"/>
    <dgm:cxn modelId="{D12989A3-2590-4443-B576-54BC36154768}" type="presParOf" srcId="{25069CBD-1E7A-4E90-AEC4-322C50CB1CC6}" destId="{EAEC0A73-0F97-43A4-962A-68130A940F27}" srcOrd="1" destOrd="0" presId="urn:microsoft.com/office/officeart/2017/3/layout/DropPinTimeline"/>
    <dgm:cxn modelId="{A2B666A0-A3DF-4AF3-9B85-D393BCA83704}" type="presParOf" srcId="{30B5909F-2797-4338-9B84-2F79842D4993}" destId="{09B793C8-8C4D-432E-90FB-CC9C7E468523}" srcOrd="2" destOrd="0" presId="urn:microsoft.com/office/officeart/2017/3/layout/DropPinTimeline"/>
    <dgm:cxn modelId="{9F718A37-A632-4551-89BF-5167DB7B62D3}" type="presParOf" srcId="{30B5909F-2797-4338-9B84-2F79842D4993}" destId="{AA3E845C-7D03-46D4-83C9-6E597FD15439}" srcOrd="3" destOrd="0" presId="urn:microsoft.com/office/officeart/2017/3/layout/DropPinTimeline"/>
    <dgm:cxn modelId="{D009C0B4-D6C7-4A76-9938-59B5DA4B54C2}" type="presParOf" srcId="{30B5909F-2797-4338-9B84-2F79842D4993}" destId="{2BC2E776-77D9-4575-B8D2-1209F17DDF3C}" srcOrd="4" destOrd="0" presId="urn:microsoft.com/office/officeart/2017/3/layout/DropPinTimeline"/>
    <dgm:cxn modelId="{3FA112E3-275F-407B-BECD-A1F50A1B9ECD}" type="presParOf" srcId="{30B5909F-2797-4338-9B84-2F79842D4993}" destId="{EFE5A4A7-3A03-4AF6-A1D4-F7D3D2DE8A84}" srcOrd="5" destOrd="0" presId="urn:microsoft.com/office/officeart/2017/3/layout/DropPinTimeline"/>
    <dgm:cxn modelId="{F72C4B51-1574-46D6-A8F3-5702FBD1B7C4}" type="presParOf" srcId="{9599188F-4E90-4891-A388-8118813E4ABB}" destId="{716C392B-3139-4AE3-AC44-8D13D903C735}" srcOrd="7" destOrd="0" presId="urn:microsoft.com/office/officeart/2017/3/layout/DropPinTimeline"/>
    <dgm:cxn modelId="{5F1B5A06-19CC-434C-B7E6-391EB9F190F1}" type="presParOf" srcId="{9599188F-4E90-4891-A388-8118813E4ABB}" destId="{7EFCA488-696B-4691-AE48-F3C7F3448E34}" srcOrd="8" destOrd="0" presId="urn:microsoft.com/office/officeart/2017/3/layout/DropPinTimeline"/>
    <dgm:cxn modelId="{D1ED5252-B4CB-4200-90FA-0543801FB10F}" type="presParOf" srcId="{7EFCA488-696B-4691-AE48-F3C7F3448E34}" destId="{927CC02E-7680-46DA-95E6-243DEC6B708E}" srcOrd="0" destOrd="0" presId="urn:microsoft.com/office/officeart/2017/3/layout/DropPinTimeline"/>
    <dgm:cxn modelId="{1FF1E7EF-D87E-4A9C-8C01-4E58EE4DC122}" type="presParOf" srcId="{7EFCA488-696B-4691-AE48-F3C7F3448E34}" destId="{7B525D34-AE4A-4468-9594-73284A4EEE7C}" srcOrd="1" destOrd="0" presId="urn:microsoft.com/office/officeart/2017/3/layout/DropPinTimeline"/>
    <dgm:cxn modelId="{274A124D-23AB-44A2-BAAE-C5DAB8CD33AC}" type="presParOf" srcId="{7B525D34-AE4A-4468-9594-73284A4EEE7C}" destId="{F1C7D072-9FCC-43A4-9D48-F5AE8F9A3F05}" srcOrd="0" destOrd="0" presId="urn:microsoft.com/office/officeart/2017/3/layout/DropPinTimeline"/>
    <dgm:cxn modelId="{3FD3FDDE-5688-4A76-85DE-59266BCEC02D}" type="presParOf" srcId="{7B525D34-AE4A-4468-9594-73284A4EEE7C}" destId="{E23D260D-1A3D-4A3C-A735-C77B98746749}" srcOrd="1" destOrd="0" presId="urn:microsoft.com/office/officeart/2017/3/layout/DropPinTimeline"/>
    <dgm:cxn modelId="{9DA9EDB5-E951-41EA-B533-9DD15CE9949A}" type="presParOf" srcId="{7EFCA488-696B-4691-AE48-F3C7F3448E34}" destId="{212E59CD-01DA-4CCB-8BCC-BB20A8812861}" srcOrd="2" destOrd="0" presId="urn:microsoft.com/office/officeart/2017/3/layout/DropPinTimeline"/>
    <dgm:cxn modelId="{D5B1EE10-8F83-4BEA-BFFD-A8CEEBFB2372}" type="presParOf" srcId="{7EFCA488-696B-4691-AE48-F3C7F3448E34}" destId="{B0C6EC8D-FDEB-4DB8-A6C5-5B1B94D9EBEB}" srcOrd="3" destOrd="0" presId="urn:microsoft.com/office/officeart/2017/3/layout/DropPinTimeline"/>
    <dgm:cxn modelId="{F4FCB120-DF17-43E9-94A6-04235B17B25A}" type="presParOf" srcId="{7EFCA488-696B-4691-AE48-F3C7F3448E34}" destId="{FD90A463-15DE-47EE-A66C-1AE5E7D71F1E}" srcOrd="4" destOrd="0" presId="urn:microsoft.com/office/officeart/2017/3/layout/DropPinTimeline"/>
    <dgm:cxn modelId="{C9454E98-1072-4492-9DE5-0EE0C4322B85}" type="presParOf" srcId="{7EFCA488-696B-4691-AE48-F3C7F3448E34}" destId="{B45EB888-2CDF-442A-BE99-903272848F19}" srcOrd="5" destOrd="0" presId="urn:microsoft.com/office/officeart/2017/3/layout/DropPinTimeline"/>
    <dgm:cxn modelId="{4817D80F-0888-4601-81B5-CE20E4D9948E}" type="presParOf" srcId="{9599188F-4E90-4891-A388-8118813E4ABB}" destId="{4401252D-F8B5-4263-95D1-6BCB38669C0D}" srcOrd="9" destOrd="0" presId="urn:microsoft.com/office/officeart/2017/3/layout/DropPinTimeline"/>
    <dgm:cxn modelId="{81FAFB10-B2F8-4A35-9CBC-A397B768D701}" type="presParOf" srcId="{9599188F-4E90-4891-A388-8118813E4ABB}" destId="{5EF8916F-18F7-4036-A813-5776AA8C4085}" srcOrd="10" destOrd="0" presId="urn:microsoft.com/office/officeart/2017/3/layout/DropPinTimeline"/>
    <dgm:cxn modelId="{1EB18C4E-6D1B-41E6-9906-8E09C8B6B3AA}" type="presParOf" srcId="{5EF8916F-18F7-4036-A813-5776AA8C4085}" destId="{DEA6B4D4-4D21-405B-A0A8-73C251095B4A}" srcOrd="0" destOrd="0" presId="urn:microsoft.com/office/officeart/2017/3/layout/DropPinTimeline"/>
    <dgm:cxn modelId="{9BAE98AF-FCFF-40A6-BD31-35C051B7B88C}" type="presParOf" srcId="{5EF8916F-18F7-4036-A813-5776AA8C4085}" destId="{D6135DCA-CBE1-4E9F-B669-409C6FE43F3E}" srcOrd="1" destOrd="0" presId="urn:microsoft.com/office/officeart/2017/3/layout/DropPinTimeline"/>
    <dgm:cxn modelId="{4BD6407D-BCFC-4DE3-8DA0-766D5700BBEF}" type="presParOf" srcId="{D6135DCA-CBE1-4E9F-B669-409C6FE43F3E}" destId="{EE3EF18F-3576-4366-A0E2-2C0170D99474}" srcOrd="0" destOrd="0" presId="urn:microsoft.com/office/officeart/2017/3/layout/DropPinTimeline"/>
    <dgm:cxn modelId="{B5B47961-E5A7-45CB-9002-AB9416BF5E3D}" type="presParOf" srcId="{D6135DCA-CBE1-4E9F-B669-409C6FE43F3E}" destId="{198376CA-A2F0-46AF-B67E-AEBC2B98D006}" srcOrd="1" destOrd="0" presId="urn:microsoft.com/office/officeart/2017/3/layout/DropPinTimeline"/>
    <dgm:cxn modelId="{0CB734B7-D98F-43E2-812F-5F07CD4C1FE4}" type="presParOf" srcId="{5EF8916F-18F7-4036-A813-5776AA8C4085}" destId="{3785BF64-227C-428D-9599-8DFD90A0B398}" srcOrd="2" destOrd="0" presId="urn:microsoft.com/office/officeart/2017/3/layout/DropPinTimeline"/>
    <dgm:cxn modelId="{5EF0768A-B703-42F4-9310-0F4EE142D318}" type="presParOf" srcId="{5EF8916F-18F7-4036-A813-5776AA8C4085}" destId="{36B9BFEB-1D6D-4C19-975E-F946F6B80E86}" srcOrd="3" destOrd="0" presId="urn:microsoft.com/office/officeart/2017/3/layout/DropPinTimeline"/>
    <dgm:cxn modelId="{B93EEE97-DF50-430E-ABEA-D31FD7149997}" type="presParOf" srcId="{5EF8916F-18F7-4036-A813-5776AA8C4085}" destId="{1D075751-F83E-40A0-9612-C8931F660EC2}" srcOrd="4" destOrd="0" presId="urn:microsoft.com/office/officeart/2017/3/layout/DropPinTimeline"/>
    <dgm:cxn modelId="{9F7D7D6E-2694-4592-AF4A-AAD2C064D236}" type="presParOf" srcId="{5EF8916F-18F7-4036-A813-5776AA8C4085}" destId="{36AD8B40-792C-4A52-9ACC-734EAE9DE5D3}" srcOrd="5" destOrd="0" presId="urn:microsoft.com/office/officeart/2017/3/layout/DropPinTimeline"/>
    <dgm:cxn modelId="{4846A1AC-F15D-4416-9A65-32E9BCD483EB}" type="presParOf" srcId="{9599188F-4E90-4891-A388-8118813E4ABB}" destId="{1DFB15C3-091B-499D-95C4-164860FB1DAF}" srcOrd="11" destOrd="0" presId="urn:microsoft.com/office/officeart/2017/3/layout/DropPinTimeline"/>
    <dgm:cxn modelId="{15A4B4CF-D28F-4F18-8722-CE48FAE309BC}" type="presParOf" srcId="{9599188F-4E90-4891-A388-8118813E4ABB}" destId="{1A5E2133-C1EE-41DF-B95A-0EA88D3E9F5C}" srcOrd="12" destOrd="0" presId="urn:microsoft.com/office/officeart/2017/3/layout/DropPinTimeline"/>
    <dgm:cxn modelId="{EC59B387-3344-457F-942F-9ADA1F81C6B7}" type="presParOf" srcId="{1A5E2133-C1EE-41DF-B95A-0EA88D3E9F5C}" destId="{FA07786C-E66E-4AFD-91E2-4CC22283C0FB}" srcOrd="0" destOrd="0" presId="urn:microsoft.com/office/officeart/2017/3/layout/DropPinTimeline"/>
    <dgm:cxn modelId="{06B1E3ED-44C4-424F-8A87-D2EAAF35FB3B}" type="presParOf" srcId="{1A5E2133-C1EE-41DF-B95A-0EA88D3E9F5C}" destId="{BA1B175C-39BF-4E7B-9500-C788385A7593}" srcOrd="1" destOrd="0" presId="urn:microsoft.com/office/officeart/2017/3/layout/DropPinTimeline"/>
    <dgm:cxn modelId="{DC7D1469-EB03-477B-A2EC-1D044B22C938}" type="presParOf" srcId="{BA1B175C-39BF-4E7B-9500-C788385A7593}" destId="{EF122A23-5040-4C24-8661-E6E896F740A7}" srcOrd="0" destOrd="0" presId="urn:microsoft.com/office/officeart/2017/3/layout/DropPinTimeline"/>
    <dgm:cxn modelId="{4636EF13-80EA-460B-8E07-DBFA917574C4}" type="presParOf" srcId="{BA1B175C-39BF-4E7B-9500-C788385A7593}" destId="{8F7D317B-087A-4148-8A24-20605D82C1E7}" srcOrd="1" destOrd="0" presId="urn:microsoft.com/office/officeart/2017/3/layout/DropPinTimeline"/>
    <dgm:cxn modelId="{B72DBA83-4883-4520-A65D-4B23AD22A317}" type="presParOf" srcId="{1A5E2133-C1EE-41DF-B95A-0EA88D3E9F5C}" destId="{78539C49-71F9-4D08-8593-9F2D03984C14}" srcOrd="2" destOrd="0" presId="urn:microsoft.com/office/officeart/2017/3/layout/DropPinTimeline"/>
    <dgm:cxn modelId="{C829C7C2-0E26-4504-B7B5-B768C75D554D}" type="presParOf" srcId="{1A5E2133-C1EE-41DF-B95A-0EA88D3E9F5C}" destId="{00164CBE-CDC5-43C2-A8B3-1B1D93088E29}" srcOrd="3" destOrd="0" presId="urn:microsoft.com/office/officeart/2017/3/layout/DropPinTimeline"/>
    <dgm:cxn modelId="{CBB7B560-CA69-406E-9780-354A4C0475AE}" type="presParOf" srcId="{1A5E2133-C1EE-41DF-B95A-0EA88D3E9F5C}" destId="{27413F34-2373-4D9B-8DF3-902B8F801F09}" srcOrd="4" destOrd="0" presId="urn:microsoft.com/office/officeart/2017/3/layout/DropPinTimeline"/>
    <dgm:cxn modelId="{025485CF-2E82-46B4-8B5B-DCFEA1275837}" type="presParOf" srcId="{1A5E2133-C1EE-41DF-B95A-0EA88D3E9F5C}" destId="{8F40E300-3DEA-442B-A6A6-34ACBDCA87C6}" srcOrd="5" destOrd="0" presId="urn:microsoft.com/office/officeart/2017/3/layout/DropPi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451164-820A-4F5D-BF14-85A3E5EE75DE}">
      <dsp:nvSpPr>
        <dsp:cNvPr id="0" name=""/>
        <dsp:cNvSpPr/>
      </dsp:nvSpPr>
      <dsp:spPr>
        <a:xfrm>
          <a:off x="0" y="85418"/>
          <a:ext cx="5744684" cy="716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Get introduced to the history of presentation and staging in theatre. </a:t>
          </a:r>
          <a:endParaRPr lang="en-US" sz="1800" kern="1200"/>
        </a:p>
      </dsp:txBody>
      <dsp:txXfrm>
        <a:off x="34954" y="120372"/>
        <a:ext cx="5674776" cy="646132"/>
      </dsp:txXfrm>
    </dsp:sp>
    <dsp:sp modelId="{832A79F9-D319-4F68-8B3F-223D12B55BCA}">
      <dsp:nvSpPr>
        <dsp:cNvPr id="0" name=""/>
        <dsp:cNvSpPr/>
      </dsp:nvSpPr>
      <dsp:spPr>
        <a:xfrm>
          <a:off x="0" y="853298"/>
          <a:ext cx="5744684" cy="716040"/>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Develop an understanding of the principles of design for a variety of media i.e. film, theatre ect.</a:t>
          </a:r>
          <a:endParaRPr lang="en-US" sz="1800" kern="1200"/>
        </a:p>
      </dsp:txBody>
      <dsp:txXfrm>
        <a:off x="34954" y="888252"/>
        <a:ext cx="5674776" cy="646132"/>
      </dsp:txXfrm>
    </dsp:sp>
    <dsp:sp modelId="{B87D86E3-2BE1-4626-BC83-11A18BA28B02}">
      <dsp:nvSpPr>
        <dsp:cNvPr id="0" name=""/>
        <dsp:cNvSpPr/>
      </dsp:nvSpPr>
      <dsp:spPr>
        <a:xfrm>
          <a:off x="0" y="1621177"/>
          <a:ext cx="5744684" cy="716040"/>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Display knowledge of how design is used in props.</a:t>
          </a:r>
          <a:endParaRPr lang="en-US" sz="1800" kern="1200"/>
        </a:p>
      </dsp:txBody>
      <dsp:txXfrm>
        <a:off x="34954" y="1656131"/>
        <a:ext cx="5674776" cy="646132"/>
      </dsp:txXfrm>
    </dsp:sp>
    <dsp:sp modelId="{158F3DB8-E130-4130-B1B8-D9F4825863D5}">
      <dsp:nvSpPr>
        <dsp:cNvPr id="0" name=""/>
        <dsp:cNvSpPr/>
      </dsp:nvSpPr>
      <dsp:spPr>
        <a:xfrm>
          <a:off x="0" y="2389058"/>
          <a:ext cx="5744684" cy="716040"/>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Illustrate the role of a designer for props.</a:t>
          </a:r>
          <a:endParaRPr lang="en-US" sz="1800" kern="1200"/>
        </a:p>
      </dsp:txBody>
      <dsp:txXfrm>
        <a:off x="34954" y="2424012"/>
        <a:ext cx="5674776" cy="646132"/>
      </dsp:txXfrm>
    </dsp:sp>
    <dsp:sp modelId="{1AB2C1B8-DC31-4D18-894A-363F2B3834FA}">
      <dsp:nvSpPr>
        <dsp:cNvPr id="0" name=""/>
        <dsp:cNvSpPr/>
      </dsp:nvSpPr>
      <dsp:spPr>
        <a:xfrm>
          <a:off x="0" y="3156937"/>
          <a:ext cx="5744684" cy="716040"/>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Annalise the script, genre ect from the view of a designers. </a:t>
          </a:r>
          <a:endParaRPr lang="en-US" sz="1800" kern="1200"/>
        </a:p>
      </dsp:txBody>
      <dsp:txXfrm>
        <a:off x="34954" y="3191891"/>
        <a:ext cx="5674776" cy="646132"/>
      </dsp:txXfrm>
    </dsp:sp>
    <dsp:sp modelId="{56845943-5754-4688-B3A7-4AF4E628DDFF}">
      <dsp:nvSpPr>
        <dsp:cNvPr id="0" name=""/>
        <dsp:cNvSpPr/>
      </dsp:nvSpPr>
      <dsp:spPr>
        <a:xfrm>
          <a:off x="0" y="3924818"/>
          <a:ext cx="5744684" cy="7160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Apply the process skills to the creation on props. </a:t>
          </a:r>
          <a:endParaRPr lang="en-US" sz="1800" kern="1200"/>
        </a:p>
      </dsp:txBody>
      <dsp:txXfrm>
        <a:off x="34954" y="3959772"/>
        <a:ext cx="5674776" cy="6461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1211A8-7D01-4190-AE4D-2DC0A9B69297}">
      <dsp:nvSpPr>
        <dsp:cNvPr id="0" name=""/>
        <dsp:cNvSpPr/>
      </dsp:nvSpPr>
      <dsp:spPr>
        <a:xfrm>
          <a:off x="0" y="2175669"/>
          <a:ext cx="10515600" cy="0"/>
        </a:xfrm>
        <a:prstGeom prst="lin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401C755D-7634-4BD1-9966-A08EE9F1AC21}">
      <dsp:nvSpPr>
        <dsp:cNvPr id="0" name=""/>
        <dsp:cNvSpPr/>
      </dsp:nvSpPr>
      <dsp:spPr>
        <a:xfrm rot="8100000">
          <a:off x="71054" y="501694"/>
          <a:ext cx="319418" cy="319418"/>
        </a:xfrm>
        <a:prstGeom prst="teardrop">
          <a:avLst>
            <a:gd name="adj" fmla="val 115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682E1A-528F-4E4A-B338-75AE181A36FE}">
      <dsp:nvSpPr>
        <dsp:cNvPr id="0" name=""/>
        <dsp:cNvSpPr/>
      </dsp:nvSpPr>
      <dsp:spPr>
        <a:xfrm>
          <a:off x="106538" y="537178"/>
          <a:ext cx="248449" cy="248449"/>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77E7292-757F-484E-83B2-438B3070EC78}">
      <dsp:nvSpPr>
        <dsp:cNvPr id="0" name=""/>
        <dsp:cNvSpPr/>
      </dsp:nvSpPr>
      <dsp:spPr>
        <a:xfrm>
          <a:off x="456626" y="887672"/>
          <a:ext cx="2182375"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Men meeting property qualifications could vote</a:t>
          </a:r>
        </a:p>
      </dsp:txBody>
      <dsp:txXfrm>
        <a:off x="456626" y="887672"/>
        <a:ext cx="2182375" cy="1287996"/>
      </dsp:txXfrm>
    </dsp:sp>
    <dsp:sp modelId="{366DD227-4F97-4786-AE97-286377AE1A17}">
      <dsp:nvSpPr>
        <dsp:cNvPr id="0" name=""/>
        <dsp:cNvSpPr/>
      </dsp:nvSpPr>
      <dsp:spPr>
        <a:xfrm>
          <a:off x="456626" y="435133"/>
          <a:ext cx="2182375"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1832</a:t>
          </a:r>
        </a:p>
      </dsp:txBody>
      <dsp:txXfrm>
        <a:off x="456626" y="435133"/>
        <a:ext cx="2182375" cy="452539"/>
      </dsp:txXfrm>
    </dsp:sp>
    <dsp:sp modelId="{4A6B0017-04D1-4967-BA18-8324028DEB39}">
      <dsp:nvSpPr>
        <dsp:cNvPr id="0" name=""/>
        <dsp:cNvSpPr/>
      </dsp:nvSpPr>
      <dsp:spPr>
        <a:xfrm>
          <a:off x="230763" y="887672"/>
          <a:ext cx="0" cy="1287996"/>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EDB91801-B2D3-490F-8F3F-4891F669DCE4}">
      <dsp:nvSpPr>
        <dsp:cNvPr id="0" name=""/>
        <dsp:cNvSpPr/>
      </dsp:nvSpPr>
      <dsp:spPr>
        <a:xfrm>
          <a:off x="190514" y="2134940"/>
          <a:ext cx="81310" cy="81457"/>
        </a:xfrm>
        <a:prstGeom prst="ellipse">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CD71FF-6FBE-4B75-95AB-7EB7A67B0ED6}">
      <dsp:nvSpPr>
        <dsp:cNvPr id="0" name=""/>
        <dsp:cNvSpPr/>
      </dsp:nvSpPr>
      <dsp:spPr>
        <a:xfrm rot="18900000">
          <a:off x="1383003" y="3530225"/>
          <a:ext cx="319418" cy="319418"/>
        </a:xfrm>
        <a:prstGeom prst="teardrop">
          <a:avLst>
            <a:gd name="adj" fmla="val 115000"/>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EDD452-A2C1-4E5E-B7BC-D035EB57ADE4}">
      <dsp:nvSpPr>
        <dsp:cNvPr id="0" name=""/>
        <dsp:cNvSpPr/>
      </dsp:nvSpPr>
      <dsp:spPr>
        <a:xfrm>
          <a:off x="1418488" y="3565709"/>
          <a:ext cx="248449" cy="248449"/>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CAB846C6-60D6-4A1F-839F-E780E7E7C601}">
      <dsp:nvSpPr>
        <dsp:cNvPr id="0" name=""/>
        <dsp:cNvSpPr/>
      </dsp:nvSpPr>
      <dsp:spPr>
        <a:xfrm>
          <a:off x="1768576" y="2175669"/>
          <a:ext cx="2182375"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a:t>Slavery Abolition act 1833</a:t>
          </a:r>
        </a:p>
      </dsp:txBody>
      <dsp:txXfrm>
        <a:off x="1768576" y="2175669"/>
        <a:ext cx="2182375" cy="1287996"/>
      </dsp:txXfrm>
    </dsp:sp>
    <dsp:sp modelId="{683B6449-6D6A-4AA3-93AC-6D678727956A}">
      <dsp:nvSpPr>
        <dsp:cNvPr id="0" name=""/>
        <dsp:cNvSpPr/>
      </dsp:nvSpPr>
      <dsp:spPr>
        <a:xfrm>
          <a:off x="1768576" y="3463665"/>
          <a:ext cx="2182375"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1833</a:t>
          </a:r>
        </a:p>
      </dsp:txBody>
      <dsp:txXfrm>
        <a:off x="1768576" y="3463665"/>
        <a:ext cx="2182375" cy="452539"/>
      </dsp:txXfrm>
    </dsp:sp>
    <dsp:sp modelId="{B1D8B72D-0238-41A2-B420-09D81457A98D}">
      <dsp:nvSpPr>
        <dsp:cNvPr id="0" name=""/>
        <dsp:cNvSpPr/>
      </dsp:nvSpPr>
      <dsp:spPr>
        <a:xfrm>
          <a:off x="1542713" y="2175669"/>
          <a:ext cx="0" cy="1287996"/>
        </a:xfrm>
        <a:prstGeom prst="line">
          <a:avLst/>
        </a:prstGeom>
        <a:noFill/>
        <a:ln w="12700" cap="flat" cmpd="sng" algn="ctr">
          <a:solidFill>
            <a:schemeClr val="accent2">
              <a:hueOff val="-242561"/>
              <a:satOff val="-13988"/>
              <a:lumOff val="1438"/>
              <a:alphaOff val="0"/>
            </a:schemeClr>
          </a:solidFill>
          <a:prstDash val="dash"/>
          <a:miter lim="800000"/>
        </a:ln>
        <a:effectLst/>
      </dsp:spPr>
      <dsp:style>
        <a:lnRef idx="1">
          <a:scrgbClr r="0" g="0" b="0"/>
        </a:lnRef>
        <a:fillRef idx="0">
          <a:scrgbClr r="0" g="0" b="0"/>
        </a:fillRef>
        <a:effectRef idx="0">
          <a:scrgbClr r="0" g="0" b="0"/>
        </a:effectRef>
        <a:fontRef idx="minor"/>
      </dsp:style>
    </dsp:sp>
    <dsp:sp modelId="{8B82193F-0F7B-40D2-A4F8-73C1AE2A27E3}">
      <dsp:nvSpPr>
        <dsp:cNvPr id="0" name=""/>
        <dsp:cNvSpPr/>
      </dsp:nvSpPr>
      <dsp:spPr>
        <a:xfrm>
          <a:off x="1502464" y="2134940"/>
          <a:ext cx="81310" cy="81457"/>
        </a:xfrm>
        <a:prstGeom prst="ellipse">
          <a:avLst/>
        </a:prstGeom>
        <a:solidFill>
          <a:schemeClr val="accent2">
            <a:hueOff val="-242561"/>
            <a:satOff val="-13988"/>
            <a:lumOff val="1438"/>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0BD54A-D9F1-42E1-9329-90232DB32481}">
      <dsp:nvSpPr>
        <dsp:cNvPr id="0" name=""/>
        <dsp:cNvSpPr/>
      </dsp:nvSpPr>
      <dsp:spPr>
        <a:xfrm rot="8100000">
          <a:off x="2694953" y="501694"/>
          <a:ext cx="319418" cy="319418"/>
        </a:xfrm>
        <a:prstGeom prst="teardrop">
          <a:avLst>
            <a:gd name="adj" fmla="val 115000"/>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E27F35-4D67-49ED-A54A-65319F0F4215}">
      <dsp:nvSpPr>
        <dsp:cNvPr id="0" name=""/>
        <dsp:cNvSpPr/>
      </dsp:nvSpPr>
      <dsp:spPr>
        <a:xfrm>
          <a:off x="2730438" y="537178"/>
          <a:ext cx="248449" cy="248449"/>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745108CD-C473-451A-9334-A8B2CDCCD3A0}">
      <dsp:nvSpPr>
        <dsp:cNvPr id="0" name=""/>
        <dsp:cNvSpPr/>
      </dsp:nvSpPr>
      <dsp:spPr>
        <a:xfrm>
          <a:off x="3080525" y="887672"/>
          <a:ext cx="2182375"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urban working men meeting the property qualifications could now vote</a:t>
          </a:r>
        </a:p>
      </dsp:txBody>
      <dsp:txXfrm>
        <a:off x="3080525" y="887672"/>
        <a:ext cx="2182375" cy="1287996"/>
      </dsp:txXfrm>
    </dsp:sp>
    <dsp:sp modelId="{15CE72DD-F323-4433-AF34-60DAF3CEA19C}">
      <dsp:nvSpPr>
        <dsp:cNvPr id="0" name=""/>
        <dsp:cNvSpPr/>
      </dsp:nvSpPr>
      <dsp:spPr>
        <a:xfrm>
          <a:off x="3080525" y="435133"/>
          <a:ext cx="2182375"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1867</a:t>
          </a:r>
        </a:p>
      </dsp:txBody>
      <dsp:txXfrm>
        <a:off x="3080525" y="435133"/>
        <a:ext cx="2182375" cy="452539"/>
      </dsp:txXfrm>
    </dsp:sp>
    <dsp:sp modelId="{8F1A9EA5-7123-44D9-BCF1-B64FED7A8D73}">
      <dsp:nvSpPr>
        <dsp:cNvPr id="0" name=""/>
        <dsp:cNvSpPr/>
      </dsp:nvSpPr>
      <dsp:spPr>
        <a:xfrm>
          <a:off x="2854662" y="887672"/>
          <a:ext cx="0" cy="1287996"/>
        </a:xfrm>
        <a:prstGeom prst="line">
          <a:avLst/>
        </a:prstGeom>
        <a:noFill/>
        <a:ln w="12700" cap="flat" cmpd="sng" algn="ctr">
          <a:solidFill>
            <a:schemeClr val="accent2">
              <a:hueOff val="-485121"/>
              <a:satOff val="-27976"/>
              <a:lumOff val="2876"/>
              <a:alphaOff val="0"/>
            </a:schemeClr>
          </a:solidFill>
          <a:prstDash val="dash"/>
          <a:miter lim="800000"/>
        </a:ln>
        <a:effectLst/>
      </dsp:spPr>
      <dsp:style>
        <a:lnRef idx="1">
          <a:scrgbClr r="0" g="0" b="0"/>
        </a:lnRef>
        <a:fillRef idx="0">
          <a:scrgbClr r="0" g="0" b="0"/>
        </a:fillRef>
        <a:effectRef idx="0">
          <a:scrgbClr r="0" g="0" b="0"/>
        </a:effectRef>
        <a:fontRef idx="minor"/>
      </dsp:style>
    </dsp:sp>
    <dsp:sp modelId="{4B1508B6-73E3-49A3-935F-C507FE770DEE}">
      <dsp:nvSpPr>
        <dsp:cNvPr id="0" name=""/>
        <dsp:cNvSpPr/>
      </dsp:nvSpPr>
      <dsp:spPr>
        <a:xfrm>
          <a:off x="2814413" y="2134940"/>
          <a:ext cx="81310" cy="81457"/>
        </a:xfrm>
        <a:prstGeom prst="ellipse">
          <a:avLst/>
        </a:prstGeom>
        <a:solidFill>
          <a:schemeClr val="accent2">
            <a:hueOff val="-485121"/>
            <a:satOff val="-27976"/>
            <a:lumOff val="2876"/>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BA1605-5BDC-405D-8FCE-55EFD3582827}">
      <dsp:nvSpPr>
        <dsp:cNvPr id="0" name=""/>
        <dsp:cNvSpPr/>
      </dsp:nvSpPr>
      <dsp:spPr>
        <a:xfrm rot="18900000">
          <a:off x="4006903" y="3530225"/>
          <a:ext cx="319418" cy="319418"/>
        </a:xfrm>
        <a:prstGeom prst="teardrop">
          <a:avLst>
            <a:gd name="adj" fmla="val 115000"/>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EC0A73-0F97-43A4-962A-68130A940F27}">
      <dsp:nvSpPr>
        <dsp:cNvPr id="0" name=""/>
        <dsp:cNvSpPr/>
      </dsp:nvSpPr>
      <dsp:spPr>
        <a:xfrm>
          <a:off x="4042387" y="3565709"/>
          <a:ext cx="248449" cy="248449"/>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09B793C8-8C4D-432E-90FB-CC9C7E468523}">
      <dsp:nvSpPr>
        <dsp:cNvPr id="0" name=""/>
        <dsp:cNvSpPr/>
      </dsp:nvSpPr>
      <dsp:spPr>
        <a:xfrm>
          <a:off x="4392475" y="2175669"/>
          <a:ext cx="2182375"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dirty="0"/>
            <a:t>Educations become compulsory for under 10 year </a:t>
          </a:r>
          <a:r>
            <a:rPr lang="en-US" sz="1500" kern="1200" dirty="0" err="1"/>
            <a:t>olds</a:t>
          </a:r>
          <a:endParaRPr lang="en-US" sz="1500" kern="1200" dirty="0"/>
        </a:p>
      </dsp:txBody>
      <dsp:txXfrm>
        <a:off x="4392475" y="2175669"/>
        <a:ext cx="2182375" cy="1287996"/>
      </dsp:txXfrm>
    </dsp:sp>
    <dsp:sp modelId="{AA3E845C-7D03-46D4-83C9-6E597FD15439}">
      <dsp:nvSpPr>
        <dsp:cNvPr id="0" name=""/>
        <dsp:cNvSpPr/>
      </dsp:nvSpPr>
      <dsp:spPr>
        <a:xfrm>
          <a:off x="4392475" y="3463665"/>
          <a:ext cx="2182375"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1880</a:t>
          </a:r>
        </a:p>
      </dsp:txBody>
      <dsp:txXfrm>
        <a:off x="4392475" y="3463665"/>
        <a:ext cx="2182375" cy="452539"/>
      </dsp:txXfrm>
    </dsp:sp>
    <dsp:sp modelId="{2BC2E776-77D9-4575-B8D2-1209F17DDF3C}">
      <dsp:nvSpPr>
        <dsp:cNvPr id="0" name=""/>
        <dsp:cNvSpPr/>
      </dsp:nvSpPr>
      <dsp:spPr>
        <a:xfrm>
          <a:off x="4166612" y="2175669"/>
          <a:ext cx="0" cy="1287996"/>
        </a:xfrm>
        <a:prstGeom prst="line">
          <a:avLst/>
        </a:prstGeom>
        <a:noFill/>
        <a:ln w="12700" cap="flat" cmpd="sng" algn="ctr">
          <a:solidFill>
            <a:schemeClr val="accent2">
              <a:hueOff val="-727682"/>
              <a:satOff val="-41964"/>
              <a:lumOff val="4314"/>
              <a:alphaOff val="0"/>
            </a:schemeClr>
          </a:solidFill>
          <a:prstDash val="dash"/>
          <a:miter lim="800000"/>
        </a:ln>
        <a:effectLst/>
      </dsp:spPr>
      <dsp:style>
        <a:lnRef idx="1">
          <a:scrgbClr r="0" g="0" b="0"/>
        </a:lnRef>
        <a:fillRef idx="0">
          <a:scrgbClr r="0" g="0" b="0"/>
        </a:fillRef>
        <a:effectRef idx="0">
          <a:scrgbClr r="0" g="0" b="0"/>
        </a:effectRef>
        <a:fontRef idx="minor"/>
      </dsp:style>
    </dsp:sp>
    <dsp:sp modelId="{A06AFB40-7E8E-4E06-A1CC-F587E60229A1}">
      <dsp:nvSpPr>
        <dsp:cNvPr id="0" name=""/>
        <dsp:cNvSpPr/>
      </dsp:nvSpPr>
      <dsp:spPr>
        <a:xfrm>
          <a:off x="4126363" y="2134940"/>
          <a:ext cx="81310" cy="81457"/>
        </a:xfrm>
        <a:prstGeom prst="ellipse">
          <a:avLst/>
        </a:prstGeom>
        <a:solidFill>
          <a:schemeClr val="accent2">
            <a:hueOff val="-727682"/>
            <a:satOff val="-41964"/>
            <a:lumOff val="4314"/>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C7D072-9FCC-43A4-9D48-F5AE8F9A3F05}">
      <dsp:nvSpPr>
        <dsp:cNvPr id="0" name=""/>
        <dsp:cNvSpPr/>
      </dsp:nvSpPr>
      <dsp:spPr>
        <a:xfrm rot="8100000">
          <a:off x="5318852" y="501694"/>
          <a:ext cx="319418" cy="319418"/>
        </a:xfrm>
        <a:prstGeom prst="teardrop">
          <a:avLst>
            <a:gd name="adj" fmla="val 115000"/>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3D260D-1A3D-4A3C-A735-C77B98746749}">
      <dsp:nvSpPr>
        <dsp:cNvPr id="0" name=""/>
        <dsp:cNvSpPr/>
      </dsp:nvSpPr>
      <dsp:spPr>
        <a:xfrm>
          <a:off x="5354337" y="537178"/>
          <a:ext cx="248449" cy="248449"/>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212E59CD-01DA-4CCB-8BCC-BB20A8812861}">
      <dsp:nvSpPr>
        <dsp:cNvPr id="0" name=""/>
        <dsp:cNvSpPr/>
      </dsp:nvSpPr>
      <dsp:spPr>
        <a:xfrm>
          <a:off x="5704424" y="887672"/>
          <a:ext cx="2182375"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Married women can now acquire their own property </a:t>
          </a:r>
        </a:p>
      </dsp:txBody>
      <dsp:txXfrm>
        <a:off x="5704424" y="887672"/>
        <a:ext cx="2182375" cy="1287996"/>
      </dsp:txXfrm>
    </dsp:sp>
    <dsp:sp modelId="{B0C6EC8D-FDEB-4DB8-A6C5-5B1B94D9EBEB}">
      <dsp:nvSpPr>
        <dsp:cNvPr id="0" name=""/>
        <dsp:cNvSpPr/>
      </dsp:nvSpPr>
      <dsp:spPr>
        <a:xfrm>
          <a:off x="5704424" y="435133"/>
          <a:ext cx="2182375"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1883</a:t>
          </a:r>
        </a:p>
      </dsp:txBody>
      <dsp:txXfrm>
        <a:off x="5704424" y="435133"/>
        <a:ext cx="2182375" cy="452539"/>
      </dsp:txXfrm>
    </dsp:sp>
    <dsp:sp modelId="{FD90A463-15DE-47EE-A66C-1AE5E7D71F1E}">
      <dsp:nvSpPr>
        <dsp:cNvPr id="0" name=""/>
        <dsp:cNvSpPr/>
      </dsp:nvSpPr>
      <dsp:spPr>
        <a:xfrm>
          <a:off x="5478561" y="887672"/>
          <a:ext cx="0" cy="1287996"/>
        </a:xfrm>
        <a:prstGeom prst="line">
          <a:avLst/>
        </a:prstGeom>
        <a:noFill/>
        <a:ln w="12700" cap="flat" cmpd="sng" algn="ctr">
          <a:solidFill>
            <a:schemeClr val="accent2">
              <a:hueOff val="-970242"/>
              <a:satOff val="-55952"/>
              <a:lumOff val="5752"/>
              <a:alphaOff val="0"/>
            </a:schemeClr>
          </a:solidFill>
          <a:prstDash val="dash"/>
          <a:miter lim="800000"/>
        </a:ln>
        <a:effectLst/>
      </dsp:spPr>
      <dsp:style>
        <a:lnRef idx="1">
          <a:scrgbClr r="0" g="0" b="0"/>
        </a:lnRef>
        <a:fillRef idx="0">
          <a:scrgbClr r="0" g="0" b="0"/>
        </a:fillRef>
        <a:effectRef idx="0">
          <a:scrgbClr r="0" g="0" b="0"/>
        </a:effectRef>
        <a:fontRef idx="minor"/>
      </dsp:style>
    </dsp:sp>
    <dsp:sp modelId="{927CC02E-7680-46DA-95E6-243DEC6B708E}">
      <dsp:nvSpPr>
        <dsp:cNvPr id="0" name=""/>
        <dsp:cNvSpPr/>
      </dsp:nvSpPr>
      <dsp:spPr>
        <a:xfrm>
          <a:off x="5438313" y="2134940"/>
          <a:ext cx="81310" cy="81457"/>
        </a:xfrm>
        <a:prstGeom prst="ellipse">
          <a:avLst/>
        </a:prstGeom>
        <a:solidFill>
          <a:schemeClr val="accent2">
            <a:hueOff val="-970242"/>
            <a:satOff val="-55952"/>
            <a:lumOff val="5752"/>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3EF18F-3576-4366-A0E2-2C0170D99474}">
      <dsp:nvSpPr>
        <dsp:cNvPr id="0" name=""/>
        <dsp:cNvSpPr/>
      </dsp:nvSpPr>
      <dsp:spPr>
        <a:xfrm rot="18900000">
          <a:off x="6630802" y="3530225"/>
          <a:ext cx="319418" cy="319418"/>
        </a:xfrm>
        <a:prstGeom prst="teardrop">
          <a:avLst>
            <a:gd name="adj" fmla="val 115000"/>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8376CA-A2F0-46AF-B67E-AEBC2B98D006}">
      <dsp:nvSpPr>
        <dsp:cNvPr id="0" name=""/>
        <dsp:cNvSpPr/>
      </dsp:nvSpPr>
      <dsp:spPr>
        <a:xfrm>
          <a:off x="6666286" y="3565709"/>
          <a:ext cx="248449" cy="248449"/>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3785BF64-227C-428D-9599-8DFD90A0B398}">
      <dsp:nvSpPr>
        <dsp:cNvPr id="0" name=""/>
        <dsp:cNvSpPr/>
      </dsp:nvSpPr>
      <dsp:spPr>
        <a:xfrm>
          <a:off x="7016374" y="2175669"/>
          <a:ext cx="2182375"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dirty="0"/>
            <a:t>Women's suffrage campaign begins </a:t>
          </a:r>
        </a:p>
      </dsp:txBody>
      <dsp:txXfrm>
        <a:off x="7016374" y="2175669"/>
        <a:ext cx="2182375" cy="1287996"/>
      </dsp:txXfrm>
    </dsp:sp>
    <dsp:sp modelId="{36B9BFEB-1D6D-4C19-975E-F946F6B80E86}">
      <dsp:nvSpPr>
        <dsp:cNvPr id="0" name=""/>
        <dsp:cNvSpPr/>
      </dsp:nvSpPr>
      <dsp:spPr>
        <a:xfrm>
          <a:off x="7016374" y="3463665"/>
          <a:ext cx="2182375"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1897</a:t>
          </a:r>
        </a:p>
      </dsp:txBody>
      <dsp:txXfrm>
        <a:off x="7016374" y="3463665"/>
        <a:ext cx="2182375" cy="452539"/>
      </dsp:txXfrm>
    </dsp:sp>
    <dsp:sp modelId="{1D075751-F83E-40A0-9612-C8931F660EC2}">
      <dsp:nvSpPr>
        <dsp:cNvPr id="0" name=""/>
        <dsp:cNvSpPr/>
      </dsp:nvSpPr>
      <dsp:spPr>
        <a:xfrm>
          <a:off x="6790511" y="2175669"/>
          <a:ext cx="0" cy="1287996"/>
        </a:xfrm>
        <a:prstGeom prst="line">
          <a:avLst/>
        </a:prstGeom>
        <a:noFill/>
        <a:ln w="12700" cap="flat" cmpd="sng" algn="ctr">
          <a:solidFill>
            <a:schemeClr val="accent2">
              <a:hueOff val="-1212803"/>
              <a:satOff val="-69940"/>
              <a:lumOff val="7190"/>
              <a:alphaOff val="0"/>
            </a:schemeClr>
          </a:solidFill>
          <a:prstDash val="dash"/>
          <a:miter lim="800000"/>
        </a:ln>
        <a:effectLst/>
      </dsp:spPr>
      <dsp:style>
        <a:lnRef idx="1">
          <a:scrgbClr r="0" g="0" b="0"/>
        </a:lnRef>
        <a:fillRef idx="0">
          <a:scrgbClr r="0" g="0" b="0"/>
        </a:fillRef>
        <a:effectRef idx="0">
          <a:scrgbClr r="0" g="0" b="0"/>
        </a:effectRef>
        <a:fontRef idx="minor"/>
      </dsp:style>
    </dsp:sp>
    <dsp:sp modelId="{DEA6B4D4-4D21-405B-A0A8-73C251095B4A}">
      <dsp:nvSpPr>
        <dsp:cNvPr id="0" name=""/>
        <dsp:cNvSpPr/>
      </dsp:nvSpPr>
      <dsp:spPr>
        <a:xfrm>
          <a:off x="6750262" y="2134940"/>
          <a:ext cx="81310" cy="81457"/>
        </a:xfrm>
        <a:prstGeom prst="ellipse">
          <a:avLst/>
        </a:prstGeom>
        <a:solidFill>
          <a:schemeClr val="accent2">
            <a:hueOff val="-1212803"/>
            <a:satOff val="-69940"/>
            <a:lumOff val="719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122A23-5040-4C24-8661-E6E896F740A7}">
      <dsp:nvSpPr>
        <dsp:cNvPr id="0" name=""/>
        <dsp:cNvSpPr/>
      </dsp:nvSpPr>
      <dsp:spPr>
        <a:xfrm rot="8100000">
          <a:off x="7942751" y="501694"/>
          <a:ext cx="319418" cy="319418"/>
        </a:xfrm>
        <a:prstGeom prst="teardrop">
          <a:avLst>
            <a:gd name="adj" fmla="val 115000"/>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7D317B-087A-4148-8A24-20605D82C1E7}">
      <dsp:nvSpPr>
        <dsp:cNvPr id="0" name=""/>
        <dsp:cNvSpPr/>
      </dsp:nvSpPr>
      <dsp:spPr>
        <a:xfrm>
          <a:off x="7978236" y="537178"/>
          <a:ext cx="248449" cy="248449"/>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78539C49-71F9-4D08-8593-9F2D03984C14}">
      <dsp:nvSpPr>
        <dsp:cNvPr id="0" name=""/>
        <dsp:cNvSpPr/>
      </dsp:nvSpPr>
      <dsp:spPr>
        <a:xfrm>
          <a:off x="8328323" y="887672"/>
          <a:ext cx="2182375"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Representation of the People Act for men over 21 and most women over 30</a:t>
          </a:r>
        </a:p>
      </dsp:txBody>
      <dsp:txXfrm>
        <a:off x="8328323" y="887672"/>
        <a:ext cx="2182375" cy="1287996"/>
      </dsp:txXfrm>
    </dsp:sp>
    <dsp:sp modelId="{00164CBE-CDC5-43C2-A8B3-1B1D93088E29}">
      <dsp:nvSpPr>
        <dsp:cNvPr id="0" name=""/>
        <dsp:cNvSpPr/>
      </dsp:nvSpPr>
      <dsp:spPr>
        <a:xfrm>
          <a:off x="8328323" y="435133"/>
          <a:ext cx="2182375"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1918</a:t>
          </a:r>
        </a:p>
      </dsp:txBody>
      <dsp:txXfrm>
        <a:off x="8328323" y="435133"/>
        <a:ext cx="2182375" cy="452539"/>
      </dsp:txXfrm>
    </dsp:sp>
    <dsp:sp modelId="{27413F34-2373-4D9B-8DF3-902B8F801F09}">
      <dsp:nvSpPr>
        <dsp:cNvPr id="0" name=""/>
        <dsp:cNvSpPr/>
      </dsp:nvSpPr>
      <dsp:spPr>
        <a:xfrm>
          <a:off x="8102460" y="887672"/>
          <a:ext cx="0" cy="1287996"/>
        </a:xfrm>
        <a:prstGeom prst="line">
          <a:avLst/>
        </a:prstGeom>
        <a:noFill/>
        <a:ln w="12700" cap="flat" cmpd="sng" algn="ctr">
          <a:solidFill>
            <a:schemeClr val="accent2">
              <a:hueOff val="-1455363"/>
              <a:satOff val="-83928"/>
              <a:lumOff val="8628"/>
              <a:alphaOff val="0"/>
            </a:schemeClr>
          </a:solidFill>
          <a:prstDash val="dash"/>
          <a:miter lim="800000"/>
        </a:ln>
        <a:effectLst/>
      </dsp:spPr>
      <dsp:style>
        <a:lnRef idx="1">
          <a:scrgbClr r="0" g="0" b="0"/>
        </a:lnRef>
        <a:fillRef idx="0">
          <a:scrgbClr r="0" g="0" b="0"/>
        </a:fillRef>
        <a:effectRef idx="0">
          <a:scrgbClr r="0" g="0" b="0"/>
        </a:effectRef>
        <a:fontRef idx="minor"/>
      </dsp:style>
    </dsp:sp>
    <dsp:sp modelId="{FA07786C-E66E-4AFD-91E2-4CC22283C0FB}">
      <dsp:nvSpPr>
        <dsp:cNvPr id="0" name=""/>
        <dsp:cNvSpPr/>
      </dsp:nvSpPr>
      <dsp:spPr>
        <a:xfrm>
          <a:off x="8062212" y="2134940"/>
          <a:ext cx="81310" cy="81457"/>
        </a:xfrm>
        <a:prstGeom prst="ellipse">
          <a:avLst/>
        </a:prstGeom>
        <a:solidFill>
          <a:schemeClr val="accent2">
            <a:hueOff val="-1455363"/>
            <a:satOff val="-83928"/>
            <a:lumOff val="8628"/>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7EC900-FE62-4657-9FE1-DBF0257D0CDA}" type="datetimeFigureOut">
              <a:rPr lang="en-GB" smtClean="0"/>
              <a:t>19/11/2020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393E0D-8DAC-47DC-A0E8-06B1894CE0E5}" type="slidenum">
              <a:rPr lang="en-GB" smtClean="0"/>
              <a:t>‹#›</a:t>
            </a:fld>
            <a:endParaRPr lang="en-GB"/>
          </a:p>
        </p:txBody>
      </p:sp>
    </p:spTree>
    <p:extLst>
      <p:ext uri="{BB962C8B-B14F-4D97-AF65-F5344CB8AC3E}">
        <p14:creationId xmlns:p14="http://schemas.microsoft.com/office/powerpoint/2010/main" val="18975119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9ed6a3bc79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 name="Google Shape;175;g9ed6a3bc79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9f4cc1965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9f4cc1965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a728d31c0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a728d31c0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9ef832e6ce_1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 name="Google Shape;202;g9ef832e6ce_1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9f4cc19656_0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9f4cc19656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ga728d31c08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8" name="Google Shape;218;ga728d31c08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g9ef832e6ce_1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0" name="Google Shape;230;g9ef832e6ce_1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g9f4cc19656_0_1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 name="Google Shape;235;g9f4cc19656_0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ga89920e49c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3" name="Google Shape;243;ga89920e49c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g9f4cc19656_0_1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3" name="Google Shape;253;g9f4cc19656_0_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ga89920e49c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4" name="Google Shape;264;ga89920e49c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Google Shape;275;g9f4cc19656_0_1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6" name="Google Shape;276;g9f4cc19656_0_1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ga8c538dc97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6" name="Google Shape;286;ga8c538dc97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
        <p:cNvGrpSpPr/>
        <p:nvPr/>
      </p:nvGrpSpPr>
      <p:grpSpPr>
        <a:xfrm>
          <a:off x="0" y="0"/>
          <a:ext cx="0" cy="0"/>
          <a:chOff x="0" y="0"/>
          <a:chExt cx="0" cy="0"/>
        </a:xfrm>
      </p:grpSpPr>
      <p:sp>
        <p:nvSpPr>
          <p:cNvPr id="297" name="Google Shape;297;g9f4cc19656_0_1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8" name="Google Shape;298;g9f4cc19656_0_1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a8c538dc97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a8c538dc97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
        <p:cNvGrpSpPr/>
        <p:nvPr/>
      </p:nvGrpSpPr>
      <p:grpSpPr>
        <a:xfrm>
          <a:off x="0" y="0"/>
          <a:ext cx="0" cy="0"/>
          <a:chOff x="0" y="0"/>
          <a:chExt cx="0" cy="0"/>
        </a:xfrm>
      </p:grpSpPr>
      <p:sp>
        <p:nvSpPr>
          <p:cNvPr id="317" name="Google Shape;317;g9ef832e6ce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8" name="Google Shape;318;g9ef832e6ce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1"/>
        <p:cNvGrpSpPr/>
        <p:nvPr/>
      </p:nvGrpSpPr>
      <p:grpSpPr>
        <a:xfrm>
          <a:off x="0" y="0"/>
          <a:ext cx="0" cy="0"/>
          <a:chOff x="0" y="0"/>
          <a:chExt cx="0" cy="0"/>
        </a:xfrm>
      </p:grpSpPr>
      <p:sp>
        <p:nvSpPr>
          <p:cNvPr id="322" name="Google Shape;322;g9f4cc19656_0_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3" name="Google Shape;323;g9f4cc19656_0_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
        <p:cNvGrpSpPr/>
        <p:nvPr/>
      </p:nvGrpSpPr>
      <p:grpSpPr>
        <a:xfrm>
          <a:off x="0" y="0"/>
          <a:ext cx="0" cy="0"/>
          <a:chOff x="0" y="0"/>
          <a:chExt cx="0" cy="0"/>
        </a:xfrm>
      </p:grpSpPr>
      <p:sp>
        <p:nvSpPr>
          <p:cNvPr id="332" name="Google Shape;332;ga89920e49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3" name="Google Shape;333;ga89920e49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Google Shape;344;g9ef832e6ce_1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5" name="Google Shape;345;g9ef832e6ce_1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8"/>
        <p:cNvGrpSpPr/>
        <p:nvPr/>
      </p:nvGrpSpPr>
      <p:grpSpPr>
        <a:xfrm>
          <a:off x="0" y="0"/>
          <a:ext cx="0" cy="0"/>
          <a:chOff x="0" y="0"/>
          <a:chExt cx="0" cy="0"/>
        </a:xfrm>
      </p:grpSpPr>
      <p:sp>
        <p:nvSpPr>
          <p:cNvPr id="349" name="Google Shape;349;g9f4cc19656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0" name="Google Shape;350;g9f4cc19656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a89920e49c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a89920e49c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1"/>
        <p:cNvGrpSpPr/>
        <p:nvPr/>
      </p:nvGrpSpPr>
      <p:grpSpPr>
        <a:xfrm>
          <a:off x="0" y="0"/>
          <a:ext cx="0" cy="0"/>
          <a:chOff x="0" y="0"/>
          <a:chExt cx="0" cy="0"/>
        </a:xfrm>
      </p:grpSpPr>
      <p:sp>
        <p:nvSpPr>
          <p:cNvPr id="372" name="Google Shape;372;g9ef832e6ce_1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3" name="Google Shape;373;g9ef832e6ce_1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6"/>
        <p:cNvGrpSpPr/>
        <p:nvPr/>
      </p:nvGrpSpPr>
      <p:grpSpPr>
        <a:xfrm>
          <a:off x="0" y="0"/>
          <a:ext cx="0" cy="0"/>
          <a:chOff x="0" y="0"/>
          <a:chExt cx="0" cy="0"/>
        </a:xfrm>
      </p:grpSpPr>
      <p:sp>
        <p:nvSpPr>
          <p:cNvPr id="377" name="Google Shape;377;ga8c538dc97_0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8" name="Google Shape;378;ga8c538dc97_0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p:cNvGrpSpPr/>
        <p:nvPr/>
      </p:nvGrpSpPr>
      <p:grpSpPr>
        <a:xfrm>
          <a:off x="0" y="0"/>
          <a:ext cx="0" cy="0"/>
          <a:chOff x="0" y="0"/>
          <a:chExt cx="0" cy="0"/>
        </a:xfrm>
      </p:grpSpPr>
      <p:sp>
        <p:nvSpPr>
          <p:cNvPr id="386" name="Google Shape;386;ga8c538dc97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7" name="Google Shape;387;ga8c538dc97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19/11/2020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19/11/2020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2A14D-B8D1-42F2-9610-142F3A589E0E}"/>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936B21BE-5E67-461B-BCC1-8EE0DE9E7309}"/>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5A505C-333B-4CF1-9B18-55C031FBADD7}"/>
              </a:ext>
            </a:extLst>
          </p:cNvPr>
          <p:cNvSpPr txBox="1">
            <a:spLocks noGrp="1"/>
          </p:cNvSpPr>
          <p:nvPr>
            <p:ph type="dt" sz="half" idx="7"/>
          </p:nvPr>
        </p:nvSpPr>
        <p:spPr/>
        <p:txBody>
          <a:bodyPr/>
          <a:lstStyle>
            <a:lvl1pPr>
              <a:defRPr/>
            </a:lvl1pPr>
          </a:lstStyle>
          <a:p>
            <a:pPr lvl="0"/>
            <a:fld id="{E022909B-9F31-4E57-AACC-F5204D366218}" type="datetime1">
              <a:rPr lang="en-GB"/>
              <a:pPr lvl="0"/>
              <a:t>19/11/2020</a:t>
            </a:fld>
            <a:endParaRPr lang="en-GB"/>
          </a:p>
        </p:txBody>
      </p:sp>
      <p:sp>
        <p:nvSpPr>
          <p:cNvPr id="5" name="Footer Placeholder 4">
            <a:extLst>
              <a:ext uri="{FF2B5EF4-FFF2-40B4-BE49-F238E27FC236}">
                <a16:creationId xmlns:a16="http://schemas.microsoft.com/office/drawing/2014/main" id="{E666BB08-87BE-4520-821D-26972B5CAF3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40A670F-7B09-4C63-91B9-CA49762935E0}"/>
              </a:ext>
            </a:extLst>
          </p:cNvPr>
          <p:cNvSpPr txBox="1">
            <a:spLocks noGrp="1"/>
          </p:cNvSpPr>
          <p:nvPr>
            <p:ph type="sldNum" sz="quarter" idx="8"/>
          </p:nvPr>
        </p:nvSpPr>
        <p:spPr/>
        <p:txBody>
          <a:bodyPr/>
          <a:lstStyle>
            <a:lvl1pPr>
              <a:defRPr/>
            </a:lvl1pPr>
          </a:lstStyle>
          <a:p>
            <a:pPr lvl="0"/>
            <a:fld id="{2FCF3D9E-7C1B-4E63-AABA-A99AB642B6F0}" type="slidenum">
              <a:t>‹#›</a:t>
            </a:fld>
            <a:endParaRPr lang="en-GB"/>
          </a:p>
        </p:txBody>
      </p:sp>
    </p:spTree>
    <p:extLst>
      <p:ext uri="{BB962C8B-B14F-4D97-AF65-F5344CB8AC3E}">
        <p14:creationId xmlns:p14="http://schemas.microsoft.com/office/powerpoint/2010/main" val="261208176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432D2-1F25-46A8-925C-09E06E91EBCF}"/>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9DB2E524-7F52-42F7-B61F-904CB5437224}"/>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B791503F-9EEA-4634-9B2B-73038AC60DCB}"/>
              </a:ext>
            </a:extLst>
          </p:cNvPr>
          <p:cNvSpPr txBox="1">
            <a:spLocks noGrp="1"/>
          </p:cNvSpPr>
          <p:nvPr>
            <p:ph type="dt" sz="half" idx="7"/>
          </p:nvPr>
        </p:nvSpPr>
        <p:spPr/>
        <p:txBody>
          <a:bodyPr/>
          <a:lstStyle>
            <a:lvl1pPr>
              <a:defRPr/>
            </a:lvl1pPr>
          </a:lstStyle>
          <a:p>
            <a:pPr lvl="0"/>
            <a:fld id="{544C86BA-CE37-452D-A9C9-A2D129D54EC6}" type="datetime1">
              <a:rPr lang="en-GB"/>
              <a:pPr lvl="0"/>
              <a:t>19/11/2020</a:t>
            </a:fld>
            <a:endParaRPr lang="en-GB"/>
          </a:p>
        </p:txBody>
      </p:sp>
      <p:sp>
        <p:nvSpPr>
          <p:cNvPr id="5" name="Footer Placeholder 4">
            <a:extLst>
              <a:ext uri="{FF2B5EF4-FFF2-40B4-BE49-F238E27FC236}">
                <a16:creationId xmlns:a16="http://schemas.microsoft.com/office/drawing/2014/main" id="{7F68D943-1B96-4083-84AC-07F5C53C32F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5F8464D-8DCF-428D-AC81-FA32A29F4A7A}"/>
              </a:ext>
            </a:extLst>
          </p:cNvPr>
          <p:cNvSpPr txBox="1">
            <a:spLocks noGrp="1"/>
          </p:cNvSpPr>
          <p:nvPr>
            <p:ph type="sldNum" sz="quarter" idx="8"/>
          </p:nvPr>
        </p:nvSpPr>
        <p:spPr/>
        <p:txBody>
          <a:bodyPr/>
          <a:lstStyle>
            <a:lvl1pPr>
              <a:defRPr/>
            </a:lvl1pPr>
          </a:lstStyle>
          <a:p>
            <a:pPr lvl="0"/>
            <a:fld id="{F94CF356-05AD-4543-B00C-C6F9ADDECBE7}" type="slidenum">
              <a:t>‹#›</a:t>
            </a:fld>
            <a:endParaRPr lang="en-GB"/>
          </a:p>
        </p:txBody>
      </p:sp>
    </p:spTree>
    <p:extLst>
      <p:ext uri="{BB962C8B-B14F-4D97-AF65-F5344CB8AC3E}">
        <p14:creationId xmlns:p14="http://schemas.microsoft.com/office/powerpoint/2010/main" val="72540710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15611" y="992767"/>
            <a:ext cx="11360800" cy="27368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6933"/>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1" name="Google Shape;11;p2"/>
          <p:cNvSpPr txBox="1">
            <a:spLocks noGrp="1"/>
          </p:cNvSpPr>
          <p:nvPr>
            <p:ph type="subTitle" idx="1"/>
          </p:nvPr>
        </p:nvSpPr>
        <p:spPr>
          <a:xfrm>
            <a:off x="415600" y="3778833"/>
            <a:ext cx="11360800" cy="1056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37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2" name="Google Shape;12;p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FE8EC9-174A-44AE-B476-A942A5CD45D8}"/>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A1F215C3-2780-488E-BAF6-ADF10FFFE85F}"/>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DC558A-FCA0-4D19-B18E-70BC43833FDD}"/>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FEF70904-4296-4194-BB53-840C50EE09ED}" type="datetime1">
              <a:rPr lang="en-GB"/>
              <a:pPr lvl="0"/>
              <a:t>19/11/2020</a:t>
            </a:fld>
            <a:endParaRPr lang="en-GB"/>
          </a:p>
        </p:txBody>
      </p:sp>
      <p:sp>
        <p:nvSpPr>
          <p:cNvPr id="5" name="Footer Placeholder 4">
            <a:extLst>
              <a:ext uri="{FF2B5EF4-FFF2-40B4-BE49-F238E27FC236}">
                <a16:creationId xmlns:a16="http://schemas.microsoft.com/office/drawing/2014/main" id="{42374CDE-7243-4261-BD77-ED6A5C0DCF3F}"/>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511B8232-0F4C-4790-BA88-FF293CD27BFF}"/>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A874EA45-9B57-48DC-B157-0ABE47179AED}" type="slidenum">
              <a:t>‹#›</a:t>
            </a:fld>
            <a:endParaRPr lang="en-GB"/>
          </a:p>
        </p:txBody>
      </p:sp>
    </p:spTree>
  </p:cSld>
  <p:clrMap bg1="lt1" tx1="dk1" bg2="lt2" tx2="dk2" accent1="accent1" accent2="accent2" accent3="accent3" accent4="accent4" accent5="accent5" accent6="accent6" hlink="hlink" folHlink="folHlink"/>
  <p:sldLayoutIdLst>
    <p:sldLayoutId id="2147483650" r:id="rId1"/>
    <p:sldLayoutId id="2147483649" r:id="rId2"/>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Autofit/>
          </a:bodyPr>
          <a:lstStyle>
            <a:lvl1pPr lvl="0" algn="r">
              <a:buNone/>
              <a:defRPr sz="1333">
                <a:solidFill>
                  <a:schemeClr val="dk2"/>
                </a:solidFill>
              </a:defRPr>
            </a:lvl1pPr>
            <a:lvl2pPr lvl="1" algn="r">
              <a:buNone/>
              <a:defRPr sz="1333">
                <a:solidFill>
                  <a:schemeClr val="dk2"/>
                </a:solidFill>
              </a:defRPr>
            </a:lvl2pPr>
            <a:lvl3pPr lvl="2" algn="r">
              <a:buNone/>
              <a:defRPr sz="1333">
                <a:solidFill>
                  <a:schemeClr val="dk2"/>
                </a:solidFill>
              </a:defRPr>
            </a:lvl3pPr>
            <a:lvl4pPr lvl="3" algn="r">
              <a:buNone/>
              <a:defRPr sz="1333">
                <a:solidFill>
                  <a:schemeClr val="dk2"/>
                </a:solidFill>
              </a:defRPr>
            </a:lvl4pPr>
            <a:lvl5pPr lvl="4" algn="r">
              <a:buNone/>
              <a:defRPr sz="1333">
                <a:solidFill>
                  <a:schemeClr val="dk2"/>
                </a:solidFill>
              </a:defRPr>
            </a:lvl5pPr>
            <a:lvl6pPr lvl="5" algn="r">
              <a:buNone/>
              <a:defRPr sz="1333">
                <a:solidFill>
                  <a:schemeClr val="dk2"/>
                </a:solidFill>
              </a:defRPr>
            </a:lvl6pPr>
            <a:lvl7pPr lvl="6" algn="r">
              <a:buNone/>
              <a:defRPr sz="1333">
                <a:solidFill>
                  <a:schemeClr val="dk2"/>
                </a:solidFill>
              </a:defRPr>
            </a:lvl7pPr>
            <a:lvl8pPr lvl="7" algn="r">
              <a:buNone/>
              <a:defRPr sz="1333">
                <a:solidFill>
                  <a:schemeClr val="dk2"/>
                </a:solidFill>
              </a:defRPr>
            </a:lvl8pPr>
            <a:lvl9pPr lvl="8" algn="r">
              <a:buNone/>
              <a:defRPr sz="1333">
                <a:solidFill>
                  <a:schemeClr val="dk2"/>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72"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0.jpeg"/><Relationship Id="rId2" Type="http://schemas.openxmlformats.org/officeDocument/2006/relationships/image" Target="../media/image25.jpeg"/><Relationship Id="rId1" Type="http://schemas.openxmlformats.org/officeDocument/2006/relationships/slideLayout" Target="../slideLayouts/slideLayout12.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36.jpeg"/><Relationship Id="rId7" Type="http://schemas.openxmlformats.org/officeDocument/2006/relationships/image" Target="../media/image40.jpeg"/><Relationship Id="rId2" Type="http://schemas.openxmlformats.org/officeDocument/2006/relationships/image" Target="../media/image35.jpeg"/><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s>
</file>

<file path=ppt/slides/_rels/slide59.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image" Target="../media/image42.jpeg"/><Relationship Id="rId7" Type="http://schemas.openxmlformats.org/officeDocument/2006/relationships/image" Target="../media/image46.jpeg"/><Relationship Id="rId2" Type="http://schemas.openxmlformats.org/officeDocument/2006/relationships/image" Target="../media/image41.jpeg"/><Relationship Id="rId1" Type="http://schemas.openxmlformats.org/officeDocument/2006/relationships/slideLayout" Target="../slideLayouts/slideLayout2.xm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jpeg"/><Relationship Id="rId9" Type="http://schemas.openxmlformats.org/officeDocument/2006/relationships/image" Target="../media/image48.jpeg"/></Relationships>
</file>

<file path=ppt/slides/_rels/slide6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image" Target="../media/image54.jpeg"/><Relationship Id="rId7" Type="http://schemas.openxmlformats.org/officeDocument/2006/relationships/image" Target="../media/image58.jpeg"/><Relationship Id="rId2" Type="http://schemas.openxmlformats.org/officeDocument/2006/relationships/image" Target="../media/image53.jpeg"/><Relationship Id="rId1" Type="http://schemas.openxmlformats.org/officeDocument/2006/relationships/slideLayout" Target="../slideLayouts/slideLayout2.xml"/><Relationship Id="rId6" Type="http://schemas.openxmlformats.org/officeDocument/2006/relationships/image" Target="../media/image57.jpeg"/><Relationship Id="rId5" Type="http://schemas.openxmlformats.org/officeDocument/2006/relationships/image" Target="../media/image56.jpeg"/><Relationship Id="rId4" Type="http://schemas.openxmlformats.org/officeDocument/2006/relationships/image" Target="../media/image55.jpeg"/><Relationship Id="rId9" Type="http://schemas.openxmlformats.org/officeDocument/2006/relationships/image" Target="../media/image60.jpeg"/></Relationships>
</file>

<file path=ppt/slides/_rels/slide77.xml.rels><?xml version="1.0" encoding="UTF-8" standalone="yes"?>
<Relationships xmlns="http://schemas.openxmlformats.org/package/2006/relationships"><Relationship Id="rId3" Type="http://schemas.openxmlformats.org/officeDocument/2006/relationships/image" Target="../media/image62.jpeg"/><Relationship Id="rId7" Type="http://schemas.openxmlformats.org/officeDocument/2006/relationships/image" Target="../media/image66.jpeg"/><Relationship Id="rId2" Type="http://schemas.openxmlformats.org/officeDocument/2006/relationships/image" Target="../media/image61.jpeg"/><Relationship Id="rId1" Type="http://schemas.openxmlformats.org/officeDocument/2006/relationships/slideLayout" Target="../slideLayouts/slideLayout2.xml"/><Relationship Id="rId6" Type="http://schemas.openxmlformats.org/officeDocument/2006/relationships/image" Target="../media/image65.jpeg"/><Relationship Id="rId5" Type="http://schemas.openxmlformats.org/officeDocument/2006/relationships/image" Target="../media/image64.jpeg"/><Relationship Id="rId4" Type="http://schemas.openxmlformats.org/officeDocument/2006/relationships/image" Target="../media/image63.jpeg"/></Relationships>
</file>

<file path=ppt/slides/_rels/slide78.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Layout" Target="../slideLayouts/slideLayout2.xml"/><Relationship Id="rId6" Type="http://schemas.openxmlformats.org/officeDocument/2006/relationships/image" Target="../media/image71.jpeg"/><Relationship Id="rId5" Type="http://schemas.openxmlformats.org/officeDocument/2006/relationships/image" Target="../media/image70.jpeg"/><Relationship Id="rId4" Type="http://schemas.openxmlformats.org/officeDocument/2006/relationships/image" Target="../media/image69.jpeg"/></Relationships>
</file>

<file path=ppt/slides/_rels/slide79.xml.rels><?xml version="1.0" encoding="UTF-8" standalone="yes"?>
<Relationships xmlns="http://schemas.openxmlformats.org/package/2006/relationships"><Relationship Id="rId3" Type="http://schemas.openxmlformats.org/officeDocument/2006/relationships/image" Target="../media/image73.jpeg"/><Relationship Id="rId7" Type="http://schemas.openxmlformats.org/officeDocument/2006/relationships/image" Target="../media/image77.jpeg"/><Relationship Id="rId2" Type="http://schemas.openxmlformats.org/officeDocument/2006/relationships/image" Target="../media/image72.jpeg"/><Relationship Id="rId1" Type="http://schemas.openxmlformats.org/officeDocument/2006/relationships/slideLayout" Target="../slideLayouts/slideLayout2.xml"/><Relationship Id="rId6" Type="http://schemas.openxmlformats.org/officeDocument/2006/relationships/image" Target="../media/image76.jpeg"/><Relationship Id="rId5" Type="http://schemas.openxmlformats.org/officeDocument/2006/relationships/image" Target="../media/image75.jpeg"/><Relationship Id="rId4" Type="http://schemas.openxmlformats.org/officeDocument/2006/relationships/image" Target="../media/image74.jpeg"/></Relationships>
</file>

<file path=ppt/slides/_rels/slide80.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2.xml"/><Relationship Id="rId6" Type="http://schemas.openxmlformats.org/officeDocument/2006/relationships/image" Target="../media/image82.jpeg"/><Relationship Id="rId5" Type="http://schemas.openxmlformats.org/officeDocument/2006/relationships/image" Target="../media/image81.jpeg"/><Relationship Id="rId4" Type="http://schemas.openxmlformats.org/officeDocument/2006/relationships/image" Target="../media/image80.jpeg"/></Relationships>
</file>

<file path=ppt/slides/_rels/slide81.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jpeg"/><Relationship Id="rId1" Type="http://schemas.openxmlformats.org/officeDocument/2006/relationships/slideLayout" Target="../slideLayouts/slideLayout2.xml"/><Relationship Id="rId5" Type="http://schemas.openxmlformats.org/officeDocument/2006/relationships/image" Target="../media/image86.jpeg"/><Relationship Id="rId4" Type="http://schemas.openxmlformats.org/officeDocument/2006/relationships/image" Target="../media/image85.jpeg"/></Relationships>
</file>

<file path=ppt/slides/_rels/slide82.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image" Target="../media/image87.jpeg"/><Relationship Id="rId1" Type="http://schemas.openxmlformats.org/officeDocument/2006/relationships/slideLayout" Target="../slideLayouts/slideLayout2.xml"/><Relationship Id="rId6" Type="http://schemas.openxmlformats.org/officeDocument/2006/relationships/image" Target="../media/image91.jpeg"/><Relationship Id="rId5" Type="http://schemas.openxmlformats.org/officeDocument/2006/relationships/image" Target="../media/image90.jpeg"/><Relationship Id="rId4" Type="http://schemas.openxmlformats.org/officeDocument/2006/relationships/image" Target="../media/image89.jpeg"/></Relationships>
</file>

<file path=ppt/slides/_rels/slide83.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2.jpeg"/><Relationship Id="rId1" Type="http://schemas.openxmlformats.org/officeDocument/2006/relationships/slideLayout" Target="../slideLayouts/slideLayout2.xml"/><Relationship Id="rId6" Type="http://schemas.openxmlformats.org/officeDocument/2006/relationships/image" Target="../media/image96.jpeg"/><Relationship Id="rId5" Type="http://schemas.openxmlformats.org/officeDocument/2006/relationships/image" Target="../media/image95.jpeg"/><Relationship Id="rId4" Type="http://schemas.openxmlformats.org/officeDocument/2006/relationships/image" Target="../media/image94.png"/></Relationships>
</file>

<file path=ppt/slides/_rels/slide84.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image" Target="../media/image97.jpeg"/><Relationship Id="rId1" Type="http://schemas.openxmlformats.org/officeDocument/2006/relationships/slideLayout" Target="../slideLayouts/slideLayout2.xml"/><Relationship Id="rId5" Type="http://schemas.openxmlformats.org/officeDocument/2006/relationships/image" Target="../media/image100.jpeg"/><Relationship Id="rId4" Type="http://schemas.openxmlformats.org/officeDocument/2006/relationships/image" Target="../media/image99.jpeg"/></Relationships>
</file>

<file path=ppt/slides/_rels/slide85.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image" Target="../media/image101.jpeg"/><Relationship Id="rId1" Type="http://schemas.openxmlformats.org/officeDocument/2006/relationships/slideLayout" Target="../slideLayouts/slideLayout2.xml"/><Relationship Id="rId6" Type="http://schemas.openxmlformats.org/officeDocument/2006/relationships/image" Target="../media/image105.jpeg"/><Relationship Id="rId5" Type="http://schemas.openxmlformats.org/officeDocument/2006/relationships/image" Target="../media/image104.jpeg"/><Relationship Id="rId4" Type="http://schemas.openxmlformats.org/officeDocument/2006/relationships/image" Target="../media/image103.jpeg"/></Relationships>
</file>

<file path=ppt/slides/_rels/slide86.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106.jpeg"/><Relationship Id="rId1" Type="http://schemas.openxmlformats.org/officeDocument/2006/relationships/slideLayout" Target="../slideLayouts/slideLayout2.xml"/><Relationship Id="rId5" Type="http://schemas.openxmlformats.org/officeDocument/2006/relationships/image" Target="../media/image109.jpeg"/><Relationship Id="rId4" Type="http://schemas.openxmlformats.org/officeDocument/2006/relationships/image" Target="../media/image108.jpeg"/></Relationships>
</file>

<file path=ppt/slides/_rels/slide87.xml.rels><?xml version="1.0" encoding="UTF-8" standalone="yes"?>
<Relationships xmlns="http://schemas.openxmlformats.org/package/2006/relationships"><Relationship Id="rId3" Type="http://schemas.openxmlformats.org/officeDocument/2006/relationships/image" Target="../media/image111.jpeg"/><Relationship Id="rId7" Type="http://schemas.openxmlformats.org/officeDocument/2006/relationships/image" Target="../media/image115.jpeg"/><Relationship Id="rId2" Type="http://schemas.openxmlformats.org/officeDocument/2006/relationships/image" Target="../media/image110.jpeg"/><Relationship Id="rId1" Type="http://schemas.openxmlformats.org/officeDocument/2006/relationships/slideLayout" Target="../slideLayouts/slideLayout2.xml"/><Relationship Id="rId6" Type="http://schemas.openxmlformats.org/officeDocument/2006/relationships/image" Target="../media/image114.jpeg"/><Relationship Id="rId5" Type="http://schemas.openxmlformats.org/officeDocument/2006/relationships/image" Target="../media/image113.jpeg"/><Relationship Id="rId4" Type="http://schemas.openxmlformats.org/officeDocument/2006/relationships/image" Target="../media/image112.jpeg"/></Relationships>
</file>

<file path=ppt/slides/_rels/slide88.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image" Target="../media/image116.jpeg"/><Relationship Id="rId1" Type="http://schemas.openxmlformats.org/officeDocument/2006/relationships/slideLayout" Target="../slideLayouts/slideLayout2.xml"/><Relationship Id="rId6" Type="http://schemas.openxmlformats.org/officeDocument/2006/relationships/image" Target="../media/image120.jpeg"/><Relationship Id="rId5" Type="http://schemas.openxmlformats.org/officeDocument/2006/relationships/image" Target="../media/image119.png"/><Relationship Id="rId4" Type="http://schemas.openxmlformats.org/officeDocument/2006/relationships/image" Target="../media/image118.jpeg"/></Relationships>
</file>

<file path=ppt/slides/_rels/slide89.xml.rels><?xml version="1.0" encoding="UTF-8" standalone="yes"?>
<Relationships xmlns="http://schemas.openxmlformats.org/package/2006/relationships"><Relationship Id="rId3" Type="http://schemas.openxmlformats.org/officeDocument/2006/relationships/image" Target="../media/image122.jpeg"/><Relationship Id="rId7" Type="http://schemas.openxmlformats.org/officeDocument/2006/relationships/image" Target="../media/image126.jpeg"/><Relationship Id="rId2" Type="http://schemas.openxmlformats.org/officeDocument/2006/relationships/image" Target="../media/image121.jpeg"/><Relationship Id="rId1" Type="http://schemas.openxmlformats.org/officeDocument/2006/relationships/slideLayout" Target="../slideLayouts/slideLayout2.xml"/><Relationship Id="rId6" Type="http://schemas.openxmlformats.org/officeDocument/2006/relationships/image" Target="../media/image125.jpeg"/><Relationship Id="rId5" Type="http://schemas.openxmlformats.org/officeDocument/2006/relationships/image" Target="../media/image124.jpeg"/><Relationship Id="rId4" Type="http://schemas.openxmlformats.org/officeDocument/2006/relationships/image" Target="../media/image123.jpeg"/></Relationships>
</file>

<file path=ppt/slides/_rels/slide90.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image" Target="../media/image127.jpeg"/><Relationship Id="rId1" Type="http://schemas.openxmlformats.org/officeDocument/2006/relationships/slideLayout" Target="../slideLayouts/slideLayout2.xml"/><Relationship Id="rId5" Type="http://schemas.openxmlformats.org/officeDocument/2006/relationships/image" Target="../media/image130.jpeg"/><Relationship Id="rId4" Type="http://schemas.openxmlformats.org/officeDocument/2006/relationships/image" Target="../media/image129.jpeg"/></Relationships>
</file>

<file path=ppt/slides/_rels/slide91.xml.rels><?xml version="1.0" encoding="UTF-8" standalone="yes"?>
<Relationships xmlns="http://schemas.openxmlformats.org/package/2006/relationships"><Relationship Id="rId8" Type="http://schemas.openxmlformats.org/officeDocument/2006/relationships/image" Target="../media/image137.jpeg"/><Relationship Id="rId3" Type="http://schemas.openxmlformats.org/officeDocument/2006/relationships/image" Target="../media/image132.jpeg"/><Relationship Id="rId7" Type="http://schemas.openxmlformats.org/officeDocument/2006/relationships/image" Target="../media/image136.jpeg"/><Relationship Id="rId2" Type="http://schemas.openxmlformats.org/officeDocument/2006/relationships/image" Target="../media/image131.jpeg"/><Relationship Id="rId1" Type="http://schemas.openxmlformats.org/officeDocument/2006/relationships/slideLayout" Target="../slideLayouts/slideLayout2.xml"/><Relationship Id="rId6" Type="http://schemas.openxmlformats.org/officeDocument/2006/relationships/image" Target="../media/image135.png"/><Relationship Id="rId5" Type="http://schemas.openxmlformats.org/officeDocument/2006/relationships/image" Target="../media/image134.jpeg"/><Relationship Id="rId4" Type="http://schemas.openxmlformats.org/officeDocument/2006/relationships/image" Target="../media/image133.jpeg"/></Relationships>
</file>

<file path=ppt/slides/_rels/slide92.xml.rels><?xml version="1.0" encoding="UTF-8" standalone="yes"?>
<Relationships xmlns="http://schemas.openxmlformats.org/package/2006/relationships"><Relationship Id="rId3" Type="http://schemas.openxmlformats.org/officeDocument/2006/relationships/image" Target="../media/image139.jpeg"/><Relationship Id="rId7" Type="http://schemas.openxmlformats.org/officeDocument/2006/relationships/image" Target="../media/image143.jpeg"/><Relationship Id="rId2" Type="http://schemas.openxmlformats.org/officeDocument/2006/relationships/image" Target="../media/image138.jpeg"/><Relationship Id="rId1" Type="http://schemas.openxmlformats.org/officeDocument/2006/relationships/slideLayout" Target="../slideLayouts/slideLayout2.xml"/><Relationship Id="rId6" Type="http://schemas.openxmlformats.org/officeDocument/2006/relationships/image" Target="../media/image142.jpeg"/><Relationship Id="rId5" Type="http://schemas.openxmlformats.org/officeDocument/2006/relationships/image" Target="../media/image141.jpeg"/><Relationship Id="rId4" Type="http://schemas.openxmlformats.org/officeDocument/2006/relationships/image" Target="../media/image140.jpeg"/></Relationships>
</file>

<file path=ppt/slides/_rels/slide93.xml.rels><?xml version="1.0" encoding="UTF-8" standalone="yes"?>
<Relationships xmlns="http://schemas.openxmlformats.org/package/2006/relationships"><Relationship Id="rId3" Type="http://schemas.openxmlformats.org/officeDocument/2006/relationships/image" Target="../media/image145.jpeg"/><Relationship Id="rId2" Type="http://schemas.openxmlformats.org/officeDocument/2006/relationships/image" Target="../media/image144.jpeg"/><Relationship Id="rId1" Type="http://schemas.openxmlformats.org/officeDocument/2006/relationships/slideLayout" Target="../slideLayouts/slideLayout2.xml"/><Relationship Id="rId6" Type="http://schemas.openxmlformats.org/officeDocument/2006/relationships/image" Target="../media/image148.jpeg"/><Relationship Id="rId5" Type="http://schemas.openxmlformats.org/officeDocument/2006/relationships/image" Target="../media/image147.jpeg"/><Relationship Id="rId4" Type="http://schemas.openxmlformats.org/officeDocument/2006/relationships/image" Target="../media/image146.jpeg"/></Relationships>
</file>

<file path=ppt/slides/_rels/slide94.xml.rels><?xml version="1.0" encoding="UTF-8" standalone="yes"?>
<Relationships xmlns="http://schemas.openxmlformats.org/package/2006/relationships"><Relationship Id="rId3" Type="http://schemas.openxmlformats.org/officeDocument/2006/relationships/image" Target="../media/image150.jpeg"/><Relationship Id="rId2" Type="http://schemas.openxmlformats.org/officeDocument/2006/relationships/image" Target="../media/image149.jpeg"/><Relationship Id="rId1" Type="http://schemas.openxmlformats.org/officeDocument/2006/relationships/slideLayout" Target="../slideLayouts/slideLayout2.xml"/><Relationship Id="rId5" Type="http://schemas.openxmlformats.org/officeDocument/2006/relationships/image" Target="../media/image152.jpeg"/><Relationship Id="rId4" Type="http://schemas.openxmlformats.org/officeDocument/2006/relationships/image" Target="../media/image151.jpeg"/></Relationships>
</file>

<file path=ppt/slides/_rels/slide95.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image" Target="../media/image153.jpeg"/><Relationship Id="rId1" Type="http://schemas.openxmlformats.org/officeDocument/2006/relationships/slideLayout" Target="../slideLayouts/slideLayout2.xml"/><Relationship Id="rId6" Type="http://schemas.openxmlformats.org/officeDocument/2006/relationships/image" Target="../media/image157.jpeg"/><Relationship Id="rId5" Type="http://schemas.openxmlformats.org/officeDocument/2006/relationships/image" Target="../media/image156.jpeg"/><Relationship Id="rId4" Type="http://schemas.openxmlformats.org/officeDocument/2006/relationships/image" Target="../media/image155.jpeg"/></Relationships>
</file>

<file path=ppt/slides/_rels/slide96.xml.rels><?xml version="1.0" encoding="UTF-8" standalone="yes"?>
<Relationships xmlns="http://schemas.openxmlformats.org/package/2006/relationships"><Relationship Id="rId3" Type="http://schemas.openxmlformats.org/officeDocument/2006/relationships/image" Target="../media/image159.jpeg"/><Relationship Id="rId2" Type="http://schemas.openxmlformats.org/officeDocument/2006/relationships/image" Target="../media/image158.jpeg"/><Relationship Id="rId1" Type="http://schemas.openxmlformats.org/officeDocument/2006/relationships/slideLayout" Target="../slideLayouts/slideLayout2.xml"/><Relationship Id="rId4" Type="http://schemas.openxmlformats.org/officeDocument/2006/relationships/image" Target="../media/image160.jpeg"/></Relationships>
</file>

<file path=ppt/slides/_rels/slide97.xml.rels><?xml version="1.0" encoding="UTF-8" standalone="yes"?>
<Relationships xmlns="http://schemas.openxmlformats.org/package/2006/relationships"><Relationship Id="rId8" Type="http://schemas.openxmlformats.org/officeDocument/2006/relationships/image" Target="../media/image167.jpeg"/><Relationship Id="rId3" Type="http://schemas.openxmlformats.org/officeDocument/2006/relationships/image" Target="../media/image162.jpeg"/><Relationship Id="rId7" Type="http://schemas.openxmlformats.org/officeDocument/2006/relationships/image" Target="../media/image166.jpeg"/><Relationship Id="rId2" Type="http://schemas.openxmlformats.org/officeDocument/2006/relationships/image" Target="../media/image161.jpeg"/><Relationship Id="rId1" Type="http://schemas.openxmlformats.org/officeDocument/2006/relationships/slideLayout" Target="../slideLayouts/slideLayout2.xml"/><Relationship Id="rId6" Type="http://schemas.openxmlformats.org/officeDocument/2006/relationships/image" Target="../media/image165.jpeg"/><Relationship Id="rId5" Type="http://schemas.openxmlformats.org/officeDocument/2006/relationships/image" Target="../media/image164.jpeg"/><Relationship Id="rId4" Type="http://schemas.openxmlformats.org/officeDocument/2006/relationships/image" Target="../media/image163.jpeg"/></Relationships>
</file>

<file path=ppt/slides/_rels/slide98.xml.rels><?xml version="1.0" encoding="UTF-8" standalone="yes"?>
<Relationships xmlns="http://schemas.openxmlformats.org/package/2006/relationships"><Relationship Id="rId3" Type="http://schemas.openxmlformats.org/officeDocument/2006/relationships/image" Target="../media/image169.jpeg"/><Relationship Id="rId2" Type="http://schemas.openxmlformats.org/officeDocument/2006/relationships/image" Target="../media/image168.jpeg"/><Relationship Id="rId1" Type="http://schemas.openxmlformats.org/officeDocument/2006/relationships/slideLayout" Target="../slideLayouts/slideLayout2.xml"/><Relationship Id="rId5" Type="http://schemas.openxmlformats.org/officeDocument/2006/relationships/image" Target="../media/image171.jpeg"/><Relationship Id="rId4" Type="http://schemas.openxmlformats.org/officeDocument/2006/relationships/image" Target="../media/image170.jpeg"/></Relationships>
</file>

<file path=ppt/slides/_rels/slide99.xml.rels><?xml version="1.0" encoding="UTF-8" standalone="yes"?>
<Relationships xmlns="http://schemas.openxmlformats.org/package/2006/relationships"><Relationship Id="rId3" Type="http://schemas.openxmlformats.org/officeDocument/2006/relationships/image" Target="../media/image173.jpeg"/><Relationship Id="rId2" Type="http://schemas.openxmlformats.org/officeDocument/2006/relationships/image" Target="../media/image172.jpeg"/><Relationship Id="rId1" Type="http://schemas.openxmlformats.org/officeDocument/2006/relationships/slideLayout" Target="../slideLayouts/slideLayout2.xml"/><Relationship Id="rId6" Type="http://schemas.openxmlformats.org/officeDocument/2006/relationships/image" Target="../media/image176.jpeg"/><Relationship Id="rId5" Type="http://schemas.openxmlformats.org/officeDocument/2006/relationships/image" Target="../media/image175.jpeg"/><Relationship Id="rId4" Type="http://schemas.openxmlformats.org/officeDocument/2006/relationships/image" Target="../media/image174.jpeg"/></Relationships>
</file>

<file path=ppt/slides/_rels/slide100.xml.rels><?xml version="1.0" encoding="UTF-8" standalone="yes"?>
<Relationships xmlns="http://schemas.openxmlformats.org/package/2006/relationships"><Relationship Id="rId3" Type="http://schemas.openxmlformats.org/officeDocument/2006/relationships/image" Target="../media/image178.jpeg"/><Relationship Id="rId7" Type="http://schemas.openxmlformats.org/officeDocument/2006/relationships/image" Target="../media/image182.jpeg"/><Relationship Id="rId2" Type="http://schemas.openxmlformats.org/officeDocument/2006/relationships/image" Target="../media/image177.jpeg"/><Relationship Id="rId1" Type="http://schemas.openxmlformats.org/officeDocument/2006/relationships/slideLayout" Target="../slideLayouts/slideLayout2.xml"/><Relationship Id="rId6" Type="http://schemas.openxmlformats.org/officeDocument/2006/relationships/image" Target="../media/image181.jpeg"/><Relationship Id="rId5" Type="http://schemas.openxmlformats.org/officeDocument/2006/relationships/image" Target="../media/image180.jpeg"/><Relationship Id="rId4" Type="http://schemas.openxmlformats.org/officeDocument/2006/relationships/image" Target="../media/image179.jpeg"/></Relationships>
</file>

<file path=ppt/slides/_rels/slide101.xml.rels><?xml version="1.0" encoding="UTF-8" standalone="yes"?>
<Relationships xmlns="http://schemas.openxmlformats.org/package/2006/relationships"><Relationship Id="rId3" Type="http://schemas.openxmlformats.org/officeDocument/2006/relationships/image" Target="../media/image184.jpeg"/><Relationship Id="rId2" Type="http://schemas.openxmlformats.org/officeDocument/2006/relationships/image" Target="../media/image183.jpeg"/><Relationship Id="rId1" Type="http://schemas.openxmlformats.org/officeDocument/2006/relationships/slideLayout" Target="../slideLayouts/slideLayout2.xml"/><Relationship Id="rId6" Type="http://schemas.openxmlformats.org/officeDocument/2006/relationships/image" Target="../media/image187.jpeg"/><Relationship Id="rId5" Type="http://schemas.openxmlformats.org/officeDocument/2006/relationships/image" Target="../media/image186.jpeg"/><Relationship Id="rId4" Type="http://schemas.openxmlformats.org/officeDocument/2006/relationships/image" Target="../media/image185.jpeg"/></Relationships>
</file>

<file path=ppt/slides/_rels/slide102.xml.rels><?xml version="1.0" encoding="UTF-8" standalone="yes"?>
<Relationships xmlns="http://schemas.openxmlformats.org/package/2006/relationships"><Relationship Id="rId3" Type="http://schemas.openxmlformats.org/officeDocument/2006/relationships/image" Target="../media/image189.jpeg"/><Relationship Id="rId2" Type="http://schemas.openxmlformats.org/officeDocument/2006/relationships/image" Target="../media/image188.jpeg"/><Relationship Id="rId1" Type="http://schemas.openxmlformats.org/officeDocument/2006/relationships/slideLayout" Target="../slideLayouts/slideLayout2.xml"/><Relationship Id="rId5" Type="http://schemas.openxmlformats.org/officeDocument/2006/relationships/image" Target="../media/image191.jpeg"/><Relationship Id="rId4" Type="http://schemas.openxmlformats.org/officeDocument/2006/relationships/image" Target="../media/image190.jpeg"/></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8" Type="http://schemas.openxmlformats.org/officeDocument/2006/relationships/hyperlink" Target="http://www.cutandthrust.co.uk/our-team.html" TargetMode="External"/><Relationship Id="rId3" Type="http://schemas.openxmlformats.org/officeDocument/2006/relationships/image" Target="../media/image193.png"/><Relationship Id="rId7" Type="http://schemas.openxmlformats.org/officeDocument/2006/relationships/hyperlink" Target="https://www.rennykrupinski.com/renny/" TargetMode="External"/><Relationship Id="rId2" Type="http://schemas.openxmlformats.org/officeDocument/2006/relationships/image" Target="../media/image192.png"/><Relationship Id="rId1" Type="http://schemas.openxmlformats.org/officeDocument/2006/relationships/slideLayout" Target="../slideLayouts/slideLayout2.xml"/><Relationship Id="rId6" Type="http://schemas.openxmlformats.org/officeDocument/2006/relationships/hyperlink" Target="http://www.kombatkate.co.uk/" TargetMode="External"/><Relationship Id="rId5" Type="http://schemas.openxmlformats.org/officeDocument/2006/relationships/hyperlink" Target="https://www.strikefightcompany.com/" TargetMode="External"/><Relationship Id="rId4" Type="http://schemas.openxmlformats.org/officeDocument/2006/relationships/image" Target="../media/image194.png"/></Relationships>
</file>

<file path=ppt/slides/_rels/slide106.xml.rels><?xml version="1.0" encoding="UTF-8" standalone="yes"?>
<Relationships xmlns="http://schemas.openxmlformats.org/package/2006/relationships"><Relationship Id="rId3" Type="http://schemas.openxmlformats.org/officeDocument/2006/relationships/image" Target="../media/image196.png"/><Relationship Id="rId2" Type="http://schemas.openxmlformats.org/officeDocument/2006/relationships/image" Target="../media/image195.jpe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198.jpeg"/><Relationship Id="rId2" Type="http://schemas.openxmlformats.org/officeDocument/2006/relationships/image" Target="../media/image197.jpeg"/><Relationship Id="rId1" Type="http://schemas.openxmlformats.org/officeDocument/2006/relationships/slideLayout" Target="../slideLayouts/slideLayout2.xml"/><Relationship Id="rId5" Type="http://schemas.openxmlformats.org/officeDocument/2006/relationships/image" Target="../media/image200.jpeg"/><Relationship Id="rId4" Type="http://schemas.openxmlformats.org/officeDocument/2006/relationships/image" Target="../media/image199.jpeg"/></Relationships>
</file>

<file path=ppt/slides/_rels/slide108.xml.rels><?xml version="1.0" encoding="UTF-8" standalone="yes"?>
<Relationships xmlns="http://schemas.openxmlformats.org/package/2006/relationships"><Relationship Id="rId8" Type="http://schemas.openxmlformats.org/officeDocument/2006/relationships/image" Target="../media/image206.png"/><Relationship Id="rId13" Type="http://schemas.openxmlformats.org/officeDocument/2006/relationships/image" Target="../media/image211.png"/><Relationship Id="rId3" Type="http://schemas.openxmlformats.org/officeDocument/2006/relationships/hyperlink" Target="https://www.youtube.com/watch?v=PPOlUopntjM" TargetMode="External"/><Relationship Id="rId7" Type="http://schemas.openxmlformats.org/officeDocument/2006/relationships/image" Target="../media/image205.png"/><Relationship Id="rId12" Type="http://schemas.openxmlformats.org/officeDocument/2006/relationships/image" Target="../media/image210.png"/><Relationship Id="rId2" Type="http://schemas.openxmlformats.org/officeDocument/2006/relationships/image" Target="../media/image201.png"/><Relationship Id="rId1" Type="http://schemas.openxmlformats.org/officeDocument/2006/relationships/slideLayout" Target="../slideLayouts/slideLayout2.xml"/><Relationship Id="rId6" Type="http://schemas.openxmlformats.org/officeDocument/2006/relationships/image" Target="../media/image204.png"/><Relationship Id="rId11" Type="http://schemas.openxmlformats.org/officeDocument/2006/relationships/image" Target="../media/image209.png"/><Relationship Id="rId5" Type="http://schemas.openxmlformats.org/officeDocument/2006/relationships/image" Target="../media/image203.png"/><Relationship Id="rId10" Type="http://schemas.openxmlformats.org/officeDocument/2006/relationships/image" Target="../media/image208.png"/><Relationship Id="rId4" Type="http://schemas.openxmlformats.org/officeDocument/2006/relationships/image" Target="../media/image202.png"/><Relationship Id="rId9" Type="http://schemas.openxmlformats.org/officeDocument/2006/relationships/image" Target="../media/image207.png"/><Relationship Id="rId14" Type="http://schemas.openxmlformats.org/officeDocument/2006/relationships/image" Target="../media/image212.png"/></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1.xml.rels><?xml version="1.0" encoding="UTF-8" standalone="yes"?>
<Relationships xmlns="http://schemas.openxmlformats.org/package/2006/relationships"><Relationship Id="rId3" Type="http://schemas.openxmlformats.org/officeDocument/2006/relationships/image" Target="../media/image213.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112.xml.rels><?xml version="1.0" encoding="UTF-8" standalone="yes"?>
<Relationships xmlns="http://schemas.openxmlformats.org/package/2006/relationships"><Relationship Id="rId3" Type="http://schemas.openxmlformats.org/officeDocument/2006/relationships/image" Target="../media/image214.jpg"/><Relationship Id="rId7" Type="http://schemas.openxmlformats.org/officeDocument/2006/relationships/image" Target="../media/image218.jpg"/><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image" Target="../media/image217.jpg"/><Relationship Id="rId5" Type="http://schemas.openxmlformats.org/officeDocument/2006/relationships/image" Target="../media/image216.jpg"/><Relationship Id="rId4" Type="http://schemas.openxmlformats.org/officeDocument/2006/relationships/image" Target="../media/image215.jpg"/></Relationships>
</file>

<file path=ppt/slides/_rels/slide113.xml.rels><?xml version="1.0" encoding="UTF-8" standalone="yes"?>
<Relationships xmlns="http://schemas.openxmlformats.org/package/2006/relationships"><Relationship Id="rId3" Type="http://schemas.openxmlformats.org/officeDocument/2006/relationships/image" Target="../media/image219.jp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220.jpg"/></Relationships>
</file>

<file path=ppt/slides/_rels/slide114.xml.rels><?xml version="1.0" encoding="UTF-8" standalone="yes"?>
<Relationships xmlns="http://schemas.openxmlformats.org/package/2006/relationships"><Relationship Id="rId2" Type="http://schemas.openxmlformats.org/officeDocument/2006/relationships/image" Target="../media/image221.png"/><Relationship Id="rId1" Type="http://schemas.openxmlformats.org/officeDocument/2006/relationships/slideLayout" Target="../slideLayouts/slideLayout14.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openxmlformats.org/officeDocument/2006/relationships/image" Target="../media/image222.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17.xml.rels><?xml version="1.0" encoding="UTF-8" standalone="yes"?>
<Relationships xmlns="http://schemas.openxmlformats.org/package/2006/relationships"><Relationship Id="rId8" Type="http://schemas.openxmlformats.org/officeDocument/2006/relationships/image" Target="../media/image228.jpg"/><Relationship Id="rId3" Type="http://schemas.openxmlformats.org/officeDocument/2006/relationships/image" Target="../media/image223.png"/><Relationship Id="rId7" Type="http://schemas.openxmlformats.org/officeDocument/2006/relationships/image" Target="../media/image227.jpg"/><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image" Target="../media/image226.jpg"/><Relationship Id="rId5" Type="http://schemas.openxmlformats.org/officeDocument/2006/relationships/image" Target="../media/image225.jpg"/><Relationship Id="rId4" Type="http://schemas.openxmlformats.org/officeDocument/2006/relationships/image" Target="../media/image224.jpg"/></Relationships>
</file>

<file path=ppt/slides/_rels/slide118.xml.rels><?xml version="1.0" encoding="UTF-8" standalone="yes"?>
<Relationships xmlns="http://schemas.openxmlformats.org/package/2006/relationships"><Relationship Id="rId3" Type="http://schemas.openxmlformats.org/officeDocument/2006/relationships/image" Target="../media/image229.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image" Target="../media/image230.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21.xml.rels><?xml version="1.0" encoding="UTF-8" standalone="yes"?>
<Relationships xmlns="http://schemas.openxmlformats.org/package/2006/relationships"><Relationship Id="rId3" Type="http://schemas.openxmlformats.org/officeDocument/2006/relationships/image" Target="../media/image231.jpg"/><Relationship Id="rId2" Type="http://schemas.openxmlformats.org/officeDocument/2006/relationships/notesSlide" Target="../notesSlides/notesSlide8.xml"/><Relationship Id="rId1" Type="http://schemas.openxmlformats.org/officeDocument/2006/relationships/slideLayout" Target="../slideLayouts/slideLayout14.xml"/><Relationship Id="rId5" Type="http://schemas.openxmlformats.org/officeDocument/2006/relationships/image" Target="../media/image233.jpg"/><Relationship Id="rId4" Type="http://schemas.openxmlformats.org/officeDocument/2006/relationships/image" Target="../media/image232.jpg"/></Relationships>
</file>

<file path=ppt/slides/_rels/slide122.xml.rels><?xml version="1.0" encoding="UTF-8" standalone="yes"?>
<Relationships xmlns="http://schemas.openxmlformats.org/package/2006/relationships"><Relationship Id="rId3" Type="http://schemas.openxmlformats.org/officeDocument/2006/relationships/image" Target="../media/image234.jp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3.xml.rels><?xml version="1.0" encoding="UTF-8" standalone="yes"?>
<Relationships xmlns="http://schemas.openxmlformats.org/package/2006/relationships"><Relationship Id="rId2" Type="http://schemas.openxmlformats.org/officeDocument/2006/relationships/image" Target="../media/image235.png"/><Relationship Id="rId1"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3" Type="http://schemas.openxmlformats.org/officeDocument/2006/relationships/image" Target="../media/image236.jpg"/><Relationship Id="rId7" Type="http://schemas.openxmlformats.org/officeDocument/2006/relationships/image" Target="../media/image240.jp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239.jpg"/><Relationship Id="rId5" Type="http://schemas.openxmlformats.org/officeDocument/2006/relationships/image" Target="../media/image238.jpg"/><Relationship Id="rId4" Type="http://schemas.openxmlformats.org/officeDocument/2006/relationships/image" Target="../media/image237.png"/></Relationships>
</file>

<file path=ppt/slides/_rels/slide126.xml.rels><?xml version="1.0" encoding="UTF-8" standalone="yes"?>
<Relationships xmlns="http://schemas.openxmlformats.org/package/2006/relationships"><Relationship Id="rId3" Type="http://schemas.openxmlformats.org/officeDocument/2006/relationships/image" Target="../media/image241.jp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3" Type="http://schemas.openxmlformats.org/officeDocument/2006/relationships/image" Target="../media/image242.jpg"/><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image" Target="../media/image245.jpg"/><Relationship Id="rId5" Type="http://schemas.openxmlformats.org/officeDocument/2006/relationships/image" Target="../media/image244.jpg"/><Relationship Id="rId4" Type="http://schemas.openxmlformats.org/officeDocument/2006/relationships/image" Target="../media/image243.jpg"/></Relationships>
</file>

<file path=ppt/slides/_rels/slide129.xml.rels><?xml version="1.0" encoding="UTF-8" standalone="yes"?>
<Relationships xmlns="http://schemas.openxmlformats.org/package/2006/relationships"><Relationship Id="rId3" Type="http://schemas.openxmlformats.org/officeDocument/2006/relationships/image" Target="../media/image246.jp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3" Type="http://schemas.openxmlformats.org/officeDocument/2006/relationships/image" Target="../media/image247.jpg"/><Relationship Id="rId2" Type="http://schemas.openxmlformats.org/officeDocument/2006/relationships/notesSlide" Target="../notesSlides/notesSlide14.xml"/><Relationship Id="rId1" Type="http://schemas.openxmlformats.org/officeDocument/2006/relationships/slideLayout" Target="../slideLayouts/slideLayout14.xml"/><Relationship Id="rId6" Type="http://schemas.openxmlformats.org/officeDocument/2006/relationships/image" Target="../media/image250.jpg"/><Relationship Id="rId5" Type="http://schemas.openxmlformats.org/officeDocument/2006/relationships/image" Target="../media/image249.jpg"/><Relationship Id="rId4" Type="http://schemas.openxmlformats.org/officeDocument/2006/relationships/image" Target="../media/image248.jpg"/></Relationships>
</file>

<file path=ppt/slides/_rels/slide132.xml.rels><?xml version="1.0" encoding="UTF-8" standalone="yes"?>
<Relationships xmlns="http://schemas.openxmlformats.org/package/2006/relationships"><Relationship Id="rId3" Type="http://schemas.openxmlformats.org/officeDocument/2006/relationships/image" Target="../media/image251.jp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252.jpg"/></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openxmlformats.org/officeDocument/2006/relationships/image" Target="../media/image253.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35.xml.rels><?xml version="1.0" encoding="UTF-8" standalone="yes"?>
<Relationships xmlns="http://schemas.openxmlformats.org/package/2006/relationships"><Relationship Id="rId3" Type="http://schemas.openxmlformats.org/officeDocument/2006/relationships/image" Target="../media/image254.jpg"/><Relationship Id="rId7" Type="http://schemas.openxmlformats.org/officeDocument/2006/relationships/image" Target="../media/image258.jpg"/><Relationship Id="rId2" Type="http://schemas.openxmlformats.org/officeDocument/2006/relationships/notesSlide" Target="../notesSlides/notesSlide17.xml"/><Relationship Id="rId1" Type="http://schemas.openxmlformats.org/officeDocument/2006/relationships/slideLayout" Target="../slideLayouts/slideLayout14.xml"/><Relationship Id="rId6" Type="http://schemas.openxmlformats.org/officeDocument/2006/relationships/image" Target="../media/image257.png"/><Relationship Id="rId5" Type="http://schemas.openxmlformats.org/officeDocument/2006/relationships/image" Target="../media/image256.jpg"/><Relationship Id="rId4" Type="http://schemas.openxmlformats.org/officeDocument/2006/relationships/image" Target="../media/image255.jpg"/></Relationships>
</file>

<file path=ppt/slides/_rels/slide136.xml.rels><?xml version="1.0" encoding="UTF-8" standalone="yes"?>
<Relationships xmlns="http://schemas.openxmlformats.org/package/2006/relationships"><Relationship Id="rId3" Type="http://schemas.openxmlformats.org/officeDocument/2006/relationships/image" Target="../media/image259.jp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3" Type="http://schemas.openxmlformats.org/officeDocument/2006/relationships/image" Target="../media/image260.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139.xml.rels><?xml version="1.0" encoding="UTF-8" standalone="yes"?>
<Relationships xmlns="http://schemas.openxmlformats.org/package/2006/relationships"><Relationship Id="rId3" Type="http://schemas.openxmlformats.org/officeDocument/2006/relationships/image" Target="../media/image261.jpg"/><Relationship Id="rId7" Type="http://schemas.openxmlformats.org/officeDocument/2006/relationships/image" Target="../media/image265.jpg"/><Relationship Id="rId2" Type="http://schemas.openxmlformats.org/officeDocument/2006/relationships/notesSlide" Target="../notesSlides/notesSlide20.xml"/><Relationship Id="rId1" Type="http://schemas.openxmlformats.org/officeDocument/2006/relationships/slideLayout" Target="../slideLayouts/slideLayout14.xml"/><Relationship Id="rId6" Type="http://schemas.openxmlformats.org/officeDocument/2006/relationships/image" Target="../media/image264.jpg"/><Relationship Id="rId5" Type="http://schemas.openxmlformats.org/officeDocument/2006/relationships/image" Target="../media/image263.jpg"/><Relationship Id="rId4" Type="http://schemas.openxmlformats.org/officeDocument/2006/relationships/image" Target="../media/image262.png"/></Relationships>
</file>

<file path=ppt/slides/_rels/slide140.xml.rels><?xml version="1.0" encoding="UTF-8" standalone="yes"?>
<Relationships xmlns="http://schemas.openxmlformats.org/package/2006/relationships"><Relationship Id="rId3" Type="http://schemas.openxmlformats.org/officeDocument/2006/relationships/image" Target="../media/image266.jp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267.jpg"/></Relationships>
</file>

<file path=ppt/slides/_rels/slide141.xml.rels><?xml version="1.0" encoding="UTF-8" standalone="yes"?>
<Relationships xmlns="http://schemas.openxmlformats.org/package/2006/relationships"><Relationship Id="rId2" Type="http://schemas.openxmlformats.org/officeDocument/2006/relationships/image" Target="../media/image268.png"/><Relationship Id="rId1" Type="http://schemas.openxmlformats.org/officeDocument/2006/relationships/slideLayout" Target="../slideLayouts/slideLayout7.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3" Type="http://schemas.openxmlformats.org/officeDocument/2006/relationships/image" Target="../media/image269.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144.xml.rels><?xml version="1.0" encoding="UTF-8" standalone="yes"?>
<Relationships xmlns="http://schemas.openxmlformats.org/package/2006/relationships"><Relationship Id="rId3" Type="http://schemas.openxmlformats.org/officeDocument/2006/relationships/image" Target="../media/image270.png"/><Relationship Id="rId2" Type="http://schemas.openxmlformats.org/officeDocument/2006/relationships/notesSlide" Target="../notesSlides/notesSlide23.xml"/><Relationship Id="rId1" Type="http://schemas.openxmlformats.org/officeDocument/2006/relationships/slideLayout" Target="../slideLayouts/slideLayout14.xml"/><Relationship Id="rId5" Type="http://schemas.openxmlformats.org/officeDocument/2006/relationships/image" Target="../media/image272.png"/><Relationship Id="rId4" Type="http://schemas.openxmlformats.org/officeDocument/2006/relationships/image" Target="../media/image271.png"/></Relationships>
</file>

<file path=ppt/slides/_rels/slide145.xml.rels><?xml version="1.0" encoding="UTF-8" standalone="yes"?>
<Relationships xmlns="http://schemas.openxmlformats.org/package/2006/relationships"><Relationship Id="rId3" Type="http://schemas.openxmlformats.org/officeDocument/2006/relationships/image" Target="../media/image273.jp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3C47C2-33A2-44B2-BEAB-FEB679075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3324"/>
            <a:ext cx="12192000" cy="6861324"/>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Freeform 3">
            <a:extLst>
              <a:ext uri="{FF2B5EF4-FFF2-40B4-BE49-F238E27FC236}">
                <a16:creationId xmlns:a16="http://schemas.microsoft.com/office/drawing/2014/main" id="{AD182BA8-54AD-4D9F-8264-B0FA8BB47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16">
            <a:extLst>
              <a:ext uri="{FF2B5EF4-FFF2-40B4-BE49-F238E27FC236}">
                <a16:creationId xmlns:a16="http://schemas.microsoft.com/office/drawing/2014/main" id="{4ED83379-0499-45E1-AB78-6AA230F96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804672" y="962246"/>
            <a:ext cx="6437700" cy="2611967"/>
          </a:xfrm>
        </p:spPr>
        <p:txBody>
          <a:bodyPr anchor="b">
            <a:normAutofit/>
          </a:bodyPr>
          <a:lstStyle/>
          <a:p>
            <a:pPr algn="l"/>
            <a:r>
              <a:rPr lang="en-GB" sz="5400" dirty="0">
                <a:cs typeface="Calibri Light"/>
              </a:rPr>
              <a:t>Design Process </a:t>
            </a:r>
          </a:p>
        </p:txBody>
      </p:sp>
      <p:sp>
        <p:nvSpPr>
          <p:cNvPr id="3" name="Subtitle 2"/>
          <p:cNvSpPr>
            <a:spLocks noGrp="1"/>
          </p:cNvSpPr>
          <p:nvPr>
            <p:ph type="subTitle" idx="1"/>
          </p:nvPr>
        </p:nvSpPr>
        <p:spPr>
          <a:xfrm>
            <a:off x="804672" y="3719618"/>
            <a:ext cx="4167376" cy="1155525"/>
          </a:xfrm>
        </p:spPr>
        <p:txBody>
          <a:bodyPr vert="horz" lIns="91440" tIns="45720" rIns="91440" bIns="45720" rtlCol="0" anchor="t">
            <a:normAutofit/>
          </a:bodyPr>
          <a:lstStyle/>
          <a:p>
            <a:pPr algn="l"/>
            <a:r>
              <a:rPr lang="en-GB" sz="2000">
                <a:cs typeface="Calibri"/>
              </a:rPr>
              <a:t>By Amy Evans</a:t>
            </a:r>
            <a:endParaRPr lang="en-GB" sz="2000"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AC64810-2D76-48AD-8CC5-FAB584B77484}"/>
              </a:ext>
            </a:extLst>
          </p:cNvPr>
          <p:cNvPicPr>
            <a:picLocks noChangeAspect="1"/>
          </p:cNvPicPr>
          <p:nvPr/>
        </p:nvPicPr>
        <p:blipFill rotWithShape="1">
          <a:blip r:embed="rId2">
            <a:alphaModFix amt="35000"/>
          </a:blip>
          <a:srcRect b="12791"/>
          <a:stretch/>
        </p:blipFill>
        <p:spPr>
          <a:xfrm>
            <a:off x="20" y="1"/>
            <a:ext cx="12191980" cy="6857999"/>
          </a:xfrm>
          <a:prstGeom prst="rect">
            <a:avLst/>
          </a:prstGeom>
        </p:spPr>
      </p:pic>
      <p:sp>
        <p:nvSpPr>
          <p:cNvPr id="2" name="Title 1">
            <a:extLst>
              <a:ext uri="{FF2B5EF4-FFF2-40B4-BE49-F238E27FC236}">
                <a16:creationId xmlns:a16="http://schemas.microsoft.com/office/drawing/2014/main" id="{754FE370-696B-4E84-BF67-2C5992D92061}"/>
              </a:ext>
            </a:extLst>
          </p:cNvPr>
          <p:cNvSpPr>
            <a:spLocks noGrp="1"/>
          </p:cNvSpPr>
          <p:nvPr>
            <p:ph type="title"/>
          </p:nvPr>
        </p:nvSpPr>
        <p:spPr>
          <a:xfrm>
            <a:off x="838201" y="1065862"/>
            <a:ext cx="3313164" cy="4726276"/>
          </a:xfrm>
        </p:spPr>
        <p:txBody>
          <a:bodyPr>
            <a:normAutofit/>
          </a:bodyPr>
          <a:lstStyle/>
          <a:p>
            <a:pPr algn="r"/>
            <a:r>
              <a:rPr lang="en-GB" sz="4000">
                <a:solidFill>
                  <a:srgbClr val="FFFFFF"/>
                </a:solidFill>
              </a:rPr>
              <a:t>Aims </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6BAAF3F-1540-420C-8D3E-56E6D0A9B6A5}"/>
              </a:ext>
            </a:extLst>
          </p:cNvPr>
          <p:cNvGraphicFramePr>
            <a:graphicFrameLocks noGrp="1"/>
          </p:cNvGraphicFramePr>
          <p:nvPr>
            <p:ph idx="1"/>
            <p:extLst>
              <p:ext uri="{D42A27DB-BD31-4B8C-83A1-F6EECF244321}">
                <p14:modId xmlns:p14="http://schemas.microsoft.com/office/powerpoint/2010/main" val="819924723"/>
              </p:ext>
            </p:extLst>
          </p:nvPr>
        </p:nvGraphicFramePr>
        <p:xfrm>
          <a:off x="5155379" y="1065862"/>
          <a:ext cx="5744685"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451144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117D8156-1269-4678-BED4-34E5FE7925CC}"/>
              </a:ext>
            </a:extLst>
          </p:cNvPr>
          <p:cNvSpPr>
            <a:spLocks noGrp="1"/>
          </p:cNvSpPr>
          <p:nvPr>
            <p:ph type="title"/>
          </p:nvPr>
        </p:nvSpPr>
        <p:spPr>
          <a:xfrm>
            <a:off x="-593262" y="585584"/>
            <a:ext cx="6659880" cy="1325563"/>
          </a:xfrm>
        </p:spPr>
        <p:txBody>
          <a:bodyPr anchor="b">
            <a:normAutofit/>
          </a:bodyPr>
          <a:lstStyle/>
          <a:p>
            <a:pPr algn="r"/>
            <a:r>
              <a:rPr lang="en-GB" dirty="0">
                <a:solidFill>
                  <a:schemeClr val="bg1"/>
                </a:solidFill>
              </a:rPr>
              <a:t>My roles as the Props Designer and Maker</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13B9495-1D57-419C-8D0C-E2C6FBE29A02}"/>
              </a:ext>
            </a:extLst>
          </p:cNvPr>
          <p:cNvSpPr>
            <a:spLocks noGrp="1"/>
          </p:cNvSpPr>
          <p:nvPr>
            <p:ph idx="1"/>
          </p:nvPr>
        </p:nvSpPr>
        <p:spPr>
          <a:xfrm>
            <a:off x="1392667" y="2398957"/>
            <a:ext cx="9406666" cy="3526144"/>
          </a:xfrm>
        </p:spPr>
        <p:txBody>
          <a:bodyPr>
            <a:normAutofit/>
          </a:bodyPr>
          <a:lstStyle/>
          <a:p>
            <a:pPr marL="0" indent="0">
              <a:buNone/>
            </a:pPr>
            <a:r>
              <a:rPr lang="en-GB" sz="2400" dirty="0">
                <a:solidFill>
                  <a:schemeClr val="bg1"/>
                </a:solidFill>
              </a:rPr>
              <a:t>There are a few tasks I must take as  the prop designer and maker. I must </a:t>
            </a:r>
          </a:p>
          <a:p>
            <a:pPr lvl="1"/>
            <a:r>
              <a:rPr lang="en-GB" dirty="0">
                <a:solidFill>
                  <a:schemeClr val="bg1"/>
                </a:solidFill>
              </a:rPr>
              <a:t>Research into what props are within the script.</a:t>
            </a:r>
          </a:p>
          <a:p>
            <a:pPr lvl="1"/>
            <a:r>
              <a:rPr lang="en-GB" dirty="0">
                <a:solidFill>
                  <a:schemeClr val="bg1"/>
                </a:solidFill>
              </a:rPr>
              <a:t>Buy, source or make the props.</a:t>
            </a:r>
          </a:p>
          <a:p>
            <a:pPr lvl="1"/>
            <a:r>
              <a:rPr lang="en-GB" dirty="0">
                <a:solidFill>
                  <a:schemeClr val="bg1"/>
                </a:solidFill>
              </a:rPr>
              <a:t>Work with set, costume, producer etc on what colour schemes to follow.</a:t>
            </a:r>
          </a:p>
          <a:p>
            <a:pPr lvl="1"/>
            <a:r>
              <a:rPr lang="en-GB" dirty="0">
                <a:solidFill>
                  <a:schemeClr val="bg1"/>
                </a:solidFill>
              </a:rPr>
              <a:t>Know how weapons need to be handled for a performance. </a:t>
            </a:r>
          </a:p>
          <a:p>
            <a:pPr lvl="1"/>
            <a:r>
              <a:rPr lang="en-GB" dirty="0">
                <a:solidFill>
                  <a:schemeClr val="bg1"/>
                </a:solidFill>
              </a:rPr>
              <a:t>Design props</a:t>
            </a:r>
          </a:p>
          <a:p>
            <a:pPr lvl="1"/>
            <a:r>
              <a:rPr lang="en-GB" dirty="0">
                <a:solidFill>
                  <a:schemeClr val="bg1"/>
                </a:solidFill>
              </a:rPr>
              <a:t>Choose the prop/s I want to make. </a:t>
            </a:r>
          </a:p>
          <a:p>
            <a:pPr marL="457200" lvl="1" indent="0">
              <a:buNone/>
            </a:pPr>
            <a:r>
              <a:rPr lang="en-GB" sz="2000" dirty="0">
                <a:solidFill>
                  <a:schemeClr val="bg1"/>
                </a:solidFill>
              </a:rPr>
              <a:t> </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85777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BFA544-C109-4F35-9D09-D67A35A707E7}"/>
              </a:ext>
            </a:extLst>
          </p:cNvPr>
          <p:cNvSpPr>
            <a:spLocks noGrp="1"/>
          </p:cNvSpPr>
          <p:nvPr>
            <p:ph type="title"/>
          </p:nvPr>
        </p:nvSpPr>
        <p:spPr>
          <a:xfrm>
            <a:off x="2311147" y="365760"/>
            <a:ext cx="7569706" cy="1288238"/>
          </a:xfrm>
        </p:spPr>
        <p:txBody>
          <a:bodyPr anchor="ctr">
            <a:normAutofit/>
          </a:bodyPr>
          <a:lstStyle/>
          <a:p>
            <a:pPr algn="ctr"/>
            <a:r>
              <a:rPr lang="en-GB">
                <a:cs typeface="Calibri Light"/>
              </a:rPr>
              <a:t>My thoughts on poetry</a:t>
            </a:r>
            <a:endParaRPr lang="en-GB"/>
          </a:p>
        </p:txBody>
      </p:sp>
      <p:sp>
        <p:nvSpPr>
          <p:cNvPr id="3" name="Content Placeholder 2">
            <a:extLst>
              <a:ext uri="{FF2B5EF4-FFF2-40B4-BE49-F238E27FC236}">
                <a16:creationId xmlns:a16="http://schemas.microsoft.com/office/drawing/2014/main" id="{554B89CB-FBC9-49C1-80B6-F683F2789AAC}"/>
              </a:ext>
            </a:extLst>
          </p:cNvPr>
          <p:cNvSpPr>
            <a:spLocks noGrp="1"/>
          </p:cNvSpPr>
          <p:nvPr>
            <p:ph idx="1"/>
          </p:nvPr>
        </p:nvSpPr>
        <p:spPr>
          <a:xfrm>
            <a:off x="2165569" y="1956816"/>
            <a:ext cx="7860863" cy="4024884"/>
          </a:xfrm>
        </p:spPr>
        <p:txBody>
          <a:bodyPr vert="horz" lIns="91440" tIns="45720" rIns="91440" bIns="45720" rtlCol="0" anchor="t">
            <a:normAutofit/>
          </a:bodyPr>
          <a:lstStyle/>
          <a:p>
            <a:r>
              <a:rPr lang="en-GB" sz="2200" dirty="0">
                <a:cs typeface="Calibri"/>
              </a:rPr>
              <a:t>My personal thoughts on poetry is that it depends on the poem and who reads them. I find I can enjoy a poem at face value however when asked to take it a part it can deter me from them. A lot of this has to do with the way schools teach poetry. You cant simply enjoy a poem anymore, you have to find meaning that aren't even there. The colour of a t-shirt could just be that, the colour of a t-shirt, not a sign, or a warning, just a t-shirt. </a:t>
            </a:r>
          </a:p>
          <a:p>
            <a:r>
              <a:rPr lang="en-GB" sz="2200" dirty="0">
                <a:cs typeface="Calibri"/>
              </a:rPr>
              <a:t>I feel like pushing the motion that everything said has a meaning is off putting. Because of this the only poems I enjoy are nonsense poems because they are just that, nonsense. Made for us to enjoy. </a:t>
            </a:r>
          </a:p>
          <a:p>
            <a:endParaRPr lang="en-GB" dirty="0">
              <a:cs typeface="Calibri"/>
            </a:endParaRPr>
          </a:p>
        </p:txBody>
      </p:sp>
    </p:spTree>
    <p:extLst>
      <p:ext uri="{BB962C8B-B14F-4D97-AF65-F5344CB8AC3E}">
        <p14:creationId xmlns:p14="http://schemas.microsoft.com/office/powerpoint/2010/main" val="141573906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view of a snow covered mountain&#10;&#10;Description automatically generated">
            <a:extLst>
              <a:ext uri="{FF2B5EF4-FFF2-40B4-BE49-F238E27FC236}">
                <a16:creationId xmlns:a16="http://schemas.microsoft.com/office/drawing/2014/main" id="{2FBE8B58-D8DD-464F-BB55-F4AB6651B58D}"/>
              </a:ext>
            </a:extLst>
          </p:cNvPr>
          <p:cNvPicPr>
            <a:picLocks noGrp="1" noChangeAspect="1"/>
          </p:cNvPicPr>
          <p:nvPr>
            <p:ph idx="1"/>
          </p:nvPr>
        </p:nvPicPr>
        <p:blipFill>
          <a:blip r:embed="rId2"/>
          <a:stretch>
            <a:fillRect/>
          </a:stretch>
        </p:blipFill>
        <p:spPr>
          <a:xfrm>
            <a:off x="-2352" y="-299"/>
            <a:ext cx="12153571" cy="6896129"/>
          </a:xfrm>
        </p:spPr>
      </p:pic>
      <p:sp>
        <p:nvSpPr>
          <p:cNvPr id="5" name="TextBox 4">
            <a:extLst>
              <a:ext uri="{FF2B5EF4-FFF2-40B4-BE49-F238E27FC236}">
                <a16:creationId xmlns:a16="http://schemas.microsoft.com/office/drawing/2014/main" id="{D88FCC87-58A6-4F56-8E37-7A4BAECC416C}"/>
              </a:ext>
            </a:extLst>
          </p:cNvPr>
          <p:cNvSpPr txBox="1"/>
          <p:nvPr/>
        </p:nvSpPr>
        <p:spPr>
          <a:xfrm>
            <a:off x="310551" y="138023"/>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accent4"/>
                </a:solidFill>
                <a:cs typeface="Calibri"/>
              </a:rPr>
              <a:t>I love this image as it has a wonder to it. I can imagine coming across this view as an adventurer and going to explore. Its calming yet exciting. </a:t>
            </a:r>
          </a:p>
        </p:txBody>
      </p:sp>
    </p:spTree>
    <p:extLst>
      <p:ext uri="{BB962C8B-B14F-4D97-AF65-F5344CB8AC3E}">
        <p14:creationId xmlns:p14="http://schemas.microsoft.com/office/powerpoint/2010/main" val="40654258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large mountain in the background&#10;&#10;Description automatically generated">
            <a:extLst>
              <a:ext uri="{FF2B5EF4-FFF2-40B4-BE49-F238E27FC236}">
                <a16:creationId xmlns:a16="http://schemas.microsoft.com/office/drawing/2014/main" id="{F6136A91-9741-417F-9CCF-081BA8634776}"/>
              </a:ext>
            </a:extLst>
          </p:cNvPr>
          <p:cNvPicPr>
            <a:picLocks noGrp="1" noChangeAspect="1"/>
          </p:cNvPicPr>
          <p:nvPr>
            <p:ph idx="1"/>
          </p:nvPr>
        </p:nvPicPr>
        <p:blipFill>
          <a:blip r:embed="rId2"/>
          <a:stretch>
            <a:fillRect/>
          </a:stretch>
        </p:blipFill>
        <p:spPr>
          <a:xfrm>
            <a:off x="-2109" y="-299"/>
            <a:ext cx="12196216" cy="6953639"/>
          </a:xfrm>
        </p:spPr>
      </p:pic>
      <p:sp>
        <p:nvSpPr>
          <p:cNvPr id="5" name="TextBox 4">
            <a:extLst>
              <a:ext uri="{FF2B5EF4-FFF2-40B4-BE49-F238E27FC236}">
                <a16:creationId xmlns:a16="http://schemas.microsoft.com/office/drawing/2014/main" id="{1AD18421-0C8B-405B-AD55-B8D928435D1A}"/>
              </a:ext>
            </a:extLst>
          </p:cNvPr>
          <p:cNvSpPr txBox="1"/>
          <p:nvPr/>
        </p:nvSpPr>
        <p:spPr>
          <a:xfrm>
            <a:off x="9454551" y="296174"/>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accent4"/>
                </a:solidFill>
                <a:cs typeface="Calibri"/>
              </a:rPr>
              <a:t>This image is very alien feeling. Like it belongs to anther world. The image shows off the universe and leaves us thinking about how big it actually is. Its very calming and still. </a:t>
            </a:r>
          </a:p>
        </p:txBody>
      </p:sp>
    </p:spTree>
    <p:extLst>
      <p:ext uri="{BB962C8B-B14F-4D97-AF65-F5344CB8AC3E}">
        <p14:creationId xmlns:p14="http://schemas.microsoft.com/office/powerpoint/2010/main" val="3288794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person, person, photo&#10;&#10;Description automatically generated">
            <a:extLst>
              <a:ext uri="{FF2B5EF4-FFF2-40B4-BE49-F238E27FC236}">
                <a16:creationId xmlns:a16="http://schemas.microsoft.com/office/drawing/2014/main" id="{D9F63644-3599-417D-96F3-F9C0E5427D24}"/>
              </a:ext>
            </a:extLst>
          </p:cNvPr>
          <p:cNvPicPr>
            <a:picLocks noChangeAspect="1"/>
          </p:cNvPicPr>
          <p:nvPr/>
        </p:nvPicPr>
        <p:blipFill rotWithShape="1">
          <a:blip r:embed="rId2"/>
          <a:srcRect l="514" t="21467" r="206" b="-2"/>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1CCDCB-CA73-4949-804F-DFFBD240B769}"/>
              </a:ext>
            </a:extLst>
          </p:cNvPr>
          <p:cNvSpPr>
            <a:spLocks noGrp="1"/>
          </p:cNvSpPr>
          <p:nvPr>
            <p:ph type="title"/>
          </p:nvPr>
        </p:nvSpPr>
        <p:spPr>
          <a:xfrm>
            <a:off x="371094" y="1161288"/>
            <a:ext cx="3998860" cy="1124712"/>
          </a:xfrm>
        </p:spPr>
        <p:txBody>
          <a:bodyPr anchor="b">
            <a:normAutofit/>
          </a:bodyPr>
          <a:lstStyle/>
          <a:p>
            <a:r>
              <a:rPr lang="en-GB">
                <a:cs typeface="Calibri Light"/>
              </a:rPr>
              <a:t>Victorian period</a:t>
            </a:r>
            <a:r>
              <a:rPr lang="en-GB" sz="3600">
                <a:cs typeface="Calibri Light"/>
              </a:rPr>
              <a:t> </a:t>
            </a:r>
            <a:endParaRPr lang="en-GB" sz="360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C74F33D-F631-44E3-A348-00ED3BBFBC52}"/>
              </a:ext>
            </a:extLst>
          </p:cNvPr>
          <p:cNvSpPr>
            <a:spLocks noGrp="1"/>
          </p:cNvSpPr>
          <p:nvPr>
            <p:ph idx="1"/>
          </p:nvPr>
        </p:nvSpPr>
        <p:spPr>
          <a:xfrm>
            <a:off x="371094" y="2718054"/>
            <a:ext cx="3913358" cy="3207258"/>
          </a:xfrm>
        </p:spPr>
        <p:txBody>
          <a:bodyPr vert="horz" lIns="91440" tIns="45720" rIns="91440" bIns="45720" rtlCol="0" anchor="t">
            <a:normAutofit/>
          </a:bodyPr>
          <a:lstStyle/>
          <a:p>
            <a:r>
              <a:rPr lang="en-GB" dirty="0">
                <a:cs typeface="Calibri"/>
              </a:rPr>
              <a:t>This period is from 20 June 1837 until the 22nd January 1901 during the reign of Queen Victoria hence the name the Victorian period.</a:t>
            </a:r>
            <a:r>
              <a:rPr lang="en-GB" sz="2400" dirty="0">
                <a:cs typeface="Calibri"/>
              </a:rPr>
              <a:t>  </a:t>
            </a:r>
            <a:endParaRPr lang="en-GB" sz="1700" dirty="0">
              <a:cs typeface="Calibri"/>
            </a:endParaRPr>
          </a:p>
          <a:p>
            <a:endParaRPr lang="en-GB" sz="1700" dirty="0">
              <a:cs typeface="Calibri"/>
            </a:endParaRPr>
          </a:p>
        </p:txBody>
      </p:sp>
    </p:spTree>
    <p:extLst>
      <p:ext uri="{BB962C8B-B14F-4D97-AF65-F5344CB8AC3E}">
        <p14:creationId xmlns:p14="http://schemas.microsoft.com/office/powerpoint/2010/main" val="356194643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FC726-A6E7-4F89-A2B3-96EAC1FFE126}"/>
              </a:ext>
            </a:extLst>
          </p:cNvPr>
          <p:cNvSpPr>
            <a:spLocks noGrp="1"/>
          </p:cNvSpPr>
          <p:nvPr>
            <p:ph type="title"/>
          </p:nvPr>
        </p:nvSpPr>
        <p:spPr>
          <a:xfrm>
            <a:off x="6400800" y="484632"/>
            <a:ext cx="5299586" cy="1609344"/>
          </a:xfrm>
          <a:ln>
            <a:noFill/>
          </a:ln>
        </p:spPr>
        <p:txBody>
          <a:bodyPr>
            <a:normAutofit/>
          </a:bodyPr>
          <a:lstStyle/>
          <a:p>
            <a:r>
              <a:rPr lang="en-GB" sz="4800">
                <a:cs typeface="Calibri Light"/>
              </a:rPr>
              <a:t>Inventions</a:t>
            </a:r>
            <a:endParaRPr lang="en-GB" sz="4800"/>
          </a:p>
        </p:txBody>
      </p:sp>
      <p:pic>
        <p:nvPicPr>
          <p:cNvPr id="4" name="Picture 4" descr="A person standing in front of a bicycle&#10;&#10;Description automatically generated">
            <a:extLst>
              <a:ext uri="{FF2B5EF4-FFF2-40B4-BE49-F238E27FC236}">
                <a16:creationId xmlns:a16="http://schemas.microsoft.com/office/drawing/2014/main" id="{7C9D97AD-2AE6-429B-A68D-EDE92FA4258C}"/>
              </a:ext>
            </a:extLst>
          </p:cNvPr>
          <p:cNvPicPr>
            <a:picLocks noChangeAspect="1"/>
          </p:cNvPicPr>
          <p:nvPr/>
        </p:nvPicPr>
        <p:blipFill rotWithShape="1">
          <a:blip r:embed="rId2"/>
          <a:srcRect r="-4" b="11807"/>
          <a:stretch/>
        </p:blipFill>
        <p:spPr>
          <a:xfrm>
            <a:off x="20" y="10"/>
            <a:ext cx="2917436" cy="3407764"/>
          </a:xfrm>
          <a:prstGeom prst="rect">
            <a:avLst/>
          </a:prstGeom>
        </p:spPr>
      </p:pic>
      <p:pic>
        <p:nvPicPr>
          <p:cNvPr id="5" name="Picture 5" descr="A picture containing text, book&#10;&#10;Description automatically generated">
            <a:extLst>
              <a:ext uri="{FF2B5EF4-FFF2-40B4-BE49-F238E27FC236}">
                <a16:creationId xmlns:a16="http://schemas.microsoft.com/office/drawing/2014/main" id="{96DDD097-0F96-45E4-B09A-CF447460D32A}"/>
              </a:ext>
            </a:extLst>
          </p:cNvPr>
          <p:cNvPicPr>
            <a:picLocks noChangeAspect="1"/>
          </p:cNvPicPr>
          <p:nvPr/>
        </p:nvPicPr>
        <p:blipFill rotWithShape="1">
          <a:blip r:embed="rId3"/>
          <a:srcRect r="735" b="-5"/>
          <a:stretch/>
        </p:blipFill>
        <p:spPr>
          <a:xfrm>
            <a:off x="3008896" y="-2655"/>
            <a:ext cx="2917457" cy="3407774"/>
          </a:xfrm>
          <a:prstGeom prst="rect">
            <a:avLst/>
          </a:prstGeom>
        </p:spPr>
      </p:pic>
      <p:pic>
        <p:nvPicPr>
          <p:cNvPr id="6" name="Picture 6" descr="A group of stuffed animals&#10;&#10;Description automatically generated">
            <a:extLst>
              <a:ext uri="{FF2B5EF4-FFF2-40B4-BE49-F238E27FC236}">
                <a16:creationId xmlns:a16="http://schemas.microsoft.com/office/drawing/2014/main" id="{B4158D02-27B9-4DD4-87C6-B7F84401C631}"/>
              </a:ext>
            </a:extLst>
          </p:cNvPr>
          <p:cNvPicPr>
            <a:picLocks noChangeAspect="1"/>
          </p:cNvPicPr>
          <p:nvPr/>
        </p:nvPicPr>
        <p:blipFill rotWithShape="1">
          <a:blip r:embed="rId4"/>
          <a:srcRect l="4796" r="12397"/>
          <a:stretch/>
        </p:blipFill>
        <p:spPr>
          <a:xfrm>
            <a:off x="20" y="3494314"/>
            <a:ext cx="5926333" cy="3363686"/>
          </a:xfrm>
          <a:prstGeom prst="rect">
            <a:avLst/>
          </a:prstGeom>
        </p:spPr>
      </p:pic>
      <p:sp>
        <p:nvSpPr>
          <p:cNvPr id="3" name="Content Placeholder 2">
            <a:extLst>
              <a:ext uri="{FF2B5EF4-FFF2-40B4-BE49-F238E27FC236}">
                <a16:creationId xmlns:a16="http://schemas.microsoft.com/office/drawing/2014/main" id="{1153F4B6-BA2E-425B-BCC0-3BBDBF65F909}"/>
              </a:ext>
            </a:extLst>
          </p:cNvPr>
          <p:cNvSpPr>
            <a:spLocks noGrp="1"/>
          </p:cNvSpPr>
          <p:nvPr>
            <p:ph idx="1"/>
          </p:nvPr>
        </p:nvSpPr>
        <p:spPr>
          <a:xfrm>
            <a:off x="6400800" y="2121408"/>
            <a:ext cx="5118756" cy="4050792"/>
          </a:xfrm>
        </p:spPr>
        <p:txBody>
          <a:bodyPr vert="horz" lIns="91440" tIns="45720" rIns="91440" bIns="45720" rtlCol="0" anchor="t">
            <a:normAutofit/>
          </a:bodyPr>
          <a:lstStyle/>
          <a:p>
            <a:r>
              <a:rPr lang="en-GB" sz="2400" dirty="0">
                <a:cs typeface="Calibri"/>
              </a:rPr>
              <a:t>The telephone </a:t>
            </a:r>
          </a:p>
          <a:p>
            <a:r>
              <a:rPr lang="en-GB" sz="2400" dirty="0">
                <a:cs typeface="Calibri"/>
              </a:rPr>
              <a:t>The Penny Farthing </a:t>
            </a:r>
          </a:p>
          <a:p>
            <a:r>
              <a:rPr lang="en-GB" sz="2400" dirty="0">
                <a:cs typeface="Calibri"/>
              </a:rPr>
              <a:t>The Postage Stamp</a:t>
            </a:r>
          </a:p>
          <a:p>
            <a:r>
              <a:rPr lang="en-GB" sz="2400" dirty="0">
                <a:cs typeface="Calibri"/>
              </a:rPr>
              <a:t>Ice cream cone</a:t>
            </a:r>
          </a:p>
          <a:p>
            <a:r>
              <a:rPr lang="en-GB" sz="2400" dirty="0">
                <a:cs typeface="Calibri"/>
              </a:rPr>
              <a:t>Post Box</a:t>
            </a:r>
          </a:p>
          <a:p>
            <a:r>
              <a:rPr lang="en-GB" sz="2400" dirty="0">
                <a:cs typeface="Calibri"/>
              </a:rPr>
              <a:t>Jelly Babies</a:t>
            </a:r>
          </a:p>
          <a:p>
            <a:r>
              <a:rPr lang="en-GB" sz="2400" dirty="0">
                <a:cs typeface="Calibri"/>
              </a:rPr>
              <a:t>Chocolate egg  </a:t>
            </a:r>
          </a:p>
          <a:p>
            <a:endParaRPr lang="en-GB" sz="2000" dirty="0">
              <a:cs typeface="Calibri"/>
            </a:endParaRPr>
          </a:p>
        </p:txBody>
      </p:sp>
    </p:spTree>
    <p:extLst>
      <p:ext uri="{BB962C8B-B14F-4D97-AF65-F5344CB8AC3E}">
        <p14:creationId xmlns:p14="http://schemas.microsoft.com/office/powerpoint/2010/main" val="399372532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12">
            <a:extLst>
              <a:ext uri="{FF2B5EF4-FFF2-40B4-BE49-F238E27FC236}">
                <a16:creationId xmlns:a16="http://schemas.microsoft.com/office/drawing/2014/main" id="{ED4D6CE2-C4FB-4B4D-991A-84C9705CD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7739DC-9B67-4784-86E5-BA27EDA89FA8}"/>
              </a:ext>
            </a:extLst>
          </p:cNvPr>
          <p:cNvSpPr>
            <a:spLocks noGrp="1"/>
          </p:cNvSpPr>
          <p:nvPr>
            <p:ph type="title"/>
          </p:nvPr>
        </p:nvSpPr>
        <p:spPr>
          <a:xfrm>
            <a:off x="7888099" y="978408"/>
            <a:ext cx="3721608" cy="1106424"/>
          </a:xfrm>
          <a:ln>
            <a:noFill/>
          </a:ln>
        </p:spPr>
        <p:txBody>
          <a:bodyPr anchor="b">
            <a:normAutofit/>
          </a:bodyPr>
          <a:lstStyle/>
          <a:p>
            <a:r>
              <a:rPr lang="en-GB" sz="2800">
                <a:cs typeface="Calibri Light"/>
              </a:rPr>
              <a:t>Victorian Architecture </a:t>
            </a:r>
            <a:endParaRPr lang="en-GB" sz="2800"/>
          </a:p>
        </p:txBody>
      </p:sp>
      <p:pic>
        <p:nvPicPr>
          <p:cNvPr id="6" name="Picture 6" descr="A large building&#10;&#10;Description automatically generated">
            <a:extLst>
              <a:ext uri="{FF2B5EF4-FFF2-40B4-BE49-F238E27FC236}">
                <a16:creationId xmlns:a16="http://schemas.microsoft.com/office/drawing/2014/main" id="{5BADA5EC-79B4-49C3-9F44-7DF0A25FF9EB}"/>
              </a:ext>
            </a:extLst>
          </p:cNvPr>
          <p:cNvPicPr>
            <a:picLocks noChangeAspect="1"/>
          </p:cNvPicPr>
          <p:nvPr/>
        </p:nvPicPr>
        <p:blipFill rotWithShape="1">
          <a:blip r:embed="rId2"/>
          <a:srcRect l="11952" r="-2" b="-2"/>
          <a:stretch/>
        </p:blipFill>
        <p:spPr>
          <a:xfrm>
            <a:off x="400847" y="630936"/>
            <a:ext cx="3785616" cy="5495544"/>
          </a:xfrm>
          <a:prstGeom prst="rect">
            <a:avLst/>
          </a:prstGeom>
        </p:spPr>
      </p:pic>
      <p:pic>
        <p:nvPicPr>
          <p:cNvPr id="5" name="Picture 5" descr="A vintage photo of a city street&#10;&#10;Description automatically generated">
            <a:extLst>
              <a:ext uri="{FF2B5EF4-FFF2-40B4-BE49-F238E27FC236}">
                <a16:creationId xmlns:a16="http://schemas.microsoft.com/office/drawing/2014/main" id="{40B2EE4E-FD32-46B7-80F6-49ABD290DFF8}"/>
              </a:ext>
            </a:extLst>
          </p:cNvPr>
          <p:cNvPicPr>
            <a:picLocks noChangeAspect="1"/>
          </p:cNvPicPr>
          <p:nvPr/>
        </p:nvPicPr>
        <p:blipFill rotWithShape="1">
          <a:blip r:embed="rId3"/>
          <a:srcRect t="5533" r="-4" b="-4"/>
          <a:stretch/>
        </p:blipFill>
        <p:spPr>
          <a:xfrm>
            <a:off x="4361688" y="630936"/>
            <a:ext cx="2651760" cy="2679192"/>
          </a:xfrm>
          <a:prstGeom prst="rect">
            <a:avLst/>
          </a:prstGeom>
        </p:spPr>
      </p:pic>
      <p:pic>
        <p:nvPicPr>
          <p:cNvPr id="4" name="Picture 4" descr="A group of people standing in front of a building&#10;&#10;Description automatically generated">
            <a:extLst>
              <a:ext uri="{FF2B5EF4-FFF2-40B4-BE49-F238E27FC236}">
                <a16:creationId xmlns:a16="http://schemas.microsoft.com/office/drawing/2014/main" id="{9D9A0586-4990-4015-B4FD-179A1E51D864}"/>
              </a:ext>
            </a:extLst>
          </p:cNvPr>
          <p:cNvPicPr>
            <a:picLocks noChangeAspect="1"/>
          </p:cNvPicPr>
          <p:nvPr/>
        </p:nvPicPr>
        <p:blipFill rotWithShape="1">
          <a:blip r:embed="rId4"/>
          <a:srcRect l="13505" r="3855" b="6"/>
          <a:stretch/>
        </p:blipFill>
        <p:spPr>
          <a:xfrm>
            <a:off x="4361688" y="3447288"/>
            <a:ext cx="2651760" cy="2679192"/>
          </a:xfrm>
          <a:prstGeom prst="rect">
            <a:avLst/>
          </a:prstGeom>
        </p:spPr>
      </p:pic>
      <p:cxnSp>
        <p:nvCxnSpPr>
          <p:cNvPr id="9" name="Straight Connector 14">
            <a:extLst>
              <a:ext uri="{FF2B5EF4-FFF2-40B4-BE49-F238E27FC236}">
                <a16:creationId xmlns:a16="http://schemas.microsoft.com/office/drawing/2014/main" id="{11A9DAB5-E11B-41CA-85F3-20711F7902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51084"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9">
            <a:extLst>
              <a:ext uri="{FF2B5EF4-FFF2-40B4-BE49-F238E27FC236}">
                <a16:creationId xmlns:a16="http://schemas.microsoft.com/office/drawing/2014/main" id="{ADD10515-A11F-43C5-8554-005F2AEE1333}"/>
              </a:ext>
            </a:extLst>
          </p:cNvPr>
          <p:cNvSpPr>
            <a:spLocks noGrp="1"/>
          </p:cNvSpPr>
          <p:nvPr>
            <p:ph idx="1"/>
          </p:nvPr>
        </p:nvSpPr>
        <p:spPr>
          <a:xfrm>
            <a:off x="7888099" y="2368296"/>
            <a:ext cx="3721608" cy="3502152"/>
          </a:xfrm>
        </p:spPr>
        <p:txBody>
          <a:bodyPr vert="horz" lIns="91440" tIns="45720" rIns="91440" bIns="45720" rtlCol="0" anchor="t">
            <a:normAutofit/>
          </a:bodyPr>
          <a:lstStyle/>
          <a:p>
            <a:r>
              <a:rPr lang="en-US" sz="2400" dirty="0">
                <a:cs typeface="Calibri"/>
              </a:rPr>
              <a:t>The narrow buildings are based off Georgian designed housing, tall and narrow.  they were made cheaply with narrow hallways, ornate gable trims and high-pitched roofs. </a:t>
            </a:r>
          </a:p>
        </p:txBody>
      </p:sp>
    </p:spTree>
    <p:extLst>
      <p:ext uri="{BB962C8B-B14F-4D97-AF65-F5344CB8AC3E}">
        <p14:creationId xmlns:p14="http://schemas.microsoft.com/office/powerpoint/2010/main" val="360854790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5" name="Rectangle 18">
            <a:extLst>
              <a:ext uri="{FF2B5EF4-FFF2-40B4-BE49-F238E27FC236}">
                <a16:creationId xmlns:a16="http://schemas.microsoft.com/office/drawing/2014/main" id="{ED4D6CE2-C4FB-4B4D-991A-84C9705CD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A15A3-2E12-49B1-A9E8-8CCE818BAF02}"/>
              </a:ext>
            </a:extLst>
          </p:cNvPr>
          <p:cNvSpPr>
            <a:spLocks noGrp="1"/>
          </p:cNvSpPr>
          <p:nvPr>
            <p:ph type="title"/>
          </p:nvPr>
        </p:nvSpPr>
        <p:spPr>
          <a:xfrm>
            <a:off x="7888099" y="978408"/>
            <a:ext cx="3721608" cy="1106424"/>
          </a:xfrm>
          <a:ln>
            <a:noFill/>
          </a:ln>
        </p:spPr>
        <p:txBody>
          <a:bodyPr anchor="b">
            <a:normAutofit/>
          </a:bodyPr>
          <a:lstStyle/>
          <a:p>
            <a:r>
              <a:rPr lang="en-GB" sz="3600">
                <a:cs typeface="Calibri Light"/>
              </a:rPr>
              <a:t>Victorian female clothing</a:t>
            </a:r>
            <a:endParaRPr lang="en-GB" sz="3600"/>
          </a:p>
        </p:txBody>
      </p:sp>
      <p:pic>
        <p:nvPicPr>
          <p:cNvPr id="11" name="Picture 11" descr="A person wearing a dress&#10;&#10;Description automatically generated">
            <a:extLst>
              <a:ext uri="{FF2B5EF4-FFF2-40B4-BE49-F238E27FC236}">
                <a16:creationId xmlns:a16="http://schemas.microsoft.com/office/drawing/2014/main" id="{946F7C23-32B8-4D0F-9B3E-61541AC20300}"/>
              </a:ext>
            </a:extLst>
          </p:cNvPr>
          <p:cNvPicPr>
            <a:picLocks noChangeAspect="1"/>
          </p:cNvPicPr>
          <p:nvPr/>
        </p:nvPicPr>
        <p:blipFill rotWithShape="1">
          <a:blip r:embed="rId2"/>
          <a:srcRect r="2" b="9606"/>
          <a:stretch/>
        </p:blipFill>
        <p:spPr>
          <a:xfrm>
            <a:off x="400847" y="630936"/>
            <a:ext cx="3785616" cy="5495544"/>
          </a:xfrm>
          <a:prstGeom prst="rect">
            <a:avLst/>
          </a:prstGeom>
        </p:spPr>
      </p:pic>
      <p:pic>
        <p:nvPicPr>
          <p:cNvPr id="9" name="Picture 9" descr="A person wearing a dress&#10;&#10;Description automatically generated">
            <a:extLst>
              <a:ext uri="{FF2B5EF4-FFF2-40B4-BE49-F238E27FC236}">
                <a16:creationId xmlns:a16="http://schemas.microsoft.com/office/drawing/2014/main" id="{F96917F9-53EC-493B-82C2-35DE00BEFE9D}"/>
              </a:ext>
            </a:extLst>
          </p:cNvPr>
          <p:cNvPicPr>
            <a:picLocks noChangeAspect="1"/>
          </p:cNvPicPr>
          <p:nvPr/>
        </p:nvPicPr>
        <p:blipFill rotWithShape="1">
          <a:blip r:embed="rId3"/>
          <a:srcRect r="4" b="33067"/>
          <a:stretch/>
        </p:blipFill>
        <p:spPr>
          <a:xfrm>
            <a:off x="4361688" y="630936"/>
            <a:ext cx="2651760" cy="2679192"/>
          </a:xfrm>
          <a:prstGeom prst="rect">
            <a:avLst/>
          </a:prstGeom>
        </p:spPr>
      </p:pic>
      <p:pic>
        <p:nvPicPr>
          <p:cNvPr id="12" name="Picture 12" descr="A person standing in front of a barrel&#10;&#10;Description automatically generated">
            <a:extLst>
              <a:ext uri="{FF2B5EF4-FFF2-40B4-BE49-F238E27FC236}">
                <a16:creationId xmlns:a16="http://schemas.microsoft.com/office/drawing/2014/main" id="{489512E9-14D2-446A-834C-42E817C3EA19}"/>
              </a:ext>
            </a:extLst>
          </p:cNvPr>
          <p:cNvPicPr>
            <a:picLocks noChangeAspect="1"/>
          </p:cNvPicPr>
          <p:nvPr/>
        </p:nvPicPr>
        <p:blipFill rotWithShape="1">
          <a:blip r:embed="rId4"/>
          <a:srcRect t="9022" r="3" b="12932"/>
          <a:stretch/>
        </p:blipFill>
        <p:spPr>
          <a:xfrm>
            <a:off x="4361688" y="3447288"/>
            <a:ext cx="2651760" cy="2679192"/>
          </a:xfrm>
          <a:prstGeom prst="rect">
            <a:avLst/>
          </a:prstGeom>
        </p:spPr>
      </p:pic>
      <p:cxnSp>
        <p:nvCxnSpPr>
          <p:cNvPr id="18" name="Straight Connector 20">
            <a:extLst>
              <a:ext uri="{FF2B5EF4-FFF2-40B4-BE49-F238E27FC236}">
                <a16:creationId xmlns:a16="http://schemas.microsoft.com/office/drawing/2014/main" id="{11A9DAB5-E11B-41CA-85F3-20711F7902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51084"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20" name="Content Placeholder 15">
            <a:extLst>
              <a:ext uri="{FF2B5EF4-FFF2-40B4-BE49-F238E27FC236}">
                <a16:creationId xmlns:a16="http://schemas.microsoft.com/office/drawing/2014/main" id="{9460DE74-B6AF-4DD6-B5D5-58CCD3C382FA}"/>
              </a:ext>
            </a:extLst>
          </p:cNvPr>
          <p:cNvSpPr>
            <a:spLocks noGrp="1"/>
          </p:cNvSpPr>
          <p:nvPr>
            <p:ph idx="1"/>
          </p:nvPr>
        </p:nvSpPr>
        <p:spPr>
          <a:xfrm>
            <a:off x="7888099" y="2368296"/>
            <a:ext cx="3721608" cy="3502152"/>
          </a:xfrm>
        </p:spPr>
        <p:txBody>
          <a:bodyPr vert="horz" lIns="91440" tIns="45720" rIns="91440" bIns="45720" rtlCol="0" anchor="t">
            <a:normAutofit/>
          </a:bodyPr>
          <a:lstStyle/>
          <a:p>
            <a:r>
              <a:rPr lang="en-US" sz="1700" dirty="0">
                <a:cs typeface="Calibri"/>
              </a:rPr>
              <a:t>So there is a definite difference in female clothing of the ich and the poor. </a:t>
            </a:r>
          </a:p>
          <a:p>
            <a:r>
              <a:rPr lang="en-US" sz="1700" dirty="0">
                <a:cs typeface="Calibri"/>
              </a:rPr>
              <a:t>While they both wear dresses, the poor didn’t really wear dresses, nor did they have corsets, and fancy materials. </a:t>
            </a:r>
          </a:p>
          <a:p>
            <a:r>
              <a:rPr lang="en-US" sz="1700" dirty="0">
                <a:cs typeface="Calibri"/>
              </a:rPr>
              <a:t>A poor women's clothing is designed for working while the riches clothing was designed for looking at and looking pretty.</a:t>
            </a:r>
          </a:p>
        </p:txBody>
      </p:sp>
    </p:spTree>
    <p:extLst>
      <p:ext uri="{BB962C8B-B14F-4D97-AF65-F5344CB8AC3E}">
        <p14:creationId xmlns:p14="http://schemas.microsoft.com/office/powerpoint/2010/main" val="79168903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ABFE404-8D65-4573-A3EF-6DF477936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0A9A8F89-D8CC-435B-BC16-FD38482B829B}"/>
              </a:ext>
            </a:extLst>
          </p:cNvPr>
          <p:cNvSpPr>
            <a:spLocks noGrp="1"/>
          </p:cNvSpPr>
          <p:nvPr>
            <p:ph type="title"/>
          </p:nvPr>
        </p:nvSpPr>
        <p:spPr>
          <a:xfrm>
            <a:off x="673749" y="4610244"/>
            <a:ext cx="3649703" cy="1714500"/>
          </a:xfrm>
        </p:spPr>
        <p:txBody>
          <a:bodyPr>
            <a:normAutofit/>
          </a:bodyPr>
          <a:lstStyle/>
          <a:p>
            <a:r>
              <a:rPr lang="en-GB" sz="2800">
                <a:cs typeface="Calibri Light"/>
              </a:rPr>
              <a:t>Victorian male clothing </a:t>
            </a:r>
            <a:endParaRPr lang="en-GB" sz="2800"/>
          </a:p>
        </p:txBody>
      </p:sp>
      <p:pic>
        <p:nvPicPr>
          <p:cNvPr id="5" name="Picture 5" descr="A person wearing a suit and tie posing for a photo&#10;&#10;Description automatically generated">
            <a:extLst>
              <a:ext uri="{FF2B5EF4-FFF2-40B4-BE49-F238E27FC236}">
                <a16:creationId xmlns:a16="http://schemas.microsoft.com/office/drawing/2014/main" id="{DB2F2791-3E5D-4BB4-8BE0-89C7F65C7F7B}"/>
              </a:ext>
            </a:extLst>
          </p:cNvPr>
          <p:cNvPicPr>
            <a:picLocks noChangeAspect="1"/>
          </p:cNvPicPr>
          <p:nvPr/>
        </p:nvPicPr>
        <p:blipFill rotWithShape="1">
          <a:blip r:embed="rId2"/>
          <a:srcRect b="24512"/>
          <a:stretch/>
        </p:blipFill>
        <p:spPr>
          <a:xfrm>
            <a:off x="673749" y="370320"/>
            <a:ext cx="3716238" cy="4051011"/>
          </a:xfrm>
          <a:prstGeom prst="rect">
            <a:avLst/>
          </a:prstGeom>
        </p:spPr>
      </p:pic>
      <p:pic>
        <p:nvPicPr>
          <p:cNvPr id="4" name="Picture 4" descr="A group of people posing for a photo&#10;&#10;Description automatically generated">
            <a:extLst>
              <a:ext uri="{FF2B5EF4-FFF2-40B4-BE49-F238E27FC236}">
                <a16:creationId xmlns:a16="http://schemas.microsoft.com/office/drawing/2014/main" id="{E87E6EE9-ADDF-45B0-89C0-D133BC336BFC}"/>
              </a:ext>
            </a:extLst>
          </p:cNvPr>
          <p:cNvPicPr>
            <a:picLocks noChangeAspect="1"/>
          </p:cNvPicPr>
          <p:nvPr/>
        </p:nvPicPr>
        <p:blipFill rotWithShape="1">
          <a:blip r:embed="rId3"/>
          <a:srcRect r="-2" b="21341"/>
          <a:stretch/>
        </p:blipFill>
        <p:spPr>
          <a:xfrm>
            <a:off x="4719344" y="370320"/>
            <a:ext cx="6798905" cy="4051011"/>
          </a:xfrm>
          <a:prstGeom prst="rect">
            <a:avLst/>
          </a:prstGeom>
        </p:spPr>
      </p:pic>
      <p:cxnSp>
        <p:nvCxnSpPr>
          <p:cNvPr id="14" name="Straight Connector 13">
            <a:extLst>
              <a:ext uri="{FF2B5EF4-FFF2-40B4-BE49-F238E27FC236}">
                <a16:creationId xmlns:a16="http://schemas.microsoft.com/office/drawing/2014/main" id="{AF5191F1-A1C8-4AEE-8007-DF304E42B1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47363" y="4750763"/>
            <a:ext cx="0" cy="13716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67EA64F3-5E0C-47D5-BFD9-81FDA8D53D11}"/>
              </a:ext>
            </a:extLst>
          </p:cNvPr>
          <p:cNvSpPr>
            <a:spLocks noGrp="1"/>
          </p:cNvSpPr>
          <p:nvPr>
            <p:ph idx="1"/>
          </p:nvPr>
        </p:nvSpPr>
        <p:spPr>
          <a:xfrm>
            <a:off x="4793019" y="4610244"/>
            <a:ext cx="6725232" cy="1714500"/>
          </a:xfrm>
        </p:spPr>
        <p:txBody>
          <a:bodyPr anchor="ctr">
            <a:normAutofit/>
          </a:bodyPr>
          <a:lstStyle/>
          <a:p>
            <a:r>
              <a:rPr lang="en-US" sz="1700" dirty="0">
                <a:cs typeface="Calibri"/>
              </a:rPr>
              <a:t>The difference between the two classes when it comes to clothing is material its made from and why they wear it. The wealthy wear smarter clothing meant to look well dress and proper. While the poorer folks wear cheaper materials that they are able to work in. </a:t>
            </a:r>
            <a:endParaRPr lang="en-US" sz="1700" dirty="0"/>
          </a:p>
        </p:txBody>
      </p:sp>
    </p:spTree>
    <p:extLst>
      <p:ext uri="{BB962C8B-B14F-4D97-AF65-F5344CB8AC3E}">
        <p14:creationId xmlns:p14="http://schemas.microsoft.com/office/powerpoint/2010/main" val="68610095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tanding in front of a brick building&#10;&#10;Description automatically generated">
            <a:extLst>
              <a:ext uri="{FF2B5EF4-FFF2-40B4-BE49-F238E27FC236}">
                <a16:creationId xmlns:a16="http://schemas.microsoft.com/office/drawing/2014/main" id="{79E689D7-8E8E-4F36-9CD8-94A034180EAD}"/>
              </a:ext>
            </a:extLst>
          </p:cNvPr>
          <p:cNvPicPr>
            <a:picLocks noChangeAspect="1"/>
          </p:cNvPicPr>
          <p:nvPr/>
        </p:nvPicPr>
        <p:blipFill rotWithShape="1">
          <a:blip r:embed="rId2"/>
          <a:srcRect l="8092" t="9091" r="17782" b="-2"/>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A40AAA-966F-499C-AC3B-A7378482A790}"/>
              </a:ext>
            </a:extLst>
          </p:cNvPr>
          <p:cNvSpPr>
            <a:spLocks noGrp="1"/>
          </p:cNvSpPr>
          <p:nvPr>
            <p:ph type="title"/>
          </p:nvPr>
        </p:nvSpPr>
        <p:spPr>
          <a:xfrm>
            <a:off x="428603" y="586194"/>
            <a:ext cx="3438144" cy="1124712"/>
          </a:xfrm>
        </p:spPr>
        <p:txBody>
          <a:bodyPr anchor="b">
            <a:normAutofit/>
          </a:bodyPr>
          <a:lstStyle/>
          <a:p>
            <a:r>
              <a:rPr lang="en-GB" sz="4000">
                <a:cs typeface="Calibri Light"/>
              </a:rPr>
              <a:t>Jack The Ripper</a:t>
            </a:r>
            <a:endParaRPr lang="en-GB" sz="400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00894BC-E144-4D40-B091-6B5C5B33B1AC}"/>
              </a:ext>
            </a:extLst>
          </p:cNvPr>
          <p:cNvSpPr>
            <a:spLocks noGrp="1"/>
          </p:cNvSpPr>
          <p:nvPr>
            <p:ph idx="1"/>
          </p:nvPr>
        </p:nvSpPr>
        <p:spPr>
          <a:xfrm>
            <a:off x="371094" y="2718054"/>
            <a:ext cx="4258415" cy="3796729"/>
          </a:xfrm>
        </p:spPr>
        <p:txBody>
          <a:bodyPr vert="horz" lIns="91440" tIns="45720" rIns="91440" bIns="45720" rtlCol="0" anchor="t">
            <a:noAutofit/>
          </a:bodyPr>
          <a:lstStyle/>
          <a:p>
            <a:r>
              <a:rPr lang="en-GB" sz="2400" dirty="0">
                <a:cs typeface="Calibri"/>
              </a:rPr>
              <a:t>In London 1888 Jack The Ripper killed and mutilated the bodies at least 5 women. </a:t>
            </a:r>
          </a:p>
          <a:p>
            <a:r>
              <a:rPr lang="en-GB" sz="2400" dirty="0">
                <a:cs typeface="Calibri"/>
              </a:rPr>
              <a:t>The killings were within 1 mile of each other in/near Whitechapel. </a:t>
            </a:r>
          </a:p>
          <a:p>
            <a:r>
              <a:rPr lang="en-GB" sz="2400" dirty="0">
                <a:cs typeface="Calibri"/>
              </a:rPr>
              <a:t>No one know who Jack the Rippers is, they could be male or female.   </a:t>
            </a:r>
          </a:p>
          <a:p>
            <a:endParaRPr lang="en-GB" sz="1700" dirty="0">
              <a:cs typeface="Calibri"/>
            </a:endParaRPr>
          </a:p>
        </p:txBody>
      </p:sp>
    </p:spTree>
    <p:extLst>
      <p:ext uri="{BB962C8B-B14F-4D97-AF65-F5344CB8AC3E}">
        <p14:creationId xmlns:p14="http://schemas.microsoft.com/office/powerpoint/2010/main" val="365661684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DA133F-5F08-4E1F-A2E5-01131B0D1E0F}"/>
              </a:ext>
            </a:extLst>
          </p:cNvPr>
          <p:cNvSpPr>
            <a:spLocks noGrp="1"/>
          </p:cNvSpPr>
          <p:nvPr>
            <p:ph type="title"/>
          </p:nvPr>
        </p:nvSpPr>
        <p:spPr>
          <a:xfrm>
            <a:off x="6501384" y="640263"/>
            <a:ext cx="5129784" cy="1344975"/>
          </a:xfrm>
        </p:spPr>
        <p:txBody>
          <a:bodyPr>
            <a:normAutofit/>
          </a:bodyPr>
          <a:lstStyle/>
          <a:p>
            <a:r>
              <a:rPr lang="en-GB" sz="4000">
                <a:cs typeface="Calibri Light"/>
              </a:rPr>
              <a:t>Victorian Circus</a:t>
            </a:r>
            <a:endParaRPr lang="en-GB" sz="4000"/>
          </a:p>
        </p:txBody>
      </p:sp>
      <p:pic>
        <p:nvPicPr>
          <p:cNvPr id="4" name="Picture 4" descr="A couple of people that are posing for a photo&#10;&#10;Description automatically generated">
            <a:extLst>
              <a:ext uri="{FF2B5EF4-FFF2-40B4-BE49-F238E27FC236}">
                <a16:creationId xmlns:a16="http://schemas.microsoft.com/office/drawing/2014/main" id="{8D906E26-D3C5-4EB0-B219-55EF3A17BF82}"/>
              </a:ext>
            </a:extLst>
          </p:cNvPr>
          <p:cNvPicPr>
            <a:picLocks noChangeAspect="1"/>
          </p:cNvPicPr>
          <p:nvPr/>
        </p:nvPicPr>
        <p:blipFill>
          <a:blip r:embed="rId2"/>
          <a:stretch>
            <a:fillRect/>
          </a:stretch>
        </p:blipFill>
        <p:spPr>
          <a:xfrm>
            <a:off x="1027016" y="484632"/>
            <a:ext cx="4041967" cy="5733287"/>
          </a:xfrm>
          <a:prstGeom prst="rect">
            <a:avLst/>
          </a:prstGeom>
        </p:spPr>
      </p:pic>
      <p:sp>
        <p:nvSpPr>
          <p:cNvPr id="8" name="Content Placeholder 7">
            <a:extLst>
              <a:ext uri="{FF2B5EF4-FFF2-40B4-BE49-F238E27FC236}">
                <a16:creationId xmlns:a16="http://schemas.microsoft.com/office/drawing/2014/main" id="{2A6056D7-8F16-426E-AE92-1E5E6E7F0A11}"/>
              </a:ext>
            </a:extLst>
          </p:cNvPr>
          <p:cNvSpPr>
            <a:spLocks noGrp="1"/>
          </p:cNvSpPr>
          <p:nvPr>
            <p:ph idx="1"/>
          </p:nvPr>
        </p:nvSpPr>
        <p:spPr>
          <a:xfrm>
            <a:off x="6501384" y="2121763"/>
            <a:ext cx="5129784" cy="3773010"/>
          </a:xfrm>
        </p:spPr>
        <p:txBody>
          <a:bodyPr vert="horz" lIns="91440" tIns="45720" rIns="91440" bIns="45720" rtlCol="0" anchor="t">
            <a:normAutofit/>
          </a:bodyPr>
          <a:lstStyle/>
          <a:p>
            <a:pPr marL="0" indent="0">
              <a:buNone/>
            </a:pPr>
            <a:r>
              <a:rPr lang="en-US" sz="2000" dirty="0">
                <a:cs typeface="Calibri"/>
              </a:rPr>
              <a:t>The circus became wildly popular in the Victorian era. More and more circuses would open up to meet with the demand for them. </a:t>
            </a:r>
          </a:p>
          <a:p>
            <a:pPr marL="0" indent="0">
              <a:buNone/>
            </a:pPr>
            <a:endParaRPr lang="en-US" sz="2000" dirty="0">
              <a:cs typeface="Calibri"/>
            </a:endParaRPr>
          </a:p>
          <a:p>
            <a:pPr marL="0" indent="0">
              <a:buNone/>
            </a:pPr>
            <a:r>
              <a:rPr lang="en-US" sz="2000" dirty="0">
                <a:cs typeface="Calibri"/>
              </a:rPr>
              <a:t>Common acts of the circus are Trapeze, aerial acts, clowns and  jugglers.</a:t>
            </a:r>
          </a:p>
          <a:p>
            <a:pPr marL="0" indent="0">
              <a:buNone/>
            </a:pPr>
            <a:endParaRPr lang="en-US" sz="2000" dirty="0">
              <a:cs typeface="Calibri"/>
            </a:endParaRPr>
          </a:p>
          <a:p>
            <a:pPr marL="0" indent="0">
              <a:buNone/>
            </a:pPr>
            <a:r>
              <a:rPr lang="en-US" sz="2000" dirty="0">
                <a:cs typeface="Calibri"/>
              </a:rPr>
              <a:t>The idea of these circuses was to do dangerous tricks that would excite the audience. </a:t>
            </a:r>
          </a:p>
        </p:txBody>
      </p:sp>
    </p:spTree>
    <p:extLst>
      <p:ext uri="{BB962C8B-B14F-4D97-AF65-F5344CB8AC3E}">
        <p14:creationId xmlns:p14="http://schemas.microsoft.com/office/powerpoint/2010/main" val="22503742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0" name="Straight Connector 13">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13201985-0DEB-4079-981A-CAB130266C3E}"/>
              </a:ext>
            </a:extLst>
          </p:cNvPr>
          <p:cNvSpPr>
            <a:spLocks noGrp="1"/>
          </p:cNvSpPr>
          <p:nvPr>
            <p:ph idx="1"/>
          </p:nvPr>
        </p:nvSpPr>
        <p:spPr>
          <a:xfrm>
            <a:off x="279543" y="370815"/>
            <a:ext cx="5995493" cy="5646162"/>
          </a:xfrm>
        </p:spPr>
        <p:txBody>
          <a:bodyPr vert="horz" lIns="91440" tIns="45720" rIns="91440" bIns="45720" rtlCol="0" anchor="t">
            <a:noAutofit/>
          </a:bodyPr>
          <a:lstStyle/>
          <a:p>
            <a:r>
              <a:rPr lang="en-GB" sz="2400" dirty="0">
                <a:solidFill>
                  <a:schemeClr val="bg1"/>
                </a:solidFill>
                <a:cs typeface="Calibri"/>
              </a:rPr>
              <a:t>Some circuses would perform in a theatre where the trapeze acts would preform above the audience. </a:t>
            </a:r>
          </a:p>
          <a:p>
            <a:endParaRPr lang="en-GB" sz="2400" dirty="0">
              <a:solidFill>
                <a:schemeClr val="bg1"/>
              </a:solidFill>
              <a:cs typeface="Calibri"/>
            </a:endParaRPr>
          </a:p>
          <a:p>
            <a:r>
              <a:rPr lang="en-GB" sz="2400" dirty="0">
                <a:solidFill>
                  <a:schemeClr val="bg1"/>
                </a:solidFill>
                <a:cs typeface="Calibri"/>
              </a:rPr>
              <a:t>Other circuses were preformed as open air circuses where the entire space consisted of a ring made from rope on the floor and a wooden barrier to separate the audience from the act. </a:t>
            </a:r>
          </a:p>
          <a:p>
            <a:endParaRPr lang="en-GB" sz="2400" dirty="0">
              <a:solidFill>
                <a:schemeClr val="bg1"/>
              </a:solidFill>
              <a:cs typeface="Calibri"/>
            </a:endParaRPr>
          </a:p>
          <a:p>
            <a:r>
              <a:rPr lang="en-GB" sz="2400" dirty="0">
                <a:solidFill>
                  <a:schemeClr val="bg1"/>
                </a:solidFill>
                <a:cs typeface="Calibri"/>
              </a:rPr>
              <a:t>Finally there were tenting circuses who travelled around from town to town. </a:t>
            </a:r>
          </a:p>
        </p:txBody>
      </p:sp>
      <p:cxnSp>
        <p:nvCxnSpPr>
          <p:cNvPr id="11" name="Straight Connector 15">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 name="Picture 7" descr="A vintage photo of a baseball player posing for the camera&#10;&#10;Description automatically generated">
            <a:extLst>
              <a:ext uri="{FF2B5EF4-FFF2-40B4-BE49-F238E27FC236}">
                <a16:creationId xmlns:a16="http://schemas.microsoft.com/office/drawing/2014/main" id="{76D8D71C-062D-4A1F-981F-2F88A8EF13C3}"/>
              </a:ext>
            </a:extLst>
          </p:cNvPr>
          <p:cNvPicPr>
            <a:picLocks noChangeAspect="1"/>
          </p:cNvPicPr>
          <p:nvPr/>
        </p:nvPicPr>
        <p:blipFill rotWithShape="1">
          <a:blip r:embed="rId2"/>
          <a:srcRect t="7029" b="12421"/>
          <a:stretch/>
        </p:blipFill>
        <p:spPr>
          <a:xfrm>
            <a:off x="6525453" y="10"/>
            <a:ext cx="5666547" cy="6857990"/>
          </a:xfrm>
          <a:prstGeom prst="rect">
            <a:avLst/>
          </a:prstGeom>
        </p:spPr>
      </p:pic>
      <p:sp>
        <p:nvSpPr>
          <p:cNvPr id="8" name="TextBox 7">
            <a:extLst>
              <a:ext uri="{FF2B5EF4-FFF2-40B4-BE49-F238E27FC236}">
                <a16:creationId xmlns:a16="http://schemas.microsoft.com/office/drawing/2014/main" id="{5FF94286-CD1C-4BAC-8533-E6D04158716A}"/>
              </a:ext>
            </a:extLst>
          </p:cNvPr>
          <p:cNvSpPr txBox="1"/>
          <p:nvPr/>
        </p:nvSpPr>
        <p:spPr>
          <a:xfrm>
            <a:off x="1000665" y="5702060"/>
            <a:ext cx="49285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00B0F0"/>
                </a:solidFill>
                <a:ea typeface="+mn-lt"/>
                <a:cs typeface="+mn-lt"/>
              </a:rPr>
              <a:t>http://victorian-era.org/victorian-era-circus-performances.html</a:t>
            </a:r>
            <a:endParaRPr lang="en-US">
              <a:solidFill>
                <a:srgbClr val="00B0F0"/>
              </a:solidFill>
            </a:endParaRPr>
          </a:p>
        </p:txBody>
      </p:sp>
    </p:spTree>
    <p:extLst>
      <p:ext uri="{BB962C8B-B14F-4D97-AF65-F5344CB8AC3E}">
        <p14:creationId xmlns:p14="http://schemas.microsoft.com/office/powerpoint/2010/main" val="101681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DFDA47BC-3069-47F5-8257-24B3B1F76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2927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9" name="Picture 9" descr="A vintage photo of a person&#10;&#10;Description automatically generated">
            <a:extLst>
              <a:ext uri="{FF2B5EF4-FFF2-40B4-BE49-F238E27FC236}">
                <a16:creationId xmlns:a16="http://schemas.microsoft.com/office/drawing/2014/main" id="{D3416DDC-212C-4072-A5F6-8F521134FD03}"/>
              </a:ext>
            </a:extLst>
          </p:cNvPr>
          <p:cNvPicPr>
            <a:picLocks noChangeAspect="1"/>
          </p:cNvPicPr>
          <p:nvPr/>
        </p:nvPicPr>
        <p:blipFill>
          <a:blip r:embed="rId2"/>
          <a:stretch>
            <a:fillRect/>
          </a:stretch>
        </p:blipFill>
        <p:spPr>
          <a:xfrm>
            <a:off x="6256859" y="380462"/>
            <a:ext cx="2648371" cy="3852175"/>
          </a:xfrm>
          <a:prstGeom prst="rect">
            <a:avLst/>
          </a:prstGeom>
        </p:spPr>
      </p:pic>
      <p:sp>
        <p:nvSpPr>
          <p:cNvPr id="27" name="Rectangle 26">
            <a:extLst>
              <a:ext uri="{FF2B5EF4-FFF2-40B4-BE49-F238E27FC236}">
                <a16:creationId xmlns:a16="http://schemas.microsoft.com/office/drawing/2014/main" id="{7AE95D8F-9825-4222-8846-E3461598C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A5FFEB-45FA-4AB7-8A03-69B1F2419D36}"/>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dirty="0">
                <a:solidFill>
                  <a:srgbClr val="FFFFFF"/>
                </a:solidFill>
              </a:rPr>
              <a:t>Circus outfits</a:t>
            </a:r>
          </a:p>
        </p:txBody>
      </p:sp>
      <p:pic>
        <p:nvPicPr>
          <p:cNvPr id="7" name="Picture 7" descr="A person holding a baseball bat&#10;&#10;Description automatically generated">
            <a:extLst>
              <a:ext uri="{FF2B5EF4-FFF2-40B4-BE49-F238E27FC236}">
                <a16:creationId xmlns:a16="http://schemas.microsoft.com/office/drawing/2014/main" id="{5BA1B9AD-3C74-4F90-8EE7-D0A099E685C2}"/>
              </a:ext>
            </a:extLst>
          </p:cNvPr>
          <p:cNvPicPr>
            <a:picLocks noGrp="1" noChangeAspect="1"/>
          </p:cNvPicPr>
          <p:nvPr>
            <p:ph idx="1"/>
          </p:nvPr>
        </p:nvPicPr>
        <p:blipFill>
          <a:blip r:embed="rId3"/>
          <a:stretch>
            <a:fillRect/>
          </a:stretch>
        </p:blipFill>
        <p:spPr>
          <a:xfrm>
            <a:off x="320041" y="556897"/>
            <a:ext cx="2659472" cy="3499305"/>
          </a:xfrm>
          <a:prstGeom prst="rect">
            <a:avLst/>
          </a:prstGeom>
        </p:spPr>
      </p:pic>
      <p:pic>
        <p:nvPicPr>
          <p:cNvPr id="8" name="Picture 8" descr="A vintage photo of a person and person posing for a picture&#10;&#10;Description automatically generated">
            <a:extLst>
              <a:ext uri="{FF2B5EF4-FFF2-40B4-BE49-F238E27FC236}">
                <a16:creationId xmlns:a16="http://schemas.microsoft.com/office/drawing/2014/main" id="{0A19A32C-3DDC-49FC-8001-33C44229B0D1}"/>
              </a:ext>
            </a:extLst>
          </p:cNvPr>
          <p:cNvPicPr>
            <a:picLocks noChangeAspect="1"/>
          </p:cNvPicPr>
          <p:nvPr/>
        </p:nvPicPr>
        <p:blipFill>
          <a:blip r:embed="rId4"/>
          <a:stretch>
            <a:fillRect/>
          </a:stretch>
        </p:blipFill>
        <p:spPr>
          <a:xfrm>
            <a:off x="3324626" y="307731"/>
            <a:ext cx="2577711" cy="3997637"/>
          </a:xfrm>
          <a:prstGeom prst="rect">
            <a:avLst/>
          </a:prstGeom>
        </p:spPr>
      </p:pic>
      <p:cxnSp>
        <p:nvCxnSpPr>
          <p:cNvPr id="29" name="Straight Connector 28">
            <a:extLst>
              <a:ext uri="{FF2B5EF4-FFF2-40B4-BE49-F238E27FC236}">
                <a16:creationId xmlns:a16="http://schemas.microsoft.com/office/drawing/2014/main" id="{942B920A-73AD-402A-8EEF-B88E1A9398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68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0C9EB70-BC82-414A-BF8D-AD7FC6727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609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0" name="Picture 10" descr="A person posing on a swing&#10;&#10;Description automatically generated">
            <a:extLst>
              <a:ext uri="{FF2B5EF4-FFF2-40B4-BE49-F238E27FC236}">
                <a16:creationId xmlns:a16="http://schemas.microsoft.com/office/drawing/2014/main" id="{E7F66858-4406-4405-B6D1-D19279707A37}"/>
              </a:ext>
            </a:extLst>
          </p:cNvPr>
          <p:cNvPicPr>
            <a:picLocks noChangeAspect="1"/>
          </p:cNvPicPr>
          <p:nvPr/>
        </p:nvPicPr>
        <p:blipFill>
          <a:blip r:embed="rId5"/>
          <a:stretch>
            <a:fillRect/>
          </a:stretch>
        </p:blipFill>
        <p:spPr>
          <a:xfrm>
            <a:off x="9225269" y="476855"/>
            <a:ext cx="2648372" cy="3704017"/>
          </a:xfrm>
          <a:prstGeom prst="rect">
            <a:avLst/>
          </a:prstGeom>
        </p:spPr>
      </p:pic>
      <p:cxnSp>
        <p:nvCxnSpPr>
          <p:cNvPr id="33" name="Straight Connector 32">
            <a:extLst>
              <a:ext uri="{FF2B5EF4-FFF2-40B4-BE49-F238E27FC236}">
                <a16:creationId xmlns:a16="http://schemas.microsoft.com/office/drawing/2014/main" id="{3217665F-0036-444A-8D4A-33AF36A36A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30783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14F9C-2089-4A36-9BE2-25CBF96F4D9D}"/>
              </a:ext>
            </a:extLst>
          </p:cNvPr>
          <p:cNvSpPr>
            <a:spLocks noGrp="1"/>
          </p:cNvSpPr>
          <p:nvPr>
            <p:ph type="title"/>
          </p:nvPr>
        </p:nvSpPr>
        <p:spPr>
          <a:xfrm>
            <a:off x="2311147" y="365760"/>
            <a:ext cx="7569706" cy="1288238"/>
          </a:xfrm>
        </p:spPr>
        <p:txBody>
          <a:bodyPr anchor="ctr">
            <a:normAutofit/>
          </a:bodyPr>
          <a:lstStyle/>
          <a:p>
            <a:pPr algn="ctr"/>
            <a:r>
              <a:rPr lang="en-GB">
                <a:cs typeface="Calibri Light"/>
              </a:rPr>
              <a:t>Seve steps of design </a:t>
            </a:r>
            <a:endParaRPr lang="en-GB"/>
          </a:p>
        </p:txBody>
      </p:sp>
      <p:sp>
        <p:nvSpPr>
          <p:cNvPr id="3" name="Content Placeholder 2">
            <a:extLst>
              <a:ext uri="{FF2B5EF4-FFF2-40B4-BE49-F238E27FC236}">
                <a16:creationId xmlns:a16="http://schemas.microsoft.com/office/drawing/2014/main" id="{1E052AB0-C3E7-43E4-A5AE-1A7DF628F8A4}"/>
              </a:ext>
            </a:extLst>
          </p:cNvPr>
          <p:cNvSpPr>
            <a:spLocks noGrp="1"/>
          </p:cNvSpPr>
          <p:nvPr>
            <p:ph idx="1"/>
          </p:nvPr>
        </p:nvSpPr>
        <p:spPr>
          <a:xfrm>
            <a:off x="2165569" y="1956816"/>
            <a:ext cx="7860863" cy="4024884"/>
          </a:xfrm>
        </p:spPr>
        <p:txBody>
          <a:bodyPr vert="horz" lIns="91440" tIns="45720" rIns="91440" bIns="45720" rtlCol="0" anchor="t">
            <a:normAutofit/>
          </a:bodyPr>
          <a:lstStyle/>
          <a:p>
            <a:r>
              <a:rPr lang="en-GB" sz="2400" dirty="0">
                <a:cs typeface="Calibri"/>
              </a:rPr>
              <a:t>Always remember the 7 Steps of design. It will come in handy when trying to create and push ideas.</a:t>
            </a:r>
          </a:p>
          <a:p>
            <a:pPr marL="0" indent="0">
              <a:buNone/>
            </a:pPr>
            <a:r>
              <a:rPr lang="en-GB" sz="2400" dirty="0">
                <a:cs typeface="Calibri"/>
              </a:rPr>
              <a:t>- </a:t>
            </a:r>
            <a:r>
              <a:rPr lang="en-GB" sz="2400" b="1" dirty="0">
                <a:solidFill>
                  <a:schemeClr val="accent4"/>
                </a:solidFill>
                <a:cs typeface="Calibri"/>
              </a:rPr>
              <a:t>Commitment </a:t>
            </a:r>
            <a:r>
              <a:rPr lang="en-GB" sz="2400" dirty="0">
                <a:cs typeface="Calibri"/>
              </a:rPr>
              <a:t>(Commit to the project)</a:t>
            </a:r>
          </a:p>
          <a:p>
            <a:pPr marL="0" indent="0">
              <a:buNone/>
            </a:pPr>
            <a:r>
              <a:rPr lang="en-GB" sz="2400" dirty="0">
                <a:cs typeface="Calibri"/>
              </a:rPr>
              <a:t>- </a:t>
            </a:r>
            <a:r>
              <a:rPr lang="en-GB" sz="2400" b="1" dirty="0">
                <a:solidFill>
                  <a:schemeClr val="accent4"/>
                </a:solidFill>
                <a:cs typeface="Calibri"/>
              </a:rPr>
              <a:t>Analysis</a:t>
            </a:r>
            <a:r>
              <a:rPr lang="en-GB" sz="2400" dirty="0">
                <a:cs typeface="Calibri"/>
              </a:rPr>
              <a:t> (Look through the piece and find need info)</a:t>
            </a:r>
          </a:p>
          <a:p>
            <a:pPr marL="0" indent="0">
              <a:buNone/>
            </a:pPr>
            <a:r>
              <a:rPr lang="en-GB" sz="2400" dirty="0">
                <a:cs typeface="Calibri"/>
              </a:rPr>
              <a:t>- </a:t>
            </a:r>
            <a:r>
              <a:rPr lang="en-GB" sz="2400" b="1" dirty="0">
                <a:solidFill>
                  <a:schemeClr val="accent4"/>
                </a:solidFill>
                <a:cs typeface="Calibri"/>
              </a:rPr>
              <a:t>Research</a:t>
            </a:r>
            <a:r>
              <a:rPr lang="en-GB" sz="2400" dirty="0">
                <a:cs typeface="Calibri"/>
              </a:rPr>
              <a:t>  (Research the piece, time periods, locations etc)</a:t>
            </a:r>
          </a:p>
          <a:p>
            <a:pPr marL="0" indent="0">
              <a:buNone/>
            </a:pPr>
            <a:r>
              <a:rPr lang="en-GB" sz="2400" dirty="0">
                <a:cs typeface="Calibri"/>
              </a:rPr>
              <a:t>- </a:t>
            </a:r>
            <a:r>
              <a:rPr lang="en-GB" sz="2400" b="1" dirty="0">
                <a:solidFill>
                  <a:schemeClr val="accent4"/>
                </a:solidFill>
                <a:cs typeface="Calibri"/>
              </a:rPr>
              <a:t>Incubation</a:t>
            </a:r>
            <a:r>
              <a:rPr lang="en-GB" sz="2400" dirty="0">
                <a:cs typeface="Calibri"/>
              </a:rPr>
              <a:t> (Think on the ideas, don’t rush)</a:t>
            </a:r>
          </a:p>
          <a:p>
            <a:pPr marL="0" indent="0">
              <a:buNone/>
            </a:pPr>
            <a:r>
              <a:rPr lang="en-GB" sz="2400" dirty="0">
                <a:cs typeface="Calibri"/>
              </a:rPr>
              <a:t>- </a:t>
            </a:r>
            <a:r>
              <a:rPr lang="en-GB" sz="2400" b="1" dirty="0">
                <a:solidFill>
                  <a:schemeClr val="accent4"/>
                </a:solidFill>
                <a:cs typeface="Calibri"/>
              </a:rPr>
              <a:t>Selection</a:t>
            </a:r>
            <a:r>
              <a:rPr lang="en-GB" sz="2400" dirty="0">
                <a:cs typeface="Calibri"/>
              </a:rPr>
              <a:t> (Choose which idea you will do)</a:t>
            </a:r>
          </a:p>
          <a:p>
            <a:pPr marL="0" indent="0">
              <a:buNone/>
            </a:pPr>
            <a:r>
              <a:rPr lang="en-GB" sz="2400" dirty="0">
                <a:cs typeface="Calibri"/>
              </a:rPr>
              <a:t>- </a:t>
            </a:r>
            <a:r>
              <a:rPr lang="en-GB" sz="2400" b="1" dirty="0">
                <a:solidFill>
                  <a:schemeClr val="accent4"/>
                </a:solidFill>
                <a:cs typeface="Calibri"/>
              </a:rPr>
              <a:t>Implementation</a:t>
            </a:r>
            <a:r>
              <a:rPr lang="en-GB" sz="2400" dirty="0">
                <a:cs typeface="Calibri"/>
              </a:rPr>
              <a:t>  (Do the idea) </a:t>
            </a:r>
          </a:p>
          <a:p>
            <a:pPr marL="0" indent="0">
              <a:buNone/>
            </a:pPr>
            <a:r>
              <a:rPr lang="en-GB" sz="2400" dirty="0">
                <a:cs typeface="Calibri"/>
              </a:rPr>
              <a:t>- </a:t>
            </a:r>
            <a:r>
              <a:rPr lang="en-GB" sz="2400" b="1" dirty="0">
                <a:solidFill>
                  <a:schemeClr val="accent4"/>
                </a:solidFill>
                <a:cs typeface="Calibri"/>
              </a:rPr>
              <a:t>Evaluation </a:t>
            </a:r>
            <a:r>
              <a:rPr lang="en-GB" sz="2400" dirty="0">
                <a:cs typeface="Calibri"/>
              </a:rPr>
              <a:t> (what went well, what didn’t)</a:t>
            </a:r>
          </a:p>
        </p:txBody>
      </p:sp>
    </p:spTree>
    <p:extLst>
      <p:ext uri="{BB962C8B-B14F-4D97-AF65-F5344CB8AC3E}">
        <p14:creationId xmlns:p14="http://schemas.microsoft.com/office/powerpoint/2010/main" val="699419713"/>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AB76F644-24AC-4DF8-A0C0-DDECB235E69F}"/>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Group</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5E65F4-8917-4AC4-9A8A-3FF05C9D96F5}"/>
              </a:ext>
            </a:extLst>
          </p:cNvPr>
          <p:cNvSpPr>
            <a:spLocks noGrp="1"/>
          </p:cNvSpPr>
          <p:nvPr>
            <p:ph idx="1"/>
          </p:nvPr>
        </p:nvSpPr>
        <p:spPr>
          <a:xfrm>
            <a:off x="6096000" y="1108061"/>
            <a:ext cx="5008901" cy="4571972"/>
          </a:xfrm>
        </p:spPr>
        <p:txBody>
          <a:bodyPr anchor="ctr">
            <a:normAutofit/>
          </a:bodyPr>
          <a:lstStyle/>
          <a:p>
            <a:r>
              <a:rPr lang="en-GB" sz="2400" dirty="0">
                <a:solidFill>
                  <a:schemeClr val="bg1"/>
                </a:solidFill>
              </a:rPr>
              <a:t>We were split up into groups and were given time to come up with names, logo design and what we as a group stand for. We made a short power point as a group just to mind map our thoughts and come up with ideas</a:t>
            </a:r>
            <a:r>
              <a:rPr lang="en-GB" sz="2000" dirty="0">
                <a:solidFill>
                  <a:schemeClr val="bg1"/>
                </a:solidFill>
              </a:rPr>
              <a:t>.  </a:t>
            </a:r>
          </a:p>
        </p:txBody>
      </p:sp>
    </p:spTree>
    <p:extLst>
      <p:ext uri="{BB962C8B-B14F-4D97-AF65-F5344CB8AC3E}">
        <p14:creationId xmlns:p14="http://schemas.microsoft.com/office/powerpoint/2010/main" val="22757326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Oval 3">
            <a:extLst>
              <a:ext uri="{FF2B5EF4-FFF2-40B4-BE49-F238E27FC236}">
                <a16:creationId xmlns:a16="http://schemas.microsoft.com/office/drawing/2014/main" id="{953B14F0-0A9A-49CD-B852-C51E6AA2CCD3}"/>
              </a:ext>
            </a:extLst>
          </p:cNvPr>
          <p:cNvSpPr/>
          <p:nvPr/>
        </p:nvSpPr>
        <p:spPr>
          <a:xfrm>
            <a:off x="3579309" y="2411894"/>
            <a:ext cx="4265977" cy="119269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38103" cap="flat">
            <a:solidFill>
              <a:srgbClr val="ED7D3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extBox 4">
            <a:extLst>
              <a:ext uri="{FF2B5EF4-FFF2-40B4-BE49-F238E27FC236}">
                <a16:creationId xmlns:a16="http://schemas.microsoft.com/office/drawing/2014/main" id="{EE715C8E-D01B-432A-A2CF-FB6F6F1CC91C}"/>
              </a:ext>
            </a:extLst>
          </p:cNvPr>
          <p:cNvSpPr txBox="1"/>
          <p:nvPr/>
        </p:nvSpPr>
        <p:spPr>
          <a:xfrm>
            <a:off x="3882889" y="2683105"/>
            <a:ext cx="3604592" cy="769440"/>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b="1" i="0" u="none" strike="noStrike" kern="1200" cap="none" spc="0" baseline="0">
                <a:solidFill>
                  <a:srgbClr val="000000"/>
                </a:solidFill>
                <a:uFillTx/>
                <a:latin typeface="Calibri"/>
              </a:rPr>
              <a:t>Production name/ tag line ideas</a:t>
            </a:r>
          </a:p>
        </p:txBody>
      </p:sp>
      <p:cxnSp>
        <p:nvCxnSpPr>
          <p:cNvPr id="4" name="Straight Arrow Connector 6">
            <a:extLst>
              <a:ext uri="{FF2B5EF4-FFF2-40B4-BE49-F238E27FC236}">
                <a16:creationId xmlns:a16="http://schemas.microsoft.com/office/drawing/2014/main" id="{5629FA12-10AB-4898-B65E-464011966930}"/>
              </a:ext>
            </a:extLst>
          </p:cNvPr>
          <p:cNvCxnSpPr/>
          <p:nvPr/>
        </p:nvCxnSpPr>
        <p:spPr>
          <a:xfrm flipH="1" flipV="1">
            <a:off x="2584734" y="1954237"/>
            <a:ext cx="1590260" cy="728868"/>
          </a:xfrm>
          <a:prstGeom prst="straightConnector1">
            <a:avLst/>
          </a:prstGeom>
          <a:noFill/>
          <a:ln w="57150" cap="flat">
            <a:solidFill>
              <a:srgbClr val="FF0000"/>
            </a:solidFill>
            <a:prstDash val="solid"/>
            <a:miter/>
            <a:tailEnd type="arrow"/>
          </a:ln>
        </p:spPr>
      </p:cxnSp>
      <p:sp>
        <p:nvSpPr>
          <p:cNvPr id="5" name="Cloud 7">
            <a:extLst>
              <a:ext uri="{FF2B5EF4-FFF2-40B4-BE49-F238E27FC236}">
                <a16:creationId xmlns:a16="http://schemas.microsoft.com/office/drawing/2014/main" id="{FD1ADB72-4EE7-472F-BD5E-07DED194A0C9}"/>
              </a:ext>
            </a:extLst>
          </p:cNvPr>
          <p:cNvSpPr/>
          <p:nvPr/>
        </p:nvSpPr>
        <p:spPr>
          <a:xfrm>
            <a:off x="132523" y="92765"/>
            <a:ext cx="3207029" cy="2292629"/>
          </a:xfrm>
          <a:custGeom>
            <a:avLst/>
            <a:gdLst>
              <a:gd name="f0" fmla="val 10800000"/>
              <a:gd name="f1" fmla="val 5400000"/>
              <a:gd name="f2" fmla="val 180"/>
              <a:gd name="f3" fmla="val w"/>
              <a:gd name="f4" fmla="val h"/>
              <a:gd name="f5" fmla="val 0"/>
              <a:gd name="f6" fmla="val 43200"/>
              <a:gd name="f7" fmla="+- 0 0 11429249"/>
              <a:gd name="f8" fmla="+- 0 0 8646143"/>
              <a:gd name="f9" fmla="+- 0 0 8748475"/>
              <a:gd name="f10" fmla="+- 0 0 7859163"/>
              <a:gd name="f11" fmla="+- 0 0 4722533"/>
              <a:gd name="f12" fmla="+- 0 0 2776035"/>
              <a:gd name="f13" fmla="+- 0 0 16496525"/>
              <a:gd name="f14" fmla="+- 0 0 14809710"/>
              <a:gd name="f15" fmla="+- 0 0 4217541"/>
              <a:gd name="f16" fmla="+- 0 0 824660"/>
              <a:gd name="f17" fmla="+- 0 0 8950887"/>
              <a:gd name="f18" fmla="+- 0 0 9809656"/>
              <a:gd name="f19" fmla="+- 0 0 4002417"/>
              <a:gd name="f20" fmla="val 3900"/>
              <a:gd name="f21" fmla="val 14370"/>
              <a:gd name="f22" fmla="val 6753"/>
              <a:gd name="f23" fmla="val 9190"/>
              <a:gd name="f24" fmla="val 7426832"/>
              <a:gd name="f25" fmla="val 5333"/>
              <a:gd name="f26" fmla="val 7267"/>
              <a:gd name="f27" fmla="val 5396714"/>
              <a:gd name="f28" fmla="val 4365"/>
              <a:gd name="f29" fmla="val 5945"/>
              <a:gd name="f30" fmla="val 5983381"/>
              <a:gd name="f31" fmla="val 4857"/>
              <a:gd name="f32" fmla="val 6595"/>
              <a:gd name="f33" fmla="val 7034504"/>
              <a:gd name="f34" fmla="val 7273"/>
              <a:gd name="f35" fmla="val 6541615"/>
              <a:gd name="f36" fmla="val 6775"/>
              <a:gd name="f37" fmla="val 9220"/>
              <a:gd name="f38" fmla="val 7816140"/>
              <a:gd name="f39" fmla="val 5785"/>
              <a:gd name="f40" fmla="val 7867"/>
              <a:gd name="f41" fmla="val 37501"/>
              <a:gd name="f42" fmla="val 6842000"/>
              <a:gd name="f43" fmla="val 6752"/>
              <a:gd name="f44" fmla="val 9215"/>
              <a:gd name="f45" fmla="val 1347096"/>
              <a:gd name="f46" fmla="val 6910353"/>
              <a:gd name="f47" fmla="val 7720"/>
              <a:gd name="f48" fmla="val 10543"/>
              <a:gd name="f49" fmla="val 3974558"/>
              <a:gd name="f50" fmla="val 4542661"/>
              <a:gd name="f51" fmla="val 4360"/>
              <a:gd name="f52" fmla="val 5918"/>
              <a:gd name="f53" fmla="val 8804134"/>
              <a:gd name="f54" fmla="val 4345"/>
              <a:gd name="f55" fmla="val 9151131"/>
              <a:gd name="f56" fmla="val 4693"/>
              <a:gd name="f57" fmla="val 26177"/>
              <a:gd name="f58" fmla="val 5204520"/>
              <a:gd name="f59" fmla="val 1585770"/>
              <a:gd name="f60" fmla="val 6928"/>
              <a:gd name="f61" fmla="val 34899"/>
              <a:gd name="f62" fmla="val 4416628"/>
              <a:gd name="f63" fmla="val 686848"/>
              <a:gd name="f64" fmla="val 16478"/>
              <a:gd name="f65" fmla="val 39090"/>
              <a:gd name="f66" fmla="val 8257448"/>
              <a:gd name="f67" fmla="val 844866"/>
              <a:gd name="f68" fmla="val 28827"/>
              <a:gd name="f69" fmla="val 34751"/>
              <a:gd name="f70" fmla="val 387196"/>
              <a:gd name="f71" fmla="val 959901"/>
              <a:gd name="f72" fmla="val 34129"/>
              <a:gd name="f73" fmla="val 22954"/>
              <a:gd name="f74" fmla="val 4255042"/>
              <a:gd name="f75" fmla="val 41798"/>
              <a:gd name="f76" fmla="val 15354"/>
              <a:gd name="f77" fmla="val 1819082"/>
              <a:gd name="f78" fmla="val 1665090"/>
              <a:gd name="f79" fmla="val 38324"/>
              <a:gd name="f80" fmla="val 5426"/>
              <a:gd name="f81" fmla="val 891534"/>
              <a:gd name="f82" fmla="val 29078"/>
              <a:gd name="f83" fmla="val 3952"/>
              <a:gd name="f84" fmla="val 1091722"/>
              <a:gd name="f85" fmla="val 22141"/>
              <a:gd name="f86" fmla="val 4720"/>
              <a:gd name="f87" fmla="val 1061181"/>
              <a:gd name="f88" fmla="val 14000"/>
              <a:gd name="f89" fmla="val 5192"/>
              <a:gd name="f90" fmla="val 739161"/>
              <a:gd name="f91" fmla="val 4127"/>
              <a:gd name="f92" fmla="val 15789"/>
              <a:gd name="f93" fmla="val 9459261"/>
              <a:gd name="f94" fmla="val 711490"/>
              <a:gd name="f95" fmla="+- 0 0 -90"/>
              <a:gd name="f96" fmla="+- 0 0 -180"/>
              <a:gd name="f97" fmla="+- 0 0 -270"/>
              <a:gd name="f98" fmla="+- 0 0 -360"/>
              <a:gd name="f99" fmla="*/ f3 1 43200"/>
              <a:gd name="f100" fmla="*/ f4 1 43200"/>
              <a:gd name="f101" fmla="val f5"/>
              <a:gd name="f102" fmla="val f6"/>
              <a:gd name="f103" fmla="*/ f95 f0 1"/>
              <a:gd name="f104" fmla="*/ f96 f0 1"/>
              <a:gd name="f105" fmla="*/ f97 f0 1"/>
              <a:gd name="f106" fmla="*/ f98 f0 1"/>
              <a:gd name="f107" fmla="+- f102 0 f101"/>
              <a:gd name="f108" fmla="*/ f103 1 f2"/>
              <a:gd name="f109" fmla="*/ f104 1 f2"/>
              <a:gd name="f110" fmla="*/ f105 1 f2"/>
              <a:gd name="f111" fmla="*/ f106 1 f2"/>
              <a:gd name="f112" fmla="*/ f107 1 2"/>
              <a:gd name="f113" fmla="*/ f107 1 43200"/>
              <a:gd name="f114" fmla="*/ f107 2977 1"/>
              <a:gd name="f115" fmla="*/ f107 3262 1"/>
              <a:gd name="f116" fmla="*/ f107 17087 1"/>
              <a:gd name="f117" fmla="*/ f107 17337 1"/>
              <a:gd name="f118" fmla="*/ f107 67 1"/>
              <a:gd name="f119" fmla="*/ f107 21577 1"/>
              <a:gd name="f120" fmla="*/ f107 21582 1"/>
              <a:gd name="f121" fmla="*/ f107 1235 1"/>
              <a:gd name="f122" fmla="+- f108 0 f1"/>
              <a:gd name="f123" fmla="+- f109 0 f1"/>
              <a:gd name="f124" fmla="+- f110 0 f1"/>
              <a:gd name="f125" fmla="+- f111 0 f1"/>
              <a:gd name="f126" fmla="+- f101 f112 0"/>
              <a:gd name="f127" fmla="*/ f114 1 21600"/>
              <a:gd name="f128" fmla="*/ f115 1 21600"/>
              <a:gd name="f129" fmla="*/ f116 1 21600"/>
              <a:gd name="f130" fmla="*/ f117 1 21600"/>
              <a:gd name="f131" fmla="*/ f118 1 21600"/>
              <a:gd name="f132" fmla="*/ f119 1 21600"/>
              <a:gd name="f133" fmla="*/ f120 1 21600"/>
              <a:gd name="f134" fmla="*/ f121 1 21600"/>
              <a:gd name="f135" fmla="*/ f133 1 f113"/>
              <a:gd name="f136" fmla="*/ f126 1 f113"/>
              <a:gd name="f137" fmla="*/ f132 1 f113"/>
              <a:gd name="f138" fmla="*/ f131 1 f113"/>
              <a:gd name="f139" fmla="*/ f134 1 f113"/>
              <a:gd name="f140" fmla="*/ f127 1 f113"/>
              <a:gd name="f141" fmla="*/ f129 1 f113"/>
              <a:gd name="f142" fmla="*/ f128 1 f113"/>
              <a:gd name="f143" fmla="*/ f130 1 f113"/>
              <a:gd name="f144" fmla="*/ f140 f99 1"/>
              <a:gd name="f145" fmla="*/ f141 f99 1"/>
              <a:gd name="f146" fmla="*/ f143 f100 1"/>
              <a:gd name="f147" fmla="*/ f142 f100 1"/>
              <a:gd name="f148" fmla="*/ f135 f99 1"/>
              <a:gd name="f149" fmla="*/ f136 f100 1"/>
              <a:gd name="f150" fmla="*/ f136 f99 1"/>
              <a:gd name="f151" fmla="*/ f137 f100 1"/>
              <a:gd name="f152" fmla="*/ f138 f99 1"/>
              <a:gd name="f153" fmla="*/ f139 f100 1"/>
            </a:gdLst>
            <a:ahLst/>
            <a:cxnLst>
              <a:cxn ang="3cd4">
                <a:pos x="hc" y="t"/>
              </a:cxn>
              <a:cxn ang="0">
                <a:pos x="r" y="vc"/>
              </a:cxn>
              <a:cxn ang="cd4">
                <a:pos x="hc" y="b"/>
              </a:cxn>
              <a:cxn ang="cd2">
                <a:pos x="l" y="vc"/>
              </a:cxn>
              <a:cxn ang="f122">
                <a:pos x="f148" y="f149"/>
              </a:cxn>
              <a:cxn ang="f123">
                <a:pos x="f150" y="f151"/>
              </a:cxn>
              <a:cxn ang="f124">
                <a:pos x="f152" y="f149"/>
              </a:cxn>
              <a:cxn ang="f125">
                <a:pos x="f150" y="f153"/>
              </a:cxn>
            </a:cxnLst>
            <a:rect l="f144" t="f147" r="f145" b="f146"/>
            <a:pathLst>
              <a:path w="43200" h="43200">
                <a:moveTo>
                  <a:pt x="f20" y="f21"/>
                </a:moveTo>
                <a:arcTo wR="f22" hR="f23" stAng="f7" swAng="f24"/>
                <a:arcTo wR="f25" hR="f26" stAng="f8" swAng="f27"/>
                <a:arcTo wR="f28" hR="f29" stAng="f9" swAng="f30"/>
                <a:arcTo wR="f31" hR="f32" stAng="f10" swAng="f33"/>
                <a:arcTo wR="f25" hR="f34" stAng="f11" swAng="f35"/>
                <a:arcTo wR="f36" hR="f37" stAng="f12" swAng="f38"/>
                <a:arcTo wR="f39" hR="f40" stAng="f41" swAng="f42"/>
                <a:arcTo wR="f43" hR="f44" stAng="f45" swAng="f46"/>
                <a:arcTo wR="f47" hR="f48" stAng="f49" swAng="f50"/>
                <a:arcTo wR="f51" hR="f52" stAng="f13" swAng="f53"/>
                <a:arcTo wR="f54" hR="f29" stAng="f14" swAng="f55"/>
                <a:close/>
              </a:path>
              <a:path w="43200" h="43200" fill="none">
                <a:moveTo>
                  <a:pt x="f56" y="f57"/>
                </a:moveTo>
                <a:arcTo wR="f54" hR="f29" stAng="f58" swAng="f59"/>
                <a:moveTo>
                  <a:pt x="f60" y="f61"/>
                </a:moveTo>
                <a:arcTo wR="f51" hR="f52" stAng="f62" swAng="f63"/>
                <a:moveTo>
                  <a:pt x="f64" y="f65"/>
                </a:moveTo>
                <a:arcTo wR="f43" hR="f44" stAng="f66" swAng="f67"/>
                <a:moveTo>
                  <a:pt x="f68" y="f69"/>
                </a:moveTo>
                <a:arcTo wR="f43" hR="f44" stAng="f70" swAng="f71"/>
                <a:moveTo>
                  <a:pt x="f72" y="f73"/>
                </a:moveTo>
                <a:arcTo wR="f39" hR="f40" stAng="f15" swAng="f74"/>
                <a:moveTo>
                  <a:pt x="f75" y="f76"/>
                </a:moveTo>
                <a:arcTo wR="f25" hR="f34" stAng="f77" swAng="f78"/>
                <a:moveTo>
                  <a:pt x="f79" y="f80"/>
                </a:moveTo>
                <a:arcTo wR="f31" hR="f32" stAng="f16" swAng="f81"/>
                <a:moveTo>
                  <a:pt x="f82" y="f83"/>
                </a:moveTo>
                <a:arcTo wR="f31" hR="f32" stAng="f17" swAng="f84"/>
                <a:moveTo>
                  <a:pt x="f85" y="f86"/>
                </a:moveTo>
                <a:arcTo wR="f28" hR="f29" stAng="f18" swAng="f87"/>
                <a:moveTo>
                  <a:pt x="f88" y="f89"/>
                </a:moveTo>
                <a:arcTo wR="f22" hR="f23" stAng="f19" swAng="f90"/>
                <a:moveTo>
                  <a:pt x="f91" y="f92"/>
                </a:moveTo>
                <a:arcTo wR="f22" hR="f23" stAng="f93" swAng="f94"/>
              </a:path>
            </a:pathLst>
          </a:custGeom>
          <a:noFill/>
          <a:ln w="28575" cap="flat">
            <a:solidFill>
              <a:srgbClr val="FF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TextBox 8">
            <a:extLst>
              <a:ext uri="{FF2B5EF4-FFF2-40B4-BE49-F238E27FC236}">
                <a16:creationId xmlns:a16="http://schemas.microsoft.com/office/drawing/2014/main" id="{1DAEC928-8477-415A-BA5F-D0B3D25E9C22}"/>
              </a:ext>
            </a:extLst>
          </p:cNvPr>
          <p:cNvSpPr txBox="1"/>
          <p:nvPr/>
        </p:nvSpPr>
        <p:spPr>
          <a:xfrm>
            <a:off x="642731" y="376175"/>
            <a:ext cx="2186604"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Initials: AE, FE, CM, LM and LN</a:t>
            </a:r>
          </a:p>
        </p:txBody>
      </p:sp>
      <p:sp>
        <p:nvSpPr>
          <p:cNvPr id="7" name="TextBox 10">
            <a:extLst>
              <a:ext uri="{FF2B5EF4-FFF2-40B4-BE49-F238E27FC236}">
                <a16:creationId xmlns:a16="http://schemas.microsoft.com/office/drawing/2014/main" id="{C3C0F364-5FF9-4E56-8862-7EEB948A35E6}"/>
              </a:ext>
            </a:extLst>
          </p:cNvPr>
          <p:cNvSpPr txBox="1"/>
          <p:nvPr/>
        </p:nvSpPr>
        <p:spPr>
          <a:xfrm>
            <a:off x="642731" y="939180"/>
            <a:ext cx="2186604" cy="1200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Nacelle, Enflame, Female, Fallen, Enamel, Flame, Clean etc. </a:t>
            </a:r>
          </a:p>
        </p:txBody>
      </p:sp>
      <p:cxnSp>
        <p:nvCxnSpPr>
          <p:cNvPr id="8" name="Straight Arrow Connector 11">
            <a:extLst>
              <a:ext uri="{FF2B5EF4-FFF2-40B4-BE49-F238E27FC236}">
                <a16:creationId xmlns:a16="http://schemas.microsoft.com/office/drawing/2014/main" id="{D2B678BC-2FA4-4FBF-BCDF-39BCA9596029}"/>
              </a:ext>
            </a:extLst>
          </p:cNvPr>
          <p:cNvCxnSpPr/>
          <p:nvPr/>
        </p:nvCxnSpPr>
        <p:spPr>
          <a:xfrm flipH="1">
            <a:off x="3220279" y="3035817"/>
            <a:ext cx="609849" cy="0"/>
          </a:xfrm>
          <a:prstGeom prst="straightConnector1">
            <a:avLst/>
          </a:prstGeom>
          <a:noFill/>
          <a:ln w="57150" cap="flat">
            <a:solidFill>
              <a:srgbClr val="00B0F0"/>
            </a:solidFill>
            <a:prstDash val="solid"/>
            <a:miter/>
            <a:tailEnd type="arrow"/>
          </a:ln>
        </p:spPr>
      </p:cxnSp>
      <p:sp>
        <p:nvSpPr>
          <p:cNvPr id="9" name="TextBox 17">
            <a:extLst>
              <a:ext uri="{FF2B5EF4-FFF2-40B4-BE49-F238E27FC236}">
                <a16:creationId xmlns:a16="http://schemas.microsoft.com/office/drawing/2014/main" id="{4F599854-A84E-4380-9C51-AC65345A1197}"/>
              </a:ext>
            </a:extLst>
          </p:cNvPr>
          <p:cNvSpPr txBox="1"/>
          <p:nvPr/>
        </p:nvSpPr>
        <p:spPr>
          <a:xfrm>
            <a:off x="248113" y="2411894"/>
            <a:ext cx="3385428" cy="42473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dirty="0">
                <a:solidFill>
                  <a:srgbClr val="000000"/>
                </a:solidFill>
                <a:uFillTx/>
                <a:latin typeface="Calibri"/>
              </a:rPr>
              <a:t>Aura Films </a:t>
            </a:r>
            <a:r>
              <a:rPr lang="en-GB" sz="1600" b="0" i="0" u="none" strike="noStrike" kern="1200" cap="none" spc="0" baseline="0" dirty="0">
                <a:solidFill>
                  <a:srgbClr val="000000"/>
                </a:solidFill>
                <a:uFillTx/>
                <a:latin typeface="Calibri"/>
              </a:rPr>
              <a:t>(UK studio, means spiritual atmosphere, Greek meaning of ‘breeze/breath’)</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dirty="0">
                <a:solidFill>
                  <a:srgbClr val="000000"/>
                </a:solidFill>
                <a:uFillTx/>
                <a:latin typeface="Calibri"/>
              </a:rPr>
              <a:t>Esperanto </a:t>
            </a:r>
            <a:r>
              <a:rPr lang="en-GB" sz="1800" b="1" i="0" u="sng" strike="noStrike" kern="1200" cap="none" spc="0" baseline="0" dirty="0" err="1">
                <a:solidFill>
                  <a:srgbClr val="000000"/>
                </a:solidFill>
                <a:uFillTx/>
                <a:latin typeface="Calibri"/>
              </a:rPr>
              <a:t>Filmjo</a:t>
            </a:r>
            <a:r>
              <a:rPr lang="en-GB" sz="1800" b="1" i="0" u="sng" strike="noStrike" kern="1200" cap="none" spc="0" baseline="0" dirty="0">
                <a:solidFill>
                  <a:srgbClr val="000000"/>
                </a:solidFill>
                <a:uFillTx/>
                <a:latin typeface="Calibri"/>
              </a:rPr>
              <a:t> </a:t>
            </a:r>
            <a:r>
              <a:rPr lang="en-GB" sz="1600" b="0" i="0" u="none" strike="noStrike" kern="1200" cap="none" spc="0" baseline="0" dirty="0">
                <a:solidFill>
                  <a:srgbClr val="000000"/>
                </a:solidFill>
                <a:uFillTx/>
                <a:latin typeface="Calibri"/>
              </a:rPr>
              <a:t>(US studio, an artificial language devised in 1887, Latin for Hope and Esperanto word for Film)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dirty="0">
                <a:solidFill>
                  <a:srgbClr val="000000"/>
                </a:solidFill>
                <a:uFillTx/>
                <a:latin typeface="Calibri"/>
              </a:rPr>
              <a:t>Vertigo Films </a:t>
            </a:r>
            <a:r>
              <a:rPr lang="en-GB" sz="1600" b="0" i="0" u="none" strike="noStrike" kern="1200" cap="none" spc="0" baseline="0" dirty="0">
                <a:solidFill>
                  <a:srgbClr val="000000"/>
                </a:solidFill>
                <a:uFillTx/>
                <a:latin typeface="Calibri"/>
              </a:rPr>
              <a:t>(UK studio, a loss of balance, sensation of whirling, Latin for ‘to turn’ and ‘whirling’)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dirty="0" err="1">
                <a:solidFill>
                  <a:srgbClr val="000000"/>
                </a:solidFill>
                <a:uFillTx/>
                <a:latin typeface="Calibri"/>
              </a:rPr>
              <a:t>Finos</a:t>
            </a:r>
            <a:r>
              <a:rPr lang="en-GB" sz="1800" b="1" i="0" u="sng" strike="noStrike" kern="1200" cap="none" spc="0" baseline="0" dirty="0">
                <a:solidFill>
                  <a:srgbClr val="000000"/>
                </a:solidFill>
                <a:uFillTx/>
                <a:latin typeface="Calibri"/>
              </a:rPr>
              <a:t> Films </a:t>
            </a:r>
            <a:r>
              <a:rPr lang="en-GB" sz="1600" b="0" i="0" u="none" strike="noStrike" kern="1200" cap="none" spc="0" baseline="0" dirty="0">
                <a:solidFill>
                  <a:srgbClr val="000000"/>
                </a:solidFill>
                <a:uFillTx/>
                <a:latin typeface="Calibri"/>
              </a:rPr>
              <a:t>(Greece studio, a type of sherry, Latin and English for ‘to finish’, Spain for ‘fine’) </a:t>
            </a: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dirty="0" err="1">
                <a:solidFill>
                  <a:srgbClr val="000000"/>
                </a:solidFill>
                <a:uFillTx/>
                <a:latin typeface="Calibri"/>
              </a:rPr>
              <a:t>Atopia</a:t>
            </a:r>
            <a:r>
              <a:rPr lang="en-GB" sz="1800" b="0" i="0" u="none" strike="noStrike" kern="1200" cap="none" spc="0" baseline="0" dirty="0">
                <a:solidFill>
                  <a:srgbClr val="000000"/>
                </a:solidFill>
                <a:uFillTx/>
                <a:latin typeface="Calibri"/>
              </a:rPr>
              <a:t> </a:t>
            </a:r>
            <a:r>
              <a:rPr lang="en-GB" sz="1600" b="0" i="0" u="none" strike="noStrike" kern="1200" cap="none" spc="0" baseline="0" dirty="0">
                <a:solidFill>
                  <a:srgbClr val="000000"/>
                </a:solidFill>
                <a:uFillTx/>
                <a:latin typeface="Calibri"/>
              </a:rPr>
              <a:t>(Canadian studios, an inhospitable location, a book by Helmut Wilke) </a:t>
            </a:r>
            <a:endParaRPr lang="en-GB" sz="1800" b="0" i="0" u="none" strike="noStrike" kern="1200" cap="none" spc="0" baseline="0" dirty="0">
              <a:solidFill>
                <a:srgbClr val="000000"/>
              </a:solidFill>
              <a:uFillTx/>
              <a:latin typeface="Calibri"/>
            </a:endParaRPr>
          </a:p>
        </p:txBody>
      </p:sp>
      <p:sp>
        <p:nvSpPr>
          <p:cNvPr id="10" name="TextBox 19">
            <a:extLst>
              <a:ext uri="{FF2B5EF4-FFF2-40B4-BE49-F238E27FC236}">
                <a16:creationId xmlns:a16="http://schemas.microsoft.com/office/drawing/2014/main" id="{A50A4DC1-EDF5-4D18-865A-24D417CA4753}"/>
              </a:ext>
            </a:extLst>
          </p:cNvPr>
          <p:cNvSpPr txBox="1"/>
          <p:nvPr/>
        </p:nvSpPr>
        <p:spPr>
          <a:xfrm>
            <a:off x="3721321" y="3698442"/>
            <a:ext cx="2702216" cy="338553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000000"/>
                </a:solidFill>
                <a:uFillTx/>
                <a:latin typeface="Calibri"/>
              </a:rPr>
              <a:t>Latin for: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Theatre = </a:t>
            </a:r>
            <a:r>
              <a:rPr lang="en-GB" sz="1600" b="0" i="0" u="none" strike="noStrike" kern="1200" cap="none" spc="0" baseline="0" dirty="0" err="1">
                <a:solidFill>
                  <a:srgbClr val="000000"/>
                </a:solidFill>
                <a:uFillTx/>
                <a:latin typeface="Calibri"/>
              </a:rPr>
              <a:t>Theatrum</a:t>
            </a:r>
            <a:r>
              <a:rPr lang="en-GB" sz="1600" b="0" i="0" u="none" strike="noStrike" kern="1200" cap="none" spc="0" baseline="0" dirty="0">
                <a:solidFill>
                  <a:srgbClr val="000000"/>
                </a:solidFill>
                <a:uFillTx/>
                <a:latin typeface="Calibri"/>
              </a:rPr>
              <a:t>, Production = </a:t>
            </a:r>
            <a:r>
              <a:rPr lang="en-GB" sz="1600" b="0" i="0" u="none" strike="noStrike" kern="1200" cap="none" spc="0" baseline="0" dirty="0" err="1">
                <a:solidFill>
                  <a:srgbClr val="000000"/>
                </a:solidFill>
                <a:uFillTx/>
                <a:latin typeface="Calibri"/>
              </a:rPr>
              <a:t>Fabricatio</a:t>
            </a:r>
            <a:endParaRPr lang="en-GB" sz="16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Design =  </a:t>
            </a:r>
            <a:r>
              <a:rPr lang="en-GB" sz="1600" b="0" i="0" u="none" strike="noStrike" kern="1200" cap="none" spc="0" baseline="0" dirty="0" err="1">
                <a:solidFill>
                  <a:srgbClr val="000000"/>
                </a:solidFill>
                <a:uFillTx/>
                <a:latin typeface="Calibri"/>
              </a:rPr>
              <a:t>Consilio</a:t>
            </a:r>
            <a:endParaRPr lang="en-GB" sz="16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Perform = </a:t>
            </a:r>
            <a:r>
              <a:rPr lang="en-GB" sz="1600" b="0" i="0" u="none" strike="noStrike" kern="1200" cap="none" spc="0" baseline="0" dirty="0" err="1">
                <a:solidFill>
                  <a:srgbClr val="000000"/>
                </a:solidFill>
                <a:uFillTx/>
                <a:latin typeface="Calibri"/>
              </a:rPr>
              <a:t>Praestare</a:t>
            </a:r>
            <a:endParaRPr lang="en-GB" sz="16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Show = </a:t>
            </a:r>
            <a:r>
              <a:rPr lang="en-GB" sz="1600" b="0" i="0" u="none" strike="noStrike" kern="1200" cap="none" spc="0" baseline="0" dirty="0" err="1">
                <a:solidFill>
                  <a:srgbClr val="000000"/>
                </a:solidFill>
                <a:uFillTx/>
                <a:latin typeface="Calibri"/>
              </a:rPr>
              <a:t>Ostende</a:t>
            </a:r>
            <a:endParaRPr lang="en-GB" sz="16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Create = Parten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Produce = Fructus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Creation = </a:t>
            </a:r>
            <a:r>
              <a:rPr lang="en-GB" sz="1600" b="0" i="0" u="none" strike="noStrike" kern="1200" cap="none" spc="0" baseline="0" dirty="0" err="1">
                <a:solidFill>
                  <a:srgbClr val="000000"/>
                </a:solidFill>
                <a:uFillTx/>
                <a:latin typeface="Calibri"/>
              </a:rPr>
              <a:t>Creaturae</a:t>
            </a:r>
            <a:endParaRPr lang="en-GB" sz="16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Enflame = </a:t>
            </a:r>
            <a:r>
              <a:rPr lang="en-GB" sz="1600" b="0" i="0" u="none" strike="noStrike" kern="1200" cap="none" spc="0" baseline="0" dirty="0" err="1">
                <a:solidFill>
                  <a:srgbClr val="000000"/>
                </a:solidFill>
                <a:uFillTx/>
                <a:latin typeface="Calibri"/>
              </a:rPr>
              <a:t>Ure</a:t>
            </a:r>
            <a:endParaRPr lang="en-GB" sz="16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sp>
        <p:nvSpPr>
          <p:cNvPr id="11" name="Rectangle 21">
            <a:extLst>
              <a:ext uri="{FF2B5EF4-FFF2-40B4-BE49-F238E27FC236}">
                <a16:creationId xmlns:a16="http://schemas.microsoft.com/office/drawing/2014/main" id="{978E2510-F051-4D4D-BC0C-A5D232D81D07}"/>
              </a:ext>
            </a:extLst>
          </p:cNvPr>
          <p:cNvSpPr/>
          <p:nvPr/>
        </p:nvSpPr>
        <p:spPr>
          <a:xfrm>
            <a:off x="132523" y="2438403"/>
            <a:ext cx="3446794" cy="4247314"/>
          </a:xfrm>
          <a:prstGeom prst="rect">
            <a:avLst/>
          </a:prstGeom>
          <a:noFill/>
          <a:ln w="28575" cap="flat">
            <a:solidFill>
              <a:srgbClr val="00B0F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2" name="Rectangle 25">
            <a:extLst>
              <a:ext uri="{FF2B5EF4-FFF2-40B4-BE49-F238E27FC236}">
                <a16:creationId xmlns:a16="http://schemas.microsoft.com/office/drawing/2014/main" id="{7FFEA886-03E6-41F0-B64F-FC45B8CE2D5C}"/>
              </a:ext>
            </a:extLst>
          </p:cNvPr>
          <p:cNvSpPr/>
          <p:nvPr/>
        </p:nvSpPr>
        <p:spPr>
          <a:xfrm>
            <a:off x="3643682" y="3697824"/>
            <a:ext cx="2500435" cy="2745952"/>
          </a:xfrm>
          <a:prstGeom prst="rect">
            <a:avLst/>
          </a:prstGeom>
          <a:noFill/>
          <a:ln w="28575" cap="flat">
            <a:solidFill>
              <a:srgbClr val="FFFF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cxnSp>
        <p:nvCxnSpPr>
          <p:cNvPr id="13" name="Straight Arrow Connector 26">
            <a:extLst>
              <a:ext uri="{FF2B5EF4-FFF2-40B4-BE49-F238E27FC236}">
                <a16:creationId xmlns:a16="http://schemas.microsoft.com/office/drawing/2014/main" id="{764525D3-8BE8-423B-9CE9-1E6EC5CDE7DD}"/>
              </a:ext>
            </a:extLst>
          </p:cNvPr>
          <p:cNvCxnSpPr/>
          <p:nvPr/>
        </p:nvCxnSpPr>
        <p:spPr>
          <a:xfrm>
            <a:off x="5135215" y="3374117"/>
            <a:ext cx="0" cy="505115"/>
          </a:xfrm>
          <a:prstGeom prst="straightConnector1">
            <a:avLst/>
          </a:prstGeom>
          <a:noFill/>
          <a:ln w="57150" cap="flat">
            <a:solidFill>
              <a:srgbClr val="FFFF00"/>
            </a:solidFill>
            <a:prstDash val="solid"/>
            <a:miter/>
            <a:tailEnd type="arrow"/>
          </a:ln>
        </p:spPr>
      </p:cxnSp>
      <p:sp>
        <p:nvSpPr>
          <p:cNvPr id="14" name="Cloud 29">
            <a:extLst>
              <a:ext uri="{FF2B5EF4-FFF2-40B4-BE49-F238E27FC236}">
                <a16:creationId xmlns:a16="http://schemas.microsoft.com/office/drawing/2014/main" id="{2E4AF539-4AE1-460B-8CCF-C0E0F48178F0}"/>
              </a:ext>
            </a:extLst>
          </p:cNvPr>
          <p:cNvSpPr/>
          <p:nvPr/>
        </p:nvSpPr>
        <p:spPr>
          <a:xfrm>
            <a:off x="8480163" y="92765"/>
            <a:ext cx="3579309" cy="2849215"/>
          </a:xfrm>
          <a:custGeom>
            <a:avLst/>
            <a:gdLst>
              <a:gd name="f0" fmla="val 10800000"/>
              <a:gd name="f1" fmla="val 5400000"/>
              <a:gd name="f2" fmla="val 180"/>
              <a:gd name="f3" fmla="val w"/>
              <a:gd name="f4" fmla="val h"/>
              <a:gd name="f5" fmla="val 0"/>
              <a:gd name="f6" fmla="val 43200"/>
              <a:gd name="f7" fmla="+- 0 0 11429249"/>
              <a:gd name="f8" fmla="+- 0 0 8646143"/>
              <a:gd name="f9" fmla="+- 0 0 8748475"/>
              <a:gd name="f10" fmla="+- 0 0 7859163"/>
              <a:gd name="f11" fmla="+- 0 0 4722533"/>
              <a:gd name="f12" fmla="+- 0 0 2776035"/>
              <a:gd name="f13" fmla="+- 0 0 16496525"/>
              <a:gd name="f14" fmla="+- 0 0 14809710"/>
              <a:gd name="f15" fmla="+- 0 0 4217541"/>
              <a:gd name="f16" fmla="+- 0 0 824660"/>
              <a:gd name="f17" fmla="+- 0 0 8950887"/>
              <a:gd name="f18" fmla="+- 0 0 9809656"/>
              <a:gd name="f19" fmla="+- 0 0 4002417"/>
              <a:gd name="f20" fmla="val 3900"/>
              <a:gd name="f21" fmla="val 14370"/>
              <a:gd name="f22" fmla="val 6753"/>
              <a:gd name="f23" fmla="val 9190"/>
              <a:gd name="f24" fmla="val 7426832"/>
              <a:gd name="f25" fmla="val 5333"/>
              <a:gd name="f26" fmla="val 7267"/>
              <a:gd name="f27" fmla="val 5396714"/>
              <a:gd name="f28" fmla="val 4365"/>
              <a:gd name="f29" fmla="val 5945"/>
              <a:gd name="f30" fmla="val 5983381"/>
              <a:gd name="f31" fmla="val 4857"/>
              <a:gd name="f32" fmla="val 6595"/>
              <a:gd name="f33" fmla="val 7034504"/>
              <a:gd name="f34" fmla="val 7273"/>
              <a:gd name="f35" fmla="val 6541615"/>
              <a:gd name="f36" fmla="val 6775"/>
              <a:gd name="f37" fmla="val 9220"/>
              <a:gd name="f38" fmla="val 7816140"/>
              <a:gd name="f39" fmla="val 5785"/>
              <a:gd name="f40" fmla="val 7867"/>
              <a:gd name="f41" fmla="val 37501"/>
              <a:gd name="f42" fmla="val 6842000"/>
              <a:gd name="f43" fmla="val 6752"/>
              <a:gd name="f44" fmla="val 9215"/>
              <a:gd name="f45" fmla="val 1347096"/>
              <a:gd name="f46" fmla="val 6910353"/>
              <a:gd name="f47" fmla="val 7720"/>
              <a:gd name="f48" fmla="val 10543"/>
              <a:gd name="f49" fmla="val 3974558"/>
              <a:gd name="f50" fmla="val 4542661"/>
              <a:gd name="f51" fmla="val 4360"/>
              <a:gd name="f52" fmla="val 5918"/>
              <a:gd name="f53" fmla="val 8804134"/>
              <a:gd name="f54" fmla="val 4345"/>
              <a:gd name="f55" fmla="val 9151131"/>
              <a:gd name="f56" fmla="val 4693"/>
              <a:gd name="f57" fmla="val 26177"/>
              <a:gd name="f58" fmla="val 5204520"/>
              <a:gd name="f59" fmla="val 1585770"/>
              <a:gd name="f60" fmla="val 6928"/>
              <a:gd name="f61" fmla="val 34899"/>
              <a:gd name="f62" fmla="val 4416628"/>
              <a:gd name="f63" fmla="val 686848"/>
              <a:gd name="f64" fmla="val 16478"/>
              <a:gd name="f65" fmla="val 39090"/>
              <a:gd name="f66" fmla="val 8257448"/>
              <a:gd name="f67" fmla="val 844866"/>
              <a:gd name="f68" fmla="val 28827"/>
              <a:gd name="f69" fmla="val 34751"/>
              <a:gd name="f70" fmla="val 387196"/>
              <a:gd name="f71" fmla="val 959901"/>
              <a:gd name="f72" fmla="val 34129"/>
              <a:gd name="f73" fmla="val 22954"/>
              <a:gd name="f74" fmla="val 4255042"/>
              <a:gd name="f75" fmla="val 41798"/>
              <a:gd name="f76" fmla="val 15354"/>
              <a:gd name="f77" fmla="val 1819082"/>
              <a:gd name="f78" fmla="val 1665090"/>
              <a:gd name="f79" fmla="val 38324"/>
              <a:gd name="f80" fmla="val 5426"/>
              <a:gd name="f81" fmla="val 891534"/>
              <a:gd name="f82" fmla="val 29078"/>
              <a:gd name="f83" fmla="val 3952"/>
              <a:gd name="f84" fmla="val 1091722"/>
              <a:gd name="f85" fmla="val 22141"/>
              <a:gd name="f86" fmla="val 4720"/>
              <a:gd name="f87" fmla="val 1061181"/>
              <a:gd name="f88" fmla="val 14000"/>
              <a:gd name="f89" fmla="val 5192"/>
              <a:gd name="f90" fmla="val 739161"/>
              <a:gd name="f91" fmla="val 4127"/>
              <a:gd name="f92" fmla="val 15789"/>
              <a:gd name="f93" fmla="val 9459261"/>
              <a:gd name="f94" fmla="val 711490"/>
              <a:gd name="f95" fmla="+- 0 0 -90"/>
              <a:gd name="f96" fmla="+- 0 0 -180"/>
              <a:gd name="f97" fmla="+- 0 0 -270"/>
              <a:gd name="f98" fmla="+- 0 0 -360"/>
              <a:gd name="f99" fmla="*/ f3 1 43200"/>
              <a:gd name="f100" fmla="*/ f4 1 43200"/>
              <a:gd name="f101" fmla="val f5"/>
              <a:gd name="f102" fmla="val f6"/>
              <a:gd name="f103" fmla="*/ f95 f0 1"/>
              <a:gd name="f104" fmla="*/ f96 f0 1"/>
              <a:gd name="f105" fmla="*/ f97 f0 1"/>
              <a:gd name="f106" fmla="*/ f98 f0 1"/>
              <a:gd name="f107" fmla="+- f102 0 f101"/>
              <a:gd name="f108" fmla="*/ f103 1 f2"/>
              <a:gd name="f109" fmla="*/ f104 1 f2"/>
              <a:gd name="f110" fmla="*/ f105 1 f2"/>
              <a:gd name="f111" fmla="*/ f106 1 f2"/>
              <a:gd name="f112" fmla="*/ f107 1 2"/>
              <a:gd name="f113" fmla="*/ f107 1 43200"/>
              <a:gd name="f114" fmla="*/ f107 2977 1"/>
              <a:gd name="f115" fmla="*/ f107 3262 1"/>
              <a:gd name="f116" fmla="*/ f107 17087 1"/>
              <a:gd name="f117" fmla="*/ f107 17337 1"/>
              <a:gd name="f118" fmla="*/ f107 67 1"/>
              <a:gd name="f119" fmla="*/ f107 21577 1"/>
              <a:gd name="f120" fmla="*/ f107 21582 1"/>
              <a:gd name="f121" fmla="*/ f107 1235 1"/>
              <a:gd name="f122" fmla="+- f108 0 f1"/>
              <a:gd name="f123" fmla="+- f109 0 f1"/>
              <a:gd name="f124" fmla="+- f110 0 f1"/>
              <a:gd name="f125" fmla="+- f111 0 f1"/>
              <a:gd name="f126" fmla="+- f101 f112 0"/>
              <a:gd name="f127" fmla="*/ f114 1 21600"/>
              <a:gd name="f128" fmla="*/ f115 1 21600"/>
              <a:gd name="f129" fmla="*/ f116 1 21600"/>
              <a:gd name="f130" fmla="*/ f117 1 21600"/>
              <a:gd name="f131" fmla="*/ f118 1 21600"/>
              <a:gd name="f132" fmla="*/ f119 1 21600"/>
              <a:gd name="f133" fmla="*/ f120 1 21600"/>
              <a:gd name="f134" fmla="*/ f121 1 21600"/>
              <a:gd name="f135" fmla="*/ f133 1 f113"/>
              <a:gd name="f136" fmla="*/ f126 1 f113"/>
              <a:gd name="f137" fmla="*/ f132 1 f113"/>
              <a:gd name="f138" fmla="*/ f131 1 f113"/>
              <a:gd name="f139" fmla="*/ f134 1 f113"/>
              <a:gd name="f140" fmla="*/ f127 1 f113"/>
              <a:gd name="f141" fmla="*/ f129 1 f113"/>
              <a:gd name="f142" fmla="*/ f128 1 f113"/>
              <a:gd name="f143" fmla="*/ f130 1 f113"/>
              <a:gd name="f144" fmla="*/ f140 f99 1"/>
              <a:gd name="f145" fmla="*/ f141 f99 1"/>
              <a:gd name="f146" fmla="*/ f143 f100 1"/>
              <a:gd name="f147" fmla="*/ f142 f100 1"/>
              <a:gd name="f148" fmla="*/ f135 f99 1"/>
              <a:gd name="f149" fmla="*/ f136 f100 1"/>
              <a:gd name="f150" fmla="*/ f136 f99 1"/>
              <a:gd name="f151" fmla="*/ f137 f100 1"/>
              <a:gd name="f152" fmla="*/ f138 f99 1"/>
              <a:gd name="f153" fmla="*/ f139 f100 1"/>
            </a:gdLst>
            <a:ahLst/>
            <a:cxnLst>
              <a:cxn ang="3cd4">
                <a:pos x="hc" y="t"/>
              </a:cxn>
              <a:cxn ang="0">
                <a:pos x="r" y="vc"/>
              </a:cxn>
              <a:cxn ang="cd4">
                <a:pos x="hc" y="b"/>
              </a:cxn>
              <a:cxn ang="cd2">
                <a:pos x="l" y="vc"/>
              </a:cxn>
              <a:cxn ang="f122">
                <a:pos x="f148" y="f149"/>
              </a:cxn>
              <a:cxn ang="f123">
                <a:pos x="f150" y="f151"/>
              </a:cxn>
              <a:cxn ang="f124">
                <a:pos x="f152" y="f149"/>
              </a:cxn>
              <a:cxn ang="f125">
                <a:pos x="f150" y="f153"/>
              </a:cxn>
            </a:cxnLst>
            <a:rect l="f144" t="f147" r="f145" b="f146"/>
            <a:pathLst>
              <a:path w="43200" h="43200">
                <a:moveTo>
                  <a:pt x="f20" y="f21"/>
                </a:moveTo>
                <a:arcTo wR="f22" hR="f23" stAng="f7" swAng="f24"/>
                <a:arcTo wR="f25" hR="f26" stAng="f8" swAng="f27"/>
                <a:arcTo wR="f28" hR="f29" stAng="f9" swAng="f30"/>
                <a:arcTo wR="f31" hR="f32" stAng="f10" swAng="f33"/>
                <a:arcTo wR="f25" hR="f34" stAng="f11" swAng="f35"/>
                <a:arcTo wR="f36" hR="f37" stAng="f12" swAng="f38"/>
                <a:arcTo wR="f39" hR="f40" stAng="f41" swAng="f42"/>
                <a:arcTo wR="f43" hR="f44" stAng="f45" swAng="f46"/>
                <a:arcTo wR="f47" hR="f48" stAng="f49" swAng="f50"/>
                <a:arcTo wR="f51" hR="f52" stAng="f13" swAng="f53"/>
                <a:arcTo wR="f54" hR="f29" stAng="f14" swAng="f55"/>
                <a:close/>
              </a:path>
              <a:path w="43200" h="43200" fill="none">
                <a:moveTo>
                  <a:pt x="f56" y="f57"/>
                </a:moveTo>
                <a:arcTo wR="f54" hR="f29" stAng="f58" swAng="f59"/>
                <a:moveTo>
                  <a:pt x="f60" y="f61"/>
                </a:moveTo>
                <a:arcTo wR="f51" hR="f52" stAng="f62" swAng="f63"/>
                <a:moveTo>
                  <a:pt x="f64" y="f65"/>
                </a:moveTo>
                <a:arcTo wR="f43" hR="f44" stAng="f66" swAng="f67"/>
                <a:moveTo>
                  <a:pt x="f68" y="f69"/>
                </a:moveTo>
                <a:arcTo wR="f43" hR="f44" stAng="f70" swAng="f71"/>
                <a:moveTo>
                  <a:pt x="f72" y="f73"/>
                </a:moveTo>
                <a:arcTo wR="f39" hR="f40" stAng="f15" swAng="f74"/>
                <a:moveTo>
                  <a:pt x="f75" y="f76"/>
                </a:moveTo>
                <a:arcTo wR="f25" hR="f34" stAng="f77" swAng="f78"/>
                <a:moveTo>
                  <a:pt x="f79" y="f80"/>
                </a:moveTo>
                <a:arcTo wR="f31" hR="f32" stAng="f16" swAng="f81"/>
                <a:moveTo>
                  <a:pt x="f82" y="f83"/>
                </a:moveTo>
                <a:arcTo wR="f31" hR="f32" stAng="f17" swAng="f84"/>
                <a:moveTo>
                  <a:pt x="f85" y="f86"/>
                </a:moveTo>
                <a:arcTo wR="f28" hR="f29" stAng="f18" swAng="f87"/>
                <a:moveTo>
                  <a:pt x="f88" y="f89"/>
                </a:moveTo>
                <a:arcTo wR="f22" hR="f23" stAng="f19" swAng="f90"/>
                <a:moveTo>
                  <a:pt x="f91" y="f92"/>
                </a:moveTo>
                <a:arcTo wR="f22" hR="f23" stAng="f93" swAng="f94"/>
              </a:path>
            </a:pathLst>
          </a:custGeom>
          <a:noFill/>
          <a:ln w="28575" cap="flat">
            <a:solidFill>
              <a:srgbClr val="FFC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5" name="TextBox 31">
            <a:extLst>
              <a:ext uri="{FF2B5EF4-FFF2-40B4-BE49-F238E27FC236}">
                <a16:creationId xmlns:a16="http://schemas.microsoft.com/office/drawing/2014/main" id="{430D6695-ADE0-459F-AF52-1A3C89302ED6}"/>
              </a:ext>
            </a:extLst>
          </p:cNvPr>
          <p:cNvSpPr txBox="1"/>
          <p:nvPr/>
        </p:nvSpPr>
        <p:spPr>
          <a:xfrm>
            <a:off x="8937363" y="407941"/>
            <a:ext cx="2604055" cy="209287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a:t>
            </a:r>
            <a:r>
              <a:rPr lang="en-GB" sz="1800" b="1" i="0" u="sng" strike="noStrike" kern="1200" cap="none" spc="0" baseline="0" dirty="0">
                <a:solidFill>
                  <a:srgbClr val="000000"/>
                </a:solidFill>
                <a:uFillTx/>
                <a:latin typeface="Calibri"/>
              </a:rPr>
              <a:t>Never let the fire go out</a:t>
            </a:r>
            <a:r>
              <a:rPr lang="en-GB" sz="1800" b="0" i="0" u="none" strike="noStrike" kern="1200" cap="none" spc="0" baseline="0" dirty="0">
                <a:solidFill>
                  <a:srgbClr val="00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The first theatre shows in mid 1500s they used candles and then in 1700s the front seats were lit by oil lamps and candles to keep the show lit. They had to keep lighting them</a:t>
            </a:r>
          </a:p>
        </p:txBody>
      </p:sp>
      <p:cxnSp>
        <p:nvCxnSpPr>
          <p:cNvPr id="16" name="Straight Arrow Connector 34">
            <a:extLst>
              <a:ext uri="{FF2B5EF4-FFF2-40B4-BE49-F238E27FC236}">
                <a16:creationId xmlns:a16="http://schemas.microsoft.com/office/drawing/2014/main" id="{189BBE30-294C-46A3-8EF7-25DB84E486CD}"/>
              </a:ext>
            </a:extLst>
          </p:cNvPr>
          <p:cNvCxnSpPr/>
          <p:nvPr/>
        </p:nvCxnSpPr>
        <p:spPr>
          <a:xfrm flipH="1">
            <a:off x="7670005" y="2096902"/>
            <a:ext cx="1107165" cy="629994"/>
          </a:xfrm>
          <a:prstGeom prst="straightConnector1">
            <a:avLst/>
          </a:prstGeom>
          <a:noFill/>
          <a:ln w="57150" cap="flat">
            <a:solidFill>
              <a:srgbClr val="FFC000"/>
            </a:solidFill>
            <a:prstDash val="solid"/>
            <a:miter/>
            <a:tailEnd type="arrow"/>
          </a:ln>
        </p:spPr>
      </p:cxnSp>
      <p:sp>
        <p:nvSpPr>
          <p:cNvPr id="17" name="TextBox 37">
            <a:extLst>
              <a:ext uri="{FF2B5EF4-FFF2-40B4-BE49-F238E27FC236}">
                <a16:creationId xmlns:a16="http://schemas.microsoft.com/office/drawing/2014/main" id="{8A5B1274-46B8-4414-8EE7-810BECB33F1E}"/>
              </a:ext>
            </a:extLst>
          </p:cNvPr>
          <p:cNvSpPr txBox="1"/>
          <p:nvPr/>
        </p:nvSpPr>
        <p:spPr>
          <a:xfrm>
            <a:off x="8739807" y="2941981"/>
            <a:ext cx="3052843" cy="184665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dirty="0">
                <a:solidFill>
                  <a:srgbClr val="000000"/>
                </a:solidFill>
                <a:uFillTx/>
                <a:latin typeface="Calibri"/>
              </a:rPr>
              <a:t>First Theatre/ Plays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5</a:t>
            </a:r>
            <a:r>
              <a:rPr lang="en-GB" sz="1600" b="0" i="0" u="none" strike="noStrike" kern="1200" cap="none" spc="0" baseline="30000" dirty="0">
                <a:solidFill>
                  <a:srgbClr val="000000"/>
                </a:solidFill>
                <a:uFillTx/>
                <a:latin typeface="Calibri"/>
              </a:rPr>
              <a:t>th</a:t>
            </a:r>
            <a:r>
              <a:rPr lang="en-GB" sz="1600" b="0" i="0" u="none" strike="noStrike" kern="1200" cap="none" spc="0" baseline="0" dirty="0">
                <a:solidFill>
                  <a:srgbClr val="000000"/>
                </a:solidFill>
                <a:uFillTx/>
                <a:latin typeface="Calibri"/>
              </a:rPr>
              <a:t> Century, in Acropolis, Greece. They were performed with one actor (Protagonist) and a chorus of people who helped tell the story. They stuck to Comedy, Tragedy and Satyr plays.</a:t>
            </a:r>
          </a:p>
        </p:txBody>
      </p:sp>
      <p:sp>
        <p:nvSpPr>
          <p:cNvPr id="18" name="TextBox 39">
            <a:extLst>
              <a:ext uri="{FF2B5EF4-FFF2-40B4-BE49-F238E27FC236}">
                <a16:creationId xmlns:a16="http://schemas.microsoft.com/office/drawing/2014/main" id="{B196F14C-075D-457A-88ED-FA5CD9DE3F6C}"/>
              </a:ext>
            </a:extLst>
          </p:cNvPr>
          <p:cNvSpPr txBox="1"/>
          <p:nvPr/>
        </p:nvSpPr>
        <p:spPr>
          <a:xfrm>
            <a:off x="8739807" y="4843329"/>
            <a:ext cx="3052843" cy="160043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0000"/>
                </a:solidFill>
                <a:uFillTx/>
                <a:latin typeface="Calibri"/>
              </a:rPr>
              <a:t>First Film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rPr>
              <a:t>‘Roundhay Garden Scene’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rPr>
              <a:t>Was made using motion picture camera in 1888. there was multiple pictures taken and put together to look like movement.</a:t>
            </a:r>
          </a:p>
        </p:txBody>
      </p:sp>
      <p:sp>
        <p:nvSpPr>
          <p:cNvPr id="19" name="Rectangle 41">
            <a:extLst>
              <a:ext uri="{FF2B5EF4-FFF2-40B4-BE49-F238E27FC236}">
                <a16:creationId xmlns:a16="http://schemas.microsoft.com/office/drawing/2014/main" id="{151C5AA5-1ED8-471A-B4F4-AF0DC5C425B9}"/>
              </a:ext>
            </a:extLst>
          </p:cNvPr>
          <p:cNvSpPr/>
          <p:nvPr/>
        </p:nvSpPr>
        <p:spPr>
          <a:xfrm>
            <a:off x="8668704" y="2946059"/>
            <a:ext cx="3275179" cy="3713158"/>
          </a:xfrm>
          <a:prstGeom prst="rect">
            <a:avLst/>
          </a:prstGeom>
          <a:noFill/>
          <a:ln w="28575" cap="flat">
            <a:solidFill>
              <a:srgbClr val="7030A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cxnSp>
        <p:nvCxnSpPr>
          <p:cNvPr id="20" name="Straight Arrow Connector 42">
            <a:extLst>
              <a:ext uri="{FF2B5EF4-FFF2-40B4-BE49-F238E27FC236}">
                <a16:creationId xmlns:a16="http://schemas.microsoft.com/office/drawing/2014/main" id="{52A59812-C76A-4058-A530-B16F87CEF387}"/>
              </a:ext>
            </a:extLst>
          </p:cNvPr>
          <p:cNvCxnSpPr/>
          <p:nvPr/>
        </p:nvCxnSpPr>
        <p:spPr>
          <a:xfrm flipH="1" flipV="1">
            <a:off x="7955664" y="2941981"/>
            <a:ext cx="632920" cy="58000"/>
          </a:xfrm>
          <a:prstGeom prst="straightConnector1">
            <a:avLst/>
          </a:prstGeom>
          <a:noFill/>
          <a:ln w="57150" cap="flat">
            <a:solidFill>
              <a:srgbClr val="7030A0"/>
            </a:solidFill>
            <a:prstDash val="solid"/>
            <a:miter/>
            <a:tailEnd type="arrow"/>
          </a:ln>
        </p:spPr>
      </p:cxnSp>
      <p:pic>
        <p:nvPicPr>
          <p:cNvPr id="21" name="Picture 2" descr="Greek Theater | Greek Tragedy, The Greek Theatre, Ancient Greek Theatre,  Ancient Greek Theater, Greek Chorus | Greece.com">
            <a:extLst>
              <a:ext uri="{FF2B5EF4-FFF2-40B4-BE49-F238E27FC236}">
                <a16:creationId xmlns:a16="http://schemas.microsoft.com/office/drawing/2014/main" id="{06F3ACC2-E746-44AA-92B5-A0588469E0D7}"/>
              </a:ext>
            </a:extLst>
          </p:cNvPr>
          <p:cNvPicPr>
            <a:picLocks noChangeAspect="1"/>
          </p:cNvPicPr>
          <p:nvPr/>
        </p:nvPicPr>
        <p:blipFill>
          <a:blip r:embed="rId2"/>
          <a:srcRect/>
          <a:stretch>
            <a:fillRect/>
          </a:stretch>
        </p:blipFill>
        <p:spPr>
          <a:xfrm>
            <a:off x="6257979" y="3669816"/>
            <a:ext cx="2330604" cy="1628775"/>
          </a:xfrm>
          <a:prstGeom prst="rect">
            <a:avLst/>
          </a:prstGeom>
          <a:noFill/>
          <a:ln cap="flat">
            <a:noFill/>
          </a:ln>
        </p:spPr>
      </p:pic>
      <p:pic>
        <p:nvPicPr>
          <p:cNvPr id="22" name="Picture 4" descr="Motion-picture camera | Britannica">
            <a:extLst>
              <a:ext uri="{FF2B5EF4-FFF2-40B4-BE49-F238E27FC236}">
                <a16:creationId xmlns:a16="http://schemas.microsoft.com/office/drawing/2014/main" id="{D89846BC-99E4-4F9F-B297-5A846709B349}"/>
              </a:ext>
            </a:extLst>
          </p:cNvPr>
          <p:cNvPicPr>
            <a:picLocks noChangeAspect="1"/>
          </p:cNvPicPr>
          <p:nvPr/>
        </p:nvPicPr>
        <p:blipFill>
          <a:blip r:embed="rId3"/>
          <a:srcRect/>
          <a:stretch>
            <a:fillRect/>
          </a:stretch>
        </p:blipFill>
        <p:spPr>
          <a:xfrm>
            <a:off x="6638672" y="5329251"/>
            <a:ext cx="1316982" cy="1452378"/>
          </a:xfrm>
          <a:prstGeom prst="rect">
            <a:avLst/>
          </a:prstGeom>
          <a:noFill/>
          <a:ln cap="flat">
            <a:noFill/>
          </a:ln>
        </p:spPr>
      </p:pic>
      <p:sp>
        <p:nvSpPr>
          <p:cNvPr id="23" name="Rectangle 45">
            <a:extLst>
              <a:ext uri="{FF2B5EF4-FFF2-40B4-BE49-F238E27FC236}">
                <a16:creationId xmlns:a16="http://schemas.microsoft.com/office/drawing/2014/main" id="{31CCB37C-6777-4876-ABAD-997A80693721}"/>
              </a:ext>
            </a:extLst>
          </p:cNvPr>
          <p:cNvSpPr/>
          <p:nvPr/>
        </p:nvSpPr>
        <p:spPr>
          <a:xfrm>
            <a:off x="3416052" y="115232"/>
            <a:ext cx="2128357" cy="1838995"/>
          </a:xfrm>
          <a:prstGeom prst="rect">
            <a:avLst/>
          </a:prstGeom>
          <a:noFill/>
          <a:ln w="28575" cap="flat">
            <a:solidFill>
              <a:srgbClr val="00B05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24" name="TextBox 46">
            <a:extLst>
              <a:ext uri="{FF2B5EF4-FFF2-40B4-BE49-F238E27FC236}">
                <a16:creationId xmlns:a16="http://schemas.microsoft.com/office/drawing/2014/main" id="{90165FF9-98CB-49F6-A291-F04188638155}"/>
              </a:ext>
            </a:extLst>
          </p:cNvPr>
          <p:cNvSpPr txBox="1"/>
          <p:nvPr/>
        </p:nvSpPr>
        <p:spPr>
          <a:xfrm>
            <a:off x="3393448" y="88733"/>
            <a:ext cx="2269129" cy="156965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sng" strike="noStrike" kern="1200" cap="none" spc="0" baseline="0" dirty="0">
                <a:solidFill>
                  <a:srgbClr val="000000"/>
                </a:solidFill>
                <a:uFillTx/>
                <a:latin typeface="Calibri"/>
              </a:rPr>
              <a:t>Welsh for: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Enflame = </a:t>
            </a:r>
            <a:r>
              <a:rPr lang="en-GB" sz="1600" b="0" i="0" u="none" strike="noStrike" kern="1200" cap="none" spc="0" baseline="0" dirty="0" err="1">
                <a:solidFill>
                  <a:srgbClr val="000000"/>
                </a:solidFill>
                <a:uFillTx/>
                <a:latin typeface="Calibri"/>
              </a:rPr>
              <a:t>Llid</a:t>
            </a:r>
            <a:endParaRPr lang="en-GB" sz="16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Company = </a:t>
            </a:r>
            <a:r>
              <a:rPr lang="en-GB" sz="1600" b="0" i="0" u="none" strike="noStrike" kern="1200" cap="none" spc="0" baseline="0" dirty="0" err="1">
                <a:solidFill>
                  <a:srgbClr val="000000"/>
                </a:solidFill>
                <a:uFillTx/>
                <a:latin typeface="Calibri"/>
              </a:rPr>
              <a:t>Cwmni</a:t>
            </a:r>
            <a:endParaRPr lang="en-GB" sz="16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Show = </a:t>
            </a:r>
            <a:r>
              <a:rPr lang="en-GB" sz="1600" b="0" i="0" u="none" strike="noStrike" kern="1200" cap="none" spc="0" baseline="0" dirty="0" err="1">
                <a:solidFill>
                  <a:srgbClr val="000000"/>
                </a:solidFill>
                <a:uFillTx/>
                <a:latin typeface="Calibri"/>
              </a:rPr>
              <a:t>Sioe</a:t>
            </a:r>
            <a:endParaRPr lang="en-GB" sz="16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Team = Tim tri</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Production = </a:t>
            </a:r>
            <a:r>
              <a:rPr lang="en-GB" sz="1600" b="0" i="0" u="none" strike="noStrike" kern="1200" cap="none" spc="0" baseline="0" dirty="0" err="1">
                <a:solidFill>
                  <a:srgbClr val="000000"/>
                </a:solidFill>
                <a:uFillTx/>
                <a:latin typeface="Calibri"/>
              </a:rPr>
              <a:t>Cynhyrchu</a:t>
            </a:r>
            <a:endParaRPr lang="en-GB" sz="1600" b="0" i="0" u="none" strike="noStrike" kern="1200" cap="none" spc="0" baseline="0" dirty="0">
              <a:solidFill>
                <a:srgbClr val="000000"/>
              </a:solidFill>
              <a:uFillTx/>
              <a:latin typeface="Calibri"/>
            </a:endParaRPr>
          </a:p>
        </p:txBody>
      </p:sp>
      <p:sp>
        <p:nvSpPr>
          <p:cNvPr id="25" name="TextBox 48">
            <a:extLst>
              <a:ext uri="{FF2B5EF4-FFF2-40B4-BE49-F238E27FC236}">
                <a16:creationId xmlns:a16="http://schemas.microsoft.com/office/drawing/2014/main" id="{538B14B3-AF51-4089-B22E-85E8588B2E66}"/>
              </a:ext>
            </a:extLst>
          </p:cNvPr>
          <p:cNvSpPr txBox="1"/>
          <p:nvPr/>
        </p:nvSpPr>
        <p:spPr>
          <a:xfrm>
            <a:off x="6001609" y="39867"/>
            <a:ext cx="2735765" cy="2308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sng" strike="noStrike" kern="1200" cap="none" spc="0" baseline="0" dirty="0">
                <a:solidFill>
                  <a:srgbClr val="000000"/>
                </a:solidFill>
                <a:uFillTx/>
                <a:latin typeface="Calibri"/>
              </a:rPr>
              <a:t>Greek for: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Theatre = </a:t>
            </a:r>
            <a:r>
              <a:rPr lang="en-GB" sz="1600" b="0" i="0" u="none" strike="noStrike" kern="1200" cap="none" spc="0" baseline="0" dirty="0" err="1">
                <a:solidFill>
                  <a:srgbClr val="000000"/>
                </a:solidFill>
                <a:uFillTx/>
                <a:latin typeface="Calibri"/>
              </a:rPr>
              <a:t>Theatro</a:t>
            </a:r>
            <a:endParaRPr lang="en-GB" sz="16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Production = </a:t>
            </a:r>
            <a:r>
              <a:rPr lang="en-GB" sz="1600" b="0" i="0" u="none" strike="noStrike" kern="1200" cap="none" spc="0" baseline="0" dirty="0" err="1">
                <a:solidFill>
                  <a:srgbClr val="000000"/>
                </a:solidFill>
                <a:uFillTx/>
                <a:latin typeface="Calibri"/>
              </a:rPr>
              <a:t>Paragogi</a:t>
            </a:r>
            <a:endParaRPr lang="en-GB" sz="16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Produce = </a:t>
            </a:r>
            <a:r>
              <a:rPr lang="en-GB" sz="1600" b="0" i="0" u="none" strike="noStrike" kern="1200" cap="none" spc="0" baseline="0" dirty="0" err="1">
                <a:solidFill>
                  <a:srgbClr val="000000"/>
                </a:solidFill>
                <a:uFillTx/>
                <a:latin typeface="Calibri"/>
              </a:rPr>
              <a:t>Parago</a:t>
            </a:r>
            <a:endParaRPr lang="en-GB" sz="16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Create = </a:t>
            </a:r>
            <a:r>
              <a:rPr lang="en-GB" sz="1600" b="0" i="0" u="none" strike="noStrike" kern="1200" cap="none" spc="0" baseline="0" dirty="0" err="1">
                <a:solidFill>
                  <a:srgbClr val="000000"/>
                </a:solidFill>
                <a:uFillTx/>
                <a:latin typeface="Calibri"/>
              </a:rPr>
              <a:t>Dimiourgo</a:t>
            </a:r>
            <a:endParaRPr lang="en-GB" sz="16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Creation = </a:t>
            </a:r>
            <a:r>
              <a:rPr lang="en-GB" sz="1600" b="0" i="0" u="none" strike="noStrike" kern="1200" cap="none" spc="0" baseline="0" dirty="0" err="1">
                <a:solidFill>
                  <a:srgbClr val="000000"/>
                </a:solidFill>
                <a:uFillTx/>
                <a:latin typeface="Calibri"/>
              </a:rPr>
              <a:t>Dimiourgia</a:t>
            </a:r>
            <a:endParaRPr lang="en-GB" sz="16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Perform = </a:t>
            </a:r>
            <a:r>
              <a:rPr lang="en-GB" sz="1600" b="0" i="0" u="none" strike="noStrike" kern="1200" cap="none" spc="0" baseline="0" dirty="0" err="1">
                <a:solidFill>
                  <a:srgbClr val="000000"/>
                </a:solidFill>
                <a:uFillTx/>
                <a:latin typeface="Calibri"/>
              </a:rPr>
              <a:t>Ektelo</a:t>
            </a:r>
            <a:endParaRPr lang="en-GB" sz="16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Design = </a:t>
            </a:r>
            <a:r>
              <a:rPr lang="en-GB" sz="1600" b="0" i="0" u="none" strike="noStrike" kern="1200" cap="none" spc="0" baseline="0" dirty="0" err="1">
                <a:solidFill>
                  <a:srgbClr val="000000"/>
                </a:solidFill>
                <a:uFillTx/>
                <a:latin typeface="Calibri"/>
              </a:rPr>
              <a:t>Schedio</a:t>
            </a:r>
            <a:endParaRPr lang="en-GB" sz="16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Calibri"/>
              </a:rPr>
              <a:t>Show = </a:t>
            </a:r>
            <a:r>
              <a:rPr lang="en-GB" sz="1600" b="0" i="0" u="none" strike="noStrike" kern="1200" cap="none" spc="0" baseline="0" dirty="0" err="1">
                <a:solidFill>
                  <a:srgbClr val="000000"/>
                </a:solidFill>
                <a:uFillTx/>
                <a:latin typeface="Calibri"/>
              </a:rPr>
              <a:t>Provoli</a:t>
            </a:r>
            <a:endParaRPr lang="en-GB" sz="1600" b="0" i="0" u="none" strike="noStrike" kern="1200" cap="none" spc="0" baseline="0" dirty="0">
              <a:solidFill>
                <a:srgbClr val="000000"/>
              </a:solidFill>
              <a:uFillTx/>
              <a:latin typeface="Calibri"/>
            </a:endParaRPr>
          </a:p>
        </p:txBody>
      </p:sp>
      <p:sp>
        <p:nvSpPr>
          <p:cNvPr id="26" name="Rectangle 49">
            <a:extLst>
              <a:ext uri="{FF2B5EF4-FFF2-40B4-BE49-F238E27FC236}">
                <a16:creationId xmlns:a16="http://schemas.microsoft.com/office/drawing/2014/main" id="{21935FC7-39F5-4BEC-A6FD-EC023BEE2178}"/>
              </a:ext>
            </a:extLst>
          </p:cNvPr>
          <p:cNvSpPr/>
          <p:nvPr/>
        </p:nvSpPr>
        <p:spPr>
          <a:xfrm>
            <a:off x="5889074" y="69064"/>
            <a:ext cx="2128357" cy="2277605"/>
          </a:xfrm>
          <a:prstGeom prst="rect">
            <a:avLst/>
          </a:prstGeom>
          <a:noFill/>
          <a:ln w="28575" cap="flat">
            <a:solidFill>
              <a:srgbClr val="FC7878"/>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cxnSp>
        <p:nvCxnSpPr>
          <p:cNvPr id="27" name="Straight Arrow Connector 54">
            <a:extLst>
              <a:ext uri="{FF2B5EF4-FFF2-40B4-BE49-F238E27FC236}">
                <a16:creationId xmlns:a16="http://schemas.microsoft.com/office/drawing/2014/main" id="{4DC6D1D9-C302-4947-9D69-F13F9CEED04A}"/>
              </a:ext>
            </a:extLst>
          </p:cNvPr>
          <p:cNvCxnSpPr/>
          <p:nvPr/>
        </p:nvCxnSpPr>
        <p:spPr>
          <a:xfrm>
            <a:off x="4985153" y="2037383"/>
            <a:ext cx="140982" cy="434441"/>
          </a:xfrm>
          <a:prstGeom prst="straightConnector1">
            <a:avLst/>
          </a:prstGeom>
          <a:noFill/>
          <a:ln w="57150" cap="flat">
            <a:solidFill>
              <a:srgbClr val="00B050"/>
            </a:solidFill>
            <a:prstDash val="solid"/>
            <a:miter/>
            <a:tailEnd type="arrow"/>
          </a:ln>
        </p:spPr>
      </p:cxnSp>
      <p:cxnSp>
        <p:nvCxnSpPr>
          <p:cNvPr id="28" name="Straight Arrow Connector 55">
            <a:extLst>
              <a:ext uri="{FF2B5EF4-FFF2-40B4-BE49-F238E27FC236}">
                <a16:creationId xmlns:a16="http://schemas.microsoft.com/office/drawing/2014/main" id="{FA9AAF3A-A75F-4361-A31C-BA710C4B324C}"/>
              </a:ext>
            </a:extLst>
          </p:cNvPr>
          <p:cNvCxnSpPr/>
          <p:nvPr/>
        </p:nvCxnSpPr>
        <p:spPr>
          <a:xfrm flipH="1">
            <a:off x="6511606" y="2259848"/>
            <a:ext cx="7745" cy="258647"/>
          </a:xfrm>
          <a:prstGeom prst="straightConnector1">
            <a:avLst/>
          </a:prstGeom>
          <a:noFill/>
          <a:ln w="57150" cap="flat">
            <a:solidFill>
              <a:srgbClr val="FC7878"/>
            </a:solidFill>
            <a:prstDash val="solid"/>
            <a:miter/>
            <a:tailEnd type="arrow"/>
          </a:ln>
        </p:spPr>
      </p:cxnSp>
    </p:spTree>
    <p:extLst>
      <p:ext uri="{BB962C8B-B14F-4D97-AF65-F5344CB8AC3E}">
        <p14:creationId xmlns:p14="http://schemas.microsoft.com/office/powerpoint/2010/main" val="14980596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10" descr="No description available.">
            <a:extLst>
              <a:ext uri="{FF2B5EF4-FFF2-40B4-BE49-F238E27FC236}">
                <a16:creationId xmlns:a16="http://schemas.microsoft.com/office/drawing/2014/main" id="{8155E6A3-487A-434F-B30A-B7D8BE27B28D}"/>
              </a:ext>
            </a:extLst>
          </p:cNvPr>
          <p:cNvPicPr>
            <a:picLocks noChangeAspect="1"/>
          </p:cNvPicPr>
          <p:nvPr/>
        </p:nvPicPr>
        <p:blipFill>
          <a:blip r:embed="rId2"/>
          <a:srcRect r="22947" b="21353"/>
          <a:stretch>
            <a:fillRect/>
          </a:stretch>
        </p:blipFill>
        <p:spPr>
          <a:xfrm>
            <a:off x="1253786" y="346167"/>
            <a:ext cx="1556741" cy="1588946"/>
          </a:xfrm>
          <a:prstGeom prst="rect">
            <a:avLst/>
          </a:prstGeom>
          <a:noFill/>
        </p:spPr>
      </p:pic>
      <p:pic>
        <p:nvPicPr>
          <p:cNvPr id="4" name="Picture 4" descr="No description available.">
            <a:extLst>
              <a:ext uri="{FF2B5EF4-FFF2-40B4-BE49-F238E27FC236}">
                <a16:creationId xmlns:a16="http://schemas.microsoft.com/office/drawing/2014/main" id="{F577C8DF-54CA-4E93-AADD-E7320455B1CA}"/>
              </a:ext>
            </a:extLst>
          </p:cNvPr>
          <p:cNvPicPr>
            <a:picLocks noChangeAspect="1"/>
          </p:cNvPicPr>
          <p:nvPr/>
        </p:nvPicPr>
        <p:blipFill>
          <a:blip r:embed="rId3"/>
          <a:srcRect l="11709" t="19077" b="10769"/>
          <a:stretch>
            <a:fillRect/>
          </a:stretch>
        </p:blipFill>
        <p:spPr>
          <a:xfrm>
            <a:off x="4384208" y="390387"/>
            <a:ext cx="3251032" cy="1459504"/>
          </a:xfrm>
          <a:prstGeom prst="rect">
            <a:avLst/>
          </a:prstGeom>
          <a:noFill/>
        </p:spPr>
      </p:pic>
      <p:pic>
        <p:nvPicPr>
          <p:cNvPr id="9" name="Picture 12" descr="No description available.">
            <a:extLst>
              <a:ext uri="{FF2B5EF4-FFF2-40B4-BE49-F238E27FC236}">
                <a16:creationId xmlns:a16="http://schemas.microsoft.com/office/drawing/2014/main" id="{D825B46E-7376-4070-B5BD-573C1FBB578D}"/>
              </a:ext>
            </a:extLst>
          </p:cNvPr>
          <p:cNvPicPr>
            <a:picLocks noChangeAspect="1"/>
          </p:cNvPicPr>
          <p:nvPr/>
        </p:nvPicPr>
        <p:blipFill>
          <a:blip r:embed="rId4"/>
          <a:stretch>
            <a:fillRect/>
          </a:stretch>
        </p:blipFill>
        <p:spPr>
          <a:xfrm>
            <a:off x="1195875" y="2639045"/>
            <a:ext cx="1672562" cy="1588934"/>
          </a:xfrm>
          <a:prstGeom prst="rect">
            <a:avLst/>
          </a:prstGeom>
          <a:noFill/>
        </p:spPr>
      </p:pic>
      <p:pic>
        <p:nvPicPr>
          <p:cNvPr id="6" name="Picture 8" descr="No description available.">
            <a:extLst>
              <a:ext uri="{FF2B5EF4-FFF2-40B4-BE49-F238E27FC236}">
                <a16:creationId xmlns:a16="http://schemas.microsoft.com/office/drawing/2014/main" id="{6E84EBF9-7161-426B-9FE0-F5E538C31354}"/>
              </a:ext>
            </a:extLst>
          </p:cNvPr>
          <p:cNvPicPr>
            <a:picLocks noChangeAspect="1"/>
          </p:cNvPicPr>
          <p:nvPr/>
        </p:nvPicPr>
        <p:blipFill>
          <a:blip r:embed="rId5"/>
          <a:srcRect l="27873" t="16038" r="33344" b="11884"/>
          <a:stretch>
            <a:fillRect/>
          </a:stretch>
        </p:blipFill>
        <p:spPr>
          <a:xfrm>
            <a:off x="1462852" y="4930536"/>
            <a:ext cx="1135444" cy="1582664"/>
          </a:xfrm>
          <a:prstGeom prst="rect">
            <a:avLst/>
          </a:prstGeom>
          <a:noFill/>
        </p:spPr>
      </p:pic>
      <p:pic>
        <p:nvPicPr>
          <p:cNvPr id="5" name="Picture 6" descr="No description available.">
            <a:extLst>
              <a:ext uri="{FF2B5EF4-FFF2-40B4-BE49-F238E27FC236}">
                <a16:creationId xmlns:a16="http://schemas.microsoft.com/office/drawing/2014/main" id="{CF4F5351-2E6A-4725-AB48-E38EADDFBC5E}"/>
              </a:ext>
            </a:extLst>
          </p:cNvPr>
          <p:cNvPicPr>
            <a:picLocks noChangeAspect="1"/>
          </p:cNvPicPr>
          <p:nvPr/>
        </p:nvPicPr>
        <p:blipFill>
          <a:blip r:embed="rId6"/>
          <a:srcRect l="6312" r="15481"/>
          <a:stretch>
            <a:fillRect/>
          </a:stretch>
        </p:blipFill>
        <p:spPr>
          <a:xfrm rot="5400000">
            <a:off x="5248882" y="5149986"/>
            <a:ext cx="1581298" cy="1142395"/>
          </a:xfrm>
          <a:prstGeom prst="rect">
            <a:avLst/>
          </a:prstGeom>
          <a:noFill/>
        </p:spPr>
      </p:pic>
      <p:sp>
        <p:nvSpPr>
          <p:cNvPr id="11" name="Rectangle 13">
            <a:extLst>
              <a:ext uri="{FF2B5EF4-FFF2-40B4-BE49-F238E27FC236}">
                <a16:creationId xmlns:a16="http://schemas.microsoft.com/office/drawing/2014/main" id="{A5A17FC0-D416-4C8B-A9E6-5924D352B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5127" y="-680"/>
            <a:ext cx="4236873" cy="6858681"/>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Rectangle 12">
            <a:extLst>
              <a:ext uri="{FF2B5EF4-FFF2-40B4-BE49-F238E27FC236}">
                <a16:creationId xmlns:a16="http://schemas.microsoft.com/office/drawing/2014/main" id="{3CE52967-7FCD-457F-822B-2C4675961BAF}"/>
              </a:ext>
            </a:extLst>
          </p:cNvPr>
          <p:cNvSpPr/>
          <p:nvPr/>
        </p:nvSpPr>
        <p:spPr>
          <a:xfrm>
            <a:off x="8282152" y="1010485"/>
            <a:ext cx="2840391" cy="3353959"/>
          </a:xfrm>
          <a:prstGeom prst="rect">
            <a:avLst/>
          </a:prstGeom>
        </p:spPr>
        <p:txBody>
          <a:bodyPr vert="horz" lIns="91440" tIns="45720" rIns="91440" bIns="45720" rtlCol="0" anchor="b" anchorCtr="1" compatLnSpc="1">
            <a:normAutofit/>
          </a:bodyPr>
          <a:lstStyle/>
          <a:p>
            <a:pPr marL="0" marR="0" lvl="0" indent="0" fontAlgn="auto">
              <a:lnSpc>
                <a:spcPct val="90000"/>
              </a:lnSpc>
              <a:spcBef>
                <a:spcPct val="0"/>
              </a:spcBef>
              <a:spcAft>
                <a:spcPts val="600"/>
              </a:spcAft>
              <a:tabLst/>
              <a:defRPr sz="1800" b="0" i="0" u="none" strike="noStrike" kern="0" cap="none" spc="0" baseline="0">
                <a:solidFill>
                  <a:srgbClr val="000000"/>
                </a:solidFill>
                <a:uFillTx/>
              </a:defRPr>
            </a:pPr>
            <a:r>
              <a:rPr lang="en-US" sz="4800" b="1" i="0" u="none" strike="noStrike" kern="1200" cap="none" spc="0" baseline="0">
                <a:solidFill>
                  <a:srgbClr val="FFFFFF"/>
                </a:solidFill>
                <a:effectLst>
                  <a:innerShdw blurRad="63500" dist="50800" dir="13500000">
                    <a:prstClr val="black">
                      <a:alpha val="50000"/>
                    </a:prstClr>
                  </a:innerShdw>
                </a:effectLst>
                <a:uFillTx/>
                <a:latin typeface="+mj-lt"/>
                <a:ea typeface="+mj-ea"/>
                <a:cs typeface="+mj-cs"/>
              </a:rPr>
              <a:t>Logo Designs</a:t>
            </a:r>
          </a:p>
        </p:txBody>
      </p:sp>
      <p:cxnSp>
        <p:nvCxnSpPr>
          <p:cNvPr id="12" name="Straight Connector 15">
            <a:extLst>
              <a:ext uri="{FF2B5EF4-FFF2-40B4-BE49-F238E27FC236}">
                <a16:creationId xmlns:a16="http://schemas.microsoft.com/office/drawing/2014/main" id="{982DC870-E8E5-4050-B10C-CC24FC67E5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285774"/>
            <a:ext cx="8020742"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13" name="Straight Connector 17">
            <a:extLst>
              <a:ext uri="{FF2B5EF4-FFF2-40B4-BE49-F238E27FC236}">
                <a16:creationId xmlns:a16="http://schemas.microsoft.com/office/drawing/2014/main" id="{FF76A74F-C283-4DED-BD4D-086753B7CB0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4571549"/>
            <a:ext cx="8113985"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15" name="Straight Connector 19">
            <a:extLst>
              <a:ext uri="{FF2B5EF4-FFF2-40B4-BE49-F238E27FC236}">
                <a16:creationId xmlns:a16="http://schemas.microsoft.com/office/drawing/2014/main" id="{3B2791FB-B2F7-4BBE-B8D8-74C37FF9E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4319" y="-680"/>
            <a:ext cx="0" cy="6858003"/>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17" name="Straight Connector 21">
            <a:extLst>
              <a:ext uri="{FF2B5EF4-FFF2-40B4-BE49-F238E27FC236}">
                <a16:creationId xmlns:a16="http://schemas.microsoft.com/office/drawing/2014/main" id="{9891B5DE-6811-4844-BB18-472A3F360E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20742" y="-680"/>
            <a:ext cx="0" cy="224028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pic>
        <p:nvPicPr>
          <p:cNvPr id="3" name="Picture 2" descr="No description available.">
            <a:extLst>
              <a:ext uri="{FF2B5EF4-FFF2-40B4-BE49-F238E27FC236}">
                <a16:creationId xmlns:a16="http://schemas.microsoft.com/office/drawing/2014/main" id="{02F24FFA-90FF-454B-AE13-3D2AB4EF2110}"/>
              </a:ext>
            </a:extLst>
          </p:cNvPr>
          <p:cNvPicPr>
            <a:picLocks noChangeAspect="1"/>
          </p:cNvPicPr>
          <p:nvPr/>
        </p:nvPicPr>
        <p:blipFill>
          <a:blip r:embed="rId7"/>
          <a:srcRect t="16880" b="27622"/>
          <a:stretch>
            <a:fillRect/>
          </a:stretch>
        </p:blipFill>
        <p:spPr>
          <a:xfrm>
            <a:off x="5174354" y="2636436"/>
            <a:ext cx="1730358" cy="1714847"/>
          </a:xfrm>
          <a:prstGeom prst="rect">
            <a:avLst/>
          </a:prstGeom>
          <a:noFill/>
        </p:spPr>
      </p:pic>
      <p:cxnSp>
        <p:nvCxnSpPr>
          <p:cNvPr id="19" name="Straight Connector 23">
            <a:extLst>
              <a:ext uri="{FF2B5EF4-FFF2-40B4-BE49-F238E27FC236}">
                <a16:creationId xmlns:a16="http://schemas.microsoft.com/office/drawing/2014/main" id="{77A9CA3A-7216-41E0-B3CD-058077FD39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40636" y="4571549"/>
            <a:ext cx="1892695" cy="0"/>
          </a:xfrm>
          <a:prstGeom prst="line">
            <a:avLst/>
          </a:prstGeom>
          <a:ln w="15875">
            <a:solidFill>
              <a:srgbClr val="FFFFFF">
                <a:alpha val="75000"/>
              </a:srgbClr>
            </a:solidFill>
          </a:ln>
        </p:spPr>
        <p:style>
          <a:lnRef idx="1">
            <a:schemeClr val="accent1"/>
          </a:lnRef>
          <a:fillRef idx="0">
            <a:schemeClr val="accent1"/>
          </a:fillRef>
          <a:effectRef idx="0">
            <a:schemeClr val="accent1"/>
          </a:effectRef>
          <a:fontRef idx="minor">
            <a:schemeClr val="tx1"/>
          </a:fontRef>
        </p:style>
      </p:cxnSp>
      <p:sp>
        <p:nvSpPr>
          <p:cNvPr id="8" name="TextBox 13">
            <a:extLst>
              <a:ext uri="{FF2B5EF4-FFF2-40B4-BE49-F238E27FC236}">
                <a16:creationId xmlns:a16="http://schemas.microsoft.com/office/drawing/2014/main" id="{025CE0EE-BB76-493E-B4B8-197B74596617}"/>
              </a:ext>
            </a:extLst>
          </p:cNvPr>
          <p:cNvSpPr txBox="1"/>
          <p:nvPr/>
        </p:nvSpPr>
        <p:spPr>
          <a:xfrm>
            <a:off x="8497722" y="5001773"/>
            <a:ext cx="3051853" cy="101566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spcBef>
                <a:spcPts val="0"/>
              </a:spcBef>
              <a:spcAft>
                <a:spcPts val="600"/>
              </a:spcAft>
              <a:buNone/>
              <a:tabLst/>
              <a:defRPr sz="1800" b="0" i="0" u="none" strike="noStrike" kern="0" cap="none" spc="0" baseline="0">
                <a:solidFill>
                  <a:srgbClr val="000000"/>
                </a:solidFill>
                <a:uFillTx/>
              </a:defRPr>
            </a:pPr>
            <a:r>
              <a:rPr lang="en-GB" sz="2000" b="0" i="0" u="none" strike="noStrike" kern="1200" cap="none" spc="0" baseline="0" dirty="0">
                <a:solidFill>
                  <a:schemeClr val="bg1"/>
                </a:solidFill>
                <a:uFillTx/>
                <a:latin typeface="Calibri"/>
              </a:rPr>
              <a:t>We designed many logos and looked at fonts for our company ‘Enflame’</a:t>
            </a:r>
          </a:p>
        </p:txBody>
      </p:sp>
    </p:spTree>
    <p:extLst>
      <p:ext uri="{BB962C8B-B14F-4D97-AF65-F5344CB8AC3E}">
        <p14:creationId xmlns:p14="http://schemas.microsoft.com/office/powerpoint/2010/main" val="7699040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D9C8C1FB-BA36-4881-BDF3-8D0925BA458A}"/>
              </a:ext>
            </a:extLst>
          </p:cNvPr>
          <p:cNvSpPr txBox="1">
            <a:spLocks noGrp="1"/>
          </p:cNvSpPr>
          <p:nvPr>
            <p:ph type="title"/>
          </p:nvPr>
        </p:nvSpPr>
        <p:spPr>
          <a:xfrm>
            <a:off x="838200" y="669925"/>
            <a:ext cx="4508946" cy="1325563"/>
          </a:xfrm>
        </p:spPr>
        <p:txBody>
          <a:bodyPr anchor="b">
            <a:normAutofit/>
          </a:bodyPr>
          <a:lstStyle/>
          <a:p>
            <a:pPr lvl="0" algn="r"/>
            <a:r>
              <a:rPr lang="en-GB">
                <a:solidFill>
                  <a:schemeClr val="bg1"/>
                </a:solidFill>
              </a:rPr>
              <a:t>Our Views</a:t>
            </a:r>
          </a:p>
        </p:txBody>
      </p:sp>
      <p:cxnSp>
        <p:nvCxnSpPr>
          <p:cNvPr id="15"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2D8D7EF-EA1F-4163-8FD2-90F236FEDA3B}"/>
              </a:ext>
            </a:extLst>
          </p:cNvPr>
          <p:cNvSpPr txBox="1">
            <a:spLocks noGrp="1"/>
          </p:cNvSpPr>
          <p:nvPr>
            <p:ph idx="1"/>
          </p:nvPr>
        </p:nvSpPr>
        <p:spPr>
          <a:xfrm>
            <a:off x="1392667" y="2398957"/>
            <a:ext cx="9406666" cy="3526144"/>
          </a:xfrm>
        </p:spPr>
        <p:txBody>
          <a:bodyPr>
            <a:normAutofit/>
          </a:bodyPr>
          <a:lstStyle/>
          <a:p>
            <a:pPr lvl="0"/>
            <a:r>
              <a:rPr lang="en-GB" sz="2000" dirty="0">
                <a:solidFill>
                  <a:schemeClr val="bg1"/>
                </a:solidFill>
              </a:rPr>
              <a:t>Re use and recycle, set exchange, sustainability</a:t>
            </a:r>
          </a:p>
          <a:p>
            <a:pPr lvl="0"/>
            <a:r>
              <a:rPr lang="en-GB" sz="2000" dirty="0">
                <a:solidFill>
                  <a:schemeClr val="bg1"/>
                </a:solidFill>
              </a:rPr>
              <a:t>Being assessable to all- all the senses, tour of the show for autistic and blind (safe, the way you could feel textures)</a:t>
            </a:r>
          </a:p>
          <a:p>
            <a:pPr lvl="0"/>
            <a:r>
              <a:rPr lang="en-GB" sz="2000" dirty="0">
                <a:solidFill>
                  <a:schemeClr val="bg1"/>
                </a:solidFill>
              </a:rPr>
              <a:t>Mental Health – making the audience feel what the character on stage. Might be feeling actively engage in charities or communities</a:t>
            </a:r>
          </a:p>
          <a:p>
            <a:pPr lvl="0"/>
            <a:r>
              <a:rPr lang="en-GB" sz="2000" dirty="0">
                <a:solidFill>
                  <a:schemeClr val="bg1"/>
                </a:solidFill>
              </a:rPr>
              <a:t>Winnie the pooh, puppets being used in therapy (Kearney using Sybil as his confidence)</a:t>
            </a:r>
          </a:p>
          <a:p>
            <a:pPr lvl="0"/>
            <a:r>
              <a:rPr lang="en-GB" sz="2000" dirty="0">
                <a:solidFill>
                  <a:schemeClr val="bg1"/>
                </a:solidFill>
              </a:rPr>
              <a:t>The costume and mannerisms portray each characters mental heath issues</a:t>
            </a:r>
          </a:p>
          <a:p>
            <a:pPr lvl="0"/>
            <a:r>
              <a:rPr lang="en-GB" sz="2000" dirty="0">
                <a:solidFill>
                  <a:schemeClr val="bg1"/>
                </a:solidFill>
              </a:rPr>
              <a:t>Volcano Theatre Production of Hamlet </a:t>
            </a:r>
          </a:p>
        </p:txBody>
      </p:sp>
      <p:sp>
        <p:nvSpPr>
          <p:cNvPr id="16"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007320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E13DAD0-A4B0-4817-8995-A0D346584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B6620-2BDA-48B3-AD2E-CD5F05C75EEF}"/>
              </a:ext>
            </a:extLst>
          </p:cNvPr>
          <p:cNvSpPr>
            <a:spLocks noGrp="1"/>
          </p:cNvSpPr>
          <p:nvPr>
            <p:ph type="title"/>
          </p:nvPr>
        </p:nvSpPr>
        <p:spPr>
          <a:xfrm>
            <a:off x="5021821" y="3812954"/>
            <a:ext cx="6465287" cy="1516014"/>
          </a:xfrm>
        </p:spPr>
        <p:txBody>
          <a:bodyPr vert="horz" lIns="91440" tIns="45720" rIns="91440" bIns="45720" rtlCol="0" anchor="b">
            <a:normAutofit/>
          </a:bodyPr>
          <a:lstStyle/>
          <a:p>
            <a:r>
              <a:rPr lang="en-US" sz="4800" kern="1200" dirty="0">
                <a:solidFill>
                  <a:srgbClr val="FFFFFF"/>
                </a:solidFill>
                <a:latin typeface="+mj-lt"/>
                <a:ea typeface="+mj-ea"/>
                <a:cs typeface="+mj-cs"/>
              </a:rPr>
              <a:t>Night at the Circus </a:t>
            </a:r>
          </a:p>
        </p:txBody>
      </p:sp>
      <p:cxnSp>
        <p:nvCxnSpPr>
          <p:cNvPr id="13" name="Straight Connector 12">
            <a:extLst>
              <a:ext uri="{FF2B5EF4-FFF2-40B4-BE49-F238E27FC236}">
                <a16:creationId xmlns:a16="http://schemas.microsoft.com/office/drawing/2014/main" id="{59F9672C-557D-4871-B58C-7874589D7F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5" descr="A picture containing text, book, sitting, banana&#10;&#10;Description automatically generated">
            <a:extLst>
              <a:ext uri="{FF2B5EF4-FFF2-40B4-BE49-F238E27FC236}">
                <a16:creationId xmlns:a16="http://schemas.microsoft.com/office/drawing/2014/main" id="{8E8918ED-8698-4EE2-814C-1C4F1196714B}"/>
              </a:ext>
            </a:extLst>
          </p:cNvPr>
          <p:cNvPicPr>
            <a:picLocks noChangeAspect="1"/>
          </p:cNvPicPr>
          <p:nvPr/>
        </p:nvPicPr>
        <p:blipFill rotWithShape="1">
          <a:blip r:embed="rId2"/>
          <a:srcRect r="-2" b="1413"/>
          <a:stretch/>
        </p:blipFill>
        <p:spPr>
          <a:xfrm>
            <a:off x="317635" y="321733"/>
            <a:ext cx="4160452" cy="6214534"/>
          </a:xfrm>
          <a:prstGeom prst="rect">
            <a:avLst/>
          </a:prstGeom>
        </p:spPr>
      </p:pic>
      <p:pic>
        <p:nvPicPr>
          <p:cNvPr id="6" name="Picture 6" descr="Text&#10;&#10;Description automatically generated">
            <a:extLst>
              <a:ext uri="{FF2B5EF4-FFF2-40B4-BE49-F238E27FC236}">
                <a16:creationId xmlns:a16="http://schemas.microsoft.com/office/drawing/2014/main" id="{FCCDB4C8-2902-4A31-B7B9-47B5EA7A05A2}"/>
              </a:ext>
            </a:extLst>
          </p:cNvPr>
          <p:cNvPicPr>
            <a:picLocks noChangeAspect="1"/>
          </p:cNvPicPr>
          <p:nvPr/>
        </p:nvPicPr>
        <p:blipFill rotWithShape="1">
          <a:blip r:embed="rId3"/>
          <a:srcRect t="10901" r="1" b="37016"/>
          <a:stretch/>
        </p:blipFill>
        <p:spPr>
          <a:xfrm>
            <a:off x="4710842" y="321733"/>
            <a:ext cx="3539976" cy="2985818"/>
          </a:xfrm>
          <a:prstGeom prst="rect">
            <a:avLst/>
          </a:prstGeom>
        </p:spPr>
      </p:pic>
      <p:pic>
        <p:nvPicPr>
          <p:cNvPr id="4" name="Picture 4" descr="A picture containing text, photo, many, covered&#10;&#10;Description automatically generated">
            <a:extLst>
              <a:ext uri="{FF2B5EF4-FFF2-40B4-BE49-F238E27FC236}">
                <a16:creationId xmlns:a16="http://schemas.microsoft.com/office/drawing/2014/main" id="{D7497B39-073F-4257-8316-4DA42C91858A}"/>
              </a:ext>
            </a:extLst>
          </p:cNvPr>
          <p:cNvPicPr>
            <a:picLocks noChangeAspect="1"/>
          </p:cNvPicPr>
          <p:nvPr/>
        </p:nvPicPr>
        <p:blipFill rotWithShape="1">
          <a:blip r:embed="rId4"/>
          <a:srcRect t="13182" r="1" b="30372"/>
          <a:stretch/>
        </p:blipFill>
        <p:spPr>
          <a:xfrm>
            <a:off x="8348570" y="321734"/>
            <a:ext cx="3535590" cy="2985818"/>
          </a:xfrm>
          <a:prstGeom prst="rect">
            <a:avLst/>
          </a:prstGeom>
        </p:spPr>
      </p:pic>
    </p:spTree>
    <p:extLst>
      <p:ext uri="{BB962C8B-B14F-4D97-AF65-F5344CB8AC3E}">
        <p14:creationId xmlns:p14="http://schemas.microsoft.com/office/powerpoint/2010/main" val="29050149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C10956ED-78FE-4526-8242-95F873052155}"/>
              </a:ext>
            </a:extLst>
          </p:cNvPr>
          <p:cNvSpPr>
            <a:spLocks noGrp="1"/>
          </p:cNvSpPr>
          <p:nvPr>
            <p:ph type="title"/>
          </p:nvPr>
        </p:nvSpPr>
        <p:spPr>
          <a:xfrm>
            <a:off x="1014141" y="1450655"/>
            <a:ext cx="3932030" cy="3956690"/>
          </a:xfrm>
        </p:spPr>
        <p:txBody>
          <a:bodyPr anchor="ctr">
            <a:normAutofit/>
          </a:bodyPr>
          <a:lstStyle/>
          <a:p>
            <a:r>
              <a:rPr lang="en-GB" sz="7400" dirty="0">
                <a:solidFill>
                  <a:schemeClr val="bg1"/>
                </a:solidFill>
              </a:rPr>
              <a:t>First Read Thoughts</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07C7F3E-D966-4494-BB66-F199061A4601}"/>
              </a:ext>
            </a:extLst>
          </p:cNvPr>
          <p:cNvSpPr>
            <a:spLocks noGrp="1"/>
          </p:cNvSpPr>
          <p:nvPr>
            <p:ph idx="1"/>
          </p:nvPr>
        </p:nvSpPr>
        <p:spPr>
          <a:xfrm>
            <a:off x="6096000" y="1108061"/>
            <a:ext cx="5008901" cy="4571972"/>
          </a:xfrm>
        </p:spPr>
        <p:txBody>
          <a:bodyPr anchor="ctr">
            <a:normAutofit fontScale="85000" lnSpcReduction="10000"/>
          </a:bodyPr>
          <a:lstStyle/>
          <a:p>
            <a:r>
              <a:rPr lang="en-GB" sz="2000" dirty="0">
                <a:solidFill>
                  <a:schemeClr val="bg1"/>
                </a:solidFill>
              </a:rPr>
              <a:t>Wait, what era is this set in</a:t>
            </a:r>
          </a:p>
          <a:p>
            <a:r>
              <a:rPr lang="en-GB" sz="2000" dirty="0">
                <a:solidFill>
                  <a:schemeClr val="bg1"/>
                </a:solidFill>
              </a:rPr>
              <a:t>How did they do that? How did jack see their past</a:t>
            </a:r>
          </a:p>
          <a:p>
            <a:r>
              <a:rPr lang="en-GB" sz="2000" dirty="0">
                <a:solidFill>
                  <a:schemeClr val="bg1"/>
                </a:solidFill>
              </a:rPr>
              <a:t>What's going on</a:t>
            </a:r>
          </a:p>
          <a:p>
            <a:r>
              <a:rPr lang="en-GB" sz="2000" dirty="0">
                <a:solidFill>
                  <a:schemeClr val="bg1"/>
                </a:solidFill>
              </a:rPr>
              <a:t>Wings?</a:t>
            </a:r>
          </a:p>
          <a:p>
            <a:r>
              <a:rPr lang="en-GB" sz="2000" dirty="0">
                <a:solidFill>
                  <a:schemeClr val="bg1"/>
                </a:solidFill>
              </a:rPr>
              <a:t>Freak show?</a:t>
            </a:r>
          </a:p>
          <a:p>
            <a:r>
              <a:rPr lang="en-GB" sz="2000" dirty="0" err="1">
                <a:solidFill>
                  <a:schemeClr val="bg1"/>
                </a:solidFill>
              </a:rPr>
              <a:t>Heheh</a:t>
            </a:r>
            <a:r>
              <a:rPr lang="en-GB" sz="2000" dirty="0">
                <a:solidFill>
                  <a:schemeClr val="bg1"/>
                </a:solidFill>
              </a:rPr>
              <a:t> </a:t>
            </a:r>
            <a:r>
              <a:rPr lang="en-GB" sz="2000" dirty="0" err="1">
                <a:solidFill>
                  <a:schemeClr val="bg1"/>
                </a:solidFill>
              </a:rPr>
              <a:t>mr</a:t>
            </a:r>
            <a:r>
              <a:rPr lang="en-GB" sz="2000" dirty="0">
                <a:solidFill>
                  <a:schemeClr val="bg1"/>
                </a:solidFill>
              </a:rPr>
              <a:t> sugar sugar daddy</a:t>
            </a:r>
          </a:p>
          <a:p>
            <a:r>
              <a:rPr lang="en-GB" sz="2000" dirty="0">
                <a:solidFill>
                  <a:schemeClr val="bg1"/>
                </a:solidFill>
              </a:rPr>
              <a:t>Wait, why does lizzie have a bomb in the bag.</a:t>
            </a:r>
          </a:p>
          <a:p>
            <a:r>
              <a:rPr lang="en-GB" sz="2000" dirty="0">
                <a:solidFill>
                  <a:schemeClr val="bg1"/>
                </a:solidFill>
              </a:rPr>
              <a:t>Tiger girl with gun</a:t>
            </a:r>
          </a:p>
          <a:p>
            <a:r>
              <a:rPr lang="en-GB" sz="2000" dirty="0">
                <a:solidFill>
                  <a:schemeClr val="bg1"/>
                </a:solidFill>
              </a:rPr>
              <a:t>Mignon tell them Jack didn’t do anything</a:t>
            </a:r>
          </a:p>
          <a:p>
            <a:r>
              <a:rPr lang="en-GB" sz="2000" dirty="0">
                <a:solidFill>
                  <a:schemeClr val="bg1"/>
                </a:solidFill>
              </a:rPr>
              <a:t>Clown man down, didn’t like him anyway</a:t>
            </a:r>
          </a:p>
          <a:p>
            <a:r>
              <a:rPr lang="en-GB" sz="2000" dirty="0">
                <a:solidFill>
                  <a:schemeClr val="bg1"/>
                </a:solidFill>
              </a:rPr>
              <a:t>Samsons not smart</a:t>
            </a:r>
          </a:p>
          <a:p>
            <a:r>
              <a:rPr lang="en-GB" sz="2000" dirty="0">
                <a:solidFill>
                  <a:schemeClr val="bg1"/>
                </a:solidFill>
              </a:rPr>
              <a:t>Would this be bright or dark if looked at in colour.</a:t>
            </a:r>
          </a:p>
          <a:p>
            <a:r>
              <a:rPr lang="en-GB" sz="2000" dirty="0">
                <a:solidFill>
                  <a:schemeClr val="bg1"/>
                </a:solidFill>
              </a:rPr>
              <a:t>Wait are they dead?</a:t>
            </a:r>
          </a:p>
          <a:p>
            <a:endParaRPr lang="en-GB" sz="2000" dirty="0">
              <a:solidFill>
                <a:schemeClr val="bg1"/>
              </a:solidFill>
            </a:endParaRPr>
          </a:p>
        </p:txBody>
      </p:sp>
    </p:spTree>
    <p:extLst>
      <p:ext uri="{BB962C8B-B14F-4D97-AF65-F5344CB8AC3E}">
        <p14:creationId xmlns:p14="http://schemas.microsoft.com/office/powerpoint/2010/main" val="15473192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35AEBAB3-685B-4F89-98B6-8B69B14442CB}"/>
              </a:ext>
            </a:extLst>
          </p:cNvPr>
          <p:cNvSpPr>
            <a:spLocks noGrp="1"/>
          </p:cNvSpPr>
          <p:nvPr>
            <p:ph type="title"/>
          </p:nvPr>
        </p:nvSpPr>
        <p:spPr>
          <a:xfrm>
            <a:off x="1014141" y="1450655"/>
            <a:ext cx="3932030" cy="3956690"/>
          </a:xfrm>
        </p:spPr>
        <p:txBody>
          <a:bodyPr anchor="ctr">
            <a:normAutofit/>
          </a:bodyPr>
          <a:lstStyle/>
          <a:p>
            <a:r>
              <a:rPr lang="en-GB" sz="7400">
                <a:solidFill>
                  <a:schemeClr val="bg1"/>
                </a:solidFill>
              </a:rPr>
              <a:t>Second Read Thoughts</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5AB0DEC-3BDA-48AA-B2D2-659BE88B083F}"/>
              </a:ext>
            </a:extLst>
          </p:cNvPr>
          <p:cNvSpPr>
            <a:spLocks noGrp="1"/>
          </p:cNvSpPr>
          <p:nvPr>
            <p:ph idx="1"/>
          </p:nvPr>
        </p:nvSpPr>
        <p:spPr>
          <a:xfrm>
            <a:off x="6096000" y="1450655"/>
            <a:ext cx="5008901" cy="4571972"/>
          </a:xfrm>
        </p:spPr>
        <p:txBody>
          <a:bodyPr anchor="ctr">
            <a:normAutofit/>
          </a:bodyPr>
          <a:lstStyle/>
          <a:p>
            <a:r>
              <a:rPr lang="en-GB" sz="2000" dirty="0">
                <a:solidFill>
                  <a:schemeClr val="bg1"/>
                </a:solidFill>
              </a:rPr>
              <a:t>I still have no clue what's going on</a:t>
            </a:r>
          </a:p>
          <a:p>
            <a:r>
              <a:rPr lang="en-GB" sz="2000" dirty="0">
                <a:solidFill>
                  <a:schemeClr val="bg1"/>
                </a:solidFill>
              </a:rPr>
              <a:t>Once again, why does Lizzie have a bomb in her bag! Who just carries around a bomb in their bag like its nothing. </a:t>
            </a:r>
          </a:p>
          <a:p>
            <a:r>
              <a:rPr lang="en-GB" sz="2000" dirty="0">
                <a:solidFill>
                  <a:schemeClr val="bg1"/>
                </a:solidFill>
              </a:rPr>
              <a:t>Why has no one brought up that Lizzie has a bomb in her bag.</a:t>
            </a:r>
          </a:p>
          <a:p>
            <a:r>
              <a:rPr lang="en-GB" sz="2000" dirty="0">
                <a:solidFill>
                  <a:schemeClr val="bg1"/>
                </a:solidFill>
              </a:rPr>
              <a:t>Is it just me or does Kearney sounds like an insane pig obsessed person. “Don’t you want to roll her in chocolate and call her a truffle” and “Me and my pig, me and my pig , me and my pig, me and my pig.” Please someone get him some help.</a:t>
            </a:r>
          </a:p>
          <a:p>
            <a:r>
              <a:rPr lang="en-GB" sz="2000" dirty="0">
                <a:solidFill>
                  <a:schemeClr val="bg1"/>
                </a:solidFill>
              </a:rPr>
              <a:t>Boom </a:t>
            </a:r>
          </a:p>
          <a:p>
            <a:r>
              <a:rPr lang="en-GB" sz="2000" dirty="0">
                <a:solidFill>
                  <a:schemeClr val="bg1"/>
                </a:solidFill>
              </a:rPr>
              <a:t>Sybil dead.  </a:t>
            </a:r>
          </a:p>
          <a:p>
            <a:endParaRPr lang="en-GB" sz="2000" dirty="0">
              <a:solidFill>
                <a:schemeClr val="bg1"/>
              </a:solidFill>
            </a:endParaRPr>
          </a:p>
          <a:p>
            <a:endParaRPr lang="en-GB" sz="2000" dirty="0">
              <a:solidFill>
                <a:schemeClr val="bg1"/>
              </a:solidFill>
            </a:endParaRPr>
          </a:p>
        </p:txBody>
      </p:sp>
    </p:spTree>
    <p:extLst>
      <p:ext uri="{BB962C8B-B14F-4D97-AF65-F5344CB8AC3E}">
        <p14:creationId xmlns:p14="http://schemas.microsoft.com/office/powerpoint/2010/main" val="23039994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412E8BB7-F315-4954-B966-202A14A5649B}"/>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Third Read Through </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40A7695-0ADA-4275-83C3-7ADB13221394}"/>
              </a:ext>
            </a:extLst>
          </p:cNvPr>
          <p:cNvSpPr>
            <a:spLocks noGrp="1"/>
          </p:cNvSpPr>
          <p:nvPr>
            <p:ph idx="1"/>
          </p:nvPr>
        </p:nvSpPr>
        <p:spPr>
          <a:xfrm>
            <a:off x="5702105" y="803733"/>
            <a:ext cx="5678658" cy="5250533"/>
          </a:xfrm>
        </p:spPr>
        <p:txBody>
          <a:bodyPr anchor="ctr">
            <a:normAutofit/>
          </a:bodyPr>
          <a:lstStyle/>
          <a:p>
            <a:r>
              <a:rPr lang="en-GB" sz="2000" dirty="0">
                <a:solidFill>
                  <a:schemeClr val="bg1"/>
                </a:solidFill>
              </a:rPr>
              <a:t>Ma Nelson is strong and caring, wants her girls to be smart.</a:t>
            </a:r>
          </a:p>
          <a:p>
            <a:r>
              <a:rPr lang="en-GB" sz="2000" dirty="0">
                <a:solidFill>
                  <a:schemeClr val="bg1"/>
                </a:solidFill>
              </a:rPr>
              <a:t>That explains why Lizzie can build a bomb.</a:t>
            </a:r>
          </a:p>
          <a:p>
            <a:r>
              <a:rPr lang="en-GB" sz="2000" dirty="0">
                <a:solidFill>
                  <a:schemeClr val="bg1"/>
                </a:solidFill>
              </a:rPr>
              <a:t>Feminism.</a:t>
            </a:r>
          </a:p>
          <a:p>
            <a:r>
              <a:rPr lang="en-GB" sz="2000" dirty="0">
                <a:solidFill>
                  <a:schemeClr val="bg1"/>
                </a:solidFill>
              </a:rPr>
              <a:t>Lots of strong women being strong and not needing men.</a:t>
            </a:r>
          </a:p>
          <a:p>
            <a:r>
              <a:rPr lang="en-GB" sz="2000" dirty="0">
                <a:solidFill>
                  <a:schemeClr val="bg1"/>
                </a:solidFill>
              </a:rPr>
              <a:t>Man I hate Buffo but I kind of feel sorry for him. Depression.</a:t>
            </a:r>
          </a:p>
          <a:p>
            <a:r>
              <a:rPr lang="en-GB" sz="2000" dirty="0">
                <a:solidFill>
                  <a:schemeClr val="bg1"/>
                </a:solidFill>
              </a:rPr>
              <a:t>Fevvers represents change in the world, feminism.</a:t>
            </a:r>
          </a:p>
          <a:p>
            <a:r>
              <a:rPr lang="en-GB" sz="2000" dirty="0">
                <a:solidFill>
                  <a:schemeClr val="bg1"/>
                </a:solidFill>
              </a:rPr>
              <a:t>Samson isn’t very smart. He didn’t even realise he was murdering someone even if the person did ask for it. Very naïve in that way.</a:t>
            </a:r>
          </a:p>
          <a:p>
            <a:r>
              <a:rPr lang="en-GB" sz="2000" dirty="0">
                <a:solidFill>
                  <a:schemeClr val="bg1"/>
                </a:solidFill>
              </a:rPr>
              <a:t>Explosive ending. </a:t>
            </a:r>
          </a:p>
        </p:txBody>
      </p:sp>
    </p:spTree>
    <p:extLst>
      <p:ext uri="{BB962C8B-B14F-4D97-AF65-F5344CB8AC3E}">
        <p14:creationId xmlns:p14="http://schemas.microsoft.com/office/powerpoint/2010/main" val="38981605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D54D36-9AF4-4891-A277-23DF60395545}"/>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3200">
                <a:cs typeface="Calibri Light"/>
              </a:rPr>
              <a:t>What is the plot?</a:t>
            </a:r>
            <a:endParaRPr lang="en-GB" sz="3200"/>
          </a:p>
        </p:txBody>
      </p:sp>
      <p:sp>
        <p:nvSpPr>
          <p:cNvPr id="3" name="Content Placeholder 2">
            <a:extLst>
              <a:ext uri="{FF2B5EF4-FFF2-40B4-BE49-F238E27FC236}">
                <a16:creationId xmlns:a16="http://schemas.microsoft.com/office/drawing/2014/main" id="{49446310-8682-4B9C-BFDF-A7346AC37788}"/>
              </a:ext>
            </a:extLst>
          </p:cNvPr>
          <p:cNvSpPr>
            <a:spLocks noGrp="1"/>
          </p:cNvSpPr>
          <p:nvPr>
            <p:ph idx="1"/>
          </p:nvPr>
        </p:nvSpPr>
        <p:spPr>
          <a:xfrm>
            <a:off x="4256690" y="1088137"/>
            <a:ext cx="7775968" cy="5023142"/>
          </a:xfrm>
        </p:spPr>
        <p:txBody>
          <a:bodyPr vert="horz" lIns="91440" tIns="45720" rIns="91440" bIns="45720" rtlCol="0" anchor="ctr">
            <a:normAutofit/>
          </a:bodyPr>
          <a:lstStyle/>
          <a:p>
            <a:r>
              <a:rPr lang="en-GB" sz="2400" dirty="0">
                <a:solidFill>
                  <a:schemeClr val="bg1"/>
                </a:solidFill>
                <a:cs typeface="Calibri"/>
              </a:rPr>
              <a:t>A write named Jack visits the circus to write an article for a newspaper. He is introduced to Fevvers and after learning a bit about her, he the follows her to Russia. St Petersburg where he joins Colonel Kearney's Circus and becomes a clown. A lot of bad things happen, Jack gets beat up, there is death and a happy ending.  </a:t>
            </a:r>
            <a:endParaRPr lang="en-GB" sz="2400" dirty="0">
              <a:solidFill>
                <a:schemeClr val="bg1"/>
              </a:solidFill>
            </a:endParaRPr>
          </a:p>
        </p:txBody>
      </p:sp>
    </p:spTree>
    <p:extLst>
      <p:ext uri="{BB962C8B-B14F-4D97-AF65-F5344CB8AC3E}">
        <p14:creationId xmlns:p14="http://schemas.microsoft.com/office/powerpoint/2010/main" val="3368473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DC8BDF-284E-4632-A015-C3BBCE20ADC7}"/>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cs typeface="Calibri Light"/>
              </a:rPr>
              <a:t>What are the themes?</a:t>
            </a:r>
            <a:endParaRPr lang="en-GB" sz="2600"/>
          </a:p>
        </p:txBody>
      </p:sp>
      <p:sp>
        <p:nvSpPr>
          <p:cNvPr id="3" name="Content Placeholder 2">
            <a:extLst>
              <a:ext uri="{FF2B5EF4-FFF2-40B4-BE49-F238E27FC236}">
                <a16:creationId xmlns:a16="http://schemas.microsoft.com/office/drawing/2014/main" id="{7A115407-80DA-44BB-A56A-83131EF5DD20}"/>
              </a:ext>
            </a:extLst>
          </p:cNvPr>
          <p:cNvSpPr>
            <a:spLocks noGrp="1"/>
          </p:cNvSpPr>
          <p:nvPr>
            <p:ph idx="1"/>
          </p:nvPr>
        </p:nvSpPr>
        <p:spPr>
          <a:xfrm>
            <a:off x="4256690" y="1088137"/>
            <a:ext cx="7229629" cy="4563067"/>
          </a:xfrm>
        </p:spPr>
        <p:txBody>
          <a:bodyPr vert="horz" lIns="91440" tIns="45720" rIns="91440" bIns="45720" rtlCol="0" anchor="ctr">
            <a:noAutofit/>
          </a:bodyPr>
          <a:lstStyle/>
          <a:p>
            <a:r>
              <a:rPr lang="en-GB" sz="2400" dirty="0">
                <a:solidFill>
                  <a:schemeClr val="bg1"/>
                </a:solidFill>
                <a:cs typeface="Calibri"/>
              </a:rPr>
              <a:t>Feminism is a strong theme. You have </a:t>
            </a:r>
            <a:r>
              <a:rPr lang="en-GB" sz="2400" dirty="0" err="1">
                <a:solidFill>
                  <a:schemeClr val="bg1"/>
                </a:solidFill>
                <a:cs typeface="Calibri"/>
              </a:rPr>
              <a:t>Feevers</a:t>
            </a:r>
            <a:r>
              <a:rPr lang="en-GB" sz="2400" dirty="0">
                <a:solidFill>
                  <a:schemeClr val="bg1"/>
                </a:solidFill>
                <a:cs typeface="Calibri"/>
              </a:rPr>
              <a:t>, Ma Nelson and Lizzie all proving you don’t need to be held down, uneducated and a toy for a man to be happy. Ma Nelson made sure her girls were educated. Lizzie was smart enough to build a bomb. </a:t>
            </a:r>
          </a:p>
          <a:p>
            <a:endParaRPr lang="en-GB" sz="2400" dirty="0">
              <a:solidFill>
                <a:schemeClr val="bg1"/>
              </a:solidFill>
              <a:cs typeface="Calibri"/>
            </a:endParaRPr>
          </a:p>
          <a:p>
            <a:r>
              <a:rPr lang="en-GB" sz="2400" dirty="0">
                <a:solidFill>
                  <a:schemeClr val="bg1"/>
                </a:solidFill>
                <a:cs typeface="Calibri"/>
              </a:rPr>
              <a:t>Being Trapped in the past is another theme. You see Buffo is grieving the lose of his family, he is an abusive, depressed drunk who hates when Fevvers arrived because she was the sign of change.  </a:t>
            </a:r>
          </a:p>
        </p:txBody>
      </p:sp>
    </p:spTree>
    <p:extLst>
      <p:ext uri="{BB962C8B-B14F-4D97-AF65-F5344CB8AC3E}">
        <p14:creationId xmlns:p14="http://schemas.microsoft.com/office/powerpoint/2010/main" val="40095134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BE37784-443D-4A2C-AEFC-F3CAF0B8683B}"/>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cs typeface="Calibri Light"/>
              </a:rPr>
              <a:t>What is the Logic?</a:t>
            </a:r>
            <a:endParaRPr lang="en-GB" sz="2600"/>
          </a:p>
        </p:txBody>
      </p:sp>
      <p:sp>
        <p:nvSpPr>
          <p:cNvPr id="3" name="Content Placeholder 2">
            <a:extLst>
              <a:ext uri="{FF2B5EF4-FFF2-40B4-BE49-F238E27FC236}">
                <a16:creationId xmlns:a16="http://schemas.microsoft.com/office/drawing/2014/main" id="{BA7170CF-3229-4787-9CA2-17D65DC48515}"/>
              </a:ext>
            </a:extLst>
          </p:cNvPr>
          <p:cNvSpPr>
            <a:spLocks noGrp="1"/>
          </p:cNvSpPr>
          <p:nvPr>
            <p:ph idx="1"/>
          </p:nvPr>
        </p:nvSpPr>
        <p:spPr>
          <a:xfrm>
            <a:off x="4256690" y="1361307"/>
            <a:ext cx="7172119" cy="4031104"/>
          </a:xfrm>
        </p:spPr>
        <p:txBody>
          <a:bodyPr vert="horz" lIns="91440" tIns="45720" rIns="91440" bIns="45720" rtlCol="0" anchor="ctr">
            <a:normAutofit/>
          </a:bodyPr>
          <a:lstStyle/>
          <a:p>
            <a:r>
              <a:rPr lang="en-GB" sz="2400" dirty="0">
                <a:solidFill>
                  <a:schemeClr val="bg1"/>
                </a:solidFill>
                <a:cs typeface="Calibri"/>
              </a:rPr>
              <a:t>I found the play to fast pace to see the logic. Everything seems very confusing. You have characters like Vesta who just show up, (maybe a guardian angel) you have a man whose whole life is revolving around a pig. Why does Mr Sugar not give up? How was jack able to see Fevvers and Lizzies past. There are a lot of things that don’t make sense.  </a:t>
            </a:r>
            <a:endParaRPr lang="en-GB" sz="2400" dirty="0">
              <a:solidFill>
                <a:schemeClr val="bg1"/>
              </a:solidFill>
            </a:endParaRPr>
          </a:p>
        </p:txBody>
      </p:sp>
    </p:spTree>
    <p:extLst>
      <p:ext uri="{BB962C8B-B14F-4D97-AF65-F5344CB8AC3E}">
        <p14:creationId xmlns:p14="http://schemas.microsoft.com/office/powerpoint/2010/main" val="15434968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FCB3968-D671-4A40-8782-4BCC12246F52}"/>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cs typeface="Calibri Light"/>
              </a:rPr>
              <a:t>What is the Exposition? (wat are the characters doing)</a:t>
            </a:r>
            <a:endParaRPr lang="en-GB" sz="2600"/>
          </a:p>
        </p:txBody>
      </p:sp>
      <p:sp>
        <p:nvSpPr>
          <p:cNvPr id="3" name="Content Placeholder 2">
            <a:extLst>
              <a:ext uri="{FF2B5EF4-FFF2-40B4-BE49-F238E27FC236}">
                <a16:creationId xmlns:a16="http://schemas.microsoft.com/office/drawing/2014/main" id="{2342C035-35BA-44FD-8295-136535F218FE}"/>
              </a:ext>
            </a:extLst>
          </p:cNvPr>
          <p:cNvSpPr>
            <a:spLocks noGrp="1"/>
          </p:cNvSpPr>
          <p:nvPr>
            <p:ph idx="1"/>
          </p:nvPr>
        </p:nvSpPr>
        <p:spPr>
          <a:xfrm>
            <a:off x="3566577" y="-191447"/>
            <a:ext cx="8394195" cy="6949707"/>
          </a:xfrm>
        </p:spPr>
        <p:txBody>
          <a:bodyPr vert="horz" lIns="91440" tIns="45720" rIns="91440" bIns="45720" rtlCol="0" anchor="ctr">
            <a:normAutofit/>
          </a:bodyPr>
          <a:lstStyle/>
          <a:p>
            <a:r>
              <a:rPr lang="en-GB" sz="2000" dirty="0">
                <a:solidFill>
                  <a:schemeClr val="bg1"/>
                </a:solidFill>
                <a:cs typeface="Calibri"/>
              </a:rPr>
              <a:t> </a:t>
            </a:r>
            <a:r>
              <a:rPr lang="en-GB" sz="2000" dirty="0">
                <a:solidFill>
                  <a:schemeClr val="accent4"/>
                </a:solidFill>
                <a:cs typeface="Calibri"/>
              </a:rPr>
              <a:t>Jack </a:t>
            </a:r>
            <a:r>
              <a:rPr lang="en-GB" sz="2000" dirty="0">
                <a:solidFill>
                  <a:schemeClr val="bg1"/>
                </a:solidFill>
                <a:cs typeface="Calibri"/>
              </a:rPr>
              <a:t>– Journalist who fell for Fevvers and seems to support women having power.</a:t>
            </a:r>
          </a:p>
          <a:p>
            <a:r>
              <a:rPr lang="en-GB" sz="2000" dirty="0">
                <a:solidFill>
                  <a:schemeClr val="accent4"/>
                </a:solidFill>
                <a:cs typeface="Calibri"/>
              </a:rPr>
              <a:t>Buffo</a:t>
            </a:r>
            <a:r>
              <a:rPr lang="en-GB" sz="2000" dirty="0">
                <a:solidFill>
                  <a:schemeClr val="bg1"/>
                </a:solidFill>
                <a:cs typeface="Calibri"/>
              </a:rPr>
              <a:t> – Depressed and abusive. Jealous and stuck in his ways, hates Fevvers and wants to ruin the show and end his life. </a:t>
            </a:r>
          </a:p>
          <a:p>
            <a:r>
              <a:rPr lang="en-GB" sz="2000" dirty="0">
                <a:solidFill>
                  <a:schemeClr val="accent4"/>
                </a:solidFill>
                <a:cs typeface="Calibri"/>
              </a:rPr>
              <a:t>Fevvers</a:t>
            </a:r>
            <a:r>
              <a:rPr lang="en-GB" sz="2000" dirty="0">
                <a:solidFill>
                  <a:schemeClr val="bg1"/>
                </a:solidFill>
                <a:cs typeface="Calibri"/>
              </a:rPr>
              <a:t> – Represents feminism and change and is the sign of a new era.</a:t>
            </a:r>
          </a:p>
          <a:p>
            <a:r>
              <a:rPr lang="en-GB" sz="2000" dirty="0">
                <a:solidFill>
                  <a:schemeClr val="accent4"/>
                </a:solidFill>
                <a:cs typeface="Calibri"/>
              </a:rPr>
              <a:t>Samson</a:t>
            </a:r>
            <a:r>
              <a:rPr lang="en-GB" sz="2000" dirty="0">
                <a:solidFill>
                  <a:schemeClr val="bg1"/>
                </a:solidFill>
                <a:cs typeface="Calibri"/>
              </a:rPr>
              <a:t> – Not the brightest tool in the shed. Might have a learning difficulty.</a:t>
            </a:r>
          </a:p>
          <a:p>
            <a:r>
              <a:rPr lang="en-GB" sz="2000" dirty="0">
                <a:solidFill>
                  <a:schemeClr val="accent4"/>
                </a:solidFill>
                <a:cs typeface="Calibri"/>
              </a:rPr>
              <a:t>Mignon </a:t>
            </a:r>
            <a:r>
              <a:rPr lang="en-GB" sz="2000" dirty="0">
                <a:solidFill>
                  <a:schemeClr val="bg1"/>
                </a:solidFill>
                <a:cs typeface="Calibri"/>
              </a:rPr>
              <a:t>- Pushed aside, delicate. We see the effect Feminism has on her.</a:t>
            </a:r>
          </a:p>
          <a:p>
            <a:r>
              <a:rPr lang="en-GB" sz="2000" dirty="0">
                <a:solidFill>
                  <a:schemeClr val="accent4"/>
                </a:solidFill>
                <a:cs typeface="Calibri"/>
              </a:rPr>
              <a:t>Princess</a:t>
            </a:r>
            <a:r>
              <a:rPr lang="en-GB" sz="2000" dirty="0">
                <a:solidFill>
                  <a:schemeClr val="bg1"/>
                </a:solidFill>
                <a:cs typeface="Calibri"/>
              </a:rPr>
              <a:t> – Held back and unable to speak cause of the male tigers. </a:t>
            </a:r>
          </a:p>
          <a:p>
            <a:r>
              <a:rPr lang="en-GB" sz="2000" dirty="0">
                <a:solidFill>
                  <a:schemeClr val="accent4"/>
                </a:solidFill>
                <a:cs typeface="Calibri"/>
              </a:rPr>
              <a:t>Lizzie</a:t>
            </a:r>
            <a:r>
              <a:rPr lang="en-GB" sz="2000" dirty="0">
                <a:solidFill>
                  <a:schemeClr val="bg1"/>
                </a:solidFill>
                <a:cs typeface="Calibri"/>
              </a:rPr>
              <a:t> - Protects Fevvers, raises her, smart built a bomb. </a:t>
            </a:r>
          </a:p>
          <a:p>
            <a:r>
              <a:rPr lang="en-GB" sz="2000" dirty="0">
                <a:solidFill>
                  <a:schemeClr val="accent4"/>
                </a:solidFill>
                <a:cs typeface="Calibri"/>
              </a:rPr>
              <a:t>Ma Nelson</a:t>
            </a:r>
            <a:r>
              <a:rPr lang="en-GB" sz="2000" dirty="0">
                <a:solidFill>
                  <a:schemeClr val="bg1"/>
                </a:solidFill>
                <a:cs typeface="Calibri"/>
              </a:rPr>
              <a:t> - Good leader, pushes feminism, wants women to be smart.</a:t>
            </a:r>
          </a:p>
          <a:p>
            <a:r>
              <a:rPr lang="en-GB" sz="2000" dirty="0">
                <a:solidFill>
                  <a:schemeClr val="accent4"/>
                </a:solidFill>
                <a:cs typeface="Calibri"/>
              </a:rPr>
              <a:t>Kearney </a:t>
            </a:r>
            <a:r>
              <a:rPr lang="en-GB" sz="2000" dirty="0">
                <a:solidFill>
                  <a:schemeClr val="bg1"/>
                </a:solidFill>
                <a:cs typeface="Calibri"/>
              </a:rPr>
              <a:t>- Obsessed with sybil the pig. Leader of the circus.</a:t>
            </a:r>
          </a:p>
          <a:p>
            <a:r>
              <a:rPr lang="en-GB" sz="2000" dirty="0">
                <a:solidFill>
                  <a:schemeClr val="accent4"/>
                </a:solidFill>
                <a:cs typeface="Calibri"/>
              </a:rPr>
              <a:t>Mr. Sugar </a:t>
            </a:r>
            <a:r>
              <a:rPr lang="en-GB" sz="2000" dirty="0">
                <a:solidFill>
                  <a:schemeClr val="bg1"/>
                </a:solidFill>
                <a:cs typeface="Calibri"/>
              </a:rPr>
              <a:t>– Rich, appears out of no where, obsessed with wings. </a:t>
            </a:r>
          </a:p>
        </p:txBody>
      </p:sp>
    </p:spTree>
    <p:extLst>
      <p:ext uri="{BB962C8B-B14F-4D97-AF65-F5344CB8AC3E}">
        <p14:creationId xmlns:p14="http://schemas.microsoft.com/office/powerpoint/2010/main" val="13978468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2FB1E7-BCF6-4DA5-87E1-A25DB7985415}"/>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vert="horz" lIns="91440" tIns="45720" rIns="91440" bIns="45720" rtlCol="0">
            <a:normAutofit/>
          </a:bodyPr>
          <a:lstStyle/>
          <a:p>
            <a:pPr algn="ctr"/>
            <a:r>
              <a:rPr lang="en-US" sz="2400" kern="1200">
                <a:latin typeface="+mj-lt"/>
                <a:ea typeface="+mj-ea"/>
                <a:cs typeface="+mj-cs"/>
              </a:rPr>
              <a:t>What is the Complications</a:t>
            </a:r>
          </a:p>
        </p:txBody>
      </p:sp>
      <p:sp>
        <p:nvSpPr>
          <p:cNvPr id="5" name="Content Placeholder 4">
            <a:extLst>
              <a:ext uri="{FF2B5EF4-FFF2-40B4-BE49-F238E27FC236}">
                <a16:creationId xmlns:a16="http://schemas.microsoft.com/office/drawing/2014/main" id="{BD5C31BD-62A8-43BE-B67F-F850DAF15B95}"/>
              </a:ext>
            </a:extLst>
          </p:cNvPr>
          <p:cNvSpPr>
            <a:spLocks noGrp="1"/>
          </p:cNvSpPr>
          <p:nvPr>
            <p:ph idx="1"/>
          </p:nvPr>
        </p:nvSpPr>
        <p:spPr>
          <a:xfrm>
            <a:off x="4256690" y="731520"/>
            <a:ext cx="7095938" cy="5598941"/>
          </a:xfrm>
        </p:spPr>
        <p:txBody>
          <a:bodyPr vert="horz" lIns="91440" tIns="45720" rIns="91440" bIns="45720" rtlCol="0" anchor="ctr">
            <a:normAutofit fontScale="92500" lnSpcReduction="10000"/>
          </a:bodyPr>
          <a:lstStyle/>
          <a:p>
            <a:endParaRPr lang="en-GB" sz="1800" dirty="0">
              <a:solidFill>
                <a:schemeClr val="bg1"/>
              </a:solidFill>
            </a:endParaRPr>
          </a:p>
          <a:p>
            <a:r>
              <a:rPr lang="en-US" dirty="0">
                <a:solidFill>
                  <a:schemeClr val="bg1"/>
                </a:solidFill>
                <a:ea typeface="+mn-lt"/>
                <a:cs typeface="+mn-lt"/>
              </a:rPr>
              <a:t>Women cause drama. Lizzie seems to just have a hatred towards men and seems to want to put the same ideas into Fevvers.</a:t>
            </a:r>
          </a:p>
          <a:p>
            <a:endParaRPr lang="en-US" dirty="0">
              <a:solidFill>
                <a:schemeClr val="bg1"/>
              </a:solidFill>
              <a:ea typeface="+mn-lt"/>
              <a:cs typeface="+mn-lt"/>
            </a:endParaRPr>
          </a:p>
          <a:p>
            <a:r>
              <a:rPr lang="en-US" dirty="0">
                <a:solidFill>
                  <a:schemeClr val="bg1"/>
                </a:solidFill>
                <a:ea typeface="+mn-lt"/>
                <a:cs typeface="+mn-lt"/>
              </a:rPr>
              <a:t>Men fear women having power. Death, Buffo and the bomb. </a:t>
            </a:r>
          </a:p>
          <a:p>
            <a:endParaRPr lang="en-US" dirty="0">
              <a:solidFill>
                <a:schemeClr val="bg1"/>
              </a:solidFill>
              <a:ea typeface="+mn-lt"/>
              <a:cs typeface="+mn-lt"/>
            </a:endParaRPr>
          </a:p>
          <a:p>
            <a:r>
              <a:rPr lang="en-US" dirty="0">
                <a:solidFill>
                  <a:schemeClr val="bg1"/>
                </a:solidFill>
                <a:ea typeface="+mn-lt"/>
                <a:cs typeface="+mn-lt"/>
              </a:rPr>
              <a:t>Buffo being killed by strong man and almost ruining the show</a:t>
            </a:r>
          </a:p>
          <a:p>
            <a:endParaRPr lang="en-US" dirty="0">
              <a:solidFill>
                <a:schemeClr val="bg1"/>
              </a:solidFill>
              <a:ea typeface="+mn-lt"/>
              <a:cs typeface="+mn-lt"/>
            </a:endParaRPr>
          </a:p>
          <a:p>
            <a:r>
              <a:rPr lang="en-US" dirty="0">
                <a:solidFill>
                  <a:schemeClr val="bg1"/>
                </a:solidFill>
                <a:ea typeface="+mn-lt"/>
                <a:cs typeface="+mn-lt"/>
              </a:rPr>
              <a:t>Communication is another complication. As no one seems to listens when jack tells them he is innocent, he gets beat up a lot.  </a:t>
            </a:r>
            <a:endParaRPr lang="en-GB" dirty="0">
              <a:solidFill>
                <a:schemeClr val="bg1"/>
              </a:solidFill>
            </a:endParaRPr>
          </a:p>
        </p:txBody>
      </p:sp>
    </p:spTree>
    <p:extLst>
      <p:ext uri="{BB962C8B-B14F-4D97-AF65-F5344CB8AC3E}">
        <p14:creationId xmlns:p14="http://schemas.microsoft.com/office/powerpoint/2010/main" val="3053695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8CD28C2-B732-4D1B-98F5-2D2901467BBA}"/>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cs typeface="Calibri Light"/>
              </a:rPr>
              <a:t>What creates Tension</a:t>
            </a:r>
            <a:endParaRPr lang="en-GB" sz="2600"/>
          </a:p>
        </p:txBody>
      </p:sp>
      <p:sp>
        <p:nvSpPr>
          <p:cNvPr id="3" name="Content Placeholder 2">
            <a:extLst>
              <a:ext uri="{FF2B5EF4-FFF2-40B4-BE49-F238E27FC236}">
                <a16:creationId xmlns:a16="http://schemas.microsoft.com/office/drawing/2014/main" id="{BB73EEC9-B5CD-4BB6-8861-1983130EB564}"/>
              </a:ext>
            </a:extLst>
          </p:cNvPr>
          <p:cNvSpPr>
            <a:spLocks noGrp="1"/>
          </p:cNvSpPr>
          <p:nvPr>
            <p:ph idx="1"/>
          </p:nvPr>
        </p:nvSpPr>
        <p:spPr>
          <a:xfrm>
            <a:off x="4256689" y="323558"/>
            <a:ext cx="7447631" cy="6175716"/>
          </a:xfrm>
        </p:spPr>
        <p:txBody>
          <a:bodyPr vert="horz" lIns="91440" tIns="45720" rIns="91440" bIns="45720" rtlCol="0" anchor="ctr">
            <a:normAutofit/>
          </a:bodyPr>
          <a:lstStyle/>
          <a:p>
            <a:r>
              <a:rPr lang="en-GB" sz="2400" dirty="0">
                <a:solidFill>
                  <a:schemeClr val="bg1"/>
                </a:solidFill>
                <a:cs typeface="Calibri"/>
              </a:rPr>
              <a:t>Jealousy for Mignon, where both Buffo and strong man both want her and call her theirs, and then get mad at Jack for rumour going around. </a:t>
            </a:r>
          </a:p>
          <a:p>
            <a:endParaRPr lang="en-GB" sz="2400" dirty="0">
              <a:solidFill>
                <a:schemeClr val="bg1"/>
              </a:solidFill>
              <a:cs typeface="Calibri"/>
            </a:endParaRPr>
          </a:p>
          <a:p>
            <a:r>
              <a:rPr lang="en-GB" sz="2400" dirty="0">
                <a:solidFill>
                  <a:schemeClr val="bg1"/>
                </a:solidFill>
                <a:cs typeface="Calibri"/>
              </a:rPr>
              <a:t> Lizzie making and using the bomb. Why was she making a bomb!</a:t>
            </a:r>
          </a:p>
          <a:p>
            <a:endParaRPr lang="en-GB" sz="2400" dirty="0">
              <a:solidFill>
                <a:schemeClr val="bg1"/>
              </a:solidFill>
              <a:cs typeface="Calibri"/>
            </a:endParaRPr>
          </a:p>
          <a:p>
            <a:r>
              <a:rPr lang="en-GB" sz="2400" dirty="0">
                <a:solidFill>
                  <a:schemeClr val="bg1"/>
                </a:solidFill>
                <a:cs typeface="Calibri"/>
              </a:rPr>
              <a:t> Jack being accused and then beaten up a few times.</a:t>
            </a:r>
          </a:p>
          <a:p>
            <a:endParaRPr lang="en-GB" sz="2400" dirty="0">
              <a:solidFill>
                <a:schemeClr val="bg1"/>
              </a:solidFill>
              <a:cs typeface="Calibri"/>
            </a:endParaRPr>
          </a:p>
          <a:p>
            <a:r>
              <a:rPr lang="en-GB" sz="2400" dirty="0">
                <a:solidFill>
                  <a:schemeClr val="bg1"/>
                </a:solidFill>
                <a:cs typeface="Calibri"/>
              </a:rPr>
              <a:t> The brothel blowing up.</a:t>
            </a:r>
          </a:p>
          <a:p>
            <a:endParaRPr lang="en-GB" sz="2400" dirty="0">
              <a:solidFill>
                <a:schemeClr val="bg1"/>
              </a:solidFill>
              <a:cs typeface="Calibri"/>
            </a:endParaRPr>
          </a:p>
          <a:p>
            <a:r>
              <a:rPr lang="en-GB" sz="2400" dirty="0">
                <a:solidFill>
                  <a:schemeClr val="bg1"/>
                </a:solidFill>
                <a:cs typeface="Calibri"/>
              </a:rPr>
              <a:t> No one listening or telling the truth caused people to get hurt</a:t>
            </a:r>
          </a:p>
        </p:txBody>
      </p:sp>
    </p:spTree>
    <p:extLst>
      <p:ext uri="{BB962C8B-B14F-4D97-AF65-F5344CB8AC3E}">
        <p14:creationId xmlns:p14="http://schemas.microsoft.com/office/powerpoint/2010/main" val="4435170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427CE98-D841-4447-98D3-810088D5C71B}"/>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cs typeface="Calibri Light"/>
              </a:rPr>
              <a:t>What is the Main Question?</a:t>
            </a:r>
            <a:endParaRPr lang="en-GB" sz="2600"/>
          </a:p>
        </p:txBody>
      </p:sp>
      <p:sp>
        <p:nvSpPr>
          <p:cNvPr id="3" name="Content Placeholder 2">
            <a:extLst>
              <a:ext uri="{FF2B5EF4-FFF2-40B4-BE49-F238E27FC236}">
                <a16:creationId xmlns:a16="http://schemas.microsoft.com/office/drawing/2014/main" id="{F943242E-D3F4-4637-B0D6-FEC92A43B456}"/>
              </a:ext>
            </a:extLst>
          </p:cNvPr>
          <p:cNvSpPr>
            <a:spLocks noGrp="1"/>
          </p:cNvSpPr>
          <p:nvPr>
            <p:ph idx="1"/>
          </p:nvPr>
        </p:nvSpPr>
        <p:spPr>
          <a:xfrm>
            <a:off x="4256689" y="1088137"/>
            <a:ext cx="6842719" cy="3801067"/>
          </a:xfrm>
        </p:spPr>
        <p:txBody>
          <a:bodyPr vert="horz" lIns="91440" tIns="45720" rIns="91440" bIns="45720" rtlCol="0" anchor="ctr">
            <a:normAutofit/>
          </a:bodyPr>
          <a:lstStyle/>
          <a:p>
            <a:r>
              <a:rPr lang="en-GB" sz="2400" dirty="0">
                <a:solidFill>
                  <a:schemeClr val="bg1"/>
                </a:solidFill>
                <a:cs typeface="Calibri"/>
              </a:rPr>
              <a:t>What is going on? Why is all this happening. Why did strong man kill Buffo? Why was Jack being seen as the bad guy all the time?</a:t>
            </a:r>
          </a:p>
          <a:p>
            <a:r>
              <a:rPr lang="en-GB" sz="2400" dirty="0">
                <a:solidFill>
                  <a:schemeClr val="bg1"/>
                </a:solidFill>
                <a:cs typeface="Calibri"/>
              </a:rPr>
              <a:t> There is a lot of Sexism, abuse, miscommunication which is a good representation of the time.</a:t>
            </a:r>
          </a:p>
          <a:p>
            <a:r>
              <a:rPr lang="en-GB" sz="2400" dirty="0">
                <a:solidFill>
                  <a:schemeClr val="bg1"/>
                </a:solidFill>
                <a:cs typeface="Calibri"/>
              </a:rPr>
              <a:t> If people would just stop and listen or speak up when they know information being told about them isn't true, Jack wouldn’t keep getting beat up</a:t>
            </a:r>
            <a:r>
              <a:rPr lang="en-GB" sz="2000" dirty="0">
                <a:solidFill>
                  <a:schemeClr val="bg1"/>
                </a:solidFill>
                <a:cs typeface="Calibri"/>
              </a:rPr>
              <a:t>. </a:t>
            </a:r>
            <a:endParaRPr lang="en-GB" sz="2000" dirty="0">
              <a:solidFill>
                <a:schemeClr val="bg1"/>
              </a:solidFill>
            </a:endParaRPr>
          </a:p>
        </p:txBody>
      </p:sp>
    </p:spTree>
    <p:extLst>
      <p:ext uri="{BB962C8B-B14F-4D97-AF65-F5344CB8AC3E}">
        <p14:creationId xmlns:p14="http://schemas.microsoft.com/office/powerpoint/2010/main" val="26937920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B76173-8A33-4E15-BC21-1481E178A72A}"/>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cs typeface="Calibri Light"/>
              </a:rPr>
              <a:t>What is the Main Action </a:t>
            </a:r>
            <a:endParaRPr lang="en-GB" sz="2600"/>
          </a:p>
        </p:txBody>
      </p:sp>
      <p:sp>
        <p:nvSpPr>
          <p:cNvPr id="3" name="Content Placeholder 2">
            <a:extLst>
              <a:ext uri="{FF2B5EF4-FFF2-40B4-BE49-F238E27FC236}">
                <a16:creationId xmlns:a16="http://schemas.microsoft.com/office/drawing/2014/main" id="{BF5BB6BC-5DD4-4891-8D63-189ED604750A}"/>
              </a:ext>
            </a:extLst>
          </p:cNvPr>
          <p:cNvSpPr>
            <a:spLocks noGrp="1"/>
          </p:cNvSpPr>
          <p:nvPr>
            <p:ph idx="1"/>
          </p:nvPr>
        </p:nvSpPr>
        <p:spPr>
          <a:xfrm>
            <a:off x="4221989" y="277837"/>
            <a:ext cx="7339658" cy="6302326"/>
          </a:xfrm>
        </p:spPr>
        <p:txBody>
          <a:bodyPr vert="horz" lIns="91440" tIns="45720" rIns="91440" bIns="45720" rtlCol="0" anchor="ctr">
            <a:normAutofit/>
          </a:bodyPr>
          <a:lstStyle/>
          <a:p>
            <a:pPr marL="0" indent="0">
              <a:buNone/>
            </a:pPr>
            <a:r>
              <a:rPr lang="en-GB" sz="2400" dirty="0">
                <a:solidFill>
                  <a:schemeClr val="bg1"/>
                </a:solidFill>
                <a:cs typeface="Calibri"/>
              </a:rPr>
              <a:t>There are a few main action point within the script such as; </a:t>
            </a:r>
          </a:p>
          <a:p>
            <a:r>
              <a:rPr lang="en-GB" sz="2400" dirty="0">
                <a:solidFill>
                  <a:schemeClr val="bg1"/>
                </a:solidFill>
                <a:cs typeface="Calibri"/>
              </a:rPr>
              <a:t>The bomb in the last performance. The explosion while we kind of saw it coming with how Lizzie was building the bomb throughout, it was still a bit of a shock when it happened.</a:t>
            </a:r>
          </a:p>
          <a:p>
            <a:r>
              <a:rPr lang="en-GB" sz="2400" dirty="0">
                <a:solidFill>
                  <a:schemeClr val="bg1"/>
                </a:solidFill>
                <a:cs typeface="Calibri"/>
              </a:rPr>
              <a:t>Buffo dying. This almost completely ruined the show and leaves the reader/audience thinking, what just happened. </a:t>
            </a:r>
          </a:p>
          <a:p>
            <a:r>
              <a:rPr lang="en-GB" sz="2400" dirty="0">
                <a:solidFill>
                  <a:schemeClr val="bg1"/>
                </a:solidFill>
                <a:cs typeface="Calibri"/>
              </a:rPr>
              <a:t>Tigers being killed. This is because we see how violent the tigers are at the start when they attack Jack, yet they weren’t killed. So for them to be killed is a small surprise. </a:t>
            </a:r>
          </a:p>
          <a:p>
            <a:r>
              <a:rPr lang="en-GB" sz="2400" dirty="0">
                <a:solidFill>
                  <a:schemeClr val="bg1"/>
                </a:solidFill>
                <a:cs typeface="Calibri"/>
              </a:rPr>
              <a:t> The brothel burning down. While this is a flash back, it does show how strong and powerful the females are.</a:t>
            </a:r>
            <a:endParaRPr lang="en-GB" sz="2400" dirty="0">
              <a:solidFill>
                <a:schemeClr val="bg1"/>
              </a:solidFill>
            </a:endParaRPr>
          </a:p>
        </p:txBody>
      </p:sp>
    </p:spTree>
    <p:extLst>
      <p:ext uri="{BB962C8B-B14F-4D97-AF65-F5344CB8AC3E}">
        <p14:creationId xmlns:p14="http://schemas.microsoft.com/office/powerpoint/2010/main" val="20861914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C323D8-3495-40D4-95A6-60C7C276A069}"/>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cs typeface="Calibri Light"/>
              </a:rPr>
              <a:t>What is the Cause of the Action</a:t>
            </a:r>
            <a:endParaRPr lang="en-GB" sz="2600"/>
          </a:p>
        </p:txBody>
      </p:sp>
      <p:sp>
        <p:nvSpPr>
          <p:cNvPr id="3" name="Content Placeholder 2">
            <a:extLst>
              <a:ext uri="{FF2B5EF4-FFF2-40B4-BE49-F238E27FC236}">
                <a16:creationId xmlns:a16="http://schemas.microsoft.com/office/drawing/2014/main" id="{62ED671F-EA6E-4563-B6F0-FEE3A160DD46}"/>
              </a:ext>
            </a:extLst>
          </p:cNvPr>
          <p:cNvSpPr>
            <a:spLocks noGrp="1"/>
          </p:cNvSpPr>
          <p:nvPr>
            <p:ph idx="1"/>
          </p:nvPr>
        </p:nvSpPr>
        <p:spPr>
          <a:xfrm>
            <a:off x="4256689" y="1088137"/>
            <a:ext cx="7311523" cy="4496737"/>
          </a:xfrm>
        </p:spPr>
        <p:txBody>
          <a:bodyPr vert="horz" lIns="91440" tIns="45720" rIns="91440" bIns="45720" rtlCol="0" anchor="ctr">
            <a:normAutofit/>
          </a:bodyPr>
          <a:lstStyle/>
          <a:p>
            <a:r>
              <a:rPr lang="en-GB" sz="2400" dirty="0">
                <a:solidFill>
                  <a:schemeClr val="bg1"/>
                </a:solidFill>
                <a:cs typeface="Calibri"/>
              </a:rPr>
              <a:t>Fevvers needs to save the show after the tigers and Buffo are killed. </a:t>
            </a:r>
          </a:p>
          <a:p>
            <a:r>
              <a:rPr lang="en-GB" sz="2400" dirty="0">
                <a:solidFill>
                  <a:schemeClr val="bg1"/>
                </a:solidFill>
                <a:cs typeface="Calibri"/>
              </a:rPr>
              <a:t> Mr Sugar constantly stalking Fevvers for her wings. This is very obsessive and creepy. He just shows up out of no where. </a:t>
            </a:r>
          </a:p>
          <a:p>
            <a:r>
              <a:rPr lang="en-GB" sz="2400" dirty="0">
                <a:solidFill>
                  <a:schemeClr val="bg1"/>
                </a:solidFill>
                <a:cs typeface="Calibri"/>
              </a:rPr>
              <a:t>Fevvers wanting it all, she wants to be free and respected. She want to be equal. This just shows how strong willed she is and how she inspires others. </a:t>
            </a:r>
            <a:endParaRPr lang="en-GB" sz="2400" dirty="0">
              <a:solidFill>
                <a:schemeClr val="bg1"/>
              </a:solidFill>
            </a:endParaRPr>
          </a:p>
        </p:txBody>
      </p:sp>
    </p:spTree>
    <p:extLst>
      <p:ext uri="{BB962C8B-B14F-4D97-AF65-F5344CB8AC3E}">
        <p14:creationId xmlns:p14="http://schemas.microsoft.com/office/powerpoint/2010/main" val="41315990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EFEE47F-63FA-4F32-A585-3DBD547985A5}"/>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cs typeface="Calibri Light"/>
              </a:rPr>
              <a:t>What is the Resulting Action</a:t>
            </a:r>
            <a:endParaRPr lang="en-GB" sz="2600"/>
          </a:p>
        </p:txBody>
      </p:sp>
      <p:sp>
        <p:nvSpPr>
          <p:cNvPr id="3" name="Content Placeholder 2">
            <a:extLst>
              <a:ext uri="{FF2B5EF4-FFF2-40B4-BE49-F238E27FC236}">
                <a16:creationId xmlns:a16="http://schemas.microsoft.com/office/drawing/2014/main" id="{82A52805-168A-4F02-A1AE-C4BE138D7CDE}"/>
              </a:ext>
            </a:extLst>
          </p:cNvPr>
          <p:cNvSpPr>
            <a:spLocks noGrp="1"/>
          </p:cNvSpPr>
          <p:nvPr>
            <p:ph idx="1"/>
          </p:nvPr>
        </p:nvSpPr>
        <p:spPr>
          <a:xfrm>
            <a:off x="3699803" y="1088137"/>
            <a:ext cx="7554351" cy="4764023"/>
          </a:xfrm>
        </p:spPr>
        <p:txBody>
          <a:bodyPr vert="horz" lIns="91440" tIns="45720" rIns="91440" bIns="45720" rtlCol="0" anchor="ctr">
            <a:normAutofit lnSpcReduction="10000"/>
          </a:bodyPr>
          <a:lstStyle/>
          <a:p>
            <a:r>
              <a:rPr lang="en-GB" sz="2400" dirty="0">
                <a:solidFill>
                  <a:schemeClr val="bg1"/>
                </a:solidFill>
                <a:cs typeface="Calibri"/>
              </a:rPr>
              <a:t>They finally listen and learn the truth. They learn Jack was being honest. Fevvers and Jack end up together as a result. </a:t>
            </a:r>
          </a:p>
          <a:p>
            <a:endParaRPr lang="en-GB" sz="2400" dirty="0">
              <a:solidFill>
                <a:schemeClr val="bg1"/>
              </a:solidFill>
              <a:cs typeface="Calibri"/>
            </a:endParaRPr>
          </a:p>
          <a:p>
            <a:r>
              <a:rPr lang="en-GB" sz="2400" dirty="0">
                <a:solidFill>
                  <a:schemeClr val="bg1"/>
                </a:solidFill>
                <a:cs typeface="Calibri"/>
              </a:rPr>
              <a:t>Buffo being killed results in the show almost being ruined. But luckily Fevvers was able to save the show. </a:t>
            </a:r>
          </a:p>
          <a:p>
            <a:endParaRPr lang="en-GB" sz="2400" dirty="0">
              <a:solidFill>
                <a:schemeClr val="bg1"/>
              </a:solidFill>
              <a:cs typeface="Calibri"/>
            </a:endParaRPr>
          </a:p>
          <a:p>
            <a:r>
              <a:rPr lang="en-GB" sz="2400" dirty="0">
                <a:solidFill>
                  <a:schemeClr val="bg1"/>
                </a:solidFill>
                <a:cs typeface="Calibri"/>
              </a:rPr>
              <a:t>Mr Sugar’s creepiness and Lizzies bomb building end up at a head and the bomb explodes.  </a:t>
            </a:r>
          </a:p>
          <a:p>
            <a:endParaRPr lang="en-GB" sz="2400" dirty="0">
              <a:solidFill>
                <a:schemeClr val="bg1"/>
              </a:solidFill>
              <a:cs typeface="Calibri"/>
            </a:endParaRPr>
          </a:p>
          <a:p>
            <a:r>
              <a:rPr lang="en-GB" sz="2400" dirty="0">
                <a:solidFill>
                  <a:schemeClr val="bg1"/>
                </a:solidFill>
                <a:cs typeface="Calibri"/>
              </a:rPr>
              <a:t> The abusers / bad people are all gone by the end of the script.  </a:t>
            </a:r>
            <a:endParaRPr lang="en-GB" sz="2400" dirty="0">
              <a:solidFill>
                <a:schemeClr val="bg1"/>
              </a:solidFill>
            </a:endParaRPr>
          </a:p>
        </p:txBody>
      </p:sp>
    </p:spTree>
    <p:extLst>
      <p:ext uri="{BB962C8B-B14F-4D97-AF65-F5344CB8AC3E}">
        <p14:creationId xmlns:p14="http://schemas.microsoft.com/office/powerpoint/2010/main" val="19003566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C82D28-46D7-460A-8DFB-D9E291141796}"/>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cs typeface="Calibri Light"/>
              </a:rPr>
              <a:t>What is the Conclusion?</a:t>
            </a:r>
            <a:endParaRPr lang="en-GB" sz="2600"/>
          </a:p>
        </p:txBody>
      </p:sp>
      <p:sp>
        <p:nvSpPr>
          <p:cNvPr id="3" name="Content Placeholder 2">
            <a:extLst>
              <a:ext uri="{FF2B5EF4-FFF2-40B4-BE49-F238E27FC236}">
                <a16:creationId xmlns:a16="http://schemas.microsoft.com/office/drawing/2014/main" id="{C40DCE6A-6619-4B07-BAA5-39904EDD4BC7}"/>
              </a:ext>
            </a:extLst>
          </p:cNvPr>
          <p:cNvSpPr>
            <a:spLocks noGrp="1"/>
          </p:cNvSpPr>
          <p:nvPr>
            <p:ph idx="1"/>
          </p:nvPr>
        </p:nvSpPr>
        <p:spPr>
          <a:xfrm>
            <a:off x="3999918" y="1088136"/>
            <a:ext cx="7816944" cy="4820295"/>
          </a:xfrm>
        </p:spPr>
        <p:txBody>
          <a:bodyPr vert="horz" lIns="91440" tIns="45720" rIns="91440" bIns="45720" rtlCol="0" anchor="ctr">
            <a:normAutofit/>
          </a:bodyPr>
          <a:lstStyle/>
          <a:p>
            <a:r>
              <a:rPr lang="en-GB" sz="2400" dirty="0">
                <a:solidFill>
                  <a:schemeClr val="bg1"/>
                </a:solidFill>
                <a:cs typeface="Calibri"/>
              </a:rPr>
              <a:t>The story ends in a rather explosive manner that would blow you away. As Lizzies bomb goes off as she and Mr Sugar fight.</a:t>
            </a:r>
          </a:p>
          <a:p>
            <a:endParaRPr lang="en-GB" sz="2400" dirty="0">
              <a:solidFill>
                <a:schemeClr val="bg1"/>
              </a:solidFill>
              <a:cs typeface="Calibri"/>
            </a:endParaRPr>
          </a:p>
          <a:p>
            <a:r>
              <a:rPr lang="en-GB" sz="2400" dirty="0">
                <a:solidFill>
                  <a:schemeClr val="bg1"/>
                </a:solidFill>
                <a:cs typeface="Calibri"/>
              </a:rPr>
              <a:t> People are dead. At the end of the script, the bad people who don’t feel bad for their actions are not with the good people or those who do feel bad.</a:t>
            </a:r>
          </a:p>
          <a:p>
            <a:endParaRPr lang="en-GB" sz="2400" dirty="0">
              <a:solidFill>
                <a:schemeClr val="bg1"/>
              </a:solidFill>
              <a:cs typeface="Calibri"/>
            </a:endParaRPr>
          </a:p>
          <a:p>
            <a:r>
              <a:rPr lang="en-GB" sz="2400" dirty="0">
                <a:solidFill>
                  <a:schemeClr val="bg1"/>
                </a:solidFill>
                <a:cs typeface="Calibri"/>
              </a:rPr>
              <a:t>Fevvers and Jack talk and end up together and Fevvers is free to be whoever she wants to be.</a:t>
            </a:r>
            <a:endParaRPr lang="en-GB" sz="2400" dirty="0">
              <a:solidFill>
                <a:schemeClr val="bg1"/>
              </a:solidFill>
            </a:endParaRPr>
          </a:p>
        </p:txBody>
      </p:sp>
    </p:spTree>
    <p:extLst>
      <p:ext uri="{BB962C8B-B14F-4D97-AF65-F5344CB8AC3E}">
        <p14:creationId xmlns:p14="http://schemas.microsoft.com/office/powerpoint/2010/main" val="3570610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F86F097-80BF-4505-B049-A6B1EFFCA433}"/>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cs typeface="Calibri Light"/>
              </a:rPr>
              <a:t>Who is the Protagonist </a:t>
            </a:r>
            <a:endParaRPr lang="en-GB" sz="2600"/>
          </a:p>
        </p:txBody>
      </p:sp>
      <p:sp>
        <p:nvSpPr>
          <p:cNvPr id="3" name="Content Placeholder 2">
            <a:extLst>
              <a:ext uri="{FF2B5EF4-FFF2-40B4-BE49-F238E27FC236}">
                <a16:creationId xmlns:a16="http://schemas.microsoft.com/office/drawing/2014/main" id="{B66D45E1-A769-4FF3-9476-BC175382064F}"/>
              </a:ext>
            </a:extLst>
          </p:cNvPr>
          <p:cNvSpPr>
            <a:spLocks noGrp="1"/>
          </p:cNvSpPr>
          <p:nvPr>
            <p:ph idx="1"/>
          </p:nvPr>
        </p:nvSpPr>
        <p:spPr>
          <a:xfrm>
            <a:off x="4256690" y="1088137"/>
            <a:ext cx="7095938" cy="4187248"/>
          </a:xfrm>
        </p:spPr>
        <p:txBody>
          <a:bodyPr vert="horz" lIns="91440" tIns="45720" rIns="91440" bIns="45720" rtlCol="0" anchor="ctr">
            <a:normAutofit/>
          </a:bodyPr>
          <a:lstStyle/>
          <a:p>
            <a:r>
              <a:rPr lang="en-GB" sz="2400" dirty="0">
                <a:solidFill>
                  <a:schemeClr val="bg1"/>
                </a:solidFill>
                <a:cs typeface="Calibri"/>
              </a:rPr>
              <a:t>Jack is the protagonist as the script does follow him and Is never alone on anyone else. If jacks not around its not in the script. </a:t>
            </a:r>
          </a:p>
          <a:p>
            <a:endParaRPr lang="en-GB" sz="2400" dirty="0">
              <a:solidFill>
                <a:schemeClr val="bg1"/>
              </a:solidFill>
              <a:cs typeface="Calibri"/>
            </a:endParaRPr>
          </a:p>
          <a:p>
            <a:r>
              <a:rPr lang="en-GB" sz="2400" dirty="0">
                <a:solidFill>
                  <a:schemeClr val="bg1"/>
                </a:solidFill>
                <a:cs typeface="Calibri"/>
              </a:rPr>
              <a:t>Where he goes is where things happen. He is the one who gets blamed, he is the one who falls for Fevvers.  </a:t>
            </a:r>
          </a:p>
          <a:p>
            <a:endParaRPr lang="en-GB" sz="2400" dirty="0">
              <a:solidFill>
                <a:schemeClr val="bg1"/>
              </a:solidFill>
              <a:cs typeface="Calibri"/>
            </a:endParaRPr>
          </a:p>
          <a:p>
            <a:r>
              <a:rPr lang="en-GB" sz="2400" dirty="0">
                <a:solidFill>
                  <a:schemeClr val="bg1"/>
                </a:solidFill>
                <a:cs typeface="Calibri"/>
              </a:rPr>
              <a:t>The only time we don’t see him is when he is sent to get rid of the tigers body from the stage and Buffo asked Strong man to kill him.</a:t>
            </a:r>
            <a:endParaRPr lang="en-GB" sz="2400" dirty="0">
              <a:solidFill>
                <a:schemeClr val="bg1"/>
              </a:solidFill>
            </a:endParaRPr>
          </a:p>
        </p:txBody>
      </p:sp>
    </p:spTree>
    <p:extLst>
      <p:ext uri="{BB962C8B-B14F-4D97-AF65-F5344CB8AC3E}">
        <p14:creationId xmlns:p14="http://schemas.microsoft.com/office/powerpoint/2010/main" val="7347590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1AF5F0-085C-4286-A993-41A82C825ACD}"/>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cs typeface="Calibri Light"/>
              </a:rPr>
              <a:t>Who is the Antagonist </a:t>
            </a:r>
            <a:endParaRPr lang="en-GB" sz="2600"/>
          </a:p>
        </p:txBody>
      </p:sp>
      <p:sp>
        <p:nvSpPr>
          <p:cNvPr id="3" name="Content Placeholder 2">
            <a:extLst>
              <a:ext uri="{FF2B5EF4-FFF2-40B4-BE49-F238E27FC236}">
                <a16:creationId xmlns:a16="http://schemas.microsoft.com/office/drawing/2014/main" id="{016490C6-BBA1-45D0-A79D-D0656A125948}"/>
              </a:ext>
            </a:extLst>
          </p:cNvPr>
          <p:cNvSpPr>
            <a:spLocks noGrp="1"/>
          </p:cNvSpPr>
          <p:nvPr>
            <p:ph idx="1"/>
          </p:nvPr>
        </p:nvSpPr>
        <p:spPr>
          <a:xfrm>
            <a:off x="4256690" y="1088137"/>
            <a:ext cx="7502798" cy="4980010"/>
          </a:xfrm>
        </p:spPr>
        <p:txBody>
          <a:bodyPr vert="horz" lIns="91440" tIns="45720" rIns="91440" bIns="45720" rtlCol="0" anchor="ctr">
            <a:noAutofit/>
          </a:bodyPr>
          <a:lstStyle/>
          <a:p>
            <a:r>
              <a:rPr lang="en-GB" sz="2400" dirty="0">
                <a:solidFill>
                  <a:schemeClr val="bg1"/>
                </a:solidFill>
                <a:cs typeface="Calibri"/>
              </a:rPr>
              <a:t>Buffo is definitely the main antagonist he is against Fevvers he's the one who almost ruins the show, he beats up Jack. </a:t>
            </a:r>
          </a:p>
          <a:p>
            <a:r>
              <a:rPr lang="en-GB" sz="2400" dirty="0">
                <a:solidFill>
                  <a:schemeClr val="bg1"/>
                </a:solidFill>
                <a:cs typeface="Calibri"/>
              </a:rPr>
              <a:t>You also have Strongman as a potential antagonist because he kills Buffo, he beats up jack etc. Only thing is he isn't the smartest person, therefore  doesn’t really know what he's doing is bad.</a:t>
            </a:r>
          </a:p>
          <a:p>
            <a:r>
              <a:rPr lang="en-GB" sz="2400" dirty="0">
                <a:solidFill>
                  <a:schemeClr val="bg1"/>
                </a:solidFill>
                <a:cs typeface="Calibri"/>
              </a:rPr>
              <a:t>Mr Sugar could be the antagonist as his presence is what causes the end explosion. </a:t>
            </a:r>
          </a:p>
          <a:p>
            <a:r>
              <a:rPr lang="en-GB" sz="2400" dirty="0">
                <a:solidFill>
                  <a:schemeClr val="bg1"/>
                </a:solidFill>
                <a:cs typeface="Calibri"/>
              </a:rPr>
              <a:t>Finally Mignon could be the antagonist as she let people keep blaming Jack. Not once did she try to defend him. </a:t>
            </a:r>
          </a:p>
          <a:p>
            <a:endParaRPr lang="en-GB" sz="2000" dirty="0">
              <a:solidFill>
                <a:schemeClr val="bg1"/>
              </a:solidFill>
              <a:cs typeface="Calibri"/>
            </a:endParaRPr>
          </a:p>
        </p:txBody>
      </p:sp>
    </p:spTree>
    <p:extLst>
      <p:ext uri="{BB962C8B-B14F-4D97-AF65-F5344CB8AC3E}">
        <p14:creationId xmlns:p14="http://schemas.microsoft.com/office/powerpoint/2010/main" val="40833169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26B1DD0-8961-450F-8408-D193887635CF}"/>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cs typeface="Calibri Light"/>
              </a:rPr>
              <a:t>Who is the most Interesting Character</a:t>
            </a:r>
            <a:endParaRPr lang="en-GB" sz="2600"/>
          </a:p>
        </p:txBody>
      </p:sp>
      <p:sp>
        <p:nvSpPr>
          <p:cNvPr id="3" name="Content Placeholder 2">
            <a:extLst>
              <a:ext uri="{FF2B5EF4-FFF2-40B4-BE49-F238E27FC236}">
                <a16:creationId xmlns:a16="http://schemas.microsoft.com/office/drawing/2014/main" id="{9B37DF14-5A5F-42AA-A59C-4992FA842BFC}"/>
              </a:ext>
            </a:extLst>
          </p:cNvPr>
          <p:cNvSpPr>
            <a:spLocks noGrp="1"/>
          </p:cNvSpPr>
          <p:nvPr>
            <p:ph idx="1"/>
          </p:nvPr>
        </p:nvSpPr>
        <p:spPr>
          <a:xfrm>
            <a:off x="4214486" y="1088135"/>
            <a:ext cx="7353727" cy="5003175"/>
          </a:xfrm>
        </p:spPr>
        <p:txBody>
          <a:bodyPr vert="horz" lIns="91440" tIns="45720" rIns="91440" bIns="45720" rtlCol="0" anchor="ctr">
            <a:normAutofit/>
          </a:bodyPr>
          <a:lstStyle/>
          <a:p>
            <a:r>
              <a:rPr lang="en-GB" sz="2400" dirty="0">
                <a:solidFill>
                  <a:schemeClr val="bg1"/>
                </a:solidFill>
                <a:cs typeface="Calibri"/>
              </a:rPr>
              <a:t>I think Princess is the most interesting character out of them all.</a:t>
            </a:r>
          </a:p>
          <a:p>
            <a:endParaRPr lang="en-GB" sz="2400" dirty="0">
              <a:solidFill>
                <a:schemeClr val="bg1"/>
              </a:solidFill>
              <a:cs typeface="Calibri"/>
            </a:endParaRPr>
          </a:p>
          <a:p>
            <a:r>
              <a:rPr lang="en-GB" sz="2400" dirty="0">
                <a:solidFill>
                  <a:schemeClr val="bg1"/>
                </a:solidFill>
                <a:cs typeface="Calibri"/>
              </a:rPr>
              <a:t> We don’t have a whole load of back story for her which adds to the mystery of who she is and where did she actually come from. </a:t>
            </a:r>
          </a:p>
          <a:p>
            <a:endParaRPr lang="en-GB" sz="2400" dirty="0">
              <a:solidFill>
                <a:schemeClr val="bg1"/>
              </a:solidFill>
              <a:cs typeface="Calibri"/>
            </a:endParaRPr>
          </a:p>
          <a:p>
            <a:r>
              <a:rPr lang="en-GB" sz="2400" dirty="0">
                <a:solidFill>
                  <a:schemeClr val="bg1"/>
                </a:solidFill>
                <a:cs typeface="Calibri"/>
              </a:rPr>
              <a:t> How did she come to dances with tigers, she has a gun, doesn’t speak for a while and overall to me she is an interesting character to have because there </a:t>
            </a:r>
            <a:r>
              <a:rPr lang="en-GB" sz="2400" dirty="0" err="1">
                <a:solidFill>
                  <a:schemeClr val="bg1"/>
                </a:solidFill>
                <a:cs typeface="Calibri"/>
              </a:rPr>
              <a:t>iss</a:t>
            </a:r>
            <a:r>
              <a:rPr lang="en-GB" sz="2400" dirty="0">
                <a:solidFill>
                  <a:schemeClr val="bg1"/>
                </a:solidFill>
                <a:cs typeface="Calibri"/>
              </a:rPr>
              <a:t> so much unknown. </a:t>
            </a:r>
            <a:endParaRPr lang="en-GB" sz="2400" dirty="0">
              <a:solidFill>
                <a:schemeClr val="bg1"/>
              </a:solidFill>
            </a:endParaRPr>
          </a:p>
        </p:txBody>
      </p:sp>
    </p:spTree>
    <p:extLst>
      <p:ext uri="{BB962C8B-B14F-4D97-AF65-F5344CB8AC3E}">
        <p14:creationId xmlns:p14="http://schemas.microsoft.com/office/powerpoint/2010/main" val="31807850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ABB090-847F-45A2-A468-7863DDF3F904}"/>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cs typeface="Calibri Light"/>
              </a:rPr>
              <a:t>Where does the story take place</a:t>
            </a:r>
            <a:endParaRPr lang="en-GB" sz="2600"/>
          </a:p>
        </p:txBody>
      </p:sp>
      <p:sp>
        <p:nvSpPr>
          <p:cNvPr id="3" name="Content Placeholder 2">
            <a:extLst>
              <a:ext uri="{FF2B5EF4-FFF2-40B4-BE49-F238E27FC236}">
                <a16:creationId xmlns:a16="http://schemas.microsoft.com/office/drawing/2014/main" id="{59ED2378-88C9-44E5-892E-C3A8C77C5A47}"/>
              </a:ext>
            </a:extLst>
          </p:cNvPr>
          <p:cNvSpPr>
            <a:spLocks noGrp="1"/>
          </p:cNvSpPr>
          <p:nvPr>
            <p:ph idx="1"/>
          </p:nvPr>
        </p:nvSpPr>
        <p:spPr>
          <a:xfrm>
            <a:off x="4256689" y="1088137"/>
            <a:ext cx="7110005" cy="4721820"/>
          </a:xfrm>
        </p:spPr>
        <p:txBody>
          <a:bodyPr vert="horz" lIns="91440" tIns="45720" rIns="91440" bIns="45720" rtlCol="0" anchor="ctr">
            <a:normAutofit/>
          </a:bodyPr>
          <a:lstStyle/>
          <a:p>
            <a:r>
              <a:rPr lang="en-GB" sz="2400" dirty="0">
                <a:solidFill>
                  <a:schemeClr val="bg1"/>
                </a:solidFill>
                <a:cs typeface="Calibri"/>
              </a:rPr>
              <a:t>Act 1 is set in Victorian London 1899 . This is where Jack first meets Fevvers and Lizzie and then gets told where she was going to be.  </a:t>
            </a:r>
          </a:p>
          <a:p>
            <a:endParaRPr lang="en-GB" sz="2400" dirty="0">
              <a:solidFill>
                <a:schemeClr val="bg1"/>
              </a:solidFill>
              <a:cs typeface="Calibri"/>
            </a:endParaRPr>
          </a:p>
          <a:p>
            <a:r>
              <a:rPr lang="en-GB" sz="2400" dirty="0">
                <a:solidFill>
                  <a:schemeClr val="bg1"/>
                </a:solidFill>
                <a:cs typeface="Calibri"/>
              </a:rPr>
              <a:t>Act 2 takes place in Russia St Petersburg in the 1900s at Cornels </a:t>
            </a:r>
            <a:r>
              <a:rPr lang="en-GB" sz="2400" dirty="0" err="1">
                <a:solidFill>
                  <a:schemeClr val="bg1"/>
                </a:solidFill>
                <a:cs typeface="Calibri"/>
              </a:rPr>
              <a:t>Keraneys</a:t>
            </a:r>
            <a:r>
              <a:rPr lang="en-GB" sz="2400" dirty="0">
                <a:solidFill>
                  <a:schemeClr val="bg1"/>
                </a:solidFill>
                <a:cs typeface="Calibri"/>
              </a:rPr>
              <a:t> Circus. This where the circus and all the other scenes take place and where we meet the rest of the characters.</a:t>
            </a:r>
          </a:p>
        </p:txBody>
      </p:sp>
    </p:spTree>
    <p:extLst>
      <p:ext uri="{BB962C8B-B14F-4D97-AF65-F5344CB8AC3E}">
        <p14:creationId xmlns:p14="http://schemas.microsoft.com/office/powerpoint/2010/main" val="18459710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0B91692-3B35-4563-94A3-2EDACC5FE186}"/>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cs typeface="Calibri Light"/>
              </a:rPr>
              <a:t>What is the intent of the scene</a:t>
            </a:r>
            <a:endParaRPr lang="en-GB" sz="2600"/>
          </a:p>
        </p:txBody>
      </p:sp>
      <p:sp>
        <p:nvSpPr>
          <p:cNvPr id="3" name="Content Placeholder 2">
            <a:extLst>
              <a:ext uri="{FF2B5EF4-FFF2-40B4-BE49-F238E27FC236}">
                <a16:creationId xmlns:a16="http://schemas.microsoft.com/office/drawing/2014/main" id="{209D9C58-F022-49B3-805F-AE673BF4AAC8}"/>
              </a:ext>
            </a:extLst>
          </p:cNvPr>
          <p:cNvSpPr>
            <a:spLocks noGrp="1"/>
          </p:cNvSpPr>
          <p:nvPr>
            <p:ph idx="1"/>
          </p:nvPr>
        </p:nvSpPr>
        <p:spPr>
          <a:xfrm>
            <a:off x="4256690" y="1088137"/>
            <a:ext cx="7081870" cy="4609278"/>
          </a:xfrm>
        </p:spPr>
        <p:txBody>
          <a:bodyPr vert="horz" lIns="91440" tIns="45720" rIns="91440" bIns="45720" rtlCol="0" anchor="ctr">
            <a:normAutofit/>
          </a:bodyPr>
          <a:lstStyle/>
          <a:p>
            <a:r>
              <a:rPr lang="en-GB" sz="2400" dirty="0">
                <a:solidFill>
                  <a:schemeClr val="bg1"/>
                </a:solidFill>
                <a:cs typeface="Calibri"/>
              </a:rPr>
              <a:t>The scenes such as the tiger attack, Buffo dying, and the bomb are there to build up suspense and keep the audience engaged. </a:t>
            </a:r>
          </a:p>
          <a:p>
            <a:endParaRPr lang="en-GB" sz="2400" dirty="0">
              <a:solidFill>
                <a:schemeClr val="bg1"/>
              </a:solidFill>
              <a:cs typeface="Calibri"/>
            </a:endParaRPr>
          </a:p>
          <a:p>
            <a:r>
              <a:rPr lang="en-GB" sz="2400" dirty="0">
                <a:solidFill>
                  <a:schemeClr val="bg1"/>
                </a:solidFill>
                <a:cs typeface="Calibri"/>
              </a:rPr>
              <a:t>The flashbacks give background to Lizzie and Fevvers, why they became who they are, and how they became such strong women because of Ma Nelsons guidance.  </a:t>
            </a:r>
          </a:p>
        </p:txBody>
      </p:sp>
    </p:spTree>
    <p:extLst>
      <p:ext uri="{BB962C8B-B14F-4D97-AF65-F5344CB8AC3E}">
        <p14:creationId xmlns:p14="http://schemas.microsoft.com/office/powerpoint/2010/main" val="6519715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69DD9FE-77B4-494B-9B8F-AB6801F2BDE5}"/>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cs typeface="Calibri Light"/>
              </a:rPr>
              <a:t>What are the plot points</a:t>
            </a:r>
            <a:endParaRPr lang="en-GB" sz="2600"/>
          </a:p>
        </p:txBody>
      </p:sp>
      <p:sp>
        <p:nvSpPr>
          <p:cNvPr id="3" name="Content Placeholder 2">
            <a:extLst>
              <a:ext uri="{FF2B5EF4-FFF2-40B4-BE49-F238E27FC236}">
                <a16:creationId xmlns:a16="http://schemas.microsoft.com/office/drawing/2014/main" id="{557D0B7C-9419-419B-B8D9-B676FFAC65E6}"/>
              </a:ext>
            </a:extLst>
          </p:cNvPr>
          <p:cNvSpPr>
            <a:spLocks noGrp="1"/>
          </p:cNvSpPr>
          <p:nvPr>
            <p:ph idx="1"/>
          </p:nvPr>
        </p:nvSpPr>
        <p:spPr>
          <a:xfrm>
            <a:off x="4256689" y="1088137"/>
            <a:ext cx="7138141" cy="4792158"/>
          </a:xfrm>
        </p:spPr>
        <p:txBody>
          <a:bodyPr vert="horz" lIns="91440" tIns="45720" rIns="91440" bIns="45720" rtlCol="0" anchor="ctr">
            <a:normAutofit lnSpcReduction="10000"/>
          </a:bodyPr>
          <a:lstStyle/>
          <a:p>
            <a:pPr marL="0" indent="0">
              <a:buNone/>
            </a:pPr>
            <a:r>
              <a:rPr lang="en-GB" sz="2400" dirty="0">
                <a:solidFill>
                  <a:schemeClr val="bg1"/>
                </a:solidFill>
                <a:cs typeface="Calibri"/>
              </a:rPr>
              <a:t>Here are some of the plot points;</a:t>
            </a:r>
          </a:p>
          <a:p>
            <a:pPr marL="0" indent="0">
              <a:buNone/>
            </a:pPr>
            <a:endParaRPr lang="en-GB" sz="2400" dirty="0">
              <a:solidFill>
                <a:schemeClr val="bg1"/>
              </a:solidFill>
              <a:cs typeface="Calibri"/>
            </a:endParaRPr>
          </a:p>
          <a:p>
            <a:r>
              <a:rPr lang="en-GB" sz="2400" dirty="0">
                <a:solidFill>
                  <a:schemeClr val="bg1"/>
                </a:solidFill>
                <a:cs typeface="Calibri"/>
              </a:rPr>
              <a:t>The brothel burning down which shows that Lizzie and Fevvers aren’t to be messed with.</a:t>
            </a:r>
          </a:p>
          <a:p>
            <a:endParaRPr lang="en-GB" sz="2400" dirty="0">
              <a:solidFill>
                <a:schemeClr val="bg1"/>
              </a:solidFill>
              <a:cs typeface="Calibri"/>
            </a:endParaRPr>
          </a:p>
          <a:p>
            <a:r>
              <a:rPr lang="en-GB" sz="2400" dirty="0">
                <a:solidFill>
                  <a:schemeClr val="bg1"/>
                </a:solidFill>
                <a:cs typeface="Calibri"/>
              </a:rPr>
              <a:t>rapes, killing tigers, Buffo dying show just how fast something good can change. </a:t>
            </a:r>
          </a:p>
          <a:p>
            <a:endParaRPr lang="en-GB" sz="2400" dirty="0">
              <a:solidFill>
                <a:schemeClr val="bg1"/>
              </a:solidFill>
              <a:cs typeface="Calibri"/>
            </a:endParaRPr>
          </a:p>
          <a:p>
            <a:r>
              <a:rPr lang="en-GB" sz="2400" dirty="0">
                <a:solidFill>
                  <a:schemeClr val="bg1"/>
                </a:solidFill>
                <a:cs typeface="Calibri"/>
              </a:rPr>
              <a:t>The bomb are all key plot points that help push the story forwards and add a bit of drama to the show. There's always that question, why does she have a bomb, when will she use it.   </a:t>
            </a:r>
            <a:endParaRPr lang="en-GB" sz="2400" dirty="0">
              <a:solidFill>
                <a:schemeClr val="bg1"/>
              </a:solidFill>
            </a:endParaRPr>
          </a:p>
        </p:txBody>
      </p:sp>
    </p:spTree>
    <p:extLst>
      <p:ext uri="{BB962C8B-B14F-4D97-AF65-F5344CB8AC3E}">
        <p14:creationId xmlns:p14="http://schemas.microsoft.com/office/powerpoint/2010/main" val="3534820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80B605-A608-4DB5-A795-0509660BFFBF}"/>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cs typeface="Calibri Light"/>
              </a:rPr>
              <a:t>What is the climax of each scene</a:t>
            </a:r>
            <a:endParaRPr lang="en-GB" sz="2600"/>
          </a:p>
        </p:txBody>
      </p:sp>
      <p:sp>
        <p:nvSpPr>
          <p:cNvPr id="3" name="Content Placeholder 2">
            <a:extLst>
              <a:ext uri="{FF2B5EF4-FFF2-40B4-BE49-F238E27FC236}">
                <a16:creationId xmlns:a16="http://schemas.microsoft.com/office/drawing/2014/main" id="{C25E52D3-10F0-4F55-946B-3C78DF0D08CB}"/>
              </a:ext>
            </a:extLst>
          </p:cNvPr>
          <p:cNvSpPr>
            <a:spLocks noGrp="1"/>
          </p:cNvSpPr>
          <p:nvPr>
            <p:ph idx="1"/>
          </p:nvPr>
        </p:nvSpPr>
        <p:spPr>
          <a:xfrm>
            <a:off x="3954765" y="1102514"/>
            <a:ext cx="7876610" cy="4778727"/>
          </a:xfrm>
        </p:spPr>
        <p:txBody>
          <a:bodyPr vert="horz" lIns="91440" tIns="45720" rIns="91440" bIns="45720" rtlCol="0" anchor="ctr">
            <a:normAutofit/>
          </a:bodyPr>
          <a:lstStyle/>
          <a:p>
            <a:r>
              <a:rPr lang="en-GB" sz="2400" dirty="0">
                <a:solidFill>
                  <a:schemeClr val="bg1"/>
                </a:solidFill>
                <a:cs typeface="Calibri"/>
              </a:rPr>
              <a:t>Scene 1 – Brothel burning down </a:t>
            </a:r>
          </a:p>
          <a:p>
            <a:r>
              <a:rPr lang="en-GB" sz="2400" dirty="0">
                <a:solidFill>
                  <a:schemeClr val="bg1"/>
                </a:solidFill>
                <a:cs typeface="Calibri"/>
              </a:rPr>
              <a:t>Scene 2 – mignon being abused</a:t>
            </a:r>
          </a:p>
          <a:p>
            <a:r>
              <a:rPr lang="en-GB" sz="2400" dirty="0">
                <a:solidFill>
                  <a:schemeClr val="bg1"/>
                </a:solidFill>
                <a:cs typeface="Calibri"/>
              </a:rPr>
              <a:t>Scene 3 – Tiger attack</a:t>
            </a:r>
          </a:p>
          <a:p>
            <a:r>
              <a:rPr lang="en-GB" sz="2400" dirty="0">
                <a:solidFill>
                  <a:schemeClr val="bg1"/>
                </a:solidFill>
                <a:cs typeface="Calibri"/>
              </a:rPr>
              <a:t>Scene 4 – Jack getting beat up</a:t>
            </a:r>
          </a:p>
          <a:p>
            <a:r>
              <a:rPr lang="en-GB" sz="2400" dirty="0">
                <a:solidFill>
                  <a:schemeClr val="bg1"/>
                </a:solidFill>
                <a:cs typeface="Calibri"/>
              </a:rPr>
              <a:t>Scene 5 – Jack leaving Mignon then getting beat up</a:t>
            </a:r>
          </a:p>
          <a:p>
            <a:r>
              <a:rPr lang="en-GB" sz="2400" dirty="0">
                <a:solidFill>
                  <a:schemeClr val="bg1"/>
                </a:solidFill>
                <a:cs typeface="Calibri"/>
              </a:rPr>
              <a:t>Scene 6 – Tiger dance</a:t>
            </a:r>
          </a:p>
          <a:p>
            <a:r>
              <a:rPr lang="en-GB" sz="2400" dirty="0">
                <a:solidFill>
                  <a:schemeClr val="bg1"/>
                </a:solidFill>
                <a:cs typeface="Calibri"/>
              </a:rPr>
              <a:t>Scene 7 – Buffo being shot and killed and things exploding</a:t>
            </a:r>
          </a:p>
          <a:p>
            <a:r>
              <a:rPr lang="en-GB" sz="2400" dirty="0">
                <a:solidFill>
                  <a:schemeClr val="bg1"/>
                </a:solidFill>
                <a:cs typeface="Calibri"/>
              </a:rPr>
              <a:t>Scene 8 – Jack and Fevvers get together. </a:t>
            </a:r>
          </a:p>
        </p:txBody>
      </p:sp>
    </p:spTree>
    <p:extLst>
      <p:ext uri="{BB962C8B-B14F-4D97-AF65-F5344CB8AC3E}">
        <p14:creationId xmlns:p14="http://schemas.microsoft.com/office/powerpoint/2010/main" val="119308100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120758-4F71-462E-A264-C69D9BD4C0F7}"/>
              </a:ext>
            </a:extLst>
          </p:cNvPr>
          <p:cNvSpPr>
            <a:spLocks noGrp="1"/>
          </p:cNvSpPr>
          <p:nvPr>
            <p:ph type="title"/>
          </p:nvPr>
        </p:nvSpPr>
        <p:spPr>
          <a:xfrm>
            <a:off x="838200" y="963877"/>
            <a:ext cx="3494362" cy="4930246"/>
          </a:xfrm>
        </p:spPr>
        <p:txBody>
          <a:bodyPr>
            <a:normAutofit/>
          </a:bodyPr>
          <a:lstStyle/>
          <a:p>
            <a:pPr algn="r"/>
            <a:r>
              <a:rPr lang="en-GB">
                <a:cs typeface="Calibri Light"/>
              </a:rPr>
              <a:t>What is the resolution?</a:t>
            </a:r>
            <a:endParaRPr lang="en-GB"/>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6074CD-0BA0-4430-9FF8-D9204C4482B3}"/>
              </a:ext>
            </a:extLst>
          </p:cNvPr>
          <p:cNvSpPr>
            <a:spLocks noGrp="1"/>
          </p:cNvSpPr>
          <p:nvPr>
            <p:ph idx="1"/>
          </p:nvPr>
        </p:nvSpPr>
        <p:spPr>
          <a:xfrm>
            <a:off x="4976031" y="963877"/>
            <a:ext cx="6377769" cy="4930246"/>
          </a:xfrm>
        </p:spPr>
        <p:txBody>
          <a:bodyPr vert="horz" lIns="91440" tIns="45720" rIns="91440" bIns="45720" rtlCol="0" anchor="ctr">
            <a:normAutofit/>
          </a:bodyPr>
          <a:lstStyle/>
          <a:p>
            <a:r>
              <a:rPr lang="en-GB" sz="2400" dirty="0">
                <a:cs typeface="Calibri"/>
              </a:rPr>
              <a:t>In the end they finally listen and communicate a bit better. And all the men who are against progression are out of the way. This finally means they can all move on happily without Fevvers being harassed for her wings or Jack being beat up. </a:t>
            </a:r>
            <a:endParaRPr lang="en-GB" sz="2400" dirty="0"/>
          </a:p>
        </p:txBody>
      </p:sp>
    </p:spTree>
    <p:extLst>
      <p:ext uri="{BB962C8B-B14F-4D97-AF65-F5344CB8AC3E}">
        <p14:creationId xmlns:p14="http://schemas.microsoft.com/office/powerpoint/2010/main" val="4239639783"/>
      </p:ext>
    </p:extLst>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CF3D88-D0B6-4B27-9E77-CD62522AD560}"/>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cs typeface="Calibri Light"/>
              </a:rPr>
              <a:t>What is the Conclusion </a:t>
            </a:r>
          </a:p>
        </p:txBody>
      </p:sp>
      <p:sp>
        <p:nvSpPr>
          <p:cNvPr id="3" name="Content Placeholder 2">
            <a:extLst>
              <a:ext uri="{FF2B5EF4-FFF2-40B4-BE49-F238E27FC236}">
                <a16:creationId xmlns:a16="http://schemas.microsoft.com/office/drawing/2014/main" id="{564C7BDF-E2F2-4611-9B24-AB4399CB3BA1}"/>
              </a:ext>
            </a:extLst>
          </p:cNvPr>
          <p:cNvSpPr>
            <a:spLocks noGrp="1"/>
          </p:cNvSpPr>
          <p:nvPr>
            <p:ph idx="1"/>
          </p:nvPr>
        </p:nvSpPr>
        <p:spPr>
          <a:xfrm>
            <a:off x="4256690" y="1088137"/>
            <a:ext cx="7166276" cy="4454534"/>
          </a:xfrm>
        </p:spPr>
        <p:txBody>
          <a:bodyPr vert="horz" lIns="91440" tIns="45720" rIns="91440" bIns="45720" rtlCol="0" anchor="ctr">
            <a:normAutofit/>
          </a:bodyPr>
          <a:lstStyle/>
          <a:p>
            <a:r>
              <a:rPr lang="en-GB" sz="2400" dirty="0">
                <a:solidFill>
                  <a:schemeClr val="bg1"/>
                </a:solidFill>
                <a:cs typeface="Calibri"/>
              </a:rPr>
              <a:t>With Fevvers and Jack being together and accepting each other. Surrounded by good people. All the bad people are gone. </a:t>
            </a:r>
          </a:p>
          <a:p>
            <a:endParaRPr lang="en-GB" sz="2400" dirty="0">
              <a:solidFill>
                <a:schemeClr val="bg1"/>
              </a:solidFill>
              <a:cs typeface="Calibri"/>
            </a:endParaRPr>
          </a:p>
          <a:p>
            <a:r>
              <a:rPr lang="en-GB" sz="2400" dirty="0">
                <a:solidFill>
                  <a:schemeClr val="bg1"/>
                </a:solidFill>
                <a:cs typeface="Calibri"/>
              </a:rPr>
              <a:t>Fevvers shows how strong she is and with all the bad people gone, not only is she free, but so are the other females. Mignon is no longer abused and princess no longer has to be silent. </a:t>
            </a:r>
          </a:p>
          <a:p>
            <a:endParaRPr lang="en-GB" sz="2400" dirty="0">
              <a:solidFill>
                <a:schemeClr val="bg1"/>
              </a:solidFill>
              <a:cs typeface="Calibri"/>
            </a:endParaRPr>
          </a:p>
          <a:p>
            <a:r>
              <a:rPr lang="en-GB" sz="2400" dirty="0">
                <a:solidFill>
                  <a:schemeClr val="bg1"/>
                </a:solidFill>
                <a:cs typeface="Calibri"/>
              </a:rPr>
              <a:t>We hear Princess talking which shows just how much effect being free can have on someone.</a:t>
            </a:r>
          </a:p>
        </p:txBody>
      </p:sp>
    </p:spTree>
    <p:extLst>
      <p:ext uri="{BB962C8B-B14F-4D97-AF65-F5344CB8AC3E}">
        <p14:creationId xmlns:p14="http://schemas.microsoft.com/office/powerpoint/2010/main" val="3314146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CD87D12-F356-4B4D-9133-CE990E605433}"/>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cs typeface="Calibri Light"/>
              </a:rPr>
              <a:t>Important lines in Dialog </a:t>
            </a:r>
            <a:endParaRPr lang="en-GB" sz="2600"/>
          </a:p>
        </p:txBody>
      </p:sp>
      <p:sp>
        <p:nvSpPr>
          <p:cNvPr id="3" name="Content Placeholder 2">
            <a:extLst>
              <a:ext uri="{FF2B5EF4-FFF2-40B4-BE49-F238E27FC236}">
                <a16:creationId xmlns:a16="http://schemas.microsoft.com/office/drawing/2014/main" id="{B75E2BE4-FC44-45A5-B0B3-0C1FECF0D20E}"/>
              </a:ext>
            </a:extLst>
          </p:cNvPr>
          <p:cNvSpPr>
            <a:spLocks noGrp="1"/>
          </p:cNvSpPr>
          <p:nvPr>
            <p:ph idx="1"/>
          </p:nvPr>
        </p:nvSpPr>
        <p:spPr>
          <a:xfrm>
            <a:off x="4256690" y="1088137"/>
            <a:ext cx="7180344" cy="4299789"/>
          </a:xfrm>
        </p:spPr>
        <p:txBody>
          <a:bodyPr vert="horz" lIns="91440" tIns="45720" rIns="91440" bIns="45720" rtlCol="0" anchor="ctr">
            <a:normAutofit/>
          </a:bodyPr>
          <a:lstStyle/>
          <a:p>
            <a:r>
              <a:rPr lang="en-GB" sz="2400" dirty="0">
                <a:solidFill>
                  <a:schemeClr val="bg1"/>
                </a:solidFill>
                <a:cs typeface="Calibri"/>
              </a:rPr>
              <a:t>"Please my friend shoot me." This is an important line as Buffo asking this of Strongman is the reason the show goes from bad to worse. </a:t>
            </a:r>
          </a:p>
          <a:p>
            <a:endParaRPr lang="en-GB" sz="2400" dirty="0">
              <a:solidFill>
                <a:schemeClr val="bg1"/>
              </a:solidFill>
              <a:cs typeface="Calibri"/>
            </a:endParaRPr>
          </a:p>
          <a:p>
            <a:r>
              <a:rPr lang="en-GB" sz="2400" dirty="0">
                <a:solidFill>
                  <a:schemeClr val="bg1"/>
                </a:solidFill>
                <a:cs typeface="Calibri"/>
              </a:rPr>
              <a:t>"You are so funny my friend Buffo." This is one of a few quotes from Samson showing how little he understands things. Specially when we know that only a few minutes later he kills Buffo thinking it’s a joke.</a:t>
            </a:r>
          </a:p>
        </p:txBody>
      </p:sp>
    </p:spTree>
    <p:extLst>
      <p:ext uri="{BB962C8B-B14F-4D97-AF65-F5344CB8AC3E}">
        <p14:creationId xmlns:p14="http://schemas.microsoft.com/office/powerpoint/2010/main" val="20172338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AD0E372-68D3-402E-9B31-8F1533E865DB}"/>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cs typeface="Calibri Light"/>
              </a:rPr>
              <a:t>Which character controls the scene?</a:t>
            </a:r>
            <a:endParaRPr lang="en-GB" sz="2600"/>
          </a:p>
        </p:txBody>
      </p:sp>
      <p:sp>
        <p:nvSpPr>
          <p:cNvPr id="3" name="Content Placeholder 2">
            <a:extLst>
              <a:ext uri="{FF2B5EF4-FFF2-40B4-BE49-F238E27FC236}">
                <a16:creationId xmlns:a16="http://schemas.microsoft.com/office/drawing/2014/main" id="{D3401F2D-6D5C-4861-B249-6488EDEF7C72}"/>
              </a:ext>
            </a:extLst>
          </p:cNvPr>
          <p:cNvSpPr>
            <a:spLocks noGrp="1"/>
          </p:cNvSpPr>
          <p:nvPr>
            <p:ph idx="1"/>
          </p:nvPr>
        </p:nvSpPr>
        <p:spPr>
          <a:xfrm>
            <a:off x="4027115" y="1088137"/>
            <a:ext cx="7541098" cy="4918768"/>
          </a:xfrm>
        </p:spPr>
        <p:txBody>
          <a:bodyPr vert="horz" lIns="91440" tIns="45720" rIns="91440" bIns="45720" rtlCol="0" anchor="ctr">
            <a:normAutofit/>
          </a:bodyPr>
          <a:lstStyle/>
          <a:p>
            <a:r>
              <a:rPr lang="en-GB" sz="2400" dirty="0">
                <a:solidFill>
                  <a:schemeClr val="bg1"/>
                </a:solidFill>
                <a:cs typeface="Calibri"/>
              </a:rPr>
              <a:t>Vesta at the start, but then Jack seems to have all the control. The scenes follow him.</a:t>
            </a:r>
          </a:p>
          <a:p>
            <a:endParaRPr lang="en-GB" sz="2400" dirty="0">
              <a:solidFill>
                <a:schemeClr val="bg1"/>
              </a:solidFill>
              <a:cs typeface="Calibri"/>
            </a:endParaRPr>
          </a:p>
          <a:p>
            <a:r>
              <a:rPr lang="en-GB" sz="2400" dirty="0">
                <a:solidFill>
                  <a:schemeClr val="bg1"/>
                </a:solidFill>
                <a:cs typeface="Calibri"/>
              </a:rPr>
              <a:t> Everywhere Jack goes is where things happen, the tiger attack, the beating etc.</a:t>
            </a:r>
          </a:p>
          <a:p>
            <a:endParaRPr lang="en-GB" sz="2400" dirty="0">
              <a:solidFill>
                <a:schemeClr val="bg1"/>
              </a:solidFill>
              <a:cs typeface="Calibri"/>
            </a:endParaRPr>
          </a:p>
          <a:p>
            <a:r>
              <a:rPr lang="en-GB" sz="2400" dirty="0">
                <a:solidFill>
                  <a:schemeClr val="bg1"/>
                </a:solidFill>
                <a:cs typeface="Calibri"/>
              </a:rPr>
              <a:t> Everything seems focuses on Jack.</a:t>
            </a:r>
          </a:p>
          <a:p>
            <a:endParaRPr lang="en-GB" sz="2400" dirty="0">
              <a:solidFill>
                <a:schemeClr val="bg1"/>
              </a:solidFill>
              <a:cs typeface="Calibri"/>
            </a:endParaRPr>
          </a:p>
          <a:p>
            <a:r>
              <a:rPr lang="en-GB" sz="2400" dirty="0">
                <a:solidFill>
                  <a:schemeClr val="bg1"/>
                </a:solidFill>
                <a:cs typeface="Calibri"/>
              </a:rPr>
              <a:t> However you could argue Fevvers as ack is following Fevvers therefore if it weren't for her, he wouldn’t have joined the circus etc. </a:t>
            </a:r>
          </a:p>
          <a:p>
            <a:endParaRPr lang="en-GB" dirty="0">
              <a:cs typeface="Calibri"/>
            </a:endParaRPr>
          </a:p>
        </p:txBody>
      </p:sp>
    </p:spTree>
    <p:extLst>
      <p:ext uri="{BB962C8B-B14F-4D97-AF65-F5344CB8AC3E}">
        <p14:creationId xmlns:p14="http://schemas.microsoft.com/office/powerpoint/2010/main" val="6331367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482A952-D291-46F5-A22D-C974D9485ABA}"/>
              </a:ext>
            </a:extLst>
          </p:cNvPr>
          <p:cNvSpPr>
            <a:spLocks noGrp="1"/>
          </p:cNvSpPr>
          <p:nvPr>
            <p:ph type="title"/>
          </p:nvPr>
        </p:nvSpPr>
        <p:spPr>
          <a:xfrm>
            <a:off x="623787" y="1635358"/>
            <a:ext cx="2752344" cy="2706624"/>
          </a:xfrm>
          <a:prstGeom prst="ellipse">
            <a:avLst/>
          </a:prstGeom>
          <a:solidFill>
            <a:schemeClr val="bg1"/>
          </a:solidFill>
          <a:ln w="174625" cmpd="thinThick">
            <a:solidFill>
              <a:schemeClr val="bg1"/>
            </a:solidFill>
          </a:ln>
        </p:spPr>
        <p:txBody>
          <a:bodyPr>
            <a:normAutofit/>
          </a:bodyPr>
          <a:lstStyle/>
          <a:p>
            <a:pPr algn="ctr"/>
            <a:r>
              <a:rPr lang="en-GB" sz="2600">
                <a:cs typeface="Calibri Light"/>
              </a:rPr>
              <a:t>What are the beats/unit changes</a:t>
            </a:r>
            <a:endParaRPr lang="en-GB" sz="2600"/>
          </a:p>
        </p:txBody>
      </p:sp>
      <p:sp>
        <p:nvSpPr>
          <p:cNvPr id="3" name="Content Placeholder 2">
            <a:extLst>
              <a:ext uri="{FF2B5EF4-FFF2-40B4-BE49-F238E27FC236}">
                <a16:creationId xmlns:a16="http://schemas.microsoft.com/office/drawing/2014/main" id="{B9DFE2BD-01E0-4307-B3FB-CF9DC68E7E41}"/>
              </a:ext>
            </a:extLst>
          </p:cNvPr>
          <p:cNvSpPr>
            <a:spLocks noGrp="1"/>
          </p:cNvSpPr>
          <p:nvPr>
            <p:ph idx="1"/>
          </p:nvPr>
        </p:nvSpPr>
        <p:spPr>
          <a:xfrm>
            <a:off x="3573195" y="590843"/>
            <a:ext cx="7995018" cy="5767754"/>
          </a:xfrm>
        </p:spPr>
        <p:txBody>
          <a:bodyPr vert="horz" lIns="91440" tIns="45720" rIns="91440" bIns="45720" rtlCol="0" anchor="ctr">
            <a:normAutofit/>
          </a:bodyPr>
          <a:lstStyle/>
          <a:p>
            <a:r>
              <a:rPr lang="en-GB" sz="2400" dirty="0">
                <a:solidFill>
                  <a:schemeClr val="bg1"/>
                </a:solidFill>
                <a:cs typeface="Calibri"/>
              </a:rPr>
              <a:t>Its fast pace ang changes from a journalist trying to write a review, to him wanting to be with Fevvers. </a:t>
            </a:r>
          </a:p>
          <a:p>
            <a:endParaRPr lang="en-GB" sz="2400" dirty="0">
              <a:solidFill>
                <a:schemeClr val="bg1"/>
              </a:solidFill>
              <a:cs typeface="Calibri"/>
            </a:endParaRPr>
          </a:p>
          <a:p>
            <a:r>
              <a:rPr lang="en-GB" sz="2400" dirty="0">
                <a:solidFill>
                  <a:schemeClr val="bg1"/>
                </a:solidFill>
                <a:cs typeface="Calibri"/>
              </a:rPr>
              <a:t>The whole Tiger attack where Jack was made out to have attacked Mignon also was a huge change because he didn’t do it yet he got blamed and this caused him to get beat up a lot and not believed. </a:t>
            </a:r>
          </a:p>
          <a:p>
            <a:endParaRPr lang="en-GB" sz="2400" dirty="0">
              <a:solidFill>
                <a:schemeClr val="bg1"/>
              </a:solidFill>
              <a:cs typeface="Calibri"/>
            </a:endParaRPr>
          </a:p>
          <a:p>
            <a:r>
              <a:rPr lang="en-GB" sz="2400" dirty="0">
                <a:solidFill>
                  <a:schemeClr val="bg1"/>
                </a:solidFill>
                <a:cs typeface="Calibri"/>
              </a:rPr>
              <a:t>This also caused a bit of tension between Fevvers and Jack.</a:t>
            </a:r>
          </a:p>
          <a:p>
            <a:pPr marL="0" indent="0">
              <a:buNone/>
            </a:pPr>
            <a:r>
              <a:rPr lang="en-GB" sz="2400" dirty="0">
                <a:solidFill>
                  <a:schemeClr val="bg1"/>
                </a:solidFill>
                <a:cs typeface="Calibri"/>
              </a:rPr>
              <a:t> </a:t>
            </a:r>
          </a:p>
          <a:p>
            <a:r>
              <a:rPr lang="en-GB" sz="2400" dirty="0">
                <a:solidFill>
                  <a:schemeClr val="bg1"/>
                </a:solidFill>
                <a:cs typeface="Calibri"/>
              </a:rPr>
              <a:t>As an audience member, if you were to see all this happening, you would be ripping your hair out yelling in frustration.  </a:t>
            </a:r>
            <a:endParaRPr lang="en-GB" sz="2400" dirty="0">
              <a:solidFill>
                <a:schemeClr val="bg1"/>
              </a:solidFill>
            </a:endParaRPr>
          </a:p>
        </p:txBody>
      </p:sp>
    </p:spTree>
    <p:extLst>
      <p:ext uri="{BB962C8B-B14F-4D97-AF65-F5344CB8AC3E}">
        <p14:creationId xmlns:p14="http://schemas.microsoft.com/office/powerpoint/2010/main" val="331451496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CE3851-073D-409B-9CA7-51F5464816B0}"/>
              </a:ext>
            </a:extLst>
          </p:cNvPr>
          <p:cNvSpPr>
            <a:spLocks noGrp="1"/>
          </p:cNvSpPr>
          <p:nvPr>
            <p:ph type="title"/>
          </p:nvPr>
        </p:nvSpPr>
        <p:spPr>
          <a:xfrm>
            <a:off x="2311147" y="365760"/>
            <a:ext cx="7569706" cy="1288238"/>
          </a:xfrm>
        </p:spPr>
        <p:txBody>
          <a:bodyPr anchor="ctr">
            <a:normAutofit/>
          </a:bodyPr>
          <a:lstStyle/>
          <a:p>
            <a:pPr algn="ctr"/>
            <a:r>
              <a:rPr lang="en-GB" sz="4100">
                <a:cs typeface="Calibri Light"/>
              </a:rPr>
              <a:t>Changes of the century - Research</a:t>
            </a:r>
            <a:endParaRPr lang="en-GB" sz="4100"/>
          </a:p>
        </p:txBody>
      </p:sp>
      <p:sp>
        <p:nvSpPr>
          <p:cNvPr id="3" name="Content Placeholder 2">
            <a:extLst>
              <a:ext uri="{FF2B5EF4-FFF2-40B4-BE49-F238E27FC236}">
                <a16:creationId xmlns:a16="http://schemas.microsoft.com/office/drawing/2014/main" id="{2F515AEF-8AE0-46CA-83E5-8ABB44471762}"/>
              </a:ext>
            </a:extLst>
          </p:cNvPr>
          <p:cNvSpPr>
            <a:spLocks noGrp="1"/>
          </p:cNvSpPr>
          <p:nvPr>
            <p:ph idx="1"/>
          </p:nvPr>
        </p:nvSpPr>
        <p:spPr>
          <a:xfrm>
            <a:off x="2165569" y="1956816"/>
            <a:ext cx="7860863" cy="4024884"/>
          </a:xfrm>
        </p:spPr>
        <p:txBody>
          <a:bodyPr anchor="t">
            <a:normAutofit lnSpcReduction="10000"/>
          </a:bodyPr>
          <a:lstStyle/>
          <a:p>
            <a:r>
              <a:rPr lang="en-GB" sz="2400" dirty="0"/>
              <a:t>As a group we all did research and feed back to the group our findings. </a:t>
            </a:r>
          </a:p>
          <a:p>
            <a:endParaRPr lang="en-GB" sz="2400" dirty="0"/>
          </a:p>
          <a:p>
            <a:r>
              <a:rPr lang="en-GB" sz="2400" dirty="0"/>
              <a:t>We all had an area to research, mine being the changes of the century. I looked into everything that changed during this time, from slavery to feminism to work and general life changes.  </a:t>
            </a:r>
          </a:p>
          <a:p>
            <a:endParaRPr lang="en-GB" sz="2400" dirty="0"/>
          </a:p>
          <a:p>
            <a:r>
              <a:rPr lang="en-GB" sz="2400" dirty="0"/>
              <a:t>This was chosen to help give an overview of what people might be thinking during this time and all the changes going on.</a:t>
            </a:r>
          </a:p>
        </p:txBody>
      </p:sp>
    </p:spTree>
    <p:extLst>
      <p:ext uri="{BB962C8B-B14F-4D97-AF65-F5344CB8AC3E}">
        <p14:creationId xmlns:p14="http://schemas.microsoft.com/office/powerpoint/2010/main" val="3136556927"/>
      </p:ext>
    </p:extLst>
  </p:cSld>
  <p:clrMapOvr>
    <a:overrideClrMapping bg1="dk1" tx1="lt1" bg2="dk2" tx2="lt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4AA6EA-65A4-463F-AA44-0962412CED8A}"/>
              </a:ext>
            </a:extLst>
          </p:cNvPr>
          <p:cNvSpPr>
            <a:spLocks noGrp="1"/>
          </p:cNvSpPr>
          <p:nvPr>
            <p:ph type="title"/>
          </p:nvPr>
        </p:nvSpPr>
        <p:spPr>
          <a:xfrm>
            <a:off x="838200" y="963877"/>
            <a:ext cx="3494362" cy="4930246"/>
          </a:xfrm>
        </p:spPr>
        <p:txBody>
          <a:bodyPr>
            <a:normAutofit/>
          </a:bodyPr>
          <a:lstStyle/>
          <a:p>
            <a:pPr algn="r"/>
            <a:r>
              <a:rPr lang="en-GB" dirty="0">
                <a:cs typeface="Calibri Light"/>
              </a:rPr>
              <a:t>Early 1800</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374B5C-1760-4E51-9C8E-6522E31D287F}"/>
              </a:ext>
            </a:extLst>
          </p:cNvPr>
          <p:cNvSpPr>
            <a:spLocks noGrp="1"/>
          </p:cNvSpPr>
          <p:nvPr>
            <p:ph idx="1"/>
          </p:nvPr>
        </p:nvSpPr>
        <p:spPr>
          <a:xfrm>
            <a:off x="4976031" y="963877"/>
            <a:ext cx="6377769" cy="4930246"/>
          </a:xfrm>
        </p:spPr>
        <p:txBody>
          <a:bodyPr vert="horz" lIns="91440" tIns="45720" rIns="91440" bIns="45720" rtlCol="0" anchor="ctr">
            <a:normAutofit/>
          </a:bodyPr>
          <a:lstStyle/>
          <a:p>
            <a:pPr marL="0" indent="0">
              <a:buNone/>
            </a:pPr>
            <a:r>
              <a:rPr lang="en-GB" sz="2400" dirty="0">
                <a:cs typeface="Calibri"/>
              </a:rPr>
              <a:t>- Women could not own their own property. </a:t>
            </a:r>
          </a:p>
          <a:p>
            <a:pPr marL="0" indent="0">
              <a:buNone/>
            </a:pPr>
            <a:r>
              <a:rPr lang="en-GB" sz="2400" dirty="0">
                <a:cs typeface="Calibri"/>
              </a:rPr>
              <a:t>- No education for children.</a:t>
            </a:r>
          </a:p>
          <a:p>
            <a:pPr marL="0" indent="0">
              <a:buNone/>
            </a:pPr>
            <a:r>
              <a:rPr lang="en-GB" sz="2400" dirty="0">
                <a:cs typeface="Calibri"/>
              </a:rPr>
              <a:t>- Women and some men could not vote</a:t>
            </a:r>
          </a:p>
          <a:p>
            <a:pPr marL="0" indent="0">
              <a:buNone/>
            </a:pPr>
            <a:r>
              <a:rPr lang="en-GB" sz="2400" dirty="0">
                <a:cs typeface="Calibri"/>
              </a:rPr>
              <a:t>- No real  toilet system etc.</a:t>
            </a:r>
          </a:p>
          <a:p>
            <a:pPr marL="0" indent="0">
              <a:buNone/>
            </a:pPr>
            <a:r>
              <a:rPr lang="en-GB" sz="2400" dirty="0">
                <a:cs typeface="Calibri"/>
              </a:rPr>
              <a:t>- Slavery</a:t>
            </a:r>
          </a:p>
          <a:p>
            <a:pPr>
              <a:buFontTx/>
              <a:buChar char="-"/>
            </a:pPr>
            <a:endParaRPr lang="en-GB" sz="2400" dirty="0">
              <a:cs typeface="Calibri"/>
            </a:endParaRPr>
          </a:p>
          <a:p>
            <a:pPr marL="0" indent="0">
              <a:buNone/>
            </a:pPr>
            <a:endParaRPr lang="en-GB" sz="2400" dirty="0">
              <a:cs typeface="Calibri"/>
            </a:endParaRPr>
          </a:p>
        </p:txBody>
      </p:sp>
    </p:spTree>
    <p:extLst>
      <p:ext uri="{BB962C8B-B14F-4D97-AF65-F5344CB8AC3E}">
        <p14:creationId xmlns:p14="http://schemas.microsoft.com/office/powerpoint/2010/main" val="2222067496"/>
      </p:ext>
    </p:extLst>
  </p:cSld>
  <p:clrMapOvr>
    <a:overrideClrMapping bg1="dk1" tx1="lt1" bg2="dk2" tx2="lt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F4AA6EA-65A4-463F-AA44-0962412CED8A}"/>
              </a:ext>
            </a:extLst>
          </p:cNvPr>
          <p:cNvSpPr>
            <a:spLocks noGrp="1"/>
          </p:cNvSpPr>
          <p:nvPr>
            <p:ph type="title"/>
          </p:nvPr>
        </p:nvSpPr>
        <p:spPr>
          <a:xfrm>
            <a:off x="833002" y="365125"/>
            <a:ext cx="10520702" cy="1325563"/>
          </a:xfrm>
        </p:spPr>
        <p:txBody>
          <a:bodyPr>
            <a:normAutofit/>
          </a:bodyPr>
          <a:lstStyle/>
          <a:p>
            <a:r>
              <a:rPr lang="en-GB">
                <a:solidFill>
                  <a:srgbClr val="FFFFFF"/>
                </a:solidFill>
                <a:cs typeface="Calibri Light"/>
              </a:rPr>
              <a:t>Early 1800</a:t>
            </a:r>
          </a:p>
        </p:txBody>
      </p:sp>
      <p:sp>
        <p:nvSpPr>
          <p:cNvPr id="3" name="Content Placeholder 2">
            <a:extLst>
              <a:ext uri="{FF2B5EF4-FFF2-40B4-BE49-F238E27FC236}">
                <a16:creationId xmlns:a16="http://schemas.microsoft.com/office/drawing/2014/main" id="{68374B5C-1760-4E51-9C8E-6522E31D287F}"/>
              </a:ext>
            </a:extLst>
          </p:cNvPr>
          <p:cNvSpPr>
            <a:spLocks noGrp="1"/>
          </p:cNvSpPr>
          <p:nvPr>
            <p:ph idx="1"/>
          </p:nvPr>
        </p:nvSpPr>
        <p:spPr>
          <a:xfrm>
            <a:off x="838201" y="2022601"/>
            <a:ext cx="10515598" cy="4154361"/>
          </a:xfrm>
        </p:spPr>
        <p:txBody>
          <a:bodyPr vert="horz" lIns="91440" tIns="45720" rIns="91440" bIns="45720" rtlCol="0">
            <a:normAutofit/>
          </a:bodyPr>
          <a:lstStyle/>
          <a:p>
            <a:pPr marL="0" indent="0">
              <a:buNone/>
            </a:pPr>
            <a:r>
              <a:rPr lang="en-GB" sz="2400" dirty="0">
                <a:solidFill>
                  <a:srgbClr val="FFFFFF"/>
                </a:solidFill>
                <a:cs typeface="Calibri"/>
              </a:rPr>
              <a:t>- Women could not own their own property. </a:t>
            </a:r>
          </a:p>
          <a:p>
            <a:pPr marL="0" indent="0">
              <a:buNone/>
            </a:pPr>
            <a:r>
              <a:rPr lang="en-GB" sz="2400" dirty="0">
                <a:solidFill>
                  <a:srgbClr val="FFFFFF"/>
                </a:solidFill>
                <a:cs typeface="Calibri"/>
              </a:rPr>
              <a:t>- No education for children.</a:t>
            </a:r>
          </a:p>
          <a:p>
            <a:pPr marL="0" indent="0">
              <a:buNone/>
            </a:pPr>
            <a:r>
              <a:rPr lang="en-GB" sz="2400" dirty="0">
                <a:solidFill>
                  <a:srgbClr val="FFFFFF"/>
                </a:solidFill>
                <a:cs typeface="Calibri"/>
              </a:rPr>
              <a:t>- Women and some men could not vote</a:t>
            </a:r>
          </a:p>
          <a:p>
            <a:pPr marL="0" indent="0">
              <a:buNone/>
            </a:pPr>
            <a:r>
              <a:rPr lang="en-GB" sz="2400" dirty="0">
                <a:solidFill>
                  <a:srgbClr val="FFFFFF"/>
                </a:solidFill>
                <a:cs typeface="Calibri"/>
              </a:rPr>
              <a:t>- No real  toilet system etc.</a:t>
            </a:r>
          </a:p>
          <a:p>
            <a:pPr marL="0" indent="0">
              <a:buNone/>
            </a:pPr>
            <a:r>
              <a:rPr lang="en-GB" sz="2400" dirty="0">
                <a:solidFill>
                  <a:srgbClr val="FFFFFF"/>
                </a:solidFill>
                <a:cs typeface="Calibri"/>
              </a:rPr>
              <a:t>- Slavery</a:t>
            </a:r>
          </a:p>
          <a:p>
            <a:pPr>
              <a:buFontTx/>
              <a:buChar char="-"/>
            </a:pPr>
            <a:endParaRPr lang="en-GB" sz="2000" dirty="0">
              <a:solidFill>
                <a:srgbClr val="FFFFFF"/>
              </a:solidFill>
              <a:cs typeface="Calibri"/>
            </a:endParaRPr>
          </a:p>
          <a:p>
            <a:pPr marL="0" indent="0">
              <a:buNone/>
            </a:pPr>
            <a:endParaRPr lang="en-GB" sz="2000" dirty="0">
              <a:solidFill>
                <a:srgbClr val="FFFFFF"/>
              </a:solidFill>
              <a:cs typeface="Calibri"/>
            </a:endParaRPr>
          </a:p>
        </p:txBody>
      </p:sp>
    </p:spTree>
    <p:extLst>
      <p:ext uri="{BB962C8B-B14F-4D97-AF65-F5344CB8AC3E}">
        <p14:creationId xmlns:p14="http://schemas.microsoft.com/office/powerpoint/2010/main" val="4231704965"/>
      </p:ext>
    </p:extLst>
  </p:cSld>
  <p:clrMapOvr>
    <a:overrideClrMapping bg1="dk1" tx1="lt1" bg2="dk2" tx2="lt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2">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D294E625-06E8-4A91-B344-73868F37EBE3}"/>
              </a:ext>
            </a:extLst>
          </p:cNvPr>
          <p:cNvPicPr>
            <a:picLocks noChangeAspect="1"/>
          </p:cNvPicPr>
          <p:nvPr/>
        </p:nvPicPr>
        <p:blipFill rotWithShape="1">
          <a:blip r:embed="rId2">
            <a:alphaModFix amt="35000"/>
          </a:blip>
          <a:srcRect l="15605" r="3061"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4E850CA8-290F-4108-9955-5C3F9439C7EA}"/>
              </a:ext>
            </a:extLst>
          </p:cNvPr>
          <p:cNvSpPr>
            <a:spLocks noGrp="1"/>
          </p:cNvSpPr>
          <p:nvPr>
            <p:ph type="title"/>
          </p:nvPr>
        </p:nvSpPr>
        <p:spPr>
          <a:xfrm>
            <a:off x="838200" y="365125"/>
            <a:ext cx="10515600" cy="1325563"/>
          </a:xfrm>
        </p:spPr>
        <p:txBody>
          <a:bodyPr>
            <a:normAutofit/>
          </a:bodyPr>
          <a:lstStyle/>
          <a:p>
            <a:r>
              <a:rPr lang="en-GB" dirty="0">
                <a:solidFill>
                  <a:srgbClr val="FFFFFF"/>
                </a:solidFill>
                <a:cs typeface="Calibri Light"/>
              </a:rPr>
              <a:t>Things start to change</a:t>
            </a:r>
            <a:endParaRPr lang="en-GB" dirty="0">
              <a:solidFill>
                <a:srgbClr val="FFFFFF"/>
              </a:solidFill>
            </a:endParaRPr>
          </a:p>
        </p:txBody>
      </p:sp>
      <p:graphicFrame>
        <p:nvGraphicFramePr>
          <p:cNvPr id="8" name="Content Placeholder 5">
            <a:extLst>
              <a:ext uri="{FF2B5EF4-FFF2-40B4-BE49-F238E27FC236}">
                <a16:creationId xmlns:a16="http://schemas.microsoft.com/office/drawing/2014/main" id="{CFEBD5DE-0F9E-4BF1-ADE0-CB0A142EE99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6281349"/>
      </p:ext>
    </p:extLst>
  </p:cSld>
  <p:clrMapOvr>
    <a:overrideClrMapping bg1="dk1" tx1="lt1" bg2="dk2" tx2="lt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D8AB51-33BF-42E6-8D2A-8B534114F9AE}"/>
              </a:ext>
            </a:extLst>
          </p:cNvPr>
          <p:cNvSpPr>
            <a:spLocks noGrp="1"/>
          </p:cNvSpPr>
          <p:nvPr>
            <p:ph type="title"/>
          </p:nvPr>
        </p:nvSpPr>
        <p:spPr>
          <a:xfrm>
            <a:off x="2311147" y="365760"/>
            <a:ext cx="7569706" cy="1288238"/>
          </a:xfrm>
        </p:spPr>
        <p:txBody>
          <a:bodyPr anchor="ctr">
            <a:normAutofit/>
          </a:bodyPr>
          <a:lstStyle/>
          <a:p>
            <a:pPr algn="ctr"/>
            <a:r>
              <a:rPr lang="en-GB" sz="4100" dirty="0"/>
              <a:t>What these changes mean for everyone </a:t>
            </a:r>
          </a:p>
        </p:txBody>
      </p:sp>
      <p:sp>
        <p:nvSpPr>
          <p:cNvPr id="3" name="Content Placeholder 2">
            <a:extLst>
              <a:ext uri="{FF2B5EF4-FFF2-40B4-BE49-F238E27FC236}">
                <a16:creationId xmlns:a16="http://schemas.microsoft.com/office/drawing/2014/main" id="{D7165E00-F242-4C30-8F7F-16F808B2CCAE}"/>
              </a:ext>
            </a:extLst>
          </p:cNvPr>
          <p:cNvSpPr>
            <a:spLocks noGrp="1"/>
          </p:cNvSpPr>
          <p:nvPr>
            <p:ph idx="1"/>
          </p:nvPr>
        </p:nvSpPr>
        <p:spPr>
          <a:xfrm>
            <a:off x="2165569" y="1956816"/>
            <a:ext cx="7860863" cy="4024884"/>
          </a:xfrm>
        </p:spPr>
        <p:txBody>
          <a:bodyPr anchor="t">
            <a:normAutofit/>
          </a:bodyPr>
          <a:lstStyle/>
          <a:p>
            <a:r>
              <a:rPr lang="en-GB" sz="2400" dirty="0"/>
              <a:t>Children under 10 could finally have an education and not work long dangerous jobs. </a:t>
            </a:r>
          </a:p>
          <a:p>
            <a:r>
              <a:rPr lang="en-GB" sz="2400" dirty="0"/>
              <a:t>Women could now finally own things and be seen more then just a possession for a man to do what he wanted with.</a:t>
            </a:r>
          </a:p>
          <a:p>
            <a:r>
              <a:rPr lang="en-GB" sz="2400" dirty="0"/>
              <a:t>Women seeing these small changes are wanting more changes, more freedom, more rights.</a:t>
            </a:r>
          </a:p>
          <a:p>
            <a:r>
              <a:rPr lang="en-GB" sz="2400" dirty="0"/>
              <a:t>No more slavery.  </a:t>
            </a:r>
          </a:p>
          <a:p>
            <a:endParaRPr lang="en-GB" sz="2400" dirty="0"/>
          </a:p>
          <a:p>
            <a:endParaRPr lang="en-GB" sz="2400" dirty="0"/>
          </a:p>
        </p:txBody>
      </p:sp>
    </p:spTree>
    <p:extLst>
      <p:ext uri="{BB962C8B-B14F-4D97-AF65-F5344CB8AC3E}">
        <p14:creationId xmlns:p14="http://schemas.microsoft.com/office/powerpoint/2010/main" val="385039376"/>
      </p:ext>
    </p:extLst>
  </p:cSld>
  <p:clrMapOvr>
    <a:overrideClrMapping bg1="dk1" tx1="lt1" bg2="dk2" tx2="lt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93ED2E5-D00B-4F28-98F2-007920038A8B}"/>
              </a:ext>
            </a:extLst>
          </p:cNvPr>
          <p:cNvSpPr>
            <a:spLocks noGrp="1"/>
          </p:cNvSpPr>
          <p:nvPr>
            <p:ph type="title"/>
          </p:nvPr>
        </p:nvSpPr>
        <p:spPr>
          <a:xfrm>
            <a:off x="2311147" y="365760"/>
            <a:ext cx="7569706" cy="1288238"/>
          </a:xfrm>
        </p:spPr>
        <p:txBody>
          <a:bodyPr anchor="ctr">
            <a:normAutofit/>
          </a:bodyPr>
          <a:lstStyle/>
          <a:p>
            <a:pPr algn="ctr"/>
            <a:r>
              <a:rPr lang="en-GB" sz="4100"/>
              <a:t>What some men believed this meant </a:t>
            </a:r>
          </a:p>
        </p:txBody>
      </p:sp>
      <p:sp>
        <p:nvSpPr>
          <p:cNvPr id="3" name="Content Placeholder 2">
            <a:extLst>
              <a:ext uri="{FF2B5EF4-FFF2-40B4-BE49-F238E27FC236}">
                <a16:creationId xmlns:a16="http://schemas.microsoft.com/office/drawing/2014/main" id="{D1053636-6F76-4F02-BD8D-F48CD2FDE7F6}"/>
              </a:ext>
            </a:extLst>
          </p:cNvPr>
          <p:cNvSpPr>
            <a:spLocks noGrp="1"/>
          </p:cNvSpPr>
          <p:nvPr>
            <p:ph idx="1"/>
          </p:nvPr>
        </p:nvSpPr>
        <p:spPr>
          <a:xfrm>
            <a:off x="2165569" y="1956816"/>
            <a:ext cx="7860863" cy="4024884"/>
          </a:xfrm>
        </p:spPr>
        <p:txBody>
          <a:bodyPr anchor="t">
            <a:normAutofit/>
          </a:bodyPr>
          <a:lstStyle/>
          <a:p>
            <a:r>
              <a:rPr lang="en-GB" sz="2400" dirty="0"/>
              <a:t>Some men took these changes negatively as they didn’t like the idea of women having rights because they were worried. </a:t>
            </a:r>
          </a:p>
          <a:p>
            <a:r>
              <a:rPr lang="en-GB" sz="2400" dirty="0"/>
              <a:t>The were worried that the more rights and power a woman has, the less she needs a man and can be independent.</a:t>
            </a:r>
          </a:p>
          <a:p>
            <a:r>
              <a:rPr lang="en-GB" sz="2400" dirty="0"/>
              <a:t> </a:t>
            </a:r>
          </a:p>
        </p:txBody>
      </p:sp>
    </p:spTree>
    <p:extLst>
      <p:ext uri="{BB962C8B-B14F-4D97-AF65-F5344CB8AC3E}">
        <p14:creationId xmlns:p14="http://schemas.microsoft.com/office/powerpoint/2010/main" val="251220276"/>
      </p:ext>
    </p:extLst>
  </p:cSld>
  <p:clrMapOvr>
    <a:overrideClrMapping bg1="dk1" tx1="lt1" bg2="dk2" tx2="lt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4CD44E-F08D-4BEE-BDCB-C68F77118001}"/>
              </a:ext>
            </a:extLst>
          </p:cNvPr>
          <p:cNvSpPr>
            <a:spLocks noGrp="1"/>
          </p:cNvSpPr>
          <p:nvPr>
            <p:ph type="title"/>
          </p:nvPr>
        </p:nvSpPr>
        <p:spPr>
          <a:xfrm>
            <a:off x="2311147" y="365760"/>
            <a:ext cx="7569706" cy="1288238"/>
          </a:xfrm>
        </p:spPr>
        <p:txBody>
          <a:bodyPr anchor="ctr">
            <a:normAutofit/>
          </a:bodyPr>
          <a:lstStyle/>
          <a:p>
            <a:pPr algn="ctr"/>
            <a:r>
              <a:rPr lang="en-GB" dirty="0"/>
              <a:t>Feminism </a:t>
            </a:r>
            <a:endParaRPr lang="en-GB"/>
          </a:p>
        </p:txBody>
      </p:sp>
      <p:sp>
        <p:nvSpPr>
          <p:cNvPr id="3" name="Content Placeholder 2">
            <a:extLst>
              <a:ext uri="{FF2B5EF4-FFF2-40B4-BE49-F238E27FC236}">
                <a16:creationId xmlns:a16="http://schemas.microsoft.com/office/drawing/2014/main" id="{12351290-376D-4BDF-A809-FB1A94D59D7B}"/>
              </a:ext>
            </a:extLst>
          </p:cNvPr>
          <p:cNvSpPr>
            <a:spLocks noGrp="1"/>
          </p:cNvSpPr>
          <p:nvPr>
            <p:ph idx="1"/>
          </p:nvPr>
        </p:nvSpPr>
        <p:spPr>
          <a:xfrm>
            <a:off x="2165569" y="1956816"/>
            <a:ext cx="7860863" cy="4024884"/>
          </a:xfrm>
        </p:spPr>
        <p:txBody>
          <a:bodyPr anchor="t">
            <a:normAutofit/>
          </a:bodyPr>
          <a:lstStyle/>
          <a:p>
            <a:r>
              <a:rPr lang="en-GB" sz="2400" dirty="0"/>
              <a:t>The definition of Feminism is pushing for women's rights for equality for both sexes. </a:t>
            </a:r>
          </a:p>
          <a:p>
            <a:r>
              <a:rPr lang="en-GB" sz="2400" dirty="0"/>
              <a:t>A bunch of event and laws happened that allowed women to have more freedom and rights. This includes married women being able to buy and own property in 1870, 1888 strikes about poor pay and work conditions of Bryant &amp; May, first successful equal pay is secured by Clementina Black. </a:t>
            </a:r>
          </a:p>
        </p:txBody>
      </p:sp>
    </p:spTree>
    <p:extLst>
      <p:ext uri="{BB962C8B-B14F-4D97-AF65-F5344CB8AC3E}">
        <p14:creationId xmlns:p14="http://schemas.microsoft.com/office/powerpoint/2010/main" val="3740523175"/>
      </p:ext>
    </p:extLst>
  </p:cSld>
  <p:clrMapOvr>
    <a:overrideClrMapping bg1="dk1" tx1="lt1" bg2="dk2" tx2="lt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1010C7-274C-407D-AAA8-E70132E6BE7E}"/>
              </a:ext>
            </a:extLst>
          </p:cNvPr>
          <p:cNvSpPr>
            <a:spLocks noGrp="1"/>
          </p:cNvSpPr>
          <p:nvPr>
            <p:ph type="title"/>
          </p:nvPr>
        </p:nvSpPr>
        <p:spPr>
          <a:xfrm>
            <a:off x="2311147" y="365760"/>
            <a:ext cx="7569706" cy="1288238"/>
          </a:xfrm>
        </p:spPr>
        <p:txBody>
          <a:bodyPr anchor="ctr">
            <a:normAutofit/>
          </a:bodyPr>
          <a:lstStyle/>
          <a:p>
            <a:pPr algn="ctr"/>
            <a:r>
              <a:rPr lang="en-GB" dirty="0"/>
              <a:t>Slavery </a:t>
            </a:r>
            <a:endParaRPr lang="en-GB"/>
          </a:p>
        </p:txBody>
      </p:sp>
      <p:sp>
        <p:nvSpPr>
          <p:cNvPr id="3" name="Content Placeholder 2">
            <a:extLst>
              <a:ext uri="{FF2B5EF4-FFF2-40B4-BE49-F238E27FC236}">
                <a16:creationId xmlns:a16="http://schemas.microsoft.com/office/drawing/2014/main" id="{DFE877DE-54F8-4D5F-8A66-D6BB5D8D0A90}"/>
              </a:ext>
            </a:extLst>
          </p:cNvPr>
          <p:cNvSpPr>
            <a:spLocks noGrp="1"/>
          </p:cNvSpPr>
          <p:nvPr>
            <p:ph idx="1"/>
          </p:nvPr>
        </p:nvSpPr>
        <p:spPr>
          <a:xfrm>
            <a:off x="2165569" y="1956816"/>
            <a:ext cx="7860863" cy="4024884"/>
          </a:xfrm>
        </p:spPr>
        <p:txBody>
          <a:bodyPr anchor="t">
            <a:normAutofit lnSpcReduction="10000"/>
          </a:bodyPr>
          <a:lstStyle/>
          <a:p>
            <a:r>
              <a:rPr lang="en-GB" sz="2400" dirty="0"/>
              <a:t>Slavery was abolished in the UK in 1833 thanks to the Slavery Abolishment act. </a:t>
            </a:r>
          </a:p>
          <a:p>
            <a:endParaRPr lang="en-GB" sz="2400" dirty="0"/>
          </a:p>
          <a:p>
            <a:r>
              <a:rPr lang="en-GB" sz="2400" dirty="0"/>
              <a:t>There were many who opposed slavery since 1770.  They had many petitions and the few done in 1833 had the support of around 1.3 million signatures. </a:t>
            </a:r>
          </a:p>
          <a:p>
            <a:endParaRPr lang="en-GB" sz="2400" dirty="0"/>
          </a:p>
          <a:p>
            <a:r>
              <a:rPr lang="en-GB" sz="2400" dirty="0"/>
              <a:t>Due to America not abolishing slavery until 1865, thousands of freed slaves and slaved fugitives travelled up to Canada which had abolished slavery in 1834 due them being apart of the British Empire. </a:t>
            </a:r>
          </a:p>
        </p:txBody>
      </p:sp>
    </p:spTree>
    <p:extLst>
      <p:ext uri="{BB962C8B-B14F-4D97-AF65-F5344CB8AC3E}">
        <p14:creationId xmlns:p14="http://schemas.microsoft.com/office/powerpoint/2010/main" val="2660093159"/>
      </p:ext>
    </p:extLst>
  </p:cSld>
  <p:clrMapOvr>
    <a:overrideClrMapping bg1="dk1" tx1="lt1" bg2="dk2" tx2="lt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BEFA85B-CE09-449C-A145-200D7FBA7176}"/>
              </a:ext>
            </a:extLst>
          </p:cNvPr>
          <p:cNvSpPr>
            <a:spLocks noGrp="1"/>
          </p:cNvSpPr>
          <p:nvPr>
            <p:ph type="title"/>
          </p:nvPr>
        </p:nvSpPr>
        <p:spPr>
          <a:xfrm>
            <a:off x="833002" y="365125"/>
            <a:ext cx="10520702" cy="1325563"/>
          </a:xfrm>
        </p:spPr>
        <p:txBody>
          <a:bodyPr>
            <a:normAutofit/>
          </a:bodyPr>
          <a:lstStyle/>
          <a:p>
            <a:r>
              <a:rPr lang="en-GB">
                <a:solidFill>
                  <a:srgbClr val="FFFFFF"/>
                </a:solidFill>
                <a:cs typeface="Calibri Light"/>
              </a:rPr>
              <a:t>Tough time changing</a:t>
            </a:r>
            <a:endParaRPr lang="en-GB">
              <a:solidFill>
                <a:srgbClr val="FFFFFF"/>
              </a:solidFill>
            </a:endParaRPr>
          </a:p>
        </p:txBody>
      </p:sp>
      <p:sp>
        <p:nvSpPr>
          <p:cNvPr id="3" name="Content Placeholder 2">
            <a:extLst>
              <a:ext uri="{FF2B5EF4-FFF2-40B4-BE49-F238E27FC236}">
                <a16:creationId xmlns:a16="http://schemas.microsoft.com/office/drawing/2014/main" id="{840FA591-86A3-4B98-9B8E-4120FEE755FB}"/>
              </a:ext>
            </a:extLst>
          </p:cNvPr>
          <p:cNvSpPr>
            <a:spLocks noGrp="1"/>
          </p:cNvSpPr>
          <p:nvPr>
            <p:ph idx="1"/>
          </p:nvPr>
        </p:nvSpPr>
        <p:spPr>
          <a:xfrm>
            <a:off x="838201" y="2022601"/>
            <a:ext cx="10515598" cy="4154361"/>
          </a:xfrm>
        </p:spPr>
        <p:txBody>
          <a:bodyPr vert="horz" lIns="91440" tIns="45720" rIns="91440" bIns="45720" rtlCol="0">
            <a:normAutofit/>
          </a:bodyPr>
          <a:lstStyle/>
          <a:p>
            <a:pPr marL="0" indent="0">
              <a:buNone/>
            </a:pPr>
            <a:r>
              <a:rPr lang="en-GB" sz="2000" dirty="0">
                <a:solidFill>
                  <a:srgbClr val="FFFFFF"/>
                </a:solidFill>
                <a:cs typeface="Calibri"/>
              </a:rPr>
              <a:t>Imagine growing up in a time where men were seen as leaders and women were seen as weak and unable to be in control of things. The all of a sudden these laws would start coming in and movements would happen that would give them more right, they would have an education, they could have properties. </a:t>
            </a:r>
          </a:p>
          <a:p>
            <a:pPr marL="0" indent="0">
              <a:buNone/>
            </a:pPr>
            <a:endParaRPr lang="en-GB" sz="2000" dirty="0">
              <a:solidFill>
                <a:srgbClr val="FFFFFF"/>
              </a:solidFill>
              <a:cs typeface="Calibri"/>
            </a:endParaRPr>
          </a:p>
          <a:p>
            <a:pPr marL="0" indent="0">
              <a:buNone/>
            </a:pPr>
            <a:r>
              <a:rPr lang="en-GB" sz="2000" dirty="0">
                <a:solidFill>
                  <a:srgbClr val="FFFFFF"/>
                </a:solidFill>
                <a:cs typeface="Calibri"/>
              </a:rPr>
              <a:t>I feel like to some people this might feel like they were loosing control or a hold of what they now and they just weren't ready for change so when it was happening they just couldn’t deal with it. </a:t>
            </a:r>
          </a:p>
          <a:p>
            <a:pPr marL="0" indent="0">
              <a:buNone/>
            </a:pPr>
            <a:endParaRPr lang="en-GB" sz="2000" dirty="0">
              <a:solidFill>
                <a:srgbClr val="FFFFFF"/>
              </a:solidFill>
              <a:cs typeface="Calibri"/>
            </a:endParaRPr>
          </a:p>
          <a:p>
            <a:pPr marL="0" indent="0">
              <a:buNone/>
            </a:pPr>
            <a:r>
              <a:rPr lang="en-GB" sz="2000" dirty="0">
                <a:solidFill>
                  <a:srgbClr val="FFFFFF"/>
                </a:solidFill>
                <a:cs typeface="Calibri"/>
              </a:rPr>
              <a:t>Those born earlier in 1800s would have a harder time accepting changes happening then someone younger who from say 1880 where they have seen changes being implemented and are used to things slowly changing.    </a:t>
            </a:r>
          </a:p>
        </p:txBody>
      </p:sp>
    </p:spTree>
    <p:extLst>
      <p:ext uri="{BB962C8B-B14F-4D97-AF65-F5344CB8AC3E}">
        <p14:creationId xmlns:p14="http://schemas.microsoft.com/office/powerpoint/2010/main" val="2931233147"/>
      </p:ext>
    </p:extLst>
  </p:cSld>
  <p:clrMapOvr>
    <a:overrideClrMapping bg1="dk1" tx1="lt1" bg2="dk2" tx2="lt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577462-1059-4554-9F25-4AFCD86583D6}"/>
              </a:ext>
            </a:extLst>
          </p:cNvPr>
          <p:cNvSpPr>
            <a:spLocks noGrp="1"/>
          </p:cNvSpPr>
          <p:nvPr>
            <p:ph type="title"/>
          </p:nvPr>
        </p:nvSpPr>
        <p:spPr>
          <a:xfrm>
            <a:off x="833002" y="365125"/>
            <a:ext cx="10520702" cy="1325563"/>
          </a:xfrm>
        </p:spPr>
        <p:txBody>
          <a:bodyPr>
            <a:normAutofit/>
          </a:bodyPr>
          <a:lstStyle/>
          <a:p>
            <a:r>
              <a:rPr lang="en-GB">
                <a:solidFill>
                  <a:srgbClr val="FFFFFF"/>
                </a:solidFill>
                <a:cs typeface="Calibri Light"/>
              </a:rPr>
              <a:t>How does this relate to the script</a:t>
            </a:r>
            <a:endParaRPr lang="en-GB">
              <a:solidFill>
                <a:srgbClr val="FFFFFF"/>
              </a:solidFill>
            </a:endParaRPr>
          </a:p>
        </p:txBody>
      </p:sp>
      <p:sp>
        <p:nvSpPr>
          <p:cNvPr id="3" name="Content Placeholder 2">
            <a:extLst>
              <a:ext uri="{FF2B5EF4-FFF2-40B4-BE49-F238E27FC236}">
                <a16:creationId xmlns:a16="http://schemas.microsoft.com/office/drawing/2014/main" id="{C6E4C546-FB1E-4CC2-AC2B-08DD4A5E4EDD}"/>
              </a:ext>
            </a:extLst>
          </p:cNvPr>
          <p:cNvSpPr>
            <a:spLocks noGrp="1"/>
          </p:cNvSpPr>
          <p:nvPr>
            <p:ph idx="1"/>
          </p:nvPr>
        </p:nvSpPr>
        <p:spPr>
          <a:xfrm>
            <a:off x="838201" y="2022601"/>
            <a:ext cx="10515598" cy="4154361"/>
          </a:xfrm>
        </p:spPr>
        <p:txBody>
          <a:bodyPr vert="horz" lIns="91440" tIns="45720" rIns="91440" bIns="45720" rtlCol="0">
            <a:normAutofit/>
          </a:bodyPr>
          <a:lstStyle/>
          <a:p>
            <a:pPr marL="0" indent="0">
              <a:buNone/>
            </a:pPr>
            <a:r>
              <a:rPr lang="en-GB" sz="2400" dirty="0">
                <a:solidFill>
                  <a:srgbClr val="FFFFFF"/>
                </a:solidFill>
                <a:cs typeface="Calibri"/>
              </a:rPr>
              <a:t>Not being able to deal with change relates so well with Buffo. He hates Fevvers to the point he is willing to hurt or even kill her. </a:t>
            </a:r>
          </a:p>
          <a:p>
            <a:pPr marL="0" indent="0">
              <a:buNone/>
            </a:pPr>
            <a:r>
              <a:rPr lang="en-GB" sz="2400" dirty="0">
                <a:solidFill>
                  <a:srgbClr val="FFFFFF"/>
                </a:solidFill>
                <a:cs typeface="Calibri"/>
              </a:rPr>
              <a:t>We see Fevvers as representing change and feminism so Buffo being so against this comes across as though he hates change. </a:t>
            </a:r>
          </a:p>
          <a:p>
            <a:pPr marL="0" indent="0">
              <a:buNone/>
            </a:pPr>
            <a:r>
              <a:rPr lang="en-GB" sz="2400" dirty="0">
                <a:solidFill>
                  <a:srgbClr val="FFFFFF"/>
                </a:solidFill>
                <a:cs typeface="Calibri"/>
              </a:rPr>
              <a:t>Buffo is stuck in the past and doesn’t want things to progress in the future. Buffo is filled with hatred and depression. </a:t>
            </a:r>
          </a:p>
        </p:txBody>
      </p:sp>
    </p:spTree>
    <p:extLst>
      <p:ext uri="{BB962C8B-B14F-4D97-AF65-F5344CB8AC3E}">
        <p14:creationId xmlns:p14="http://schemas.microsoft.com/office/powerpoint/2010/main" val="2009208891"/>
      </p:ext>
    </p:extLst>
  </p:cSld>
  <p:clrMapOvr>
    <a:overrideClrMapping bg1="dk1" tx1="lt1" bg2="dk2" tx2="lt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7" name="Rectangle 146">
            <a:extLst>
              <a:ext uri="{FF2B5EF4-FFF2-40B4-BE49-F238E27FC236}">
                <a16:creationId xmlns:a16="http://schemas.microsoft.com/office/drawing/2014/main" id="{E1A92768-C90D-4200-8975-84CC4D4BC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6" name="Picture 12" descr="Ancestry UK: Emigation details revealed of epic trips of 24 million who  left UK for a new life from 1890 to 1960 - Mirror Online">
            <a:extLst>
              <a:ext uri="{FF2B5EF4-FFF2-40B4-BE49-F238E27FC236}">
                <a16:creationId xmlns:a16="http://schemas.microsoft.com/office/drawing/2014/main" id="{25C7701F-7116-4C51-906D-943B2709297B}"/>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 b="15346"/>
          <a:stretch/>
        </p:blipFill>
        <p:spPr bwMode="auto">
          <a:xfrm>
            <a:off x="20" y="10"/>
            <a:ext cx="4003019" cy="3388883"/>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School - BBC Bitesize">
            <a:extLst>
              <a:ext uri="{FF2B5EF4-FFF2-40B4-BE49-F238E27FC236}">
                <a16:creationId xmlns:a16="http://schemas.microsoft.com/office/drawing/2014/main" id="{97CFDD0F-D89B-4EE7-BDFC-B2C7C2E2D24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881" r="19383" b="2"/>
          <a:stretch/>
        </p:blipFill>
        <p:spPr bwMode="auto">
          <a:xfrm>
            <a:off x="4094479" y="10"/>
            <a:ext cx="4014047" cy="338327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istory of feminism - Wikipedia">
            <a:extLst>
              <a:ext uri="{FF2B5EF4-FFF2-40B4-BE49-F238E27FC236}">
                <a16:creationId xmlns:a16="http://schemas.microsoft.com/office/drawing/2014/main" id="{A399FCB3-AA39-426D-9670-1AD52940149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5315" r="-1" b="19516"/>
          <a:stretch/>
        </p:blipFill>
        <p:spPr bwMode="auto">
          <a:xfrm>
            <a:off x="8188960" y="10"/>
            <a:ext cx="4003039" cy="338327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rst-wave feminism - Wikipedia">
            <a:extLst>
              <a:ext uri="{FF2B5EF4-FFF2-40B4-BE49-F238E27FC236}">
                <a16:creationId xmlns:a16="http://schemas.microsoft.com/office/drawing/2014/main" id="{739165BF-1EB5-4F70-B0E2-67EF97C78D2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4093" r="2" b="2"/>
          <a:stretch/>
        </p:blipFill>
        <p:spPr bwMode="auto">
          <a:xfrm>
            <a:off x="20" y="3469102"/>
            <a:ext cx="4003019" cy="338889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1800-1899 | Women's History Matters">
            <a:extLst>
              <a:ext uri="{FF2B5EF4-FFF2-40B4-BE49-F238E27FC236}">
                <a16:creationId xmlns:a16="http://schemas.microsoft.com/office/drawing/2014/main" id="{6615D5FE-855F-4D03-B896-6A763A9ECB5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8360" r="-2" b="3118"/>
          <a:stretch/>
        </p:blipFill>
        <p:spPr bwMode="auto">
          <a:xfrm>
            <a:off x="4094479" y="3469102"/>
            <a:ext cx="4014047" cy="338328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1899 Christmas Steps, Lewins Mead, Bristol | Bristol england, Photo, Old  photos">
            <a:extLst>
              <a:ext uri="{FF2B5EF4-FFF2-40B4-BE49-F238E27FC236}">
                <a16:creationId xmlns:a16="http://schemas.microsoft.com/office/drawing/2014/main" id="{4145345F-8017-47D0-A5BB-5A9B6D105BB1}"/>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27332" r="-1" b="20248"/>
          <a:stretch/>
        </p:blipFill>
        <p:spPr bwMode="auto">
          <a:xfrm>
            <a:off x="8199966" y="3469102"/>
            <a:ext cx="3992034" cy="33888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123150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 name="Rectangle 86">
            <a:extLst>
              <a:ext uri="{FF2B5EF4-FFF2-40B4-BE49-F238E27FC236}">
                <a16:creationId xmlns:a16="http://schemas.microsoft.com/office/drawing/2014/main" id="{53BB5D57-6178-4F62-B472-0312F6D95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4C61BD32-7542-4D52-BA5A-3ADE869BF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66" name="Picture 18" descr="HoHo looks like someone without a home | Scary clowns, Vintage clown,  Vintage circus">
            <a:extLst>
              <a:ext uri="{FF2B5EF4-FFF2-40B4-BE49-F238E27FC236}">
                <a16:creationId xmlns:a16="http://schemas.microsoft.com/office/drawing/2014/main" id="{2775CDA8-B10F-48BC-9DC0-C3FA60D77A4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3900" y="635000"/>
            <a:ext cx="1930400" cy="2413000"/>
          </a:xfrm>
          <a:prstGeom prst="rect">
            <a:avLst/>
          </a:prstGeom>
          <a:extLst>
            <a:ext uri="{909E8E84-426E-40DD-AFC4-6F175D3DCCD1}">
              <a14:hiddenFill xmlns:a14="http://schemas.microsoft.com/office/drawing/2010/main">
                <a:solidFill>
                  <a:srgbClr val="FFFFFF"/>
                </a:solidFill>
              </a14:hiddenFill>
            </a:ext>
          </a:extLst>
        </p:spPr>
      </p:pic>
      <p:pic>
        <p:nvPicPr>
          <p:cNvPr id="2054" name="Picture 6" descr="Writers in London in the 1890s: Victorian Clowns and Clowning">
            <a:extLst>
              <a:ext uri="{FF2B5EF4-FFF2-40B4-BE49-F238E27FC236}">
                <a16:creationId xmlns:a16="http://schemas.microsoft.com/office/drawing/2014/main" id="{3F8465BC-9D13-4EB1-83EF-C23D357B4EA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3900" y="3111500"/>
            <a:ext cx="1930400" cy="3073400"/>
          </a:xfrm>
          <a:prstGeom prst="rect">
            <a:avLst/>
          </a:prstGeom>
          <a:extLst>
            <a:ext uri="{909E8E84-426E-40DD-AFC4-6F175D3DCCD1}">
              <a14:hiddenFill xmlns:a14="http://schemas.microsoft.com/office/drawing/2010/main">
                <a:solidFill>
                  <a:srgbClr val="FFFFFF"/>
                </a:solidFill>
              </a14:hiddenFill>
            </a:ext>
          </a:extLst>
        </p:spPr>
      </p:pic>
      <p:pic>
        <p:nvPicPr>
          <p:cNvPr id="2058" name="Picture 10" descr="Vintage Photos of Circus Performers from 1890s-1910s | Vintage circus  photos, Vintage circus, Circus performers">
            <a:extLst>
              <a:ext uri="{FF2B5EF4-FFF2-40B4-BE49-F238E27FC236}">
                <a16:creationId xmlns:a16="http://schemas.microsoft.com/office/drawing/2014/main" id="{19A43DB1-986C-4401-97FA-4F89B11085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17800" y="635000"/>
            <a:ext cx="2514600" cy="3949700"/>
          </a:xfrm>
          <a:prstGeom prst="rect">
            <a:avLst/>
          </a:prstGeom>
          <a:extLst>
            <a:ext uri="{909E8E84-426E-40DD-AFC4-6F175D3DCCD1}">
              <a14:hiddenFill xmlns:a14="http://schemas.microsoft.com/office/drawing/2010/main">
                <a:solidFill>
                  <a:srgbClr val="FFFFFF"/>
                </a:solidFill>
              </a14:hiddenFill>
            </a:ext>
          </a:extLst>
        </p:spPr>
      </p:pic>
      <p:pic>
        <p:nvPicPr>
          <p:cNvPr id="2056" name="Picture 8" descr="RISE &amp; FALL OF THE STUYVESANT CLOWN (1895) – The Brownstone Detectives">
            <a:extLst>
              <a:ext uri="{FF2B5EF4-FFF2-40B4-BE49-F238E27FC236}">
                <a16:creationId xmlns:a16="http://schemas.microsoft.com/office/drawing/2014/main" id="{C94B7CF9-755C-4E8F-8AB0-FC06EC8FD42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717800" y="4660900"/>
            <a:ext cx="2514600" cy="1524000"/>
          </a:xfrm>
          <a:prstGeom prst="rect">
            <a:avLst/>
          </a:prstGeom>
          <a:extLst>
            <a:ext uri="{909E8E84-426E-40DD-AFC4-6F175D3DCCD1}">
              <a14:hiddenFill xmlns:a14="http://schemas.microsoft.com/office/drawing/2010/main">
                <a:solidFill>
                  <a:srgbClr val="FFFFFF"/>
                </a:solidFill>
              </a14:hiddenFill>
            </a:ext>
          </a:extLst>
        </p:spPr>
      </p:pic>
      <p:pic>
        <p:nvPicPr>
          <p:cNvPr id="2052" name="Picture 4" descr="Writers in London in the 1890s: Victorian Clowns and Clowning">
            <a:extLst>
              <a:ext uri="{FF2B5EF4-FFF2-40B4-BE49-F238E27FC236}">
                <a16:creationId xmlns:a16="http://schemas.microsoft.com/office/drawing/2014/main" id="{6936F659-44BF-45C5-86B3-6D129F01D33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08600" y="635000"/>
            <a:ext cx="3619500" cy="5549900"/>
          </a:xfrm>
          <a:prstGeom prst="rect">
            <a:avLst/>
          </a:prstGeom>
          <a:extLst>
            <a:ext uri="{909E8E84-426E-40DD-AFC4-6F175D3DCCD1}">
              <a14:hiddenFill xmlns:a14="http://schemas.microsoft.com/office/drawing/2010/main">
                <a:solidFill>
                  <a:srgbClr val="FFFFFF"/>
                </a:solidFill>
              </a14:hiddenFill>
            </a:ext>
          </a:extLst>
        </p:spPr>
      </p:pic>
      <p:pic>
        <p:nvPicPr>
          <p:cNvPr id="2050" name="Picture 2" descr="Writers in London in the 1890s: Victorian Clowns and Clowning">
            <a:extLst>
              <a:ext uri="{FF2B5EF4-FFF2-40B4-BE49-F238E27FC236}">
                <a16:creationId xmlns:a16="http://schemas.microsoft.com/office/drawing/2014/main" id="{1B7FD97C-C426-49BD-98CB-7B2ED74FCB7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17000" y="635000"/>
            <a:ext cx="1168400" cy="1790700"/>
          </a:xfrm>
          <a:prstGeom prst="rect">
            <a:avLst/>
          </a:prstGeom>
          <a:extLst>
            <a:ext uri="{909E8E84-426E-40DD-AFC4-6F175D3DCCD1}">
              <a14:hiddenFill xmlns:a14="http://schemas.microsoft.com/office/drawing/2010/main">
                <a:solidFill>
                  <a:srgbClr val="FFFFFF"/>
                </a:solidFill>
              </a14:hiddenFill>
            </a:ext>
          </a:extLst>
        </p:spPr>
      </p:pic>
      <p:pic>
        <p:nvPicPr>
          <p:cNvPr id="2062" name="Picture 14" descr="Writers in London in the 1890s: Victorian Clowns and Clowning | Clown, Send  in the clowns, Victorian">
            <a:extLst>
              <a:ext uri="{FF2B5EF4-FFF2-40B4-BE49-F238E27FC236}">
                <a16:creationId xmlns:a16="http://schemas.microsoft.com/office/drawing/2014/main" id="{8D7F047F-D48A-4B1E-AD1F-FA4EDD32E0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261600" y="635000"/>
            <a:ext cx="1168400" cy="1790700"/>
          </a:xfrm>
          <a:prstGeom prst="rect">
            <a:avLst/>
          </a:prstGeom>
          <a:extLst>
            <a:ext uri="{909E8E84-426E-40DD-AFC4-6F175D3DCCD1}">
              <a14:hiddenFill xmlns:a14="http://schemas.microsoft.com/office/drawing/2010/main">
                <a:solidFill>
                  <a:srgbClr val="FFFFFF"/>
                </a:solidFill>
              </a14:hiddenFill>
            </a:ext>
          </a:extLst>
        </p:spPr>
      </p:pic>
      <p:pic>
        <p:nvPicPr>
          <p:cNvPr id="2064" name="Picture 16" descr="Victorian Era | Scary clowns, Creepy vintage, Vintage clown">
            <a:extLst>
              <a:ext uri="{FF2B5EF4-FFF2-40B4-BE49-F238E27FC236}">
                <a16:creationId xmlns:a16="http://schemas.microsoft.com/office/drawing/2014/main" id="{359DB548-68E7-45BF-B3F2-1F6D095E934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017000" y="2501900"/>
            <a:ext cx="2413000" cy="3683000"/>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19942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A picture containing graphical user interface&#10;&#10;Description automatically generated">
            <a:extLst>
              <a:ext uri="{FF2B5EF4-FFF2-40B4-BE49-F238E27FC236}">
                <a16:creationId xmlns:a16="http://schemas.microsoft.com/office/drawing/2014/main" id="{06A54DA3-9BE3-4550-821A-2D173BD54B90}"/>
              </a:ext>
            </a:extLst>
          </p:cNvPr>
          <p:cNvPicPr>
            <a:picLocks noGrp="1" noChangeAspect="1"/>
          </p:cNvPicPr>
          <p:nvPr>
            <p:ph idx="1"/>
          </p:nvPr>
        </p:nvPicPr>
        <p:blipFill rotWithShape="1">
          <a:blip r:embed="rId2"/>
          <a:srcRect l="1299" t="28151" r="11452" b="12395"/>
          <a:stretch/>
        </p:blipFill>
        <p:spPr>
          <a:xfrm>
            <a:off x="-129376" y="1252113"/>
            <a:ext cx="12463372" cy="4781838"/>
          </a:xfrm>
          <a:prstGeom prst="rect">
            <a:avLst/>
          </a:prstGeom>
        </p:spPr>
      </p:pic>
    </p:spTree>
    <p:extLst>
      <p:ext uri="{BB962C8B-B14F-4D97-AF65-F5344CB8AC3E}">
        <p14:creationId xmlns:p14="http://schemas.microsoft.com/office/powerpoint/2010/main" val="333936383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application, table&#10;&#10;Description automatically generated">
            <a:extLst>
              <a:ext uri="{FF2B5EF4-FFF2-40B4-BE49-F238E27FC236}">
                <a16:creationId xmlns:a16="http://schemas.microsoft.com/office/drawing/2014/main" id="{71A8A2B1-095E-4E06-AD81-B37B91A26BE1}"/>
              </a:ext>
            </a:extLst>
          </p:cNvPr>
          <p:cNvPicPr>
            <a:picLocks noGrp="1" noChangeAspect="1"/>
          </p:cNvPicPr>
          <p:nvPr>
            <p:ph idx="1"/>
          </p:nvPr>
        </p:nvPicPr>
        <p:blipFill rotWithShape="1">
          <a:blip r:embed="rId2"/>
          <a:srcRect l="1299" t="28383" r="11688" b="16832"/>
          <a:stretch/>
        </p:blipFill>
        <p:spPr>
          <a:xfrm>
            <a:off x="-2235" y="157852"/>
            <a:ext cx="12197759" cy="4339228"/>
          </a:xfrm>
        </p:spPr>
      </p:pic>
      <p:pic>
        <p:nvPicPr>
          <p:cNvPr id="5" name="Picture 5" descr="Graphical user interface, application, table&#10;&#10;Description automatically generated">
            <a:extLst>
              <a:ext uri="{FF2B5EF4-FFF2-40B4-BE49-F238E27FC236}">
                <a16:creationId xmlns:a16="http://schemas.microsoft.com/office/drawing/2014/main" id="{00A06536-B968-454C-BCD2-C0FD30E07328}"/>
              </a:ext>
            </a:extLst>
          </p:cNvPr>
          <p:cNvPicPr>
            <a:picLocks noChangeAspect="1"/>
          </p:cNvPicPr>
          <p:nvPr/>
        </p:nvPicPr>
        <p:blipFill rotWithShape="1">
          <a:blip r:embed="rId3"/>
          <a:srcRect l="1667" t="63713" r="11905" b="18987"/>
          <a:stretch/>
        </p:blipFill>
        <p:spPr>
          <a:xfrm>
            <a:off x="8629" y="4498154"/>
            <a:ext cx="12146391" cy="1364044"/>
          </a:xfrm>
          <a:prstGeom prst="rect">
            <a:avLst/>
          </a:prstGeom>
        </p:spPr>
      </p:pic>
    </p:spTree>
    <p:extLst>
      <p:ext uri="{BB962C8B-B14F-4D97-AF65-F5344CB8AC3E}">
        <p14:creationId xmlns:p14="http://schemas.microsoft.com/office/powerpoint/2010/main" val="77528552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3AD080FB-5635-4616-9A27-50C6AC88A193}"/>
              </a:ext>
            </a:extLst>
          </p:cNvPr>
          <p:cNvSpPr>
            <a:spLocks noGrp="1"/>
          </p:cNvSpPr>
          <p:nvPr>
            <p:ph type="title"/>
          </p:nvPr>
        </p:nvSpPr>
        <p:spPr>
          <a:xfrm>
            <a:off x="838200" y="669925"/>
            <a:ext cx="4508946" cy="1325563"/>
          </a:xfrm>
        </p:spPr>
        <p:txBody>
          <a:bodyPr anchor="b">
            <a:normAutofit/>
          </a:bodyPr>
          <a:lstStyle/>
          <a:p>
            <a:pPr algn="r"/>
            <a:r>
              <a:rPr lang="en-GB" sz="4800" dirty="0">
                <a:solidFill>
                  <a:schemeClr val="bg1"/>
                </a:solidFill>
              </a:rPr>
              <a:t>Decided Details</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5F1FA63-A53D-4B84-8B77-7205877DF781}"/>
              </a:ext>
            </a:extLst>
          </p:cNvPr>
          <p:cNvSpPr>
            <a:spLocks noGrp="1"/>
          </p:cNvSpPr>
          <p:nvPr>
            <p:ph idx="1"/>
          </p:nvPr>
        </p:nvSpPr>
        <p:spPr>
          <a:xfrm>
            <a:off x="1392667" y="2398957"/>
            <a:ext cx="9406666" cy="3526144"/>
          </a:xfrm>
        </p:spPr>
        <p:txBody>
          <a:bodyPr>
            <a:normAutofit fontScale="85000" lnSpcReduction="20000"/>
          </a:bodyPr>
          <a:lstStyle/>
          <a:p>
            <a:r>
              <a:rPr lang="en-GB" sz="2400" dirty="0">
                <a:solidFill>
                  <a:schemeClr val="bg1"/>
                </a:solidFill>
              </a:rPr>
              <a:t>We decided that we will have an Installation piece as our show as we feel there is a lot we can do with this and make it a fun little challenge.</a:t>
            </a:r>
          </a:p>
          <a:p>
            <a:r>
              <a:rPr lang="en-GB" sz="2400" dirty="0">
                <a:solidFill>
                  <a:schemeClr val="bg1"/>
                </a:solidFill>
              </a:rPr>
              <a:t>The feel and look to the piece we are going for is a realistic yet dreamy traditional piece.</a:t>
            </a:r>
          </a:p>
          <a:p>
            <a:r>
              <a:rPr lang="en-GB" sz="2400" dirty="0">
                <a:solidFill>
                  <a:schemeClr val="bg1"/>
                </a:solidFill>
              </a:rPr>
              <a:t>We want to look at mental health and feminism as a theme as we feel the characters all seem to represent a mental disorder. </a:t>
            </a:r>
          </a:p>
          <a:p>
            <a:endParaRPr lang="en-GB" sz="2400" dirty="0">
              <a:solidFill>
                <a:schemeClr val="bg1"/>
              </a:solidFill>
            </a:endParaRPr>
          </a:p>
          <a:p>
            <a:r>
              <a:rPr lang="en-GB" sz="2400" dirty="0">
                <a:solidFill>
                  <a:schemeClr val="bg1"/>
                </a:solidFill>
              </a:rPr>
              <a:t>Key words: </a:t>
            </a:r>
          </a:p>
          <a:p>
            <a:pPr marL="0" indent="0">
              <a:buNone/>
            </a:pPr>
            <a:r>
              <a:rPr lang="en-GB" sz="2400" dirty="0">
                <a:solidFill>
                  <a:schemeClr val="bg1"/>
                </a:solidFill>
              </a:rPr>
              <a:t>                       - Dream like</a:t>
            </a:r>
          </a:p>
          <a:p>
            <a:pPr marL="0" indent="0">
              <a:buNone/>
            </a:pPr>
            <a:r>
              <a:rPr lang="en-GB" sz="2400" dirty="0">
                <a:solidFill>
                  <a:schemeClr val="bg1"/>
                </a:solidFill>
              </a:rPr>
              <a:t>                       - Traditional </a:t>
            </a:r>
          </a:p>
          <a:p>
            <a:pPr marL="0" indent="0">
              <a:buNone/>
            </a:pPr>
            <a:r>
              <a:rPr lang="en-GB" sz="2400" dirty="0">
                <a:solidFill>
                  <a:schemeClr val="bg1"/>
                </a:solidFill>
              </a:rPr>
              <a:t>                       - Creepy  </a:t>
            </a:r>
          </a:p>
          <a:p>
            <a:endParaRPr lang="en-GB" sz="2000" dirty="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3464707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686CBC-5ADF-4118-A46F-3AD8A7E84EE2}"/>
              </a:ext>
            </a:extLst>
          </p:cNvPr>
          <p:cNvSpPr>
            <a:spLocks noGrp="1"/>
          </p:cNvSpPr>
          <p:nvPr>
            <p:ph type="title"/>
          </p:nvPr>
        </p:nvSpPr>
        <p:spPr>
          <a:xfrm>
            <a:off x="2311147" y="365760"/>
            <a:ext cx="7569706" cy="1288238"/>
          </a:xfrm>
        </p:spPr>
        <p:txBody>
          <a:bodyPr anchor="ctr">
            <a:normAutofit/>
          </a:bodyPr>
          <a:lstStyle/>
          <a:p>
            <a:pPr algn="ctr"/>
            <a:r>
              <a:rPr lang="en-GB" dirty="0"/>
              <a:t>Characters representing</a:t>
            </a:r>
            <a:endParaRPr lang="en-GB"/>
          </a:p>
        </p:txBody>
      </p:sp>
      <p:sp>
        <p:nvSpPr>
          <p:cNvPr id="3" name="Content Placeholder 2">
            <a:extLst>
              <a:ext uri="{FF2B5EF4-FFF2-40B4-BE49-F238E27FC236}">
                <a16:creationId xmlns:a16="http://schemas.microsoft.com/office/drawing/2014/main" id="{05E5D9D5-C4FA-4699-B21E-34E04D9EE8D1}"/>
              </a:ext>
            </a:extLst>
          </p:cNvPr>
          <p:cNvSpPr>
            <a:spLocks noGrp="1"/>
          </p:cNvSpPr>
          <p:nvPr>
            <p:ph idx="1"/>
          </p:nvPr>
        </p:nvSpPr>
        <p:spPr>
          <a:xfrm>
            <a:off x="1659989" y="1378634"/>
            <a:ext cx="9242472" cy="5219114"/>
          </a:xfrm>
        </p:spPr>
        <p:txBody>
          <a:bodyPr anchor="t">
            <a:normAutofit/>
          </a:bodyPr>
          <a:lstStyle/>
          <a:p>
            <a:r>
              <a:rPr lang="en-GB" sz="1600" b="1" dirty="0"/>
              <a:t>Kearney</a:t>
            </a:r>
            <a:r>
              <a:rPr lang="en-GB" sz="1600" dirty="0"/>
              <a:t> –</a:t>
            </a:r>
            <a:r>
              <a:rPr lang="en-GB" sz="1600" dirty="0">
                <a:solidFill>
                  <a:srgbClr val="00B0F0"/>
                </a:solidFill>
              </a:rPr>
              <a:t> </a:t>
            </a:r>
            <a:r>
              <a:rPr lang="en-GB" sz="1600" i="1" u="sng" dirty="0">
                <a:solidFill>
                  <a:srgbClr val="00B0F0"/>
                </a:solidFill>
              </a:rPr>
              <a:t>Schizophrenia</a:t>
            </a:r>
            <a:r>
              <a:rPr lang="en-GB" sz="1600" dirty="0">
                <a:solidFill>
                  <a:srgbClr val="00B0F0"/>
                </a:solidFill>
              </a:rPr>
              <a:t> </a:t>
            </a:r>
            <a:r>
              <a:rPr lang="en-GB" sz="1600" dirty="0"/>
              <a:t>as he seems to believe Sybil the pig can talk to him and is more then just a normal pig. </a:t>
            </a:r>
          </a:p>
          <a:p>
            <a:r>
              <a:rPr lang="en-GB" sz="1600" b="1" dirty="0"/>
              <a:t>Lizzie</a:t>
            </a:r>
            <a:r>
              <a:rPr lang="en-GB" sz="1600" dirty="0"/>
              <a:t> – </a:t>
            </a:r>
            <a:r>
              <a:rPr lang="en-GB" sz="1600" i="1" u="sng" dirty="0">
                <a:solidFill>
                  <a:srgbClr val="00B0F0"/>
                </a:solidFill>
              </a:rPr>
              <a:t>Impulse Control disorder</a:t>
            </a:r>
            <a:r>
              <a:rPr lang="en-GB" sz="1600" dirty="0"/>
              <a:t>. Impulse to destroy Burns down brothel, blows up Mr Sugar. always fiddling with bag.</a:t>
            </a:r>
          </a:p>
          <a:p>
            <a:r>
              <a:rPr lang="en-GB" sz="1600" b="1" dirty="0"/>
              <a:t>Buffo</a:t>
            </a:r>
            <a:r>
              <a:rPr lang="en-GB" sz="1600" dirty="0"/>
              <a:t> – </a:t>
            </a:r>
            <a:r>
              <a:rPr lang="en-GB" sz="1600" i="1" u="sng" dirty="0">
                <a:solidFill>
                  <a:srgbClr val="00B0F0"/>
                </a:solidFill>
              </a:rPr>
              <a:t>Depression</a:t>
            </a:r>
            <a:r>
              <a:rPr lang="en-GB" sz="1600" i="1" u="sng" dirty="0"/>
              <a:t> </a:t>
            </a:r>
            <a:r>
              <a:rPr lang="en-GB" sz="1600" dirty="0"/>
              <a:t>and</a:t>
            </a:r>
            <a:r>
              <a:rPr lang="en-GB" sz="1600" i="1" u="sng" dirty="0"/>
              <a:t> </a:t>
            </a:r>
            <a:r>
              <a:rPr lang="en-GB" sz="1600" i="1" u="sng" dirty="0">
                <a:solidFill>
                  <a:srgbClr val="00B0F0"/>
                </a:solidFill>
              </a:rPr>
              <a:t>Borderline Personality Disorder</a:t>
            </a:r>
            <a:r>
              <a:rPr lang="en-GB" sz="1600" dirty="0">
                <a:solidFill>
                  <a:srgbClr val="FF0000"/>
                </a:solidFill>
              </a:rPr>
              <a:t>. </a:t>
            </a:r>
            <a:r>
              <a:rPr lang="en-GB" sz="1600" dirty="0"/>
              <a:t>Mood swings, god complex, wants to die, drinks himself drunk to forget the pain. </a:t>
            </a:r>
          </a:p>
          <a:p>
            <a:r>
              <a:rPr lang="en-GB" sz="1600" b="1" dirty="0"/>
              <a:t>Mignon</a:t>
            </a:r>
            <a:r>
              <a:rPr lang="en-GB" sz="1600" dirty="0"/>
              <a:t> –</a:t>
            </a:r>
            <a:r>
              <a:rPr lang="en-GB" sz="1600" dirty="0">
                <a:solidFill>
                  <a:srgbClr val="FF0000"/>
                </a:solidFill>
              </a:rPr>
              <a:t> </a:t>
            </a:r>
            <a:r>
              <a:rPr lang="en-GB" sz="1600" i="1" u="sng" dirty="0">
                <a:solidFill>
                  <a:srgbClr val="00B0F0"/>
                </a:solidFill>
              </a:rPr>
              <a:t>Post Traumatic Stress Disorder </a:t>
            </a:r>
            <a:r>
              <a:rPr lang="en-GB" sz="1600" dirty="0"/>
              <a:t>abused by Buffo. Troubled childhood. withdrawn, quiet.</a:t>
            </a:r>
          </a:p>
          <a:p>
            <a:r>
              <a:rPr lang="en-GB" sz="1600" b="1" dirty="0"/>
              <a:t>Samson</a:t>
            </a:r>
            <a:r>
              <a:rPr lang="en-GB" sz="1600" dirty="0"/>
              <a:t> – </a:t>
            </a:r>
            <a:r>
              <a:rPr lang="en-GB" sz="1600" i="1" u="sng" dirty="0">
                <a:solidFill>
                  <a:srgbClr val="00B0F0"/>
                </a:solidFill>
              </a:rPr>
              <a:t>Autism</a:t>
            </a:r>
            <a:r>
              <a:rPr lang="en-GB" sz="1600" dirty="0"/>
              <a:t>, Inappropriate social interactions. Doesn’t understand situations, such as wen he killed Buffo.</a:t>
            </a:r>
          </a:p>
          <a:p>
            <a:r>
              <a:rPr lang="en-GB" sz="1600" b="1" dirty="0"/>
              <a:t>Fevvers</a:t>
            </a:r>
            <a:r>
              <a:rPr lang="en-GB" sz="1600" dirty="0"/>
              <a:t> – </a:t>
            </a:r>
            <a:r>
              <a:rPr lang="en-GB" sz="1600" i="1" u="sng" dirty="0">
                <a:solidFill>
                  <a:srgbClr val="00B0F0"/>
                </a:solidFill>
              </a:rPr>
              <a:t>Physical Disability </a:t>
            </a:r>
            <a:r>
              <a:rPr lang="en-GB" sz="1600" dirty="0"/>
              <a:t>as she has wings and repeatedly get referred to and treated like a freak or something to just gaze at.</a:t>
            </a:r>
          </a:p>
          <a:p>
            <a:r>
              <a:rPr lang="en-GB" sz="1600" b="1" dirty="0"/>
              <a:t>Jack</a:t>
            </a:r>
            <a:r>
              <a:rPr lang="en-GB" sz="1600" dirty="0"/>
              <a:t> – </a:t>
            </a:r>
            <a:r>
              <a:rPr lang="en-GB" sz="1600" i="1" u="sng" dirty="0">
                <a:solidFill>
                  <a:srgbClr val="00B0F0"/>
                </a:solidFill>
              </a:rPr>
              <a:t>Psychosis hallucination</a:t>
            </a:r>
            <a:r>
              <a:rPr lang="en-GB" sz="1600" dirty="0"/>
              <a:t>. He sees the brothel burning, Vesta etc. He is convinced to become a clown even though he is not skilled at it (Delusional) </a:t>
            </a:r>
          </a:p>
          <a:p>
            <a:r>
              <a:rPr lang="en-GB" sz="1600" b="1" dirty="0"/>
              <a:t>Mr Sugar </a:t>
            </a:r>
            <a:r>
              <a:rPr lang="en-GB" sz="1600" dirty="0"/>
              <a:t>– </a:t>
            </a:r>
            <a:r>
              <a:rPr lang="en-GB" sz="1600" i="1" u="sng" dirty="0">
                <a:solidFill>
                  <a:srgbClr val="00B0F0"/>
                </a:solidFill>
              </a:rPr>
              <a:t>Obsessive Compulsive Disorder </a:t>
            </a:r>
            <a:r>
              <a:rPr lang="en-GB" sz="1600" dirty="0"/>
              <a:t>He collects wings and really wants Fevvers wings.</a:t>
            </a:r>
          </a:p>
          <a:p>
            <a:r>
              <a:rPr lang="en-GB" sz="1600" b="1" dirty="0"/>
              <a:t>Ma Nelson </a:t>
            </a:r>
            <a:r>
              <a:rPr lang="en-GB" sz="1600" dirty="0"/>
              <a:t>– </a:t>
            </a:r>
            <a:r>
              <a:rPr lang="en-GB" sz="1600" i="1" u="sng" dirty="0">
                <a:solidFill>
                  <a:srgbClr val="00B0F0"/>
                </a:solidFill>
              </a:rPr>
              <a:t>Dementia</a:t>
            </a:r>
            <a:r>
              <a:rPr lang="en-GB" sz="1600" dirty="0"/>
              <a:t>, has poor judgement by carrying a sword around, could have been confused and disoriented which caused he to fall wen dying.  </a:t>
            </a:r>
          </a:p>
          <a:p>
            <a:pPr marL="0" indent="0">
              <a:buNone/>
            </a:pPr>
            <a:endParaRPr lang="en-GB" sz="1300" dirty="0"/>
          </a:p>
        </p:txBody>
      </p:sp>
    </p:spTree>
    <p:extLst>
      <p:ext uri="{BB962C8B-B14F-4D97-AF65-F5344CB8AC3E}">
        <p14:creationId xmlns:p14="http://schemas.microsoft.com/office/powerpoint/2010/main" val="2917802575"/>
      </p:ext>
    </p:extLst>
  </p:cSld>
  <p:clrMapOvr>
    <a:overrideClrMapping bg1="dk1" tx1="lt1" bg2="dk2" tx2="lt2" accent1="accent1" accent2="accent2" accent3="accent3" accent4="accent4" accent5="accent5" accent6="accent6" hlink="hlink" folHlink="folHlink"/>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2F6C0EDC-A261-483C-A219-525D47994B5F}"/>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cs typeface="Calibri Light"/>
              </a:rPr>
              <a:t>Props list Act 1 – scene 1</a:t>
            </a:r>
            <a:endParaRPr lang="en-GB" sz="8000">
              <a:solidFill>
                <a:schemeClr val="bg1"/>
              </a:solidFill>
            </a:endParaRP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9800E1-442B-4122-B28C-EB622A2CB6D9}"/>
              </a:ext>
            </a:extLst>
          </p:cNvPr>
          <p:cNvSpPr>
            <a:spLocks noGrp="1"/>
          </p:cNvSpPr>
          <p:nvPr>
            <p:ph idx="1"/>
          </p:nvPr>
        </p:nvSpPr>
        <p:spPr>
          <a:xfrm>
            <a:off x="5223803" y="196951"/>
            <a:ext cx="3512234" cy="6464097"/>
          </a:xfrm>
        </p:spPr>
        <p:txBody>
          <a:bodyPr anchor="ctr">
            <a:normAutofit/>
          </a:bodyPr>
          <a:lstStyle/>
          <a:p>
            <a:r>
              <a:rPr lang="en-GB" sz="2400" dirty="0">
                <a:solidFill>
                  <a:schemeClr val="bg1"/>
                </a:solidFill>
              </a:rPr>
              <a:t>Book (new </a:t>
            </a:r>
            <a:r>
              <a:rPr lang="en-GB" sz="2400" dirty="0" err="1">
                <a:solidFill>
                  <a:schemeClr val="bg1"/>
                </a:solidFill>
              </a:rPr>
              <a:t>york</a:t>
            </a:r>
            <a:r>
              <a:rPr lang="en-GB" sz="2400" dirty="0">
                <a:solidFill>
                  <a:schemeClr val="bg1"/>
                </a:solidFill>
              </a:rPr>
              <a:t> times),</a:t>
            </a:r>
          </a:p>
          <a:p>
            <a:r>
              <a:rPr lang="en-GB" sz="2400" dirty="0">
                <a:solidFill>
                  <a:schemeClr val="bg1"/>
                </a:solidFill>
              </a:rPr>
              <a:t>pencil,</a:t>
            </a:r>
          </a:p>
          <a:p>
            <a:r>
              <a:rPr lang="en-GB" sz="2400" dirty="0">
                <a:solidFill>
                  <a:schemeClr val="bg1"/>
                </a:solidFill>
              </a:rPr>
              <a:t>piano</a:t>
            </a:r>
          </a:p>
          <a:p>
            <a:r>
              <a:rPr lang="en-GB" sz="2400" dirty="0">
                <a:solidFill>
                  <a:schemeClr val="bg1"/>
                </a:solidFill>
              </a:rPr>
              <a:t>pigeons</a:t>
            </a:r>
          </a:p>
          <a:p>
            <a:r>
              <a:rPr lang="en-GB" sz="2400" dirty="0">
                <a:solidFill>
                  <a:schemeClr val="bg1"/>
                </a:solidFill>
              </a:rPr>
              <a:t>bowl of jellied eels</a:t>
            </a:r>
          </a:p>
          <a:p>
            <a:r>
              <a:rPr lang="en-GB" sz="2400" dirty="0">
                <a:solidFill>
                  <a:schemeClr val="bg1"/>
                </a:solidFill>
              </a:rPr>
              <a:t>clock</a:t>
            </a:r>
          </a:p>
          <a:p>
            <a:r>
              <a:rPr lang="en-GB" sz="2400" dirty="0">
                <a:solidFill>
                  <a:schemeClr val="bg1"/>
                </a:solidFill>
              </a:rPr>
              <a:t>Sword</a:t>
            </a:r>
          </a:p>
          <a:p>
            <a:r>
              <a:rPr lang="en-GB" sz="2400" dirty="0">
                <a:solidFill>
                  <a:schemeClr val="bg1"/>
                </a:solidFill>
              </a:rPr>
              <a:t>lizzies bag</a:t>
            </a:r>
          </a:p>
          <a:p>
            <a:r>
              <a:rPr lang="en-GB" sz="2400" dirty="0">
                <a:solidFill>
                  <a:schemeClr val="bg1"/>
                </a:solidFill>
              </a:rPr>
              <a:t>Champagne</a:t>
            </a:r>
          </a:p>
          <a:p>
            <a:r>
              <a:rPr lang="en-GB" sz="2400" dirty="0">
                <a:solidFill>
                  <a:schemeClr val="bg1"/>
                </a:solidFill>
              </a:rPr>
              <a:t>Cigarettes</a:t>
            </a:r>
          </a:p>
          <a:p>
            <a:r>
              <a:rPr lang="en-GB" sz="2400" dirty="0">
                <a:solidFill>
                  <a:schemeClr val="bg1"/>
                </a:solidFill>
              </a:rPr>
              <a:t>Bath</a:t>
            </a:r>
          </a:p>
        </p:txBody>
      </p:sp>
      <p:sp>
        <p:nvSpPr>
          <p:cNvPr id="5" name="TextBox 4">
            <a:extLst>
              <a:ext uri="{FF2B5EF4-FFF2-40B4-BE49-F238E27FC236}">
                <a16:creationId xmlns:a16="http://schemas.microsoft.com/office/drawing/2014/main" id="{63A482A3-9732-4FCB-AE30-9AC4E06DB1E9}"/>
              </a:ext>
            </a:extLst>
          </p:cNvPr>
          <p:cNvSpPr txBox="1"/>
          <p:nvPr/>
        </p:nvSpPr>
        <p:spPr>
          <a:xfrm>
            <a:off x="9013668" y="1344694"/>
            <a:ext cx="2775057" cy="4062651"/>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rPr>
              <a:t>kerosene</a:t>
            </a:r>
          </a:p>
          <a:p>
            <a:pPr marL="285750" indent="-285750">
              <a:buFont typeface="Arial" panose="020B0604020202020204" pitchFamily="34" charset="0"/>
              <a:buChar char="•"/>
            </a:pPr>
            <a:r>
              <a:rPr lang="en-GB" sz="2400" dirty="0">
                <a:solidFill>
                  <a:schemeClr val="bg1"/>
                </a:solidFill>
              </a:rPr>
              <a:t>Bottle</a:t>
            </a:r>
          </a:p>
          <a:p>
            <a:pPr marL="285750" indent="-285750">
              <a:buFont typeface="Arial" panose="020B0604020202020204" pitchFamily="34" charset="0"/>
              <a:buChar char="•"/>
            </a:pPr>
            <a:r>
              <a:rPr lang="en-GB" sz="2400" dirty="0">
                <a:solidFill>
                  <a:schemeClr val="bg1"/>
                </a:solidFill>
              </a:rPr>
              <a:t>Dressing case</a:t>
            </a:r>
          </a:p>
          <a:p>
            <a:pPr marL="285750" indent="-285750">
              <a:buFont typeface="Arial" panose="020B0604020202020204" pitchFamily="34" charset="0"/>
              <a:buChar char="•"/>
            </a:pPr>
            <a:r>
              <a:rPr lang="en-GB" sz="2400" dirty="0">
                <a:solidFill>
                  <a:schemeClr val="bg1"/>
                </a:solidFill>
              </a:rPr>
              <a:t>Jewellery box</a:t>
            </a:r>
          </a:p>
          <a:p>
            <a:pPr marL="285750" indent="-285750">
              <a:buFont typeface="Arial" panose="020B0604020202020204" pitchFamily="34" charset="0"/>
              <a:buChar char="•"/>
            </a:pPr>
            <a:r>
              <a:rPr lang="en-GB" sz="2400" dirty="0">
                <a:solidFill>
                  <a:schemeClr val="bg1"/>
                </a:solidFill>
              </a:rPr>
              <a:t>Ring stand</a:t>
            </a:r>
          </a:p>
          <a:p>
            <a:pPr marL="285750" indent="-285750">
              <a:buFont typeface="Arial" panose="020B0604020202020204" pitchFamily="34" charset="0"/>
              <a:buChar char="•"/>
            </a:pPr>
            <a:r>
              <a:rPr lang="en-GB" sz="2400" dirty="0">
                <a:solidFill>
                  <a:schemeClr val="bg1"/>
                </a:solidFill>
              </a:rPr>
              <a:t>Perfumes</a:t>
            </a:r>
          </a:p>
          <a:p>
            <a:pPr marL="285750" indent="-285750">
              <a:buFont typeface="Arial" panose="020B0604020202020204" pitchFamily="34" charset="0"/>
              <a:buChar char="•"/>
            </a:pPr>
            <a:r>
              <a:rPr lang="en-GB" sz="2400" dirty="0">
                <a:solidFill>
                  <a:schemeClr val="bg1"/>
                </a:solidFill>
              </a:rPr>
              <a:t>Drinks on tray</a:t>
            </a:r>
          </a:p>
          <a:p>
            <a:pPr marL="285750" indent="-285750">
              <a:buFont typeface="Arial" panose="020B0604020202020204" pitchFamily="34" charset="0"/>
              <a:buChar char="•"/>
            </a:pPr>
            <a:r>
              <a:rPr lang="en-GB" sz="2400" dirty="0">
                <a:solidFill>
                  <a:schemeClr val="bg1"/>
                </a:solidFill>
              </a:rPr>
              <a:t>Stuff for men</a:t>
            </a:r>
          </a:p>
          <a:p>
            <a:pPr marL="285750" indent="-285750">
              <a:buFont typeface="Arial" panose="020B0604020202020204" pitchFamily="34" charset="0"/>
              <a:buChar char="•"/>
            </a:pPr>
            <a:r>
              <a:rPr lang="en-GB" sz="2400" dirty="0">
                <a:solidFill>
                  <a:schemeClr val="bg1"/>
                </a:solidFill>
              </a:rPr>
              <a:t>Candles</a:t>
            </a:r>
          </a:p>
          <a:p>
            <a:pPr marL="285750" indent="-285750">
              <a:buFont typeface="Arial" panose="020B0604020202020204" pitchFamily="34" charset="0"/>
              <a:buChar char="•"/>
            </a:pPr>
            <a:r>
              <a:rPr lang="en-GB" sz="2400" dirty="0">
                <a:solidFill>
                  <a:schemeClr val="bg1"/>
                </a:solidFill>
              </a:rPr>
              <a:t>plants</a:t>
            </a:r>
          </a:p>
          <a:p>
            <a:endParaRPr lang="en-GB" dirty="0"/>
          </a:p>
        </p:txBody>
      </p:sp>
    </p:spTree>
    <p:extLst>
      <p:ext uri="{BB962C8B-B14F-4D97-AF65-F5344CB8AC3E}">
        <p14:creationId xmlns:p14="http://schemas.microsoft.com/office/powerpoint/2010/main" val="77339751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BD0505EE-D99C-4441-8B17-54E8CB421FFF}"/>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Props List Act 2 - Scene 1</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1853EB-AE6A-4C9A-89E8-8D9F12D54498}"/>
              </a:ext>
            </a:extLst>
          </p:cNvPr>
          <p:cNvSpPr>
            <a:spLocks noGrp="1"/>
          </p:cNvSpPr>
          <p:nvPr>
            <p:ph idx="1"/>
          </p:nvPr>
        </p:nvSpPr>
        <p:spPr>
          <a:xfrm>
            <a:off x="6096000" y="1108061"/>
            <a:ext cx="5008901" cy="4571972"/>
          </a:xfrm>
        </p:spPr>
        <p:txBody>
          <a:bodyPr anchor="ctr">
            <a:normAutofit/>
          </a:bodyPr>
          <a:lstStyle/>
          <a:p>
            <a:r>
              <a:rPr lang="en-GB" sz="2400" dirty="0">
                <a:solidFill>
                  <a:schemeClr val="bg1"/>
                </a:solidFill>
              </a:rPr>
              <a:t>Drum</a:t>
            </a:r>
          </a:p>
          <a:p>
            <a:r>
              <a:rPr lang="en-GB" sz="2400" dirty="0">
                <a:solidFill>
                  <a:schemeClr val="bg1"/>
                </a:solidFill>
              </a:rPr>
              <a:t>bottle </a:t>
            </a:r>
          </a:p>
          <a:p>
            <a:r>
              <a:rPr lang="en-GB" sz="2400" dirty="0">
                <a:solidFill>
                  <a:schemeClr val="bg1"/>
                </a:solidFill>
              </a:rPr>
              <a:t>gun</a:t>
            </a:r>
          </a:p>
          <a:p>
            <a:r>
              <a:rPr lang="en-GB" sz="2400" dirty="0">
                <a:solidFill>
                  <a:schemeClr val="bg1"/>
                </a:solidFill>
              </a:rPr>
              <a:t>contract papers/scroll</a:t>
            </a:r>
          </a:p>
          <a:p>
            <a:r>
              <a:rPr lang="en-GB" sz="2400" dirty="0">
                <a:solidFill>
                  <a:schemeClr val="bg1"/>
                </a:solidFill>
              </a:rPr>
              <a:t>lizzies bag</a:t>
            </a:r>
          </a:p>
          <a:p>
            <a:r>
              <a:rPr lang="en-GB" sz="2400" dirty="0">
                <a:solidFill>
                  <a:schemeClr val="bg1"/>
                </a:solidFill>
              </a:rPr>
              <a:t>Iron bar</a:t>
            </a:r>
          </a:p>
          <a:p>
            <a:r>
              <a:rPr lang="en-GB" sz="2400" dirty="0">
                <a:solidFill>
                  <a:schemeClr val="bg1"/>
                </a:solidFill>
              </a:rPr>
              <a:t>Clown props</a:t>
            </a:r>
          </a:p>
          <a:p>
            <a:pPr marL="0" indent="0">
              <a:buNone/>
            </a:pPr>
            <a:endParaRPr lang="en-GB" sz="2400" dirty="0">
              <a:solidFill>
                <a:schemeClr val="bg1"/>
              </a:solidFill>
            </a:endParaRPr>
          </a:p>
        </p:txBody>
      </p:sp>
    </p:spTree>
    <p:extLst>
      <p:ext uri="{BB962C8B-B14F-4D97-AF65-F5344CB8AC3E}">
        <p14:creationId xmlns:p14="http://schemas.microsoft.com/office/powerpoint/2010/main" val="75711627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C2FA530C-1978-4EDB-A893-35D6B8351837}"/>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Prop List Act 2 – Scene 2</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467F889-824C-4C08-8F27-4A4F2FA6A452}"/>
              </a:ext>
            </a:extLst>
          </p:cNvPr>
          <p:cNvSpPr>
            <a:spLocks noGrp="1"/>
          </p:cNvSpPr>
          <p:nvPr>
            <p:ph idx="1"/>
          </p:nvPr>
        </p:nvSpPr>
        <p:spPr>
          <a:xfrm>
            <a:off x="6096000" y="1108061"/>
            <a:ext cx="5008901" cy="4571972"/>
          </a:xfrm>
        </p:spPr>
        <p:txBody>
          <a:bodyPr anchor="ctr">
            <a:normAutofit/>
          </a:bodyPr>
          <a:lstStyle/>
          <a:p>
            <a:r>
              <a:rPr lang="en-GB" sz="2400" dirty="0">
                <a:solidFill>
                  <a:schemeClr val="bg1"/>
                </a:solidFill>
              </a:rPr>
              <a:t>Lizzies bag with bomb</a:t>
            </a:r>
          </a:p>
          <a:p>
            <a:r>
              <a:rPr lang="en-GB" sz="2400" dirty="0">
                <a:solidFill>
                  <a:schemeClr val="bg1"/>
                </a:solidFill>
              </a:rPr>
              <a:t>destroyed book</a:t>
            </a:r>
          </a:p>
          <a:p>
            <a:r>
              <a:rPr lang="en-GB" sz="2400" dirty="0">
                <a:solidFill>
                  <a:schemeClr val="bg1"/>
                </a:solidFill>
              </a:rPr>
              <a:t>Rag</a:t>
            </a:r>
          </a:p>
          <a:p>
            <a:r>
              <a:rPr lang="en-GB" sz="2400" dirty="0">
                <a:solidFill>
                  <a:schemeClr val="bg1"/>
                </a:solidFill>
              </a:rPr>
              <a:t>alcohol bottles</a:t>
            </a:r>
          </a:p>
          <a:p>
            <a:r>
              <a:rPr lang="en-GB" sz="2400" dirty="0">
                <a:solidFill>
                  <a:schemeClr val="bg1"/>
                </a:solidFill>
              </a:rPr>
              <a:t>water hose,</a:t>
            </a:r>
          </a:p>
        </p:txBody>
      </p:sp>
    </p:spTree>
    <p:extLst>
      <p:ext uri="{BB962C8B-B14F-4D97-AF65-F5344CB8AC3E}">
        <p14:creationId xmlns:p14="http://schemas.microsoft.com/office/powerpoint/2010/main" val="219516520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E7F940B6-4402-43C3-B859-7C18F805CAFF}"/>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Prop List Act 2 – Scene 3</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F50A34-7FFA-4DC9-9D4D-1F8F94F12FFE}"/>
              </a:ext>
            </a:extLst>
          </p:cNvPr>
          <p:cNvSpPr>
            <a:spLocks noGrp="1"/>
          </p:cNvSpPr>
          <p:nvPr>
            <p:ph idx="1"/>
          </p:nvPr>
        </p:nvSpPr>
        <p:spPr>
          <a:xfrm>
            <a:off x="6096000" y="1108061"/>
            <a:ext cx="5008901" cy="4571972"/>
          </a:xfrm>
        </p:spPr>
        <p:txBody>
          <a:bodyPr anchor="ctr">
            <a:normAutofit/>
          </a:bodyPr>
          <a:lstStyle/>
          <a:p>
            <a:r>
              <a:rPr lang="en-GB" sz="2400" dirty="0">
                <a:solidFill>
                  <a:schemeClr val="bg1"/>
                </a:solidFill>
              </a:rPr>
              <a:t>Clown props</a:t>
            </a:r>
          </a:p>
          <a:p>
            <a:r>
              <a:rPr lang="en-GB" sz="2400" dirty="0">
                <a:solidFill>
                  <a:schemeClr val="bg1"/>
                </a:solidFill>
              </a:rPr>
              <a:t>Small Mirrors</a:t>
            </a:r>
          </a:p>
          <a:p>
            <a:r>
              <a:rPr lang="en-GB" sz="2400" dirty="0">
                <a:solidFill>
                  <a:schemeClr val="bg1"/>
                </a:solidFill>
              </a:rPr>
              <a:t>Alcohol </a:t>
            </a:r>
          </a:p>
          <a:p>
            <a:r>
              <a:rPr lang="en-GB" sz="2400" dirty="0">
                <a:solidFill>
                  <a:schemeClr val="bg1"/>
                </a:solidFill>
              </a:rPr>
              <a:t>Clown make up</a:t>
            </a:r>
          </a:p>
          <a:p>
            <a:r>
              <a:rPr lang="en-GB" sz="2400" dirty="0">
                <a:solidFill>
                  <a:schemeClr val="bg1"/>
                </a:solidFill>
              </a:rPr>
              <a:t>Chair</a:t>
            </a:r>
          </a:p>
          <a:p>
            <a:r>
              <a:rPr lang="en-GB" sz="2400" dirty="0">
                <a:solidFill>
                  <a:schemeClr val="bg1"/>
                </a:solidFill>
              </a:rPr>
              <a:t>Desk</a:t>
            </a:r>
          </a:p>
          <a:p>
            <a:r>
              <a:rPr lang="en-GB" sz="2400" dirty="0">
                <a:solidFill>
                  <a:schemeClr val="bg1"/>
                </a:solidFill>
              </a:rPr>
              <a:t>Trunk </a:t>
            </a:r>
          </a:p>
        </p:txBody>
      </p:sp>
    </p:spTree>
    <p:extLst>
      <p:ext uri="{BB962C8B-B14F-4D97-AF65-F5344CB8AC3E}">
        <p14:creationId xmlns:p14="http://schemas.microsoft.com/office/powerpoint/2010/main" val="80652042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211ECD62-05C2-446D-9C26-5A1A792D9A29}"/>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Prop List Act 2 – Scene 4</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37CA665-71E8-4F64-A61A-C63381C6CC75}"/>
              </a:ext>
            </a:extLst>
          </p:cNvPr>
          <p:cNvSpPr>
            <a:spLocks noGrp="1"/>
          </p:cNvSpPr>
          <p:nvPr>
            <p:ph idx="1"/>
          </p:nvPr>
        </p:nvSpPr>
        <p:spPr>
          <a:xfrm>
            <a:off x="6096000" y="1108061"/>
            <a:ext cx="5008901" cy="4571972"/>
          </a:xfrm>
        </p:spPr>
        <p:txBody>
          <a:bodyPr anchor="ctr">
            <a:normAutofit/>
          </a:bodyPr>
          <a:lstStyle/>
          <a:p>
            <a:r>
              <a:rPr lang="en-GB" sz="2400" dirty="0">
                <a:solidFill>
                  <a:schemeClr val="bg1"/>
                </a:solidFill>
              </a:rPr>
              <a:t>Flowers</a:t>
            </a:r>
          </a:p>
          <a:p>
            <a:r>
              <a:rPr lang="en-GB" sz="2400" dirty="0">
                <a:solidFill>
                  <a:schemeClr val="bg1"/>
                </a:solidFill>
              </a:rPr>
              <a:t>Camera</a:t>
            </a:r>
          </a:p>
          <a:p>
            <a:r>
              <a:rPr lang="en-GB" sz="2400" dirty="0">
                <a:solidFill>
                  <a:schemeClr val="bg1"/>
                </a:solidFill>
              </a:rPr>
              <a:t>box of chocolates</a:t>
            </a:r>
          </a:p>
          <a:p>
            <a:r>
              <a:rPr lang="en-GB" sz="2400" dirty="0">
                <a:solidFill>
                  <a:schemeClr val="bg1"/>
                </a:solidFill>
              </a:rPr>
              <a:t>Bath</a:t>
            </a:r>
          </a:p>
          <a:p>
            <a:r>
              <a:rPr lang="en-GB" sz="2400" dirty="0">
                <a:solidFill>
                  <a:schemeClr val="bg1"/>
                </a:solidFill>
              </a:rPr>
              <a:t>makeup remover</a:t>
            </a:r>
          </a:p>
          <a:p>
            <a:r>
              <a:rPr lang="en-GB" sz="2400" dirty="0">
                <a:solidFill>
                  <a:schemeClr val="bg1"/>
                </a:solidFill>
              </a:rPr>
              <a:t>single flower.</a:t>
            </a:r>
          </a:p>
          <a:p>
            <a:r>
              <a:rPr lang="en-GB" sz="2400" dirty="0">
                <a:solidFill>
                  <a:schemeClr val="bg1"/>
                </a:solidFill>
              </a:rPr>
              <a:t>Vase</a:t>
            </a:r>
          </a:p>
          <a:p>
            <a:r>
              <a:rPr lang="en-GB" sz="2400" dirty="0">
                <a:solidFill>
                  <a:schemeClr val="bg1"/>
                </a:solidFill>
              </a:rPr>
              <a:t>Candlesticks</a:t>
            </a:r>
          </a:p>
          <a:p>
            <a:r>
              <a:rPr lang="en-GB" sz="2400" dirty="0">
                <a:solidFill>
                  <a:schemeClr val="bg1"/>
                </a:solidFill>
              </a:rPr>
              <a:t>plants</a:t>
            </a:r>
          </a:p>
        </p:txBody>
      </p:sp>
    </p:spTree>
    <p:extLst>
      <p:ext uri="{BB962C8B-B14F-4D97-AF65-F5344CB8AC3E}">
        <p14:creationId xmlns:p14="http://schemas.microsoft.com/office/powerpoint/2010/main" val="62284181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E4635F66-2322-41A7-B648-C4EEB75FA476}"/>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Prop List Act 2 – Scene 5</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95C171A-2CF9-4FE3-9C6D-861C2E2CB812}"/>
              </a:ext>
            </a:extLst>
          </p:cNvPr>
          <p:cNvSpPr>
            <a:spLocks noGrp="1"/>
          </p:cNvSpPr>
          <p:nvPr>
            <p:ph idx="1"/>
          </p:nvPr>
        </p:nvSpPr>
        <p:spPr>
          <a:xfrm>
            <a:off x="6096000" y="1108061"/>
            <a:ext cx="5008901" cy="4571972"/>
          </a:xfrm>
        </p:spPr>
        <p:txBody>
          <a:bodyPr anchor="ctr">
            <a:normAutofit/>
          </a:bodyPr>
          <a:lstStyle/>
          <a:p>
            <a:r>
              <a:rPr lang="en-GB" sz="2400" dirty="0">
                <a:solidFill>
                  <a:schemeClr val="bg1"/>
                </a:solidFill>
              </a:rPr>
              <a:t>Tigers</a:t>
            </a:r>
          </a:p>
          <a:p>
            <a:r>
              <a:rPr lang="en-GB" sz="2400" dirty="0">
                <a:solidFill>
                  <a:schemeClr val="bg1"/>
                </a:solidFill>
              </a:rPr>
              <a:t>Lizzies bag</a:t>
            </a:r>
          </a:p>
          <a:p>
            <a:r>
              <a:rPr lang="en-GB" sz="2400" dirty="0">
                <a:solidFill>
                  <a:schemeClr val="bg1"/>
                </a:solidFill>
              </a:rPr>
              <a:t>Gun</a:t>
            </a:r>
          </a:p>
          <a:p>
            <a:r>
              <a:rPr lang="en-GB" sz="2400" dirty="0">
                <a:solidFill>
                  <a:schemeClr val="bg1"/>
                </a:solidFill>
              </a:rPr>
              <a:t>bandaging</a:t>
            </a:r>
          </a:p>
        </p:txBody>
      </p:sp>
    </p:spTree>
    <p:extLst>
      <p:ext uri="{BB962C8B-B14F-4D97-AF65-F5344CB8AC3E}">
        <p14:creationId xmlns:p14="http://schemas.microsoft.com/office/powerpoint/2010/main" val="68535374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331CD720-D222-4C35-AA4C-8B33674CE51E}"/>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Prop List Act 2 – Scene 6 </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C12136-530C-48CF-A095-59290D7203DA}"/>
              </a:ext>
            </a:extLst>
          </p:cNvPr>
          <p:cNvSpPr>
            <a:spLocks noGrp="1"/>
          </p:cNvSpPr>
          <p:nvPr>
            <p:ph idx="1"/>
          </p:nvPr>
        </p:nvSpPr>
        <p:spPr>
          <a:xfrm>
            <a:off x="6096000" y="1108061"/>
            <a:ext cx="5008901" cy="4571972"/>
          </a:xfrm>
        </p:spPr>
        <p:txBody>
          <a:bodyPr anchor="ctr">
            <a:normAutofit/>
          </a:bodyPr>
          <a:lstStyle/>
          <a:p>
            <a:r>
              <a:rPr lang="en-GB" sz="2400" dirty="0">
                <a:solidFill>
                  <a:schemeClr val="bg1"/>
                </a:solidFill>
              </a:rPr>
              <a:t>alcohol bottle/flask</a:t>
            </a:r>
          </a:p>
          <a:p>
            <a:r>
              <a:rPr lang="en-GB" sz="2400" dirty="0">
                <a:solidFill>
                  <a:schemeClr val="bg1"/>
                </a:solidFill>
              </a:rPr>
              <a:t>Knife</a:t>
            </a:r>
          </a:p>
          <a:p>
            <a:r>
              <a:rPr lang="en-GB" sz="2400" dirty="0">
                <a:solidFill>
                  <a:schemeClr val="bg1"/>
                </a:solidFill>
              </a:rPr>
              <a:t>Gun</a:t>
            </a:r>
          </a:p>
          <a:p>
            <a:r>
              <a:rPr lang="en-GB" sz="2400" dirty="0">
                <a:solidFill>
                  <a:schemeClr val="bg1"/>
                </a:solidFill>
              </a:rPr>
              <a:t>Gag</a:t>
            </a:r>
          </a:p>
          <a:p>
            <a:r>
              <a:rPr lang="en-GB" sz="2400" dirty="0">
                <a:solidFill>
                  <a:schemeClr val="bg1"/>
                </a:solidFill>
              </a:rPr>
              <a:t>Dagger</a:t>
            </a:r>
          </a:p>
          <a:p>
            <a:r>
              <a:rPr lang="en-GB" sz="2400" dirty="0">
                <a:solidFill>
                  <a:schemeClr val="bg1"/>
                </a:solidFill>
              </a:rPr>
              <a:t>Lizzies bag with bomb</a:t>
            </a:r>
          </a:p>
        </p:txBody>
      </p:sp>
    </p:spTree>
    <p:extLst>
      <p:ext uri="{BB962C8B-B14F-4D97-AF65-F5344CB8AC3E}">
        <p14:creationId xmlns:p14="http://schemas.microsoft.com/office/powerpoint/2010/main" val="224453030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89A4A767-F1C6-4F73-852F-81FF2F65BD33}"/>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Prop List Act 3 – Scene 7</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499DE94-2555-4922-B1D7-2F32839F70B4}"/>
              </a:ext>
            </a:extLst>
          </p:cNvPr>
          <p:cNvSpPr>
            <a:spLocks noGrp="1"/>
          </p:cNvSpPr>
          <p:nvPr>
            <p:ph idx="1"/>
          </p:nvPr>
        </p:nvSpPr>
        <p:spPr>
          <a:xfrm>
            <a:off x="6096000" y="1108061"/>
            <a:ext cx="5008901" cy="4571972"/>
          </a:xfrm>
        </p:spPr>
        <p:txBody>
          <a:bodyPr anchor="ctr">
            <a:normAutofit/>
          </a:bodyPr>
          <a:lstStyle/>
          <a:p>
            <a:r>
              <a:rPr lang="en-GB" sz="2400" dirty="0">
                <a:solidFill>
                  <a:schemeClr val="bg1"/>
                </a:solidFill>
              </a:rPr>
              <a:t>Dead sybil</a:t>
            </a:r>
          </a:p>
          <a:p>
            <a:r>
              <a:rPr lang="en-GB" sz="2400" dirty="0">
                <a:solidFill>
                  <a:schemeClr val="bg1"/>
                </a:solidFill>
              </a:rPr>
              <a:t>radio</a:t>
            </a:r>
          </a:p>
        </p:txBody>
      </p:sp>
    </p:spTree>
    <p:extLst>
      <p:ext uri="{BB962C8B-B14F-4D97-AF65-F5344CB8AC3E}">
        <p14:creationId xmlns:p14="http://schemas.microsoft.com/office/powerpoint/2010/main" val="39028666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407112B-8486-4E41-B83C-4C96BB8E2117}"/>
              </a:ext>
            </a:extLst>
          </p:cNvPr>
          <p:cNvSpPr>
            <a:spLocks noGrp="1"/>
          </p:cNvSpPr>
          <p:nvPr>
            <p:ph type="title"/>
          </p:nvPr>
        </p:nvSpPr>
        <p:spPr>
          <a:xfrm>
            <a:off x="833002" y="365125"/>
            <a:ext cx="10520702" cy="1325563"/>
          </a:xfrm>
        </p:spPr>
        <p:txBody>
          <a:bodyPr>
            <a:normAutofit/>
          </a:bodyPr>
          <a:lstStyle/>
          <a:p>
            <a:r>
              <a:rPr lang="en-GB" dirty="0">
                <a:solidFill>
                  <a:srgbClr val="FFFFFF"/>
                </a:solidFill>
              </a:rPr>
              <a:t>Common/ Recurring Props </a:t>
            </a:r>
          </a:p>
        </p:txBody>
      </p:sp>
      <p:sp>
        <p:nvSpPr>
          <p:cNvPr id="3" name="Content Placeholder 2">
            <a:extLst>
              <a:ext uri="{FF2B5EF4-FFF2-40B4-BE49-F238E27FC236}">
                <a16:creationId xmlns:a16="http://schemas.microsoft.com/office/drawing/2014/main" id="{4617EB8F-5833-4720-B6E9-3B4A2ECBFCB4}"/>
              </a:ext>
            </a:extLst>
          </p:cNvPr>
          <p:cNvSpPr>
            <a:spLocks noGrp="1"/>
          </p:cNvSpPr>
          <p:nvPr>
            <p:ph idx="1"/>
          </p:nvPr>
        </p:nvSpPr>
        <p:spPr>
          <a:xfrm>
            <a:off x="838106" y="1711921"/>
            <a:ext cx="10515598" cy="4154361"/>
          </a:xfrm>
        </p:spPr>
        <p:txBody>
          <a:bodyPr>
            <a:normAutofit/>
          </a:bodyPr>
          <a:lstStyle/>
          <a:p>
            <a:r>
              <a:rPr lang="en-GB" sz="2000" dirty="0">
                <a:solidFill>
                  <a:srgbClr val="FFFFFF"/>
                </a:solidFill>
              </a:rPr>
              <a:t>Lizzie’s Bag</a:t>
            </a:r>
          </a:p>
          <a:p>
            <a:r>
              <a:rPr lang="en-GB" sz="2000" dirty="0">
                <a:solidFill>
                  <a:srgbClr val="FFFFFF"/>
                </a:solidFill>
              </a:rPr>
              <a:t>Bottles of Alcohol</a:t>
            </a:r>
          </a:p>
          <a:p>
            <a:r>
              <a:rPr lang="en-GB" sz="2000" dirty="0">
                <a:solidFill>
                  <a:srgbClr val="FFFFFF"/>
                </a:solidFill>
              </a:rPr>
              <a:t>Gun</a:t>
            </a:r>
          </a:p>
          <a:p>
            <a:r>
              <a:rPr lang="en-GB" sz="2000" dirty="0">
                <a:solidFill>
                  <a:srgbClr val="FFFFFF"/>
                </a:solidFill>
              </a:rPr>
              <a:t>Book</a:t>
            </a:r>
          </a:p>
          <a:p>
            <a:endParaRPr lang="en-GB" sz="2000" dirty="0">
              <a:solidFill>
                <a:srgbClr val="FFFFFF"/>
              </a:solidFill>
            </a:endParaRPr>
          </a:p>
        </p:txBody>
      </p:sp>
      <p:sp>
        <p:nvSpPr>
          <p:cNvPr id="4" name="TextBox 3">
            <a:extLst>
              <a:ext uri="{FF2B5EF4-FFF2-40B4-BE49-F238E27FC236}">
                <a16:creationId xmlns:a16="http://schemas.microsoft.com/office/drawing/2014/main" id="{D37AF846-F491-4F43-8A4C-296007303A08}"/>
              </a:ext>
            </a:extLst>
          </p:cNvPr>
          <p:cNvSpPr txBox="1"/>
          <p:nvPr/>
        </p:nvSpPr>
        <p:spPr>
          <a:xfrm>
            <a:off x="833001" y="3587636"/>
            <a:ext cx="6439995" cy="769441"/>
          </a:xfrm>
          <a:prstGeom prst="rect">
            <a:avLst/>
          </a:prstGeom>
          <a:noFill/>
        </p:spPr>
        <p:txBody>
          <a:bodyPr wrap="square" rtlCol="0">
            <a:spAutoFit/>
          </a:bodyPr>
          <a:lstStyle/>
          <a:p>
            <a:r>
              <a:rPr lang="en-GB" sz="4400" dirty="0">
                <a:latin typeface="+mj-lt"/>
              </a:rPr>
              <a:t>Interesting Props</a:t>
            </a:r>
          </a:p>
        </p:txBody>
      </p:sp>
      <p:sp>
        <p:nvSpPr>
          <p:cNvPr id="5" name="TextBox 4">
            <a:extLst>
              <a:ext uri="{FF2B5EF4-FFF2-40B4-BE49-F238E27FC236}">
                <a16:creationId xmlns:a16="http://schemas.microsoft.com/office/drawing/2014/main" id="{C2F6E3B9-F019-4759-8AEE-9E540C788C1D}"/>
              </a:ext>
            </a:extLst>
          </p:cNvPr>
          <p:cNvSpPr txBox="1"/>
          <p:nvPr/>
        </p:nvSpPr>
        <p:spPr>
          <a:xfrm>
            <a:off x="833001" y="4616604"/>
            <a:ext cx="3316967"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t>Radio</a:t>
            </a:r>
          </a:p>
          <a:p>
            <a:pPr marL="285750" indent="-285750">
              <a:buFont typeface="Arial" panose="020B0604020202020204" pitchFamily="34" charset="0"/>
              <a:buChar char="•"/>
            </a:pPr>
            <a:r>
              <a:rPr lang="en-GB" sz="2000" dirty="0"/>
              <a:t>Dagger</a:t>
            </a:r>
          </a:p>
          <a:p>
            <a:pPr marL="285750" indent="-285750">
              <a:buFont typeface="Arial" panose="020B0604020202020204" pitchFamily="34" charset="0"/>
              <a:buChar char="•"/>
            </a:pPr>
            <a:r>
              <a:rPr lang="en-GB" sz="2000" dirty="0"/>
              <a:t>Camera</a:t>
            </a:r>
          </a:p>
          <a:p>
            <a:pPr marL="285750" indent="-285750">
              <a:buFont typeface="Arial" panose="020B0604020202020204" pitchFamily="34" charset="0"/>
              <a:buChar char="•"/>
            </a:pPr>
            <a:r>
              <a:rPr lang="en-GB" sz="2000" dirty="0"/>
              <a:t>Clock</a:t>
            </a:r>
          </a:p>
        </p:txBody>
      </p:sp>
    </p:spTree>
    <p:extLst>
      <p:ext uri="{BB962C8B-B14F-4D97-AF65-F5344CB8AC3E}">
        <p14:creationId xmlns:p14="http://schemas.microsoft.com/office/powerpoint/2010/main" val="3197835807"/>
      </p:ext>
    </p:extLst>
  </p:cSld>
  <p:clrMapOvr>
    <a:overrideClrMapping bg1="dk1" tx1="lt1" bg2="dk2" tx2="lt2" accent1="accent1" accent2="accent2" accent3="accent3" accent4="accent4" accent5="accent5" accent6="accent6" hlink="hlink" folHlink="folHlink"/>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E06AE-44CD-4652-9563-90B3C4CB4801}"/>
              </a:ext>
            </a:extLst>
          </p:cNvPr>
          <p:cNvSpPr>
            <a:spLocks noGrp="1"/>
          </p:cNvSpPr>
          <p:nvPr>
            <p:ph type="title"/>
          </p:nvPr>
        </p:nvSpPr>
        <p:spPr>
          <a:xfrm>
            <a:off x="762001" y="803325"/>
            <a:ext cx="5314536" cy="1325563"/>
          </a:xfrm>
        </p:spPr>
        <p:txBody>
          <a:bodyPr>
            <a:normAutofit/>
          </a:bodyPr>
          <a:lstStyle/>
          <a:p>
            <a:r>
              <a:rPr lang="en-GB"/>
              <a:t>Set Idea</a:t>
            </a:r>
            <a:endParaRPr lang="en-GB" dirty="0"/>
          </a:p>
        </p:txBody>
      </p:sp>
      <p:sp>
        <p:nvSpPr>
          <p:cNvPr id="3" name="Content Placeholder 2">
            <a:extLst>
              <a:ext uri="{FF2B5EF4-FFF2-40B4-BE49-F238E27FC236}">
                <a16:creationId xmlns:a16="http://schemas.microsoft.com/office/drawing/2014/main" id="{894599C9-FD87-4FF7-9495-EEDB1109B202}"/>
              </a:ext>
            </a:extLst>
          </p:cNvPr>
          <p:cNvSpPr>
            <a:spLocks noGrp="1"/>
          </p:cNvSpPr>
          <p:nvPr>
            <p:ph idx="1"/>
          </p:nvPr>
        </p:nvSpPr>
        <p:spPr>
          <a:xfrm>
            <a:off x="761994" y="2279018"/>
            <a:ext cx="5609220" cy="3375920"/>
          </a:xfrm>
        </p:spPr>
        <p:txBody>
          <a:bodyPr anchor="t">
            <a:normAutofit fontScale="92500" lnSpcReduction="10000"/>
          </a:bodyPr>
          <a:lstStyle/>
          <a:p>
            <a:r>
              <a:rPr lang="en-GB" sz="2400" dirty="0"/>
              <a:t>Our set designer of the group Libby designed our set so it would look like a circus tent as the audience went in. We are doing out show to be a promenade show which means the audience will be walking around the building following the actors as the lead them around scene by scene performing as they go. This gives the audience a close up and more intimate experience of the show and allows them to see and experience things they might not have seen if they were watching from a normal seating area. </a:t>
            </a:r>
          </a:p>
        </p:txBody>
      </p:sp>
      <p:sp>
        <p:nvSpPr>
          <p:cNvPr id="1030"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a:extLst>
              <a:ext uri="{FF2B5EF4-FFF2-40B4-BE49-F238E27FC236}">
                <a16:creationId xmlns:a16="http://schemas.microsoft.com/office/drawing/2014/main" id="{9DF5C0E9-CFAD-42BD-B35C-DF4E949507B7}"/>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1" b="5436"/>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2314224"/>
      </p:ext>
    </p:extLst>
  </p:cSld>
  <p:clrMapOvr>
    <a:overrideClrMapping bg1="dk1" tx1="lt1" bg2="dk2" tx2="lt2" accent1="accent1" accent2="accent2" accent3="accent3" accent4="accent4" accent5="accent5" accent6="accent6" hlink="hlink" folHlink="folHlink"/>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6A78DA-BD22-405B-8018-C718DE685ACE}"/>
              </a:ext>
            </a:extLst>
          </p:cNvPr>
          <p:cNvSpPr>
            <a:spLocks noGrp="1"/>
          </p:cNvSpPr>
          <p:nvPr>
            <p:ph type="title"/>
          </p:nvPr>
        </p:nvSpPr>
        <p:spPr>
          <a:xfrm>
            <a:off x="838200" y="963877"/>
            <a:ext cx="3494362" cy="4930246"/>
          </a:xfrm>
        </p:spPr>
        <p:txBody>
          <a:bodyPr>
            <a:normAutofit/>
          </a:bodyPr>
          <a:lstStyle/>
          <a:p>
            <a:pPr algn="r"/>
            <a:r>
              <a:rPr lang="en-GB" dirty="0"/>
              <a:t>Enflamed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D9D65FE-BB0A-4456-9F86-98D584240365}"/>
              </a:ext>
            </a:extLst>
          </p:cNvPr>
          <p:cNvSpPr>
            <a:spLocks noGrp="1"/>
          </p:cNvSpPr>
          <p:nvPr>
            <p:ph idx="1"/>
          </p:nvPr>
        </p:nvSpPr>
        <p:spPr>
          <a:xfrm>
            <a:off x="4976031" y="281354"/>
            <a:ext cx="6967439" cy="6372663"/>
          </a:xfrm>
        </p:spPr>
        <p:txBody>
          <a:bodyPr anchor="ctr">
            <a:normAutofit/>
          </a:bodyPr>
          <a:lstStyle/>
          <a:p>
            <a:r>
              <a:rPr lang="en-GB" sz="2400" dirty="0"/>
              <a:t>As a group we came up with a name and logos for our group. We called ourselves Enflamed to represent the lantern lights that had been used in the theatre. We based our logo after the similar idea. Myself, Libby and Chloe all came up with ideas before Chloe designed our final logo. </a:t>
            </a:r>
          </a:p>
          <a:p>
            <a:r>
              <a:rPr lang="en-GB" sz="2400" dirty="0"/>
              <a:t>Our Ethos is that we aim to reduce waste, re-use material and items that we have to help the environment.</a:t>
            </a:r>
          </a:p>
          <a:p>
            <a:r>
              <a:rPr lang="en-GB" sz="2400" dirty="0"/>
              <a:t>Next we want to work with charities, specifically those that deal with mental health.</a:t>
            </a:r>
          </a:p>
          <a:p>
            <a:r>
              <a:rPr lang="en-GB" sz="2400" dirty="0"/>
              <a:t>Finally we aim to make all of our shows inclusive by adding tours of the set prior so people who need to can experience it close up, but we also want to have signers and captions for people who made need it.</a:t>
            </a:r>
          </a:p>
        </p:txBody>
      </p:sp>
    </p:spTree>
    <p:extLst>
      <p:ext uri="{BB962C8B-B14F-4D97-AF65-F5344CB8AC3E}">
        <p14:creationId xmlns:p14="http://schemas.microsoft.com/office/powerpoint/2010/main" val="4160647903"/>
      </p:ext>
    </p:extLst>
  </p:cSld>
  <p:clrMapOvr>
    <a:overrideClrMapping bg1="dk1" tx1="lt1" bg2="dk2" tx2="lt2" accent1="accent1" accent2="accent2" accent3="accent3" accent4="accent4" accent5="accent5" accent6="accent6" hlink="hlink" folHlink="folHlink"/>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D142097-8703-451A-B59C-55DB89447A92}"/>
              </a:ext>
            </a:extLst>
          </p:cNvPr>
          <p:cNvSpPr>
            <a:spLocks noGrp="1"/>
          </p:cNvSpPr>
          <p:nvPr>
            <p:ph type="title"/>
          </p:nvPr>
        </p:nvSpPr>
        <p:spPr>
          <a:xfrm>
            <a:off x="2311147" y="365760"/>
            <a:ext cx="7569706" cy="1288238"/>
          </a:xfrm>
        </p:spPr>
        <p:txBody>
          <a:bodyPr anchor="ctr">
            <a:normAutofit/>
          </a:bodyPr>
          <a:lstStyle/>
          <a:p>
            <a:pPr algn="ctr"/>
            <a:r>
              <a:rPr lang="en-GB"/>
              <a:t>Visual imagery </a:t>
            </a:r>
          </a:p>
        </p:txBody>
      </p:sp>
      <p:sp>
        <p:nvSpPr>
          <p:cNvPr id="3" name="Content Placeholder 2">
            <a:extLst>
              <a:ext uri="{FF2B5EF4-FFF2-40B4-BE49-F238E27FC236}">
                <a16:creationId xmlns:a16="http://schemas.microsoft.com/office/drawing/2014/main" id="{B52D5D57-1577-484D-B27C-C81CA99D1972}"/>
              </a:ext>
            </a:extLst>
          </p:cNvPr>
          <p:cNvSpPr>
            <a:spLocks noGrp="1"/>
          </p:cNvSpPr>
          <p:nvPr>
            <p:ph idx="1"/>
          </p:nvPr>
        </p:nvSpPr>
        <p:spPr>
          <a:xfrm>
            <a:off x="2165569" y="1956816"/>
            <a:ext cx="7860863" cy="4024884"/>
          </a:xfrm>
        </p:spPr>
        <p:txBody>
          <a:bodyPr anchor="t">
            <a:normAutofit/>
          </a:bodyPr>
          <a:lstStyle/>
          <a:p>
            <a:r>
              <a:rPr lang="en-GB" sz="2600" dirty="0"/>
              <a:t>So I decided to look into how every prop would roughly look during the Victorian era. The next few slides will show every prop that could be included in the production.</a:t>
            </a:r>
          </a:p>
          <a:p>
            <a:endParaRPr lang="en-GB" sz="2600" dirty="0"/>
          </a:p>
          <a:p>
            <a:r>
              <a:rPr lang="en-GB" sz="2600" dirty="0"/>
              <a:t>Once these slides are made I will select which props I wish to make, then I will do a further in depth detail on these items. Once these are complete I will then make the chosen prop. </a:t>
            </a:r>
          </a:p>
        </p:txBody>
      </p:sp>
    </p:spTree>
    <p:extLst>
      <p:ext uri="{BB962C8B-B14F-4D97-AF65-F5344CB8AC3E}">
        <p14:creationId xmlns:p14="http://schemas.microsoft.com/office/powerpoint/2010/main" val="3827149090"/>
      </p:ext>
    </p:extLst>
  </p:cSld>
  <p:clrMapOvr>
    <a:overrideClrMapping bg1="dk1" tx1="lt1" bg2="dk2" tx2="lt2" accent1="accent1" accent2="accent2" accent3="accent3" accent4="accent4" accent5="accent5" accent6="accent6" hlink="hlink" folHlink="folHlink"/>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7" name="Rectangle 206">
            <a:extLst>
              <a:ext uri="{FF2B5EF4-FFF2-40B4-BE49-F238E27FC236}">
                <a16:creationId xmlns:a16="http://schemas.microsoft.com/office/drawing/2014/main" id="{02D44074-0B69-4F0C-A7B3-5645CE40D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rgbClr val="5455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50" name="Picture 6" descr="Victorian Notebook | eBay">
            <a:extLst>
              <a:ext uri="{FF2B5EF4-FFF2-40B4-BE49-F238E27FC236}">
                <a16:creationId xmlns:a16="http://schemas.microsoft.com/office/drawing/2014/main" id="{5E944D3A-1BF0-46B7-B397-28EE04C6E9B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20425" y="2222232"/>
            <a:ext cx="3066448" cy="2260666"/>
          </a:xfrm>
          <a:prstGeom prst="rect">
            <a:avLst/>
          </a:prstGeom>
          <a:extLst>
            <a:ext uri="{909E8E84-426E-40DD-AFC4-6F175D3DCCD1}">
              <a14:hiddenFill xmlns:a14="http://schemas.microsoft.com/office/drawing/2010/main">
                <a:solidFill>
                  <a:srgbClr val="FFFFFF"/>
                </a:solidFill>
              </a14:hiddenFill>
            </a:ext>
          </a:extLst>
        </p:spPr>
      </p:pic>
      <p:pic>
        <p:nvPicPr>
          <p:cNvPr id="6154" name="Picture 10" descr="A Sampson Mordan early Victorian silver Card Case and Notebook. – Peter  Cameron Antique Silver">
            <a:extLst>
              <a:ext uri="{FF2B5EF4-FFF2-40B4-BE49-F238E27FC236}">
                <a16:creationId xmlns:a16="http://schemas.microsoft.com/office/drawing/2014/main" id="{55D7231C-E9FA-4F59-A1FD-B7F87AEE39A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0" y="4508500"/>
            <a:ext cx="3314700" cy="2349500"/>
          </a:xfrm>
          <a:prstGeom prst="rect">
            <a:avLst/>
          </a:prstGeom>
          <a:extLst>
            <a:ext uri="{909E8E84-426E-40DD-AFC4-6F175D3DCCD1}">
              <a14:hiddenFill xmlns:a14="http://schemas.microsoft.com/office/drawing/2010/main">
                <a:solidFill>
                  <a:srgbClr val="FFFFFF"/>
                </a:solidFill>
              </a14:hiddenFill>
            </a:ext>
          </a:extLst>
        </p:spPr>
      </p:pic>
      <p:pic>
        <p:nvPicPr>
          <p:cNvPr id="6146" name="Picture 2" descr="Warming Winter Treats - Past and Present | English Heritage">
            <a:extLst>
              <a:ext uri="{FF2B5EF4-FFF2-40B4-BE49-F238E27FC236}">
                <a16:creationId xmlns:a16="http://schemas.microsoft.com/office/drawing/2014/main" id="{0B36239F-00DF-435F-A141-26C66EAA401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672605" y="4512600"/>
            <a:ext cx="3552680" cy="2368453"/>
          </a:xfrm>
          <a:prstGeom prst="rect">
            <a:avLst/>
          </a:prstGeom>
          <a:extLst>
            <a:ext uri="{909E8E84-426E-40DD-AFC4-6F175D3DCCD1}">
              <a14:hiddenFill xmlns:a14="http://schemas.microsoft.com/office/drawing/2010/main">
                <a:solidFill>
                  <a:srgbClr val="FFFFFF"/>
                </a:solidFill>
              </a14:hiddenFill>
            </a:ext>
          </a:extLst>
        </p:spPr>
      </p:pic>
      <p:pic>
        <p:nvPicPr>
          <p:cNvPr id="6148" name="Picture 4" descr="A Victorian leather bound notebook, silver clasps">
            <a:extLst>
              <a:ext uri="{FF2B5EF4-FFF2-40B4-BE49-F238E27FC236}">
                <a16:creationId xmlns:a16="http://schemas.microsoft.com/office/drawing/2014/main" id="{F57EB59E-E2E5-4818-A7EE-D3C97719A60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1" y="2677358"/>
            <a:ext cx="2820217" cy="1852697"/>
          </a:xfrm>
          <a:prstGeom prst="rect">
            <a:avLst/>
          </a:prstGeom>
          <a:extLst>
            <a:ext uri="{909E8E84-426E-40DD-AFC4-6F175D3DCCD1}">
              <a14:hiddenFill xmlns:a14="http://schemas.microsoft.com/office/drawing/2010/main">
                <a:solidFill>
                  <a:srgbClr val="FFFFFF"/>
                </a:solidFill>
              </a14:hiddenFill>
            </a:ext>
          </a:extLst>
        </p:spPr>
      </p:pic>
      <p:pic>
        <p:nvPicPr>
          <p:cNvPr id="6152" name="Picture 8" descr="Treen shell vintage Victorian antique aide de memoire / notebook | eBay">
            <a:extLst>
              <a:ext uri="{FF2B5EF4-FFF2-40B4-BE49-F238E27FC236}">
                <a16:creationId xmlns:a16="http://schemas.microsoft.com/office/drawing/2014/main" id="{CBDA811B-09AE-44ED-8FD6-C41CE6AE9570}"/>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4191155" y="-8987"/>
            <a:ext cx="3343501" cy="2214061"/>
          </a:xfrm>
          <a:prstGeom prst="rect">
            <a:avLst/>
          </a:prstGeom>
          <a:extLst>
            <a:ext uri="{909E8E84-426E-40DD-AFC4-6F175D3DCCD1}">
              <a14:hiddenFill xmlns:a14="http://schemas.microsoft.com/office/drawing/2010/main">
                <a:solidFill>
                  <a:srgbClr val="FFFFFF"/>
                </a:solidFill>
              </a14:hiddenFill>
            </a:ext>
          </a:extLst>
        </p:spPr>
      </p:pic>
      <p:pic>
        <p:nvPicPr>
          <p:cNvPr id="1026" name="Picture 2" descr="Deco, Edwardian, and Victorian propelling pencils – D.E. Wittkower">
            <a:extLst>
              <a:ext uri="{FF2B5EF4-FFF2-40B4-BE49-F238E27FC236}">
                <a16:creationId xmlns:a16="http://schemas.microsoft.com/office/drawing/2014/main" id="{DB9FEFFF-0F1D-4414-AA6B-12DC7D4E2BFB}"/>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rot="16200000">
            <a:off x="-383726" y="374741"/>
            <a:ext cx="2635601" cy="1868148"/>
          </a:xfrm>
          <a:prstGeom prst="rect">
            <a:avLst/>
          </a:prstGeom>
          <a:extLst>
            <a:ext uri="{909E8E84-426E-40DD-AFC4-6F175D3DCCD1}">
              <a14:hiddenFill xmlns:a14="http://schemas.microsoft.com/office/drawing/2010/main">
                <a:solidFill>
                  <a:srgbClr val="FFFFFF"/>
                </a:solidFill>
              </a14:hiddenFill>
            </a:ext>
          </a:extLst>
        </p:spPr>
      </p:pic>
      <p:pic>
        <p:nvPicPr>
          <p:cNvPr id="1028" name="Picture 4" descr="ANTIQUE VICTORIAN EDWARDIAN GOLD RETRACTRABLE MECHANICAL PENCIL |  Mechanical pencils, Writing accessories, Antiques">
            <a:extLst>
              <a:ext uri="{FF2B5EF4-FFF2-40B4-BE49-F238E27FC236}">
                <a16:creationId xmlns:a16="http://schemas.microsoft.com/office/drawing/2014/main" id="{38B97312-1A44-47C8-97AC-C5CDFEDF6040}"/>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rot="16200000">
            <a:off x="1729557" y="329724"/>
            <a:ext cx="2635601" cy="1958177"/>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ACF7863-92D4-4838-B77A-89E89464E61E}"/>
              </a:ext>
            </a:extLst>
          </p:cNvPr>
          <p:cNvSpPr>
            <a:spLocks noGrp="1"/>
          </p:cNvSpPr>
          <p:nvPr>
            <p:ph type="title"/>
          </p:nvPr>
        </p:nvSpPr>
        <p:spPr>
          <a:xfrm>
            <a:off x="8153399" y="640081"/>
            <a:ext cx="3395133" cy="5574452"/>
          </a:xfrm>
        </p:spPr>
        <p:txBody>
          <a:bodyPr vert="horz" lIns="91440" tIns="45720" rIns="91440" bIns="45720" rtlCol="0" anchor="ctr">
            <a:normAutofit/>
          </a:bodyPr>
          <a:lstStyle/>
          <a:p>
            <a:r>
              <a:rPr lang="en-US" kern="1200">
                <a:solidFill>
                  <a:srgbClr val="FFFFFF"/>
                </a:solidFill>
                <a:latin typeface="+mj-lt"/>
                <a:ea typeface="+mj-ea"/>
                <a:cs typeface="+mj-cs"/>
              </a:rPr>
              <a:t>Victorian notebook and Pen/ pencils</a:t>
            </a:r>
          </a:p>
        </p:txBody>
      </p:sp>
      <p:pic>
        <p:nvPicPr>
          <p:cNvPr id="1030" name="Picture 6" descr="Basics: Categories of Vintage Mechanical Pencils | Restorer's Art">
            <a:extLst>
              <a:ext uri="{FF2B5EF4-FFF2-40B4-BE49-F238E27FC236}">
                <a16:creationId xmlns:a16="http://schemas.microsoft.com/office/drawing/2014/main" id="{E9ED4806-BCE9-430B-A42E-46262E4B62EE}"/>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878282" y="2658094"/>
            <a:ext cx="1216098" cy="1833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555132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A254D376-7060-4491-9779-FC35E62F3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14" descr="Antiques Atlas - Victorian Walnut Piano">
            <a:extLst>
              <a:ext uri="{FF2B5EF4-FFF2-40B4-BE49-F238E27FC236}">
                <a16:creationId xmlns:a16="http://schemas.microsoft.com/office/drawing/2014/main" id="{FA113B77-371F-4366-A29D-AA94AD6FC4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900" y="317500"/>
            <a:ext cx="3048000" cy="2590800"/>
          </a:xfrm>
          <a:prstGeom prst="rect">
            <a:avLst/>
          </a:prstGeom>
          <a:extLst>
            <a:ext uri="{909E8E84-426E-40DD-AFC4-6F175D3DCCD1}">
              <a14:hiddenFill xmlns:a14="http://schemas.microsoft.com/office/drawing/2010/main">
                <a:solidFill>
                  <a:srgbClr val="FFFFFF"/>
                </a:solidFill>
              </a14:hiddenFill>
            </a:ext>
          </a:extLst>
        </p:spPr>
      </p:pic>
      <p:pic>
        <p:nvPicPr>
          <p:cNvPr id="2056" name="Picture 8" descr="Old Victorian Wooden Upright Piano 3D Model">
            <a:extLst>
              <a:ext uri="{FF2B5EF4-FFF2-40B4-BE49-F238E27FC236}">
                <a16:creationId xmlns:a16="http://schemas.microsoft.com/office/drawing/2014/main" id="{D702CCA5-751C-41C2-94B7-23B8CD466B6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3900" y="2984500"/>
            <a:ext cx="3048000" cy="1689100"/>
          </a:xfrm>
          <a:prstGeom prst="rect">
            <a:avLst/>
          </a:prstGeom>
          <a:extLst>
            <a:ext uri="{909E8E84-426E-40DD-AFC4-6F175D3DCCD1}">
              <a14:hiddenFill xmlns:a14="http://schemas.microsoft.com/office/drawing/2010/main">
                <a:solidFill>
                  <a:srgbClr val="FFFFFF"/>
                </a:solidFill>
              </a14:hiddenFill>
            </a:ext>
          </a:extLst>
        </p:spPr>
      </p:pic>
      <p:pic>
        <p:nvPicPr>
          <p:cNvPr id="2050" name="Picture 2" descr="Fischer Victorian Upright Piano | Piano shop, Upright piano, Piano">
            <a:extLst>
              <a:ext uri="{FF2B5EF4-FFF2-40B4-BE49-F238E27FC236}">
                <a16:creationId xmlns:a16="http://schemas.microsoft.com/office/drawing/2014/main" id="{5827BCA3-BFD8-4631-B958-D6BFA52B332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48100" y="317500"/>
            <a:ext cx="3136900" cy="2692400"/>
          </a:xfrm>
          <a:prstGeom prst="rect">
            <a:avLst/>
          </a:prstGeom>
          <a:extLst>
            <a:ext uri="{909E8E84-426E-40DD-AFC4-6F175D3DCCD1}">
              <a14:hiddenFill xmlns:a14="http://schemas.microsoft.com/office/drawing/2010/main">
                <a:solidFill>
                  <a:srgbClr val="FFFFFF"/>
                </a:solidFill>
              </a14:hiddenFill>
            </a:ext>
          </a:extLst>
        </p:spPr>
      </p:pic>
      <p:pic>
        <p:nvPicPr>
          <p:cNvPr id="2052" name="Picture 4" descr="Victorian Grand Piano | Steinway &amp; Sons Rococo Style 1 Victorian Grand Piano  | Piano, Piano shop, Rococo style">
            <a:extLst>
              <a:ext uri="{FF2B5EF4-FFF2-40B4-BE49-F238E27FC236}">
                <a16:creationId xmlns:a16="http://schemas.microsoft.com/office/drawing/2014/main" id="{1E9E001D-C544-4F66-998C-E0B69C625A0F}"/>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848100" y="3073400"/>
            <a:ext cx="1600200" cy="1587500"/>
          </a:xfrm>
          <a:prstGeom prst="rect">
            <a:avLst/>
          </a:prstGeom>
          <a:extLst>
            <a:ext uri="{909E8E84-426E-40DD-AFC4-6F175D3DCCD1}">
              <a14:hiddenFill xmlns:a14="http://schemas.microsoft.com/office/drawing/2010/main">
                <a:solidFill>
                  <a:srgbClr val="FFFFFF"/>
                </a:solidFill>
              </a14:hiddenFill>
            </a:ext>
          </a:extLst>
        </p:spPr>
      </p:pic>
      <p:pic>
        <p:nvPicPr>
          <p:cNvPr id="2060" name="Picture 12" descr="Victorian Burr Walnut Boudoir Grand Piano">
            <a:extLst>
              <a:ext uri="{FF2B5EF4-FFF2-40B4-BE49-F238E27FC236}">
                <a16:creationId xmlns:a16="http://schemas.microsoft.com/office/drawing/2014/main" id="{E693B682-1D0F-4FB3-A6A9-3551292C32C6}"/>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524500" y="3073400"/>
            <a:ext cx="1460500" cy="1587500"/>
          </a:xfrm>
          <a:prstGeom prst="rect">
            <a:avLst/>
          </a:prstGeom>
          <a:extLst>
            <a:ext uri="{909E8E84-426E-40DD-AFC4-6F175D3DCCD1}">
              <a14:hiddenFill xmlns:a14="http://schemas.microsoft.com/office/drawing/2010/main">
                <a:solidFill>
                  <a:srgbClr val="FFFFFF"/>
                </a:solidFill>
              </a14:hiddenFill>
            </a:ext>
          </a:extLst>
        </p:spPr>
      </p:pic>
      <p:pic>
        <p:nvPicPr>
          <p:cNvPr id="2054" name="Picture 6" descr="19th Century Victorian Grand Piano - I want so bad!! Only $40,000. | Piano,  Piano shop, Victorian">
            <a:extLst>
              <a:ext uri="{FF2B5EF4-FFF2-40B4-BE49-F238E27FC236}">
                <a16:creationId xmlns:a16="http://schemas.microsoft.com/office/drawing/2014/main" id="{2763B118-4BC6-4F86-97FC-0E4B8A2337D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073900" y="317500"/>
            <a:ext cx="4381500" cy="4356100"/>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8B45BDC-FF88-4D29-9B97-47C75153C6F9}"/>
              </a:ext>
            </a:extLst>
          </p:cNvPr>
          <p:cNvSpPr>
            <a:spLocks noGrp="1"/>
          </p:cNvSpPr>
          <p:nvPr>
            <p:ph type="title"/>
          </p:nvPr>
        </p:nvSpPr>
        <p:spPr>
          <a:xfrm>
            <a:off x="838200" y="5186423"/>
            <a:ext cx="10515600" cy="1114382"/>
          </a:xfrm>
        </p:spPr>
        <p:txBody>
          <a:bodyPr vert="horz" lIns="91440" tIns="45720" rIns="91440" bIns="45720" rtlCol="0" anchor="ctr">
            <a:normAutofit/>
          </a:bodyPr>
          <a:lstStyle/>
          <a:p>
            <a:pPr algn="ctr"/>
            <a:r>
              <a:rPr lang="en-US" sz="5200"/>
              <a:t>Victorian Pianos</a:t>
            </a:r>
          </a:p>
        </p:txBody>
      </p:sp>
    </p:spTree>
    <p:extLst>
      <p:ext uri="{BB962C8B-B14F-4D97-AF65-F5344CB8AC3E}">
        <p14:creationId xmlns:p14="http://schemas.microsoft.com/office/powerpoint/2010/main" val="267188201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8" name="Rectangle 146">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DE1D64-A385-485F-9B4F-BFE63A02B988}"/>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a:solidFill>
                  <a:srgbClr val="FFFFFF"/>
                </a:solidFill>
                <a:latin typeface="+mj-lt"/>
                <a:ea typeface="+mj-ea"/>
                <a:cs typeface="+mj-cs"/>
              </a:rPr>
              <a:t>Pigeon and jellied eels</a:t>
            </a:r>
          </a:p>
        </p:txBody>
      </p:sp>
      <p:pic>
        <p:nvPicPr>
          <p:cNvPr id="3074" name="Picture 2" descr="Domestic pigeon - Wikipedia">
            <a:extLst>
              <a:ext uri="{FF2B5EF4-FFF2-40B4-BE49-F238E27FC236}">
                <a16:creationId xmlns:a16="http://schemas.microsoft.com/office/drawing/2014/main" id="{E4764966-78AC-4A72-8FFA-5C59DB629548}"/>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5606"/>
          <a:stretch/>
        </p:blipFill>
        <p:spPr bwMode="auto">
          <a:xfrm>
            <a:off x="794818" y="321734"/>
            <a:ext cx="2843205" cy="201055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ock Pigeon Identification, All About Birds, Cornell Lab of Ornithology">
            <a:extLst>
              <a:ext uri="{FF2B5EF4-FFF2-40B4-BE49-F238E27FC236}">
                <a16:creationId xmlns:a16="http://schemas.microsoft.com/office/drawing/2014/main" id="{56F6E82D-A2AC-46B4-97CB-30E9610681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915" r="-2" b="-2"/>
          <a:stretch/>
        </p:blipFill>
        <p:spPr bwMode="auto">
          <a:xfrm>
            <a:off x="741079" y="2422097"/>
            <a:ext cx="2947869" cy="2013804"/>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Jellied Eels Are a Thing And We're Not Sure How We Feel About It | Food &amp;  Wine">
            <a:extLst>
              <a:ext uri="{FF2B5EF4-FFF2-40B4-BE49-F238E27FC236}">
                <a16:creationId xmlns:a16="http://schemas.microsoft.com/office/drawing/2014/main" id="{394B38EF-E89B-40B9-8E54-F494BFCE3E0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4202549" y="480657"/>
            <a:ext cx="3793472" cy="3793472"/>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A bowl of jellied eels only cost me £6 at this English pub. Never thrown £6  down the drain so quickly in my life. : shittyfoodporn">
            <a:extLst>
              <a:ext uri="{FF2B5EF4-FFF2-40B4-BE49-F238E27FC236}">
                <a16:creationId xmlns:a16="http://schemas.microsoft.com/office/drawing/2014/main" id="{F0EC34F5-FB59-4D21-89CA-95F5B7D53819}"/>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21459" r="-1" b="7491"/>
          <a:stretch/>
        </p:blipFill>
        <p:spPr bwMode="auto">
          <a:xfrm>
            <a:off x="8086176" y="1028173"/>
            <a:ext cx="3797984" cy="2698440"/>
          </a:xfrm>
          <a:prstGeom prst="rect">
            <a:avLst/>
          </a:prstGeom>
          <a:noFill/>
          <a:extLst>
            <a:ext uri="{909E8E84-426E-40DD-AFC4-6F175D3DCCD1}">
              <a14:hiddenFill xmlns:a14="http://schemas.microsoft.com/office/drawing/2010/main">
                <a:solidFill>
                  <a:srgbClr val="FFFFFF"/>
                </a:solidFill>
              </a14:hiddenFill>
            </a:ext>
          </a:extLst>
        </p:spPr>
      </p:pic>
      <p:cxnSp>
        <p:nvCxnSpPr>
          <p:cNvPr id="3089" name="Straight Connector 148">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3084" name="Picture 12" descr="Jellied eels - Wikipedia">
            <a:extLst>
              <a:ext uri="{FF2B5EF4-FFF2-40B4-BE49-F238E27FC236}">
                <a16:creationId xmlns:a16="http://schemas.microsoft.com/office/drawing/2014/main" id="{2180565F-F2BA-44A1-B5F0-9E11D1D2990E}"/>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2" b="7921"/>
          <a:stretch/>
        </p:blipFill>
        <p:spPr bwMode="auto">
          <a:xfrm>
            <a:off x="759371" y="4525715"/>
            <a:ext cx="2911285" cy="2010551"/>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8" descr="Jellied Eels | barneys-seafood">
            <a:extLst>
              <a:ext uri="{FF2B5EF4-FFF2-40B4-BE49-F238E27FC236}">
                <a16:creationId xmlns:a16="http://schemas.microsoft.com/office/drawing/2014/main" id="{687AB902-B085-494B-BB47-50AC7B205EE4}"/>
              </a:ext>
            </a:extLst>
          </p:cNvPr>
          <p:cNvSpPr>
            <a:spLocks noChangeAspect="1" noChangeArrowheads="1"/>
          </p:cNvSpPr>
          <p:nvPr/>
        </p:nvSpPr>
        <p:spPr bwMode="auto">
          <a:xfrm>
            <a:off x="5771368" y="348761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10" descr="Jellied Eels | barneys-seafood">
            <a:extLst>
              <a:ext uri="{FF2B5EF4-FFF2-40B4-BE49-F238E27FC236}">
                <a16:creationId xmlns:a16="http://schemas.microsoft.com/office/drawing/2014/main" id="{3A5795A8-B765-4A71-919C-0C2A990C5FB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47686166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14DE2-94F5-4C8D-95C4-54E616D08E2D}"/>
              </a:ext>
            </a:extLst>
          </p:cNvPr>
          <p:cNvSpPr>
            <a:spLocks noGrp="1"/>
          </p:cNvSpPr>
          <p:nvPr>
            <p:ph type="title"/>
          </p:nvPr>
        </p:nvSpPr>
        <p:spPr>
          <a:xfrm>
            <a:off x="4128368" y="4921823"/>
            <a:ext cx="4937937" cy="1147150"/>
          </a:xfrm>
        </p:spPr>
        <p:txBody>
          <a:bodyPr vert="horz" lIns="91440" tIns="45720" rIns="91440" bIns="45720" rtlCol="0" anchor="t">
            <a:normAutofit/>
          </a:bodyPr>
          <a:lstStyle/>
          <a:p>
            <a:r>
              <a:rPr lang="en-US" kern="1200">
                <a:solidFill>
                  <a:schemeClr val="tx1"/>
                </a:solidFill>
                <a:latin typeface="+mj-lt"/>
                <a:ea typeface="+mj-ea"/>
                <a:cs typeface="+mj-cs"/>
              </a:rPr>
              <a:t>Victorian Clock</a:t>
            </a:r>
          </a:p>
        </p:txBody>
      </p:sp>
      <p:sp>
        <p:nvSpPr>
          <p:cNvPr id="81" name="Freeform: Shape 80">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Freeform: Shape 82">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220" name="Picture 4" descr="Victorian German 8-Day Bracket Clock - Bracket Clocks - Hemswell Antique  Centres">
            <a:extLst>
              <a:ext uri="{FF2B5EF4-FFF2-40B4-BE49-F238E27FC236}">
                <a16:creationId xmlns:a16="http://schemas.microsoft.com/office/drawing/2014/main" id="{8E09174B-620A-46A3-9EF8-1943A9CC8201}"/>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9009" r="-1" b="12599"/>
          <a:stretch/>
        </p:blipFill>
        <p:spPr bwMode="auto">
          <a:xfrm>
            <a:off x="1246572" y="10"/>
            <a:ext cx="3913632" cy="2285224"/>
          </a:xfrm>
          <a:custGeom>
            <a:avLst/>
            <a:gdLst/>
            <a:ahLst/>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noFill/>
          <a:extLst>
            <a:ext uri="{909E8E84-426E-40DD-AFC4-6F175D3DCCD1}">
              <a14:hiddenFill xmlns:a14="http://schemas.microsoft.com/office/drawing/2010/main">
                <a:solidFill>
                  <a:srgbClr val="FFFFFF"/>
                </a:solidFill>
              </a14:hiddenFill>
            </a:ext>
          </a:extLst>
        </p:spPr>
      </p:pic>
      <p:pic>
        <p:nvPicPr>
          <p:cNvPr id="9226" name="Picture 10" descr="Antique Early Victorian Walnut Wall Clock | ANTIQUES.CO.UK |">
            <a:extLst>
              <a:ext uri="{FF2B5EF4-FFF2-40B4-BE49-F238E27FC236}">
                <a16:creationId xmlns:a16="http://schemas.microsoft.com/office/drawing/2014/main" id="{FDCDFCF5-5EE8-401B-B36B-68E8EA88EF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080" r="9912" b="-1"/>
          <a:stretch/>
        </p:blipFill>
        <p:spPr bwMode="auto">
          <a:xfrm>
            <a:off x="-1" y="2288330"/>
            <a:ext cx="3564638" cy="4569668"/>
          </a:xfrm>
          <a:custGeom>
            <a:avLst/>
            <a:gdLst/>
            <a:ahLst/>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noFill/>
          <a:extLst>
            <a:ext uri="{909E8E84-426E-40DD-AFC4-6F175D3DCCD1}">
              <a14:hiddenFill xmlns:a14="http://schemas.microsoft.com/office/drawing/2010/main">
                <a:solidFill>
                  <a:srgbClr val="FFFFFF"/>
                </a:solidFill>
              </a14:hiddenFill>
            </a:ext>
          </a:extLst>
        </p:spPr>
      </p:pic>
      <p:sp>
        <p:nvSpPr>
          <p:cNvPr id="85" name="Oval 84">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9207" y="303879"/>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7" name="Oval 86">
            <a:extLst>
              <a:ext uri="{FF2B5EF4-FFF2-40B4-BE49-F238E27FC236}">
                <a16:creationId xmlns:a16="http://schemas.microsoft.com/office/drawing/2014/main" id="{C20267F5-D4E6-477A-A590-81F2ABD1B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5109" y="2382976"/>
            <a:ext cx="1920240" cy="1920240"/>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222" name="Picture 6" descr="victorian clock - Google Search | Victorian clocks, Vintage clock, Antique  clocks">
            <a:extLst>
              <a:ext uri="{FF2B5EF4-FFF2-40B4-BE49-F238E27FC236}">
                <a16:creationId xmlns:a16="http://schemas.microsoft.com/office/drawing/2014/main" id="{0D3F52DF-1C7B-4655-900C-FA15369EB77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254" r="4" b="14984"/>
          <a:stretch/>
        </p:blipFill>
        <p:spPr bwMode="auto">
          <a:xfrm>
            <a:off x="3749701" y="2547568"/>
            <a:ext cx="1591056" cy="1591056"/>
          </a:xfrm>
          <a:custGeom>
            <a:avLst/>
            <a:gdLst/>
            <a:ahLst/>
            <a:cxnLst/>
            <a:rect l="l" t="t" r="r" b="b"/>
            <a:pathLst>
              <a:path w="1591056" h="1591056">
                <a:moveTo>
                  <a:pt x="795528" y="0"/>
                </a:moveTo>
                <a:cubicBezTo>
                  <a:pt x="1234886" y="0"/>
                  <a:pt x="1591056" y="356170"/>
                  <a:pt x="1591056" y="795528"/>
                </a:cubicBezTo>
                <a:cubicBezTo>
                  <a:pt x="1591056" y="1234886"/>
                  <a:pt x="1234886" y="1591056"/>
                  <a:pt x="795528" y="1591056"/>
                </a:cubicBezTo>
                <a:cubicBezTo>
                  <a:pt x="356170" y="1591056"/>
                  <a:pt x="0" y="1234886"/>
                  <a:pt x="0" y="795528"/>
                </a:cubicBezTo>
                <a:cubicBezTo>
                  <a:pt x="0" y="356170"/>
                  <a:pt x="356170" y="0"/>
                  <a:pt x="795528" y="0"/>
                </a:cubicBezTo>
                <a:close/>
              </a:path>
            </a:pathLst>
          </a:custGeom>
          <a:noFill/>
          <a:extLst>
            <a:ext uri="{909E8E84-426E-40DD-AFC4-6F175D3DCCD1}">
              <a14:hiddenFill xmlns:a14="http://schemas.microsoft.com/office/drawing/2010/main">
                <a:solidFill>
                  <a:srgbClr val="FFFFFF"/>
                </a:solidFill>
              </a14:hiddenFill>
            </a:ext>
          </a:extLst>
        </p:spPr>
      </p:pic>
      <p:pic>
        <p:nvPicPr>
          <p:cNvPr id="9224" name="Picture 8" descr="Picasa Web Albums - Vintage Verandah | Victorian clocks, Vintage clock,  Clock">
            <a:extLst>
              <a:ext uri="{FF2B5EF4-FFF2-40B4-BE49-F238E27FC236}">
                <a16:creationId xmlns:a16="http://schemas.microsoft.com/office/drawing/2014/main" id="{18F2E8DC-3C0F-44DF-9A44-28E9703BAA0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 b="-4"/>
          <a:stretch/>
        </p:blipFill>
        <p:spPr bwMode="auto">
          <a:xfrm>
            <a:off x="5593799" y="468471"/>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a:noFill/>
          <a:extLst>
            <a:ext uri="{909E8E84-426E-40DD-AFC4-6F175D3DCCD1}">
              <a14:hiddenFill xmlns:a14="http://schemas.microsoft.com/office/drawing/2010/main">
                <a:solidFill>
                  <a:srgbClr val="FFFFFF"/>
                </a:solidFill>
              </a14:hiddenFill>
            </a:ext>
          </a:extLst>
        </p:spPr>
      </p:pic>
      <p:sp>
        <p:nvSpPr>
          <p:cNvPr id="89" name="Freeform: Shape 88">
            <a:extLst>
              <a:ext uri="{FF2B5EF4-FFF2-40B4-BE49-F238E27FC236}">
                <a16:creationId xmlns:a16="http://schemas.microsoft.com/office/drawing/2014/main" id="{6B9D64DB-4D5C-4A91-B45F-F301E3174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2"/>
            <a:ext cx="3439432" cy="3550083"/>
          </a:xfrm>
          <a:custGeom>
            <a:avLst/>
            <a:gdLst>
              <a:gd name="connsiteX0" fmla="*/ 115336 w 3439432"/>
              <a:gd name="connsiteY0" fmla="*/ 0 h 3550083"/>
              <a:gd name="connsiteX1" fmla="*/ 3439432 w 3439432"/>
              <a:gd name="connsiteY1" fmla="*/ 0 h 3550083"/>
              <a:gd name="connsiteX2" fmla="*/ 3439432 w 3439432"/>
              <a:gd name="connsiteY2" fmla="*/ 3462762 h 3550083"/>
              <a:gd name="connsiteX3" fmla="*/ 3318024 w 3439432"/>
              <a:gd name="connsiteY3" fmla="*/ 3493980 h 3550083"/>
              <a:gd name="connsiteX4" fmla="*/ 2761488 w 3439432"/>
              <a:gd name="connsiteY4" fmla="*/ 3550083 h 3550083"/>
              <a:gd name="connsiteX5" fmla="*/ 0 w 3439432"/>
              <a:gd name="connsiteY5" fmla="*/ 788595 h 3550083"/>
              <a:gd name="connsiteX6" fmla="*/ 70713 w 3439432"/>
              <a:gd name="connsiteY6" fmla="*/ 164949 h 355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550083">
                <a:moveTo>
                  <a:pt x="115336" y="0"/>
                </a:moveTo>
                <a:lnTo>
                  <a:pt x="3439432" y="0"/>
                </a:lnTo>
                <a:lnTo>
                  <a:pt x="3439432" y="3462762"/>
                </a:lnTo>
                <a:lnTo>
                  <a:pt x="3318024" y="3493980"/>
                </a:lnTo>
                <a:cubicBezTo>
                  <a:pt x="3138258" y="3530765"/>
                  <a:pt x="2952129" y="3550083"/>
                  <a:pt x="2761488" y="3550083"/>
                </a:cubicBezTo>
                <a:cubicBezTo>
                  <a:pt x="1236360" y="3550083"/>
                  <a:pt x="0" y="2313723"/>
                  <a:pt x="0" y="788595"/>
                </a:cubicBezTo>
                <a:cubicBezTo>
                  <a:pt x="0" y="574124"/>
                  <a:pt x="24450" y="365364"/>
                  <a:pt x="70713" y="164949"/>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218" name="Picture 2" descr="Antique Victorian Walnut Bracket Clock for sale at Pamono">
            <a:extLst>
              <a:ext uri="{FF2B5EF4-FFF2-40B4-BE49-F238E27FC236}">
                <a16:creationId xmlns:a16="http://schemas.microsoft.com/office/drawing/2014/main" id="{3D9987D5-367C-48D2-A974-016BE4D83E7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8518" r="18937" b="3"/>
          <a:stretch/>
        </p:blipFill>
        <p:spPr bwMode="auto">
          <a:xfrm>
            <a:off x="8918761" y="-4330"/>
            <a:ext cx="3273238" cy="3383891"/>
          </a:xfrm>
          <a:custGeom>
            <a:avLst/>
            <a:gdLst/>
            <a:ahLst/>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a:noFill/>
          <a:extLst>
            <a:ext uri="{909E8E84-426E-40DD-AFC4-6F175D3DCCD1}">
              <a14:hiddenFill xmlns:a14="http://schemas.microsoft.com/office/drawing/2010/main">
                <a:solidFill>
                  <a:srgbClr val="FFFFFF"/>
                </a:solidFill>
              </a14:hiddenFill>
            </a:ext>
          </a:extLst>
        </p:spPr>
      </p:pic>
      <p:sp>
        <p:nvSpPr>
          <p:cNvPr id="91" name="Freeform: Shape 90">
            <a:extLst>
              <a:ext uri="{FF2B5EF4-FFF2-40B4-BE49-F238E27FC236}">
                <a16:creationId xmlns:a16="http://schemas.microsoft.com/office/drawing/2014/main" id="{CB14CE1B-4BC5-4EF2-BE3D-05E4F580B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9331" y="3907418"/>
            <a:ext cx="2992669" cy="2950582"/>
          </a:xfrm>
          <a:custGeom>
            <a:avLst/>
            <a:gdLst>
              <a:gd name="connsiteX0" fmla="*/ 2052140 w 2992669"/>
              <a:gd name="connsiteY0" fmla="*/ 0 h 2950582"/>
              <a:gd name="connsiteX1" fmla="*/ 2850926 w 2992669"/>
              <a:gd name="connsiteY1" fmla="*/ 161267 h 2950582"/>
              <a:gd name="connsiteX2" fmla="*/ 2992669 w 2992669"/>
              <a:gd name="connsiteY2" fmla="*/ 229549 h 2950582"/>
              <a:gd name="connsiteX3" fmla="*/ 2992669 w 2992669"/>
              <a:gd name="connsiteY3" fmla="*/ 2950582 h 2950582"/>
              <a:gd name="connsiteX4" fmla="*/ 209274 w 2992669"/>
              <a:gd name="connsiteY4" fmla="*/ 2950582 h 2950582"/>
              <a:gd name="connsiteX5" fmla="*/ 161267 w 2992669"/>
              <a:gd name="connsiteY5" fmla="*/ 2850926 h 2950582"/>
              <a:gd name="connsiteX6" fmla="*/ 0 w 2992669"/>
              <a:gd name="connsiteY6" fmla="*/ 2052140 h 2950582"/>
              <a:gd name="connsiteX7" fmla="*/ 2052140 w 2992669"/>
              <a:gd name="connsiteY7" fmla="*/ 0 h 29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92669" h="2950582">
                <a:moveTo>
                  <a:pt x="2052140" y="0"/>
                </a:moveTo>
                <a:cubicBezTo>
                  <a:pt x="2335482" y="0"/>
                  <a:pt x="2605411" y="57424"/>
                  <a:pt x="2850926" y="161267"/>
                </a:cubicBezTo>
                <a:lnTo>
                  <a:pt x="2992669" y="229549"/>
                </a:lnTo>
                <a:lnTo>
                  <a:pt x="2992669" y="2950582"/>
                </a:lnTo>
                <a:lnTo>
                  <a:pt x="209274" y="2950582"/>
                </a:lnTo>
                <a:lnTo>
                  <a:pt x="161267" y="2850926"/>
                </a:lnTo>
                <a:cubicBezTo>
                  <a:pt x="57423" y="2605411"/>
                  <a:pt x="0" y="2335482"/>
                  <a:pt x="0" y="2052140"/>
                </a:cubicBezTo>
                <a:cubicBezTo>
                  <a:pt x="0" y="918774"/>
                  <a:pt x="918774" y="0"/>
                  <a:pt x="205214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228" name="Picture 12" descr="Eruner Vintage Mantel Clock, Classy Country Desk Clock Rustic Antique  Tabletop Clock Kitchen Cabinets Timepiece Attractive Watch For Living Room  Lounge Unique Victorian Clock Decoration 11-inch: Amazon.co.uk: Kitchen &amp;  Home">
            <a:extLst>
              <a:ext uri="{FF2B5EF4-FFF2-40B4-BE49-F238E27FC236}">
                <a16:creationId xmlns:a16="http://schemas.microsoft.com/office/drawing/2014/main" id="{BC49E090-0257-44BC-886F-814CDFF6F28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488" r="-2" b="-2"/>
          <a:stretch/>
        </p:blipFill>
        <p:spPr bwMode="auto">
          <a:xfrm>
            <a:off x="9363238" y="4071322"/>
            <a:ext cx="2828765" cy="2786678"/>
          </a:xfrm>
          <a:custGeom>
            <a:avLst/>
            <a:gdLst/>
            <a:ahLst/>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6778763"/>
      </p:ext>
    </p:extLst>
  </p:cSld>
  <p:clrMapOvr>
    <a:overrideClrMapping bg1="dk1" tx1="lt1" bg2="dk2" tx2="lt2" accent1="accent1" accent2="accent2" accent3="accent3" accent4="accent4" accent5="accent5" accent6="accent6" hlink="hlink" folHlink="folHlink"/>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7E8832-C161-49AE-9643-AF29710D4C40}"/>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a:solidFill>
                  <a:srgbClr val="FFFFFF"/>
                </a:solidFill>
                <a:latin typeface="+mj-lt"/>
                <a:ea typeface="+mj-ea"/>
                <a:cs typeface="+mj-cs"/>
              </a:rPr>
              <a:t>Victorian sword</a:t>
            </a:r>
          </a:p>
        </p:txBody>
      </p:sp>
      <p:pic>
        <p:nvPicPr>
          <p:cNvPr id="4104" name="Picture 8" descr="victoriansword | Sword, Military swords, Axe">
            <a:extLst>
              <a:ext uri="{FF2B5EF4-FFF2-40B4-BE49-F238E27FC236}">
                <a16:creationId xmlns:a16="http://schemas.microsoft.com/office/drawing/2014/main" id="{76702E4E-B4FC-4923-A5E5-4847C7824C2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64" r="19335" b="-2"/>
          <a:stretch/>
        </p:blipFill>
        <p:spPr bwMode="auto">
          <a:xfrm>
            <a:off x="307840" y="321732"/>
            <a:ext cx="3793472" cy="4111323"/>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British Early Victorian Drummers Sword ref S886">
            <a:extLst>
              <a:ext uri="{FF2B5EF4-FFF2-40B4-BE49-F238E27FC236}">
                <a16:creationId xmlns:a16="http://schemas.microsoft.com/office/drawing/2014/main" id="{A0CEA982-9A03-4305-BA31-D2F78931A35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8774" b="-1"/>
          <a:stretch/>
        </p:blipFill>
        <p:spPr bwMode="auto">
          <a:xfrm>
            <a:off x="4194959" y="321734"/>
            <a:ext cx="3797570" cy="201055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Victorian 1856 Pattern Mark 1 Drummers Sword Of The Rifle Brigade Swords-  Gunstar">
            <a:extLst>
              <a:ext uri="{FF2B5EF4-FFF2-40B4-BE49-F238E27FC236}">
                <a16:creationId xmlns:a16="http://schemas.microsoft.com/office/drawing/2014/main" id="{4B7F923B-9EEE-4B44-B456-FD0E62C5825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8851" r="3" b="10303"/>
          <a:stretch/>
        </p:blipFill>
        <p:spPr bwMode="auto">
          <a:xfrm>
            <a:off x="4190180" y="2422097"/>
            <a:ext cx="3794760" cy="201380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Antique British Sword – Victorian British Army Regimental Band Sword – Pre  Regulation with Brass Lion's Head | Worthington Galleries - Part 1">
            <a:extLst>
              <a:ext uri="{FF2B5EF4-FFF2-40B4-BE49-F238E27FC236}">
                <a16:creationId xmlns:a16="http://schemas.microsoft.com/office/drawing/2014/main" id="{21E53DDB-DEED-42AE-BDAA-118C9F38B232}"/>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6173" r="12164" b="-1"/>
          <a:stretch/>
        </p:blipFill>
        <p:spPr bwMode="auto">
          <a:xfrm>
            <a:off x="8086176" y="321733"/>
            <a:ext cx="3797984" cy="4111321"/>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Antique swords - 1892, 1895 and 1897 pattern infantry officers' swords by  Matt Easton">
            <a:extLst>
              <a:ext uri="{FF2B5EF4-FFF2-40B4-BE49-F238E27FC236}">
                <a16:creationId xmlns:a16="http://schemas.microsoft.com/office/drawing/2014/main" id="{30751709-A9B9-456A-8D50-F7F387C510C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893" r="26689" b="1"/>
          <a:stretch/>
        </p:blipFill>
        <p:spPr bwMode="auto">
          <a:xfrm>
            <a:off x="307840" y="4525715"/>
            <a:ext cx="3794760" cy="2010551"/>
          </a:xfrm>
          <a:prstGeom prst="rect">
            <a:avLst/>
          </a:prstGeom>
          <a:noFill/>
          <a:extLst>
            <a:ext uri="{909E8E84-426E-40DD-AFC4-6F175D3DCCD1}">
              <a14:hiddenFill xmlns:a14="http://schemas.microsoft.com/office/drawing/2010/main">
                <a:solidFill>
                  <a:srgbClr val="FFFFFF"/>
                </a:solidFill>
              </a14:hiddenFill>
            </a:ext>
          </a:extLst>
        </p:spPr>
      </p:pic>
      <p:cxnSp>
        <p:nvCxnSpPr>
          <p:cNvPr id="83" name="Straight Connector 82">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150103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08B93-13E8-47B7-8B55-482C61C6E63E}"/>
              </a:ext>
            </a:extLst>
          </p:cNvPr>
          <p:cNvSpPr>
            <a:spLocks noGrp="1"/>
          </p:cNvSpPr>
          <p:nvPr>
            <p:ph type="title"/>
          </p:nvPr>
        </p:nvSpPr>
        <p:spPr>
          <a:xfrm>
            <a:off x="609601" y="4385066"/>
            <a:ext cx="10923638" cy="1317643"/>
          </a:xfrm>
        </p:spPr>
        <p:txBody>
          <a:bodyPr vert="horz" lIns="91440" tIns="45720" rIns="91440" bIns="45720" rtlCol="0" anchor="b">
            <a:normAutofit/>
          </a:bodyPr>
          <a:lstStyle/>
          <a:p>
            <a:r>
              <a:rPr lang="en-US" sz="6600" kern="1200">
                <a:solidFill>
                  <a:schemeClr val="tx1"/>
                </a:solidFill>
                <a:latin typeface="+mj-lt"/>
                <a:ea typeface="+mj-ea"/>
                <a:cs typeface="+mj-cs"/>
              </a:rPr>
              <a:t>Victorian women's bag</a:t>
            </a:r>
          </a:p>
        </p:txBody>
      </p:sp>
      <p:pic>
        <p:nvPicPr>
          <p:cNvPr id="5122" name="Picture 2" descr="Victorian Purses, Bags, Handbags | Victorian purses, Womens purses, Vintage  purses">
            <a:extLst>
              <a:ext uri="{FF2B5EF4-FFF2-40B4-BE49-F238E27FC236}">
                <a16:creationId xmlns:a16="http://schemas.microsoft.com/office/drawing/2014/main" id="{E8A67908-0A19-4138-B0A2-44FB5ECCBB7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2188" b="-4"/>
          <a:stretch/>
        </p:blipFill>
        <p:spPr bwMode="auto">
          <a:xfrm>
            <a:off x="20" y="10"/>
            <a:ext cx="3008514" cy="4257356"/>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Victorian Purses, Bags, Handbags">
            <a:extLst>
              <a:ext uri="{FF2B5EF4-FFF2-40B4-BE49-F238E27FC236}">
                <a16:creationId xmlns:a16="http://schemas.microsoft.com/office/drawing/2014/main" id="{FBDAD036-EE45-4CE0-9D68-7D7494ECF05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621" r="14776" b="2"/>
          <a:stretch/>
        </p:blipFill>
        <p:spPr bwMode="auto">
          <a:xfrm>
            <a:off x="3061261" y="10"/>
            <a:ext cx="3008534" cy="4261094"/>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Antique Victorian Handbag Purse Reticule Cut Steel Wool | Etsy">
            <a:extLst>
              <a:ext uri="{FF2B5EF4-FFF2-40B4-BE49-F238E27FC236}">
                <a16:creationId xmlns:a16="http://schemas.microsoft.com/office/drawing/2014/main" id="{EDE93785-3B3B-4A3E-B400-09701EAF676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067" r="16156" b="2"/>
          <a:stretch/>
        </p:blipFill>
        <p:spPr bwMode="auto">
          <a:xfrm>
            <a:off x="6122522" y="10"/>
            <a:ext cx="3008376" cy="4261094"/>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2614"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pic>
        <p:nvPicPr>
          <p:cNvPr id="5124" name="Picture 4" descr="Vintage Womens Tapestry Bags | Tapestry Bags history | Blue17">
            <a:extLst>
              <a:ext uri="{FF2B5EF4-FFF2-40B4-BE49-F238E27FC236}">
                <a16:creationId xmlns:a16="http://schemas.microsoft.com/office/drawing/2014/main" id="{E833013E-5E0F-43B7-A536-DD8F4C548DE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512" r="22886" b="-4"/>
          <a:stretch/>
        </p:blipFill>
        <p:spPr bwMode="auto">
          <a:xfrm>
            <a:off x="9183624" y="10"/>
            <a:ext cx="3008376" cy="4261094"/>
          </a:xfrm>
          <a:prstGeom prst="rect">
            <a:avLst/>
          </a:prstGeom>
          <a:noFill/>
          <a:extLst>
            <a:ext uri="{909E8E84-426E-40DD-AFC4-6F175D3DCCD1}">
              <a14:hiddenFill xmlns:a14="http://schemas.microsoft.com/office/drawing/2010/main">
                <a:solidFill>
                  <a:srgbClr val="FFFFFF"/>
                </a:solidFill>
              </a14:hiddenFill>
            </a:ext>
          </a:extLst>
        </p:spPr>
      </p:pic>
      <p:cxnSp>
        <p:nvCxnSpPr>
          <p:cNvPr id="79" name="Straight Connector 78">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0627B73E-D784-4780-AA33-DCDFE7DA16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7921"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99FF1850-8D1E-4E84-BD9E-F2E9069585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37307"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639495"/>
      </p:ext>
    </p:extLst>
  </p:cSld>
  <p:clrMapOvr>
    <a:overrideClrMapping bg1="dk1" tx1="lt1" bg2="dk2" tx2="lt2" accent1="accent1" accent2="accent2" accent3="accent3" accent4="accent4" accent5="accent5" accent6="accent6" hlink="hlink" folHlink="folHlink"/>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46975-975A-4560-8715-F5EE4A03BB0C}"/>
              </a:ext>
            </a:extLst>
          </p:cNvPr>
          <p:cNvSpPr>
            <a:spLocks noGrp="1"/>
          </p:cNvSpPr>
          <p:nvPr>
            <p:ph type="title"/>
          </p:nvPr>
        </p:nvSpPr>
        <p:spPr>
          <a:xfrm>
            <a:off x="4128368" y="4522156"/>
            <a:ext cx="4937937" cy="1363215"/>
          </a:xfrm>
        </p:spPr>
        <p:txBody>
          <a:bodyPr vert="horz" lIns="91440" tIns="45720" rIns="91440" bIns="45720" rtlCol="0" anchor="t">
            <a:normAutofit/>
          </a:bodyPr>
          <a:lstStyle/>
          <a:p>
            <a:r>
              <a:rPr lang="en-US" kern="1200">
                <a:solidFill>
                  <a:schemeClr val="tx1"/>
                </a:solidFill>
                <a:latin typeface="+mj-lt"/>
                <a:ea typeface="+mj-ea"/>
                <a:cs typeface="+mj-cs"/>
              </a:rPr>
              <a:t>Victorian Alcohol bottles</a:t>
            </a:r>
          </a:p>
        </p:txBody>
      </p:sp>
      <p:sp>
        <p:nvSpPr>
          <p:cNvPr id="79" name="Freeform: Shape 78">
            <a:extLst>
              <a:ext uri="{FF2B5EF4-FFF2-40B4-BE49-F238E27FC236}">
                <a16:creationId xmlns:a16="http://schemas.microsoft.com/office/drawing/2014/main" id="{2E2D6188-24E5-426A-BB2A-3FA2D6B9C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8331"/>
            <a:ext cx="356463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Shape 80">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Freeform: Shape 82">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5" name="Freeform: Shape 84">
            <a:extLst>
              <a:ext uri="{FF2B5EF4-FFF2-40B4-BE49-F238E27FC236}">
                <a16:creationId xmlns:a16="http://schemas.microsoft.com/office/drawing/2014/main" id="{1208BC59-C84F-483F-80CD-FAEC74229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573" y="0"/>
            <a:ext cx="3913632" cy="228523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32" name="Picture 8" descr="Bininger Gallery | Old liquor bottles, Antique glass bottles, Gin bottles">
            <a:extLst>
              <a:ext uri="{FF2B5EF4-FFF2-40B4-BE49-F238E27FC236}">
                <a16:creationId xmlns:a16="http://schemas.microsoft.com/office/drawing/2014/main" id="{BE32AF63-8CCA-489C-89AA-E0D50B3F7AA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1974582" y="49888"/>
            <a:ext cx="2561215" cy="1741626"/>
          </a:xfrm>
          <a:prstGeom prst="rect">
            <a:avLst/>
          </a:prstGeom>
          <a:noFill/>
          <a:extLst>
            <a:ext uri="{909E8E84-426E-40DD-AFC4-6F175D3DCCD1}">
              <a14:hiddenFill xmlns:a14="http://schemas.microsoft.com/office/drawing/2010/main">
                <a:solidFill>
                  <a:srgbClr val="FFFFFF"/>
                </a:solidFill>
              </a14:hiddenFill>
            </a:ext>
          </a:extLst>
        </p:spPr>
      </p:pic>
      <p:sp>
        <p:nvSpPr>
          <p:cNvPr id="87" name="Freeform: Shape 86">
            <a:extLst>
              <a:ext uri="{FF2B5EF4-FFF2-40B4-BE49-F238E27FC236}">
                <a16:creationId xmlns:a16="http://schemas.microsoft.com/office/drawing/2014/main" id="{A1DABD52-05DF-4F31-AFB9-B330D8BE4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25559" y="725908"/>
            <a:ext cx="2852928" cy="2852928"/>
          </a:xfrm>
          <a:custGeom>
            <a:avLst/>
            <a:gdLst>
              <a:gd name="connsiteX0" fmla="*/ 1426464 w 2852928"/>
              <a:gd name="connsiteY0" fmla="*/ 0 h 2852928"/>
              <a:gd name="connsiteX1" fmla="*/ 2852928 w 2852928"/>
              <a:gd name="connsiteY1" fmla="*/ 1426464 h 2852928"/>
              <a:gd name="connsiteX2" fmla="*/ 1426464 w 2852928"/>
              <a:gd name="connsiteY2" fmla="*/ 2852928 h 2852928"/>
              <a:gd name="connsiteX3" fmla="*/ 0 w 2852928"/>
              <a:gd name="connsiteY3" fmla="*/ 1426464 h 2852928"/>
              <a:gd name="connsiteX4" fmla="*/ 1426464 w 2852928"/>
              <a:gd name="connsiteY4" fmla="*/ 0 h 28529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Oval 88">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0967" y="561316"/>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0" name="Picture 6" descr="Cashing In on the Vintage Liquor Craze">
            <a:extLst>
              <a:ext uri="{FF2B5EF4-FFF2-40B4-BE49-F238E27FC236}">
                <a16:creationId xmlns:a16="http://schemas.microsoft.com/office/drawing/2014/main" id="{BF81E8A1-5C5D-4A20-9963-7CB66889969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078882" y="942946"/>
            <a:ext cx="1761386" cy="234851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victorian wine bottle | Wine bottle, Bottle, Wine">
            <a:extLst>
              <a:ext uri="{FF2B5EF4-FFF2-40B4-BE49-F238E27FC236}">
                <a16:creationId xmlns:a16="http://schemas.microsoft.com/office/drawing/2014/main" id="{87195D9E-5807-4F02-A094-FECC2464D210}"/>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429683" y="2528491"/>
            <a:ext cx="1230305" cy="4316863"/>
          </a:xfrm>
          <a:prstGeom prst="rect">
            <a:avLst/>
          </a:prstGeom>
          <a:noFill/>
          <a:extLst>
            <a:ext uri="{909E8E84-426E-40DD-AFC4-6F175D3DCCD1}">
              <a14:hiddenFill xmlns:a14="http://schemas.microsoft.com/office/drawing/2010/main">
                <a:solidFill>
                  <a:srgbClr val="FFFFFF"/>
                </a:solidFill>
              </a14:hiddenFill>
            </a:ext>
          </a:extLst>
        </p:spPr>
      </p:pic>
      <p:sp>
        <p:nvSpPr>
          <p:cNvPr id="91" name="Freeform: Shape 90">
            <a:extLst>
              <a:ext uri="{FF2B5EF4-FFF2-40B4-BE49-F238E27FC236}">
                <a16:creationId xmlns:a16="http://schemas.microsoft.com/office/drawing/2014/main" id="{6B9D64DB-4D5C-4A91-B45F-F301E3174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2"/>
            <a:ext cx="3439432" cy="3550083"/>
          </a:xfrm>
          <a:custGeom>
            <a:avLst/>
            <a:gdLst>
              <a:gd name="connsiteX0" fmla="*/ 115336 w 3439432"/>
              <a:gd name="connsiteY0" fmla="*/ 0 h 3550083"/>
              <a:gd name="connsiteX1" fmla="*/ 3439432 w 3439432"/>
              <a:gd name="connsiteY1" fmla="*/ 0 h 3550083"/>
              <a:gd name="connsiteX2" fmla="*/ 3439432 w 3439432"/>
              <a:gd name="connsiteY2" fmla="*/ 3462762 h 3550083"/>
              <a:gd name="connsiteX3" fmla="*/ 3318024 w 3439432"/>
              <a:gd name="connsiteY3" fmla="*/ 3493980 h 3550083"/>
              <a:gd name="connsiteX4" fmla="*/ 2761488 w 3439432"/>
              <a:gd name="connsiteY4" fmla="*/ 3550083 h 3550083"/>
              <a:gd name="connsiteX5" fmla="*/ 0 w 3439432"/>
              <a:gd name="connsiteY5" fmla="*/ 788595 h 3550083"/>
              <a:gd name="connsiteX6" fmla="*/ 70713 w 3439432"/>
              <a:gd name="connsiteY6" fmla="*/ 164949 h 355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550083">
                <a:moveTo>
                  <a:pt x="115336" y="0"/>
                </a:moveTo>
                <a:lnTo>
                  <a:pt x="3439432" y="0"/>
                </a:lnTo>
                <a:lnTo>
                  <a:pt x="3439432" y="3462762"/>
                </a:lnTo>
                <a:lnTo>
                  <a:pt x="3318024" y="3493980"/>
                </a:lnTo>
                <a:cubicBezTo>
                  <a:pt x="3138258" y="3530765"/>
                  <a:pt x="2952129" y="3550083"/>
                  <a:pt x="2761488" y="3550083"/>
                </a:cubicBezTo>
                <a:cubicBezTo>
                  <a:pt x="1236360" y="3550083"/>
                  <a:pt x="0" y="2313723"/>
                  <a:pt x="0" y="788595"/>
                </a:cubicBezTo>
                <a:cubicBezTo>
                  <a:pt x="0" y="574124"/>
                  <a:pt x="24450" y="365364"/>
                  <a:pt x="70713" y="164949"/>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3" name="Freeform: Shape 92">
            <a:extLst>
              <a:ext uri="{FF2B5EF4-FFF2-40B4-BE49-F238E27FC236}">
                <a16:creationId xmlns:a16="http://schemas.microsoft.com/office/drawing/2014/main" id="{8E4F04B5-4D4A-4F70-8549-384AF5351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8761" y="-4330"/>
            <a:ext cx="3273238" cy="3383891"/>
          </a:xfrm>
          <a:custGeom>
            <a:avLst/>
            <a:gdLst>
              <a:gd name="connsiteX0" fmla="*/ 122841 w 3273238"/>
              <a:gd name="connsiteY0" fmla="*/ 0 h 3383891"/>
              <a:gd name="connsiteX1" fmla="*/ 3273238 w 3273238"/>
              <a:gd name="connsiteY1" fmla="*/ 0 h 3383891"/>
              <a:gd name="connsiteX2" fmla="*/ 3273238 w 3273238"/>
              <a:gd name="connsiteY2" fmla="*/ 3291335 h 3383891"/>
              <a:gd name="connsiteX3" fmla="*/ 3118338 w 3273238"/>
              <a:gd name="connsiteY3" fmla="*/ 3331164 h 3383891"/>
              <a:gd name="connsiteX4" fmla="*/ 2595295 w 3273238"/>
              <a:gd name="connsiteY4" fmla="*/ 3383891 h 3383891"/>
              <a:gd name="connsiteX5" fmla="*/ 0 w 3273238"/>
              <a:gd name="connsiteY5" fmla="*/ 788596 h 3383891"/>
              <a:gd name="connsiteX6" fmla="*/ 116679 w 3273238"/>
              <a:gd name="connsiteY6" fmla="*/ 16835 h 338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8" name="Picture 4" descr="Victorian sealed green wine bottle - 19th Century Glass">
            <a:extLst>
              <a:ext uri="{FF2B5EF4-FFF2-40B4-BE49-F238E27FC236}">
                <a16:creationId xmlns:a16="http://schemas.microsoft.com/office/drawing/2014/main" id="{B9428081-6032-4739-9FBF-356181AAB90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10272502" y="50299"/>
            <a:ext cx="1478247" cy="2912804"/>
          </a:xfrm>
          <a:prstGeom prst="rect">
            <a:avLst/>
          </a:prstGeom>
          <a:noFill/>
          <a:extLst>
            <a:ext uri="{909E8E84-426E-40DD-AFC4-6F175D3DCCD1}">
              <a14:hiddenFill xmlns:a14="http://schemas.microsoft.com/office/drawing/2010/main">
                <a:solidFill>
                  <a:srgbClr val="FFFFFF"/>
                </a:solidFill>
              </a14:hiddenFill>
            </a:ext>
          </a:extLst>
        </p:spPr>
      </p:pic>
      <p:sp>
        <p:nvSpPr>
          <p:cNvPr id="95" name="Freeform: Shape 94">
            <a:extLst>
              <a:ext uri="{FF2B5EF4-FFF2-40B4-BE49-F238E27FC236}">
                <a16:creationId xmlns:a16="http://schemas.microsoft.com/office/drawing/2014/main" id="{0D14DB62-3EB3-452E-89EE-30B0CDB0C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63236" y="4071322"/>
            <a:ext cx="2828765" cy="2786678"/>
          </a:xfrm>
          <a:custGeom>
            <a:avLst/>
            <a:gdLst>
              <a:gd name="connsiteX0" fmla="*/ 1888236 w 2828765"/>
              <a:gd name="connsiteY0" fmla="*/ 0 h 2786678"/>
              <a:gd name="connsiteX1" fmla="*/ 2788281 w 2828765"/>
              <a:gd name="connsiteY1" fmla="*/ 227900 h 2786678"/>
              <a:gd name="connsiteX2" fmla="*/ 2828765 w 2828765"/>
              <a:gd name="connsiteY2" fmla="*/ 252495 h 2786678"/>
              <a:gd name="connsiteX3" fmla="*/ 2828765 w 2828765"/>
              <a:gd name="connsiteY3" fmla="*/ 2786678 h 2786678"/>
              <a:gd name="connsiteX4" fmla="*/ 227128 w 2828765"/>
              <a:gd name="connsiteY4" fmla="*/ 2786678 h 2786678"/>
              <a:gd name="connsiteX5" fmla="*/ 148387 w 2828765"/>
              <a:gd name="connsiteY5" fmla="*/ 2623223 h 2786678"/>
              <a:gd name="connsiteX6" fmla="*/ 0 w 2828765"/>
              <a:gd name="connsiteY6" fmla="*/ 1888236 h 2786678"/>
              <a:gd name="connsiteX7" fmla="*/ 1888236 w 2828765"/>
              <a:gd name="connsiteY7" fmla="*/ 0 h 278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7" name="Freeform: Shape 96">
            <a:extLst>
              <a:ext uri="{FF2B5EF4-FFF2-40B4-BE49-F238E27FC236}">
                <a16:creationId xmlns:a16="http://schemas.microsoft.com/office/drawing/2014/main" id="{CB14CE1B-4BC5-4EF2-BE3D-05E4F580B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9331" y="3907418"/>
            <a:ext cx="2992669" cy="2950582"/>
          </a:xfrm>
          <a:custGeom>
            <a:avLst/>
            <a:gdLst>
              <a:gd name="connsiteX0" fmla="*/ 2052140 w 2992669"/>
              <a:gd name="connsiteY0" fmla="*/ 0 h 2950582"/>
              <a:gd name="connsiteX1" fmla="*/ 2850926 w 2992669"/>
              <a:gd name="connsiteY1" fmla="*/ 161267 h 2950582"/>
              <a:gd name="connsiteX2" fmla="*/ 2992669 w 2992669"/>
              <a:gd name="connsiteY2" fmla="*/ 229549 h 2950582"/>
              <a:gd name="connsiteX3" fmla="*/ 2992669 w 2992669"/>
              <a:gd name="connsiteY3" fmla="*/ 2950582 h 2950582"/>
              <a:gd name="connsiteX4" fmla="*/ 209274 w 2992669"/>
              <a:gd name="connsiteY4" fmla="*/ 2950582 h 2950582"/>
              <a:gd name="connsiteX5" fmla="*/ 161267 w 2992669"/>
              <a:gd name="connsiteY5" fmla="*/ 2850926 h 2950582"/>
              <a:gd name="connsiteX6" fmla="*/ 0 w 2992669"/>
              <a:gd name="connsiteY6" fmla="*/ 2052140 h 2950582"/>
              <a:gd name="connsiteX7" fmla="*/ 2052140 w 2992669"/>
              <a:gd name="connsiteY7" fmla="*/ 0 h 29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92669" h="2950582">
                <a:moveTo>
                  <a:pt x="2052140" y="0"/>
                </a:moveTo>
                <a:cubicBezTo>
                  <a:pt x="2335482" y="0"/>
                  <a:pt x="2605411" y="57424"/>
                  <a:pt x="2850926" y="161267"/>
                </a:cubicBezTo>
                <a:lnTo>
                  <a:pt x="2992669" y="229549"/>
                </a:lnTo>
                <a:lnTo>
                  <a:pt x="2992669" y="2950582"/>
                </a:lnTo>
                <a:lnTo>
                  <a:pt x="209274" y="2950582"/>
                </a:lnTo>
                <a:lnTo>
                  <a:pt x="161267" y="2850926"/>
                </a:lnTo>
                <a:cubicBezTo>
                  <a:pt x="57423" y="2605411"/>
                  <a:pt x="0" y="2335482"/>
                  <a:pt x="0" y="2052140"/>
                </a:cubicBezTo>
                <a:cubicBezTo>
                  <a:pt x="0" y="918774"/>
                  <a:pt x="918774" y="0"/>
                  <a:pt x="205214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4" name="Picture 10" descr="1800's Old West Whiskey Bottles (A part of antique/random/'eclectic'  centerpieces? | Whisky bottle, Vintage bottles antiques, Bottle">
            <a:extLst>
              <a:ext uri="{FF2B5EF4-FFF2-40B4-BE49-F238E27FC236}">
                <a16:creationId xmlns:a16="http://schemas.microsoft.com/office/drawing/2014/main" id="{5B15DA0D-F3AB-4C03-B4BD-1AFD1529F79D}"/>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tretch>
            <a:fillRect/>
          </a:stretch>
        </p:blipFill>
        <p:spPr bwMode="auto">
          <a:xfrm>
            <a:off x="9664506" y="4749945"/>
            <a:ext cx="2359854" cy="17698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432503"/>
      </p:ext>
    </p:extLst>
  </p:cSld>
  <p:clrMapOvr>
    <a:overrideClrMapping bg1="dk1" tx1="lt1" bg2="dk2" tx2="lt2" accent1="accent1" accent2="accent2" accent3="accent3" accent4="accent4" accent5="accent5" accent6="accent6" hlink="hlink" folHlink="folHlink"/>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891401DC-7AF6-42FA-BE31-CF773B6C8B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0"/>
            <a:ext cx="12188952" cy="685800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36" name="Picture 12" descr="BLACK N BLACK - #blackouttuesday ✊🏻✊🏼✊🏽✊🏾✊🏿 | Facebook">
            <a:extLst>
              <a:ext uri="{FF2B5EF4-FFF2-40B4-BE49-F238E27FC236}">
                <a16:creationId xmlns:a16="http://schemas.microsoft.com/office/drawing/2014/main" id="{7B865AB8-F463-46C6-86C6-96ACB9BCD8A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37684" y="346167"/>
            <a:ext cx="1588946" cy="158894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Off White – Craftmaster Paints Online Shop">
            <a:extLst>
              <a:ext uri="{FF2B5EF4-FFF2-40B4-BE49-F238E27FC236}">
                <a16:creationId xmlns:a16="http://schemas.microsoft.com/office/drawing/2014/main" id="{7FAE6284-2DEC-4EC5-B60D-E52B2256136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5197155" y="346167"/>
            <a:ext cx="1625138" cy="154794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Old Scroll Color Palette">
            <a:extLst>
              <a:ext uri="{FF2B5EF4-FFF2-40B4-BE49-F238E27FC236}">
                <a16:creationId xmlns:a16="http://schemas.microsoft.com/office/drawing/2014/main" id="{6A855EE4-7F34-4055-A684-3A065ED8448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243" t="30042" r="59901" b="42800"/>
          <a:stretch/>
        </p:blipFill>
        <p:spPr bwMode="auto">
          <a:xfrm>
            <a:off x="9253102" y="346167"/>
            <a:ext cx="1695506" cy="154794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ystem 96 - Light Green Transparent 30.5cm x 20cm">
            <a:extLst>
              <a:ext uri="{FF2B5EF4-FFF2-40B4-BE49-F238E27FC236}">
                <a16:creationId xmlns:a16="http://schemas.microsoft.com/office/drawing/2014/main" id="{6BECFE78-E63C-43F5-B60A-B20B44023FD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1237689" y="2639045"/>
            <a:ext cx="1588934" cy="158893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issmach Bright Green Transparent Fusible 90 C.O.E 405mm 530mm">
            <a:extLst>
              <a:ext uri="{FF2B5EF4-FFF2-40B4-BE49-F238E27FC236}">
                <a16:creationId xmlns:a16="http://schemas.microsoft.com/office/drawing/2014/main" id="{DE1B1664-A6BE-4972-B403-78E1FA8E9D00}"/>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tretch>
            <a:fillRect/>
          </a:stretch>
        </p:blipFill>
        <p:spPr bwMode="auto">
          <a:xfrm>
            <a:off x="1239242" y="4930536"/>
            <a:ext cx="1582664" cy="1582664"/>
          </a:xfrm>
          <a:prstGeom prst="rect">
            <a:avLst/>
          </a:prstGeom>
          <a:noFill/>
          <a:extLst>
            <a:ext uri="{909E8E84-426E-40DD-AFC4-6F175D3DCCD1}">
              <a14:hiddenFill xmlns:a14="http://schemas.microsoft.com/office/drawing/2010/main">
                <a:solidFill>
                  <a:srgbClr val="FFFFFF"/>
                </a:solidFill>
              </a14:hiddenFill>
            </a:ext>
          </a:extLst>
        </p:spPr>
      </p:pic>
      <p:sp>
        <p:nvSpPr>
          <p:cNvPr id="83" name="Rectangle 82">
            <a:extLst>
              <a:ext uri="{FF2B5EF4-FFF2-40B4-BE49-F238E27FC236}">
                <a16:creationId xmlns:a16="http://schemas.microsoft.com/office/drawing/2014/main" id="{2B7203F0-D9CB-4774-B9D4-B3AB625DFB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7495" y="2300641"/>
            <a:ext cx="8124506" cy="455736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665516-F280-47EF-872C-DFE02C72E73B}"/>
              </a:ext>
            </a:extLst>
          </p:cNvPr>
          <p:cNvSpPr>
            <a:spLocks noGrp="1"/>
          </p:cNvSpPr>
          <p:nvPr>
            <p:ph type="title"/>
          </p:nvPr>
        </p:nvSpPr>
        <p:spPr>
          <a:xfrm>
            <a:off x="4481973" y="2892583"/>
            <a:ext cx="6868620" cy="1016898"/>
          </a:xfrm>
        </p:spPr>
        <p:txBody>
          <a:bodyPr>
            <a:normAutofit/>
          </a:bodyPr>
          <a:lstStyle/>
          <a:p>
            <a:r>
              <a:rPr lang="en-GB" sz="4000">
                <a:solidFill>
                  <a:srgbClr val="FFFFFF"/>
                </a:solidFill>
              </a:rPr>
              <a:t>Colour pallet for bottles</a:t>
            </a:r>
          </a:p>
        </p:txBody>
      </p:sp>
      <p:cxnSp>
        <p:nvCxnSpPr>
          <p:cNvPr id="85" name="Straight Connector 84">
            <a:extLst>
              <a:ext uri="{FF2B5EF4-FFF2-40B4-BE49-F238E27FC236}">
                <a16:creationId xmlns:a16="http://schemas.microsoft.com/office/drawing/2014/main" id="{A88CB8AF-5631-45C6-BFEC-971C4D6E58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285774"/>
            <a:ext cx="12188952"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9F2EA1AF-73AB-4FCB-B4EE-0E42E7250F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71548"/>
            <a:ext cx="4064320"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65A18FBF-6157-4210-BEF2-9A6C31FA89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4319" y="-680"/>
            <a:ext cx="0" cy="6858003"/>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43C9CCA8-3CEC-4CD0-A624-A701C61251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20742" y="-680"/>
            <a:ext cx="0" cy="224028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772C9FD-5C0D-451B-AB96-11667D98C90D}"/>
              </a:ext>
            </a:extLst>
          </p:cNvPr>
          <p:cNvSpPr>
            <a:spLocks noGrp="1"/>
          </p:cNvSpPr>
          <p:nvPr>
            <p:ph idx="1"/>
          </p:nvPr>
        </p:nvSpPr>
        <p:spPr>
          <a:xfrm>
            <a:off x="4485180" y="4101152"/>
            <a:ext cx="6868620" cy="2075810"/>
          </a:xfrm>
        </p:spPr>
        <p:txBody>
          <a:bodyPr>
            <a:normAutofit/>
          </a:bodyPr>
          <a:lstStyle/>
          <a:p>
            <a:r>
              <a:rPr lang="en-GB" sz="2000" dirty="0">
                <a:solidFill>
                  <a:srgbClr val="FFFFFF"/>
                </a:solidFill>
              </a:rPr>
              <a:t>These are some colours that can be found on a bottle, Green for the glass, the off white and pale peach for the label and the black for the writing on the label. While these are not 100% accurate colours it does just help get an idea of what colours </a:t>
            </a:r>
            <a:r>
              <a:rPr lang="en-GB" sz="2000" dirty="0" err="1">
                <a:solidFill>
                  <a:srgbClr val="FFFFFF"/>
                </a:solidFill>
              </a:rPr>
              <a:t>im</a:t>
            </a:r>
            <a:r>
              <a:rPr lang="en-GB" sz="2000" dirty="0">
                <a:solidFill>
                  <a:srgbClr val="FFFFFF"/>
                </a:solidFill>
              </a:rPr>
              <a:t> looking for. </a:t>
            </a:r>
          </a:p>
        </p:txBody>
      </p:sp>
    </p:spTree>
    <p:extLst>
      <p:ext uri="{BB962C8B-B14F-4D97-AF65-F5344CB8AC3E}">
        <p14:creationId xmlns:p14="http://schemas.microsoft.com/office/powerpoint/2010/main" val="3706556456"/>
      </p:ext>
    </p:extLst>
  </p:cSld>
  <p:clrMapOvr>
    <a:overrideClrMapping bg1="dk1" tx1="lt1" bg2="dk2" tx2="lt2" accent1="accent1" accent2="accent2" accent3="accent3" accent4="accent4" accent5="accent5" accent6="accent6" hlink="hlink" folHlink="folHlink"/>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7A1162F6-2680-484F-9E50-738779901A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3962" y="310895"/>
            <a:ext cx="4539199" cy="594339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8998DA-5708-42FC-A188-D6A23388530C}"/>
              </a:ext>
            </a:extLst>
          </p:cNvPr>
          <p:cNvSpPr>
            <a:spLocks noGrp="1"/>
          </p:cNvSpPr>
          <p:nvPr>
            <p:ph type="title"/>
          </p:nvPr>
        </p:nvSpPr>
        <p:spPr>
          <a:xfrm>
            <a:off x="714221" y="706652"/>
            <a:ext cx="3990660" cy="3690227"/>
          </a:xfrm>
        </p:spPr>
        <p:txBody>
          <a:bodyPr vert="horz" lIns="91440" tIns="45720" rIns="91440" bIns="45720" rtlCol="0" anchor="b">
            <a:normAutofit/>
          </a:bodyPr>
          <a:lstStyle/>
          <a:p>
            <a:r>
              <a:rPr lang="en-US" sz="5400" b="1" u="sng">
                <a:solidFill>
                  <a:schemeClr val="bg1"/>
                </a:solidFill>
              </a:rPr>
              <a:t>cigarettes</a:t>
            </a:r>
          </a:p>
        </p:txBody>
      </p:sp>
      <p:pic>
        <p:nvPicPr>
          <p:cNvPr id="5122" name="Picture 2" descr="Victorian History: Smoke, Smoke, Smoke that Cigarette">
            <a:extLst>
              <a:ext uri="{FF2B5EF4-FFF2-40B4-BE49-F238E27FC236}">
                <a16:creationId xmlns:a16="http://schemas.microsoft.com/office/drawing/2014/main" id="{63E0FFAD-0E52-4DA9-B588-D7C58F5CD5E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114" y="171311"/>
            <a:ext cx="8635191" cy="2698497"/>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Cigarette pack time capsule from 1899 discovered by workmen at Norville  site - Gloucestershire Live">
            <a:extLst>
              <a:ext uri="{FF2B5EF4-FFF2-40B4-BE49-F238E27FC236}">
                <a16:creationId xmlns:a16="http://schemas.microsoft.com/office/drawing/2014/main" id="{F55B818D-9841-42DE-9AA3-F076A69231F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782085" y="310896"/>
            <a:ext cx="2907792" cy="2907792"/>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andmade Antique Bronze Victorian Angel Cigarette Case – Urban Metal Designs">
            <a:extLst>
              <a:ext uri="{FF2B5EF4-FFF2-40B4-BE49-F238E27FC236}">
                <a16:creationId xmlns:a16="http://schemas.microsoft.com/office/drawing/2014/main" id="{C311D5C5-5064-4746-928E-AF73DA20CA8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277596" y="3595451"/>
            <a:ext cx="3217333" cy="2409894"/>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Cigarette pack time capsule from 1899 discovered by workmen at Norville  site - Gloucestershire Live">
            <a:extLst>
              <a:ext uri="{FF2B5EF4-FFF2-40B4-BE49-F238E27FC236}">
                <a16:creationId xmlns:a16="http://schemas.microsoft.com/office/drawing/2014/main" id="{BC2B3DAA-882A-4E7B-88FE-5A8747573EA6}"/>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627315" y="3726614"/>
            <a:ext cx="3217333" cy="21475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232652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 name="Rectangle 78">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862876-32D3-404A-9B15-7ACD4867FB3B}"/>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a:solidFill>
                  <a:srgbClr val="FFFFFF"/>
                </a:solidFill>
                <a:latin typeface="+mj-lt"/>
                <a:ea typeface="+mj-ea"/>
                <a:cs typeface="+mj-cs"/>
              </a:rPr>
              <a:t>Bath</a:t>
            </a:r>
          </a:p>
        </p:txBody>
      </p:sp>
      <p:pic>
        <p:nvPicPr>
          <p:cNvPr id="6146" name="Picture 2" descr="Victoria + Albert Roxburgh Freestanding Bath | Victorian Bathrooms 4 U">
            <a:extLst>
              <a:ext uri="{FF2B5EF4-FFF2-40B4-BE49-F238E27FC236}">
                <a16:creationId xmlns:a16="http://schemas.microsoft.com/office/drawing/2014/main" id="{F5303817-93A0-4C0D-8346-E1EE04DCC1A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731" r="-3" b="-3"/>
          <a:stretch/>
        </p:blipFill>
        <p:spPr bwMode="auto">
          <a:xfrm>
            <a:off x="307840" y="321732"/>
            <a:ext cx="3793472" cy="4111323"/>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History of Victorian Baths - Old Fashioned Bathrooms">
            <a:extLst>
              <a:ext uri="{FF2B5EF4-FFF2-40B4-BE49-F238E27FC236}">
                <a16:creationId xmlns:a16="http://schemas.microsoft.com/office/drawing/2014/main" id="{6F0BD35E-527B-43FC-A0A1-C2C9AACAFE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124" r="1" b="24050"/>
          <a:stretch/>
        </p:blipFill>
        <p:spPr bwMode="auto">
          <a:xfrm>
            <a:off x="4194959" y="321734"/>
            <a:ext cx="3797570" cy="2010551"/>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History of Bathrooms | The Victorian Emporium">
            <a:extLst>
              <a:ext uri="{FF2B5EF4-FFF2-40B4-BE49-F238E27FC236}">
                <a16:creationId xmlns:a16="http://schemas.microsoft.com/office/drawing/2014/main" id="{905D4858-23C5-476C-9CE9-7F6D63F9298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1397" r="3" b="16067"/>
          <a:stretch/>
        </p:blipFill>
        <p:spPr bwMode="auto">
          <a:xfrm>
            <a:off x="4190180" y="2422097"/>
            <a:ext cx="3794760" cy="2013804"/>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Victorian Bath I Canvas Print / Canvas Art by Danhui Nai">
            <a:extLst>
              <a:ext uri="{FF2B5EF4-FFF2-40B4-BE49-F238E27FC236}">
                <a16:creationId xmlns:a16="http://schemas.microsoft.com/office/drawing/2014/main" id="{04677B39-AC49-46C0-904F-001931F6969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304" r="3" b="3"/>
          <a:stretch/>
        </p:blipFill>
        <p:spPr bwMode="auto">
          <a:xfrm>
            <a:off x="8086176" y="321733"/>
            <a:ext cx="3797984" cy="4111321"/>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Victorian Bath Iv Canvas Print / Canvas Art by Danhui Nai">
            <a:extLst>
              <a:ext uri="{FF2B5EF4-FFF2-40B4-BE49-F238E27FC236}">
                <a16:creationId xmlns:a16="http://schemas.microsoft.com/office/drawing/2014/main" id="{89D56E7C-D81C-4CE4-8E92-764A35ED33D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37129" r="2" b="15056"/>
          <a:stretch/>
        </p:blipFill>
        <p:spPr bwMode="auto">
          <a:xfrm>
            <a:off x="307840" y="4525715"/>
            <a:ext cx="3794760" cy="2010551"/>
          </a:xfrm>
          <a:prstGeom prst="rect">
            <a:avLst/>
          </a:prstGeom>
          <a:noFill/>
          <a:extLst>
            <a:ext uri="{909E8E84-426E-40DD-AFC4-6F175D3DCCD1}">
              <a14:hiddenFill xmlns:a14="http://schemas.microsoft.com/office/drawing/2010/main">
                <a:solidFill>
                  <a:srgbClr val="FFFFFF"/>
                </a:solidFill>
              </a14:hiddenFill>
            </a:ext>
          </a:extLst>
        </p:spPr>
      </p:pic>
      <p:cxnSp>
        <p:nvCxnSpPr>
          <p:cNvPr id="81" name="Straight Connector 80">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883991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7" name="Straight Connector 76">
            <a:extLst>
              <a:ext uri="{FF2B5EF4-FFF2-40B4-BE49-F238E27FC236}">
                <a16:creationId xmlns:a16="http://schemas.microsoft.com/office/drawing/2014/main" id="{DFDA47BC-3069-47F5-8257-24B3B1F76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2927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7170" name="Picture 2" descr="Victorian kerosene lamp | Victorian lamps, Vintage lamps, Antique oil lamps">
            <a:extLst>
              <a:ext uri="{FF2B5EF4-FFF2-40B4-BE49-F238E27FC236}">
                <a16:creationId xmlns:a16="http://schemas.microsoft.com/office/drawing/2014/main" id="{796F9273-1683-483B-987E-C251F627789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6256859" y="540969"/>
            <a:ext cx="2648371" cy="3531161"/>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78">
            <a:extLst>
              <a:ext uri="{FF2B5EF4-FFF2-40B4-BE49-F238E27FC236}">
                <a16:creationId xmlns:a16="http://schemas.microsoft.com/office/drawing/2014/main" id="{7AE95D8F-9825-4222-8846-E3461598C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37318C-CF12-42F4-8481-004082D97E5D}"/>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a:solidFill>
                  <a:srgbClr val="FFFFFF"/>
                </a:solidFill>
              </a:rPr>
              <a:t>Kerosene</a:t>
            </a:r>
          </a:p>
        </p:txBody>
      </p:sp>
      <p:pic>
        <p:nvPicPr>
          <p:cNvPr id="7172" name="Picture 4" descr="Decorative Arts, Lighting, Student Lamp, Victorian Kerosene, Antique, Late  19th C. – George Glazer Gallery, Antiques">
            <a:extLst>
              <a:ext uri="{FF2B5EF4-FFF2-40B4-BE49-F238E27FC236}">
                <a16:creationId xmlns:a16="http://schemas.microsoft.com/office/drawing/2014/main" id="{CBE0ACA9-8C16-4318-9065-5226D0D2E94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0041" y="976813"/>
            <a:ext cx="2659472" cy="265947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Kerosene Lamp in Sun Purple Victorian Era Vintage Glass | Etsy">
            <a:extLst>
              <a:ext uri="{FF2B5EF4-FFF2-40B4-BE49-F238E27FC236}">
                <a16:creationId xmlns:a16="http://schemas.microsoft.com/office/drawing/2014/main" id="{704E594A-2591-4030-BE62-3AF79DB2611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290143" y="367592"/>
            <a:ext cx="2646677" cy="3877915"/>
          </a:xfrm>
          <a:prstGeom prst="rect">
            <a:avLst/>
          </a:prstGeom>
          <a:noFill/>
          <a:extLst>
            <a:ext uri="{909E8E84-426E-40DD-AFC4-6F175D3DCCD1}">
              <a14:hiddenFill xmlns:a14="http://schemas.microsoft.com/office/drawing/2010/main">
                <a:solidFill>
                  <a:srgbClr val="FFFFFF"/>
                </a:solidFill>
              </a14:hiddenFill>
            </a:ext>
          </a:extLst>
        </p:spPr>
      </p:pic>
      <p:cxnSp>
        <p:nvCxnSpPr>
          <p:cNvPr id="81" name="Straight Connector 80">
            <a:extLst>
              <a:ext uri="{FF2B5EF4-FFF2-40B4-BE49-F238E27FC236}">
                <a16:creationId xmlns:a16="http://schemas.microsoft.com/office/drawing/2014/main" id="{942B920A-73AD-402A-8EEF-B88E1A9398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68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00C9EB70-BC82-414A-BF8D-AD7FC6727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609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7176" name="Picture 8" descr="Lot-Art | Two Victorian Brass and Glass Kerosene Table Lamps">
            <a:extLst>
              <a:ext uri="{FF2B5EF4-FFF2-40B4-BE49-F238E27FC236}">
                <a16:creationId xmlns:a16="http://schemas.microsoft.com/office/drawing/2014/main" id="{3A45DFB9-F615-4152-B7BD-C70CF0AE9373}"/>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9225269" y="1004677"/>
            <a:ext cx="2648372" cy="2648372"/>
          </a:xfrm>
          <a:prstGeom prst="rect">
            <a:avLst/>
          </a:prstGeom>
          <a:noFill/>
          <a:extLst>
            <a:ext uri="{909E8E84-426E-40DD-AFC4-6F175D3DCCD1}">
              <a14:hiddenFill xmlns:a14="http://schemas.microsoft.com/office/drawing/2010/main">
                <a:solidFill>
                  <a:srgbClr val="FFFFFF"/>
                </a:solidFill>
              </a14:hiddenFill>
            </a:ext>
          </a:extLst>
        </p:spPr>
      </p:pic>
      <p:cxnSp>
        <p:nvCxnSpPr>
          <p:cNvPr id="85" name="Straight Connector 84">
            <a:extLst>
              <a:ext uri="{FF2B5EF4-FFF2-40B4-BE49-F238E27FC236}">
                <a16:creationId xmlns:a16="http://schemas.microsoft.com/office/drawing/2014/main" id="{3217665F-0036-444A-8D4A-33AF36A36A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458334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202" name="Picture 10" descr="Vintage Gentleman's Dressing Case, Drew &amp; Sons, London. February 2014  Saffronart #Auction. #Suitca… | Leather bags handmade, Antique boxes,  Personalized accessories">
            <a:extLst>
              <a:ext uri="{FF2B5EF4-FFF2-40B4-BE49-F238E27FC236}">
                <a16:creationId xmlns:a16="http://schemas.microsoft.com/office/drawing/2014/main" id="{05D1ADEC-E191-44A2-AB12-95AF6234D1E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1146950" y="346167"/>
            <a:ext cx="1770413" cy="158894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History of Dressing Cases - Antique Box Guide Antique Box Guide">
            <a:extLst>
              <a:ext uri="{FF2B5EF4-FFF2-40B4-BE49-F238E27FC236}">
                <a16:creationId xmlns:a16="http://schemas.microsoft.com/office/drawing/2014/main" id="{61E25837-BC99-4DC3-9F8F-2CCF6E33CA1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4771369" y="346167"/>
            <a:ext cx="2476710" cy="1547944"/>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History of Dressing Cases - Antique Box Guide Antique Box Guide">
            <a:extLst>
              <a:ext uri="{FF2B5EF4-FFF2-40B4-BE49-F238E27FC236}">
                <a16:creationId xmlns:a16="http://schemas.microsoft.com/office/drawing/2014/main" id="{7D6559C3-E776-41A4-A3DC-411FB92B88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761009" y="2639045"/>
            <a:ext cx="2542294" cy="1588934"/>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History of Dressing Cases - Antique Box Guide Antique Box Guide">
            <a:extLst>
              <a:ext uri="{FF2B5EF4-FFF2-40B4-BE49-F238E27FC236}">
                <a16:creationId xmlns:a16="http://schemas.microsoft.com/office/drawing/2014/main" id="{B06C80EB-BC04-4FCD-88FC-F7E42F553D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764443" y="4930536"/>
            <a:ext cx="2532262" cy="1582664"/>
          </a:xfrm>
          <a:prstGeom prst="rect">
            <a:avLst/>
          </a:prstGeom>
          <a:noFill/>
          <a:extLst>
            <a:ext uri="{909E8E84-426E-40DD-AFC4-6F175D3DCCD1}">
              <a14:hiddenFill xmlns:a14="http://schemas.microsoft.com/office/drawing/2010/main">
                <a:solidFill>
                  <a:srgbClr val="FFFFFF"/>
                </a:solidFill>
              </a14:hiddenFill>
            </a:ext>
          </a:extLst>
        </p:spPr>
      </p:pic>
      <p:pic>
        <p:nvPicPr>
          <p:cNvPr id="8204" name="Picture 12" descr="Antique Victorian Coromandel and Brass Bound Dressing Case by Asprey For  Sale at 1stDibs">
            <a:extLst>
              <a:ext uri="{FF2B5EF4-FFF2-40B4-BE49-F238E27FC236}">
                <a16:creationId xmlns:a16="http://schemas.microsoft.com/office/drawing/2014/main" id="{072214FC-6ECA-4B17-A362-576A106F2C94}"/>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tretch>
            <a:fillRect/>
          </a:stretch>
        </p:blipFill>
        <p:spPr bwMode="auto">
          <a:xfrm>
            <a:off x="5248882" y="4930535"/>
            <a:ext cx="1581298" cy="1581298"/>
          </a:xfrm>
          <a:prstGeom prst="rect">
            <a:avLst/>
          </a:prstGeom>
          <a:noFill/>
          <a:extLst>
            <a:ext uri="{909E8E84-426E-40DD-AFC4-6F175D3DCCD1}">
              <a14:hiddenFill xmlns:a14="http://schemas.microsoft.com/office/drawing/2010/main">
                <a:solidFill>
                  <a:srgbClr val="FFFFFF"/>
                </a:solidFill>
              </a14:hiddenFill>
            </a:ext>
          </a:extLst>
        </p:spPr>
      </p:pic>
      <p:sp>
        <p:nvSpPr>
          <p:cNvPr id="8206" name="Rectangle 80">
            <a:extLst>
              <a:ext uri="{FF2B5EF4-FFF2-40B4-BE49-F238E27FC236}">
                <a16:creationId xmlns:a16="http://schemas.microsoft.com/office/drawing/2014/main" id="{A5A17FC0-D416-4C8B-A9E6-5924D352B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5127" y="-680"/>
            <a:ext cx="4236873" cy="6858681"/>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73A228B-C139-44FE-80F5-F1E4CBF2185A}"/>
              </a:ext>
            </a:extLst>
          </p:cNvPr>
          <p:cNvSpPr>
            <a:spLocks noGrp="1"/>
          </p:cNvSpPr>
          <p:nvPr>
            <p:ph type="title"/>
          </p:nvPr>
        </p:nvSpPr>
        <p:spPr>
          <a:xfrm>
            <a:off x="8282152" y="1010485"/>
            <a:ext cx="2840391" cy="3353959"/>
          </a:xfrm>
        </p:spPr>
        <p:txBody>
          <a:bodyPr vert="horz" lIns="91440" tIns="45720" rIns="91440" bIns="45720" rtlCol="0" anchor="b">
            <a:normAutofit/>
          </a:bodyPr>
          <a:lstStyle/>
          <a:p>
            <a:r>
              <a:rPr lang="en-US" sz="4800" kern="1200">
                <a:solidFill>
                  <a:srgbClr val="FFFFFF"/>
                </a:solidFill>
                <a:latin typeface="+mj-lt"/>
                <a:ea typeface="+mj-ea"/>
                <a:cs typeface="+mj-cs"/>
              </a:rPr>
              <a:t>Dressing case</a:t>
            </a:r>
          </a:p>
        </p:txBody>
      </p:sp>
      <p:cxnSp>
        <p:nvCxnSpPr>
          <p:cNvPr id="83" name="Straight Connector 82">
            <a:extLst>
              <a:ext uri="{FF2B5EF4-FFF2-40B4-BE49-F238E27FC236}">
                <a16:creationId xmlns:a16="http://schemas.microsoft.com/office/drawing/2014/main" id="{982DC870-E8E5-4050-B10C-CC24FC67E5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285774"/>
            <a:ext cx="8020742"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FF76A74F-C283-4DED-BD4D-086753B7CB0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4571549"/>
            <a:ext cx="8113985"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3B2791FB-B2F7-4BBE-B8D8-74C37FF9E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4319" y="-680"/>
            <a:ext cx="0" cy="6858003"/>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9891B5DE-6811-4844-BB18-472A3F360E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20742" y="-680"/>
            <a:ext cx="0" cy="224028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pic>
        <p:nvPicPr>
          <p:cNvPr id="8200" name="Picture 8" descr="Early Victorian Rosewood Ladies Dressing Case Or Vanity Box, 1843 | 458347  | Sellingantiques.co.uk">
            <a:extLst>
              <a:ext uri="{FF2B5EF4-FFF2-40B4-BE49-F238E27FC236}">
                <a16:creationId xmlns:a16="http://schemas.microsoft.com/office/drawing/2014/main" id="{7BE0E16A-094A-40C9-8575-F20EACF81CCA}"/>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tretch>
            <a:fillRect/>
          </a:stretch>
        </p:blipFill>
        <p:spPr bwMode="auto">
          <a:xfrm>
            <a:off x="5426475" y="2636436"/>
            <a:ext cx="1226115" cy="1714847"/>
          </a:xfrm>
          <a:prstGeom prst="rect">
            <a:avLst/>
          </a:prstGeom>
          <a:noFill/>
          <a:extLst>
            <a:ext uri="{909E8E84-426E-40DD-AFC4-6F175D3DCCD1}">
              <a14:hiddenFill xmlns:a14="http://schemas.microsoft.com/office/drawing/2010/main">
                <a:solidFill>
                  <a:srgbClr val="FFFFFF"/>
                </a:solidFill>
              </a14:hiddenFill>
            </a:ext>
          </a:extLst>
        </p:spPr>
      </p:pic>
      <p:cxnSp>
        <p:nvCxnSpPr>
          <p:cNvPr id="91" name="Straight Connector 90">
            <a:extLst>
              <a:ext uri="{FF2B5EF4-FFF2-40B4-BE49-F238E27FC236}">
                <a16:creationId xmlns:a16="http://schemas.microsoft.com/office/drawing/2014/main" id="{77A9CA3A-7216-41E0-B3CD-058077FD39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40636" y="4571549"/>
            <a:ext cx="1892695" cy="0"/>
          </a:xfrm>
          <a:prstGeom prst="line">
            <a:avLst/>
          </a:prstGeom>
          <a:ln w="15875">
            <a:solidFill>
              <a:srgbClr val="FFFFFF">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921426"/>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EAE2E-0EAF-474C-AEBD-94E6D34D174C}"/>
              </a:ext>
            </a:extLst>
          </p:cNvPr>
          <p:cNvSpPr>
            <a:spLocks noGrp="1"/>
          </p:cNvSpPr>
          <p:nvPr>
            <p:ph type="title"/>
          </p:nvPr>
        </p:nvSpPr>
        <p:spPr>
          <a:xfrm>
            <a:off x="833120" y="1122363"/>
            <a:ext cx="3200400" cy="2387600"/>
          </a:xfrm>
        </p:spPr>
        <p:txBody>
          <a:bodyPr vert="horz" lIns="91440" tIns="45720" rIns="91440" bIns="45720" rtlCol="0" anchor="b">
            <a:normAutofit/>
          </a:bodyPr>
          <a:lstStyle/>
          <a:p>
            <a:r>
              <a:rPr lang="en-US" sz="4800" kern="1200">
                <a:solidFill>
                  <a:schemeClr val="tx1"/>
                </a:solidFill>
                <a:latin typeface="+mj-lt"/>
                <a:ea typeface="+mj-ea"/>
                <a:cs typeface="+mj-cs"/>
              </a:rPr>
              <a:t>Jewellery Box</a:t>
            </a:r>
          </a:p>
        </p:txBody>
      </p:sp>
      <p:pic>
        <p:nvPicPr>
          <p:cNvPr id="9218" name="Picture 2" descr="Antique Jewelry Box 1800s Victorian Era Grecian-Inspired | Etsy">
            <a:extLst>
              <a:ext uri="{FF2B5EF4-FFF2-40B4-BE49-F238E27FC236}">
                <a16:creationId xmlns:a16="http://schemas.microsoft.com/office/drawing/2014/main" id="{24B37FC3-25AF-47D8-ACC3-653E5939CB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457" r="9723" b="-2"/>
          <a:stretch/>
        </p:blipFill>
        <p:spPr bwMode="auto">
          <a:xfrm>
            <a:off x="4653627" y="-1"/>
            <a:ext cx="4614002" cy="4515954"/>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French victorian metal jewelry box">
            <a:extLst>
              <a:ext uri="{FF2B5EF4-FFF2-40B4-BE49-F238E27FC236}">
                <a16:creationId xmlns:a16="http://schemas.microsoft.com/office/drawing/2014/main" id="{05C45012-C82A-4D17-B43B-93A95FC15094}"/>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8805" r="7599" b="-5"/>
          <a:stretch/>
        </p:blipFill>
        <p:spPr bwMode="auto">
          <a:xfrm>
            <a:off x="9355353" y="-1"/>
            <a:ext cx="2829214" cy="2183054"/>
          </a:xfrm>
          <a:prstGeom prst="rect">
            <a:avLst/>
          </a:prstGeom>
          <a:noFill/>
          <a:extLst>
            <a:ext uri="{909E8E84-426E-40DD-AFC4-6F175D3DCCD1}">
              <a14:hiddenFill xmlns:a14="http://schemas.microsoft.com/office/drawing/2010/main">
                <a:solidFill>
                  <a:srgbClr val="FFFFFF"/>
                </a:solidFill>
              </a14:hiddenFill>
            </a:ext>
          </a:extLst>
        </p:spPr>
      </p:pic>
      <p:pic>
        <p:nvPicPr>
          <p:cNvPr id="9224" name="Picture 8" descr="VICTORIAN JEWELRY BOX – Lofty Marketplace">
            <a:extLst>
              <a:ext uri="{FF2B5EF4-FFF2-40B4-BE49-F238E27FC236}">
                <a16:creationId xmlns:a16="http://schemas.microsoft.com/office/drawing/2014/main" id="{23BA7AED-47E9-4825-9969-2A56732679B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694" r="-3" b="-3"/>
          <a:stretch/>
        </p:blipFill>
        <p:spPr bwMode="auto">
          <a:xfrm>
            <a:off x="9355353" y="2274491"/>
            <a:ext cx="2825496" cy="2241463"/>
          </a:xfrm>
          <a:prstGeom prst="rect">
            <a:avLst/>
          </a:prstGeom>
          <a:noFill/>
          <a:extLst>
            <a:ext uri="{909E8E84-426E-40DD-AFC4-6F175D3DCCD1}">
              <a14:hiddenFill xmlns:a14="http://schemas.microsoft.com/office/drawing/2010/main">
                <a:solidFill>
                  <a:srgbClr val="FFFFFF"/>
                </a:solidFill>
              </a14:hiddenFill>
            </a:ext>
          </a:extLst>
        </p:spPr>
      </p:pic>
      <p:pic>
        <p:nvPicPr>
          <p:cNvPr id="9226" name="Picture 10" descr="Victorian Solid Oak Jewelry Box Casket with Bronze Copper : Five Mile  Antiques | Ruby Lane">
            <a:extLst>
              <a:ext uri="{FF2B5EF4-FFF2-40B4-BE49-F238E27FC236}">
                <a16:creationId xmlns:a16="http://schemas.microsoft.com/office/drawing/2014/main" id="{A164031C-04DA-4EDA-BF2E-C415E5E40C93}"/>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10927" b="9847"/>
          <a:stretch/>
        </p:blipFill>
        <p:spPr bwMode="auto">
          <a:xfrm>
            <a:off x="4653627" y="4616536"/>
            <a:ext cx="2829212" cy="2241464"/>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victorian jewelry box. Think about the history of these items! | Antique jewelry  box, Victorian jewelry box, Jewelry organizer box">
            <a:extLst>
              <a:ext uri="{FF2B5EF4-FFF2-40B4-BE49-F238E27FC236}">
                <a16:creationId xmlns:a16="http://schemas.microsoft.com/office/drawing/2014/main" id="{04B2C149-2AB9-4B38-A605-67941FCAA56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3681" r="2" b="22113"/>
          <a:stretch/>
        </p:blipFill>
        <p:spPr bwMode="auto">
          <a:xfrm>
            <a:off x="7570565" y="4607393"/>
            <a:ext cx="4614002" cy="22506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7579326"/>
      </p:ext>
    </p:extLst>
  </p:cSld>
  <p:clrMapOvr>
    <a:overrideClrMapping bg1="dk1" tx1="lt1" bg2="dk2" tx2="lt2" accent1="accent1" accent2="accent2" accent3="accent3" accent4="accent4" accent5="accent5" accent6="accent6" hlink="hlink" folHlink="folHlink"/>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50" name="Picture 10" descr="victorian era perfume bottles | Victorian era | Pretty perfume bottles,  Beautiful perfume bottle, Glass perfume bottle">
            <a:extLst>
              <a:ext uri="{FF2B5EF4-FFF2-40B4-BE49-F238E27FC236}">
                <a16:creationId xmlns:a16="http://schemas.microsoft.com/office/drawing/2014/main" id="{E9F9EA63-4209-4B08-B1D7-B5D9BE39EAF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49872" y="346167"/>
            <a:ext cx="1164569" cy="1588946"/>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Rare Antique Victorian Meriden Wilcox silver plate ladies hand ring holder  stand | eBay">
            <a:extLst>
              <a:ext uri="{FF2B5EF4-FFF2-40B4-BE49-F238E27FC236}">
                <a16:creationId xmlns:a16="http://schemas.microsoft.com/office/drawing/2014/main" id="{F758AB1B-4745-4994-A965-899223CF795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69291" y="346167"/>
            <a:ext cx="1480866" cy="1547944"/>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Victorian Porcelain Ring Stand c.1890 - 4185 / LA224040 | LoveAntiques.com">
            <a:extLst>
              <a:ext uri="{FF2B5EF4-FFF2-40B4-BE49-F238E27FC236}">
                <a16:creationId xmlns:a16="http://schemas.microsoft.com/office/drawing/2014/main" id="{89BEB704-E242-479C-863B-EE30902F937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884296" y="346168"/>
            <a:ext cx="2492503" cy="1545352"/>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Antiques Atlas - Victorian Brass Ring Stand Circa 1865">
            <a:extLst>
              <a:ext uri="{FF2B5EF4-FFF2-40B4-BE49-F238E27FC236}">
                <a16:creationId xmlns:a16="http://schemas.microsoft.com/office/drawing/2014/main" id="{25FF9DCC-E304-4B13-91B4-DDC2CBFC66B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1436306" y="2639045"/>
            <a:ext cx="1191700" cy="1588934"/>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Antiques Atlas - Antique Silver Glass Perfume Bottle">
            <a:extLst>
              <a:ext uri="{FF2B5EF4-FFF2-40B4-BE49-F238E27FC236}">
                <a16:creationId xmlns:a16="http://schemas.microsoft.com/office/drawing/2014/main" id="{C98E0384-BC1C-42F2-A5C8-444BCD342F40}"/>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tretch>
            <a:fillRect/>
          </a:stretch>
        </p:blipFill>
        <p:spPr bwMode="auto">
          <a:xfrm>
            <a:off x="1377725" y="4930536"/>
            <a:ext cx="1305697" cy="1582664"/>
          </a:xfrm>
          <a:prstGeom prst="rect">
            <a:avLst/>
          </a:prstGeom>
          <a:noFill/>
          <a:extLst>
            <a:ext uri="{909E8E84-426E-40DD-AFC4-6F175D3DCCD1}">
              <a14:hiddenFill xmlns:a14="http://schemas.microsoft.com/office/drawing/2010/main">
                <a:solidFill>
                  <a:srgbClr val="FFFFFF"/>
                </a:solidFill>
              </a14:hiddenFill>
            </a:ext>
          </a:extLst>
        </p:spPr>
      </p:pic>
      <p:sp>
        <p:nvSpPr>
          <p:cNvPr id="81" name="Rectangle 80">
            <a:extLst>
              <a:ext uri="{FF2B5EF4-FFF2-40B4-BE49-F238E27FC236}">
                <a16:creationId xmlns:a16="http://schemas.microsoft.com/office/drawing/2014/main" id="{A5A17FC0-D416-4C8B-A9E6-5924D352B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5127" y="2300641"/>
            <a:ext cx="4236873" cy="455736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742F5D4-4DEB-4E41-935B-91CD0D2456AF}"/>
              </a:ext>
            </a:extLst>
          </p:cNvPr>
          <p:cNvSpPr>
            <a:spLocks noGrp="1"/>
          </p:cNvSpPr>
          <p:nvPr>
            <p:ph type="title"/>
          </p:nvPr>
        </p:nvSpPr>
        <p:spPr>
          <a:xfrm>
            <a:off x="8282152" y="2916520"/>
            <a:ext cx="2840391" cy="2309364"/>
          </a:xfrm>
        </p:spPr>
        <p:txBody>
          <a:bodyPr vert="horz" lIns="91440" tIns="45720" rIns="91440" bIns="45720" rtlCol="0" anchor="b">
            <a:normAutofit/>
          </a:bodyPr>
          <a:lstStyle/>
          <a:p>
            <a:r>
              <a:rPr lang="en-US" sz="3700" kern="1200">
                <a:solidFill>
                  <a:srgbClr val="FFFFFF"/>
                </a:solidFill>
                <a:latin typeface="+mj-lt"/>
                <a:ea typeface="+mj-ea"/>
                <a:cs typeface="+mj-cs"/>
              </a:rPr>
              <a:t>Ring stand and perfume bottles </a:t>
            </a:r>
          </a:p>
        </p:txBody>
      </p:sp>
      <p:cxnSp>
        <p:nvCxnSpPr>
          <p:cNvPr id="10256" name="Straight Connector 82">
            <a:extLst>
              <a:ext uri="{FF2B5EF4-FFF2-40B4-BE49-F238E27FC236}">
                <a16:creationId xmlns:a16="http://schemas.microsoft.com/office/drawing/2014/main" id="{982DC870-E8E5-4050-B10C-CC24FC67E5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285774"/>
            <a:ext cx="12188952"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10257" name="Straight Connector 84">
            <a:extLst>
              <a:ext uri="{FF2B5EF4-FFF2-40B4-BE49-F238E27FC236}">
                <a16:creationId xmlns:a16="http://schemas.microsoft.com/office/drawing/2014/main" id="{FF76A74F-C283-4DED-BD4D-086753B7CB0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71548"/>
            <a:ext cx="4064320"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10258" name="Straight Connector 86">
            <a:extLst>
              <a:ext uri="{FF2B5EF4-FFF2-40B4-BE49-F238E27FC236}">
                <a16:creationId xmlns:a16="http://schemas.microsoft.com/office/drawing/2014/main" id="{3B2791FB-B2F7-4BBE-B8D8-74C37FF9E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4319" y="-680"/>
            <a:ext cx="0" cy="6858003"/>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10259" name="Straight Connector 88">
            <a:extLst>
              <a:ext uri="{FF2B5EF4-FFF2-40B4-BE49-F238E27FC236}">
                <a16:creationId xmlns:a16="http://schemas.microsoft.com/office/drawing/2014/main" id="{9891B5DE-6811-4844-BB18-472A3F360E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20742" y="-680"/>
            <a:ext cx="0" cy="224028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pic>
        <p:nvPicPr>
          <p:cNvPr id="10252" name="Picture 12" descr="Antique Victorian Glass Sterling Silver Perfume Bottle 1895 from  robertbushantiques on Ruby La… | Perfume bottles, Beautiful perfume bottle, Antique  perfume bottles">
            <a:extLst>
              <a:ext uri="{FF2B5EF4-FFF2-40B4-BE49-F238E27FC236}">
                <a16:creationId xmlns:a16="http://schemas.microsoft.com/office/drawing/2014/main" id="{DFCDE386-DA42-4FA4-A3F6-4B231942F2CE}"/>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tretch>
            <a:fillRect/>
          </a:stretch>
        </p:blipFill>
        <p:spPr bwMode="auto">
          <a:xfrm>
            <a:off x="4726742" y="2636436"/>
            <a:ext cx="2625581" cy="3875397"/>
          </a:xfrm>
          <a:prstGeom prst="rect">
            <a:avLst/>
          </a:prstGeom>
          <a:noFill/>
          <a:extLst>
            <a:ext uri="{909E8E84-426E-40DD-AFC4-6F175D3DCCD1}">
              <a14:hiddenFill xmlns:a14="http://schemas.microsoft.com/office/drawing/2010/main">
                <a:solidFill>
                  <a:srgbClr val="FFFFFF"/>
                </a:solidFill>
              </a14:hiddenFill>
            </a:ext>
          </a:extLst>
        </p:spPr>
      </p:pic>
      <p:cxnSp>
        <p:nvCxnSpPr>
          <p:cNvPr id="10260" name="Straight Connector 90">
            <a:extLst>
              <a:ext uri="{FF2B5EF4-FFF2-40B4-BE49-F238E27FC236}">
                <a16:creationId xmlns:a16="http://schemas.microsoft.com/office/drawing/2014/main" id="{77A9CA3A-7216-41E0-B3CD-058077FD39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40636" y="5336249"/>
            <a:ext cx="1892695" cy="0"/>
          </a:xfrm>
          <a:prstGeom prst="line">
            <a:avLst/>
          </a:prstGeom>
          <a:ln w="15875">
            <a:solidFill>
              <a:srgbClr val="FFFFFF">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218896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270" name="Picture 6" descr="A Very Fine Late Victorian Silver Tea/Drinks Tray Sheffield 1890 – Forrest  &amp; Fraser Fine Antiques">
            <a:extLst>
              <a:ext uri="{FF2B5EF4-FFF2-40B4-BE49-F238E27FC236}">
                <a16:creationId xmlns:a16="http://schemas.microsoft.com/office/drawing/2014/main" id="{656FF8B9-2EC2-4994-8A0D-C9DE4450989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246" b="10249"/>
          <a:stretch/>
        </p:blipFill>
        <p:spPr bwMode="auto">
          <a:xfrm>
            <a:off x="20" y="10"/>
            <a:ext cx="6095980" cy="342899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A Late Victorian Silver Tea or Drinks Tray London 1886 by Charles Boyton |  eBay">
            <a:extLst>
              <a:ext uri="{FF2B5EF4-FFF2-40B4-BE49-F238E27FC236}">
                <a16:creationId xmlns:a16="http://schemas.microsoft.com/office/drawing/2014/main" id="{0FD2792A-0919-49CF-87CA-1584DF0F52A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656" b="10427"/>
          <a:stretch/>
        </p:blipFill>
        <p:spPr bwMode="auto">
          <a:xfrm>
            <a:off x="6096000" y="10"/>
            <a:ext cx="6096000" cy="3428990"/>
          </a:xfrm>
          <a:prstGeom prst="rect">
            <a:avLst/>
          </a:prstGeom>
          <a:noFill/>
          <a:extLst>
            <a:ext uri="{909E8E84-426E-40DD-AFC4-6F175D3DCCD1}">
              <a14:hiddenFill xmlns:a14="http://schemas.microsoft.com/office/drawing/2010/main">
                <a:solidFill>
                  <a:srgbClr val="FFFFFF"/>
                </a:solidFill>
              </a14:hiddenFill>
            </a:ext>
          </a:extLst>
        </p:spPr>
      </p:pic>
      <p:pic>
        <p:nvPicPr>
          <p:cNvPr id="11266" name="Picture 2" descr="A LATE VICTORIAN ELECTROPLATED TWO-HANDLED DRINKS TRAY | MARK OF FREDERICK  SIBRAY, J.F. HALL &amp; CO., SHEFFIELD, CIRCA 1890 | All other categories of  objects, trays | Christie's">
            <a:extLst>
              <a:ext uri="{FF2B5EF4-FFF2-40B4-BE49-F238E27FC236}">
                <a16:creationId xmlns:a16="http://schemas.microsoft.com/office/drawing/2014/main" id="{461210DC-0B8E-4C60-AF38-B6D3F2C7AAC2}"/>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474" b="6933"/>
          <a:stretch/>
        </p:blipFill>
        <p:spPr bwMode="auto">
          <a:xfrm>
            <a:off x="20" y="3429000"/>
            <a:ext cx="6095980" cy="34290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Victorian Silver Plate Drinks Tray with Two Decanters, an Ice Pail &amp; Six  Goblets - MIS-35076 / LA86500 | LoveAntiques.com">
            <a:extLst>
              <a:ext uri="{FF2B5EF4-FFF2-40B4-BE49-F238E27FC236}">
                <a16:creationId xmlns:a16="http://schemas.microsoft.com/office/drawing/2014/main" id="{563A9AF5-0589-408F-9EEB-F0B733C050F8}"/>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25000"/>
          <a:stretch/>
        </p:blipFill>
        <p:spPr bwMode="auto">
          <a:xfrm>
            <a:off x="6096000" y="3429000"/>
            <a:ext cx="6096000" cy="3429000"/>
          </a:xfrm>
          <a:prstGeom prst="rect">
            <a:avLst/>
          </a:prstGeom>
          <a:noFill/>
          <a:extLst>
            <a:ext uri="{909E8E84-426E-40DD-AFC4-6F175D3DCCD1}">
              <a14:hiddenFill xmlns:a14="http://schemas.microsoft.com/office/drawing/2010/main">
                <a:solidFill>
                  <a:srgbClr val="FFFFFF"/>
                </a:solidFill>
              </a14:hiddenFill>
            </a:ext>
          </a:extLst>
        </p:spPr>
      </p:pic>
      <p:sp>
        <p:nvSpPr>
          <p:cNvPr id="141" name="Rectangle 140">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409915" y="1742916"/>
            <a:ext cx="3372170" cy="3372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Frame 142">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971277" y="1304278"/>
            <a:ext cx="4249446" cy="4249444"/>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2793164-CC3E-4512-A3BC-1D0D2B93CF71}"/>
              </a:ext>
            </a:extLst>
          </p:cNvPr>
          <p:cNvSpPr>
            <a:spLocks noGrp="1"/>
          </p:cNvSpPr>
          <p:nvPr>
            <p:ph type="title"/>
          </p:nvPr>
        </p:nvSpPr>
        <p:spPr>
          <a:xfrm>
            <a:off x="4286858" y="2761554"/>
            <a:ext cx="3618284" cy="1345720"/>
          </a:xfrm>
          <a:noFill/>
        </p:spPr>
        <p:txBody>
          <a:bodyPr vert="horz" lIns="91440" tIns="45720" rIns="91440" bIns="45720" rtlCol="0" anchor="ctr">
            <a:normAutofit/>
          </a:bodyPr>
          <a:lstStyle/>
          <a:p>
            <a:pPr algn="ctr"/>
            <a:r>
              <a:rPr lang="en-US" sz="2800" kern="1200">
                <a:solidFill>
                  <a:srgbClr val="080808"/>
                </a:solidFill>
                <a:latin typeface="+mj-lt"/>
                <a:ea typeface="+mj-ea"/>
                <a:cs typeface="+mj-cs"/>
              </a:rPr>
              <a:t>Drinks tray</a:t>
            </a:r>
          </a:p>
        </p:txBody>
      </p:sp>
    </p:spTree>
    <p:extLst>
      <p:ext uri="{BB962C8B-B14F-4D97-AF65-F5344CB8AC3E}">
        <p14:creationId xmlns:p14="http://schemas.microsoft.com/office/powerpoint/2010/main" val="305570927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4" name="Picture 6" descr="Chamberlain Chamberstick By the flickering candlelight....the silver  Chamberlain Chamberstick from Victorian Trading Co. | Victorian, Candles,  Witch aesthetic">
            <a:extLst>
              <a:ext uri="{FF2B5EF4-FFF2-40B4-BE49-F238E27FC236}">
                <a16:creationId xmlns:a16="http://schemas.microsoft.com/office/drawing/2014/main" id="{D09854D7-CAE6-4D99-8E24-087C1ACF974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75200" y="635000"/>
            <a:ext cx="2921000" cy="2921000"/>
          </a:xfrm>
          <a:prstGeom prst="rect">
            <a:avLst/>
          </a:prstGeom>
          <a:extLst>
            <a:ext uri="{909E8E84-426E-40DD-AFC4-6F175D3DCCD1}">
              <a14:hiddenFill xmlns:a14="http://schemas.microsoft.com/office/drawing/2010/main">
                <a:solidFill>
                  <a:srgbClr val="FFFFFF"/>
                </a:solidFill>
              </a14:hiddenFill>
            </a:ext>
          </a:extLst>
        </p:spPr>
      </p:pic>
      <p:pic>
        <p:nvPicPr>
          <p:cNvPr id="12290" name="Picture 2" descr="Victorian candle stand for three candles - England approx. - Catawiki">
            <a:extLst>
              <a:ext uri="{FF2B5EF4-FFF2-40B4-BE49-F238E27FC236}">
                <a16:creationId xmlns:a16="http://schemas.microsoft.com/office/drawing/2014/main" id="{A459FA97-AE04-476D-BA04-342CEC7066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5200" y="3632200"/>
            <a:ext cx="2921000" cy="2540000"/>
          </a:xfrm>
          <a:prstGeom prst="rect">
            <a:avLst/>
          </a:prstGeom>
          <a:extLst>
            <a:ext uri="{909E8E84-426E-40DD-AFC4-6F175D3DCCD1}">
              <a14:hiddenFill xmlns:a14="http://schemas.microsoft.com/office/drawing/2010/main">
                <a:solidFill>
                  <a:srgbClr val="FFFFFF"/>
                </a:solidFill>
              </a14:hiddenFill>
            </a:ext>
          </a:extLst>
        </p:spPr>
      </p:pic>
      <p:pic>
        <p:nvPicPr>
          <p:cNvPr id="12298" name="Picture 10" descr="8 House Plant Images - Victorian - The Graphics Fairy">
            <a:extLst>
              <a:ext uri="{FF2B5EF4-FFF2-40B4-BE49-F238E27FC236}">
                <a16:creationId xmlns:a16="http://schemas.microsoft.com/office/drawing/2014/main" id="{A987EDAC-1DA9-43C3-9760-CE799BA1E49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59700" y="635000"/>
            <a:ext cx="1892300" cy="2273300"/>
          </a:xfrm>
          <a:prstGeom prst="rect">
            <a:avLst/>
          </a:prstGeom>
          <a:extLst>
            <a:ext uri="{909E8E84-426E-40DD-AFC4-6F175D3DCCD1}">
              <a14:hiddenFill xmlns:a14="http://schemas.microsoft.com/office/drawing/2010/main">
                <a:solidFill>
                  <a:srgbClr val="FFFFFF"/>
                </a:solidFill>
              </a14:hiddenFill>
            </a:ext>
          </a:extLst>
        </p:spPr>
      </p:pic>
      <p:pic>
        <p:nvPicPr>
          <p:cNvPr id="12296" name="Picture 8">
            <a:extLst>
              <a:ext uri="{FF2B5EF4-FFF2-40B4-BE49-F238E27FC236}">
                <a16:creationId xmlns:a16="http://schemas.microsoft.com/office/drawing/2014/main" id="{913EB8EE-D259-422F-A962-5DB1831EEA0C}"/>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759700" y="2984500"/>
            <a:ext cx="1892300" cy="1231900"/>
          </a:xfrm>
          <a:prstGeom prst="rect">
            <a:avLst/>
          </a:prstGeom>
          <a:extLst>
            <a:ext uri="{909E8E84-426E-40DD-AFC4-6F175D3DCCD1}">
              <a14:hiddenFill xmlns:a14="http://schemas.microsoft.com/office/drawing/2010/main">
                <a:solidFill>
                  <a:srgbClr val="FFFFFF"/>
                </a:solidFill>
              </a14:hiddenFill>
            </a:ext>
          </a:extLst>
        </p:spPr>
      </p:pic>
      <p:pic>
        <p:nvPicPr>
          <p:cNvPr id="12302" name="Picture 14" descr="Victorian Container Gardening - American Gardening">
            <a:extLst>
              <a:ext uri="{FF2B5EF4-FFF2-40B4-BE49-F238E27FC236}">
                <a16:creationId xmlns:a16="http://schemas.microsoft.com/office/drawing/2014/main" id="{94E06CEF-E755-4FB8-9530-0D6F1115C508}"/>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759700" y="4292600"/>
            <a:ext cx="1892300" cy="1892300"/>
          </a:xfrm>
          <a:prstGeom prst="rect">
            <a:avLst/>
          </a:prstGeom>
          <a:extLst>
            <a:ext uri="{909E8E84-426E-40DD-AFC4-6F175D3DCCD1}">
              <a14:hiddenFill xmlns:a14="http://schemas.microsoft.com/office/drawing/2010/main">
                <a:solidFill>
                  <a:srgbClr val="FFFFFF"/>
                </a:solidFill>
              </a14:hiddenFill>
            </a:ext>
          </a:extLst>
        </p:spPr>
      </p:pic>
      <p:pic>
        <p:nvPicPr>
          <p:cNvPr id="12300" name="Picture 12" descr="8 House Plant Images - Victorian - The Graphics Fairy">
            <a:extLst>
              <a:ext uri="{FF2B5EF4-FFF2-40B4-BE49-F238E27FC236}">
                <a16:creationId xmlns:a16="http://schemas.microsoft.com/office/drawing/2014/main" id="{E8D7FFE2-D730-4BEB-B48A-5988B0E14526}"/>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728200" y="635000"/>
            <a:ext cx="1803400" cy="3454400"/>
          </a:xfrm>
          <a:prstGeom prst="rect">
            <a:avLst/>
          </a:prstGeom>
          <a:extLst>
            <a:ext uri="{909E8E84-426E-40DD-AFC4-6F175D3DCCD1}">
              <a14:hiddenFill xmlns:a14="http://schemas.microsoft.com/office/drawing/2010/main">
                <a:solidFill>
                  <a:srgbClr val="FFFFFF"/>
                </a:solidFill>
              </a14:hiddenFill>
            </a:ext>
          </a:extLst>
        </p:spPr>
      </p:pic>
      <p:pic>
        <p:nvPicPr>
          <p:cNvPr id="12292" name="Picture 4" descr="Victorian Candles - | Victorian candles, Victorian lighting, Candles">
            <a:extLst>
              <a:ext uri="{FF2B5EF4-FFF2-40B4-BE49-F238E27FC236}">
                <a16:creationId xmlns:a16="http://schemas.microsoft.com/office/drawing/2014/main" id="{DF17BCD2-046E-48A8-AAFB-2E47CC743A7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28200" y="4165600"/>
            <a:ext cx="1803400" cy="2019300"/>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B92359F-D651-4863-96E0-F17F2110C93F}"/>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Candles and plants</a:t>
            </a:r>
          </a:p>
        </p:txBody>
      </p:sp>
    </p:spTree>
    <p:extLst>
      <p:ext uri="{BB962C8B-B14F-4D97-AF65-F5344CB8AC3E}">
        <p14:creationId xmlns:p14="http://schemas.microsoft.com/office/powerpoint/2010/main" val="3842370126"/>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Freeform: Shape 8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83" name="Group 8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8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8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8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8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8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8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pic>
        <p:nvPicPr>
          <p:cNvPr id="13322" name="Picture 10" descr="Early wooden child's drum, 1890's | Vintage toys, Antique toys, Old  fashioned toys">
            <a:extLst>
              <a:ext uri="{FF2B5EF4-FFF2-40B4-BE49-F238E27FC236}">
                <a16:creationId xmlns:a16="http://schemas.microsoft.com/office/drawing/2014/main" id="{D22ABAB9-67DA-4A2D-A1A4-8443060A8A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3800" y="685800"/>
            <a:ext cx="2298700" cy="1485900"/>
          </a:xfrm>
          <a:prstGeom prst="rect">
            <a:avLst/>
          </a:prstGeom>
          <a:extLst>
            <a:ext uri="{909E8E84-426E-40DD-AFC4-6F175D3DCCD1}">
              <a14:hiddenFill xmlns:a14="http://schemas.microsoft.com/office/drawing/2010/main">
                <a:solidFill>
                  <a:srgbClr val="FFFFFF"/>
                </a:solidFill>
              </a14:hiddenFill>
            </a:ext>
          </a:extLst>
        </p:spPr>
      </p:pic>
      <p:pic>
        <p:nvPicPr>
          <p:cNvPr id="13318" name="Picture 6" descr="Silvani and Smith: a Victorian bass drum, circa 1858, with name painted for  The Castor and Ailswo">
            <a:extLst>
              <a:ext uri="{FF2B5EF4-FFF2-40B4-BE49-F238E27FC236}">
                <a16:creationId xmlns:a16="http://schemas.microsoft.com/office/drawing/2014/main" id="{C24B33DB-91D6-4451-89D6-8C9C439A38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3800" y="2235200"/>
            <a:ext cx="2298700" cy="1511300"/>
          </a:xfrm>
          <a:prstGeom prst="rect">
            <a:avLst/>
          </a:prstGeom>
          <a:extLst>
            <a:ext uri="{909E8E84-426E-40DD-AFC4-6F175D3DCCD1}">
              <a14:hiddenFill xmlns:a14="http://schemas.microsoft.com/office/drawing/2010/main">
                <a:solidFill>
                  <a:srgbClr val="FFFFFF"/>
                </a:solidFill>
              </a14:hiddenFill>
            </a:ext>
          </a:extLst>
        </p:spPr>
      </p:pic>
      <p:pic>
        <p:nvPicPr>
          <p:cNvPr id="13324" name="Picture 12" descr="Rare Large Victorian Scots Guard Military Bass Drum | 204523 |  Sellingantiques.co.uk">
            <a:extLst>
              <a:ext uri="{FF2B5EF4-FFF2-40B4-BE49-F238E27FC236}">
                <a16:creationId xmlns:a16="http://schemas.microsoft.com/office/drawing/2014/main" id="{FF3C4371-58AE-4501-9F05-EEFDAD502C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66000" y="685800"/>
            <a:ext cx="4114800" cy="3060700"/>
          </a:xfrm>
          <a:prstGeom prst="rect">
            <a:avLst/>
          </a:prstGeom>
          <a:extLst>
            <a:ext uri="{909E8E84-426E-40DD-AFC4-6F175D3DCCD1}">
              <a14:hiddenFill xmlns:a14="http://schemas.microsoft.com/office/drawing/2010/main">
                <a:solidFill>
                  <a:srgbClr val="FFFFFF"/>
                </a:solidFill>
              </a14:hiddenFill>
            </a:ext>
          </a:extLst>
        </p:spPr>
      </p:pic>
      <p:pic>
        <p:nvPicPr>
          <p:cNvPr id="13316" name="Picture 4" descr="Victorian Military Drum by Potter, London">
            <a:extLst>
              <a:ext uri="{FF2B5EF4-FFF2-40B4-BE49-F238E27FC236}">
                <a16:creationId xmlns:a16="http://schemas.microsoft.com/office/drawing/2014/main" id="{1B75E836-D32A-4137-BFB1-66514BD7D3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03800" y="3810000"/>
            <a:ext cx="2184400" cy="1955800"/>
          </a:xfrm>
          <a:prstGeom prst="rect">
            <a:avLst/>
          </a:prstGeom>
          <a:extLst>
            <a:ext uri="{909E8E84-426E-40DD-AFC4-6F175D3DCCD1}">
              <a14:hiddenFill xmlns:a14="http://schemas.microsoft.com/office/drawing/2010/main">
                <a:solidFill>
                  <a:srgbClr val="FFFFFF"/>
                </a:solidFill>
              </a14:hiddenFill>
            </a:ext>
          </a:extLst>
        </p:spPr>
      </p:pic>
      <p:pic>
        <p:nvPicPr>
          <p:cNvPr id="13320" name="Picture 8" descr="Antique Victorian Large Military Band Drum by Hawkes &amp; Son C">
            <a:extLst>
              <a:ext uri="{FF2B5EF4-FFF2-40B4-BE49-F238E27FC236}">
                <a16:creationId xmlns:a16="http://schemas.microsoft.com/office/drawing/2014/main" id="{153BC445-778C-43F4-BDB3-DD600AD2057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51700" y="3810000"/>
            <a:ext cx="2146300" cy="1955800"/>
          </a:xfrm>
          <a:prstGeom prst="rect">
            <a:avLst/>
          </a:prstGeom>
          <a:extLst>
            <a:ext uri="{909E8E84-426E-40DD-AFC4-6F175D3DCCD1}">
              <a14:hiddenFill xmlns:a14="http://schemas.microsoft.com/office/drawing/2010/main">
                <a:solidFill>
                  <a:srgbClr val="FFFFFF"/>
                </a:solidFill>
              </a14:hiddenFill>
            </a:ext>
          </a:extLst>
        </p:spPr>
      </p:pic>
      <p:pic>
        <p:nvPicPr>
          <p:cNvPr id="13314" name="Picture 2" descr="Victorian Toy Room Drum Ornament | Victorian toys, Toy rooms, Vintage toys">
            <a:extLst>
              <a:ext uri="{FF2B5EF4-FFF2-40B4-BE49-F238E27FC236}">
                <a16:creationId xmlns:a16="http://schemas.microsoft.com/office/drawing/2014/main" id="{6B83DC7B-1E36-413B-94DC-DBA1128C3BA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461500" y="3810000"/>
            <a:ext cx="2019300" cy="1955800"/>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0A159B7-E89E-40E9-9B50-33CEED64FC0D}"/>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Drum</a:t>
            </a:r>
          </a:p>
        </p:txBody>
      </p:sp>
    </p:spTree>
    <p:extLst>
      <p:ext uri="{BB962C8B-B14F-4D97-AF65-F5344CB8AC3E}">
        <p14:creationId xmlns:p14="http://schemas.microsoft.com/office/powerpoint/2010/main" val="375906689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6" name="Picture 8" descr="A Victorian Era Gentlemans Percussion Pistol - Obsolete Calibre Firearms">
            <a:extLst>
              <a:ext uri="{FF2B5EF4-FFF2-40B4-BE49-F238E27FC236}">
                <a16:creationId xmlns:a16="http://schemas.microsoft.com/office/drawing/2014/main" id="{335E4481-D6D6-4F8B-9AC3-B94098B135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857" r="4" b="16831"/>
          <a:stretch/>
        </p:blipFill>
        <p:spPr bwMode="auto">
          <a:xfrm>
            <a:off x="418010" y="554096"/>
            <a:ext cx="3228294" cy="117308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Kongsberg rolling block from 1880 : guns">
            <a:extLst>
              <a:ext uri="{FF2B5EF4-FFF2-40B4-BE49-F238E27FC236}">
                <a16:creationId xmlns:a16="http://schemas.microsoft.com/office/drawing/2014/main" id="{DF562564-800F-4A82-AABB-859B6FA5BFBA}"/>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4152" r="4" b="5870"/>
          <a:stretch/>
        </p:blipFill>
        <p:spPr bwMode="auto">
          <a:xfrm>
            <a:off x="4384208" y="535073"/>
            <a:ext cx="3251032" cy="117013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0" descr="Ambrose Antique Guns, Antique Firearms, Guns, Firearms, Antique Weapons,  Antique Arms &amp; Antique Armor, Antique Armour--A VERY GOOD VICTORIAN  ERA/17th CENTURY GERMAN STYLE WHEELOCK HOLSTER PISTOL, ca. 1630-1890">
            <a:extLst>
              <a:ext uri="{FF2B5EF4-FFF2-40B4-BE49-F238E27FC236}">
                <a16:creationId xmlns:a16="http://schemas.microsoft.com/office/drawing/2014/main" id="{018CC08D-A100-495D-9E7E-474BB34D6E8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340636" y="609677"/>
            <a:ext cx="3520438" cy="102092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istory of Smith &amp; Wesson | Smith &amp; Wesson">
            <a:extLst>
              <a:ext uri="{FF2B5EF4-FFF2-40B4-BE49-F238E27FC236}">
                <a16:creationId xmlns:a16="http://schemas.microsoft.com/office/drawing/2014/main" id="{229DDDCD-08A7-4601-BB3F-FBA2C5344935}"/>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4" b="25844"/>
          <a:stretch/>
        </p:blipFill>
        <p:spPr bwMode="auto">
          <a:xfrm>
            <a:off x="418011" y="2846967"/>
            <a:ext cx="3228290" cy="117309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VICTORIAN .22 SINGLE SHOT ANTIQUE PISTOL | Antique guns, Pistol, Hand guns">
            <a:extLst>
              <a:ext uri="{FF2B5EF4-FFF2-40B4-BE49-F238E27FC236}">
                <a16:creationId xmlns:a16="http://schemas.microsoft.com/office/drawing/2014/main" id="{81F6D380-BA7B-4A24-A547-8D7AD8E7489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435" r="4" b="15375"/>
          <a:stretch/>
        </p:blipFill>
        <p:spPr bwMode="auto">
          <a:xfrm>
            <a:off x="417689" y="5141348"/>
            <a:ext cx="3225770" cy="1161040"/>
          </a:xfrm>
          <a:prstGeom prst="rect">
            <a:avLst/>
          </a:prstGeom>
          <a:noFill/>
          <a:extLst>
            <a:ext uri="{909E8E84-426E-40DD-AFC4-6F175D3DCCD1}">
              <a14:hiddenFill xmlns:a14="http://schemas.microsoft.com/office/drawing/2010/main">
                <a:solidFill>
                  <a:srgbClr val="FFFFFF"/>
                </a:solidFill>
              </a14:hiddenFill>
            </a:ext>
          </a:extLst>
        </p:spPr>
      </p:pic>
      <p:sp>
        <p:nvSpPr>
          <p:cNvPr id="2062" name="Rectangle 80">
            <a:extLst>
              <a:ext uri="{FF2B5EF4-FFF2-40B4-BE49-F238E27FC236}">
                <a16:creationId xmlns:a16="http://schemas.microsoft.com/office/drawing/2014/main" id="{A5A17FC0-D416-4C8B-A9E6-5924D352B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7495" y="2300641"/>
            <a:ext cx="8124506" cy="455736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D7C996-BC12-4EB5-B0EC-6F8261F8474B}"/>
              </a:ext>
            </a:extLst>
          </p:cNvPr>
          <p:cNvSpPr>
            <a:spLocks noGrp="1"/>
          </p:cNvSpPr>
          <p:nvPr>
            <p:ph type="title"/>
          </p:nvPr>
        </p:nvSpPr>
        <p:spPr>
          <a:xfrm>
            <a:off x="4657256" y="2916520"/>
            <a:ext cx="6465287" cy="2309364"/>
          </a:xfrm>
        </p:spPr>
        <p:txBody>
          <a:bodyPr vert="horz" lIns="91440" tIns="45720" rIns="91440" bIns="45720" rtlCol="0" anchor="b">
            <a:normAutofit/>
          </a:bodyPr>
          <a:lstStyle/>
          <a:p>
            <a:r>
              <a:rPr lang="en-US" sz="4800" kern="1200" dirty="0">
                <a:solidFill>
                  <a:srgbClr val="FFFFFF"/>
                </a:solidFill>
                <a:latin typeface="+mj-lt"/>
                <a:ea typeface="+mj-ea"/>
                <a:cs typeface="+mj-cs"/>
              </a:rPr>
              <a:t>Victorian Guns</a:t>
            </a:r>
          </a:p>
        </p:txBody>
      </p:sp>
      <p:cxnSp>
        <p:nvCxnSpPr>
          <p:cNvPr id="2063" name="Straight Connector 82">
            <a:extLst>
              <a:ext uri="{FF2B5EF4-FFF2-40B4-BE49-F238E27FC236}">
                <a16:creationId xmlns:a16="http://schemas.microsoft.com/office/drawing/2014/main" id="{982DC870-E8E5-4050-B10C-CC24FC67E5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285774"/>
            <a:ext cx="12188952"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2064" name="Straight Connector 84">
            <a:extLst>
              <a:ext uri="{FF2B5EF4-FFF2-40B4-BE49-F238E27FC236}">
                <a16:creationId xmlns:a16="http://schemas.microsoft.com/office/drawing/2014/main" id="{FF76A74F-C283-4DED-BD4D-086753B7CB0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71548"/>
            <a:ext cx="4064320"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2065" name="Straight Connector 86">
            <a:extLst>
              <a:ext uri="{FF2B5EF4-FFF2-40B4-BE49-F238E27FC236}">
                <a16:creationId xmlns:a16="http://schemas.microsoft.com/office/drawing/2014/main" id="{3B2791FB-B2F7-4BBE-B8D8-74C37FF9E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4319" y="-680"/>
            <a:ext cx="0" cy="6858003"/>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9891B5DE-6811-4844-BB18-472A3F360E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20742" y="-680"/>
            <a:ext cx="0" cy="224028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77A9CA3A-7216-41E0-B3CD-058077FD39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46931" y="5336249"/>
            <a:ext cx="5486400" cy="0"/>
          </a:xfrm>
          <a:prstGeom prst="line">
            <a:avLst/>
          </a:prstGeom>
          <a:ln w="15875">
            <a:solidFill>
              <a:srgbClr val="FFFFFF">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3742785"/>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EF3E1-858C-4742-BC69-46F708439770}"/>
              </a:ext>
            </a:extLst>
          </p:cNvPr>
          <p:cNvSpPr>
            <a:spLocks noGrp="1"/>
          </p:cNvSpPr>
          <p:nvPr>
            <p:ph type="title"/>
          </p:nvPr>
        </p:nvSpPr>
        <p:spPr>
          <a:xfrm>
            <a:off x="609601" y="4385066"/>
            <a:ext cx="10923638" cy="1317643"/>
          </a:xfrm>
        </p:spPr>
        <p:txBody>
          <a:bodyPr vert="horz" lIns="91440" tIns="45720" rIns="91440" bIns="45720" rtlCol="0" anchor="b">
            <a:normAutofit/>
          </a:bodyPr>
          <a:lstStyle/>
          <a:p>
            <a:r>
              <a:rPr lang="en-US" sz="6600" kern="1200">
                <a:solidFill>
                  <a:schemeClr val="tx1"/>
                </a:solidFill>
                <a:latin typeface="+mj-lt"/>
                <a:ea typeface="+mj-ea"/>
                <a:cs typeface="+mj-cs"/>
              </a:rPr>
              <a:t>Weight bar and water hose </a:t>
            </a:r>
          </a:p>
        </p:txBody>
      </p:sp>
      <p:pic>
        <p:nvPicPr>
          <p:cNvPr id="14342" name="Picture 6" descr="Antiques Atlas - Large Victorian Cast Iron Weight">
            <a:extLst>
              <a:ext uri="{FF2B5EF4-FFF2-40B4-BE49-F238E27FC236}">
                <a16:creationId xmlns:a16="http://schemas.microsoft.com/office/drawing/2014/main" id="{5D629CB9-1F8D-4B92-8839-2A2F317B466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870" r="905" b="-4"/>
          <a:stretch/>
        </p:blipFill>
        <p:spPr bwMode="auto">
          <a:xfrm>
            <a:off x="20" y="10"/>
            <a:ext cx="3008514" cy="4257356"/>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VICTORIAN Seven pound 7lb Vintage Original Cast Iron 7lb Bar Weight  Doorstop | eBay">
            <a:extLst>
              <a:ext uri="{FF2B5EF4-FFF2-40B4-BE49-F238E27FC236}">
                <a16:creationId xmlns:a16="http://schemas.microsoft.com/office/drawing/2014/main" id="{0316D8F8-CE4C-4E4A-B043-4016B5A2702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561" r="7554" b="-2"/>
          <a:stretch/>
        </p:blipFill>
        <p:spPr bwMode="auto">
          <a:xfrm>
            <a:off x="3061261" y="10"/>
            <a:ext cx="3008534" cy="4261094"/>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Ornate Early Victorian Cast Iron Water Pump (with hose for water feature) |  eBay">
            <a:extLst>
              <a:ext uri="{FF2B5EF4-FFF2-40B4-BE49-F238E27FC236}">
                <a16:creationId xmlns:a16="http://schemas.microsoft.com/office/drawing/2014/main" id="{C591F06A-8536-499A-A13C-33F7C19D2B2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67" r="-3" b="4985"/>
          <a:stretch/>
        </p:blipFill>
        <p:spPr bwMode="auto">
          <a:xfrm>
            <a:off x="6122522" y="10"/>
            <a:ext cx="3008376" cy="4261094"/>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2614"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pic>
        <p:nvPicPr>
          <p:cNvPr id="14338" name="Picture 2" descr="Antique Victorian Shop Bar Weight 2 lbs Pounds Maker TS City of London HR  Circa 1890 Paperweight">
            <a:extLst>
              <a:ext uri="{FF2B5EF4-FFF2-40B4-BE49-F238E27FC236}">
                <a16:creationId xmlns:a16="http://schemas.microsoft.com/office/drawing/2014/main" id="{E99EA706-5487-4799-AE46-49514E01135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90" r="5323" b="2"/>
          <a:stretch/>
        </p:blipFill>
        <p:spPr bwMode="auto">
          <a:xfrm>
            <a:off x="9183624" y="10"/>
            <a:ext cx="3008376" cy="4261094"/>
          </a:xfrm>
          <a:prstGeom prst="rect">
            <a:avLst/>
          </a:prstGeom>
          <a:noFill/>
          <a:extLst>
            <a:ext uri="{909E8E84-426E-40DD-AFC4-6F175D3DCCD1}">
              <a14:hiddenFill xmlns:a14="http://schemas.microsoft.com/office/drawing/2010/main">
                <a:solidFill>
                  <a:srgbClr val="FFFFFF"/>
                </a:solidFill>
              </a14:hiddenFill>
            </a:ext>
          </a:extLst>
        </p:spPr>
      </p:pic>
      <p:cxnSp>
        <p:nvCxnSpPr>
          <p:cNvPr id="79" name="Straight Connector 78">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0627B73E-D784-4780-AA33-DCDFE7DA16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7921"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99FF1850-8D1E-4E84-BD9E-F2E9069585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37307"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9282924"/>
      </p:ext>
    </p:extLst>
  </p:cSld>
  <p:clrMapOvr>
    <a:overrideClrMapping bg1="dk1" tx1="lt1" bg2="dk2" tx2="lt2" accent1="accent1" accent2="accent2" accent3="accent3" accent4="accent4" accent5="accent5" accent6="accent6" hlink="hlink" folHlink="folHlink"/>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4723C-FF74-4596-B1D2-33CCADFB7192}"/>
              </a:ext>
            </a:extLst>
          </p:cNvPr>
          <p:cNvSpPr>
            <a:spLocks noGrp="1"/>
          </p:cNvSpPr>
          <p:nvPr>
            <p:ph type="title"/>
          </p:nvPr>
        </p:nvSpPr>
        <p:spPr>
          <a:xfrm>
            <a:off x="833120" y="1122363"/>
            <a:ext cx="3200400" cy="2387600"/>
          </a:xfrm>
        </p:spPr>
        <p:txBody>
          <a:bodyPr vert="horz" lIns="91440" tIns="45720" rIns="91440" bIns="45720" rtlCol="0" anchor="b">
            <a:normAutofit/>
          </a:bodyPr>
          <a:lstStyle/>
          <a:p>
            <a:r>
              <a:rPr lang="en-US" sz="4800" kern="1200">
                <a:solidFill>
                  <a:schemeClr val="tx1"/>
                </a:solidFill>
                <a:latin typeface="+mj-lt"/>
                <a:ea typeface="+mj-ea"/>
                <a:cs typeface="+mj-cs"/>
              </a:rPr>
              <a:t>Victorian small mirror </a:t>
            </a:r>
          </a:p>
        </p:txBody>
      </p:sp>
      <p:pic>
        <p:nvPicPr>
          <p:cNvPr id="15370" name="Picture 10" descr="Antique Mid Victorian Carved Giltwood Oval Wall Mirror | ANTIQUES.CO.UK |">
            <a:extLst>
              <a:ext uri="{FF2B5EF4-FFF2-40B4-BE49-F238E27FC236}">
                <a16:creationId xmlns:a16="http://schemas.microsoft.com/office/drawing/2014/main" id="{8086474C-D860-480C-AF7B-886AC5E5305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829909" y="20538"/>
            <a:ext cx="3681046" cy="3681046"/>
          </a:xfrm>
          <a:prstGeom prst="rect">
            <a:avLst/>
          </a:prstGeom>
          <a:noFill/>
          <a:extLst>
            <a:ext uri="{909E8E84-426E-40DD-AFC4-6F175D3DCCD1}">
              <a14:hiddenFill xmlns:a14="http://schemas.microsoft.com/office/drawing/2010/main">
                <a:solidFill>
                  <a:srgbClr val="FFFFFF"/>
                </a:solidFill>
              </a14:hiddenFill>
            </a:ext>
          </a:extLst>
        </p:spPr>
      </p:pic>
      <p:pic>
        <p:nvPicPr>
          <p:cNvPr id="15366" name="Picture 6" descr="Antiques Atlas - Pair Of Victorian Small Oval Gilt Mirrors">
            <a:extLst>
              <a:ext uri="{FF2B5EF4-FFF2-40B4-BE49-F238E27FC236}">
                <a16:creationId xmlns:a16="http://schemas.microsoft.com/office/drawing/2014/main" id="{4E1ABFD2-C443-41C7-AAFD-109AFB3037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560" b="4826"/>
          <a:stretch/>
        </p:blipFill>
        <p:spPr bwMode="auto">
          <a:xfrm>
            <a:off x="3633587" y="3670643"/>
            <a:ext cx="2403923" cy="3145555"/>
          </a:xfrm>
          <a:prstGeom prst="rect">
            <a:avLst/>
          </a:prstGeom>
          <a:noFill/>
          <a:extLst>
            <a:ext uri="{909E8E84-426E-40DD-AFC4-6F175D3DCCD1}">
              <a14:hiddenFill xmlns:a14="http://schemas.microsoft.com/office/drawing/2010/main">
                <a:solidFill>
                  <a:srgbClr val="FFFFFF"/>
                </a:solidFill>
              </a14:hiddenFill>
            </a:ext>
          </a:extLst>
        </p:spPr>
      </p:pic>
      <p:pic>
        <p:nvPicPr>
          <p:cNvPr id="15372" name="Picture 12" descr="Lot 448 - Small Victorian mahogany toilet mirror,">
            <a:extLst>
              <a:ext uri="{FF2B5EF4-FFF2-40B4-BE49-F238E27FC236}">
                <a16:creationId xmlns:a16="http://schemas.microsoft.com/office/drawing/2014/main" id="{60E5A2E2-8D82-42E7-8CDE-B13C0178C22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8510954" y="-363"/>
            <a:ext cx="3681046" cy="3681046"/>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Small Ornate Victorian Brass Dressing Table Mirror | 667201 |  Sellingantiques.co.uk">
            <a:extLst>
              <a:ext uri="{FF2B5EF4-FFF2-40B4-BE49-F238E27FC236}">
                <a16:creationId xmlns:a16="http://schemas.microsoft.com/office/drawing/2014/main" id="{DD7DF0D5-D218-4C39-A6A3-B5E87CED0B6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6008216" y="3650696"/>
            <a:ext cx="2136714" cy="3165503"/>
          </a:xfrm>
          <a:prstGeom prst="rect">
            <a:avLst/>
          </a:prstGeom>
          <a:noFill/>
          <a:extLst>
            <a:ext uri="{909E8E84-426E-40DD-AFC4-6F175D3DCCD1}">
              <a14:hiddenFill xmlns:a14="http://schemas.microsoft.com/office/drawing/2010/main">
                <a:solidFill>
                  <a:srgbClr val="FFFFFF"/>
                </a:solidFill>
              </a14:hiddenFill>
            </a:ext>
          </a:extLst>
        </p:spPr>
      </p:pic>
      <p:pic>
        <p:nvPicPr>
          <p:cNvPr id="15368" name="Picture 8" descr="Small Swedish Victorian Dressing Table With Swing Mirror, Circa 1890 |  Vinterior">
            <a:extLst>
              <a:ext uri="{FF2B5EF4-FFF2-40B4-BE49-F238E27FC236}">
                <a16:creationId xmlns:a16="http://schemas.microsoft.com/office/drawing/2014/main" id="{422C70A9-4B95-4408-975E-00A5D09E5519}"/>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tretch>
            <a:fillRect/>
          </a:stretch>
        </p:blipFill>
        <p:spPr bwMode="auto">
          <a:xfrm>
            <a:off x="8144930" y="3650697"/>
            <a:ext cx="4047070" cy="32073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0581608"/>
      </p:ext>
    </p:extLst>
  </p:cSld>
  <p:clrMapOvr>
    <a:overrideClrMapping bg1="dk1" tx1="lt1" bg2="dk2" tx2="lt2" accent1="accent1" accent2="accent2" accent3="accent3" accent4="accent4" accent5="accent5" accent6="accent6" hlink="hlink" folHlink="folHlink"/>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9" name="Rectangle 138">
            <a:extLst>
              <a:ext uri="{FF2B5EF4-FFF2-40B4-BE49-F238E27FC236}">
                <a16:creationId xmlns:a16="http://schemas.microsoft.com/office/drawing/2014/main" id="{7383B190-6BFB-422F-B667-06B7B25F0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E4DC11-EA77-416B-8166-40B421891560}"/>
              </a:ext>
            </a:extLst>
          </p:cNvPr>
          <p:cNvSpPr>
            <a:spLocks noGrp="1"/>
          </p:cNvSpPr>
          <p:nvPr>
            <p:ph type="title"/>
          </p:nvPr>
        </p:nvSpPr>
        <p:spPr>
          <a:xfrm>
            <a:off x="5021821" y="3812954"/>
            <a:ext cx="6465287" cy="1516014"/>
          </a:xfrm>
        </p:spPr>
        <p:txBody>
          <a:bodyPr vert="horz" lIns="91440" tIns="45720" rIns="91440" bIns="45720" rtlCol="0" anchor="b">
            <a:normAutofit/>
          </a:bodyPr>
          <a:lstStyle/>
          <a:p>
            <a:r>
              <a:rPr lang="en-US" sz="4800" kern="1200">
                <a:solidFill>
                  <a:srgbClr val="FFFFFF"/>
                </a:solidFill>
                <a:latin typeface="+mj-lt"/>
                <a:ea typeface="+mj-ea"/>
                <a:cs typeface="+mj-cs"/>
              </a:rPr>
              <a:t>Victorian makeup </a:t>
            </a:r>
          </a:p>
        </p:txBody>
      </p:sp>
      <p:pic>
        <p:nvPicPr>
          <p:cNvPr id="16388" name="Picture 4" descr="Victorian Makeup Guide &amp; Beauty History">
            <a:extLst>
              <a:ext uri="{FF2B5EF4-FFF2-40B4-BE49-F238E27FC236}">
                <a16:creationId xmlns:a16="http://schemas.microsoft.com/office/drawing/2014/main" id="{258BD2BC-1622-4CC8-85A8-F1E97772608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811" r="-1" b="-1"/>
          <a:stretch/>
        </p:blipFill>
        <p:spPr bwMode="auto">
          <a:xfrm>
            <a:off x="317635" y="299363"/>
            <a:ext cx="4160452" cy="3049204"/>
          </a:xfrm>
          <a:prstGeom prst="rect">
            <a:avLst/>
          </a:prstGeom>
          <a:noFill/>
          <a:extLst>
            <a:ext uri="{909E8E84-426E-40DD-AFC4-6F175D3DCCD1}">
              <a14:hiddenFill xmlns:a14="http://schemas.microsoft.com/office/drawing/2010/main">
                <a:solidFill>
                  <a:srgbClr val="FFFFFF"/>
                </a:solidFill>
              </a14:hiddenFill>
            </a:ext>
          </a:extLst>
        </p:spPr>
      </p:pic>
      <p:pic>
        <p:nvPicPr>
          <p:cNvPr id="16386" name="Picture 2" descr="Victorian-era cosmetics - Wikipedia">
            <a:extLst>
              <a:ext uri="{FF2B5EF4-FFF2-40B4-BE49-F238E27FC236}">
                <a16:creationId xmlns:a16="http://schemas.microsoft.com/office/drawing/2014/main" id="{17087F8C-711B-4943-9639-E06E96AE8EA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023" r="2" b="11750"/>
          <a:stretch/>
        </p:blipFill>
        <p:spPr bwMode="auto">
          <a:xfrm>
            <a:off x="4654296" y="299363"/>
            <a:ext cx="7217085" cy="3008188"/>
          </a:xfrm>
          <a:prstGeom prst="rect">
            <a:avLst/>
          </a:prstGeom>
          <a:noFill/>
          <a:extLst>
            <a:ext uri="{909E8E84-426E-40DD-AFC4-6F175D3DCCD1}">
              <a14:hiddenFill xmlns:a14="http://schemas.microsoft.com/office/drawing/2010/main">
                <a:solidFill>
                  <a:srgbClr val="FFFFFF"/>
                </a:solidFill>
              </a14:hiddenFill>
            </a:ext>
          </a:extLst>
        </p:spPr>
      </p:pic>
      <p:cxnSp>
        <p:nvCxnSpPr>
          <p:cNvPr id="141" name="Straight Connector 140">
            <a:extLst>
              <a:ext uri="{FF2B5EF4-FFF2-40B4-BE49-F238E27FC236}">
                <a16:creationId xmlns:a16="http://schemas.microsoft.com/office/drawing/2014/main" id="{ED28E597-4AF8-4D69-A9AB-A1EDC6156B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6390" name="Picture 6" descr="English victorian burl wood makeup box 1">
            <a:extLst>
              <a:ext uri="{FF2B5EF4-FFF2-40B4-BE49-F238E27FC236}">
                <a16:creationId xmlns:a16="http://schemas.microsoft.com/office/drawing/2014/main" id="{72AFFD49-3FC1-4C77-B307-8CCC9E083FA1}"/>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5818" r="-3" b="26524"/>
          <a:stretch/>
        </p:blipFill>
        <p:spPr bwMode="auto">
          <a:xfrm>
            <a:off x="317635" y="3509433"/>
            <a:ext cx="4160452" cy="3026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7690982"/>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English Victorian Oak Desk Chair | Wood desk chair, Victorian desk, Vintage desk  chair">
            <a:extLst>
              <a:ext uri="{FF2B5EF4-FFF2-40B4-BE49-F238E27FC236}">
                <a16:creationId xmlns:a16="http://schemas.microsoft.com/office/drawing/2014/main" id="{E3D5212F-9035-41A0-BF63-A606E2D2222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16000" y="1841500"/>
            <a:ext cx="2184400" cy="2184400"/>
          </a:xfrm>
          <a:prstGeom prst="rect">
            <a:avLst/>
          </a:prstGeom>
          <a:extLst>
            <a:ext uri="{909E8E84-426E-40DD-AFC4-6F175D3DCCD1}">
              <a14:hiddenFill xmlns:a14="http://schemas.microsoft.com/office/drawing/2010/main">
                <a:solidFill>
                  <a:srgbClr val="FFFFFF"/>
                </a:solidFill>
              </a14:hiddenFill>
            </a:ext>
          </a:extLst>
        </p:spPr>
      </p:pic>
      <p:pic>
        <p:nvPicPr>
          <p:cNvPr id="17412" name="Picture 4" descr="Victorian mahogany desk chair | Hingstons Antiques Dealers">
            <a:extLst>
              <a:ext uri="{FF2B5EF4-FFF2-40B4-BE49-F238E27FC236}">
                <a16:creationId xmlns:a16="http://schemas.microsoft.com/office/drawing/2014/main" id="{B2553D1C-3035-4017-A17B-116619C3B74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16000" y="4089400"/>
            <a:ext cx="2184400" cy="2184400"/>
          </a:xfrm>
          <a:prstGeom prst="rect">
            <a:avLst/>
          </a:prstGeom>
          <a:extLst>
            <a:ext uri="{909E8E84-426E-40DD-AFC4-6F175D3DCCD1}">
              <a14:hiddenFill xmlns:a14="http://schemas.microsoft.com/office/drawing/2010/main">
                <a:solidFill>
                  <a:srgbClr val="FFFFFF"/>
                </a:solidFill>
              </a14:hiddenFill>
            </a:ext>
          </a:extLst>
        </p:spPr>
      </p:pic>
      <p:pic>
        <p:nvPicPr>
          <p:cNvPr id="17416" name="Picture 8" descr="Antique Victorian Mahogany Desk Chair - 10777 / LA74669 | LoveAntiques.com">
            <a:extLst>
              <a:ext uri="{FF2B5EF4-FFF2-40B4-BE49-F238E27FC236}">
                <a16:creationId xmlns:a16="http://schemas.microsoft.com/office/drawing/2014/main" id="{99B6C7BD-73F7-46CA-93E3-8C0F29615D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6600" y="1841500"/>
            <a:ext cx="2997200" cy="4432300"/>
          </a:xfrm>
          <a:prstGeom prst="rect">
            <a:avLst/>
          </a:prstGeom>
          <a:extLst>
            <a:ext uri="{909E8E84-426E-40DD-AFC4-6F175D3DCCD1}">
              <a14:hiddenFill xmlns:a14="http://schemas.microsoft.com/office/drawing/2010/main">
                <a:solidFill>
                  <a:srgbClr val="FFFFFF"/>
                </a:solidFill>
              </a14:hiddenFill>
            </a:ext>
          </a:extLst>
        </p:spPr>
      </p:pic>
      <p:pic>
        <p:nvPicPr>
          <p:cNvPr id="17414" name="Picture 6" descr="Antique Victorian Mahogany &amp; Leather Swivel Desk Chair, 1900s for sale at  Pamono">
            <a:extLst>
              <a:ext uri="{FF2B5EF4-FFF2-40B4-BE49-F238E27FC236}">
                <a16:creationId xmlns:a16="http://schemas.microsoft.com/office/drawing/2014/main" id="{2009CFB0-488B-470C-A580-17D219D2278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62700" y="1841500"/>
            <a:ext cx="1905000" cy="3124200"/>
          </a:xfrm>
          <a:prstGeom prst="rect">
            <a:avLst/>
          </a:prstGeom>
          <a:extLst>
            <a:ext uri="{909E8E84-426E-40DD-AFC4-6F175D3DCCD1}">
              <a14:hiddenFill xmlns:a14="http://schemas.microsoft.com/office/drawing/2010/main">
                <a:solidFill>
                  <a:srgbClr val="FFFFFF"/>
                </a:solidFill>
              </a14:hiddenFill>
            </a:ext>
          </a:extLst>
        </p:spPr>
      </p:pic>
      <p:pic>
        <p:nvPicPr>
          <p:cNvPr id="17418" name="Picture 10" descr="Small Victorian Desk for sale at Pamono">
            <a:extLst>
              <a:ext uri="{FF2B5EF4-FFF2-40B4-BE49-F238E27FC236}">
                <a16:creationId xmlns:a16="http://schemas.microsoft.com/office/drawing/2014/main" id="{CF1B35DE-2829-4205-ABE8-C87F8F03BD5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62700" y="5029200"/>
            <a:ext cx="1905000" cy="1244600"/>
          </a:xfrm>
          <a:prstGeom prst="rect">
            <a:avLst/>
          </a:prstGeom>
          <a:extLst>
            <a:ext uri="{909E8E84-426E-40DD-AFC4-6F175D3DCCD1}">
              <a14:hiddenFill xmlns:a14="http://schemas.microsoft.com/office/drawing/2010/main">
                <a:solidFill>
                  <a:srgbClr val="FFFFFF"/>
                </a:solidFill>
              </a14:hiddenFill>
            </a:ext>
          </a:extLst>
        </p:spPr>
      </p:pic>
      <p:pic>
        <p:nvPicPr>
          <p:cNvPr id="17420" name="Picture 12" descr="Antique Victorian Desk in Mahogany &amp; Leather for sale at Pamono">
            <a:extLst>
              <a:ext uri="{FF2B5EF4-FFF2-40B4-BE49-F238E27FC236}">
                <a16:creationId xmlns:a16="http://schemas.microsoft.com/office/drawing/2014/main" id="{9B2344A6-6EC3-448B-9EE2-40E640029FB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31200" y="1841500"/>
            <a:ext cx="2806700" cy="2019300"/>
          </a:xfrm>
          <a:prstGeom prst="rect">
            <a:avLst/>
          </a:prstGeom>
          <a:extLst>
            <a:ext uri="{909E8E84-426E-40DD-AFC4-6F175D3DCCD1}">
              <a14:hiddenFill xmlns:a14="http://schemas.microsoft.com/office/drawing/2010/main">
                <a:solidFill>
                  <a:srgbClr val="FFFFFF"/>
                </a:solidFill>
              </a14:hiddenFill>
            </a:ext>
          </a:extLst>
        </p:spPr>
      </p:pic>
      <p:pic>
        <p:nvPicPr>
          <p:cNvPr id="17422" name="Picture 14" descr="Victorian Walnut Kneehole Desk with Nine Mahogany Lined Drawers">
            <a:extLst>
              <a:ext uri="{FF2B5EF4-FFF2-40B4-BE49-F238E27FC236}">
                <a16:creationId xmlns:a16="http://schemas.microsoft.com/office/drawing/2014/main" id="{173F3B91-ADAC-488A-91B2-66E1BDD66F5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31200" y="3924300"/>
            <a:ext cx="2806700" cy="2349500"/>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210F342-E252-408C-98C4-EE60899FEB46}"/>
              </a:ext>
            </a:extLst>
          </p:cNvPr>
          <p:cNvSpPr>
            <a:spLocks noGrp="1"/>
          </p:cNvSpPr>
          <p:nvPr>
            <p:ph type="title"/>
          </p:nvPr>
        </p:nvSpPr>
        <p:spPr>
          <a:xfrm>
            <a:off x="838200" y="562271"/>
            <a:ext cx="10515600" cy="1128417"/>
          </a:xfrm>
        </p:spPr>
        <p:txBody>
          <a:bodyPr vert="horz" lIns="91440" tIns="45720" rIns="91440" bIns="45720" rtlCol="0" anchor="ctr">
            <a:normAutofit/>
          </a:bodyPr>
          <a:lstStyle/>
          <a:p>
            <a:r>
              <a:rPr lang="en-US" sz="5200"/>
              <a:t>Victorian chair and desk</a:t>
            </a:r>
          </a:p>
        </p:txBody>
      </p:sp>
    </p:spTree>
    <p:extLst>
      <p:ext uri="{BB962C8B-B14F-4D97-AF65-F5344CB8AC3E}">
        <p14:creationId xmlns:p14="http://schemas.microsoft.com/office/powerpoint/2010/main" val="374971345"/>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Freeform: Shape 76">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194" name="Picture 2" descr="Victorian Entertainment | Victorian Entertainment Facts | DK Find Out">
            <a:extLst>
              <a:ext uri="{FF2B5EF4-FFF2-40B4-BE49-F238E27FC236}">
                <a16:creationId xmlns:a16="http://schemas.microsoft.com/office/drawing/2014/main" id="{6D9342CD-018C-433B-A3C4-BA438062532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410200" y="469900"/>
            <a:ext cx="3594100" cy="3035300"/>
          </a:xfrm>
          <a:prstGeom prst="rect">
            <a:avLst/>
          </a:prstGeom>
          <a:extLst>
            <a:ext uri="{909E8E84-426E-40DD-AFC4-6F175D3DCCD1}">
              <a14:hiddenFill xmlns:a14="http://schemas.microsoft.com/office/drawing/2010/main">
                <a:solidFill>
                  <a:srgbClr val="FFFFFF"/>
                </a:solidFill>
              </a14:hiddenFill>
            </a:ext>
          </a:extLst>
        </p:spPr>
      </p:pic>
      <p:pic>
        <p:nvPicPr>
          <p:cNvPr id="8196" name="Picture 4" descr="victorian camera - Google Search | Victorian box, Box camera, Victorian">
            <a:extLst>
              <a:ext uri="{FF2B5EF4-FFF2-40B4-BE49-F238E27FC236}">
                <a16:creationId xmlns:a16="http://schemas.microsoft.com/office/drawing/2014/main" id="{BE2DEE1F-FD63-4278-8A37-8566201DB2B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80500" y="469900"/>
            <a:ext cx="2374900" cy="3035300"/>
          </a:xfrm>
          <a:prstGeom prst="rect">
            <a:avLst/>
          </a:prstGeom>
          <a:extLst>
            <a:ext uri="{909E8E84-426E-40DD-AFC4-6F175D3DCCD1}">
              <a14:hiddenFill xmlns:a14="http://schemas.microsoft.com/office/drawing/2010/main">
                <a:solidFill>
                  <a:srgbClr val="FFFFFF"/>
                </a:solidFill>
              </a14:hiddenFill>
            </a:ext>
          </a:extLst>
        </p:spPr>
      </p:pic>
      <p:pic>
        <p:nvPicPr>
          <p:cNvPr id="8198" name="Picture 6" descr="Bellows Camera, Victorian, Original | Object Lessons - Work &amp; Innovation:  Victorians">
            <a:extLst>
              <a:ext uri="{FF2B5EF4-FFF2-40B4-BE49-F238E27FC236}">
                <a16:creationId xmlns:a16="http://schemas.microsoft.com/office/drawing/2014/main" id="{FBBB946C-285D-46AC-99A6-A498723487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10200" y="3581400"/>
            <a:ext cx="3213100" cy="2755900"/>
          </a:xfrm>
          <a:prstGeom prst="rect">
            <a:avLst/>
          </a:prstGeom>
          <a:extLst>
            <a:ext uri="{909E8E84-426E-40DD-AFC4-6F175D3DCCD1}">
              <a14:hiddenFill xmlns:a14="http://schemas.microsoft.com/office/drawing/2010/main">
                <a:solidFill>
                  <a:srgbClr val="FFFFFF"/>
                </a:solidFill>
              </a14:hiddenFill>
            </a:ext>
          </a:extLst>
        </p:spPr>
      </p:pic>
      <p:pic>
        <p:nvPicPr>
          <p:cNvPr id="8200" name="Picture 8" descr="Victorian photographic techniques">
            <a:extLst>
              <a:ext uri="{FF2B5EF4-FFF2-40B4-BE49-F238E27FC236}">
                <a16:creationId xmlns:a16="http://schemas.microsoft.com/office/drawing/2014/main" id="{CE3DAEA5-2361-4A60-AEEE-154DE9BD6B3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699500" y="3581400"/>
            <a:ext cx="2755900" cy="2755900"/>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49C886A-B957-4901-9F2D-8D453C8E2A3C}"/>
              </a:ext>
            </a:extLst>
          </p:cNvPr>
          <p:cNvSpPr>
            <a:spLocks noGrp="1"/>
          </p:cNvSpPr>
          <p:nvPr>
            <p:ph type="title"/>
          </p:nvPr>
        </p:nvSpPr>
        <p:spPr>
          <a:xfrm>
            <a:off x="863029" y="1012004"/>
            <a:ext cx="3416158" cy="4795408"/>
          </a:xfrm>
        </p:spPr>
        <p:txBody>
          <a:bodyPr>
            <a:normAutofit/>
          </a:bodyPr>
          <a:lstStyle/>
          <a:p>
            <a:r>
              <a:rPr lang="en-GB">
                <a:solidFill>
                  <a:srgbClr val="FFFFFF"/>
                </a:solidFill>
              </a:rPr>
              <a:t>Victorian Camera </a:t>
            </a:r>
          </a:p>
        </p:txBody>
      </p:sp>
    </p:spTree>
    <p:extLst>
      <p:ext uri="{BB962C8B-B14F-4D97-AF65-F5344CB8AC3E}">
        <p14:creationId xmlns:p14="http://schemas.microsoft.com/office/powerpoint/2010/main" val="75955853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 name="Rectangle 78">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CF2E81-DE76-4232-B4DE-0C30B72737FB}"/>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a:solidFill>
                  <a:srgbClr val="FFFFFF"/>
                </a:solidFill>
                <a:latin typeface="+mj-lt"/>
                <a:ea typeface="+mj-ea"/>
                <a:cs typeface="+mj-cs"/>
              </a:rPr>
              <a:t>Victorian chocolate box</a:t>
            </a:r>
          </a:p>
        </p:txBody>
      </p:sp>
      <p:pic>
        <p:nvPicPr>
          <p:cNvPr id="18440" name="Picture 8" descr="VICTORIAN CHOCOLATE BON-BONS BOX - J.S.FRY &amp; SONS | #163097244">
            <a:extLst>
              <a:ext uri="{FF2B5EF4-FFF2-40B4-BE49-F238E27FC236}">
                <a16:creationId xmlns:a16="http://schemas.microsoft.com/office/drawing/2014/main" id="{35F19246-7879-4320-89C6-81F3C89BEA5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904" r="3239" b="-1"/>
          <a:stretch/>
        </p:blipFill>
        <p:spPr bwMode="auto">
          <a:xfrm>
            <a:off x="307840" y="321732"/>
            <a:ext cx="3793472" cy="4111323"/>
          </a:xfrm>
          <a:prstGeom prst="rect">
            <a:avLst/>
          </a:prstGeom>
          <a:noFill/>
          <a:extLst>
            <a:ext uri="{909E8E84-426E-40DD-AFC4-6F175D3DCCD1}">
              <a14:hiddenFill xmlns:a14="http://schemas.microsoft.com/office/drawing/2010/main">
                <a:solidFill>
                  <a:srgbClr val="FFFFFF"/>
                </a:solidFill>
              </a14:hiddenFill>
            </a:ext>
          </a:extLst>
        </p:spPr>
      </p:pic>
      <p:pic>
        <p:nvPicPr>
          <p:cNvPr id="18442" name="Picture 10" descr="Boer War Museum: Queen Victoria Chocolate Tin">
            <a:extLst>
              <a:ext uri="{FF2B5EF4-FFF2-40B4-BE49-F238E27FC236}">
                <a16:creationId xmlns:a16="http://schemas.microsoft.com/office/drawing/2014/main" id="{C67CB3C7-DFDB-4CD9-9C71-6117CD49C7B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43" r="1" b="8657"/>
          <a:stretch/>
        </p:blipFill>
        <p:spPr bwMode="auto">
          <a:xfrm>
            <a:off x="4194959" y="321734"/>
            <a:ext cx="3797570" cy="2010551"/>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Vintage Chocolate Box Matilda Style Chocolate Box Cookies Box Grandma's  Gift for Mom Grandma's Chocolates Recipe Box | Vintage recipe box, Recipe  box wooden, Chocolate box">
            <a:extLst>
              <a:ext uri="{FF2B5EF4-FFF2-40B4-BE49-F238E27FC236}">
                <a16:creationId xmlns:a16="http://schemas.microsoft.com/office/drawing/2014/main" id="{84EBC117-0732-46E8-B2B6-ECB01302650C}"/>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22277" r="1" b="6967"/>
          <a:stretch/>
        </p:blipFill>
        <p:spPr bwMode="auto">
          <a:xfrm>
            <a:off x="4190180" y="2422097"/>
            <a:ext cx="3794760" cy="2013804"/>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6" descr="Richard Cadbury &amp; the Heart-Shaped Chocolate Box - Candy Favorites">
            <a:extLst>
              <a:ext uri="{FF2B5EF4-FFF2-40B4-BE49-F238E27FC236}">
                <a16:creationId xmlns:a16="http://schemas.microsoft.com/office/drawing/2014/main" id="{32AC05E5-7104-4C54-AAEE-1C267C70B94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218" r="4659" b="2"/>
          <a:stretch/>
        </p:blipFill>
        <p:spPr bwMode="auto">
          <a:xfrm>
            <a:off x="8086176" y="321733"/>
            <a:ext cx="3797984" cy="4111321"/>
          </a:xfrm>
          <a:prstGeom prst="rect">
            <a:avLst/>
          </a:prstGeom>
          <a:noFill/>
          <a:extLst>
            <a:ext uri="{909E8E84-426E-40DD-AFC4-6F175D3DCCD1}">
              <a14:hiddenFill xmlns:a14="http://schemas.microsoft.com/office/drawing/2010/main">
                <a:solidFill>
                  <a:srgbClr val="FFFFFF"/>
                </a:solidFill>
              </a14:hiddenFill>
            </a:ext>
          </a:extLst>
        </p:spPr>
      </p:pic>
      <p:pic>
        <p:nvPicPr>
          <p:cNvPr id="18434" name="Picture 2" descr="BBC - A History of the World - Object : Antique casket chocolate box">
            <a:extLst>
              <a:ext uri="{FF2B5EF4-FFF2-40B4-BE49-F238E27FC236}">
                <a16:creationId xmlns:a16="http://schemas.microsoft.com/office/drawing/2014/main" id="{B37A9A74-41C6-491D-B843-0AAC22E86A4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1" b="4965"/>
          <a:stretch/>
        </p:blipFill>
        <p:spPr bwMode="auto">
          <a:xfrm>
            <a:off x="307840" y="4525715"/>
            <a:ext cx="3794760" cy="2010551"/>
          </a:xfrm>
          <a:prstGeom prst="rect">
            <a:avLst/>
          </a:prstGeom>
          <a:noFill/>
          <a:extLst>
            <a:ext uri="{909E8E84-426E-40DD-AFC4-6F175D3DCCD1}">
              <a14:hiddenFill xmlns:a14="http://schemas.microsoft.com/office/drawing/2010/main">
                <a:solidFill>
                  <a:srgbClr val="FFFFFF"/>
                </a:solidFill>
              </a14:hiddenFill>
            </a:ext>
          </a:extLst>
        </p:spPr>
      </p:pic>
      <p:cxnSp>
        <p:nvCxnSpPr>
          <p:cNvPr id="81" name="Straight Connector 80">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406952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70" name="Rectangle 80">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6EC3F3-2007-4A0B-BAD0-B30E8236475A}"/>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dirty="0">
                <a:solidFill>
                  <a:srgbClr val="FFFFFF"/>
                </a:solidFill>
                <a:latin typeface="+mj-lt"/>
                <a:ea typeface="+mj-ea"/>
                <a:cs typeface="+mj-cs"/>
              </a:rPr>
              <a:t>Victorian knives</a:t>
            </a:r>
          </a:p>
        </p:txBody>
      </p:sp>
      <p:pic>
        <p:nvPicPr>
          <p:cNvPr id="19460" name="Picture 4" descr="Little knife Victorian antique vintage | Etsy">
            <a:extLst>
              <a:ext uri="{FF2B5EF4-FFF2-40B4-BE49-F238E27FC236}">
                <a16:creationId xmlns:a16="http://schemas.microsoft.com/office/drawing/2014/main" id="{28754B9E-E881-498D-9F18-7B203EEB31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918" r="1" b="14260"/>
          <a:stretch/>
        </p:blipFill>
        <p:spPr bwMode="auto">
          <a:xfrm>
            <a:off x="317636" y="321734"/>
            <a:ext cx="3797570" cy="2010551"/>
          </a:xfrm>
          <a:prstGeom prst="rect">
            <a:avLst/>
          </a:prstGeom>
          <a:noFill/>
          <a:extLst>
            <a:ext uri="{909E8E84-426E-40DD-AFC4-6F175D3DCCD1}">
              <a14:hiddenFill xmlns:a14="http://schemas.microsoft.com/office/drawing/2010/main">
                <a:solidFill>
                  <a:srgbClr val="FFFFFF"/>
                </a:solidFill>
              </a14:hiddenFill>
            </a:ext>
          </a:extLst>
        </p:spPr>
      </p:pic>
      <p:pic>
        <p:nvPicPr>
          <p:cNvPr id="19468" name="Picture 12" descr="John Newton Company Sheffield England garter dagger orig sheath 1890th">
            <a:extLst>
              <a:ext uri="{FF2B5EF4-FFF2-40B4-BE49-F238E27FC236}">
                <a16:creationId xmlns:a16="http://schemas.microsoft.com/office/drawing/2014/main" id="{067B0BEC-433C-4959-B86F-85F176884BDD}"/>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6164" r="1333" b="-3"/>
          <a:stretch/>
        </p:blipFill>
        <p:spPr bwMode="auto">
          <a:xfrm>
            <a:off x="4202549" y="321732"/>
            <a:ext cx="3793472" cy="4111323"/>
          </a:xfrm>
          <a:prstGeom prst="rect">
            <a:avLst/>
          </a:prstGeom>
          <a:noFill/>
          <a:extLst>
            <a:ext uri="{909E8E84-426E-40DD-AFC4-6F175D3DCCD1}">
              <a14:hiddenFill xmlns:a14="http://schemas.microsoft.com/office/drawing/2010/main">
                <a:solidFill>
                  <a:srgbClr val="FFFFFF"/>
                </a:solidFill>
              </a14:hiddenFill>
            </a:ext>
          </a:extLst>
        </p:spPr>
      </p:pic>
      <p:pic>
        <p:nvPicPr>
          <p:cNvPr id="19462" name="Picture 6" descr="Victorian Bowie Style Knife, double edged 10 ¼ inch blade stamped Brookes &amp;  Crookes Sheffield, wi | Bowie knife, Bowie, Hunting knife">
            <a:extLst>
              <a:ext uri="{FF2B5EF4-FFF2-40B4-BE49-F238E27FC236}">
                <a16:creationId xmlns:a16="http://schemas.microsoft.com/office/drawing/2014/main" id="{226618E3-C5AF-4683-94CA-8228D76483E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0073" b="620"/>
          <a:stretch/>
        </p:blipFill>
        <p:spPr bwMode="auto">
          <a:xfrm>
            <a:off x="8086176" y="321733"/>
            <a:ext cx="3797984" cy="2010552"/>
          </a:xfrm>
          <a:prstGeom prst="rect">
            <a:avLst/>
          </a:prstGeom>
          <a:noFill/>
          <a:extLst>
            <a:ext uri="{909E8E84-426E-40DD-AFC4-6F175D3DCCD1}">
              <a14:hiddenFill xmlns:a14="http://schemas.microsoft.com/office/drawing/2010/main">
                <a:solidFill>
                  <a:srgbClr val="FFFFFF"/>
                </a:solidFill>
              </a14:hiddenFill>
            </a:ext>
          </a:extLst>
        </p:spPr>
      </p:pic>
      <p:pic>
        <p:nvPicPr>
          <p:cNvPr id="19464" name="Picture 8" descr="Antiques Atlas - Mid Victorian Silver Fruit Knife">
            <a:extLst>
              <a:ext uri="{FF2B5EF4-FFF2-40B4-BE49-F238E27FC236}">
                <a16:creationId xmlns:a16="http://schemas.microsoft.com/office/drawing/2014/main" id="{023A9C16-4305-4FA6-A0C2-385600E658C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2417" r="1" b="16826"/>
          <a:stretch/>
        </p:blipFill>
        <p:spPr bwMode="auto">
          <a:xfrm>
            <a:off x="317634" y="2422097"/>
            <a:ext cx="3794760" cy="2013804"/>
          </a:xfrm>
          <a:prstGeom prst="rect">
            <a:avLst/>
          </a:prstGeom>
          <a:noFill/>
          <a:extLst>
            <a:ext uri="{909E8E84-426E-40DD-AFC4-6F175D3DCCD1}">
              <a14:hiddenFill xmlns:a14="http://schemas.microsoft.com/office/drawing/2010/main">
                <a:solidFill>
                  <a:srgbClr val="FFFFFF"/>
                </a:solidFill>
              </a14:hiddenFill>
            </a:ext>
          </a:extLst>
        </p:spPr>
      </p:pic>
      <p:pic>
        <p:nvPicPr>
          <p:cNvPr id="19458" name="Picture 2" descr="Victorian Bowie Knife, converted WW1 Boot Knife, By Rodgers &amp; Sons,  Sheffield. - Wharton Militaria">
            <a:extLst>
              <a:ext uri="{FF2B5EF4-FFF2-40B4-BE49-F238E27FC236}">
                <a16:creationId xmlns:a16="http://schemas.microsoft.com/office/drawing/2014/main" id="{13360799-120A-492F-A55B-48EAF2FB2C9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6270" b="3485"/>
          <a:stretch/>
        </p:blipFill>
        <p:spPr bwMode="auto">
          <a:xfrm>
            <a:off x="8082952" y="2431705"/>
            <a:ext cx="3797983" cy="2000947"/>
          </a:xfrm>
          <a:prstGeom prst="rect">
            <a:avLst/>
          </a:prstGeom>
          <a:noFill/>
          <a:extLst>
            <a:ext uri="{909E8E84-426E-40DD-AFC4-6F175D3DCCD1}">
              <a14:hiddenFill xmlns:a14="http://schemas.microsoft.com/office/drawing/2010/main">
                <a:solidFill>
                  <a:srgbClr val="FFFFFF"/>
                </a:solidFill>
              </a14:hiddenFill>
            </a:ext>
          </a:extLst>
        </p:spPr>
      </p:pic>
      <p:pic>
        <p:nvPicPr>
          <p:cNvPr id="19466" name="Picture 10" descr="French France 19 Century Victorian 17 Century Style Dagger Knife w/ Sc –  ANTIQUE &amp; MILITARY FROM BLACKSWAN">
            <a:extLst>
              <a:ext uri="{FF2B5EF4-FFF2-40B4-BE49-F238E27FC236}">
                <a16:creationId xmlns:a16="http://schemas.microsoft.com/office/drawing/2014/main" id="{7F20C907-E1C3-44B3-A560-EDCC95ABCBD1}"/>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0971" r="3" b="18297"/>
          <a:stretch/>
        </p:blipFill>
        <p:spPr bwMode="auto">
          <a:xfrm>
            <a:off x="317634" y="4525716"/>
            <a:ext cx="3794760" cy="2010551"/>
          </a:xfrm>
          <a:prstGeom prst="rect">
            <a:avLst/>
          </a:prstGeom>
          <a:noFill/>
          <a:extLst>
            <a:ext uri="{909E8E84-426E-40DD-AFC4-6F175D3DCCD1}">
              <a14:hiddenFill xmlns:a14="http://schemas.microsoft.com/office/drawing/2010/main">
                <a:solidFill>
                  <a:srgbClr val="FFFFFF"/>
                </a:solidFill>
              </a14:hiddenFill>
            </a:ext>
          </a:extLst>
        </p:spPr>
      </p:pic>
      <p:cxnSp>
        <p:nvCxnSpPr>
          <p:cNvPr id="83" name="Straight Connector 82">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0589720"/>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6" name="Picture 10" descr="FINE VICTORIAN DAGGER | Faganarms">
            <a:extLst>
              <a:ext uri="{FF2B5EF4-FFF2-40B4-BE49-F238E27FC236}">
                <a16:creationId xmlns:a16="http://schemas.microsoft.com/office/drawing/2014/main" id="{425E4745-22B8-4760-8693-D5B6C421286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1750119" y="346167"/>
            <a:ext cx="564075" cy="158894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VICTORIAN ERA MAIN GAUCHE DAGGER - May 06, 2012 | Affiliated Auctions in FL">
            <a:extLst>
              <a:ext uri="{FF2B5EF4-FFF2-40B4-BE49-F238E27FC236}">
                <a16:creationId xmlns:a16="http://schemas.microsoft.com/office/drawing/2014/main" id="{6D604476-4F88-43B7-A7E4-CC0C313C643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84208" y="465869"/>
            <a:ext cx="3251032" cy="130854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Victorian Masonic Dagger">
            <a:extLst>
              <a:ext uri="{FF2B5EF4-FFF2-40B4-BE49-F238E27FC236}">
                <a16:creationId xmlns:a16="http://schemas.microsoft.com/office/drawing/2014/main" id="{6C29AEE3-1758-4D0B-BEA6-C70858BA86D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340636" y="674166"/>
            <a:ext cx="3520438" cy="891949"/>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Victorian knives | Knife, Rare antique, Victorian">
            <a:extLst>
              <a:ext uri="{FF2B5EF4-FFF2-40B4-BE49-F238E27FC236}">
                <a16:creationId xmlns:a16="http://schemas.microsoft.com/office/drawing/2014/main" id="{69B52C7D-2492-4310-B48C-535AA1ED532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4518" b="20727"/>
          <a:stretch/>
        </p:blipFill>
        <p:spPr bwMode="auto">
          <a:xfrm>
            <a:off x="263039" y="2714326"/>
            <a:ext cx="3478896" cy="142866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wo Victorian Era European Style Daggers">
            <a:extLst>
              <a:ext uri="{FF2B5EF4-FFF2-40B4-BE49-F238E27FC236}">
                <a16:creationId xmlns:a16="http://schemas.microsoft.com/office/drawing/2014/main" id="{02DB9F37-0630-4B96-8A9A-72CEB77FBFEA}"/>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tretch>
            <a:fillRect/>
          </a:stretch>
        </p:blipFill>
        <p:spPr bwMode="auto">
          <a:xfrm>
            <a:off x="417689" y="5000102"/>
            <a:ext cx="3225770" cy="1443532"/>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78">
            <a:extLst>
              <a:ext uri="{FF2B5EF4-FFF2-40B4-BE49-F238E27FC236}">
                <a16:creationId xmlns:a16="http://schemas.microsoft.com/office/drawing/2014/main" id="{A5A17FC0-D416-4C8B-A9E6-5924D352B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7495" y="2300641"/>
            <a:ext cx="8124506" cy="455736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6E4D1BC-47D3-4678-993C-F97702EB98E4}"/>
              </a:ext>
            </a:extLst>
          </p:cNvPr>
          <p:cNvSpPr>
            <a:spLocks noGrp="1"/>
          </p:cNvSpPr>
          <p:nvPr>
            <p:ph type="title"/>
          </p:nvPr>
        </p:nvSpPr>
        <p:spPr>
          <a:xfrm>
            <a:off x="4657256" y="2916520"/>
            <a:ext cx="6465287" cy="2309364"/>
          </a:xfrm>
        </p:spPr>
        <p:txBody>
          <a:bodyPr vert="horz" lIns="91440" tIns="45720" rIns="91440" bIns="45720" rtlCol="0" anchor="b">
            <a:normAutofit/>
          </a:bodyPr>
          <a:lstStyle/>
          <a:p>
            <a:r>
              <a:rPr lang="en-US" sz="4800" kern="1200">
                <a:solidFill>
                  <a:srgbClr val="FFFFFF"/>
                </a:solidFill>
                <a:latin typeface="+mj-lt"/>
                <a:ea typeface="+mj-ea"/>
                <a:cs typeface="+mj-cs"/>
              </a:rPr>
              <a:t>Victorian Dagger</a:t>
            </a:r>
          </a:p>
        </p:txBody>
      </p:sp>
      <p:cxnSp>
        <p:nvCxnSpPr>
          <p:cNvPr id="81" name="Straight Connector 80">
            <a:extLst>
              <a:ext uri="{FF2B5EF4-FFF2-40B4-BE49-F238E27FC236}">
                <a16:creationId xmlns:a16="http://schemas.microsoft.com/office/drawing/2014/main" id="{982DC870-E8E5-4050-B10C-CC24FC67E5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285774"/>
            <a:ext cx="12188952"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F76A74F-C283-4DED-BD4D-086753B7CB0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71548"/>
            <a:ext cx="4064320"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3B2791FB-B2F7-4BBE-B8D8-74C37FF9E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4319" y="-680"/>
            <a:ext cx="0" cy="6858003"/>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9891B5DE-6811-4844-BB18-472A3F360E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20742" y="-680"/>
            <a:ext cx="0" cy="224028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77A9CA3A-7216-41E0-B3CD-058077FD39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46931" y="5336249"/>
            <a:ext cx="5486400" cy="0"/>
          </a:xfrm>
          <a:prstGeom prst="line">
            <a:avLst/>
          </a:prstGeom>
          <a:ln w="15875">
            <a:solidFill>
              <a:srgbClr val="FFFFFF">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935451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4D5DD6-0879-47D9-8A8D-DFA331CB3C46}"/>
              </a:ext>
            </a:extLst>
          </p:cNvPr>
          <p:cNvSpPr>
            <a:spLocks noGrp="1"/>
          </p:cNvSpPr>
          <p:nvPr>
            <p:ph type="title"/>
          </p:nvPr>
        </p:nvSpPr>
        <p:spPr>
          <a:xfrm>
            <a:off x="5021821" y="3812954"/>
            <a:ext cx="6465287" cy="1516014"/>
          </a:xfrm>
        </p:spPr>
        <p:txBody>
          <a:bodyPr vert="horz" lIns="91440" tIns="45720" rIns="91440" bIns="45720" rtlCol="0" anchor="b">
            <a:normAutofit/>
          </a:bodyPr>
          <a:lstStyle/>
          <a:p>
            <a:r>
              <a:rPr lang="en-US" sz="4800" kern="1200">
                <a:solidFill>
                  <a:srgbClr val="FFFFFF"/>
                </a:solidFill>
                <a:latin typeface="+mj-lt"/>
                <a:ea typeface="+mj-ea"/>
                <a:cs typeface="+mj-cs"/>
              </a:rPr>
              <a:t>Victorian Radio</a:t>
            </a:r>
          </a:p>
        </p:txBody>
      </p:sp>
      <p:pic>
        <p:nvPicPr>
          <p:cNvPr id="7172" name="Picture 4" descr="radio - Victorian Collections">
            <a:extLst>
              <a:ext uri="{FF2B5EF4-FFF2-40B4-BE49-F238E27FC236}">
                <a16:creationId xmlns:a16="http://schemas.microsoft.com/office/drawing/2014/main" id="{76967AD2-9D3E-470B-AE0C-F496D86605E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25" r="6062" b="-1"/>
          <a:stretch/>
        </p:blipFill>
        <p:spPr bwMode="auto">
          <a:xfrm>
            <a:off x="317635" y="321733"/>
            <a:ext cx="4151681" cy="3026834"/>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Wireless/ Radio - Victorian Collections">
            <a:extLst>
              <a:ext uri="{FF2B5EF4-FFF2-40B4-BE49-F238E27FC236}">
                <a16:creationId xmlns:a16="http://schemas.microsoft.com/office/drawing/2014/main" id="{3661C9A0-5590-41F1-ADD6-E54FC40B21A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080" r="3" b="3"/>
          <a:stretch/>
        </p:blipFill>
        <p:spPr bwMode="auto">
          <a:xfrm>
            <a:off x="4638955" y="321733"/>
            <a:ext cx="3539976" cy="2985818"/>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Darian Smith - Victorian Radio">
            <a:extLst>
              <a:ext uri="{FF2B5EF4-FFF2-40B4-BE49-F238E27FC236}">
                <a16:creationId xmlns:a16="http://schemas.microsoft.com/office/drawing/2014/main" id="{3CD91B5B-C480-4267-BE44-057F7C534F17}"/>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2871" r="3120" b="-2"/>
          <a:stretch/>
        </p:blipFill>
        <p:spPr bwMode="auto">
          <a:xfrm>
            <a:off x="8348570" y="321734"/>
            <a:ext cx="3535590" cy="2985818"/>
          </a:xfrm>
          <a:prstGeom prst="rect">
            <a:avLst/>
          </a:prstGeom>
          <a:noFill/>
          <a:extLst>
            <a:ext uri="{909E8E84-426E-40DD-AFC4-6F175D3DCCD1}">
              <a14:hiddenFill xmlns:a14="http://schemas.microsoft.com/office/drawing/2010/main">
                <a:solidFill>
                  <a:srgbClr val="FFFFFF"/>
                </a:solidFill>
              </a14:hiddenFill>
            </a:ext>
          </a:extLst>
        </p:spPr>
      </p:pic>
      <p:cxnSp>
        <p:nvCxnSpPr>
          <p:cNvPr id="79" name="Straight Connector 78">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7176" name="Picture 8" descr="Radio - AWA Radiolette 500MY - Victorian Collections">
            <a:extLst>
              <a:ext uri="{FF2B5EF4-FFF2-40B4-BE49-F238E27FC236}">
                <a16:creationId xmlns:a16="http://schemas.microsoft.com/office/drawing/2014/main" id="{02FC0D42-E392-49A2-96FD-43D0935ECDE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907" r="-1" b="-1"/>
          <a:stretch/>
        </p:blipFill>
        <p:spPr bwMode="auto">
          <a:xfrm>
            <a:off x="317635" y="3509433"/>
            <a:ext cx="4160452" cy="3026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597556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4FEA09E7-ABA6-46FC-945A-D90F105DB9C0}"/>
              </a:ext>
            </a:extLst>
          </p:cNvPr>
          <p:cNvSpPr>
            <a:spLocks noGrp="1"/>
          </p:cNvSpPr>
          <p:nvPr>
            <p:ph type="title"/>
          </p:nvPr>
        </p:nvSpPr>
        <p:spPr>
          <a:xfrm>
            <a:off x="1014141" y="1450655"/>
            <a:ext cx="3932030" cy="3956690"/>
          </a:xfrm>
        </p:spPr>
        <p:txBody>
          <a:bodyPr anchor="ctr">
            <a:normAutofit/>
          </a:bodyPr>
          <a:lstStyle/>
          <a:p>
            <a:r>
              <a:rPr lang="en-GB" sz="5600">
                <a:solidFill>
                  <a:schemeClr val="bg1"/>
                </a:solidFill>
              </a:rPr>
              <a:t>Weapons during a performance </a:t>
            </a:r>
          </a:p>
        </p:txBody>
      </p:sp>
      <p:cxnSp>
        <p:nvCxnSpPr>
          <p:cNvPr id="26"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7"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B9D7BB-EBB7-4211-90C0-CCF1F59CF2AC}"/>
              </a:ext>
            </a:extLst>
          </p:cNvPr>
          <p:cNvSpPr>
            <a:spLocks noGrp="1"/>
          </p:cNvSpPr>
          <p:nvPr>
            <p:ph idx="1"/>
          </p:nvPr>
        </p:nvSpPr>
        <p:spPr>
          <a:xfrm>
            <a:off x="6096000" y="1108061"/>
            <a:ext cx="5008901" cy="4571972"/>
          </a:xfrm>
        </p:spPr>
        <p:txBody>
          <a:bodyPr anchor="ctr">
            <a:normAutofit/>
          </a:bodyPr>
          <a:lstStyle/>
          <a:p>
            <a:r>
              <a:rPr lang="en-GB" sz="2000" dirty="0">
                <a:solidFill>
                  <a:schemeClr val="bg1"/>
                </a:solidFill>
              </a:rPr>
              <a:t>If you do have weapons they should be locked away at all times and be under the control of someone 18+. You have to do a written assessment on the weapons you own if you intend to use them for a show. </a:t>
            </a:r>
          </a:p>
          <a:p>
            <a:r>
              <a:rPr lang="en-GB" sz="2000" dirty="0">
                <a:solidFill>
                  <a:schemeClr val="bg1"/>
                </a:solidFill>
              </a:rPr>
              <a:t>Weapons are not to be shown off or worn in the foyer or public places.</a:t>
            </a:r>
          </a:p>
          <a:p>
            <a:r>
              <a:rPr lang="en-GB" sz="2000" dirty="0">
                <a:solidFill>
                  <a:schemeClr val="bg1"/>
                </a:solidFill>
              </a:rPr>
              <a:t>To satisfy the </a:t>
            </a:r>
            <a:r>
              <a:rPr lang="en-GB" sz="2000" dirty="0" err="1">
                <a:solidFill>
                  <a:schemeClr val="bg1"/>
                </a:solidFill>
              </a:rPr>
              <a:t>HWLtd</a:t>
            </a:r>
            <a:r>
              <a:rPr lang="en-GB" sz="2000" dirty="0">
                <a:solidFill>
                  <a:schemeClr val="bg1"/>
                </a:solidFill>
              </a:rPr>
              <a:t> Weapons must be necessary in the script,</a:t>
            </a:r>
          </a:p>
          <a:p>
            <a:r>
              <a:rPr lang="en-GB" sz="2000" dirty="0">
                <a:solidFill>
                  <a:schemeClr val="bg1"/>
                </a:solidFill>
              </a:rPr>
              <a:t>All fighting weapons(edge weapons) must be  supplied through a Fight Arranger. This means you will have the weapon but also insurance for both product and personal ability. </a:t>
            </a:r>
          </a:p>
          <a:p>
            <a:endParaRPr lang="en-GB" sz="2000" dirty="0">
              <a:solidFill>
                <a:schemeClr val="bg1"/>
              </a:solidFill>
            </a:endParaRPr>
          </a:p>
        </p:txBody>
      </p:sp>
    </p:spTree>
    <p:extLst>
      <p:ext uri="{BB962C8B-B14F-4D97-AF65-F5344CB8AC3E}">
        <p14:creationId xmlns:p14="http://schemas.microsoft.com/office/powerpoint/2010/main" val="1801087159"/>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CC6374-AAC2-4A15-88FE-7363F21C4EB9}"/>
              </a:ext>
            </a:extLst>
          </p:cNvPr>
          <p:cNvSpPr>
            <a:spLocks noGrp="1"/>
          </p:cNvSpPr>
          <p:nvPr>
            <p:ph type="title"/>
          </p:nvPr>
        </p:nvSpPr>
        <p:spPr>
          <a:xfrm>
            <a:off x="838200" y="963877"/>
            <a:ext cx="3494362" cy="4930246"/>
          </a:xfrm>
        </p:spPr>
        <p:txBody>
          <a:bodyPr>
            <a:normAutofit/>
          </a:bodyPr>
          <a:lstStyle/>
          <a:p>
            <a:pPr algn="r"/>
            <a:r>
              <a:rPr lang="en-GB" dirty="0"/>
              <a:t>Weapons during a performance</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E6D585E-EFDB-4217-A595-9062B4E9BA06}"/>
              </a:ext>
            </a:extLst>
          </p:cNvPr>
          <p:cNvSpPr>
            <a:spLocks noGrp="1"/>
          </p:cNvSpPr>
          <p:nvPr>
            <p:ph idx="1"/>
          </p:nvPr>
        </p:nvSpPr>
        <p:spPr>
          <a:xfrm>
            <a:off x="4976031" y="963877"/>
            <a:ext cx="6377769" cy="4930246"/>
          </a:xfrm>
        </p:spPr>
        <p:txBody>
          <a:bodyPr anchor="ctr">
            <a:normAutofit lnSpcReduction="10000"/>
          </a:bodyPr>
          <a:lstStyle/>
          <a:p>
            <a:r>
              <a:rPr lang="en-GB" sz="2400" dirty="0"/>
              <a:t>An act (The Violent Crime Reduction Act 2006) was passed to help reduce crime. This has an effect on theatre as it means firearm are harder to work with. </a:t>
            </a:r>
          </a:p>
          <a:p>
            <a:r>
              <a:rPr lang="en-GB" sz="2400" dirty="0"/>
              <a:t>Anything with the outer appearance of a gun can be considered realistic imitation. NO matter what its made from, plastic, metal whatever, it could be a water pistol and still be considered a realistic imitation. If it looks realistic its classed as realistic.</a:t>
            </a:r>
          </a:p>
          <a:p>
            <a:r>
              <a:rPr lang="en-GB" sz="2400" dirty="0"/>
              <a:t>While realistic firearms are banned in public spaces, if you can prove your production needs it, then you could be allowed to use them.</a:t>
            </a:r>
          </a:p>
          <a:p>
            <a:r>
              <a:rPr lang="en-GB" sz="2400" dirty="0"/>
              <a:t>Any weapon with an edge is also covered so daggers, knives and swords are also banned.   </a:t>
            </a:r>
          </a:p>
          <a:p>
            <a:endParaRPr lang="en-GB" sz="2400" dirty="0"/>
          </a:p>
        </p:txBody>
      </p:sp>
    </p:spTree>
    <p:extLst>
      <p:ext uri="{BB962C8B-B14F-4D97-AF65-F5344CB8AC3E}">
        <p14:creationId xmlns:p14="http://schemas.microsoft.com/office/powerpoint/2010/main" val="1482886007"/>
      </p:ext>
    </p:extLst>
  </p:cSld>
  <p:clrMapOvr>
    <a:overrideClrMapping bg1="dk1" tx1="lt1" bg2="dk2" tx2="lt2" accent1="accent1" accent2="accent2" accent3="accent3" accent4="accent4" accent5="accent5" accent6="accent6" hlink="hlink" folHlink="folHlink"/>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56549-CCA4-4F8B-AF70-7A987D3C6EA8}"/>
              </a:ext>
            </a:extLst>
          </p:cNvPr>
          <p:cNvSpPr>
            <a:spLocks noGrp="1"/>
          </p:cNvSpPr>
          <p:nvPr>
            <p:ph type="title"/>
          </p:nvPr>
        </p:nvSpPr>
        <p:spPr>
          <a:xfrm>
            <a:off x="4970109" y="484632"/>
            <a:ext cx="6730277" cy="1609344"/>
          </a:xfrm>
          <a:ln>
            <a:noFill/>
          </a:ln>
        </p:spPr>
        <p:txBody>
          <a:bodyPr>
            <a:normAutofit/>
          </a:bodyPr>
          <a:lstStyle/>
          <a:p>
            <a:r>
              <a:rPr lang="en-GB" sz="4800"/>
              <a:t>Companies for fight directing</a:t>
            </a:r>
          </a:p>
        </p:txBody>
      </p:sp>
      <p:pic>
        <p:nvPicPr>
          <p:cNvPr id="6" name="Picture 5">
            <a:extLst>
              <a:ext uri="{FF2B5EF4-FFF2-40B4-BE49-F238E27FC236}">
                <a16:creationId xmlns:a16="http://schemas.microsoft.com/office/drawing/2014/main" id="{286FE42C-9E6A-47C5-9F2D-89BCB4C23F5C}"/>
              </a:ext>
            </a:extLst>
          </p:cNvPr>
          <p:cNvPicPr>
            <a:picLocks noChangeAspect="1"/>
          </p:cNvPicPr>
          <p:nvPr/>
        </p:nvPicPr>
        <p:blipFill rotWithShape="1">
          <a:blip r:embed="rId2"/>
          <a:srcRect t="11317" r="2" b="2"/>
          <a:stretch/>
        </p:blipFill>
        <p:spPr>
          <a:xfrm>
            <a:off x="20" y="10"/>
            <a:ext cx="4475130" cy="2232366"/>
          </a:xfrm>
          <a:prstGeom prst="rect">
            <a:avLst/>
          </a:prstGeom>
        </p:spPr>
      </p:pic>
      <p:pic>
        <p:nvPicPr>
          <p:cNvPr id="5" name="Picture 4">
            <a:extLst>
              <a:ext uri="{FF2B5EF4-FFF2-40B4-BE49-F238E27FC236}">
                <a16:creationId xmlns:a16="http://schemas.microsoft.com/office/drawing/2014/main" id="{37BB7860-470D-4B1A-B200-099B7A9D6272}"/>
              </a:ext>
            </a:extLst>
          </p:cNvPr>
          <p:cNvPicPr>
            <a:picLocks noChangeAspect="1"/>
          </p:cNvPicPr>
          <p:nvPr/>
        </p:nvPicPr>
        <p:blipFill rotWithShape="1">
          <a:blip r:embed="rId3"/>
          <a:srcRect t="11986" r="2" b="2"/>
          <a:stretch/>
        </p:blipFill>
        <p:spPr>
          <a:xfrm>
            <a:off x="20" y="2325504"/>
            <a:ext cx="4475130" cy="2215527"/>
          </a:xfrm>
          <a:prstGeom prst="rect">
            <a:avLst/>
          </a:prstGeom>
        </p:spPr>
      </p:pic>
      <p:pic>
        <p:nvPicPr>
          <p:cNvPr id="4" name="Picture 3">
            <a:extLst>
              <a:ext uri="{FF2B5EF4-FFF2-40B4-BE49-F238E27FC236}">
                <a16:creationId xmlns:a16="http://schemas.microsoft.com/office/drawing/2014/main" id="{47389FAE-C001-47DB-8428-A36F14912960}"/>
              </a:ext>
            </a:extLst>
          </p:cNvPr>
          <p:cNvPicPr>
            <a:picLocks noChangeAspect="1"/>
          </p:cNvPicPr>
          <p:nvPr/>
        </p:nvPicPr>
        <p:blipFill rotWithShape="1">
          <a:blip r:embed="rId4"/>
          <a:srcRect t="5536" r="2" b="6122"/>
          <a:stretch/>
        </p:blipFill>
        <p:spPr>
          <a:xfrm>
            <a:off x="20" y="4634159"/>
            <a:ext cx="4475130" cy="2223841"/>
          </a:xfrm>
          <a:prstGeom prst="rect">
            <a:avLst/>
          </a:prstGeom>
        </p:spPr>
      </p:pic>
      <p:sp>
        <p:nvSpPr>
          <p:cNvPr id="3" name="Content Placeholder 2">
            <a:extLst>
              <a:ext uri="{FF2B5EF4-FFF2-40B4-BE49-F238E27FC236}">
                <a16:creationId xmlns:a16="http://schemas.microsoft.com/office/drawing/2014/main" id="{8ECE3212-AF57-4ED1-9D99-5E4EC33FE35E}"/>
              </a:ext>
            </a:extLst>
          </p:cNvPr>
          <p:cNvSpPr>
            <a:spLocks noGrp="1"/>
          </p:cNvSpPr>
          <p:nvPr>
            <p:ph idx="1"/>
          </p:nvPr>
        </p:nvSpPr>
        <p:spPr>
          <a:xfrm>
            <a:off x="4970109" y="2121408"/>
            <a:ext cx="6730276" cy="4050792"/>
          </a:xfrm>
        </p:spPr>
        <p:txBody>
          <a:bodyPr>
            <a:normAutofit/>
          </a:bodyPr>
          <a:lstStyle/>
          <a:p>
            <a:pPr marL="0" indent="0">
              <a:buNone/>
            </a:pPr>
            <a:r>
              <a:rPr lang="en-GB" sz="2400" dirty="0"/>
              <a:t>I looked into a few companies who do fight directing for theatre. Here is a list below.</a:t>
            </a:r>
          </a:p>
          <a:p>
            <a:r>
              <a:rPr lang="en-GB" sz="2400" dirty="0"/>
              <a:t>Strike Fight Company - </a:t>
            </a:r>
            <a:r>
              <a:rPr lang="en-GB" sz="2400" dirty="0">
                <a:hlinkClick r:id="rId5"/>
              </a:rPr>
              <a:t>https://www.strikefightcompany.com/</a:t>
            </a:r>
            <a:r>
              <a:rPr lang="en-GB" sz="2400" dirty="0"/>
              <a:t> </a:t>
            </a:r>
          </a:p>
          <a:p>
            <a:r>
              <a:rPr lang="en-GB" sz="2400" dirty="0" err="1"/>
              <a:t>Kombatkate</a:t>
            </a:r>
            <a:r>
              <a:rPr lang="en-GB" sz="2400" dirty="0"/>
              <a:t> - </a:t>
            </a:r>
            <a:r>
              <a:rPr lang="en-GB" sz="2400" dirty="0">
                <a:hlinkClick r:id="rId6"/>
              </a:rPr>
              <a:t>http://www.kombatkate.co.uk/</a:t>
            </a:r>
            <a:r>
              <a:rPr lang="en-GB" sz="2400" dirty="0"/>
              <a:t> </a:t>
            </a:r>
          </a:p>
          <a:p>
            <a:r>
              <a:rPr lang="en-GB" sz="2400" dirty="0" err="1"/>
              <a:t>Renny</a:t>
            </a:r>
            <a:r>
              <a:rPr lang="en-GB" sz="2400" dirty="0"/>
              <a:t> </a:t>
            </a:r>
            <a:r>
              <a:rPr lang="en-GB" sz="2400" dirty="0" err="1"/>
              <a:t>Krupinski</a:t>
            </a:r>
            <a:r>
              <a:rPr lang="en-GB" sz="2400" dirty="0"/>
              <a:t> - </a:t>
            </a:r>
            <a:r>
              <a:rPr lang="en-GB" sz="2400" dirty="0">
                <a:hlinkClick r:id="rId7"/>
              </a:rPr>
              <a:t>https://www.rennykrupinski.com/renny/</a:t>
            </a:r>
            <a:r>
              <a:rPr lang="en-GB" sz="2400" dirty="0"/>
              <a:t> </a:t>
            </a:r>
          </a:p>
          <a:p>
            <a:r>
              <a:rPr lang="en-GB" sz="2400" dirty="0"/>
              <a:t>Cut and Thrust - </a:t>
            </a:r>
            <a:r>
              <a:rPr lang="en-GB" sz="2400" dirty="0">
                <a:hlinkClick r:id="rId8"/>
              </a:rPr>
              <a:t>http://www.cutandthrust.co.uk/our-team.html</a:t>
            </a:r>
            <a:r>
              <a:rPr lang="en-GB" sz="2400" dirty="0"/>
              <a:t> </a:t>
            </a:r>
          </a:p>
        </p:txBody>
      </p:sp>
    </p:spTree>
    <p:extLst>
      <p:ext uri="{BB962C8B-B14F-4D97-AF65-F5344CB8AC3E}">
        <p14:creationId xmlns:p14="http://schemas.microsoft.com/office/powerpoint/2010/main" val="339647681"/>
      </p:ext>
    </p:extLst>
  </p:cSld>
  <p:clrMapOvr>
    <a:overrideClrMapping bg1="dk1" tx1="lt1" bg2="dk2" tx2="lt2" accent1="accent1" accent2="accent2" accent3="accent3" accent4="accent4" accent5="accent5" accent6="accent6" hlink="hlink" folHlink="folHlink"/>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76"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7"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8"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4"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79216716-317D-472C-BB2A-E72CCBB20316}"/>
              </a:ext>
            </a:extLst>
          </p:cNvPr>
          <p:cNvSpPr>
            <a:spLocks noGrp="1"/>
          </p:cNvSpPr>
          <p:nvPr>
            <p:ph type="title"/>
          </p:nvPr>
        </p:nvSpPr>
        <p:spPr>
          <a:xfrm>
            <a:off x="888630" y="4563895"/>
            <a:ext cx="5109005" cy="1777829"/>
          </a:xfrm>
        </p:spPr>
        <p:txBody>
          <a:bodyPr vert="horz" lIns="91440" tIns="45720" rIns="91440" bIns="45720" rtlCol="0" anchor="ctr">
            <a:normAutofit/>
          </a:bodyPr>
          <a:lstStyle/>
          <a:p>
            <a:pPr algn="r"/>
            <a:r>
              <a:rPr lang="en-US" sz="4000" kern="1200">
                <a:latin typeface="+mj-lt"/>
                <a:ea typeface="+mj-ea"/>
                <a:cs typeface="+mj-cs"/>
              </a:rPr>
              <a:t>Promenade theatre </a:t>
            </a:r>
          </a:p>
        </p:txBody>
      </p:sp>
      <p:pic>
        <p:nvPicPr>
          <p:cNvPr id="20484" name="Picture 4" descr="Trestle Community Company promenade production at Trestle Arts Base |  Trestle Performance | Theatre | Events | Physical theatre, Art base, Theatre">
            <a:extLst>
              <a:ext uri="{FF2B5EF4-FFF2-40B4-BE49-F238E27FC236}">
                <a16:creationId xmlns:a16="http://schemas.microsoft.com/office/drawing/2014/main" id="{6DB671C3-6E91-49EC-B7BF-A73B04582DB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97" r="-1" b="-1"/>
          <a:stretch/>
        </p:blipFill>
        <p:spPr bwMode="auto">
          <a:xfrm>
            <a:off x="20" y="10"/>
            <a:ext cx="5997616" cy="430682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a:noFill/>
          <a:extLst>
            <a:ext uri="{909E8E84-426E-40DD-AFC4-6F175D3DCCD1}">
              <a14:hiddenFill xmlns:a14="http://schemas.microsoft.com/office/drawing/2010/main">
                <a:solidFill>
                  <a:srgbClr val="FFFFFF"/>
                </a:solidFill>
              </a14:hiddenFill>
            </a:ext>
          </a:extLst>
        </p:spPr>
      </p:pic>
      <p:pic>
        <p:nvPicPr>
          <p:cNvPr id="20482" name="Picture 2" descr="Julius Caesar at the Bridge | stage managers who keep crowds controlled">
            <a:extLst>
              <a:ext uri="{FF2B5EF4-FFF2-40B4-BE49-F238E27FC236}">
                <a16:creationId xmlns:a16="http://schemas.microsoft.com/office/drawing/2014/main" id="{C089FCC8-F22A-4405-A35C-6FA2CF13C8D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3972" r="5087" b="2"/>
          <a:stretch/>
        </p:blipFill>
        <p:spPr bwMode="auto">
          <a:xfrm>
            <a:off x="6176435" y="10"/>
            <a:ext cx="6015565" cy="4299555"/>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B5547D2-6D71-4154-B65F-D7E5403B4E57}"/>
              </a:ext>
            </a:extLst>
          </p:cNvPr>
          <p:cNvSpPr txBox="1"/>
          <p:nvPr/>
        </p:nvSpPr>
        <p:spPr>
          <a:xfrm>
            <a:off x="6191776" y="4571423"/>
            <a:ext cx="5208544" cy="1770300"/>
          </a:xfrm>
          <a:prstGeom prst="rect">
            <a:avLst/>
          </a:prstGeom>
        </p:spPr>
        <p:txBody>
          <a:bodyPr vert="horz" lIns="91440" tIns="45720" rIns="91440" bIns="45720" rtlCol="0" anchor="ctr">
            <a:normAutofit/>
          </a:bodyPr>
          <a:lstStyle/>
          <a:p>
            <a:pPr>
              <a:lnSpc>
                <a:spcPct val="90000"/>
              </a:lnSpc>
              <a:spcAft>
                <a:spcPts val="600"/>
              </a:spcAft>
            </a:pPr>
            <a:r>
              <a:rPr lang="en-US" dirty="0"/>
              <a:t>Promenade theatre is when the performances takes place with the audience around it rather then them being sat facing a stage. I personally like this type of theatre as there is a lot you can do with it you can make it more immersive by having the characters so close to the audience. </a:t>
            </a:r>
          </a:p>
        </p:txBody>
      </p:sp>
    </p:spTree>
    <p:extLst>
      <p:ext uri="{BB962C8B-B14F-4D97-AF65-F5344CB8AC3E}">
        <p14:creationId xmlns:p14="http://schemas.microsoft.com/office/powerpoint/2010/main" val="3923047326"/>
      </p:ext>
    </p:extLst>
  </p:cSld>
  <p:clrMapOvr>
    <a:overrideClrMapping bg1="dk1" tx1="lt1" bg2="dk2" tx2="lt2" accent1="accent1" accent2="accent2" accent3="accent3" accent4="accent4" accent5="accent5" accent6="accent6" hlink="hlink" folHlink="folHlink"/>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10" name="Picture 6" descr="American Horror Story: Freak Show' Turns Gasps To Yawns - The Atlantic">
            <a:extLst>
              <a:ext uri="{FF2B5EF4-FFF2-40B4-BE49-F238E27FC236}">
                <a16:creationId xmlns:a16="http://schemas.microsoft.com/office/drawing/2014/main" id="{7509244B-A2DE-42C5-BE04-056D2869705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89" r="23294" b="2"/>
          <a:stretch/>
        </p:blipFill>
        <p:spPr bwMode="auto">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21506" name="Picture 2" descr="American Horror Story: Freak Show - Wikipedia">
            <a:extLst>
              <a:ext uri="{FF2B5EF4-FFF2-40B4-BE49-F238E27FC236}">
                <a16:creationId xmlns:a16="http://schemas.microsoft.com/office/drawing/2014/main" id="{BC44CA68-F832-440E-ACDC-86B6B6F8AD6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630" b="26185"/>
          <a:stretch/>
        </p:blipFill>
        <p:spPr bwMode="auto">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a:noFill/>
          <a:extLst>
            <a:ext uri="{909E8E84-426E-40DD-AFC4-6F175D3DCCD1}">
              <a14:hiddenFill xmlns:a14="http://schemas.microsoft.com/office/drawing/2010/main">
                <a:solidFill>
                  <a:srgbClr val="FFFFFF"/>
                </a:solidFill>
              </a14:hiddenFill>
            </a:ext>
          </a:extLst>
        </p:spPr>
      </p:pic>
      <p:pic>
        <p:nvPicPr>
          <p:cNvPr id="7" name="Picture 8" descr="American Horror Story: Freak Show Teaser is Here | Vanity Fair">
            <a:extLst>
              <a:ext uri="{FF2B5EF4-FFF2-40B4-BE49-F238E27FC236}">
                <a16:creationId xmlns:a16="http://schemas.microsoft.com/office/drawing/2014/main" id="{1C7F58F9-3A35-4021-88F1-C88EE26202A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079" r="504" b="2"/>
          <a:stretch/>
        </p:blipFill>
        <p:spPr bwMode="auto">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89" name="Freeform: Shape 88">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91" name="Freeform: Shape 90">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3" name="Rectangle 92">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5" name="Rectangle 94">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64DA6B70-5CF6-4E52-9BE8-F49A21FF2593}"/>
              </a:ext>
            </a:extLst>
          </p:cNvPr>
          <p:cNvSpPr txBox="1"/>
          <p:nvPr/>
        </p:nvSpPr>
        <p:spPr>
          <a:xfrm>
            <a:off x="448056" y="726211"/>
            <a:ext cx="3124980" cy="5656301"/>
          </a:xfrm>
          <a:prstGeom prst="rect">
            <a:avLst/>
          </a:prstGeom>
        </p:spPr>
        <p:txBody>
          <a:bodyPr vert="horz" lIns="91440" tIns="45720" rIns="91440" bIns="45720" rtlCol="0">
            <a:normAutofit fontScale="92500"/>
          </a:bodyPr>
          <a:lstStyle/>
          <a:p>
            <a:pPr indent="-228600">
              <a:lnSpc>
                <a:spcPct val="90000"/>
              </a:lnSpc>
              <a:spcAft>
                <a:spcPts val="600"/>
              </a:spcAft>
              <a:buFont typeface="Arial" panose="020B0604020202020204" pitchFamily="34" charset="0"/>
              <a:buChar char="•"/>
            </a:pPr>
            <a:r>
              <a:rPr lang="en-US" sz="2400" dirty="0"/>
              <a:t>I looked into American horror story freak show just to get an idea of creepy when it came to do with the circus.</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dirty="0"/>
              <a:t>The reason I was looking for creepy circus related stuff is because was a key word we decided to focus on.</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dirty="0"/>
              <a:t>American horror story freak show has a creepy and dark look to it which made it perfect to do a visual look into.  </a:t>
            </a:r>
          </a:p>
        </p:txBody>
      </p:sp>
      <p:pic>
        <p:nvPicPr>
          <p:cNvPr id="21508" name="Picture 4" descr="American Horror Story – the Freakshow influences">
            <a:extLst>
              <a:ext uri="{FF2B5EF4-FFF2-40B4-BE49-F238E27FC236}">
                <a16:creationId xmlns:a16="http://schemas.microsoft.com/office/drawing/2014/main" id="{66274658-8C7D-46DB-9615-24A302E6CE6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445" r="4586" b="-2"/>
          <a:stretch/>
        </p:blipFill>
        <p:spPr bwMode="auto">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9723461"/>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752DE-582C-4C3F-8E8D-35022AB5C05A}"/>
              </a:ext>
            </a:extLst>
          </p:cNvPr>
          <p:cNvSpPr>
            <a:spLocks noGrp="1"/>
          </p:cNvSpPr>
          <p:nvPr>
            <p:ph type="title"/>
          </p:nvPr>
        </p:nvSpPr>
        <p:spPr>
          <a:xfrm>
            <a:off x="43224" y="-346565"/>
            <a:ext cx="5297032" cy="1325563"/>
          </a:xfrm>
        </p:spPr>
        <p:txBody>
          <a:bodyPr>
            <a:normAutofit/>
          </a:bodyPr>
          <a:lstStyle/>
          <a:p>
            <a:r>
              <a:rPr lang="en-GB" sz="2800" dirty="0"/>
              <a:t>Night at the circus previous shows </a:t>
            </a:r>
          </a:p>
        </p:txBody>
      </p:sp>
      <p:pic>
        <p:nvPicPr>
          <p:cNvPr id="4" name="Picture 3">
            <a:extLst>
              <a:ext uri="{FF2B5EF4-FFF2-40B4-BE49-F238E27FC236}">
                <a16:creationId xmlns:a16="http://schemas.microsoft.com/office/drawing/2014/main" id="{2C4FB261-6AE7-4633-AB64-AF0FDC051FCA}"/>
              </a:ext>
            </a:extLst>
          </p:cNvPr>
          <p:cNvPicPr>
            <a:picLocks noChangeAspect="1"/>
          </p:cNvPicPr>
          <p:nvPr/>
        </p:nvPicPr>
        <p:blipFill rotWithShape="1">
          <a:blip r:embed="rId2"/>
          <a:srcRect l="9536" t="36336" r="36424"/>
          <a:stretch/>
        </p:blipFill>
        <p:spPr>
          <a:xfrm>
            <a:off x="16827" y="4559110"/>
            <a:ext cx="3485221" cy="2308461"/>
          </a:xfrm>
          <a:prstGeom prst="rect">
            <a:avLst/>
          </a:prstGeom>
        </p:spPr>
      </p:pic>
      <p:sp>
        <p:nvSpPr>
          <p:cNvPr id="5" name="TextBox 4">
            <a:extLst>
              <a:ext uri="{FF2B5EF4-FFF2-40B4-BE49-F238E27FC236}">
                <a16:creationId xmlns:a16="http://schemas.microsoft.com/office/drawing/2014/main" id="{A7C11089-88A6-4A26-AF2D-47555641F35F}"/>
              </a:ext>
            </a:extLst>
          </p:cNvPr>
          <p:cNvSpPr txBox="1"/>
          <p:nvPr/>
        </p:nvSpPr>
        <p:spPr>
          <a:xfrm>
            <a:off x="5641144" y="2700997"/>
            <a:ext cx="914400" cy="914400"/>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E59BC49F-6C7B-4AE4-9CE9-976D4D5F3EB0}"/>
              </a:ext>
            </a:extLst>
          </p:cNvPr>
          <p:cNvSpPr txBox="1"/>
          <p:nvPr/>
        </p:nvSpPr>
        <p:spPr>
          <a:xfrm>
            <a:off x="43224" y="495804"/>
            <a:ext cx="4996176" cy="369332"/>
          </a:xfrm>
          <a:prstGeom prst="rect">
            <a:avLst/>
          </a:prstGeom>
          <a:noFill/>
        </p:spPr>
        <p:txBody>
          <a:bodyPr wrap="none" rtlCol="0">
            <a:spAutoFit/>
          </a:bodyPr>
          <a:lstStyle/>
          <a:p>
            <a:r>
              <a:rPr lang="en-GB" dirty="0">
                <a:hlinkClick r:id="rId3"/>
              </a:rPr>
              <a:t>https://www.youtube.com/watch?v=PPOlUopntjM</a:t>
            </a:r>
            <a:r>
              <a:rPr lang="en-GB" dirty="0"/>
              <a:t> </a:t>
            </a:r>
          </a:p>
        </p:txBody>
      </p:sp>
      <p:pic>
        <p:nvPicPr>
          <p:cNvPr id="7" name="Picture 6">
            <a:extLst>
              <a:ext uri="{FF2B5EF4-FFF2-40B4-BE49-F238E27FC236}">
                <a16:creationId xmlns:a16="http://schemas.microsoft.com/office/drawing/2014/main" id="{A6D8A202-7FC5-4E84-92E6-22851D529507}"/>
              </a:ext>
            </a:extLst>
          </p:cNvPr>
          <p:cNvPicPr>
            <a:picLocks noChangeAspect="1"/>
          </p:cNvPicPr>
          <p:nvPr/>
        </p:nvPicPr>
        <p:blipFill rotWithShape="1">
          <a:blip r:embed="rId4"/>
          <a:srcRect l="37412" t="35862" r="29385"/>
          <a:stretch/>
        </p:blipFill>
        <p:spPr>
          <a:xfrm>
            <a:off x="3502049" y="4534884"/>
            <a:ext cx="2139096" cy="2323116"/>
          </a:xfrm>
          <a:prstGeom prst="rect">
            <a:avLst/>
          </a:prstGeom>
        </p:spPr>
      </p:pic>
      <p:pic>
        <p:nvPicPr>
          <p:cNvPr id="8" name="Picture 7">
            <a:extLst>
              <a:ext uri="{FF2B5EF4-FFF2-40B4-BE49-F238E27FC236}">
                <a16:creationId xmlns:a16="http://schemas.microsoft.com/office/drawing/2014/main" id="{9F096A70-87F7-4851-86A5-90D26FD95CD1}"/>
              </a:ext>
            </a:extLst>
          </p:cNvPr>
          <p:cNvPicPr>
            <a:picLocks noChangeAspect="1"/>
          </p:cNvPicPr>
          <p:nvPr/>
        </p:nvPicPr>
        <p:blipFill rotWithShape="1">
          <a:blip r:embed="rId5"/>
          <a:srcRect l="24133" r="22904"/>
          <a:stretch/>
        </p:blipFill>
        <p:spPr>
          <a:xfrm>
            <a:off x="9864431" y="4468517"/>
            <a:ext cx="2327569" cy="2372764"/>
          </a:xfrm>
          <a:prstGeom prst="rect">
            <a:avLst/>
          </a:prstGeom>
        </p:spPr>
      </p:pic>
      <p:pic>
        <p:nvPicPr>
          <p:cNvPr id="9" name="Picture 8">
            <a:extLst>
              <a:ext uri="{FF2B5EF4-FFF2-40B4-BE49-F238E27FC236}">
                <a16:creationId xmlns:a16="http://schemas.microsoft.com/office/drawing/2014/main" id="{F3BB4727-5006-4697-A521-C1BEF6736589}"/>
              </a:ext>
            </a:extLst>
          </p:cNvPr>
          <p:cNvPicPr>
            <a:picLocks noChangeAspect="1"/>
          </p:cNvPicPr>
          <p:nvPr/>
        </p:nvPicPr>
        <p:blipFill>
          <a:blip r:embed="rId6"/>
          <a:stretch>
            <a:fillRect/>
          </a:stretch>
        </p:blipFill>
        <p:spPr>
          <a:xfrm>
            <a:off x="5641144" y="4481887"/>
            <a:ext cx="4223287" cy="2374439"/>
          </a:xfrm>
          <a:prstGeom prst="rect">
            <a:avLst/>
          </a:prstGeom>
        </p:spPr>
      </p:pic>
      <p:pic>
        <p:nvPicPr>
          <p:cNvPr id="10" name="Picture 9">
            <a:extLst>
              <a:ext uri="{FF2B5EF4-FFF2-40B4-BE49-F238E27FC236}">
                <a16:creationId xmlns:a16="http://schemas.microsoft.com/office/drawing/2014/main" id="{54AEBB04-4EE9-48D3-947C-00D3ADB7C1C9}"/>
              </a:ext>
            </a:extLst>
          </p:cNvPr>
          <p:cNvPicPr>
            <a:picLocks noChangeAspect="1"/>
          </p:cNvPicPr>
          <p:nvPr/>
        </p:nvPicPr>
        <p:blipFill rotWithShape="1">
          <a:blip r:embed="rId7"/>
          <a:srcRect r="8524"/>
          <a:stretch/>
        </p:blipFill>
        <p:spPr>
          <a:xfrm rot="10800000" flipV="1">
            <a:off x="0" y="2239406"/>
            <a:ext cx="3774239" cy="2319704"/>
          </a:xfrm>
          <a:prstGeom prst="rect">
            <a:avLst/>
          </a:prstGeom>
        </p:spPr>
      </p:pic>
      <p:pic>
        <p:nvPicPr>
          <p:cNvPr id="11" name="Picture 10">
            <a:extLst>
              <a:ext uri="{FF2B5EF4-FFF2-40B4-BE49-F238E27FC236}">
                <a16:creationId xmlns:a16="http://schemas.microsoft.com/office/drawing/2014/main" id="{7EEA2670-572F-4B48-A1CF-BCE72CD581AD}"/>
              </a:ext>
            </a:extLst>
          </p:cNvPr>
          <p:cNvPicPr>
            <a:picLocks noChangeAspect="1"/>
          </p:cNvPicPr>
          <p:nvPr/>
        </p:nvPicPr>
        <p:blipFill rotWithShape="1">
          <a:blip r:embed="rId8"/>
          <a:srcRect l="21116" t="38180" r="26846"/>
          <a:stretch/>
        </p:blipFill>
        <p:spPr>
          <a:xfrm>
            <a:off x="3759459" y="2222042"/>
            <a:ext cx="3473106" cy="2319704"/>
          </a:xfrm>
          <a:prstGeom prst="rect">
            <a:avLst/>
          </a:prstGeom>
        </p:spPr>
      </p:pic>
      <p:pic>
        <p:nvPicPr>
          <p:cNvPr id="12" name="Picture 11">
            <a:extLst>
              <a:ext uri="{FF2B5EF4-FFF2-40B4-BE49-F238E27FC236}">
                <a16:creationId xmlns:a16="http://schemas.microsoft.com/office/drawing/2014/main" id="{B38EDB29-EA33-457E-B929-5281A036F0F3}"/>
              </a:ext>
            </a:extLst>
          </p:cNvPr>
          <p:cNvPicPr>
            <a:picLocks noChangeAspect="1"/>
          </p:cNvPicPr>
          <p:nvPr/>
        </p:nvPicPr>
        <p:blipFill rotWithShape="1">
          <a:blip r:embed="rId9"/>
          <a:srcRect l="44885" t="50000" r="38182" b="23064"/>
          <a:stretch/>
        </p:blipFill>
        <p:spPr>
          <a:xfrm>
            <a:off x="7137561" y="2187741"/>
            <a:ext cx="2593770" cy="2319704"/>
          </a:xfrm>
          <a:prstGeom prst="rect">
            <a:avLst/>
          </a:prstGeom>
        </p:spPr>
      </p:pic>
      <p:pic>
        <p:nvPicPr>
          <p:cNvPr id="14" name="Picture 13">
            <a:extLst>
              <a:ext uri="{FF2B5EF4-FFF2-40B4-BE49-F238E27FC236}">
                <a16:creationId xmlns:a16="http://schemas.microsoft.com/office/drawing/2014/main" id="{BF267AED-B0D2-4779-BCB0-E09DA4CC70B9}"/>
              </a:ext>
            </a:extLst>
          </p:cNvPr>
          <p:cNvPicPr>
            <a:picLocks noChangeAspect="1"/>
          </p:cNvPicPr>
          <p:nvPr/>
        </p:nvPicPr>
        <p:blipFill rotWithShape="1">
          <a:blip r:embed="rId10"/>
          <a:srcRect l="19890" t="54977" r="46269" b="5303"/>
          <a:stretch/>
        </p:blipFill>
        <p:spPr>
          <a:xfrm>
            <a:off x="8778240" y="-21735"/>
            <a:ext cx="3370536" cy="2224242"/>
          </a:xfrm>
          <a:prstGeom prst="rect">
            <a:avLst/>
          </a:prstGeom>
        </p:spPr>
      </p:pic>
      <p:pic>
        <p:nvPicPr>
          <p:cNvPr id="15" name="Picture 14">
            <a:extLst>
              <a:ext uri="{FF2B5EF4-FFF2-40B4-BE49-F238E27FC236}">
                <a16:creationId xmlns:a16="http://schemas.microsoft.com/office/drawing/2014/main" id="{5445E0E1-F5AD-45F7-A844-130982F33AFB}"/>
              </a:ext>
            </a:extLst>
          </p:cNvPr>
          <p:cNvPicPr>
            <a:picLocks noChangeAspect="1"/>
          </p:cNvPicPr>
          <p:nvPr/>
        </p:nvPicPr>
        <p:blipFill rotWithShape="1">
          <a:blip r:embed="rId11"/>
          <a:srcRect l="19091" t="38180" r="36636" b="8903"/>
          <a:stretch/>
        </p:blipFill>
        <p:spPr>
          <a:xfrm>
            <a:off x="5340256" y="-86933"/>
            <a:ext cx="3473107" cy="2333910"/>
          </a:xfrm>
          <a:prstGeom prst="rect">
            <a:avLst/>
          </a:prstGeom>
        </p:spPr>
      </p:pic>
      <p:pic>
        <p:nvPicPr>
          <p:cNvPr id="16" name="Picture 15">
            <a:extLst>
              <a:ext uri="{FF2B5EF4-FFF2-40B4-BE49-F238E27FC236}">
                <a16:creationId xmlns:a16="http://schemas.microsoft.com/office/drawing/2014/main" id="{E44D5FE6-6B60-4B48-B65E-F96A58829EA6}"/>
              </a:ext>
            </a:extLst>
          </p:cNvPr>
          <p:cNvPicPr>
            <a:picLocks noChangeAspect="1"/>
          </p:cNvPicPr>
          <p:nvPr/>
        </p:nvPicPr>
        <p:blipFill rotWithShape="1">
          <a:blip r:embed="rId12"/>
          <a:srcRect l="10038" t="33009" r="8269"/>
          <a:stretch/>
        </p:blipFill>
        <p:spPr>
          <a:xfrm>
            <a:off x="16827" y="867521"/>
            <a:ext cx="3078065" cy="1419130"/>
          </a:xfrm>
          <a:prstGeom prst="rect">
            <a:avLst/>
          </a:prstGeom>
        </p:spPr>
      </p:pic>
      <p:pic>
        <p:nvPicPr>
          <p:cNvPr id="17" name="Picture 16">
            <a:extLst>
              <a:ext uri="{FF2B5EF4-FFF2-40B4-BE49-F238E27FC236}">
                <a16:creationId xmlns:a16="http://schemas.microsoft.com/office/drawing/2014/main" id="{2FF3ADFF-31B6-41A8-99BE-0352EB707DFA}"/>
              </a:ext>
            </a:extLst>
          </p:cNvPr>
          <p:cNvPicPr>
            <a:picLocks noChangeAspect="1"/>
          </p:cNvPicPr>
          <p:nvPr/>
        </p:nvPicPr>
        <p:blipFill rotWithShape="1">
          <a:blip r:embed="rId13"/>
          <a:srcRect l="25108" t="43410" r="23154"/>
          <a:stretch/>
        </p:blipFill>
        <p:spPr>
          <a:xfrm>
            <a:off x="3094893" y="876653"/>
            <a:ext cx="2245364" cy="1380771"/>
          </a:xfrm>
          <a:prstGeom prst="rect">
            <a:avLst/>
          </a:prstGeom>
        </p:spPr>
      </p:pic>
      <p:pic>
        <p:nvPicPr>
          <p:cNvPr id="18" name="Picture 17">
            <a:extLst>
              <a:ext uri="{FF2B5EF4-FFF2-40B4-BE49-F238E27FC236}">
                <a16:creationId xmlns:a16="http://schemas.microsoft.com/office/drawing/2014/main" id="{13EF3602-36EB-4EC6-9DF0-9598D5C4AA24}"/>
              </a:ext>
            </a:extLst>
          </p:cNvPr>
          <p:cNvPicPr>
            <a:picLocks noChangeAspect="1"/>
          </p:cNvPicPr>
          <p:nvPr/>
        </p:nvPicPr>
        <p:blipFill rotWithShape="1">
          <a:blip r:embed="rId14"/>
          <a:srcRect l="12462" r="21776"/>
          <a:stretch/>
        </p:blipFill>
        <p:spPr>
          <a:xfrm>
            <a:off x="9727516" y="2187741"/>
            <a:ext cx="2802081" cy="2395609"/>
          </a:xfrm>
          <a:prstGeom prst="rect">
            <a:avLst/>
          </a:prstGeom>
        </p:spPr>
      </p:pic>
    </p:spTree>
    <p:extLst>
      <p:ext uri="{BB962C8B-B14F-4D97-AF65-F5344CB8AC3E}">
        <p14:creationId xmlns:p14="http://schemas.microsoft.com/office/powerpoint/2010/main" val="3823323304"/>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786707A0-7A3F-4F86-9BF0-38319224C25A}"/>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Whats next </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119E614-F942-4C35-B7FB-C3A016B9E945}"/>
              </a:ext>
            </a:extLst>
          </p:cNvPr>
          <p:cNvSpPr>
            <a:spLocks noGrp="1"/>
          </p:cNvSpPr>
          <p:nvPr>
            <p:ph idx="1"/>
          </p:nvPr>
        </p:nvSpPr>
        <p:spPr>
          <a:xfrm>
            <a:off x="6096000" y="1108061"/>
            <a:ext cx="5008901" cy="4571972"/>
          </a:xfrm>
        </p:spPr>
        <p:txBody>
          <a:bodyPr anchor="ctr">
            <a:normAutofit/>
          </a:bodyPr>
          <a:lstStyle/>
          <a:p>
            <a:r>
              <a:rPr lang="en-GB" sz="2400" dirty="0">
                <a:solidFill>
                  <a:schemeClr val="bg1"/>
                </a:solidFill>
              </a:rPr>
              <a:t>The next thing I need to do Is select which of these props I need to focus on and do more research into how I can make them, what makes them Victorian, colour schemes and any other detail I can think of. </a:t>
            </a:r>
          </a:p>
          <a:p>
            <a:endParaRPr lang="en-GB" sz="2400" dirty="0">
              <a:solidFill>
                <a:schemeClr val="bg1"/>
              </a:solidFill>
            </a:endParaRPr>
          </a:p>
          <a:p>
            <a:r>
              <a:rPr lang="en-GB" sz="2400" dirty="0">
                <a:solidFill>
                  <a:schemeClr val="bg1"/>
                </a:solidFill>
              </a:rPr>
              <a:t>I also need to start designing the props that I could make, do a few designs and then attempt to make them</a:t>
            </a:r>
          </a:p>
        </p:txBody>
      </p:sp>
    </p:spTree>
    <p:extLst>
      <p:ext uri="{BB962C8B-B14F-4D97-AF65-F5344CB8AC3E}">
        <p14:creationId xmlns:p14="http://schemas.microsoft.com/office/powerpoint/2010/main" val="2425276633"/>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cs typeface="Calibri Light"/>
              </a:rPr>
              <a:t>Props mood board for each scene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56407065"/>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pic>
        <p:nvPicPr>
          <p:cNvPr id="177" name="Google Shape;177;p31"/>
          <p:cNvPicPr preferRelativeResize="0"/>
          <p:nvPr/>
        </p:nvPicPr>
        <p:blipFill>
          <a:blip r:embed="rId3">
            <a:alphaModFix/>
          </a:blip>
          <a:stretch>
            <a:fillRect/>
          </a:stretch>
        </p:blipFill>
        <p:spPr>
          <a:xfrm>
            <a:off x="0" y="1"/>
            <a:ext cx="12193040" cy="6858001"/>
          </a:xfrm>
          <a:prstGeom prst="rect">
            <a:avLst/>
          </a:prstGeom>
          <a:noFill/>
          <a:ln>
            <a:noFill/>
          </a:ln>
        </p:spPr>
      </p:pic>
    </p:spTree>
    <p:extLst>
      <p:ext uri="{BB962C8B-B14F-4D97-AF65-F5344CB8AC3E}">
        <p14:creationId xmlns:p14="http://schemas.microsoft.com/office/powerpoint/2010/main" val="4259621950"/>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pic>
        <p:nvPicPr>
          <p:cNvPr id="182" name="Google Shape;182;p32"/>
          <p:cNvPicPr preferRelativeResize="0"/>
          <p:nvPr/>
        </p:nvPicPr>
        <p:blipFill>
          <a:blip r:embed="rId3">
            <a:alphaModFix/>
          </a:blip>
          <a:stretch>
            <a:fillRect/>
          </a:stretch>
        </p:blipFill>
        <p:spPr>
          <a:xfrm>
            <a:off x="6624586" y="4501000"/>
            <a:ext cx="4934415" cy="2286000"/>
          </a:xfrm>
          <a:prstGeom prst="rect">
            <a:avLst/>
          </a:prstGeom>
          <a:noFill/>
          <a:ln>
            <a:noFill/>
          </a:ln>
        </p:spPr>
      </p:pic>
      <p:pic>
        <p:nvPicPr>
          <p:cNvPr id="183" name="Google Shape;183;p32"/>
          <p:cNvPicPr preferRelativeResize="0"/>
          <p:nvPr/>
        </p:nvPicPr>
        <p:blipFill>
          <a:blip r:embed="rId4">
            <a:alphaModFix/>
          </a:blip>
          <a:stretch>
            <a:fillRect/>
          </a:stretch>
        </p:blipFill>
        <p:spPr>
          <a:xfrm>
            <a:off x="6404581" y="2082800"/>
            <a:ext cx="5154420" cy="2286000"/>
          </a:xfrm>
          <a:prstGeom prst="rect">
            <a:avLst/>
          </a:prstGeom>
          <a:noFill/>
          <a:ln>
            <a:noFill/>
          </a:ln>
        </p:spPr>
      </p:pic>
      <p:pic>
        <p:nvPicPr>
          <p:cNvPr id="184" name="Google Shape;184;p32"/>
          <p:cNvPicPr preferRelativeResize="0"/>
          <p:nvPr/>
        </p:nvPicPr>
        <p:blipFill>
          <a:blip r:embed="rId5">
            <a:alphaModFix/>
          </a:blip>
          <a:stretch>
            <a:fillRect/>
          </a:stretch>
        </p:blipFill>
        <p:spPr>
          <a:xfrm>
            <a:off x="6847461" y="82634"/>
            <a:ext cx="4777740" cy="2171700"/>
          </a:xfrm>
          <a:prstGeom prst="rect">
            <a:avLst/>
          </a:prstGeom>
          <a:noFill/>
          <a:ln>
            <a:noFill/>
          </a:ln>
        </p:spPr>
      </p:pic>
      <p:pic>
        <p:nvPicPr>
          <p:cNvPr id="185" name="Google Shape;185;p32"/>
          <p:cNvPicPr preferRelativeResize="0"/>
          <p:nvPr/>
        </p:nvPicPr>
        <p:blipFill>
          <a:blip r:embed="rId6">
            <a:alphaModFix/>
          </a:blip>
          <a:stretch>
            <a:fillRect/>
          </a:stretch>
        </p:blipFill>
        <p:spPr>
          <a:xfrm>
            <a:off x="162718" y="3944600"/>
            <a:ext cx="5745900" cy="2913400"/>
          </a:xfrm>
          <a:prstGeom prst="rect">
            <a:avLst/>
          </a:prstGeom>
          <a:noFill/>
          <a:ln>
            <a:noFill/>
          </a:ln>
        </p:spPr>
      </p:pic>
      <p:pic>
        <p:nvPicPr>
          <p:cNvPr id="186" name="Google Shape;186;p32"/>
          <p:cNvPicPr preferRelativeResize="0"/>
          <p:nvPr/>
        </p:nvPicPr>
        <p:blipFill>
          <a:blip r:embed="rId7">
            <a:alphaModFix/>
          </a:blip>
          <a:stretch>
            <a:fillRect/>
          </a:stretch>
        </p:blipFill>
        <p:spPr>
          <a:xfrm>
            <a:off x="162734" y="1074134"/>
            <a:ext cx="5487133" cy="2767700"/>
          </a:xfrm>
          <a:prstGeom prst="rect">
            <a:avLst/>
          </a:prstGeom>
          <a:noFill/>
          <a:ln>
            <a:noFill/>
          </a:ln>
        </p:spPr>
      </p:pic>
      <p:sp>
        <p:nvSpPr>
          <p:cNvPr id="187" name="Google Shape;187;p32"/>
          <p:cNvSpPr txBox="1"/>
          <p:nvPr/>
        </p:nvSpPr>
        <p:spPr>
          <a:xfrm>
            <a:off x="776700" y="264433"/>
            <a:ext cx="3206000" cy="4956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3533" b="1">
                <a:solidFill>
                  <a:schemeClr val="dk1"/>
                </a:solidFill>
              </a:rPr>
              <a:t>Jewellery box </a:t>
            </a:r>
            <a:endParaRPr sz="2489"/>
          </a:p>
        </p:txBody>
      </p:sp>
    </p:spTree>
    <p:extLst>
      <p:ext uri="{BB962C8B-B14F-4D97-AF65-F5344CB8AC3E}">
        <p14:creationId xmlns:p14="http://schemas.microsoft.com/office/powerpoint/2010/main" val="631396485"/>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33"/>
          <p:cNvSpPr txBox="1">
            <a:spLocks noGrp="1"/>
          </p:cNvSpPr>
          <p:nvPr>
            <p:ph type="ctrTitle"/>
          </p:nvPr>
        </p:nvSpPr>
        <p:spPr>
          <a:xfrm>
            <a:off x="-2145833" y="0"/>
            <a:ext cx="11360800" cy="1350000"/>
          </a:xfrm>
          <a:prstGeom prst="rect">
            <a:avLst/>
          </a:prstGeom>
        </p:spPr>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spcBef>
                <a:spcPts val="0"/>
              </a:spcBef>
              <a:spcAft>
                <a:spcPts val="0"/>
              </a:spcAft>
              <a:buNone/>
            </a:pPr>
            <a:r>
              <a:rPr lang="en-GB" sz="4533"/>
              <a:t>Jewellery Box Design</a:t>
            </a:r>
            <a:r>
              <a:rPr lang="en-GB"/>
              <a:t> </a:t>
            </a:r>
            <a:endParaRPr/>
          </a:p>
        </p:txBody>
      </p:sp>
      <p:pic>
        <p:nvPicPr>
          <p:cNvPr id="193" name="Google Shape;193;p33"/>
          <p:cNvPicPr preferRelativeResize="0"/>
          <p:nvPr/>
        </p:nvPicPr>
        <p:blipFill rotWithShape="1">
          <a:blip r:embed="rId3">
            <a:alphaModFix/>
          </a:blip>
          <a:srcRect l="42978" t="37418" r="8910" b="23677"/>
          <a:stretch/>
        </p:blipFill>
        <p:spPr>
          <a:xfrm>
            <a:off x="2858837" y="3866902"/>
            <a:ext cx="3057164" cy="2472169"/>
          </a:xfrm>
          <a:prstGeom prst="rect">
            <a:avLst/>
          </a:prstGeom>
          <a:noFill/>
          <a:ln>
            <a:noFill/>
          </a:ln>
        </p:spPr>
      </p:pic>
      <p:pic>
        <p:nvPicPr>
          <p:cNvPr id="194" name="Google Shape;194;p33"/>
          <p:cNvPicPr preferRelativeResize="0"/>
          <p:nvPr/>
        </p:nvPicPr>
        <p:blipFill rotWithShape="1">
          <a:blip r:embed="rId3">
            <a:alphaModFix/>
          </a:blip>
          <a:srcRect l="7355" r="55718" b="70842"/>
          <a:stretch/>
        </p:blipFill>
        <p:spPr>
          <a:xfrm>
            <a:off x="578401" y="1553200"/>
            <a:ext cx="3057164" cy="2413867"/>
          </a:xfrm>
          <a:prstGeom prst="rect">
            <a:avLst/>
          </a:prstGeom>
          <a:noFill/>
          <a:ln>
            <a:noFill/>
          </a:ln>
        </p:spPr>
      </p:pic>
      <p:sp>
        <p:nvSpPr>
          <p:cNvPr id="195" name="Google Shape;195;p33"/>
          <p:cNvSpPr txBox="1"/>
          <p:nvPr/>
        </p:nvSpPr>
        <p:spPr>
          <a:xfrm>
            <a:off x="3553000" y="1553200"/>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489"/>
              <a:t>Feather detailing</a:t>
            </a:r>
            <a:endParaRPr sz="2489"/>
          </a:p>
        </p:txBody>
      </p:sp>
      <p:cxnSp>
        <p:nvCxnSpPr>
          <p:cNvPr id="196" name="Google Shape;196;p33"/>
          <p:cNvCxnSpPr/>
          <p:nvPr/>
        </p:nvCxnSpPr>
        <p:spPr>
          <a:xfrm rot="10800000" flipH="1">
            <a:off x="2891933" y="2197733"/>
            <a:ext cx="3503200" cy="562000"/>
          </a:xfrm>
          <a:prstGeom prst="straightConnector1">
            <a:avLst/>
          </a:prstGeom>
          <a:noFill/>
          <a:ln w="19050" cap="flat" cmpd="sng">
            <a:solidFill>
              <a:srgbClr val="FF0000"/>
            </a:solidFill>
            <a:prstDash val="solid"/>
            <a:round/>
            <a:headEnd type="none" w="med" len="med"/>
            <a:tailEnd type="none" w="med" len="med"/>
          </a:ln>
        </p:spPr>
      </p:cxnSp>
      <p:pic>
        <p:nvPicPr>
          <p:cNvPr id="197" name="Google Shape;197;p33"/>
          <p:cNvPicPr preferRelativeResize="0"/>
          <p:nvPr/>
        </p:nvPicPr>
        <p:blipFill rotWithShape="1">
          <a:blip r:embed="rId4">
            <a:alphaModFix/>
          </a:blip>
          <a:srcRect l="9890" t="3659" r="10281" b="22859"/>
          <a:stretch/>
        </p:blipFill>
        <p:spPr>
          <a:xfrm>
            <a:off x="6329200" y="1173301"/>
            <a:ext cx="5612192" cy="5165764"/>
          </a:xfrm>
          <a:prstGeom prst="rect">
            <a:avLst/>
          </a:prstGeom>
          <a:noFill/>
          <a:ln>
            <a:noFill/>
          </a:ln>
        </p:spPr>
      </p:pic>
      <p:sp>
        <p:nvSpPr>
          <p:cNvPr id="198" name="Google Shape;198;p33"/>
          <p:cNvSpPr txBox="1"/>
          <p:nvPr/>
        </p:nvSpPr>
        <p:spPr>
          <a:xfrm>
            <a:off x="5916000" y="4547784"/>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489"/>
              <a:t>Box shape different</a:t>
            </a:r>
            <a:endParaRPr sz="2489"/>
          </a:p>
        </p:txBody>
      </p:sp>
      <p:cxnSp>
        <p:nvCxnSpPr>
          <p:cNvPr id="199" name="Google Shape;199;p33"/>
          <p:cNvCxnSpPr/>
          <p:nvPr/>
        </p:nvCxnSpPr>
        <p:spPr>
          <a:xfrm rot="10800000" flipH="1">
            <a:off x="5535932" y="5089769"/>
            <a:ext cx="3255600" cy="52800"/>
          </a:xfrm>
          <a:prstGeom prst="straightConnector1">
            <a:avLst/>
          </a:prstGeom>
          <a:noFill/>
          <a:ln w="19050" cap="flat" cmpd="sng">
            <a:solidFill>
              <a:srgbClr val="FF0000"/>
            </a:solidFill>
            <a:prstDash val="solid"/>
            <a:round/>
            <a:headEnd type="none" w="med" len="med"/>
            <a:tailEnd type="none" w="med" len="med"/>
          </a:ln>
        </p:spPr>
      </p:cxnSp>
    </p:spTree>
    <p:extLst>
      <p:ext uri="{BB962C8B-B14F-4D97-AF65-F5344CB8AC3E}">
        <p14:creationId xmlns:p14="http://schemas.microsoft.com/office/powerpoint/2010/main" val="2946698584"/>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E2A55A4-CE0A-49EF-9A5B-B21A6F52C20C}"/>
              </a:ext>
            </a:extLst>
          </p:cNvPr>
          <p:cNvPicPr>
            <a:picLocks noChangeAspect="1"/>
          </p:cNvPicPr>
          <p:nvPr/>
        </p:nvPicPr>
        <p:blipFill rotWithShape="1">
          <a:blip r:embed="rId2">
            <a:extLst>
              <a:ext uri="{28A0092B-C50C-407E-A947-70E740481C1C}">
                <a14:useLocalDpi xmlns:a14="http://schemas.microsoft.com/office/drawing/2010/main" val="0"/>
              </a:ext>
            </a:extLst>
          </a:blip>
          <a:srcRect l="29653" t="26656" r="16578" b="19369"/>
          <a:stretch/>
        </p:blipFill>
        <p:spPr>
          <a:xfrm>
            <a:off x="0" y="0"/>
            <a:ext cx="12192000" cy="6858000"/>
          </a:xfrm>
          <a:prstGeom prst="rect">
            <a:avLst/>
          </a:prstGeom>
        </p:spPr>
      </p:pic>
    </p:spTree>
    <p:extLst>
      <p:ext uri="{BB962C8B-B14F-4D97-AF65-F5344CB8AC3E}">
        <p14:creationId xmlns:p14="http://schemas.microsoft.com/office/powerpoint/2010/main" val="3608461471"/>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25EA9C-8C1B-49A2-866D-187313B462EE}"/>
              </a:ext>
            </a:extLst>
          </p:cNvPr>
          <p:cNvSpPr>
            <a:spLocks noGrp="1"/>
          </p:cNvSpPr>
          <p:nvPr>
            <p:ph type="title"/>
          </p:nvPr>
        </p:nvSpPr>
        <p:spPr>
          <a:xfrm>
            <a:off x="2311147" y="365760"/>
            <a:ext cx="7569706" cy="1288238"/>
          </a:xfrm>
        </p:spPr>
        <p:txBody>
          <a:bodyPr anchor="ctr">
            <a:normAutofit/>
          </a:bodyPr>
          <a:lstStyle/>
          <a:p>
            <a:pPr algn="ctr"/>
            <a:r>
              <a:rPr lang="en-GB" dirty="0"/>
              <a:t>Jewellery Box</a:t>
            </a:r>
            <a:endParaRPr lang="en-GB"/>
          </a:p>
        </p:txBody>
      </p:sp>
      <p:sp>
        <p:nvSpPr>
          <p:cNvPr id="3" name="Content Placeholder 2">
            <a:extLst>
              <a:ext uri="{FF2B5EF4-FFF2-40B4-BE49-F238E27FC236}">
                <a16:creationId xmlns:a16="http://schemas.microsoft.com/office/drawing/2014/main" id="{1BB2A52B-3E92-4C03-BBDA-42207723EFE1}"/>
              </a:ext>
            </a:extLst>
          </p:cNvPr>
          <p:cNvSpPr>
            <a:spLocks noGrp="1"/>
          </p:cNvSpPr>
          <p:nvPr>
            <p:ph idx="1"/>
          </p:nvPr>
        </p:nvSpPr>
        <p:spPr>
          <a:xfrm>
            <a:off x="2165569" y="1956816"/>
            <a:ext cx="7860863" cy="4024884"/>
          </a:xfrm>
        </p:spPr>
        <p:txBody>
          <a:bodyPr anchor="t">
            <a:normAutofit/>
          </a:bodyPr>
          <a:lstStyle/>
          <a:p>
            <a:r>
              <a:rPr lang="en-GB" sz="2400" dirty="0"/>
              <a:t>I did a mood boarded looking into each prop that could be found in the dressing room scene, I then looked closer into jewellery boxes that would be found in Victorian times. I did this by looking on auction sites for antique jewellery boxes. I then looked at what I could find and did two designs, similar, but one with a higher top. I then added a feather to my design to represent Fevvers wings. I liked this design so I decided to buy a jewellery box and paint it. Which gave me my final prop. I painted it using brown acrylic paint, white acrylic paint and gold acrylic paint. I then used masking tape to get neater edges for the gold corners. </a:t>
            </a:r>
          </a:p>
        </p:txBody>
      </p:sp>
    </p:spTree>
    <p:extLst>
      <p:ext uri="{BB962C8B-B14F-4D97-AF65-F5344CB8AC3E}">
        <p14:creationId xmlns:p14="http://schemas.microsoft.com/office/powerpoint/2010/main" val="4211346573"/>
      </p:ext>
    </p:extLst>
  </p:cSld>
  <p:clrMapOvr>
    <a:overrideClrMapping bg1="dk1" tx1="lt1" bg2="dk2" tx2="lt2" accent1="accent1" accent2="accent2" accent3="accent3" accent4="accent4" accent5="accent5" accent6="accent6" hlink="hlink" folHlink="folHlink"/>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34"/>
          <p:cNvPicPr preferRelativeResize="0"/>
          <p:nvPr/>
        </p:nvPicPr>
        <p:blipFill>
          <a:blip r:embed="rId3">
            <a:alphaModFix/>
          </a:blip>
          <a:stretch>
            <a:fillRect/>
          </a:stretch>
        </p:blipFill>
        <p:spPr>
          <a:xfrm>
            <a:off x="0" y="88300"/>
            <a:ext cx="12128317" cy="6858000"/>
          </a:xfrm>
          <a:prstGeom prst="rect">
            <a:avLst/>
          </a:prstGeom>
          <a:noFill/>
          <a:ln>
            <a:noFill/>
          </a:ln>
        </p:spPr>
      </p:pic>
    </p:spTree>
    <p:extLst>
      <p:ext uri="{BB962C8B-B14F-4D97-AF65-F5344CB8AC3E}">
        <p14:creationId xmlns:p14="http://schemas.microsoft.com/office/powerpoint/2010/main" val="1246440511"/>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pic>
        <p:nvPicPr>
          <p:cNvPr id="209" name="Google Shape;209;p35"/>
          <p:cNvPicPr preferRelativeResize="0"/>
          <p:nvPr/>
        </p:nvPicPr>
        <p:blipFill>
          <a:blip r:embed="rId3">
            <a:alphaModFix/>
          </a:blip>
          <a:stretch>
            <a:fillRect/>
          </a:stretch>
        </p:blipFill>
        <p:spPr>
          <a:xfrm>
            <a:off x="11481256" y="231368"/>
            <a:ext cx="710745" cy="4387577"/>
          </a:xfrm>
          <a:prstGeom prst="rect">
            <a:avLst/>
          </a:prstGeom>
          <a:noFill/>
          <a:ln>
            <a:noFill/>
          </a:ln>
        </p:spPr>
      </p:pic>
      <p:pic>
        <p:nvPicPr>
          <p:cNvPr id="210" name="Google Shape;210;p35"/>
          <p:cNvPicPr preferRelativeResize="0"/>
          <p:nvPr/>
        </p:nvPicPr>
        <p:blipFill>
          <a:blip r:embed="rId4">
            <a:alphaModFix/>
          </a:blip>
          <a:stretch>
            <a:fillRect/>
          </a:stretch>
        </p:blipFill>
        <p:spPr>
          <a:xfrm>
            <a:off x="10676638" y="231368"/>
            <a:ext cx="590053" cy="4387577"/>
          </a:xfrm>
          <a:prstGeom prst="rect">
            <a:avLst/>
          </a:prstGeom>
          <a:noFill/>
          <a:ln>
            <a:noFill/>
          </a:ln>
        </p:spPr>
      </p:pic>
      <p:pic>
        <p:nvPicPr>
          <p:cNvPr id="211" name="Google Shape;211;p35"/>
          <p:cNvPicPr preferRelativeResize="0"/>
          <p:nvPr/>
        </p:nvPicPr>
        <p:blipFill>
          <a:blip r:embed="rId5">
            <a:alphaModFix/>
          </a:blip>
          <a:stretch>
            <a:fillRect/>
          </a:stretch>
        </p:blipFill>
        <p:spPr>
          <a:xfrm>
            <a:off x="5513675" y="3319489"/>
            <a:ext cx="4948397" cy="3348012"/>
          </a:xfrm>
          <a:prstGeom prst="rect">
            <a:avLst/>
          </a:prstGeom>
          <a:noFill/>
          <a:ln>
            <a:noFill/>
          </a:ln>
        </p:spPr>
      </p:pic>
      <p:pic>
        <p:nvPicPr>
          <p:cNvPr id="212" name="Google Shape;212;p35"/>
          <p:cNvPicPr preferRelativeResize="0"/>
          <p:nvPr/>
        </p:nvPicPr>
        <p:blipFill>
          <a:blip r:embed="rId6">
            <a:alphaModFix/>
          </a:blip>
          <a:stretch>
            <a:fillRect/>
          </a:stretch>
        </p:blipFill>
        <p:spPr>
          <a:xfrm>
            <a:off x="5513675" y="231367"/>
            <a:ext cx="4707012" cy="2843517"/>
          </a:xfrm>
          <a:prstGeom prst="rect">
            <a:avLst/>
          </a:prstGeom>
          <a:noFill/>
          <a:ln>
            <a:noFill/>
          </a:ln>
        </p:spPr>
      </p:pic>
      <p:pic>
        <p:nvPicPr>
          <p:cNvPr id="213" name="Google Shape;213;p35"/>
          <p:cNvPicPr preferRelativeResize="0"/>
          <p:nvPr/>
        </p:nvPicPr>
        <p:blipFill>
          <a:blip r:embed="rId7">
            <a:alphaModFix/>
          </a:blip>
          <a:stretch>
            <a:fillRect/>
          </a:stretch>
        </p:blipFill>
        <p:spPr>
          <a:xfrm>
            <a:off x="203201" y="3747557"/>
            <a:ext cx="5095911" cy="2919956"/>
          </a:xfrm>
          <a:prstGeom prst="rect">
            <a:avLst/>
          </a:prstGeom>
          <a:noFill/>
          <a:ln>
            <a:noFill/>
          </a:ln>
        </p:spPr>
      </p:pic>
      <p:pic>
        <p:nvPicPr>
          <p:cNvPr id="214" name="Google Shape;214;p35"/>
          <p:cNvPicPr preferRelativeResize="0"/>
          <p:nvPr/>
        </p:nvPicPr>
        <p:blipFill>
          <a:blip r:embed="rId8">
            <a:alphaModFix/>
          </a:blip>
          <a:stretch>
            <a:fillRect/>
          </a:stretch>
        </p:blipFill>
        <p:spPr>
          <a:xfrm>
            <a:off x="302367" y="781733"/>
            <a:ext cx="5082500" cy="2965819"/>
          </a:xfrm>
          <a:prstGeom prst="rect">
            <a:avLst/>
          </a:prstGeom>
          <a:noFill/>
          <a:ln>
            <a:noFill/>
          </a:ln>
        </p:spPr>
      </p:pic>
      <p:sp>
        <p:nvSpPr>
          <p:cNvPr id="215" name="Google Shape;215;p35"/>
          <p:cNvSpPr txBox="1"/>
          <p:nvPr/>
        </p:nvSpPr>
        <p:spPr>
          <a:xfrm>
            <a:off x="702300" y="0"/>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3533">
                <a:solidFill>
                  <a:schemeClr val="dk1"/>
                </a:solidFill>
              </a:rPr>
              <a:t>Sword</a:t>
            </a:r>
            <a:endParaRPr sz="2489"/>
          </a:p>
        </p:txBody>
      </p:sp>
    </p:spTree>
    <p:extLst>
      <p:ext uri="{BB962C8B-B14F-4D97-AF65-F5344CB8AC3E}">
        <p14:creationId xmlns:p14="http://schemas.microsoft.com/office/powerpoint/2010/main" val="3146880794"/>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2" name="Google Shape;222;p36"/>
          <p:cNvSpPr txBox="1"/>
          <p:nvPr/>
        </p:nvSpPr>
        <p:spPr>
          <a:xfrm>
            <a:off x="3288533" y="4643600"/>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133" b="1"/>
              <a:t>handel</a:t>
            </a:r>
            <a:endParaRPr sz="2133" b="1"/>
          </a:p>
        </p:txBody>
      </p:sp>
      <p:cxnSp>
        <p:nvCxnSpPr>
          <p:cNvPr id="223" name="Google Shape;223;p36"/>
          <p:cNvCxnSpPr/>
          <p:nvPr/>
        </p:nvCxnSpPr>
        <p:spPr>
          <a:xfrm>
            <a:off x="4478367" y="4858433"/>
            <a:ext cx="2164800" cy="66000"/>
          </a:xfrm>
          <a:prstGeom prst="straightConnector1">
            <a:avLst/>
          </a:prstGeom>
          <a:noFill/>
          <a:ln w="19050" cap="flat" cmpd="sng">
            <a:solidFill>
              <a:srgbClr val="FF0000"/>
            </a:solidFill>
            <a:prstDash val="solid"/>
            <a:round/>
            <a:headEnd type="none" w="med" len="med"/>
            <a:tailEnd type="none" w="med" len="med"/>
          </a:ln>
        </p:spPr>
      </p:cxnSp>
      <p:sp>
        <p:nvSpPr>
          <p:cNvPr id="224" name="Google Shape;224;p36"/>
          <p:cNvSpPr txBox="1"/>
          <p:nvPr/>
        </p:nvSpPr>
        <p:spPr>
          <a:xfrm>
            <a:off x="6477933" y="1338533"/>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133" b="1"/>
              <a:t>blade</a:t>
            </a:r>
            <a:endParaRPr sz="2133" b="1"/>
          </a:p>
        </p:txBody>
      </p:sp>
      <p:cxnSp>
        <p:nvCxnSpPr>
          <p:cNvPr id="225" name="Google Shape;225;p36"/>
          <p:cNvCxnSpPr/>
          <p:nvPr/>
        </p:nvCxnSpPr>
        <p:spPr>
          <a:xfrm>
            <a:off x="7419867" y="1735167"/>
            <a:ext cx="1867200" cy="363600"/>
          </a:xfrm>
          <a:prstGeom prst="straightConnector1">
            <a:avLst/>
          </a:prstGeom>
          <a:noFill/>
          <a:ln w="19050" cap="flat" cmpd="sng">
            <a:solidFill>
              <a:srgbClr val="FF0000"/>
            </a:solidFill>
            <a:prstDash val="solid"/>
            <a:round/>
            <a:headEnd type="none" w="med" len="med"/>
            <a:tailEnd type="none" w="med" len="med"/>
          </a:ln>
        </p:spPr>
      </p:cxnSp>
      <p:sp>
        <p:nvSpPr>
          <p:cNvPr id="226" name="Google Shape;226;p36"/>
          <p:cNvSpPr txBox="1"/>
          <p:nvPr/>
        </p:nvSpPr>
        <p:spPr>
          <a:xfrm>
            <a:off x="5155900" y="3552933"/>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489"/>
              <a:t>Faint detailing </a:t>
            </a:r>
            <a:endParaRPr sz="2489"/>
          </a:p>
        </p:txBody>
      </p:sp>
      <p:cxnSp>
        <p:nvCxnSpPr>
          <p:cNvPr id="227" name="Google Shape;227;p36"/>
          <p:cNvCxnSpPr/>
          <p:nvPr/>
        </p:nvCxnSpPr>
        <p:spPr>
          <a:xfrm>
            <a:off x="6345700" y="4081733"/>
            <a:ext cx="743600" cy="198400"/>
          </a:xfrm>
          <a:prstGeom prst="straightConnector1">
            <a:avLst/>
          </a:prstGeom>
          <a:noFill/>
          <a:ln w="19050" cap="flat" cmpd="sng">
            <a:solidFill>
              <a:srgbClr val="FF0000"/>
            </a:solidFill>
            <a:prstDash val="solid"/>
            <a:round/>
            <a:headEnd type="none" w="med" len="med"/>
            <a:tailEnd type="none" w="med" len="med"/>
          </a:ln>
        </p:spPr>
      </p:cxnSp>
      <p:pic>
        <p:nvPicPr>
          <p:cNvPr id="3" name="Picture 2" descr="Diagram, radar chart&#10;&#10;Description automatically generated">
            <a:extLst>
              <a:ext uri="{FF2B5EF4-FFF2-40B4-BE49-F238E27FC236}">
                <a16:creationId xmlns:a16="http://schemas.microsoft.com/office/drawing/2014/main" id="{C63D4C37-CB1D-46D7-B1FC-FC6F34833A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887" y="36402"/>
            <a:ext cx="12192000" cy="6854653"/>
          </a:xfrm>
          <a:prstGeom prst="rect">
            <a:avLst/>
          </a:prstGeom>
        </p:spPr>
      </p:pic>
    </p:spTree>
    <p:extLst>
      <p:ext uri="{BB962C8B-B14F-4D97-AF65-F5344CB8AC3E}">
        <p14:creationId xmlns:p14="http://schemas.microsoft.com/office/powerpoint/2010/main" val="1578707675"/>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1BDA35-7644-4D65-92AF-2682F53D302C}"/>
              </a:ext>
            </a:extLst>
          </p:cNvPr>
          <p:cNvSpPr>
            <a:spLocks noGrp="1"/>
          </p:cNvSpPr>
          <p:nvPr>
            <p:ph type="title"/>
          </p:nvPr>
        </p:nvSpPr>
        <p:spPr>
          <a:xfrm>
            <a:off x="2311147" y="365760"/>
            <a:ext cx="7569706" cy="1288238"/>
          </a:xfrm>
        </p:spPr>
        <p:txBody>
          <a:bodyPr anchor="ctr">
            <a:normAutofit/>
          </a:bodyPr>
          <a:lstStyle/>
          <a:p>
            <a:pPr algn="ctr"/>
            <a:r>
              <a:rPr lang="en-GB" dirty="0"/>
              <a:t>Sword</a:t>
            </a:r>
            <a:endParaRPr lang="en-GB"/>
          </a:p>
        </p:txBody>
      </p:sp>
      <p:sp>
        <p:nvSpPr>
          <p:cNvPr id="3" name="Content Placeholder 2">
            <a:extLst>
              <a:ext uri="{FF2B5EF4-FFF2-40B4-BE49-F238E27FC236}">
                <a16:creationId xmlns:a16="http://schemas.microsoft.com/office/drawing/2014/main" id="{F20C02E9-6997-4F09-8B14-3A69D472458A}"/>
              </a:ext>
            </a:extLst>
          </p:cNvPr>
          <p:cNvSpPr>
            <a:spLocks noGrp="1"/>
          </p:cNvSpPr>
          <p:nvPr>
            <p:ph idx="1"/>
          </p:nvPr>
        </p:nvSpPr>
        <p:spPr>
          <a:xfrm>
            <a:off x="2165569" y="1956816"/>
            <a:ext cx="7860863" cy="4024884"/>
          </a:xfrm>
        </p:spPr>
        <p:txBody>
          <a:bodyPr anchor="t">
            <a:normAutofit/>
          </a:bodyPr>
          <a:lstStyle/>
          <a:p>
            <a:r>
              <a:rPr lang="en-GB" sz="2400" dirty="0"/>
              <a:t>I looked into the brother scene from the script and decided that I would do a design for Ma Nelson’s sword. I looked into vintage Victorian antique swords that were being sold on auction sites to gain an idea and understanding of what the sword could possibly look like. I then took this a did a rough design for how I want to sword to look. I wanted the guard, knuckle guard and a grip for the hilt. On the guard I wanted faint detailing's that had swirls and a </a:t>
            </a:r>
            <a:r>
              <a:rPr lang="en-GB" sz="2400" dirty="0">
                <a:latin typeface="Blackadder ITC" panose="04020505051007020D02" pitchFamily="82" charset="0"/>
              </a:rPr>
              <a:t>M </a:t>
            </a:r>
            <a:r>
              <a:rPr lang="en-GB" sz="2400" dirty="0"/>
              <a:t>and </a:t>
            </a:r>
            <a:r>
              <a:rPr lang="en-GB" sz="2400" dirty="0">
                <a:latin typeface="Blackadder ITC" panose="04020505051007020D02" pitchFamily="82" charset="0"/>
              </a:rPr>
              <a:t>N  </a:t>
            </a:r>
            <a:r>
              <a:rPr lang="en-GB" sz="2400" dirty="0"/>
              <a:t>in a cursive decretive font as detailing. Then I would have the blade which has fluting down the middle. I like this design as its simple and has aspects of the swords I have seen. </a:t>
            </a:r>
            <a:endParaRPr lang="en-GB" sz="2400" dirty="0">
              <a:latin typeface="Blackadder ITC" panose="04020505051007020D02" pitchFamily="82" charset="0"/>
            </a:endParaRPr>
          </a:p>
        </p:txBody>
      </p:sp>
    </p:spTree>
    <p:extLst>
      <p:ext uri="{BB962C8B-B14F-4D97-AF65-F5344CB8AC3E}">
        <p14:creationId xmlns:p14="http://schemas.microsoft.com/office/powerpoint/2010/main" val="2786080436"/>
      </p:ext>
    </p:extLst>
  </p:cSld>
  <p:clrMapOvr>
    <a:overrideClrMapping bg1="dk1" tx1="lt1" bg2="dk2" tx2="lt2" accent1="accent1" accent2="accent2" accent3="accent3" accent4="accent4" accent5="accent5" accent6="accent6" hlink="hlink" folHlink="folHlink"/>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pic>
        <p:nvPicPr>
          <p:cNvPr id="232" name="Google Shape;232;p37"/>
          <p:cNvPicPr preferRelativeResize="0"/>
          <p:nvPr/>
        </p:nvPicPr>
        <p:blipFill>
          <a:blip r:embed="rId3">
            <a:alphaModFix/>
          </a:blip>
          <a:stretch>
            <a:fillRect/>
          </a:stretch>
        </p:blipFill>
        <p:spPr>
          <a:xfrm>
            <a:off x="0" y="1"/>
            <a:ext cx="12119077" cy="6768268"/>
          </a:xfrm>
          <a:prstGeom prst="rect">
            <a:avLst/>
          </a:prstGeom>
          <a:noFill/>
          <a:ln>
            <a:noFill/>
          </a:ln>
        </p:spPr>
      </p:pic>
    </p:spTree>
    <p:extLst>
      <p:ext uri="{BB962C8B-B14F-4D97-AF65-F5344CB8AC3E}">
        <p14:creationId xmlns:p14="http://schemas.microsoft.com/office/powerpoint/2010/main" val="1324649715"/>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pic>
        <p:nvPicPr>
          <p:cNvPr id="237" name="Google Shape;237;p38"/>
          <p:cNvPicPr preferRelativeResize="0"/>
          <p:nvPr/>
        </p:nvPicPr>
        <p:blipFill>
          <a:blip r:embed="rId3">
            <a:alphaModFix/>
          </a:blip>
          <a:stretch>
            <a:fillRect/>
          </a:stretch>
        </p:blipFill>
        <p:spPr>
          <a:xfrm>
            <a:off x="89233" y="1740034"/>
            <a:ext cx="5613400" cy="2806700"/>
          </a:xfrm>
          <a:prstGeom prst="rect">
            <a:avLst/>
          </a:prstGeom>
          <a:noFill/>
          <a:ln>
            <a:noFill/>
          </a:ln>
        </p:spPr>
      </p:pic>
      <p:pic>
        <p:nvPicPr>
          <p:cNvPr id="238" name="Google Shape;238;p38"/>
          <p:cNvPicPr preferRelativeResize="0"/>
          <p:nvPr/>
        </p:nvPicPr>
        <p:blipFill>
          <a:blip r:embed="rId4">
            <a:alphaModFix/>
          </a:blip>
          <a:stretch>
            <a:fillRect/>
          </a:stretch>
        </p:blipFill>
        <p:spPr>
          <a:xfrm>
            <a:off x="5819834" y="3750167"/>
            <a:ext cx="6210300" cy="2908300"/>
          </a:xfrm>
          <a:prstGeom prst="rect">
            <a:avLst/>
          </a:prstGeom>
          <a:noFill/>
          <a:ln>
            <a:noFill/>
          </a:ln>
        </p:spPr>
      </p:pic>
      <p:pic>
        <p:nvPicPr>
          <p:cNvPr id="239" name="Google Shape;239;p38"/>
          <p:cNvPicPr preferRelativeResize="0"/>
          <p:nvPr/>
        </p:nvPicPr>
        <p:blipFill>
          <a:blip r:embed="rId5">
            <a:alphaModFix/>
          </a:blip>
          <a:stretch>
            <a:fillRect/>
          </a:stretch>
        </p:blipFill>
        <p:spPr>
          <a:xfrm>
            <a:off x="6416733" y="170167"/>
            <a:ext cx="5613400" cy="2832100"/>
          </a:xfrm>
          <a:prstGeom prst="rect">
            <a:avLst/>
          </a:prstGeom>
          <a:noFill/>
          <a:ln>
            <a:noFill/>
          </a:ln>
        </p:spPr>
      </p:pic>
      <p:sp>
        <p:nvSpPr>
          <p:cNvPr id="240" name="Google Shape;240;p38"/>
          <p:cNvSpPr txBox="1"/>
          <p:nvPr/>
        </p:nvSpPr>
        <p:spPr>
          <a:xfrm>
            <a:off x="710600" y="710600"/>
            <a:ext cx="1884000" cy="5452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3533">
                <a:solidFill>
                  <a:schemeClr val="dk1"/>
                </a:solidFill>
              </a:rPr>
              <a:t>Drum</a:t>
            </a:r>
            <a:endParaRPr sz="2489"/>
          </a:p>
        </p:txBody>
      </p:sp>
    </p:spTree>
    <p:extLst>
      <p:ext uri="{BB962C8B-B14F-4D97-AF65-F5344CB8AC3E}">
        <p14:creationId xmlns:p14="http://schemas.microsoft.com/office/powerpoint/2010/main" val="1387604405"/>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Shape 244"/>
        <p:cNvGrpSpPr/>
        <p:nvPr/>
      </p:nvGrpSpPr>
      <p:grpSpPr>
        <a:xfrm>
          <a:off x="0" y="0"/>
          <a:ext cx="0" cy="0"/>
          <a:chOff x="0" y="0"/>
          <a:chExt cx="0" cy="0"/>
        </a:xfrm>
      </p:grpSpPr>
      <p:pic>
        <p:nvPicPr>
          <p:cNvPr id="245" name="Google Shape;245;p39"/>
          <p:cNvPicPr preferRelativeResize="0"/>
          <p:nvPr/>
        </p:nvPicPr>
        <p:blipFill>
          <a:blip r:embed="rId3">
            <a:alphaModFix/>
          </a:blip>
          <a:stretch>
            <a:fillRect/>
          </a:stretch>
        </p:blipFill>
        <p:spPr>
          <a:xfrm>
            <a:off x="4499767" y="87534"/>
            <a:ext cx="6451597" cy="6451597"/>
          </a:xfrm>
          <a:prstGeom prst="rect">
            <a:avLst/>
          </a:prstGeom>
          <a:noFill/>
          <a:ln>
            <a:noFill/>
          </a:ln>
        </p:spPr>
      </p:pic>
      <p:sp>
        <p:nvSpPr>
          <p:cNvPr id="246" name="Google Shape;246;p39"/>
          <p:cNvSpPr txBox="1"/>
          <p:nvPr/>
        </p:nvSpPr>
        <p:spPr>
          <a:xfrm>
            <a:off x="809733" y="760167"/>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3333" b="1"/>
              <a:t>Drum Design</a:t>
            </a:r>
            <a:endParaRPr sz="3333" b="1"/>
          </a:p>
        </p:txBody>
      </p:sp>
      <p:sp>
        <p:nvSpPr>
          <p:cNvPr id="247" name="Google Shape;247;p39"/>
          <p:cNvSpPr txBox="1"/>
          <p:nvPr/>
        </p:nvSpPr>
        <p:spPr>
          <a:xfrm>
            <a:off x="2082200" y="3800833"/>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133" b="1"/>
              <a:t>Circus Logo</a:t>
            </a:r>
            <a:endParaRPr sz="2133" b="1"/>
          </a:p>
        </p:txBody>
      </p:sp>
      <p:cxnSp>
        <p:nvCxnSpPr>
          <p:cNvPr id="248" name="Google Shape;248;p39"/>
          <p:cNvCxnSpPr>
            <a:endCxn id="247" idx="0"/>
          </p:cNvCxnSpPr>
          <p:nvPr/>
        </p:nvCxnSpPr>
        <p:spPr>
          <a:xfrm rot="10800000" flipH="1">
            <a:off x="3966200" y="3800833"/>
            <a:ext cx="2875200" cy="413200"/>
          </a:xfrm>
          <a:prstGeom prst="straightConnector1">
            <a:avLst/>
          </a:prstGeom>
          <a:noFill/>
          <a:ln w="19050" cap="flat" cmpd="sng">
            <a:solidFill>
              <a:srgbClr val="FF0000"/>
            </a:solidFill>
            <a:prstDash val="solid"/>
            <a:round/>
            <a:headEnd type="none" w="med" len="med"/>
            <a:tailEnd type="none" w="med" len="med"/>
          </a:ln>
        </p:spPr>
      </p:cxnSp>
      <p:sp>
        <p:nvSpPr>
          <p:cNvPr id="249" name="Google Shape;249;p39"/>
          <p:cNvSpPr txBox="1"/>
          <p:nvPr/>
        </p:nvSpPr>
        <p:spPr>
          <a:xfrm>
            <a:off x="3024133" y="2528367"/>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133" b="1"/>
              <a:t>Drum rope</a:t>
            </a:r>
            <a:endParaRPr sz="2133" b="1"/>
          </a:p>
        </p:txBody>
      </p:sp>
      <p:cxnSp>
        <p:nvCxnSpPr>
          <p:cNvPr id="250" name="Google Shape;250;p39"/>
          <p:cNvCxnSpPr/>
          <p:nvPr/>
        </p:nvCxnSpPr>
        <p:spPr>
          <a:xfrm>
            <a:off x="4726233" y="2875400"/>
            <a:ext cx="1305600" cy="16400"/>
          </a:xfrm>
          <a:prstGeom prst="straightConnector1">
            <a:avLst/>
          </a:prstGeom>
          <a:noFill/>
          <a:ln w="19050" cap="flat" cmpd="sng">
            <a:solidFill>
              <a:srgbClr val="FF0000"/>
            </a:solidFill>
            <a:prstDash val="solid"/>
            <a:round/>
            <a:headEnd type="none" w="med" len="med"/>
            <a:tailEnd type="none" w="med" len="med"/>
          </a:ln>
        </p:spPr>
      </p:cxnSp>
    </p:spTree>
    <p:extLst>
      <p:ext uri="{BB962C8B-B14F-4D97-AF65-F5344CB8AC3E}">
        <p14:creationId xmlns:p14="http://schemas.microsoft.com/office/powerpoint/2010/main" val="166083915"/>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22FC561-2248-4467-8491-27E3A52F1034}"/>
              </a:ext>
            </a:extLst>
          </p:cNvPr>
          <p:cNvPicPr>
            <a:picLocks noChangeAspect="1"/>
          </p:cNvPicPr>
          <p:nvPr/>
        </p:nvPicPr>
        <p:blipFill rotWithShape="1">
          <a:blip r:embed="rId2">
            <a:extLst>
              <a:ext uri="{28A0092B-C50C-407E-A947-70E740481C1C}">
                <a14:useLocalDpi xmlns:a14="http://schemas.microsoft.com/office/drawing/2010/main" val="0"/>
              </a:ext>
            </a:extLst>
          </a:blip>
          <a:srcRect l="29654" t="27065" r="16346" b="19780"/>
          <a:stretch/>
        </p:blipFill>
        <p:spPr>
          <a:xfrm>
            <a:off x="0" y="0"/>
            <a:ext cx="12192000" cy="6858000"/>
          </a:xfrm>
          <a:prstGeom prst="rect">
            <a:avLst/>
          </a:prstGeom>
        </p:spPr>
      </p:pic>
    </p:spTree>
    <p:extLst>
      <p:ext uri="{BB962C8B-B14F-4D97-AF65-F5344CB8AC3E}">
        <p14:creationId xmlns:p14="http://schemas.microsoft.com/office/powerpoint/2010/main" val="3726886216"/>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A03988-CB3D-435F-AF96-F06E06B20CEC}"/>
              </a:ext>
            </a:extLst>
          </p:cNvPr>
          <p:cNvSpPr>
            <a:spLocks noGrp="1"/>
          </p:cNvSpPr>
          <p:nvPr>
            <p:ph type="title"/>
          </p:nvPr>
        </p:nvSpPr>
        <p:spPr>
          <a:xfrm>
            <a:off x="2311147" y="365760"/>
            <a:ext cx="7569706" cy="1288238"/>
          </a:xfrm>
        </p:spPr>
        <p:txBody>
          <a:bodyPr anchor="ctr">
            <a:normAutofit/>
          </a:bodyPr>
          <a:lstStyle/>
          <a:p>
            <a:pPr algn="ctr"/>
            <a:r>
              <a:rPr lang="en-GB" dirty="0"/>
              <a:t>Drum</a:t>
            </a:r>
            <a:endParaRPr lang="en-GB"/>
          </a:p>
        </p:txBody>
      </p:sp>
      <p:sp>
        <p:nvSpPr>
          <p:cNvPr id="3" name="Content Placeholder 2">
            <a:extLst>
              <a:ext uri="{FF2B5EF4-FFF2-40B4-BE49-F238E27FC236}">
                <a16:creationId xmlns:a16="http://schemas.microsoft.com/office/drawing/2014/main" id="{17187247-7AE3-4AAB-B6D1-B8E6461DE6AC}"/>
              </a:ext>
            </a:extLst>
          </p:cNvPr>
          <p:cNvSpPr>
            <a:spLocks noGrp="1"/>
          </p:cNvSpPr>
          <p:nvPr>
            <p:ph idx="1"/>
          </p:nvPr>
        </p:nvSpPr>
        <p:spPr>
          <a:xfrm>
            <a:off x="1603717" y="1653998"/>
            <a:ext cx="8890781" cy="4327702"/>
          </a:xfrm>
        </p:spPr>
        <p:txBody>
          <a:bodyPr anchor="t">
            <a:normAutofit/>
          </a:bodyPr>
          <a:lstStyle/>
          <a:p>
            <a:r>
              <a:rPr lang="en-GB" sz="2000" dirty="0"/>
              <a:t>So looking at the circus scene I did a mood board which gave me ideas for what would be found in a circus, I then selected a drum out of all these options. With the drum idea selected, I choose to look into different Victorian drums. I looked on auction sites to try and get an idea of what a Victorian drum could look like as accurately as I could. I then did a design based around one of the images as I liked the colour scheme the drum used. Once this was done I found a drum in our prop store and used it. I decorated the drum with white acrylic paint in order to tone down the previous paint colourings on the drum. I then added a yellow acrylic coat and red acrylic to the metal parts. I used wool as detailing by threading it through the drum parts to make a cross over look. I debated use a blue wool instead of white, however I decided against it. I also took away putting the name of the circus on the drum as I wasn’t happy with how it looked. Overall I like the look of the drum and if I was to do this again I would make sure to seal the drum paint so it wouldn’t come off so easily. </a:t>
            </a:r>
          </a:p>
        </p:txBody>
      </p:sp>
    </p:spTree>
    <p:extLst>
      <p:ext uri="{BB962C8B-B14F-4D97-AF65-F5344CB8AC3E}">
        <p14:creationId xmlns:p14="http://schemas.microsoft.com/office/powerpoint/2010/main" val="204578557"/>
      </p:ext>
    </p:extLst>
  </p:cSld>
  <p:clrMapOvr>
    <a:overrideClrMapping bg1="dk1" tx1="lt1" bg2="dk2" tx2="lt2" accent1="accent1" accent2="accent2" accent3="accent3" accent4="accent4" accent5="accent5" accent6="accent6" hlink="hlink" folHlink="folHlink"/>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pic>
        <p:nvPicPr>
          <p:cNvPr id="255" name="Google Shape;255;p40"/>
          <p:cNvPicPr preferRelativeResize="0"/>
          <p:nvPr/>
        </p:nvPicPr>
        <p:blipFill>
          <a:blip r:embed="rId3">
            <a:alphaModFix/>
          </a:blip>
          <a:stretch>
            <a:fillRect/>
          </a:stretch>
        </p:blipFill>
        <p:spPr>
          <a:xfrm>
            <a:off x="71001" y="1405534"/>
            <a:ext cx="5349300" cy="2958567"/>
          </a:xfrm>
          <a:prstGeom prst="rect">
            <a:avLst/>
          </a:prstGeom>
          <a:noFill/>
          <a:ln>
            <a:noFill/>
          </a:ln>
        </p:spPr>
      </p:pic>
      <p:pic>
        <p:nvPicPr>
          <p:cNvPr id="256" name="Google Shape;256;p40"/>
          <p:cNvPicPr preferRelativeResize="0"/>
          <p:nvPr/>
        </p:nvPicPr>
        <p:blipFill>
          <a:blip r:embed="rId4">
            <a:alphaModFix/>
          </a:blip>
          <a:stretch>
            <a:fillRect/>
          </a:stretch>
        </p:blipFill>
        <p:spPr>
          <a:xfrm>
            <a:off x="6393467" y="4386134"/>
            <a:ext cx="4775200" cy="2400300"/>
          </a:xfrm>
          <a:prstGeom prst="rect">
            <a:avLst/>
          </a:prstGeom>
          <a:noFill/>
          <a:ln>
            <a:noFill/>
          </a:ln>
        </p:spPr>
      </p:pic>
      <p:pic>
        <p:nvPicPr>
          <p:cNvPr id="257" name="Google Shape;257;p40"/>
          <p:cNvPicPr preferRelativeResize="0"/>
          <p:nvPr/>
        </p:nvPicPr>
        <p:blipFill>
          <a:blip r:embed="rId5">
            <a:alphaModFix/>
          </a:blip>
          <a:stretch>
            <a:fillRect/>
          </a:stretch>
        </p:blipFill>
        <p:spPr>
          <a:xfrm>
            <a:off x="6393467" y="87567"/>
            <a:ext cx="4267200" cy="1993900"/>
          </a:xfrm>
          <a:prstGeom prst="rect">
            <a:avLst/>
          </a:prstGeom>
          <a:noFill/>
          <a:ln>
            <a:noFill/>
          </a:ln>
        </p:spPr>
      </p:pic>
      <p:pic>
        <p:nvPicPr>
          <p:cNvPr id="258" name="Google Shape;258;p40"/>
          <p:cNvPicPr preferRelativeResize="0"/>
          <p:nvPr/>
        </p:nvPicPr>
        <p:blipFill rotWithShape="1">
          <a:blip r:embed="rId6">
            <a:alphaModFix/>
          </a:blip>
          <a:srcRect l="-1" t="19017" r="11128" b="-1"/>
          <a:stretch/>
        </p:blipFill>
        <p:spPr>
          <a:xfrm>
            <a:off x="153633" y="4275199"/>
            <a:ext cx="6239834" cy="2582801"/>
          </a:xfrm>
          <a:prstGeom prst="rect">
            <a:avLst/>
          </a:prstGeom>
          <a:noFill/>
          <a:ln>
            <a:noFill/>
          </a:ln>
        </p:spPr>
      </p:pic>
      <p:pic>
        <p:nvPicPr>
          <p:cNvPr id="259" name="Google Shape;259;p40"/>
          <p:cNvPicPr preferRelativeResize="0"/>
          <p:nvPr/>
        </p:nvPicPr>
        <p:blipFill>
          <a:blip r:embed="rId7">
            <a:alphaModFix/>
          </a:blip>
          <a:stretch>
            <a:fillRect/>
          </a:stretch>
        </p:blipFill>
        <p:spPr>
          <a:xfrm>
            <a:off x="6393467" y="1938400"/>
            <a:ext cx="4394200" cy="2336800"/>
          </a:xfrm>
          <a:prstGeom prst="rect">
            <a:avLst/>
          </a:prstGeom>
          <a:noFill/>
          <a:ln>
            <a:noFill/>
          </a:ln>
        </p:spPr>
      </p:pic>
      <p:sp>
        <p:nvSpPr>
          <p:cNvPr id="260" name="Google Shape;260;p40"/>
          <p:cNvSpPr txBox="1"/>
          <p:nvPr/>
        </p:nvSpPr>
        <p:spPr>
          <a:xfrm>
            <a:off x="594900" y="776700"/>
            <a:ext cx="49600" cy="16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sz="2489" b="1"/>
          </a:p>
        </p:txBody>
      </p:sp>
      <p:sp>
        <p:nvSpPr>
          <p:cNvPr id="261" name="Google Shape;261;p40"/>
          <p:cNvSpPr txBox="1"/>
          <p:nvPr/>
        </p:nvSpPr>
        <p:spPr>
          <a:xfrm>
            <a:off x="826267" y="295133"/>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3533">
                <a:solidFill>
                  <a:schemeClr val="dk1"/>
                </a:solidFill>
              </a:rPr>
              <a:t>Bag</a:t>
            </a:r>
            <a:endParaRPr sz="2489"/>
          </a:p>
        </p:txBody>
      </p:sp>
    </p:spTree>
    <p:extLst>
      <p:ext uri="{BB962C8B-B14F-4D97-AF65-F5344CB8AC3E}">
        <p14:creationId xmlns:p14="http://schemas.microsoft.com/office/powerpoint/2010/main" val="3273448062"/>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pic>
        <p:nvPicPr>
          <p:cNvPr id="266" name="Google Shape;266;p41"/>
          <p:cNvPicPr preferRelativeResize="0"/>
          <p:nvPr/>
        </p:nvPicPr>
        <p:blipFill>
          <a:blip r:embed="rId3">
            <a:alphaModFix/>
          </a:blip>
          <a:stretch>
            <a:fillRect/>
          </a:stretch>
        </p:blipFill>
        <p:spPr>
          <a:xfrm>
            <a:off x="203200" y="203200"/>
            <a:ext cx="6451597" cy="6451597"/>
          </a:xfrm>
          <a:prstGeom prst="rect">
            <a:avLst/>
          </a:prstGeom>
          <a:noFill/>
          <a:ln>
            <a:noFill/>
          </a:ln>
        </p:spPr>
      </p:pic>
      <p:sp>
        <p:nvSpPr>
          <p:cNvPr id="267" name="Google Shape;267;p41"/>
          <p:cNvSpPr txBox="1"/>
          <p:nvPr/>
        </p:nvSpPr>
        <p:spPr>
          <a:xfrm>
            <a:off x="446200" y="280933"/>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3200" b="1"/>
              <a:t>Lizzies Bag</a:t>
            </a:r>
            <a:endParaRPr sz="3200" b="1"/>
          </a:p>
        </p:txBody>
      </p:sp>
      <p:sp>
        <p:nvSpPr>
          <p:cNvPr id="268" name="Google Shape;268;p41"/>
          <p:cNvSpPr txBox="1"/>
          <p:nvPr/>
        </p:nvSpPr>
        <p:spPr>
          <a:xfrm>
            <a:off x="5354200" y="1817767"/>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000" b="1"/>
              <a:t>Clasp/Lock</a:t>
            </a:r>
            <a:endParaRPr sz="2000" b="1"/>
          </a:p>
        </p:txBody>
      </p:sp>
      <p:cxnSp>
        <p:nvCxnSpPr>
          <p:cNvPr id="269" name="Google Shape;269;p41"/>
          <p:cNvCxnSpPr>
            <a:stCxn id="268" idx="1"/>
          </p:cNvCxnSpPr>
          <p:nvPr/>
        </p:nvCxnSpPr>
        <p:spPr>
          <a:xfrm flipH="1">
            <a:off x="3784200" y="2372967"/>
            <a:ext cx="1570000" cy="535600"/>
          </a:xfrm>
          <a:prstGeom prst="straightConnector1">
            <a:avLst/>
          </a:prstGeom>
          <a:noFill/>
          <a:ln w="19050" cap="flat" cmpd="sng">
            <a:solidFill>
              <a:srgbClr val="FF0000"/>
            </a:solidFill>
            <a:prstDash val="solid"/>
            <a:round/>
            <a:headEnd type="none" w="med" len="med"/>
            <a:tailEnd type="none" w="med" len="med"/>
          </a:ln>
        </p:spPr>
      </p:cxnSp>
      <p:sp>
        <p:nvSpPr>
          <p:cNvPr id="270" name="Google Shape;270;p41"/>
          <p:cNvSpPr txBox="1"/>
          <p:nvPr/>
        </p:nvSpPr>
        <p:spPr>
          <a:xfrm>
            <a:off x="4511400" y="1107200"/>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133" b="1"/>
              <a:t>straps/handle</a:t>
            </a:r>
            <a:endParaRPr sz="2133" b="1"/>
          </a:p>
        </p:txBody>
      </p:sp>
      <p:cxnSp>
        <p:nvCxnSpPr>
          <p:cNvPr id="271" name="Google Shape;271;p41"/>
          <p:cNvCxnSpPr>
            <a:stCxn id="270" idx="1"/>
          </p:cNvCxnSpPr>
          <p:nvPr/>
        </p:nvCxnSpPr>
        <p:spPr>
          <a:xfrm flipH="1">
            <a:off x="4032200" y="1662400"/>
            <a:ext cx="479200" cy="221600"/>
          </a:xfrm>
          <a:prstGeom prst="straightConnector1">
            <a:avLst/>
          </a:prstGeom>
          <a:noFill/>
          <a:ln w="19050" cap="flat" cmpd="sng">
            <a:solidFill>
              <a:srgbClr val="FF0000"/>
            </a:solidFill>
            <a:prstDash val="solid"/>
            <a:round/>
            <a:headEnd type="none" w="med" len="med"/>
            <a:tailEnd type="none" w="med" len="med"/>
          </a:ln>
        </p:spPr>
      </p:cxnSp>
      <p:sp>
        <p:nvSpPr>
          <p:cNvPr id="272" name="Google Shape;272;p41"/>
          <p:cNvSpPr txBox="1"/>
          <p:nvPr/>
        </p:nvSpPr>
        <p:spPr>
          <a:xfrm>
            <a:off x="6263100" y="5354200"/>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133" b="1"/>
              <a:t>Faint ‘L’ detailing for Lizzie</a:t>
            </a:r>
            <a:endParaRPr sz="2133" b="1"/>
          </a:p>
        </p:txBody>
      </p:sp>
      <p:cxnSp>
        <p:nvCxnSpPr>
          <p:cNvPr id="273" name="Google Shape;273;p41"/>
          <p:cNvCxnSpPr/>
          <p:nvPr/>
        </p:nvCxnSpPr>
        <p:spPr>
          <a:xfrm rot="10800000">
            <a:off x="5403900" y="5337567"/>
            <a:ext cx="809600" cy="198400"/>
          </a:xfrm>
          <a:prstGeom prst="straightConnector1">
            <a:avLst/>
          </a:prstGeom>
          <a:noFill/>
          <a:ln w="19050" cap="flat" cmpd="sng">
            <a:solidFill>
              <a:srgbClr val="FF0000"/>
            </a:solidFill>
            <a:prstDash val="solid"/>
            <a:round/>
            <a:headEnd type="none" w="med" len="med"/>
            <a:tailEnd type="none" w="med" len="med"/>
          </a:ln>
        </p:spPr>
      </p:cxnSp>
    </p:spTree>
    <p:extLst>
      <p:ext uri="{BB962C8B-B14F-4D97-AF65-F5344CB8AC3E}">
        <p14:creationId xmlns:p14="http://schemas.microsoft.com/office/powerpoint/2010/main" val="865919254"/>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399BB8-9728-4B82-8F35-263F6977534C}"/>
              </a:ext>
            </a:extLst>
          </p:cNvPr>
          <p:cNvSpPr>
            <a:spLocks noGrp="1"/>
          </p:cNvSpPr>
          <p:nvPr>
            <p:ph type="title"/>
          </p:nvPr>
        </p:nvSpPr>
        <p:spPr>
          <a:xfrm>
            <a:off x="2311147" y="365760"/>
            <a:ext cx="7569706" cy="1288238"/>
          </a:xfrm>
        </p:spPr>
        <p:txBody>
          <a:bodyPr anchor="ctr">
            <a:normAutofit/>
          </a:bodyPr>
          <a:lstStyle/>
          <a:p>
            <a:pPr algn="ctr"/>
            <a:r>
              <a:rPr lang="en-GB" dirty="0"/>
              <a:t>Lizzies Bag</a:t>
            </a:r>
            <a:endParaRPr lang="en-GB"/>
          </a:p>
        </p:txBody>
      </p:sp>
      <p:sp>
        <p:nvSpPr>
          <p:cNvPr id="3" name="Content Placeholder 2">
            <a:extLst>
              <a:ext uri="{FF2B5EF4-FFF2-40B4-BE49-F238E27FC236}">
                <a16:creationId xmlns:a16="http://schemas.microsoft.com/office/drawing/2014/main" id="{429C9FD2-EE52-495A-801A-54044D67C313}"/>
              </a:ext>
            </a:extLst>
          </p:cNvPr>
          <p:cNvSpPr>
            <a:spLocks noGrp="1"/>
          </p:cNvSpPr>
          <p:nvPr>
            <p:ph idx="1"/>
          </p:nvPr>
        </p:nvSpPr>
        <p:spPr>
          <a:xfrm>
            <a:off x="2165569" y="1956816"/>
            <a:ext cx="7860863" cy="4024884"/>
          </a:xfrm>
        </p:spPr>
        <p:txBody>
          <a:bodyPr anchor="t">
            <a:normAutofit/>
          </a:bodyPr>
          <a:lstStyle/>
          <a:p>
            <a:r>
              <a:rPr lang="en-GB" sz="2400" dirty="0"/>
              <a:t>After looking at a few scenes I decided to try and create a bag for Lizzie. I looked at auctions for antique Victorian bags so I could get an idea of the types of bags they would have and the styles. I then came across a Louis Vuitton bag that I liked the look of so I decided to base my design are that. I took the base look of the bag and added a cursive </a:t>
            </a:r>
            <a:r>
              <a:rPr lang="en-GB" sz="2400" dirty="0">
                <a:latin typeface="Blackadder ITC" panose="04020505051007020D02" pitchFamily="82" charset="0"/>
              </a:rPr>
              <a:t>L</a:t>
            </a:r>
            <a:r>
              <a:rPr lang="en-GB" sz="2400" dirty="0"/>
              <a:t> in the corner to represent Lizzie and as a bit of extra detailing. </a:t>
            </a:r>
          </a:p>
        </p:txBody>
      </p:sp>
    </p:spTree>
    <p:extLst>
      <p:ext uri="{BB962C8B-B14F-4D97-AF65-F5344CB8AC3E}">
        <p14:creationId xmlns:p14="http://schemas.microsoft.com/office/powerpoint/2010/main" val="1811445468"/>
      </p:ext>
    </p:extLst>
  </p:cSld>
  <p:clrMapOvr>
    <a:overrideClrMapping bg1="dk1" tx1="lt1" bg2="dk2" tx2="lt2" accent1="accent1" accent2="accent2" accent3="accent3" accent4="accent4" accent5="accent5" accent6="accent6" hlink="hlink" folHlink="folHlink"/>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Shape 277"/>
        <p:cNvGrpSpPr/>
        <p:nvPr/>
      </p:nvGrpSpPr>
      <p:grpSpPr>
        <a:xfrm>
          <a:off x="0" y="0"/>
          <a:ext cx="0" cy="0"/>
          <a:chOff x="0" y="0"/>
          <a:chExt cx="0" cy="0"/>
        </a:xfrm>
      </p:grpSpPr>
      <p:pic>
        <p:nvPicPr>
          <p:cNvPr id="278" name="Google Shape;278;p42"/>
          <p:cNvPicPr preferRelativeResize="0"/>
          <p:nvPr/>
        </p:nvPicPr>
        <p:blipFill>
          <a:blip r:embed="rId3">
            <a:alphaModFix/>
          </a:blip>
          <a:stretch>
            <a:fillRect/>
          </a:stretch>
        </p:blipFill>
        <p:spPr>
          <a:xfrm>
            <a:off x="6258632" y="3915944"/>
            <a:ext cx="5933369" cy="2649091"/>
          </a:xfrm>
          <a:prstGeom prst="rect">
            <a:avLst/>
          </a:prstGeom>
          <a:noFill/>
          <a:ln>
            <a:noFill/>
          </a:ln>
        </p:spPr>
      </p:pic>
      <p:pic>
        <p:nvPicPr>
          <p:cNvPr id="279" name="Google Shape;279;p42"/>
          <p:cNvPicPr preferRelativeResize="0"/>
          <p:nvPr/>
        </p:nvPicPr>
        <p:blipFill>
          <a:blip r:embed="rId4">
            <a:alphaModFix/>
          </a:blip>
          <a:stretch>
            <a:fillRect/>
          </a:stretch>
        </p:blipFill>
        <p:spPr>
          <a:xfrm>
            <a:off x="6258631" y="859301"/>
            <a:ext cx="5791083" cy="2823756"/>
          </a:xfrm>
          <a:prstGeom prst="rect">
            <a:avLst/>
          </a:prstGeom>
          <a:noFill/>
          <a:ln>
            <a:noFill/>
          </a:ln>
        </p:spPr>
      </p:pic>
      <p:pic>
        <p:nvPicPr>
          <p:cNvPr id="280" name="Google Shape;280;p42"/>
          <p:cNvPicPr preferRelativeResize="0"/>
          <p:nvPr/>
        </p:nvPicPr>
        <p:blipFill>
          <a:blip r:embed="rId5">
            <a:alphaModFix/>
          </a:blip>
          <a:stretch>
            <a:fillRect/>
          </a:stretch>
        </p:blipFill>
        <p:spPr>
          <a:xfrm>
            <a:off x="-101600" y="3901389"/>
            <a:ext cx="6132571" cy="2969311"/>
          </a:xfrm>
          <a:prstGeom prst="rect">
            <a:avLst/>
          </a:prstGeom>
          <a:noFill/>
          <a:ln>
            <a:noFill/>
          </a:ln>
        </p:spPr>
      </p:pic>
      <p:pic>
        <p:nvPicPr>
          <p:cNvPr id="281" name="Google Shape;281;p42"/>
          <p:cNvPicPr preferRelativeResize="0"/>
          <p:nvPr/>
        </p:nvPicPr>
        <p:blipFill>
          <a:blip r:embed="rId6">
            <a:alphaModFix/>
          </a:blip>
          <a:stretch>
            <a:fillRect/>
          </a:stretch>
        </p:blipFill>
        <p:spPr>
          <a:xfrm>
            <a:off x="-101600" y="1005801"/>
            <a:ext cx="6292455" cy="2969300"/>
          </a:xfrm>
          <a:prstGeom prst="rect">
            <a:avLst/>
          </a:prstGeom>
          <a:noFill/>
          <a:ln>
            <a:noFill/>
          </a:ln>
        </p:spPr>
      </p:pic>
      <p:sp>
        <p:nvSpPr>
          <p:cNvPr id="282" name="Google Shape;282;p42"/>
          <p:cNvSpPr txBox="1"/>
          <p:nvPr/>
        </p:nvSpPr>
        <p:spPr>
          <a:xfrm>
            <a:off x="711200" y="2438400"/>
            <a:ext cx="4000000" cy="4000000"/>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489"/>
              <a:t> </a:t>
            </a:r>
            <a:endParaRPr sz="2489"/>
          </a:p>
        </p:txBody>
      </p:sp>
      <p:sp>
        <p:nvSpPr>
          <p:cNvPr id="283" name="Google Shape;283;p42"/>
          <p:cNvSpPr txBox="1"/>
          <p:nvPr/>
        </p:nvSpPr>
        <p:spPr>
          <a:xfrm>
            <a:off x="304800" y="165267"/>
            <a:ext cx="117660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867">
                <a:solidFill>
                  <a:schemeClr val="dk1"/>
                </a:solidFill>
                <a:highlight>
                  <a:srgbClr val="EDEBE9"/>
                </a:highlight>
              </a:rPr>
              <a:t>Gun – for this I looked into prop companies</a:t>
            </a:r>
            <a:r>
              <a:rPr lang="en-GB" sz="3533">
                <a:solidFill>
                  <a:schemeClr val="dk1"/>
                </a:solidFill>
                <a:highlight>
                  <a:srgbClr val="EDEBE9"/>
                </a:highlight>
              </a:rPr>
              <a:t> </a:t>
            </a:r>
            <a:r>
              <a:rPr lang="en-GB" sz="1133">
                <a:solidFill>
                  <a:schemeClr val="dk1"/>
                </a:solidFill>
                <a:highlight>
                  <a:srgbClr val="EDEBE9"/>
                </a:highlight>
              </a:rPr>
              <a:t>https://www.rc-annie.com/armoury/guns-replica-rifs/​</a:t>
            </a:r>
            <a:endParaRPr sz="2489"/>
          </a:p>
        </p:txBody>
      </p:sp>
    </p:spTree>
    <p:extLst>
      <p:ext uri="{BB962C8B-B14F-4D97-AF65-F5344CB8AC3E}">
        <p14:creationId xmlns:p14="http://schemas.microsoft.com/office/powerpoint/2010/main" val="3008146968"/>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pic>
        <p:nvPicPr>
          <p:cNvPr id="288" name="Google Shape;288;p43"/>
          <p:cNvPicPr preferRelativeResize="0"/>
          <p:nvPr/>
        </p:nvPicPr>
        <p:blipFill rotWithShape="1">
          <a:blip r:embed="rId3">
            <a:alphaModFix/>
          </a:blip>
          <a:srcRect l="4790" t="26310" r="8117" b="16825"/>
          <a:stretch/>
        </p:blipFill>
        <p:spPr>
          <a:xfrm>
            <a:off x="4304616" y="1420856"/>
            <a:ext cx="7618499" cy="4974449"/>
          </a:xfrm>
          <a:prstGeom prst="rect">
            <a:avLst/>
          </a:prstGeom>
          <a:noFill/>
          <a:ln>
            <a:noFill/>
          </a:ln>
        </p:spPr>
      </p:pic>
      <p:sp>
        <p:nvSpPr>
          <p:cNvPr id="289" name="Google Shape;289;p43"/>
          <p:cNvSpPr txBox="1"/>
          <p:nvPr/>
        </p:nvSpPr>
        <p:spPr>
          <a:xfrm>
            <a:off x="627967" y="528800"/>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3200"/>
              <a:t>Gun</a:t>
            </a:r>
            <a:endParaRPr sz="3200"/>
          </a:p>
        </p:txBody>
      </p:sp>
      <p:sp>
        <p:nvSpPr>
          <p:cNvPr id="290" name="Google Shape;290;p43"/>
          <p:cNvSpPr txBox="1"/>
          <p:nvPr/>
        </p:nvSpPr>
        <p:spPr>
          <a:xfrm>
            <a:off x="1239367" y="3635567"/>
            <a:ext cx="26768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133" b="1"/>
              <a:t>Wooden handle</a:t>
            </a:r>
            <a:r>
              <a:rPr lang="en-GB" sz="2489"/>
              <a:t> </a:t>
            </a:r>
            <a:endParaRPr sz="2489"/>
          </a:p>
        </p:txBody>
      </p:sp>
      <p:cxnSp>
        <p:nvCxnSpPr>
          <p:cNvPr id="291" name="Google Shape;291;p43"/>
          <p:cNvCxnSpPr/>
          <p:nvPr/>
        </p:nvCxnSpPr>
        <p:spPr>
          <a:xfrm>
            <a:off x="2875800" y="4220700"/>
            <a:ext cx="2676800" cy="763200"/>
          </a:xfrm>
          <a:prstGeom prst="straightConnector1">
            <a:avLst/>
          </a:prstGeom>
          <a:noFill/>
          <a:ln w="19050" cap="flat" cmpd="sng">
            <a:solidFill>
              <a:srgbClr val="FF0000"/>
            </a:solidFill>
            <a:prstDash val="solid"/>
            <a:round/>
            <a:headEnd type="none" w="med" len="med"/>
            <a:tailEnd type="none" w="med" len="med"/>
          </a:ln>
        </p:spPr>
      </p:cxnSp>
      <p:sp>
        <p:nvSpPr>
          <p:cNvPr id="292" name="Google Shape;292;p43"/>
          <p:cNvSpPr txBox="1"/>
          <p:nvPr/>
        </p:nvSpPr>
        <p:spPr>
          <a:xfrm>
            <a:off x="4032200" y="1892267"/>
            <a:ext cx="1520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133" b="1"/>
              <a:t>Cylinder</a:t>
            </a:r>
            <a:r>
              <a:rPr lang="en-GB" sz="2000"/>
              <a:t> </a:t>
            </a:r>
            <a:endParaRPr sz="2000"/>
          </a:p>
        </p:txBody>
      </p:sp>
      <p:cxnSp>
        <p:nvCxnSpPr>
          <p:cNvPr id="293" name="Google Shape;293;p43"/>
          <p:cNvCxnSpPr/>
          <p:nvPr/>
        </p:nvCxnSpPr>
        <p:spPr>
          <a:xfrm>
            <a:off x="5073233" y="2331867"/>
            <a:ext cx="1371600" cy="231200"/>
          </a:xfrm>
          <a:prstGeom prst="straightConnector1">
            <a:avLst/>
          </a:prstGeom>
          <a:noFill/>
          <a:ln w="19050" cap="flat" cmpd="sng">
            <a:solidFill>
              <a:srgbClr val="FF0000"/>
            </a:solidFill>
            <a:prstDash val="solid"/>
            <a:round/>
            <a:headEnd type="none" w="med" len="med"/>
            <a:tailEnd type="none" w="med" len="med"/>
          </a:ln>
        </p:spPr>
      </p:cxnSp>
      <p:sp>
        <p:nvSpPr>
          <p:cNvPr id="294" name="Google Shape;294;p43"/>
          <p:cNvSpPr txBox="1"/>
          <p:nvPr/>
        </p:nvSpPr>
        <p:spPr>
          <a:xfrm>
            <a:off x="7915633" y="5106333"/>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133" b="1"/>
              <a:t>Trigger</a:t>
            </a:r>
            <a:endParaRPr sz="2133" b="1"/>
          </a:p>
        </p:txBody>
      </p:sp>
      <p:cxnSp>
        <p:nvCxnSpPr>
          <p:cNvPr id="295" name="Google Shape;295;p43"/>
          <p:cNvCxnSpPr/>
          <p:nvPr/>
        </p:nvCxnSpPr>
        <p:spPr>
          <a:xfrm rot="10800000">
            <a:off x="7386867" y="4379300"/>
            <a:ext cx="958400" cy="644400"/>
          </a:xfrm>
          <a:prstGeom prst="straightConnector1">
            <a:avLst/>
          </a:prstGeom>
          <a:noFill/>
          <a:ln w="19050" cap="flat" cmpd="sng">
            <a:solidFill>
              <a:srgbClr val="FF0000"/>
            </a:solidFill>
            <a:prstDash val="solid"/>
            <a:round/>
            <a:headEnd type="none" w="med" len="med"/>
            <a:tailEnd type="none" w="med" len="med"/>
          </a:ln>
        </p:spPr>
      </p:cxnSp>
    </p:spTree>
    <p:extLst>
      <p:ext uri="{BB962C8B-B14F-4D97-AF65-F5344CB8AC3E}">
        <p14:creationId xmlns:p14="http://schemas.microsoft.com/office/powerpoint/2010/main" val="2153058978"/>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78657E-8145-479F-9276-D11AD72D9BE0}"/>
              </a:ext>
            </a:extLst>
          </p:cNvPr>
          <p:cNvSpPr>
            <a:spLocks noGrp="1"/>
          </p:cNvSpPr>
          <p:nvPr>
            <p:ph type="title"/>
          </p:nvPr>
        </p:nvSpPr>
        <p:spPr>
          <a:xfrm>
            <a:off x="2311147" y="365760"/>
            <a:ext cx="7569706" cy="1288238"/>
          </a:xfrm>
        </p:spPr>
        <p:txBody>
          <a:bodyPr anchor="ctr">
            <a:normAutofit/>
          </a:bodyPr>
          <a:lstStyle/>
          <a:p>
            <a:pPr algn="ctr"/>
            <a:r>
              <a:rPr lang="en-GB" dirty="0"/>
              <a:t>Gun</a:t>
            </a:r>
            <a:endParaRPr lang="en-GB"/>
          </a:p>
        </p:txBody>
      </p:sp>
      <p:sp>
        <p:nvSpPr>
          <p:cNvPr id="3" name="Content Placeholder 2">
            <a:extLst>
              <a:ext uri="{FF2B5EF4-FFF2-40B4-BE49-F238E27FC236}">
                <a16:creationId xmlns:a16="http://schemas.microsoft.com/office/drawing/2014/main" id="{DBE0F53A-97E3-4D0E-99F3-0E4F5026437F}"/>
              </a:ext>
            </a:extLst>
          </p:cNvPr>
          <p:cNvSpPr>
            <a:spLocks noGrp="1"/>
          </p:cNvSpPr>
          <p:nvPr>
            <p:ph idx="1"/>
          </p:nvPr>
        </p:nvSpPr>
        <p:spPr>
          <a:xfrm>
            <a:off x="2165569" y="1956816"/>
            <a:ext cx="7860863" cy="4024884"/>
          </a:xfrm>
        </p:spPr>
        <p:txBody>
          <a:bodyPr anchor="t">
            <a:normAutofit/>
          </a:bodyPr>
          <a:lstStyle/>
          <a:p>
            <a:r>
              <a:rPr lang="en-GB" sz="2400" dirty="0"/>
              <a:t>After look into Victorian guns I decided that I would then design a gun based around what I was able to find. I did a very simple design for the gun as I felt it wouldn’t be too over the top as it had to be more practical then decorative because if it wasn’t, then someone could get hurt. Because of this I went with the simple wooden handle and the simple metal body, cylinder and trigger. There was no fancy detailing's as I felt that would be the last thing the circus would are about spending money on.</a:t>
            </a:r>
          </a:p>
        </p:txBody>
      </p:sp>
    </p:spTree>
    <p:extLst>
      <p:ext uri="{BB962C8B-B14F-4D97-AF65-F5344CB8AC3E}">
        <p14:creationId xmlns:p14="http://schemas.microsoft.com/office/powerpoint/2010/main" val="2498467482"/>
      </p:ext>
    </p:extLst>
  </p:cSld>
  <p:clrMapOvr>
    <a:overrideClrMapping bg1="dk1" tx1="lt1" bg2="dk2" tx2="lt2" accent1="accent1" accent2="accent2" accent3="accent3" accent4="accent4" accent5="accent5" accent6="accent6" hlink="hlink" folHlink="folHlink"/>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Shape 299"/>
        <p:cNvGrpSpPr/>
        <p:nvPr/>
      </p:nvGrpSpPr>
      <p:grpSpPr>
        <a:xfrm>
          <a:off x="0" y="0"/>
          <a:ext cx="0" cy="0"/>
          <a:chOff x="0" y="0"/>
          <a:chExt cx="0" cy="0"/>
        </a:xfrm>
      </p:grpSpPr>
      <p:pic>
        <p:nvPicPr>
          <p:cNvPr id="300" name="Google Shape;300;p44"/>
          <p:cNvPicPr preferRelativeResize="0"/>
          <p:nvPr/>
        </p:nvPicPr>
        <p:blipFill>
          <a:blip r:embed="rId3">
            <a:alphaModFix/>
          </a:blip>
          <a:stretch>
            <a:fillRect/>
          </a:stretch>
        </p:blipFill>
        <p:spPr>
          <a:xfrm>
            <a:off x="0" y="4590918"/>
            <a:ext cx="5819667" cy="2311551"/>
          </a:xfrm>
          <a:prstGeom prst="rect">
            <a:avLst/>
          </a:prstGeom>
          <a:noFill/>
          <a:ln>
            <a:noFill/>
          </a:ln>
        </p:spPr>
      </p:pic>
      <p:pic>
        <p:nvPicPr>
          <p:cNvPr id="301" name="Google Shape;301;p44"/>
          <p:cNvPicPr preferRelativeResize="0"/>
          <p:nvPr/>
        </p:nvPicPr>
        <p:blipFill>
          <a:blip r:embed="rId4">
            <a:alphaModFix/>
          </a:blip>
          <a:stretch>
            <a:fillRect/>
          </a:stretch>
        </p:blipFill>
        <p:spPr>
          <a:xfrm>
            <a:off x="5819667" y="1407547"/>
            <a:ext cx="6299667" cy="3096187"/>
          </a:xfrm>
          <a:prstGeom prst="rect">
            <a:avLst/>
          </a:prstGeom>
          <a:noFill/>
          <a:ln>
            <a:noFill/>
          </a:ln>
        </p:spPr>
      </p:pic>
      <p:pic>
        <p:nvPicPr>
          <p:cNvPr id="302" name="Google Shape;302;p44"/>
          <p:cNvPicPr preferRelativeResize="0"/>
          <p:nvPr/>
        </p:nvPicPr>
        <p:blipFill>
          <a:blip r:embed="rId5">
            <a:alphaModFix/>
          </a:blip>
          <a:stretch>
            <a:fillRect/>
          </a:stretch>
        </p:blipFill>
        <p:spPr>
          <a:xfrm>
            <a:off x="5819677" y="4787901"/>
            <a:ext cx="6299657" cy="2070100"/>
          </a:xfrm>
          <a:prstGeom prst="rect">
            <a:avLst/>
          </a:prstGeom>
          <a:noFill/>
          <a:ln>
            <a:noFill/>
          </a:ln>
        </p:spPr>
      </p:pic>
      <p:pic>
        <p:nvPicPr>
          <p:cNvPr id="303" name="Google Shape;303;p44"/>
          <p:cNvPicPr preferRelativeResize="0"/>
          <p:nvPr/>
        </p:nvPicPr>
        <p:blipFill>
          <a:blip r:embed="rId6">
            <a:alphaModFix/>
          </a:blip>
          <a:stretch>
            <a:fillRect/>
          </a:stretch>
        </p:blipFill>
        <p:spPr>
          <a:xfrm>
            <a:off x="1" y="2152535"/>
            <a:ext cx="5800105" cy="2311533"/>
          </a:xfrm>
          <a:prstGeom prst="rect">
            <a:avLst/>
          </a:prstGeom>
          <a:noFill/>
          <a:ln>
            <a:noFill/>
          </a:ln>
        </p:spPr>
      </p:pic>
      <p:sp>
        <p:nvSpPr>
          <p:cNvPr id="304" name="Google Shape;304;p44"/>
          <p:cNvSpPr txBox="1"/>
          <p:nvPr/>
        </p:nvSpPr>
        <p:spPr>
          <a:xfrm>
            <a:off x="380067" y="694067"/>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3533">
                <a:solidFill>
                  <a:schemeClr val="dk1"/>
                </a:solidFill>
              </a:rPr>
              <a:t>Dagger</a:t>
            </a:r>
            <a:endParaRPr sz="2489"/>
          </a:p>
        </p:txBody>
      </p:sp>
    </p:spTree>
    <p:extLst>
      <p:ext uri="{BB962C8B-B14F-4D97-AF65-F5344CB8AC3E}">
        <p14:creationId xmlns:p14="http://schemas.microsoft.com/office/powerpoint/2010/main" val="4056254350"/>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pic>
        <p:nvPicPr>
          <p:cNvPr id="309" name="Google Shape;309;p45"/>
          <p:cNvPicPr preferRelativeResize="0"/>
          <p:nvPr/>
        </p:nvPicPr>
        <p:blipFill rotWithShape="1">
          <a:blip r:embed="rId3">
            <a:alphaModFix/>
          </a:blip>
          <a:srcRect l="16572" r="42956" b="20159"/>
          <a:stretch/>
        </p:blipFill>
        <p:spPr>
          <a:xfrm>
            <a:off x="1834268" y="324667"/>
            <a:ext cx="3071897" cy="6060269"/>
          </a:xfrm>
          <a:prstGeom prst="rect">
            <a:avLst/>
          </a:prstGeom>
          <a:noFill/>
          <a:ln>
            <a:noFill/>
          </a:ln>
        </p:spPr>
      </p:pic>
      <p:pic>
        <p:nvPicPr>
          <p:cNvPr id="310" name="Google Shape;310;p45"/>
          <p:cNvPicPr preferRelativeResize="0"/>
          <p:nvPr/>
        </p:nvPicPr>
        <p:blipFill rotWithShape="1">
          <a:blip r:embed="rId4">
            <a:alphaModFix/>
          </a:blip>
          <a:srcRect l="16852" r="43383" b="18943"/>
          <a:stretch/>
        </p:blipFill>
        <p:spPr>
          <a:xfrm>
            <a:off x="7678501" y="122995"/>
            <a:ext cx="3071897" cy="6261944"/>
          </a:xfrm>
          <a:prstGeom prst="rect">
            <a:avLst/>
          </a:prstGeom>
          <a:noFill/>
          <a:ln>
            <a:noFill/>
          </a:ln>
        </p:spPr>
      </p:pic>
      <p:sp>
        <p:nvSpPr>
          <p:cNvPr id="311" name="Google Shape;311;p45"/>
          <p:cNvSpPr txBox="1"/>
          <p:nvPr/>
        </p:nvSpPr>
        <p:spPr>
          <a:xfrm>
            <a:off x="264400" y="429633"/>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3200"/>
              <a:t>Dagger</a:t>
            </a:r>
            <a:endParaRPr sz="3200"/>
          </a:p>
        </p:txBody>
      </p:sp>
      <p:sp>
        <p:nvSpPr>
          <p:cNvPr id="312" name="Google Shape;312;p45"/>
          <p:cNvSpPr txBox="1"/>
          <p:nvPr/>
        </p:nvSpPr>
        <p:spPr>
          <a:xfrm>
            <a:off x="4263533" y="3288533"/>
            <a:ext cx="3156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133" b="1"/>
              <a:t>Basic victorian dagger</a:t>
            </a:r>
            <a:endParaRPr sz="2133" b="1"/>
          </a:p>
        </p:txBody>
      </p:sp>
      <p:cxnSp>
        <p:nvCxnSpPr>
          <p:cNvPr id="313" name="Google Shape;313;p45"/>
          <p:cNvCxnSpPr/>
          <p:nvPr/>
        </p:nvCxnSpPr>
        <p:spPr>
          <a:xfrm rot="10800000" flipH="1">
            <a:off x="4346167" y="2891967"/>
            <a:ext cx="3817200" cy="165200"/>
          </a:xfrm>
          <a:prstGeom prst="straightConnector1">
            <a:avLst/>
          </a:prstGeom>
          <a:noFill/>
          <a:ln w="19050" cap="flat" cmpd="sng">
            <a:solidFill>
              <a:srgbClr val="FF0000"/>
            </a:solidFill>
            <a:prstDash val="solid"/>
            <a:round/>
            <a:headEnd type="none" w="med" len="med"/>
            <a:tailEnd type="none" w="med" len="med"/>
          </a:ln>
        </p:spPr>
      </p:cxnSp>
      <p:sp>
        <p:nvSpPr>
          <p:cNvPr id="314" name="Google Shape;314;p45"/>
          <p:cNvSpPr txBox="1"/>
          <p:nvPr/>
        </p:nvSpPr>
        <p:spPr>
          <a:xfrm>
            <a:off x="4164367" y="677533"/>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489"/>
              <a:t>Feather detailing attached</a:t>
            </a:r>
            <a:endParaRPr sz="2489"/>
          </a:p>
          <a:p>
            <a:pPr marL="0" lvl="0" indent="0" algn="l" rtl="0">
              <a:spcBef>
                <a:spcPts val="0"/>
              </a:spcBef>
              <a:spcAft>
                <a:spcPts val="0"/>
              </a:spcAft>
              <a:buNone/>
            </a:pPr>
            <a:r>
              <a:rPr lang="en-GB" sz="2489"/>
              <a:t>With string or chains</a:t>
            </a:r>
            <a:endParaRPr sz="2489"/>
          </a:p>
        </p:txBody>
      </p:sp>
      <p:cxnSp>
        <p:nvCxnSpPr>
          <p:cNvPr id="315" name="Google Shape;315;p45"/>
          <p:cNvCxnSpPr/>
          <p:nvPr/>
        </p:nvCxnSpPr>
        <p:spPr>
          <a:xfrm rot="10800000" flipH="1">
            <a:off x="6692733" y="1206167"/>
            <a:ext cx="1768400" cy="82800"/>
          </a:xfrm>
          <a:prstGeom prst="straightConnector1">
            <a:avLst/>
          </a:prstGeom>
          <a:noFill/>
          <a:ln w="19050" cap="flat" cmpd="sng">
            <a:solidFill>
              <a:srgbClr val="FF0000"/>
            </a:solidFill>
            <a:prstDash val="solid"/>
            <a:round/>
            <a:headEnd type="none" w="med" len="med"/>
            <a:tailEnd type="none" w="med" len="med"/>
          </a:ln>
        </p:spPr>
      </p:cxnSp>
    </p:spTree>
    <p:extLst>
      <p:ext uri="{BB962C8B-B14F-4D97-AF65-F5344CB8AC3E}">
        <p14:creationId xmlns:p14="http://schemas.microsoft.com/office/powerpoint/2010/main" val="1950411083"/>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CAA4E2-C5A0-4BDD-B64A-CB1AC06087B1}"/>
              </a:ext>
            </a:extLst>
          </p:cNvPr>
          <p:cNvSpPr>
            <a:spLocks noGrp="1"/>
          </p:cNvSpPr>
          <p:nvPr>
            <p:ph type="title"/>
          </p:nvPr>
        </p:nvSpPr>
        <p:spPr>
          <a:xfrm>
            <a:off x="2311147" y="365760"/>
            <a:ext cx="7569706" cy="1288238"/>
          </a:xfrm>
        </p:spPr>
        <p:txBody>
          <a:bodyPr anchor="ctr">
            <a:normAutofit/>
          </a:bodyPr>
          <a:lstStyle/>
          <a:p>
            <a:pPr algn="ctr"/>
            <a:r>
              <a:rPr lang="en-GB" dirty="0"/>
              <a:t>Dagger</a:t>
            </a:r>
            <a:endParaRPr lang="en-GB"/>
          </a:p>
        </p:txBody>
      </p:sp>
      <p:sp>
        <p:nvSpPr>
          <p:cNvPr id="3" name="Content Placeholder 2">
            <a:extLst>
              <a:ext uri="{FF2B5EF4-FFF2-40B4-BE49-F238E27FC236}">
                <a16:creationId xmlns:a16="http://schemas.microsoft.com/office/drawing/2014/main" id="{407DCFAD-D8C0-4A7B-8A6B-5E829FD6586F}"/>
              </a:ext>
            </a:extLst>
          </p:cNvPr>
          <p:cNvSpPr>
            <a:spLocks noGrp="1"/>
          </p:cNvSpPr>
          <p:nvPr>
            <p:ph idx="1"/>
          </p:nvPr>
        </p:nvSpPr>
        <p:spPr>
          <a:xfrm>
            <a:off x="2165569" y="1956816"/>
            <a:ext cx="7860863" cy="4024884"/>
          </a:xfrm>
        </p:spPr>
        <p:txBody>
          <a:bodyPr anchor="t">
            <a:normAutofit/>
          </a:bodyPr>
          <a:lstStyle/>
          <a:p>
            <a:r>
              <a:rPr lang="en-GB" sz="2400" dirty="0"/>
              <a:t>I looked into antique daggers and knives on auction sites to get an idea of what the dagger might look like during the Victorian times. I then took my findings and drew two slightly different designs one with a feather and one without a feather. I did this to give two perspectives of the dagger could look if I didn’t make it specific to Fevvers and if it was slightly personalised  </a:t>
            </a:r>
          </a:p>
        </p:txBody>
      </p:sp>
    </p:spTree>
    <p:extLst>
      <p:ext uri="{BB962C8B-B14F-4D97-AF65-F5344CB8AC3E}">
        <p14:creationId xmlns:p14="http://schemas.microsoft.com/office/powerpoint/2010/main" val="2249111218"/>
      </p:ext>
    </p:extLst>
  </p:cSld>
  <p:clrMapOvr>
    <a:overrideClrMapping bg1="dk1" tx1="lt1" bg2="dk2" tx2="lt2" accent1="accent1" accent2="accent2" accent3="accent3" accent4="accent4" accent5="accent5" accent6="accent6" hlink="hlink" folHlink="folHlink"/>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Shape 319"/>
        <p:cNvGrpSpPr/>
        <p:nvPr/>
      </p:nvGrpSpPr>
      <p:grpSpPr>
        <a:xfrm>
          <a:off x="0" y="0"/>
          <a:ext cx="0" cy="0"/>
          <a:chOff x="0" y="0"/>
          <a:chExt cx="0" cy="0"/>
        </a:xfrm>
      </p:grpSpPr>
      <p:pic>
        <p:nvPicPr>
          <p:cNvPr id="320" name="Google Shape;320;p46"/>
          <p:cNvPicPr preferRelativeResize="0"/>
          <p:nvPr/>
        </p:nvPicPr>
        <p:blipFill>
          <a:blip r:embed="rId3">
            <a:alphaModFix/>
          </a:blip>
          <a:stretch>
            <a:fillRect/>
          </a:stretch>
        </p:blipFill>
        <p:spPr>
          <a:xfrm>
            <a:off x="-152866" y="0"/>
            <a:ext cx="12344865" cy="6858000"/>
          </a:xfrm>
          <a:prstGeom prst="rect">
            <a:avLst/>
          </a:prstGeom>
          <a:noFill/>
          <a:ln>
            <a:noFill/>
          </a:ln>
        </p:spPr>
      </p:pic>
    </p:spTree>
    <p:extLst>
      <p:ext uri="{BB962C8B-B14F-4D97-AF65-F5344CB8AC3E}">
        <p14:creationId xmlns:p14="http://schemas.microsoft.com/office/powerpoint/2010/main" val="948891499"/>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Shape 324"/>
        <p:cNvGrpSpPr/>
        <p:nvPr/>
      </p:nvGrpSpPr>
      <p:grpSpPr>
        <a:xfrm>
          <a:off x="0" y="0"/>
          <a:ext cx="0" cy="0"/>
          <a:chOff x="0" y="0"/>
          <a:chExt cx="0" cy="0"/>
        </a:xfrm>
      </p:grpSpPr>
      <p:pic>
        <p:nvPicPr>
          <p:cNvPr id="325" name="Google Shape;325;p47"/>
          <p:cNvPicPr preferRelativeResize="0"/>
          <p:nvPr/>
        </p:nvPicPr>
        <p:blipFill>
          <a:blip r:embed="rId3">
            <a:alphaModFix/>
          </a:blip>
          <a:stretch>
            <a:fillRect/>
          </a:stretch>
        </p:blipFill>
        <p:spPr>
          <a:xfrm>
            <a:off x="1" y="1669068"/>
            <a:ext cx="5021233" cy="2723633"/>
          </a:xfrm>
          <a:prstGeom prst="rect">
            <a:avLst/>
          </a:prstGeom>
          <a:noFill/>
          <a:ln>
            <a:noFill/>
          </a:ln>
        </p:spPr>
      </p:pic>
      <p:pic>
        <p:nvPicPr>
          <p:cNvPr id="326" name="Google Shape;326;p47"/>
          <p:cNvPicPr preferRelativeResize="0"/>
          <p:nvPr/>
        </p:nvPicPr>
        <p:blipFill>
          <a:blip r:embed="rId4">
            <a:alphaModFix/>
          </a:blip>
          <a:stretch>
            <a:fillRect/>
          </a:stretch>
        </p:blipFill>
        <p:spPr>
          <a:xfrm>
            <a:off x="6087217" y="4270234"/>
            <a:ext cx="4470400" cy="2476500"/>
          </a:xfrm>
          <a:prstGeom prst="rect">
            <a:avLst/>
          </a:prstGeom>
          <a:noFill/>
          <a:ln>
            <a:noFill/>
          </a:ln>
        </p:spPr>
      </p:pic>
      <p:pic>
        <p:nvPicPr>
          <p:cNvPr id="327" name="Google Shape;327;p47"/>
          <p:cNvPicPr preferRelativeResize="0"/>
          <p:nvPr/>
        </p:nvPicPr>
        <p:blipFill>
          <a:blip r:embed="rId5">
            <a:alphaModFix/>
          </a:blip>
          <a:stretch>
            <a:fillRect/>
          </a:stretch>
        </p:blipFill>
        <p:spPr>
          <a:xfrm>
            <a:off x="6042785" y="2119400"/>
            <a:ext cx="4559300" cy="1930400"/>
          </a:xfrm>
          <a:prstGeom prst="rect">
            <a:avLst/>
          </a:prstGeom>
          <a:noFill/>
          <a:ln>
            <a:noFill/>
          </a:ln>
        </p:spPr>
      </p:pic>
      <p:pic>
        <p:nvPicPr>
          <p:cNvPr id="328" name="Google Shape;328;p47"/>
          <p:cNvPicPr preferRelativeResize="0"/>
          <p:nvPr/>
        </p:nvPicPr>
        <p:blipFill>
          <a:blip r:embed="rId6">
            <a:alphaModFix/>
          </a:blip>
          <a:stretch>
            <a:fillRect/>
          </a:stretch>
        </p:blipFill>
        <p:spPr>
          <a:xfrm>
            <a:off x="1" y="4270234"/>
            <a:ext cx="5369991" cy="2587767"/>
          </a:xfrm>
          <a:prstGeom prst="rect">
            <a:avLst/>
          </a:prstGeom>
          <a:noFill/>
          <a:ln>
            <a:noFill/>
          </a:ln>
        </p:spPr>
      </p:pic>
      <p:pic>
        <p:nvPicPr>
          <p:cNvPr id="329" name="Google Shape;329;p47"/>
          <p:cNvPicPr preferRelativeResize="0"/>
          <p:nvPr/>
        </p:nvPicPr>
        <p:blipFill>
          <a:blip r:embed="rId7">
            <a:alphaModFix/>
          </a:blip>
          <a:stretch>
            <a:fillRect/>
          </a:stretch>
        </p:blipFill>
        <p:spPr>
          <a:xfrm>
            <a:off x="6011051" y="1"/>
            <a:ext cx="4622800" cy="2197100"/>
          </a:xfrm>
          <a:prstGeom prst="rect">
            <a:avLst/>
          </a:prstGeom>
          <a:noFill/>
          <a:ln>
            <a:noFill/>
          </a:ln>
        </p:spPr>
      </p:pic>
      <p:sp>
        <p:nvSpPr>
          <p:cNvPr id="330" name="Google Shape;330;p47"/>
          <p:cNvSpPr txBox="1"/>
          <p:nvPr/>
        </p:nvSpPr>
        <p:spPr>
          <a:xfrm>
            <a:off x="297467" y="561867"/>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3533">
                <a:solidFill>
                  <a:schemeClr val="dk1"/>
                </a:solidFill>
              </a:rPr>
              <a:t>Travel Trunk</a:t>
            </a:r>
            <a:endParaRPr sz="2489"/>
          </a:p>
        </p:txBody>
      </p:sp>
    </p:spTree>
    <p:extLst>
      <p:ext uri="{BB962C8B-B14F-4D97-AF65-F5344CB8AC3E}">
        <p14:creationId xmlns:p14="http://schemas.microsoft.com/office/powerpoint/2010/main" val="1524734213"/>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pic>
        <p:nvPicPr>
          <p:cNvPr id="335" name="Google Shape;335;p48"/>
          <p:cNvPicPr preferRelativeResize="0"/>
          <p:nvPr/>
        </p:nvPicPr>
        <p:blipFill>
          <a:blip r:embed="rId3">
            <a:alphaModFix/>
          </a:blip>
          <a:stretch>
            <a:fillRect/>
          </a:stretch>
        </p:blipFill>
        <p:spPr>
          <a:xfrm>
            <a:off x="2896834" y="-1553365"/>
            <a:ext cx="8637831" cy="8637831"/>
          </a:xfrm>
          <a:prstGeom prst="rect">
            <a:avLst/>
          </a:prstGeom>
          <a:noFill/>
          <a:ln>
            <a:noFill/>
          </a:ln>
        </p:spPr>
      </p:pic>
      <p:sp>
        <p:nvSpPr>
          <p:cNvPr id="336" name="Google Shape;336;p48"/>
          <p:cNvSpPr txBox="1"/>
          <p:nvPr/>
        </p:nvSpPr>
        <p:spPr>
          <a:xfrm>
            <a:off x="479233" y="694067"/>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4800"/>
              <a:t>Trunk Design</a:t>
            </a:r>
            <a:endParaRPr sz="4800"/>
          </a:p>
        </p:txBody>
      </p:sp>
      <p:sp>
        <p:nvSpPr>
          <p:cNvPr id="337" name="Google Shape;337;p48"/>
          <p:cNvSpPr txBox="1"/>
          <p:nvPr/>
        </p:nvSpPr>
        <p:spPr>
          <a:xfrm>
            <a:off x="842800" y="3024133"/>
            <a:ext cx="2379600" cy="7932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400" b="1"/>
              <a:t>Lock</a:t>
            </a:r>
            <a:endParaRPr sz="2400" b="1"/>
          </a:p>
        </p:txBody>
      </p:sp>
      <p:cxnSp>
        <p:nvCxnSpPr>
          <p:cNvPr id="338" name="Google Shape;338;p48"/>
          <p:cNvCxnSpPr/>
          <p:nvPr/>
        </p:nvCxnSpPr>
        <p:spPr>
          <a:xfrm>
            <a:off x="1751667" y="3371167"/>
            <a:ext cx="5139600" cy="115600"/>
          </a:xfrm>
          <a:prstGeom prst="straightConnector1">
            <a:avLst/>
          </a:prstGeom>
          <a:noFill/>
          <a:ln w="19050" cap="flat" cmpd="sng">
            <a:solidFill>
              <a:srgbClr val="FF0000"/>
            </a:solidFill>
            <a:prstDash val="solid"/>
            <a:round/>
            <a:headEnd type="none" w="med" len="med"/>
            <a:tailEnd type="none" w="med" len="med"/>
          </a:ln>
        </p:spPr>
      </p:cxnSp>
      <p:sp>
        <p:nvSpPr>
          <p:cNvPr id="339" name="Google Shape;339;p48"/>
          <p:cNvSpPr txBox="1"/>
          <p:nvPr/>
        </p:nvSpPr>
        <p:spPr>
          <a:xfrm>
            <a:off x="1536867" y="4676667"/>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267" b="1"/>
              <a:t>Circus logo</a:t>
            </a:r>
            <a:endParaRPr sz="2267" b="1"/>
          </a:p>
        </p:txBody>
      </p:sp>
      <p:cxnSp>
        <p:nvCxnSpPr>
          <p:cNvPr id="340" name="Google Shape;340;p48"/>
          <p:cNvCxnSpPr/>
          <p:nvPr/>
        </p:nvCxnSpPr>
        <p:spPr>
          <a:xfrm rot="10800000" flipH="1">
            <a:off x="3288467" y="4974267"/>
            <a:ext cx="2776400" cy="16400"/>
          </a:xfrm>
          <a:prstGeom prst="straightConnector1">
            <a:avLst/>
          </a:prstGeom>
          <a:noFill/>
          <a:ln w="19050" cap="flat" cmpd="sng">
            <a:solidFill>
              <a:srgbClr val="FF0000"/>
            </a:solidFill>
            <a:prstDash val="solid"/>
            <a:round/>
            <a:headEnd type="none" w="med" len="med"/>
            <a:tailEnd type="none" w="med" len="med"/>
          </a:ln>
        </p:spPr>
      </p:cxnSp>
      <p:sp>
        <p:nvSpPr>
          <p:cNvPr id="341" name="Google Shape;341;p48"/>
          <p:cNvSpPr txBox="1"/>
          <p:nvPr/>
        </p:nvSpPr>
        <p:spPr>
          <a:xfrm>
            <a:off x="1008033" y="5787067"/>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133" b="1"/>
              <a:t>Corner detail</a:t>
            </a:r>
            <a:endParaRPr sz="2133" b="1"/>
          </a:p>
        </p:txBody>
      </p:sp>
      <p:cxnSp>
        <p:nvCxnSpPr>
          <p:cNvPr id="342" name="Google Shape;342;p48"/>
          <p:cNvCxnSpPr/>
          <p:nvPr/>
        </p:nvCxnSpPr>
        <p:spPr>
          <a:xfrm rot="10800000" flipH="1">
            <a:off x="3024133" y="5734233"/>
            <a:ext cx="1123600" cy="363600"/>
          </a:xfrm>
          <a:prstGeom prst="straightConnector1">
            <a:avLst/>
          </a:prstGeom>
          <a:noFill/>
          <a:ln w="19050" cap="flat" cmpd="sng">
            <a:solidFill>
              <a:srgbClr val="FF0000"/>
            </a:solidFill>
            <a:prstDash val="solid"/>
            <a:round/>
            <a:headEnd type="none" w="med" len="med"/>
            <a:tailEnd type="none" w="med" len="med"/>
          </a:ln>
        </p:spPr>
      </p:cxnSp>
    </p:spTree>
    <p:extLst>
      <p:ext uri="{BB962C8B-B14F-4D97-AF65-F5344CB8AC3E}">
        <p14:creationId xmlns:p14="http://schemas.microsoft.com/office/powerpoint/2010/main" val="748792169"/>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3223F9-3A3B-44FB-AC2F-D2F1B38750CE}"/>
              </a:ext>
            </a:extLst>
          </p:cNvPr>
          <p:cNvSpPr>
            <a:spLocks noGrp="1"/>
          </p:cNvSpPr>
          <p:nvPr>
            <p:ph type="title"/>
          </p:nvPr>
        </p:nvSpPr>
        <p:spPr>
          <a:xfrm>
            <a:off x="2311147" y="365760"/>
            <a:ext cx="7569706" cy="1288238"/>
          </a:xfrm>
        </p:spPr>
        <p:txBody>
          <a:bodyPr anchor="ctr">
            <a:normAutofit/>
          </a:bodyPr>
          <a:lstStyle/>
          <a:p>
            <a:pPr algn="ctr"/>
            <a:r>
              <a:rPr lang="en-GB" dirty="0"/>
              <a:t>Travel Trunk</a:t>
            </a:r>
            <a:endParaRPr lang="en-GB"/>
          </a:p>
        </p:txBody>
      </p:sp>
      <p:sp>
        <p:nvSpPr>
          <p:cNvPr id="3" name="Content Placeholder 2">
            <a:extLst>
              <a:ext uri="{FF2B5EF4-FFF2-40B4-BE49-F238E27FC236}">
                <a16:creationId xmlns:a16="http://schemas.microsoft.com/office/drawing/2014/main" id="{084F5FEB-6775-4C5A-911C-251329AFC157}"/>
              </a:ext>
            </a:extLst>
          </p:cNvPr>
          <p:cNvSpPr>
            <a:spLocks noGrp="1"/>
          </p:cNvSpPr>
          <p:nvPr>
            <p:ph idx="1"/>
          </p:nvPr>
        </p:nvSpPr>
        <p:spPr>
          <a:xfrm>
            <a:off x="2165569" y="1956816"/>
            <a:ext cx="7860863" cy="4024884"/>
          </a:xfrm>
        </p:spPr>
        <p:txBody>
          <a:bodyPr anchor="t">
            <a:normAutofit/>
          </a:bodyPr>
          <a:lstStyle/>
          <a:p>
            <a:r>
              <a:rPr lang="en-GB" sz="2400" dirty="0"/>
              <a:t>So I looked into what they would have in clown alley then made a mood board of it. I found that they would have had traveling trunks to move their props and costumes around. I decided to choose this as my prop and did a design trunk that could be used. I then looked around the prop store to find a trunk that would work as the chest. Luckily I was able to find one in prop store which worked well.</a:t>
            </a:r>
          </a:p>
        </p:txBody>
      </p:sp>
    </p:spTree>
    <p:extLst>
      <p:ext uri="{BB962C8B-B14F-4D97-AF65-F5344CB8AC3E}">
        <p14:creationId xmlns:p14="http://schemas.microsoft.com/office/powerpoint/2010/main" val="596154753"/>
      </p:ext>
    </p:extLst>
  </p:cSld>
  <p:clrMapOvr>
    <a:overrideClrMapping bg1="dk1" tx1="lt1" bg2="dk2" tx2="lt2" accent1="accent1" accent2="accent2" accent3="accent3" accent4="accent4" accent5="accent5" accent6="accent6" hlink="hlink" folHlink="folHlink"/>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Shape 346"/>
        <p:cNvGrpSpPr/>
        <p:nvPr/>
      </p:nvGrpSpPr>
      <p:grpSpPr>
        <a:xfrm>
          <a:off x="0" y="0"/>
          <a:ext cx="0" cy="0"/>
          <a:chOff x="0" y="0"/>
          <a:chExt cx="0" cy="0"/>
        </a:xfrm>
      </p:grpSpPr>
      <p:pic>
        <p:nvPicPr>
          <p:cNvPr id="347" name="Google Shape;347;p49"/>
          <p:cNvPicPr preferRelativeResize="0"/>
          <p:nvPr/>
        </p:nvPicPr>
        <p:blipFill>
          <a:blip r:embed="rId3">
            <a:alphaModFix/>
          </a:blip>
          <a:stretch>
            <a:fillRect/>
          </a:stretch>
        </p:blipFill>
        <p:spPr>
          <a:xfrm>
            <a:off x="0" y="-88267"/>
            <a:ext cx="12123973" cy="6858000"/>
          </a:xfrm>
          <a:prstGeom prst="rect">
            <a:avLst/>
          </a:prstGeom>
          <a:noFill/>
          <a:ln>
            <a:noFill/>
          </a:ln>
        </p:spPr>
      </p:pic>
    </p:spTree>
    <p:extLst>
      <p:ext uri="{BB962C8B-B14F-4D97-AF65-F5344CB8AC3E}">
        <p14:creationId xmlns:p14="http://schemas.microsoft.com/office/powerpoint/2010/main" val="3757930311"/>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Shape 351"/>
        <p:cNvGrpSpPr/>
        <p:nvPr/>
      </p:nvGrpSpPr>
      <p:grpSpPr>
        <a:xfrm>
          <a:off x="0" y="0"/>
          <a:ext cx="0" cy="0"/>
          <a:chOff x="0" y="0"/>
          <a:chExt cx="0" cy="0"/>
        </a:xfrm>
      </p:grpSpPr>
      <p:pic>
        <p:nvPicPr>
          <p:cNvPr id="352" name="Google Shape;352;p50"/>
          <p:cNvPicPr preferRelativeResize="0"/>
          <p:nvPr/>
        </p:nvPicPr>
        <p:blipFill>
          <a:blip r:embed="rId3">
            <a:alphaModFix/>
          </a:blip>
          <a:stretch>
            <a:fillRect/>
          </a:stretch>
        </p:blipFill>
        <p:spPr>
          <a:xfrm>
            <a:off x="6422233" y="1"/>
            <a:ext cx="5029800" cy="2473167"/>
          </a:xfrm>
          <a:prstGeom prst="rect">
            <a:avLst/>
          </a:prstGeom>
          <a:noFill/>
          <a:ln>
            <a:noFill/>
          </a:ln>
        </p:spPr>
      </p:pic>
      <p:pic>
        <p:nvPicPr>
          <p:cNvPr id="353" name="Google Shape;353;p50"/>
          <p:cNvPicPr preferRelativeResize="0"/>
          <p:nvPr/>
        </p:nvPicPr>
        <p:blipFill>
          <a:blip r:embed="rId4">
            <a:alphaModFix/>
          </a:blip>
          <a:stretch>
            <a:fillRect/>
          </a:stretch>
        </p:blipFill>
        <p:spPr>
          <a:xfrm>
            <a:off x="6265565" y="4213168"/>
            <a:ext cx="4938600" cy="2644833"/>
          </a:xfrm>
          <a:prstGeom prst="rect">
            <a:avLst/>
          </a:prstGeom>
          <a:noFill/>
          <a:ln>
            <a:noFill/>
          </a:ln>
        </p:spPr>
      </p:pic>
      <p:pic>
        <p:nvPicPr>
          <p:cNvPr id="354" name="Google Shape;354;p50"/>
          <p:cNvPicPr preferRelativeResize="0"/>
          <p:nvPr/>
        </p:nvPicPr>
        <p:blipFill>
          <a:blip r:embed="rId5">
            <a:alphaModFix/>
          </a:blip>
          <a:stretch>
            <a:fillRect/>
          </a:stretch>
        </p:blipFill>
        <p:spPr>
          <a:xfrm>
            <a:off x="6422229" y="2037500"/>
            <a:ext cx="4389964" cy="2335387"/>
          </a:xfrm>
          <a:prstGeom prst="rect">
            <a:avLst/>
          </a:prstGeom>
          <a:noFill/>
          <a:ln>
            <a:noFill/>
          </a:ln>
        </p:spPr>
      </p:pic>
      <p:pic>
        <p:nvPicPr>
          <p:cNvPr id="355" name="Google Shape;355;p50"/>
          <p:cNvPicPr preferRelativeResize="0"/>
          <p:nvPr/>
        </p:nvPicPr>
        <p:blipFill>
          <a:blip r:embed="rId6">
            <a:alphaModFix/>
          </a:blip>
          <a:stretch>
            <a:fillRect/>
          </a:stretch>
        </p:blipFill>
        <p:spPr>
          <a:xfrm>
            <a:off x="87533" y="3884067"/>
            <a:ext cx="5756272" cy="2875533"/>
          </a:xfrm>
          <a:prstGeom prst="rect">
            <a:avLst/>
          </a:prstGeom>
          <a:noFill/>
          <a:ln>
            <a:noFill/>
          </a:ln>
        </p:spPr>
      </p:pic>
      <p:pic>
        <p:nvPicPr>
          <p:cNvPr id="356" name="Google Shape;356;p50"/>
          <p:cNvPicPr preferRelativeResize="0"/>
          <p:nvPr/>
        </p:nvPicPr>
        <p:blipFill>
          <a:blip r:embed="rId7">
            <a:alphaModFix/>
          </a:blip>
          <a:stretch>
            <a:fillRect/>
          </a:stretch>
        </p:blipFill>
        <p:spPr>
          <a:xfrm>
            <a:off x="1" y="1119734"/>
            <a:ext cx="5310935" cy="2764335"/>
          </a:xfrm>
          <a:prstGeom prst="rect">
            <a:avLst/>
          </a:prstGeom>
          <a:noFill/>
          <a:ln>
            <a:noFill/>
          </a:ln>
        </p:spPr>
      </p:pic>
      <p:sp>
        <p:nvSpPr>
          <p:cNvPr id="357" name="Google Shape;357;p50"/>
          <p:cNvSpPr txBox="1"/>
          <p:nvPr/>
        </p:nvSpPr>
        <p:spPr>
          <a:xfrm>
            <a:off x="548467" y="264433"/>
            <a:ext cx="4214000" cy="3800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3533">
                <a:solidFill>
                  <a:schemeClr val="dk1"/>
                </a:solidFill>
              </a:rPr>
              <a:t>vase</a:t>
            </a:r>
            <a:endParaRPr sz="2489"/>
          </a:p>
        </p:txBody>
      </p:sp>
    </p:spTree>
    <p:extLst>
      <p:ext uri="{BB962C8B-B14F-4D97-AF65-F5344CB8AC3E}">
        <p14:creationId xmlns:p14="http://schemas.microsoft.com/office/powerpoint/2010/main" val="2805226064"/>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pic>
        <p:nvPicPr>
          <p:cNvPr id="362" name="Google Shape;362;p51"/>
          <p:cNvPicPr preferRelativeResize="0"/>
          <p:nvPr/>
        </p:nvPicPr>
        <p:blipFill>
          <a:blip r:embed="rId3">
            <a:alphaModFix/>
          </a:blip>
          <a:stretch>
            <a:fillRect/>
          </a:stretch>
        </p:blipFill>
        <p:spPr>
          <a:xfrm>
            <a:off x="2787567" y="682434"/>
            <a:ext cx="6451597" cy="6451597"/>
          </a:xfrm>
          <a:prstGeom prst="rect">
            <a:avLst/>
          </a:prstGeom>
          <a:noFill/>
          <a:ln>
            <a:noFill/>
          </a:ln>
        </p:spPr>
      </p:pic>
      <p:sp>
        <p:nvSpPr>
          <p:cNvPr id="363" name="Google Shape;363;p51"/>
          <p:cNvSpPr txBox="1"/>
          <p:nvPr/>
        </p:nvSpPr>
        <p:spPr>
          <a:xfrm>
            <a:off x="297467" y="495733"/>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3467"/>
              <a:t>Vase</a:t>
            </a:r>
            <a:endParaRPr sz="3467"/>
          </a:p>
        </p:txBody>
      </p:sp>
      <p:sp>
        <p:nvSpPr>
          <p:cNvPr id="364" name="Google Shape;364;p51"/>
          <p:cNvSpPr txBox="1"/>
          <p:nvPr/>
        </p:nvSpPr>
        <p:spPr>
          <a:xfrm>
            <a:off x="2891933" y="4412267"/>
            <a:ext cx="82800" cy="660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endParaRPr sz="2489"/>
          </a:p>
        </p:txBody>
      </p:sp>
      <p:sp>
        <p:nvSpPr>
          <p:cNvPr id="365" name="Google Shape;365;p51"/>
          <p:cNvSpPr txBox="1"/>
          <p:nvPr/>
        </p:nvSpPr>
        <p:spPr>
          <a:xfrm>
            <a:off x="297467" y="4643600"/>
            <a:ext cx="3437200" cy="7108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133" b="1"/>
              <a:t>Flower painted detailing</a:t>
            </a:r>
            <a:endParaRPr sz="2133" b="1"/>
          </a:p>
        </p:txBody>
      </p:sp>
      <p:cxnSp>
        <p:nvCxnSpPr>
          <p:cNvPr id="366" name="Google Shape;366;p51"/>
          <p:cNvCxnSpPr>
            <a:stCxn id="365" idx="3"/>
          </p:cNvCxnSpPr>
          <p:nvPr/>
        </p:nvCxnSpPr>
        <p:spPr>
          <a:xfrm rot="10800000" flipH="1">
            <a:off x="3734667" y="4230600"/>
            <a:ext cx="1107200" cy="768400"/>
          </a:xfrm>
          <a:prstGeom prst="straightConnector1">
            <a:avLst/>
          </a:prstGeom>
          <a:noFill/>
          <a:ln w="19050" cap="flat" cmpd="sng">
            <a:solidFill>
              <a:srgbClr val="FF0000"/>
            </a:solidFill>
            <a:prstDash val="solid"/>
            <a:round/>
            <a:headEnd type="none" w="med" len="med"/>
            <a:tailEnd type="none" w="med" len="med"/>
          </a:ln>
        </p:spPr>
      </p:cxnSp>
      <p:sp>
        <p:nvSpPr>
          <p:cNvPr id="367" name="Google Shape;367;p51"/>
          <p:cNvSpPr txBox="1"/>
          <p:nvPr/>
        </p:nvSpPr>
        <p:spPr>
          <a:xfrm>
            <a:off x="4395767" y="345400"/>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133" b="1"/>
              <a:t>Alight shade of blue or back </a:t>
            </a:r>
            <a:endParaRPr sz="2133" b="1"/>
          </a:p>
          <a:p>
            <a:pPr marL="0" lvl="0" indent="0" algn="l" rtl="0">
              <a:spcBef>
                <a:spcPts val="0"/>
              </a:spcBef>
              <a:spcAft>
                <a:spcPts val="0"/>
              </a:spcAft>
              <a:buNone/>
            </a:pPr>
            <a:r>
              <a:rPr lang="en-GB" sz="2133" b="1"/>
              <a:t>as the base colour</a:t>
            </a:r>
            <a:endParaRPr sz="2133" b="1"/>
          </a:p>
        </p:txBody>
      </p:sp>
      <p:pic>
        <p:nvPicPr>
          <p:cNvPr id="368" name="Google Shape;368;p51"/>
          <p:cNvPicPr preferRelativeResize="0"/>
          <p:nvPr/>
        </p:nvPicPr>
        <p:blipFill rotWithShape="1">
          <a:blip r:embed="rId4">
            <a:alphaModFix/>
          </a:blip>
          <a:srcRect l="14188" t="18911" r="22584" b="6517"/>
          <a:stretch/>
        </p:blipFill>
        <p:spPr>
          <a:xfrm>
            <a:off x="7535533" y="1754268"/>
            <a:ext cx="4131336" cy="4872401"/>
          </a:xfrm>
          <a:prstGeom prst="rect">
            <a:avLst/>
          </a:prstGeom>
          <a:noFill/>
          <a:ln>
            <a:noFill/>
          </a:ln>
        </p:spPr>
      </p:pic>
      <p:cxnSp>
        <p:nvCxnSpPr>
          <p:cNvPr id="369" name="Google Shape;369;p51"/>
          <p:cNvCxnSpPr/>
          <p:nvPr/>
        </p:nvCxnSpPr>
        <p:spPr>
          <a:xfrm rot="10800000" flipH="1">
            <a:off x="5750800" y="1156700"/>
            <a:ext cx="380000" cy="991600"/>
          </a:xfrm>
          <a:prstGeom prst="straightConnector1">
            <a:avLst/>
          </a:prstGeom>
          <a:noFill/>
          <a:ln w="19050" cap="flat" cmpd="sng">
            <a:solidFill>
              <a:srgbClr val="FF0000"/>
            </a:solidFill>
            <a:prstDash val="solid"/>
            <a:round/>
            <a:headEnd type="none" w="med" len="med"/>
            <a:tailEnd type="none" w="med" len="med"/>
          </a:ln>
        </p:spPr>
      </p:cxnSp>
      <p:cxnSp>
        <p:nvCxnSpPr>
          <p:cNvPr id="370" name="Google Shape;370;p51"/>
          <p:cNvCxnSpPr/>
          <p:nvPr/>
        </p:nvCxnSpPr>
        <p:spPr>
          <a:xfrm>
            <a:off x="6808433" y="1322033"/>
            <a:ext cx="1933600" cy="776800"/>
          </a:xfrm>
          <a:prstGeom prst="straightConnector1">
            <a:avLst/>
          </a:prstGeom>
          <a:noFill/>
          <a:ln w="19050" cap="flat" cmpd="sng">
            <a:solidFill>
              <a:srgbClr val="FF0000"/>
            </a:solidFill>
            <a:prstDash val="solid"/>
            <a:round/>
            <a:headEnd type="none" w="med" len="med"/>
            <a:tailEnd type="none" w="med" len="med"/>
          </a:ln>
        </p:spPr>
      </p:cxnSp>
    </p:spTree>
    <p:extLst>
      <p:ext uri="{BB962C8B-B14F-4D97-AF65-F5344CB8AC3E}">
        <p14:creationId xmlns:p14="http://schemas.microsoft.com/office/powerpoint/2010/main" val="2078564777"/>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750C297-2FB0-4724-AB2E-6329C4D5E1B2}"/>
              </a:ext>
            </a:extLst>
          </p:cNvPr>
          <p:cNvPicPr>
            <a:picLocks noChangeAspect="1"/>
          </p:cNvPicPr>
          <p:nvPr/>
        </p:nvPicPr>
        <p:blipFill rotWithShape="1">
          <a:blip r:embed="rId2">
            <a:extLst>
              <a:ext uri="{28A0092B-C50C-407E-A947-70E740481C1C}">
                <a14:useLocalDpi xmlns:a14="http://schemas.microsoft.com/office/drawing/2010/main" val="0"/>
              </a:ext>
            </a:extLst>
          </a:blip>
          <a:srcRect l="29769" t="27271" r="17154" b="19575"/>
          <a:stretch/>
        </p:blipFill>
        <p:spPr>
          <a:xfrm>
            <a:off x="0" y="0"/>
            <a:ext cx="12180228" cy="6858000"/>
          </a:xfrm>
          <a:prstGeom prst="rect">
            <a:avLst/>
          </a:prstGeom>
        </p:spPr>
      </p:pic>
    </p:spTree>
    <p:extLst>
      <p:ext uri="{BB962C8B-B14F-4D97-AF65-F5344CB8AC3E}">
        <p14:creationId xmlns:p14="http://schemas.microsoft.com/office/powerpoint/2010/main" val="2361077567"/>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90C0E4-3C34-441D-86F4-F3D97C99EADF}"/>
              </a:ext>
            </a:extLst>
          </p:cNvPr>
          <p:cNvSpPr>
            <a:spLocks noGrp="1"/>
          </p:cNvSpPr>
          <p:nvPr>
            <p:ph type="title"/>
          </p:nvPr>
        </p:nvSpPr>
        <p:spPr>
          <a:xfrm>
            <a:off x="2311147" y="365760"/>
            <a:ext cx="7569706" cy="1288238"/>
          </a:xfrm>
        </p:spPr>
        <p:txBody>
          <a:bodyPr anchor="ctr">
            <a:normAutofit/>
          </a:bodyPr>
          <a:lstStyle/>
          <a:p>
            <a:pPr algn="ctr"/>
            <a:r>
              <a:rPr lang="en-GB" dirty="0"/>
              <a:t>Vase</a:t>
            </a:r>
            <a:endParaRPr lang="en-GB"/>
          </a:p>
        </p:txBody>
      </p:sp>
      <p:sp>
        <p:nvSpPr>
          <p:cNvPr id="3" name="Content Placeholder 2">
            <a:extLst>
              <a:ext uri="{FF2B5EF4-FFF2-40B4-BE49-F238E27FC236}">
                <a16:creationId xmlns:a16="http://schemas.microsoft.com/office/drawing/2014/main" id="{7D1AE9B6-9D28-4A08-B4B6-427153DDD02B}"/>
              </a:ext>
            </a:extLst>
          </p:cNvPr>
          <p:cNvSpPr>
            <a:spLocks noGrp="1"/>
          </p:cNvSpPr>
          <p:nvPr>
            <p:ph idx="1"/>
          </p:nvPr>
        </p:nvSpPr>
        <p:spPr>
          <a:xfrm>
            <a:off x="2165569" y="1956816"/>
            <a:ext cx="7860863" cy="4024884"/>
          </a:xfrm>
        </p:spPr>
        <p:txBody>
          <a:bodyPr anchor="t">
            <a:normAutofit/>
          </a:bodyPr>
          <a:lstStyle/>
          <a:p>
            <a:r>
              <a:rPr lang="en-GB" sz="2400" dirty="0"/>
              <a:t>I looked at what would be found in a Victorian hotel room, I then made a mood board and decided I would decorate a vase that I would find in a charity shop to reduce waste and support charities. I designed two colour vases with a daisy like pattern on it. Once I got the vase, I chose to do the black vase as I felt the black would take better on the vase instead. I used black, white, yellow and green acrylic paint.</a:t>
            </a:r>
          </a:p>
        </p:txBody>
      </p:sp>
    </p:spTree>
    <p:extLst>
      <p:ext uri="{BB962C8B-B14F-4D97-AF65-F5344CB8AC3E}">
        <p14:creationId xmlns:p14="http://schemas.microsoft.com/office/powerpoint/2010/main" val="2925048339"/>
      </p:ext>
    </p:extLst>
  </p:cSld>
  <p:clrMapOvr>
    <a:overrideClrMapping bg1="dk1" tx1="lt1" bg2="dk2" tx2="lt2" accent1="accent1" accent2="accent2" accent3="accent3" accent4="accent4" accent5="accent5" accent6="accent6" hlink="hlink" folHlink="folHlink"/>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Shape 374"/>
        <p:cNvGrpSpPr/>
        <p:nvPr/>
      </p:nvGrpSpPr>
      <p:grpSpPr>
        <a:xfrm>
          <a:off x="0" y="0"/>
          <a:ext cx="0" cy="0"/>
          <a:chOff x="0" y="0"/>
          <a:chExt cx="0" cy="0"/>
        </a:xfrm>
      </p:grpSpPr>
      <p:pic>
        <p:nvPicPr>
          <p:cNvPr id="375" name="Google Shape;375;p52"/>
          <p:cNvPicPr preferRelativeResize="0"/>
          <p:nvPr/>
        </p:nvPicPr>
        <p:blipFill>
          <a:blip r:embed="rId3">
            <a:alphaModFix/>
          </a:blip>
          <a:stretch>
            <a:fillRect/>
          </a:stretch>
        </p:blipFill>
        <p:spPr>
          <a:xfrm>
            <a:off x="0" y="8034"/>
            <a:ext cx="12192000" cy="6951567"/>
          </a:xfrm>
          <a:prstGeom prst="rect">
            <a:avLst/>
          </a:prstGeom>
          <a:noFill/>
          <a:ln>
            <a:noFill/>
          </a:ln>
        </p:spPr>
      </p:pic>
    </p:spTree>
    <p:extLst>
      <p:ext uri="{BB962C8B-B14F-4D97-AF65-F5344CB8AC3E}">
        <p14:creationId xmlns:p14="http://schemas.microsoft.com/office/powerpoint/2010/main" val="3427057783"/>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Shape 379"/>
        <p:cNvGrpSpPr/>
        <p:nvPr/>
      </p:nvGrpSpPr>
      <p:grpSpPr>
        <a:xfrm>
          <a:off x="0" y="0"/>
          <a:ext cx="0" cy="0"/>
          <a:chOff x="0" y="0"/>
          <a:chExt cx="0" cy="0"/>
        </a:xfrm>
      </p:grpSpPr>
      <p:sp>
        <p:nvSpPr>
          <p:cNvPr id="380" name="Google Shape;380;p53"/>
          <p:cNvSpPr txBox="1"/>
          <p:nvPr/>
        </p:nvSpPr>
        <p:spPr>
          <a:xfrm>
            <a:off x="512300" y="512300"/>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3467"/>
              <a:t>Radio</a:t>
            </a:r>
            <a:endParaRPr sz="3467"/>
          </a:p>
        </p:txBody>
      </p:sp>
      <p:pic>
        <p:nvPicPr>
          <p:cNvPr id="381" name="Google Shape;381;p53"/>
          <p:cNvPicPr preferRelativeResize="0"/>
          <p:nvPr/>
        </p:nvPicPr>
        <p:blipFill>
          <a:blip r:embed="rId3">
            <a:alphaModFix/>
          </a:blip>
          <a:stretch>
            <a:fillRect/>
          </a:stretch>
        </p:blipFill>
        <p:spPr>
          <a:xfrm>
            <a:off x="6928783" y="4679268"/>
            <a:ext cx="3445549" cy="2297033"/>
          </a:xfrm>
          <a:prstGeom prst="rect">
            <a:avLst/>
          </a:prstGeom>
          <a:noFill/>
          <a:ln>
            <a:noFill/>
          </a:ln>
        </p:spPr>
      </p:pic>
      <p:sp>
        <p:nvSpPr>
          <p:cNvPr id="382" name="Google Shape;382;p53"/>
          <p:cNvSpPr txBox="1"/>
          <p:nvPr/>
        </p:nvSpPr>
        <p:spPr>
          <a:xfrm>
            <a:off x="694067" y="1255933"/>
            <a:ext cx="111876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489"/>
              <a:t>The radios i found were based off of 1950s radios as thats the time Nina Simone started to produce music. I decided to choose these radios as they had more in common with the script then later or earlier made radios. </a:t>
            </a:r>
            <a:endParaRPr sz="2489"/>
          </a:p>
        </p:txBody>
      </p:sp>
      <p:pic>
        <p:nvPicPr>
          <p:cNvPr id="383" name="Google Shape;383;p53"/>
          <p:cNvPicPr preferRelativeResize="0"/>
          <p:nvPr/>
        </p:nvPicPr>
        <p:blipFill rotWithShape="1">
          <a:blip r:embed="rId4">
            <a:alphaModFix/>
          </a:blip>
          <a:srcRect t="26807" r="22893" b="14521"/>
          <a:stretch/>
        </p:blipFill>
        <p:spPr>
          <a:xfrm>
            <a:off x="6822633" y="2563283"/>
            <a:ext cx="5369368" cy="2297035"/>
          </a:xfrm>
          <a:prstGeom prst="rect">
            <a:avLst/>
          </a:prstGeom>
          <a:noFill/>
          <a:ln>
            <a:noFill/>
          </a:ln>
        </p:spPr>
      </p:pic>
      <p:pic>
        <p:nvPicPr>
          <p:cNvPr id="384" name="Google Shape;384;p53"/>
          <p:cNvPicPr preferRelativeResize="0"/>
          <p:nvPr/>
        </p:nvPicPr>
        <p:blipFill rotWithShape="1">
          <a:blip r:embed="rId5">
            <a:alphaModFix/>
          </a:blip>
          <a:srcRect l="3010" t="23829" r="25129" b="8142"/>
          <a:stretch/>
        </p:blipFill>
        <p:spPr>
          <a:xfrm>
            <a:off x="132200" y="2701867"/>
            <a:ext cx="6163933" cy="3280799"/>
          </a:xfrm>
          <a:prstGeom prst="rect">
            <a:avLst/>
          </a:prstGeom>
          <a:noFill/>
          <a:ln>
            <a:noFill/>
          </a:ln>
        </p:spPr>
      </p:pic>
    </p:spTree>
    <p:extLst>
      <p:ext uri="{BB962C8B-B14F-4D97-AF65-F5344CB8AC3E}">
        <p14:creationId xmlns:p14="http://schemas.microsoft.com/office/powerpoint/2010/main" val="571292653"/>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Shape 388"/>
        <p:cNvGrpSpPr/>
        <p:nvPr/>
      </p:nvGrpSpPr>
      <p:grpSpPr>
        <a:xfrm>
          <a:off x="0" y="0"/>
          <a:ext cx="0" cy="0"/>
          <a:chOff x="0" y="0"/>
          <a:chExt cx="0" cy="0"/>
        </a:xfrm>
      </p:grpSpPr>
      <p:pic>
        <p:nvPicPr>
          <p:cNvPr id="389" name="Google Shape;389;p54"/>
          <p:cNvPicPr preferRelativeResize="0"/>
          <p:nvPr/>
        </p:nvPicPr>
        <p:blipFill rotWithShape="1">
          <a:blip r:embed="rId3">
            <a:alphaModFix/>
          </a:blip>
          <a:srcRect l="7864" t="3255" r="38856" b="53969"/>
          <a:stretch/>
        </p:blipFill>
        <p:spPr>
          <a:xfrm>
            <a:off x="2958034" y="406067"/>
            <a:ext cx="6965637" cy="5592629"/>
          </a:xfrm>
          <a:prstGeom prst="rect">
            <a:avLst/>
          </a:prstGeom>
          <a:noFill/>
          <a:ln>
            <a:noFill/>
          </a:ln>
        </p:spPr>
      </p:pic>
      <p:sp>
        <p:nvSpPr>
          <p:cNvPr id="390" name="Google Shape;390;p54"/>
          <p:cNvSpPr txBox="1"/>
          <p:nvPr/>
        </p:nvSpPr>
        <p:spPr>
          <a:xfrm>
            <a:off x="231367" y="611433"/>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3467"/>
              <a:t>Radio</a:t>
            </a:r>
            <a:endParaRPr sz="3467"/>
          </a:p>
        </p:txBody>
      </p:sp>
      <p:sp>
        <p:nvSpPr>
          <p:cNvPr id="391" name="Google Shape;391;p54"/>
          <p:cNvSpPr txBox="1"/>
          <p:nvPr/>
        </p:nvSpPr>
        <p:spPr>
          <a:xfrm>
            <a:off x="5798533" y="5255033"/>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133" b="1"/>
              <a:t>Radio Knobs </a:t>
            </a:r>
            <a:endParaRPr sz="2133" b="1"/>
          </a:p>
        </p:txBody>
      </p:sp>
      <p:cxnSp>
        <p:nvCxnSpPr>
          <p:cNvPr id="392" name="Google Shape;392;p54"/>
          <p:cNvCxnSpPr/>
          <p:nvPr/>
        </p:nvCxnSpPr>
        <p:spPr>
          <a:xfrm rot="10800000">
            <a:off x="4907867" y="4379233"/>
            <a:ext cx="826400" cy="1008000"/>
          </a:xfrm>
          <a:prstGeom prst="straightConnector1">
            <a:avLst/>
          </a:prstGeom>
          <a:noFill/>
          <a:ln w="19050" cap="flat" cmpd="sng">
            <a:solidFill>
              <a:srgbClr val="FF0000"/>
            </a:solidFill>
            <a:prstDash val="solid"/>
            <a:round/>
            <a:headEnd type="none" w="med" len="med"/>
            <a:tailEnd type="none" w="med" len="med"/>
          </a:ln>
        </p:spPr>
      </p:cxnSp>
      <p:cxnSp>
        <p:nvCxnSpPr>
          <p:cNvPr id="393" name="Google Shape;393;p54"/>
          <p:cNvCxnSpPr/>
          <p:nvPr/>
        </p:nvCxnSpPr>
        <p:spPr>
          <a:xfrm rot="10800000" flipH="1">
            <a:off x="7171967" y="4197267"/>
            <a:ext cx="429600" cy="1140400"/>
          </a:xfrm>
          <a:prstGeom prst="straightConnector1">
            <a:avLst/>
          </a:prstGeom>
          <a:noFill/>
          <a:ln w="19050" cap="flat" cmpd="sng">
            <a:solidFill>
              <a:srgbClr val="FF0000"/>
            </a:solidFill>
            <a:prstDash val="solid"/>
            <a:round/>
            <a:headEnd type="none" w="med" len="med"/>
            <a:tailEnd type="none" w="med" len="med"/>
          </a:ln>
        </p:spPr>
      </p:cxnSp>
      <p:sp>
        <p:nvSpPr>
          <p:cNvPr id="394" name="Google Shape;394;p54"/>
          <p:cNvSpPr txBox="1"/>
          <p:nvPr/>
        </p:nvSpPr>
        <p:spPr>
          <a:xfrm>
            <a:off x="9568133" y="5040233"/>
            <a:ext cx="1602800" cy="4460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133" b="1"/>
              <a:t>Buttons</a:t>
            </a:r>
            <a:endParaRPr sz="2133" b="1"/>
          </a:p>
        </p:txBody>
      </p:sp>
      <p:cxnSp>
        <p:nvCxnSpPr>
          <p:cNvPr id="395" name="Google Shape;395;p54"/>
          <p:cNvCxnSpPr>
            <a:stCxn id="394" idx="1"/>
          </p:cNvCxnSpPr>
          <p:nvPr/>
        </p:nvCxnSpPr>
        <p:spPr>
          <a:xfrm rot="10800000">
            <a:off x="6907733" y="4362833"/>
            <a:ext cx="2660400" cy="900400"/>
          </a:xfrm>
          <a:prstGeom prst="straightConnector1">
            <a:avLst/>
          </a:prstGeom>
          <a:noFill/>
          <a:ln w="19050" cap="flat" cmpd="sng">
            <a:solidFill>
              <a:srgbClr val="FF0000"/>
            </a:solidFill>
            <a:prstDash val="solid"/>
            <a:round/>
            <a:headEnd type="none" w="med" len="med"/>
            <a:tailEnd type="none" w="med" len="med"/>
          </a:ln>
        </p:spPr>
      </p:cxnSp>
      <p:sp>
        <p:nvSpPr>
          <p:cNvPr id="396" name="Google Shape;396;p54"/>
          <p:cNvSpPr txBox="1"/>
          <p:nvPr/>
        </p:nvSpPr>
        <p:spPr>
          <a:xfrm>
            <a:off x="1503800" y="2330067"/>
            <a:ext cx="9518400" cy="11104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sz="2133" b="1"/>
              <a:t>Speaker</a:t>
            </a:r>
            <a:endParaRPr sz="2133" b="1"/>
          </a:p>
        </p:txBody>
      </p:sp>
      <p:cxnSp>
        <p:nvCxnSpPr>
          <p:cNvPr id="397" name="Google Shape;397;p54"/>
          <p:cNvCxnSpPr/>
          <p:nvPr/>
        </p:nvCxnSpPr>
        <p:spPr>
          <a:xfrm rot="10800000" flipH="1">
            <a:off x="2842367" y="2660433"/>
            <a:ext cx="1586400" cy="33200"/>
          </a:xfrm>
          <a:prstGeom prst="straightConnector1">
            <a:avLst/>
          </a:prstGeom>
          <a:noFill/>
          <a:ln w="19050" cap="flat" cmpd="sng">
            <a:solidFill>
              <a:srgbClr val="FF0000"/>
            </a:solidFill>
            <a:prstDash val="solid"/>
            <a:round/>
            <a:headEnd type="none" w="med" len="med"/>
            <a:tailEnd type="none" w="med" len="med"/>
          </a:ln>
        </p:spPr>
      </p:cxnSp>
    </p:spTree>
    <p:extLst>
      <p:ext uri="{BB962C8B-B14F-4D97-AF65-F5344CB8AC3E}">
        <p14:creationId xmlns:p14="http://schemas.microsoft.com/office/powerpoint/2010/main" val="1051405153"/>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7D3A42-A020-4988-8D32-E7DBA3C025F7}"/>
              </a:ext>
            </a:extLst>
          </p:cNvPr>
          <p:cNvSpPr>
            <a:spLocks noGrp="1"/>
          </p:cNvSpPr>
          <p:nvPr>
            <p:ph type="title"/>
          </p:nvPr>
        </p:nvSpPr>
        <p:spPr>
          <a:xfrm>
            <a:off x="2311147" y="365760"/>
            <a:ext cx="7569706" cy="1288238"/>
          </a:xfrm>
        </p:spPr>
        <p:txBody>
          <a:bodyPr anchor="ctr">
            <a:normAutofit/>
          </a:bodyPr>
          <a:lstStyle/>
          <a:p>
            <a:pPr algn="ctr"/>
            <a:r>
              <a:rPr lang="en-GB" dirty="0"/>
              <a:t>Radio</a:t>
            </a:r>
            <a:endParaRPr lang="en-GB"/>
          </a:p>
        </p:txBody>
      </p:sp>
      <p:sp>
        <p:nvSpPr>
          <p:cNvPr id="3" name="Content Placeholder 2">
            <a:extLst>
              <a:ext uri="{FF2B5EF4-FFF2-40B4-BE49-F238E27FC236}">
                <a16:creationId xmlns:a16="http://schemas.microsoft.com/office/drawing/2014/main" id="{E2FB4D85-0B2A-4069-B508-BE7457A4ABA2}"/>
              </a:ext>
            </a:extLst>
          </p:cNvPr>
          <p:cNvSpPr>
            <a:spLocks noGrp="1"/>
          </p:cNvSpPr>
          <p:nvPr>
            <p:ph idx="1"/>
          </p:nvPr>
        </p:nvSpPr>
        <p:spPr>
          <a:xfrm>
            <a:off x="2165569" y="1956816"/>
            <a:ext cx="7860863" cy="4024884"/>
          </a:xfrm>
        </p:spPr>
        <p:txBody>
          <a:bodyPr anchor="t">
            <a:normAutofit/>
          </a:bodyPr>
          <a:lstStyle/>
          <a:p>
            <a:r>
              <a:rPr lang="en-GB" sz="2400" dirty="0"/>
              <a:t>There was not many props for this scene to I decided to use the radio. After doing some research into Nina Simone I found she was around 1950s so I chose to base the radio from that time. I then looked into antique radios from auction sites and then did a design. When I went to look at the prop store I found an email that I saw a similar design to one that I had seen in an image. </a:t>
            </a:r>
          </a:p>
        </p:txBody>
      </p:sp>
    </p:spTree>
    <p:extLst>
      <p:ext uri="{BB962C8B-B14F-4D97-AF65-F5344CB8AC3E}">
        <p14:creationId xmlns:p14="http://schemas.microsoft.com/office/powerpoint/2010/main" val="849987431"/>
      </p:ext>
    </p:extLst>
  </p:cSld>
  <p:clrMapOvr>
    <a:overrideClrMapping bg1="dk1" tx1="lt1" bg2="dk2" tx2="lt2" accent1="accent1" accent2="accent2" accent3="accent3" accent4="accent4" accent5="accent5" accent6="accent6" hlink="hlink" folHlink="folHlink"/>
  </p:clrMapOvr>
</p:sld>
</file>

<file path=ppt/slides/slide14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906E72-0CAF-442D-A4F9-7D5CD11286E3}"/>
              </a:ext>
            </a:extLst>
          </p:cNvPr>
          <p:cNvSpPr>
            <a:spLocks noGrp="1"/>
          </p:cNvSpPr>
          <p:nvPr>
            <p:ph type="title"/>
          </p:nvPr>
        </p:nvSpPr>
        <p:spPr>
          <a:xfrm>
            <a:off x="838200" y="963877"/>
            <a:ext cx="3494362" cy="4930246"/>
          </a:xfrm>
        </p:spPr>
        <p:txBody>
          <a:bodyPr>
            <a:normAutofit/>
          </a:bodyPr>
          <a:lstStyle/>
          <a:p>
            <a:pPr algn="r"/>
            <a:r>
              <a:rPr lang="en-GB" dirty="0"/>
              <a:t>Thoughts on the Presentation </a:t>
            </a:r>
            <a:endParaRPr lang="en-GB"/>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D4E3B6F-9022-4FFF-9990-5C16DDB04D34}"/>
              </a:ext>
            </a:extLst>
          </p:cNvPr>
          <p:cNvSpPr>
            <a:spLocks noGrp="1"/>
          </p:cNvSpPr>
          <p:nvPr>
            <p:ph idx="1"/>
          </p:nvPr>
        </p:nvSpPr>
        <p:spPr>
          <a:xfrm>
            <a:off x="4976031" y="963877"/>
            <a:ext cx="6377769" cy="4930246"/>
          </a:xfrm>
        </p:spPr>
        <p:txBody>
          <a:bodyPr anchor="ctr">
            <a:normAutofit/>
          </a:bodyPr>
          <a:lstStyle/>
          <a:p>
            <a:r>
              <a:rPr lang="en-GB" sz="2400" dirty="0"/>
              <a:t>I felt the presentation went ok, however I wish we had the practice presentation earlier so we could do any necessary changes. I also wish we knew before hand that a member had to leave so we could have went sooner and not rushed to switch the slides around. However I think we did the best we could and tried our hardest to put together a good presentation. </a:t>
            </a:r>
          </a:p>
        </p:txBody>
      </p:sp>
    </p:spTree>
    <p:extLst>
      <p:ext uri="{BB962C8B-B14F-4D97-AF65-F5344CB8AC3E}">
        <p14:creationId xmlns:p14="http://schemas.microsoft.com/office/powerpoint/2010/main" val="4057197665"/>
      </p:ext>
    </p:extLst>
  </p:cSld>
  <p:clrMapOvr>
    <a:overrideClrMapping bg1="dk1" tx1="lt1" bg2="dk2" tx2="lt2" accent1="accent1" accent2="accent2" accent3="accent3" accent4="accent4" accent5="accent5" accent6="accent6" hlink="hlink" folHlink="folHlink"/>
  </p:clrMapOvr>
</p:sld>
</file>

<file path=ppt/slides/slide14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3B2CA-86B6-4036-B861-FA02320B31C1}"/>
              </a:ext>
            </a:extLst>
          </p:cNvPr>
          <p:cNvSpPr>
            <a:spLocks noGrp="1"/>
          </p:cNvSpPr>
          <p:nvPr>
            <p:ph type="title"/>
          </p:nvPr>
        </p:nvSpPr>
        <p:spPr>
          <a:xfrm>
            <a:off x="886968" y="1472184"/>
            <a:ext cx="3767328" cy="4581144"/>
          </a:xfrm>
        </p:spPr>
        <p:txBody>
          <a:bodyPr anchor="t">
            <a:normAutofit/>
          </a:bodyPr>
          <a:lstStyle/>
          <a:p>
            <a:r>
              <a:rPr lang="en-GB" sz="5400" dirty="0"/>
              <a:t>Evaluation </a:t>
            </a:r>
            <a:br>
              <a:rPr lang="en-GB" sz="5400" dirty="0"/>
            </a:br>
            <a:r>
              <a:rPr lang="en-GB" sz="5400" dirty="0"/>
              <a:t>- Did well </a:t>
            </a:r>
          </a:p>
        </p:txBody>
      </p:sp>
      <p:sp>
        <p:nvSpPr>
          <p:cNvPr id="3" name="Content Placeholder 2">
            <a:extLst>
              <a:ext uri="{FF2B5EF4-FFF2-40B4-BE49-F238E27FC236}">
                <a16:creationId xmlns:a16="http://schemas.microsoft.com/office/drawing/2014/main" id="{5EAE7507-72A3-46A5-8EA1-7AD0C1A23CBA}"/>
              </a:ext>
            </a:extLst>
          </p:cNvPr>
          <p:cNvSpPr>
            <a:spLocks noGrp="1"/>
          </p:cNvSpPr>
          <p:nvPr>
            <p:ph idx="1"/>
          </p:nvPr>
        </p:nvSpPr>
        <p:spPr>
          <a:xfrm>
            <a:off x="4270840" y="1318485"/>
            <a:ext cx="7170292" cy="4721631"/>
          </a:xfrm>
        </p:spPr>
        <p:txBody>
          <a:bodyPr>
            <a:normAutofit lnSpcReduction="10000"/>
          </a:bodyPr>
          <a:lstStyle/>
          <a:p>
            <a:r>
              <a:rPr lang="en-GB" sz="2400" dirty="0"/>
              <a:t>Throughout this project I found that I learnt a few skills such as being resourceful and using prop and items that we have and how to alter them. I also found that I learnt how to work better with a group and after time how to speak and get my point across. I also started working on my drawing skill and did my best to improve them. </a:t>
            </a:r>
            <a:r>
              <a:rPr lang="en-GB" sz="2400" dirty="0" err="1"/>
              <a:t>Im</a:t>
            </a:r>
            <a:r>
              <a:rPr lang="en-GB" sz="2400" dirty="0"/>
              <a:t> proud that I was able to learn these skills as I felt they are useful life skills to have and will come in handy in the future. I felt like the fact I was able to have five physical props on display 3 of which were decorated by me to fit what I needed and to help back up my ideas has really helped push me to do more with physical props. My time management for this project was also vastly improved compared to other projects of mine. </a:t>
            </a:r>
          </a:p>
        </p:txBody>
      </p:sp>
      <p:grpSp>
        <p:nvGrpSpPr>
          <p:cNvPr id="8" name="Group 7">
            <a:extLst>
              <a:ext uri="{FF2B5EF4-FFF2-40B4-BE49-F238E27FC236}">
                <a16:creationId xmlns:a16="http://schemas.microsoft.com/office/drawing/2014/main" id="{DDAE397D-2F47-480F-95CA-D5EDB24333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9" name="Freeform 5">
              <a:extLst>
                <a:ext uri="{FF2B5EF4-FFF2-40B4-BE49-F238E27FC236}">
                  <a16:creationId xmlns:a16="http://schemas.microsoft.com/office/drawing/2014/main" id="{BD66E0D2-4D47-45F5-9F6C-04DF950CB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0" name="Freeform 6">
              <a:extLst>
                <a:ext uri="{FF2B5EF4-FFF2-40B4-BE49-F238E27FC236}">
                  <a16:creationId xmlns:a16="http://schemas.microsoft.com/office/drawing/2014/main" id="{C36CD79E-81FA-41B2-9A38-E0E26BCBE8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7">
              <a:extLst>
                <a:ext uri="{FF2B5EF4-FFF2-40B4-BE49-F238E27FC236}">
                  <a16:creationId xmlns:a16="http://schemas.microsoft.com/office/drawing/2014/main" id="{58CF2E87-8DCB-4A21-A926-1879E39DE7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8">
              <a:extLst>
                <a:ext uri="{FF2B5EF4-FFF2-40B4-BE49-F238E27FC236}">
                  <a16:creationId xmlns:a16="http://schemas.microsoft.com/office/drawing/2014/main" id="{E8EBCED8-09A7-4078-908F-87C5C9094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9">
              <a:extLst>
                <a:ext uri="{FF2B5EF4-FFF2-40B4-BE49-F238E27FC236}">
                  <a16:creationId xmlns:a16="http://schemas.microsoft.com/office/drawing/2014/main" id="{881B8E24-1A3B-4288-834C-5C75EE61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10">
              <a:extLst>
                <a:ext uri="{FF2B5EF4-FFF2-40B4-BE49-F238E27FC236}">
                  <a16:creationId xmlns:a16="http://schemas.microsoft.com/office/drawing/2014/main" id="{CE6C6947-62CC-47B5-8006-0DBB11057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11">
              <a:extLst>
                <a:ext uri="{FF2B5EF4-FFF2-40B4-BE49-F238E27FC236}">
                  <a16:creationId xmlns:a16="http://schemas.microsoft.com/office/drawing/2014/main" id="{5A3EA873-FF38-49B1-AA18-6CAA8278A7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2">
              <a:extLst>
                <a:ext uri="{FF2B5EF4-FFF2-40B4-BE49-F238E27FC236}">
                  <a16:creationId xmlns:a16="http://schemas.microsoft.com/office/drawing/2014/main" id="{2B74FB34-BB05-4313-9474-A4F9B27A5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3">
              <a:extLst>
                <a:ext uri="{FF2B5EF4-FFF2-40B4-BE49-F238E27FC236}">
                  <a16:creationId xmlns:a16="http://schemas.microsoft.com/office/drawing/2014/main" id="{3673863D-063E-49A6-9856-52014BB4D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4">
              <a:extLst>
                <a:ext uri="{FF2B5EF4-FFF2-40B4-BE49-F238E27FC236}">
                  <a16:creationId xmlns:a16="http://schemas.microsoft.com/office/drawing/2014/main" id="{59E7384A-6379-482C-8070-680EA33AF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5">
              <a:extLst>
                <a:ext uri="{FF2B5EF4-FFF2-40B4-BE49-F238E27FC236}">
                  <a16:creationId xmlns:a16="http://schemas.microsoft.com/office/drawing/2014/main" id="{C6A49E1B-06B5-467F-97A5-EE77945A7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6">
              <a:extLst>
                <a:ext uri="{FF2B5EF4-FFF2-40B4-BE49-F238E27FC236}">
                  <a16:creationId xmlns:a16="http://schemas.microsoft.com/office/drawing/2014/main" id="{C67D60A3-4CE7-453B-97D1-08DD83271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7">
              <a:extLst>
                <a:ext uri="{FF2B5EF4-FFF2-40B4-BE49-F238E27FC236}">
                  <a16:creationId xmlns:a16="http://schemas.microsoft.com/office/drawing/2014/main" id="{1333C1DC-BC77-4584-B472-AE19C4A09F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8">
              <a:extLst>
                <a:ext uri="{FF2B5EF4-FFF2-40B4-BE49-F238E27FC236}">
                  <a16:creationId xmlns:a16="http://schemas.microsoft.com/office/drawing/2014/main" id="{30CC34F2-2D02-4DC8-8951-5E29E0866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9">
              <a:extLst>
                <a:ext uri="{FF2B5EF4-FFF2-40B4-BE49-F238E27FC236}">
                  <a16:creationId xmlns:a16="http://schemas.microsoft.com/office/drawing/2014/main" id="{C77A3E1B-1C72-4437-A8A1-FC659C9E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0">
              <a:extLst>
                <a:ext uri="{FF2B5EF4-FFF2-40B4-BE49-F238E27FC236}">
                  <a16:creationId xmlns:a16="http://schemas.microsoft.com/office/drawing/2014/main" id="{4EE3E561-115A-4994-832B-FB79E4498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21">
              <a:extLst>
                <a:ext uri="{FF2B5EF4-FFF2-40B4-BE49-F238E27FC236}">
                  <a16:creationId xmlns:a16="http://schemas.microsoft.com/office/drawing/2014/main" id="{D389D14E-E715-4844-8E58-ED5A66AB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6" name="Freeform 22">
              <a:extLst>
                <a:ext uri="{FF2B5EF4-FFF2-40B4-BE49-F238E27FC236}">
                  <a16:creationId xmlns:a16="http://schemas.microsoft.com/office/drawing/2014/main" id="{4208B28A-82FB-48D4-9087-806354C85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3">
              <a:extLst>
                <a:ext uri="{FF2B5EF4-FFF2-40B4-BE49-F238E27FC236}">
                  <a16:creationId xmlns:a16="http://schemas.microsoft.com/office/drawing/2014/main" id="{1330334B-C28B-49CB-8643-6EF946230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4">
              <a:extLst>
                <a:ext uri="{FF2B5EF4-FFF2-40B4-BE49-F238E27FC236}">
                  <a16:creationId xmlns:a16="http://schemas.microsoft.com/office/drawing/2014/main" id="{F221AA9B-1DD9-4FC4-947F-90C0582F7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5">
              <a:extLst>
                <a:ext uri="{FF2B5EF4-FFF2-40B4-BE49-F238E27FC236}">
                  <a16:creationId xmlns:a16="http://schemas.microsoft.com/office/drawing/2014/main" id="{9214B596-B3CC-43CB-A72A-2ADABBE5B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Isosceles Triangle 30">
            <a:extLst>
              <a:ext uri="{FF2B5EF4-FFF2-40B4-BE49-F238E27FC236}">
                <a16:creationId xmlns:a16="http://schemas.microsoft.com/office/drawing/2014/main" id="{64F9BF67-14D7-4F9D-A8E4-4BB8DE35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75225" y="1331697"/>
            <a:ext cx="193249" cy="166594"/>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Tree>
    <p:extLst>
      <p:ext uri="{BB962C8B-B14F-4D97-AF65-F5344CB8AC3E}">
        <p14:creationId xmlns:p14="http://schemas.microsoft.com/office/powerpoint/2010/main" val="3632604728"/>
      </p:ext>
    </p:extLst>
  </p:cSld>
  <p:clrMapOvr>
    <a:overrideClrMapping bg1="dk1" tx1="lt1" bg2="dk2" tx2="lt2" accent1="accent1" accent2="accent2" accent3="accent3" accent4="accent4" accent5="accent5" accent6="accent6" hlink="hlink" folHlink="folHlink"/>
  </p:clrMapOvr>
</p:sld>
</file>

<file path=ppt/slides/slide14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05483-28DC-4821-BA84-EA93F808CEFA}"/>
              </a:ext>
            </a:extLst>
          </p:cNvPr>
          <p:cNvSpPr>
            <a:spLocks noGrp="1"/>
          </p:cNvSpPr>
          <p:nvPr>
            <p:ph type="title"/>
          </p:nvPr>
        </p:nvSpPr>
        <p:spPr>
          <a:xfrm>
            <a:off x="886968" y="1472184"/>
            <a:ext cx="3767328" cy="4581144"/>
          </a:xfrm>
        </p:spPr>
        <p:txBody>
          <a:bodyPr anchor="t">
            <a:normAutofit/>
          </a:bodyPr>
          <a:lstStyle/>
          <a:p>
            <a:r>
              <a:rPr lang="en-GB" sz="5400" dirty="0"/>
              <a:t>Evaluation </a:t>
            </a:r>
            <a:br>
              <a:rPr lang="en-GB" sz="5400" dirty="0"/>
            </a:br>
            <a:r>
              <a:rPr lang="en-GB" sz="5400" dirty="0"/>
              <a:t>– Work on</a:t>
            </a:r>
          </a:p>
        </p:txBody>
      </p:sp>
      <p:sp>
        <p:nvSpPr>
          <p:cNvPr id="3" name="Content Placeholder 2">
            <a:extLst>
              <a:ext uri="{FF2B5EF4-FFF2-40B4-BE49-F238E27FC236}">
                <a16:creationId xmlns:a16="http://schemas.microsoft.com/office/drawing/2014/main" id="{824FB998-C8B7-4C15-808E-B1E466BF211A}"/>
              </a:ext>
            </a:extLst>
          </p:cNvPr>
          <p:cNvSpPr>
            <a:spLocks noGrp="1"/>
          </p:cNvSpPr>
          <p:nvPr>
            <p:ph idx="1"/>
          </p:nvPr>
        </p:nvSpPr>
        <p:spPr>
          <a:xfrm>
            <a:off x="4901946" y="1331697"/>
            <a:ext cx="6500622" cy="4721631"/>
          </a:xfrm>
        </p:spPr>
        <p:txBody>
          <a:bodyPr>
            <a:normAutofit/>
          </a:bodyPr>
          <a:lstStyle/>
          <a:p>
            <a:r>
              <a:rPr lang="en-GB" sz="2400" dirty="0"/>
              <a:t>While I am very happy with what I was able to do I feel like I still have things in need to improve on. One of the major things I feel like I should work on is my drawing skill. I feel like I need to work on my drawing skills and learn how to draw designs better as mine currently look a lot more cartoony and not very detailed. I need to spend time practicing how to draw and just adding details. Another thing I need to work on if my confidence, being able to talk and communicate with the group is important and at the start I was a lot more reserved and quiet and while I did communicate more as time went on, I should aim to communicate right from the start.</a:t>
            </a:r>
          </a:p>
        </p:txBody>
      </p:sp>
      <p:grpSp>
        <p:nvGrpSpPr>
          <p:cNvPr id="30" name="Group 7">
            <a:extLst>
              <a:ext uri="{FF2B5EF4-FFF2-40B4-BE49-F238E27FC236}">
                <a16:creationId xmlns:a16="http://schemas.microsoft.com/office/drawing/2014/main" id="{DDAE397D-2F47-480F-95CA-D5EDB24333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9" name="Freeform 5">
              <a:extLst>
                <a:ext uri="{FF2B5EF4-FFF2-40B4-BE49-F238E27FC236}">
                  <a16:creationId xmlns:a16="http://schemas.microsoft.com/office/drawing/2014/main" id="{BD66E0D2-4D47-45F5-9F6C-04DF950CB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32" name="Freeform 6">
              <a:extLst>
                <a:ext uri="{FF2B5EF4-FFF2-40B4-BE49-F238E27FC236}">
                  <a16:creationId xmlns:a16="http://schemas.microsoft.com/office/drawing/2014/main" id="{C36CD79E-81FA-41B2-9A38-E0E26BCBE8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7">
              <a:extLst>
                <a:ext uri="{FF2B5EF4-FFF2-40B4-BE49-F238E27FC236}">
                  <a16:creationId xmlns:a16="http://schemas.microsoft.com/office/drawing/2014/main" id="{58CF2E87-8DCB-4A21-A926-1879E39DE7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8">
              <a:extLst>
                <a:ext uri="{FF2B5EF4-FFF2-40B4-BE49-F238E27FC236}">
                  <a16:creationId xmlns:a16="http://schemas.microsoft.com/office/drawing/2014/main" id="{E8EBCED8-09A7-4078-908F-87C5C9094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9">
              <a:extLst>
                <a:ext uri="{FF2B5EF4-FFF2-40B4-BE49-F238E27FC236}">
                  <a16:creationId xmlns:a16="http://schemas.microsoft.com/office/drawing/2014/main" id="{881B8E24-1A3B-4288-834C-5C75EE61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10">
              <a:extLst>
                <a:ext uri="{FF2B5EF4-FFF2-40B4-BE49-F238E27FC236}">
                  <a16:creationId xmlns:a16="http://schemas.microsoft.com/office/drawing/2014/main" id="{CE6C6947-62CC-47B5-8006-0DBB11057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11">
              <a:extLst>
                <a:ext uri="{FF2B5EF4-FFF2-40B4-BE49-F238E27FC236}">
                  <a16:creationId xmlns:a16="http://schemas.microsoft.com/office/drawing/2014/main" id="{5A3EA873-FF38-49B1-AA18-6CAA8278A7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2">
              <a:extLst>
                <a:ext uri="{FF2B5EF4-FFF2-40B4-BE49-F238E27FC236}">
                  <a16:creationId xmlns:a16="http://schemas.microsoft.com/office/drawing/2014/main" id="{2B74FB34-BB05-4313-9474-A4F9B27A5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3">
              <a:extLst>
                <a:ext uri="{FF2B5EF4-FFF2-40B4-BE49-F238E27FC236}">
                  <a16:creationId xmlns:a16="http://schemas.microsoft.com/office/drawing/2014/main" id="{3673863D-063E-49A6-9856-52014BB4D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4">
              <a:extLst>
                <a:ext uri="{FF2B5EF4-FFF2-40B4-BE49-F238E27FC236}">
                  <a16:creationId xmlns:a16="http://schemas.microsoft.com/office/drawing/2014/main" id="{59E7384A-6379-482C-8070-680EA33AF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5">
              <a:extLst>
                <a:ext uri="{FF2B5EF4-FFF2-40B4-BE49-F238E27FC236}">
                  <a16:creationId xmlns:a16="http://schemas.microsoft.com/office/drawing/2014/main" id="{C6A49E1B-06B5-467F-97A5-EE77945A7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6">
              <a:extLst>
                <a:ext uri="{FF2B5EF4-FFF2-40B4-BE49-F238E27FC236}">
                  <a16:creationId xmlns:a16="http://schemas.microsoft.com/office/drawing/2014/main" id="{C67D60A3-4CE7-453B-97D1-08DD83271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7">
              <a:extLst>
                <a:ext uri="{FF2B5EF4-FFF2-40B4-BE49-F238E27FC236}">
                  <a16:creationId xmlns:a16="http://schemas.microsoft.com/office/drawing/2014/main" id="{1333C1DC-BC77-4584-B472-AE19C4A09F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8">
              <a:extLst>
                <a:ext uri="{FF2B5EF4-FFF2-40B4-BE49-F238E27FC236}">
                  <a16:creationId xmlns:a16="http://schemas.microsoft.com/office/drawing/2014/main" id="{30CC34F2-2D02-4DC8-8951-5E29E0866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9">
              <a:extLst>
                <a:ext uri="{FF2B5EF4-FFF2-40B4-BE49-F238E27FC236}">
                  <a16:creationId xmlns:a16="http://schemas.microsoft.com/office/drawing/2014/main" id="{C77A3E1B-1C72-4437-A8A1-FC659C9E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0">
              <a:extLst>
                <a:ext uri="{FF2B5EF4-FFF2-40B4-BE49-F238E27FC236}">
                  <a16:creationId xmlns:a16="http://schemas.microsoft.com/office/drawing/2014/main" id="{4EE3E561-115A-4994-832B-FB79E4498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21">
              <a:extLst>
                <a:ext uri="{FF2B5EF4-FFF2-40B4-BE49-F238E27FC236}">
                  <a16:creationId xmlns:a16="http://schemas.microsoft.com/office/drawing/2014/main" id="{D389D14E-E715-4844-8E58-ED5A66AB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6" name="Freeform 22">
              <a:extLst>
                <a:ext uri="{FF2B5EF4-FFF2-40B4-BE49-F238E27FC236}">
                  <a16:creationId xmlns:a16="http://schemas.microsoft.com/office/drawing/2014/main" id="{4208B28A-82FB-48D4-9087-806354C85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3">
              <a:extLst>
                <a:ext uri="{FF2B5EF4-FFF2-40B4-BE49-F238E27FC236}">
                  <a16:creationId xmlns:a16="http://schemas.microsoft.com/office/drawing/2014/main" id="{1330334B-C28B-49CB-8643-6EF946230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4">
              <a:extLst>
                <a:ext uri="{FF2B5EF4-FFF2-40B4-BE49-F238E27FC236}">
                  <a16:creationId xmlns:a16="http://schemas.microsoft.com/office/drawing/2014/main" id="{F221AA9B-1DD9-4FC4-947F-90C0582F7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5">
              <a:extLst>
                <a:ext uri="{FF2B5EF4-FFF2-40B4-BE49-F238E27FC236}">
                  <a16:creationId xmlns:a16="http://schemas.microsoft.com/office/drawing/2014/main" id="{9214B596-B3CC-43CB-A72A-2ADABBE5B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Isosceles Triangle 30">
            <a:extLst>
              <a:ext uri="{FF2B5EF4-FFF2-40B4-BE49-F238E27FC236}">
                <a16:creationId xmlns:a16="http://schemas.microsoft.com/office/drawing/2014/main" id="{64F9BF67-14D7-4F9D-A8E4-4BB8DE35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75225" y="1331697"/>
            <a:ext cx="193249" cy="166594"/>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Tree>
    <p:extLst>
      <p:ext uri="{BB962C8B-B14F-4D97-AF65-F5344CB8AC3E}">
        <p14:creationId xmlns:p14="http://schemas.microsoft.com/office/powerpoint/2010/main" val="3214781039"/>
      </p:ext>
    </p:extLst>
  </p:cSld>
  <p:clrMapOvr>
    <a:overrideClrMapping bg1="dk1" tx1="lt1" bg2="dk2" tx2="lt2" accent1="accent1" accent2="accent2" accent3="accent3" accent4="accent4" accent5="accent5" accent6="accent6" hlink="hlink" folHlink="folHlink"/>
  </p:clrMapOvr>
</p:sld>
</file>

<file path=ppt/slides/slide15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F28A1-331C-411E-B747-10765AEDCE92}"/>
              </a:ext>
            </a:extLst>
          </p:cNvPr>
          <p:cNvSpPr>
            <a:spLocks noGrp="1"/>
          </p:cNvSpPr>
          <p:nvPr>
            <p:ph type="title"/>
          </p:nvPr>
        </p:nvSpPr>
        <p:spPr>
          <a:xfrm>
            <a:off x="886968" y="1472184"/>
            <a:ext cx="3767328" cy="4581144"/>
          </a:xfrm>
        </p:spPr>
        <p:txBody>
          <a:bodyPr anchor="t">
            <a:normAutofit/>
          </a:bodyPr>
          <a:lstStyle/>
          <a:p>
            <a:r>
              <a:rPr lang="en-GB" sz="5400"/>
              <a:t>Evaluation – Take Forward and overall </a:t>
            </a:r>
          </a:p>
        </p:txBody>
      </p:sp>
      <p:sp>
        <p:nvSpPr>
          <p:cNvPr id="3" name="Content Placeholder 2">
            <a:extLst>
              <a:ext uri="{FF2B5EF4-FFF2-40B4-BE49-F238E27FC236}">
                <a16:creationId xmlns:a16="http://schemas.microsoft.com/office/drawing/2014/main" id="{C7A26EBF-4AD2-4A6E-8111-0A56DB5CAE77}"/>
              </a:ext>
            </a:extLst>
          </p:cNvPr>
          <p:cNvSpPr>
            <a:spLocks noGrp="1"/>
          </p:cNvSpPr>
          <p:nvPr>
            <p:ph idx="1"/>
          </p:nvPr>
        </p:nvSpPr>
        <p:spPr>
          <a:xfrm>
            <a:off x="5248656" y="1472184"/>
            <a:ext cx="6153912" cy="4581144"/>
          </a:xfrm>
        </p:spPr>
        <p:txBody>
          <a:bodyPr>
            <a:normAutofit/>
          </a:bodyPr>
          <a:lstStyle/>
          <a:p>
            <a:r>
              <a:rPr lang="en-GB" sz="2200" dirty="0"/>
              <a:t>After this project there are a few thing I would take forward. The main thing I would take forward is communicating. I want to take forward the use of constant communications and being able to speak my mind. I would also like to take forward the use of physical items to help get my ideas across in the way I need it to as I find it helps me set a goal to work towards if I have something to make. </a:t>
            </a:r>
          </a:p>
          <a:p>
            <a:endParaRPr lang="en-GB" sz="2200" dirty="0"/>
          </a:p>
          <a:p>
            <a:r>
              <a:rPr lang="en-GB" sz="2200" dirty="0"/>
              <a:t>Overall I am happy with how the projected turned out and I felt I tried my hardest to be as knowledgeable in the script as I could and make it relevant to my areas as a prop designer.</a:t>
            </a:r>
          </a:p>
        </p:txBody>
      </p:sp>
      <p:grpSp>
        <p:nvGrpSpPr>
          <p:cNvPr id="8" name="Group 7">
            <a:extLst>
              <a:ext uri="{FF2B5EF4-FFF2-40B4-BE49-F238E27FC236}">
                <a16:creationId xmlns:a16="http://schemas.microsoft.com/office/drawing/2014/main" id="{DDAE397D-2F47-480F-95CA-D5EDB24333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9" name="Freeform 5">
              <a:extLst>
                <a:ext uri="{FF2B5EF4-FFF2-40B4-BE49-F238E27FC236}">
                  <a16:creationId xmlns:a16="http://schemas.microsoft.com/office/drawing/2014/main" id="{BD66E0D2-4D47-45F5-9F6C-04DF950CB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0" name="Freeform 6">
              <a:extLst>
                <a:ext uri="{FF2B5EF4-FFF2-40B4-BE49-F238E27FC236}">
                  <a16:creationId xmlns:a16="http://schemas.microsoft.com/office/drawing/2014/main" id="{C36CD79E-81FA-41B2-9A38-E0E26BCBE8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7">
              <a:extLst>
                <a:ext uri="{FF2B5EF4-FFF2-40B4-BE49-F238E27FC236}">
                  <a16:creationId xmlns:a16="http://schemas.microsoft.com/office/drawing/2014/main" id="{58CF2E87-8DCB-4A21-A926-1879E39DE7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8">
              <a:extLst>
                <a:ext uri="{FF2B5EF4-FFF2-40B4-BE49-F238E27FC236}">
                  <a16:creationId xmlns:a16="http://schemas.microsoft.com/office/drawing/2014/main" id="{E8EBCED8-09A7-4078-908F-87C5C9094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9">
              <a:extLst>
                <a:ext uri="{FF2B5EF4-FFF2-40B4-BE49-F238E27FC236}">
                  <a16:creationId xmlns:a16="http://schemas.microsoft.com/office/drawing/2014/main" id="{881B8E24-1A3B-4288-834C-5C75EE61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10">
              <a:extLst>
                <a:ext uri="{FF2B5EF4-FFF2-40B4-BE49-F238E27FC236}">
                  <a16:creationId xmlns:a16="http://schemas.microsoft.com/office/drawing/2014/main" id="{CE6C6947-62CC-47B5-8006-0DBB11057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11">
              <a:extLst>
                <a:ext uri="{FF2B5EF4-FFF2-40B4-BE49-F238E27FC236}">
                  <a16:creationId xmlns:a16="http://schemas.microsoft.com/office/drawing/2014/main" id="{5A3EA873-FF38-49B1-AA18-6CAA8278A7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2">
              <a:extLst>
                <a:ext uri="{FF2B5EF4-FFF2-40B4-BE49-F238E27FC236}">
                  <a16:creationId xmlns:a16="http://schemas.microsoft.com/office/drawing/2014/main" id="{2B74FB34-BB05-4313-9474-A4F9B27A5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3">
              <a:extLst>
                <a:ext uri="{FF2B5EF4-FFF2-40B4-BE49-F238E27FC236}">
                  <a16:creationId xmlns:a16="http://schemas.microsoft.com/office/drawing/2014/main" id="{3673863D-063E-49A6-9856-52014BB4D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4">
              <a:extLst>
                <a:ext uri="{FF2B5EF4-FFF2-40B4-BE49-F238E27FC236}">
                  <a16:creationId xmlns:a16="http://schemas.microsoft.com/office/drawing/2014/main" id="{59E7384A-6379-482C-8070-680EA33AF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5">
              <a:extLst>
                <a:ext uri="{FF2B5EF4-FFF2-40B4-BE49-F238E27FC236}">
                  <a16:creationId xmlns:a16="http://schemas.microsoft.com/office/drawing/2014/main" id="{C6A49E1B-06B5-467F-97A5-EE77945A7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6">
              <a:extLst>
                <a:ext uri="{FF2B5EF4-FFF2-40B4-BE49-F238E27FC236}">
                  <a16:creationId xmlns:a16="http://schemas.microsoft.com/office/drawing/2014/main" id="{C67D60A3-4CE7-453B-97D1-08DD83271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7">
              <a:extLst>
                <a:ext uri="{FF2B5EF4-FFF2-40B4-BE49-F238E27FC236}">
                  <a16:creationId xmlns:a16="http://schemas.microsoft.com/office/drawing/2014/main" id="{1333C1DC-BC77-4584-B472-AE19C4A09F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8">
              <a:extLst>
                <a:ext uri="{FF2B5EF4-FFF2-40B4-BE49-F238E27FC236}">
                  <a16:creationId xmlns:a16="http://schemas.microsoft.com/office/drawing/2014/main" id="{30CC34F2-2D02-4DC8-8951-5E29E0866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9">
              <a:extLst>
                <a:ext uri="{FF2B5EF4-FFF2-40B4-BE49-F238E27FC236}">
                  <a16:creationId xmlns:a16="http://schemas.microsoft.com/office/drawing/2014/main" id="{C77A3E1B-1C72-4437-A8A1-FC659C9E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0">
              <a:extLst>
                <a:ext uri="{FF2B5EF4-FFF2-40B4-BE49-F238E27FC236}">
                  <a16:creationId xmlns:a16="http://schemas.microsoft.com/office/drawing/2014/main" id="{4EE3E561-115A-4994-832B-FB79E4498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21">
              <a:extLst>
                <a:ext uri="{FF2B5EF4-FFF2-40B4-BE49-F238E27FC236}">
                  <a16:creationId xmlns:a16="http://schemas.microsoft.com/office/drawing/2014/main" id="{D389D14E-E715-4844-8E58-ED5A66AB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6" name="Freeform 22">
              <a:extLst>
                <a:ext uri="{FF2B5EF4-FFF2-40B4-BE49-F238E27FC236}">
                  <a16:creationId xmlns:a16="http://schemas.microsoft.com/office/drawing/2014/main" id="{4208B28A-82FB-48D4-9087-806354C85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3">
              <a:extLst>
                <a:ext uri="{FF2B5EF4-FFF2-40B4-BE49-F238E27FC236}">
                  <a16:creationId xmlns:a16="http://schemas.microsoft.com/office/drawing/2014/main" id="{1330334B-C28B-49CB-8643-6EF946230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4">
              <a:extLst>
                <a:ext uri="{FF2B5EF4-FFF2-40B4-BE49-F238E27FC236}">
                  <a16:creationId xmlns:a16="http://schemas.microsoft.com/office/drawing/2014/main" id="{F221AA9B-1DD9-4FC4-947F-90C0582F7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5">
              <a:extLst>
                <a:ext uri="{FF2B5EF4-FFF2-40B4-BE49-F238E27FC236}">
                  <a16:creationId xmlns:a16="http://schemas.microsoft.com/office/drawing/2014/main" id="{9214B596-B3CC-43CB-A72A-2ADABBE5B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Isosceles Triangle 30">
            <a:extLst>
              <a:ext uri="{FF2B5EF4-FFF2-40B4-BE49-F238E27FC236}">
                <a16:creationId xmlns:a16="http://schemas.microsoft.com/office/drawing/2014/main" id="{64F9BF67-14D7-4F9D-A8E4-4BB8DE3512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75225" y="1331697"/>
            <a:ext cx="193249" cy="166594"/>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Tree>
    <p:extLst>
      <p:ext uri="{BB962C8B-B14F-4D97-AF65-F5344CB8AC3E}">
        <p14:creationId xmlns:p14="http://schemas.microsoft.com/office/powerpoint/2010/main" val="7803771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7544</Words>
  <Application>Microsoft Office PowerPoint</Application>
  <PresentationFormat>Widescreen</PresentationFormat>
  <Paragraphs>585</Paragraphs>
  <Slides>150</Slides>
  <Notes>24</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150</vt:i4>
      </vt:variant>
    </vt:vector>
  </HeadingPairs>
  <TitlesOfParts>
    <vt:vector size="158" baseType="lpstr">
      <vt:lpstr>Arial</vt:lpstr>
      <vt:lpstr>Blackadder ITC</vt:lpstr>
      <vt:lpstr>Calibri</vt:lpstr>
      <vt:lpstr>Calibri Light</vt:lpstr>
      <vt:lpstr>Tw Cen MT</vt:lpstr>
      <vt:lpstr>office theme</vt:lpstr>
      <vt:lpstr>Office Theme</vt:lpstr>
      <vt:lpstr>Simple Light</vt:lpstr>
      <vt:lpstr>Design Process </vt:lpstr>
      <vt:lpstr>Aims </vt:lpstr>
      <vt:lpstr>My roles as the Props Designer and Maker</vt:lpstr>
      <vt:lpstr>My thoughts on poetry</vt:lpstr>
      <vt:lpstr>PowerPoint Presentation</vt:lpstr>
      <vt:lpstr>PowerPoint Presentation</vt:lpstr>
      <vt:lpstr>Victorian period </vt:lpstr>
      <vt:lpstr>Inventions</vt:lpstr>
      <vt:lpstr>Victorian Architecture </vt:lpstr>
      <vt:lpstr>Victorian female clothing</vt:lpstr>
      <vt:lpstr>Victorian male clothing </vt:lpstr>
      <vt:lpstr>Jack The Ripper</vt:lpstr>
      <vt:lpstr>Victorian Circus</vt:lpstr>
      <vt:lpstr>PowerPoint Presentation</vt:lpstr>
      <vt:lpstr>Circus outfits</vt:lpstr>
      <vt:lpstr>Seve steps of design </vt:lpstr>
      <vt:lpstr>Group</vt:lpstr>
      <vt:lpstr>PowerPoint Presentation</vt:lpstr>
      <vt:lpstr>PowerPoint Presentation</vt:lpstr>
      <vt:lpstr>Our Views</vt:lpstr>
      <vt:lpstr>Night at the Circus </vt:lpstr>
      <vt:lpstr>First Read Thoughts</vt:lpstr>
      <vt:lpstr>Second Read Thoughts</vt:lpstr>
      <vt:lpstr>Third Read Through </vt:lpstr>
      <vt:lpstr>What is the plot?</vt:lpstr>
      <vt:lpstr>What are the themes?</vt:lpstr>
      <vt:lpstr>What is the Logic?</vt:lpstr>
      <vt:lpstr>What is the Exposition? (wat are the characters doing)</vt:lpstr>
      <vt:lpstr>What is the Complications</vt:lpstr>
      <vt:lpstr>What creates Tension</vt:lpstr>
      <vt:lpstr>What is the Main Question?</vt:lpstr>
      <vt:lpstr>What is the Main Action </vt:lpstr>
      <vt:lpstr>What is the Cause of the Action</vt:lpstr>
      <vt:lpstr>What is the Resulting Action</vt:lpstr>
      <vt:lpstr>What is the Conclusion?</vt:lpstr>
      <vt:lpstr>Who is the Protagonist </vt:lpstr>
      <vt:lpstr>Who is the Antagonist </vt:lpstr>
      <vt:lpstr>Who is the most Interesting Character</vt:lpstr>
      <vt:lpstr>Where does the story take place</vt:lpstr>
      <vt:lpstr>What is the intent of the scene</vt:lpstr>
      <vt:lpstr>What are the plot points</vt:lpstr>
      <vt:lpstr>What is the climax of each scene</vt:lpstr>
      <vt:lpstr>What is the resolution?</vt:lpstr>
      <vt:lpstr>What is the Conclusion </vt:lpstr>
      <vt:lpstr>Important lines in Dialog </vt:lpstr>
      <vt:lpstr>Which character controls the scene?</vt:lpstr>
      <vt:lpstr>What are the beats/unit changes</vt:lpstr>
      <vt:lpstr>Changes of the century - Research</vt:lpstr>
      <vt:lpstr>Early 1800</vt:lpstr>
      <vt:lpstr>Early 1800</vt:lpstr>
      <vt:lpstr>Things start to change</vt:lpstr>
      <vt:lpstr>What these changes mean for everyone </vt:lpstr>
      <vt:lpstr>What some men believed this meant </vt:lpstr>
      <vt:lpstr>Feminism </vt:lpstr>
      <vt:lpstr>Slavery </vt:lpstr>
      <vt:lpstr>Tough time changing</vt:lpstr>
      <vt:lpstr>How does this relate to the script</vt:lpstr>
      <vt:lpstr>PowerPoint Presentation</vt:lpstr>
      <vt:lpstr>PowerPoint Presentation</vt:lpstr>
      <vt:lpstr>PowerPoint Presentation</vt:lpstr>
      <vt:lpstr>PowerPoint Presentation</vt:lpstr>
      <vt:lpstr>Decided Details</vt:lpstr>
      <vt:lpstr>Characters representing</vt:lpstr>
      <vt:lpstr>Props list Act 1 – scene 1</vt:lpstr>
      <vt:lpstr>Props List Act 2 - Scene 1</vt:lpstr>
      <vt:lpstr>Prop List Act 2 – Scene 2</vt:lpstr>
      <vt:lpstr>Prop List Act 2 – Scene 3</vt:lpstr>
      <vt:lpstr>Prop List Act 2 – Scene 4</vt:lpstr>
      <vt:lpstr>Prop List Act 2 – Scene 5</vt:lpstr>
      <vt:lpstr>Prop List Act 2 – Scene 6 </vt:lpstr>
      <vt:lpstr>Prop List Act 3 – Scene 7</vt:lpstr>
      <vt:lpstr>Common/ Recurring Props </vt:lpstr>
      <vt:lpstr>Set Idea</vt:lpstr>
      <vt:lpstr>Enflamed </vt:lpstr>
      <vt:lpstr>Visual imagery </vt:lpstr>
      <vt:lpstr>Victorian notebook and Pen/ pencils</vt:lpstr>
      <vt:lpstr>Victorian Pianos</vt:lpstr>
      <vt:lpstr>Pigeon and jellied eels</vt:lpstr>
      <vt:lpstr>Victorian Clock</vt:lpstr>
      <vt:lpstr>Victorian sword</vt:lpstr>
      <vt:lpstr>Victorian women's bag</vt:lpstr>
      <vt:lpstr>Victorian Alcohol bottles</vt:lpstr>
      <vt:lpstr>Colour pallet for bottles</vt:lpstr>
      <vt:lpstr>cigarettes</vt:lpstr>
      <vt:lpstr>Bath</vt:lpstr>
      <vt:lpstr>Kerosene</vt:lpstr>
      <vt:lpstr>Dressing case</vt:lpstr>
      <vt:lpstr>Jewellery Box</vt:lpstr>
      <vt:lpstr>Ring stand and perfume bottles </vt:lpstr>
      <vt:lpstr>Drinks tray</vt:lpstr>
      <vt:lpstr>Candles and plants</vt:lpstr>
      <vt:lpstr>Drum</vt:lpstr>
      <vt:lpstr>Victorian Guns</vt:lpstr>
      <vt:lpstr>Weight bar and water hose </vt:lpstr>
      <vt:lpstr>Victorian small mirror </vt:lpstr>
      <vt:lpstr>Victorian makeup </vt:lpstr>
      <vt:lpstr>Victorian chair and desk</vt:lpstr>
      <vt:lpstr>Victorian Camera </vt:lpstr>
      <vt:lpstr>Victorian chocolate box</vt:lpstr>
      <vt:lpstr>Victorian knives</vt:lpstr>
      <vt:lpstr>Victorian Dagger</vt:lpstr>
      <vt:lpstr>Victorian Radio</vt:lpstr>
      <vt:lpstr>Weapons during a performance </vt:lpstr>
      <vt:lpstr>Weapons during a performance</vt:lpstr>
      <vt:lpstr>Companies for fight directing</vt:lpstr>
      <vt:lpstr>Promenade theatre </vt:lpstr>
      <vt:lpstr>PowerPoint Presentation</vt:lpstr>
      <vt:lpstr>Night at the circus previous shows </vt:lpstr>
      <vt:lpstr>Whats next </vt:lpstr>
      <vt:lpstr>Props mood board for each scene</vt:lpstr>
      <vt:lpstr>PowerPoint Presentation</vt:lpstr>
      <vt:lpstr>PowerPoint Presentation</vt:lpstr>
      <vt:lpstr>Jewellery Box Design </vt:lpstr>
      <vt:lpstr>PowerPoint Presentation</vt:lpstr>
      <vt:lpstr>Jewellery Box</vt:lpstr>
      <vt:lpstr>PowerPoint Presentation</vt:lpstr>
      <vt:lpstr>PowerPoint Presentation</vt:lpstr>
      <vt:lpstr>PowerPoint Presentation</vt:lpstr>
      <vt:lpstr>Sword</vt:lpstr>
      <vt:lpstr>PowerPoint Presentation</vt:lpstr>
      <vt:lpstr>PowerPoint Presentation</vt:lpstr>
      <vt:lpstr>PowerPoint Presentation</vt:lpstr>
      <vt:lpstr>PowerPoint Presentation</vt:lpstr>
      <vt:lpstr>Drum</vt:lpstr>
      <vt:lpstr>PowerPoint Presentation</vt:lpstr>
      <vt:lpstr>PowerPoint Presentation</vt:lpstr>
      <vt:lpstr>Lizzies Bag</vt:lpstr>
      <vt:lpstr>PowerPoint Presentation</vt:lpstr>
      <vt:lpstr>PowerPoint Presentation</vt:lpstr>
      <vt:lpstr>Gun</vt:lpstr>
      <vt:lpstr>PowerPoint Presentation</vt:lpstr>
      <vt:lpstr>PowerPoint Presentation</vt:lpstr>
      <vt:lpstr>Dagger</vt:lpstr>
      <vt:lpstr>PowerPoint Presentation</vt:lpstr>
      <vt:lpstr>PowerPoint Presentation</vt:lpstr>
      <vt:lpstr>PowerPoint Presentation</vt:lpstr>
      <vt:lpstr>Travel Trunk</vt:lpstr>
      <vt:lpstr>PowerPoint Presentation</vt:lpstr>
      <vt:lpstr>PowerPoint Presentation</vt:lpstr>
      <vt:lpstr>PowerPoint Presentation</vt:lpstr>
      <vt:lpstr>PowerPoint Presentation</vt:lpstr>
      <vt:lpstr>Vase</vt:lpstr>
      <vt:lpstr>PowerPoint Presentation</vt:lpstr>
      <vt:lpstr>PowerPoint Presentation</vt:lpstr>
      <vt:lpstr>PowerPoint Presentation</vt:lpstr>
      <vt:lpstr>Radio</vt:lpstr>
      <vt:lpstr>Thoughts on the Presentation </vt:lpstr>
      <vt:lpstr>Evaluation  - Did well </vt:lpstr>
      <vt:lpstr>Evaluation  – Work on</vt:lpstr>
      <vt:lpstr>Evaluation – Take Forward and overall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 Process </dc:title>
  <dc:creator>Amy Evans (1902696)</dc:creator>
  <cp:lastModifiedBy>Amy Evans (1902696)</cp:lastModifiedBy>
  <cp:revision>2</cp:revision>
  <dcterms:created xsi:type="dcterms:W3CDTF">2020-11-19T21:43:35Z</dcterms:created>
  <dcterms:modified xsi:type="dcterms:W3CDTF">2020-11-19T21:44:54Z</dcterms:modified>
</cp:coreProperties>
</file>