
<file path=[Content_Types].xml><?xml version="1.0" encoding="utf-8"?>
<Types xmlns="http://schemas.openxmlformats.org/package/2006/content-types">
  <Default Extension="jpeg" ContentType="image/jpeg"/>
  <Default Extension="mkv" ContentType="video/unknown"/>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0F3DD6B-2407-412C-BA10-DAAC2D3717D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4140DF-67F1-4048-97D0-0387636E8259}">
      <dgm:prSet/>
      <dgm:spPr/>
      <dgm:t>
        <a:bodyPr/>
        <a:lstStyle/>
        <a:p>
          <a:r>
            <a:rPr lang="en-GB"/>
            <a:t>Ai and machine learning tools that help with automation when working with large datasets or repetitive tasks, tools are now capable of automatically finding evidence and extracting that data.</a:t>
          </a:r>
          <a:endParaRPr lang="en-US"/>
        </a:p>
      </dgm:t>
    </dgm:pt>
    <dgm:pt modelId="{9721AAAB-82A5-44BD-8EBD-B15385BBF9DC}" type="parTrans" cxnId="{FBE9AC74-E4EC-4A6D-811D-8FC62BFD7879}">
      <dgm:prSet/>
      <dgm:spPr/>
      <dgm:t>
        <a:bodyPr/>
        <a:lstStyle/>
        <a:p>
          <a:endParaRPr lang="en-US"/>
        </a:p>
      </dgm:t>
    </dgm:pt>
    <dgm:pt modelId="{EC05CC25-9B24-4C9F-A18F-63FD8599F08F}" type="sibTrans" cxnId="{FBE9AC74-E4EC-4A6D-811D-8FC62BFD7879}">
      <dgm:prSet/>
      <dgm:spPr/>
      <dgm:t>
        <a:bodyPr/>
        <a:lstStyle/>
        <a:p>
          <a:endParaRPr lang="en-US"/>
        </a:p>
      </dgm:t>
    </dgm:pt>
    <dgm:pt modelId="{21EEE3AF-96F2-4C83-BD62-24C284437D68}">
      <dgm:prSet/>
      <dgm:spPr/>
      <dgm:t>
        <a:bodyPr/>
        <a:lstStyle/>
        <a:p>
          <a:r>
            <a:rPr lang="en-GB" dirty="0"/>
            <a:t>Advancements towards cloud-based forensics, the more we move to the cloud the more advancements are being made in investigating the cloud environment. </a:t>
          </a:r>
          <a:endParaRPr lang="en-US" dirty="0"/>
        </a:p>
      </dgm:t>
    </dgm:pt>
    <dgm:pt modelId="{B8F0FDC8-D774-4CE3-8585-750A33911AF0}" type="parTrans" cxnId="{BFB5DD72-F8B4-4A0D-8C65-49CE4ADE460D}">
      <dgm:prSet/>
      <dgm:spPr/>
      <dgm:t>
        <a:bodyPr/>
        <a:lstStyle/>
        <a:p>
          <a:endParaRPr lang="en-US"/>
        </a:p>
      </dgm:t>
    </dgm:pt>
    <dgm:pt modelId="{371BB8C4-09FA-444B-9A8F-85EA8C0F8154}" type="sibTrans" cxnId="{BFB5DD72-F8B4-4A0D-8C65-49CE4ADE460D}">
      <dgm:prSet/>
      <dgm:spPr/>
      <dgm:t>
        <a:bodyPr/>
        <a:lstStyle/>
        <a:p>
          <a:endParaRPr lang="en-US"/>
        </a:p>
      </dgm:t>
    </dgm:pt>
    <dgm:pt modelId="{AE14036D-E4D1-4FCE-81A8-AFE39A01300C}" type="pres">
      <dgm:prSet presAssocID="{A0F3DD6B-2407-412C-BA10-DAAC2D3717D6}" presName="root" presStyleCnt="0">
        <dgm:presLayoutVars>
          <dgm:dir/>
          <dgm:resizeHandles val="exact"/>
        </dgm:presLayoutVars>
      </dgm:prSet>
      <dgm:spPr/>
    </dgm:pt>
    <dgm:pt modelId="{8B88E3E3-85E9-4479-812A-3DCFE2B8A4E4}" type="pres">
      <dgm:prSet presAssocID="{174140DF-67F1-4048-97D0-0387636E8259}" presName="compNode" presStyleCnt="0"/>
      <dgm:spPr/>
    </dgm:pt>
    <dgm:pt modelId="{60A4CB98-D81B-43BB-9980-EDC37509EA49}" type="pres">
      <dgm:prSet presAssocID="{174140DF-67F1-4048-97D0-0387636E8259}" presName="bgRect" presStyleLbl="bgShp" presStyleIdx="0" presStyleCnt="2"/>
      <dgm:spPr/>
    </dgm:pt>
    <dgm:pt modelId="{82B8D5DA-761F-4D95-9D43-843CA11D9CAA}" type="pres">
      <dgm:prSet presAssocID="{174140DF-67F1-4048-97D0-0387636E825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3C873E97-09E3-4848-8BDC-A9266ED637CF}" type="pres">
      <dgm:prSet presAssocID="{174140DF-67F1-4048-97D0-0387636E8259}" presName="spaceRect" presStyleCnt="0"/>
      <dgm:spPr/>
    </dgm:pt>
    <dgm:pt modelId="{7B99F3A3-7133-4C7D-861A-CFBE2E1CAC8D}" type="pres">
      <dgm:prSet presAssocID="{174140DF-67F1-4048-97D0-0387636E8259}" presName="parTx" presStyleLbl="revTx" presStyleIdx="0" presStyleCnt="2">
        <dgm:presLayoutVars>
          <dgm:chMax val="0"/>
          <dgm:chPref val="0"/>
        </dgm:presLayoutVars>
      </dgm:prSet>
      <dgm:spPr/>
    </dgm:pt>
    <dgm:pt modelId="{C441D624-793D-41FB-AE13-42137ED9BBE3}" type="pres">
      <dgm:prSet presAssocID="{EC05CC25-9B24-4C9F-A18F-63FD8599F08F}" presName="sibTrans" presStyleCnt="0"/>
      <dgm:spPr/>
    </dgm:pt>
    <dgm:pt modelId="{B1437DB7-5ECE-470D-A494-F6E054A69512}" type="pres">
      <dgm:prSet presAssocID="{21EEE3AF-96F2-4C83-BD62-24C284437D68}" presName="compNode" presStyleCnt="0"/>
      <dgm:spPr/>
    </dgm:pt>
    <dgm:pt modelId="{BDBA325D-29CD-46E7-93B6-89FA77864FC0}" type="pres">
      <dgm:prSet presAssocID="{21EEE3AF-96F2-4C83-BD62-24C284437D68}" presName="bgRect" presStyleLbl="bgShp" presStyleIdx="1" presStyleCnt="2"/>
      <dgm:spPr/>
    </dgm:pt>
    <dgm:pt modelId="{EE5CDEDF-EED2-4585-A362-BDF085021FF2}" type="pres">
      <dgm:prSet presAssocID="{21EEE3AF-96F2-4C83-BD62-24C284437D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490B8EB5-97A8-4992-A045-223241CD7B9C}" type="pres">
      <dgm:prSet presAssocID="{21EEE3AF-96F2-4C83-BD62-24C284437D68}" presName="spaceRect" presStyleCnt="0"/>
      <dgm:spPr/>
    </dgm:pt>
    <dgm:pt modelId="{B1269850-8BBA-4ACB-B183-03DC88014BD0}" type="pres">
      <dgm:prSet presAssocID="{21EEE3AF-96F2-4C83-BD62-24C284437D68}" presName="parTx" presStyleLbl="revTx" presStyleIdx="1" presStyleCnt="2">
        <dgm:presLayoutVars>
          <dgm:chMax val="0"/>
          <dgm:chPref val="0"/>
        </dgm:presLayoutVars>
      </dgm:prSet>
      <dgm:spPr/>
    </dgm:pt>
  </dgm:ptLst>
  <dgm:cxnLst>
    <dgm:cxn modelId="{03350619-9FB2-4D10-960E-956806C71B1C}" type="presOf" srcId="{21EEE3AF-96F2-4C83-BD62-24C284437D68}" destId="{B1269850-8BBA-4ACB-B183-03DC88014BD0}" srcOrd="0" destOrd="0" presId="urn:microsoft.com/office/officeart/2018/2/layout/IconVerticalSolidList"/>
    <dgm:cxn modelId="{111EF631-20A7-463D-9FD6-2F43E1B7A09C}" type="presOf" srcId="{174140DF-67F1-4048-97D0-0387636E8259}" destId="{7B99F3A3-7133-4C7D-861A-CFBE2E1CAC8D}" srcOrd="0" destOrd="0" presId="urn:microsoft.com/office/officeart/2018/2/layout/IconVerticalSolidList"/>
    <dgm:cxn modelId="{BFB5DD72-F8B4-4A0D-8C65-49CE4ADE460D}" srcId="{A0F3DD6B-2407-412C-BA10-DAAC2D3717D6}" destId="{21EEE3AF-96F2-4C83-BD62-24C284437D68}" srcOrd="1" destOrd="0" parTransId="{B8F0FDC8-D774-4CE3-8585-750A33911AF0}" sibTransId="{371BB8C4-09FA-444B-9A8F-85EA8C0F8154}"/>
    <dgm:cxn modelId="{FBE9AC74-E4EC-4A6D-811D-8FC62BFD7879}" srcId="{A0F3DD6B-2407-412C-BA10-DAAC2D3717D6}" destId="{174140DF-67F1-4048-97D0-0387636E8259}" srcOrd="0" destOrd="0" parTransId="{9721AAAB-82A5-44BD-8EBD-B15385BBF9DC}" sibTransId="{EC05CC25-9B24-4C9F-A18F-63FD8599F08F}"/>
    <dgm:cxn modelId="{20E26FD8-5613-4D1C-9583-69161D4E5FBF}" type="presOf" srcId="{A0F3DD6B-2407-412C-BA10-DAAC2D3717D6}" destId="{AE14036D-E4D1-4FCE-81A8-AFE39A01300C}" srcOrd="0" destOrd="0" presId="urn:microsoft.com/office/officeart/2018/2/layout/IconVerticalSolidList"/>
    <dgm:cxn modelId="{04F4295F-F722-4A38-8DE8-55B92B5578DC}" type="presParOf" srcId="{AE14036D-E4D1-4FCE-81A8-AFE39A01300C}" destId="{8B88E3E3-85E9-4479-812A-3DCFE2B8A4E4}" srcOrd="0" destOrd="0" presId="urn:microsoft.com/office/officeart/2018/2/layout/IconVerticalSolidList"/>
    <dgm:cxn modelId="{25A06004-C03D-48FF-B220-09CE100C20B4}" type="presParOf" srcId="{8B88E3E3-85E9-4479-812A-3DCFE2B8A4E4}" destId="{60A4CB98-D81B-43BB-9980-EDC37509EA49}" srcOrd="0" destOrd="0" presId="urn:microsoft.com/office/officeart/2018/2/layout/IconVerticalSolidList"/>
    <dgm:cxn modelId="{DBF1E8D8-9190-4443-AF36-44F558FACBA1}" type="presParOf" srcId="{8B88E3E3-85E9-4479-812A-3DCFE2B8A4E4}" destId="{82B8D5DA-761F-4D95-9D43-843CA11D9CAA}" srcOrd="1" destOrd="0" presId="urn:microsoft.com/office/officeart/2018/2/layout/IconVerticalSolidList"/>
    <dgm:cxn modelId="{41F40B4E-29F7-40D9-B2AB-9A983E0BE283}" type="presParOf" srcId="{8B88E3E3-85E9-4479-812A-3DCFE2B8A4E4}" destId="{3C873E97-09E3-4848-8BDC-A9266ED637CF}" srcOrd="2" destOrd="0" presId="urn:microsoft.com/office/officeart/2018/2/layout/IconVerticalSolidList"/>
    <dgm:cxn modelId="{AA527928-0BC6-4546-83ED-2C1AFE93B8F3}" type="presParOf" srcId="{8B88E3E3-85E9-4479-812A-3DCFE2B8A4E4}" destId="{7B99F3A3-7133-4C7D-861A-CFBE2E1CAC8D}" srcOrd="3" destOrd="0" presId="urn:microsoft.com/office/officeart/2018/2/layout/IconVerticalSolidList"/>
    <dgm:cxn modelId="{525EF08B-9B77-4C7D-912A-05440D4FEED3}" type="presParOf" srcId="{AE14036D-E4D1-4FCE-81A8-AFE39A01300C}" destId="{C441D624-793D-41FB-AE13-42137ED9BBE3}" srcOrd="1" destOrd="0" presId="urn:microsoft.com/office/officeart/2018/2/layout/IconVerticalSolidList"/>
    <dgm:cxn modelId="{B03015D8-DE37-4281-8431-3E1D288F3BA0}" type="presParOf" srcId="{AE14036D-E4D1-4FCE-81A8-AFE39A01300C}" destId="{B1437DB7-5ECE-470D-A494-F6E054A69512}" srcOrd="2" destOrd="0" presId="urn:microsoft.com/office/officeart/2018/2/layout/IconVerticalSolidList"/>
    <dgm:cxn modelId="{B9E05CD9-7B1E-4B60-A0CE-924D306F3A88}" type="presParOf" srcId="{B1437DB7-5ECE-470D-A494-F6E054A69512}" destId="{BDBA325D-29CD-46E7-93B6-89FA77864FC0}" srcOrd="0" destOrd="0" presId="urn:microsoft.com/office/officeart/2018/2/layout/IconVerticalSolidList"/>
    <dgm:cxn modelId="{56673FB1-7C08-49CE-89ED-B1D282253BD5}" type="presParOf" srcId="{B1437DB7-5ECE-470D-A494-F6E054A69512}" destId="{EE5CDEDF-EED2-4585-A362-BDF085021FF2}" srcOrd="1" destOrd="0" presId="urn:microsoft.com/office/officeart/2018/2/layout/IconVerticalSolidList"/>
    <dgm:cxn modelId="{ED94962C-9ADA-43DE-9325-352847709BC5}" type="presParOf" srcId="{B1437DB7-5ECE-470D-A494-F6E054A69512}" destId="{490B8EB5-97A8-4992-A045-223241CD7B9C}" srcOrd="2" destOrd="0" presId="urn:microsoft.com/office/officeart/2018/2/layout/IconVerticalSolidList"/>
    <dgm:cxn modelId="{70F9952B-3C9D-4A59-BA65-80893934F338}" type="presParOf" srcId="{B1437DB7-5ECE-470D-A494-F6E054A69512}" destId="{B1269850-8BBA-4ACB-B183-03DC88014B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4CB98-D81B-43BB-9980-EDC37509EA49}">
      <dsp:nvSpPr>
        <dsp:cNvPr id="0" name=""/>
        <dsp:cNvSpPr/>
      </dsp:nvSpPr>
      <dsp:spPr>
        <a:xfrm>
          <a:off x="0" y="707092"/>
          <a:ext cx="5393361"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8D5DA-761F-4D95-9D43-843CA11D9CAA}">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99F3A3-7133-4C7D-861A-CFBE2E1CAC8D}">
      <dsp:nvSpPr>
        <dsp:cNvPr id="0" name=""/>
        <dsp:cNvSpPr/>
      </dsp:nvSpPr>
      <dsp:spPr>
        <a:xfrm>
          <a:off x="1507738" y="707092"/>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a:t>Ai and machine learning tools that help with automation when working with large datasets or repetitive tasks, tools are now capable of automatically finding evidence and extracting that data.</a:t>
          </a:r>
          <a:endParaRPr lang="en-US" sz="1400" kern="1200"/>
        </a:p>
      </dsp:txBody>
      <dsp:txXfrm>
        <a:off x="1507738" y="707092"/>
        <a:ext cx="3885622" cy="1305401"/>
      </dsp:txXfrm>
    </dsp:sp>
    <dsp:sp modelId="{BDBA325D-29CD-46E7-93B6-89FA77864FC0}">
      <dsp:nvSpPr>
        <dsp:cNvPr id="0" name=""/>
        <dsp:cNvSpPr/>
      </dsp:nvSpPr>
      <dsp:spPr>
        <a:xfrm>
          <a:off x="0" y="2338844"/>
          <a:ext cx="5393361"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5CDEDF-EED2-4585-A362-BDF085021FF2}">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69850-8BBA-4ACB-B183-03DC88014BD0}">
      <dsp:nvSpPr>
        <dsp:cNvPr id="0" name=""/>
        <dsp:cNvSpPr/>
      </dsp:nvSpPr>
      <dsp:spPr>
        <a:xfrm>
          <a:off x="1507738" y="2338844"/>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dirty="0"/>
            <a:t>Advancements towards cloud-based forensics, the more we move to the cloud the more advancements are being made in investigating the cloud environment. </a:t>
          </a:r>
          <a:endParaRPr lang="en-US" sz="1400" kern="1200" dirty="0"/>
        </a:p>
      </dsp:txBody>
      <dsp:txXfrm>
        <a:off x="1507738" y="2338844"/>
        <a:ext cx="3885622"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9654-4091-331D-83A6-48C636DACB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18C50E-D217-B9DE-696A-94FF72FE3E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30B86D-0B63-FBD8-0521-EF45EA878198}"/>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D9617F4C-B92F-8000-F6FC-EF85A143E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45FFCA-8A9F-91EC-AC1B-097D2402370C}"/>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80472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A48-683C-0789-D6EA-E7DAE381D8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9C7E8D-53E9-4A77-81A4-586555634B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390E2-A84C-C315-EAF6-137493665D9F}"/>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A0B3AFBF-E129-96D9-9D9B-85BFD73608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19302-DC3E-5ED2-4C98-80A0923CE7CD}"/>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388538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80185-4220-36A6-1FCA-1411B55B64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A2BD13-D87B-03B6-AC72-DCAF10DEF5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FB0DC9-9568-A624-9C25-6355DCF6D524}"/>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1E9114D2-8A48-70D3-16B9-78AA00E2C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32732-8D8C-C4C9-BD19-2FD6FF374BF9}"/>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2981266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1B9A1-57FF-4D1E-5F6D-305B30F15E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F1F7E-1B4B-8853-2292-6E00C477E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6D0ED7-71BD-C017-74B7-491D6AF1A4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3D5C0E-9C26-2673-07F9-982738DDAC2C}"/>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6" name="Footer Placeholder 5">
            <a:extLst>
              <a:ext uri="{FF2B5EF4-FFF2-40B4-BE49-F238E27FC236}">
                <a16:creationId xmlns:a16="http://schemas.microsoft.com/office/drawing/2014/main" id="{97DAD657-04AD-33EF-AE05-7EC062A625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825483-AE94-42D0-0AFE-BFE4756DCBCB}"/>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4144097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BB6B-BEF1-B205-F4DE-BDE64D0EE7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00DDAF-B7C7-3A22-19E9-B458F19F8E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CF565C-BD3C-C65C-FC36-71C46EAEDA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CFCC75-9B42-4E0B-A17A-842DCC5779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E1C43F-8129-75D2-C9FD-DBF7E79251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6EED3E-BA49-C41E-7456-68BD5979A697}"/>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8" name="Footer Placeholder 7">
            <a:extLst>
              <a:ext uri="{FF2B5EF4-FFF2-40B4-BE49-F238E27FC236}">
                <a16:creationId xmlns:a16="http://schemas.microsoft.com/office/drawing/2014/main" id="{50438ADB-3BE3-83F1-E205-07C348BD84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E4BA0B-26BF-9CFF-D861-F1C791991CE5}"/>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1599017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91447-9A67-3251-F522-B4BB43D510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1893C8-9840-3AF5-76C1-99991BA303F6}"/>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4" name="Footer Placeholder 3">
            <a:extLst>
              <a:ext uri="{FF2B5EF4-FFF2-40B4-BE49-F238E27FC236}">
                <a16:creationId xmlns:a16="http://schemas.microsoft.com/office/drawing/2014/main" id="{A174E2D1-F4D8-7BD2-FC89-64B53317A5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0F09ED-1C6D-0FC1-C005-954E4DE7061D}"/>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3111814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F1ABE0-BCA7-572B-E49F-B38FEF760C95}"/>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3" name="Footer Placeholder 2">
            <a:extLst>
              <a:ext uri="{FF2B5EF4-FFF2-40B4-BE49-F238E27FC236}">
                <a16:creationId xmlns:a16="http://schemas.microsoft.com/office/drawing/2014/main" id="{EA01E153-D926-79E0-2B6B-F23835F051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6DC6D2-23BD-C074-15FD-81DAE8645C5B}"/>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887642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7C48-8135-F605-5E2C-E23BD0D662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75CF2D-904E-D6A0-21B8-A0D6F6DAFF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FFF53D-625F-309D-720B-7921016BA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AF4EF3-4A44-09E4-A247-88B86378F370}"/>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6" name="Footer Placeholder 5">
            <a:extLst>
              <a:ext uri="{FF2B5EF4-FFF2-40B4-BE49-F238E27FC236}">
                <a16:creationId xmlns:a16="http://schemas.microsoft.com/office/drawing/2014/main" id="{057177BF-81AE-B742-F966-2671C9221C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70A023-2EF0-B35C-2142-D531DDB6915E}"/>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4131948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092CC-4C29-8D59-252B-BB594B9450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765870-4D16-5A2E-3D27-E0D0078371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AD709-22C0-0CA8-42C8-4F493A5C1E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ADEFB5-2750-0B6E-A8F7-8075B80F1E50}"/>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6" name="Footer Placeholder 5">
            <a:extLst>
              <a:ext uri="{FF2B5EF4-FFF2-40B4-BE49-F238E27FC236}">
                <a16:creationId xmlns:a16="http://schemas.microsoft.com/office/drawing/2014/main" id="{89C2A3DC-7F0D-8AE6-B957-039658D202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6D8466-C075-11C4-EB67-77B47B2736A3}"/>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3232575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6FFC-B32A-BA8C-DB31-A09F859BD1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ABA585-C0B6-904C-391A-944AF5315B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873AD-F94E-A2A6-E096-4471648CB57C}"/>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1AB7ACAE-5426-06D7-0241-A378AD5E96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7393D1-3A7D-7A93-B45F-7343E79C9E3D}"/>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2171815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7FCD91-118C-9500-DE5A-2F4D72A877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40BE0F-1E67-451F-2BE3-501084734B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E2078D-3CCF-1077-F190-C04DAADAA579}"/>
              </a:ext>
            </a:extLst>
          </p:cNvPr>
          <p:cNvSpPr>
            <a:spLocks noGrp="1"/>
          </p:cNvSpPr>
          <p:nvPr>
            <p:ph type="dt" sz="half" idx="10"/>
          </p:nvPr>
        </p:nvSpPr>
        <p:spPr/>
        <p:txBody>
          <a:body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583D4EDE-DBA8-58C9-37C8-0062A21A18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4CD3BE-6747-A768-888E-29E8DE21DD94}"/>
              </a:ext>
            </a:extLst>
          </p:cNvPr>
          <p:cNvSpPr>
            <a:spLocks noGrp="1"/>
          </p:cNvSpPr>
          <p:nvPr>
            <p:ph type="sldNum" sz="quarter" idx="12"/>
          </p:nvPr>
        </p:nvSpPr>
        <p:spPr/>
        <p:txBody>
          <a:bodyPr/>
          <a:lstStyle/>
          <a:p>
            <a:fld id="{68890B17-A090-48A1-B977-634FC5B4CC47}" type="slidenum">
              <a:rPr lang="en-GB" smtClean="0"/>
              <a:t>‹#›</a:t>
            </a:fld>
            <a:endParaRPr lang="en-GB"/>
          </a:p>
        </p:txBody>
      </p:sp>
    </p:spTree>
    <p:extLst>
      <p:ext uri="{BB962C8B-B14F-4D97-AF65-F5344CB8AC3E}">
        <p14:creationId xmlns:p14="http://schemas.microsoft.com/office/powerpoint/2010/main" val="1468949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51E458-771D-A5BB-4BD5-85DEB744F8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D3D779-9680-7F2C-97EC-BDF1A5FD0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6F571-A397-57E6-1CBC-4C0D80AA22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051F5E-FEC1-4406-94AE-2D810C366AF6}" type="datetimeFigureOut">
              <a:rPr lang="en-GB" smtClean="0"/>
              <a:t>28/04/2024</a:t>
            </a:fld>
            <a:endParaRPr lang="en-GB"/>
          </a:p>
        </p:txBody>
      </p:sp>
      <p:sp>
        <p:nvSpPr>
          <p:cNvPr id="5" name="Footer Placeholder 4">
            <a:extLst>
              <a:ext uri="{FF2B5EF4-FFF2-40B4-BE49-F238E27FC236}">
                <a16:creationId xmlns:a16="http://schemas.microsoft.com/office/drawing/2014/main" id="{22AD4C8A-0D89-C138-5879-CD629433A2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F1B1E1-5B9D-4B22-BBA8-05FBB2BD9B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890B17-A090-48A1-B977-634FC5B4CC47}" type="slidenum">
              <a:rPr lang="en-GB" smtClean="0"/>
              <a:t>‹#›</a:t>
            </a:fld>
            <a:endParaRPr lang="en-GB"/>
          </a:p>
        </p:txBody>
      </p:sp>
    </p:spTree>
    <p:extLst>
      <p:ext uri="{BB962C8B-B14F-4D97-AF65-F5344CB8AC3E}">
        <p14:creationId xmlns:p14="http://schemas.microsoft.com/office/powerpoint/2010/main" val="433226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kv"/><Relationship Id="rId1" Type="http://schemas.microsoft.com/office/2007/relationships/media" Target="../media/media1.mkv"/><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A7EEA2-98B3-D8C8-CEF2-F4A62C8E4EA5}"/>
              </a:ext>
            </a:extLst>
          </p:cNvPr>
          <p:cNvSpPr>
            <a:spLocks noGrp="1"/>
          </p:cNvSpPr>
          <p:nvPr>
            <p:ph type="ctrTitle"/>
          </p:nvPr>
        </p:nvSpPr>
        <p:spPr>
          <a:xfrm>
            <a:off x="4038600" y="1939159"/>
            <a:ext cx="7644627" cy="2751086"/>
          </a:xfrm>
        </p:spPr>
        <p:txBody>
          <a:bodyPr>
            <a:normAutofit/>
          </a:bodyPr>
          <a:lstStyle/>
          <a:p>
            <a:pPr algn="r"/>
            <a:r>
              <a:rPr lang="en-GB" dirty="0"/>
              <a:t>Computer Forensics </a:t>
            </a:r>
            <a:br>
              <a:rPr lang="en-GB" dirty="0"/>
            </a:br>
            <a:r>
              <a:rPr lang="en-GB" dirty="0"/>
              <a:t>Task 2+3 (ACCD5000)</a:t>
            </a:r>
            <a:endParaRPr lang="en-GB"/>
          </a:p>
        </p:txBody>
      </p:sp>
      <p:sp>
        <p:nvSpPr>
          <p:cNvPr id="3" name="Subtitle 2">
            <a:extLst>
              <a:ext uri="{FF2B5EF4-FFF2-40B4-BE49-F238E27FC236}">
                <a16:creationId xmlns:a16="http://schemas.microsoft.com/office/drawing/2014/main" id="{42E356B8-4883-D87B-5B20-725388E196E3}"/>
              </a:ext>
            </a:extLst>
          </p:cNvPr>
          <p:cNvSpPr>
            <a:spLocks noGrp="1"/>
          </p:cNvSpPr>
          <p:nvPr>
            <p:ph type="subTitle" idx="1"/>
          </p:nvPr>
        </p:nvSpPr>
        <p:spPr>
          <a:xfrm>
            <a:off x="4038600" y="4782320"/>
            <a:ext cx="7644627" cy="1329443"/>
          </a:xfrm>
        </p:spPr>
        <p:txBody>
          <a:bodyPr>
            <a:normAutofit/>
          </a:bodyPr>
          <a:lstStyle/>
          <a:p>
            <a:pPr algn="r"/>
            <a:r>
              <a:rPr lang="en-GB" dirty="0"/>
              <a:t>By Kai Probert 2200897</a:t>
            </a:r>
            <a:endParaRPr lang="en-GB"/>
          </a:p>
        </p:txBody>
      </p:sp>
    </p:spTree>
    <p:extLst>
      <p:ext uri="{BB962C8B-B14F-4D97-AF65-F5344CB8AC3E}">
        <p14:creationId xmlns:p14="http://schemas.microsoft.com/office/powerpoint/2010/main" val="2187999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D2639-D348-C735-5535-AC7A6ACC5249}"/>
              </a:ext>
            </a:extLst>
          </p:cNvPr>
          <p:cNvSpPr>
            <a:spLocks noGrp="1"/>
          </p:cNvSpPr>
          <p:nvPr>
            <p:ph type="title"/>
          </p:nvPr>
        </p:nvSpPr>
        <p:spPr>
          <a:xfrm>
            <a:off x="686834" y="1153572"/>
            <a:ext cx="3200400" cy="4461163"/>
          </a:xfrm>
        </p:spPr>
        <p:txBody>
          <a:bodyPr>
            <a:normAutofit/>
          </a:bodyPr>
          <a:lstStyle/>
          <a:p>
            <a:r>
              <a:rPr lang="en-GB">
                <a:solidFill>
                  <a:srgbClr val="FFFFFF"/>
                </a:solidFill>
              </a:rPr>
              <a:t>Tools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E6A94F-E80F-BFCB-D33D-821A92AE2C41}"/>
              </a:ext>
            </a:extLst>
          </p:cNvPr>
          <p:cNvSpPr>
            <a:spLocks noGrp="1"/>
          </p:cNvSpPr>
          <p:nvPr>
            <p:ph idx="1"/>
          </p:nvPr>
        </p:nvSpPr>
        <p:spPr>
          <a:xfrm>
            <a:off x="4447308" y="591344"/>
            <a:ext cx="6906491" cy="5585619"/>
          </a:xfrm>
        </p:spPr>
        <p:txBody>
          <a:bodyPr anchor="ctr">
            <a:normAutofit/>
          </a:bodyPr>
          <a:lstStyle/>
          <a:p>
            <a:pPr marL="0" indent="0">
              <a:buNone/>
            </a:pPr>
            <a:r>
              <a:rPr lang="en-GB" sz="2600"/>
              <a:t>Autopsy – A Disk Analysis Forensics Tool </a:t>
            </a:r>
          </a:p>
          <a:p>
            <a:pPr marL="0" indent="0">
              <a:buNone/>
            </a:pPr>
            <a:r>
              <a:rPr lang="en-GB" sz="2600"/>
              <a:t>Automatic disk analysing tool, used to recover missing files among other things. Can analyse phones and runs on most popular file systems.</a:t>
            </a:r>
          </a:p>
          <a:p>
            <a:pPr marL="0" indent="0">
              <a:buNone/>
            </a:pPr>
            <a:endParaRPr lang="en-GB" sz="2600"/>
          </a:p>
          <a:p>
            <a:pPr marL="0" indent="0">
              <a:buNone/>
            </a:pPr>
            <a:r>
              <a:rPr lang="en-GB" sz="2600"/>
              <a:t>Volatility – A Memory Forensics Tool</a:t>
            </a:r>
          </a:p>
          <a:p>
            <a:pPr marL="0" indent="0">
              <a:buNone/>
            </a:pPr>
            <a:r>
              <a:rPr lang="en-GB" sz="2600"/>
              <a:t>Used to check system runtime information RAM.</a:t>
            </a:r>
          </a:p>
          <a:p>
            <a:pPr marL="0" indent="0">
              <a:buNone/>
            </a:pPr>
            <a:endParaRPr lang="en-GB" sz="2600"/>
          </a:p>
          <a:p>
            <a:pPr marL="0" indent="0">
              <a:buNone/>
            </a:pPr>
            <a:r>
              <a:rPr lang="en-GB" sz="2600"/>
              <a:t>Wireshark – A Network Forensics Tool</a:t>
            </a:r>
          </a:p>
          <a:p>
            <a:pPr marL="0" indent="0">
              <a:buNone/>
            </a:pPr>
            <a:r>
              <a:rPr lang="en-GB" sz="2600"/>
              <a:t>A network packet capture tool, used for filtering to find specific network traffic patterns. </a:t>
            </a:r>
          </a:p>
          <a:p>
            <a:pPr marL="0" indent="0">
              <a:buNone/>
            </a:pPr>
            <a:endParaRPr lang="en-GB" sz="2600"/>
          </a:p>
        </p:txBody>
      </p:sp>
    </p:spTree>
    <p:extLst>
      <p:ext uri="{BB962C8B-B14F-4D97-AF65-F5344CB8AC3E}">
        <p14:creationId xmlns:p14="http://schemas.microsoft.com/office/powerpoint/2010/main" val="604687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EEDD604-004B-6E69-CAE8-33C959C20EB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What do they do?</a:t>
            </a:r>
          </a:p>
        </p:txBody>
      </p:sp>
      <p:sp>
        <p:nvSpPr>
          <p:cNvPr id="3" name="Content Placeholder 2">
            <a:extLst>
              <a:ext uri="{FF2B5EF4-FFF2-40B4-BE49-F238E27FC236}">
                <a16:creationId xmlns:a16="http://schemas.microsoft.com/office/drawing/2014/main" id="{58CA840E-8A11-6841-0F34-946E16ED0BCA}"/>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Autopsy – </a:t>
            </a:r>
          </a:p>
          <a:p>
            <a:pPr marL="0" indent="0">
              <a:buNone/>
            </a:pPr>
            <a:r>
              <a:rPr lang="en-GB" sz="1800">
                <a:solidFill>
                  <a:schemeClr val="tx2"/>
                </a:solidFill>
              </a:rPr>
              <a:t>File Carving is one of autopsy's main features, it is used to recover files that were once deleted from the drive, it does this by “carving” fragments of unallocated space. </a:t>
            </a:r>
          </a:p>
          <a:p>
            <a:pPr marL="0" indent="0">
              <a:buNone/>
            </a:pPr>
            <a:r>
              <a:rPr lang="en-GB" sz="1800">
                <a:solidFill>
                  <a:schemeClr val="tx2"/>
                </a:solidFill>
              </a:rPr>
              <a:t>Volatility – </a:t>
            </a:r>
          </a:p>
          <a:p>
            <a:pPr marL="0" indent="0">
              <a:buNone/>
            </a:pPr>
            <a:r>
              <a:rPr lang="en-GB" sz="1800">
                <a:solidFill>
                  <a:schemeClr val="tx2"/>
                </a:solidFill>
              </a:rPr>
              <a:t>Used to look for any data in RAM, be it registry, processes or network information.</a:t>
            </a:r>
          </a:p>
          <a:p>
            <a:pPr marL="0" indent="0">
              <a:buNone/>
            </a:pPr>
            <a:r>
              <a:rPr lang="en-GB" sz="1800">
                <a:solidFill>
                  <a:schemeClr val="tx2"/>
                </a:solidFill>
              </a:rPr>
              <a:t>Wireshark – </a:t>
            </a:r>
          </a:p>
          <a:p>
            <a:pPr marL="0" indent="0">
              <a:buNone/>
            </a:pPr>
            <a:r>
              <a:rPr lang="en-GB" sz="1800">
                <a:solidFill>
                  <a:schemeClr val="tx2"/>
                </a:solidFill>
              </a:rPr>
              <a:t>Used by forensic experts to look at both incoming and outgoing network connections, it captures packets for investigation and can also decrypt network traffic protocols. </a:t>
            </a:r>
          </a:p>
        </p:txBody>
      </p:sp>
    </p:spTree>
    <p:extLst>
      <p:ext uri="{BB962C8B-B14F-4D97-AF65-F5344CB8AC3E}">
        <p14:creationId xmlns:p14="http://schemas.microsoft.com/office/powerpoint/2010/main" val="1325790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562F3D-DC06-9779-5CB5-09F6EEFE03DA}"/>
              </a:ext>
            </a:extLst>
          </p:cNvPr>
          <p:cNvSpPr>
            <a:spLocks noGrp="1"/>
          </p:cNvSpPr>
          <p:nvPr>
            <p:ph idx="1"/>
          </p:nvPr>
        </p:nvSpPr>
        <p:spPr>
          <a:xfrm>
            <a:off x="838200" y="1461360"/>
            <a:ext cx="5536397" cy="3935281"/>
          </a:xfrm>
        </p:spPr>
        <p:txBody>
          <a:bodyPr>
            <a:normAutofit/>
          </a:bodyPr>
          <a:lstStyle/>
          <a:p>
            <a:pPr marL="0" indent="0">
              <a:buNone/>
            </a:pPr>
            <a:r>
              <a:rPr lang="en-GB" sz="2200"/>
              <a:t>A real-world case in which computer forensics was used was that BTK serial killer case, an American serial killer who bragged about his actions through sending data to media companies. The case was blown open when Dennis Rader sent a floppy disk to a media company, which was intercepted by the FBI and analysed using a tool like Autopsy, which allowed them to find deleted data that directly tied Rader to the crimes. </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E326F-A290-0B2F-415F-DF1912D6A4D4}"/>
              </a:ext>
            </a:extLst>
          </p:cNvPr>
          <p:cNvSpPr>
            <a:spLocks noGrp="1"/>
          </p:cNvSpPr>
          <p:nvPr>
            <p:ph type="title"/>
          </p:nvPr>
        </p:nvSpPr>
        <p:spPr>
          <a:xfrm>
            <a:off x="7474281" y="1396686"/>
            <a:ext cx="3240506" cy="4064628"/>
          </a:xfrm>
        </p:spPr>
        <p:txBody>
          <a:bodyPr>
            <a:normAutofit/>
          </a:bodyPr>
          <a:lstStyle/>
          <a:p>
            <a:r>
              <a:rPr lang="en-GB">
                <a:solidFill>
                  <a:srgbClr val="FFFFFF"/>
                </a:solidFill>
              </a:rPr>
              <a:t>Real World Cases</a:t>
            </a:r>
          </a:p>
        </p:txBody>
      </p:sp>
    </p:spTree>
    <p:extLst>
      <p:ext uri="{BB962C8B-B14F-4D97-AF65-F5344CB8AC3E}">
        <p14:creationId xmlns:p14="http://schemas.microsoft.com/office/powerpoint/2010/main" val="1692841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372DB0-C308-BDFE-654F-60C6C82DF829}"/>
              </a:ext>
            </a:extLst>
          </p:cNvPr>
          <p:cNvSpPr>
            <a:spLocks noGrp="1"/>
          </p:cNvSpPr>
          <p:nvPr>
            <p:ph idx="1"/>
          </p:nvPr>
        </p:nvSpPr>
        <p:spPr>
          <a:xfrm>
            <a:off x="838200" y="1461360"/>
            <a:ext cx="5536397" cy="3935281"/>
          </a:xfrm>
        </p:spPr>
        <p:txBody>
          <a:bodyPr>
            <a:normAutofit/>
          </a:bodyPr>
          <a:lstStyle/>
          <a:p>
            <a:pPr marL="0" indent="0">
              <a:buNone/>
            </a:pPr>
            <a:r>
              <a:rPr lang="en-GB" dirty="0"/>
              <a:t>A real-world case that happens often is cooperative fraud. Computer forensics analyst can determine a pattern of actions that can lead to a positive result for the company affected. </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2A35AB-5A51-3679-1109-FF530EDAB449}"/>
              </a:ext>
            </a:extLst>
          </p:cNvPr>
          <p:cNvSpPr>
            <a:spLocks noGrp="1"/>
          </p:cNvSpPr>
          <p:nvPr>
            <p:ph type="title"/>
          </p:nvPr>
        </p:nvSpPr>
        <p:spPr>
          <a:xfrm>
            <a:off x="7474281" y="1396686"/>
            <a:ext cx="3240506" cy="4064628"/>
          </a:xfrm>
        </p:spPr>
        <p:txBody>
          <a:bodyPr>
            <a:normAutofit/>
          </a:bodyPr>
          <a:lstStyle/>
          <a:p>
            <a:r>
              <a:rPr lang="en-GB">
                <a:solidFill>
                  <a:srgbClr val="FFFFFF"/>
                </a:solidFill>
              </a:rPr>
              <a:t>Real World Cases</a:t>
            </a:r>
          </a:p>
        </p:txBody>
      </p:sp>
    </p:spTree>
    <p:extLst>
      <p:ext uri="{BB962C8B-B14F-4D97-AF65-F5344CB8AC3E}">
        <p14:creationId xmlns:p14="http://schemas.microsoft.com/office/powerpoint/2010/main" val="155078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BF4A71C-BB38-76A2-9CEC-1D79E113AE77}"/>
              </a:ext>
            </a:extLst>
          </p:cNvPr>
          <p:cNvSpPr>
            <a:spLocks noGrp="1"/>
          </p:cNvSpPr>
          <p:nvPr>
            <p:ph type="title"/>
          </p:nvPr>
        </p:nvSpPr>
        <p:spPr>
          <a:xfrm>
            <a:off x="838200" y="365125"/>
            <a:ext cx="5393361" cy="1325563"/>
          </a:xfrm>
        </p:spPr>
        <p:txBody>
          <a:bodyPr>
            <a:normAutofit/>
          </a:bodyPr>
          <a:lstStyle/>
          <a:p>
            <a:r>
              <a:rPr lang="en-GB" dirty="0"/>
              <a:t>Advancements in Forensics Tools</a:t>
            </a:r>
          </a:p>
        </p:txBody>
      </p:sp>
      <p:pic>
        <p:nvPicPr>
          <p:cNvPr id="6" name="Picture 5">
            <a:extLst>
              <a:ext uri="{FF2B5EF4-FFF2-40B4-BE49-F238E27FC236}">
                <a16:creationId xmlns:a16="http://schemas.microsoft.com/office/drawing/2014/main" id="{63C36937-CDC9-912A-C62A-B9B88585A5E6}"/>
              </a:ext>
            </a:extLst>
          </p:cNvPr>
          <p:cNvPicPr>
            <a:picLocks noChangeAspect="1"/>
          </p:cNvPicPr>
          <p:nvPr/>
        </p:nvPicPr>
        <p:blipFill rotWithShape="1">
          <a:blip r:embed="rId2"/>
          <a:srcRect l="16046" r="19456"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61CF389-ADF6-D911-B3D9-735C319C76AD}"/>
              </a:ext>
            </a:extLst>
          </p:cNvPr>
          <p:cNvGraphicFramePr>
            <a:graphicFrameLocks noGrp="1"/>
          </p:cNvGraphicFramePr>
          <p:nvPr>
            <p:ph idx="1"/>
            <p:extLst>
              <p:ext uri="{D42A27DB-BD31-4B8C-83A1-F6EECF244321}">
                <p14:modId xmlns:p14="http://schemas.microsoft.com/office/powerpoint/2010/main" val="1476568439"/>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544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AED980-B471-4898-E771-EA84577BDCFB}"/>
              </a:ext>
            </a:extLst>
          </p:cNvPr>
          <p:cNvSpPr>
            <a:spLocks noGrp="1"/>
          </p:cNvSpPr>
          <p:nvPr>
            <p:ph type="title"/>
          </p:nvPr>
        </p:nvSpPr>
        <p:spPr>
          <a:xfrm>
            <a:off x="838200" y="1336390"/>
            <a:ext cx="6155988" cy="1182927"/>
          </a:xfrm>
        </p:spPr>
        <p:txBody>
          <a:bodyPr anchor="b">
            <a:normAutofit/>
          </a:bodyPr>
          <a:lstStyle/>
          <a:p>
            <a:r>
              <a:rPr lang="en-GB" sz="5600"/>
              <a:t>Findings </a:t>
            </a:r>
          </a:p>
        </p:txBody>
      </p:sp>
      <p:cxnSp>
        <p:nvCxnSpPr>
          <p:cNvPr id="23" name="Straight Connector 2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E2734C-7F91-E261-AF05-B8A04BB52E54}"/>
              </a:ext>
            </a:extLst>
          </p:cNvPr>
          <p:cNvSpPr>
            <a:spLocks noGrp="1"/>
          </p:cNvSpPr>
          <p:nvPr>
            <p:ph idx="1"/>
          </p:nvPr>
        </p:nvSpPr>
        <p:spPr>
          <a:xfrm>
            <a:off x="803776" y="2829330"/>
            <a:ext cx="6190412" cy="3344459"/>
          </a:xfrm>
        </p:spPr>
        <p:txBody>
          <a:bodyPr anchor="t">
            <a:normAutofit/>
          </a:bodyPr>
          <a:lstStyle/>
          <a:p>
            <a:pPr marL="0" indent="0">
              <a:buNone/>
            </a:pPr>
            <a:r>
              <a:rPr lang="en-GB" sz="2000" dirty="0">
                <a:solidFill>
                  <a:schemeClr val="tx1">
                    <a:alpha val="80000"/>
                  </a:schemeClr>
                </a:solidFill>
              </a:rPr>
              <a:t>The first part of my investigation was into the screenshots contained in the drive. </a:t>
            </a:r>
          </a:p>
          <a:p>
            <a:pPr marL="0" indent="0">
              <a:buNone/>
            </a:pPr>
            <a:r>
              <a:rPr lang="en-GB" sz="2000" dirty="0">
                <a:solidFill>
                  <a:schemeClr val="tx1">
                    <a:alpha val="80000"/>
                  </a:schemeClr>
                </a:solidFill>
              </a:rPr>
              <a:t>I found conversations from multiple accounts and platforms that are all in contact with our victim. </a:t>
            </a: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p:txBody>
      </p:sp>
      <p:pic>
        <p:nvPicPr>
          <p:cNvPr id="5" name="Picture 4" descr="A screenshot of a chat&#10;&#10;Description automatically generated">
            <a:extLst>
              <a:ext uri="{FF2B5EF4-FFF2-40B4-BE49-F238E27FC236}">
                <a16:creationId xmlns:a16="http://schemas.microsoft.com/office/drawing/2014/main" id="{7FC5083F-DC2F-7B63-B463-A957B46677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8208" y="1336390"/>
            <a:ext cx="2237294" cy="4837394"/>
          </a:xfrm>
          <a:prstGeom prst="rect">
            <a:avLst/>
          </a:prstGeom>
        </p:spPr>
      </p:pic>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981603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4A3B8E8-8B6F-42FE-A423-AD8A638A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5F77BC2-1741-8FB0-7FD9-B177F48CEBBA}"/>
              </a:ext>
            </a:extLst>
          </p:cNvPr>
          <p:cNvSpPr>
            <a:spLocks noGrp="1"/>
          </p:cNvSpPr>
          <p:nvPr>
            <p:ph type="title"/>
          </p:nvPr>
        </p:nvSpPr>
        <p:spPr>
          <a:xfrm>
            <a:off x="549277" y="469448"/>
            <a:ext cx="7202485" cy="1087890"/>
          </a:xfrm>
        </p:spPr>
        <p:txBody>
          <a:bodyPr vert="horz" lIns="91440" tIns="45720" rIns="91440" bIns="45720" rtlCol="0" anchor="t">
            <a:normAutofit/>
          </a:bodyPr>
          <a:lstStyle/>
          <a:p>
            <a:br>
              <a:rPr lang="en-US" sz="2200"/>
            </a:br>
            <a:br>
              <a:rPr lang="en-US" sz="2200"/>
            </a:br>
            <a:r>
              <a:rPr lang="en-US" sz="2200"/>
              <a:t>Findings	</a:t>
            </a:r>
          </a:p>
        </p:txBody>
      </p:sp>
      <p:pic>
        <p:nvPicPr>
          <p:cNvPr id="7" name="Picture 6" descr="A screenshot of a chat&#10;&#10;Description automatically generated">
            <a:extLst>
              <a:ext uri="{FF2B5EF4-FFF2-40B4-BE49-F238E27FC236}">
                <a16:creationId xmlns:a16="http://schemas.microsoft.com/office/drawing/2014/main" id="{5FFD10F5-3DC4-89F7-1D54-42CF2F3DD6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3172" y="783680"/>
            <a:ext cx="2507083" cy="5420720"/>
          </a:xfrm>
          <a:prstGeom prst="rect">
            <a:avLst/>
          </a:prstGeom>
          <a:effectLst>
            <a:outerShdw blurRad="508000" dist="101600" dir="5400000" algn="tl" rotWithShape="0">
              <a:prstClr val="black">
                <a:alpha val="10000"/>
              </a:prstClr>
            </a:outerShdw>
          </a:effectLst>
        </p:spPr>
      </p:pic>
      <p:pic>
        <p:nvPicPr>
          <p:cNvPr id="5" name="Content Placeholder 4" descr="A screenshot of a chat&#10;&#10;Description automatically generated">
            <a:extLst>
              <a:ext uri="{FF2B5EF4-FFF2-40B4-BE49-F238E27FC236}">
                <a16:creationId xmlns:a16="http://schemas.microsoft.com/office/drawing/2014/main" id="{13F7E901-AFFC-06FC-436A-C5D849B50A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3141" y="783675"/>
            <a:ext cx="2507084" cy="5420725"/>
          </a:xfrm>
          <a:prstGeom prst="rect">
            <a:avLst/>
          </a:prstGeom>
          <a:effectLst>
            <a:outerShdw blurRad="508000" dist="101600" dir="5400000" algn="tl" rotWithShape="0">
              <a:prstClr val="black">
                <a:alpha val="10000"/>
              </a:prstClr>
            </a:outerShdw>
          </a:effectLst>
        </p:spPr>
      </p:pic>
      <p:pic>
        <p:nvPicPr>
          <p:cNvPr id="9" name="Picture 8" descr="A screenshot of a chat&#10;&#10;Description automatically generated">
            <a:extLst>
              <a:ext uri="{FF2B5EF4-FFF2-40B4-BE49-F238E27FC236}">
                <a16:creationId xmlns:a16="http://schemas.microsoft.com/office/drawing/2014/main" id="{7A093C2F-8A95-AE4A-8C5E-6917765DDC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1830" y="783673"/>
            <a:ext cx="2507085" cy="5420727"/>
          </a:xfrm>
          <a:prstGeom prst="rect">
            <a:avLst/>
          </a:prstGeom>
        </p:spPr>
      </p:pic>
    </p:spTree>
    <p:extLst>
      <p:ext uri="{BB962C8B-B14F-4D97-AF65-F5344CB8AC3E}">
        <p14:creationId xmlns:p14="http://schemas.microsoft.com/office/powerpoint/2010/main" val="4223799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B215D3-E68A-0145-6ABD-AA474D0CEACD}"/>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kern="1200">
                <a:solidFill>
                  <a:schemeClr val="tx1"/>
                </a:solidFill>
                <a:latin typeface="+mj-lt"/>
                <a:ea typeface="+mj-ea"/>
                <a:cs typeface="+mj-cs"/>
              </a:rPr>
              <a:t>Findings</a:t>
            </a:r>
          </a:p>
        </p:txBody>
      </p:sp>
      <p:pic>
        <p:nvPicPr>
          <p:cNvPr id="7" name="Picture 6" descr="A screenshot of a chat&#10;&#10;Description automatically generated">
            <a:extLst>
              <a:ext uri="{FF2B5EF4-FFF2-40B4-BE49-F238E27FC236}">
                <a16:creationId xmlns:a16="http://schemas.microsoft.com/office/drawing/2014/main" id="{A0132E3A-90DE-0B5F-FA1C-5233376DA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5892" y="108550"/>
            <a:ext cx="3087446" cy="6675562"/>
          </a:xfrm>
          <a:prstGeom prst="rect">
            <a:avLst/>
          </a:prstGeom>
        </p:spPr>
      </p:pic>
    </p:spTree>
    <p:extLst>
      <p:ext uri="{BB962C8B-B14F-4D97-AF65-F5344CB8AC3E}">
        <p14:creationId xmlns:p14="http://schemas.microsoft.com/office/powerpoint/2010/main" val="1224670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ocument with text on it&#10;&#10;Description automatically generated">
            <a:extLst>
              <a:ext uri="{FF2B5EF4-FFF2-40B4-BE49-F238E27FC236}">
                <a16:creationId xmlns:a16="http://schemas.microsoft.com/office/drawing/2014/main" id="{80A4174D-3FBB-E575-41B7-13FE673BEC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2309" y="110837"/>
            <a:ext cx="4699395" cy="6642251"/>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2" name="Arc 11">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7B0AC4-4DDB-D12B-2FC3-71BFCA0AF78F}"/>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kern="1200">
                <a:solidFill>
                  <a:schemeClr val="tx1"/>
                </a:solidFill>
                <a:latin typeface="+mj-lt"/>
                <a:ea typeface="+mj-ea"/>
                <a:cs typeface="+mj-cs"/>
              </a:rPr>
              <a:t>Findings – Police Report</a:t>
            </a:r>
          </a:p>
        </p:txBody>
      </p:sp>
      <p:sp>
        <p:nvSpPr>
          <p:cNvPr id="14" name="Oval 13">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1074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25C62-D4EC-0D09-7636-5ACFE60698F8}"/>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A57FC9-1638-3355-A8F8-5589A75F6530}"/>
              </a:ext>
            </a:extLst>
          </p:cNvPr>
          <p:cNvSpPr>
            <a:spLocks noGrp="1"/>
          </p:cNvSpPr>
          <p:nvPr>
            <p:ph idx="1"/>
          </p:nvPr>
        </p:nvSpPr>
        <p:spPr>
          <a:xfrm>
            <a:off x="4447308" y="591344"/>
            <a:ext cx="6906491" cy="5585619"/>
          </a:xfrm>
        </p:spPr>
        <p:txBody>
          <a:bodyPr anchor="ctr">
            <a:normAutofit/>
          </a:bodyPr>
          <a:lstStyle/>
          <a:p>
            <a:r>
              <a:rPr lang="en-GB" dirty="0"/>
              <a:t>Thanks to the decrypted police report we can connect the name Justine Elias to previous crimes of the same nature.</a:t>
            </a:r>
          </a:p>
          <a:p>
            <a:r>
              <a:rPr lang="en-GB" dirty="0"/>
              <a:t>He used multiple accounts as stated in the police report.</a:t>
            </a:r>
          </a:p>
          <a:p>
            <a:r>
              <a:rPr lang="en-GB" dirty="0"/>
              <a:t>The name Justine Elias also appears in our chat logs.</a:t>
            </a:r>
          </a:p>
          <a:p>
            <a:r>
              <a:rPr lang="en-GB" dirty="0"/>
              <a:t>Lucy Alden in the police report stated that Justine used multiple accounts similar to our case, they all have information that Emmy has gave them even though they are supposedly different people.</a:t>
            </a:r>
          </a:p>
        </p:txBody>
      </p:sp>
    </p:spTree>
    <p:extLst>
      <p:ext uri="{BB962C8B-B14F-4D97-AF65-F5344CB8AC3E}">
        <p14:creationId xmlns:p14="http://schemas.microsoft.com/office/powerpoint/2010/main" val="957337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3322B-6076-AD81-9C87-FB8119C04C3A}"/>
              </a:ext>
            </a:extLst>
          </p:cNvPr>
          <p:cNvSpPr>
            <a:spLocks noGrp="1"/>
          </p:cNvSpPr>
          <p:nvPr>
            <p:ph type="title"/>
          </p:nvPr>
        </p:nvSpPr>
        <p:spPr>
          <a:xfrm>
            <a:off x="838200" y="0"/>
            <a:ext cx="10515600" cy="693161"/>
          </a:xfrm>
        </p:spPr>
        <p:txBody>
          <a:bodyPr>
            <a:normAutofit fontScale="90000"/>
          </a:bodyPr>
          <a:lstStyle/>
          <a:p>
            <a:pPr algn="ctr"/>
            <a:r>
              <a:rPr lang="en-GB" dirty="0"/>
              <a:t>Demo of FTK import / export</a:t>
            </a:r>
          </a:p>
        </p:txBody>
      </p:sp>
      <p:pic>
        <p:nvPicPr>
          <p:cNvPr id="4" name="2024-04-29 13-15-35">
            <a:hlinkClick r:id="" action="ppaction://media"/>
            <a:extLst>
              <a:ext uri="{FF2B5EF4-FFF2-40B4-BE49-F238E27FC236}">
                <a16:creationId xmlns:a16="http://schemas.microsoft.com/office/drawing/2014/main" id="{27E61CAC-DCBB-A281-DCB9-54CA323453A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18744" y="693161"/>
            <a:ext cx="10954512" cy="6161774"/>
          </a:xfrm>
        </p:spPr>
      </p:pic>
    </p:spTree>
    <p:extLst>
      <p:ext uri="{BB962C8B-B14F-4D97-AF65-F5344CB8AC3E}">
        <p14:creationId xmlns:p14="http://schemas.microsoft.com/office/powerpoint/2010/main" val="275115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1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Arc 14">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EE0862-3BAC-A093-5DB9-CC552F09D0B0}"/>
              </a:ext>
            </a:extLst>
          </p:cNvPr>
          <p:cNvSpPr>
            <a:spLocks noGrp="1"/>
          </p:cNvSpPr>
          <p:nvPr>
            <p:ph type="title"/>
          </p:nvPr>
        </p:nvSpPr>
        <p:spPr>
          <a:xfrm>
            <a:off x="3552184" y="1541308"/>
            <a:ext cx="5087631" cy="2387600"/>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Questions</a:t>
            </a:r>
          </a:p>
        </p:txBody>
      </p:sp>
      <p:sp>
        <p:nvSpPr>
          <p:cNvPr id="17" name="Oval 16">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 name="Graphic 9" descr="Help">
            <a:extLst>
              <a:ext uri="{FF2B5EF4-FFF2-40B4-BE49-F238E27FC236}">
                <a16:creationId xmlns:a16="http://schemas.microsoft.com/office/drawing/2014/main" id="{E16F6F57-F5A6-6FB3-DF4C-055F30242E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92678" y="895604"/>
            <a:ext cx="5051479" cy="5051479"/>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p:spPr>
      </p:pic>
      <p:sp>
        <p:nvSpPr>
          <p:cNvPr id="8" name="TextBox 7">
            <a:extLst>
              <a:ext uri="{FF2B5EF4-FFF2-40B4-BE49-F238E27FC236}">
                <a16:creationId xmlns:a16="http://schemas.microsoft.com/office/drawing/2014/main" id="{417377CD-B09C-B1AC-7260-AB3C853972A6}"/>
              </a:ext>
            </a:extLst>
          </p:cNvPr>
          <p:cNvSpPr txBox="1"/>
          <p:nvPr/>
        </p:nvSpPr>
        <p:spPr>
          <a:xfrm>
            <a:off x="9091569" y="6488668"/>
            <a:ext cx="3173583" cy="369332"/>
          </a:xfrm>
          <a:prstGeom prst="rect">
            <a:avLst/>
          </a:prstGeom>
          <a:noFill/>
        </p:spPr>
        <p:txBody>
          <a:bodyPr wrap="square">
            <a:spAutoFit/>
          </a:bodyPr>
          <a:lstStyle/>
          <a:p>
            <a:r>
              <a:rPr lang="en-GB" dirty="0">
                <a:solidFill>
                  <a:schemeClr val="bg1"/>
                </a:solidFill>
              </a:rPr>
              <a:t>https://youtu.be/1lbzS-OvcVU</a:t>
            </a:r>
          </a:p>
        </p:txBody>
      </p:sp>
    </p:spTree>
    <p:extLst>
      <p:ext uri="{BB962C8B-B14F-4D97-AF65-F5344CB8AC3E}">
        <p14:creationId xmlns:p14="http://schemas.microsoft.com/office/powerpoint/2010/main" val="1773761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1041</TotalTime>
  <Words>481</Words>
  <Application>Microsoft Office PowerPoint</Application>
  <PresentationFormat>Widescreen</PresentationFormat>
  <Paragraphs>42</Paragraphs>
  <Slides>13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Computer Forensics  Task 2+3 (ACCD5000)</vt:lpstr>
      <vt:lpstr>Tools</vt:lpstr>
      <vt:lpstr>What do they do?</vt:lpstr>
      <vt:lpstr>Real World Cases</vt:lpstr>
      <vt:lpstr>Real World Cases</vt:lpstr>
      <vt:lpstr>Advancements in Forensics Tools</vt:lpstr>
      <vt:lpstr>Findings </vt:lpstr>
      <vt:lpstr>  Findings </vt:lpstr>
      <vt:lpstr>Findings</vt:lpstr>
      <vt:lpstr>Findings – Police Report</vt:lpstr>
      <vt:lpstr>Conclusion </vt:lpstr>
      <vt:lpstr>Demo of FTK import / export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Forensics  Task 2+3 (ACCD5000)</dc:title>
  <dc:creator>kai probert</dc:creator>
  <cp:lastModifiedBy>kai probert</cp:lastModifiedBy>
  <cp:revision>1</cp:revision>
  <dcterms:created xsi:type="dcterms:W3CDTF">2024-04-28T21:08:21Z</dcterms:created>
  <dcterms:modified xsi:type="dcterms:W3CDTF">2024-04-29T14:29:42Z</dcterms:modified>
</cp:coreProperties>
</file>