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1"/>
    <p:sldMasterId id="2147483681" r:id="rId2"/>
    <p:sldMasterId id="2147483690" r:id="rId3"/>
  </p:sldMasterIdLst>
  <p:sldIdLst>
    <p:sldId id="256" r:id="rId4"/>
    <p:sldId id="261" r:id="rId5"/>
    <p:sldId id="262" r:id="rId6"/>
    <p:sldId id="263" r:id="rId7"/>
    <p:sldId id="264" r:id="rId8"/>
    <p:sldId id="266" r:id="rId9"/>
    <p:sldId id="265" r:id="rId10"/>
    <p:sldId id="268" r:id="rId11"/>
    <p:sldId id="269" r:id="rId12"/>
    <p:sldId id="327" r:id="rId13"/>
    <p:sldId id="258" r:id="rId14"/>
    <p:sldId id="259" r:id="rId15"/>
    <p:sldId id="270" r:id="rId16"/>
    <p:sldId id="272" r:id="rId17"/>
    <p:sldId id="328" r:id="rId18"/>
    <p:sldId id="329" r:id="rId19"/>
    <p:sldId id="301" r:id="rId20"/>
    <p:sldId id="271" r:id="rId21"/>
    <p:sldId id="273" r:id="rId22"/>
    <p:sldId id="274" r:id="rId23"/>
    <p:sldId id="275" r:id="rId24"/>
    <p:sldId id="276" r:id="rId25"/>
    <p:sldId id="277" r:id="rId26"/>
    <p:sldId id="278" r:id="rId27"/>
    <p:sldId id="280" r:id="rId28"/>
    <p:sldId id="281" r:id="rId29"/>
    <p:sldId id="302" r:id="rId30"/>
    <p:sldId id="282" r:id="rId31"/>
    <p:sldId id="279" r:id="rId32"/>
    <p:sldId id="283" r:id="rId33"/>
    <p:sldId id="284" r:id="rId34"/>
    <p:sldId id="285" r:id="rId35"/>
    <p:sldId id="286" r:id="rId36"/>
    <p:sldId id="288" r:id="rId37"/>
    <p:sldId id="289" r:id="rId38"/>
    <p:sldId id="290" r:id="rId39"/>
    <p:sldId id="303" r:id="rId40"/>
    <p:sldId id="291" r:id="rId41"/>
    <p:sldId id="292" r:id="rId42"/>
    <p:sldId id="293" r:id="rId43"/>
    <p:sldId id="294" r:id="rId44"/>
    <p:sldId id="295" r:id="rId45"/>
    <p:sldId id="296" r:id="rId46"/>
    <p:sldId id="297" r:id="rId47"/>
    <p:sldId id="298" r:id="rId48"/>
    <p:sldId id="299" r:id="rId49"/>
    <p:sldId id="305" r:id="rId50"/>
    <p:sldId id="300" r:id="rId51"/>
    <p:sldId id="306" r:id="rId52"/>
    <p:sldId id="309" r:id="rId53"/>
    <p:sldId id="313" r:id="rId54"/>
    <p:sldId id="311" r:id="rId55"/>
    <p:sldId id="312" r:id="rId56"/>
    <p:sldId id="314" r:id="rId57"/>
    <p:sldId id="315" r:id="rId58"/>
    <p:sldId id="321" r:id="rId59"/>
    <p:sldId id="320" r:id="rId60"/>
    <p:sldId id="322" r:id="rId61"/>
    <p:sldId id="323" r:id="rId62"/>
    <p:sldId id="325" r:id="rId63"/>
    <p:sldId id="316" r:id="rId64"/>
    <p:sldId id="317" r:id="rId65"/>
    <p:sldId id="310" r:id="rId66"/>
    <p:sldId id="308" r:id="rId67"/>
    <p:sldId id="326" r:id="rId68"/>
    <p:sldId id="307" r:id="rId69"/>
    <p:sldId id="318" r:id="rId70"/>
    <p:sldId id="260"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9" d="100"/>
          <a:sy n="99" d="100"/>
        </p:scale>
        <p:origin x="90"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theme" Target="theme/theme1.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microsoft.com/office/2016/11/relationships/changesInfo" Target="changesInfos/changesInfo1.xml"/><Relationship Id="rId7" Type="http://schemas.openxmlformats.org/officeDocument/2006/relationships/slide" Target="slides/slide4.xml"/><Relationship Id="rId71" Type="http://schemas.openxmlformats.org/officeDocument/2006/relationships/slide" Target="slides/slide6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Cole" userId="d194a8ba7db82104" providerId="LiveId" clId="{96C9C547-E8A8-47B3-96E7-B9B51C897ED2}"/>
    <pc:docChg chg="modSld">
      <pc:chgData name="Sharon Cole" userId="d194a8ba7db82104" providerId="LiveId" clId="{96C9C547-E8A8-47B3-96E7-B9B51C897ED2}" dt="2025-02-08T09:38:58.078" v="23" actId="20577"/>
      <pc:docMkLst>
        <pc:docMk/>
      </pc:docMkLst>
      <pc:sldChg chg="modSp mod">
        <pc:chgData name="Sharon Cole" userId="d194a8ba7db82104" providerId="LiveId" clId="{96C9C547-E8A8-47B3-96E7-B9B51C897ED2}" dt="2025-02-08T09:38:58.078" v="23" actId="20577"/>
        <pc:sldMkLst>
          <pc:docMk/>
          <pc:sldMk cId="2052377861" sldId="256"/>
        </pc:sldMkLst>
        <pc:spChg chg="mod">
          <ac:chgData name="Sharon Cole" userId="d194a8ba7db82104" providerId="LiveId" clId="{96C9C547-E8A8-47B3-96E7-B9B51C897ED2}" dt="2025-02-08T09:38:58.078" v="23" actId="20577"/>
          <ac:spMkLst>
            <pc:docMk/>
            <pc:sldMk cId="2052377861"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56651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92222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67450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0089-A126-B9F9-4055-2D18343D38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B52E9F-A234-355A-2FD0-7E856B6C04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509EE9-8BFD-21CB-48A1-B282F9E16581}"/>
              </a:ext>
            </a:extLst>
          </p:cNvPr>
          <p:cNvSpPr>
            <a:spLocks noGrp="1"/>
          </p:cNvSpPr>
          <p:nvPr>
            <p:ph type="dt" sz="half" idx="10"/>
          </p:nvPr>
        </p:nvSpPr>
        <p:spPr/>
        <p:txBody>
          <a:bodyPr/>
          <a:lstStyle/>
          <a:p>
            <a:fld id="{B61BEF0D-F0BB-DE4B-95CE-6DB70DBA9567}" type="datetimeFigureOut">
              <a:rPr lang="en-US" smtClean="0"/>
              <a:pPr/>
              <a:t>12/10/2025</a:t>
            </a:fld>
            <a:endParaRPr lang="en-US" dirty="0"/>
          </a:p>
        </p:txBody>
      </p:sp>
      <p:sp>
        <p:nvSpPr>
          <p:cNvPr id="5" name="Footer Placeholder 4">
            <a:extLst>
              <a:ext uri="{FF2B5EF4-FFF2-40B4-BE49-F238E27FC236}">
                <a16:creationId xmlns:a16="http://schemas.microsoft.com/office/drawing/2014/main" id="{BFA9E324-8053-1351-0FCB-96BFF6EEA7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5B63B9-F710-626D-4CE2-F4BF6E0E69F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0668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74BF-30D1-DD18-3C1F-3D49EB1D42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7B1656-9841-F099-7EAA-1F9C540AC2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AE0E2C-910A-2793-2F6E-962C781B29B5}"/>
              </a:ext>
            </a:extLst>
          </p:cNvPr>
          <p:cNvSpPr>
            <a:spLocks noGrp="1"/>
          </p:cNvSpPr>
          <p:nvPr>
            <p:ph type="dt" sz="half" idx="10"/>
          </p:nvPr>
        </p:nvSpPr>
        <p:spPr/>
        <p:txBody>
          <a:bodyPr/>
          <a:lstStyle/>
          <a:p>
            <a:fld id="{05BFA754-D5C3-4E66-96A6-867B257F58DC}" type="datetimeFigureOut">
              <a:rPr lang="en-US" smtClean="0"/>
              <a:t>12/10/2025</a:t>
            </a:fld>
            <a:endParaRPr lang="en-US" dirty="0"/>
          </a:p>
        </p:txBody>
      </p:sp>
      <p:sp>
        <p:nvSpPr>
          <p:cNvPr id="5" name="Footer Placeholder 4">
            <a:extLst>
              <a:ext uri="{FF2B5EF4-FFF2-40B4-BE49-F238E27FC236}">
                <a16:creationId xmlns:a16="http://schemas.microsoft.com/office/drawing/2014/main" id="{7C8C2A44-4378-8D75-F9FD-D688E86047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052EB7-4B6F-05DD-1B69-078B3E09726C}"/>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528774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740D50-4A58-B298-1961-9E2F4347A6D4}"/>
              </a:ext>
            </a:extLst>
          </p:cNvPr>
          <p:cNvSpPr>
            <a:spLocks noGrp="1"/>
          </p:cNvSpPr>
          <p:nvPr>
            <p:ph type="dt" sz="half" idx="10"/>
          </p:nvPr>
        </p:nvSpPr>
        <p:spPr/>
        <p:txBody>
          <a:bodyPr/>
          <a:lstStyle/>
          <a:p>
            <a:fld id="{B61BEF0D-F0BB-DE4B-95CE-6DB70DBA9567}" type="datetimeFigureOut">
              <a:rPr lang="en-US" smtClean="0"/>
              <a:pPr/>
              <a:t>12/10/2025</a:t>
            </a:fld>
            <a:endParaRPr lang="en-US" dirty="0"/>
          </a:p>
        </p:txBody>
      </p:sp>
      <p:sp>
        <p:nvSpPr>
          <p:cNvPr id="3" name="Footer Placeholder 2">
            <a:extLst>
              <a:ext uri="{FF2B5EF4-FFF2-40B4-BE49-F238E27FC236}">
                <a16:creationId xmlns:a16="http://schemas.microsoft.com/office/drawing/2014/main" id="{293004AD-4165-4478-0067-A780CCA8B1F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EEDFBDF-C2C7-D7C7-D666-50E97B0EA50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5945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B61BEF0D-F0BB-DE4B-95CE-6DB70DBA9567}"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6657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39215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077160" y="2122312"/>
            <a:ext cx="391936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6547559" y="2122311"/>
            <a:ext cx="3925824"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B754299-2F03-48D5-BC0F-0D963E895BBB}" type="datetimeFigureOut">
              <a:rPr lang="en-US" smtClean="0"/>
              <a:t>12/10/2025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0F57E9-0FAB-4EBF-B2C4-76A5E04FAAF2}" type="slidenum">
              <a:rPr lang="en-US" smtClean="0"/>
              <a:t>‹#›</a:t>
            </a:fld>
            <a:endParaRPr lang="en-US"/>
          </a:p>
        </p:txBody>
      </p:sp>
      <p:sp>
        <p:nvSpPr>
          <p:cNvPr id="11" name="Content Placeholder 10"/>
          <p:cNvSpPr>
            <a:spLocks noGrp="1"/>
          </p:cNvSpPr>
          <p:nvPr>
            <p:ph sz="quarter" idx="13"/>
          </p:nvPr>
        </p:nvSpPr>
        <p:spPr>
          <a:xfrm>
            <a:off x="1731264" y="2944368"/>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193535" y="2944813"/>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0816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12510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08356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761277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17898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0089-A126-B9F9-4055-2D18343D38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B52E9F-A234-355A-2FD0-7E856B6C04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509EE9-8BFD-21CB-48A1-B282F9E16581}"/>
              </a:ext>
            </a:extLst>
          </p:cNvPr>
          <p:cNvSpPr>
            <a:spLocks noGrp="1"/>
          </p:cNvSpPr>
          <p:nvPr>
            <p:ph type="dt" sz="half" idx="10"/>
          </p:nvPr>
        </p:nvSpPr>
        <p:spPr/>
        <p:txBody>
          <a:bodyPr/>
          <a:lstStyle/>
          <a:p>
            <a:fld id="{B61BEF0D-F0BB-DE4B-95CE-6DB70DBA9567}" type="datetimeFigureOut">
              <a:rPr lang="en-US" smtClean="0"/>
              <a:pPr/>
              <a:t>12/10/2025</a:t>
            </a:fld>
            <a:endParaRPr lang="en-US" dirty="0"/>
          </a:p>
        </p:txBody>
      </p:sp>
      <p:sp>
        <p:nvSpPr>
          <p:cNvPr id="5" name="Footer Placeholder 4">
            <a:extLst>
              <a:ext uri="{FF2B5EF4-FFF2-40B4-BE49-F238E27FC236}">
                <a16:creationId xmlns:a16="http://schemas.microsoft.com/office/drawing/2014/main" id="{BFA9E324-8053-1351-0FCB-96BFF6EEA7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5B63B9-F710-626D-4CE2-F4BF6E0E69F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052312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74BF-30D1-DD18-3C1F-3D49EB1D42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7B1656-9841-F099-7EAA-1F9C540AC2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AE0E2C-910A-2793-2F6E-962C781B29B5}"/>
              </a:ext>
            </a:extLst>
          </p:cNvPr>
          <p:cNvSpPr>
            <a:spLocks noGrp="1"/>
          </p:cNvSpPr>
          <p:nvPr>
            <p:ph type="dt" sz="half" idx="10"/>
          </p:nvPr>
        </p:nvSpPr>
        <p:spPr/>
        <p:txBody>
          <a:bodyPr/>
          <a:lstStyle/>
          <a:p>
            <a:fld id="{05BFA754-D5C3-4E66-96A6-867B257F58DC}" type="datetimeFigureOut">
              <a:rPr lang="en-US" smtClean="0"/>
              <a:t>12/10/2025</a:t>
            </a:fld>
            <a:endParaRPr lang="en-US" dirty="0"/>
          </a:p>
        </p:txBody>
      </p:sp>
      <p:sp>
        <p:nvSpPr>
          <p:cNvPr id="5" name="Footer Placeholder 4">
            <a:extLst>
              <a:ext uri="{FF2B5EF4-FFF2-40B4-BE49-F238E27FC236}">
                <a16:creationId xmlns:a16="http://schemas.microsoft.com/office/drawing/2014/main" id="{7C8C2A44-4378-8D75-F9FD-D688E86047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052EB7-4B6F-05DD-1B69-078B3E09726C}"/>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7384374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740D50-4A58-B298-1961-9E2F4347A6D4}"/>
              </a:ext>
            </a:extLst>
          </p:cNvPr>
          <p:cNvSpPr>
            <a:spLocks noGrp="1"/>
          </p:cNvSpPr>
          <p:nvPr>
            <p:ph type="dt" sz="half" idx="10"/>
          </p:nvPr>
        </p:nvSpPr>
        <p:spPr/>
        <p:txBody>
          <a:bodyPr/>
          <a:lstStyle/>
          <a:p>
            <a:fld id="{B61BEF0D-F0BB-DE4B-95CE-6DB70DBA9567}" type="datetimeFigureOut">
              <a:rPr lang="en-US" smtClean="0"/>
              <a:pPr/>
              <a:t>12/10/2025</a:t>
            </a:fld>
            <a:endParaRPr lang="en-US" dirty="0"/>
          </a:p>
        </p:txBody>
      </p:sp>
      <p:sp>
        <p:nvSpPr>
          <p:cNvPr id="3" name="Footer Placeholder 2">
            <a:extLst>
              <a:ext uri="{FF2B5EF4-FFF2-40B4-BE49-F238E27FC236}">
                <a16:creationId xmlns:a16="http://schemas.microsoft.com/office/drawing/2014/main" id="{293004AD-4165-4478-0067-A780CCA8B1F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EEDFBDF-C2C7-D7C7-D666-50E97B0EA50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15495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33D77F1-0830-4114-83BB-DA658A89C241}" type="datetimeFigureOut">
              <a:rPr lang="en-US" smtClean="0"/>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A12A59-B0F7-4664-B053-57BA5E796BF9}" type="slidenum">
              <a:rPr lang="en-US" smtClean="0"/>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733793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37090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077160" y="2122312"/>
            <a:ext cx="391936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6547559" y="2122311"/>
            <a:ext cx="3925824"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B754299-2F03-48D5-BC0F-0D963E895BBB}" type="datetimeFigureOut">
              <a:rPr lang="en-US" smtClean="0"/>
              <a:t>12/10/2025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0F57E9-0FAB-4EBF-B2C4-76A5E04FAAF2}" type="slidenum">
              <a:rPr lang="en-US" smtClean="0"/>
              <a:t>‹#›</a:t>
            </a:fld>
            <a:endParaRPr lang="en-US"/>
          </a:p>
        </p:txBody>
      </p:sp>
      <p:sp>
        <p:nvSpPr>
          <p:cNvPr id="11" name="Content Placeholder 10"/>
          <p:cNvSpPr>
            <a:spLocks noGrp="1"/>
          </p:cNvSpPr>
          <p:nvPr>
            <p:ph sz="quarter" idx="13"/>
          </p:nvPr>
        </p:nvSpPr>
        <p:spPr>
          <a:xfrm>
            <a:off x="1731264" y="2944368"/>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193535" y="2944813"/>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75271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9271533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57114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image" Target="../media/image4.png"/><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theme" Target="../theme/theme2.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12/10/2025</a:t>
            </a:fld>
            <a:endParaRPr lang="en-US"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2603836312"/>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641980382"/>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3" r:id="rId9"/>
    <p:sldLayoutId id="2147483694"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2349546"/>
      </p:ext>
    </p:extLst>
  </p:cSld>
  <p:clrMap bg1="lt1" tx1="dk1" bg2="lt2" tx2="dk2" accent1="accent1" accent2="accent2" accent3="accent3" accent4="accent4" accent5="accent5" accent6="accent6" hlink="hlink" folHlink="folHlink"/>
  <p:sldLayoutIdLst>
    <p:sldLayoutId id="2147483691" r:id="rId1"/>
    <p:sldLayoutId id="214748369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16.xml"/><Relationship Id="rId1" Type="http://schemas.openxmlformats.org/officeDocument/2006/relationships/video" Target="https://www.youtube.com/embed/PZryE2bqwdk?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16.xml"/><Relationship Id="rId1" Type="http://schemas.openxmlformats.org/officeDocument/2006/relationships/video" Target="https://www.youtube.com/embed/7myLgdZhzjo?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16.xml"/><Relationship Id="rId1" Type="http://schemas.openxmlformats.org/officeDocument/2006/relationships/video" Target="https://www.youtube.com/embed/FS4DGri-NBo?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FS4DGri-NBo" TargetMode="External"/><Relationship Id="rId2" Type="http://schemas.openxmlformats.org/officeDocument/2006/relationships/hyperlink" Target="https://www.youtube.com/watch?v=7myLgdZhzjo" TargetMode="Externa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hyperlink" Target="https://www.youtube.com/watch?v=SVnOGsJY5RQ" TargetMode="Externa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2" Type="http://schemas.openxmlformats.org/officeDocument/2006/relationships/hyperlink" Target="https://www.flintshire.gov.uk/en/PDFFiles/Policy-and-Performance/MythsandFactsGypsiesand-travellers.pdf" TargetMode="Externa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hyperlink" Target="https://www.youtube.com/watch?v=z5Z2pydF_hw" TargetMode="External"/><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3" Type="http://schemas.openxmlformats.org/officeDocument/2006/relationships/hyperlink" Target="https://www.youtube.com/watch?v=VTr29p4H4TE" TargetMode="External"/><Relationship Id="rId2" Type="http://schemas.openxmlformats.org/officeDocument/2006/relationships/hyperlink" Target="https://www.youtube.com/watch?v=sI607wWfMSw" TargetMode="External"/><Relationship Id="rId1" Type="http://schemas.openxmlformats.org/officeDocument/2006/relationships/slideLayout" Target="../slideLayouts/slideLayout15.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8.xml.rels><?xml version="1.0" encoding="UTF-8" standalone="yes"?>
<Relationships xmlns="http://schemas.openxmlformats.org/package/2006/relationships"><Relationship Id="rId3" Type="http://schemas.openxmlformats.org/officeDocument/2006/relationships/hyperlink" Target="https://www.equalityhumanrights.com/en/race-report-statistics" TargetMode="External"/><Relationship Id="rId2" Type="http://schemas.openxmlformats.org/officeDocument/2006/relationships/hyperlink" Target="https://d1ssu070pg2v9i.cloudfront.net/pex/carnegie_uk_trust/2020/03/27160925/Race-Inequality-in-the-Workforce-Final.pdf" TargetMode="External"/><Relationship Id="rId1" Type="http://schemas.openxmlformats.org/officeDocument/2006/relationships/slideLayout" Target="../slideLayouts/slideLayout15.xml"/><Relationship Id="rId6" Type="http://schemas.openxmlformats.org/officeDocument/2006/relationships/hyperlink" Target="https://travellermovement.org.uk/about/gypsy-roma-traveller-history-and-culture#values" TargetMode="External"/><Relationship Id="rId5" Type="http://schemas.openxmlformats.org/officeDocument/2006/relationships/hyperlink" Target="https://socialmetricscommission.org.uk/wp-content/uploads/2019/07/SMC_measuring-poverty-201908_full-report.pdf" TargetMode="External"/><Relationship Id="rId4" Type="http://schemas.openxmlformats.org/officeDocument/2006/relationships/hyperlink" Target="https://www.equalityhumanrights.com/sites/default/files/is-england-fairer-2016-most-disadvantaged-groups-gypsies-travellers-roma.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Ethnicity and Race</a:t>
            </a:r>
            <a:endParaRPr lang="en-GB" dirty="0"/>
          </a:p>
        </p:txBody>
      </p:sp>
      <p:sp>
        <p:nvSpPr>
          <p:cNvPr id="3" name="Subtitle 2"/>
          <p:cNvSpPr>
            <a:spLocks noGrp="1"/>
          </p:cNvSpPr>
          <p:nvPr>
            <p:ph type="subTitle" idx="1"/>
          </p:nvPr>
        </p:nvSpPr>
        <p:spPr/>
        <p:txBody>
          <a:bodyPr/>
          <a:lstStyle/>
          <a:p>
            <a:r>
              <a:rPr lang="en-GB" dirty="0"/>
              <a:t>ECED7005 </a:t>
            </a:r>
            <a:br>
              <a:rPr lang="en-GB" dirty="0"/>
            </a:br>
            <a:r>
              <a:rPr lang="en-GB" dirty="0"/>
              <a:t>Session 3</a:t>
            </a:r>
          </a:p>
          <a:p>
            <a:r>
              <a:rPr lang="en-GB" dirty="0"/>
              <a:t>Mrs Sharon Cole MA</a:t>
            </a:r>
          </a:p>
        </p:txBody>
      </p:sp>
    </p:spTree>
    <p:extLst>
      <p:ext uri="{BB962C8B-B14F-4D97-AF65-F5344CB8AC3E}">
        <p14:creationId xmlns:p14="http://schemas.microsoft.com/office/powerpoint/2010/main" val="2052377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17261-2735-4BBF-951C-4B5B1A54E53C}"/>
              </a:ext>
            </a:extLst>
          </p:cNvPr>
          <p:cNvSpPr>
            <a:spLocks noGrp="1"/>
          </p:cNvSpPr>
          <p:nvPr>
            <p:ph type="title"/>
          </p:nvPr>
        </p:nvSpPr>
        <p:spPr>
          <a:xfrm>
            <a:off x="1783256" y="1153553"/>
            <a:ext cx="8229600" cy="850106"/>
          </a:xfrm>
        </p:spPr>
        <p:txBody>
          <a:bodyPr/>
          <a:lstStyle/>
          <a:p>
            <a:r>
              <a:rPr lang="en-GB" b="1" dirty="0"/>
              <a:t>Definitions of race</a:t>
            </a:r>
          </a:p>
        </p:txBody>
      </p:sp>
      <p:sp>
        <p:nvSpPr>
          <p:cNvPr id="3" name="TextBox 2">
            <a:extLst>
              <a:ext uri="{FF2B5EF4-FFF2-40B4-BE49-F238E27FC236}">
                <a16:creationId xmlns:a16="http://schemas.microsoft.com/office/drawing/2014/main" id="{4AC4CCFD-BA1F-4EFF-AC45-54F14F2AB101}"/>
              </a:ext>
            </a:extLst>
          </p:cNvPr>
          <p:cNvSpPr txBox="1"/>
          <p:nvPr/>
        </p:nvSpPr>
        <p:spPr>
          <a:xfrm>
            <a:off x="1513286" y="2423943"/>
            <a:ext cx="8229600" cy="1077218"/>
          </a:xfrm>
          <a:prstGeom prst="rect">
            <a:avLst/>
          </a:prstGeom>
          <a:noFill/>
        </p:spPr>
        <p:txBody>
          <a:bodyPr wrap="square" rtlCol="0">
            <a:spAutoFit/>
          </a:bodyPr>
          <a:lstStyle/>
          <a:p>
            <a:r>
              <a:rPr lang="en-GB" sz="3200" dirty="0"/>
              <a:t>A group or set, especially of people, having a common feature or features.</a:t>
            </a:r>
          </a:p>
        </p:txBody>
      </p:sp>
      <p:sp>
        <p:nvSpPr>
          <p:cNvPr id="4" name="TextBox 3">
            <a:extLst>
              <a:ext uri="{FF2B5EF4-FFF2-40B4-BE49-F238E27FC236}">
                <a16:creationId xmlns:a16="http://schemas.microsoft.com/office/drawing/2014/main" id="{F44ADC0F-A426-4E85-B70E-AA8DB65F7CC2}"/>
              </a:ext>
            </a:extLst>
          </p:cNvPr>
          <p:cNvSpPr txBox="1"/>
          <p:nvPr/>
        </p:nvSpPr>
        <p:spPr>
          <a:xfrm>
            <a:off x="1513286" y="4066909"/>
            <a:ext cx="9639987" cy="1569660"/>
          </a:xfrm>
          <a:prstGeom prst="rect">
            <a:avLst/>
          </a:prstGeom>
          <a:noFill/>
        </p:spPr>
        <p:txBody>
          <a:bodyPr wrap="square" rtlCol="0">
            <a:spAutoFit/>
          </a:bodyPr>
          <a:lstStyle/>
          <a:p>
            <a:r>
              <a:rPr lang="en-GB" sz="3200" dirty="0"/>
              <a:t>A tribe, nation, or people, regarded as of common stock […] having in common distinct physical features or ethnic background. </a:t>
            </a:r>
          </a:p>
        </p:txBody>
      </p:sp>
    </p:spTree>
    <p:extLst>
      <p:ext uri="{BB962C8B-B14F-4D97-AF65-F5344CB8AC3E}">
        <p14:creationId xmlns:p14="http://schemas.microsoft.com/office/powerpoint/2010/main" val="3245015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080753"/>
            <a:ext cx="8229600" cy="850106"/>
          </a:xfrm>
        </p:spPr>
        <p:txBody>
          <a:bodyPr>
            <a:normAutofit/>
          </a:bodyPr>
          <a:lstStyle/>
          <a:p>
            <a:r>
              <a:rPr lang="en-GB" b="1" dirty="0"/>
              <a:t>The Problem of Defining ‘Race’.</a:t>
            </a:r>
          </a:p>
        </p:txBody>
      </p:sp>
      <p:sp>
        <p:nvSpPr>
          <p:cNvPr id="3" name="TextBox 2"/>
          <p:cNvSpPr txBox="1"/>
          <p:nvPr/>
        </p:nvSpPr>
        <p:spPr>
          <a:xfrm>
            <a:off x="603584" y="2183160"/>
            <a:ext cx="10984831" cy="326243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The placing of the term ‘race’ in inverted commas is now seen by some sociologists as a useful way of indicating that this manner of categorizing individuals and population groups is not based on any biologically valid distinctions between the genetic make-up of differently identified ‘races’. </a:t>
            </a:r>
          </a:p>
          <a:p>
            <a:pPr marL="285750" indent="-285750">
              <a:spcBef>
                <a:spcPts val="600"/>
              </a:spcBef>
              <a:spcAft>
                <a:spcPts val="600"/>
              </a:spcAft>
              <a:buFont typeface="Arial" panose="020B0604020202020204" pitchFamily="34" charset="0"/>
              <a:buChar char="•"/>
            </a:pPr>
            <a:r>
              <a:rPr lang="en-GB" sz="2800" dirty="0"/>
              <a:t>Racial categorization is frequently (though not always) based on </a:t>
            </a:r>
            <a:r>
              <a:rPr lang="en-GB" sz="2800" b="1" dirty="0"/>
              <a:t>phenotypical </a:t>
            </a:r>
            <a:r>
              <a:rPr lang="en-GB" sz="2800" dirty="0"/>
              <a:t>differences; that is, differences of facial characteristics, skin colour, and so forth. </a:t>
            </a:r>
          </a:p>
        </p:txBody>
      </p:sp>
      <p:sp>
        <p:nvSpPr>
          <p:cNvPr id="4" name="TextBox 3"/>
          <p:cNvSpPr txBox="1"/>
          <p:nvPr/>
        </p:nvSpPr>
        <p:spPr>
          <a:xfrm>
            <a:off x="8986664" y="5611670"/>
            <a:ext cx="2448272" cy="276999"/>
          </a:xfrm>
          <a:prstGeom prst="rect">
            <a:avLst/>
          </a:prstGeom>
          <a:noFill/>
        </p:spPr>
        <p:txBody>
          <a:bodyPr wrap="square" rtlCol="0">
            <a:spAutoFit/>
          </a:bodyPr>
          <a:lstStyle/>
          <a:p>
            <a:r>
              <a:rPr lang="en-GB" sz="1200" dirty="0"/>
              <a:t>(Scott &amp; Marshall 2009)</a:t>
            </a:r>
          </a:p>
        </p:txBody>
      </p:sp>
    </p:spTree>
    <p:extLst>
      <p:ext uri="{BB962C8B-B14F-4D97-AF65-F5344CB8AC3E}">
        <p14:creationId xmlns:p14="http://schemas.microsoft.com/office/powerpoint/2010/main" val="359005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5420" y="1353193"/>
            <a:ext cx="8229600" cy="850106"/>
          </a:xfrm>
        </p:spPr>
        <p:txBody>
          <a:bodyPr/>
          <a:lstStyle/>
          <a:p>
            <a:r>
              <a:rPr lang="en-GB" b="1" dirty="0"/>
              <a:t>The Problem of Defining ‘Race’.</a:t>
            </a:r>
          </a:p>
        </p:txBody>
      </p:sp>
      <p:sp>
        <p:nvSpPr>
          <p:cNvPr id="3" name="TextBox 2"/>
          <p:cNvSpPr txBox="1"/>
          <p:nvPr/>
        </p:nvSpPr>
        <p:spPr>
          <a:xfrm>
            <a:off x="1324867" y="2679858"/>
            <a:ext cx="10032944" cy="2246769"/>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sociology of race is largely concerned with examining the causes and consequences of the socially constructed division of social groups according to their so-called race, regardless of whether this is legitimated by reference to any of the above factors, or none of them (as, for example, in the case of </a:t>
            </a:r>
            <a:r>
              <a:rPr lang="en-GB" sz="2800" dirty="0" err="1"/>
              <a:t>anti-semitism</a:t>
            </a:r>
            <a:r>
              <a:rPr lang="en-GB" sz="2800" dirty="0"/>
              <a:t>)’.</a:t>
            </a:r>
          </a:p>
        </p:txBody>
      </p:sp>
      <p:sp>
        <p:nvSpPr>
          <p:cNvPr id="4" name="TextBox 3"/>
          <p:cNvSpPr txBox="1"/>
          <p:nvPr/>
        </p:nvSpPr>
        <p:spPr>
          <a:xfrm>
            <a:off x="9172092" y="5828239"/>
            <a:ext cx="2448272" cy="276999"/>
          </a:xfrm>
          <a:prstGeom prst="rect">
            <a:avLst/>
          </a:prstGeom>
          <a:noFill/>
        </p:spPr>
        <p:txBody>
          <a:bodyPr wrap="square" rtlCol="0">
            <a:spAutoFit/>
          </a:bodyPr>
          <a:lstStyle/>
          <a:p>
            <a:r>
              <a:rPr lang="en-GB" sz="1200" dirty="0"/>
              <a:t>(Scott &amp; Marshall 2009)</a:t>
            </a:r>
          </a:p>
        </p:txBody>
      </p:sp>
    </p:spTree>
    <p:extLst>
      <p:ext uri="{BB962C8B-B14F-4D97-AF65-F5344CB8AC3E}">
        <p14:creationId xmlns:p14="http://schemas.microsoft.com/office/powerpoint/2010/main" val="2738568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088" y="490889"/>
            <a:ext cx="8229600" cy="850106"/>
          </a:xfrm>
        </p:spPr>
        <p:txBody>
          <a:bodyPr/>
          <a:lstStyle/>
          <a:p>
            <a:r>
              <a:rPr lang="en-GB" b="1" dirty="0"/>
              <a:t>The Reality of ‘Race’</a:t>
            </a:r>
          </a:p>
        </p:txBody>
      </p:sp>
      <p:sp>
        <p:nvSpPr>
          <p:cNvPr id="3" name="Content Placeholder 2"/>
          <p:cNvSpPr>
            <a:spLocks noGrp="1"/>
          </p:cNvSpPr>
          <p:nvPr>
            <p:ph idx="1"/>
          </p:nvPr>
        </p:nvSpPr>
        <p:spPr>
          <a:xfrm>
            <a:off x="669334" y="1688185"/>
            <a:ext cx="9653759" cy="4525963"/>
          </a:xfrm>
        </p:spPr>
        <p:txBody>
          <a:bodyPr>
            <a:normAutofit/>
          </a:bodyPr>
          <a:lstStyle/>
          <a:p>
            <a:r>
              <a:rPr lang="en-GB" dirty="0"/>
              <a:t>It is argued that the big difference among human groups are the result of culture</a:t>
            </a:r>
          </a:p>
          <a:p>
            <a:r>
              <a:rPr lang="en-GB" dirty="0"/>
              <a:t>NOT biological inheritance or race</a:t>
            </a:r>
          </a:p>
          <a:p>
            <a:r>
              <a:rPr lang="en-GB" dirty="0"/>
              <a:t>All human beings belong to the same species and the biological features essential to human life are common to us all</a:t>
            </a:r>
          </a:p>
          <a:p>
            <a:r>
              <a:rPr lang="en-GB" dirty="0"/>
              <a:t>Yet in spite of this truth and wisdom Racism remains a major hindrance to successful intercultural communication </a:t>
            </a:r>
          </a:p>
          <a:p>
            <a:pPr marL="365760" lvl="1" indent="0" algn="r">
              <a:buNone/>
            </a:pPr>
            <a:r>
              <a:rPr lang="en-GB" sz="1200" dirty="0"/>
              <a:t>(Samovar, 2010, p.178)</a:t>
            </a:r>
          </a:p>
        </p:txBody>
      </p:sp>
    </p:spTree>
    <p:extLst>
      <p:ext uri="{BB962C8B-B14F-4D97-AF65-F5344CB8AC3E}">
        <p14:creationId xmlns:p14="http://schemas.microsoft.com/office/powerpoint/2010/main" val="407227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Personal Racism</a:t>
            </a:r>
          </a:p>
        </p:txBody>
      </p:sp>
      <p:sp>
        <p:nvSpPr>
          <p:cNvPr id="3" name="Content Placeholder 2"/>
          <p:cNvSpPr>
            <a:spLocks noGrp="1"/>
          </p:cNvSpPr>
          <p:nvPr>
            <p:ph idx="1"/>
          </p:nvPr>
        </p:nvSpPr>
        <p:spPr>
          <a:xfrm>
            <a:off x="1295402" y="2658977"/>
            <a:ext cx="9220200" cy="2490537"/>
          </a:xfrm>
        </p:spPr>
        <p:txBody>
          <a:bodyPr/>
          <a:lstStyle/>
          <a:p>
            <a:r>
              <a:rPr lang="en-GB" dirty="0"/>
              <a:t>Consists of racist acts, beliefs, attitudes, and behaviours on the part of the individual person</a:t>
            </a:r>
          </a:p>
          <a:p>
            <a:endParaRPr lang="en-GB" dirty="0"/>
          </a:p>
          <a:p>
            <a:pPr marL="0" indent="0" algn="r">
              <a:buNone/>
            </a:pPr>
            <a:r>
              <a:rPr lang="en-GB" sz="1200" dirty="0"/>
              <a:t>(Samovar, 2010: 176)</a:t>
            </a:r>
          </a:p>
          <a:p>
            <a:endParaRPr lang="en-GB" dirty="0"/>
          </a:p>
        </p:txBody>
      </p:sp>
    </p:spTree>
    <p:extLst>
      <p:ext uri="{BB962C8B-B14F-4D97-AF65-F5344CB8AC3E}">
        <p14:creationId xmlns:p14="http://schemas.microsoft.com/office/powerpoint/2010/main" val="427033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0495" y="486395"/>
            <a:ext cx="8229600" cy="706090"/>
          </a:xfrm>
        </p:spPr>
        <p:txBody>
          <a:bodyPr>
            <a:noAutofit/>
          </a:bodyPr>
          <a:lstStyle/>
          <a:p>
            <a:r>
              <a:rPr lang="en-GB" b="1" dirty="0"/>
              <a:t>Definition of Racism</a:t>
            </a:r>
          </a:p>
        </p:txBody>
      </p:sp>
      <p:sp>
        <p:nvSpPr>
          <p:cNvPr id="3" name="Content Placeholder 2"/>
          <p:cNvSpPr>
            <a:spLocks noGrp="1"/>
          </p:cNvSpPr>
          <p:nvPr>
            <p:ph idx="1"/>
          </p:nvPr>
        </p:nvSpPr>
        <p:spPr>
          <a:xfrm>
            <a:off x="661737" y="1766236"/>
            <a:ext cx="10479504" cy="3958388"/>
          </a:xfrm>
        </p:spPr>
        <p:txBody>
          <a:bodyPr>
            <a:normAutofit/>
          </a:bodyPr>
          <a:lstStyle/>
          <a:p>
            <a:r>
              <a:rPr lang="en-GB" dirty="0"/>
              <a:t>Racism is the belief in the inherent superiority of a particular race</a:t>
            </a:r>
          </a:p>
          <a:p>
            <a:r>
              <a:rPr lang="en-GB" dirty="0"/>
              <a:t>It denies the basic equality of humankind and correlates ability with physical composition</a:t>
            </a:r>
          </a:p>
          <a:p>
            <a:r>
              <a:rPr lang="en-GB" dirty="0"/>
              <a:t>Thus, it assumes that success or failure in any societal endeavour will depend upon genetic endowment rather than environment and access to opportunity </a:t>
            </a:r>
          </a:p>
          <a:p>
            <a:pPr marL="0" indent="0" algn="r">
              <a:buNone/>
            </a:pPr>
            <a:r>
              <a:rPr lang="en-GB" sz="1200" dirty="0"/>
              <a:t>(Samovar, 2010, p.176)</a:t>
            </a:r>
          </a:p>
        </p:txBody>
      </p:sp>
    </p:spTree>
    <p:extLst>
      <p:ext uri="{BB962C8B-B14F-4D97-AF65-F5344CB8AC3E}">
        <p14:creationId xmlns:p14="http://schemas.microsoft.com/office/powerpoint/2010/main" val="4139003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Institutional Racism</a:t>
            </a:r>
          </a:p>
        </p:txBody>
      </p:sp>
      <p:sp>
        <p:nvSpPr>
          <p:cNvPr id="3" name="Content Placeholder 2"/>
          <p:cNvSpPr>
            <a:spLocks noGrp="1"/>
          </p:cNvSpPr>
          <p:nvPr>
            <p:ph idx="1"/>
          </p:nvPr>
        </p:nvSpPr>
        <p:spPr>
          <a:xfrm>
            <a:off x="939266" y="1950541"/>
            <a:ext cx="10086473" cy="3318936"/>
          </a:xfrm>
        </p:spPr>
        <p:txBody>
          <a:bodyPr>
            <a:normAutofit fontScale="92500" lnSpcReduction="10000"/>
          </a:bodyPr>
          <a:lstStyle/>
          <a:p>
            <a:r>
              <a:rPr lang="en-GB" dirty="0"/>
              <a:t>Racial inferiorising or antipathy perpetrated by specific social institutions such as schools, corporations, hospitals, or the criminal justice system as a totality</a:t>
            </a:r>
          </a:p>
          <a:p>
            <a:r>
              <a:rPr lang="en-GB" dirty="0"/>
              <a:t>It can be intentional or unintentional</a:t>
            </a:r>
          </a:p>
          <a:p>
            <a:r>
              <a:rPr lang="en-GB" dirty="0"/>
              <a:t>In either case is has a detrimental effect on specific groups and society as a whole</a:t>
            </a:r>
          </a:p>
          <a:p>
            <a:pPr marL="0" indent="0" algn="r">
              <a:buNone/>
            </a:pPr>
            <a:endParaRPr lang="en-GB" sz="1200" dirty="0"/>
          </a:p>
          <a:p>
            <a:pPr marL="0" indent="0" algn="r">
              <a:buNone/>
            </a:pPr>
            <a:endParaRPr lang="en-GB" sz="1200" dirty="0"/>
          </a:p>
          <a:p>
            <a:pPr marL="0" indent="0" algn="r">
              <a:buNone/>
            </a:pPr>
            <a:endParaRPr lang="en-GB" sz="1200" dirty="0"/>
          </a:p>
          <a:p>
            <a:pPr marL="0" indent="0" algn="r">
              <a:buNone/>
            </a:pPr>
            <a:r>
              <a:rPr lang="en-GB" sz="1200" dirty="0"/>
              <a:t>(Samovar, 2010, p.176)</a:t>
            </a:r>
          </a:p>
          <a:p>
            <a:pPr lvl="1"/>
            <a:endParaRPr lang="en-GB" dirty="0"/>
          </a:p>
        </p:txBody>
      </p:sp>
    </p:spTree>
    <p:extLst>
      <p:ext uri="{BB962C8B-B14F-4D97-AF65-F5344CB8AC3E}">
        <p14:creationId xmlns:p14="http://schemas.microsoft.com/office/powerpoint/2010/main" val="335555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5180" y="1110832"/>
            <a:ext cx="8229600" cy="1143000"/>
          </a:xfrm>
        </p:spPr>
        <p:txBody>
          <a:bodyPr/>
          <a:lstStyle/>
          <a:p>
            <a:r>
              <a:rPr lang="en-GB" b="1" dirty="0"/>
              <a:t>Early Socialisation</a:t>
            </a:r>
          </a:p>
        </p:txBody>
      </p:sp>
      <p:sp>
        <p:nvSpPr>
          <p:cNvPr id="3" name="Content Placeholder 2"/>
          <p:cNvSpPr>
            <a:spLocks noGrp="1"/>
          </p:cNvSpPr>
          <p:nvPr>
            <p:ph idx="1"/>
          </p:nvPr>
        </p:nvSpPr>
        <p:spPr>
          <a:xfrm>
            <a:off x="1130968" y="2792596"/>
            <a:ext cx="9091863" cy="2836912"/>
          </a:xfrm>
        </p:spPr>
        <p:txBody>
          <a:bodyPr>
            <a:normAutofit/>
          </a:bodyPr>
          <a:lstStyle/>
          <a:p>
            <a:r>
              <a:rPr lang="en-GB" dirty="0"/>
              <a:t>Racism, stereotyping, prejudice are prevalent as they are learned early in life</a:t>
            </a:r>
          </a:p>
          <a:p>
            <a:r>
              <a:rPr lang="en-GB" dirty="0"/>
              <a:t>Learnt in the same way as culture</a:t>
            </a:r>
          </a:p>
          <a:p>
            <a:r>
              <a:rPr lang="en-GB" dirty="0"/>
              <a:t>Become part of our way of seeing the world</a:t>
            </a:r>
          </a:p>
          <a:p>
            <a:pPr marL="0" indent="0" algn="r">
              <a:buNone/>
            </a:pPr>
            <a:r>
              <a:rPr lang="en-GB" sz="1200" dirty="0"/>
              <a:t>(Samovar, 2010, p.176)</a:t>
            </a:r>
          </a:p>
          <a:p>
            <a:endParaRPr lang="en-GB" dirty="0"/>
          </a:p>
        </p:txBody>
      </p:sp>
    </p:spTree>
    <p:extLst>
      <p:ext uri="{BB962C8B-B14F-4D97-AF65-F5344CB8AC3E}">
        <p14:creationId xmlns:p14="http://schemas.microsoft.com/office/powerpoint/2010/main" val="79264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Clark Doll experiments">
            <a:hlinkClick r:id="" action="ppaction://media"/>
            <a:extLst>
              <a:ext uri="{FF2B5EF4-FFF2-40B4-BE49-F238E27FC236}">
                <a16:creationId xmlns:a16="http://schemas.microsoft.com/office/drawing/2014/main" id="{30D8EFA6-4711-6E62-1EF6-6C2F0BC2015D}"/>
              </a:ext>
            </a:extLst>
          </p:cNvPr>
          <p:cNvPicPr>
            <a:picLocks noRot="1" noChangeAspect="1"/>
          </p:cNvPicPr>
          <p:nvPr>
            <a:videoFile r:link="rId1"/>
          </p:nvPr>
        </p:nvPicPr>
        <p:blipFill>
          <a:blip r:embed="rId3"/>
          <a:stretch>
            <a:fillRect/>
          </a:stretch>
        </p:blipFill>
        <p:spPr>
          <a:xfrm>
            <a:off x="1158240" y="800100"/>
            <a:ext cx="10007600" cy="5448300"/>
          </a:xfrm>
          <a:prstGeom prst="rect">
            <a:avLst/>
          </a:prstGeom>
        </p:spPr>
      </p:pic>
    </p:spTree>
    <p:extLst>
      <p:ext uri="{BB962C8B-B14F-4D97-AF65-F5344CB8AC3E}">
        <p14:creationId xmlns:p14="http://schemas.microsoft.com/office/powerpoint/2010/main" val="3907707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3D923-BEB2-4443-BAA4-D839ADE57D4F}"/>
              </a:ext>
            </a:extLst>
          </p:cNvPr>
          <p:cNvSpPr txBox="1">
            <a:spLocks/>
          </p:cNvSpPr>
          <p:nvPr/>
        </p:nvSpPr>
        <p:spPr>
          <a:xfrm>
            <a:off x="1513148" y="1218694"/>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Definition of Ethnicity </a:t>
            </a:r>
          </a:p>
        </p:txBody>
      </p:sp>
      <p:sp>
        <p:nvSpPr>
          <p:cNvPr id="3" name="TextBox 2">
            <a:extLst>
              <a:ext uri="{FF2B5EF4-FFF2-40B4-BE49-F238E27FC236}">
                <a16:creationId xmlns:a16="http://schemas.microsoft.com/office/drawing/2014/main" id="{C234D0BC-9062-4431-9D0F-CEAD2B63F428}"/>
              </a:ext>
            </a:extLst>
          </p:cNvPr>
          <p:cNvSpPr txBox="1"/>
          <p:nvPr/>
        </p:nvSpPr>
        <p:spPr>
          <a:xfrm>
            <a:off x="2181908" y="2809027"/>
            <a:ext cx="7560840" cy="1200329"/>
          </a:xfrm>
          <a:prstGeom prst="rect">
            <a:avLst/>
          </a:prstGeom>
          <a:noFill/>
        </p:spPr>
        <p:txBody>
          <a:bodyPr wrap="square" rtlCol="0">
            <a:spAutoFit/>
          </a:bodyPr>
          <a:lstStyle/>
          <a:p>
            <a:r>
              <a:rPr lang="en-GB" sz="3600" dirty="0"/>
              <a:t>‘Ethnic character; the fact or sense of belonging to a particular ethnic group’ </a:t>
            </a:r>
          </a:p>
        </p:txBody>
      </p:sp>
      <p:sp>
        <p:nvSpPr>
          <p:cNvPr id="4" name="TextBox 3">
            <a:extLst>
              <a:ext uri="{FF2B5EF4-FFF2-40B4-BE49-F238E27FC236}">
                <a16:creationId xmlns:a16="http://schemas.microsoft.com/office/drawing/2014/main" id="{F4B25535-2E6B-4969-9722-35C931DA8529}"/>
              </a:ext>
            </a:extLst>
          </p:cNvPr>
          <p:cNvSpPr txBox="1"/>
          <p:nvPr/>
        </p:nvSpPr>
        <p:spPr>
          <a:xfrm>
            <a:off x="8903368" y="4825895"/>
            <a:ext cx="2767264" cy="276999"/>
          </a:xfrm>
          <a:prstGeom prst="rect">
            <a:avLst/>
          </a:prstGeom>
          <a:noFill/>
        </p:spPr>
        <p:txBody>
          <a:bodyPr wrap="square" rtlCol="0">
            <a:spAutoFit/>
          </a:bodyPr>
          <a:lstStyle/>
          <a:p>
            <a:r>
              <a:rPr lang="en-GB" sz="1200" dirty="0"/>
              <a:t>(Shorter Oxford English Dictionary, 2009)</a:t>
            </a:r>
          </a:p>
        </p:txBody>
      </p:sp>
      <p:sp>
        <p:nvSpPr>
          <p:cNvPr id="5" name="TextBox 4">
            <a:extLst>
              <a:ext uri="{FF2B5EF4-FFF2-40B4-BE49-F238E27FC236}">
                <a16:creationId xmlns:a16="http://schemas.microsoft.com/office/drawing/2014/main" id="{C9F74CED-4322-4DEB-97E1-10D6406AA0A2}"/>
              </a:ext>
            </a:extLst>
          </p:cNvPr>
          <p:cNvSpPr txBox="1"/>
          <p:nvPr/>
        </p:nvSpPr>
        <p:spPr>
          <a:xfrm>
            <a:off x="2577952" y="5195102"/>
            <a:ext cx="6768752" cy="523220"/>
          </a:xfrm>
          <a:prstGeom prst="rect">
            <a:avLst/>
          </a:prstGeom>
          <a:noFill/>
        </p:spPr>
        <p:txBody>
          <a:bodyPr wrap="square" rtlCol="0">
            <a:spAutoFit/>
          </a:bodyPr>
          <a:lstStyle/>
          <a:p>
            <a:pPr algn="ctr"/>
            <a:r>
              <a:rPr lang="en-GB" sz="2800" i="1" dirty="0"/>
              <a:t>What is meant by ethnic group?</a:t>
            </a:r>
          </a:p>
        </p:txBody>
      </p:sp>
    </p:spTree>
    <p:extLst>
      <p:ext uri="{BB962C8B-B14F-4D97-AF65-F5344CB8AC3E}">
        <p14:creationId xmlns:p14="http://schemas.microsoft.com/office/powerpoint/2010/main" val="261792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12" y="1470524"/>
            <a:ext cx="8229600" cy="748383"/>
          </a:xfrm>
        </p:spPr>
        <p:txBody>
          <a:bodyPr>
            <a:noAutofit/>
          </a:bodyPr>
          <a:lstStyle/>
          <a:p>
            <a:r>
              <a:rPr lang="en-GB" b="1" dirty="0"/>
              <a:t>Definition of Ethnicity </a:t>
            </a:r>
          </a:p>
        </p:txBody>
      </p:sp>
      <p:sp>
        <p:nvSpPr>
          <p:cNvPr id="3" name="Content Placeholder 2"/>
          <p:cNvSpPr>
            <a:spLocks noGrp="1"/>
          </p:cNvSpPr>
          <p:nvPr>
            <p:ph idx="1"/>
          </p:nvPr>
        </p:nvSpPr>
        <p:spPr>
          <a:xfrm>
            <a:off x="589547" y="3326953"/>
            <a:ext cx="10876548" cy="3318936"/>
          </a:xfrm>
        </p:spPr>
        <p:txBody>
          <a:bodyPr>
            <a:normAutofit/>
          </a:bodyPr>
          <a:lstStyle/>
          <a:p>
            <a:pPr marL="708660" lvl="1" indent="-342900">
              <a:buFont typeface="Arial" panose="020B0604020202020204" pitchFamily="34" charset="0"/>
              <a:buChar char="•"/>
            </a:pPr>
            <a:r>
              <a:rPr lang="en-GB" sz="2400" dirty="0"/>
              <a:t>A group which is largely self-perpetuating</a:t>
            </a:r>
          </a:p>
          <a:p>
            <a:pPr marL="708660" lvl="1" indent="-342900">
              <a:buFont typeface="Arial" panose="020B0604020202020204" pitchFamily="34" charset="0"/>
              <a:buChar char="•"/>
            </a:pPr>
            <a:r>
              <a:rPr lang="en-GB" sz="2400" dirty="0"/>
              <a:t>A group which shares fundamental cultural values</a:t>
            </a:r>
          </a:p>
          <a:p>
            <a:pPr marL="708660" lvl="1" indent="-342900">
              <a:buFont typeface="Arial" panose="020B0604020202020204" pitchFamily="34" charset="0"/>
              <a:buChar char="•"/>
            </a:pPr>
            <a:r>
              <a:rPr lang="en-GB" sz="2400" dirty="0"/>
              <a:t>A group which makes up a field of communication and interaction</a:t>
            </a:r>
          </a:p>
          <a:p>
            <a:pPr marL="708660" lvl="1" indent="-342900">
              <a:buFont typeface="Arial" panose="020B0604020202020204" pitchFamily="34" charset="0"/>
              <a:buChar char="•"/>
            </a:pPr>
            <a:r>
              <a:rPr lang="en-GB" sz="2400" dirty="0"/>
              <a:t>A group which has a membership which identifies itself and is identified by others as constituting a category distinguishable from other categories of the same order (i.e. other ethnic groups)</a:t>
            </a:r>
          </a:p>
          <a:p>
            <a:pPr marL="365760" lvl="1" indent="0" algn="r">
              <a:buNone/>
            </a:pPr>
            <a:r>
              <a:rPr lang="en-GB" sz="1200" dirty="0"/>
              <a:t>(Barth </a:t>
            </a:r>
            <a:r>
              <a:rPr lang="en-GB" sz="1200" i="1" dirty="0"/>
              <a:t>cited in </a:t>
            </a:r>
            <a:r>
              <a:rPr lang="en-GB" sz="1200" dirty="0"/>
              <a:t>Fenton, 2010:p.91)</a:t>
            </a:r>
          </a:p>
        </p:txBody>
      </p:sp>
      <p:sp>
        <p:nvSpPr>
          <p:cNvPr id="4" name="TextBox 3">
            <a:extLst>
              <a:ext uri="{FF2B5EF4-FFF2-40B4-BE49-F238E27FC236}">
                <a16:creationId xmlns:a16="http://schemas.microsoft.com/office/drawing/2014/main" id="{8CA97818-BE66-4336-8DFB-5BCFF8F03848}"/>
              </a:ext>
            </a:extLst>
          </p:cNvPr>
          <p:cNvSpPr txBox="1"/>
          <p:nvPr/>
        </p:nvSpPr>
        <p:spPr>
          <a:xfrm>
            <a:off x="1271338" y="2511320"/>
            <a:ext cx="7488832" cy="523220"/>
          </a:xfrm>
          <a:prstGeom prst="rect">
            <a:avLst/>
          </a:prstGeom>
          <a:noFill/>
        </p:spPr>
        <p:txBody>
          <a:bodyPr wrap="square" rtlCol="0">
            <a:spAutoFit/>
          </a:bodyPr>
          <a:lstStyle/>
          <a:p>
            <a:r>
              <a:rPr lang="en-GB" sz="2800" b="1" dirty="0"/>
              <a:t>Anthropologists define ethnic groups as:</a:t>
            </a:r>
          </a:p>
        </p:txBody>
      </p:sp>
    </p:spTree>
    <p:extLst>
      <p:ext uri="{BB962C8B-B14F-4D97-AF65-F5344CB8AC3E}">
        <p14:creationId xmlns:p14="http://schemas.microsoft.com/office/powerpoint/2010/main" val="4088979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8221" y="1100308"/>
            <a:ext cx="8784976" cy="1143000"/>
          </a:xfrm>
        </p:spPr>
        <p:txBody>
          <a:bodyPr>
            <a:noAutofit/>
          </a:bodyPr>
          <a:lstStyle/>
          <a:p>
            <a:r>
              <a:rPr lang="en-GB" b="1" dirty="0"/>
              <a:t>Emergence &amp; Persistence of Ethnicity</a:t>
            </a:r>
          </a:p>
        </p:txBody>
      </p:sp>
      <p:sp>
        <p:nvSpPr>
          <p:cNvPr id="3" name="Content Placeholder 2"/>
          <p:cNvSpPr>
            <a:spLocks noGrp="1"/>
          </p:cNvSpPr>
          <p:nvPr>
            <p:ph idx="1"/>
          </p:nvPr>
        </p:nvSpPr>
        <p:spPr>
          <a:xfrm>
            <a:off x="8133347" y="5865545"/>
            <a:ext cx="2767264" cy="354782"/>
          </a:xfrm>
        </p:spPr>
        <p:txBody>
          <a:bodyPr>
            <a:normAutofit/>
          </a:bodyPr>
          <a:lstStyle/>
          <a:p>
            <a:pPr marL="365760" lvl="1" indent="0" algn="r">
              <a:buNone/>
            </a:pPr>
            <a:r>
              <a:rPr lang="en-GB" sz="1200" dirty="0"/>
              <a:t>(Barth </a:t>
            </a:r>
            <a:r>
              <a:rPr lang="en-GB" sz="1200" i="1" dirty="0"/>
              <a:t>cited in </a:t>
            </a:r>
            <a:r>
              <a:rPr lang="en-GB" sz="1200" dirty="0"/>
              <a:t>Fenton, 2010, p.91)</a:t>
            </a:r>
          </a:p>
        </p:txBody>
      </p:sp>
      <p:sp>
        <p:nvSpPr>
          <p:cNvPr id="4" name="TextBox 3">
            <a:extLst>
              <a:ext uri="{FF2B5EF4-FFF2-40B4-BE49-F238E27FC236}">
                <a16:creationId xmlns:a16="http://schemas.microsoft.com/office/drawing/2014/main" id="{8AA41D81-0125-45B0-B778-EDBCB247DFEA}"/>
              </a:ext>
            </a:extLst>
          </p:cNvPr>
          <p:cNvSpPr txBox="1"/>
          <p:nvPr/>
        </p:nvSpPr>
        <p:spPr>
          <a:xfrm>
            <a:off x="1132583" y="2500515"/>
            <a:ext cx="10261321" cy="954107"/>
          </a:xfrm>
          <a:prstGeom prst="rect">
            <a:avLst/>
          </a:prstGeom>
          <a:noFill/>
        </p:spPr>
        <p:txBody>
          <a:bodyPr wrap="square" rtlCol="0">
            <a:spAutoFit/>
          </a:bodyPr>
          <a:lstStyle/>
          <a:p>
            <a:r>
              <a:rPr lang="en-GB" sz="2800" b="1" dirty="0"/>
              <a:t>To understand what constitutes ethnicity we need to answer two interrelated questions:</a:t>
            </a:r>
          </a:p>
        </p:txBody>
      </p:sp>
      <p:sp>
        <p:nvSpPr>
          <p:cNvPr id="5" name="TextBox 4">
            <a:extLst>
              <a:ext uri="{FF2B5EF4-FFF2-40B4-BE49-F238E27FC236}">
                <a16:creationId xmlns:a16="http://schemas.microsoft.com/office/drawing/2014/main" id="{FE31B1DF-8E31-4A84-BA3A-2D5D0939B368}"/>
              </a:ext>
            </a:extLst>
          </p:cNvPr>
          <p:cNvSpPr txBox="1"/>
          <p:nvPr/>
        </p:nvSpPr>
        <p:spPr>
          <a:xfrm>
            <a:off x="1524000" y="3510324"/>
            <a:ext cx="6768752" cy="523220"/>
          </a:xfrm>
          <a:prstGeom prst="rect">
            <a:avLst/>
          </a:prstGeom>
          <a:noFill/>
        </p:spPr>
        <p:txBody>
          <a:bodyPr wrap="square" rtlCol="0">
            <a:spAutoFit/>
          </a:bodyPr>
          <a:lstStyle/>
          <a:p>
            <a:r>
              <a:rPr lang="en-GB" sz="2800" dirty="0"/>
              <a:t>What is the nature of ethnicity?</a:t>
            </a:r>
          </a:p>
        </p:txBody>
      </p:sp>
      <p:sp>
        <p:nvSpPr>
          <p:cNvPr id="6" name="TextBox 5">
            <a:extLst>
              <a:ext uri="{FF2B5EF4-FFF2-40B4-BE49-F238E27FC236}">
                <a16:creationId xmlns:a16="http://schemas.microsoft.com/office/drawing/2014/main" id="{36A30176-0714-42F3-813E-12E75E9F71E0}"/>
              </a:ext>
            </a:extLst>
          </p:cNvPr>
          <p:cNvSpPr txBox="1"/>
          <p:nvPr/>
        </p:nvSpPr>
        <p:spPr>
          <a:xfrm>
            <a:off x="2040629" y="3969037"/>
            <a:ext cx="6958609"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i.e. is ethnicity that is inherited or something that is constructed?</a:t>
            </a:r>
          </a:p>
        </p:txBody>
      </p:sp>
      <p:sp>
        <p:nvSpPr>
          <p:cNvPr id="7" name="TextBox 6">
            <a:extLst>
              <a:ext uri="{FF2B5EF4-FFF2-40B4-BE49-F238E27FC236}">
                <a16:creationId xmlns:a16="http://schemas.microsoft.com/office/drawing/2014/main" id="{DAB7B8F0-CEEC-4C52-962A-5384D2D040E3}"/>
              </a:ext>
            </a:extLst>
          </p:cNvPr>
          <p:cNvSpPr txBox="1"/>
          <p:nvPr/>
        </p:nvSpPr>
        <p:spPr>
          <a:xfrm>
            <a:off x="1524000" y="4718712"/>
            <a:ext cx="6768752" cy="461665"/>
          </a:xfrm>
          <a:prstGeom prst="rect">
            <a:avLst/>
          </a:prstGeom>
          <a:noFill/>
        </p:spPr>
        <p:txBody>
          <a:bodyPr wrap="square" rtlCol="0">
            <a:spAutoFit/>
          </a:bodyPr>
          <a:lstStyle/>
          <a:p>
            <a:r>
              <a:rPr lang="en-GB" sz="2400" dirty="0"/>
              <a:t>What determines ethnic affiliation or identification?</a:t>
            </a:r>
          </a:p>
        </p:txBody>
      </p:sp>
      <p:sp>
        <p:nvSpPr>
          <p:cNvPr id="8" name="TextBox 7">
            <a:extLst>
              <a:ext uri="{FF2B5EF4-FFF2-40B4-BE49-F238E27FC236}">
                <a16:creationId xmlns:a16="http://schemas.microsoft.com/office/drawing/2014/main" id="{2734609B-CD3C-4A8B-BA00-86D782FF942E}"/>
              </a:ext>
            </a:extLst>
          </p:cNvPr>
          <p:cNvSpPr txBox="1"/>
          <p:nvPr/>
        </p:nvSpPr>
        <p:spPr>
          <a:xfrm>
            <a:off x="2040630" y="5089456"/>
            <a:ext cx="6958609"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What makes a person choose to give their ethnic identity?</a:t>
            </a:r>
          </a:p>
        </p:txBody>
      </p:sp>
    </p:spTree>
    <p:extLst>
      <p:ext uri="{BB962C8B-B14F-4D97-AF65-F5344CB8AC3E}">
        <p14:creationId xmlns:p14="http://schemas.microsoft.com/office/powerpoint/2010/main" val="70932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1981200" y="1377353"/>
            <a:ext cx="8229600" cy="778098"/>
          </a:xfrm>
        </p:spPr>
        <p:txBody>
          <a:bodyPr>
            <a:normAutofit/>
          </a:bodyPr>
          <a:lstStyle/>
          <a:p>
            <a:r>
              <a:rPr lang="en-GB" b="1" dirty="0"/>
              <a:t>Nation, Race and Ethnicity</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65417" y="2699023"/>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858257" y="3601597"/>
            <a:ext cx="8475486" cy="523220"/>
          </a:xfrm>
          <a:prstGeom prst="rect">
            <a:avLst/>
          </a:prstGeom>
          <a:noFill/>
        </p:spPr>
        <p:txBody>
          <a:bodyPr wrap="square" rtlCol="0">
            <a:spAutoFit/>
          </a:bodyPr>
          <a:lstStyle/>
          <a:p>
            <a:r>
              <a:rPr lang="en-GB" sz="2800" i="1" dirty="0"/>
              <a:t>If a person moves to Wales can they ever be considered to be Welsh??</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858257" y="4487406"/>
            <a:ext cx="6912768" cy="523220"/>
          </a:xfrm>
          <a:prstGeom prst="rect">
            <a:avLst/>
          </a:prstGeom>
          <a:noFill/>
        </p:spPr>
        <p:txBody>
          <a:bodyPr wrap="square" rtlCol="0">
            <a:spAutoFit/>
          </a:bodyPr>
          <a:lstStyle/>
          <a:p>
            <a:r>
              <a:rPr lang="en-GB" sz="2800" i="1" dirty="0"/>
              <a:t>In anyone born in Wales immediately Welsh?</a:t>
            </a:r>
          </a:p>
        </p:txBody>
      </p:sp>
      <p:sp>
        <p:nvSpPr>
          <p:cNvPr id="14" name="TextBox 13">
            <a:extLst>
              <a:ext uri="{FF2B5EF4-FFF2-40B4-BE49-F238E27FC236}">
                <a16:creationId xmlns:a16="http://schemas.microsoft.com/office/drawing/2014/main" id="{C3F87148-1A73-4619-B503-8B89ED6EEC95}"/>
              </a:ext>
            </a:extLst>
          </p:cNvPr>
          <p:cNvSpPr txBox="1"/>
          <p:nvPr/>
        </p:nvSpPr>
        <p:spPr>
          <a:xfrm>
            <a:off x="1858257" y="5309353"/>
            <a:ext cx="6912768" cy="523220"/>
          </a:xfrm>
          <a:prstGeom prst="rect">
            <a:avLst/>
          </a:prstGeom>
          <a:noFill/>
        </p:spPr>
        <p:txBody>
          <a:bodyPr wrap="square" rtlCol="0">
            <a:spAutoFit/>
          </a:bodyPr>
          <a:lstStyle/>
          <a:p>
            <a:r>
              <a:rPr lang="en-GB" sz="2800" i="1" dirty="0"/>
              <a:t>What is it that makes a person Welsh?</a:t>
            </a:r>
          </a:p>
        </p:txBody>
      </p:sp>
    </p:spTree>
    <p:extLst>
      <p:ext uri="{BB962C8B-B14F-4D97-AF65-F5344CB8AC3E}">
        <p14:creationId xmlns:p14="http://schemas.microsoft.com/office/powerpoint/2010/main" val="1639855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ace &amp; Ethnicity: Crash Course Sociology #34">
            <a:hlinkClick r:id="" action="ppaction://media"/>
            <a:extLst>
              <a:ext uri="{FF2B5EF4-FFF2-40B4-BE49-F238E27FC236}">
                <a16:creationId xmlns:a16="http://schemas.microsoft.com/office/drawing/2014/main" id="{A9CF8E02-2646-9015-E864-0D12726D0EBD}"/>
              </a:ext>
            </a:extLst>
          </p:cNvPr>
          <p:cNvPicPr>
            <a:picLocks noRot="1" noChangeAspect="1"/>
          </p:cNvPicPr>
          <p:nvPr>
            <a:videoFile r:link="rId1"/>
          </p:nvPr>
        </p:nvPicPr>
        <p:blipFill>
          <a:blip r:embed="rId3"/>
          <a:stretch>
            <a:fillRect/>
          </a:stretch>
        </p:blipFill>
        <p:spPr>
          <a:xfrm>
            <a:off x="22225" y="0"/>
            <a:ext cx="12147550" cy="6858000"/>
          </a:xfrm>
          <a:prstGeom prst="rect">
            <a:avLst/>
          </a:prstGeom>
        </p:spPr>
      </p:pic>
    </p:spTree>
    <p:extLst>
      <p:ext uri="{BB962C8B-B14F-4D97-AF65-F5344CB8AC3E}">
        <p14:creationId xmlns:p14="http://schemas.microsoft.com/office/powerpoint/2010/main" val="1789887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se Twins Show That Race Is A Social Construct | National Geographic">
            <a:hlinkClick r:id="" action="ppaction://media"/>
            <a:extLst>
              <a:ext uri="{FF2B5EF4-FFF2-40B4-BE49-F238E27FC236}">
                <a16:creationId xmlns:a16="http://schemas.microsoft.com/office/drawing/2014/main" id="{57A2A3EB-181C-2131-FAFF-71701E25F496}"/>
              </a:ext>
            </a:extLst>
          </p:cNvPr>
          <p:cNvPicPr>
            <a:picLocks noRot="1" noChangeAspect="1"/>
          </p:cNvPicPr>
          <p:nvPr>
            <a:videoFile r:link="rId1"/>
          </p:nvPr>
        </p:nvPicPr>
        <p:blipFill>
          <a:blip r:embed="rId3"/>
          <a:stretch>
            <a:fillRect/>
          </a:stretch>
        </p:blipFill>
        <p:spPr>
          <a:xfrm>
            <a:off x="22225" y="0"/>
            <a:ext cx="12147550" cy="6858000"/>
          </a:xfrm>
          <a:prstGeom prst="rect">
            <a:avLst/>
          </a:prstGeom>
        </p:spPr>
      </p:pic>
    </p:spTree>
    <p:extLst>
      <p:ext uri="{BB962C8B-B14F-4D97-AF65-F5344CB8AC3E}">
        <p14:creationId xmlns:p14="http://schemas.microsoft.com/office/powerpoint/2010/main" val="2009116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CD554-1960-49E9-96E3-ADA8F5CF92DC}"/>
              </a:ext>
            </a:extLst>
          </p:cNvPr>
          <p:cNvSpPr>
            <a:spLocks noGrp="1"/>
          </p:cNvSpPr>
          <p:nvPr>
            <p:ph type="title"/>
          </p:nvPr>
        </p:nvSpPr>
        <p:spPr/>
        <p:txBody>
          <a:bodyPr/>
          <a:lstStyle/>
          <a:p>
            <a:r>
              <a:rPr lang="en-GB" dirty="0"/>
              <a:t>Recap…Race and Ethnicity</a:t>
            </a:r>
          </a:p>
        </p:txBody>
      </p:sp>
      <p:sp>
        <p:nvSpPr>
          <p:cNvPr id="3" name="Content Placeholder 2">
            <a:extLst>
              <a:ext uri="{FF2B5EF4-FFF2-40B4-BE49-F238E27FC236}">
                <a16:creationId xmlns:a16="http://schemas.microsoft.com/office/drawing/2014/main" id="{B08CE337-89B7-42B4-98E9-11C27CF603FB}"/>
              </a:ext>
            </a:extLst>
          </p:cNvPr>
          <p:cNvSpPr>
            <a:spLocks noGrp="1"/>
          </p:cNvSpPr>
          <p:nvPr>
            <p:ph idx="1"/>
          </p:nvPr>
        </p:nvSpPr>
        <p:spPr>
          <a:xfrm>
            <a:off x="2419526" y="3429000"/>
            <a:ext cx="7815043" cy="2208402"/>
          </a:xfrm>
        </p:spPr>
        <p:txBody>
          <a:bodyPr/>
          <a:lstStyle/>
          <a:p>
            <a:r>
              <a:rPr lang="en-GB" dirty="0">
                <a:hlinkClick r:id="rId2"/>
              </a:rPr>
              <a:t>https://www.youtube.com/watch?v=7myLgdZhzjo</a:t>
            </a:r>
            <a:r>
              <a:rPr lang="en-GB" dirty="0"/>
              <a:t> </a:t>
            </a:r>
          </a:p>
          <a:p>
            <a:r>
              <a:rPr lang="en-GB" dirty="0">
                <a:hlinkClick r:id="rId3"/>
              </a:rPr>
              <a:t>https://www.youtube.com/watch?v=FS4DGri-NBo</a:t>
            </a:r>
            <a:r>
              <a:rPr lang="en-GB" dirty="0"/>
              <a:t> </a:t>
            </a:r>
          </a:p>
        </p:txBody>
      </p:sp>
    </p:spTree>
    <p:extLst>
      <p:ext uri="{BB962C8B-B14F-4D97-AF65-F5344CB8AC3E}">
        <p14:creationId xmlns:p14="http://schemas.microsoft.com/office/powerpoint/2010/main" val="1498798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1824790" y="1327028"/>
            <a:ext cx="8229600" cy="778098"/>
          </a:xfrm>
        </p:spPr>
        <p:txBody>
          <a:bodyPr>
            <a:normAutofit/>
          </a:bodyPr>
          <a:lstStyle/>
          <a:p>
            <a:r>
              <a:rPr lang="en-GB" b="1" dirty="0"/>
              <a:t>Nation, Race and Ethnicity</a:t>
            </a:r>
          </a:p>
        </p:txBody>
      </p:sp>
      <p:sp>
        <p:nvSpPr>
          <p:cNvPr id="3" name="TextBox 2">
            <a:extLst>
              <a:ext uri="{FF2B5EF4-FFF2-40B4-BE49-F238E27FC236}">
                <a16:creationId xmlns:a16="http://schemas.microsoft.com/office/drawing/2014/main" id="{6A86F11E-BEDE-41E4-8C16-F8FDB849A584}"/>
              </a:ext>
            </a:extLst>
          </p:cNvPr>
          <p:cNvSpPr txBox="1"/>
          <p:nvPr/>
        </p:nvSpPr>
        <p:spPr>
          <a:xfrm>
            <a:off x="1398150" y="2584594"/>
            <a:ext cx="8656240" cy="523220"/>
          </a:xfrm>
          <a:prstGeom prst="rect">
            <a:avLst/>
          </a:prstGeom>
          <a:noFill/>
        </p:spPr>
        <p:txBody>
          <a:bodyPr wrap="square" rtlCol="0">
            <a:spAutoFit/>
          </a:bodyPr>
          <a:lstStyle/>
          <a:p>
            <a:pPr algn="ctr"/>
            <a:r>
              <a:rPr lang="en-GB" sz="2800" b="1" dirty="0"/>
              <a:t>What are your thoughts about the following questions?</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23807" y="3789040"/>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455405" y="3587282"/>
            <a:ext cx="6912768" cy="523220"/>
          </a:xfrm>
          <a:prstGeom prst="rect">
            <a:avLst/>
          </a:prstGeom>
          <a:noFill/>
        </p:spPr>
        <p:txBody>
          <a:bodyPr wrap="square" rtlCol="0">
            <a:spAutoFit/>
          </a:bodyPr>
          <a:lstStyle/>
          <a:p>
            <a:r>
              <a:rPr lang="en-GB" sz="2800" i="1" dirty="0"/>
              <a:t>Is Wales a NATION?</a:t>
            </a:r>
          </a:p>
        </p:txBody>
      </p:sp>
      <p:sp>
        <p:nvSpPr>
          <p:cNvPr id="12" name="TextBox 11">
            <a:extLst>
              <a:ext uri="{FF2B5EF4-FFF2-40B4-BE49-F238E27FC236}">
                <a16:creationId xmlns:a16="http://schemas.microsoft.com/office/drawing/2014/main" id="{3D9F343A-54D5-400A-85E0-C5D1636F7654}"/>
              </a:ext>
            </a:extLst>
          </p:cNvPr>
          <p:cNvSpPr txBox="1"/>
          <p:nvPr/>
        </p:nvSpPr>
        <p:spPr>
          <a:xfrm>
            <a:off x="1455405" y="4230999"/>
            <a:ext cx="6912768" cy="523220"/>
          </a:xfrm>
          <a:prstGeom prst="rect">
            <a:avLst/>
          </a:prstGeom>
          <a:noFill/>
        </p:spPr>
        <p:txBody>
          <a:bodyPr wrap="square" rtlCol="0">
            <a:spAutoFit/>
          </a:bodyPr>
          <a:lstStyle/>
          <a:p>
            <a:r>
              <a:rPr lang="en-GB" sz="2800" i="1" dirty="0"/>
              <a:t>Are the Welsh a separate RACE?</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398150" y="4983183"/>
            <a:ext cx="6912768" cy="523220"/>
          </a:xfrm>
          <a:prstGeom prst="rect">
            <a:avLst/>
          </a:prstGeom>
          <a:noFill/>
        </p:spPr>
        <p:txBody>
          <a:bodyPr wrap="square" rtlCol="0">
            <a:spAutoFit/>
          </a:bodyPr>
          <a:lstStyle/>
          <a:p>
            <a:r>
              <a:rPr lang="en-GB" sz="2800" i="1" dirty="0"/>
              <a:t>Are the Welsh a separate ETHNIC GROUP?</a:t>
            </a:r>
          </a:p>
        </p:txBody>
      </p:sp>
    </p:spTree>
    <p:extLst>
      <p:ext uri="{BB962C8B-B14F-4D97-AF65-F5344CB8AC3E}">
        <p14:creationId xmlns:p14="http://schemas.microsoft.com/office/powerpoint/2010/main" val="9698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12" grpId="0"/>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3037" y="1019150"/>
            <a:ext cx="8229600" cy="850106"/>
          </a:xfrm>
        </p:spPr>
        <p:txBody>
          <a:bodyPr>
            <a:noAutofit/>
          </a:bodyPr>
          <a:lstStyle/>
          <a:p>
            <a:r>
              <a:rPr lang="en-GB" sz="4000" b="1" dirty="0"/>
              <a:t>Ancestry or Physical Attributes?</a:t>
            </a:r>
          </a:p>
        </p:txBody>
      </p:sp>
      <p:sp>
        <p:nvSpPr>
          <p:cNvPr id="3" name="Content Placeholder 2"/>
          <p:cNvSpPr>
            <a:spLocks noGrp="1"/>
          </p:cNvSpPr>
          <p:nvPr>
            <p:ph idx="1"/>
          </p:nvPr>
        </p:nvSpPr>
        <p:spPr>
          <a:xfrm>
            <a:off x="762735" y="2441094"/>
            <a:ext cx="11321715" cy="4525963"/>
          </a:xfrm>
        </p:spPr>
        <p:txBody>
          <a:bodyPr>
            <a:normAutofit/>
          </a:bodyPr>
          <a:lstStyle/>
          <a:p>
            <a:pPr marL="57150" indent="0">
              <a:buNone/>
            </a:pPr>
            <a:r>
              <a:rPr lang="en-GB" sz="3600" b="1" dirty="0"/>
              <a:t>What is your ethnicity?</a:t>
            </a:r>
          </a:p>
          <a:p>
            <a:pPr marL="57150" indent="0">
              <a:buNone/>
            </a:pPr>
            <a:r>
              <a:rPr lang="en-GB" sz="2800" dirty="0"/>
              <a:t>Other than a list of categories: white, black, Hispanic etc.</a:t>
            </a:r>
          </a:p>
          <a:p>
            <a:r>
              <a:rPr lang="en-GB" sz="2800" dirty="0"/>
              <a:t>What does the Question really mean?</a:t>
            </a:r>
          </a:p>
          <a:p>
            <a:r>
              <a:rPr lang="en-GB" dirty="0"/>
              <a:t>What is your ethnic group membership?</a:t>
            </a:r>
          </a:p>
          <a:p>
            <a:r>
              <a:rPr lang="en-GB" dirty="0"/>
              <a:t>Which ethnic group are you affiliated with?</a:t>
            </a:r>
          </a:p>
          <a:p>
            <a:r>
              <a:rPr lang="en-GB" dirty="0"/>
              <a:t>Which ethnic group do you identify yourself with?</a:t>
            </a:r>
          </a:p>
          <a:p>
            <a:pPr marL="0" indent="0">
              <a:buNone/>
            </a:pPr>
            <a:r>
              <a:rPr lang="en-GB" sz="1200" dirty="0"/>
              <a:t>                                                                                   </a:t>
            </a:r>
          </a:p>
          <a:p>
            <a:pPr marL="0" indent="0">
              <a:buNone/>
            </a:pPr>
            <a:r>
              <a:rPr lang="en-GB" sz="1200" dirty="0"/>
              <a:t>                                                                                                                                                                                                                                     (Barth </a:t>
            </a:r>
            <a:r>
              <a:rPr lang="en-GB" sz="1200" i="1" dirty="0"/>
              <a:t>cited in </a:t>
            </a:r>
            <a:r>
              <a:rPr lang="en-GB" sz="1200" dirty="0"/>
              <a:t>Fenton, 2010: 91)</a:t>
            </a:r>
          </a:p>
          <a:p>
            <a:pPr lvl="1"/>
            <a:endParaRPr lang="en-GB" dirty="0"/>
          </a:p>
          <a:p>
            <a:pPr lvl="1"/>
            <a:endParaRPr lang="en-GB" dirty="0"/>
          </a:p>
        </p:txBody>
      </p:sp>
    </p:spTree>
    <p:extLst>
      <p:ext uri="{BB962C8B-B14F-4D97-AF65-F5344CB8AC3E}">
        <p14:creationId xmlns:p14="http://schemas.microsoft.com/office/powerpoint/2010/main" val="3423866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2621" y="1143000"/>
            <a:ext cx="8229600" cy="1143000"/>
          </a:xfrm>
        </p:spPr>
        <p:txBody>
          <a:bodyPr/>
          <a:lstStyle/>
          <a:p>
            <a:r>
              <a:rPr lang="en-GB" b="1" dirty="0"/>
              <a:t>Ethnocentrism</a:t>
            </a:r>
          </a:p>
        </p:txBody>
      </p:sp>
      <p:sp>
        <p:nvSpPr>
          <p:cNvPr id="3" name="Content Placeholder 2"/>
          <p:cNvSpPr>
            <a:spLocks noGrp="1"/>
          </p:cNvSpPr>
          <p:nvPr>
            <p:ph idx="1"/>
          </p:nvPr>
        </p:nvSpPr>
        <p:spPr>
          <a:xfrm>
            <a:off x="1536031" y="2696300"/>
            <a:ext cx="9352548" cy="3548090"/>
          </a:xfrm>
        </p:spPr>
        <p:txBody>
          <a:bodyPr>
            <a:normAutofit/>
          </a:bodyPr>
          <a:lstStyle/>
          <a:p>
            <a:r>
              <a:rPr lang="en-GB" dirty="0"/>
              <a:t>Ethnocentrism is the notion that one’s own ethnic culture is superior to any other</a:t>
            </a:r>
          </a:p>
          <a:p>
            <a:r>
              <a:rPr lang="en-GB" dirty="0"/>
              <a:t>It is the idea that other cultures should be measured by the degree to which they live up to our cultural standards</a:t>
            </a:r>
          </a:p>
          <a:p>
            <a:r>
              <a:rPr lang="en-GB" dirty="0"/>
              <a:t>We are ethnocentric when we view other cultures through the narrow lens of our own culture or social position</a:t>
            </a:r>
          </a:p>
          <a:p>
            <a:pPr marL="0" indent="0" algn="r">
              <a:buNone/>
            </a:pPr>
            <a:r>
              <a:rPr lang="en-GB" sz="1200" dirty="0"/>
              <a:t>(Samovar, 2010, pp.178-179)</a:t>
            </a:r>
          </a:p>
        </p:txBody>
      </p:sp>
    </p:spTree>
    <p:extLst>
      <p:ext uri="{BB962C8B-B14F-4D97-AF65-F5344CB8AC3E}">
        <p14:creationId xmlns:p14="http://schemas.microsoft.com/office/powerpoint/2010/main" val="999248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Theoretical Perspectives on Ethnicity</a:t>
            </a:r>
          </a:p>
        </p:txBody>
      </p:sp>
      <p:sp>
        <p:nvSpPr>
          <p:cNvPr id="3" name="Content Placeholder 2"/>
          <p:cNvSpPr>
            <a:spLocks noGrp="1"/>
          </p:cNvSpPr>
          <p:nvPr>
            <p:ph idx="1"/>
          </p:nvPr>
        </p:nvSpPr>
        <p:spPr>
          <a:xfrm>
            <a:off x="1698793" y="2770711"/>
            <a:ext cx="5626968" cy="2088232"/>
          </a:xfrm>
        </p:spPr>
        <p:txBody>
          <a:bodyPr>
            <a:normAutofit/>
          </a:bodyPr>
          <a:lstStyle/>
          <a:p>
            <a:pPr marL="457200" indent="-457200">
              <a:buFont typeface="+mj-lt"/>
              <a:buAutoNum type="arabicPeriod"/>
            </a:pPr>
            <a:r>
              <a:rPr lang="en-GB" sz="3600" dirty="0"/>
              <a:t>Primordialism</a:t>
            </a:r>
          </a:p>
          <a:p>
            <a:pPr marL="457200" indent="-457200">
              <a:buFont typeface="+mj-lt"/>
              <a:buAutoNum type="arabicPeriod"/>
            </a:pPr>
            <a:r>
              <a:rPr lang="en-GB" sz="3600" dirty="0"/>
              <a:t>Constructionism</a:t>
            </a:r>
          </a:p>
          <a:p>
            <a:pPr marL="457200" indent="-457200">
              <a:buFont typeface="+mj-lt"/>
              <a:buAutoNum type="arabicPeriod"/>
            </a:pPr>
            <a:r>
              <a:rPr lang="en-GB" sz="3600" dirty="0"/>
              <a:t>Instrumentalism </a:t>
            </a:r>
          </a:p>
        </p:txBody>
      </p:sp>
    </p:spTree>
    <p:extLst>
      <p:ext uri="{BB962C8B-B14F-4D97-AF65-F5344CB8AC3E}">
        <p14:creationId xmlns:p14="http://schemas.microsoft.com/office/powerpoint/2010/main" val="81804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7644" y="1125142"/>
            <a:ext cx="8229600" cy="1143000"/>
          </a:xfrm>
        </p:spPr>
        <p:txBody>
          <a:bodyPr/>
          <a:lstStyle/>
          <a:p>
            <a:r>
              <a:rPr lang="en-GB" b="1" dirty="0"/>
              <a:t>Primordialists</a:t>
            </a:r>
          </a:p>
        </p:txBody>
      </p:sp>
      <p:sp>
        <p:nvSpPr>
          <p:cNvPr id="3" name="Content Placeholder 2"/>
          <p:cNvSpPr>
            <a:spLocks noGrp="1"/>
          </p:cNvSpPr>
          <p:nvPr>
            <p:ph idx="1"/>
          </p:nvPr>
        </p:nvSpPr>
        <p:spPr>
          <a:xfrm>
            <a:off x="6384032" y="5805265"/>
            <a:ext cx="4777972" cy="476503"/>
          </a:xfrm>
        </p:spPr>
        <p:txBody>
          <a:bodyPr>
            <a:noAutofit/>
          </a:bodyPr>
          <a:lstStyle/>
          <a:p>
            <a:pPr marL="365760" lvl="1" indent="0" algn="r">
              <a:buNone/>
            </a:pPr>
            <a:r>
              <a:rPr lang="en-GB" sz="1200" dirty="0"/>
              <a:t>(Yang, 2000: 42)</a:t>
            </a:r>
          </a:p>
        </p:txBody>
      </p:sp>
      <p:sp>
        <p:nvSpPr>
          <p:cNvPr id="4" name="TextBox 3">
            <a:extLst>
              <a:ext uri="{FF2B5EF4-FFF2-40B4-BE49-F238E27FC236}">
                <a16:creationId xmlns:a16="http://schemas.microsoft.com/office/drawing/2014/main" id="{8E117F8A-BFC2-4C1C-A632-D862FDEC22C5}"/>
              </a:ext>
            </a:extLst>
          </p:cNvPr>
          <p:cNvSpPr txBox="1"/>
          <p:nvPr/>
        </p:nvSpPr>
        <p:spPr>
          <a:xfrm>
            <a:off x="1317301" y="2482432"/>
            <a:ext cx="9844703"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t>Ethnicity is an ascribed identity or assigned status that is somehow ‘given’ to us</a:t>
            </a:r>
          </a:p>
          <a:p>
            <a:pPr marL="457200" indent="-457200">
              <a:buFont typeface="Arial" panose="020B0604020202020204" pitchFamily="34" charset="0"/>
              <a:buChar char="•"/>
            </a:pPr>
            <a:r>
              <a:rPr lang="en-GB" sz="2800" dirty="0"/>
              <a:t>It is sometimes inherited from one’s ancestors</a:t>
            </a:r>
          </a:p>
          <a:p>
            <a:pPr marL="457200" indent="-457200">
              <a:buFont typeface="Arial" panose="020B0604020202020204" pitchFamily="34" charset="0"/>
              <a:buChar char="•"/>
            </a:pPr>
            <a:r>
              <a:rPr lang="en-GB" sz="2800" dirty="0"/>
              <a:t>E.g. if your forebears are Chinese then you will have inherited physical and cultural characteristics from them</a:t>
            </a:r>
          </a:p>
          <a:p>
            <a:pPr marL="457200" indent="-457200">
              <a:buFont typeface="Arial" panose="020B0604020202020204" pitchFamily="34" charset="0"/>
              <a:buChar char="•"/>
            </a:pPr>
            <a:r>
              <a:rPr lang="en-GB" sz="2800" dirty="0"/>
              <a:t>Thus, from a primordialist perspective, ethnicity is a ‘very deeply rooted, primal bond to one’s ancestral bloodline’</a:t>
            </a:r>
          </a:p>
        </p:txBody>
      </p:sp>
    </p:spTree>
    <p:extLst>
      <p:ext uri="{BB962C8B-B14F-4D97-AF65-F5344CB8AC3E}">
        <p14:creationId xmlns:p14="http://schemas.microsoft.com/office/powerpoint/2010/main" val="1677045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7474" y="1243179"/>
            <a:ext cx="8229600" cy="1143000"/>
          </a:xfrm>
        </p:spPr>
        <p:txBody>
          <a:bodyPr/>
          <a:lstStyle/>
          <a:p>
            <a:r>
              <a:rPr lang="en-GB" b="1" dirty="0"/>
              <a:t>Primordialists</a:t>
            </a:r>
          </a:p>
        </p:txBody>
      </p:sp>
      <p:sp>
        <p:nvSpPr>
          <p:cNvPr id="3" name="Content Placeholder 2"/>
          <p:cNvSpPr>
            <a:spLocks noGrp="1"/>
          </p:cNvSpPr>
          <p:nvPr>
            <p:ph idx="1"/>
          </p:nvPr>
        </p:nvSpPr>
        <p:spPr>
          <a:xfrm>
            <a:off x="1333811" y="2743201"/>
            <a:ext cx="9496926" cy="3701008"/>
          </a:xfrm>
        </p:spPr>
        <p:txBody>
          <a:bodyPr>
            <a:normAutofit/>
          </a:bodyPr>
          <a:lstStyle/>
          <a:p>
            <a:r>
              <a:rPr lang="en-GB" dirty="0"/>
              <a:t>Therefore a common ancestry determines ethnicity</a:t>
            </a:r>
          </a:p>
          <a:p>
            <a:r>
              <a:rPr lang="en-GB" dirty="0"/>
              <a:t>People belong to an ethnic group because members of that group all share common biological and cultural origins</a:t>
            </a:r>
          </a:p>
          <a:p>
            <a:pPr lvl="1"/>
            <a:endParaRPr lang="en-GB" dirty="0"/>
          </a:p>
          <a:p>
            <a:pPr marL="365760" lvl="1" indent="0" algn="r">
              <a:buNone/>
            </a:pPr>
            <a:r>
              <a:rPr lang="en-GB" sz="1200" dirty="0"/>
              <a:t>(Yang, 2000: 42)</a:t>
            </a:r>
          </a:p>
          <a:p>
            <a:pPr lvl="1"/>
            <a:endParaRPr lang="en-GB" dirty="0"/>
          </a:p>
        </p:txBody>
      </p:sp>
    </p:spTree>
    <p:extLst>
      <p:ext uri="{BB962C8B-B14F-4D97-AF65-F5344CB8AC3E}">
        <p14:creationId xmlns:p14="http://schemas.microsoft.com/office/powerpoint/2010/main" val="3045983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a:xfrm>
            <a:off x="1450486" y="2582592"/>
            <a:ext cx="9931388" cy="1795338"/>
          </a:xfrm>
        </p:spPr>
        <p:txBody>
          <a:bodyPr>
            <a:noAutofit/>
          </a:bodyPr>
          <a:lstStyle/>
          <a:p>
            <a:pPr>
              <a:spcBef>
                <a:spcPts val="1200"/>
              </a:spcBef>
              <a:spcAft>
                <a:spcPts val="1200"/>
              </a:spcAft>
            </a:pPr>
            <a:r>
              <a:rPr lang="en-GB" sz="2800" dirty="0"/>
              <a:t>The arguments put forward by this school of thought stress the role of primordial factors, lineage and cultural ties in determining ethnicity</a:t>
            </a:r>
          </a:p>
          <a:p>
            <a:pPr>
              <a:spcBef>
                <a:spcPts val="1200"/>
              </a:spcBef>
              <a:spcAft>
                <a:spcPts val="1200"/>
              </a:spcAft>
            </a:pPr>
            <a:r>
              <a:rPr lang="en-GB" sz="2800" dirty="0"/>
              <a:t>These bonds will give rise to and sustain ethnicity i.e. if you follow this school of thought your ethnicity is innate – it cannot change even over generations</a:t>
            </a:r>
          </a:p>
          <a:p>
            <a:pPr marL="685800" lvl="2" indent="0" algn="r">
              <a:spcBef>
                <a:spcPts val="1200"/>
              </a:spcBef>
              <a:spcAft>
                <a:spcPts val="1200"/>
              </a:spcAft>
              <a:buNone/>
            </a:pPr>
            <a:r>
              <a:rPr lang="en-GB" dirty="0"/>
              <a:t>(Geertz, 1973; Isaacs, 1975; van den </a:t>
            </a:r>
            <a:r>
              <a:rPr lang="en-GB" dirty="0" err="1"/>
              <a:t>Berghe</a:t>
            </a:r>
            <a:r>
              <a:rPr lang="en-GB" dirty="0"/>
              <a:t>, 1981 </a:t>
            </a:r>
            <a:r>
              <a:rPr lang="en-GB" i="1" dirty="0"/>
              <a:t>cited in </a:t>
            </a:r>
            <a:r>
              <a:rPr lang="en-GB" dirty="0"/>
              <a:t>Yang, 2000: 42)</a:t>
            </a:r>
          </a:p>
        </p:txBody>
      </p:sp>
    </p:spTree>
    <p:extLst>
      <p:ext uri="{BB962C8B-B14F-4D97-AF65-F5344CB8AC3E}">
        <p14:creationId xmlns:p14="http://schemas.microsoft.com/office/powerpoint/2010/main" val="2817034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p:txBody>
          <a:bodyPr>
            <a:normAutofit/>
          </a:bodyPr>
          <a:lstStyle/>
          <a:p>
            <a:r>
              <a:rPr lang="en-GB" dirty="0"/>
              <a:t>Socio-biologists attempt to use</a:t>
            </a:r>
          </a:p>
          <a:p>
            <a:pPr lvl="1"/>
            <a:r>
              <a:rPr lang="en-GB" dirty="0"/>
              <a:t>Scientific approaches</a:t>
            </a:r>
          </a:p>
          <a:p>
            <a:pPr lvl="1"/>
            <a:r>
              <a:rPr lang="en-GB" dirty="0"/>
              <a:t>Such as Darwinian and natural selection</a:t>
            </a:r>
          </a:p>
          <a:p>
            <a:pPr lvl="1"/>
            <a:r>
              <a:rPr lang="en-GB" dirty="0"/>
              <a:t>Evolutionary biology</a:t>
            </a:r>
          </a:p>
          <a:p>
            <a:pPr lvl="1"/>
            <a:r>
              <a:rPr lang="en-GB" dirty="0"/>
              <a:t>Genetics</a:t>
            </a:r>
          </a:p>
          <a:p>
            <a:pPr lvl="1"/>
            <a:endParaRPr lang="en-GB" dirty="0"/>
          </a:p>
          <a:p>
            <a:r>
              <a:rPr lang="en-GB" dirty="0"/>
              <a:t>To explain social behaviour</a:t>
            </a:r>
          </a:p>
          <a:p>
            <a:pPr marL="0" lvl="1" indent="0" algn="r">
              <a:buNone/>
            </a:pPr>
            <a:r>
              <a:rPr lang="en-GB" dirty="0"/>
              <a:t>(</a:t>
            </a:r>
            <a:r>
              <a:rPr lang="en-GB" dirty="0" err="1"/>
              <a:t>Joireman</a:t>
            </a:r>
            <a:r>
              <a:rPr lang="en-GB" dirty="0"/>
              <a:t>, 2003, p.34)</a:t>
            </a:r>
          </a:p>
          <a:p>
            <a:endParaRPr lang="en-GB" dirty="0"/>
          </a:p>
        </p:txBody>
      </p:sp>
    </p:spTree>
    <p:extLst>
      <p:ext uri="{BB962C8B-B14F-4D97-AF65-F5344CB8AC3E}">
        <p14:creationId xmlns:p14="http://schemas.microsoft.com/office/powerpoint/2010/main" val="2323106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a:bodyPr>
          <a:lstStyle/>
          <a:p>
            <a:r>
              <a:rPr lang="en-GB" dirty="0"/>
              <a:t>In 1994 the majority Hutu population in Rwanda organised themselves and in the course of two months proceeded to murder 800,000 Tutsi people living among them – the overwhelming majority of the Tutsi population</a:t>
            </a:r>
          </a:p>
          <a:p>
            <a:r>
              <a:rPr lang="en-GB" dirty="0"/>
              <a:t>The genocide was conducted in a methodical way, often through the leadership of the local town governments</a:t>
            </a:r>
          </a:p>
          <a:p>
            <a:pPr marL="365760" lvl="1" indent="0" algn="r">
              <a:buNone/>
            </a:pPr>
            <a:r>
              <a:rPr lang="en-GB" dirty="0"/>
              <a:t>(</a:t>
            </a:r>
            <a:r>
              <a:rPr lang="en-GB" dirty="0" err="1"/>
              <a:t>Joireman</a:t>
            </a:r>
            <a:r>
              <a:rPr lang="en-GB" dirty="0"/>
              <a:t>, 2003, p.34)</a:t>
            </a:r>
          </a:p>
          <a:p>
            <a:pPr lvl="1"/>
            <a:endParaRPr lang="en-GB" dirty="0"/>
          </a:p>
        </p:txBody>
      </p:sp>
    </p:spTree>
    <p:extLst>
      <p:ext uri="{BB962C8B-B14F-4D97-AF65-F5344CB8AC3E}">
        <p14:creationId xmlns:p14="http://schemas.microsoft.com/office/powerpoint/2010/main" val="3053532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B695-142A-4CEC-8A70-60F5461EE048}"/>
              </a:ext>
            </a:extLst>
          </p:cNvPr>
          <p:cNvSpPr>
            <a:spLocks noGrp="1"/>
          </p:cNvSpPr>
          <p:nvPr>
            <p:ph type="title"/>
          </p:nvPr>
        </p:nvSpPr>
        <p:spPr/>
        <p:txBody>
          <a:bodyPr/>
          <a:lstStyle/>
          <a:p>
            <a:r>
              <a:rPr lang="en-GB" b="1" dirty="0"/>
              <a:t>The Rwandan Genocide</a:t>
            </a:r>
          </a:p>
        </p:txBody>
      </p:sp>
      <p:sp>
        <p:nvSpPr>
          <p:cNvPr id="3" name="Content Placeholder 2">
            <a:extLst>
              <a:ext uri="{FF2B5EF4-FFF2-40B4-BE49-F238E27FC236}">
                <a16:creationId xmlns:a16="http://schemas.microsoft.com/office/drawing/2014/main" id="{CA4458DF-BCB5-4830-9753-40F8EC6F099F}"/>
              </a:ext>
            </a:extLst>
          </p:cNvPr>
          <p:cNvSpPr>
            <a:spLocks noGrp="1"/>
          </p:cNvSpPr>
          <p:nvPr>
            <p:ph idx="1"/>
          </p:nvPr>
        </p:nvSpPr>
        <p:spPr/>
        <p:txBody>
          <a:bodyPr/>
          <a:lstStyle/>
          <a:p>
            <a:r>
              <a:rPr lang="en-GB" dirty="0">
                <a:hlinkClick r:id="rId2"/>
              </a:rPr>
              <a:t>https://www.youtube.com/watch?v=SVnOGsJY5RQ</a:t>
            </a:r>
            <a:r>
              <a:rPr lang="en-GB" dirty="0"/>
              <a:t> </a:t>
            </a:r>
          </a:p>
        </p:txBody>
      </p:sp>
    </p:spTree>
    <p:extLst>
      <p:ext uri="{BB962C8B-B14F-4D97-AF65-F5344CB8AC3E}">
        <p14:creationId xmlns:p14="http://schemas.microsoft.com/office/powerpoint/2010/main" val="16222040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a:xfrm>
            <a:off x="1295401" y="2556932"/>
            <a:ext cx="10206788" cy="3318936"/>
          </a:xfrm>
        </p:spPr>
        <p:txBody>
          <a:bodyPr>
            <a:normAutofit/>
          </a:bodyPr>
          <a:lstStyle/>
          <a:p>
            <a:r>
              <a:rPr lang="en-GB" dirty="0"/>
              <a:t>Hutus were encouraged to kill their </a:t>
            </a:r>
            <a:r>
              <a:rPr lang="en-GB" b="1" dirty="0"/>
              <a:t>ethnic</a:t>
            </a:r>
            <a:r>
              <a:rPr lang="en-GB" dirty="0"/>
              <a:t> Tutsi neighbours as a collective action for the public good</a:t>
            </a:r>
          </a:p>
          <a:p>
            <a:r>
              <a:rPr lang="en-GB" dirty="0"/>
              <a:t>The underlying causes of this violence were differences between the two ethnic groups that were both ancient and sustained</a:t>
            </a:r>
          </a:p>
          <a:p>
            <a:r>
              <a:rPr lang="en-GB" dirty="0">
                <a:solidFill>
                  <a:srgbClr val="FF0000"/>
                </a:solidFill>
              </a:rPr>
              <a:t>Primordialist perspective: The Hutus and Tutsis in Rwanda were unable to live together in peace because their inherent ethnic identifies set them at odds with each other</a:t>
            </a:r>
          </a:p>
          <a:p>
            <a:pPr marL="0" lvl="1" indent="0" algn="r">
              <a:buNone/>
            </a:pPr>
            <a:r>
              <a:rPr lang="en-GB" sz="1200" dirty="0"/>
              <a:t>(</a:t>
            </a:r>
            <a:r>
              <a:rPr lang="en-GB" sz="1200" dirty="0" err="1"/>
              <a:t>Joireman</a:t>
            </a:r>
            <a:r>
              <a:rPr lang="en-GB" sz="1200" dirty="0"/>
              <a:t>, 2003: 34)</a:t>
            </a:r>
          </a:p>
          <a:p>
            <a:endParaRPr lang="en-GB" dirty="0"/>
          </a:p>
        </p:txBody>
      </p:sp>
    </p:spTree>
    <p:extLst>
      <p:ext uri="{BB962C8B-B14F-4D97-AF65-F5344CB8AC3E}">
        <p14:creationId xmlns:p14="http://schemas.microsoft.com/office/powerpoint/2010/main" val="1832888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1277" y="1046225"/>
            <a:ext cx="8229600" cy="1143000"/>
          </a:xfrm>
        </p:spPr>
        <p:txBody>
          <a:bodyPr/>
          <a:lstStyle/>
          <a:p>
            <a:r>
              <a:rPr lang="en-GB" b="1" dirty="0"/>
              <a:t>Primordialists</a:t>
            </a:r>
          </a:p>
        </p:txBody>
      </p:sp>
      <p:sp>
        <p:nvSpPr>
          <p:cNvPr id="4" name="TextBox 3">
            <a:extLst>
              <a:ext uri="{FF2B5EF4-FFF2-40B4-BE49-F238E27FC236}">
                <a16:creationId xmlns:a16="http://schemas.microsoft.com/office/drawing/2014/main" id="{4EA66B11-3607-4F46-910E-329DB43B0AE3}"/>
              </a:ext>
            </a:extLst>
          </p:cNvPr>
          <p:cNvSpPr txBox="1"/>
          <p:nvPr/>
        </p:nvSpPr>
        <p:spPr>
          <a:xfrm>
            <a:off x="1667508" y="1943172"/>
            <a:ext cx="5112568" cy="523220"/>
          </a:xfrm>
          <a:prstGeom prst="rect">
            <a:avLst/>
          </a:prstGeom>
          <a:noFill/>
        </p:spPr>
        <p:txBody>
          <a:bodyPr wrap="square" rtlCol="0">
            <a:spAutoFit/>
          </a:bodyPr>
          <a:lstStyle/>
          <a:p>
            <a:r>
              <a:rPr lang="en-GB" sz="2800" b="1" dirty="0"/>
              <a:t>Tend to focus on:</a:t>
            </a:r>
          </a:p>
        </p:txBody>
      </p:sp>
      <p:sp>
        <p:nvSpPr>
          <p:cNvPr id="5" name="TextBox 4">
            <a:extLst>
              <a:ext uri="{FF2B5EF4-FFF2-40B4-BE49-F238E27FC236}">
                <a16:creationId xmlns:a16="http://schemas.microsoft.com/office/drawing/2014/main" id="{E010A6D4-B75D-4ED6-9B56-0CD953D505AC}"/>
              </a:ext>
            </a:extLst>
          </p:cNvPr>
          <p:cNvSpPr txBox="1"/>
          <p:nvPr/>
        </p:nvSpPr>
        <p:spPr>
          <a:xfrm>
            <a:off x="2787875" y="2484952"/>
            <a:ext cx="688991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Ancient beginnings</a:t>
            </a:r>
          </a:p>
          <a:p>
            <a:pPr marL="342900" indent="-342900">
              <a:buFont typeface="Arial" panose="020B0604020202020204" pitchFamily="34" charset="0"/>
              <a:buChar char="•"/>
            </a:pPr>
            <a:r>
              <a:rPr lang="en-GB" sz="2400" dirty="0"/>
              <a:t>Evolution of an ethnic group over time</a:t>
            </a:r>
          </a:p>
          <a:p>
            <a:pPr marL="342900" indent="-342900">
              <a:buFont typeface="Arial" panose="020B0604020202020204" pitchFamily="34" charset="0"/>
              <a:buChar char="•"/>
            </a:pPr>
            <a:r>
              <a:rPr lang="en-GB" sz="2400" dirty="0"/>
              <a:t>And see ethnicity as a natural state of being</a:t>
            </a:r>
          </a:p>
        </p:txBody>
      </p:sp>
      <p:sp>
        <p:nvSpPr>
          <p:cNvPr id="6" name="TextBox 5">
            <a:extLst>
              <a:ext uri="{FF2B5EF4-FFF2-40B4-BE49-F238E27FC236}">
                <a16:creationId xmlns:a16="http://schemas.microsoft.com/office/drawing/2014/main" id="{3AED3288-9AAE-4A2C-83C0-AC8A74407524}"/>
              </a:ext>
            </a:extLst>
          </p:cNvPr>
          <p:cNvSpPr txBox="1"/>
          <p:nvPr/>
        </p:nvSpPr>
        <p:spPr>
          <a:xfrm>
            <a:off x="1847528" y="3601907"/>
            <a:ext cx="7731159" cy="523220"/>
          </a:xfrm>
          <a:prstGeom prst="rect">
            <a:avLst/>
          </a:prstGeom>
          <a:noFill/>
        </p:spPr>
        <p:txBody>
          <a:bodyPr wrap="square" rtlCol="0">
            <a:spAutoFit/>
          </a:bodyPr>
          <a:lstStyle/>
          <a:p>
            <a:r>
              <a:rPr lang="en-GB" sz="2800" b="1" dirty="0"/>
              <a:t>Some Primordialists view ethnicity as defined as;</a:t>
            </a:r>
          </a:p>
        </p:txBody>
      </p:sp>
      <p:sp>
        <p:nvSpPr>
          <p:cNvPr id="7" name="TextBox 6">
            <a:extLst>
              <a:ext uri="{FF2B5EF4-FFF2-40B4-BE49-F238E27FC236}">
                <a16:creationId xmlns:a16="http://schemas.microsoft.com/office/drawing/2014/main" id="{6AED7510-1B13-4504-9A11-F220E9BB9AEA}"/>
              </a:ext>
            </a:extLst>
          </p:cNvPr>
          <p:cNvSpPr txBox="1"/>
          <p:nvPr/>
        </p:nvSpPr>
        <p:spPr>
          <a:xfrm>
            <a:off x="2711624" y="3906753"/>
            <a:ext cx="634890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Defined by or intimately connected with</a:t>
            </a:r>
          </a:p>
          <a:p>
            <a:pPr marL="342900" indent="-342900">
              <a:buFont typeface="Arial" panose="020B0604020202020204" pitchFamily="34" charset="0"/>
              <a:buChar char="•"/>
            </a:pPr>
            <a:r>
              <a:rPr lang="en-GB" sz="2400" dirty="0"/>
              <a:t>Blood ties</a:t>
            </a:r>
          </a:p>
          <a:p>
            <a:pPr marL="342900" indent="-342900">
              <a:buFont typeface="Arial" panose="020B0604020202020204" pitchFamily="34" charset="0"/>
              <a:buChar char="•"/>
            </a:pPr>
            <a:r>
              <a:rPr lang="en-GB" sz="2400" dirty="0"/>
              <a:t>Or Kinship</a:t>
            </a:r>
          </a:p>
        </p:txBody>
      </p:sp>
      <p:sp>
        <p:nvSpPr>
          <p:cNvPr id="8" name="TextBox 7">
            <a:extLst>
              <a:ext uri="{FF2B5EF4-FFF2-40B4-BE49-F238E27FC236}">
                <a16:creationId xmlns:a16="http://schemas.microsoft.com/office/drawing/2014/main" id="{5CBD869C-0A72-4D77-A75D-896620BF8838}"/>
              </a:ext>
            </a:extLst>
          </p:cNvPr>
          <p:cNvSpPr txBox="1"/>
          <p:nvPr/>
        </p:nvSpPr>
        <p:spPr>
          <a:xfrm>
            <a:off x="1847528" y="4909309"/>
            <a:ext cx="7731159" cy="523220"/>
          </a:xfrm>
          <a:prstGeom prst="rect">
            <a:avLst/>
          </a:prstGeom>
          <a:noFill/>
        </p:spPr>
        <p:txBody>
          <a:bodyPr wrap="square" rtlCol="0">
            <a:spAutoFit/>
          </a:bodyPr>
          <a:lstStyle/>
          <a:p>
            <a:r>
              <a:rPr lang="en-GB" sz="2800" b="1" dirty="0"/>
              <a:t>Primordialism assumes that ethnic identity is;</a:t>
            </a:r>
          </a:p>
        </p:txBody>
      </p:sp>
      <p:sp>
        <p:nvSpPr>
          <p:cNvPr id="9" name="TextBox 8">
            <a:extLst>
              <a:ext uri="{FF2B5EF4-FFF2-40B4-BE49-F238E27FC236}">
                <a16:creationId xmlns:a16="http://schemas.microsoft.com/office/drawing/2014/main" id="{0626F178-66FC-4192-AD88-E43AB14A15BF}"/>
              </a:ext>
            </a:extLst>
          </p:cNvPr>
          <p:cNvSpPr txBox="1"/>
          <p:nvPr/>
        </p:nvSpPr>
        <p:spPr>
          <a:xfrm>
            <a:off x="2787875" y="5406315"/>
            <a:ext cx="634890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Fixed at birth</a:t>
            </a:r>
          </a:p>
          <a:p>
            <a:pPr marL="342900" indent="-342900">
              <a:buFont typeface="Arial" panose="020B0604020202020204" pitchFamily="34" charset="0"/>
              <a:buChar char="•"/>
            </a:pPr>
            <a:r>
              <a:rPr lang="en-GB" sz="2400" dirty="0"/>
              <a:t>And cannot change</a:t>
            </a:r>
          </a:p>
        </p:txBody>
      </p:sp>
      <p:sp>
        <p:nvSpPr>
          <p:cNvPr id="12" name="TextBox 11">
            <a:extLst>
              <a:ext uri="{FF2B5EF4-FFF2-40B4-BE49-F238E27FC236}">
                <a16:creationId xmlns:a16="http://schemas.microsoft.com/office/drawing/2014/main" id="{7B9B0A80-BE17-4C99-B8B9-AFD483D30DC7}"/>
              </a:ext>
            </a:extLst>
          </p:cNvPr>
          <p:cNvSpPr txBox="1"/>
          <p:nvPr/>
        </p:nvSpPr>
        <p:spPr>
          <a:xfrm>
            <a:off x="6666203" y="6080902"/>
            <a:ext cx="6348906" cy="553998"/>
          </a:xfrm>
          <a:prstGeom prst="rect">
            <a:avLst/>
          </a:prstGeom>
          <a:noFill/>
        </p:spPr>
        <p:txBody>
          <a:bodyPr wrap="square" rtlCol="0">
            <a:spAutoFit/>
          </a:bodyPr>
          <a:lstStyle/>
          <a:p>
            <a:r>
              <a:rPr lang="nl-NL" sz="1200" dirty="0"/>
              <a:t>(Geertz, 1973; Isaacs, 1975; van den Berghe, 1981 cited in Yang, 2000: 42)</a:t>
            </a:r>
          </a:p>
          <a:p>
            <a:endParaRPr lang="en-GB" dirty="0"/>
          </a:p>
        </p:txBody>
      </p:sp>
    </p:spTree>
    <p:extLst>
      <p:ext uri="{BB962C8B-B14F-4D97-AF65-F5344CB8AC3E}">
        <p14:creationId xmlns:p14="http://schemas.microsoft.com/office/powerpoint/2010/main" val="3936832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7" grpId="0" build="p"/>
      <p:bldP spid="8" grpId="0"/>
      <p:bldP spid="9" grpId="0" build="p"/>
      <p:bldP spid="1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p:txBody>
          <a:bodyPr/>
          <a:lstStyle/>
          <a:p>
            <a:r>
              <a:rPr lang="en-GB" dirty="0"/>
              <a:t>This type of explanation of the Rwandan genocide</a:t>
            </a:r>
          </a:p>
          <a:p>
            <a:pPr lvl="1"/>
            <a:r>
              <a:rPr lang="en-GB" dirty="0"/>
              <a:t>one of the most notable and clear examples of ethnic based violence observed in recent times </a:t>
            </a:r>
          </a:p>
          <a:p>
            <a:pPr lvl="1"/>
            <a:r>
              <a:rPr lang="en-GB" dirty="0"/>
              <a:t>is considered as a primordial justification (i.e. the clear ethnic differences were what caused the genocide)</a:t>
            </a:r>
          </a:p>
          <a:p>
            <a:pPr lvl="1"/>
            <a:endParaRPr lang="en-GB" dirty="0"/>
          </a:p>
          <a:p>
            <a:pPr marL="365760" lvl="1" indent="0" algn="r">
              <a:buNone/>
            </a:pPr>
            <a:r>
              <a:rPr lang="en-GB" sz="1200" dirty="0"/>
              <a:t>(</a:t>
            </a:r>
            <a:r>
              <a:rPr lang="en-GB" sz="1200" dirty="0" err="1"/>
              <a:t>Joireman</a:t>
            </a:r>
            <a:r>
              <a:rPr lang="en-GB" sz="1200" dirty="0"/>
              <a:t>, 2003, p.34)</a:t>
            </a:r>
          </a:p>
          <a:p>
            <a:pPr marL="365760" lvl="1" indent="0">
              <a:buNone/>
            </a:pPr>
            <a:endParaRPr lang="en-GB" dirty="0"/>
          </a:p>
        </p:txBody>
      </p:sp>
    </p:spTree>
    <p:extLst>
      <p:ext uri="{BB962C8B-B14F-4D97-AF65-F5344CB8AC3E}">
        <p14:creationId xmlns:p14="http://schemas.microsoft.com/office/powerpoint/2010/main" val="879110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b="1" dirty="0"/>
              <a:t>Social constructivism</a:t>
            </a:r>
          </a:p>
          <a:p>
            <a:pPr lvl="1"/>
            <a:r>
              <a:rPr lang="en-GB" dirty="0"/>
              <a:t>Theoretical school of ethnicity</a:t>
            </a:r>
          </a:p>
          <a:p>
            <a:pPr lvl="1"/>
            <a:r>
              <a:rPr lang="en-GB" dirty="0"/>
              <a:t>Focuses on the fluid nature of ethnic identities</a:t>
            </a:r>
          </a:p>
          <a:p>
            <a:pPr lvl="1"/>
            <a:r>
              <a:rPr lang="en-GB" dirty="0"/>
              <a:t>It does identify the role of political and economic factors in moulding ethnicity</a:t>
            </a:r>
          </a:p>
          <a:p>
            <a:pPr lvl="1"/>
            <a:endParaRPr lang="en-GB" dirty="0"/>
          </a:p>
          <a:p>
            <a:pPr marL="365760" lvl="1" indent="0" algn="r">
              <a:buNone/>
            </a:pPr>
            <a:r>
              <a:rPr lang="en-GB" sz="1200" dirty="0"/>
              <a:t>(</a:t>
            </a:r>
            <a:r>
              <a:rPr lang="en-GB" sz="1200" dirty="0" err="1"/>
              <a:t>Joireman</a:t>
            </a:r>
            <a:r>
              <a:rPr lang="en-GB" sz="1200" dirty="0"/>
              <a:t>, 2003,p.34)</a:t>
            </a:r>
          </a:p>
          <a:p>
            <a:pPr lvl="1"/>
            <a:endParaRPr lang="en-GB" dirty="0"/>
          </a:p>
        </p:txBody>
      </p:sp>
    </p:spTree>
    <p:extLst>
      <p:ext uri="{BB962C8B-B14F-4D97-AF65-F5344CB8AC3E}">
        <p14:creationId xmlns:p14="http://schemas.microsoft.com/office/powerpoint/2010/main" val="153327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b="1" dirty="0"/>
              <a:t>However</a:t>
            </a:r>
          </a:p>
          <a:p>
            <a:pPr lvl="1"/>
            <a:r>
              <a:rPr lang="en-GB" dirty="0"/>
              <a:t>It addresses the origins of ethnic groups in shared</a:t>
            </a:r>
          </a:p>
          <a:p>
            <a:pPr lvl="2"/>
            <a:r>
              <a:rPr lang="en-GB" dirty="0"/>
              <a:t>Language</a:t>
            </a:r>
          </a:p>
          <a:p>
            <a:pPr lvl="2"/>
            <a:r>
              <a:rPr lang="en-GB" dirty="0"/>
              <a:t>Religion</a:t>
            </a:r>
          </a:p>
          <a:p>
            <a:pPr lvl="2"/>
            <a:r>
              <a:rPr lang="en-GB" dirty="0"/>
              <a:t>And/or physical characteristics</a:t>
            </a:r>
          </a:p>
          <a:p>
            <a:pPr lvl="2"/>
            <a:r>
              <a:rPr lang="en-GB" dirty="0"/>
              <a:t>Create a set of identities from which one can choose </a:t>
            </a:r>
          </a:p>
          <a:p>
            <a:pPr marL="365760" lvl="1" indent="0" algn="r">
              <a:buNone/>
            </a:pPr>
            <a:r>
              <a:rPr lang="en-GB" sz="1200" dirty="0"/>
              <a:t>(</a:t>
            </a:r>
            <a:r>
              <a:rPr lang="en-GB" sz="1200" dirty="0" err="1"/>
              <a:t>Joireman</a:t>
            </a:r>
            <a:r>
              <a:rPr lang="en-GB" sz="1200" dirty="0"/>
              <a:t>, 2003, p.54)</a:t>
            </a:r>
          </a:p>
          <a:p>
            <a:endParaRPr lang="en-GB" dirty="0"/>
          </a:p>
        </p:txBody>
      </p:sp>
    </p:spTree>
    <p:extLst>
      <p:ext uri="{BB962C8B-B14F-4D97-AF65-F5344CB8AC3E}">
        <p14:creationId xmlns:p14="http://schemas.microsoft.com/office/powerpoint/2010/main" val="351532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lnSpcReduction="10000"/>
          </a:bodyPr>
          <a:lstStyle/>
          <a:p>
            <a:pPr marL="0" indent="0">
              <a:buNone/>
            </a:pPr>
            <a:r>
              <a:rPr lang="en-GB" b="1" dirty="0"/>
              <a:t>People choose an ethnic identity based on their identity set plus their own preferences</a:t>
            </a:r>
          </a:p>
          <a:p>
            <a:pPr marL="0" indent="0">
              <a:buNone/>
            </a:pPr>
            <a:r>
              <a:rPr lang="en-GB" dirty="0"/>
              <a:t>These are formed by</a:t>
            </a:r>
          </a:p>
          <a:p>
            <a:pPr lvl="1"/>
            <a:r>
              <a:rPr lang="en-GB" dirty="0"/>
              <a:t>Economic</a:t>
            </a:r>
          </a:p>
          <a:p>
            <a:pPr lvl="1"/>
            <a:r>
              <a:rPr lang="en-GB" dirty="0"/>
              <a:t>Political</a:t>
            </a:r>
          </a:p>
          <a:p>
            <a:pPr lvl="1"/>
            <a:r>
              <a:rPr lang="en-GB" dirty="0"/>
              <a:t>and even social conditions</a:t>
            </a:r>
          </a:p>
          <a:p>
            <a:r>
              <a:rPr lang="en-GB" dirty="0"/>
              <a:t>Is more concerned with </a:t>
            </a:r>
          </a:p>
          <a:p>
            <a:pPr lvl="1"/>
            <a:r>
              <a:rPr lang="en-GB" dirty="0"/>
              <a:t>the emergence and disappearance of ethnic groups and movement</a:t>
            </a:r>
          </a:p>
          <a:p>
            <a:pPr marL="365760" lvl="1" indent="0" algn="r">
              <a:buNone/>
            </a:pPr>
            <a:r>
              <a:rPr lang="en-GB" sz="1300" dirty="0"/>
              <a:t>(</a:t>
            </a:r>
            <a:r>
              <a:rPr lang="en-GB" sz="1300" dirty="0" err="1"/>
              <a:t>Joireman</a:t>
            </a:r>
            <a:r>
              <a:rPr lang="en-GB" sz="1300" dirty="0"/>
              <a:t>, 2003, p.54)</a:t>
            </a:r>
          </a:p>
          <a:p>
            <a:endParaRPr lang="en-GB" dirty="0"/>
          </a:p>
        </p:txBody>
      </p:sp>
    </p:spTree>
    <p:extLst>
      <p:ext uri="{BB962C8B-B14F-4D97-AF65-F5344CB8AC3E}">
        <p14:creationId xmlns:p14="http://schemas.microsoft.com/office/powerpoint/2010/main" val="2627959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a:bodyPr>
          <a:lstStyle/>
          <a:p>
            <a:r>
              <a:rPr lang="en-GB" dirty="0"/>
              <a:t>In 1994 800,000 Tutsis were killed in Rwanda</a:t>
            </a:r>
          </a:p>
          <a:p>
            <a:r>
              <a:rPr lang="en-GB" dirty="0"/>
              <a:t>They were killed by Hutu people who desired to end the dominant role that Tutsis had played in the government and armed forces of Rwanda</a:t>
            </a:r>
          </a:p>
          <a:p>
            <a:r>
              <a:rPr lang="en-GB" dirty="0"/>
              <a:t>Moderate Hutus who opposed the violence or were involved in political alliances with the Tutsis were also killed</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365679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360" y="1191569"/>
            <a:ext cx="9601196" cy="1303867"/>
          </a:xfrm>
        </p:spPr>
        <p:txBody>
          <a:bodyPr/>
          <a:lstStyle/>
          <a:p>
            <a:r>
              <a:rPr lang="en-GB" b="1" dirty="0"/>
              <a:t>The Rwandan Genocide</a:t>
            </a:r>
          </a:p>
        </p:txBody>
      </p:sp>
      <p:sp>
        <p:nvSpPr>
          <p:cNvPr id="3" name="Content Placeholder 2"/>
          <p:cNvSpPr>
            <a:spLocks noGrp="1"/>
          </p:cNvSpPr>
          <p:nvPr>
            <p:ph idx="1"/>
          </p:nvPr>
        </p:nvSpPr>
        <p:spPr>
          <a:xfrm>
            <a:off x="764866" y="2495436"/>
            <a:ext cx="10304185" cy="3748953"/>
          </a:xfrm>
        </p:spPr>
        <p:txBody>
          <a:bodyPr>
            <a:normAutofit fontScale="92500" lnSpcReduction="10000"/>
          </a:bodyPr>
          <a:lstStyle/>
          <a:p>
            <a:r>
              <a:rPr lang="en-GB" dirty="0"/>
              <a:t>The reasons behind the genocide were the struggle for political power coupled with a desire for revenge on the Tutsi who had been favoured in terms of educational opportunities and political leadership during the colonial era</a:t>
            </a:r>
          </a:p>
          <a:p>
            <a:r>
              <a:rPr lang="en-GB" dirty="0"/>
              <a:t>This favoured position of the Tutsi was based on German and Belgian beliefs in the superiority of the generally taller and lighter skinned Tutsi</a:t>
            </a:r>
          </a:p>
          <a:p>
            <a:r>
              <a:rPr lang="en-GB" dirty="0">
                <a:solidFill>
                  <a:srgbClr val="FF0000"/>
                </a:solidFill>
              </a:rPr>
              <a:t>Social constructionist explanation: Thus, in the case of Rwanda the ethnic violence that developed referenced an earlier era in which ethnicity was both constructed and manipulated to divide and conquer the country</a:t>
            </a:r>
          </a:p>
          <a:p>
            <a:pPr marL="365760" lvl="1" indent="0" algn="r">
              <a:buNone/>
            </a:pPr>
            <a:r>
              <a:rPr lang="en-GB" sz="1200" dirty="0"/>
              <a:t>(</a:t>
            </a:r>
            <a:r>
              <a:rPr lang="en-GB" sz="1200" dirty="0" err="1"/>
              <a:t>Joireman</a:t>
            </a:r>
            <a:r>
              <a:rPr lang="en-GB" sz="1200" dirty="0"/>
              <a:t>, 2003, p.34)</a:t>
            </a:r>
          </a:p>
        </p:txBody>
      </p:sp>
    </p:spTree>
    <p:extLst>
      <p:ext uri="{BB962C8B-B14F-4D97-AF65-F5344CB8AC3E}">
        <p14:creationId xmlns:p14="http://schemas.microsoft.com/office/powerpoint/2010/main" val="3406284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9623" y="1007494"/>
            <a:ext cx="9601196" cy="1303867"/>
          </a:xfrm>
        </p:spPr>
        <p:txBody>
          <a:bodyPr>
            <a:noAutofit/>
          </a:bodyPr>
          <a:lstStyle/>
          <a:p>
            <a:r>
              <a:rPr lang="en-GB" b="1" dirty="0"/>
              <a:t>Social Constructionism:</a:t>
            </a:r>
            <a:br>
              <a:rPr lang="en-GB" b="1" dirty="0"/>
            </a:br>
            <a:r>
              <a:rPr lang="en-GB" b="1" dirty="0"/>
              <a:t>The Formation of Ethnic Identity</a:t>
            </a:r>
          </a:p>
        </p:txBody>
      </p:sp>
      <p:sp>
        <p:nvSpPr>
          <p:cNvPr id="4" name="Text Placeholder 3"/>
          <p:cNvSpPr>
            <a:spLocks noGrp="1"/>
          </p:cNvSpPr>
          <p:nvPr>
            <p:ph type="body" idx="1"/>
          </p:nvPr>
        </p:nvSpPr>
        <p:spPr>
          <a:xfrm>
            <a:off x="2702668" y="2727043"/>
            <a:ext cx="2939521" cy="975876"/>
          </a:xfrm>
        </p:spPr>
        <p:txBody>
          <a:bodyPr>
            <a:normAutofit/>
          </a:bodyPr>
          <a:lstStyle/>
          <a:p>
            <a:r>
              <a:rPr lang="en-GB" sz="2800" dirty="0"/>
              <a:t>Ascribed Traits</a:t>
            </a:r>
          </a:p>
        </p:txBody>
      </p:sp>
      <p:sp>
        <p:nvSpPr>
          <p:cNvPr id="5" name="Text Placeholder 4"/>
          <p:cNvSpPr>
            <a:spLocks noGrp="1"/>
          </p:cNvSpPr>
          <p:nvPr>
            <p:ph type="body" sz="quarter" idx="3"/>
          </p:nvPr>
        </p:nvSpPr>
        <p:spPr>
          <a:xfrm>
            <a:off x="6238210" y="2879959"/>
            <a:ext cx="2944368" cy="822960"/>
          </a:xfrm>
        </p:spPr>
        <p:txBody>
          <a:bodyPr>
            <a:normAutofit/>
          </a:bodyPr>
          <a:lstStyle/>
          <a:p>
            <a:r>
              <a:rPr lang="en-GB" sz="2800" dirty="0"/>
              <a:t>Social Inputs</a:t>
            </a:r>
          </a:p>
        </p:txBody>
      </p:sp>
      <p:sp>
        <p:nvSpPr>
          <p:cNvPr id="6" name="Content Placeholder 5"/>
          <p:cNvSpPr>
            <a:spLocks noGrp="1"/>
          </p:cNvSpPr>
          <p:nvPr>
            <p:ph sz="quarter" idx="13"/>
          </p:nvPr>
        </p:nvSpPr>
        <p:spPr>
          <a:xfrm>
            <a:off x="2702668" y="3765312"/>
            <a:ext cx="3227832" cy="2779776"/>
          </a:xfrm>
        </p:spPr>
        <p:txBody>
          <a:bodyPr>
            <a:normAutofit/>
          </a:bodyPr>
          <a:lstStyle/>
          <a:p>
            <a:r>
              <a:rPr lang="en-GB" sz="2800" dirty="0"/>
              <a:t>Appearance</a:t>
            </a:r>
          </a:p>
          <a:p>
            <a:r>
              <a:rPr lang="en-GB" sz="2800" dirty="0"/>
              <a:t>Place of birth</a:t>
            </a:r>
          </a:p>
          <a:p>
            <a:r>
              <a:rPr lang="en-GB" sz="2800" dirty="0"/>
              <a:t>Language </a:t>
            </a:r>
          </a:p>
        </p:txBody>
      </p:sp>
      <p:sp>
        <p:nvSpPr>
          <p:cNvPr id="7" name="Content Placeholder 6"/>
          <p:cNvSpPr>
            <a:spLocks noGrp="1"/>
          </p:cNvSpPr>
          <p:nvPr>
            <p:ph sz="quarter" idx="14"/>
          </p:nvPr>
        </p:nvSpPr>
        <p:spPr>
          <a:xfrm>
            <a:off x="6732418" y="3717637"/>
            <a:ext cx="4493045" cy="2779776"/>
          </a:xfrm>
        </p:spPr>
        <p:txBody>
          <a:bodyPr>
            <a:normAutofit fontScale="92500" lnSpcReduction="20000"/>
          </a:bodyPr>
          <a:lstStyle/>
          <a:p>
            <a:r>
              <a:rPr lang="en-GB" dirty="0"/>
              <a:t>Ancestral myths</a:t>
            </a:r>
          </a:p>
          <a:p>
            <a:r>
              <a:rPr lang="en-GB" dirty="0"/>
              <a:t>Subjective beliefs</a:t>
            </a:r>
          </a:p>
          <a:p>
            <a:r>
              <a:rPr lang="en-GB" dirty="0"/>
              <a:t>Political power of group</a:t>
            </a:r>
          </a:p>
          <a:p>
            <a:r>
              <a:rPr lang="en-GB" dirty="0"/>
              <a:t>Economics</a:t>
            </a:r>
          </a:p>
          <a:p>
            <a:r>
              <a:rPr lang="en-GB" dirty="0"/>
              <a:t>Religion</a:t>
            </a:r>
          </a:p>
          <a:p>
            <a:r>
              <a:rPr lang="en-GB" dirty="0"/>
              <a:t>Language                      </a:t>
            </a:r>
            <a:r>
              <a:rPr lang="en-GB" sz="1400" dirty="0"/>
              <a:t>(</a:t>
            </a:r>
            <a:r>
              <a:rPr lang="en-GB" sz="1400" dirty="0" err="1"/>
              <a:t>Joireman</a:t>
            </a:r>
            <a:r>
              <a:rPr lang="en-GB" sz="1400" dirty="0"/>
              <a:t>, 2003, p.34)</a:t>
            </a:r>
          </a:p>
        </p:txBody>
      </p:sp>
      <p:sp>
        <p:nvSpPr>
          <p:cNvPr id="8" name="TextBox 7"/>
          <p:cNvSpPr txBox="1"/>
          <p:nvPr/>
        </p:nvSpPr>
        <p:spPr>
          <a:xfrm>
            <a:off x="2082400" y="2618349"/>
            <a:ext cx="7696200" cy="523220"/>
          </a:xfrm>
          <a:prstGeom prst="rect">
            <a:avLst/>
          </a:prstGeom>
          <a:noFill/>
        </p:spPr>
        <p:txBody>
          <a:bodyPr wrap="square" rtlCol="0">
            <a:spAutoFit/>
          </a:bodyPr>
          <a:lstStyle/>
          <a:p>
            <a:pPr algn="ctr"/>
            <a:r>
              <a:rPr lang="en-GB" sz="2800" b="1" dirty="0">
                <a:solidFill>
                  <a:srgbClr val="FF0000"/>
                </a:solidFill>
              </a:rPr>
              <a:t>Ascribed Traits + Social Inputs = Ethnic Identity </a:t>
            </a:r>
          </a:p>
        </p:txBody>
      </p:sp>
    </p:spTree>
    <p:extLst>
      <p:ext uri="{BB962C8B-B14F-4D97-AF65-F5344CB8AC3E}">
        <p14:creationId xmlns:p14="http://schemas.microsoft.com/office/powerpoint/2010/main" val="693887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7" grpId="0" build="p"/>
      <p:bldP spid="8"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FD0CA-CE77-4ABC-9A87-2FEAE9405E84}"/>
              </a:ext>
            </a:extLst>
          </p:cNvPr>
          <p:cNvSpPr>
            <a:spLocks noGrp="1"/>
          </p:cNvSpPr>
          <p:nvPr>
            <p:ph type="title"/>
          </p:nvPr>
        </p:nvSpPr>
        <p:spPr/>
        <p:txBody>
          <a:bodyPr/>
          <a:lstStyle/>
          <a:p>
            <a:r>
              <a:rPr lang="en-GB" b="1" dirty="0"/>
              <a:t>Social Constructionism</a:t>
            </a:r>
          </a:p>
        </p:txBody>
      </p:sp>
      <p:sp>
        <p:nvSpPr>
          <p:cNvPr id="5" name="Content Placeholder 4">
            <a:extLst>
              <a:ext uri="{FF2B5EF4-FFF2-40B4-BE49-F238E27FC236}">
                <a16:creationId xmlns:a16="http://schemas.microsoft.com/office/drawing/2014/main" id="{9212537C-794F-4250-BF19-CA7F93CABF39}"/>
              </a:ext>
            </a:extLst>
          </p:cNvPr>
          <p:cNvSpPr>
            <a:spLocks noGrp="1"/>
          </p:cNvSpPr>
          <p:nvPr>
            <p:ph sz="quarter" idx="13"/>
          </p:nvPr>
        </p:nvSpPr>
        <p:spPr>
          <a:xfrm>
            <a:off x="1731264" y="2944368"/>
            <a:ext cx="8142578" cy="2779776"/>
          </a:xfrm>
        </p:spPr>
        <p:txBody>
          <a:bodyPr/>
          <a:lstStyle/>
          <a:p>
            <a:pPr marL="0" indent="0">
              <a:buNone/>
            </a:pPr>
            <a:r>
              <a:rPr lang="en-GB" dirty="0"/>
              <a:t>Activity: </a:t>
            </a:r>
          </a:p>
          <a:p>
            <a:r>
              <a:rPr lang="en-GB" dirty="0"/>
              <a:t>What is your Ethnic Identity?</a:t>
            </a:r>
          </a:p>
          <a:p>
            <a:r>
              <a:rPr lang="en-GB" dirty="0"/>
              <a:t>Think about your Ascribed Traits and Social Inputs. </a:t>
            </a:r>
          </a:p>
        </p:txBody>
      </p:sp>
    </p:spTree>
    <p:extLst>
      <p:ext uri="{BB962C8B-B14F-4D97-AF65-F5344CB8AC3E}">
        <p14:creationId xmlns:p14="http://schemas.microsoft.com/office/powerpoint/2010/main" val="35253830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Instrumentalists</a:t>
            </a:r>
          </a:p>
        </p:txBody>
      </p:sp>
      <p:sp>
        <p:nvSpPr>
          <p:cNvPr id="3" name="Content Placeholder 2"/>
          <p:cNvSpPr>
            <a:spLocks noGrp="1"/>
          </p:cNvSpPr>
          <p:nvPr>
            <p:ph idx="1"/>
          </p:nvPr>
        </p:nvSpPr>
        <p:spPr/>
        <p:txBody>
          <a:bodyPr>
            <a:normAutofit/>
          </a:bodyPr>
          <a:lstStyle/>
          <a:p>
            <a:r>
              <a:rPr lang="en-GB" dirty="0"/>
              <a:t>Ethnicity as  the means to some specific political end</a:t>
            </a:r>
          </a:p>
          <a:p>
            <a:pPr lvl="1"/>
            <a:r>
              <a:rPr lang="en-GB" dirty="0"/>
              <a:t>It is focused on the goals for ethnic groups rather than the origins</a:t>
            </a:r>
          </a:p>
          <a:p>
            <a:r>
              <a:rPr lang="en-GB" dirty="0"/>
              <a:t>Instrumentalists believe ethnicity is changeable</a:t>
            </a:r>
          </a:p>
          <a:p>
            <a:pPr lvl="1"/>
            <a:r>
              <a:rPr lang="en-GB" dirty="0"/>
              <a:t>It is </a:t>
            </a:r>
            <a:r>
              <a:rPr lang="en-GB" b="1" u="sng" dirty="0"/>
              <a:t>NOT</a:t>
            </a:r>
            <a:r>
              <a:rPr lang="en-GB" dirty="0"/>
              <a:t> a characteristic acquired at birth and consistent over time</a:t>
            </a:r>
          </a:p>
          <a:p>
            <a:pPr lvl="1"/>
            <a:r>
              <a:rPr lang="en-GB" dirty="0"/>
              <a:t>Ethnic identities may be important at some times and in some circumstances and completely absent at other times</a:t>
            </a:r>
          </a:p>
          <a:p>
            <a:pPr marL="365760" lvl="1" indent="0" algn="r">
              <a:buNone/>
            </a:pPr>
            <a:r>
              <a:rPr lang="en-GB" sz="1200" dirty="0"/>
              <a:t>(</a:t>
            </a:r>
            <a:r>
              <a:rPr lang="en-GB" sz="1200" dirty="0" err="1"/>
              <a:t>Joireman</a:t>
            </a:r>
            <a:r>
              <a:rPr lang="en-GB" sz="1200" dirty="0"/>
              <a:t>, 2003, p.54)</a:t>
            </a:r>
          </a:p>
          <a:p>
            <a:pPr lvl="1"/>
            <a:endParaRPr lang="en-GB" dirty="0"/>
          </a:p>
        </p:txBody>
      </p:sp>
    </p:spTree>
    <p:extLst>
      <p:ext uri="{BB962C8B-B14F-4D97-AF65-F5344CB8AC3E}">
        <p14:creationId xmlns:p14="http://schemas.microsoft.com/office/powerpoint/2010/main" val="208716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326" y="982132"/>
            <a:ext cx="11273590" cy="1303867"/>
          </a:xfrm>
        </p:spPr>
        <p:txBody>
          <a:bodyPr>
            <a:noAutofit/>
          </a:bodyPr>
          <a:lstStyle/>
          <a:p>
            <a:r>
              <a:rPr lang="en-GB" b="1" dirty="0"/>
              <a:t>Instrumentalism</a:t>
            </a:r>
            <a:br>
              <a:rPr lang="en-GB" b="1" dirty="0"/>
            </a:br>
            <a:r>
              <a:rPr lang="en-GB" b="1" dirty="0"/>
              <a:t>&amp; Politics</a:t>
            </a:r>
          </a:p>
        </p:txBody>
      </p:sp>
      <p:sp>
        <p:nvSpPr>
          <p:cNvPr id="3" name="Content Placeholder 2"/>
          <p:cNvSpPr>
            <a:spLocks noGrp="1"/>
          </p:cNvSpPr>
          <p:nvPr>
            <p:ph idx="1"/>
          </p:nvPr>
        </p:nvSpPr>
        <p:spPr/>
        <p:txBody>
          <a:bodyPr/>
          <a:lstStyle/>
          <a:p>
            <a:pPr marL="0" indent="0">
              <a:buNone/>
            </a:pPr>
            <a:r>
              <a:rPr lang="en-GB" b="1" dirty="0"/>
              <a:t>Instrumentalism is a belief that…</a:t>
            </a:r>
          </a:p>
          <a:p>
            <a:pPr lvl="1"/>
            <a:r>
              <a:rPr lang="en-GB" sz="2400" dirty="0"/>
              <a:t>Ethnic identities develop and nationalism ensues in the pursuit of particular political goals</a:t>
            </a:r>
          </a:p>
          <a:p>
            <a:r>
              <a:rPr lang="en-GB" dirty="0"/>
              <a:t>Thus they believe that ethnicity is manipulated and used by elites to achieve political goals or some form of political mobilization </a:t>
            </a:r>
          </a:p>
          <a:p>
            <a:pPr marL="0" lvl="1" indent="0" algn="r">
              <a:buNone/>
            </a:pPr>
            <a:r>
              <a:rPr lang="en-GB" sz="1200" dirty="0"/>
              <a:t>(</a:t>
            </a:r>
            <a:r>
              <a:rPr lang="en-GB" sz="1200" dirty="0" err="1"/>
              <a:t>Joireman</a:t>
            </a:r>
            <a:r>
              <a:rPr lang="en-GB" sz="1200" dirty="0"/>
              <a:t>, 2003, p.54)</a:t>
            </a:r>
          </a:p>
          <a:p>
            <a:endParaRPr lang="en-GB" dirty="0"/>
          </a:p>
        </p:txBody>
      </p:sp>
    </p:spTree>
    <p:extLst>
      <p:ext uri="{BB962C8B-B14F-4D97-AF65-F5344CB8AC3E}">
        <p14:creationId xmlns:p14="http://schemas.microsoft.com/office/powerpoint/2010/main" val="216597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031" y="1427982"/>
            <a:ext cx="8229600" cy="706090"/>
          </a:xfrm>
        </p:spPr>
        <p:txBody>
          <a:bodyPr>
            <a:noAutofit/>
          </a:bodyPr>
          <a:lstStyle/>
          <a:p>
            <a:r>
              <a:rPr lang="en-GB" b="1" dirty="0"/>
              <a:t>Instrumentalists</a:t>
            </a:r>
          </a:p>
        </p:txBody>
      </p:sp>
      <p:sp>
        <p:nvSpPr>
          <p:cNvPr id="3" name="Content Placeholder 2"/>
          <p:cNvSpPr>
            <a:spLocks noGrp="1"/>
          </p:cNvSpPr>
          <p:nvPr>
            <p:ph idx="1"/>
          </p:nvPr>
        </p:nvSpPr>
        <p:spPr>
          <a:xfrm>
            <a:off x="1374993" y="2604992"/>
            <a:ext cx="9318685" cy="3699555"/>
          </a:xfrm>
        </p:spPr>
        <p:txBody>
          <a:bodyPr>
            <a:noAutofit/>
          </a:bodyPr>
          <a:lstStyle/>
          <a:p>
            <a:r>
              <a:rPr lang="en-GB" dirty="0"/>
              <a:t>There is an acknowledgement of </a:t>
            </a:r>
          </a:p>
          <a:p>
            <a:pPr lvl="1"/>
            <a:r>
              <a:rPr lang="en-GB" sz="2400" dirty="0"/>
              <a:t>object markers of ethnicity such as </a:t>
            </a:r>
          </a:p>
          <a:p>
            <a:pPr lvl="2"/>
            <a:r>
              <a:rPr lang="en-GB" dirty="0"/>
              <a:t>Symbols, Customs, Language or even appearances</a:t>
            </a:r>
            <a:endParaRPr lang="en-GB" sz="2400" dirty="0"/>
          </a:p>
          <a:p>
            <a:r>
              <a:rPr lang="en-GB" dirty="0"/>
              <a:t>But focuses on </a:t>
            </a:r>
          </a:p>
          <a:p>
            <a:pPr lvl="1"/>
            <a:r>
              <a:rPr lang="en-GB" sz="2400" dirty="0"/>
              <a:t>behaviours rather than appearance as defining an ethnic group</a:t>
            </a:r>
          </a:p>
          <a:p>
            <a:r>
              <a:rPr lang="en-GB" dirty="0"/>
              <a:t>We can define a person’s ethnic identity</a:t>
            </a:r>
          </a:p>
          <a:p>
            <a:pPr lvl="1"/>
            <a:r>
              <a:rPr lang="en-GB" sz="2400" dirty="0"/>
              <a:t>by examining their actions and choices</a:t>
            </a:r>
          </a:p>
          <a:p>
            <a:pPr marL="0" lvl="1" indent="0" algn="r">
              <a:buNone/>
            </a:pPr>
            <a:r>
              <a:rPr lang="en-GB" sz="1200" dirty="0"/>
              <a:t>(</a:t>
            </a:r>
            <a:r>
              <a:rPr lang="en-GB" sz="1200" dirty="0" err="1"/>
              <a:t>Joireman</a:t>
            </a:r>
            <a:r>
              <a:rPr lang="en-GB" sz="1200" dirty="0"/>
              <a:t>, 2003: 34)</a:t>
            </a:r>
          </a:p>
          <a:p>
            <a:endParaRPr lang="en-GB" dirty="0"/>
          </a:p>
        </p:txBody>
      </p:sp>
    </p:spTree>
    <p:extLst>
      <p:ext uri="{BB962C8B-B14F-4D97-AF65-F5344CB8AC3E}">
        <p14:creationId xmlns:p14="http://schemas.microsoft.com/office/powerpoint/2010/main" val="3179681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92500"/>
          </a:bodyPr>
          <a:lstStyle/>
          <a:p>
            <a:r>
              <a:rPr lang="en-GB" dirty="0"/>
              <a:t>When Rwanda became independent in 1962, power was supposed to change hands from the Belgium colonial administration to the hands of an indigenous government composed mostly of Hutus, the group that comprised the majority of the population.</a:t>
            </a:r>
          </a:p>
          <a:p>
            <a:r>
              <a:rPr lang="en-GB" dirty="0"/>
              <a:t>This peaceful transfer of power was blocked by the minority Tutsi groups in the Rwandan population (about 15%) who wanted to retain control of positions they had long held under the colonial administration as the favoured ethnic group</a:t>
            </a:r>
          </a:p>
          <a:p>
            <a:endParaRPr lang="en-GB" dirty="0"/>
          </a:p>
          <a:p>
            <a:pPr marL="365760" lvl="1" indent="0" algn="r">
              <a:buNone/>
            </a:pPr>
            <a:r>
              <a:rPr lang="en-GB" sz="1300" dirty="0"/>
              <a:t>(</a:t>
            </a:r>
            <a:r>
              <a:rPr lang="en-GB" sz="1300" dirty="0" err="1"/>
              <a:t>Joireman</a:t>
            </a:r>
            <a:r>
              <a:rPr lang="en-GB" sz="1300" dirty="0"/>
              <a:t>, 2003, p.4)</a:t>
            </a:r>
          </a:p>
        </p:txBody>
      </p:sp>
    </p:spTree>
    <p:extLst>
      <p:ext uri="{BB962C8B-B14F-4D97-AF65-F5344CB8AC3E}">
        <p14:creationId xmlns:p14="http://schemas.microsoft.com/office/powerpoint/2010/main" val="358889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lnSpcReduction="10000"/>
          </a:bodyPr>
          <a:lstStyle/>
          <a:p>
            <a:r>
              <a:rPr lang="en-GB" dirty="0"/>
              <a:t>Civil war broke out, forcing many Tutsis to flee the country into neighbouring Congo and Uganda as refugees</a:t>
            </a:r>
          </a:p>
          <a:p>
            <a:r>
              <a:rPr lang="en-GB" dirty="0"/>
              <a:t>The Hutu took over the government and remained in power until 1994, challenged by armed Tutsi opposition movements from the early 1990s forward</a:t>
            </a:r>
          </a:p>
          <a:p>
            <a:r>
              <a:rPr lang="en-GB" dirty="0"/>
              <a:t>Violence broke out between Hutus and Tutsis in 1973, when the Tutsis were expelled from universities and public jobs because they exceeded ethnic quotas which had been set</a:t>
            </a:r>
          </a:p>
          <a:p>
            <a:pPr marL="365760" lvl="1" indent="0" algn="r">
              <a:buNone/>
            </a:pPr>
            <a:r>
              <a:rPr lang="en-GB" sz="1300" dirty="0"/>
              <a:t>(</a:t>
            </a:r>
            <a:r>
              <a:rPr lang="en-GB" sz="1300" dirty="0" err="1"/>
              <a:t>Joireman</a:t>
            </a:r>
            <a:r>
              <a:rPr lang="en-GB" sz="1300" dirty="0"/>
              <a:t>, 2003, p.34)</a:t>
            </a:r>
          </a:p>
        </p:txBody>
      </p:sp>
    </p:spTree>
    <p:extLst>
      <p:ext uri="{BB962C8B-B14F-4D97-AF65-F5344CB8AC3E}">
        <p14:creationId xmlns:p14="http://schemas.microsoft.com/office/powerpoint/2010/main" val="2213760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lnSpcReduction="10000"/>
          </a:bodyPr>
          <a:lstStyle/>
          <a:p>
            <a:r>
              <a:rPr lang="en-GB" dirty="0"/>
              <a:t>As a result of the restrictive quotas and the violence more Tutsi left Rwanda</a:t>
            </a:r>
          </a:p>
          <a:p>
            <a:r>
              <a:rPr lang="en-GB" dirty="0"/>
              <a:t>In 1994, the Hutu people, led by members of the media and their own local governments, killed 800,000 Tutsi Rwandans and moderate Hutus over 100 days; </a:t>
            </a:r>
          </a:p>
          <a:p>
            <a:r>
              <a:rPr lang="en-GB" dirty="0"/>
              <a:t>Most of the killing was done with machetes in local communities by community members.</a:t>
            </a:r>
          </a:p>
          <a:p>
            <a:r>
              <a:rPr lang="en-GB" dirty="0">
                <a:solidFill>
                  <a:srgbClr val="FF0000"/>
                </a:solidFill>
              </a:rPr>
              <a:t>Instrumentalist perspective: The Hutus were led into the genocide violence by a desire to retain power and control of Rwanda</a:t>
            </a:r>
          </a:p>
          <a:p>
            <a:pPr marL="365760" lvl="1" indent="0" algn="r">
              <a:buNone/>
            </a:pPr>
            <a:r>
              <a:rPr lang="en-GB" sz="1300" dirty="0"/>
              <a:t>(</a:t>
            </a:r>
            <a:r>
              <a:rPr lang="en-GB" sz="1300" dirty="0" err="1"/>
              <a:t>Joireman</a:t>
            </a:r>
            <a:r>
              <a:rPr lang="en-GB" sz="1300" dirty="0"/>
              <a:t>, 2003, p.34)</a:t>
            </a:r>
          </a:p>
        </p:txBody>
      </p:sp>
    </p:spTree>
    <p:extLst>
      <p:ext uri="{BB962C8B-B14F-4D97-AF65-F5344CB8AC3E}">
        <p14:creationId xmlns:p14="http://schemas.microsoft.com/office/powerpoint/2010/main" val="3090987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Instrumentalists Explanation</a:t>
            </a:r>
          </a:p>
        </p:txBody>
      </p:sp>
      <p:sp>
        <p:nvSpPr>
          <p:cNvPr id="3" name="Content Placeholder 2"/>
          <p:cNvSpPr>
            <a:spLocks noGrp="1"/>
          </p:cNvSpPr>
          <p:nvPr>
            <p:ph idx="1"/>
          </p:nvPr>
        </p:nvSpPr>
        <p:spPr>
          <a:xfrm>
            <a:off x="790076" y="2555415"/>
            <a:ext cx="10784303" cy="3604753"/>
          </a:xfrm>
        </p:spPr>
        <p:txBody>
          <a:bodyPr>
            <a:noAutofit/>
          </a:bodyPr>
          <a:lstStyle/>
          <a:p>
            <a:r>
              <a:rPr lang="en-GB" sz="2800" dirty="0"/>
              <a:t>Some would argue that the behaviour of the Hutus illustrates the instrumentalist theory of ethnicity</a:t>
            </a:r>
          </a:p>
          <a:p>
            <a:r>
              <a:rPr lang="en-GB" sz="2800" dirty="0"/>
              <a:t>Instrumentalism is a belief that </a:t>
            </a:r>
          </a:p>
          <a:p>
            <a:pPr lvl="1"/>
            <a:r>
              <a:rPr lang="en-GB" sz="2400" b="1" dirty="0"/>
              <a:t>ethnic identities develop </a:t>
            </a:r>
          </a:p>
          <a:p>
            <a:pPr lvl="2"/>
            <a:r>
              <a:rPr lang="en-GB" sz="2800" dirty="0"/>
              <a:t>and </a:t>
            </a:r>
          </a:p>
          <a:p>
            <a:pPr lvl="1"/>
            <a:r>
              <a:rPr lang="en-GB" sz="2400" b="1" dirty="0"/>
              <a:t>nationalism ensues </a:t>
            </a:r>
          </a:p>
          <a:p>
            <a:pPr lvl="2"/>
            <a:r>
              <a:rPr lang="en-GB" sz="2800" dirty="0"/>
              <a:t>in the pursuit of particular political goals                         </a:t>
            </a:r>
            <a:r>
              <a:rPr lang="en-GB" sz="1200" dirty="0"/>
              <a:t>(</a:t>
            </a:r>
            <a:r>
              <a:rPr lang="en-GB" sz="1200" dirty="0" err="1"/>
              <a:t>Joireman</a:t>
            </a:r>
            <a:r>
              <a:rPr lang="en-GB" sz="1200" dirty="0"/>
              <a:t>, 2003, p. 34)</a:t>
            </a:r>
          </a:p>
          <a:p>
            <a:pPr lvl="2"/>
            <a:endParaRPr lang="en-GB" sz="2800" dirty="0"/>
          </a:p>
        </p:txBody>
      </p:sp>
    </p:spTree>
    <p:extLst>
      <p:ext uri="{BB962C8B-B14F-4D97-AF65-F5344CB8AC3E}">
        <p14:creationId xmlns:p14="http://schemas.microsoft.com/office/powerpoint/2010/main" val="2824524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848853" y="1465764"/>
            <a:ext cx="8229600" cy="1143000"/>
          </a:xfrm>
          <a:prstGeom prst="rect">
            <a:avLst/>
          </a:prstGeom>
        </p:spPr>
        <p:txBody>
          <a:bodyP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1438272" y="2892298"/>
            <a:ext cx="9991727" cy="3185487"/>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a:t>
            </a:r>
            <a:r>
              <a:rPr lang="en-GB" sz="2800" b="1" dirty="0"/>
              <a:t>demographic-descriptive </a:t>
            </a:r>
            <a:r>
              <a:rPr lang="en-GB" sz="2800" dirty="0"/>
              <a:t>usage occurs where 'multicultural' is used to refer to the existence of ethnically or racially diverse segments in the population of a society or State. </a:t>
            </a:r>
          </a:p>
          <a:p>
            <a:pPr marL="285750" indent="-285750">
              <a:spcBef>
                <a:spcPts val="600"/>
              </a:spcBef>
              <a:spcAft>
                <a:spcPts val="600"/>
              </a:spcAft>
              <a:buFont typeface="Arial" panose="020B0604020202020204" pitchFamily="34" charset="0"/>
              <a:buChar char="•"/>
            </a:pPr>
            <a:r>
              <a:rPr lang="en-GB" sz="2800" dirty="0"/>
              <a:t>It represents a perception that such differences have some social significance-primarily because of perceived cultural differences though these are frequently associated with forms of structural differentiation.</a:t>
            </a:r>
          </a:p>
        </p:txBody>
      </p:sp>
    </p:spTree>
    <p:extLst>
      <p:ext uri="{BB962C8B-B14F-4D97-AF65-F5344CB8AC3E}">
        <p14:creationId xmlns:p14="http://schemas.microsoft.com/office/powerpoint/2010/main" val="25931418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680410" y="900280"/>
            <a:ext cx="822960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735931" y="2808802"/>
            <a:ext cx="10720137"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a:t>
            </a:r>
            <a:r>
              <a:rPr lang="en-GB" sz="2400" b="1" dirty="0"/>
              <a:t>ideological-normative</a:t>
            </a:r>
            <a:r>
              <a:rPr lang="en-GB" sz="2400" dirty="0"/>
              <a:t> usage of multiculturalism is that which generates the greatest level of debate since it constitutes a slogan and model for political action based on sociological theorising and ethical-philosophical consideration about the place of those with culturally distinct identities in contemporary society. </a:t>
            </a:r>
          </a:p>
        </p:txBody>
      </p:sp>
    </p:spTree>
    <p:extLst>
      <p:ext uri="{BB962C8B-B14F-4D97-AF65-F5344CB8AC3E}">
        <p14:creationId xmlns:p14="http://schemas.microsoft.com/office/powerpoint/2010/main" val="42431416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26D2-6E33-404B-9FFC-CDDAC7EF6E8F}"/>
              </a:ext>
            </a:extLst>
          </p:cNvPr>
          <p:cNvSpPr>
            <a:spLocks noGrp="1"/>
          </p:cNvSpPr>
          <p:nvPr>
            <p:ph type="title"/>
          </p:nvPr>
        </p:nvSpPr>
        <p:spPr/>
        <p:txBody>
          <a:bodyPr>
            <a:normAutofit/>
          </a:bodyPr>
          <a:lstStyle/>
          <a:p>
            <a:r>
              <a:rPr lang="en-GB" b="1" dirty="0"/>
              <a:t>Multi-culturalism: What does it mean?</a:t>
            </a:r>
            <a:endParaRPr lang="en-GB" dirty="0"/>
          </a:p>
        </p:txBody>
      </p:sp>
      <p:sp>
        <p:nvSpPr>
          <p:cNvPr id="3" name="Content Placeholder 2">
            <a:extLst>
              <a:ext uri="{FF2B5EF4-FFF2-40B4-BE49-F238E27FC236}">
                <a16:creationId xmlns:a16="http://schemas.microsoft.com/office/drawing/2014/main" id="{BA3F6BB4-4626-4B32-A3B1-9E10BF7DB7B3}"/>
              </a:ext>
            </a:extLst>
          </p:cNvPr>
          <p:cNvSpPr>
            <a:spLocks noGrp="1"/>
          </p:cNvSpPr>
          <p:nvPr>
            <p:ph idx="1"/>
          </p:nvPr>
        </p:nvSpPr>
        <p:spPr/>
        <p:txBody>
          <a:bodyPr/>
          <a:lstStyle/>
          <a:p>
            <a:r>
              <a:rPr lang="en-GB" sz="2400" dirty="0"/>
              <a:t>Multiculturalism emphasises that acknowledging the existence of ethnic diversity and ensuring the rights of individuals to retain their culture should go hand in hand with enjoying full access to, participation in, and adherence to, constitutional principles and commonly shared values prevailing in the society.</a:t>
            </a:r>
          </a:p>
          <a:p>
            <a:pPr marL="0" indent="0">
              <a:buNone/>
            </a:pPr>
            <a:endParaRPr lang="en-GB" dirty="0"/>
          </a:p>
        </p:txBody>
      </p:sp>
    </p:spTree>
    <p:extLst>
      <p:ext uri="{BB962C8B-B14F-4D97-AF65-F5344CB8AC3E}">
        <p14:creationId xmlns:p14="http://schemas.microsoft.com/office/powerpoint/2010/main" val="11485567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765711" y="1068722"/>
            <a:ext cx="822960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1016824" y="2578932"/>
            <a:ext cx="9727375" cy="2385268"/>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400" dirty="0"/>
              <a:t>In the </a:t>
            </a:r>
            <a:r>
              <a:rPr lang="en-GB" sz="2400" b="1" dirty="0"/>
              <a:t>programmatic-political</a:t>
            </a:r>
            <a:r>
              <a:rPr lang="en-GB" sz="2400" dirty="0"/>
              <a:t> usage 'multiculturalism' refers to specific types of programs and policy initiatives designed to respond to and manage ethnic diversity. </a:t>
            </a:r>
          </a:p>
          <a:p>
            <a:pPr marL="285750" indent="-285750">
              <a:spcBef>
                <a:spcPts val="600"/>
              </a:spcBef>
              <a:buFont typeface="Arial" panose="020B0604020202020204" pitchFamily="34" charset="0"/>
              <a:buChar char="•"/>
            </a:pPr>
            <a:r>
              <a:rPr lang="en-GB" sz="2400" dirty="0"/>
              <a:t>It was in this usage that 'multiculturalism' first gained currency after it was recommended in the 1965 Report of the Royal Commission on Bilingualism and Biculturalism. </a:t>
            </a:r>
          </a:p>
        </p:txBody>
      </p:sp>
    </p:spTree>
    <p:extLst>
      <p:ext uri="{BB962C8B-B14F-4D97-AF65-F5344CB8AC3E}">
        <p14:creationId xmlns:p14="http://schemas.microsoft.com/office/powerpoint/2010/main" val="7560107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26D2-6E33-404B-9FFC-CDDAC7EF6E8F}"/>
              </a:ext>
            </a:extLst>
          </p:cNvPr>
          <p:cNvSpPr>
            <a:spLocks noGrp="1"/>
          </p:cNvSpPr>
          <p:nvPr>
            <p:ph type="title"/>
          </p:nvPr>
        </p:nvSpPr>
        <p:spPr/>
        <p:txBody>
          <a:bodyPr>
            <a:normAutofit/>
          </a:bodyPr>
          <a:lstStyle/>
          <a:p>
            <a:r>
              <a:rPr lang="en-GB" b="1" dirty="0"/>
              <a:t>Multi-culturalism: What does it mean?</a:t>
            </a:r>
            <a:endParaRPr lang="en-GB" dirty="0"/>
          </a:p>
        </p:txBody>
      </p:sp>
      <p:sp>
        <p:nvSpPr>
          <p:cNvPr id="3" name="Content Placeholder 2">
            <a:extLst>
              <a:ext uri="{FF2B5EF4-FFF2-40B4-BE49-F238E27FC236}">
                <a16:creationId xmlns:a16="http://schemas.microsoft.com/office/drawing/2014/main" id="{BA3F6BB4-4626-4B32-A3B1-9E10BF7DB7B3}"/>
              </a:ext>
            </a:extLst>
          </p:cNvPr>
          <p:cNvSpPr>
            <a:spLocks noGrp="1"/>
          </p:cNvSpPr>
          <p:nvPr>
            <p:ph idx="1"/>
          </p:nvPr>
        </p:nvSpPr>
        <p:spPr/>
        <p:txBody>
          <a:bodyPr/>
          <a:lstStyle/>
          <a:p>
            <a:r>
              <a:rPr lang="en-GB" sz="2400" dirty="0"/>
              <a:t>This Report recommended that multiculturalism replace the bicultural policy based on the British and French Charter groups around whom policies for ethnic diversity in Canadian society had been organised for over a century.</a:t>
            </a:r>
          </a:p>
          <a:p>
            <a:pPr marL="0" indent="0">
              <a:buNone/>
            </a:pPr>
            <a:endParaRPr lang="en-GB" dirty="0"/>
          </a:p>
        </p:txBody>
      </p:sp>
    </p:spTree>
    <p:extLst>
      <p:ext uri="{BB962C8B-B14F-4D97-AF65-F5344CB8AC3E}">
        <p14:creationId xmlns:p14="http://schemas.microsoft.com/office/powerpoint/2010/main" val="11669189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List of Ethnic Groups</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Taken from 2011 Census</a:t>
            </a:r>
          </a:p>
        </p:txBody>
      </p:sp>
      <p:sp>
        <p:nvSpPr>
          <p:cNvPr id="3" name="Content Placeholder 2"/>
          <p:cNvSpPr>
            <a:spLocks noGrp="1"/>
          </p:cNvSpPr>
          <p:nvPr>
            <p:ph idx="1"/>
          </p:nvPr>
        </p:nvSpPr>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White</a:t>
            </a:r>
          </a:p>
          <a:p>
            <a:r>
              <a:rPr lang="en-GB" dirty="0">
                <a:latin typeface="Times New Roman" panose="02020603050405020304" pitchFamily="18" charset="0"/>
                <a:cs typeface="Times New Roman" panose="02020603050405020304" pitchFamily="18" charset="0"/>
              </a:rPr>
              <a:t>English, Welsh, Scottish, Northern Irish or British</a:t>
            </a:r>
          </a:p>
          <a:p>
            <a:r>
              <a:rPr lang="en-GB" dirty="0">
                <a:latin typeface="Times New Roman" panose="02020603050405020304" pitchFamily="18" charset="0"/>
                <a:cs typeface="Times New Roman" panose="02020603050405020304" pitchFamily="18" charset="0"/>
              </a:rPr>
              <a:t>Irish</a:t>
            </a:r>
          </a:p>
          <a:p>
            <a:r>
              <a:rPr lang="en-GB" dirty="0">
                <a:latin typeface="Times New Roman" panose="02020603050405020304" pitchFamily="18" charset="0"/>
                <a:cs typeface="Times New Roman" panose="02020603050405020304" pitchFamily="18" charset="0"/>
              </a:rPr>
              <a:t>Gypsy or Irish Traveller</a:t>
            </a:r>
          </a:p>
          <a:p>
            <a:r>
              <a:rPr lang="en-GB" dirty="0">
                <a:latin typeface="Times New Roman" panose="02020603050405020304" pitchFamily="18" charset="0"/>
                <a:cs typeface="Times New Roman" panose="02020603050405020304" pitchFamily="18" charset="0"/>
              </a:rPr>
              <a:t>Any other White background</a:t>
            </a:r>
          </a:p>
        </p:txBody>
      </p:sp>
      <p:sp>
        <p:nvSpPr>
          <p:cNvPr id="4" name="TextBox 3"/>
          <p:cNvSpPr txBox="1"/>
          <p:nvPr/>
        </p:nvSpPr>
        <p:spPr>
          <a:xfrm>
            <a:off x="9158852" y="5962135"/>
            <a:ext cx="2016224"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(Gov.UK, no date)</a:t>
            </a:r>
          </a:p>
        </p:txBody>
      </p:sp>
    </p:spTree>
    <p:extLst>
      <p:ext uri="{BB962C8B-B14F-4D97-AF65-F5344CB8AC3E}">
        <p14:creationId xmlns:p14="http://schemas.microsoft.com/office/powerpoint/2010/main" val="337499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List of Ethnic Groups</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Taken from 2011 Census</a:t>
            </a:r>
          </a:p>
        </p:txBody>
      </p:sp>
      <p:sp>
        <p:nvSpPr>
          <p:cNvPr id="3" name="Content Placeholder 2"/>
          <p:cNvSpPr>
            <a:spLocks noGrp="1"/>
          </p:cNvSpPr>
          <p:nvPr>
            <p:ph idx="1"/>
          </p:nvPr>
        </p:nvSpPr>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Mixed or Multiple ethnic groups</a:t>
            </a:r>
          </a:p>
          <a:p>
            <a:r>
              <a:rPr lang="en-GB" dirty="0">
                <a:latin typeface="Times New Roman" panose="02020603050405020304" pitchFamily="18" charset="0"/>
                <a:cs typeface="Times New Roman" panose="02020603050405020304" pitchFamily="18" charset="0"/>
              </a:rPr>
              <a:t>White and Black Caribbean</a:t>
            </a:r>
          </a:p>
          <a:p>
            <a:r>
              <a:rPr lang="en-GB" dirty="0">
                <a:latin typeface="Times New Roman" panose="02020603050405020304" pitchFamily="18" charset="0"/>
                <a:cs typeface="Times New Roman" panose="02020603050405020304" pitchFamily="18" charset="0"/>
              </a:rPr>
              <a:t>White and Black African</a:t>
            </a:r>
          </a:p>
          <a:p>
            <a:r>
              <a:rPr lang="en-GB" dirty="0">
                <a:latin typeface="Times New Roman" panose="02020603050405020304" pitchFamily="18" charset="0"/>
                <a:cs typeface="Times New Roman" panose="02020603050405020304" pitchFamily="18" charset="0"/>
              </a:rPr>
              <a:t>White and Asian</a:t>
            </a:r>
          </a:p>
          <a:p>
            <a:r>
              <a:rPr lang="en-GB" dirty="0">
                <a:latin typeface="Times New Roman" panose="02020603050405020304" pitchFamily="18" charset="0"/>
                <a:cs typeface="Times New Roman" panose="02020603050405020304" pitchFamily="18" charset="0"/>
              </a:rPr>
              <a:t>Any other Mixed or Multiple ethnic background</a:t>
            </a:r>
          </a:p>
          <a:p>
            <a:r>
              <a:rPr lang="en-GB" b="1" dirty="0">
                <a:latin typeface="Times New Roman" panose="02020603050405020304" pitchFamily="18" charset="0"/>
                <a:cs typeface="Times New Roman" panose="02020603050405020304" pitchFamily="18" charset="0"/>
              </a:rPr>
              <a:t>What groups have been added in 2021?</a:t>
            </a:r>
          </a:p>
        </p:txBody>
      </p:sp>
      <p:sp>
        <p:nvSpPr>
          <p:cNvPr id="4" name="TextBox 3"/>
          <p:cNvSpPr txBox="1"/>
          <p:nvPr/>
        </p:nvSpPr>
        <p:spPr>
          <a:xfrm>
            <a:off x="9158852" y="5962135"/>
            <a:ext cx="2016224"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(Gov.UK, no date)</a:t>
            </a:r>
          </a:p>
        </p:txBody>
      </p:sp>
    </p:spTree>
    <p:extLst>
      <p:ext uri="{BB962C8B-B14F-4D97-AF65-F5344CB8AC3E}">
        <p14:creationId xmlns:p14="http://schemas.microsoft.com/office/powerpoint/2010/main" val="3215249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760" y="1030165"/>
            <a:ext cx="8229600" cy="1143000"/>
          </a:xfrm>
        </p:spPr>
        <p:txBody>
          <a:bodyPr>
            <a:normAutofit fontScale="90000"/>
          </a:bodyPr>
          <a:lstStyle/>
          <a:p>
            <a:r>
              <a:rPr lang="en-GB" b="1" dirty="0">
                <a:latin typeface="Times New Roman" panose="02020603050405020304" pitchFamily="18" charset="0"/>
                <a:cs typeface="Times New Roman" panose="02020603050405020304" pitchFamily="18" charset="0"/>
              </a:rPr>
              <a:t>List of Ethnic Groups</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Taken from 2011 Census</a:t>
            </a:r>
          </a:p>
        </p:txBody>
      </p:sp>
      <p:sp>
        <p:nvSpPr>
          <p:cNvPr id="3" name="Content Placeholder 2"/>
          <p:cNvSpPr>
            <a:spLocks noGrp="1"/>
          </p:cNvSpPr>
          <p:nvPr>
            <p:ph idx="1"/>
          </p:nvPr>
        </p:nvSpPr>
        <p:spPr>
          <a:xfrm>
            <a:off x="1075112" y="2656988"/>
            <a:ext cx="10637520" cy="2920854"/>
          </a:xfrm>
        </p:spPr>
        <p:txBody>
          <a:bodyPr>
            <a:noAutofit/>
          </a:bodyPr>
          <a:lstStyle/>
          <a:p>
            <a:pPr marL="0" indent="0">
              <a:buNone/>
            </a:pPr>
            <a:r>
              <a:rPr lang="en-GB" b="1" dirty="0">
                <a:latin typeface="Times New Roman" panose="02020603050405020304" pitchFamily="18" charset="0"/>
                <a:cs typeface="Times New Roman" panose="02020603050405020304" pitchFamily="18" charset="0"/>
              </a:rPr>
              <a:t>Asian or Asian British</a:t>
            </a:r>
          </a:p>
          <a:p>
            <a:r>
              <a:rPr lang="en-GB" dirty="0">
                <a:latin typeface="Times New Roman" panose="02020603050405020304" pitchFamily="18" charset="0"/>
                <a:cs typeface="Times New Roman" panose="02020603050405020304" pitchFamily="18" charset="0"/>
              </a:rPr>
              <a:t>Indian</a:t>
            </a:r>
          </a:p>
          <a:p>
            <a:r>
              <a:rPr lang="en-GB" dirty="0">
                <a:latin typeface="Times New Roman" panose="02020603050405020304" pitchFamily="18" charset="0"/>
                <a:cs typeface="Times New Roman" panose="02020603050405020304" pitchFamily="18" charset="0"/>
              </a:rPr>
              <a:t>Pakistani</a:t>
            </a:r>
          </a:p>
          <a:p>
            <a:r>
              <a:rPr lang="en-GB" dirty="0">
                <a:latin typeface="Times New Roman" panose="02020603050405020304" pitchFamily="18" charset="0"/>
                <a:cs typeface="Times New Roman" panose="02020603050405020304" pitchFamily="18" charset="0"/>
              </a:rPr>
              <a:t>Bangladeshi</a:t>
            </a:r>
          </a:p>
          <a:p>
            <a:r>
              <a:rPr lang="en-GB" dirty="0">
                <a:latin typeface="Times New Roman" panose="02020603050405020304" pitchFamily="18" charset="0"/>
                <a:cs typeface="Times New Roman" panose="02020603050405020304" pitchFamily="18" charset="0"/>
              </a:rPr>
              <a:t>Chinese</a:t>
            </a:r>
          </a:p>
          <a:p>
            <a:r>
              <a:rPr lang="en-GB" dirty="0">
                <a:latin typeface="Times New Roman" panose="02020603050405020304" pitchFamily="18" charset="0"/>
                <a:cs typeface="Times New Roman" panose="02020603050405020304" pitchFamily="18" charset="0"/>
              </a:rPr>
              <a:t>Any other Asian background</a:t>
            </a:r>
          </a:p>
        </p:txBody>
      </p:sp>
      <p:sp>
        <p:nvSpPr>
          <p:cNvPr id="4" name="Rectangle 3"/>
          <p:cNvSpPr/>
          <p:nvPr/>
        </p:nvSpPr>
        <p:spPr>
          <a:xfrm>
            <a:off x="8544273" y="6124059"/>
            <a:ext cx="1900905"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(Gov.UK, no date)</a:t>
            </a:r>
          </a:p>
        </p:txBody>
      </p:sp>
    </p:spTree>
    <p:extLst>
      <p:ext uri="{BB962C8B-B14F-4D97-AF65-F5344CB8AC3E}">
        <p14:creationId xmlns:p14="http://schemas.microsoft.com/office/powerpoint/2010/main" val="791900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760" y="1030165"/>
            <a:ext cx="8229600" cy="1143000"/>
          </a:xfrm>
        </p:spPr>
        <p:txBody>
          <a:bodyPr>
            <a:normAutofit fontScale="90000"/>
          </a:bodyPr>
          <a:lstStyle/>
          <a:p>
            <a:r>
              <a:rPr lang="en-GB" b="1" dirty="0">
                <a:latin typeface="Times New Roman" panose="02020603050405020304" pitchFamily="18" charset="0"/>
                <a:cs typeface="Times New Roman" panose="02020603050405020304" pitchFamily="18" charset="0"/>
              </a:rPr>
              <a:t>List of Ethnic Groups</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Taken from 2011 Census</a:t>
            </a:r>
          </a:p>
        </p:txBody>
      </p:sp>
      <p:sp>
        <p:nvSpPr>
          <p:cNvPr id="3" name="Content Placeholder 2"/>
          <p:cNvSpPr>
            <a:spLocks noGrp="1"/>
          </p:cNvSpPr>
          <p:nvPr>
            <p:ph idx="1"/>
          </p:nvPr>
        </p:nvSpPr>
        <p:spPr>
          <a:xfrm>
            <a:off x="1075112" y="2656988"/>
            <a:ext cx="10637520" cy="2920854"/>
          </a:xfrm>
        </p:spPr>
        <p:txBody>
          <a:bodyPr>
            <a:noAutofit/>
          </a:bodyPr>
          <a:lstStyle/>
          <a:p>
            <a:pPr marL="0" indent="0">
              <a:buNone/>
            </a:pPr>
            <a:r>
              <a:rPr lang="en-GB" b="1" dirty="0">
                <a:latin typeface="Times New Roman" panose="02020603050405020304" pitchFamily="18" charset="0"/>
                <a:cs typeface="Times New Roman" panose="02020603050405020304" pitchFamily="18" charset="0"/>
              </a:rPr>
              <a:t>Black, African, Caribbean or Black British</a:t>
            </a:r>
          </a:p>
          <a:p>
            <a:r>
              <a:rPr lang="en-GB" dirty="0">
                <a:latin typeface="Times New Roman" panose="02020603050405020304" pitchFamily="18" charset="0"/>
                <a:cs typeface="Times New Roman" panose="02020603050405020304" pitchFamily="18" charset="0"/>
              </a:rPr>
              <a:t>African</a:t>
            </a:r>
          </a:p>
          <a:p>
            <a:r>
              <a:rPr lang="en-GB" dirty="0">
                <a:latin typeface="Times New Roman" panose="02020603050405020304" pitchFamily="18" charset="0"/>
                <a:cs typeface="Times New Roman" panose="02020603050405020304" pitchFamily="18" charset="0"/>
              </a:rPr>
              <a:t>Caribbean</a:t>
            </a:r>
          </a:p>
          <a:p>
            <a:r>
              <a:rPr lang="en-GB" dirty="0">
                <a:latin typeface="Times New Roman" panose="02020603050405020304" pitchFamily="18" charset="0"/>
                <a:cs typeface="Times New Roman" panose="02020603050405020304" pitchFamily="18" charset="0"/>
              </a:rPr>
              <a:t>Any other Black, African or Caribbean background</a:t>
            </a:r>
          </a:p>
          <a:p>
            <a:pPr marL="0" indent="0">
              <a:buNone/>
            </a:pPr>
            <a:r>
              <a:rPr lang="en-GB" dirty="0">
                <a:latin typeface="Times New Roman" panose="02020603050405020304" pitchFamily="18" charset="0"/>
                <a:cs typeface="Times New Roman" panose="02020603050405020304" pitchFamily="18" charset="0"/>
              </a:rPr>
              <a:t>(Roma, Sikh, Jewish and Somali may be added in 2021)</a:t>
            </a:r>
          </a:p>
        </p:txBody>
      </p:sp>
      <p:sp>
        <p:nvSpPr>
          <p:cNvPr id="4" name="Rectangle 3"/>
          <p:cNvSpPr/>
          <p:nvPr/>
        </p:nvSpPr>
        <p:spPr>
          <a:xfrm>
            <a:off x="8926658" y="5876999"/>
            <a:ext cx="1900905"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(Gov.UK, no date)</a:t>
            </a:r>
          </a:p>
        </p:txBody>
      </p:sp>
    </p:spTree>
    <p:extLst>
      <p:ext uri="{BB962C8B-B14F-4D97-AF65-F5344CB8AC3E}">
        <p14:creationId xmlns:p14="http://schemas.microsoft.com/office/powerpoint/2010/main" val="2890095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Ethnicity</a:t>
            </a:r>
          </a:p>
        </p:txBody>
      </p:sp>
      <p:sp>
        <p:nvSpPr>
          <p:cNvPr id="3" name="Content Placeholder 2"/>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In the UK today…</a:t>
            </a:r>
          </a:p>
          <a:p>
            <a:r>
              <a:rPr lang="en-GB" dirty="0">
                <a:latin typeface="Times New Roman" panose="02020603050405020304" pitchFamily="18" charset="0"/>
                <a:cs typeface="Times New Roman" panose="02020603050405020304" pitchFamily="18" charset="0"/>
              </a:rPr>
              <a:t>Legally every race is accepted</a:t>
            </a:r>
          </a:p>
          <a:p>
            <a:r>
              <a:rPr lang="en-GB" dirty="0">
                <a:latin typeface="Times New Roman" panose="02020603050405020304" pitchFamily="18" charset="0"/>
                <a:cs typeface="Times New Roman" panose="02020603050405020304" pitchFamily="18" charset="0"/>
              </a:rPr>
              <a:t>Interracial families are not frowned upon</a:t>
            </a:r>
          </a:p>
          <a:p>
            <a:r>
              <a:rPr lang="en-GB" dirty="0">
                <a:latin typeface="Times New Roman" panose="02020603050405020304" pitchFamily="18" charset="0"/>
                <a:cs typeface="Times New Roman" panose="02020603050405020304" pitchFamily="18" charset="0"/>
              </a:rPr>
              <a:t>Equal pay for every race</a:t>
            </a:r>
          </a:p>
          <a:p>
            <a:pPr marL="0" indent="0">
              <a:buNone/>
            </a:pPr>
            <a:r>
              <a:rPr lang="en-GB" dirty="0">
                <a:latin typeface="Times New Roman" panose="02020603050405020304" pitchFamily="18" charset="0"/>
                <a:cs typeface="Times New Roman" panose="02020603050405020304" pitchFamily="18" charset="0"/>
              </a:rPr>
              <a:t>Does this always happen…?</a:t>
            </a:r>
          </a:p>
          <a:p>
            <a:endParaRPr lang="en-GB" dirty="0"/>
          </a:p>
        </p:txBody>
      </p:sp>
    </p:spTree>
    <p:extLst>
      <p:ext uri="{BB962C8B-B14F-4D97-AF65-F5344CB8AC3E}">
        <p14:creationId xmlns:p14="http://schemas.microsoft.com/office/powerpoint/2010/main" val="335801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b="1" dirty="0">
                <a:latin typeface="Times New Roman" panose="02020603050405020304" pitchFamily="18" charset="0"/>
                <a:cs typeface="Times New Roman" panose="02020603050405020304" pitchFamily="18" charset="0"/>
              </a:rPr>
              <a:t>BAME </a:t>
            </a:r>
          </a:p>
        </p:txBody>
      </p:sp>
      <p:sp>
        <p:nvSpPr>
          <p:cNvPr id="3" name="Content Placeholder 2"/>
          <p:cNvSpPr>
            <a:spLocks noGrp="1"/>
          </p:cNvSpPr>
          <p:nvPr>
            <p:ph idx="1"/>
          </p:nvPr>
        </p:nvSpPr>
        <p:spPr/>
        <p:txBody>
          <a:bodyPr>
            <a:normAutofit/>
          </a:bodyPr>
          <a:lstStyle/>
          <a:p>
            <a:r>
              <a:rPr lang="en-GB" b="1" dirty="0">
                <a:latin typeface="Times New Roman" panose="02020603050405020304" pitchFamily="18" charset="0"/>
                <a:cs typeface="Times New Roman" panose="02020603050405020304" pitchFamily="18" charset="0"/>
              </a:rPr>
              <a:t>Black Asian and Minority Ethnic </a:t>
            </a:r>
            <a:r>
              <a:rPr lang="en-GB" dirty="0">
                <a:latin typeface="Times New Roman" panose="02020603050405020304" pitchFamily="18" charset="0"/>
                <a:cs typeface="Times New Roman" panose="02020603050405020304" pitchFamily="18" charset="0"/>
              </a:rPr>
              <a:t>(BAME) households in the UK are over twice as likely to live in poverty as their white counterparts</a:t>
            </a:r>
          </a:p>
          <a:p>
            <a:r>
              <a:rPr lang="en-GB" dirty="0">
                <a:latin typeface="Times New Roman" panose="02020603050405020304" pitchFamily="18" charset="0"/>
                <a:cs typeface="Times New Roman" panose="02020603050405020304" pitchFamily="18" charset="0"/>
              </a:rPr>
              <a:t>nearly half of Black African Caribbean households were in poverty, compared with just under one in five white families</a:t>
            </a:r>
          </a:p>
          <a:p>
            <a:r>
              <a:rPr lang="en-GB" dirty="0">
                <a:latin typeface="Times New Roman" panose="02020603050405020304" pitchFamily="18" charset="0"/>
                <a:cs typeface="Times New Roman" panose="02020603050405020304" pitchFamily="18" charset="0"/>
              </a:rPr>
              <a:t>BAME families as a whole were between two and three times as likely to be in persistent poverty than white households.</a:t>
            </a:r>
          </a:p>
        </p:txBody>
      </p:sp>
      <p:sp>
        <p:nvSpPr>
          <p:cNvPr id="4" name="TextBox 3"/>
          <p:cNvSpPr txBox="1"/>
          <p:nvPr/>
        </p:nvSpPr>
        <p:spPr>
          <a:xfrm>
            <a:off x="7862446" y="5777469"/>
            <a:ext cx="3456384"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(Social Metrics Commission, 2019)</a:t>
            </a:r>
          </a:p>
        </p:txBody>
      </p:sp>
    </p:spTree>
    <p:extLst>
      <p:ext uri="{BB962C8B-B14F-4D97-AF65-F5344CB8AC3E}">
        <p14:creationId xmlns:p14="http://schemas.microsoft.com/office/powerpoint/2010/main" val="18808890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8A542-F450-4BD9-B996-EBA2A3E8B322}"/>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BAME</a:t>
            </a:r>
          </a:p>
        </p:txBody>
      </p:sp>
      <p:sp>
        <p:nvSpPr>
          <p:cNvPr id="4" name="Content Placeholder 4">
            <a:extLst>
              <a:ext uri="{FF2B5EF4-FFF2-40B4-BE49-F238E27FC236}">
                <a16:creationId xmlns:a16="http://schemas.microsoft.com/office/drawing/2014/main" id="{14BCB4D5-366D-472F-BA63-538689F7597C}"/>
              </a:ext>
            </a:extLst>
          </p:cNvPr>
          <p:cNvSpPr>
            <a:spLocks noGrp="1"/>
          </p:cNvSpPr>
          <p:nvPr>
            <p:ph idx="1"/>
          </p:nvPr>
        </p:nvSpPr>
        <p:spPr/>
        <p:txBody>
          <a:bodyPr>
            <a:normAutofit/>
          </a:bodyPr>
          <a:lstStyle/>
          <a:p>
            <a:r>
              <a:rPr lang="en-GB" sz="3000" dirty="0"/>
              <a:t>Black, Asian and Minority Ethnic (BAME) young adults continue to be at a greater risk of being unemployed than White young adults: </a:t>
            </a:r>
          </a:p>
          <a:p>
            <a:r>
              <a:rPr lang="en-GB" sz="3000" dirty="0"/>
              <a:t>BAME young adults are 58% more likely to be unemployed compared to the White group (7.9 percentage points compared to 5 percentage points).</a:t>
            </a:r>
          </a:p>
          <a:p>
            <a:pPr marL="0" indent="0">
              <a:buNone/>
            </a:pPr>
            <a:r>
              <a:rPr lang="en-GB" dirty="0"/>
              <a:t>													(Carnegie UK Trust, 2020)</a:t>
            </a:r>
          </a:p>
        </p:txBody>
      </p:sp>
    </p:spTree>
    <p:extLst>
      <p:ext uri="{BB962C8B-B14F-4D97-AF65-F5344CB8AC3E}">
        <p14:creationId xmlns:p14="http://schemas.microsoft.com/office/powerpoint/2010/main" val="210581580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CC40A-FB98-485D-BBAA-4BF801E645AE}"/>
              </a:ext>
            </a:extLst>
          </p:cNvPr>
          <p:cNvSpPr>
            <a:spLocks noGrp="1"/>
          </p:cNvSpPr>
          <p:nvPr>
            <p:ph type="title"/>
          </p:nvPr>
        </p:nvSpPr>
        <p:spPr/>
        <p:txBody>
          <a:bodyPr/>
          <a:lstStyle/>
          <a:p>
            <a:r>
              <a:rPr lang="en-GB" b="1" dirty="0"/>
              <a:t>BAME</a:t>
            </a:r>
          </a:p>
        </p:txBody>
      </p:sp>
      <p:sp>
        <p:nvSpPr>
          <p:cNvPr id="4" name="Content Placeholder 2">
            <a:extLst>
              <a:ext uri="{FF2B5EF4-FFF2-40B4-BE49-F238E27FC236}">
                <a16:creationId xmlns:a16="http://schemas.microsoft.com/office/drawing/2014/main" id="{1C1E2E5C-D581-4B04-AE75-F000CFBD085E}"/>
              </a:ext>
            </a:extLst>
          </p:cNvPr>
          <p:cNvSpPr>
            <a:spLocks noGrp="1"/>
          </p:cNvSpPr>
          <p:nvPr>
            <p:ph idx="1"/>
          </p:nvPr>
        </p:nvSpPr>
        <p:spPr/>
        <p:txBody>
          <a:bodyPr>
            <a:normAutofit lnSpcReduction="10000"/>
          </a:bodyPr>
          <a:lstStyle/>
          <a:p>
            <a:pPr marL="0" indent="0">
              <a:buNone/>
            </a:pPr>
            <a:r>
              <a:rPr lang="en-GB" dirty="0"/>
              <a:t>More specifically, the White group have a 5.1% probability of being unemployed: </a:t>
            </a:r>
          </a:p>
          <a:p>
            <a:r>
              <a:rPr lang="en-GB" dirty="0"/>
              <a:t>The Other group have a 9.2% probability of being unemployed. </a:t>
            </a:r>
          </a:p>
          <a:p>
            <a:r>
              <a:rPr lang="en-GB" dirty="0"/>
              <a:t>The Pakistani group have a 9.1% probability of being unemployed.</a:t>
            </a:r>
          </a:p>
          <a:p>
            <a:r>
              <a:rPr lang="en-GB" dirty="0"/>
              <a:t>The Black African group have a 8.7% probability of being unemployed.</a:t>
            </a:r>
          </a:p>
          <a:p>
            <a:r>
              <a:rPr lang="en-GB" dirty="0"/>
              <a:t>Those of Mixed Heritage are 8.2% probability of being unemployed.</a:t>
            </a:r>
          </a:p>
          <a:p>
            <a:pPr marL="0" indent="0">
              <a:buNone/>
            </a:pPr>
            <a:r>
              <a:rPr lang="en-GB" dirty="0"/>
              <a:t>													(Carnegie UK Trust, 2020)</a:t>
            </a:r>
          </a:p>
        </p:txBody>
      </p:sp>
    </p:spTree>
    <p:extLst>
      <p:ext uri="{BB962C8B-B14F-4D97-AF65-F5344CB8AC3E}">
        <p14:creationId xmlns:p14="http://schemas.microsoft.com/office/powerpoint/2010/main" val="5447410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4B4A-F3F3-4E27-8960-B39DAAB631A8}"/>
              </a:ext>
            </a:extLst>
          </p:cNvPr>
          <p:cNvSpPr>
            <a:spLocks noGrp="1"/>
          </p:cNvSpPr>
          <p:nvPr>
            <p:ph type="title"/>
          </p:nvPr>
        </p:nvSpPr>
        <p:spPr/>
        <p:txBody>
          <a:bodyPr>
            <a:noAutofit/>
          </a:bodyPr>
          <a:lstStyle/>
          <a:p>
            <a:r>
              <a:rPr lang="en-GB" b="1" i="0" dirty="0">
                <a:solidFill>
                  <a:srgbClr val="364546"/>
                </a:solidFill>
                <a:effectLst/>
              </a:rPr>
              <a:t>Race report statistics</a:t>
            </a:r>
          </a:p>
        </p:txBody>
      </p:sp>
      <p:sp>
        <p:nvSpPr>
          <p:cNvPr id="3" name="Content Placeholder 2">
            <a:extLst>
              <a:ext uri="{FF2B5EF4-FFF2-40B4-BE49-F238E27FC236}">
                <a16:creationId xmlns:a16="http://schemas.microsoft.com/office/drawing/2014/main" id="{412BB6AD-E612-4DF3-9CD1-1CC5FE659C86}"/>
              </a:ext>
            </a:extLst>
          </p:cNvPr>
          <p:cNvSpPr>
            <a:spLocks noGrp="1"/>
          </p:cNvSpPr>
          <p:nvPr>
            <p:ph idx="1"/>
          </p:nvPr>
        </p:nvSpPr>
        <p:spPr>
          <a:xfrm>
            <a:off x="1295400" y="2424419"/>
            <a:ext cx="9945847" cy="3800212"/>
          </a:xfrm>
        </p:spPr>
        <p:txBody>
          <a:bodyPr>
            <a:normAutofit fontScale="70000" lnSpcReduction="20000"/>
          </a:bodyPr>
          <a:lstStyle/>
          <a:p>
            <a:pPr marL="0" indent="0">
              <a:buNone/>
            </a:pPr>
            <a:r>
              <a:rPr lang="en-GB" sz="3300" b="1" dirty="0"/>
              <a:t>Employment</a:t>
            </a:r>
          </a:p>
          <a:p>
            <a:r>
              <a:rPr lang="en-GB" dirty="0"/>
              <a:t>Unemployment rates were significantly higher for ethnic minorities at 12.9 per cent compared with 6.3 per cent for White people</a:t>
            </a:r>
          </a:p>
          <a:p>
            <a:r>
              <a:rPr lang="en-GB" dirty="0"/>
              <a:t>Black workers with degrees earn 23.1 per cent less on average than White workers</a:t>
            </a:r>
          </a:p>
          <a:p>
            <a:r>
              <a:rPr lang="en-GB" dirty="0"/>
              <a:t>In Britain, significantly lower percentages of ethnic minorities (8.8 per cent) worked as managers, directors and senior officials, compared with White people (10.7 per cent) and this was particularly true for African or Caribbean or Black people (5.7 per cent) and those of mixed ethnicity (7.2 per cent)</a:t>
            </a:r>
          </a:p>
          <a:p>
            <a:r>
              <a:rPr lang="en-GB" dirty="0"/>
              <a:t>Black people who leave school with A-levels typically get paid 14.3 per cent less than their White peers											</a:t>
            </a:r>
          </a:p>
          <a:p>
            <a:pPr marL="0" indent="0">
              <a:buNone/>
            </a:pPr>
            <a:r>
              <a:rPr lang="en-GB" dirty="0"/>
              <a:t>									  							(EHRC, 2020)</a:t>
            </a:r>
          </a:p>
        </p:txBody>
      </p:sp>
    </p:spTree>
    <p:extLst>
      <p:ext uri="{BB962C8B-B14F-4D97-AF65-F5344CB8AC3E}">
        <p14:creationId xmlns:p14="http://schemas.microsoft.com/office/powerpoint/2010/main" val="30629215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1757-7345-4397-9EBF-40A847DFE330}"/>
              </a:ext>
            </a:extLst>
          </p:cNvPr>
          <p:cNvSpPr>
            <a:spLocks noGrp="1"/>
          </p:cNvSpPr>
          <p:nvPr>
            <p:ph type="title"/>
          </p:nvPr>
        </p:nvSpPr>
        <p:spPr/>
        <p:txBody>
          <a:bodyPr/>
          <a:lstStyle/>
          <a:p>
            <a:r>
              <a:rPr lang="en-GB" b="1" dirty="0"/>
              <a:t>Race report statistics</a:t>
            </a:r>
          </a:p>
        </p:txBody>
      </p:sp>
      <p:sp>
        <p:nvSpPr>
          <p:cNvPr id="3" name="Content Placeholder 2">
            <a:extLst>
              <a:ext uri="{FF2B5EF4-FFF2-40B4-BE49-F238E27FC236}">
                <a16:creationId xmlns:a16="http://schemas.microsoft.com/office/drawing/2014/main" id="{D93C2B83-E7BB-4227-B869-C532AE57A161}"/>
              </a:ext>
            </a:extLst>
          </p:cNvPr>
          <p:cNvSpPr>
            <a:spLocks noGrp="1"/>
          </p:cNvSpPr>
          <p:nvPr>
            <p:ph idx="1"/>
          </p:nvPr>
        </p:nvSpPr>
        <p:spPr/>
        <p:txBody>
          <a:bodyPr>
            <a:normAutofit lnSpcReduction="10000"/>
          </a:bodyPr>
          <a:lstStyle/>
          <a:p>
            <a:pPr marL="0" indent="0">
              <a:buNone/>
            </a:pPr>
            <a:r>
              <a:rPr lang="en-GB" b="1" dirty="0"/>
              <a:t>Education</a:t>
            </a:r>
          </a:p>
          <a:p>
            <a:r>
              <a:rPr lang="en-GB" dirty="0"/>
              <a:t>Just 6 per cent of Black school leavers attended a Russell Group university, compared with 12 per cent of mixed and Asian school leavers and 11 per cent of White school leavers</a:t>
            </a:r>
          </a:p>
          <a:p>
            <a:r>
              <a:rPr lang="en-GB" dirty="0"/>
              <a:t>Black Caribbean and Mixed White/Black Caribbean children have rates of permanent exclusion about three times that of the pupil population as a whole</a:t>
            </a:r>
          </a:p>
          <a:p>
            <a:pPr marL="0" indent="0">
              <a:buNone/>
            </a:pPr>
            <a:r>
              <a:rPr lang="en-GB" dirty="0"/>
              <a:t>									  							(EHRC, 2020)</a:t>
            </a:r>
          </a:p>
          <a:p>
            <a:pPr marL="0" indent="0">
              <a:buNone/>
            </a:pPr>
            <a:endParaRPr lang="en-GB" dirty="0"/>
          </a:p>
        </p:txBody>
      </p:sp>
    </p:spTree>
    <p:extLst>
      <p:ext uri="{BB962C8B-B14F-4D97-AF65-F5344CB8AC3E}">
        <p14:creationId xmlns:p14="http://schemas.microsoft.com/office/powerpoint/2010/main" val="333105917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1757-7345-4397-9EBF-40A847DFE330}"/>
              </a:ext>
            </a:extLst>
          </p:cNvPr>
          <p:cNvSpPr>
            <a:spLocks noGrp="1"/>
          </p:cNvSpPr>
          <p:nvPr>
            <p:ph type="title"/>
          </p:nvPr>
        </p:nvSpPr>
        <p:spPr/>
        <p:txBody>
          <a:bodyPr/>
          <a:lstStyle/>
          <a:p>
            <a:r>
              <a:rPr lang="en-GB" b="1" dirty="0"/>
              <a:t>Race report statistics</a:t>
            </a:r>
          </a:p>
        </p:txBody>
      </p:sp>
      <p:sp>
        <p:nvSpPr>
          <p:cNvPr id="3" name="Content Placeholder 2">
            <a:extLst>
              <a:ext uri="{FF2B5EF4-FFF2-40B4-BE49-F238E27FC236}">
                <a16:creationId xmlns:a16="http://schemas.microsoft.com/office/drawing/2014/main" id="{D93C2B83-E7BB-4227-B869-C532AE57A161}"/>
              </a:ext>
            </a:extLst>
          </p:cNvPr>
          <p:cNvSpPr>
            <a:spLocks noGrp="1"/>
          </p:cNvSpPr>
          <p:nvPr>
            <p:ph idx="1"/>
          </p:nvPr>
        </p:nvSpPr>
        <p:spPr/>
        <p:txBody>
          <a:bodyPr>
            <a:normAutofit/>
          </a:bodyPr>
          <a:lstStyle/>
          <a:p>
            <a:pPr marL="0" indent="0">
              <a:buNone/>
            </a:pPr>
            <a:r>
              <a:rPr lang="en-GB" b="1" dirty="0"/>
              <a:t>Health and Care</a:t>
            </a:r>
          </a:p>
          <a:p>
            <a:r>
              <a:rPr lang="en-GB" sz="2000" dirty="0"/>
              <a:t>There is a significant disproportionate number of ethnic minorities detained under mental health legislation in hospitals in England and Wales</a:t>
            </a:r>
          </a:p>
          <a:p>
            <a:r>
              <a:rPr lang="en-GB" sz="2000" dirty="0"/>
              <a:t>Black African women were seven times more likely to be detained than White British women</a:t>
            </a:r>
          </a:p>
          <a:p>
            <a:r>
              <a:rPr lang="en-GB" sz="2000" dirty="0"/>
              <a:t>Gypsies, Travellers and Roma were found to suffer poorer mental health than the rest of the population in Britain and they were also more likely to suffer from anxiety and depression</a:t>
            </a:r>
          </a:p>
          <a:p>
            <a:pPr marL="0" indent="0">
              <a:buNone/>
            </a:pPr>
            <a:r>
              <a:rPr lang="en-GB" sz="2000" dirty="0"/>
              <a:t>									  								(EHRC, 2020)</a:t>
            </a:r>
          </a:p>
          <a:p>
            <a:endParaRPr lang="en-GB" sz="2000" dirty="0"/>
          </a:p>
        </p:txBody>
      </p:sp>
    </p:spTree>
    <p:extLst>
      <p:ext uri="{BB962C8B-B14F-4D97-AF65-F5344CB8AC3E}">
        <p14:creationId xmlns:p14="http://schemas.microsoft.com/office/powerpoint/2010/main" val="18929287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0953" y="1055718"/>
            <a:ext cx="8229600" cy="1143000"/>
          </a:xfrm>
        </p:spPr>
        <p:txBody>
          <a:bodyPr>
            <a:normAutofit fontScale="90000"/>
          </a:bodyPr>
          <a:lstStyle/>
          <a:p>
            <a:r>
              <a:rPr lang="en-GB" b="1" dirty="0">
                <a:latin typeface="Times New Roman" panose="02020603050405020304" pitchFamily="18" charset="0"/>
                <a:cs typeface="Times New Roman" panose="02020603050405020304" pitchFamily="18" charset="0"/>
              </a:rPr>
              <a:t>Gypsy Roma and Traveller Ethnic Groups</a:t>
            </a:r>
          </a:p>
        </p:txBody>
      </p:sp>
      <p:sp>
        <p:nvSpPr>
          <p:cNvPr id="3" name="Content Placeholder 2"/>
          <p:cNvSpPr>
            <a:spLocks noGrp="1"/>
          </p:cNvSpPr>
          <p:nvPr>
            <p:ph idx="1"/>
          </p:nvPr>
        </p:nvSpPr>
        <p:spPr>
          <a:xfrm>
            <a:off x="1806352" y="2636913"/>
            <a:ext cx="8579296" cy="3384376"/>
          </a:xfrm>
        </p:spPr>
        <p:txBody>
          <a:bodyPr>
            <a:normAutofit fontScale="70000" lnSpcReduction="20000"/>
          </a:bodyPr>
          <a:lstStyle/>
          <a:p>
            <a:r>
              <a:rPr lang="en-GB" dirty="0">
                <a:latin typeface="Times New Roman" panose="02020603050405020304" pitchFamily="18" charset="0"/>
                <a:cs typeface="Times New Roman" panose="02020603050405020304" pitchFamily="18" charset="0"/>
              </a:rPr>
              <a:t>Highlighted by the Equality and Human Rights Commission (EHRC) in 2016 as being one of the four most disadvantaged groups in the UK</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2011 Census included a “Gypsy and Irish Traveller” category for the first time. The Census put the combined Gypsy and Irish Traveller population in England and Wales as 57,680. (Is this accurate?)</a:t>
            </a:r>
          </a:p>
          <a:p>
            <a:r>
              <a:rPr lang="en-GB" dirty="0">
                <a:latin typeface="Times New Roman" panose="02020603050405020304" pitchFamily="18" charset="0"/>
                <a:cs typeface="Times New Roman" panose="02020603050405020304" pitchFamily="18" charset="0"/>
              </a:rPr>
              <a:t>Family, extended family bonds and networks are very important to the Gypsy and Traveller way of life, as is a distinct identity from the settled ‘</a:t>
            </a:r>
            <a:r>
              <a:rPr lang="en-GB" dirty="0" err="1">
                <a:latin typeface="Times New Roman" panose="02020603050405020304" pitchFamily="18" charset="0"/>
                <a:cs typeface="Times New Roman" panose="02020603050405020304" pitchFamily="18" charset="0"/>
              </a:rPr>
              <a:t>Gorja</a:t>
            </a:r>
            <a:r>
              <a:rPr lang="en-GB" dirty="0">
                <a:latin typeface="Times New Roman" panose="02020603050405020304" pitchFamily="18" charset="0"/>
                <a:cs typeface="Times New Roman" panose="02020603050405020304" pitchFamily="18" charset="0"/>
              </a:rPr>
              <a:t>’ or ‘country’ population.</a:t>
            </a:r>
          </a:p>
          <a:p>
            <a:r>
              <a:rPr lang="en-GB" dirty="0">
                <a:latin typeface="Times New Roman" panose="02020603050405020304" pitchFamily="18" charset="0"/>
                <a:cs typeface="Times New Roman" panose="02020603050405020304" pitchFamily="18" charset="0"/>
              </a:rPr>
              <a:t>Gypsies and Travellers generally marry young and respect their older generation. </a:t>
            </a:r>
          </a:p>
          <a:p>
            <a:r>
              <a:rPr lang="en-GB" dirty="0">
                <a:latin typeface="Times New Roman" panose="02020603050405020304" pitchFamily="18" charset="0"/>
                <a:cs typeface="Times New Roman" panose="02020603050405020304" pitchFamily="18" charset="0"/>
              </a:rPr>
              <a:t>(Roma now included in 2021 census)</a:t>
            </a:r>
          </a:p>
        </p:txBody>
      </p:sp>
      <p:sp>
        <p:nvSpPr>
          <p:cNvPr id="4" name="TextBox 3"/>
          <p:cNvSpPr txBox="1"/>
          <p:nvPr/>
        </p:nvSpPr>
        <p:spPr>
          <a:xfrm>
            <a:off x="9366350" y="3102425"/>
            <a:ext cx="1368152"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(EHRC, 2016)</a:t>
            </a:r>
          </a:p>
        </p:txBody>
      </p:sp>
      <p:sp>
        <p:nvSpPr>
          <p:cNvPr id="5" name="TextBox 4"/>
          <p:cNvSpPr txBox="1"/>
          <p:nvPr/>
        </p:nvSpPr>
        <p:spPr>
          <a:xfrm>
            <a:off x="8734636" y="5867400"/>
            <a:ext cx="2952328"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(The Traveller Movement, 2020)</a:t>
            </a:r>
          </a:p>
        </p:txBody>
      </p:sp>
    </p:spTree>
    <p:extLst>
      <p:ext uri="{BB962C8B-B14F-4D97-AF65-F5344CB8AC3E}">
        <p14:creationId xmlns:p14="http://schemas.microsoft.com/office/powerpoint/2010/main" val="2382043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9389" y="1030779"/>
            <a:ext cx="8229600" cy="1143000"/>
          </a:xfrm>
        </p:spPr>
        <p:txBody>
          <a:bodyPr>
            <a:normAutofit fontScale="90000"/>
          </a:bodyPr>
          <a:lstStyle/>
          <a:p>
            <a:r>
              <a:rPr lang="en-GB" b="1" dirty="0">
                <a:latin typeface="Times New Roman" panose="02020603050405020304" pitchFamily="18" charset="0"/>
                <a:cs typeface="Times New Roman" panose="02020603050405020304" pitchFamily="18" charset="0"/>
              </a:rPr>
              <a:t>Gypsy Roma and Traveller Families</a:t>
            </a:r>
          </a:p>
        </p:txBody>
      </p:sp>
      <p:sp>
        <p:nvSpPr>
          <p:cNvPr id="3" name="Content Placeholder 2"/>
          <p:cNvSpPr>
            <a:spLocks noGrp="1"/>
          </p:cNvSpPr>
          <p:nvPr>
            <p:ph idx="1"/>
          </p:nvPr>
        </p:nvSpPr>
        <p:spPr>
          <a:xfrm>
            <a:off x="1748444" y="2576344"/>
            <a:ext cx="9540240" cy="3142812"/>
          </a:xfrm>
        </p:spPr>
        <p:txBody>
          <a:bodyPr>
            <a:normAutofit fontScale="92500" lnSpcReduction="10000"/>
          </a:bodyPr>
          <a:lstStyle/>
          <a:p>
            <a:r>
              <a:rPr lang="en-GB" dirty="0">
                <a:latin typeface="Times New Roman" panose="02020603050405020304" pitchFamily="18" charset="0"/>
                <a:cs typeface="Times New Roman" panose="02020603050405020304" pitchFamily="18" charset="0"/>
              </a:rPr>
              <a:t>Rapid economic change, recession, the gradual dismantling of the ‘grey’ economy, the criminalisation of ‘travelling’ and the dire shortage of authorised private or council sites have driven many into hard times and many have been forced to give up their nomadic lifestyle.</a:t>
            </a:r>
          </a:p>
          <a:p>
            <a:r>
              <a:rPr lang="en-GB" dirty="0">
                <a:latin typeface="Times New Roman" panose="02020603050405020304" pitchFamily="18" charset="0"/>
                <a:cs typeface="Times New Roman" panose="02020603050405020304" pitchFamily="18" charset="0"/>
              </a:rPr>
              <a:t>A study in Ireland put the suicide rate of Irish Traveller men as 3-5 times higher than the wider population and evidence suggests that the same phenomenon is happening amongst Traveller communities in the UK</a:t>
            </a:r>
          </a:p>
        </p:txBody>
      </p:sp>
      <p:sp>
        <p:nvSpPr>
          <p:cNvPr id="4" name="Rectangle 3"/>
          <p:cNvSpPr/>
          <p:nvPr/>
        </p:nvSpPr>
        <p:spPr>
          <a:xfrm>
            <a:off x="8064212" y="5719156"/>
            <a:ext cx="3224472"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(The Traveller Movement, 2020)</a:t>
            </a:r>
          </a:p>
        </p:txBody>
      </p:sp>
    </p:spTree>
    <p:extLst>
      <p:ext uri="{BB962C8B-B14F-4D97-AF65-F5344CB8AC3E}">
        <p14:creationId xmlns:p14="http://schemas.microsoft.com/office/powerpoint/2010/main" val="339730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How do we Perceive Gypsy Roma and Traveller Ethnic Groups?</a:t>
            </a:r>
          </a:p>
        </p:txBody>
      </p:sp>
      <p:sp>
        <p:nvSpPr>
          <p:cNvPr id="3" name="Content Placeholder 2"/>
          <p:cNvSpPr>
            <a:spLocks noGrp="1"/>
          </p:cNvSpPr>
          <p:nvPr>
            <p:ph idx="1"/>
          </p:nvPr>
        </p:nvSpPr>
        <p:spPr>
          <a:xfrm>
            <a:off x="1295402" y="2947630"/>
            <a:ext cx="9601196" cy="3318936"/>
          </a:xfrm>
        </p:spPr>
        <p:txBody>
          <a:bodyPr>
            <a:normAutofit/>
          </a:bodyPr>
          <a:lstStyle/>
          <a:p>
            <a:r>
              <a:rPr lang="en-GB" sz="4000" dirty="0">
                <a:latin typeface="Times New Roman" panose="02020603050405020304" pitchFamily="18" charset="0"/>
                <a:cs typeface="Times New Roman" panose="02020603050405020304" pitchFamily="18" charset="0"/>
              </a:rPr>
              <a:t>Take a minute or two to think about this and feedback…</a:t>
            </a:r>
          </a:p>
        </p:txBody>
      </p:sp>
    </p:spTree>
    <p:extLst>
      <p:ext uri="{BB962C8B-B14F-4D97-AF65-F5344CB8AC3E}">
        <p14:creationId xmlns:p14="http://schemas.microsoft.com/office/powerpoint/2010/main" val="153649331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Common Myths…</a:t>
            </a:r>
          </a:p>
        </p:txBody>
      </p:sp>
      <p:sp>
        <p:nvSpPr>
          <p:cNvPr id="3" name="Content Placeholder 2"/>
          <p:cNvSpPr>
            <a:spLocks noGrp="1"/>
          </p:cNvSpPr>
          <p:nvPr>
            <p:ph idx="1"/>
          </p:nvPr>
        </p:nvSpPr>
        <p:spPr/>
        <p:txBody>
          <a:bodyPr/>
          <a:lstStyle/>
          <a:p>
            <a:r>
              <a:rPr lang="en-GB" dirty="0"/>
              <a:t>All Gypsies/ Roma/ Travellers live in caravans</a:t>
            </a:r>
          </a:p>
          <a:p>
            <a:r>
              <a:rPr lang="en-GB" dirty="0"/>
              <a:t>Everyone has ‘Big Fat Weddings’</a:t>
            </a:r>
          </a:p>
          <a:p>
            <a:r>
              <a:rPr lang="en-GB" dirty="0"/>
              <a:t>All young women/ girls dress provocatively</a:t>
            </a:r>
          </a:p>
          <a:p>
            <a:r>
              <a:rPr lang="en-GB" dirty="0"/>
              <a:t>Gypsies, Roma and Travellers are workshy, lack education, and aspire to live on benefits</a:t>
            </a:r>
          </a:p>
          <a:p>
            <a:r>
              <a:rPr lang="en-GB" dirty="0">
                <a:hlinkClick r:id="rId2"/>
              </a:rPr>
              <a:t>https://www.flintshire.gov.uk/en/PDFFiles/Policy-and-Performance/MythsandFactsGypsiesand-travellers.pdf</a:t>
            </a:r>
            <a:r>
              <a:rPr lang="en-GB" dirty="0"/>
              <a:t> </a:t>
            </a:r>
          </a:p>
        </p:txBody>
      </p:sp>
    </p:spTree>
    <p:extLst>
      <p:ext uri="{BB962C8B-B14F-4D97-AF65-F5344CB8AC3E}">
        <p14:creationId xmlns:p14="http://schemas.microsoft.com/office/powerpoint/2010/main" val="200898022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3D29-4BAF-48F9-BFF4-CD1E21311B64}"/>
              </a:ext>
            </a:extLst>
          </p:cNvPr>
          <p:cNvSpPr>
            <a:spLocks noGrp="1"/>
          </p:cNvSpPr>
          <p:nvPr>
            <p:ph type="title"/>
          </p:nvPr>
        </p:nvSpPr>
        <p:spPr/>
        <p:txBody>
          <a:bodyPr>
            <a:normAutofit/>
          </a:bodyPr>
          <a:lstStyle/>
          <a:p>
            <a:pPr algn="l"/>
            <a:r>
              <a:rPr lang="en-GB" b="1" i="0" dirty="0">
                <a:effectLst/>
              </a:rPr>
              <a:t>The politics of nationalism and racism</a:t>
            </a:r>
            <a:endParaRPr lang="en-GB" b="1" dirty="0"/>
          </a:p>
        </p:txBody>
      </p:sp>
      <p:sp>
        <p:nvSpPr>
          <p:cNvPr id="3" name="Content Placeholder 2">
            <a:extLst>
              <a:ext uri="{FF2B5EF4-FFF2-40B4-BE49-F238E27FC236}">
                <a16:creationId xmlns:a16="http://schemas.microsoft.com/office/drawing/2014/main" id="{1C5C9B1B-44FA-4A59-96B5-11367A356A12}"/>
              </a:ext>
            </a:extLst>
          </p:cNvPr>
          <p:cNvSpPr>
            <a:spLocks noGrp="1"/>
          </p:cNvSpPr>
          <p:nvPr>
            <p:ph idx="1"/>
          </p:nvPr>
        </p:nvSpPr>
        <p:spPr/>
        <p:txBody>
          <a:bodyPr/>
          <a:lstStyle/>
          <a:p>
            <a:pPr marL="0" indent="0" algn="l">
              <a:buNone/>
            </a:pPr>
            <a:r>
              <a:rPr lang="en-GB" b="0" i="0" dirty="0">
                <a:effectLst/>
                <a:latin typeface="Roboto" panose="02000000000000000000" pitchFamily="2" charset="0"/>
              </a:rPr>
              <a:t>The politics of nationalism and racism in post-Brexit Britain | LSE Research</a:t>
            </a:r>
          </a:p>
          <a:p>
            <a:r>
              <a:rPr lang="en-GB" b="0" i="0" dirty="0">
                <a:solidFill>
                  <a:srgbClr val="000000"/>
                </a:solidFill>
                <a:effectLst/>
                <a:latin typeface="Roboto" panose="02000000000000000000" pitchFamily="2" charset="0"/>
                <a:hlinkClick r:id="rId2"/>
              </a:rPr>
              <a:t>https://www.youtube.com/watch?v=z5Z2pydF_hw</a:t>
            </a:r>
            <a:r>
              <a:rPr lang="en-GB" b="0" i="0" dirty="0">
                <a:solidFill>
                  <a:srgbClr val="000000"/>
                </a:solidFill>
                <a:effectLst/>
                <a:latin typeface="Roboto" panose="02000000000000000000" pitchFamily="2" charset="0"/>
              </a:rPr>
              <a:t> </a:t>
            </a:r>
            <a:endParaRPr lang="en-GB" dirty="0"/>
          </a:p>
        </p:txBody>
      </p:sp>
    </p:spTree>
    <p:extLst>
      <p:ext uri="{BB962C8B-B14F-4D97-AF65-F5344CB8AC3E}">
        <p14:creationId xmlns:p14="http://schemas.microsoft.com/office/powerpoint/2010/main" val="131195945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FBAF-8C8D-4705-8FD7-D04C9200CBD4}"/>
              </a:ext>
            </a:extLst>
          </p:cNvPr>
          <p:cNvSpPr>
            <a:spLocks noGrp="1"/>
          </p:cNvSpPr>
          <p:nvPr>
            <p:ph type="title"/>
          </p:nvPr>
        </p:nvSpPr>
        <p:spPr/>
        <p:txBody>
          <a:bodyPr/>
          <a:lstStyle/>
          <a:p>
            <a:r>
              <a:rPr lang="en-GB" b="1" dirty="0"/>
              <a:t>Racism in the UK</a:t>
            </a:r>
          </a:p>
        </p:txBody>
      </p:sp>
      <p:sp>
        <p:nvSpPr>
          <p:cNvPr id="3" name="Content Placeholder 2">
            <a:extLst>
              <a:ext uri="{FF2B5EF4-FFF2-40B4-BE49-F238E27FC236}">
                <a16:creationId xmlns:a16="http://schemas.microsoft.com/office/drawing/2014/main" id="{563BFE0D-1C5C-44F6-BBDC-B7B5A8E45530}"/>
              </a:ext>
            </a:extLst>
          </p:cNvPr>
          <p:cNvSpPr>
            <a:spLocks noGrp="1"/>
          </p:cNvSpPr>
          <p:nvPr>
            <p:ph idx="1"/>
          </p:nvPr>
        </p:nvSpPr>
        <p:spPr/>
        <p:txBody>
          <a:bodyPr/>
          <a:lstStyle/>
          <a:p>
            <a:r>
              <a:rPr lang="en-GB" dirty="0">
                <a:hlinkClick r:id="rId2"/>
              </a:rPr>
              <a:t>https://www.youtube.com/watch?v=sI607wWfMSw</a:t>
            </a:r>
            <a:r>
              <a:rPr lang="en-GB" dirty="0"/>
              <a:t> </a:t>
            </a:r>
          </a:p>
          <a:p>
            <a:pPr marL="0" indent="0">
              <a:buNone/>
            </a:pPr>
            <a:r>
              <a:rPr lang="en-GB" b="0" i="0" dirty="0">
                <a:effectLst/>
                <a:latin typeface="Roboto"/>
              </a:rPr>
              <a:t>Racism in the UK | DW Documentary</a:t>
            </a:r>
          </a:p>
          <a:p>
            <a:r>
              <a:rPr lang="en-GB" dirty="0">
                <a:hlinkClick r:id="rId3"/>
              </a:rPr>
              <a:t>https://www.youtube.com/watch?v=VTr29p4H4TE</a:t>
            </a:r>
            <a:endParaRPr lang="en-GB" dirty="0"/>
          </a:p>
          <a:p>
            <a:pPr marL="0" indent="0">
              <a:buNone/>
            </a:pPr>
            <a:r>
              <a:rPr lang="en-GB" dirty="0">
                <a:latin typeface="Roboto"/>
              </a:rPr>
              <a:t>COVID19 and BAME</a:t>
            </a:r>
          </a:p>
        </p:txBody>
      </p:sp>
    </p:spTree>
    <p:extLst>
      <p:ext uri="{BB962C8B-B14F-4D97-AF65-F5344CB8AC3E}">
        <p14:creationId xmlns:p14="http://schemas.microsoft.com/office/powerpoint/2010/main" val="83906748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FBAF-8C8D-4705-8FD7-D04C9200CBD4}"/>
              </a:ext>
            </a:extLst>
          </p:cNvPr>
          <p:cNvSpPr>
            <a:spLocks noGrp="1"/>
          </p:cNvSpPr>
          <p:nvPr>
            <p:ph type="title"/>
          </p:nvPr>
        </p:nvSpPr>
        <p:spPr/>
        <p:txBody>
          <a:bodyPr/>
          <a:lstStyle/>
          <a:p>
            <a:r>
              <a:rPr lang="en-GB" b="1" dirty="0"/>
              <a:t>Racism in the UK</a:t>
            </a:r>
          </a:p>
        </p:txBody>
      </p:sp>
      <p:sp>
        <p:nvSpPr>
          <p:cNvPr id="3" name="Content Placeholder 2">
            <a:extLst>
              <a:ext uri="{FF2B5EF4-FFF2-40B4-BE49-F238E27FC236}">
                <a16:creationId xmlns:a16="http://schemas.microsoft.com/office/drawing/2014/main" id="{563BFE0D-1C5C-44F6-BBDC-B7B5A8E45530}"/>
              </a:ext>
            </a:extLst>
          </p:cNvPr>
          <p:cNvSpPr>
            <a:spLocks noGrp="1"/>
          </p:cNvSpPr>
          <p:nvPr>
            <p:ph idx="1"/>
          </p:nvPr>
        </p:nvSpPr>
        <p:spPr/>
        <p:txBody>
          <a:bodyPr/>
          <a:lstStyle/>
          <a:p>
            <a:r>
              <a:rPr lang="en-GB" dirty="0">
                <a:latin typeface="Roboto"/>
              </a:rPr>
              <a:t>Do you think that racism has decreased in the last 20 years?</a:t>
            </a:r>
          </a:p>
          <a:p>
            <a:pPr marL="0" indent="0">
              <a:buNone/>
            </a:pPr>
            <a:r>
              <a:rPr lang="en-GB" dirty="0">
                <a:latin typeface="Roboto"/>
              </a:rPr>
              <a:t>   OR…Is racism alive and well in the UK in the 21</a:t>
            </a:r>
            <a:r>
              <a:rPr lang="en-GB" baseline="30000" dirty="0">
                <a:latin typeface="Roboto"/>
              </a:rPr>
              <a:t>st</a:t>
            </a:r>
            <a:r>
              <a:rPr lang="en-GB" dirty="0">
                <a:latin typeface="Roboto"/>
              </a:rPr>
              <a:t> Century?</a:t>
            </a:r>
          </a:p>
          <a:p>
            <a:endParaRPr lang="en-GB" dirty="0">
              <a:latin typeface="Roboto"/>
            </a:endParaRPr>
          </a:p>
        </p:txBody>
      </p:sp>
    </p:spTree>
    <p:extLst>
      <p:ext uri="{BB962C8B-B14F-4D97-AF65-F5344CB8AC3E}">
        <p14:creationId xmlns:p14="http://schemas.microsoft.com/office/powerpoint/2010/main" val="374777866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p>
        </p:txBody>
      </p:sp>
      <p:sp>
        <p:nvSpPr>
          <p:cNvPr id="3" name="Content Placeholder 2"/>
          <p:cNvSpPr>
            <a:spLocks noGrp="1"/>
          </p:cNvSpPr>
          <p:nvPr>
            <p:ph idx="1"/>
          </p:nvPr>
        </p:nvSpPr>
        <p:spPr/>
        <p:txBody>
          <a:bodyPr>
            <a:normAutofit fontScale="47500" lnSpcReduction="20000"/>
          </a:bodyPr>
          <a:lstStyle/>
          <a:p>
            <a:r>
              <a:rPr lang="en-GB" sz="2900" dirty="0">
                <a:latin typeface="Times New Roman" panose="02020603050405020304" pitchFamily="18" charset="0"/>
                <a:cs typeface="Times New Roman" panose="02020603050405020304" pitchFamily="18" charset="0"/>
              </a:rPr>
              <a:t>Carnegie Trust UK (2020) </a:t>
            </a:r>
            <a:r>
              <a:rPr lang="en-GB" sz="2900" i="1" dirty="0">
                <a:latin typeface="Times New Roman" panose="02020603050405020304" pitchFamily="18" charset="0"/>
                <a:cs typeface="Times New Roman" panose="02020603050405020304" pitchFamily="18" charset="0"/>
              </a:rPr>
              <a:t>Race Inequality in the Workforce </a:t>
            </a:r>
            <a:r>
              <a:rPr lang="en-GB" sz="2900" dirty="0">
                <a:latin typeface="Times New Roman" panose="02020603050405020304" pitchFamily="18" charset="0"/>
                <a:cs typeface="Times New Roman" panose="02020603050405020304" pitchFamily="18" charset="0"/>
              </a:rPr>
              <a:t>Available at: </a:t>
            </a:r>
            <a:r>
              <a:rPr lang="en-GB" sz="2900" dirty="0">
                <a:latin typeface="Times New Roman" panose="02020603050405020304" pitchFamily="18" charset="0"/>
                <a:cs typeface="Times New Roman" panose="02020603050405020304" pitchFamily="18" charset="0"/>
                <a:hlinkClick r:id="rId2"/>
              </a:rPr>
              <a:t>https://d1ssu070pg2v9i.cloudfront.net/pex/carnegie_uk_trust/2020/03/27160925/Race-Inequality-in-the-Workforce-Final.pdf</a:t>
            </a:r>
            <a:r>
              <a:rPr lang="en-GB" sz="2900" dirty="0">
                <a:latin typeface="Times New Roman" panose="02020603050405020304" pitchFamily="18" charset="0"/>
                <a:cs typeface="Times New Roman" panose="02020603050405020304" pitchFamily="18" charset="0"/>
              </a:rPr>
              <a:t> (Accessed: 12 April 2021).</a:t>
            </a:r>
          </a:p>
          <a:p>
            <a:r>
              <a:rPr lang="en-GB" sz="2900" dirty="0">
                <a:latin typeface="Times New Roman" panose="02020603050405020304" pitchFamily="18" charset="0"/>
                <a:cs typeface="Times New Roman" panose="02020603050405020304" pitchFamily="18" charset="0"/>
              </a:rPr>
              <a:t>EHRC (2020) </a:t>
            </a:r>
            <a:r>
              <a:rPr lang="en-GB" sz="2900" i="1" dirty="0">
                <a:latin typeface="Times New Roman" panose="02020603050405020304" pitchFamily="18" charset="0"/>
                <a:cs typeface="Times New Roman" panose="02020603050405020304" pitchFamily="18" charset="0"/>
              </a:rPr>
              <a:t>Race Report Statistics </a:t>
            </a:r>
            <a:r>
              <a:rPr lang="en-GB" sz="2900" dirty="0">
                <a:latin typeface="Times New Roman" panose="02020603050405020304" pitchFamily="18" charset="0"/>
                <a:cs typeface="Times New Roman" panose="02020603050405020304" pitchFamily="18" charset="0"/>
              </a:rPr>
              <a:t>Available at: </a:t>
            </a:r>
            <a:r>
              <a:rPr lang="en-GB" sz="2900" dirty="0">
                <a:latin typeface="Times New Roman" panose="02020603050405020304" pitchFamily="18" charset="0"/>
                <a:cs typeface="Times New Roman" panose="02020603050405020304" pitchFamily="18" charset="0"/>
                <a:hlinkClick r:id="rId3"/>
              </a:rPr>
              <a:t>https://www.equalityhumanrights.com/en/race-report-statistics</a:t>
            </a:r>
            <a:r>
              <a:rPr lang="en-GB" sz="2900" dirty="0">
                <a:latin typeface="Times New Roman" panose="02020603050405020304" pitchFamily="18" charset="0"/>
                <a:cs typeface="Times New Roman" panose="02020603050405020304" pitchFamily="18" charset="0"/>
              </a:rPr>
              <a:t> (Accessed 10 April 2021).</a:t>
            </a:r>
          </a:p>
          <a:p>
            <a:r>
              <a:rPr lang="en-GB" sz="2900" dirty="0">
                <a:latin typeface="Times New Roman" panose="02020603050405020304" pitchFamily="18" charset="0"/>
                <a:cs typeface="Times New Roman" panose="02020603050405020304" pitchFamily="18" charset="0"/>
              </a:rPr>
              <a:t>EHRC (2016) </a:t>
            </a:r>
            <a:r>
              <a:rPr lang="en-GB" sz="2900" i="1" dirty="0">
                <a:latin typeface="Times New Roman" panose="02020603050405020304" pitchFamily="18" charset="0"/>
                <a:cs typeface="Times New Roman" panose="02020603050405020304" pitchFamily="18" charset="0"/>
              </a:rPr>
              <a:t>England’s most disadvantaged groups: Gypsies, Travellers and Roma </a:t>
            </a:r>
            <a:r>
              <a:rPr lang="en-GB" sz="2900" dirty="0">
                <a:latin typeface="Times New Roman" panose="02020603050405020304" pitchFamily="18" charset="0"/>
                <a:cs typeface="Times New Roman" panose="02020603050405020304" pitchFamily="18" charset="0"/>
              </a:rPr>
              <a:t>Available at: </a:t>
            </a:r>
            <a:r>
              <a:rPr lang="en-GB" sz="2900" dirty="0">
                <a:latin typeface="Times New Roman" panose="02020603050405020304" pitchFamily="18" charset="0"/>
                <a:cs typeface="Times New Roman" panose="02020603050405020304" pitchFamily="18" charset="0"/>
                <a:hlinkClick r:id="rId4"/>
              </a:rPr>
              <a:t>https://www.equalityhumanrights.com/sites/default/files/is-england-fairer-2016-most-disadvantaged-groups-gypsies-travellers-roma.pdf</a:t>
            </a:r>
            <a:r>
              <a:rPr lang="en-GB" sz="2900" dirty="0">
                <a:latin typeface="Times New Roman" panose="02020603050405020304" pitchFamily="18" charset="0"/>
                <a:cs typeface="Times New Roman" panose="02020603050405020304" pitchFamily="18" charset="0"/>
              </a:rPr>
              <a:t> (Accessed: 6 February 2021).</a:t>
            </a:r>
          </a:p>
          <a:p>
            <a:r>
              <a:rPr lang="en-GB" sz="2900" dirty="0">
                <a:latin typeface="Times New Roman" panose="02020603050405020304" pitchFamily="18" charset="0"/>
                <a:cs typeface="Times New Roman" panose="02020603050405020304" pitchFamily="18" charset="0"/>
              </a:rPr>
              <a:t>Fenton S (2010) </a:t>
            </a:r>
            <a:r>
              <a:rPr lang="en-GB" sz="2900" i="1" dirty="0">
                <a:latin typeface="Times New Roman" panose="02020603050405020304" pitchFamily="18" charset="0"/>
                <a:cs typeface="Times New Roman" panose="02020603050405020304" pitchFamily="18" charset="0"/>
              </a:rPr>
              <a:t>Ethnicity,  </a:t>
            </a:r>
            <a:r>
              <a:rPr lang="en-GB" sz="2900" dirty="0">
                <a:latin typeface="Times New Roman" panose="02020603050405020304" pitchFamily="18" charset="0"/>
                <a:cs typeface="Times New Roman" panose="02020603050405020304" pitchFamily="18" charset="0"/>
              </a:rPr>
              <a:t>Cambridge: Polity Press.</a:t>
            </a:r>
          </a:p>
          <a:p>
            <a:r>
              <a:rPr lang="en-GB" sz="2900" dirty="0">
                <a:latin typeface="Times New Roman" panose="02020603050405020304" pitchFamily="18" charset="0"/>
                <a:cs typeface="Times New Roman" panose="02020603050405020304" pitchFamily="18" charset="0"/>
              </a:rPr>
              <a:t>Samovar LA, Porter RE &amp; McDaniel ER (2010)</a:t>
            </a:r>
            <a:r>
              <a:rPr lang="en-GB" sz="2900" i="1" dirty="0">
                <a:latin typeface="Times New Roman" panose="02020603050405020304" pitchFamily="18" charset="0"/>
                <a:cs typeface="Times New Roman" panose="02020603050405020304" pitchFamily="18" charset="0"/>
              </a:rPr>
              <a:t> Communication Between Cultures, </a:t>
            </a:r>
            <a:r>
              <a:rPr lang="en-GB" sz="2900" dirty="0">
                <a:latin typeface="Times New Roman" panose="02020603050405020304" pitchFamily="18" charset="0"/>
                <a:cs typeface="Times New Roman" panose="02020603050405020304" pitchFamily="18" charset="0"/>
              </a:rPr>
              <a:t>Boston, MA: Wadsworth.</a:t>
            </a:r>
          </a:p>
          <a:p>
            <a:r>
              <a:rPr lang="en-GB" sz="2900" dirty="0">
                <a:latin typeface="Times New Roman" panose="02020603050405020304" pitchFamily="18" charset="0"/>
                <a:cs typeface="Times New Roman" panose="02020603050405020304" pitchFamily="18" charset="0"/>
              </a:rPr>
              <a:t>Scott, J. and Marshall, G. (2009) A </a:t>
            </a:r>
            <a:r>
              <a:rPr lang="en-GB" sz="2900" i="1" dirty="0">
                <a:latin typeface="Times New Roman" panose="02020603050405020304" pitchFamily="18" charset="0"/>
                <a:cs typeface="Times New Roman" panose="02020603050405020304" pitchFamily="18" charset="0"/>
              </a:rPr>
              <a:t>Dictionary of Sociology</a:t>
            </a:r>
            <a:r>
              <a:rPr lang="en-GB" sz="2900" dirty="0">
                <a:latin typeface="Times New Roman" panose="02020603050405020304" pitchFamily="18" charset="0"/>
                <a:cs typeface="Times New Roman" panose="02020603050405020304" pitchFamily="18" charset="0"/>
              </a:rPr>
              <a:t> Oxford: OUP</a:t>
            </a:r>
          </a:p>
          <a:p>
            <a:r>
              <a:rPr lang="en-GB" sz="2900" dirty="0">
                <a:latin typeface="Times New Roman" panose="02020603050405020304" pitchFamily="18" charset="0"/>
                <a:cs typeface="Times New Roman" panose="02020603050405020304" pitchFamily="18" charset="0"/>
              </a:rPr>
              <a:t>Social Metrics Commission, (2019) </a:t>
            </a:r>
            <a:r>
              <a:rPr lang="en-GB" sz="2900" i="1" dirty="0">
                <a:latin typeface="Times New Roman" panose="02020603050405020304" pitchFamily="18" charset="0"/>
                <a:cs typeface="Times New Roman" panose="02020603050405020304" pitchFamily="18" charset="0"/>
              </a:rPr>
              <a:t>Measuring Poverty 2019 </a:t>
            </a:r>
            <a:r>
              <a:rPr lang="en-GB" sz="2900" dirty="0">
                <a:latin typeface="Times New Roman" panose="02020603050405020304" pitchFamily="18" charset="0"/>
                <a:cs typeface="Times New Roman" panose="02020603050405020304" pitchFamily="18" charset="0"/>
              </a:rPr>
              <a:t>Available at: </a:t>
            </a:r>
            <a:r>
              <a:rPr lang="en-GB" sz="2900" dirty="0">
                <a:latin typeface="Times New Roman" panose="02020603050405020304" pitchFamily="18" charset="0"/>
                <a:cs typeface="Times New Roman" panose="02020603050405020304" pitchFamily="18" charset="0"/>
                <a:hlinkClick r:id="rId5"/>
              </a:rPr>
              <a:t>https://socialmetricscommission.org.uk/wp-content/uploads/2019/07/SMC_measuring-poverty-201908_full-report.pdf</a:t>
            </a:r>
            <a:r>
              <a:rPr lang="en-GB" sz="2900" dirty="0">
                <a:latin typeface="Times New Roman" panose="02020603050405020304" pitchFamily="18" charset="0"/>
                <a:cs typeface="Times New Roman" panose="02020603050405020304" pitchFamily="18" charset="0"/>
              </a:rPr>
              <a:t> (Accessed: 4 February 2021)</a:t>
            </a:r>
          </a:p>
          <a:p>
            <a:r>
              <a:rPr lang="en-GB" sz="2900" dirty="0">
                <a:latin typeface="Times New Roman" panose="02020603050405020304" pitchFamily="18" charset="0"/>
                <a:cs typeface="Times New Roman" panose="02020603050405020304" pitchFamily="18" charset="0"/>
              </a:rPr>
              <a:t>The Traveller Movement, (2020) </a:t>
            </a:r>
            <a:r>
              <a:rPr lang="en-GB" sz="2900" i="1" dirty="0">
                <a:latin typeface="Times New Roman" panose="02020603050405020304" pitchFamily="18" charset="0"/>
                <a:cs typeface="Times New Roman" panose="02020603050405020304" pitchFamily="18" charset="0"/>
              </a:rPr>
              <a:t>History and Culture of Ethnic Gypsy, Roma, and Traveller Communities of Great Britain </a:t>
            </a:r>
            <a:r>
              <a:rPr lang="en-GB" sz="2900" dirty="0">
                <a:latin typeface="Times New Roman" panose="02020603050405020304" pitchFamily="18" charset="0"/>
                <a:cs typeface="Times New Roman" panose="02020603050405020304" pitchFamily="18" charset="0"/>
              </a:rPr>
              <a:t>Available at: </a:t>
            </a:r>
            <a:r>
              <a:rPr lang="en-GB" sz="2900" dirty="0">
                <a:latin typeface="Times New Roman" panose="02020603050405020304" pitchFamily="18" charset="0"/>
                <a:cs typeface="Times New Roman" panose="02020603050405020304" pitchFamily="18" charset="0"/>
                <a:hlinkClick r:id="rId6"/>
              </a:rPr>
              <a:t>https://travellermovement.org.uk/about/gypsy-roma-traveller-history-and-culture#values</a:t>
            </a:r>
            <a:r>
              <a:rPr lang="en-GB" sz="2900" dirty="0">
                <a:latin typeface="Times New Roman" panose="02020603050405020304" pitchFamily="18" charset="0"/>
                <a:cs typeface="Times New Roman" panose="02020603050405020304" pitchFamily="18" charset="0"/>
              </a:rPr>
              <a:t> (Accessed: 4 February 2021).</a:t>
            </a:r>
          </a:p>
          <a:p>
            <a:r>
              <a:rPr lang="en-GB" sz="2900" dirty="0">
                <a:latin typeface="Times New Roman" panose="02020603050405020304" pitchFamily="18" charset="0"/>
                <a:cs typeface="Times New Roman" panose="02020603050405020304" pitchFamily="18" charset="0"/>
              </a:rPr>
              <a:t>Yang PQ (2000) </a:t>
            </a:r>
            <a:r>
              <a:rPr lang="en-GB" sz="2900" i="1" dirty="0">
                <a:latin typeface="Times New Roman" panose="02020603050405020304" pitchFamily="18" charset="0"/>
                <a:cs typeface="Times New Roman" panose="02020603050405020304" pitchFamily="18" charset="0"/>
              </a:rPr>
              <a:t>Ethnic Studies: </a:t>
            </a:r>
            <a:r>
              <a:rPr lang="en-GB" sz="2900" dirty="0">
                <a:latin typeface="Times New Roman" panose="02020603050405020304" pitchFamily="18" charset="0"/>
                <a:cs typeface="Times New Roman" panose="02020603050405020304" pitchFamily="18" charset="0"/>
              </a:rPr>
              <a:t>Issues and Approaches, </a:t>
            </a:r>
            <a:r>
              <a:rPr lang="en-GB" sz="2900" i="1" dirty="0">
                <a:latin typeface="Times New Roman" panose="02020603050405020304" pitchFamily="18" charset="0"/>
                <a:cs typeface="Times New Roman" panose="02020603050405020304" pitchFamily="18" charset="0"/>
              </a:rPr>
              <a:t> </a:t>
            </a:r>
            <a:r>
              <a:rPr lang="en-GB" sz="2900" dirty="0">
                <a:latin typeface="Times New Roman" panose="02020603050405020304" pitchFamily="18" charset="0"/>
                <a:cs typeface="Times New Roman" panose="02020603050405020304" pitchFamily="18" charset="0"/>
              </a:rPr>
              <a:t>New York: State University of New York.</a:t>
            </a:r>
          </a:p>
          <a:p>
            <a:endParaRPr lang="en-GB" dirty="0"/>
          </a:p>
          <a:p>
            <a:endParaRPr lang="en-GB" dirty="0"/>
          </a:p>
        </p:txBody>
      </p:sp>
    </p:spTree>
    <p:extLst>
      <p:ext uri="{BB962C8B-B14F-4D97-AF65-F5344CB8AC3E}">
        <p14:creationId xmlns:p14="http://schemas.microsoft.com/office/powerpoint/2010/main" val="310621030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B6DC1ABC-37F1-4519-A11E-CBDC72E73C95}" vid="{7D935998-A422-40A0-8533-26874C30C1C3}"/>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3958</Words>
  <Application>Microsoft Office PowerPoint</Application>
  <PresentationFormat>Widescreen</PresentationFormat>
  <Paragraphs>362</Paragraphs>
  <Slides>68</Slides>
  <Notes>0</Notes>
  <HiddenSlides>0</HiddenSlides>
  <MMClips>3</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68</vt:i4>
      </vt:variant>
    </vt:vector>
  </HeadingPairs>
  <TitlesOfParts>
    <vt:vector size="76" baseType="lpstr">
      <vt:lpstr>Arial</vt:lpstr>
      <vt:lpstr>Calibri</vt:lpstr>
      <vt:lpstr>Calibri Light</vt:lpstr>
      <vt:lpstr>Roboto</vt:lpstr>
      <vt:lpstr>Times New Roman</vt:lpstr>
      <vt:lpstr>Theme1</vt:lpstr>
      <vt:lpstr>UWTSD Text 2</vt:lpstr>
      <vt:lpstr>UWTSD Logo Variations place image in Background</vt:lpstr>
      <vt:lpstr>Ethnicity and Race</vt:lpstr>
      <vt:lpstr>Definitions of race</vt:lpstr>
      <vt:lpstr>The Problem of Defining ‘Race’.</vt:lpstr>
      <vt:lpstr>The Problem of Defining ‘Race’.</vt:lpstr>
      <vt:lpstr>The Reality of ‘Race’</vt:lpstr>
      <vt:lpstr>Personal Racism</vt:lpstr>
      <vt:lpstr>Definition of Racism</vt:lpstr>
      <vt:lpstr>Institutional Racism</vt:lpstr>
      <vt:lpstr>Early Socialisation</vt:lpstr>
      <vt:lpstr>PowerPoint Presentation</vt:lpstr>
      <vt:lpstr>PowerPoint Presentation</vt:lpstr>
      <vt:lpstr>Definition of Ethnicity </vt:lpstr>
      <vt:lpstr>Emergence &amp; Persistence of Ethnicity</vt:lpstr>
      <vt:lpstr>Nation, Race and Ethnicity</vt:lpstr>
      <vt:lpstr>PowerPoint Presentation</vt:lpstr>
      <vt:lpstr>PowerPoint Presentation</vt:lpstr>
      <vt:lpstr>Recap…Race and Ethnicity</vt:lpstr>
      <vt:lpstr>Nation, Race and Ethnicity</vt:lpstr>
      <vt:lpstr>Ancestry or Physical Attributes?</vt:lpstr>
      <vt:lpstr>Ethnocentrism</vt:lpstr>
      <vt:lpstr>Theoretical Perspectives on Ethnicity</vt:lpstr>
      <vt:lpstr>Primordialists</vt:lpstr>
      <vt:lpstr>Primordialists</vt:lpstr>
      <vt:lpstr>Primordialists</vt:lpstr>
      <vt:lpstr>Primordialists</vt:lpstr>
      <vt:lpstr>The Rwandan Genocide</vt:lpstr>
      <vt:lpstr>The Rwandan Genocide</vt:lpstr>
      <vt:lpstr>The Rwandan Genocide</vt:lpstr>
      <vt:lpstr>Primordialists</vt:lpstr>
      <vt:lpstr>Primordialists</vt:lpstr>
      <vt:lpstr>Social Constructionism</vt:lpstr>
      <vt:lpstr>Social Constructionism</vt:lpstr>
      <vt:lpstr>Social Constructionism</vt:lpstr>
      <vt:lpstr>The Rwandan Genocide</vt:lpstr>
      <vt:lpstr>The Rwandan Genocide</vt:lpstr>
      <vt:lpstr>Social Constructionism: The Formation of Ethnic Identity</vt:lpstr>
      <vt:lpstr>Social Constructionism</vt:lpstr>
      <vt:lpstr>Instrumentalists</vt:lpstr>
      <vt:lpstr>Instrumentalism &amp; Politics</vt:lpstr>
      <vt:lpstr>Instrumentalists</vt:lpstr>
      <vt:lpstr>The Rwandan Genocide</vt:lpstr>
      <vt:lpstr>The Rwandan Genocide</vt:lpstr>
      <vt:lpstr>The Rwandan Genocide</vt:lpstr>
      <vt:lpstr>Instrumentalists Explanation</vt:lpstr>
      <vt:lpstr>PowerPoint Presentation</vt:lpstr>
      <vt:lpstr>PowerPoint Presentation</vt:lpstr>
      <vt:lpstr>Multi-culturalism: What does it mean?</vt:lpstr>
      <vt:lpstr>PowerPoint Presentation</vt:lpstr>
      <vt:lpstr>Multi-culturalism: What does it mean?</vt:lpstr>
      <vt:lpstr>List of Ethnic Groups Taken from 2011 Census</vt:lpstr>
      <vt:lpstr>List of Ethnic Groups Taken from 2011 Census</vt:lpstr>
      <vt:lpstr>List of Ethnic Groups Taken from 2011 Census</vt:lpstr>
      <vt:lpstr>List of Ethnic Groups Taken from 2011 Census</vt:lpstr>
      <vt:lpstr>Ethnicity</vt:lpstr>
      <vt:lpstr> BAME </vt:lpstr>
      <vt:lpstr>BAME</vt:lpstr>
      <vt:lpstr>BAME</vt:lpstr>
      <vt:lpstr>Race report statistics</vt:lpstr>
      <vt:lpstr>Race report statistics</vt:lpstr>
      <vt:lpstr>Race report statistics</vt:lpstr>
      <vt:lpstr>Gypsy Roma and Traveller Ethnic Groups</vt:lpstr>
      <vt:lpstr>Gypsy Roma and Traveller Families</vt:lpstr>
      <vt:lpstr>How do we Perceive Gypsy Roma and Traveller Ethnic Groups?</vt:lpstr>
      <vt:lpstr>Common Myths…</vt:lpstr>
      <vt:lpstr>The politics of nationalism and racism</vt:lpstr>
      <vt:lpstr>Racism in the UK</vt:lpstr>
      <vt:lpstr>Racism in the UK</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Ethnicity and Race</dc:title>
  <dc:creator>Joanne Davies (Yr Athrofa)</dc:creator>
  <cp:lastModifiedBy>Jessica Pitman</cp:lastModifiedBy>
  <cp:revision>31</cp:revision>
  <dcterms:created xsi:type="dcterms:W3CDTF">2021-02-21T19:18:15Z</dcterms:created>
  <dcterms:modified xsi:type="dcterms:W3CDTF">2025-12-10T12:19:31Z</dcterms:modified>
</cp:coreProperties>
</file>