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4"/>
  </p:notesMasterIdLst>
  <p:handoutMasterIdLst>
    <p:handoutMasterId r:id="rId15"/>
  </p:handoutMasterIdLst>
  <p:sldIdLst>
    <p:sldId id="293" r:id="rId5"/>
    <p:sldId id="294" r:id="rId6"/>
    <p:sldId id="295" r:id="rId7"/>
    <p:sldId id="296" r:id="rId8"/>
    <p:sldId id="297" r:id="rId9"/>
    <p:sldId id="310" r:id="rId10"/>
    <p:sldId id="311" r:id="rId11"/>
    <p:sldId id="312" r:id="rId12"/>
    <p:sldId id="313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3" autoAdjust="0"/>
    <p:restoredTop sz="44673" autoAdjust="0"/>
  </p:normalViewPr>
  <p:slideViewPr>
    <p:cSldViewPr snapToGrid="0">
      <p:cViewPr varScale="1">
        <p:scale>
          <a:sx n="49" d="100"/>
          <a:sy n="49" d="100"/>
        </p:scale>
        <p:origin x="2994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4" d="100"/>
          <a:sy n="84" d="100"/>
        </p:scale>
        <p:origin x="1026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ER GREENSLADE" userId="de5bbae386495aee" providerId="LiveId" clId="{1178C8F6-062E-495A-B251-F423F35F44FF}"/>
    <pc:docChg chg="modSld">
      <pc:chgData name="ALEXANDER GREENSLADE" userId="de5bbae386495aee" providerId="LiveId" clId="{1178C8F6-062E-495A-B251-F423F35F44FF}" dt="2026-01-22T13:07:22.383" v="7" actId="6549"/>
      <pc:docMkLst>
        <pc:docMk/>
      </pc:docMkLst>
      <pc:sldChg chg="modNotesTx">
        <pc:chgData name="ALEXANDER GREENSLADE" userId="de5bbae386495aee" providerId="LiveId" clId="{1178C8F6-062E-495A-B251-F423F35F44FF}" dt="2026-01-22T13:06:59.475" v="0" actId="6549"/>
        <pc:sldMkLst>
          <pc:docMk/>
          <pc:sldMk cId="721359296" sldId="294"/>
        </pc:sldMkLst>
      </pc:sldChg>
      <pc:sldChg chg="modNotesTx">
        <pc:chgData name="ALEXANDER GREENSLADE" userId="de5bbae386495aee" providerId="LiveId" clId="{1178C8F6-062E-495A-B251-F423F35F44FF}" dt="2026-01-22T13:07:03.242" v="1" actId="6549"/>
        <pc:sldMkLst>
          <pc:docMk/>
          <pc:sldMk cId="459712909" sldId="295"/>
        </pc:sldMkLst>
      </pc:sldChg>
      <pc:sldChg chg="modNotesTx">
        <pc:chgData name="ALEXANDER GREENSLADE" userId="de5bbae386495aee" providerId="LiveId" clId="{1178C8F6-062E-495A-B251-F423F35F44FF}" dt="2026-01-22T13:07:05.263" v="2" actId="6549"/>
        <pc:sldMkLst>
          <pc:docMk/>
          <pc:sldMk cId="136308198" sldId="296"/>
        </pc:sldMkLst>
      </pc:sldChg>
      <pc:sldChg chg="modNotesTx">
        <pc:chgData name="ALEXANDER GREENSLADE" userId="de5bbae386495aee" providerId="LiveId" clId="{1178C8F6-062E-495A-B251-F423F35F44FF}" dt="2026-01-22T13:07:07.917" v="3" actId="6549"/>
        <pc:sldMkLst>
          <pc:docMk/>
          <pc:sldMk cId="1178239384" sldId="297"/>
        </pc:sldMkLst>
      </pc:sldChg>
      <pc:sldChg chg="modNotesTx">
        <pc:chgData name="ALEXANDER GREENSLADE" userId="de5bbae386495aee" providerId="LiveId" clId="{1178C8F6-062E-495A-B251-F423F35F44FF}" dt="2026-01-22T13:07:10.791" v="4" actId="6549"/>
        <pc:sldMkLst>
          <pc:docMk/>
          <pc:sldMk cId="115563230" sldId="310"/>
        </pc:sldMkLst>
      </pc:sldChg>
      <pc:sldChg chg="modNotesTx">
        <pc:chgData name="ALEXANDER GREENSLADE" userId="de5bbae386495aee" providerId="LiveId" clId="{1178C8F6-062E-495A-B251-F423F35F44FF}" dt="2026-01-22T13:07:16.026" v="5" actId="6549"/>
        <pc:sldMkLst>
          <pc:docMk/>
          <pc:sldMk cId="3179500878" sldId="311"/>
        </pc:sldMkLst>
      </pc:sldChg>
      <pc:sldChg chg="modNotesTx">
        <pc:chgData name="ALEXANDER GREENSLADE" userId="de5bbae386495aee" providerId="LiveId" clId="{1178C8F6-062E-495A-B251-F423F35F44FF}" dt="2026-01-22T13:07:20.319" v="6" actId="6549"/>
        <pc:sldMkLst>
          <pc:docMk/>
          <pc:sldMk cId="3865038793" sldId="312"/>
        </pc:sldMkLst>
      </pc:sldChg>
      <pc:sldChg chg="modNotesTx">
        <pc:chgData name="ALEXANDER GREENSLADE" userId="de5bbae386495aee" providerId="LiveId" clId="{1178C8F6-062E-495A-B251-F423F35F44FF}" dt="2026-01-22T13:07:22.383" v="7" actId="6549"/>
        <pc:sldMkLst>
          <pc:docMk/>
          <pc:sldMk cId="4257794230" sldId="31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7222DC-BB3B-4EAB-A530-D4CB0EDF34BB}" type="datetime1">
              <a:rPr lang="en-GB" smtClean="0"/>
              <a:t>22/01/2026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9600D8-5BEA-4731-9914-C29D83A4E83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14302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E5EA7F-45B2-41F2-963A-5B1F16B48934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0CB8C7-CF05-40CE-A629-FB548A4C69C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4011137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0CB8C7-CF05-40CE-A629-FB548A4C69C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4613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CB8C7-CF05-40CE-A629-FB548A4C69CE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6561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CB8C7-CF05-40CE-A629-FB548A4C69CE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10760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CB8C7-CF05-40CE-A629-FB548A4C69CE}" type="slidenum">
              <a:rPr lang="en-GB" noProof="0" smtClean="0"/>
              <a:t>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27478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sz="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CB8C7-CF05-40CE-A629-FB548A4C69CE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880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CB8C7-CF05-40CE-A629-FB548A4C69CE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220452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7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CB8C7-CF05-40CE-A629-FB548A4C69CE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747095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sz="7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CB8C7-CF05-40CE-A629-FB548A4C69CE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129336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2C696-D8D7-96F5-4C12-C70188725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6A28CD-EC01-CA0A-5636-A73EE3E7EF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6AC994-0E9C-C45F-F58F-2101E7DD84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sz="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046759-AB69-C0F6-FFBE-5C0D149185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CB8C7-CF05-40CE-A629-FB548A4C69CE}" type="slidenum">
              <a:rPr lang="en-GB" noProof="0" smtClean="0"/>
              <a:t>9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04146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EE2DB92-2ED9-44BF-A314-22FF23ABB36A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71344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D4F6B30-6E16-4FB0-9188-F2D72FF680F7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80400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97F937D6-5551-46D4-8E77-BAA7984A42CE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7960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E601298-AC89-48E6-807E-3225CAE2AEEF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19987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AD6623-7A6F-40D5-9E52-18E2C77E389A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37686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09B691-77C1-4645-925C-C504074BF398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71967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E66BF6-71D4-4D2A-B2B1-CC09BAC0C600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97824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75A670E3-DF1D-4C68-B5BF-19BBB4595F36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68863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A7568E6B-F834-4FB6-9ED5-2AF531337282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91304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533FA86-1F5B-4474-9F6F-09B77857AF20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03008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5D5CD7-4906-4F10-A238-983AEDAF5674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99999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09528AD-1995-459A-8E8C-55675F90F978}" type="datetime1">
              <a:rPr lang="en-GB" noProof="0" smtClean="0"/>
              <a:t>22/01/2026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13215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f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F73848-91FE-4D29-B0DC-BFC408416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/>
          </a:bodyPr>
          <a:lstStyle/>
          <a:p>
            <a:pPr rtl="0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QDN Engineering</a:t>
            </a:r>
            <a:endParaRPr lang="en-GB" sz="8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 fontScale="77500" lnSpcReduction="20000"/>
          </a:bodyPr>
          <a:lstStyle/>
          <a:p>
            <a:pPr rtl="0">
              <a:spcAft>
                <a:spcPts val="600"/>
              </a:spcAft>
            </a:pPr>
            <a:r>
              <a:rPr lang="en-GB" i="1" dirty="0">
                <a:solidFill>
                  <a:schemeClr val="tx1"/>
                </a:solidFill>
              </a:rPr>
              <a:t>Alex Greenslade	2216245</a:t>
            </a:r>
          </a:p>
          <a:p>
            <a:pPr rtl="0">
              <a:spcAft>
                <a:spcPts val="600"/>
              </a:spcAft>
            </a:pPr>
            <a:r>
              <a:rPr lang="en-GB" i="1" dirty="0">
                <a:solidFill>
                  <a:schemeClr val="tx1"/>
                </a:solidFill>
              </a:rPr>
              <a:t>TATA Steel Port Talbot</a:t>
            </a:r>
          </a:p>
        </p:txBody>
      </p:sp>
    </p:spTree>
    <p:extLst>
      <p:ext uri="{BB962C8B-B14F-4D97-AF65-F5344CB8AC3E}">
        <p14:creationId xmlns:p14="http://schemas.microsoft.com/office/powerpoint/2010/main" val="42696815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3AF8C-E66A-C336-E988-AED42E77F2F8}"/>
              </a:ext>
            </a:extLst>
          </p:cNvPr>
          <p:cNvSpPr txBox="1"/>
          <p:nvPr/>
        </p:nvSpPr>
        <p:spPr>
          <a:xfrm>
            <a:off x="557784" y="630936"/>
            <a:ext cx="11009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SQDN Engineering</a:t>
            </a:r>
            <a:endParaRPr lang="en-GB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EFF83D0-0261-69D8-CD13-FF0C61A554ED}"/>
              </a:ext>
            </a:extLst>
          </p:cNvPr>
          <p:cNvGrpSpPr/>
          <p:nvPr/>
        </p:nvGrpSpPr>
        <p:grpSpPr>
          <a:xfrm>
            <a:off x="3023654" y="1275114"/>
            <a:ext cx="6144691" cy="4674950"/>
            <a:chOff x="3023654" y="1275114"/>
            <a:chExt cx="6144691" cy="4674950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95FAE6F-7710-0A69-567F-4E9426B33884}"/>
                </a:ext>
              </a:extLst>
            </p:cNvPr>
            <p:cNvSpPr txBox="1"/>
            <p:nvPr/>
          </p:nvSpPr>
          <p:spPr>
            <a:xfrm>
              <a:off x="3023654" y="5703843"/>
              <a:ext cx="571500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 – Garden Fence (Greenslade, 2024)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8522C67-C15F-B2BA-7A12-CAEB917282F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t="847" r="1369"/>
            <a:stretch>
              <a:fillRect/>
            </a:stretch>
          </p:blipFill>
          <p:spPr>
            <a:xfrm>
              <a:off x="3023654" y="1275114"/>
              <a:ext cx="6144691" cy="4307771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721359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33232CB-5ED4-7634-068E-27BC6A964048}"/>
              </a:ext>
            </a:extLst>
          </p:cNvPr>
          <p:cNvSpPr txBox="1"/>
          <p:nvPr/>
        </p:nvSpPr>
        <p:spPr>
          <a:xfrm>
            <a:off x="557784" y="630936"/>
            <a:ext cx="11009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Quality Issues</a:t>
            </a:r>
            <a:endParaRPr lang="en-GB" u="sng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0D8701-25D5-93B0-6411-90D9630DC6D6}"/>
              </a:ext>
            </a:extLst>
          </p:cNvPr>
          <p:cNvSpPr txBox="1"/>
          <p:nvPr/>
        </p:nvSpPr>
        <p:spPr>
          <a:xfrm>
            <a:off x="557784" y="1350819"/>
            <a:ext cx="11009376" cy="17325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Supplier Quality Issues Experienced by SQDN Engineering: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Incomplete Deliveries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Timber Supplied With Incorrect Dimensions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Inadequate Timber Treatment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Overall Poor Quality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574D2CF-EDFD-50D2-36B1-8B34800292A8}"/>
              </a:ext>
            </a:extLst>
          </p:cNvPr>
          <p:cNvGrpSpPr/>
          <p:nvPr/>
        </p:nvGrpSpPr>
        <p:grpSpPr>
          <a:xfrm>
            <a:off x="557784" y="3296487"/>
            <a:ext cx="4246418" cy="2930577"/>
            <a:chOff x="557784" y="3296487"/>
            <a:chExt cx="4246418" cy="2930577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A873EA4-6D2B-7EA1-89BB-6FAAC3B830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7784" y="3296487"/>
              <a:ext cx="4246418" cy="2654011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D010D41-FE5E-9CA1-13C4-5D72F4673E78}"/>
                </a:ext>
              </a:extLst>
            </p:cNvPr>
            <p:cNvSpPr txBox="1"/>
            <p:nvPr/>
          </p:nvSpPr>
          <p:spPr>
            <a:xfrm>
              <a:off x="557784" y="5980843"/>
              <a:ext cx="248163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2 – Timber Defects (Decor, 2019)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A86883A-0922-57C3-FFC9-ECD419417D56}"/>
              </a:ext>
            </a:extLst>
          </p:cNvPr>
          <p:cNvGrpSpPr/>
          <p:nvPr/>
        </p:nvGrpSpPr>
        <p:grpSpPr>
          <a:xfrm>
            <a:off x="6921507" y="3296487"/>
            <a:ext cx="4645653" cy="2930577"/>
            <a:chOff x="6921507" y="3296487"/>
            <a:chExt cx="4645653" cy="2930577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4FF8F05-632D-D749-217A-F3F41F8A86A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921507" y="3296487"/>
              <a:ext cx="4645653" cy="2654011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0A749BB-297D-3146-5FE2-53AB541A965C}"/>
                </a:ext>
              </a:extLst>
            </p:cNvPr>
            <p:cNvSpPr txBox="1"/>
            <p:nvPr/>
          </p:nvSpPr>
          <p:spPr>
            <a:xfrm>
              <a:off x="6921507" y="5980843"/>
              <a:ext cx="384523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3 – Treated vs Untreated Timber (Anderson, 2023)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971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uiExpand="1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17D0741-6ACC-96C4-EB10-DF8F5CEC78E5}"/>
              </a:ext>
            </a:extLst>
          </p:cNvPr>
          <p:cNvSpPr txBox="1"/>
          <p:nvPr/>
        </p:nvSpPr>
        <p:spPr>
          <a:xfrm>
            <a:off x="557784" y="630936"/>
            <a:ext cx="11009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192B0C-EE47-6A6E-802D-F90BCC13F78D}"/>
              </a:ext>
            </a:extLst>
          </p:cNvPr>
          <p:cNvSpPr txBox="1"/>
          <p:nvPr/>
        </p:nvSpPr>
        <p:spPr>
          <a:xfrm>
            <a:off x="591312" y="1454727"/>
            <a:ext cx="10975848" cy="2071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Key objectives to restore the Supplier Relationship: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 Responsiveness To Customer Complaints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Increase Supplier Engagement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Strengthen The Buyer-Supplier Relationship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Resolve Ongoing Timber Quality And Compliance Issues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Ensure Full Closure Of Environmental Non-Conformances Identified From Previous Audits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550F30D-3506-D603-1308-AE5D35C5FE94}"/>
              </a:ext>
            </a:extLst>
          </p:cNvPr>
          <p:cNvGrpSpPr/>
          <p:nvPr/>
        </p:nvGrpSpPr>
        <p:grpSpPr>
          <a:xfrm>
            <a:off x="591312" y="3728137"/>
            <a:ext cx="3910307" cy="2534317"/>
            <a:chOff x="591312" y="3728137"/>
            <a:chExt cx="3910307" cy="253431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26D948C-C04A-F900-72D7-A38524E7CE3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1312" y="3728137"/>
              <a:ext cx="3910307" cy="2288096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8687939-09EA-8E88-F9B2-9467BB1775C1}"/>
                </a:ext>
              </a:extLst>
            </p:cNvPr>
            <p:cNvSpPr txBox="1"/>
            <p:nvPr/>
          </p:nvSpPr>
          <p:spPr>
            <a:xfrm>
              <a:off x="591312" y="6016233"/>
              <a:ext cx="300189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4 – Sustainable Operations (Jones, 2026)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2764BC4-5352-AD49-CF66-46FE01B59FCE}"/>
              </a:ext>
            </a:extLst>
          </p:cNvPr>
          <p:cNvGrpSpPr/>
          <p:nvPr/>
        </p:nvGrpSpPr>
        <p:grpSpPr>
          <a:xfrm>
            <a:off x="7227221" y="3728137"/>
            <a:ext cx="4339939" cy="2534317"/>
            <a:chOff x="7227221" y="3728137"/>
            <a:chExt cx="4339939" cy="2534317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3C51CF7D-5038-507F-D2E7-B7AD9AFDE55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227221" y="3728137"/>
              <a:ext cx="4339939" cy="229052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0F6B545-B328-6CCB-236F-1E56FB52BAC0}"/>
                </a:ext>
              </a:extLst>
            </p:cNvPr>
            <p:cNvSpPr txBox="1"/>
            <p:nvPr/>
          </p:nvSpPr>
          <p:spPr>
            <a:xfrm>
              <a:off x="7227221" y="6016233"/>
              <a:ext cx="334633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5 – Buyer-Vendor Relationship (Shilling, 2016)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30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141648-381D-B984-244C-F26117216E02}"/>
              </a:ext>
            </a:extLst>
          </p:cNvPr>
          <p:cNvSpPr txBox="1"/>
          <p:nvPr/>
        </p:nvSpPr>
        <p:spPr>
          <a:xfrm>
            <a:off x="557784" y="630936"/>
            <a:ext cx="11009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Improving Supplier Responsiveness &amp; Engagement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B0475C-B59F-7893-7B09-25AE305F23F6}"/>
              </a:ext>
            </a:extLst>
          </p:cNvPr>
          <p:cNvSpPr txBox="1"/>
          <p:nvPr/>
        </p:nvSpPr>
        <p:spPr>
          <a:xfrm>
            <a:off x="557784" y="1352283"/>
            <a:ext cx="11009377" cy="27675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Key steps to improve Supplier response to customer complaints: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Introduce A Formal Complaint Handling Process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Define Clear Response Time Expectations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Establish Escalation Route For Delayed Responses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Improved Communication Channels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Monitor KPIs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Supplier To Perform Root Cause Analysis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Build A More Collaborative Relationship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91D3AA-6CD2-5718-6E23-7D299BCCABA8}"/>
              </a:ext>
            </a:extLst>
          </p:cNvPr>
          <p:cNvSpPr txBox="1"/>
          <p:nvPr/>
        </p:nvSpPr>
        <p:spPr>
          <a:xfrm>
            <a:off x="557784" y="6349285"/>
            <a:ext cx="2764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73F7C932-C03B-4425-324A-0A1A52F7FA08}"/>
              </a:ext>
            </a:extLst>
          </p:cNvPr>
          <p:cNvGrpSpPr/>
          <p:nvPr/>
        </p:nvGrpSpPr>
        <p:grpSpPr>
          <a:xfrm>
            <a:off x="557784" y="4313807"/>
            <a:ext cx="1914961" cy="1971916"/>
            <a:chOff x="557784" y="4313807"/>
            <a:chExt cx="1914961" cy="1971916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C8876DF-23D2-447D-2177-4B011B11450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7784" y="4313807"/>
              <a:ext cx="1537079" cy="149018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A74948B-18EE-1A17-05D4-A886C8DCE492}"/>
                </a:ext>
              </a:extLst>
            </p:cNvPr>
            <p:cNvSpPr txBox="1"/>
            <p:nvPr/>
          </p:nvSpPr>
          <p:spPr>
            <a:xfrm>
              <a:off x="557784" y="5885613"/>
              <a:ext cx="191496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6 – Corrective Action Report ( Arena, 2026) 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02E952C-3EF5-DA45-D2CF-B619E3CEB1C7}"/>
              </a:ext>
            </a:extLst>
          </p:cNvPr>
          <p:cNvGrpSpPr/>
          <p:nvPr/>
        </p:nvGrpSpPr>
        <p:grpSpPr>
          <a:xfrm>
            <a:off x="3019704" y="4317979"/>
            <a:ext cx="2480823" cy="1967744"/>
            <a:chOff x="3019704" y="4317979"/>
            <a:chExt cx="2480823" cy="196774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5D2F219-06B0-F890-B831-970822B7AF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019704" y="4317979"/>
              <a:ext cx="2480823" cy="148601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EAEE7BBF-F674-5565-C5AD-BB93C7C36098}"/>
                </a:ext>
              </a:extLst>
            </p:cNvPr>
            <p:cNvSpPr txBox="1"/>
            <p:nvPr/>
          </p:nvSpPr>
          <p:spPr>
            <a:xfrm>
              <a:off x="3019704" y="5885613"/>
              <a:ext cx="212316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7 – Strong Relationship (Mattern, 2024)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F0D4AC4-0CA3-F27F-9CAC-7141BBCD8ECD}"/>
              </a:ext>
            </a:extLst>
          </p:cNvPr>
          <p:cNvGrpSpPr/>
          <p:nvPr/>
        </p:nvGrpSpPr>
        <p:grpSpPr>
          <a:xfrm>
            <a:off x="6379844" y="4313807"/>
            <a:ext cx="2480823" cy="1971916"/>
            <a:chOff x="6379844" y="4313807"/>
            <a:chExt cx="2480823" cy="1971916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7756D13-6A3B-0F8E-02D1-F704E004E13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379844" y="4313807"/>
              <a:ext cx="2480823" cy="148601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6129F49-4C70-0ACE-84B7-F641654E2C5F}"/>
                </a:ext>
              </a:extLst>
            </p:cNvPr>
            <p:cNvSpPr txBox="1"/>
            <p:nvPr/>
          </p:nvSpPr>
          <p:spPr>
            <a:xfrm>
              <a:off x="6379844" y="5885613"/>
              <a:ext cx="170005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8 – On Time In Full (Gencer, 2023) 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7F0459B-63EC-87B7-9B74-2481EFA30DE1}"/>
              </a:ext>
            </a:extLst>
          </p:cNvPr>
          <p:cNvGrpSpPr/>
          <p:nvPr/>
        </p:nvGrpSpPr>
        <p:grpSpPr>
          <a:xfrm>
            <a:off x="9585807" y="4317978"/>
            <a:ext cx="1981353" cy="1967745"/>
            <a:chOff x="9585807" y="4317978"/>
            <a:chExt cx="1981353" cy="1967745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011AC10-4AB9-E276-FBA3-19794E1203A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585807" y="4317978"/>
              <a:ext cx="1981353" cy="148601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B30124F-15C5-44AE-943F-26F08B22869D}"/>
                </a:ext>
              </a:extLst>
            </p:cNvPr>
            <p:cNvSpPr txBox="1"/>
            <p:nvPr/>
          </p:nvSpPr>
          <p:spPr>
            <a:xfrm>
              <a:off x="9585807" y="5885613"/>
              <a:ext cx="15029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9 – Response Time (Kliszczak, 2022) 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7823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D0285-05FC-80CE-EB83-B59C85ED6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470662-DA8D-22C7-4869-1DBC1014DA4F}"/>
              </a:ext>
            </a:extLst>
          </p:cNvPr>
          <p:cNvSpPr txBox="1"/>
          <p:nvPr/>
        </p:nvSpPr>
        <p:spPr>
          <a:xfrm>
            <a:off x="557784" y="630936"/>
            <a:ext cx="11009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Strengthening Buyer-Supplier Relationship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C3F64A-E6B7-2DD8-7E77-2A7B85385283}"/>
              </a:ext>
            </a:extLst>
          </p:cNvPr>
          <p:cNvSpPr txBox="1"/>
          <p:nvPr/>
        </p:nvSpPr>
        <p:spPr>
          <a:xfrm>
            <a:off x="557785" y="1371599"/>
            <a:ext cx="11009376" cy="2071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Key steps to improve Buyer-Supplier Relationship include: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Shift From Transactional To A Partnership Approach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&amp; Accountability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Introduce Regular Performance Meetings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Share Information &amp; Forecasts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Agree Shared goals &amp; Expectations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F50C6A8-3FB3-1069-7659-70A8FD7A248C}"/>
              </a:ext>
            </a:extLst>
          </p:cNvPr>
          <p:cNvGrpSpPr/>
          <p:nvPr/>
        </p:nvGrpSpPr>
        <p:grpSpPr>
          <a:xfrm>
            <a:off x="557784" y="3660186"/>
            <a:ext cx="4258698" cy="2736071"/>
            <a:chOff x="557784" y="3660186"/>
            <a:chExt cx="4258698" cy="2736071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A65911B7-2CAE-202C-4998-168E0DAEF84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7784" y="3660186"/>
              <a:ext cx="4258698" cy="239551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E0559D4-37CD-7E9D-F675-2E76F9557031}"/>
                </a:ext>
              </a:extLst>
            </p:cNvPr>
            <p:cNvSpPr txBox="1"/>
            <p:nvPr/>
          </p:nvSpPr>
          <p:spPr>
            <a:xfrm>
              <a:off x="557784" y="6150036"/>
              <a:ext cx="246875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10 – SQDC (Orca Lean, 2025)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BF89C69-9FDE-2DDF-75E0-9EEF89093F93}"/>
              </a:ext>
            </a:extLst>
          </p:cNvPr>
          <p:cNvGrpSpPr/>
          <p:nvPr/>
        </p:nvGrpSpPr>
        <p:grpSpPr>
          <a:xfrm>
            <a:off x="7972009" y="3660186"/>
            <a:ext cx="3595151" cy="2736071"/>
            <a:chOff x="7972009" y="3660186"/>
            <a:chExt cx="3595151" cy="273607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9E303FD-CCD0-1F72-C7E9-3CFD0BA3F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972009" y="3660186"/>
              <a:ext cx="3595151" cy="239551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D378588-BF11-7D9A-825A-0B8BBA634CA0}"/>
                </a:ext>
              </a:extLst>
            </p:cNvPr>
            <p:cNvSpPr txBox="1"/>
            <p:nvPr/>
          </p:nvSpPr>
          <p:spPr>
            <a:xfrm>
              <a:off x="7972009" y="6150036"/>
              <a:ext cx="297502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11 – Supplier Performance (Brown, 2020)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5563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57FEBF-40EA-361D-CC77-237855AE0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9E8B5A8-012E-85B3-E478-D1F7C3A46DCE}"/>
              </a:ext>
            </a:extLst>
          </p:cNvPr>
          <p:cNvSpPr txBox="1"/>
          <p:nvPr/>
        </p:nvSpPr>
        <p:spPr>
          <a:xfrm>
            <a:off x="557784" y="630936"/>
            <a:ext cx="11009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Reducing Quality Issues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5581D0-9A0F-71CA-4766-F547E92642C8}"/>
              </a:ext>
            </a:extLst>
          </p:cNvPr>
          <p:cNvSpPr txBox="1"/>
          <p:nvPr/>
        </p:nvSpPr>
        <p:spPr>
          <a:xfrm>
            <a:off x="557785" y="1371599"/>
            <a:ext cx="11009376" cy="24096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Key steps to reduce Supplier Quality Issues: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Define Clear Timber Specifications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Introduce Incoming Goods Inspection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Require Certification Of Conformance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Routine Supplier Audits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Implement Corrective And Preventive actions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Contractual Penalties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BF621AD-62DF-6F4B-CD20-35CE6902A57B}"/>
              </a:ext>
            </a:extLst>
          </p:cNvPr>
          <p:cNvGrpSpPr/>
          <p:nvPr/>
        </p:nvGrpSpPr>
        <p:grpSpPr>
          <a:xfrm>
            <a:off x="557784" y="3860765"/>
            <a:ext cx="3078052" cy="2520002"/>
            <a:chOff x="557784" y="3860765"/>
            <a:chExt cx="3078052" cy="2520002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2D56688-887C-B813-5EE0-48A6CEF9DC0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7784" y="3860765"/>
              <a:ext cx="3078052" cy="219431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7A6BE63-2E61-8093-823A-CDDF2FF2E60C}"/>
                </a:ext>
              </a:extLst>
            </p:cNvPr>
            <p:cNvSpPr txBox="1"/>
            <p:nvPr/>
          </p:nvSpPr>
          <p:spPr>
            <a:xfrm>
              <a:off x="557784" y="6134546"/>
              <a:ext cx="259754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13 – Quality Control (Abel, 2018)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E396E58-0D3A-0931-306C-486B65025BD2}"/>
              </a:ext>
            </a:extLst>
          </p:cNvPr>
          <p:cNvGrpSpPr/>
          <p:nvPr/>
        </p:nvGrpSpPr>
        <p:grpSpPr>
          <a:xfrm>
            <a:off x="7803378" y="3860765"/>
            <a:ext cx="3763782" cy="2520002"/>
            <a:chOff x="7803378" y="3860765"/>
            <a:chExt cx="3763782" cy="2520002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3D6696F-E776-760B-2536-E4FE364F110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803379" y="3860765"/>
              <a:ext cx="3763781" cy="219431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049B0FE-90DD-8097-C3D8-8B19A9152E49}"/>
                </a:ext>
              </a:extLst>
            </p:cNvPr>
            <p:cNvSpPr txBox="1"/>
            <p:nvPr/>
          </p:nvSpPr>
          <p:spPr>
            <a:xfrm>
              <a:off x="7803378" y="6134546"/>
              <a:ext cx="314366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14 – Supplier Audit Goals (Gergely, 2024)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7950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84E937-C346-839B-A147-55D1E96ADB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E5A01C-D440-6122-FFB9-86328BB8D096}"/>
              </a:ext>
            </a:extLst>
          </p:cNvPr>
          <p:cNvSpPr txBox="1"/>
          <p:nvPr/>
        </p:nvSpPr>
        <p:spPr>
          <a:xfrm>
            <a:off x="557784" y="630936"/>
            <a:ext cx="11009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Enhancing Supplier Sustainability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72F20D-CE1F-9C04-4855-EB675C9F60DC}"/>
              </a:ext>
            </a:extLst>
          </p:cNvPr>
          <p:cNvSpPr txBox="1"/>
          <p:nvPr/>
        </p:nvSpPr>
        <p:spPr>
          <a:xfrm>
            <a:off x="557785" y="1371599"/>
            <a:ext cx="11009376" cy="2071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Key steps to improve Supplier sustainability concerns include: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Require Sustainable Sourcing Certificate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Improve Packaging Practices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Supplier To Be Transparent On Timber Treatments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Conduct Environmental Audits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Link Environmental Performance To Supplier Evaluation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E152CDE-2543-AC06-4D8D-B40CD4082032}"/>
              </a:ext>
            </a:extLst>
          </p:cNvPr>
          <p:cNvGrpSpPr/>
          <p:nvPr/>
        </p:nvGrpSpPr>
        <p:grpSpPr>
          <a:xfrm>
            <a:off x="557784" y="3660186"/>
            <a:ext cx="3771999" cy="2603752"/>
            <a:chOff x="557784" y="3660186"/>
            <a:chExt cx="3771999" cy="2603752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08BC0D01-807F-D334-2611-A5C14F0C38D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7784" y="3660186"/>
              <a:ext cx="3771999" cy="226319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63F5786-70B6-1D68-8D1B-7366CB591EEF}"/>
                </a:ext>
              </a:extLst>
            </p:cNvPr>
            <p:cNvSpPr txBox="1"/>
            <p:nvPr/>
          </p:nvSpPr>
          <p:spPr>
            <a:xfrm>
              <a:off x="557784" y="6017717"/>
              <a:ext cx="3563455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15 - Timber Certification (ASD Joinery Limited, 2026)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5E439C7-3D39-DE29-070B-D8EF7FAF7E74}"/>
              </a:ext>
            </a:extLst>
          </p:cNvPr>
          <p:cNvGrpSpPr/>
          <p:nvPr/>
        </p:nvGrpSpPr>
        <p:grpSpPr>
          <a:xfrm>
            <a:off x="7795161" y="3654771"/>
            <a:ext cx="3771999" cy="2603752"/>
            <a:chOff x="7795161" y="3654771"/>
            <a:chExt cx="3771999" cy="260375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C24B7A9-CAAB-194F-BA0E-EC3F3C68061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95161" y="3654771"/>
              <a:ext cx="3771999" cy="226861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3A06A5F-A914-FF0C-5C35-805D9FD28BD8}"/>
                </a:ext>
              </a:extLst>
            </p:cNvPr>
            <p:cNvSpPr txBox="1"/>
            <p:nvPr/>
          </p:nvSpPr>
          <p:spPr>
            <a:xfrm>
              <a:off x="7795161" y="6012302"/>
              <a:ext cx="3630511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16 – Environmental Audit (Environmental Audit, 2026)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65038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C2CA79-4274-511F-B633-3A50D8C42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7E5DA2A-3D0A-4C0C-E68F-65B85E6162C7}"/>
              </a:ext>
            </a:extLst>
          </p:cNvPr>
          <p:cNvSpPr txBox="1"/>
          <p:nvPr/>
        </p:nvSpPr>
        <p:spPr>
          <a:xfrm>
            <a:off x="557784" y="630936"/>
            <a:ext cx="1100937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Better to Resolve than Replace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AEC53F-6BAF-2DDD-E903-A35A63026CA6}"/>
              </a:ext>
            </a:extLst>
          </p:cNvPr>
          <p:cNvSpPr txBox="1"/>
          <p:nvPr/>
        </p:nvSpPr>
        <p:spPr>
          <a:xfrm>
            <a:off x="557785" y="1371599"/>
            <a:ext cx="11009376" cy="2071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Why fixing supplier issues wins: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Reduced Supply Chain Risk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Lower Cost &amp; Time Investment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Existing Supplier Knowledge And Capability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Contractual Stability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Sustainability &amp; Ethical Considerations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B8A538B-CA83-B379-46CE-07D91C726F08}"/>
              </a:ext>
            </a:extLst>
          </p:cNvPr>
          <p:cNvGrpSpPr/>
          <p:nvPr/>
        </p:nvGrpSpPr>
        <p:grpSpPr>
          <a:xfrm>
            <a:off x="557784" y="3998741"/>
            <a:ext cx="3640729" cy="2389185"/>
            <a:chOff x="557784" y="3998741"/>
            <a:chExt cx="3640729" cy="2389185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F3F1B4A-B47C-570F-BE0D-16B380F100C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7784" y="3998741"/>
              <a:ext cx="3511940" cy="204863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A19A075C-2377-DFE3-3442-B43BF937F62A}"/>
                </a:ext>
              </a:extLst>
            </p:cNvPr>
            <p:cNvSpPr txBox="1"/>
            <p:nvPr/>
          </p:nvSpPr>
          <p:spPr>
            <a:xfrm>
              <a:off x="557784" y="6141705"/>
              <a:ext cx="364072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17 – New Supplier Time Consuming (Gergely, 2024)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809C7EB-B975-8897-6161-9148D97CF2CA}"/>
              </a:ext>
            </a:extLst>
          </p:cNvPr>
          <p:cNvGrpSpPr/>
          <p:nvPr/>
        </p:nvGrpSpPr>
        <p:grpSpPr>
          <a:xfrm>
            <a:off x="8055221" y="3998741"/>
            <a:ext cx="3640729" cy="2389184"/>
            <a:chOff x="8055221" y="3998741"/>
            <a:chExt cx="3640729" cy="238918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D417343-9C99-138C-63E3-EB1AAA6896D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055221" y="3998741"/>
              <a:ext cx="3511939" cy="204863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E9C5007-28DF-4ABE-00E7-7AA5035A7F91}"/>
                </a:ext>
              </a:extLst>
            </p:cNvPr>
            <p:cNvSpPr txBox="1"/>
            <p:nvPr/>
          </p:nvSpPr>
          <p:spPr>
            <a:xfrm>
              <a:off x="8055221" y="6141704"/>
              <a:ext cx="3640729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>
                  <a:latin typeface="Arial" panose="020B0604020202020204" pitchFamily="34" charset="0"/>
                  <a:cs typeface="Arial" panose="020B0604020202020204" pitchFamily="34" charset="0"/>
                </a:rPr>
                <a:t>Figure 18 – Sky vs Virgin (Hart, 2023)</a:t>
              </a:r>
              <a:endParaRPr lang="en-GB" sz="1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5779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1.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128_TF56219246.potx" id="{05D48922-61F8-4BBA-9FDE-0B656A8ACC70}" vid="{6836DCE6-29EE-4A0E-AB65-5502047856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Blue">
    <a:dk1>
      <a:sysClr val="windowText" lastClr="000000"/>
    </a:dk1>
    <a:lt1>
      <a:sysClr val="window" lastClr="FFFFFF"/>
    </a:lt1>
    <a:dk2>
      <a:srgbClr val="17406D"/>
    </a:dk2>
    <a:lt2>
      <a:srgbClr val="DBEF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6DBD101-FC0A-4B21-82B0-57CAA7AEEC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4F055B-D391-44D3-A87A-BCD07BD5A3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75FBC4-9D33-46BE-911D-419763BA9AF9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{BE7FC5ED-0E5C-4BAD-AB81-AE18722AC77D}tf56219246_win32</Template>
  <TotalTime>4721</TotalTime>
  <Words>448</Words>
  <Application>Microsoft Office PowerPoint</Application>
  <PresentationFormat>Widescreen</PresentationFormat>
  <Paragraphs>81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Avenir Next LT Pro</vt:lpstr>
      <vt:lpstr>Avenir Next LT Pro Light</vt:lpstr>
      <vt:lpstr>Calibri</vt:lpstr>
      <vt:lpstr>Garamond</vt:lpstr>
      <vt:lpstr>SavonVTI</vt:lpstr>
      <vt:lpstr>SQDN Engineering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ALEXANDER GREENSLADE</dc:creator>
  <cp:lastModifiedBy>ALEXANDER GREENSLADE</cp:lastModifiedBy>
  <cp:revision>18</cp:revision>
  <dcterms:created xsi:type="dcterms:W3CDTF">2024-11-18T09:37:46Z</dcterms:created>
  <dcterms:modified xsi:type="dcterms:W3CDTF">2026-01-22T13:07:25Z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