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908"/>
    <p:restoredTop sz="94706"/>
  </p:normalViewPr>
  <p:slideViewPr>
    <p:cSldViewPr snapToGrid="0">
      <p:cViewPr varScale="1">
        <p:scale>
          <a:sx n="133" d="100"/>
          <a:sy n="133" d="100"/>
        </p:scale>
        <p:origin x="232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E69D3D-AAE9-4B62-850D-E89EAF5F7D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478C736-A6E7-4962-813E-87A646897DA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Ransomeware-as-a-service (RaaS)</a:t>
          </a:r>
        </a:p>
      </dgm:t>
    </dgm:pt>
    <dgm:pt modelId="{948B0ADB-824D-4DA9-85B3-1F52AC1BD9E7}" type="parTrans" cxnId="{0C96C746-1F03-4E41-9116-E5388552E904}">
      <dgm:prSet/>
      <dgm:spPr/>
      <dgm:t>
        <a:bodyPr/>
        <a:lstStyle/>
        <a:p>
          <a:endParaRPr lang="en-US"/>
        </a:p>
      </dgm:t>
    </dgm:pt>
    <dgm:pt modelId="{E4684EDE-257A-4619-8D72-9772C9A7E564}" type="sibTrans" cxnId="{0C96C746-1F03-4E41-9116-E5388552E904}">
      <dgm:prSet/>
      <dgm:spPr/>
      <dgm:t>
        <a:bodyPr/>
        <a:lstStyle/>
        <a:p>
          <a:endParaRPr lang="en-US"/>
        </a:p>
      </dgm:t>
    </dgm:pt>
    <dgm:pt modelId="{58066578-FD3C-4C37-9B0E-52F5001D11F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/>
            <a:t>AI-driven phishing/vishing attacks</a:t>
          </a:r>
          <a:r>
            <a:rPr lang="en-US" dirty="0"/>
            <a:t> </a:t>
          </a:r>
        </a:p>
      </dgm:t>
    </dgm:pt>
    <dgm:pt modelId="{DC8B1F2A-337F-4D30-B926-60AE7BA9DB56}" type="parTrans" cxnId="{C896AE39-F08A-449E-B506-30A3E35ADF18}">
      <dgm:prSet/>
      <dgm:spPr/>
      <dgm:t>
        <a:bodyPr/>
        <a:lstStyle/>
        <a:p>
          <a:endParaRPr lang="en-US"/>
        </a:p>
      </dgm:t>
    </dgm:pt>
    <dgm:pt modelId="{48721F7E-44A3-4DD0-A0BA-046EB7B603AB}" type="sibTrans" cxnId="{C896AE39-F08A-449E-B506-30A3E35ADF18}">
      <dgm:prSet/>
      <dgm:spPr/>
      <dgm:t>
        <a:bodyPr/>
        <a:lstStyle/>
        <a:p>
          <a:endParaRPr lang="en-US"/>
        </a:p>
      </dgm:t>
    </dgm:pt>
    <dgm:pt modelId="{D652500F-8814-4C83-9581-B57A62CF37D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Cloud misconfigurations</a:t>
          </a:r>
          <a:endParaRPr lang="en-US"/>
        </a:p>
      </dgm:t>
    </dgm:pt>
    <dgm:pt modelId="{65D1C9FA-2E3A-40E4-99A8-6C2E26CE41A6}" type="parTrans" cxnId="{DF3E9DB5-F864-4376-880F-3F1FF0567364}">
      <dgm:prSet/>
      <dgm:spPr/>
      <dgm:t>
        <a:bodyPr/>
        <a:lstStyle/>
        <a:p>
          <a:endParaRPr lang="en-US"/>
        </a:p>
      </dgm:t>
    </dgm:pt>
    <dgm:pt modelId="{8F503019-3065-48EE-8570-58E2D4335F20}" type="sibTrans" cxnId="{DF3E9DB5-F864-4376-880F-3F1FF0567364}">
      <dgm:prSet/>
      <dgm:spPr/>
      <dgm:t>
        <a:bodyPr/>
        <a:lstStyle/>
        <a:p>
          <a:endParaRPr lang="en-US"/>
        </a:p>
      </dgm:t>
    </dgm:pt>
    <dgm:pt modelId="{2FAFC20D-2C22-4F1D-B5F7-C5D766517C4F}" type="pres">
      <dgm:prSet presAssocID="{B9E69D3D-AAE9-4B62-850D-E89EAF5F7D40}" presName="root" presStyleCnt="0">
        <dgm:presLayoutVars>
          <dgm:dir/>
          <dgm:resizeHandles val="exact"/>
        </dgm:presLayoutVars>
      </dgm:prSet>
      <dgm:spPr/>
    </dgm:pt>
    <dgm:pt modelId="{7CEB4E4C-775A-4602-97DB-A569C5C79B7F}" type="pres">
      <dgm:prSet presAssocID="{D478C736-A6E7-4962-813E-87A646897DAF}" presName="compNode" presStyleCnt="0"/>
      <dgm:spPr/>
    </dgm:pt>
    <dgm:pt modelId="{EA227902-B897-499B-A35B-BA969D7A8FFF}" type="pres">
      <dgm:prSet presAssocID="{D478C736-A6E7-4962-813E-87A646897DAF}" presName="iconBgRect" presStyleLbl="bgShp" presStyleIdx="0" presStyleCnt="3"/>
      <dgm:spPr/>
    </dgm:pt>
    <dgm:pt modelId="{FBEAE4E4-D6D8-4D14-9C20-D5D271A75E8D}" type="pres">
      <dgm:prSet presAssocID="{D478C736-A6E7-4962-813E-87A646897D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C58AE7D8-BE4D-408C-AEA6-59FDCF82A680}" type="pres">
      <dgm:prSet presAssocID="{D478C736-A6E7-4962-813E-87A646897DAF}" presName="spaceRect" presStyleCnt="0"/>
      <dgm:spPr/>
    </dgm:pt>
    <dgm:pt modelId="{9D231588-6B49-4EB9-8CFF-13730A542C0F}" type="pres">
      <dgm:prSet presAssocID="{D478C736-A6E7-4962-813E-87A646897DAF}" presName="textRect" presStyleLbl="revTx" presStyleIdx="0" presStyleCnt="3">
        <dgm:presLayoutVars>
          <dgm:chMax val="1"/>
          <dgm:chPref val="1"/>
        </dgm:presLayoutVars>
      </dgm:prSet>
      <dgm:spPr/>
    </dgm:pt>
    <dgm:pt modelId="{D6CC13D8-286D-4395-A7AD-F0784E3DCDC7}" type="pres">
      <dgm:prSet presAssocID="{E4684EDE-257A-4619-8D72-9772C9A7E564}" presName="sibTrans" presStyleCnt="0"/>
      <dgm:spPr/>
    </dgm:pt>
    <dgm:pt modelId="{A983A47F-DF6C-4B4B-B184-2F52012512D6}" type="pres">
      <dgm:prSet presAssocID="{58066578-FD3C-4C37-9B0E-52F5001D11FF}" presName="compNode" presStyleCnt="0"/>
      <dgm:spPr/>
    </dgm:pt>
    <dgm:pt modelId="{994AD4FD-208F-4878-9384-ED733D108F75}" type="pres">
      <dgm:prSet presAssocID="{58066578-FD3C-4C37-9B0E-52F5001D11FF}" presName="iconBgRect" presStyleLbl="bgShp" presStyleIdx="1" presStyleCnt="3"/>
      <dgm:spPr/>
    </dgm:pt>
    <dgm:pt modelId="{FDF7E3BD-91DD-4C1E-8B2A-883ED1011107}" type="pres">
      <dgm:prSet presAssocID="{58066578-FD3C-4C37-9B0E-52F5001D11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29A720C6-4305-420C-A5AB-92307BC12F40}" type="pres">
      <dgm:prSet presAssocID="{58066578-FD3C-4C37-9B0E-52F5001D11FF}" presName="spaceRect" presStyleCnt="0"/>
      <dgm:spPr/>
    </dgm:pt>
    <dgm:pt modelId="{6A09B97D-1282-47F4-B78D-E7EB23B1E39D}" type="pres">
      <dgm:prSet presAssocID="{58066578-FD3C-4C37-9B0E-52F5001D11FF}" presName="textRect" presStyleLbl="revTx" presStyleIdx="1" presStyleCnt="3">
        <dgm:presLayoutVars>
          <dgm:chMax val="1"/>
          <dgm:chPref val="1"/>
        </dgm:presLayoutVars>
      </dgm:prSet>
      <dgm:spPr/>
    </dgm:pt>
    <dgm:pt modelId="{F92067B8-50B8-4CC5-BFAE-EC64DF2007D8}" type="pres">
      <dgm:prSet presAssocID="{48721F7E-44A3-4DD0-A0BA-046EB7B603AB}" presName="sibTrans" presStyleCnt="0"/>
      <dgm:spPr/>
    </dgm:pt>
    <dgm:pt modelId="{4CAD1BC9-EC0B-4DB4-B8E3-BD4ACFF6D05C}" type="pres">
      <dgm:prSet presAssocID="{D652500F-8814-4C83-9581-B57A62CF37DE}" presName="compNode" presStyleCnt="0"/>
      <dgm:spPr/>
    </dgm:pt>
    <dgm:pt modelId="{87F83152-F38C-41ED-B2CB-9D7D546E0D0E}" type="pres">
      <dgm:prSet presAssocID="{D652500F-8814-4C83-9581-B57A62CF37DE}" presName="iconBgRect" presStyleLbl="bgShp" presStyleIdx="2" presStyleCnt="3"/>
      <dgm:spPr/>
    </dgm:pt>
    <dgm:pt modelId="{E8A0BE18-B0B8-4FB6-9C2A-2B176870C38B}" type="pres">
      <dgm:prSet presAssocID="{D652500F-8814-4C83-9581-B57A62CF37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80B61F07-DD3E-45BE-8087-25C6B08B5E3B}" type="pres">
      <dgm:prSet presAssocID="{D652500F-8814-4C83-9581-B57A62CF37DE}" presName="spaceRect" presStyleCnt="0"/>
      <dgm:spPr/>
    </dgm:pt>
    <dgm:pt modelId="{5FF101C4-94EA-4FAF-8910-6B209F407257}" type="pres">
      <dgm:prSet presAssocID="{D652500F-8814-4C83-9581-B57A62CF37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49FCB2B-CD67-4E8A-A96D-150A87D1564B}" type="presOf" srcId="{58066578-FD3C-4C37-9B0E-52F5001D11FF}" destId="{6A09B97D-1282-47F4-B78D-E7EB23B1E39D}" srcOrd="0" destOrd="0" presId="urn:microsoft.com/office/officeart/2018/5/layout/IconCircleLabelList"/>
    <dgm:cxn modelId="{C896AE39-F08A-449E-B506-30A3E35ADF18}" srcId="{B9E69D3D-AAE9-4B62-850D-E89EAF5F7D40}" destId="{58066578-FD3C-4C37-9B0E-52F5001D11FF}" srcOrd="1" destOrd="0" parTransId="{DC8B1F2A-337F-4D30-B926-60AE7BA9DB56}" sibTransId="{48721F7E-44A3-4DD0-A0BA-046EB7B603AB}"/>
    <dgm:cxn modelId="{0C96C746-1F03-4E41-9116-E5388552E904}" srcId="{B9E69D3D-AAE9-4B62-850D-E89EAF5F7D40}" destId="{D478C736-A6E7-4962-813E-87A646897DAF}" srcOrd="0" destOrd="0" parTransId="{948B0ADB-824D-4DA9-85B3-1F52AC1BD9E7}" sibTransId="{E4684EDE-257A-4619-8D72-9772C9A7E564}"/>
    <dgm:cxn modelId="{DED6BE7A-9540-4843-A585-8535BD265795}" type="presOf" srcId="{D478C736-A6E7-4962-813E-87A646897DAF}" destId="{9D231588-6B49-4EB9-8CFF-13730A542C0F}" srcOrd="0" destOrd="0" presId="urn:microsoft.com/office/officeart/2018/5/layout/IconCircleLabelList"/>
    <dgm:cxn modelId="{DA25B7B3-4DF0-4BC2-87F4-C4EA6BF8EE5A}" type="presOf" srcId="{D652500F-8814-4C83-9581-B57A62CF37DE}" destId="{5FF101C4-94EA-4FAF-8910-6B209F407257}" srcOrd="0" destOrd="0" presId="urn:microsoft.com/office/officeart/2018/5/layout/IconCircleLabelList"/>
    <dgm:cxn modelId="{DF3E9DB5-F864-4376-880F-3F1FF0567364}" srcId="{B9E69D3D-AAE9-4B62-850D-E89EAF5F7D40}" destId="{D652500F-8814-4C83-9581-B57A62CF37DE}" srcOrd="2" destOrd="0" parTransId="{65D1C9FA-2E3A-40E4-99A8-6C2E26CE41A6}" sibTransId="{8F503019-3065-48EE-8570-58E2D4335F20}"/>
    <dgm:cxn modelId="{A065EFEB-FB27-4ECB-8FA9-362A6641AA5E}" type="presOf" srcId="{B9E69D3D-AAE9-4B62-850D-E89EAF5F7D40}" destId="{2FAFC20D-2C22-4F1D-B5F7-C5D766517C4F}" srcOrd="0" destOrd="0" presId="urn:microsoft.com/office/officeart/2018/5/layout/IconCircleLabelList"/>
    <dgm:cxn modelId="{A4E10D22-C3FD-4E65-BF30-E2D5E235B2E3}" type="presParOf" srcId="{2FAFC20D-2C22-4F1D-B5F7-C5D766517C4F}" destId="{7CEB4E4C-775A-4602-97DB-A569C5C79B7F}" srcOrd="0" destOrd="0" presId="urn:microsoft.com/office/officeart/2018/5/layout/IconCircleLabelList"/>
    <dgm:cxn modelId="{FCE146C0-BEBE-4F8F-8F23-C247A7663A85}" type="presParOf" srcId="{7CEB4E4C-775A-4602-97DB-A569C5C79B7F}" destId="{EA227902-B897-499B-A35B-BA969D7A8FFF}" srcOrd="0" destOrd="0" presId="urn:microsoft.com/office/officeart/2018/5/layout/IconCircleLabelList"/>
    <dgm:cxn modelId="{7666DA9B-F77D-4DDC-A181-78BBDC917A36}" type="presParOf" srcId="{7CEB4E4C-775A-4602-97DB-A569C5C79B7F}" destId="{FBEAE4E4-D6D8-4D14-9C20-D5D271A75E8D}" srcOrd="1" destOrd="0" presId="urn:microsoft.com/office/officeart/2018/5/layout/IconCircleLabelList"/>
    <dgm:cxn modelId="{450BDBF7-A14F-42D2-A2DB-B37E06A42664}" type="presParOf" srcId="{7CEB4E4C-775A-4602-97DB-A569C5C79B7F}" destId="{C58AE7D8-BE4D-408C-AEA6-59FDCF82A680}" srcOrd="2" destOrd="0" presId="urn:microsoft.com/office/officeart/2018/5/layout/IconCircleLabelList"/>
    <dgm:cxn modelId="{0E1F9C4C-E744-485B-A15E-8AEA74DC6817}" type="presParOf" srcId="{7CEB4E4C-775A-4602-97DB-A569C5C79B7F}" destId="{9D231588-6B49-4EB9-8CFF-13730A542C0F}" srcOrd="3" destOrd="0" presId="urn:microsoft.com/office/officeart/2018/5/layout/IconCircleLabelList"/>
    <dgm:cxn modelId="{1792FD39-E591-4626-AA44-318A3E705311}" type="presParOf" srcId="{2FAFC20D-2C22-4F1D-B5F7-C5D766517C4F}" destId="{D6CC13D8-286D-4395-A7AD-F0784E3DCDC7}" srcOrd="1" destOrd="0" presId="urn:microsoft.com/office/officeart/2018/5/layout/IconCircleLabelList"/>
    <dgm:cxn modelId="{CF5D1E24-F9FC-4443-9ABE-8826C939110A}" type="presParOf" srcId="{2FAFC20D-2C22-4F1D-B5F7-C5D766517C4F}" destId="{A983A47F-DF6C-4B4B-B184-2F52012512D6}" srcOrd="2" destOrd="0" presId="urn:microsoft.com/office/officeart/2018/5/layout/IconCircleLabelList"/>
    <dgm:cxn modelId="{942762E6-1B53-46B0-82CB-8C866D735C8D}" type="presParOf" srcId="{A983A47F-DF6C-4B4B-B184-2F52012512D6}" destId="{994AD4FD-208F-4878-9384-ED733D108F75}" srcOrd="0" destOrd="0" presId="urn:microsoft.com/office/officeart/2018/5/layout/IconCircleLabelList"/>
    <dgm:cxn modelId="{4538F017-100A-4F4E-988D-8ABE5B0A9220}" type="presParOf" srcId="{A983A47F-DF6C-4B4B-B184-2F52012512D6}" destId="{FDF7E3BD-91DD-4C1E-8B2A-883ED1011107}" srcOrd="1" destOrd="0" presId="urn:microsoft.com/office/officeart/2018/5/layout/IconCircleLabelList"/>
    <dgm:cxn modelId="{BA7FA35C-2D97-411A-875F-29F27FB2E954}" type="presParOf" srcId="{A983A47F-DF6C-4B4B-B184-2F52012512D6}" destId="{29A720C6-4305-420C-A5AB-92307BC12F40}" srcOrd="2" destOrd="0" presId="urn:microsoft.com/office/officeart/2018/5/layout/IconCircleLabelList"/>
    <dgm:cxn modelId="{28A0898C-8F22-44A3-A95A-FC80770D8AAD}" type="presParOf" srcId="{A983A47F-DF6C-4B4B-B184-2F52012512D6}" destId="{6A09B97D-1282-47F4-B78D-E7EB23B1E39D}" srcOrd="3" destOrd="0" presId="urn:microsoft.com/office/officeart/2018/5/layout/IconCircleLabelList"/>
    <dgm:cxn modelId="{68E06FD5-F082-4211-A692-1D4581FA2A65}" type="presParOf" srcId="{2FAFC20D-2C22-4F1D-B5F7-C5D766517C4F}" destId="{F92067B8-50B8-4CC5-BFAE-EC64DF2007D8}" srcOrd="3" destOrd="0" presId="urn:microsoft.com/office/officeart/2018/5/layout/IconCircleLabelList"/>
    <dgm:cxn modelId="{87BA1D25-69E4-4CFF-A2A5-2508767AEB8F}" type="presParOf" srcId="{2FAFC20D-2C22-4F1D-B5F7-C5D766517C4F}" destId="{4CAD1BC9-EC0B-4DB4-B8E3-BD4ACFF6D05C}" srcOrd="4" destOrd="0" presId="urn:microsoft.com/office/officeart/2018/5/layout/IconCircleLabelList"/>
    <dgm:cxn modelId="{9936F3CB-38C2-4AAD-AA2C-5B6B4708B879}" type="presParOf" srcId="{4CAD1BC9-EC0B-4DB4-B8E3-BD4ACFF6D05C}" destId="{87F83152-F38C-41ED-B2CB-9D7D546E0D0E}" srcOrd="0" destOrd="0" presId="urn:microsoft.com/office/officeart/2018/5/layout/IconCircleLabelList"/>
    <dgm:cxn modelId="{CB3B3CF0-E1EC-41CA-A187-1F2D55CAE661}" type="presParOf" srcId="{4CAD1BC9-EC0B-4DB4-B8E3-BD4ACFF6D05C}" destId="{E8A0BE18-B0B8-4FB6-9C2A-2B176870C38B}" srcOrd="1" destOrd="0" presId="urn:microsoft.com/office/officeart/2018/5/layout/IconCircleLabelList"/>
    <dgm:cxn modelId="{F6B32874-3904-44AC-B8DC-36890DB3680F}" type="presParOf" srcId="{4CAD1BC9-EC0B-4DB4-B8E3-BD4ACFF6D05C}" destId="{80B61F07-DD3E-45BE-8087-25C6B08B5E3B}" srcOrd="2" destOrd="0" presId="urn:microsoft.com/office/officeart/2018/5/layout/IconCircleLabelList"/>
    <dgm:cxn modelId="{9E870043-72C5-40F2-84E1-39BFD754E737}" type="presParOf" srcId="{4CAD1BC9-EC0B-4DB4-B8E3-BD4ACFF6D05C}" destId="{5FF101C4-94EA-4FAF-8910-6B209F40725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108BA4-E8DE-984C-8EEA-82B3ACF614FD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5C006D9C-BDA3-A640-A756-1CBDBBBB8310}">
      <dgm:prSet phldrT="[Text]"/>
      <dgm:spPr/>
      <dgm:t>
        <a:bodyPr/>
        <a:lstStyle/>
        <a:p>
          <a:r>
            <a:rPr lang="en-GB" dirty="0"/>
            <a:t>Detect</a:t>
          </a:r>
        </a:p>
      </dgm:t>
    </dgm:pt>
    <dgm:pt modelId="{17C47636-7A4E-5744-855A-52F205BEC72F}" type="parTrans" cxnId="{F9C542F8-305D-FD47-9354-84CBBE77B5D9}">
      <dgm:prSet/>
      <dgm:spPr/>
      <dgm:t>
        <a:bodyPr/>
        <a:lstStyle/>
        <a:p>
          <a:endParaRPr lang="en-GB"/>
        </a:p>
      </dgm:t>
    </dgm:pt>
    <dgm:pt modelId="{957A345B-299F-5F4C-A965-9578D25C6CE2}" type="sibTrans" cxnId="{F9C542F8-305D-FD47-9354-84CBBE77B5D9}">
      <dgm:prSet/>
      <dgm:spPr/>
      <dgm:t>
        <a:bodyPr/>
        <a:lstStyle/>
        <a:p>
          <a:endParaRPr lang="en-GB"/>
        </a:p>
      </dgm:t>
    </dgm:pt>
    <dgm:pt modelId="{7C50FF27-D359-5F44-94E7-741A27EF4BDA}">
      <dgm:prSet phldrT="[Text]"/>
      <dgm:spPr/>
      <dgm:t>
        <a:bodyPr/>
        <a:lstStyle/>
        <a:p>
          <a:r>
            <a:rPr lang="en-GB" dirty="0"/>
            <a:t>Analyse</a:t>
          </a:r>
        </a:p>
      </dgm:t>
    </dgm:pt>
    <dgm:pt modelId="{B2A72BC5-B8A4-1E42-AEE1-F04E284DF8AE}" type="parTrans" cxnId="{F9A7486C-945D-D345-917B-222EDE1A6881}">
      <dgm:prSet/>
      <dgm:spPr/>
      <dgm:t>
        <a:bodyPr/>
        <a:lstStyle/>
        <a:p>
          <a:endParaRPr lang="en-GB"/>
        </a:p>
      </dgm:t>
    </dgm:pt>
    <dgm:pt modelId="{A99A459F-5318-7A4E-B5F1-870147E90038}" type="sibTrans" cxnId="{F9A7486C-945D-D345-917B-222EDE1A6881}">
      <dgm:prSet/>
      <dgm:spPr/>
      <dgm:t>
        <a:bodyPr/>
        <a:lstStyle/>
        <a:p>
          <a:endParaRPr lang="en-GB"/>
        </a:p>
      </dgm:t>
    </dgm:pt>
    <dgm:pt modelId="{E7E04394-1DC9-CE41-ABD6-9EC35F7D4FEC}">
      <dgm:prSet phldrT="[Text]"/>
      <dgm:spPr/>
      <dgm:t>
        <a:bodyPr/>
        <a:lstStyle/>
        <a:p>
          <a:r>
            <a:rPr lang="en-GB" dirty="0"/>
            <a:t>Contain</a:t>
          </a:r>
        </a:p>
      </dgm:t>
    </dgm:pt>
    <dgm:pt modelId="{3C0222CB-D981-904A-A310-00742108F244}" type="parTrans" cxnId="{8B8FD303-2AA0-854F-806F-7C57C96641DF}">
      <dgm:prSet/>
      <dgm:spPr/>
      <dgm:t>
        <a:bodyPr/>
        <a:lstStyle/>
        <a:p>
          <a:endParaRPr lang="en-GB"/>
        </a:p>
      </dgm:t>
    </dgm:pt>
    <dgm:pt modelId="{0A5ED140-F69C-7541-8C22-EDD669301803}" type="sibTrans" cxnId="{8B8FD303-2AA0-854F-806F-7C57C96641DF}">
      <dgm:prSet/>
      <dgm:spPr/>
      <dgm:t>
        <a:bodyPr/>
        <a:lstStyle/>
        <a:p>
          <a:endParaRPr lang="en-GB"/>
        </a:p>
      </dgm:t>
    </dgm:pt>
    <dgm:pt modelId="{EC32AB18-A738-C648-92A4-C642D7F4FA19}">
      <dgm:prSet phldrT="[Text]"/>
      <dgm:spPr/>
      <dgm:t>
        <a:bodyPr/>
        <a:lstStyle/>
        <a:p>
          <a:r>
            <a:rPr lang="en-GB" dirty="0"/>
            <a:t>Eradicate</a:t>
          </a:r>
        </a:p>
      </dgm:t>
    </dgm:pt>
    <dgm:pt modelId="{C072EA5E-0A4C-B64D-9936-B41EA24C96AD}" type="parTrans" cxnId="{7AAA7F63-3BBC-6B42-9B4E-1C11D38C4C35}">
      <dgm:prSet/>
      <dgm:spPr/>
      <dgm:t>
        <a:bodyPr/>
        <a:lstStyle/>
        <a:p>
          <a:endParaRPr lang="en-GB"/>
        </a:p>
      </dgm:t>
    </dgm:pt>
    <dgm:pt modelId="{229C23D2-843D-894B-9F81-064CA83479FB}" type="sibTrans" cxnId="{7AAA7F63-3BBC-6B42-9B4E-1C11D38C4C35}">
      <dgm:prSet/>
      <dgm:spPr/>
      <dgm:t>
        <a:bodyPr/>
        <a:lstStyle/>
        <a:p>
          <a:endParaRPr lang="en-GB"/>
        </a:p>
      </dgm:t>
    </dgm:pt>
    <dgm:pt modelId="{62239CB8-6DAF-884F-B50D-AEF5B70B32E2}">
      <dgm:prSet phldrT="[Text]"/>
      <dgm:spPr/>
      <dgm:t>
        <a:bodyPr/>
        <a:lstStyle/>
        <a:p>
          <a:r>
            <a:rPr lang="en-GB" dirty="0"/>
            <a:t>Recover</a:t>
          </a:r>
        </a:p>
      </dgm:t>
    </dgm:pt>
    <dgm:pt modelId="{9F3CC2AE-840C-DB41-89BB-89AA9C06D76A}" type="parTrans" cxnId="{8CD99146-4231-D642-8D72-AE39E0E7FCF0}">
      <dgm:prSet/>
      <dgm:spPr/>
      <dgm:t>
        <a:bodyPr/>
        <a:lstStyle/>
        <a:p>
          <a:endParaRPr lang="en-GB"/>
        </a:p>
      </dgm:t>
    </dgm:pt>
    <dgm:pt modelId="{117EF214-494E-5E4C-832D-6002EEEC8CE4}" type="sibTrans" cxnId="{8CD99146-4231-D642-8D72-AE39E0E7FCF0}">
      <dgm:prSet/>
      <dgm:spPr/>
      <dgm:t>
        <a:bodyPr/>
        <a:lstStyle/>
        <a:p>
          <a:endParaRPr lang="en-GB"/>
        </a:p>
      </dgm:t>
    </dgm:pt>
    <dgm:pt modelId="{F2A61464-BB9F-9B44-87FF-8F26CD8DB05A}" type="pres">
      <dgm:prSet presAssocID="{84108BA4-E8DE-984C-8EEA-82B3ACF614FD}" presName="Name0" presStyleCnt="0">
        <dgm:presLayoutVars>
          <dgm:dir/>
          <dgm:resizeHandles val="exact"/>
        </dgm:presLayoutVars>
      </dgm:prSet>
      <dgm:spPr/>
    </dgm:pt>
    <dgm:pt modelId="{30E99C63-91A3-8345-A98F-8CD5F1B07429}" type="pres">
      <dgm:prSet presAssocID="{5C006D9C-BDA3-A640-A756-1CBDBBBB8310}" presName="node" presStyleLbl="node1" presStyleIdx="0" presStyleCnt="5">
        <dgm:presLayoutVars>
          <dgm:bulletEnabled val="1"/>
        </dgm:presLayoutVars>
      </dgm:prSet>
      <dgm:spPr/>
    </dgm:pt>
    <dgm:pt modelId="{A1C55BEC-CAB0-F94E-89E9-ADEECE3F40B8}" type="pres">
      <dgm:prSet presAssocID="{957A345B-299F-5F4C-A965-9578D25C6CE2}" presName="sibTrans" presStyleLbl="sibTrans2D1" presStyleIdx="0" presStyleCnt="4"/>
      <dgm:spPr/>
    </dgm:pt>
    <dgm:pt modelId="{47C1EA98-8A0B-5D4F-9405-6E7EB52DD17A}" type="pres">
      <dgm:prSet presAssocID="{957A345B-299F-5F4C-A965-9578D25C6CE2}" presName="connectorText" presStyleLbl="sibTrans2D1" presStyleIdx="0" presStyleCnt="4"/>
      <dgm:spPr/>
    </dgm:pt>
    <dgm:pt modelId="{5E3899D0-F618-B749-A96A-A2A1B2FF214F}" type="pres">
      <dgm:prSet presAssocID="{7C50FF27-D359-5F44-94E7-741A27EF4BDA}" presName="node" presStyleLbl="node1" presStyleIdx="1" presStyleCnt="5">
        <dgm:presLayoutVars>
          <dgm:bulletEnabled val="1"/>
        </dgm:presLayoutVars>
      </dgm:prSet>
      <dgm:spPr/>
    </dgm:pt>
    <dgm:pt modelId="{3C026EF2-6B14-2C46-876C-259E891D19AE}" type="pres">
      <dgm:prSet presAssocID="{A99A459F-5318-7A4E-B5F1-870147E90038}" presName="sibTrans" presStyleLbl="sibTrans2D1" presStyleIdx="1" presStyleCnt="4"/>
      <dgm:spPr/>
    </dgm:pt>
    <dgm:pt modelId="{F7966155-4D85-5341-9FFF-3A90D8E49CD0}" type="pres">
      <dgm:prSet presAssocID="{A99A459F-5318-7A4E-B5F1-870147E90038}" presName="connectorText" presStyleLbl="sibTrans2D1" presStyleIdx="1" presStyleCnt="4"/>
      <dgm:spPr/>
    </dgm:pt>
    <dgm:pt modelId="{C039A184-2576-454A-B934-437CA2D3E132}" type="pres">
      <dgm:prSet presAssocID="{E7E04394-1DC9-CE41-ABD6-9EC35F7D4FEC}" presName="node" presStyleLbl="node1" presStyleIdx="2" presStyleCnt="5">
        <dgm:presLayoutVars>
          <dgm:bulletEnabled val="1"/>
        </dgm:presLayoutVars>
      </dgm:prSet>
      <dgm:spPr/>
    </dgm:pt>
    <dgm:pt modelId="{3D47D0A4-833E-8343-9123-8CFEFE115939}" type="pres">
      <dgm:prSet presAssocID="{0A5ED140-F69C-7541-8C22-EDD669301803}" presName="sibTrans" presStyleLbl="sibTrans2D1" presStyleIdx="2" presStyleCnt="4"/>
      <dgm:spPr/>
    </dgm:pt>
    <dgm:pt modelId="{5C8FC460-90E3-8849-BB0D-B9D80393E65E}" type="pres">
      <dgm:prSet presAssocID="{0A5ED140-F69C-7541-8C22-EDD669301803}" presName="connectorText" presStyleLbl="sibTrans2D1" presStyleIdx="2" presStyleCnt="4"/>
      <dgm:spPr/>
    </dgm:pt>
    <dgm:pt modelId="{568E416C-8669-7343-92F7-EB03C7C41E3D}" type="pres">
      <dgm:prSet presAssocID="{EC32AB18-A738-C648-92A4-C642D7F4FA19}" presName="node" presStyleLbl="node1" presStyleIdx="3" presStyleCnt="5">
        <dgm:presLayoutVars>
          <dgm:bulletEnabled val="1"/>
        </dgm:presLayoutVars>
      </dgm:prSet>
      <dgm:spPr/>
    </dgm:pt>
    <dgm:pt modelId="{BF3C738F-DDF3-0F45-91D0-15F345696CA0}" type="pres">
      <dgm:prSet presAssocID="{229C23D2-843D-894B-9F81-064CA83479FB}" presName="sibTrans" presStyleLbl="sibTrans2D1" presStyleIdx="3" presStyleCnt="4"/>
      <dgm:spPr/>
    </dgm:pt>
    <dgm:pt modelId="{D4F29703-2FF5-D842-8D81-C05CECF6D2E8}" type="pres">
      <dgm:prSet presAssocID="{229C23D2-843D-894B-9F81-064CA83479FB}" presName="connectorText" presStyleLbl="sibTrans2D1" presStyleIdx="3" presStyleCnt="4"/>
      <dgm:spPr/>
    </dgm:pt>
    <dgm:pt modelId="{85752F20-2C85-E14B-832E-153102261384}" type="pres">
      <dgm:prSet presAssocID="{62239CB8-6DAF-884F-B50D-AEF5B70B32E2}" presName="node" presStyleLbl="node1" presStyleIdx="4" presStyleCnt="5">
        <dgm:presLayoutVars>
          <dgm:bulletEnabled val="1"/>
        </dgm:presLayoutVars>
      </dgm:prSet>
      <dgm:spPr/>
    </dgm:pt>
  </dgm:ptLst>
  <dgm:cxnLst>
    <dgm:cxn modelId="{8B8FD303-2AA0-854F-806F-7C57C96641DF}" srcId="{84108BA4-E8DE-984C-8EEA-82B3ACF614FD}" destId="{E7E04394-1DC9-CE41-ABD6-9EC35F7D4FEC}" srcOrd="2" destOrd="0" parTransId="{3C0222CB-D981-904A-A310-00742108F244}" sibTransId="{0A5ED140-F69C-7541-8C22-EDD669301803}"/>
    <dgm:cxn modelId="{A19EEC05-DB3F-4C45-B0D9-D2C544B084CD}" type="presOf" srcId="{229C23D2-843D-894B-9F81-064CA83479FB}" destId="{BF3C738F-DDF3-0F45-91D0-15F345696CA0}" srcOrd="0" destOrd="0" presId="urn:microsoft.com/office/officeart/2005/8/layout/process1"/>
    <dgm:cxn modelId="{0577772D-1AC5-354F-90AB-0CE80A95329C}" type="presOf" srcId="{EC32AB18-A738-C648-92A4-C642D7F4FA19}" destId="{568E416C-8669-7343-92F7-EB03C7C41E3D}" srcOrd="0" destOrd="0" presId="urn:microsoft.com/office/officeart/2005/8/layout/process1"/>
    <dgm:cxn modelId="{0B49B438-71B0-0745-B82C-1714D186DF4D}" type="presOf" srcId="{84108BA4-E8DE-984C-8EEA-82B3ACF614FD}" destId="{F2A61464-BB9F-9B44-87FF-8F26CD8DB05A}" srcOrd="0" destOrd="0" presId="urn:microsoft.com/office/officeart/2005/8/layout/process1"/>
    <dgm:cxn modelId="{8CD99146-4231-D642-8D72-AE39E0E7FCF0}" srcId="{84108BA4-E8DE-984C-8EEA-82B3ACF614FD}" destId="{62239CB8-6DAF-884F-B50D-AEF5B70B32E2}" srcOrd="4" destOrd="0" parTransId="{9F3CC2AE-840C-DB41-89BB-89AA9C06D76A}" sibTransId="{117EF214-494E-5E4C-832D-6002EEEC8CE4}"/>
    <dgm:cxn modelId="{64DE5B52-D516-F947-8D64-1B6773BE00A4}" type="presOf" srcId="{E7E04394-1DC9-CE41-ABD6-9EC35F7D4FEC}" destId="{C039A184-2576-454A-B934-437CA2D3E132}" srcOrd="0" destOrd="0" presId="urn:microsoft.com/office/officeart/2005/8/layout/process1"/>
    <dgm:cxn modelId="{7AAA7F63-3BBC-6B42-9B4E-1C11D38C4C35}" srcId="{84108BA4-E8DE-984C-8EEA-82B3ACF614FD}" destId="{EC32AB18-A738-C648-92A4-C642D7F4FA19}" srcOrd="3" destOrd="0" parTransId="{C072EA5E-0A4C-B64D-9936-B41EA24C96AD}" sibTransId="{229C23D2-843D-894B-9F81-064CA83479FB}"/>
    <dgm:cxn modelId="{F9A7486C-945D-D345-917B-222EDE1A6881}" srcId="{84108BA4-E8DE-984C-8EEA-82B3ACF614FD}" destId="{7C50FF27-D359-5F44-94E7-741A27EF4BDA}" srcOrd="1" destOrd="0" parTransId="{B2A72BC5-B8A4-1E42-AEE1-F04E284DF8AE}" sibTransId="{A99A459F-5318-7A4E-B5F1-870147E90038}"/>
    <dgm:cxn modelId="{8B695371-0089-B74D-B740-7A0F5FA7428A}" type="presOf" srcId="{957A345B-299F-5F4C-A965-9578D25C6CE2}" destId="{A1C55BEC-CAB0-F94E-89E9-ADEECE3F40B8}" srcOrd="0" destOrd="0" presId="urn:microsoft.com/office/officeart/2005/8/layout/process1"/>
    <dgm:cxn modelId="{C9CE1D86-7192-7949-BB6A-B4F2F98632A2}" type="presOf" srcId="{229C23D2-843D-894B-9F81-064CA83479FB}" destId="{D4F29703-2FF5-D842-8D81-C05CECF6D2E8}" srcOrd="1" destOrd="0" presId="urn:microsoft.com/office/officeart/2005/8/layout/process1"/>
    <dgm:cxn modelId="{17A55E88-7CDF-F449-A090-0077CEED4155}" type="presOf" srcId="{A99A459F-5318-7A4E-B5F1-870147E90038}" destId="{3C026EF2-6B14-2C46-876C-259E891D19AE}" srcOrd="0" destOrd="0" presId="urn:microsoft.com/office/officeart/2005/8/layout/process1"/>
    <dgm:cxn modelId="{FC4FD99F-79A7-5546-8DEF-BE2021637D4C}" type="presOf" srcId="{62239CB8-6DAF-884F-B50D-AEF5B70B32E2}" destId="{85752F20-2C85-E14B-832E-153102261384}" srcOrd="0" destOrd="0" presId="urn:microsoft.com/office/officeart/2005/8/layout/process1"/>
    <dgm:cxn modelId="{AE8B52A1-CDD4-5A44-93D0-23468ADDA5C1}" type="presOf" srcId="{7C50FF27-D359-5F44-94E7-741A27EF4BDA}" destId="{5E3899D0-F618-B749-A96A-A2A1B2FF214F}" srcOrd="0" destOrd="0" presId="urn:microsoft.com/office/officeart/2005/8/layout/process1"/>
    <dgm:cxn modelId="{B76CEBAE-B704-6E4E-A21F-5D283EB08210}" type="presOf" srcId="{0A5ED140-F69C-7541-8C22-EDD669301803}" destId="{3D47D0A4-833E-8343-9123-8CFEFE115939}" srcOrd="0" destOrd="0" presId="urn:microsoft.com/office/officeart/2005/8/layout/process1"/>
    <dgm:cxn modelId="{F5783FB5-7B95-CF4E-9096-4C69AD151F87}" type="presOf" srcId="{0A5ED140-F69C-7541-8C22-EDD669301803}" destId="{5C8FC460-90E3-8849-BB0D-B9D80393E65E}" srcOrd="1" destOrd="0" presId="urn:microsoft.com/office/officeart/2005/8/layout/process1"/>
    <dgm:cxn modelId="{FB3F89E8-B6EF-7446-B42E-E7DE3B1BD398}" type="presOf" srcId="{5C006D9C-BDA3-A640-A756-1CBDBBBB8310}" destId="{30E99C63-91A3-8345-A98F-8CD5F1B07429}" srcOrd="0" destOrd="0" presId="urn:microsoft.com/office/officeart/2005/8/layout/process1"/>
    <dgm:cxn modelId="{4E65ECF3-E3E0-0845-A6AF-6C1AC0C3BB08}" type="presOf" srcId="{957A345B-299F-5F4C-A965-9578D25C6CE2}" destId="{47C1EA98-8A0B-5D4F-9405-6E7EB52DD17A}" srcOrd="1" destOrd="0" presId="urn:microsoft.com/office/officeart/2005/8/layout/process1"/>
    <dgm:cxn modelId="{F9C542F8-305D-FD47-9354-84CBBE77B5D9}" srcId="{84108BA4-E8DE-984C-8EEA-82B3ACF614FD}" destId="{5C006D9C-BDA3-A640-A756-1CBDBBBB8310}" srcOrd="0" destOrd="0" parTransId="{17C47636-7A4E-5744-855A-52F205BEC72F}" sibTransId="{957A345B-299F-5F4C-A965-9578D25C6CE2}"/>
    <dgm:cxn modelId="{FADE45F8-1C12-534D-98CC-7A7D00160C69}" type="presOf" srcId="{A99A459F-5318-7A4E-B5F1-870147E90038}" destId="{F7966155-4D85-5341-9FFF-3A90D8E49CD0}" srcOrd="1" destOrd="0" presId="urn:microsoft.com/office/officeart/2005/8/layout/process1"/>
    <dgm:cxn modelId="{73FAE9A3-66BD-F24D-8D4C-0525210AFE40}" type="presParOf" srcId="{F2A61464-BB9F-9B44-87FF-8F26CD8DB05A}" destId="{30E99C63-91A3-8345-A98F-8CD5F1B07429}" srcOrd="0" destOrd="0" presId="urn:microsoft.com/office/officeart/2005/8/layout/process1"/>
    <dgm:cxn modelId="{F2A3BA06-79B2-7341-88D4-7F83BE4DB1E9}" type="presParOf" srcId="{F2A61464-BB9F-9B44-87FF-8F26CD8DB05A}" destId="{A1C55BEC-CAB0-F94E-89E9-ADEECE3F40B8}" srcOrd="1" destOrd="0" presId="urn:microsoft.com/office/officeart/2005/8/layout/process1"/>
    <dgm:cxn modelId="{0B5AE5BB-AE9C-444D-B982-600BD7380036}" type="presParOf" srcId="{A1C55BEC-CAB0-F94E-89E9-ADEECE3F40B8}" destId="{47C1EA98-8A0B-5D4F-9405-6E7EB52DD17A}" srcOrd="0" destOrd="0" presId="urn:microsoft.com/office/officeart/2005/8/layout/process1"/>
    <dgm:cxn modelId="{6A2BC234-93FD-9A49-8A73-AC924CFB63B9}" type="presParOf" srcId="{F2A61464-BB9F-9B44-87FF-8F26CD8DB05A}" destId="{5E3899D0-F618-B749-A96A-A2A1B2FF214F}" srcOrd="2" destOrd="0" presId="urn:microsoft.com/office/officeart/2005/8/layout/process1"/>
    <dgm:cxn modelId="{F8BC8B56-C568-8F4B-B94E-66B87886442E}" type="presParOf" srcId="{F2A61464-BB9F-9B44-87FF-8F26CD8DB05A}" destId="{3C026EF2-6B14-2C46-876C-259E891D19AE}" srcOrd="3" destOrd="0" presId="urn:microsoft.com/office/officeart/2005/8/layout/process1"/>
    <dgm:cxn modelId="{B06C8F92-0495-F649-BBA1-4E704489F08A}" type="presParOf" srcId="{3C026EF2-6B14-2C46-876C-259E891D19AE}" destId="{F7966155-4D85-5341-9FFF-3A90D8E49CD0}" srcOrd="0" destOrd="0" presId="urn:microsoft.com/office/officeart/2005/8/layout/process1"/>
    <dgm:cxn modelId="{2A0D2BC1-9BF6-734A-B6B0-D09A8DB559CF}" type="presParOf" srcId="{F2A61464-BB9F-9B44-87FF-8F26CD8DB05A}" destId="{C039A184-2576-454A-B934-437CA2D3E132}" srcOrd="4" destOrd="0" presId="urn:microsoft.com/office/officeart/2005/8/layout/process1"/>
    <dgm:cxn modelId="{DC2D5F9A-7BF6-0F4B-9897-514DA02F9FB5}" type="presParOf" srcId="{F2A61464-BB9F-9B44-87FF-8F26CD8DB05A}" destId="{3D47D0A4-833E-8343-9123-8CFEFE115939}" srcOrd="5" destOrd="0" presId="urn:microsoft.com/office/officeart/2005/8/layout/process1"/>
    <dgm:cxn modelId="{7D0B8ABE-C198-7E45-84C9-EB70E16366E6}" type="presParOf" srcId="{3D47D0A4-833E-8343-9123-8CFEFE115939}" destId="{5C8FC460-90E3-8849-BB0D-B9D80393E65E}" srcOrd="0" destOrd="0" presId="urn:microsoft.com/office/officeart/2005/8/layout/process1"/>
    <dgm:cxn modelId="{57071EE9-F2AF-1E47-AB5F-031A13A05AD3}" type="presParOf" srcId="{F2A61464-BB9F-9B44-87FF-8F26CD8DB05A}" destId="{568E416C-8669-7343-92F7-EB03C7C41E3D}" srcOrd="6" destOrd="0" presId="urn:microsoft.com/office/officeart/2005/8/layout/process1"/>
    <dgm:cxn modelId="{EB5304AE-2C14-8C45-8542-C984D30611A0}" type="presParOf" srcId="{F2A61464-BB9F-9B44-87FF-8F26CD8DB05A}" destId="{BF3C738F-DDF3-0F45-91D0-15F345696CA0}" srcOrd="7" destOrd="0" presId="urn:microsoft.com/office/officeart/2005/8/layout/process1"/>
    <dgm:cxn modelId="{826859D7-7BEE-024E-886C-8F811073C7C2}" type="presParOf" srcId="{BF3C738F-DDF3-0F45-91D0-15F345696CA0}" destId="{D4F29703-2FF5-D842-8D81-C05CECF6D2E8}" srcOrd="0" destOrd="0" presId="urn:microsoft.com/office/officeart/2005/8/layout/process1"/>
    <dgm:cxn modelId="{DBBCFA79-1AB9-D44D-ADDD-AB2C30EA534E}" type="presParOf" srcId="{F2A61464-BB9F-9B44-87FF-8F26CD8DB05A}" destId="{85752F20-2C85-E14B-832E-15310226138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27902-B897-499B-A35B-BA969D7A8FFF}">
      <dsp:nvSpPr>
        <dsp:cNvPr id="0" name=""/>
        <dsp:cNvSpPr/>
      </dsp:nvSpPr>
      <dsp:spPr>
        <a:xfrm>
          <a:off x="1301414" y="17843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AE4E4-D6D8-4D14-9C20-D5D271A75E8D}">
      <dsp:nvSpPr>
        <dsp:cNvPr id="0" name=""/>
        <dsp:cNvSpPr/>
      </dsp:nvSpPr>
      <dsp:spPr>
        <a:xfrm>
          <a:off x="1667039" y="383468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31588-6B49-4EB9-8CFF-13730A542C0F}">
      <dsp:nvSpPr>
        <dsp:cNvPr id="0" name=""/>
        <dsp:cNvSpPr/>
      </dsp:nvSpPr>
      <dsp:spPr>
        <a:xfrm>
          <a:off x="752976" y="226784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Ransomeware-as-a-service (RaaS)</a:t>
          </a:r>
        </a:p>
      </dsp:txBody>
      <dsp:txXfrm>
        <a:off x="752976" y="2267843"/>
        <a:ext cx="2812500" cy="720000"/>
      </dsp:txXfrm>
    </dsp:sp>
    <dsp:sp modelId="{994AD4FD-208F-4878-9384-ED733D108F75}">
      <dsp:nvSpPr>
        <dsp:cNvPr id="0" name=""/>
        <dsp:cNvSpPr/>
      </dsp:nvSpPr>
      <dsp:spPr>
        <a:xfrm>
          <a:off x="4606102" y="17843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F7E3BD-91DD-4C1E-8B2A-883ED1011107}">
      <dsp:nvSpPr>
        <dsp:cNvPr id="0" name=""/>
        <dsp:cNvSpPr/>
      </dsp:nvSpPr>
      <dsp:spPr>
        <a:xfrm>
          <a:off x="4971727" y="383468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9B97D-1282-47F4-B78D-E7EB23B1E39D}">
      <dsp:nvSpPr>
        <dsp:cNvPr id="0" name=""/>
        <dsp:cNvSpPr/>
      </dsp:nvSpPr>
      <dsp:spPr>
        <a:xfrm>
          <a:off x="4057664" y="226784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dirty="0"/>
            <a:t>AI-driven phishing/vishing attacks</a:t>
          </a:r>
          <a:r>
            <a:rPr lang="en-US" sz="1600" kern="1200" dirty="0"/>
            <a:t> </a:t>
          </a:r>
        </a:p>
      </dsp:txBody>
      <dsp:txXfrm>
        <a:off x="4057664" y="2267843"/>
        <a:ext cx="2812500" cy="720000"/>
      </dsp:txXfrm>
    </dsp:sp>
    <dsp:sp modelId="{87F83152-F38C-41ED-B2CB-9D7D546E0D0E}">
      <dsp:nvSpPr>
        <dsp:cNvPr id="0" name=""/>
        <dsp:cNvSpPr/>
      </dsp:nvSpPr>
      <dsp:spPr>
        <a:xfrm>
          <a:off x="7910789" y="17843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0BE18-B0B8-4FB6-9C2A-2B176870C38B}">
      <dsp:nvSpPr>
        <dsp:cNvPr id="0" name=""/>
        <dsp:cNvSpPr/>
      </dsp:nvSpPr>
      <dsp:spPr>
        <a:xfrm>
          <a:off x="8276414" y="383468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101C4-94EA-4FAF-8910-6B209F407257}">
      <dsp:nvSpPr>
        <dsp:cNvPr id="0" name=""/>
        <dsp:cNvSpPr/>
      </dsp:nvSpPr>
      <dsp:spPr>
        <a:xfrm>
          <a:off x="7362352" y="226784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/>
            <a:t>Cloud misconfigurations</a:t>
          </a:r>
          <a:endParaRPr lang="en-US" sz="1600" kern="1200"/>
        </a:p>
      </dsp:txBody>
      <dsp:txXfrm>
        <a:off x="7362352" y="2267843"/>
        <a:ext cx="281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99C63-91A3-8345-A98F-8CD5F1B07429}">
      <dsp:nvSpPr>
        <dsp:cNvPr id="0" name=""/>
        <dsp:cNvSpPr/>
      </dsp:nvSpPr>
      <dsp:spPr>
        <a:xfrm>
          <a:off x="5134" y="290834"/>
          <a:ext cx="1591716" cy="9550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Detect</a:t>
          </a:r>
        </a:p>
      </dsp:txBody>
      <dsp:txXfrm>
        <a:off x="33106" y="318806"/>
        <a:ext cx="1535772" cy="899086"/>
      </dsp:txXfrm>
    </dsp:sp>
    <dsp:sp modelId="{A1C55BEC-CAB0-F94E-89E9-ADEECE3F40B8}">
      <dsp:nvSpPr>
        <dsp:cNvPr id="0" name=""/>
        <dsp:cNvSpPr/>
      </dsp:nvSpPr>
      <dsp:spPr>
        <a:xfrm>
          <a:off x="1756023" y="570977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756023" y="649926"/>
        <a:ext cx="236210" cy="236847"/>
      </dsp:txXfrm>
    </dsp:sp>
    <dsp:sp modelId="{5E3899D0-F618-B749-A96A-A2A1B2FF214F}">
      <dsp:nvSpPr>
        <dsp:cNvPr id="0" name=""/>
        <dsp:cNvSpPr/>
      </dsp:nvSpPr>
      <dsp:spPr>
        <a:xfrm>
          <a:off x="2233538" y="290834"/>
          <a:ext cx="1591716" cy="9550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Analyse</a:t>
          </a:r>
        </a:p>
      </dsp:txBody>
      <dsp:txXfrm>
        <a:off x="2261510" y="318806"/>
        <a:ext cx="1535772" cy="899086"/>
      </dsp:txXfrm>
    </dsp:sp>
    <dsp:sp modelId="{3C026EF2-6B14-2C46-876C-259E891D19AE}">
      <dsp:nvSpPr>
        <dsp:cNvPr id="0" name=""/>
        <dsp:cNvSpPr/>
      </dsp:nvSpPr>
      <dsp:spPr>
        <a:xfrm>
          <a:off x="3984426" y="570977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984426" y="649926"/>
        <a:ext cx="236210" cy="236847"/>
      </dsp:txXfrm>
    </dsp:sp>
    <dsp:sp modelId="{C039A184-2576-454A-B934-437CA2D3E132}">
      <dsp:nvSpPr>
        <dsp:cNvPr id="0" name=""/>
        <dsp:cNvSpPr/>
      </dsp:nvSpPr>
      <dsp:spPr>
        <a:xfrm>
          <a:off x="4461941" y="290834"/>
          <a:ext cx="1591716" cy="9550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Contain</a:t>
          </a:r>
        </a:p>
      </dsp:txBody>
      <dsp:txXfrm>
        <a:off x="4489913" y="318806"/>
        <a:ext cx="1535772" cy="899086"/>
      </dsp:txXfrm>
    </dsp:sp>
    <dsp:sp modelId="{3D47D0A4-833E-8343-9123-8CFEFE115939}">
      <dsp:nvSpPr>
        <dsp:cNvPr id="0" name=""/>
        <dsp:cNvSpPr/>
      </dsp:nvSpPr>
      <dsp:spPr>
        <a:xfrm>
          <a:off x="6212830" y="570977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212830" y="649926"/>
        <a:ext cx="236210" cy="236847"/>
      </dsp:txXfrm>
    </dsp:sp>
    <dsp:sp modelId="{568E416C-8669-7343-92F7-EB03C7C41E3D}">
      <dsp:nvSpPr>
        <dsp:cNvPr id="0" name=""/>
        <dsp:cNvSpPr/>
      </dsp:nvSpPr>
      <dsp:spPr>
        <a:xfrm>
          <a:off x="6690345" y="290834"/>
          <a:ext cx="1591716" cy="95503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Eradicate</a:t>
          </a:r>
        </a:p>
      </dsp:txBody>
      <dsp:txXfrm>
        <a:off x="6718317" y="318806"/>
        <a:ext cx="1535772" cy="899086"/>
      </dsp:txXfrm>
    </dsp:sp>
    <dsp:sp modelId="{BF3C738F-DDF3-0F45-91D0-15F345696CA0}">
      <dsp:nvSpPr>
        <dsp:cNvPr id="0" name=""/>
        <dsp:cNvSpPr/>
      </dsp:nvSpPr>
      <dsp:spPr>
        <a:xfrm>
          <a:off x="8441233" y="570977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8441233" y="649926"/>
        <a:ext cx="236210" cy="236847"/>
      </dsp:txXfrm>
    </dsp:sp>
    <dsp:sp modelId="{85752F20-2C85-E14B-832E-153102261384}">
      <dsp:nvSpPr>
        <dsp:cNvPr id="0" name=""/>
        <dsp:cNvSpPr/>
      </dsp:nvSpPr>
      <dsp:spPr>
        <a:xfrm>
          <a:off x="8918748" y="290834"/>
          <a:ext cx="1591716" cy="95503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Recover</a:t>
          </a:r>
        </a:p>
      </dsp:txBody>
      <dsp:txXfrm>
        <a:off x="8946720" y="318806"/>
        <a:ext cx="1535772" cy="899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8388C-E9C7-2A03-930C-6F98D0CA9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5F9D2D-1C49-99BF-5BF2-47C0217CC4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D6CC7-C5F0-1F0D-82CA-BE792D560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3CCE0-CA95-DA62-D910-92B7367BA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9B9BF-70DC-55DC-1B4B-D1C283765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471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1B5F-93A0-1A76-02C8-6CB3739D7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D67B5-BC49-7D64-4124-1F81135DB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FCCCF-A1DB-A446-A48B-0349DC142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300C1-9BF7-7C50-34B7-B61AF5E16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D6347-9B69-F40F-3AFB-E492C47A9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9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D986F-C00F-9B42-6F15-3E82A8AA0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4F02A5-F7EA-7345-EF40-F4D4A5D03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4053C-4CCA-9684-6D4B-959EFC7B9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0AAB8-51BE-542C-7FBF-C8D59E6F6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22B0A-9949-05A1-5078-39E7F4D90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825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FB309-009A-4CE2-7A2C-A119B96E6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6A6BE-8C88-2B7B-D6C2-7AE8DA772F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48879F-71B3-626C-067C-94824DD4B4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9ED67B-EBEA-D6AE-8621-F3D9DD118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E8473-CF00-D6B1-9068-B0EFD8242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25BAF0-888B-312A-F484-EE3B5A5D7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124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6986-348E-2DD6-1E27-3816061AF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C343F4-BED2-CC2D-A6D0-81F846854B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6BAC5-6651-1451-9D2E-A1DC93E24F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FC102-06A8-8EBF-106F-471F484DCB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401CFD-C307-6577-8D47-4337F0983B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7012AB-E1DD-4851-83E8-C71022F5A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987DFC-2374-6E72-89E1-5A71BBFA9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5B884F-B0E5-F150-FCEA-D02029628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007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62629-986F-713D-E6D8-AF54069B0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83EA5E-FBEB-57FF-B024-6B932AF2C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CC1D91-CDCD-D237-52C3-16344E9ED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AAE129-5BE6-5D48-F572-01F3118A2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96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0C4A52-E97A-00A7-1421-531714125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26331F-7348-40D0-27DF-34480E044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D0ADD0-89C3-47E1-F1BC-07F8455C8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658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F9EC1-1FC6-E184-4CF6-383AB8233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8F25B-AFD2-669F-275B-03F871BE3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5436A-5329-1112-74F2-0DDF55660D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F6525-CBFB-D6FD-7DF7-BCD0FB82C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D6AA8C-EDC3-E0AE-861C-21D6CF1EA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D403D-9A85-BA7B-5F26-4F231E8C1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165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8D613-0A1B-8C3B-628D-037B689F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554ED6-5437-D029-B0FA-20AC537AC8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E10F0B-DAC9-B862-827E-220FDEFFF2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087793-188B-E5E9-00AF-7AEF30396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51150-CF28-35A2-053C-00D8B0021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12EF7A-775F-BF96-52CB-C9D4D8CC9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02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EB2A8-8EDE-0F18-6DC8-7131A8500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FEE378-226B-516C-4E9F-5D7F3D6937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5B8E9-3346-DCD9-8CA9-6D8A99431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BAD513-719C-8D41-09CF-DEAD98DB6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C96A-8543-4E72-9354-71239F132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81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7D855E-A24E-9CB6-CA36-EFF92177BA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C996B3-4173-579D-D835-A415E577CB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A9B35-2F94-D5AC-6435-E97C3B408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A1860-CF6C-707E-6743-ADDEFFE1E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DE363-0753-5B22-2C8B-6C6338266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03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B116C9-753A-9FCD-14F4-5EC7C05BC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B99D33-D8E0-C8BF-53E7-55B05F319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6681E-8AEE-9E51-BEA1-AD58D2893C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0E96FD-2F0F-F54B-BBFE-C058EBEC0D8A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A0DA4-19AC-6A8D-B1F7-B6881A2173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96F27-91FF-B4C6-262E-E9DE60F092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B5F1AB-4B51-AE49-B2CC-01949B150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775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pic>
        <p:nvPicPr>
          <p:cNvPr id="5" name="Picture 4" descr="3D face graphic">
            <a:extLst>
              <a:ext uri="{FF2B5EF4-FFF2-40B4-BE49-F238E27FC236}">
                <a16:creationId xmlns:a16="http://schemas.microsoft.com/office/drawing/2014/main" id="{EFD20131-D711-5947-D21B-44AECC079E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9988" b="574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E12E5B-8E3F-1E19-27F3-CE67B6D16A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noProof="1">
                <a:solidFill>
                  <a:srgbClr val="FFFFFF"/>
                </a:solidFill>
              </a:rPr>
              <a:t>Improving Cybersecurity at VTAM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84F67C-AAA2-3F2C-E593-CA2D8A0ED2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25000" lnSpcReduction="20000"/>
          </a:bodyPr>
          <a:lstStyle/>
          <a:p>
            <a:r>
              <a:rPr lang="en-GB" sz="12800" noProof="1">
                <a:solidFill>
                  <a:srgbClr val="FFFFFF"/>
                </a:solidFill>
              </a:rPr>
              <a:t>Adopting a Zero-Trust approach to modern attacks </a:t>
            </a:r>
          </a:p>
          <a:p>
            <a:endParaRPr lang="en-GB" sz="600" noProof="1">
              <a:solidFill>
                <a:srgbClr val="FFFFFF"/>
              </a:solidFill>
            </a:endParaRPr>
          </a:p>
          <a:p>
            <a:endParaRPr lang="en-GB" sz="600" noProof="1">
              <a:solidFill>
                <a:srgbClr val="FFFFFF"/>
              </a:solidFill>
            </a:endParaRPr>
          </a:p>
          <a:p>
            <a:endParaRPr lang="en-GB" sz="600" noProof="1">
              <a:solidFill>
                <a:srgbClr val="FFFFFF"/>
              </a:solidFill>
            </a:endParaRPr>
          </a:p>
          <a:p>
            <a:endParaRPr lang="en-GB" sz="600" noProof="1">
              <a:solidFill>
                <a:srgbClr val="FFFFFF"/>
              </a:solidFill>
            </a:endParaRPr>
          </a:p>
          <a:p>
            <a:endParaRPr lang="en-GB" sz="600" noProof="1">
              <a:solidFill>
                <a:srgbClr val="FFFFFF"/>
              </a:solidFill>
            </a:endParaRPr>
          </a:p>
          <a:p>
            <a:r>
              <a:rPr lang="en-GB" sz="11200" noProof="1">
                <a:solidFill>
                  <a:srgbClr val="FFFFFF"/>
                </a:solidFill>
              </a:rPr>
              <a:t>Tristan Budenis | 2428021 | 2428021@student.uwtsd.ac.uk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496870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pic>
        <p:nvPicPr>
          <p:cNvPr id="5" name="Picture 4" descr="A finger pointing on a tablet with green neon lights">
            <a:extLst>
              <a:ext uri="{FF2B5EF4-FFF2-40B4-BE49-F238E27FC236}">
                <a16:creationId xmlns:a16="http://schemas.microsoft.com/office/drawing/2014/main" id="{856D37DD-90B0-B7D6-39E0-A498299295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028" r="-2" b="-2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7" name="Picture 6" descr="Hands of person wearing grey sweater typing on laptop with a tablet, digital pen, and cup of coffee">
            <a:extLst>
              <a:ext uri="{FF2B5EF4-FFF2-40B4-BE49-F238E27FC236}">
                <a16:creationId xmlns:a16="http://schemas.microsoft.com/office/drawing/2014/main" id="{CE8CC327-E143-4513-F945-B1EC3D8004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425" r="-2" b="9601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A361F-A0F4-F36F-CF28-CDBD8FD4E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noProof="1"/>
              <a:t>Current landscape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D368D-ED08-1B4B-3269-A53D39F5C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 noProof="1"/>
              <a:t>VTAM has experienced recent cyber incidents:</a:t>
            </a:r>
          </a:p>
          <a:p>
            <a:pPr lvl="1"/>
            <a:r>
              <a:rPr lang="en-GB" sz="2000" noProof="1"/>
              <a:t>Sophisticated phishing attack bypassing email filters </a:t>
            </a:r>
          </a:p>
          <a:p>
            <a:pPr lvl="1"/>
            <a:r>
              <a:rPr lang="en-GB" sz="2000" noProof="1"/>
              <a:t>Attempted ransomware infection</a:t>
            </a:r>
          </a:p>
          <a:p>
            <a:r>
              <a:rPr lang="en-GB" sz="2000" noProof="1"/>
              <a:t>Increasing reliance on:</a:t>
            </a:r>
          </a:p>
          <a:p>
            <a:pPr lvl="1"/>
            <a:r>
              <a:rPr lang="en-GB" sz="2000" noProof="1"/>
              <a:t>Cloud services (SaaS) </a:t>
            </a:r>
          </a:p>
          <a:p>
            <a:pPr lvl="1"/>
            <a:r>
              <a:rPr lang="en-GB" sz="2000" noProof="1"/>
              <a:t>Hybrid working environments</a:t>
            </a:r>
          </a:p>
          <a:p>
            <a:pPr marL="0" indent="0">
              <a:buNone/>
            </a:pPr>
            <a:r>
              <a:rPr lang="en-GB" sz="2000" noProof="1"/>
              <a:t>These risks highlight the need for a modern, proactive security framework based on Zero Trust principles</a:t>
            </a:r>
          </a:p>
          <a:p>
            <a:pPr marL="457200" lvl="1" indent="0">
              <a:buNone/>
            </a:pPr>
            <a:endParaRPr lang="en-GB" sz="2000" noProof="1"/>
          </a:p>
          <a:p>
            <a:pPr lvl="1"/>
            <a:endParaRPr lang="en-GB" sz="2000" noProof="1"/>
          </a:p>
        </p:txBody>
      </p:sp>
    </p:spTree>
    <p:extLst>
      <p:ext uri="{BB962C8B-B14F-4D97-AF65-F5344CB8AC3E}">
        <p14:creationId xmlns:p14="http://schemas.microsoft.com/office/powerpoint/2010/main" val="8285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49437-A1B3-6D18-8454-F907AC176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GB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Business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F50A0-72F4-66A6-FE87-152215B0C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 fontScale="92500" lnSpcReduction="10000"/>
          </a:bodyPr>
          <a:lstStyle/>
          <a:p>
            <a:r>
              <a:rPr lang="en-GB" sz="20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Cybersecurity is required for the entire business</a:t>
            </a:r>
          </a:p>
          <a:p>
            <a:r>
              <a:rPr lang="en-GB" sz="20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Potential areas of concern for VTAM:</a:t>
            </a:r>
          </a:p>
          <a:p>
            <a:pPr lvl="1"/>
            <a:r>
              <a:rPr lang="en-GB" sz="20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Financial loss</a:t>
            </a:r>
          </a:p>
          <a:p>
            <a:pPr lvl="1"/>
            <a:r>
              <a:rPr lang="en-GB" sz="20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Reputational damage </a:t>
            </a:r>
          </a:p>
          <a:p>
            <a:pPr lvl="1"/>
            <a:r>
              <a:rPr lang="en-GB" sz="20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Regulatory repercussions</a:t>
            </a:r>
          </a:p>
          <a:p>
            <a:r>
              <a:rPr lang="en-GB" sz="2000" noProof="1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 the modern threat helps organise the right protection  </a:t>
            </a:r>
          </a:p>
          <a:p>
            <a:r>
              <a:rPr lang="en-GB" sz="2000" dirty="0"/>
              <a:t>Financial institutions are high-value ransomware and phishing targets due to sensitive financial and client data.</a:t>
            </a:r>
            <a:endParaRPr lang="en-GB" sz="2000" noProof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Stock market quotes on screen in city">
            <a:extLst>
              <a:ext uri="{FF2B5EF4-FFF2-40B4-BE49-F238E27FC236}">
                <a16:creationId xmlns:a16="http://schemas.microsoft.com/office/drawing/2014/main" id="{2A4B79B7-978A-700D-875B-8166B24B7E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02" r="3" b="3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7" name="Picture 6" descr="Adviser talking with client">
            <a:extLst>
              <a:ext uri="{FF2B5EF4-FFF2-40B4-BE49-F238E27FC236}">
                <a16:creationId xmlns:a16="http://schemas.microsoft.com/office/drawing/2014/main" id="{18371625-4940-AB3F-96A8-48852F6965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940" r="-3" b="15922"/>
          <a:stretch>
            <a:fillRect/>
          </a:stretch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2776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D7AB37-C5E9-F76E-83ED-8D6F9053B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Modern landscape of cybersecurity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E064263-55B3-2D3A-164E-2E613C7A6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049908"/>
              </p:ext>
            </p:extLst>
          </p:nvPr>
        </p:nvGraphicFramePr>
        <p:xfrm>
          <a:off x="644056" y="2112580"/>
          <a:ext cx="10927829" cy="3005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B5B0D75C-DB9E-A72F-F0BF-7F9535D2DDEF}"/>
              </a:ext>
            </a:extLst>
          </p:cNvPr>
          <p:cNvSpPr/>
          <p:nvPr/>
        </p:nvSpPr>
        <p:spPr>
          <a:xfrm>
            <a:off x="1153427" y="5188017"/>
            <a:ext cx="9885145" cy="1068404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ysClr val="windowText" lastClr="000000"/>
                </a:solidFill>
              </a:rPr>
              <a:t>Software supply chain compromises, E.G. MOVEit breach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ysClr val="windowText" lastClr="000000"/>
                </a:solidFill>
              </a:rPr>
              <a:t>Third-party vendor compromise risks</a:t>
            </a:r>
            <a:endParaRPr lang="en-US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27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57" name="Freeform: Shape 2056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59" name="Freeform: Shape 2058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4256D-0430-EBD1-7FC7-2CDFE185E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Zero Trust Approach</a:t>
            </a: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F61486-2BB6-FB9A-51A9-E6529B8FF973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/>
            </a:lvl1pPr>
            <a:lvl2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/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US" sz="1700" dirty="0"/>
              <a:t>At the center of Zero trust is “Never trust, always verify” </a:t>
            </a:r>
          </a:p>
          <a:p>
            <a:r>
              <a:rPr lang="en-US" sz="1700" dirty="0"/>
              <a:t>Key themes include:</a:t>
            </a:r>
          </a:p>
          <a:p>
            <a:pPr lvl="1"/>
            <a:r>
              <a:rPr lang="en-US" sz="1700" dirty="0"/>
              <a:t>Consistent authentication</a:t>
            </a:r>
          </a:p>
          <a:p>
            <a:pPr lvl="1"/>
            <a:r>
              <a:rPr lang="en-US" sz="1700" dirty="0"/>
              <a:t>Assume attack mindset</a:t>
            </a:r>
          </a:p>
          <a:p>
            <a:pPr lvl="1"/>
            <a:r>
              <a:rPr lang="en-US" sz="1700" dirty="0"/>
              <a:t>Access </a:t>
            </a:r>
            <a:r>
              <a:rPr lang="en-US" sz="1700" dirty="0" err="1"/>
              <a:t>priveleges</a:t>
            </a:r>
            <a:endParaRPr lang="en-US" sz="1700" dirty="0"/>
          </a:p>
          <a:p>
            <a:r>
              <a:rPr lang="en-US" sz="1700" dirty="0"/>
              <a:t>Ensures protection against internal and external attacks. [12]</a:t>
            </a:r>
          </a:p>
        </p:txBody>
      </p:sp>
      <p:pic>
        <p:nvPicPr>
          <p:cNvPr id="2050" name="Picture 2" descr="A diagram of a network security system&#10;&#10;AI-generated content may be incorrect.">
            <a:extLst>
              <a:ext uri="{FF2B5EF4-FFF2-40B4-BE49-F238E27FC236}">
                <a16:creationId xmlns:a16="http://schemas.microsoft.com/office/drawing/2014/main" id="{3F215C26-5CA8-C946-F60E-152E81AE6E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1184" y="1030631"/>
            <a:ext cx="6922008" cy="489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276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lowing circuit board">
            <a:extLst>
              <a:ext uri="{FF2B5EF4-FFF2-40B4-BE49-F238E27FC236}">
                <a16:creationId xmlns:a16="http://schemas.microsoft.com/office/drawing/2014/main" id="{AB02D24C-74A1-78A0-BB9E-946F5643B6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07" r="-2" b="20319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240DF-2BC9-875D-D59F-C90D4FF05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US" sz="3400" dirty="0"/>
              <a:t>Technical mitigation measures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774BE-15F5-0B2A-79EE-136FC18E3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US" sz="2000" dirty="0"/>
              <a:t>Key methods include:</a:t>
            </a:r>
          </a:p>
          <a:p>
            <a:pPr lvl="1"/>
            <a:r>
              <a:rPr lang="en-US" sz="2000" dirty="0"/>
              <a:t>Multi-factor authentication (MFA), reduces credential attacks</a:t>
            </a:r>
          </a:p>
          <a:p>
            <a:pPr lvl="1"/>
            <a:r>
              <a:rPr lang="en-US" altLang="en-US" sz="2000" dirty="0"/>
              <a:t>SIEM systems, centralized` monitoring </a:t>
            </a:r>
          </a:p>
          <a:p>
            <a:pPr lvl="1"/>
            <a:r>
              <a:rPr lang="en-US" altLang="en-US" sz="2000" dirty="0"/>
              <a:t>Patch management (CISA KEV-based), reduces known   vulnerabilities </a:t>
            </a:r>
          </a:p>
          <a:p>
            <a:pPr lvl="1"/>
            <a:r>
              <a:rPr lang="en-US" altLang="en-US" sz="2000" dirty="0"/>
              <a:t>Immutable backups, ransomware recovery</a:t>
            </a:r>
          </a:p>
          <a:p>
            <a:r>
              <a:rPr lang="en-US" sz="2000" dirty="0"/>
              <a:t>Recognition and reaction are essential</a:t>
            </a:r>
          </a:p>
          <a:p>
            <a:endParaRPr lang="en-US" sz="2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9601F84-F6B5-567E-D156-79C77657C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043230"/>
              </p:ext>
            </p:extLst>
          </p:nvPr>
        </p:nvGraphicFramePr>
        <p:xfrm>
          <a:off x="6244122" y="3802188"/>
          <a:ext cx="5799756" cy="227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9878">
                  <a:extLst>
                    <a:ext uri="{9D8B030D-6E8A-4147-A177-3AD203B41FA5}">
                      <a16:colId xmlns:a16="http://schemas.microsoft.com/office/drawing/2014/main" val="2719297638"/>
                    </a:ext>
                  </a:extLst>
                </a:gridCol>
                <a:gridCol w="2899878">
                  <a:extLst>
                    <a:ext uri="{9D8B030D-6E8A-4147-A177-3AD203B41FA5}">
                      <a16:colId xmlns:a16="http://schemas.microsoft.com/office/drawing/2014/main" val="33438495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NIST Function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Example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27426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Identify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Asset Inventory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1779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Protect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MFA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514437"/>
                  </a:ext>
                </a:extLst>
              </a:tr>
              <a:tr h="41768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Detect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SIEM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3444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Respond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SOAR Automation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6638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Recover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Patch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22085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7873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4D5B0-4AD4-92F4-18E9-2D8721D5D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&amp; Attack Reaction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67F36-7AE3-C0AA-4056-F3433D4A6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24/7 monitoring is crucial </a:t>
            </a:r>
          </a:p>
          <a:p>
            <a:r>
              <a:rPr lang="en-US" dirty="0"/>
              <a:t>Adopting systems using SIEM and SOAR:</a:t>
            </a:r>
          </a:p>
          <a:p>
            <a:pPr lvl="1"/>
            <a:r>
              <a:rPr lang="en-US" dirty="0"/>
              <a:t>SIEM, </a:t>
            </a:r>
            <a:r>
              <a:rPr lang="en-GB" dirty="0"/>
              <a:t>aggregates log data from multiple devices and systems </a:t>
            </a:r>
            <a:endParaRPr lang="en-US" dirty="0"/>
          </a:p>
          <a:p>
            <a:pPr lvl="1"/>
            <a:r>
              <a:rPr lang="en-US" dirty="0"/>
              <a:t>SOAR, set of tools that automate responses to cyber attacks</a:t>
            </a:r>
          </a:p>
          <a:p>
            <a:r>
              <a:rPr lang="en-US" dirty="0"/>
              <a:t>Incident response process includes: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A0051B5-020F-4CAA-7978-F9236F5CC3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501453"/>
              </p:ext>
            </p:extLst>
          </p:nvPr>
        </p:nvGraphicFramePr>
        <p:xfrm>
          <a:off x="838200" y="4288518"/>
          <a:ext cx="10515600" cy="1536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3065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73679C-243F-F4F7-E7EF-7A88D42A1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US" dirty="0"/>
              <a:t>Training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390A2-A1EE-7E43-4DD8-202340974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/>
          </a:bodyPr>
          <a:lstStyle/>
          <a:p>
            <a:r>
              <a:rPr lang="en-US" sz="1700" dirty="0"/>
              <a:t>Humans are the biggest weakness in every business</a:t>
            </a:r>
          </a:p>
          <a:p>
            <a:r>
              <a:rPr lang="en-US" sz="1700" dirty="0"/>
              <a:t>Key training:</a:t>
            </a:r>
          </a:p>
          <a:p>
            <a:pPr lvl="1"/>
            <a:r>
              <a:rPr lang="en-US" sz="1700" dirty="0"/>
              <a:t>Continuous role-based micro-training</a:t>
            </a:r>
          </a:p>
          <a:p>
            <a:pPr lvl="1"/>
            <a:r>
              <a:rPr lang="en-US" sz="1700" dirty="0"/>
              <a:t>Phishing/Vishing simulators</a:t>
            </a:r>
          </a:p>
          <a:p>
            <a:pPr lvl="1"/>
            <a:r>
              <a:rPr lang="en-US" sz="1700" dirty="0"/>
              <a:t>Awareness communications </a:t>
            </a:r>
          </a:p>
          <a:p>
            <a:r>
              <a:rPr lang="en-US" sz="1700" dirty="0"/>
              <a:t>Change VTAM’s culture around reporting to be security first</a:t>
            </a:r>
          </a:p>
          <a:p>
            <a:r>
              <a:rPr lang="en-US" sz="1700" dirty="0"/>
              <a:t>Awareness of modern threats is the biggest defense and most effective response post-attack </a:t>
            </a:r>
          </a:p>
        </p:txBody>
      </p:sp>
      <p:pic>
        <p:nvPicPr>
          <p:cNvPr id="7" name="Picture 6" descr="People discussing in the office">
            <a:extLst>
              <a:ext uri="{FF2B5EF4-FFF2-40B4-BE49-F238E27FC236}">
                <a16:creationId xmlns:a16="http://schemas.microsoft.com/office/drawing/2014/main" id="{BBBED714-BAC0-608F-F6B1-D3BBEA082D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18" r="-1" b="9036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 descr="Adults studying at table">
            <a:extLst>
              <a:ext uri="{FF2B5EF4-FFF2-40B4-BE49-F238E27FC236}">
                <a16:creationId xmlns:a16="http://schemas.microsoft.com/office/drawing/2014/main" id="{DB5BB7CE-735C-0FD6-2752-8B77EF8E7E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8750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47118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55172-C727-BDE0-9429-4E7870E4F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Benefits for VTAM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9D24D-305D-1EC6-D2F0-BDD0AB851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/>
              <a:t>Investing in a modern Zero Trust security framework delivers measurable business value through:</a:t>
            </a:r>
          </a:p>
          <a:p>
            <a:r>
              <a:rPr lang="en-US" sz="1700" dirty="0"/>
              <a:t>Reduced exposure to financial loss and operational disruption </a:t>
            </a:r>
          </a:p>
          <a:p>
            <a:r>
              <a:rPr lang="en-US" sz="1700" dirty="0"/>
              <a:t>Enhanced compliance with GDPR and FCA regulatory standards </a:t>
            </a:r>
          </a:p>
          <a:p>
            <a:r>
              <a:rPr lang="en-US" sz="1700" dirty="0"/>
              <a:t>Improved customer trust and brand reputation </a:t>
            </a:r>
          </a:p>
          <a:p>
            <a:r>
              <a:rPr lang="en-US" sz="1700" dirty="0"/>
              <a:t>Faster detection and automated containment of cyber incidents </a:t>
            </a:r>
          </a:p>
          <a:p>
            <a:r>
              <a:rPr lang="en-US" sz="1700" dirty="0"/>
              <a:t>Reduced downtime and recovery costs following ransomware attacks </a:t>
            </a:r>
          </a:p>
          <a:p>
            <a:r>
              <a:rPr lang="en-US" sz="1700" dirty="0"/>
              <a:t>Increased </a:t>
            </a:r>
            <a:r>
              <a:rPr lang="en-US" sz="1700" dirty="0" err="1"/>
              <a:t>organisational</a:t>
            </a:r>
            <a:r>
              <a:rPr lang="en-US" sz="1700" dirty="0"/>
              <a:t> resilience against modern cyber threats</a:t>
            </a:r>
          </a:p>
          <a:p>
            <a:pPr marL="0" indent="0">
              <a:buNone/>
            </a:pPr>
            <a:r>
              <a:rPr lang="en-GB" sz="1700" b="1" dirty="0"/>
              <a:t>Cybersecurity is a critical investment in business continuity and long-term resilience rather than a standard IT expenditure.</a:t>
            </a:r>
            <a:endParaRPr lang="en-US" sz="1700" b="1" dirty="0"/>
          </a:p>
        </p:txBody>
      </p:sp>
      <p:pic>
        <p:nvPicPr>
          <p:cNvPr id="5" name="Picture 4" descr="A credit card and lock on a keyboard&#10;&#10;AI-generated content may be incorrect.">
            <a:extLst>
              <a:ext uri="{FF2B5EF4-FFF2-40B4-BE49-F238E27FC236}">
                <a16:creationId xmlns:a16="http://schemas.microsoft.com/office/drawing/2014/main" id="{8C814EA9-EB2E-CFB5-2618-9674584443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65" r="20819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45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B3B56-14AE-2080-907F-1A07147B3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1A1C3-C95E-0397-BF18-A5500FDA4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1700" dirty="0"/>
              <a:t>Modern threats are evolving</a:t>
            </a:r>
          </a:p>
          <a:p>
            <a:r>
              <a:rPr lang="en-US" sz="1700" dirty="0"/>
              <a:t>VTAM must evolve, current protections leave the business exposed</a:t>
            </a:r>
          </a:p>
          <a:p>
            <a:r>
              <a:rPr lang="en-US" sz="1700" dirty="0"/>
              <a:t>Solutions include (Zero trust):</a:t>
            </a:r>
          </a:p>
          <a:p>
            <a:pPr lvl="1"/>
            <a:r>
              <a:rPr lang="en-US" sz="1700" dirty="0"/>
              <a:t>Modern technical tools</a:t>
            </a:r>
          </a:p>
          <a:p>
            <a:pPr lvl="1"/>
            <a:r>
              <a:rPr lang="en-US" sz="1700" dirty="0"/>
              <a:t>High level monitoring and reaction responses</a:t>
            </a:r>
          </a:p>
          <a:p>
            <a:pPr lvl="1"/>
            <a:r>
              <a:rPr lang="en-US" sz="1700" dirty="0"/>
              <a:t>Continuous training and awareness</a:t>
            </a:r>
          </a:p>
          <a:p>
            <a:r>
              <a:rPr lang="en-GB" sz="1700" dirty="0"/>
              <a:t>In conclusion, a proactive, modern security framework built on Zero Trust principles is essential.</a:t>
            </a:r>
            <a:endParaRPr lang="en-US" sz="1700" dirty="0"/>
          </a:p>
        </p:txBody>
      </p:sp>
      <p:pic>
        <p:nvPicPr>
          <p:cNvPr id="5" name="Picture 4" descr="A person sitting at a desk with a computer&#10;&#10;AI-generated content may be incorrect.">
            <a:extLst>
              <a:ext uri="{FF2B5EF4-FFF2-40B4-BE49-F238E27FC236}">
                <a16:creationId xmlns:a16="http://schemas.microsoft.com/office/drawing/2014/main" id="{9991ED5F-57EB-1955-45C0-05AD8694FB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173672"/>
            <a:ext cx="5150277" cy="233541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764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465</Words>
  <Application>Microsoft Macintosh PowerPoint</Application>
  <PresentationFormat>Widescreen</PresentationFormat>
  <Paragraphs>92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Improving Cybersecurity at VTAM</vt:lpstr>
      <vt:lpstr>Current landscape</vt:lpstr>
      <vt:lpstr>Business Impact</vt:lpstr>
      <vt:lpstr>Modern landscape of cybersecurity </vt:lpstr>
      <vt:lpstr>Zero Trust Approach</vt:lpstr>
      <vt:lpstr>Technical mitigation measures</vt:lpstr>
      <vt:lpstr>Monitoring &amp; Attack Reaction</vt:lpstr>
      <vt:lpstr>Training Awareness</vt:lpstr>
      <vt:lpstr>Benefits for VTAM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Tristan Budenis (2428021)</dc:creator>
  <cp:lastModifiedBy>Tristan Budenis (2428021)</cp:lastModifiedBy>
  <cp:revision>4</cp:revision>
  <dcterms:created xsi:type="dcterms:W3CDTF">2026-04-18T16:27:43Z</dcterms:created>
  <dcterms:modified xsi:type="dcterms:W3CDTF">2026-05-07T19:56:00Z</dcterms:modified>
</cp:coreProperties>
</file>