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8" d="100"/>
          <a:sy n="88" d="100"/>
        </p:scale>
        <p:origin x="-96" y="-372"/>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2A44018-2D97-48BD-85DE-D21EC037D371}" type="datetimeFigureOut">
              <a:rPr lang="en-US" smtClean="0"/>
              <a:pPr/>
              <a:t>6/17/2014</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2ED9A0F-C7D5-4176-AC83-975AF27A7D87}"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2A44018-2D97-48BD-85DE-D21EC037D371}" type="datetimeFigureOut">
              <a:rPr lang="en-US" smtClean="0"/>
              <a:pPr/>
              <a:t>6/17/2014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2ED9A0F-C7D5-4176-AC83-975AF27A7D87}"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D2A44018-2D97-48BD-85DE-D21EC037D371}" type="datetimeFigureOut">
              <a:rPr lang="en-US" smtClean="0"/>
              <a:pPr/>
              <a:t>6/17/2014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2ED9A0F-C7D5-4176-AC83-975AF27A7D87}"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2A44018-2D97-48BD-85DE-D21EC037D371}" type="datetimeFigureOut">
              <a:rPr lang="en-US" smtClean="0"/>
              <a:pPr/>
              <a:t>6/17/2014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2ED9A0F-C7D5-4176-AC83-975AF27A7D87}"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2A44018-2D97-48BD-85DE-D21EC037D371}" type="datetimeFigureOut">
              <a:rPr lang="en-US" smtClean="0"/>
              <a:pPr/>
              <a:t>6/17/2014</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2ED9A0F-C7D5-4176-AC83-975AF27A7D87}"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D2A44018-2D97-48BD-85DE-D21EC037D371}" type="datetimeFigureOut">
              <a:rPr lang="en-US" smtClean="0"/>
              <a:pPr/>
              <a:t>6/17/2014</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2ED9A0F-C7D5-4176-AC83-975AF27A7D87}"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2A44018-2D97-48BD-85DE-D21EC037D371}" type="datetimeFigureOut">
              <a:rPr lang="en-US" smtClean="0"/>
              <a:pPr/>
              <a:t>6/17/2014</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2ED9A0F-C7D5-4176-AC83-975AF27A7D8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D2A44018-2D97-48BD-85DE-D21EC037D371}" type="datetimeFigureOut">
              <a:rPr lang="en-US" smtClean="0"/>
              <a:pPr/>
              <a:t>6/17/2014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2ED9A0F-C7D5-4176-AC83-975AF27A7D87}"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2A44018-2D97-48BD-85DE-D21EC037D371}" type="datetimeFigureOut">
              <a:rPr lang="en-US" smtClean="0"/>
              <a:pPr/>
              <a:t>6/17/2014</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2ED9A0F-C7D5-4176-AC83-975AF27A7D87}"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2A44018-2D97-48BD-85DE-D21EC037D371}" type="datetimeFigureOut">
              <a:rPr lang="en-US" smtClean="0"/>
              <a:pPr/>
              <a:t>6/17/2014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2ED9A0F-C7D5-4176-AC83-975AF27A7D8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2A44018-2D97-48BD-85DE-D21EC037D371}" type="datetimeFigureOut">
              <a:rPr lang="en-US" smtClean="0"/>
              <a:pPr/>
              <a:t>6/17/2014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2ED9A0F-C7D5-4176-AC83-975AF27A7D8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2A44018-2D97-48BD-85DE-D21EC037D371}" type="datetimeFigureOut">
              <a:rPr lang="en-US" smtClean="0"/>
              <a:pPr/>
              <a:t>6/17/2014</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2ED9A0F-C7D5-4176-AC83-975AF27A7D87}"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Control Systems</a:t>
            </a:r>
            <a:endParaRPr lang="en-US" dirty="0"/>
          </a:p>
        </p:txBody>
      </p:sp>
      <p:sp>
        <p:nvSpPr>
          <p:cNvPr id="3" name="Subtitle 2"/>
          <p:cNvSpPr>
            <a:spLocks noGrp="1"/>
          </p:cNvSpPr>
          <p:nvPr>
            <p:ph type="subTitle" idx="1"/>
          </p:nvPr>
        </p:nvSpPr>
        <p:spPr/>
        <p:txBody>
          <a:bodyPr/>
          <a:lstStyle/>
          <a:p>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smtClean="0"/>
              <a:t>Control (dictionary definition)</a:t>
            </a:r>
          </a:p>
          <a:p>
            <a:pPr>
              <a:buNone/>
            </a:pPr>
            <a:endParaRPr lang="en-US" dirty="0" smtClean="0"/>
          </a:p>
          <a:p>
            <a:pPr algn="just"/>
            <a:r>
              <a:rPr lang="en-US" sz="2400" dirty="0" smtClean="0"/>
              <a:t>1. the power to influence or direct the behavior of or the course of events;</a:t>
            </a:r>
          </a:p>
          <a:p>
            <a:pPr algn="just"/>
            <a:endParaRPr lang="en-US" sz="2400" dirty="0" smtClean="0"/>
          </a:p>
          <a:p>
            <a:pPr algn="just"/>
            <a:r>
              <a:rPr lang="en-US" sz="2400" dirty="0" smtClean="0"/>
              <a:t>2. a person or thing used as a standard of comparison for checking the results of a survey or experiment.</a:t>
            </a:r>
          </a:p>
          <a:p>
            <a:endParaRPr lang="en-US" dirty="0"/>
          </a:p>
        </p:txBody>
      </p:sp>
      <p:sp>
        <p:nvSpPr>
          <p:cNvPr id="3" name="Title 2"/>
          <p:cNvSpPr>
            <a:spLocks noGrp="1"/>
          </p:cNvSpPr>
          <p:nvPr>
            <p:ph type="title"/>
          </p:nvPr>
        </p:nvSpPr>
        <p:spPr/>
        <p:txBody>
          <a:bodyPr>
            <a:normAutofit/>
          </a:bodyPr>
          <a:lstStyle/>
          <a:p>
            <a:r>
              <a:rPr lang="en-US" sz="2800" dirty="0" smtClean="0"/>
              <a:t>What is control ?</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smtClean="0"/>
              <a:t>Control system (definition)</a:t>
            </a:r>
          </a:p>
          <a:p>
            <a:pPr>
              <a:buNone/>
            </a:pPr>
            <a:endParaRPr lang="en-US" dirty="0" smtClean="0"/>
          </a:p>
          <a:p>
            <a:pPr algn="just"/>
            <a:r>
              <a:rPr lang="en-US" sz="2000" dirty="0" smtClean="0"/>
              <a:t>A control system is a device, or set of devices, that manages, commands, directs or regulates the behavior of other device(s) or system(s). </a:t>
            </a:r>
          </a:p>
          <a:p>
            <a:pPr algn="just"/>
            <a:endParaRPr lang="en-US" sz="2000" dirty="0" smtClean="0"/>
          </a:p>
          <a:p>
            <a:pPr algn="just"/>
            <a:r>
              <a:rPr lang="en-US" sz="2000" dirty="0" smtClean="0"/>
              <a:t>Industrial control systems are used in industrial production for controlling an equipment or a machine.</a:t>
            </a:r>
            <a:endParaRPr lang="en-US" sz="2000" dirty="0"/>
          </a:p>
        </p:txBody>
      </p:sp>
      <p:sp>
        <p:nvSpPr>
          <p:cNvPr id="3" name="Title 2"/>
          <p:cNvSpPr>
            <a:spLocks noGrp="1"/>
          </p:cNvSpPr>
          <p:nvPr>
            <p:ph type="title"/>
          </p:nvPr>
        </p:nvSpPr>
        <p:spPr/>
        <p:txBody>
          <a:bodyPr>
            <a:normAutofit/>
          </a:bodyPr>
          <a:lstStyle/>
          <a:p>
            <a:r>
              <a:rPr lang="en-US" sz="2800" dirty="0" smtClean="0"/>
              <a:t>What is a control system?</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smtClean="0"/>
              <a:t>Control systems</a:t>
            </a:r>
          </a:p>
          <a:p>
            <a:pPr>
              <a:buNone/>
            </a:pPr>
            <a:endParaRPr lang="en-US" dirty="0" smtClean="0"/>
          </a:p>
          <a:p>
            <a:pPr algn="just"/>
            <a:r>
              <a:rPr lang="en-US" sz="2000" dirty="0" smtClean="0"/>
              <a:t>There are two common classes of control systems, </a:t>
            </a:r>
          </a:p>
          <a:p>
            <a:pPr lvl="1" algn="just"/>
            <a:r>
              <a:rPr lang="en-US" sz="1600" dirty="0" smtClean="0"/>
              <a:t>open loop control systems and closed loop control systems.</a:t>
            </a:r>
          </a:p>
          <a:p>
            <a:pPr algn="just"/>
            <a:r>
              <a:rPr lang="en-US" sz="2000" dirty="0" smtClean="0"/>
              <a:t>In open loop control systems output is generated based on inputs.</a:t>
            </a:r>
          </a:p>
          <a:p>
            <a:pPr algn="just"/>
            <a:r>
              <a:rPr lang="en-US" sz="2000" dirty="0" smtClean="0"/>
              <a:t>In closed loop control systems </a:t>
            </a:r>
            <a:r>
              <a:rPr lang="en-US" sz="2000" dirty="0" smtClean="0"/>
              <a:t>the current </a:t>
            </a:r>
            <a:r>
              <a:rPr lang="en-US" sz="2000" dirty="0" smtClean="0"/>
              <a:t>output is taken into consideration and corrections are made based on feedback.</a:t>
            </a:r>
          </a:p>
          <a:p>
            <a:pPr lvl="1" algn="just"/>
            <a:r>
              <a:rPr lang="en-US" sz="1600" dirty="0" smtClean="0"/>
              <a:t> A closed loop system is also called a feedback control system. </a:t>
            </a:r>
          </a:p>
          <a:p>
            <a:pPr lvl="1" algn="just"/>
            <a:r>
              <a:rPr lang="en-US" sz="1600" dirty="0" smtClean="0"/>
              <a:t>The human body is a classic example of feedback control system. </a:t>
            </a:r>
          </a:p>
          <a:p>
            <a:pPr algn="just"/>
            <a:endParaRPr lang="en-US" sz="2000" dirty="0" smtClean="0"/>
          </a:p>
          <a:p>
            <a:pPr algn="just"/>
            <a:r>
              <a:rPr lang="en-US" sz="2000" dirty="0" smtClean="0"/>
              <a:t>Fuzzy logic is also used in control systems.</a:t>
            </a:r>
          </a:p>
        </p:txBody>
      </p:sp>
      <p:sp>
        <p:nvSpPr>
          <p:cNvPr id="3" name="Title 2"/>
          <p:cNvSpPr>
            <a:spLocks noGrp="1"/>
          </p:cNvSpPr>
          <p:nvPr>
            <p:ph type="title"/>
          </p:nvPr>
        </p:nvSpPr>
        <p:spPr/>
        <p:txBody>
          <a:bodyPr>
            <a:normAutofit/>
          </a:bodyPr>
          <a:lstStyle/>
          <a:p>
            <a:r>
              <a:rPr lang="en-US" sz="2800" dirty="0" smtClean="0"/>
              <a:t>What is a control system? Cont:</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additive="base">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r>
              <a:rPr lang="en-US" sz="2000" dirty="0" smtClean="0"/>
              <a:t>The term "control system" may be applied to the essentially manual controls that allow an operator, for example, to close and open a hydraulic press, perhaps including logic so that it cannot be moved unless safety guards are in place.</a:t>
            </a:r>
          </a:p>
          <a:p>
            <a:pPr algn="just"/>
            <a:endParaRPr lang="en-US" sz="2000" dirty="0" smtClean="0"/>
          </a:p>
          <a:p>
            <a:pPr algn="just"/>
            <a:r>
              <a:rPr lang="en-US" sz="2000" dirty="0" smtClean="0"/>
              <a:t>An automatic sequential control system may trigger a series of mechanical actuators in the correct sequence to perform a task. For example various electric and pneumatic transducers may fold and glue a cardboard box, fill it with product and then seal it in an automatic packaging machine.</a:t>
            </a:r>
          </a:p>
          <a:p>
            <a:pPr algn="just"/>
            <a:endParaRPr lang="en-US" sz="2000" dirty="0" smtClean="0"/>
          </a:p>
          <a:p>
            <a:pPr algn="just"/>
            <a:r>
              <a:rPr lang="en-US" sz="2000" dirty="0" smtClean="0"/>
              <a:t> Programmable logic controllers are used in many cases such as this, but there are alternative technologies.</a:t>
            </a:r>
            <a:endParaRPr lang="en-US" sz="2000" dirty="0"/>
          </a:p>
        </p:txBody>
      </p:sp>
      <p:sp>
        <p:nvSpPr>
          <p:cNvPr id="3" name="Title 2"/>
          <p:cNvSpPr>
            <a:spLocks noGrp="1"/>
          </p:cNvSpPr>
          <p:nvPr>
            <p:ph type="title"/>
          </p:nvPr>
        </p:nvSpPr>
        <p:spPr/>
        <p:txBody>
          <a:bodyPr>
            <a:normAutofit/>
          </a:bodyPr>
          <a:lstStyle/>
          <a:p>
            <a:r>
              <a:rPr lang="en-US" sz="2800" dirty="0" smtClean="0"/>
              <a:t>An overview of control systems</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US" sz="2300" u="sng" dirty="0" smtClean="0"/>
              <a:t>On-Off control</a:t>
            </a:r>
            <a:r>
              <a:rPr lang="en-US" sz="2400" dirty="0" smtClean="0"/>
              <a:t> </a:t>
            </a:r>
            <a:r>
              <a:rPr lang="en-US" sz="2100" dirty="0" smtClean="0"/>
              <a:t>(often referred to as bang-bang control)</a:t>
            </a:r>
            <a:endParaRPr lang="en-US" sz="2100" u="sng" dirty="0" smtClean="0"/>
          </a:p>
          <a:p>
            <a:pPr algn="just"/>
            <a:endParaRPr lang="en-US" sz="2300" u="sng" dirty="0" smtClean="0"/>
          </a:p>
          <a:p>
            <a:pPr algn="just"/>
            <a:r>
              <a:rPr lang="en-US" sz="2000" dirty="0" smtClean="0"/>
              <a:t>A thermostat is a simple negative feedback controller: when the temperature (the "process variable" or PV) goes below a set point (SP), the heater is switched on.</a:t>
            </a:r>
          </a:p>
          <a:p>
            <a:pPr algn="just"/>
            <a:r>
              <a:rPr lang="en-US" sz="2000" dirty="0" smtClean="0"/>
              <a:t> Another example could be a pressure switch on an air compressor: when the pressure (PV) drops below the threshold (SP), the pump is powered. </a:t>
            </a:r>
          </a:p>
          <a:p>
            <a:pPr algn="just"/>
            <a:r>
              <a:rPr lang="en-US" sz="2000" dirty="0" smtClean="0"/>
              <a:t>Refrigerators and vacuum pumps contain similar mechanisms operating in reverse, but still providing negative feedback to correct errors.</a:t>
            </a:r>
          </a:p>
          <a:p>
            <a:pPr algn="just"/>
            <a:r>
              <a:rPr lang="en-US" sz="2000" dirty="0" smtClean="0"/>
              <a:t>Simple on–off feedback control systems like these are cheap and effective. In some cases, like the simple compressor example, they may represent a good design choice.</a:t>
            </a:r>
          </a:p>
          <a:p>
            <a:pPr algn="just"/>
            <a:r>
              <a:rPr lang="en-US" sz="2000" dirty="0" smtClean="0"/>
              <a:t>In most applications of on–off feedback control, some consideration needs to be given to other costs, such as wear and tear of control valves and perhaps other start-up costs when power is reapplied each time the PV drops. Therefore, practical on–off control systems are designed to include hysteresis: there is a deadband, a region around the setpoint value in which no control action occurs.</a:t>
            </a:r>
          </a:p>
          <a:p>
            <a:pPr lvl="1" algn="just"/>
            <a:r>
              <a:rPr lang="en-US" sz="1600" dirty="0" smtClean="0"/>
              <a:t>The width of deadband is normally adjustable or programmable.</a:t>
            </a:r>
            <a:endParaRPr lang="en-US" sz="1600" dirty="0"/>
          </a:p>
        </p:txBody>
      </p:sp>
      <p:sp>
        <p:nvSpPr>
          <p:cNvPr id="3" name="Title 2"/>
          <p:cNvSpPr>
            <a:spLocks noGrp="1"/>
          </p:cNvSpPr>
          <p:nvPr>
            <p:ph type="title"/>
          </p:nvPr>
        </p:nvSpPr>
        <p:spPr/>
        <p:txBody>
          <a:bodyPr>
            <a:normAutofit/>
          </a:bodyPr>
          <a:lstStyle/>
          <a:p>
            <a:r>
              <a:rPr lang="en-US" sz="2400" dirty="0" smtClean="0"/>
              <a:t>Types of control systems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US" sz="2300" u="sng" dirty="0" smtClean="0"/>
              <a:t>Linear control</a:t>
            </a:r>
          </a:p>
          <a:p>
            <a:endParaRPr lang="en-US" sz="2300" u="sng" dirty="0" smtClean="0"/>
          </a:p>
          <a:p>
            <a:pPr algn="just"/>
            <a:r>
              <a:rPr lang="en-US" sz="2200" dirty="0" smtClean="0"/>
              <a:t>Linear control systems use linear negative feedback to produce a control signal mathematically based on other variables, with a view to maintain the controlled process within an acceptable operating range.</a:t>
            </a:r>
          </a:p>
          <a:p>
            <a:pPr algn="just"/>
            <a:endParaRPr lang="en-US" sz="2200" dirty="0" smtClean="0"/>
          </a:p>
          <a:p>
            <a:pPr algn="just"/>
            <a:r>
              <a:rPr lang="en-US" sz="2200" dirty="0" smtClean="0"/>
              <a:t>The output from a linear control system fed into the controlled process may be in the form of a directly variable signal, such as a valve that may be 0 or 100% open or anywhere in between. </a:t>
            </a:r>
          </a:p>
          <a:p>
            <a:pPr algn="just"/>
            <a:endParaRPr lang="en-US" sz="2200" dirty="0" smtClean="0"/>
          </a:p>
          <a:p>
            <a:pPr algn="just"/>
            <a:r>
              <a:rPr lang="en-US" sz="2200" dirty="0" smtClean="0"/>
              <a:t>Sometimes this is not feasible, so, after calculating the currently required corrective signal, a linear control system may repeatedly switch an actuator, such as a pump, motor or heater, fully on and then fully off again, regulating the duty cycle using pulse-width modulation. </a:t>
            </a:r>
          </a:p>
        </p:txBody>
      </p:sp>
      <p:sp>
        <p:nvSpPr>
          <p:cNvPr id="3" name="Title 2"/>
          <p:cNvSpPr>
            <a:spLocks noGrp="1"/>
          </p:cNvSpPr>
          <p:nvPr>
            <p:ph type="title"/>
          </p:nvPr>
        </p:nvSpPr>
        <p:spPr/>
        <p:txBody>
          <a:bodyPr>
            <a:normAutofit/>
          </a:bodyPr>
          <a:lstStyle/>
          <a:p>
            <a:r>
              <a:rPr lang="en-US" sz="2400" dirty="0" smtClean="0"/>
              <a:t>Types of control systems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anim calcmode="lin" valueType="num">
                                      <p:cBhvr additive="base">
                                        <p:cTn id="1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000" b="1" dirty="0" smtClean="0"/>
              <a:t>Proportional Control</a:t>
            </a:r>
          </a:p>
          <a:p>
            <a:endParaRPr lang="en-US" sz="2000" b="1" dirty="0" smtClean="0"/>
          </a:p>
          <a:p>
            <a:pPr algn="just"/>
            <a:r>
              <a:rPr lang="en-US" sz="1900" dirty="0" smtClean="0"/>
              <a:t>When controlling the temperature of an industrial furnace, it is usually better to control the opening of the fuel valve in proportion to the current needs of the furnace. This helps avoid thermal shocks and applies heat more effectively.</a:t>
            </a:r>
          </a:p>
          <a:p>
            <a:pPr algn="just"/>
            <a:endParaRPr lang="en-US" sz="1900" dirty="0" smtClean="0"/>
          </a:p>
          <a:p>
            <a:pPr algn="just"/>
            <a:r>
              <a:rPr lang="en-US" sz="1900" dirty="0" smtClean="0"/>
              <a:t>Proportional negative-feedback systems are based on the difference between the required set point (SP) and process value (PV). This difference is called the error. Power is applied in direct proportion to the currently measured error, in the correct sense so as to tend to reduce the error (negative feedback). The amount of corrective action that is applied for a given error is set by the gain or sensitivity of the control system.</a:t>
            </a:r>
          </a:p>
        </p:txBody>
      </p:sp>
      <p:sp>
        <p:nvSpPr>
          <p:cNvPr id="3" name="Title 2"/>
          <p:cNvSpPr>
            <a:spLocks noGrp="1"/>
          </p:cNvSpPr>
          <p:nvPr>
            <p:ph type="title"/>
          </p:nvPr>
        </p:nvSpPr>
        <p:spPr/>
        <p:txBody>
          <a:bodyPr>
            <a:normAutofit/>
          </a:bodyPr>
          <a:lstStyle/>
          <a:p>
            <a:r>
              <a:rPr lang="en-US" sz="2400" dirty="0" smtClean="0"/>
              <a:t>Types of control systems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000" b="1" dirty="0" smtClean="0"/>
              <a:t>Proportional Control cont:</a:t>
            </a:r>
          </a:p>
          <a:p>
            <a:endParaRPr lang="en-US" sz="2000" b="1" dirty="0" smtClean="0"/>
          </a:p>
          <a:p>
            <a:pPr algn="just"/>
            <a:r>
              <a:rPr lang="en-US" sz="1900" dirty="0" smtClean="0"/>
              <a:t>At low gains, only a small corrective action is applied when errors are detected: the system may be safe and stable, but may be sluggish in response to changing conditions;</a:t>
            </a:r>
          </a:p>
          <a:p>
            <a:pPr lvl="1" algn="just"/>
            <a:r>
              <a:rPr lang="en-US" sz="1500" dirty="0" smtClean="0"/>
              <a:t>errors will remain uncorrected for relatively long periods of time: it is over-damped. </a:t>
            </a:r>
          </a:p>
          <a:p>
            <a:pPr lvl="1" algn="just"/>
            <a:r>
              <a:rPr lang="en-US" sz="1500" dirty="0" smtClean="0"/>
              <a:t>if the proportional gain is increased, such systems become more responsive and errors are dealt with more quickly. </a:t>
            </a:r>
          </a:p>
          <a:p>
            <a:pPr lvl="1" algn="just"/>
            <a:r>
              <a:rPr lang="en-US" sz="1500" dirty="0" smtClean="0"/>
              <a:t>there is an optimal value for the gain setting when the overall system is said to be critically damped. </a:t>
            </a:r>
          </a:p>
          <a:p>
            <a:pPr lvl="1" algn="just"/>
            <a:r>
              <a:rPr lang="en-US" sz="1500" dirty="0" smtClean="0"/>
              <a:t>increases in loop gain beyond this point will lead to oscillations in the PV; such a system is under-damped.</a:t>
            </a:r>
          </a:p>
        </p:txBody>
      </p:sp>
      <p:sp>
        <p:nvSpPr>
          <p:cNvPr id="3" name="Title 2"/>
          <p:cNvSpPr>
            <a:spLocks noGrp="1"/>
          </p:cNvSpPr>
          <p:nvPr>
            <p:ph type="title"/>
          </p:nvPr>
        </p:nvSpPr>
        <p:spPr/>
        <p:txBody>
          <a:bodyPr>
            <a:normAutofit/>
          </a:bodyPr>
          <a:lstStyle/>
          <a:p>
            <a:r>
              <a:rPr lang="en-US" sz="2400" dirty="0" smtClean="0"/>
              <a:t>Types of control systems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8" presetClass="entr" presetSubtype="16"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Effect transition="in" filter="diamond(in)">
                                      <p:cBhvr>
                                        <p:cTn id="19" dur="2000"/>
                                        <p:tgtEl>
                                          <p:spTgt spid="2">
                                            <p:txEl>
                                              <p:pRg st="5" end="5"/>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2">
                                            <p:txEl>
                                              <p:pRg st="5" end="5"/>
                                            </p:txEl>
                                          </p:spTgt>
                                        </p:tgtEl>
                                        <p:attrNameLst>
                                          <p:attrName>style.visibility</p:attrName>
                                        </p:attrNameLst>
                                      </p:cBhvr>
                                      <p:to>
                                        <p:strVal val="visible"/>
                                      </p:to>
                                    </p:set>
                                    <p:anim calcmode="lin" valueType="num">
                                      <p:cBhvr additive="base">
                                        <p:cTn id="24"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2">
                                            <p:txEl>
                                              <p:pRg st="6" end="6"/>
                                            </p:txEl>
                                          </p:spTgt>
                                        </p:tgtEl>
                                        <p:attrNameLst>
                                          <p:attrName>style.visibility</p:attrName>
                                        </p:attrNameLst>
                                      </p:cBhvr>
                                      <p:to>
                                        <p:strVal val="visible"/>
                                      </p:to>
                                    </p:set>
                                    <p:anim calcmode="lin" valueType="num">
                                      <p:cBhvr additive="base">
                                        <p:cTn id="30"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upload.wikimedia.org/wikipedia/commons/thumb/4/4f/Second_order_transfer_function.svg/631px-Second_order_transfer_function.svg.png"/>
          <p:cNvPicPr>
            <a:picLocks noChangeAspect="1" noChangeArrowheads="1"/>
          </p:cNvPicPr>
          <p:nvPr/>
        </p:nvPicPr>
        <p:blipFill>
          <a:blip r:embed="rId2"/>
          <a:srcRect/>
          <a:stretch>
            <a:fillRect/>
          </a:stretch>
        </p:blipFill>
        <p:spPr bwMode="auto">
          <a:xfrm>
            <a:off x="3962400" y="4343400"/>
            <a:ext cx="4267200" cy="2407485"/>
          </a:xfrm>
          <a:prstGeom prst="rect">
            <a:avLst/>
          </a:prstGeom>
          <a:noFill/>
        </p:spPr>
      </p:pic>
      <p:sp>
        <p:nvSpPr>
          <p:cNvPr id="2" name="Content Placeholder 1"/>
          <p:cNvSpPr>
            <a:spLocks noGrp="1"/>
          </p:cNvSpPr>
          <p:nvPr>
            <p:ph idx="1"/>
          </p:nvPr>
        </p:nvSpPr>
        <p:spPr>
          <a:xfrm>
            <a:off x="457200" y="1481329"/>
            <a:ext cx="8229600" cy="2938271"/>
          </a:xfrm>
        </p:spPr>
        <p:txBody>
          <a:bodyPr>
            <a:normAutofit fontScale="92500" lnSpcReduction="20000"/>
          </a:bodyPr>
          <a:lstStyle/>
          <a:p>
            <a:r>
              <a:rPr lang="en-US" sz="2000" b="1" dirty="0" smtClean="0"/>
              <a:t>Proportional Control cont:</a:t>
            </a:r>
          </a:p>
          <a:p>
            <a:endParaRPr lang="en-US" sz="2000" b="1" dirty="0" smtClean="0"/>
          </a:p>
          <a:p>
            <a:pPr algn="just"/>
            <a:r>
              <a:rPr lang="en-US" sz="2000" dirty="0" smtClean="0"/>
              <a:t>In real systems, there are practical limits to the range of the manipulated variable (MV). </a:t>
            </a:r>
          </a:p>
          <a:p>
            <a:pPr lvl="1" algn="just"/>
            <a:r>
              <a:rPr lang="en-US" sz="1600" dirty="0" smtClean="0"/>
              <a:t>For example, a heater can be off or fully on, or a valve can be closed or fully open. Adjustments to the gain simultaneously alter the range of error values to which the MV may be set between these limits. </a:t>
            </a:r>
          </a:p>
          <a:p>
            <a:pPr lvl="1" algn="just"/>
            <a:r>
              <a:rPr lang="en-US" sz="1600" dirty="0" smtClean="0"/>
              <a:t>The width of this range, in units of the error variable and therefore of the PV, is called the proportional band (PB).</a:t>
            </a:r>
          </a:p>
          <a:p>
            <a:pPr lvl="1" algn="just"/>
            <a:r>
              <a:rPr lang="en-US" sz="1600" dirty="0" smtClean="0"/>
              <a:t>While the gain is useful in mathematical treatments, the proportional band is often used in practical situations.</a:t>
            </a:r>
          </a:p>
          <a:p>
            <a:pPr lvl="1" algn="just"/>
            <a:r>
              <a:rPr lang="en-US" sz="1600" dirty="0" smtClean="0"/>
              <a:t>They both refer to the same thing, but the PB has an inverse relationship to gain – higher gains result in narrower PBs, and </a:t>
            </a:r>
            <a:r>
              <a:rPr lang="en-US" sz="1600" i="1" dirty="0" smtClean="0"/>
              <a:t>vice versa</a:t>
            </a:r>
            <a:r>
              <a:rPr lang="en-US" sz="1600" dirty="0" smtClean="0"/>
              <a:t>.</a:t>
            </a:r>
            <a:endParaRPr lang="en-US" sz="1100" dirty="0" smtClean="0"/>
          </a:p>
        </p:txBody>
      </p:sp>
      <p:sp>
        <p:nvSpPr>
          <p:cNvPr id="3" name="Title 2"/>
          <p:cNvSpPr>
            <a:spLocks noGrp="1"/>
          </p:cNvSpPr>
          <p:nvPr>
            <p:ph type="title"/>
          </p:nvPr>
        </p:nvSpPr>
        <p:spPr/>
        <p:txBody>
          <a:bodyPr>
            <a:normAutofit/>
          </a:bodyPr>
          <a:lstStyle/>
          <a:p>
            <a:r>
              <a:rPr lang="en-US" sz="2400" dirty="0" smtClean="0"/>
              <a:t>Types of control systems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US" sz="2000" b="1" dirty="0" smtClean="0"/>
              <a:t>Proportional Control cont:</a:t>
            </a:r>
          </a:p>
          <a:p>
            <a:r>
              <a:rPr lang="en-US" sz="1800" dirty="0" smtClean="0"/>
              <a:t>Under-damped example</a:t>
            </a:r>
          </a:p>
          <a:p>
            <a:pPr algn="just"/>
            <a:r>
              <a:rPr lang="en-US" sz="1800" dirty="0" smtClean="0"/>
              <a:t>In the furnace example, suppose the temperature is increasing towards a set point at which, say, 50% of the available power will be required for steady-state. At low temperatures, 100% of available power is applied. When the PV is within, say 10° of the SP the heat input begins to be reduced by the proportional controller. (Note that this implies a 20° proportional band (PB) from full to no power input, evenly spread around the setpoint value). At the setpoint the controller will be applying 50% power as required, but stray stored heat within the heater sub-system and in the walls of the furnace will keep the measured temperature rising beyond what is required. At 10° above SP, we reach the top of the proportional band (PB) and no power is applied, but the temperature may continue to rise even further before beginning to fall back. Eventually as the PV falls back into the PB, heat is applied again, but now the heater and the furnace walls are too cool and the temperature falls too low before its fall is arrested, so that the oscillations continue.</a:t>
            </a:r>
          </a:p>
        </p:txBody>
      </p:sp>
      <p:sp>
        <p:nvSpPr>
          <p:cNvPr id="3" name="Title 2"/>
          <p:cNvSpPr>
            <a:spLocks noGrp="1"/>
          </p:cNvSpPr>
          <p:nvPr>
            <p:ph type="title"/>
          </p:nvPr>
        </p:nvSpPr>
        <p:spPr/>
        <p:txBody>
          <a:bodyPr>
            <a:normAutofit/>
          </a:bodyPr>
          <a:lstStyle/>
          <a:p>
            <a:r>
              <a:rPr lang="en-US" sz="2400" dirty="0" smtClean="0"/>
              <a:t>Types of control systems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US" sz="2000" b="1" dirty="0" smtClean="0"/>
              <a:t>Proportional Control cont:</a:t>
            </a:r>
          </a:p>
          <a:p>
            <a:r>
              <a:rPr lang="en-US" sz="1900" dirty="0" smtClean="0"/>
              <a:t>Over-damped example</a:t>
            </a:r>
          </a:p>
          <a:p>
            <a:pPr algn="just"/>
            <a:r>
              <a:rPr lang="en-US" sz="1800" dirty="0" smtClean="0"/>
              <a:t>The temperature oscillations that an under-damped furnace control system produces are unacceptable for many reasons, including the waste of fuel and time (each oscillation cycle may take many minutes), as well as the likelihood of seriously overheating both the furnace and its contents.</a:t>
            </a:r>
          </a:p>
          <a:p>
            <a:pPr algn="just"/>
            <a:r>
              <a:rPr lang="en-US" sz="1800" dirty="0" smtClean="0"/>
              <a:t>Suppose that the gain of the control system is reduced drastically and it is restarted. As the temperature approaches, say 30° below SP (60° proportional band or PB now), the heat input begins to be reduced, the rate of heating of the furnace has time to slow and, as the heat is still further reduced, it eventually is brought up to set point, just as 50% power input is reached and the furnace is operating as required. There was some wasted time while the furnace crept to its final temperature using only 52% then 51% of available power, but at least no harm was done. By carefully increasing the gain (i.e. reducing the width of the PB) this over-damped and sluggish behavior can be improved until the system is critically damped for this SP temperature. </a:t>
            </a:r>
          </a:p>
          <a:p>
            <a:pPr algn="just"/>
            <a:r>
              <a:rPr lang="en-US" sz="1800" dirty="0" smtClean="0"/>
              <a:t>Doing this is known as 'tuning' the control system. A well-tuned proportional furnace temperature control system will usually be more effective than on-off control, but will still respond more slowly than the furnace could under skillful manual control.</a:t>
            </a:r>
          </a:p>
        </p:txBody>
      </p:sp>
      <p:sp>
        <p:nvSpPr>
          <p:cNvPr id="3" name="Title 2"/>
          <p:cNvSpPr>
            <a:spLocks noGrp="1"/>
          </p:cNvSpPr>
          <p:nvPr>
            <p:ph type="title"/>
          </p:nvPr>
        </p:nvSpPr>
        <p:spPr/>
        <p:txBody>
          <a:bodyPr>
            <a:normAutofit/>
          </a:bodyPr>
          <a:lstStyle/>
          <a:p>
            <a:r>
              <a:rPr lang="en-US" sz="2400" dirty="0" smtClean="0"/>
              <a:t>Types of control systems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19200"/>
            <a:ext cx="3810000" cy="3962400"/>
          </a:xfrm>
        </p:spPr>
        <p:txBody>
          <a:bodyPr>
            <a:normAutofit fontScale="92500" lnSpcReduction="10000"/>
          </a:bodyPr>
          <a:lstStyle/>
          <a:p>
            <a:r>
              <a:rPr lang="en-US" sz="2000" b="1" dirty="0" smtClean="0"/>
              <a:t>PID</a:t>
            </a:r>
          </a:p>
          <a:p>
            <a:pPr algn="just"/>
            <a:r>
              <a:rPr lang="en-US" sz="1700" dirty="0" smtClean="0"/>
              <a:t>Apart from sluggish performance to avoid oscillations, another problem with proportional-only control is that power application is always in direct proportion to the error. In the example above we assumed that the set temperature could be maintained with 50% power. What happens if the furnace is required in a different application where a higher set temperature will require 80% power to maintain it?</a:t>
            </a:r>
            <a:endParaRPr lang="en-US" sz="1700" b="1" dirty="0" smtClean="0"/>
          </a:p>
        </p:txBody>
      </p:sp>
      <p:sp>
        <p:nvSpPr>
          <p:cNvPr id="3" name="Title 2"/>
          <p:cNvSpPr>
            <a:spLocks noGrp="1"/>
          </p:cNvSpPr>
          <p:nvPr>
            <p:ph type="title"/>
          </p:nvPr>
        </p:nvSpPr>
        <p:spPr/>
        <p:txBody>
          <a:bodyPr>
            <a:normAutofit/>
          </a:bodyPr>
          <a:lstStyle/>
          <a:p>
            <a:r>
              <a:rPr lang="en-US" sz="2400" dirty="0" smtClean="0"/>
              <a:t>Types of control systems</a:t>
            </a:r>
            <a:endParaRPr lang="en-US" sz="2400" dirty="0"/>
          </a:p>
        </p:txBody>
      </p:sp>
      <p:sp>
        <p:nvSpPr>
          <p:cNvPr id="6" name="TextBox 5"/>
          <p:cNvSpPr txBox="1"/>
          <p:nvPr/>
        </p:nvSpPr>
        <p:spPr>
          <a:xfrm>
            <a:off x="4648200" y="1295400"/>
            <a:ext cx="4038600" cy="3293209"/>
          </a:xfrm>
          <a:prstGeom prst="rect">
            <a:avLst/>
          </a:prstGeom>
          <a:noFill/>
        </p:spPr>
        <p:txBody>
          <a:bodyPr wrap="square" rtlCol="0">
            <a:spAutoFit/>
          </a:bodyPr>
          <a:lstStyle/>
          <a:p>
            <a:pPr algn="just"/>
            <a:r>
              <a:rPr lang="en-US" sz="1600" dirty="0" smtClean="0"/>
              <a:t>If the gain was finally set to a 50° PB, then 80% power will not be applied unless the furnace is 15° below setpoint, so for this other application the operators will have to remember always to set the setpoint temperature 15° higher than actually needed. This 15° figure is not completely constant either: it will depend on the surrounding ambient temperature, as well as other factors that affect heat loss from or absorption within the furnace.</a:t>
            </a:r>
            <a:endParaRPr lang="en-US"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19200"/>
            <a:ext cx="8001000" cy="3962400"/>
          </a:xfrm>
        </p:spPr>
        <p:txBody>
          <a:bodyPr>
            <a:normAutofit/>
          </a:bodyPr>
          <a:lstStyle/>
          <a:p>
            <a:r>
              <a:rPr lang="en-US" sz="1800" b="1" dirty="0" smtClean="0"/>
              <a:t>PID cont:</a:t>
            </a:r>
          </a:p>
          <a:p>
            <a:pPr algn="just"/>
            <a:r>
              <a:rPr lang="en-US" sz="1600" dirty="0" smtClean="0"/>
              <a:t>To resolve these two problems, many feedback control schemes include mathematical extensions to improve performance. The most common extensions lead to proportional-integral-derivative, or PID control.</a:t>
            </a:r>
          </a:p>
        </p:txBody>
      </p:sp>
      <p:sp>
        <p:nvSpPr>
          <p:cNvPr id="3" name="Title 2"/>
          <p:cNvSpPr>
            <a:spLocks noGrp="1"/>
          </p:cNvSpPr>
          <p:nvPr>
            <p:ph type="title"/>
          </p:nvPr>
        </p:nvSpPr>
        <p:spPr/>
        <p:txBody>
          <a:bodyPr>
            <a:normAutofit/>
          </a:bodyPr>
          <a:lstStyle/>
          <a:p>
            <a:r>
              <a:rPr lang="en-US" sz="2400" dirty="0" smtClean="0"/>
              <a:t>Types of control systems</a:t>
            </a:r>
            <a:endParaRPr lang="en-US" sz="2400" dirty="0"/>
          </a:p>
        </p:txBody>
      </p:sp>
      <p:pic>
        <p:nvPicPr>
          <p:cNvPr id="4" name="Picture 2" descr="http://upload.wikimedia.org/wikipedia/commons/thumb/4/43/PID_en.svg/300px-PID_en.svg.png"/>
          <p:cNvPicPr>
            <a:picLocks noChangeAspect="1" noChangeArrowheads="1"/>
          </p:cNvPicPr>
          <p:nvPr/>
        </p:nvPicPr>
        <p:blipFill>
          <a:blip r:embed="rId2"/>
          <a:srcRect/>
          <a:stretch>
            <a:fillRect/>
          </a:stretch>
        </p:blipFill>
        <p:spPr bwMode="auto">
          <a:xfrm>
            <a:off x="1752600" y="2895600"/>
            <a:ext cx="6949440" cy="28956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19200"/>
            <a:ext cx="8001000" cy="4800600"/>
          </a:xfrm>
        </p:spPr>
        <p:txBody>
          <a:bodyPr>
            <a:normAutofit fontScale="92500"/>
          </a:bodyPr>
          <a:lstStyle/>
          <a:p>
            <a:r>
              <a:rPr lang="en-US" sz="1800" dirty="0" smtClean="0"/>
              <a:t>PID cont: Derivative Action</a:t>
            </a:r>
          </a:p>
          <a:p>
            <a:pPr lvl="1"/>
            <a:endParaRPr lang="en-US" sz="1200" dirty="0" smtClean="0"/>
          </a:p>
          <a:p>
            <a:pPr algn="just"/>
            <a:r>
              <a:rPr lang="en-US" sz="1700" dirty="0" smtClean="0"/>
              <a:t>The derivative part is concerned with the rate-of-change of the error with time: </a:t>
            </a:r>
          </a:p>
          <a:p>
            <a:pPr lvl="1" algn="just"/>
            <a:r>
              <a:rPr lang="en-US" sz="1500" dirty="0" smtClean="0"/>
              <a:t>If the measured variable approaches the setpoint rapidly, then the actuator is backed off early to allow it to coast to the required level; </a:t>
            </a:r>
          </a:p>
          <a:p>
            <a:pPr lvl="1" algn="just"/>
            <a:r>
              <a:rPr lang="en-US" sz="1500" dirty="0" smtClean="0"/>
              <a:t>conversely if the measured value begins to move rapidly away from the setpoint, extra effort is applied—in proportion to that rapidity—to try to maintain it.</a:t>
            </a:r>
          </a:p>
          <a:p>
            <a:pPr algn="just"/>
            <a:endParaRPr lang="en-US" sz="1600" dirty="0" smtClean="0"/>
          </a:p>
          <a:p>
            <a:pPr algn="just"/>
            <a:r>
              <a:rPr lang="en-US" sz="1700" dirty="0" smtClean="0"/>
              <a:t>Derivative action makes a control system behave much more intelligently.</a:t>
            </a:r>
          </a:p>
          <a:p>
            <a:pPr lvl="1" algn="just"/>
            <a:r>
              <a:rPr lang="en-US" sz="1300" dirty="0" smtClean="0"/>
              <a:t> </a:t>
            </a:r>
            <a:r>
              <a:rPr lang="en-US" sz="1500" dirty="0" smtClean="0"/>
              <a:t>On control systems like the tuning of the temperature of a furnace, or perhaps the motion-control of a heavy item like a gun or camera on a moving vehicle, the derivative action of a well-tuned PID controller can allow it to reach and maintain a setpoint better than most skilled human operators could.</a:t>
            </a:r>
          </a:p>
          <a:p>
            <a:pPr algn="just"/>
            <a:endParaRPr lang="en-US" sz="1700" dirty="0" smtClean="0"/>
          </a:p>
          <a:p>
            <a:pPr algn="just"/>
            <a:r>
              <a:rPr lang="en-US" sz="1700" dirty="0" smtClean="0"/>
              <a:t>If derivative action is over-applied, it can lead to oscillations too. </a:t>
            </a:r>
          </a:p>
          <a:p>
            <a:pPr lvl="1" algn="just"/>
            <a:r>
              <a:rPr lang="en-US" sz="1500" dirty="0" smtClean="0"/>
              <a:t>An example would be a PV that increased rapidly towards SP, then halted early and seemed to "shy away" from the setpoint before rising towards it again.</a:t>
            </a:r>
          </a:p>
        </p:txBody>
      </p:sp>
      <p:sp>
        <p:nvSpPr>
          <p:cNvPr id="3" name="Title 2"/>
          <p:cNvSpPr>
            <a:spLocks noGrp="1"/>
          </p:cNvSpPr>
          <p:nvPr>
            <p:ph type="title"/>
          </p:nvPr>
        </p:nvSpPr>
        <p:spPr/>
        <p:txBody>
          <a:bodyPr>
            <a:normAutofit/>
          </a:bodyPr>
          <a:lstStyle/>
          <a:p>
            <a:r>
              <a:rPr lang="en-US" sz="2400" dirty="0" smtClean="0"/>
              <a:t>Types of control systems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anim calcmode="lin" valueType="num">
                                      <p:cBhvr additive="base">
                                        <p:cTn id="3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anim calcmode="lin" valueType="num">
                                      <p:cBhvr additive="base">
                                        <p:cTn id="4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19200"/>
            <a:ext cx="4038600" cy="4876800"/>
          </a:xfrm>
        </p:spPr>
        <p:txBody>
          <a:bodyPr>
            <a:normAutofit lnSpcReduction="10000"/>
          </a:bodyPr>
          <a:lstStyle/>
          <a:p>
            <a:r>
              <a:rPr lang="en-US" sz="1800" dirty="0" smtClean="0"/>
              <a:t>PID cont: Integral Action</a:t>
            </a:r>
          </a:p>
          <a:p>
            <a:pPr lvl="1"/>
            <a:endParaRPr lang="en-US" sz="1200" dirty="0" smtClean="0"/>
          </a:p>
          <a:p>
            <a:pPr algn="just"/>
            <a:r>
              <a:rPr lang="en-US" sz="1700" dirty="0" smtClean="0"/>
              <a:t>The integral term magnifies the effect of long-term steady-state errors, applying ever-increasing effort until they reduce to zero.</a:t>
            </a:r>
          </a:p>
          <a:p>
            <a:pPr algn="just"/>
            <a:endParaRPr lang="en-US" sz="1700" dirty="0" smtClean="0"/>
          </a:p>
          <a:p>
            <a:pPr algn="just"/>
            <a:r>
              <a:rPr lang="en-US" sz="1700" dirty="0" smtClean="0"/>
              <a:t> In the example of the furnace earlier, working at various temperatures, if the heat being applied does not bring the furnace up to setpoint, for whatever reason, integral action increasingly moves the proportional band relative to the setpoint until the PV error is reduced to zero and the setpoint is achieved.</a:t>
            </a:r>
            <a:endParaRPr lang="en-US" sz="1500" dirty="0" smtClean="0"/>
          </a:p>
        </p:txBody>
      </p:sp>
      <p:sp>
        <p:nvSpPr>
          <p:cNvPr id="3" name="Title 2"/>
          <p:cNvSpPr>
            <a:spLocks noGrp="1"/>
          </p:cNvSpPr>
          <p:nvPr>
            <p:ph type="title"/>
          </p:nvPr>
        </p:nvSpPr>
        <p:spPr/>
        <p:txBody>
          <a:bodyPr>
            <a:normAutofit/>
          </a:bodyPr>
          <a:lstStyle/>
          <a:p>
            <a:r>
              <a:rPr lang="en-US" sz="2400" dirty="0" smtClean="0"/>
              <a:t>Types of control systems</a:t>
            </a:r>
            <a:endParaRPr lang="en-US" sz="2400" dirty="0"/>
          </a:p>
        </p:txBody>
      </p:sp>
      <p:pic>
        <p:nvPicPr>
          <p:cNvPr id="27650" name="Picture 2" descr="http://upload.wikimedia.org/wikipedia/commons/c/c0/Change_with_Ki.png"/>
          <p:cNvPicPr>
            <a:picLocks noChangeAspect="1" noChangeArrowheads="1"/>
          </p:cNvPicPr>
          <p:nvPr/>
        </p:nvPicPr>
        <p:blipFill>
          <a:blip r:embed="rId2"/>
          <a:srcRect/>
          <a:stretch>
            <a:fillRect/>
          </a:stretch>
        </p:blipFill>
        <p:spPr bwMode="auto">
          <a:xfrm>
            <a:off x="4572000" y="1905000"/>
            <a:ext cx="4429125" cy="34956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7650"/>
                                        </p:tgtEl>
                                        <p:attrNameLst>
                                          <p:attrName>style.visibility</p:attrName>
                                        </p:attrNameLst>
                                      </p:cBhvr>
                                      <p:to>
                                        <p:strVal val="visible"/>
                                      </p:to>
                                    </p:set>
                                    <p:anim calcmode="lin" valueType="num">
                                      <p:cBhvr additive="base">
                                        <p:cTn id="19" dur="500" fill="hold"/>
                                        <p:tgtEl>
                                          <p:spTgt spid="27650"/>
                                        </p:tgtEl>
                                        <p:attrNameLst>
                                          <p:attrName>ppt_x</p:attrName>
                                        </p:attrNameLst>
                                      </p:cBhvr>
                                      <p:tavLst>
                                        <p:tav tm="0">
                                          <p:val>
                                            <p:strVal val="#ppt_x"/>
                                          </p:val>
                                        </p:tav>
                                        <p:tav tm="100000">
                                          <p:val>
                                            <p:strVal val="#ppt_x"/>
                                          </p:val>
                                        </p:tav>
                                      </p:tavLst>
                                    </p:anim>
                                    <p:anim calcmode="lin" valueType="num">
                                      <p:cBhvr additive="base">
                                        <p:cTn id="20" dur="500" fill="hold"/>
                                        <p:tgtEl>
                                          <p:spTgt spid="276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71600"/>
            <a:ext cx="8077200" cy="4724400"/>
          </a:xfrm>
        </p:spPr>
        <p:txBody>
          <a:bodyPr>
            <a:normAutofit/>
          </a:bodyPr>
          <a:lstStyle/>
          <a:p>
            <a:r>
              <a:rPr lang="en-US" sz="1800" b="1" dirty="0" smtClean="0"/>
              <a:t>Ramp up, %age per min</a:t>
            </a:r>
          </a:p>
          <a:p>
            <a:endParaRPr lang="en-US" sz="1600" dirty="0" smtClean="0"/>
          </a:p>
          <a:p>
            <a:r>
              <a:rPr lang="en-US" sz="1600" dirty="0" smtClean="0"/>
              <a:t>Some controllers include the option to limit the "ramp up % per minute". </a:t>
            </a:r>
          </a:p>
          <a:p>
            <a:endParaRPr lang="en-US" sz="1600" dirty="0" smtClean="0"/>
          </a:p>
          <a:p>
            <a:r>
              <a:rPr lang="en-US" sz="1600" dirty="0" smtClean="0"/>
              <a:t>This option can be very helpful in stabilizing small boilers (3 MBTUH), especially during the summer, during light loads. </a:t>
            </a:r>
          </a:p>
          <a:p>
            <a:endParaRPr lang="en-US" sz="1600" dirty="0" smtClean="0"/>
          </a:p>
          <a:p>
            <a:r>
              <a:rPr lang="en-US" sz="1600" dirty="0" smtClean="0"/>
              <a:t>A utility boiler "unit may be required to change load at a rate of as much as 5% per minute</a:t>
            </a:r>
            <a:endParaRPr lang="en-US" sz="1500" dirty="0" smtClean="0"/>
          </a:p>
        </p:txBody>
      </p:sp>
      <p:sp>
        <p:nvSpPr>
          <p:cNvPr id="3" name="Title 2"/>
          <p:cNvSpPr>
            <a:spLocks noGrp="1"/>
          </p:cNvSpPr>
          <p:nvPr>
            <p:ph type="title"/>
          </p:nvPr>
        </p:nvSpPr>
        <p:spPr/>
        <p:txBody>
          <a:bodyPr>
            <a:normAutofit/>
          </a:bodyPr>
          <a:lstStyle/>
          <a:p>
            <a:r>
              <a:rPr lang="en-US" sz="2400" dirty="0" smtClean="0"/>
              <a:t>Types of control systems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71600"/>
            <a:ext cx="8077200" cy="4724400"/>
          </a:xfrm>
        </p:spPr>
        <p:txBody>
          <a:bodyPr>
            <a:normAutofit lnSpcReduction="10000"/>
          </a:bodyPr>
          <a:lstStyle/>
          <a:p>
            <a:r>
              <a:rPr lang="en-US" sz="1800" b="1" dirty="0" smtClean="0"/>
              <a:t>Alternative techniques</a:t>
            </a:r>
          </a:p>
          <a:p>
            <a:endParaRPr lang="en-US" sz="1800" b="1" dirty="0" smtClean="0"/>
          </a:p>
          <a:p>
            <a:pPr algn="just"/>
            <a:r>
              <a:rPr lang="en-US" sz="1500" dirty="0" smtClean="0"/>
              <a:t>It is possible to filter the PV or error signal. Doing so can reduce the response of the system to desirable frequencies, to help reduce instability or oscillations. Some feedback systems will oscillate at just one frequency. By filtering out that frequency, more "stiff" feedback can be applied, making the system more responsive without shaking itself apart.</a:t>
            </a:r>
          </a:p>
          <a:p>
            <a:pPr algn="just"/>
            <a:endParaRPr lang="en-US" sz="1500" dirty="0" smtClean="0"/>
          </a:p>
          <a:p>
            <a:pPr algn="just"/>
            <a:r>
              <a:rPr lang="en-US" sz="1500" dirty="0" smtClean="0"/>
              <a:t>Feedback systems can be combined. In cascade control, one control loop applies control algorithms to a measured variable against a setpoint, but then provides a varying setpoint to another control loop rather than affecting process variables directly. If a system has several different measured variables to be controlled, separate control systems will be present for each of them.</a:t>
            </a:r>
          </a:p>
          <a:p>
            <a:pPr algn="just"/>
            <a:endParaRPr lang="en-US" sz="1500" dirty="0" smtClean="0"/>
          </a:p>
          <a:p>
            <a:pPr algn="just"/>
            <a:r>
              <a:rPr lang="en-US" sz="1500" dirty="0" smtClean="0"/>
              <a:t>Control engineering in many applications produces control systems that are more complex than PID control. Examples of such fields include fly-by-wire aircraft control systems, chemical plants, and oil refineries. Model predictive control systems are designed using specialized computer-aided-design software and empirical mathematical models of the system to be controlled.</a:t>
            </a:r>
          </a:p>
        </p:txBody>
      </p:sp>
      <p:sp>
        <p:nvSpPr>
          <p:cNvPr id="3" name="Title 2"/>
          <p:cNvSpPr>
            <a:spLocks noGrp="1"/>
          </p:cNvSpPr>
          <p:nvPr>
            <p:ph type="title"/>
          </p:nvPr>
        </p:nvSpPr>
        <p:spPr/>
        <p:txBody>
          <a:bodyPr>
            <a:normAutofit/>
          </a:bodyPr>
          <a:lstStyle/>
          <a:p>
            <a:r>
              <a:rPr lang="en-US" sz="2400" dirty="0" smtClean="0"/>
              <a:t>Types of control systems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439</TotalTime>
  <Words>2216</Words>
  <Application>Microsoft Office PowerPoint</Application>
  <PresentationFormat>On-screen Show (4:3)</PresentationFormat>
  <Paragraphs>120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Concourse</vt:lpstr>
      <vt:lpstr>Control Systems</vt:lpstr>
      <vt:lpstr>What is control ?</vt:lpstr>
      <vt:lpstr>What is a control system?</vt:lpstr>
      <vt:lpstr>What is a control system? Cont:</vt:lpstr>
      <vt:lpstr>An overview of control systems</vt:lpstr>
      <vt:lpstr>Types of control systems</vt:lpstr>
      <vt:lpstr>Types of control systems</vt:lpstr>
      <vt:lpstr>Types of control systems</vt:lpstr>
      <vt:lpstr>Types of control systems</vt:lpstr>
      <vt:lpstr>Types of control systems</vt:lpstr>
      <vt:lpstr>Types of control systems</vt:lpstr>
      <vt:lpstr>Types of control systems</vt:lpstr>
      <vt:lpstr>Types of control systems</vt:lpstr>
      <vt:lpstr>Types of control systems</vt:lpstr>
      <vt:lpstr>Types of control systems</vt:lpstr>
      <vt:lpstr>Types of control systems</vt:lpstr>
      <vt:lpstr>Types of control systems</vt:lpstr>
      <vt:lpstr>Types of control systems</vt:lpstr>
    </vt:vector>
  </TitlesOfParts>
  <Compan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Control Systems</dc:title>
  <dc:creator>gary</dc:creator>
  <cp:lastModifiedBy>gary</cp:lastModifiedBy>
  <cp:revision>13</cp:revision>
  <dcterms:created xsi:type="dcterms:W3CDTF">2014-06-17T12:02:11Z</dcterms:created>
  <dcterms:modified xsi:type="dcterms:W3CDTF">2014-06-17T19:25:07Z</dcterms:modified>
</cp:coreProperties>
</file>