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1"/>
  </p:sldMasterIdLst>
  <p:notesMasterIdLst>
    <p:notesMasterId r:id="rId36"/>
  </p:notesMasterIdLst>
  <p:handoutMasterIdLst>
    <p:handoutMasterId r:id="rId37"/>
  </p:handoutMasterIdLst>
  <p:sldIdLst>
    <p:sldId id="257" r:id="rId2"/>
    <p:sldId id="256" r:id="rId3"/>
    <p:sldId id="310" r:id="rId4"/>
    <p:sldId id="321" r:id="rId5"/>
    <p:sldId id="311" r:id="rId6"/>
    <p:sldId id="322" r:id="rId7"/>
    <p:sldId id="312" r:id="rId8"/>
    <p:sldId id="313" r:id="rId9"/>
    <p:sldId id="314" r:id="rId10"/>
    <p:sldId id="316" r:id="rId11"/>
    <p:sldId id="280" r:id="rId12"/>
    <p:sldId id="281" r:id="rId13"/>
    <p:sldId id="290" r:id="rId14"/>
    <p:sldId id="289" r:id="rId15"/>
    <p:sldId id="295" r:id="rId16"/>
    <p:sldId id="317" r:id="rId17"/>
    <p:sldId id="323" r:id="rId18"/>
    <p:sldId id="318" r:id="rId19"/>
    <p:sldId id="324" r:id="rId20"/>
    <p:sldId id="307" r:id="rId21"/>
    <p:sldId id="303" r:id="rId22"/>
    <p:sldId id="305" r:id="rId23"/>
    <p:sldId id="319" r:id="rId24"/>
    <p:sldId id="320" r:id="rId25"/>
    <p:sldId id="278" r:id="rId26"/>
    <p:sldId id="286" r:id="rId27"/>
    <p:sldId id="284" r:id="rId28"/>
    <p:sldId id="279" r:id="rId29"/>
    <p:sldId id="293" r:id="rId30"/>
    <p:sldId id="262" r:id="rId31"/>
    <p:sldId id="267" r:id="rId32"/>
    <p:sldId id="309" r:id="rId33"/>
    <p:sldId id="308" r:id="rId34"/>
    <p:sldId id="276" r:id="rId35"/>
  </p:sldIdLst>
  <p:sldSz cx="9144000" cy="6858000" type="screen4x3"/>
  <p:notesSz cx="6858000" cy="96869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801"/>
  </p:normalViewPr>
  <p:slideViewPr>
    <p:cSldViewPr>
      <p:cViewPr varScale="1">
        <p:scale>
          <a:sx n="112" d="100"/>
          <a:sy n="112" d="100"/>
        </p:scale>
        <p:origin x="1544"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41317A-1A69-979E-9F5D-06B9E18B3277}"/>
              </a:ext>
            </a:extLst>
          </p:cNvPr>
          <p:cNvSpPr>
            <a:spLocks noGrp="1"/>
          </p:cNvSpPr>
          <p:nvPr>
            <p:ph type="hdr" sz="quarter"/>
          </p:nvPr>
        </p:nvSpPr>
        <p:spPr>
          <a:xfrm>
            <a:off x="0" y="0"/>
            <a:ext cx="2971800" cy="484188"/>
          </a:xfrm>
          <a:prstGeom prst="rect">
            <a:avLst/>
          </a:prstGeom>
        </p:spPr>
        <p:txBody>
          <a:bodyPr vert="horz" lIns="91440" tIns="45720" rIns="91440" bIns="45720" rtlCol="0"/>
          <a:lstStyle>
            <a:lvl1pPr algn="l">
              <a:defRPr sz="1200">
                <a:latin typeface="Times" charset="0"/>
                <a:ea typeface="ＭＳ Ｐゴシック" pitchFamily="34" charset="-128"/>
                <a:cs typeface="+mn-cs"/>
              </a:defRPr>
            </a:lvl1pPr>
          </a:lstStyle>
          <a:p>
            <a:pPr>
              <a:defRPr/>
            </a:pPr>
            <a:endParaRPr lang="en-US"/>
          </a:p>
        </p:txBody>
      </p:sp>
      <p:sp>
        <p:nvSpPr>
          <p:cNvPr id="3" name="Date Placeholder 2">
            <a:extLst>
              <a:ext uri="{FF2B5EF4-FFF2-40B4-BE49-F238E27FC236}">
                <a16:creationId xmlns:a16="http://schemas.microsoft.com/office/drawing/2014/main" id="{62503DF6-066C-EFC9-2516-A27E980AF84E}"/>
              </a:ext>
            </a:extLst>
          </p:cNvPr>
          <p:cNvSpPr>
            <a:spLocks noGrp="1"/>
          </p:cNvSpPr>
          <p:nvPr>
            <p:ph type="dt" sz="quarter" idx="1"/>
          </p:nvPr>
        </p:nvSpPr>
        <p:spPr>
          <a:xfrm>
            <a:off x="3884613" y="0"/>
            <a:ext cx="2971800" cy="484188"/>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631DACA6-10EB-7B47-9BB8-BF394BA2E600}" type="datetimeFigureOut">
              <a:rPr lang="en-US" altLang="en-US"/>
              <a:pPr/>
              <a:t>2/2/26</a:t>
            </a:fld>
            <a:endParaRPr lang="en-US" altLang="en-US"/>
          </a:p>
        </p:txBody>
      </p:sp>
      <p:sp>
        <p:nvSpPr>
          <p:cNvPr id="4" name="Footer Placeholder 3">
            <a:extLst>
              <a:ext uri="{FF2B5EF4-FFF2-40B4-BE49-F238E27FC236}">
                <a16:creationId xmlns:a16="http://schemas.microsoft.com/office/drawing/2014/main" id="{BE8291A7-8D7F-0723-8354-8149A1C97EA3}"/>
              </a:ext>
            </a:extLst>
          </p:cNvPr>
          <p:cNvSpPr>
            <a:spLocks noGrp="1"/>
          </p:cNvSpPr>
          <p:nvPr>
            <p:ph type="ftr" sz="quarter" idx="2"/>
          </p:nvPr>
        </p:nvSpPr>
        <p:spPr>
          <a:xfrm>
            <a:off x="0" y="9201150"/>
            <a:ext cx="2971800" cy="484188"/>
          </a:xfrm>
          <a:prstGeom prst="rect">
            <a:avLst/>
          </a:prstGeom>
        </p:spPr>
        <p:txBody>
          <a:bodyPr vert="horz" lIns="91440" tIns="45720" rIns="91440" bIns="45720" rtlCol="0" anchor="b"/>
          <a:lstStyle>
            <a:lvl1pPr algn="l">
              <a:defRPr sz="1200">
                <a:latin typeface="Times" charset="0"/>
                <a:ea typeface="ＭＳ Ｐゴシック" pitchFamily="34" charset="-128"/>
                <a:cs typeface="+mn-cs"/>
              </a:defRPr>
            </a:lvl1pPr>
          </a:lstStyle>
          <a:p>
            <a:pPr>
              <a:defRPr/>
            </a:pPr>
            <a:endParaRPr lang="en-US"/>
          </a:p>
        </p:txBody>
      </p:sp>
      <p:sp>
        <p:nvSpPr>
          <p:cNvPr id="5" name="Slide Number Placeholder 4">
            <a:extLst>
              <a:ext uri="{FF2B5EF4-FFF2-40B4-BE49-F238E27FC236}">
                <a16:creationId xmlns:a16="http://schemas.microsoft.com/office/drawing/2014/main" id="{CC9A5346-771C-AFB7-9A5E-0B97A7BFB8A1}"/>
              </a:ext>
            </a:extLst>
          </p:cNvPr>
          <p:cNvSpPr>
            <a:spLocks noGrp="1"/>
          </p:cNvSpPr>
          <p:nvPr>
            <p:ph type="sldNum" sz="quarter" idx="3"/>
          </p:nvPr>
        </p:nvSpPr>
        <p:spPr>
          <a:xfrm>
            <a:off x="3884613" y="9201150"/>
            <a:ext cx="2971800" cy="484188"/>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0FF934C-A5C7-6C41-9CB6-817EA0D4F6DB}"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5E4A13-9403-F261-96D3-64AE761EA657}"/>
              </a:ext>
            </a:extLst>
          </p:cNvPr>
          <p:cNvSpPr>
            <a:spLocks noGrp="1"/>
          </p:cNvSpPr>
          <p:nvPr>
            <p:ph type="hdr" sz="quarter"/>
          </p:nvPr>
        </p:nvSpPr>
        <p:spPr>
          <a:xfrm>
            <a:off x="0" y="0"/>
            <a:ext cx="2971800" cy="484188"/>
          </a:xfrm>
          <a:prstGeom prst="rect">
            <a:avLst/>
          </a:prstGeom>
        </p:spPr>
        <p:txBody>
          <a:bodyPr vert="horz" lIns="91440" tIns="45720" rIns="91440" bIns="45720" rtlCol="0"/>
          <a:lstStyle>
            <a:lvl1pPr algn="l">
              <a:defRPr sz="1200">
                <a:latin typeface="Times" charset="0"/>
                <a:ea typeface="ＭＳ Ｐゴシック" pitchFamily="34" charset="-128"/>
                <a:cs typeface="+mn-cs"/>
              </a:defRPr>
            </a:lvl1pPr>
          </a:lstStyle>
          <a:p>
            <a:pPr>
              <a:defRPr/>
            </a:pPr>
            <a:endParaRPr lang="en-GB"/>
          </a:p>
        </p:txBody>
      </p:sp>
      <p:sp>
        <p:nvSpPr>
          <p:cNvPr id="3" name="Date Placeholder 2">
            <a:extLst>
              <a:ext uri="{FF2B5EF4-FFF2-40B4-BE49-F238E27FC236}">
                <a16:creationId xmlns:a16="http://schemas.microsoft.com/office/drawing/2014/main" id="{9BAF683D-7A77-2742-8FC0-3FFC0F13F4A9}"/>
              </a:ext>
            </a:extLst>
          </p:cNvPr>
          <p:cNvSpPr>
            <a:spLocks noGrp="1"/>
          </p:cNvSpPr>
          <p:nvPr>
            <p:ph type="dt" idx="1"/>
          </p:nvPr>
        </p:nvSpPr>
        <p:spPr>
          <a:xfrm>
            <a:off x="3884613" y="0"/>
            <a:ext cx="2971800" cy="484188"/>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3D8F680E-DEC2-0C49-A0EC-5B8577E8D14E}" type="datetimeFigureOut">
              <a:rPr lang="en-GB" altLang="en-US"/>
              <a:pPr/>
              <a:t>02/02/2026</a:t>
            </a:fld>
            <a:endParaRPr lang="en-GB" altLang="en-US"/>
          </a:p>
        </p:txBody>
      </p:sp>
      <p:sp>
        <p:nvSpPr>
          <p:cNvPr id="4" name="Slide Image Placeholder 3">
            <a:extLst>
              <a:ext uri="{FF2B5EF4-FFF2-40B4-BE49-F238E27FC236}">
                <a16:creationId xmlns:a16="http://schemas.microsoft.com/office/drawing/2014/main" id="{3EAE805A-A495-18C8-42AB-93D22DBB06AA}"/>
              </a:ext>
            </a:extLst>
          </p:cNvPr>
          <p:cNvSpPr>
            <a:spLocks noGrp="1" noRot="1" noChangeAspect="1"/>
          </p:cNvSpPr>
          <p:nvPr>
            <p:ph type="sldImg" idx="2"/>
          </p:nvPr>
        </p:nvSpPr>
        <p:spPr>
          <a:xfrm>
            <a:off x="1008063" y="727075"/>
            <a:ext cx="4841875" cy="36322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CD3D95D-7B42-722E-1C26-D625858B6081}"/>
              </a:ext>
            </a:extLst>
          </p:cNvPr>
          <p:cNvSpPr>
            <a:spLocks noGrp="1"/>
          </p:cNvSpPr>
          <p:nvPr>
            <p:ph type="body" sz="quarter" idx="3"/>
          </p:nvPr>
        </p:nvSpPr>
        <p:spPr>
          <a:xfrm>
            <a:off x="685800" y="4600575"/>
            <a:ext cx="5486400" cy="435927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086DD7B5-1F31-211C-7482-F1CE3A06E3BA}"/>
              </a:ext>
            </a:extLst>
          </p:cNvPr>
          <p:cNvSpPr>
            <a:spLocks noGrp="1"/>
          </p:cNvSpPr>
          <p:nvPr>
            <p:ph type="ftr" sz="quarter" idx="4"/>
          </p:nvPr>
        </p:nvSpPr>
        <p:spPr>
          <a:xfrm>
            <a:off x="0" y="9201150"/>
            <a:ext cx="2971800" cy="484188"/>
          </a:xfrm>
          <a:prstGeom prst="rect">
            <a:avLst/>
          </a:prstGeom>
        </p:spPr>
        <p:txBody>
          <a:bodyPr vert="horz" lIns="91440" tIns="45720" rIns="91440" bIns="45720" rtlCol="0" anchor="b"/>
          <a:lstStyle>
            <a:lvl1pPr algn="l">
              <a:defRPr sz="1200">
                <a:latin typeface="Times" charset="0"/>
                <a:ea typeface="ＭＳ Ｐゴシック" pitchFamily="34" charset="-128"/>
                <a:cs typeface="+mn-cs"/>
              </a:defRPr>
            </a:lvl1pPr>
          </a:lstStyle>
          <a:p>
            <a:pPr>
              <a:defRPr/>
            </a:pPr>
            <a:endParaRPr lang="en-GB"/>
          </a:p>
        </p:txBody>
      </p:sp>
      <p:sp>
        <p:nvSpPr>
          <p:cNvPr id="7" name="Slide Number Placeholder 6">
            <a:extLst>
              <a:ext uri="{FF2B5EF4-FFF2-40B4-BE49-F238E27FC236}">
                <a16:creationId xmlns:a16="http://schemas.microsoft.com/office/drawing/2014/main" id="{92CD4FE5-AD77-7C56-582C-56C270D82F4E}"/>
              </a:ext>
            </a:extLst>
          </p:cNvPr>
          <p:cNvSpPr>
            <a:spLocks noGrp="1"/>
          </p:cNvSpPr>
          <p:nvPr>
            <p:ph type="sldNum" sz="quarter" idx="5"/>
          </p:nvPr>
        </p:nvSpPr>
        <p:spPr>
          <a:xfrm>
            <a:off x="3884613" y="9201150"/>
            <a:ext cx="2971800" cy="484188"/>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AB356EA-81E1-CF44-8710-FD41B67AFF1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mn-lt"/>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DA8820A6-53FC-E561-11D6-320CC80AF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a:extLst>
              <a:ext uri="{FF2B5EF4-FFF2-40B4-BE49-F238E27FC236}">
                <a16:creationId xmlns:a16="http://schemas.microsoft.com/office/drawing/2014/main" id="{13EAA15D-DECB-BE0D-37D9-5CC5E6CD96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17411" name="Slide Number Placeholder 3">
            <a:extLst>
              <a:ext uri="{FF2B5EF4-FFF2-40B4-BE49-F238E27FC236}">
                <a16:creationId xmlns:a16="http://schemas.microsoft.com/office/drawing/2014/main" id="{1442212A-2300-3BB9-CBDA-7F64887CD8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95F2463-B4CA-324D-A360-73254A1B4FBD}" type="slidenum">
              <a:rPr lang="en-GB" altLang="en-US" sz="1200"/>
              <a:pPr/>
              <a:t>1</a:t>
            </a:fld>
            <a:endParaRPr lang="en-GB"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185155CE-4B8A-AA50-3051-E85368E396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a:extLst>
              <a:ext uri="{FF2B5EF4-FFF2-40B4-BE49-F238E27FC236}">
                <a16:creationId xmlns:a16="http://schemas.microsoft.com/office/drawing/2014/main" id="{63FB42BC-94CB-4B46-3E73-2526AC0176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id="{F8116274-65A9-71DD-0F48-136801EAF2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9A802A5-83D1-BE40-8C1A-6443A70B622B}" type="slidenum">
              <a:rPr lang="en-GB" altLang="en-US" sz="1200"/>
              <a:pPr/>
              <a:t>2</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325CD-E72C-0180-7BE3-782230ADFF65}"/>
            </a:ext>
          </a:extLst>
        </p:cNvPr>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DFF9AB74-9A10-9AAF-DA97-3155ABC95B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a:extLst>
              <a:ext uri="{FF2B5EF4-FFF2-40B4-BE49-F238E27FC236}">
                <a16:creationId xmlns:a16="http://schemas.microsoft.com/office/drawing/2014/main" id="{08EF55A2-7C38-63C3-17D6-1E80B4638F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id="{A8253A27-81D3-FFD0-285B-7B9C0C729D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9A802A5-83D1-BE40-8C1A-6443A70B622B}" type="slidenum">
              <a:rPr lang="en-GB" altLang="en-US" sz="1200"/>
              <a:pPr/>
              <a:t>4</a:t>
            </a:fld>
            <a:endParaRPr lang="en-GB" altLang="en-US" sz="1200"/>
          </a:p>
        </p:txBody>
      </p:sp>
    </p:spTree>
    <p:extLst>
      <p:ext uri="{BB962C8B-B14F-4D97-AF65-F5344CB8AC3E}">
        <p14:creationId xmlns:p14="http://schemas.microsoft.com/office/powerpoint/2010/main" val="1120424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E9DD6F-1256-06DE-160F-3F4C0D3D06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FDC7949C-C17E-C90B-33DE-D1B8F1AB1A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21507" name="Slide Number Placeholder 3">
            <a:extLst>
              <a:ext uri="{FF2B5EF4-FFF2-40B4-BE49-F238E27FC236}">
                <a16:creationId xmlns:a16="http://schemas.microsoft.com/office/drawing/2014/main" id="{CE8FCA4D-1E13-8C97-E7A1-84A194C2D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3A2F0D5-61A1-9F4E-979B-66B75E9CF242}" type="slidenum">
              <a:rPr lang="en-GB" altLang="en-US" sz="1200"/>
              <a:pPr/>
              <a:t>11</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0F314F-CF19-4BB5-13F1-55BC64998C4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BA76F057-B190-539C-3B0B-6C2902AC53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D0140A0D-4975-D4B3-CEEB-BB957664AE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B4B31232-BC9B-2D4F-AE9D-0DA272B03FA3}" type="slidenum">
              <a:rPr lang="en-GB" altLang="en-US" sz="1200"/>
              <a:pPr/>
              <a:t>12</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A3542CFC-9A00-8ADD-9996-C094B1DA36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9B52FBF7-7D60-4C0A-2B58-D0FA5D408D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5603" name="Slide Number Placeholder 3">
            <a:extLst>
              <a:ext uri="{FF2B5EF4-FFF2-40B4-BE49-F238E27FC236}">
                <a16:creationId xmlns:a16="http://schemas.microsoft.com/office/drawing/2014/main" id="{947D070F-6CCD-5165-3F82-573473733F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3C31313-5637-B449-BA35-E2EED48D79A6}" type="slidenum">
              <a:rPr lang="en-GB" altLang="en-US" sz="1200"/>
              <a:pPr/>
              <a:t>13</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0494789F-7598-AC6D-BB01-046D13E946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Rectangle 3">
            <a:extLst>
              <a:ext uri="{FF2B5EF4-FFF2-40B4-BE49-F238E27FC236}">
                <a16:creationId xmlns:a16="http://schemas.microsoft.com/office/drawing/2014/main" id="{4432F052-B007-50AB-4FDB-DAB9A74843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D96EC22-3F9F-1962-BA4B-C64A2134C4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D0B31290-224F-5627-A25F-A4F9730BB7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ea typeface="ＭＳ Ｐゴシック" panose="020B0600070205080204" pitchFamily="34" charset="-128"/>
              </a:rPr>
              <a:t>There are a range of diabetes specific barriers studies out there however a range of methods have been used including self designed un-validated questionnaires.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Some studies have a mixed sample of T1 and t2 which raises issues of comparing someone who has dealt with t1 since childhood with someone who has developed t2 diabetes later in life due to lifestyle factors.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Most of the studies are lacking a theoretical basis to the research and there are several theories of motivation out there that have been devised to understand the adoption of certain behaviours including exercise.</a:t>
            </a:r>
          </a:p>
        </p:txBody>
      </p:sp>
      <p:sp>
        <p:nvSpPr>
          <p:cNvPr id="29699" name="Slide Number Placeholder 3">
            <a:extLst>
              <a:ext uri="{FF2B5EF4-FFF2-40B4-BE49-F238E27FC236}">
                <a16:creationId xmlns:a16="http://schemas.microsoft.com/office/drawing/2014/main" id="{18CD55EE-E7C8-30D9-BA9E-44AA032B34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BE1995C-304C-5E43-AA6A-4AD350ECCDF0}" type="slidenum">
              <a:rPr lang="en-GB" altLang="en-US" sz="1200"/>
              <a:pPr/>
              <a:t>15</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D7071384-38D8-6D6A-47A4-160CD8D197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E604A901-FF37-4D55-7A29-CA8E647E53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31747" name="Slide Number Placeholder 3">
            <a:extLst>
              <a:ext uri="{FF2B5EF4-FFF2-40B4-BE49-F238E27FC236}">
                <a16:creationId xmlns:a16="http://schemas.microsoft.com/office/drawing/2014/main" id="{794A27F3-C285-6FBE-E4C7-48BCEAA0C5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2BE35C4-DF92-734B-9188-0032CEFA0E77}" type="slidenum">
              <a:rPr lang="en-GB" altLang="en-US" sz="1200"/>
              <a:pPr/>
              <a:t>20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A9BCC9D5-FFA5-A178-8972-3DB79FE38F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a:extLst>
              <a:ext uri="{FF2B5EF4-FFF2-40B4-BE49-F238E27FC236}">
                <a16:creationId xmlns:a16="http://schemas.microsoft.com/office/drawing/2014/main" id="{4AFFBA1B-47E7-4D85-DE4C-4CF0D29B5C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a:lnSpc>
                <a:spcPct val="90000"/>
              </a:lnSpc>
            </a:pPr>
            <a:endParaRPr lang="en-GB" altLang="en-US" dirty="0">
              <a:ea typeface="ＭＳ Ｐゴシック" panose="020B0600070205080204" pitchFamily="34" charset="-128"/>
            </a:endParaRPr>
          </a:p>
        </p:txBody>
      </p:sp>
      <p:sp>
        <p:nvSpPr>
          <p:cNvPr id="33795" name="Slide Number Placeholder 3">
            <a:extLst>
              <a:ext uri="{FF2B5EF4-FFF2-40B4-BE49-F238E27FC236}">
                <a16:creationId xmlns:a16="http://schemas.microsoft.com/office/drawing/2014/main" id="{CF62C7AD-9BCC-BB8A-FFFF-D24C409C79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0169B96-4E7E-EC41-9C1C-CF664B216C56}" type="slidenum">
              <a:rPr lang="en-GB" altLang="en-US" sz="1200"/>
              <a:pPr/>
              <a:t>21</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37F296C5-CD27-964E-1B8B-1BBBED686E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a:extLst>
              <a:ext uri="{FF2B5EF4-FFF2-40B4-BE49-F238E27FC236}">
                <a16:creationId xmlns:a16="http://schemas.microsoft.com/office/drawing/2014/main" id="{30E9B62E-6641-F43F-C40E-34F3A482F83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35843" name="Slide Number Placeholder 3">
            <a:extLst>
              <a:ext uri="{FF2B5EF4-FFF2-40B4-BE49-F238E27FC236}">
                <a16:creationId xmlns:a16="http://schemas.microsoft.com/office/drawing/2014/main" id="{A7DDACF4-A9F7-62AC-F057-B77BD8C658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187CAF1-3E23-6A47-8D0A-5ECC0D212916}" type="slidenum">
              <a:rPr lang="en-GB" altLang="en-US" sz="1200"/>
              <a:pPr/>
              <a:t>22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521914B4-43FC-0D0C-C187-5C55A94146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6179FE35-3120-47DF-362A-4F307AC86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41987" name="Slide Number Placeholder 3">
            <a:extLst>
              <a:ext uri="{FF2B5EF4-FFF2-40B4-BE49-F238E27FC236}">
                <a16:creationId xmlns:a16="http://schemas.microsoft.com/office/drawing/2014/main" id="{8FCF8539-530A-E654-CD7B-516DF07577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7758214-5402-E744-BAEA-4DA09D1B05F2}" type="slidenum">
              <a:rPr lang="en-GB" altLang="en-US" sz="1200"/>
              <a:pPr/>
              <a:t>25</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BFCE7866-142D-FAC5-BB15-22074AEF4C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a:extLst>
              <a:ext uri="{FF2B5EF4-FFF2-40B4-BE49-F238E27FC236}">
                <a16:creationId xmlns:a16="http://schemas.microsoft.com/office/drawing/2014/main" id="{075CAE94-13C4-F64C-6379-2DE3DFC4C3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44035" name="Slide Number Placeholder 3">
            <a:extLst>
              <a:ext uri="{FF2B5EF4-FFF2-40B4-BE49-F238E27FC236}">
                <a16:creationId xmlns:a16="http://schemas.microsoft.com/office/drawing/2014/main" id="{6261E4A9-0403-FDBB-0A5E-261506CDA1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40D2569A-FCEA-DD46-8A93-69548BFD7F4B}" type="slidenum">
              <a:rPr lang="en-GB" altLang="en-US" sz="1200"/>
              <a:pPr/>
              <a:t>26</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08B2DEE1-4591-A4B4-4ABE-B4F56ACA93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a:extLst>
              <a:ext uri="{FF2B5EF4-FFF2-40B4-BE49-F238E27FC236}">
                <a16:creationId xmlns:a16="http://schemas.microsoft.com/office/drawing/2014/main" id="{15B06114-5E1B-208E-0EE9-1E8B026015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46083" name="Slide Number Placeholder 3">
            <a:extLst>
              <a:ext uri="{FF2B5EF4-FFF2-40B4-BE49-F238E27FC236}">
                <a16:creationId xmlns:a16="http://schemas.microsoft.com/office/drawing/2014/main" id="{39786649-E73C-8D34-B429-4AB1E8F0412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B8078F61-1C1B-634D-B635-B979EE59ACCF}" type="slidenum">
              <a:rPr lang="en-GB" altLang="en-US" sz="1200"/>
              <a:pPr/>
              <a:t>27</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8A14AC9F-2152-7F2B-BA54-BA62E80087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0" name="Notes Placeholder 2">
            <a:extLst>
              <a:ext uri="{FF2B5EF4-FFF2-40B4-BE49-F238E27FC236}">
                <a16:creationId xmlns:a16="http://schemas.microsoft.com/office/drawing/2014/main" id="{E28FCB64-FA4D-0721-ABE4-09042C2292B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id="{12F59FB0-1F63-BC3B-E36C-BF7868BD0D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0ED1E76-5C1A-734D-A775-D33A223022B8}" type="slidenum">
              <a:rPr lang="en-GB" altLang="en-US" sz="1200"/>
              <a:pPr/>
              <a:t>28</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9F5E65AA-C692-6C0E-8085-659EB2A885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0" name="Notes Placeholder 2">
            <a:extLst>
              <a:ext uri="{FF2B5EF4-FFF2-40B4-BE49-F238E27FC236}">
                <a16:creationId xmlns:a16="http://schemas.microsoft.com/office/drawing/2014/main" id="{6E829180-111D-3558-D38B-CF89BFDF38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9418D183-7C57-4DD1-A7BB-51E03567FD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8102B06E-AAD8-E449-A93D-D444A047DAF5}" type="slidenum">
              <a:rPr lang="en-GB" altLang="en-US" sz="1200"/>
              <a:pPr/>
              <a:t>29</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495ED5F1-8D3D-2AF2-1407-47373D1218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a:extLst>
              <a:ext uri="{FF2B5EF4-FFF2-40B4-BE49-F238E27FC236}">
                <a16:creationId xmlns:a16="http://schemas.microsoft.com/office/drawing/2014/main" id="{4129A400-D683-54F2-4C48-6B80E0AE25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837853D3-3B37-730D-0271-F84FC1B5F0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2877777-F859-A742-9520-75C1292AB645}" type="slidenum">
              <a:rPr lang="en-GB" altLang="en-US" sz="1200"/>
              <a:pPr/>
              <a:t>30</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a:extLst>
              <a:ext uri="{FF2B5EF4-FFF2-40B4-BE49-F238E27FC236}">
                <a16:creationId xmlns:a16="http://schemas.microsoft.com/office/drawing/2014/main" id="{BE55EB0A-ED56-D122-F7A1-9321ECFAE3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0" name="Notes Placeholder 2">
            <a:extLst>
              <a:ext uri="{FF2B5EF4-FFF2-40B4-BE49-F238E27FC236}">
                <a16:creationId xmlns:a16="http://schemas.microsoft.com/office/drawing/2014/main" id="{294EFFDA-1055-FC1B-A29A-5FBE70E291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63491" name="Slide Number Placeholder 3">
            <a:extLst>
              <a:ext uri="{FF2B5EF4-FFF2-40B4-BE49-F238E27FC236}">
                <a16:creationId xmlns:a16="http://schemas.microsoft.com/office/drawing/2014/main" id="{BE933947-CFD6-6524-2DE1-30D7C32E72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79B97164-C58F-CF40-BDF4-601C5EF01907}" type="slidenum">
              <a:rPr lang="en-GB" altLang="en-US" sz="1200"/>
              <a:pPr/>
              <a:t>31</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08831" y="1449146"/>
            <a:ext cx="7526338"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A66112C4-8A34-FD4E-A9AF-E85CE259FE46}" type="slidenum">
              <a:rPr lang="en-US" altLang="en-US" smtClean="0"/>
              <a:pPr/>
              <a:t>‹#›</a:t>
            </a:fld>
            <a:endParaRPr lang="en-US" altLang="en-US"/>
          </a:p>
        </p:txBody>
      </p:sp>
    </p:spTree>
    <p:extLst>
      <p:ext uri="{BB962C8B-B14F-4D97-AF65-F5344CB8AC3E}">
        <p14:creationId xmlns:p14="http://schemas.microsoft.com/office/powerpoint/2010/main" val="600146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CD51C0C-2413-6F45-ABC2-B503EC64631B}" type="slidenum">
              <a:rPr lang="en-US" altLang="en-US" smtClean="0"/>
              <a:pPr/>
              <a:t>‹#›</a:t>
            </a:fld>
            <a:endParaRPr lang="en-US" altLang="en-US"/>
          </a:p>
        </p:txBody>
      </p:sp>
    </p:spTree>
    <p:extLst>
      <p:ext uri="{BB962C8B-B14F-4D97-AF65-F5344CB8AC3E}">
        <p14:creationId xmlns:p14="http://schemas.microsoft.com/office/powerpoint/2010/main" val="3744746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8535B46A-AC60-EF49-B6BD-95566EE0EC63}" type="slidenum">
              <a:rPr lang="en-US" altLang="en-US" smtClean="0"/>
              <a:pPr/>
              <a:t>‹#›</a:t>
            </a:fld>
            <a:endParaRPr lang="en-US" altLang="en-US"/>
          </a:p>
        </p:txBody>
      </p:sp>
    </p:spTree>
    <p:extLst>
      <p:ext uri="{BB962C8B-B14F-4D97-AF65-F5344CB8AC3E}">
        <p14:creationId xmlns:p14="http://schemas.microsoft.com/office/powerpoint/2010/main" val="169634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B20B09B4-7C48-F84D-9118-A6498795277F}" type="slidenum">
              <a:rPr lang="en-US" altLang="en-US" smtClean="0"/>
              <a:pPr/>
              <a:t>‹#›</a:t>
            </a:fld>
            <a:endParaRPr lang="en-US" altLang="en-US"/>
          </a:p>
        </p:txBody>
      </p:sp>
    </p:spTree>
    <p:extLst>
      <p:ext uri="{BB962C8B-B14F-4D97-AF65-F5344CB8AC3E}">
        <p14:creationId xmlns:p14="http://schemas.microsoft.com/office/powerpoint/2010/main" val="927532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B96C6E03-458B-214A-B31F-A993AD2E5617}" type="slidenum">
              <a:rPr lang="en-US" altLang="en-US" smtClean="0"/>
              <a:pPr/>
              <a:t>‹#›</a:t>
            </a:fld>
            <a:endParaRPr lang="en-US" altLang="en-US"/>
          </a:p>
        </p:txBody>
      </p:sp>
    </p:spTree>
    <p:extLst>
      <p:ext uri="{BB962C8B-B14F-4D97-AF65-F5344CB8AC3E}">
        <p14:creationId xmlns:p14="http://schemas.microsoft.com/office/powerpoint/2010/main" val="3262589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DE234199-45F4-F849-B867-CA3921B7302E}" type="slidenum">
              <a:rPr lang="en-US" altLang="en-US" smtClean="0"/>
              <a:pPr/>
              <a:t>‹#›</a:t>
            </a:fld>
            <a:endParaRPr lang="en-US" altLang="en-US"/>
          </a:p>
        </p:txBody>
      </p:sp>
    </p:spTree>
    <p:extLst>
      <p:ext uri="{BB962C8B-B14F-4D97-AF65-F5344CB8AC3E}">
        <p14:creationId xmlns:p14="http://schemas.microsoft.com/office/powerpoint/2010/main" val="585677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0083F3BF-05DC-934E-A2FE-FF6D18F0D653}" type="slidenum">
              <a:rPr lang="en-US" altLang="en-US" smtClean="0"/>
              <a:pPr/>
              <a:t>‹#›</a:t>
            </a:fld>
            <a:endParaRPr lang="en-US" altLang="en-US"/>
          </a:p>
        </p:txBody>
      </p:sp>
    </p:spTree>
    <p:extLst>
      <p:ext uri="{BB962C8B-B14F-4D97-AF65-F5344CB8AC3E}">
        <p14:creationId xmlns:p14="http://schemas.microsoft.com/office/powerpoint/2010/main" val="991861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F7BBA4B5-C134-534A-94C1-E05745A49A7D}" type="slidenum">
              <a:rPr lang="en-US" altLang="en-US" smtClean="0"/>
              <a:pPr/>
              <a:t>‹#›</a:t>
            </a:fld>
            <a:endParaRPr lang="en-US" altLang="en-US"/>
          </a:p>
        </p:txBody>
      </p:sp>
    </p:spTree>
    <p:extLst>
      <p:ext uri="{BB962C8B-B14F-4D97-AF65-F5344CB8AC3E}">
        <p14:creationId xmlns:p14="http://schemas.microsoft.com/office/powerpoint/2010/main" val="178259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2914357" y="6041361"/>
            <a:ext cx="732659" cy="365125"/>
          </a:xfrm>
        </p:spPr>
        <p:txBody>
          <a:bodyPr/>
          <a:lstStyle/>
          <a:p>
            <a:pPr>
              <a:defRPr/>
            </a:pPr>
            <a:endParaRPr lang="en-US"/>
          </a:p>
        </p:txBody>
      </p:sp>
      <p:sp>
        <p:nvSpPr>
          <p:cNvPr id="6" name="Footer Placeholder 5"/>
          <p:cNvSpPr>
            <a:spLocks noGrp="1"/>
          </p:cNvSpPr>
          <p:nvPr>
            <p:ph type="ftr" sz="quarter" idx="11"/>
          </p:nvPr>
        </p:nvSpPr>
        <p:spPr>
          <a:xfrm>
            <a:off x="442797" y="6041361"/>
            <a:ext cx="2471560" cy="365125"/>
          </a:xfrm>
        </p:spPr>
        <p:txBody>
          <a:bodyPr/>
          <a:lstStyle/>
          <a:p>
            <a:pPr>
              <a:defRPr/>
            </a:pPr>
            <a:endParaRPr lang="en-US"/>
          </a:p>
        </p:txBody>
      </p:sp>
      <p:sp>
        <p:nvSpPr>
          <p:cNvPr id="7" name="Slide Number Placeholder 6"/>
          <p:cNvSpPr>
            <a:spLocks noGrp="1"/>
          </p:cNvSpPr>
          <p:nvPr>
            <p:ph type="sldNum" sz="quarter" idx="12"/>
          </p:nvPr>
        </p:nvSpPr>
        <p:spPr>
          <a:xfrm>
            <a:off x="3647017" y="5915887"/>
            <a:ext cx="796616" cy="490599"/>
          </a:xfrm>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1457088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2582710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219309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2901417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301A35C1-A3FB-6740-838C-C56585FF8EED}" type="slidenum">
              <a:rPr lang="en-US" altLang="en-US" smtClean="0"/>
              <a:pPr/>
              <a:t>‹#›</a:t>
            </a:fld>
            <a:endParaRPr lang="en-US" altLang="en-US"/>
          </a:p>
        </p:txBody>
      </p:sp>
    </p:spTree>
    <p:extLst>
      <p:ext uri="{BB962C8B-B14F-4D97-AF65-F5344CB8AC3E}">
        <p14:creationId xmlns:p14="http://schemas.microsoft.com/office/powerpoint/2010/main" val="2222907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0B39F67-6A5B-9641-A3F8-09BE450D14C0}" type="slidenum">
              <a:rPr lang="en-US" altLang="en-US" smtClean="0"/>
              <a:pPr/>
              <a:t>‹#›</a:t>
            </a:fld>
            <a:endParaRPr lang="en-US" altLang="en-US"/>
          </a:p>
        </p:txBody>
      </p:sp>
    </p:spTree>
    <p:extLst>
      <p:ext uri="{BB962C8B-B14F-4D97-AF65-F5344CB8AC3E}">
        <p14:creationId xmlns:p14="http://schemas.microsoft.com/office/powerpoint/2010/main" val="236116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pPr>
              <a:defRPr/>
            </a:pPr>
            <a:endParaRPr lang="en-US"/>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pPr>
              <a:defRPr/>
            </a:pPr>
            <a:endParaRPr lang="en-US"/>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728893905"/>
      </p:ext>
    </p:extLst>
  </p:cSld>
  <p:clrMap bg1="dk1" tx1="lt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Lst>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bjsm.bmj.com/content/59/2/118"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player.fm/series/1332/422422120" TargetMode="External"/><Relationship Id="rId2" Type="http://schemas.openxmlformats.org/officeDocument/2006/relationships/hyperlink" Target="https://player.fm/series/1332/460826956"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4">
            <a:extLst>
              <a:ext uri="{FF2B5EF4-FFF2-40B4-BE49-F238E27FC236}">
                <a16:creationId xmlns:a16="http://schemas.microsoft.com/office/drawing/2014/main" id="{FFB71396-BAA3-FC5C-EC07-3F4E9DC941D2}"/>
              </a:ext>
            </a:extLst>
          </p:cNvPr>
          <p:cNvSpPr>
            <a:spLocks noGrp="1"/>
          </p:cNvSpPr>
          <p:nvPr>
            <p:ph type="ctrTitle"/>
          </p:nvPr>
        </p:nvSpPr>
        <p:spPr>
          <a:xfrm>
            <a:off x="808831" y="2331540"/>
            <a:ext cx="7526338" cy="2971051"/>
          </a:xfrm>
        </p:spPr>
        <p:txBody>
          <a:bodyPr/>
          <a:lstStyle/>
          <a:p>
            <a:r>
              <a:rPr lang="en-US" altLang="en-US" b="1" dirty="0"/>
              <a:t>Motives and barriers to physical activity, in a type 2 diabetes population. </a:t>
            </a:r>
            <a:br>
              <a:rPr lang="en-GB" altLang="en-US" dirty="0"/>
            </a:br>
            <a:endParaRPr lang="en-GB" altLang="en-US" dirty="0"/>
          </a:p>
        </p:txBody>
      </p:sp>
      <p:sp>
        <p:nvSpPr>
          <p:cNvPr id="16388" name="Rectangle 3">
            <a:extLst>
              <a:ext uri="{FF2B5EF4-FFF2-40B4-BE49-F238E27FC236}">
                <a16:creationId xmlns:a16="http://schemas.microsoft.com/office/drawing/2014/main" id="{76C83DE5-18F9-AB63-AD42-16D39B18360C}"/>
              </a:ext>
            </a:extLst>
          </p:cNvPr>
          <p:cNvSpPr>
            <a:spLocks noGrp="1" noChangeArrowheads="1"/>
          </p:cNvSpPr>
          <p:nvPr>
            <p:ph type="subTitle" idx="1"/>
          </p:nvPr>
        </p:nvSpPr>
        <p:spPr/>
        <p:txBody>
          <a:bodyPr>
            <a:normAutofit lnSpcReduction="10000"/>
          </a:bodyPr>
          <a:lstStyle/>
          <a:p>
            <a:r>
              <a:rPr lang="en-GB" altLang="en-US" dirty="0"/>
              <a:t>Alison Connaughton	</a:t>
            </a:r>
          </a:p>
          <a:p>
            <a:endParaRPr lang="en-GB" altLang="en-US" dirty="0"/>
          </a:p>
          <a:p>
            <a:endParaRPr lang="en-GB" altLang="en-US" dirty="0"/>
          </a:p>
          <a:p>
            <a:endParaRPr lang="en-GB" altLang="en-US" dirty="0"/>
          </a:p>
        </p:txBody>
      </p:sp>
    </p:spTree>
  </p:cSld>
  <p:clrMapOvr>
    <a:masterClrMapping/>
  </p:clrMapOvr>
  <p:transition>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4">
            <a:extLst>
              <a:ext uri="{FF2B5EF4-FFF2-40B4-BE49-F238E27FC236}">
                <a16:creationId xmlns:a16="http://schemas.microsoft.com/office/drawing/2014/main" id="{158CF1FB-49F2-A5AC-D1E0-6EB7E57113F9}"/>
              </a:ext>
            </a:extLst>
          </p:cNvPr>
          <p:cNvSpPr>
            <a:spLocks noGrp="1" noChangeArrowheads="1"/>
          </p:cNvSpPr>
          <p:nvPr>
            <p:ph type="title"/>
          </p:nvPr>
        </p:nvSpPr>
        <p:spPr>
          <a:xfrm>
            <a:off x="827584" y="1484784"/>
            <a:ext cx="7772400" cy="1143000"/>
          </a:xfrm>
        </p:spPr>
        <p:txBody>
          <a:bodyPr/>
          <a:lstStyle/>
          <a:p>
            <a:br>
              <a:rPr lang="en-GB" altLang="en-US" dirty="0"/>
            </a:br>
            <a:r>
              <a:rPr lang="en-GB" altLang="en-US" dirty="0"/>
              <a:t>Introduction </a:t>
            </a:r>
            <a:br>
              <a:rPr lang="en-GB" altLang="en-US" dirty="0"/>
            </a:br>
            <a:br>
              <a:rPr lang="en-GB" altLang="en-US" dirty="0"/>
            </a:br>
            <a:endParaRPr lang="en-GB" altLang="en-US" dirty="0"/>
          </a:p>
        </p:txBody>
      </p:sp>
      <p:sp>
        <p:nvSpPr>
          <p:cNvPr id="18436" name="Rectangle 5">
            <a:extLst>
              <a:ext uri="{FF2B5EF4-FFF2-40B4-BE49-F238E27FC236}">
                <a16:creationId xmlns:a16="http://schemas.microsoft.com/office/drawing/2014/main" id="{E8516C99-5EEB-1A4B-B2C6-04B6EEF4043A}"/>
              </a:ext>
            </a:extLst>
          </p:cNvPr>
          <p:cNvSpPr>
            <a:spLocks noGrp="1" noChangeArrowheads="1"/>
          </p:cNvSpPr>
          <p:nvPr>
            <p:ph idx="1"/>
          </p:nvPr>
        </p:nvSpPr>
        <p:spPr>
          <a:xfrm>
            <a:off x="685800" y="2492896"/>
            <a:ext cx="7772400" cy="4683125"/>
          </a:xfrm>
        </p:spPr>
        <p:txBody>
          <a:bodyPr>
            <a:normAutofit/>
          </a:bodyPr>
          <a:lstStyle/>
          <a:p>
            <a:pPr eaLnBrk="1" hangingPunct="1">
              <a:lnSpc>
                <a:spcPct val="80000"/>
              </a:lnSpc>
            </a:pPr>
            <a:r>
              <a:rPr lang="en-US" altLang="en-US" sz="2800" dirty="0"/>
              <a:t>Prevalence of diabetes in the UK today…</a:t>
            </a:r>
          </a:p>
          <a:p>
            <a:pPr algn="ctr" eaLnBrk="1" hangingPunct="1">
              <a:lnSpc>
                <a:spcPct val="80000"/>
              </a:lnSpc>
              <a:buFontTx/>
              <a:buNone/>
            </a:pPr>
            <a:endParaRPr lang="en-GB" altLang="en-US" sz="2800" b="1" dirty="0"/>
          </a:p>
          <a:p>
            <a:pPr eaLnBrk="1" hangingPunct="1">
              <a:lnSpc>
                <a:spcPct val="80000"/>
              </a:lnSpc>
              <a:buFontTx/>
              <a:buAutoNum type="arabicPeriod"/>
            </a:pPr>
            <a:r>
              <a:rPr lang="en-GB" altLang="en-US" sz="2800" dirty="0"/>
              <a:t>Why is exercise important for type 2 diabetes patients? </a:t>
            </a:r>
          </a:p>
          <a:p>
            <a:pPr eaLnBrk="1" hangingPunct="1">
              <a:lnSpc>
                <a:spcPct val="80000"/>
              </a:lnSpc>
              <a:buFontTx/>
              <a:buAutoNum type="arabicPeriod"/>
            </a:pPr>
            <a:r>
              <a:rPr lang="en-US" altLang="en-US" sz="2800" dirty="0"/>
              <a:t>Why are people not exercising?</a:t>
            </a:r>
          </a:p>
          <a:p>
            <a:pPr eaLnBrk="1" hangingPunct="1">
              <a:lnSpc>
                <a:spcPct val="80000"/>
              </a:lnSpc>
              <a:buFontTx/>
              <a:buAutoNum type="arabicPeriod"/>
            </a:pPr>
            <a:r>
              <a:rPr lang="en-US" altLang="en-US" sz="2800" dirty="0"/>
              <a:t>How are barriers to exercise measured?</a:t>
            </a:r>
          </a:p>
          <a:p>
            <a:pPr eaLnBrk="1" hangingPunct="1">
              <a:lnSpc>
                <a:spcPct val="80000"/>
              </a:lnSpc>
              <a:buFontTx/>
              <a:buAutoNum type="arabicPeriod"/>
            </a:pPr>
            <a:r>
              <a:rPr lang="en-US" altLang="en-US" sz="2800" dirty="0"/>
              <a:t>Theoretical basis for research</a:t>
            </a:r>
          </a:p>
          <a:p>
            <a:pPr eaLnBrk="1" hangingPunct="1">
              <a:lnSpc>
                <a:spcPct val="80000"/>
              </a:lnSpc>
              <a:buFontTx/>
              <a:buAutoNum type="arabicPeriod"/>
            </a:pPr>
            <a:r>
              <a:rPr lang="en-US" altLang="en-US" sz="2800" dirty="0"/>
              <a:t>Practical application</a:t>
            </a:r>
          </a:p>
          <a:p>
            <a:pPr eaLnBrk="1" hangingPunct="1">
              <a:lnSpc>
                <a:spcPct val="80000"/>
              </a:lnSpc>
              <a:buFontTx/>
              <a:buNone/>
            </a:pPr>
            <a:endParaRPr lang="en-US" altLang="en-US" sz="2800" dirty="0"/>
          </a:p>
          <a:p>
            <a:pPr eaLnBrk="1" hangingPunct="1">
              <a:lnSpc>
                <a:spcPct val="80000"/>
              </a:lnSpc>
              <a:buFontTx/>
              <a:buNone/>
            </a:pPr>
            <a:endParaRPr lang="en-US"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DCCE-40DA-FBBE-6D12-893A1F340563}"/>
              </a:ext>
            </a:extLst>
          </p:cNvPr>
          <p:cNvSpPr>
            <a:spLocks noGrp="1"/>
          </p:cNvSpPr>
          <p:nvPr>
            <p:ph type="title"/>
          </p:nvPr>
        </p:nvSpPr>
        <p:spPr/>
        <p:txBody>
          <a:bodyPr/>
          <a:lstStyle/>
          <a:p>
            <a:r>
              <a:rPr lang="en-US" dirty="0"/>
              <a:t>Types of Diabetes…</a:t>
            </a:r>
          </a:p>
        </p:txBody>
      </p:sp>
      <p:sp>
        <p:nvSpPr>
          <p:cNvPr id="3" name="Content Placeholder 2">
            <a:extLst>
              <a:ext uri="{FF2B5EF4-FFF2-40B4-BE49-F238E27FC236}">
                <a16:creationId xmlns:a16="http://schemas.microsoft.com/office/drawing/2014/main" id="{FFF5C4FC-7C68-8BE6-68C8-761B27E1270E}"/>
              </a:ext>
            </a:extLst>
          </p:cNvPr>
          <p:cNvSpPr>
            <a:spLocks noGrp="1"/>
          </p:cNvSpPr>
          <p:nvPr>
            <p:ph idx="1"/>
          </p:nvPr>
        </p:nvSpPr>
        <p:spPr>
          <a:xfrm>
            <a:off x="808727" y="2348880"/>
            <a:ext cx="7524003" cy="3636510"/>
          </a:xfrm>
        </p:spPr>
        <p:txBody>
          <a:bodyPr/>
          <a:lstStyle/>
          <a:p>
            <a:r>
              <a:rPr lang="en-GB" sz="1800" dirty="0">
                <a:effectLst/>
                <a:latin typeface="Arial" panose="020B0604020202020204" pitchFamily="34" charset="0"/>
                <a:ea typeface="Calibri" panose="020F0502020204030204" pitchFamily="34" charset="0"/>
              </a:rPr>
              <a:t>Diabetes can be divided into three types: </a:t>
            </a:r>
          </a:p>
          <a:p>
            <a:r>
              <a:rPr lang="en-GB" dirty="0">
                <a:latin typeface="Arial" panose="020B0604020202020204" pitchFamily="34" charset="0"/>
                <a:ea typeface="Calibri" panose="020F0502020204030204" pitchFamily="34" charset="0"/>
              </a:rPr>
              <a:t>G</a:t>
            </a:r>
            <a:r>
              <a:rPr lang="en-GB" sz="1800" dirty="0">
                <a:effectLst/>
                <a:latin typeface="Arial" panose="020B0604020202020204" pitchFamily="34" charset="0"/>
                <a:ea typeface="Calibri" panose="020F0502020204030204" pitchFamily="34" charset="0"/>
              </a:rPr>
              <a:t>estational diabetes, which occurs during pregnancy, and Types 1 and 2, which are chronic. </a:t>
            </a:r>
          </a:p>
          <a:p>
            <a:r>
              <a:rPr lang="en-GB" sz="1800" dirty="0">
                <a:effectLst/>
                <a:latin typeface="Arial" panose="020B0604020202020204" pitchFamily="34" charset="0"/>
                <a:ea typeface="Calibri" panose="020F0502020204030204" pitchFamily="34" charset="0"/>
              </a:rPr>
              <a:t>Type 1 diabetes results from autoimmune processes that destroy the insulin-producing cells in the pancreas and is managed via insulin management. </a:t>
            </a:r>
          </a:p>
          <a:p>
            <a:r>
              <a:rPr lang="en-GB" sz="1800" dirty="0">
                <a:effectLst/>
                <a:latin typeface="Arial" panose="020B0604020202020204" pitchFamily="34" charset="0"/>
                <a:ea typeface="Calibri" panose="020F0502020204030204" pitchFamily="34" charset="0"/>
              </a:rPr>
              <a:t>Type 2 diabetes is linked to insulin resistance and insulin insufficiency that usually develops during adulthood, and can be  considered a lifestyle disease. </a:t>
            </a:r>
            <a:endParaRPr lang="en-US" dirty="0"/>
          </a:p>
        </p:txBody>
      </p:sp>
    </p:spTree>
    <p:extLst>
      <p:ext uri="{BB962C8B-B14F-4D97-AF65-F5344CB8AC3E}">
        <p14:creationId xmlns:p14="http://schemas.microsoft.com/office/powerpoint/2010/main" val="4037704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2C9E9-1D3B-DBF8-EAF6-1C7561B21154}"/>
            </a:ext>
          </a:extLst>
        </p:cNvPr>
        <p:cNvGrpSpPr/>
        <p:nvPr/>
      </p:nvGrpSpPr>
      <p:grpSpPr>
        <a:xfrm>
          <a:off x="0" y="0"/>
          <a:ext cx="0" cy="0"/>
          <a:chOff x="0" y="0"/>
          <a:chExt cx="0" cy="0"/>
        </a:xfrm>
      </p:grpSpPr>
      <p:sp>
        <p:nvSpPr>
          <p:cNvPr id="18435" name="Rectangle 4">
            <a:extLst>
              <a:ext uri="{FF2B5EF4-FFF2-40B4-BE49-F238E27FC236}">
                <a16:creationId xmlns:a16="http://schemas.microsoft.com/office/drawing/2014/main" id="{E0A9D8B5-FE6A-2E51-21D7-F2CC32164DAB}"/>
              </a:ext>
            </a:extLst>
          </p:cNvPr>
          <p:cNvSpPr>
            <a:spLocks noGrp="1" noChangeArrowheads="1"/>
          </p:cNvSpPr>
          <p:nvPr>
            <p:ph type="title"/>
          </p:nvPr>
        </p:nvSpPr>
        <p:spPr>
          <a:xfrm>
            <a:off x="827584" y="1484784"/>
            <a:ext cx="7772400" cy="1143000"/>
          </a:xfrm>
        </p:spPr>
        <p:txBody>
          <a:bodyPr/>
          <a:lstStyle/>
          <a:p>
            <a:br>
              <a:rPr lang="en-GB" altLang="en-US" dirty="0"/>
            </a:br>
            <a:r>
              <a:rPr lang="en-GB" altLang="en-US" dirty="0"/>
              <a:t>Introduction </a:t>
            </a:r>
            <a:br>
              <a:rPr lang="en-GB" altLang="en-US" dirty="0"/>
            </a:br>
            <a:br>
              <a:rPr lang="en-GB" altLang="en-US" dirty="0"/>
            </a:br>
            <a:endParaRPr lang="en-GB" altLang="en-US" dirty="0"/>
          </a:p>
        </p:txBody>
      </p:sp>
      <p:sp>
        <p:nvSpPr>
          <p:cNvPr id="18436" name="Rectangle 5">
            <a:extLst>
              <a:ext uri="{FF2B5EF4-FFF2-40B4-BE49-F238E27FC236}">
                <a16:creationId xmlns:a16="http://schemas.microsoft.com/office/drawing/2014/main" id="{589DD40D-3C92-5861-E997-67FADC0A80B8}"/>
              </a:ext>
            </a:extLst>
          </p:cNvPr>
          <p:cNvSpPr>
            <a:spLocks noGrp="1" noChangeArrowheads="1"/>
          </p:cNvSpPr>
          <p:nvPr>
            <p:ph idx="1"/>
          </p:nvPr>
        </p:nvSpPr>
        <p:spPr>
          <a:xfrm>
            <a:off x="685800" y="2492896"/>
            <a:ext cx="7772400" cy="4683125"/>
          </a:xfrm>
        </p:spPr>
        <p:txBody>
          <a:bodyPr>
            <a:normAutofit/>
          </a:bodyPr>
          <a:lstStyle/>
          <a:p>
            <a:pPr eaLnBrk="1" hangingPunct="1">
              <a:lnSpc>
                <a:spcPct val="80000"/>
              </a:lnSpc>
            </a:pPr>
            <a:r>
              <a:rPr lang="en-US" altLang="en-US" sz="2800" dirty="0"/>
              <a:t>Prevalence of diabetes in the UK today…</a:t>
            </a:r>
          </a:p>
          <a:p>
            <a:pPr algn="ctr" eaLnBrk="1" hangingPunct="1">
              <a:lnSpc>
                <a:spcPct val="80000"/>
              </a:lnSpc>
              <a:buFontTx/>
              <a:buNone/>
            </a:pPr>
            <a:endParaRPr lang="en-GB" altLang="en-US" sz="2800" b="1" dirty="0"/>
          </a:p>
          <a:p>
            <a:pPr eaLnBrk="1" hangingPunct="1">
              <a:lnSpc>
                <a:spcPct val="80000"/>
              </a:lnSpc>
              <a:buFontTx/>
              <a:buNone/>
            </a:pPr>
            <a:endParaRPr lang="en-US" altLang="en-US" sz="2800" dirty="0"/>
          </a:p>
          <a:p>
            <a:pPr eaLnBrk="1" hangingPunct="1">
              <a:lnSpc>
                <a:spcPct val="80000"/>
              </a:lnSpc>
              <a:buFontTx/>
              <a:buNone/>
            </a:pPr>
            <a:endParaRPr lang="en-US" altLang="en-US" sz="2800" dirty="0"/>
          </a:p>
        </p:txBody>
      </p:sp>
    </p:spTree>
    <p:extLst>
      <p:ext uri="{BB962C8B-B14F-4D97-AF65-F5344CB8AC3E}">
        <p14:creationId xmlns:p14="http://schemas.microsoft.com/office/powerpoint/2010/main" val="3206914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45EB2-E4A0-111C-4F73-63326D7FEBAE}"/>
              </a:ext>
            </a:extLst>
          </p:cNvPr>
          <p:cNvSpPr>
            <a:spLocks noGrp="1"/>
          </p:cNvSpPr>
          <p:nvPr>
            <p:ph type="title"/>
          </p:nvPr>
        </p:nvSpPr>
        <p:spPr/>
        <p:txBody>
          <a:bodyPr/>
          <a:lstStyle/>
          <a:p>
            <a:r>
              <a:rPr lang="en-US" dirty="0"/>
              <a:t>Prevalence</a:t>
            </a:r>
          </a:p>
        </p:txBody>
      </p:sp>
      <p:sp>
        <p:nvSpPr>
          <p:cNvPr id="3" name="Content Placeholder 2">
            <a:extLst>
              <a:ext uri="{FF2B5EF4-FFF2-40B4-BE49-F238E27FC236}">
                <a16:creationId xmlns:a16="http://schemas.microsoft.com/office/drawing/2014/main" id="{DB5FDAA6-03C6-0F41-4BFE-A72DDC23E8F7}"/>
              </a:ext>
            </a:extLst>
          </p:cNvPr>
          <p:cNvSpPr>
            <a:spLocks noGrp="1"/>
          </p:cNvSpPr>
          <p:nvPr>
            <p:ph idx="1"/>
          </p:nvPr>
        </p:nvSpPr>
        <p:spPr>
          <a:xfrm>
            <a:off x="809997" y="2222286"/>
            <a:ext cx="7524003" cy="4188525"/>
          </a:xfrm>
        </p:spPr>
        <p:txBody>
          <a:bodyPr>
            <a:normAutofit fontScale="85000" lnSpcReduction="20000"/>
          </a:bodyPr>
          <a:lstStyle/>
          <a:p>
            <a:r>
              <a:rPr lang="en-GB" sz="1800" dirty="0">
                <a:effectLst/>
                <a:latin typeface="Arial" panose="020B0604020202020204" pitchFamily="34" charset="0"/>
                <a:ea typeface="Calibri" panose="020F0502020204030204" pitchFamily="34" charset="0"/>
              </a:rPr>
              <a:t>The report by WHO/IDF (2006) estimated that in 2000, there were 171 million people in the world with diabetes and this estimate was projected to increase to 366 million by 2030. </a:t>
            </a:r>
          </a:p>
          <a:p>
            <a:r>
              <a:rPr lang="en-GB" sz="1800" dirty="0">
                <a:effectLst/>
                <a:latin typeface="Arial" panose="020B0604020202020204" pitchFamily="34" charset="0"/>
                <a:ea typeface="Calibri" panose="020F0502020204030204" pitchFamily="34" charset="0"/>
              </a:rPr>
              <a:t>T</a:t>
            </a:r>
            <a:r>
              <a:rPr lang="en-GB" sz="1800" dirty="0">
                <a:effectLst/>
                <a:latin typeface="Arial" panose="020B0604020202020204" pitchFamily="34" charset="0"/>
                <a:ea typeface="Aptos" panose="020B0004020202020204" pitchFamily="34" charset="0"/>
              </a:rPr>
              <a:t>he UK has a diabetes population of over 5 million people who are currently living with diabetes (Diabetes UK, 2023). </a:t>
            </a:r>
          </a:p>
          <a:p>
            <a:r>
              <a:rPr lang="en-GB" sz="1800" dirty="0">
                <a:effectLst/>
                <a:latin typeface="Arial" panose="020B0604020202020204" pitchFamily="34" charset="0"/>
                <a:ea typeface="Aptos" panose="020B0004020202020204" pitchFamily="34" charset="0"/>
              </a:rPr>
              <a:t>This figure has increased from 2.3 million (equivalent to 5% of the population in Wales) in 2008 (Diabetes UK, 2008). </a:t>
            </a:r>
          </a:p>
          <a:p>
            <a:r>
              <a:rPr lang="en-GB" sz="1800" dirty="0">
                <a:effectLst/>
                <a:latin typeface="Arial" panose="020B0604020202020204" pitchFamily="34" charset="0"/>
                <a:ea typeface="Aptos" panose="020B0004020202020204" pitchFamily="34" charset="0"/>
              </a:rPr>
              <a:t>The vast majority of these individuals (approximately 90%) have type II diabetes, with the remaining 10% comprising of 8% being type I diabetes and 2% as other forms of the condition (Diabetes UK, 2023). </a:t>
            </a:r>
          </a:p>
          <a:p>
            <a:r>
              <a:rPr lang="en-GB" sz="1800" dirty="0">
                <a:effectLst/>
                <a:latin typeface="Arial" panose="020B0604020202020204" pitchFamily="34" charset="0"/>
                <a:ea typeface="Aptos" panose="020B0004020202020204" pitchFamily="34" charset="0"/>
              </a:rPr>
              <a:t>Diabetes UK have also estimated there to be approximately 850,000 additional people who are unaware of this yet or are still to be formally diagnosed. </a:t>
            </a:r>
          </a:p>
          <a:p>
            <a:r>
              <a:rPr lang="en-GB" sz="1800" dirty="0">
                <a:effectLst/>
                <a:latin typeface="Arial" panose="020B0604020202020204" pitchFamily="34" charset="0"/>
                <a:ea typeface="Aptos" panose="020B0004020202020204" pitchFamily="34" charset="0"/>
              </a:rPr>
              <a:t>In Wales, more than 200,000 people are currently living with diabetes (Public Health Wales, 2023). </a:t>
            </a:r>
          </a:p>
          <a:p>
            <a:r>
              <a:rPr lang="en-GB" sz="1800" dirty="0">
                <a:effectLst/>
                <a:latin typeface="Arial" panose="020B0604020202020204" pitchFamily="34" charset="0"/>
                <a:ea typeface="Aptos" panose="020B0004020202020204" pitchFamily="34" charset="0"/>
              </a:rPr>
              <a:t>Public Health Wales (2023) identified that if current trends were to continue, this would equate to 1 in 11 people having the condition (an extra 48,000 people) by 2035. </a:t>
            </a:r>
            <a:endParaRPr lang="en-US" dirty="0"/>
          </a:p>
        </p:txBody>
      </p:sp>
    </p:spTree>
    <p:extLst>
      <p:ext uri="{BB962C8B-B14F-4D97-AF65-F5344CB8AC3E}">
        <p14:creationId xmlns:p14="http://schemas.microsoft.com/office/powerpoint/2010/main" val="403688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92097-0CDA-775B-8B15-82102CB12752}"/>
              </a:ext>
            </a:extLst>
          </p:cNvPr>
          <p:cNvSpPr>
            <a:spLocks noGrp="1"/>
          </p:cNvSpPr>
          <p:nvPr>
            <p:ph type="title"/>
          </p:nvPr>
        </p:nvSpPr>
        <p:spPr/>
        <p:txBody>
          <a:bodyPr/>
          <a:lstStyle/>
          <a:p>
            <a:r>
              <a:rPr lang="en-US" dirty="0"/>
              <a:t>Why is having Type 2 diabetes an issue?</a:t>
            </a:r>
          </a:p>
        </p:txBody>
      </p:sp>
      <p:sp>
        <p:nvSpPr>
          <p:cNvPr id="3" name="Content Placeholder 2">
            <a:extLst>
              <a:ext uri="{FF2B5EF4-FFF2-40B4-BE49-F238E27FC236}">
                <a16:creationId xmlns:a16="http://schemas.microsoft.com/office/drawing/2014/main" id="{838C9E62-6CC0-F47F-66D0-F2526D0BA0D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01157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1BC7B-BAE1-937F-220E-F53308B118D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0069CF-0A50-55BD-7C6E-B46E29386B52}"/>
              </a:ext>
            </a:extLst>
          </p:cNvPr>
          <p:cNvSpPr>
            <a:spLocks noGrp="1"/>
          </p:cNvSpPr>
          <p:nvPr>
            <p:ph idx="1"/>
          </p:nvPr>
        </p:nvSpPr>
        <p:spPr/>
        <p:txBody>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Diabetes and its control encompass a multitude of physiological, financial, psychological, and social issues. </a:t>
            </a: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Examples of physiological c</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omplications from diabetes include blindness, kidney disease, heart disease and stroke, nerve disease and amputations, and impotence (Feifer &amp; Tansman, 1999).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70135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6831-1AB7-DECE-D6AD-EA807C161423}"/>
              </a:ext>
            </a:extLst>
          </p:cNvPr>
          <p:cNvSpPr>
            <a:spLocks noGrp="1"/>
          </p:cNvSpPr>
          <p:nvPr>
            <p:ph type="title"/>
          </p:nvPr>
        </p:nvSpPr>
        <p:spPr/>
        <p:txBody>
          <a:bodyPr/>
          <a:lstStyle/>
          <a:p>
            <a:r>
              <a:rPr lang="en-US" dirty="0"/>
              <a:t>Cost </a:t>
            </a:r>
          </a:p>
        </p:txBody>
      </p:sp>
      <p:sp>
        <p:nvSpPr>
          <p:cNvPr id="3" name="Content Placeholder 2">
            <a:extLst>
              <a:ext uri="{FF2B5EF4-FFF2-40B4-BE49-F238E27FC236}">
                <a16:creationId xmlns:a16="http://schemas.microsoft.com/office/drawing/2014/main" id="{76B7977E-B4E6-5DD1-797E-488E9B26AB98}"/>
              </a:ext>
            </a:extLst>
          </p:cNvPr>
          <p:cNvSpPr>
            <a:spLocks noGrp="1"/>
          </p:cNvSpPr>
          <p:nvPr>
            <p:ph idx="1"/>
          </p:nvPr>
        </p:nvSpPr>
        <p:spPr/>
        <p:txBody>
          <a:bodyPr/>
          <a:lstStyle/>
          <a:p>
            <a:r>
              <a:rPr lang="en-GB" sz="1800" dirty="0">
                <a:effectLst/>
                <a:latin typeface="Arial" panose="020B0604020202020204" pitchFamily="34" charset="0"/>
                <a:ea typeface="Aptos" panose="020B0004020202020204" pitchFamily="34" charset="0"/>
              </a:rPr>
              <a:t>The current cost to the NHS as identified by Diabetes UK (2023) is £10 billion per year which is approximately 10% of the entire budget.</a:t>
            </a:r>
          </a:p>
          <a:p>
            <a:r>
              <a:rPr lang="en-GB" sz="1800" dirty="0">
                <a:effectLst/>
                <a:latin typeface="Arial" panose="020B0604020202020204" pitchFamily="34" charset="0"/>
                <a:ea typeface="Aptos" panose="020B0004020202020204" pitchFamily="34" charset="0"/>
              </a:rPr>
              <a:t>In 2002, the financial implications of diabetes equated to five percent of the NHS budget (i.e., £10 million a day), and with rates rising annually (e.g., Type 2 diabetes was projected to increase to 20% by 2036: </a:t>
            </a:r>
            <a:r>
              <a:rPr lang="en-GB" sz="1800" dirty="0" err="1">
                <a:effectLst/>
                <a:latin typeface="Arial" panose="020B0604020202020204" pitchFamily="34" charset="0"/>
                <a:ea typeface="Aptos" panose="020B0004020202020204" pitchFamily="34" charset="0"/>
              </a:rPr>
              <a:t>Bagust</a:t>
            </a:r>
            <a:r>
              <a:rPr lang="en-GB" sz="1800" dirty="0">
                <a:effectLst/>
                <a:latin typeface="Arial" panose="020B0604020202020204" pitchFamily="34" charset="0"/>
                <a:ea typeface="Aptos" panose="020B0004020202020204" pitchFamily="34" charset="0"/>
              </a:rPr>
              <a:t>, Hopkinson, </a:t>
            </a:r>
            <a:r>
              <a:rPr lang="en-GB" sz="1800" dirty="0" err="1">
                <a:effectLst/>
                <a:latin typeface="Arial" panose="020B0604020202020204" pitchFamily="34" charset="0"/>
                <a:ea typeface="Aptos" panose="020B0004020202020204" pitchFamily="34" charset="0"/>
              </a:rPr>
              <a:t>Maslove</a:t>
            </a:r>
            <a:r>
              <a:rPr lang="en-GB" sz="1800" dirty="0">
                <a:effectLst/>
                <a:latin typeface="Arial" panose="020B0604020202020204" pitchFamily="34" charset="0"/>
                <a:ea typeface="Aptos" panose="020B0004020202020204" pitchFamily="34" charset="0"/>
              </a:rPr>
              <a:t>, &amp; Currie, 2002).</a:t>
            </a:r>
          </a:p>
          <a:p>
            <a:r>
              <a:rPr lang="en-GB" dirty="0">
                <a:latin typeface="Arial" panose="020B0604020202020204" pitchFamily="34" charset="0"/>
                <a:ea typeface="Aptos" panose="020B0004020202020204" pitchFamily="34" charset="0"/>
              </a:rPr>
              <a:t>D</a:t>
            </a:r>
            <a:r>
              <a:rPr lang="en-GB" sz="1800" dirty="0">
                <a:effectLst/>
                <a:latin typeface="Arial" panose="020B0604020202020204" pitchFamily="34" charset="0"/>
                <a:ea typeface="Aptos" panose="020B0004020202020204" pitchFamily="34" charset="0"/>
              </a:rPr>
              <a:t>iabetes prevention, treatment and management are high on Government and Health Agencies’ agendas (e.g., see Delivering the Diabetes National Framework: Department of Health, 2010). </a:t>
            </a:r>
            <a:endParaRPr lang="en-US" dirty="0"/>
          </a:p>
        </p:txBody>
      </p:sp>
    </p:spTree>
    <p:extLst>
      <p:ext uri="{BB962C8B-B14F-4D97-AF65-F5344CB8AC3E}">
        <p14:creationId xmlns:p14="http://schemas.microsoft.com/office/powerpoint/2010/main" val="3817372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144B5-6AC7-7334-61A2-879D5BDE8382}"/>
              </a:ext>
            </a:extLst>
          </p:cNvPr>
          <p:cNvSpPr>
            <a:spLocks noGrp="1"/>
          </p:cNvSpPr>
          <p:nvPr>
            <p:ph type="title"/>
          </p:nvPr>
        </p:nvSpPr>
        <p:spPr/>
        <p:txBody>
          <a:bodyPr/>
          <a:lstStyle/>
          <a:p>
            <a:r>
              <a:rPr lang="en-US" dirty="0"/>
              <a:t>Other issues…</a:t>
            </a:r>
          </a:p>
        </p:txBody>
      </p:sp>
      <p:sp>
        <p:nvSpPr>
          <p:cNvPr id="3" name="Content Placeholder 2">
            <a:extLst>
              <a:ext uri="{FF2B5EF4-FFF2-40B4-BE49-F238E27FC236}">
                <a16:creationId xmlns:a16="http://schemas.microsoft.com/office/drawing/2014/main" id="{645577A8-87F6-88D5-D0EC-13222D31D427}"/>
              </a:ext>
            </a:extLst>
          </p:cNvPr>
          <p:cNvSpPr>
            <a:spLocks noGrp="1"/>
          </p:cNvSpPr>
          <p:nvPr>
            <p:ph idx="1"/>
          </p:nvPr>
        </p:nvSpPr>
        <p:spPr/>
        <p:txBody>
          <a:bodyPr/>
          <a:lstStyle/>
          <a:p>
            <a:r>
              <a:rPr lang="en-GB" dirty="0">
                <a:latin typeface="Arial" panose="020B0604020202020204" pitchFamily="34" charset="0"/>
                <a:ea typeface="Aptos" panose="020B0004020202020204" pitchFamily="34" charset="0"/>
              </a:rPr>
              <a:t>P</a:t>
            </a:r>
            <a:r>
              <a:rPr lang="en-GB" sz="1800" dirty="0">
                <a:effectLst/>
                <a:latin typeface="Arial" panose="020B0604020202020204" pitchFamily="34" charset="0"/>
                <a:ea typeface="Aptos" panose="020B0004020202020204" pitchFamily="34" charset="0"/>
              </a:rPr>
              <a:t>rojected increase in Type 2 diabetes is linked to an increasingly ageing and sedentary population (Diabetes UK, 2008). </a:t>
            </a:r>
          </a:p>
          <a:p>
            <a:pPr marL="0" indent="0">
              <a:buNone/>
            </a:pPr>
            <a:endParaRPr lang="en-GB" sz="1800" dirty="0">
              <a:effectLst/>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Hu et al. (2001) found that being o</a:t>
            </a:r>
            <a:r>
              <a:rPr lang="en-GB" sz="1800" dirty="0">
                <a:effectLst/>
                <a:latin typeface="Arial" panose="020B0604020202020204" pitchFamily="34" charset="0"/>
                <a:ea typeface="Calibri" panose="020F0502020204030204" pitchFamily="34" charset="0"/>
              </a:rPr>
              <a:t>verweight or obese was the single most important predictor of Type II diabetes, with lack of exercise, poor diet, current smoking and alcohol use all associated with a significantly increased risk of Type 2 diabetes. </a:t>
            </a:r>
            <a:endParaRPr lang="en-US" dirty="0"/>
          </a:p>
        </p:txBody>
      </p:sp>
    </p:spTree>
    <p:extLst>
      <p:ext uri="{BB962C8B-B14F-4D97-AF65-F5344CB8AC3E}">
        <p14:creationId xmlns:p14="http://schemas.microsoft.com/office/powerpoint/2010/main" val="367285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4D83F-B21B-1B7B-1394-D083BE8FBDB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3B34460-D2B3-7505-D3F7-13EDFCE5DCF3}"/>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rPr>
              <a:t>Research suggests that t</a:t>
            </a:r>
            <a:r>
              <a:rPr lang="en-GB" sz="1800" dirty="0">
                <a:effectLst/>
                <a:latin typeface="Arial" panose="020B0604020202020204" pitchFamily="34" charset="0"/>
                <a:ea typeface="Aptos" panose="020B0004020202020204" pitchFamily="34" charset="0"/>
              </a:rPr>
              <a:t>he risks of several acute and chronic psychological and physiological conditions.</a:t>
            </a:r>
          </a:p>
          <a:p>
            <a:endParaRPr lang="en-GB" sz="1800" dirty="0">
              <a:effectLst/>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 (i.e., depression, obesity, kidney failure, blindness, arthritis, stroke, CHD and cancer) are exacerbated in individuals with diabetes (</a:t>
            </a:r>
            <a:r>
              <a:rPr lang="en-GB" sz="1800" dirty="0" err="1">
                <a:effectLst/>
                <a:latin typeface="Arial" panose="020B0604020202020204" pitchFamily="34" charset="0"/>
                <a:ea typeface="Aptos" panose="020B0004020202020204" pitchFamily="34" charset="0"/>
              </a:rPr>
              <a:t>Ciechanowski</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Katon</a:t>
            </a:r>
            <a:r>
              <a:rPr lang="en-GB" sz="1800" dirty="0">
                <a:effectLst/>
                <a:latin typeface="Arial" panose="020B0604020202020204" pitchFamily="34" charset="0"/>
                <a:ea typeface="Aptos" panose="020B0004020202020204" pitchFamily="34" charset="0"/>
              </a:rPr>
              <a:t>, &amp; Russo, 2000; Horton, 2006; </a:t>
            </a:r>
            <a:r>
              <a:rPr lang="en-GB" sz="1800" dirty="0">
                <a:effectLst/>
                <a:latin typeface="Arial" panose="020B0604020202020204" pitchFamily="34" charset="0"/>
                <a:ea typeface="Calibri" panose="020F0502020204030204" pitchFamily="34" charset="0"/>
              </a:rPr>
              <a:t>Pedersen &amp; </a:t>
            </a:r>
            <a:r>
              <a:rPr lang="en-GB" sz="1800" dirty="0" err="1">
                <a:effectLst/>
                <a:latin typeface="Arial" panose="020B0604020202020204" pitchFamily="34" charset="0"/>
                <a:ea typeface="Calibri" panose="020F0502020204030204" pitchFamily="34" charset="0"/>
              </a:rPr>
              <a:t>Saltin</a:t>
            </a:r>
            <a:r>
              <a:rPr lang="en-GB" sz="1800" dirty="0">
                <a:effectLst/>
                <a:latin typeface="Arial" panose="020B0604020202020204" pitchFamily="34" charset="0"/>
                <a:ea typeface="Calibri" panose="020F0502020204030204" pitchFamily="34" charset="0"/>
              </a:rPr>
              <a:t>, 2006).</a:t>
            </a:r>
            <a:r>
              <a:rPr lang="en-GB" dirty="0">
                <a:effectLst/>
              </a:rPr>
              <a:t> </a:t>
            </a:r>
            <a:endParaRPr lang="en-US" dirty="0"/>
          </a:p>
        </p:txBody>
      </p:sp>
    </p:spTree>
    <p:extLst>
      <p:ext uri="{BB962C8B-B14F-4D97-AF65-F5344CB8AC3E}">
        <p14:creationId xmlns:p14="http://schemas.microsoft.com/office/powerpoint/2010/main" val="1714433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
            <a:extLst>
              <a:ext uri="{FF2B5EF4-FFF2-40B4-BE49-F238E27FC236}">
                <a16:creationId xmlns:a16="http://schemas.microsoft.com/office/drawing/2014/main" id="{732C6F31-A1B8-D179-FE1A-6469D241F149}"/>
              </a:ext>
            </a:extLst>
          </p:cNvPr>
          <p:cNvSpPr>
            <a:spLocks noGrp="1"/>
          </p:cNvSpPr>
          <p:nvPr>
            <p:ph type="title"/>
          </p:nvPr>
        </p:nvSpPr>
        <p:spPr>
          <a:xfrm>
            <a:off x="611188" y="188913"/>
            <a:ext cx="7772400" cy="1143000"/>
          </a:xfrm>
        </p:spPr>
        <p:txBody>
          <a:bodyPr/>
          <a:lstStyle/>
          <a:p>
            <a:r>
              <a:rPr lang="en-GB" altLang="en-US"/>
              <a:t> </a:t>
            </a:r>
            <a:br>
              <a:rPr lang="en-GB" altLang="en-US"/>
            </a:br>
            <a:r>
              <a:rPr lang="en-GB" altLang="en-US"/>
              <a:t>Why is exercise important for type 2 diabetes patients?</a:t>
            </a:r>
          </a:p>
        </p:txBody>
      </p:sp>
      <p:sp>
        <p:nvSpPr>
          <p:cNvPr id="20484" name="Content Placeholder 2">
            <a:extLst>
              <a:ext uri="{FF2B5EF4-FFF2-40B4-BE49-F238E27FC236}">
                <a16:creationId xmlns:a16="http://schemas.microsoft.com/office/drawing/2014/main" id="{F62561C3-7230-ADD8-4EDA-1E2C9926EDBC}"/>
              </a:ext>
            </a:extLst>
          </p:cNvPr>
          <p:cNvSpPr>
            <a:spLocks noGrp="1"/>
          </p:cNvSpPr>
          <p:nvPr>
            <p:ph idx="1"/>
          </p:nvPr>
        </p:nvSpPr>
        <p:spPr>
          <a:xfrm>
            <a:off x="683568" y="2276872"/>
            <a:ext cx="8134350" cy="4114800"/>
          </a:xfrm>
        </p:spPr>
        <p:txBody>
          <a:bodyPr>
            <a:normAutofit lnSpcReduction="10000"/>
          </a:bodyPr>
          <a:lstStyle/>
          <a:p>
            <a:pPr eaLnBrk="1" hangingPunct="1">
              <a:lnSpc>
                <a:spcPct val="80000"/>
              </a:lnSpc>
              <a:buFont typeface="Wingdings" pitchFamily="2" charset="2"/>
              <a:buNone/>
            </a:pPr>
            <a:r>
              <a:rPr lang="en-GB" altLang="en-US" sz="2400" dirty="0"/>
              <a:t>Regular physical activity plays an important role in the management of diabetes.</a:t>
            </a:r>
          </a:p>
          <a:p>
            <a:pPr eaLnBrk="1" hangingPunct="1">
              <a:lnSpc>
                <a:spcPct val="80000"/>
              </a:lnSpc>
              <a:buFont typeface="Wingdings" pitchFamily="2" charset="2"/>
              <a:buNone/>
            </a:pPr>
            <a:r>
              <a:rPr lang="en-GB" altLang="en-US" sz="2400" dirty="0"/>
              <a:t>			(Hu et al., 2004;  Nakanishi et al., 2004)</a:t>
            </a:r>
          </a:p>
          <a:p>
            <a:pPr eaLnBrk="1" hangingPunct="1">
              <a:lnSpc>
                <a:spcPct val="80000"/>
              </a:lnSpc>
              <a:buFont typeface="Wingdings" pitchFamily="2" charset="2"/>
              <a:buNone/>
            </a:pPr>
            <a:endParaRPr lang="en-GB" altLang="en-US" sz="2400" dirty="0"/>
          </a:p>
          <a:p>
            <a:pPr eaLnBrk="1" hangingPunct="1">
              <a:lnSpc>
                <a:spcPct val="80000"/>
              </a:lnSpc>
              <a:buFont typeface="Wingdings" pitchFamily="2" charset="2"/>
              <a:buNone/>
            </a:pPr>
            <a:r>
              <a:rPr lang="en-GB" altLang="en-US" sz="2400" dirty="0"/>
              <a:t>Physiological benefits: (</a:t>
            </a:r>
            <a:r>
              <a:rPr lang="en-GB" altLang="en-US" sz="2400" dirty="0" err="1"/>
              <a:t>Wallberg</a:t>
            </a:r>
            <a:r>
              <a:rPr lang="en-GB" altLang="en-US" sz="2400" dirty="0"/>
              <a:t>-Henriksson et al.,1998).</a:t>
            </a:r>
          </a:p>
          <a:p>
            <a:pPr lvl="1" eaLnBrk="1" hangingPunct="1">
              <a:lnSpc>
                <a:spcPct val="80000"/>
              </a:lnSpc>
            </a:pPr>
            <a:r>
              <a:rPr lang="en-GB" altLang="en-US" sz="2000" dirty="0"/>
              <a:t>pronounced effects on insulin sensitivity</a:t>
            </a:r>
          </a:p>
          <a:p>
            <a:pPr lvl="1" eaLnBrk="1" hangingPunct="1">
              <a:lnSpc>
                <a:spcPct val="80000"/>
              </a:lnSpc>
            </a:pPr>
            <a:r>
              <a:rPr lang="en-GB" altLang="en-US" sz="2000" dirty="0"/>
              <a:t>potentially lowers blood glucose and lipid levels. </a:t>
            </a:r>
          </a:p>
          <a:p>
            <a:pPr lvl="1" eaLnBrk="1" hangingPunct="1">
              <a:lnSpc>
                <a:spcPct val="80000"/>
              </a:lnSpc>
            </a:pPr>
            <a:r>
              <a:rPr lang="en-GB" altLang="en-US" sz="2000" dirty="0"/>
              <a:t>lowering body fat</a:t>
            </a:r>
          </a:p>
          <a:p>
            <a:pPr lvl="1" eaLnBrk="1" hangingPunct="1">
              <a:lnSpc>
                <a:spcPct val="80000"/>
              </a:lnSpc>
            </a:pPr>
            <a:r>
              <a:rPr lang="en-GB" altLang="en-US" sz="2000" dirty="0"/>
              <a:t>reducing blood pressure </a:t>
            </a:r>
          </a:p>
          <a:p>
            <a:pPr lvl="1" eaLnBrk="1" hangingPunct="1">
              <a:lnSpc>
                <a:spcPct val="80000"/>
              </a:lnSpc>
            </a:pPr>
            <a:r>
              <a:rPr lang="en-GB" altLang="en-US" sz="2000" dirty="0"/>
              <a:t>prevention of cardiovascular disease (ADA, 2006) </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itle 1">
            <a:extLst>
              <a:ext uri="{FF2B5EF4-FFF2-40B4-BE49-F238E27FC236}">
                <a16:creationId xmlns:a16="http://schemas.microsoft.com/office/drawing/2014/main" id="{274E4095-E305-FB29-2B91-8F85BBE28A08}"/>
              </a:ext>
            </a:extLst>
          </p:cNvPr>
          <p:cNvSpPr>
            <a:spLocks noGrp="1"/>
          </p:cNvSpPr>
          <p:nvPr>
            <p:ph type="title"/>
          </p:nvPr>
        </p:nvSpPr>
        <p:spPr>
          <a:xfrm>
            <a:off x="1042988" y="333375"/>
            <a:ext cx="7772400" cy="1143000"/>
          </a:xfrm>
        </p:spPr>
        <p:txBody>
          <a:bodyPr/>
          <a:lstStyle/>
          <a:p>
            <a:r>
              <a:rPr lang="en-GB" altLang="en-US"/>
              <a:t>Psychological health and </a:t>
            </a:r>
            <a:br>
              <a:rPr lang="en-GB" altLang="en-US"/>
            </a:br>
            <a:r>
              <a:rPr lang="en-GB" altLang="en-US"/>
              <a:t>wellbeing</a:t>
            </a:r>
          </a:p>
        </p:txBody>
      </p:sp>
      <p:sp>
        <p:nvSpPr>
          <p:cNvPr id="22532" name="Content Placeholder 2">
            <a:extLst>
              <a:ext uri="{FF2B5EF4-FFF2-40B4-BE49-F238E27FC236}">
                <a16:creationId xmlns:a16="http://schemas.microsoft.com/office/drawing/2014/main" id="{B2B110AE-BA21-3DDD-3B19-AD1454B28A29}"/>
              </a:ext>
            </a:extLst>
          </p:cNvPr>
          <p:cNvSpPr>
            <a:spLocks noGrp="1"/>
          </p:cNvSpPr>
          <p:nvPr>
            <p:ph idx="1"/>
          </p:nvPr>
        </p:nvSpPr>
        <p:spPr>
          <a:xfrm>
            <a:off x="755576" y="2235264"/>
            <a:ext cx="7772400" cy="4611687"/>
          </a:xfrm>
        </p:spPr>
        <p:txBody>
          <a:bodyPr/>
          <a:lstStyle/>
          <a:p>
            <a:pPr>
              <a:lnSpc>
                <a:spcPct val="80000"/>
              </a:lnSpc>
              <a:buFont typeface="Wingdings" pitchFamily="2" charset="2"/>
              <a:buNone/>
            </a:pPr>
            <a:r>
              <a:rPr lang="en-GB" altLang="en-US" sz="2000" dirty="0"/>
              <a:t>	</a:t>
            </a:r>
          </a:p>
          <a:p>
            <a:pPr>
              <a:lnSpc>
                <a:spcPct val="80000"/>
              </a:lnSpc>
              <a:buFont typeface="Wingdings" pitchFamily="2" charset="2"/>
              <a:buNone/>
            </a:pPr>
            <a:r>
              <a:rPr lang="en-GB" altLang="en-US" sz="2800" b="1" dirty="0"/>
              <a:t>Mental health benefits (regular PA): </a:t>
            </a:r>
          </a:p>
          <a:p>
            <a:pPr>
              <a:lnSpc>
                <a:spcPct val="80000"/>
              </a:lnSpc>
              <a:buFont typeface="Wingdings" pitchFamily="2" charset="2"/>
              <a:buNone/>
            </a:pPr>
            <a:endParaRPr lang="en-GB" altLang="en-US" sz="2800" dirty="0"/>
          </a:p>
          <a:p>
            <a:pPr>
              <a:lnSpc>
                <a:spcPct val="80000"/>
              </a:lnSpc>
              <a:buFont typeface="Wingdings" pitchFamily="2" charset="2"/>
              <a:buNone/>
            </a:pPr>
            <a:r>
              <a:rPr lang="en-GB" altLang="en-US" sz="2800" dirty="0"/>
              <a:t>Enhanced: self-esteem, vitality, satisfaction with life (Fox et al., 2006).</a:t>
            </a:r>
          </a:p>
          <a:p>
            <a:pPr>
              <a:lnSpc>
                <a:spcPct val="80000"/>
              </a:lnSpc>
              <a:buFont typeface="Wingdings" pitchFamily="2" charset="2"/>
              <a:buNone/>
            </a:pPr>
            <a:endParaRPr lang="en-GB" altLang="en-US" sz="2800" dirty="0"/>
          </a:p>
          <a:p>
            <a:pPr>
              <a:lnSpc>
                <a:spcPct val="80000"/>
              </a:lnSpc>
              <a:buFont typeface="Wingdings" pitchFamily="2" charset="2"/>
              <a:buNone/>
            </a:pPr>
            <a:r>
              <a:rPr lang="en-GB" altLang="en-US" sz="2800" dirty="0"/>
              <a:t>Reductions: </a:t>
            </a:r>
            <a:r>
              <a:rPr lang="en-GB" altLang="en-US" sz="2800" i="1" dirty="0">
                <a:solidFill>
                  <a:schemeClr val="accent2"/>
                </a:solidFill>
              </a:rPr>
              <a:t>depression</a:t>
            </a:r>
            <a:r>
              <a:rPr lang="en-GB" altLang="en-US" sz="2800" dirty="0"/>
              <a:t>, anxiety, and chronic stress (Acevedo &amp; </a:t>
            </a:r>
            <a:r>
              <a:rPr lang="en-GB" altLang="en-US" sz="2800" dirty="0" err="1"/>
              <a:t>Ekkekakis</a:t>
            </a:r>
            <a:r>
              <a:rPr lang="en-GB" altLang="en-US" sz="2800" dirty="0"/>
              <a:t>, 2006).</a:t>
            </a:r>
          </a:p>
          <a:p>
            <a:pPr>
              <a:lnSpc>
                <a:spcPct val="80000"/>
              </a:lnSpc>
              <a:buFont typeface="Wingdings" pitchFamily="2" charset="2"/>
              <a:buNone/>
            </a:pPr>
            <a:endParaRPr lang="en-GB" altLang="en-US" sz="2800" dirty="0"/>
          </a:p>
          <a:p>
            <a:endParaRPr lang="en-GB" alt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1">
            <a:extLst>
              <a:ext uri="{FF2B5EF4-FFF2-40B4-BE49-F238E27FC236}">
                <a16:creationId xmlns:a16="http://schemas.microsoft.com/office/drawing/2014/main" id="{D26452C7-CA22-461E-2BF1-079715C2EB97}"/>
              </a:ext>
            </a:extLst>
          </p:cNvPr>
          <p:cNvSpPr>
            <a:spLocks noGrp="1"/>
          </p:cNvSpPr>
          <p:nvPr>
            <p:ph type="title"/>
          </p:nvPr>
        </p:nvSpPr>
        <p:spPr>
          <a:xfrm>
            <a:off x="789469" y="702714"/>
            <a:ext cx="7524003" cy="970450"/>
          </a:xfrm>
        </p:spPr>
        <p:txBody>
          <a:bodyPr/>
          <a:lstStyle/>
          <a:p>
            <a:r>
              <a:rPr lang="en-GB" altLang="en-US" dirty="0"/>
              <a:t>Depression – importance of exercise.</a:t>
            </a:r>
          </a:p>
        </p:txBody>
      </p:sp>
      <p:sp>
        <p:nvSpPr>
          <p:cNvPr id="24580" name="Content Placeholder 2">
            <a:extLst>
              <a:ext uri="{FF2B5EF4-FFF2-40B4-BE49-F238E27FC236}">
                <a16:creationId xmlns:a16="http://schemas.microsoft.com/office/drawing/2014/main" id="{87AF84EF-186C-7675-C400-9FCA9B8491D4}"/>
              </a:ext>
            </a:extLst>
          </p:cNvPr>
          <p:cNvSpPr>
            <a:spLocks noGrp="1"/>
          </p:cNvSpPr>
          <p:nvPr>
            <p:ph idx="1"/>
          </p:nvPr>
        </p:nvSpPr>
        <p:spPr>
          <a:xfrm>
            <a:off x="782573" y="2492896"/>
            <a:ext cx="7524003" cy="3636510"/>
          </a:xfrm>
        </p:spPr>
        <p:txBody>
          <a:bodyPr>
            <a:normAutofit fontScale="92500" lnSpcReduction="20000"/>
          </a:bodyPr>
          <a:lstStyle/>
          <a:p>
            <a:pPr eaLnBrk="1" hangingPunct="1">
              <a:lnSpc>
                <a:spcPct val="80000"/>
              </a:lnSpc>
            </a:pPr>
            <a:r>
              <a:rPr lang="en-US" altLang="en-US" sz="2400" dirty="0">
                <a:solidFill>
                  <a:schemeClr val="accent2"/>
                </a:solidFill>
              </a:rPr>
              <a:t>Relevance? Cycle of inactivity and depression…</a:t>
            </a:r>
          </a:p>
          <a:p>
            <a:pPr eaLnBrk="1" hangingPunct="1">
              <a:lnSpc>
                <a:spcPct val="80000"/>
              </a:lnSpc>
            </a:pPr>
            <a:r>
              <a:rPr lang="en-GB" altLang="en-US" sz="2400" dirty="0"/>
              <a:t>Inactive adults with type 2 diabetes are 1.72 to 1.75 times more likely to be depressed than the more active (</a:t>
            </a:r>
            <a:r>
              <a:rPr lang="en-GB" altLang="en-US" sz="2400" dirty="0" err="1"/>
              <a:t>Lysy</a:t>
            </a:r>
            <a:r>
              <a:rPr lang="en-GB" altLang="en-US" sz="2400" dirty="0"/>
              <a:t> et al., 2008). </a:t>
            </a:r>
          </a:p>
          <a:p>
            <a:pPr eaLnBrk="1" hangingPunct="1">
              <a:lnSpc>
                <a:spcPct val="80000"/>
              </a:lnSpc>
            </a:pPr>
            <a:r>
              <a:rPr lang="en-GB" altLang="en-US" sz="2400" dirty="0"/>
              <a:t>Depressed are 1.22 to 1.9 times more likely to be physically inactive than non-depressed.</a:t>
            </a:r>
          </a:p>
          <a:p>
            <a:pPr eaLnBrk="1" hangingPunct="1">
              <a:lnSpc>
                <a:spcPct val="80000"/>
              </a:lnSpc>
              <a:buFontTx/>
              <a:buNone/>
            </a:pPr>
            <a:endParaRPr lang="en-GB" altLang="en-US" sz="2400" dirty="0"/>
          </a:p>
          <a:p>
            <a:pPr>
              <a:lnSpc>
                <a:spcPct val="80000"/>
              </a:lnSpc>
            </a:pPr>
            <a:r>
              <a:rPr lang="en-GB" altLang="en-US" sz="2400" dirty="0"/>
              <a:t>Emotional stress and depression - negative impact on diabetes management. </a:t>
            </a:r>
          </a:p>
          <a:p>
            <a:pPr>
              <a:lnSpc>
                <a:spcPct val="80000"/>
              </a:lnSpc>
            </a:pPr>
            <a:r>
              <a:rPr lang="en-GB" altLang="en-US" sz="2400" dirty="0"/>
              <a:t>Overwhelmed patients may neglect self-care behaviours – adverse affect on blood pressure, lipid, and glycemia levels.</a:t>
            </a:r>
          </a:p>
          <a:p>
            <a:pPr>
              <a:lnSpc>
                <a:spcPct val="80000"/>
              </a:lnSpc>
            </a:pPr>
            <a:endParaRPr lang="en-GB" altLang="en-US" sz="2400" dirty="0"/>
          </a:p>
          <a:p>
            <a:endParaRPr lang="en-GB"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a:extLst>
              <a:ext uri="{FF2B5EF4-FFF2-40B4-BE49-F238E27FC236}">
                <a16:creationId xmlns:a16="http://schemas.microsoft.com/office/drawing/2014/main" id="{A12D511D-D11D-0DFD-4382-4E69FC45DF97}"/>
              </a:ext>
            </a:extLst>
          </p:cNvPr>
          <p:cNvSpPr>
            <a:spLocks noGrp="1" noChangeArrowheads="1"/>
          </p:cNvSpPr>
          <p:nvPr>
            <p:ph type="title"/>
          </p:nvPr>
        </p:nvSpPr>
        <p:spPr>
          <a:xfrm>
            <a:off x="684213" y="404813"/>
            <a:ext cx="7772400" cy="1143000"/>
          </a:xfrm>
        </p:spPr>
        <p:txBody>
          <a:bodyPr/>
          <a:lstStyle/>
          <a:p>
            <a:pPr eaLnBrk="1" hangingPunct="1"/>
            <a:r>
              <a:rPr lang="en-GB" altLang="en-US" sz="3200" b="1" dirty="0"/>
              <a:t>Diabetes patients generally do not meet the requirements of regular PA.</a:t>
            </a:r>
          </a:p>
        </p:txBody>
      </p:sp>
      <p:sp>
        <p:nvSpPr>
          <p:cNvPr id="26628" name="Rectangle 3">
            <a:extLst>
              <a:ext uri="{FF2B5EF4-FFF2-40B4-BE49-F238E27FC236}">
                <a16:creationId xmlns:a16="http://schemas.microsoft.com/office/drawing/2014/main" id="{6D25737E-F0AF-B851-41AC-98CB29B27672}"/>
              </a:ext>
            </a:extLst>
          </p:cNvPr>
          <p:cNvSpPr>
            <a:spLocks noGrp="1" noChangeArrowheads="1"/>
          </p:cNvSpPr>
          <p:nvPr>
            <p:ph idx="1"/>
          </p:nvPr>
        </p:nvSpPr>
        <p:spPr>
          <a:xfrm>
            <a:off x="684213" y="2132857"/>
            <a:ext cx="8134350" cy="4391768"/>
          </a:xfrm>
        </p:spPr>
        <p:txBody>
          <a:bodyPr>
            <a:normAutofit fontScale="92500" lnSpcReduction="10000"/>
          </a:bodyPr>
          <a:lstStyle/>
          <a:p>
            <a:pPr eaLnBrk="1" hangingPunct="1">
              <a:lnSpc>
                <a:spcPct val="80000"/>
              </a:lnSpc>
              <a:buFont typeface="Wingdings" pitchFamily="2" charset="2"/>
              <a:buNone/>
            </a:pPr>
            <a:r>
              <a:rPr lang="en-GB" altLang="en-US" sz="2000" dirty="0">
                <a:solidFill>
                  <a:schemeClr val="accent2"/>
                </a:solidFill>
              </a:rPr>
              <a:t>USA: Nationally representative sample adults type 2 diabetes,</a:t>
            </a:r>
          </a:p>
          <a:p>
            <a:pPr eaLnBrk="1" hangingPunct="1">
              <a:lnSpc>
                <a:spcPct val="80000"/>
              </a:lnSpc>
            </a:pPr>
            <a:r>
              <a:rPr lang="en-GB" altLang="en-US" sz="2000" dirty="0"/>
              <a:t>31% reported no regular PA, 38% reported less than recommended levels of PA. (Nelson et al., 2002) </a:t>
            </a:r>
          </a:p>
          <a:p>
            <a:pPr eaLnBrk="1" hangingPunct="1">
              <a:lnSpc>
                <a:spcPct val="80000"/>
              </a:lnSpc>
              <a:buFont typeface="Wingdings" pitchFamily="2" charset="2"/>
              <a:buNone/>
            </a:pPr>
            <a:endParaRPr lang="en-GB" altLang="en-US" sz="2000" dirty="0"/>
          </a:p>
          <a:p>
            <a:pPr eaLnBrk="1" hangingPunct="1">
              <a:lnSpc>
                <a:spcPct val="80000"/>
              </a:lnSpc>
            </a:pPr>
            <a:r>
              <a:rPr lang="en-GB" altLang="en-US" sz="2000" dirty="0"/>
              <a:t>US adults with diabetes not reaching recommended levels of PA between 1996–2005 (Resnick et al., 2006; Zhao et al., 2008).</a:t>
            </a:r>
          </a:p>
          <a:p>
            <a:pPr eaLnBrk="1" hangingPunct="1">
              <a:lnSpc>
                <a:spcPct val="80000"/>
              </a:lnSpc>
            </a:pPr>
            <a:endParaRPr lang="en-GB" altLang="en-US" sz="2000" dirty="0"/>
          </a:p>
          <a:p>
            <a:pPr eaLnBrk="1" hangingPunct="1">
              <a:lnSpc>
                <a:spcPct val="80000"/>
              </a:lnSpc>
            </a:pPr>
            <a:r>
              <a:rPr lang="en-GB" altLang="en-US" sz="2000" dirty="0"/>
              <a:t>People with diabetes were less likely to meet either national or ADA recommendations for PA than people without diabetes. </a:t>
            </a:r>
          </a:p>
          <a:p>
            <a:pPr>
              <a:lnSpc>
                <a:spcPct val="80000"/>
              </a:lnSpc>
              <a:buFont typeface="Wingdings" pitchFamily="2" charset="2"/>
              <a:buNone/>
            </a:pPr>
            <a:r>
              <a:rPr lang="en-GB" altLang="en-US" sz="2000" dirty="0"/>
              <a:t>	</a:t>
            </a:r>
          </a:p>
          <a:p>
            <a:pPr>
              <a:lnSpc>
                <a:spcPct val="80000"/>
              </a:lnSpc>
              <a:buFont typeface="Wingdings" pitchFamily="2" charset="2"/>
              <a:buNone/>
            </a:pPr>
            <a:r>
              <a:rPr lang="en-GB" altLang="en-US" sz="2000" dirty="0">
                <a:solidFill>
                  <a:schemeClr val="accent2"/>
                </a:solidFill>
              </a:rPr>
              <a:t>Scotland (Thomas et al., 2004) </a:t>
            </a:r>
          </a:p>
          <a:p>
            <a:pPr>
              <a:lnSpc>
                <a:spcPct val="80000"/>
              </a:lnSpc>
            </a:pPr>
            <a:r>
              <a:rPr lang="en-GB" altLang="en-US" sz="2000" dirty="0"/>
              <a:t>Levels of PA for patients with type 1 and type 2 diabetes showed 67% of the study population was considered inactive (across a 2-week period).</a:t>
            </a:r>
          </a:p>
          <a:p>
            <a:pPr eaLnBrk="1" hangingPunct="1">
              <a:lnSpc>
                <a:spcPct val="80000"/>
              </a:lnSpc>
              <a:buFont typeface="Wingdings" pitchFamily="2" charset="2"/>
              <a:buNone/>
            </a:pPr>
            <a:endParaRPr lang="en-GB" alt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a:extLst>
              <a:ext uri="{FF2B5EF4-FFF2-40B4-BE49-F238E27FC236}">
                <a16:creationId xmlns:a16="http://schemas.microsoft.com/office/drawing/2014/main" id="{46534CB2-EF90-EFF8-B9AC-0B28E562ABFA}"/>
              </a:ext>
            </a:extLst>
          </p:cNvPr>
          <p:cNvSpPr>
            <a:spLocks noGrp="1" noChangeArrowheads="1"/>
          </p:cNvSpPr>
          <p:nvPr>
            <p:ph type="title"/>
          </p:nvPr>
        </p:nvSpPr>
        <p:spPr>
          <a:xfrm>
            <a:off x="684213" y="260350"/>
            <a:ext cx="7772400" cy="1143000"/>
          </a:xfrm>
        </p:spPr>
        <p:txBody>
          <a:bodyPr/>
          <a:lstStyle/>
          <a:p>
            <a:r>
              <a:rPr lang="en-GB" altLang="en-US" sz="3200" b="1" dirty="0"/>
              <a:t>Barriers to Exercise (Research)</a:t>
            </a:r>
            <a:endParaRPr lang="en-GB" altLang="en-US" sz="3200" b="1" dirty="0">
              <a:solidFill>
                <a:schemeClr val="tx1"/>
              </a:solidFill>
            </a:endParaRPr>
          </a:p>
        </p:txBody>
      </p:sp>
      <p:sp>
        <p:nvSpPr>
          <p:cNvPr id="28676" name="Rectangle 3">
            <a:extLst>
              <a:ext uri="{FF2B5EF4-FFF2-40B4-BE49-F238E27FC236}">
                <a16:creationId xmlns:a16="http://schemas.microsoft.com/office/drawing/2014/main" id="{8D2DD99D-BE67-E153-4261-25993576C893}"/>
              </a:ext>
            </a:extLst>
          </p:cNvPr>
          <p:cNvSpPr>
            <a:spLocks noGrp="1" noChangeArrowheads="1"/>
          </p:cNvSpPr>
          <p:nvPr>
            <p:ph idx="1"/>
          </p:nvPr>
        </p:nvSpPr>
        <p:spPr>
          <a:xfrm>
            <a:off x="395536" y="2348880"/>
            <a:ext cx="8352928" cy="4509120"/>
          </a:xfrm>
        </p:spPr>
        <p:txBody>
          <a:bodyPr>
            <a:normAutofit/>
          </a:bodyPr>
          <a:lstStyle/>
          <a:p>
            <a:pPr>
              <a:buFontTx/>
              <a:buNone/>
            </a:pPr>
            <a:r>
              <a:rPr lang="en-GB" altLang="en-US" dirty="0"/>
              <a:t>Range of countries including:</a:t>
            </a:r>
          </a:p>
          <a:p>
            <a:pPr>
              <a:buFontTx/>
              <a:buNone/>
            </a:pPr>
            <a:r>
              <a:rPr lang="en-GB" altLang="en-US" dirty="0"/>
              <a:t>America, Canada, Finland, Scotland, Turkey</a:t>
            </a:r>
          </a:p>
          <a:p>
            <a:pPr>
              <a:buFontTx/>
              <a:buNone/>
            </a:pPr>
            <a:endParaRPr lang="en-GB" altLang="en-US" dirty="0"/>
          </a:p>
          <a:p>
            <a:pPr>
              <a:buFontTx/>
              <a:buNone/>
            </a:pPr>
            <a:r>
              <a:rPr lang="en-GB" altLang="en-US" dirty="0"/>
              <a:t>Methods: </a:t>
            </a:r>
          </a:p>
          <a:p>
            <a:pPr>
              <a:buFontTx/>
              <a:buNone/>
            </a:pPr>
            <a:r>
              <a:rPr lang="en-GB" altLang="en-US" dirty="0"/>
              <a:t>Questionnaires, Interviews, Focus Groups</a:t>
            </a:r>
          </a:p>
          <a:p>
            <a:pPr>
              <a:buFontTx/>
              <a:buNone/>
            </a:pPr>
            <a:r>
              <a:rPr lang="en-GB" altLang="en-US" sz="1800" dirty="0"/>
              <a:t>	</a:t>
            </a:r>
          </a:p>
          <a:p>
            <a:pPr>
              <a:buFontTx/>
              <a:buNone/>
            </a:pPr>
            <a:endParaRPr lang="en-GB" altLang="en-US" sz="1800" dirty="0"/>
          </a:p>
          <a:p>
            <a:pPr>
              <a:buFontTx/>
              <a:buNone/>
            </a:pPr>
            <a:r>
              <a:rPr lang="en-GB" altLang="en-US" sz="1800" dirty="0"/>
              <a:t>Casey et al. (2010), Dutton et al. (2005), Hays &amp; Clark (1999), </a:t>
            </a:r>
            <a:r>
              <a:rPr lang="en-GB" altLang="en-US" sz="1800" dirty="0" err="1"/>
              <a:t>Korkiakangas</a:t>
            </a:r>
            <a:r>
              <a:rPr lang="en-GB" altLang="en-US" sz="1800" dirty="0"/>
              <a:t> (2011), Mier et al. (2007), O</a:t>
            </a:r>
            <a:r>
              <a:rPr lang="ja-JP" altLang="en-GB" sz="1800"/>
              <a:t>’</a:t>
            </a:r>
            <a:r>
              <a:rPr lang="en-GB" altLang="ja-JP" sz="1800" dirty="0"/>
              <a:t>Callaghan et al. (2008), Thomas et al. (2004).</a:t>
            </a:r>
            <a:br>
              <a:rPr lang="en-GB" altLang="en-US" sz="2400" dirty="0"/>
            </a:br>
            <a:endParaRPr lang="en-GB" alt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4E6F-11F7-76EC-460D-FEA99708EDA4}"/>
              </a:ext>
            </a:extLst>
          </p:cNvPr>
          <p:cNvSpPr>
            <a:spLocks noGrp="1"/>
          </p:cNvSpPr>
          <p:nvPr>
            <p:ph type="title"/>
          </p:nvPr>
        </p:nvSpPr>
        <p:spPr/>
        <p:txBody>
          <a:bodyPr/>
          <a:lstStyle/>
          <a:p>
            <a:r>
              <a:rPr lang="en-US" dirty="0"/>
              <a:t>UK research</a:t>
            </a:r>
          </a:p>
        </p:txBody>
      </p:sp>
      <p:sp>
        <p:nvSpPr>
          <p:cNvPr id="3" name="Content Placeholder 2">
            <a:extLst>
              <a:ext uri="{FF2B5EF4-FFF2-40B4-BE49-F238E27FC236}">
                <a16:creationId xmlns:a16="http://schemas.microsoft.com/office/drawing/2014/main" id="{AF547C06-C5C5-D593-7627-89476A82BB25}"/>
              </a:ext>
            </a:extLst>
          </p:cNvPr>
          <p:cNvSpPr>
            <a:spLocks noGrp="1"/>
          </p:cNvSpPr>
          <p:nvPr>
            <p:ph idx="1"/>
          </p:nvPr>
        </p:nvSpPr>
        <p:spPr>
          <a:xfrm>
            <a:off x="809997" y="2222286"/>
            <a:ext cx="7794451" cy="4447073"/>
          </a:xfrm>
        </p:spPr>
        <p:txBody>
          <a:bodyPr>
            <a:normAutofit/>
          </a:bodyPr>
          <a:lstStyle/>
          <a:p>
            <a:r>
              <a:rPr lang="en-GB" sz="1800" dirty="0">
                <a:effectLst/>
                <a:latin typeface="Arial" panose="020B0604020202020204" pitchFamily="34" charset="0"/>
                <a:ea typeface="Aptos" panose="020B0004020202020204" pitchFamily="34" charset="0"/>
              </a:rPr>
              <a:t>Thomas et al. (2004) and Lawton, Ahmad, Hanna, Douglas, and Hallowell (2006) have investigated the barriers to physical activity. </a:t>
            </a:r>
          </a:p>
          <a:p>
            <a:r>
              <a:rPr lang="en-GB" sz="1800" dirty="0">
                <a:effectLst/>
                <a:latin typeface="Arial" panose="020B0604020202020204" pitchFamily="34" charset="0"/>
                <a:ea typeface="Aptos" panose="020B0004020202020204" pitchFamily="34" charset="0"/>
              </a:rPr>
              <a:t>Thomas et al. (2004) investigated the barriers to physical activity in a Scottish diabetic population (Type 1 &amp; 2). </a:t>
            </a:r>
          </a:p>
          <a:p>
            <a:r>
              <a:rPr lang="en-GB" sz="1800" dirty="0">
                <a:effectLst/>
                <a:latin typeface="Arial" panose="020B0604020202020204" pitchFamily="34" charset="0"/>
                <a:ea typeface="Aptos" panose="020B0004020202020204" pitchFamily="34" charset="0"/>
              </a:rPr>
              <a:t>Utilising interview based questionnaires 406 participants (mean age 56.5, mean duration of diabetes = 10.0 years) completed a questionnaire regarding their levels of physical activity within the previous two weeks. </a:t>
            </a:r>
          </a:p>
          <a:p>
            <a:r>
              <a:rPr lang="en-GB" sz="1800" dirty="0">
                <a:effectLst/>
                <a:latin typeface="Arial" panose="020B0604020202020204" pitchFamily="34" charset="0"/>
                <a:ea typeface="Aptos" panose="020B0004020202020204" pitchFamily="34" charset="0"/>
              </a:rPr>
              <a:t>They identified the perceived factors that prevented them from doing more physical activity from an identified list of factors. </a:t>
            </a:r>
          </a:p>
          <a:p>
            <a:r>
              <a:rPr lang="en-GB" sz="1800" dirty="0">
                <a:effectLst/>
                <a:latin typeface="Arial" panose="020B0604020202020204" pitchFamily="34" charset="0"/>
                <a:ea typeface="Aptos" panose="020B0004020202020204" pitchFamily="34" charset="0"/>
              </a:rPr>
              <a:t>The results indicated that 34% of patients undertook some form of physical activity; however, only 9% exercised sufficiently to achieve a large change in heart rate or breathing. </a:t>
            </a:r>
          </a:p>
        </p:txBody>
      </p:sp>
    </p:spTree>
    <p:extLst>
      <p:ext uri="{BB962C8B-B14F-4D97-AF65-F5344CB8AC3E}">
        <p14:creationId xmlns:p14="http://schemas.microsoft.com/office/powerpoint/2010/main" val="4124244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82C2-9D3D-0C20-2D42-E8E60C11AA25}"/>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DB2A24A2-B6E4-51F6-708C-287A10AC4CF5}"/>
              </a:ext>
            </a:extLst>
          </p:cNvPr>
          <p:cNvSpPr>
            <a:spLocks noGrp="1"/>
          </p:cNvSpPr>
          <p:nvPr>
            <p:ph idx="1"/>
          </p:nvPr>
        </p:nvSpPr>
        <p:spPr/>
        <p:txBody>
          <a:bodyPr/>
          <a:lstStyle/>
          <a:p>
            <a:r>
              <a:rPr lang="en-GB" sz="1800" dirty="0">
                <a:effectLst/>
                <a:latin typeface="Arial" panose="020B0604020202020204" pitchFamily="34" charset="0"/>
                <a:ea typeface="Aptos" panose="020B0004020202020204" pitchFamily="34" charset="0"/>
              </a:rPr>
              <a:t>The most significant factors influencing physical activity (or lack of it) were: a lack of confidence in ability to perform exercise, tiredness, something good on television, and a lack of local facilities or spare time. </a:t>
            </a:r>
          </a:p>
          <a:p>
            <a:r>
              <a:rPr lang="en-GB" sz="1800" dirty="0">
                <a:effectLst/>
                <a:latin typeface="Arial" panose="020B0604020202020204" pitchFamily="34" charset="0"/>
                <a:ea typeface="Aptos" panose="020B0004020202020204" pitchFamily="34" charset="0"/>
              </a:rPr>
              <a:t>Social factors were identified as being more significant in discouraging physical activity than health related concerns. </a:t>
            </a:r>
          </a:p>
          <a:p>
            <a:r>
              <a:rPr lang="en-GB" sz="1800" dirty="0">
                <a:effectLst/>
                <a:latin typeface="Arial" panose="020B0604020202020204" pitchFamily="34" charset="0"/>
                <a:ea typeface="Aptos" panose="020B0004020202020204" pitchFamily="34" charset="0"/>
              </a:rPr>
              <a:t>The implications of this study were that to address the key modifiable barriers to increased physical activity lay with the provision of cheap facilities, and education regarding the health benefits of exercise and mechanisms of avoiding hypoglycaemia. </a:t>
            </a:r>
            <a:endParaRPr lang="en-US" dirty="0"/>
          </a:p>
          <a:p>
            <a:endParaRPr lang="en-US" dirty="0"/>
          </a:p>
        </p:txBody>
      </p:sp>
    </p:spTree>
    <p:extLst>
      <p:ext uri="{BB962C8B-B14F-4D97-AF65-F5344CB8AC3E}">
        <p14:creationId xmlns:p14="http://schemas.microsoft.com/office/powerpoint/2010/main" val="2622750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1417-ABB7-064D-A64B-9FB0660AAE79}"/>
              </a:ext>
            </a:extLst>
          </p:cNvPr>
          <p:cNvSpPr>
            <a:spLocks noGrp="1"/>
          </p:cNvSpPr>
          <p:nvPr>
            <p:ph type="title"/>
          </p:nvPr>
        </p:nvSpPr>
        <p:spPr/>
        <p:txBody>
          <a:bodyPr/>
          <a:lstStyle/>
          <a:p>
            <a:r>
              <a:rPr lang="en-US" dirty="0"/>
              <a:t>UK research – different populations</a:t>
            </a:r>
          </a:p>
        </p:txBody>
      </p:sp>
      <p:sp>
        <p:nvSpPr>
          <p:cNvPr id="3" name="Content Placeholder 2">
            <a:extLst>
              <a:ext uri="{FF2B5EF4-FFF2-40B4-BE49-F238E27FC236}">
                <a16:creationId xmlns:a16="http://schemas.microsoft.com/office/drawing/2014/main" id="{A7E9B061-284C-C6A4-E4D0-652B8027C888}"/>
              </a:ext>
            </a:extLst>
          </p:cNvPr>
          <p:cNvSpPr>
            <a:spLocks noGrp="1"/>
          </p:cNvSpPr>
          <p:nvPr>
            <p:ph idx="1"/>
          </p:nvPr>
        </p:nvSpPr>
        <p:spPr>
          <a:xfrm>
            <a:off x="809997" y="2222286"/>
            <a:ext cx="8010475" cy="4375065"/>
          </a:xfrm>
        </p:spPr>
        <p:txBody>
          <a:bodyPr>
            <a:normAutofit fontScale="92500" lnSpcReduction="20000"/>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Lawton, Ahmad, Hanna, Douglas, and Hallowell (2006) investigated the barriers to physical activity with type 2 patients living in Britain but of Pakistani and Indian origin.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Using one-to-one interviews they identified several perceived barriers to physical activity, including practical considerations, such as lack of time, lack of opportunities to partake in physical activities, and poor weather conditions.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Further complicated with social rules and cultural expectations, such as the prioritization of obligations to kin, restrictions on (women) leaving the home (especially to enter mixed-sex settings), and lack of culturally sensitive facilities and socialization into sporting and other outdoor activities.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Health problems were also perceived to make physical activity difficult, with the perception that diabetes weakened their bodies in ways which could not be reversed or delayed.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In addition, although participants identified an awareness of the need to undertake physical activity, only 7 (out of 32) claimed to have made a conscious and sustained effort to increase or maintain their physical activity. </a:t>
            </a:r>
          </a:p>
          <a:p>
            <a:endParaRPr lang="en-US" dirty="0"/>
          </a:p>
        </p:txBody>
      </p:sp>
    </p:spTree>
    <p:extLst>
      <p:ext uri="{BB962C8B-B14F-4D97-AF65-F5344CB8AC3E}">
        <p14:creationId xmlns:p14="http://schemas.microsoft.com/office/powerpoint/2010/main" val="2515781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3BCB4-6382-9351-EDD2-E9D8A35A7CA0}"/>
              </a:ext>
            </a:extLst>
          </p:cNvPr>
          <p:cNvSpPr>
            <a:spLocks noGrp="1"/>
          </p:cNvSpPr>
          <p:nvPr>
            <p:ph type="title"/>
          </p:nvPr>
        </p:nvSpPr>
        <p:spPr>
          <a:xfrm>
            <a:off x="494752" y="513978"/>
            <a:ext cx="8154491" cy="970450"/>
          </a:xfrm>
        </p:spPr>
        <p:txBody>
          <a:bodyPr/>
          <a:lstStyle/>
          <a:p>
            <a:r>
              <a:rPr lang="en-US" dirty="0"/>
              <a:t>Important point – cultural issues</a:t>
            </a:r>
          </a:p>
        </p:txBody>
      </p:sp>
      <p:sp>
        <p:nvSpPr>
          <p:cNvPr id="3" name="Content Placeholder 2">
            <a:extLst>
              <a:ext uri="{FF2B5EF4-FFF2-40B4-BE49-F238E27FC236}">
                <a16:creationId xmlns:a16="http://schemas.microsoft.com/office/drawing/2014/main" id="{2BFB5C90-A828-C989-25D3-B3A0968E2987}"/>
              </a:ext>
            </a:extLst>
          </p:cNvPr>
          <p:cNvSpPr>
            <a:spLocks noGrp="1"/>
          </p:cNvSpPr>
          <p:nvPr>
            <p:ph idx="1"/>
          </p:nvPr>
        </p:nvSpPr>
        <p:spPr/>
        <p:txBody>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This study focused on Pakistani and Indian respondents living in Scotland with many of the barriers to physical activity curtailed by social rules and cultural considerations, (including the absence of a culture of exercise), and as such findings are not generalizable to all populations.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77611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1">
            <a:extLst>
              <a:ext uri="{FF2B5EF4-FFF2-40B4-BE49-F238E27FC236}">
                <a16:creationId xmlns:a16="http://schemas.microsoft.com/office/drawing/2014/main" id="{23D1BB89-05A7-6BE8-6387-DDA375517980}"/>
              </a:ext>
            </a:extLst>
          </p:cNvPr>
          <p:cNvSpPr>
            <a:spLocks noGrp="1"/>
          </p:cNvSpPr>
          <p:nvPr>
            <p:ph type="title"/>
          </p:nvPr>
        </p:nvSpPr>
        <p:spPr>
          <a:xfrm>
            <a:off x="684213" y="188913"/>
            <a:ext cx="8059737" cy="1143000"/>
          </a:xfrm>
        </p:spPr>
        <p:txBody>
          <a:bodyPr/>
          <a:lstStyle/>
          <a:p>
            <a:r>
              <a:rPr lang="en-GB" altLang="en-US"/>
              <a:t>Summary - Barriers Research</a:t>
            </a:r>
          </a:p>
        </p:txBody>
      </p:sp>
      <p:sp>
        <p:nvSpPr>
          <p:cNvPr id="30724" name="Content Placeholder 2">
            <a:extLst>
              <a:ext uri="{FF2B5EF4-FFF2-40B4-BE49-F238E27FC236}">
                <a16:creationId xmlns:a16="http://schemas.microsoft.com/office/drawing/2014/main" id="{DF917E1A-B143-5AD7-1F6A-6FFBD4FF9CA0}"/>
              </a:ext>
            </a:extLst>
          </p:cNvPr>
          <p:cNvSpPr>
            <a:spLocks noGrp="1"/>
          </p:cNvSpPr>
          <p:nvPr>
            <p:ph idx="1"/>
          </p:nvPr>
        </p:nvSpPr>
        <p:spPr>
          <a:xfrm>
            <a:off x="685800" y="2492895"/>
            <a:ext cx="7772400" cy="4176191"/>
          </a:xfrm>
        </p:spPr>
        <p:txBody>
          <a:bodyPr>
            <a:normAutofit fontScale="77500" lnSpcReduction="20000"/>
          </a:bodyPr>
          <a:lstStyle/>
          <a:p>
            <a:pPr marL="514350" indent="-514350">
              <a:buFontTx/>
              <a:buAutoNum type="arabicPeriod"/>
            </a:pPr>
            <a:r>
              <a:rPr lang="en-GB" altLang="en-US" sz="2400" b="1" dirty="0"/>
              <a:t>Lack of Interest</a:t>
            </a:r>
          </a:p>
          <a:p>
            <a:pPr marL="514350" indent="-514350"/>
            <a:r>
              <a:rPr lang="en-GB" altLang="en-US" sz="2400" dirty="0"/>
              <a:t>Lack of willpower</a:t>
            </a:r>
          </a:p>
          <a:p>
            <a:pPr marL="514350" indent="-514350">
              <a:buFontTx/>
              <a:buNone/>
            </a:pPr>
            <a:endParaRPr lang="en-GB" altLang="en-US" sz="2400" dirty="0"/>
          </a:p>
          <a:p>
            <a:pPr marL="514350" indent="-514350">
              <a:buFontTx/>
              <a:buAutoNum type="arabicPeriod" startAt="2"/>
            </a:pPr>
            <a:r>
              <a:rPr lang="en-GB" altLang="en-US" sz="2400" b="1" dirty="0"/>
              <a:t>Physical / Health Reason</a:t>
            </a:r>
            <a:r>
              <a:rPr lang="en-GB" altLang="en-US" sz="2400" dirty="0"/>
              <a:t>s</a:t>
            </a:r>
          </a:p>
          <a:p>
            <a:pPr marL="514350" indent="-514350"/>
            <a:r>
              <a:rPr lang="en-GB" altLang="en-US" sz="2400" dirty="0"/>
              <a:t>Health problems / Physical ailments</a:t>
            </a:r>
          </a:p>
          <a:p>
            <a:pPr marL="514350" indent="-514350"/>
            <a:r>
              <a:rPr lang="en-GB" altLang="en-US" sz="2400" dirty="0"/>
              <a:t>Physical pain generally</a:t>
            </a:r>
          </a:p>
          <a:p>
            <a:pPr marL="514350" indent="-514350"/>
            <a:r>
              <a:rPr lang="en-GB" altLang="en-US" sz="2400" dirty="0"/>
              <a:t>Exercise is physically painful </a:t>
            </a:r>
          </a:p>
          <a:p>
            <a:pPr marL="514350" indent="-514350"/>
            <a:r>
              <a:rPr lang="en-GB" altLang="en-US" sz="2400" dirty="0"/>
              <a:t>Being overweight</a:t>
            </a:r>
          </a:p>
          <a:p>
            <a:pPr marL="514350" indent="-514350"/>
            <a:r>
              <a:rPr lang="en-GB" altLang="en-US" sz="2400" dirty="0"/>
              <a:t>Swelling, joint pain, leg pain </a:t>
            </a:r>
          </a:p>
          <a:p>
            <a:pPr marL="514350" indent="-514350"/>
            <a:r>
              <a:rPr lang="en-GB" altLang="en-US" sz="2400" dirty="0"/>
              <a:t>No energy </a:t>
            </a:r>
          </a:p>
          <a:p>
            <a:pPr marL="514350" indent="-514350"/>
            <a:r>
              <a:rPr lang="en-GB" altLang="en-US" sz="2400" dirty="0"/>
              <a:t>Depression</a:t>
            </a:r>
          </a:p>
          <a:p>
            <a:pPr marL="514350" indent="-514350">
              <a:lnSpc>
                <a:spcPct val="80000"/>
              </a:lnSpc>
              <a:buFontTx/>
              <a:buNone/>
            </a:pPr>
            <a:endParaRPr lang="en-GB" altLang="en-US" sz="2000" dirty="0"/>
          </a:p>
          <a:p>
            <a:pPr marL="514350" indent="-514350">
              <a:lnSpc>
                <a:spcPct val="80000"/>
              </a:lnSpc>
              <a:buFontTx/>
              <a:buNone/>
            </a:pPr>
            <a:endParaRPr lang="en-GB" altLang="en-US" dirty="0"/>
          </a:p>
          <a:p>
            <a:pPr marL="514350" indent="-514350">
              <a:buFontTx/>
              <a:buNone/>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Title 1">
            <a:extLst>
              <a:ext uri="{FF2B5EF4-FFF2-40B4-BE49-F238E27FC236}">
                <a16:creationId xmlns:a16="http://schemas.microsoft.com/office/drawing/2014/main" id="{30D1B0C5-C664-0E92-77DD-1E0C186C61B9}"/>
              </a:ext>
            </a:extLst>
          </p:cNvPr>
          <p:cNvSpPr>
            <a:spLocks noGrp="1"/>
          </p:cNvSpPr>
          <p:nvPr>
            <p:ph type="title"/>
          </p:nvPr>
        </p:nvSpPr>
        <p:spPr/>
        <p:txBody>
          <a:bodyPr/>
          <a:lstStyle/>
          <a:p>
            <a:br>
              <a:rPr lang="en-GB" altLang="en-US" sz="2800">
                <a:solidFill>
                  <a:schemeClr val="tx1"/>
                </a:solidFill>
              </a:rPr>
            </a:br>
            <a:endParaRPr lang="en-GB" altLang="en-US" sz="2800">
              <a:solidFill>
                <a:schemeClr val="tx1"/>
              </a:solidFill>
            </a:endParaRPr>
          </a:p>
        </p:txBody>
      </p:sp>
      <p:sp>
        <p:nvSpPr>
          <p:cNvPr id="3" name="Content Placeholder 2">
            <a:extLst>
              <a:ext uri="{FF2B5EF4-FFF2-40B4-BE49-F238E27FC236}">
                <a16:creationId xmlns:a16="http://schemas.microsoft.com/office/drawing/2014/main" id="{3C2FC46B-6265-D8C4-C153-4543C92B4F45}"/>
              </a:ext>
            </a:extLst>
          </p:cNvPr>
          <p:cNvSpPr>
            <a:spLocks noGrp="1"/>
          </p:cNvSpPr>
          <p:nvPr>
            <p:ph idx="1"/>
          </p:nvPr>
        </p:nvSpPr>
        <p:spPr>
          <a:xfrm>
            <a:off x="683568" y="2564904"/>
            <a:ext cx="8062913" cy="4464496"/>
          </a:xfrm>
        </p:spPr>
        <p:txBody>
          <a:bodyPr>
            <a:normAutofit fontScale="70000" lnSpcReduction="20000"/>
          </a:bodyPr>
          <a:lstStyle/>
          <a:p>
            <a:pPr marL="457200" indent="-457200">
              <a:lnSpc>
                <a:spcPct val="80000"/>
              </a:lnSpc>
              <a:buFontTx/>
              <a:buAutoNum type="arabicPeriod" startAt="3"/>
              <a:defRPr/>
            </a:pPr>
            <a:r>
              <a:rPr lang="en-GB" sz="2400" b="1" dirty="0">
                <a:cs typeface="+mn-cs"/>
              </a:rPr>
              <a:t>Fear / worry</a:t>
            </a:r>
          </a:p>
          <a:p>
            <a:pPr marL="457200" indent="-457200">
              <a:lnSpc>
                <a:spcPct val="80000"/>
              </a:lnSpc>
              <a:defRPr/>
            </a:pPr>
            <a:r>
              <a:rPr lang="en-GB" sz="2400" dirty="0">
                <a:cs typeface="+mn-cs"/>
              </a:rPr>
              <a:t>About appearance</a:t>
            </a:r>
          </a:p>
          <a:p>
            <a:pPr marL="457200" indent="-457200">
              <a:lnSpc>
                <a:spcPct val="80000"/>
              </a:lnSpc>
              <a:defRPr/>
            </a:pPr>
            <a:r>
              <a:rPr lang="en-GB" sz="2400" dirty="0">
                <a:cs typeface="+mn-cs"/>
              </a:rPr>
              <a:t>Getting out and having nowhere to sit down</a:t>
            </a:r>
          </a:p>
          <a:p>
            <a:pPr marL="457200" indent="-457200">
              <a:lnSpc>
                <a:spcPct val="80000"/>
              </a:lnSpc>
              <a:defRPr/>
            </a:pPr>
            <a:r>
              <a:rPr lang="en-GB" sz="2400" dirty="0">
                <a:cs typeface="+mn-cs"/>
              </a:rPr>
              <a:t>Chest pain or shortness of breath</a:t>
            </a:r>
          </a:p>
          <a:p>
            <a:pPr marL="457200" indent="-457200">
              <a:lnSpc>
                <a:spcPct val="80000"/>
              </a:lnSpc>
              <a:defRPr/>
            </a:pPr>
            <a:r>
              <a:rPr lang="en-GB" sz="2400" dirty="0">
                <a:cs typeface="+mn-cs"/>
              </a:rPr>
              <a:t>Unsafe neighbourhoods </a:t>
            </a:r>
          </a:p>
          <a:p>
            <a:pPr marL="457200" indent="-457200">
              <a:lnSpc>
                <a:spcPct val="80000"/>
              </a:lnSpc>
              <a:defRPr/>
            </a:pPr>
            <a:endParaRPr lang="en-GB" sz="2400" dirty="0">
              <a:cs typeface="+mn-cs"/>
            </a:endParaRPr>
          </a:p>
          <a:p>
            <a:pPr>
              <a:lnSpc>
                <a:spcPct val="80000"/>
              </a:lnSpc>
              <a:buFontTx/>
              <a:buNone/>
              <a:defRPr/>
            </a:pPr>
            <a:endParaRPr lang="en-GB" sz="2400" dirty="0">
              <a:cs typeface="+mn-cs"/>
            </a:endParaRPr>
          </a:p>
          <a:p>
            <a:pPr marL="457200" indent="-457200">
              <a:lnSpc>
                <a:spcPct val="80000"/>
              </a:lnSpc>
              <a:buFontTx/>
              <a:buAutoNum type="arabicPeriod" startAt="4"/>
              <a:defRPr/>
            </a:pPr>
            <a:r>
              <a:rPr lang="en-GB" sz="2400" b="1" dirty="0">
                <a:cs typeface="+mn-cs"/>
              </a:rPr>
              <a:t>Environmental / Practical factors</a:t>
            </a:r>
          </a:p>
          <a:p>
            <a:pPr marL="457200" indent="-457200">
              <a:lnSpc>
                <a:spcPct val="80000"/>
              </a:lnSpc>
              <a:defRPr/>
            </a:pPr>
            <a:r>
              <a:rPr lang="en-GB" sz="2400" dirty="0">
                <a:cs typeface="+mn-cs"/>
              </a:rPr>
              <a:t>Poor weather / the season</a:t>
            </a:r>
          </a:p>
          <a:p>
            <a:pPr marL="457200" indent="-457200">
              <a:lnSpc>
                <a:spcPct val="80000"/>
              </a:lnSpc>
              <a:defRPr/>
            </a:pPr>
            <a:r>
              <a:rPr lang="en-GB" sz="2400" dirty="0">
                <a:cs typeface="+mn-cs"/>
              </a:rPr>
              <a:t>Lack of facilities</a:t>
            </a:r>
          </a:p>
          <a:p>
            <a:pPr marL="457200" indent="-457200">
              <a:lnSpc>
                <a:spcPct val="80000"/>
              </a:lnSpc>
              <a:defRPr/>
            </a:pPr>
            <a:r>
              <a:rPr lang="en-GB" sz="2400" dirty="0">
                <a:cs typeface="+mn-cs"/>
              </a:rPr>
              <a:t>Uneven pavements </a:t>
            </a:r>
          </a:p>
          <a:p>
            <a:pPr marL="457200" indent="-457200">
              <a:lnSpc>
                <a:spcPct val="80000"/>
              </a:lnSpc>
              <a:defRPr/>
            </a:pPr>
            <a:r>
              <a:rPr lang="en-GB" sz="2400" dirty="0">
                <a:cs typeface="+mn-cs"/>
              </a:rPr>
              <a:t>Not having the right equipment</a:t>
            </a:r>
          </a:p>
          <a:p>
            <a:pPr marL="457200" indent="-457200">
              <a:lnSpc>
                <a:spcPct val="80000"/>
              </a:lnSpc>
              <a:defRPr/>
            </a:pPr>
            <a:r>
              <a:rPr lang="en-GB" sz="2400" dirty="0">
                <a:cs typeface="+mn-cs"/>
              </a:rPr>
              <a:t>No one to exercise with </a:t>
            </a:r>
          </a:p>
          <a:p>
            <a:pPr marL="457200" indent="-457200">
              <a:lnSpc>
                <a:spcPct val="80000"/>
              </a:lnSpc>
              <a:defRPr/>
            </a:pPr>
            <a:r>
              <a:rPr lang="en-GB" sz="2400" dirty="0">
                <a:cs typeface="+mn-cs"/>
              </a:rPr>
              <a:t>Unsafe roads</a:t>
            </a:r>
          </a:p>
          <a:p>
            <a:pPr>
              <a:lnSpc>
                <a:spcPct val="80000"/>
              </a:lnSpc>
              <a:buFontTx/>
              <a:buNone/>
              <a:defRPr/>
            </a:pPr>
            <a:r>
              <a:rPr lang="en-GB" sz="2400" dirty="0">
                <a:cs typeface="+mn-cs"/>
              </a:rPr>
              <a:t>				</a:t>
            </a:r>
            <a:endParaRPr lang="en-GB" sz="2400" b="1" i="1" dirty="0">
              <a:cs typeface="+mn-cs"/>
            </a:endParaRPr>
          </a:p>
          <a:p>
            <a:pPr>
              <a:lnSpc>
                <a:spcPct val="80000"/>
              </a:lnSpc>
              <a:buFontTx/>
              <a:buNone/>
              <a:defRPr/>
            </a:pPr>
            <a:endParaRPr lang="en-GB" sz="2400" dirty="0">
              <a:cs typeface="+mn-cs"/>
            </a:endParaRPr>
          </a:p>
          <a:p>
            <a:pPr eaLnBrk="1" hangingPunct="1">
              <a:lnSpc>
                <a:spcPct val="80000"/>
              </a:lnSpc>
              <a:buFont typeface="Wingdings" pitchFamily="2" charset="2"/>
              <a:buNone/>
              <a:defRPr/>
            </a:pPr>
            <a:endParaRPr lang="en-GB" sz="2400" dirty="0">
              <a:cs typeface="+mn-cs"/>
            </a:endParaRPr>
          </a:p>
          <a:p>
            <a:pPr>
              <a:defRPr/>
            </a:pPr>
            <a:endParaRPr lang="en-GB" dirty="0">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Title 1">
            <a:extLst>
              <a:ext uri="{FF2B5EF4-FFF2-40B4-BE49-F238E27FC236}">
                <a16:creationId xmlns:a16="http://schemas.microsoft.com/office/drawing/2014/main" id="{45F06A6D-BE70-67F4-ED7F-1B820B7D2B10}"/>
              </a:ext>
            </a:extLst>
          </p:cNvPr>
          <p:cNvSpPr>
            <a:spLocks noGrp="1"/>
          </p:cNvSpPr>
          <p:nvPr>
            <p:ph type="title"/>
          </p:nvPr>
        </p:nvSpPr>
        <p:spPr/>
        <p:txBody>
          <a:bodyPr/>
          <a:lstStyle/>
          <a:p>
            <a:endParaRPr lang="en-US" altLang="en-US" dirty="0"/>
          </a:p>
        </p:txBody>
      </p:sp>
      <p:sp>
        <p:nvSpPr>
          <p:cNvPr id="3" name="Content Placeholder 2">
            <a:extLst>
              <a:ext uri="{FF2B5EF4-FFF2-40B4-BE49-F238E27FC236}">
                <a16:creationId xmlns:a16="http://schemas.microsoft.com/office/drawing/2014/main" id="{3D4A6860-B006-BC38-8D1E-D52F1E6D029B}"/>
              </a:ext>
            </a:extLst>
          </p:cNvPr>
          <p:cNvSpPr>
            <a:spLocks noGrp="1"/>
          </p:cNvSpPr>
          <p:nvPr>
            <p:ph idx="1"/>
          </p:nvPr>
        </p:nvSpPr>
        <p:spPr>
          <a:xfrm>
            <a:off x="834413" y="1866234"/>
            <a:ext cx="7772400" cy="4970462"/>
          </a:xfrm>
        </p:spPr>
        <p:txBody>
          <a:bodyPr/>
          <a:lstStyle/>
          <a:p>
            <a:pPr marL="514350" indent="-514350">
              <a:lnSpc>
                <a:spcPct val="80000"/>
              </a:lnSpc>
              <a:buFontTx/>
              <a:buAutoNum type="arabicPeriod" startAt="5"/>
              <a:defRPr/>
            </a:pPr>
            <a:r>
              <a:rPr lang="en-GB" b="1" dirty="0">
                <a:cs typeface="+mn-cs"/>
              </a:rPr>
              <a:t>Lack of time</a:t>
            </a:r>
          </a:p>
          <a:p>
            <a:pPr marL="514350" indent="-514350">
              <a:lnSpc>
                <a:spcPct val="80000"/>
              </a:lnSpc>
              <a:defRPr/>
            </a:pPr>
            <a:r>
              <a:rPr lang="en-GB" dirty="0">
                <a:cs typeface="+mn-cs"/>
              </a:rPr>
              <a:t>During or after work to exercise</a:t>
            </a:r>
          </a:p>
          <a:p>
            <a:pPr marL="514350" indent="-514350">
              <a:lnSpc>
                <a:spcPct val="80000"/>
              </a:lnSpc>
              <a:defRPr/>
            </a:pPr>
            <a:r>
              <a:rPr lang="en-GB" dirty="0">
                <a:cs typeface="+mn-cs"/>
              </a:rPr>
              <a:t>In their schedule to exercise </a:t>
            </a:r>
          </a:p>
          <a:p>
            <a:pPr marL="514350" indent="-514350">
              <a:lnSpc>
                <a:spcPct val="80000"/>
              </a:lnSpc>
              <a:defRPr/>
            </a:pPr>
            <a:r>
              <a:rPr lang="en-GB" dirty="0">
                <a:cs typeface="+mn-cs"/>
              </a:rPr>
              <a:t>At home to exercise </a:t>
            </a:r>
          </a:p>
          <a:p>
            <a:pPr marL="514350" indent="-514350">
              <a:lnSpc>
                <a:spcPct val="80000"/>
              </a:lnSpc>
              <a:defRPr/>
            </a:pPr>
            <a:r>
              <a:rPr lang="en-GB" dirty="0">
                <a:cs typeface="+mn-cs"/>
              </a:rPr>
              <a:t>Work-related factors</a:t>
            </a:r>
          </a:p>
          <a:p>
            <a:pPr>
              <a:buFontTx/>
              <a:buNone/>
              <a:defRPr/>
            </a:pPr>
            <a:endParaRPr lang="en-GB" dirty="0">
              <a:cs typeface="+mn-cs"/>
            </a:endParaRPr>
          </a:p>
          <a:p>
            <a:pPr>
              <a:buFontTx/>
              <a:buNone/>
              <a:defRPr/>
            </a:pPr>
            <a:r>
              <a:rPr lang="en-GB" dirty="0">
                <a:cs typeface="+mn-cs"/>
              </a:rPr>
              <a:t>Not enough time to exercise?...</a:t>
            </a:r>
          </a:p>
          <a:p>
            <a:pPr>
              <a:defRPr/>
            </a:pPr>
            <a:r>
              <a:rPr lang="en-GB" dirty="0">
                <a:cs typeface="+mn-cs"/>
              </a:rPr>
              <a:t>Consistently mentioned</a:t>
            </a:r>
          </a:p>
          <a:p>
            <a:pPr>
              <a:defRPr/>
            </a:pPr>
            <a:r>
              <a:rPr lang="en-GB" dirty="0">
                <a:cs typeface="+mn-cs"/>
              </a:rPr>
              <a:t>Vague...</a:t>
            </a:r>
          </a:p>
          <a:p>
            <a:pPr>
              <a:defRPr/>
            </a:pPr>
            <a:endParaRPr lang="en-GB" dirty="0">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B644-1489-B8CE-BFC7-56D4D06C8627}"/>
              </a:ext>
            </a:extLst>
          </p:cNvPr>
          <p:cNvSpPr>
            <a:spLocks noGrp="1"/>
          </p:cNvSpPr>
          <p:nvPr>
            <p:ph type="title"/>
          </p:nvPr>
        </p:nvSpPr>
        <p:spPr/>
        <p:txBody>
          <a:bodyPr/>
          <a:lstStyle/>
          <a:p>
            <a:r>
              <a:rPr lang="en-US" dirty="0"/>
              <a:t>Interventions</a:t>
            </a:r>
          </a:p>
        </p:txBody>
      </p:sp>
      <p:sp>
        <p:nvSpPr>
          <p:cNvPr id="3" name="Content Placeholder 2">
            <a:extLst>
              <a:ext uri="{FF2B5EF4-FFF2-40B4-BE49-F238E27FC236}">
                <a16:creationId xmlns:a16="http://schemas.microsoft.com/office/drawing/2014/main" id="{996C2F64-9C35-0424-6435-70D997332C55}"/>
              </a:ext>
            </a:extLst>
          </p:cNvPr>
          <p:cNvSpPr>
            <a:spLocks noGrp="1"/>
          </p:cNvSpPr>
          <p:nvPr>
            <p:ph idx="1"/>
          </p:nvPr>
        </p:nvSpPr>
        <p:spPr>
          <a:xfrm>
            <a:off x="809997" y="2222286"/>
            <a:ext cx="7524003" cy="4188525"/>
          </a:xfrm>
        </p:spPr>
        <p:txBody>
          <a:bodyPr>
            <a:normAutofit fontScale="92500" lnSpcReduction="20000"/>
          </a:bodyPr>
          <a:lstStyle/>
          <a:p>
            <a:r>
              <a:rPr lang="en-GB" sz="1800" dirty="0">
                <a:effectLst/>
                <a:latin typeface="Arial" panose="020B0604020202020204" pitchFamily="34" charset="0"/>
                <a:ea typeface="Aptos" panose="020B0004020202020204" pitchFamily="34" charset="0"/>
              </a:rPr>
              <a:t>Several lifestyle interventions have been proposed for individuals with diabetes; however, as mentioned previously these interventions were largely atheoretical, or based upon the TTM (Kirk et al., 2001; Kirk, </a:t>
            </a:r>
            <a:r>
              <a:rPr lang="en-GB" sz="1800" dirty="0" err="1">
                <a:effectLst/>
                <a:latin typeface="Arial" panose="020B0604020202020204" pitchFamily="34" charset="0"/>
                <a:ea typeface="Aptos" panose="020B0004020202020204" pitchFamily="34" charset="0"/>
              </a:rPr>
              <a:t>Mutrie</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MacIntyre</a:t>
            </a:r>
            <a:r>
              <a:rPr lang="en-GB" sz="1800" dirty="0">
                <a:effectLst/>
                <a:latin typeface="Arial" panose="020B0604020202020204" pitchFamily="34" charset="0"/>
                <a:ea typeface="Aptos" panose="020B0004020202020204" pitchFamily="34" charset="0"/>
              </a:rPr>
              <a:t>, &amp; Fisher, 2004) or SCT (Allen, 2004; </a:t>
            </a:r>
            <a:r>
              <a:rPr lang="en-GB" sz="1800" dirty="0" err="1">
                <a:effectLst/>
                <a:latin typeface="Arial" panose="020B0604020202020204" pitchFamily="34" charset="0"/>
                <a:ea typeface="Aptos" panose="020B0004020202020204" pitchFamily="34" charset="0"/>
              </a:rPr>
              <a:t>Plotnikoff</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Brez</a:t>
            </a:r>
            <a:r>
              <a:rPr lang="en-GB" sz="1800" dirty="0">
                <a:effectLst/>
                <a:latin typeface="Arial" panose="020B0604020202020204" pitchFamily="34" charset="0"/>
                <a:ea typeface="Aptos" panose="020B0004020202020204" pitchFamily="34" charset="0"/>
              </a:rPr>
              <a:t>, &amp; Brunet, 2003; </a:t>
            </a:r>
            <a:r>
              <a:rPr lang="en-GB" sz="1800" dirty="0" err="1">
                <a:effectLst/>
                <a:latin typeface="Arial" panose="020B0604020202020204" pitchFamily="34" charset="0"/>
                <a:ea typeface="Aptos" panose="020B0004020202020204" pitchFamily="34" charset="0"/>
              </a:rPr>
              <a:t>Plotnikoff</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Brez</a:t>
            </a:r>
            <a:r>
              <a:rPr lang="en-GB" sz="1800" dirty="0">
                <a:effectLst/>
                <a:latin typeface="Arial" panose="020B0604020202020204" pitchFamily="34" charset="0"/>
                <a:ea typeface="Aptos" panose="020B0004020202020204" pitchFamily="34" charset="0"/>
              </a:rPr>
              <a:t>, &amp; Hotz, 2000). </a:t>
            </a:r>
          </a:p>
          <a:p>
            <a:r>
              <a:rPr lang="en-GB" sz="1800" dirty="0">
                <a:effectLst/>
                <a:latin typeface="Arial" panose="020B0604020202020204" pitchFamily="34" charset="0"/>
                <a:ea typeface="Aptos" panose="020B0004020202020204" pitchFamily="34" charset="0"/>
              </a:rPr>
              <a:t>Interventions such as: the Mediterranean Lifestyle Programme (Barrera, </a:t>
            </a:r>
            <a:r>
              <a:rPr lang="en-GB" sz="1800" dirty="0" err="1">
                <a:effectLst/>
                <a:latin typeface="Arial" panose="020B0604020202020204" pitchFamily="34" charset="0"/>
                <a:ea typeface="Aptos" panose="020B0004020202020204" pitchFamily="34" charset="0"/>
              </a:rPr>
              <a:t>Strycker</a:t>
            </a:r>
            <a:r>
              <a:rPr lang="en-GB" sz="1800" dirty="0">
                <a:effectLst/>
                <a:latin typeface="Arial" panose="020B0604020202020204" pitchFamily="34" charset="0"/>
                <a:ea typeface="Aptos" panose="020B0004020202020204" pitchFamily="34" charset="0"/>
              </a:rPr>
              <a:t>, MacKinnon, &amp; </a:t>
            </a:r>
            <a:r>
              <a:rPr lang="en-GB" sz="1800" dirty="0" err="1">
                <a:effectLst/>
                <a:latin typeface="Arial" panose="020B0604020202020204" pitchFamily="34" charset="0"/>
                <a:ea typeface="Aptos" panose="020B0004020202020204" pitchFamily="34" charset="0"/>
              </a:rPr>
              <a:t>Toobert</a:t>
            </a:r>
            <a:r>
              <a:rPr lang="en-GB" sz="1800" dirty="0">
                <a:effectLst/>
                <a:latin typeface="Arial" panose="020B0604020202020204" pitchFamily="34" charset="0"/>
                <a:ea typeface="Aptos" panose="020B0004020202020204" pitchFamily="34" charset="0"/>
              </a:rPr>
              <a:t>, 2008), 3 year lifestyle intervention study (SLIM: </a:t>
            </a:r>
            <a:r>
              <a:rPr lang="en-GB" sz="1800" dirty="0" err="1">
                <a:effectLst/>
                <a:latin typeface="Arial" panose="020B0604020202020204" pitchFamily="34" charset="0"/>
                <a:ea typeface="Aptos" panose="020B0004020202020204" pitchFamily="34" charset="0"/>
              </a:rPr>
              <a:t>Polat</a:t>
            </a:r>
            <a:r>
              <a:rPr lang="en-GB" sz="1800" dirty="0">
                <a:effectLst/>
                <a:latin typeface="Arial" panose="020B0604020202020204" pitchFamily="34" charset="0"/>
                <a:ea typeface="Aptos" panose="020B0004020202020204" pitchFamily="34" charset="0"/>
              </a:rPr>
              <a:t> et al., 2008), 12 week graded and balanced exercise intervention (Shahar et al., 2008). </a:t>
            </a:r>
          </a:p>
          <a:p>
            <a:r>
              <a:rPr lang="en-GB" sz="1800" dirty="0">
                <a:effectLst/>
                <a:latin typeface="Arial" panose="020B0604020202020204" pitchFamily="34" charset="0"/>
                <a:ea typeface="Aptos" panose="020B0004020202020204" pitchFamily="34" charset="0"/>
              </a:rPr>
              <a:t>Counselling / consultation interventions have also been proposed with the effects of an exercise consultation on physical activity / physiological and biochemical variables being examined after 6 months, </a:t>
            </a:r>
          </a:p>
          <a:p>
            <a:r>
              <a:rPr lang="en-GB" dirty="0">
                <a:latin typeface="Arial" panose="020B0604020202020204" pitchFamily="34" charset="0"/>
                <a:ea typeface="Aptos" panose="020B0004020202020204" pitchFamily="34" charset="0"/>
              </a:rPr>
              <a:t>O</a:t>
            </a:r>
            <a:r>
              <a:rPr lang="en-GB" sz="1800" dirty="0">
                <a:effectLst/>
                <a:latin typeface="Arial" panose="020B0604020202020204" pitchFamily="34" charset="0"/>
                <a:ea typeface="Aptos" panose="020B0004020202020204" pitchFamily="34" charset="0"/>
              </a:rPr>
              <a:t>ther interventions have examined physical activity and health outcomes [e.g., peer-led programmes, a 12-month physical activity counselling intervention, and physical activity consultations (Choudhury, Brophy, </a:t>
            </a:r>
            <a:r>
              <a:rPr lang="en-GB" sz="1800" dirty="0" err="1">
                <a:effectLst/>
                <a:latin typeface="Arial" panose="020B0604020202020204" pitchFamily="34" charset="0"/>
                <a:ea typeface="Aptos" panose="020B0004020202020204" pitchFamily="34" charset="0"/>
              </a:rPr>
              <a:t>Fareedi</a:t>
            </a:r>
            <a:r>
              <a:rPr lang="en-GB" sz="1800" dirty="0">
                <a:effectLst/>
                <a:latin typeface="Arial" panose="020B0604020202020204" pitchFamily="34" charset="0"/>
                <a:ea typeface="Aptos" panose="020B0004020202020204" pitchFamily="34" charset="0"/>
              </a:rPr>
              <a:t>, Zaman, Ahmed, &amp; Williams, 2009; Kirk et al., 2001, 2003, 2004; Kirk, Barnett, Leese, &amp; </a:t>
            </a:r>
            <a:r>
              <a:rPr lang="en-GB" sz="1800" dirty="0" err="1">
                <a:effectLst/>
                <a:latin typeface="Arial" panose="020B0604020202020204" pitchFamily="34" charset="0"/>
                <a:ea typeface="Aptos" panose="020B0004020202020204" pitchFamily="34" charset="0"/>
              </a:rPr>
              <a:t>Mutrie</a:t>
            </a:r>
            <a:r>
              <a:rPr lang="en-GB" sz="1800" dirty="0">
                <a:effectLst/>
                <a:latin typeface="Arial" panose="020B0604020202020204" pitchFamily="34" charset="0"/>
                <a:ea typeface="Aptos" panose="020B0004020202020204" pitchFamily="34" charset="0"/>
              </a:rPr>
              <a:t>, 2009). </a:t>
            </a:r>
            <a:endParaRPr lang="en-US" dirty="0"/>
          </a:p>
        </p:txBody>
      </p:sp>
    </p:spTree>
    <p:extLst>
      <p:ext uri="{BB962C8B-B14F-4D97-AF65-F5344CB8AC3E}">
        <p14:creationId xmlns:p14="http://schemas.microsoft.com/office/powerpoint/2010/main" val="3750968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B072-F78C-551F-C8EE-9FBEE065E5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D3FEE1C-A53F-C431-A0BE-47A4EF056C5C}"/>
              </a:ext>
            </a:extLst>
          </p:cNvPr>
          <p:cNvSpPr>
            <a:spLocks noGrp="1"/>
          </p:cNvSpPr>
          <p:nvPr>
            <p:ph idx="1"/>
          </p:nvPr>
        </p:nvSpPr>
        <p:spPr/>
        <p:txBody>
          <a:bodyPr>
            <a:normAutofit fontScale="92500" lnSpcReduction="10000"/>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In general, all have shown positive results in terms of management of diabetes.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For example, 82% of participants receiving a consultation improved their stage of change and also increased their activity counts per week by 4% (Kirk et al., 2001).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Despite the positive findings from lifestyle, counselling, and peer led interventions, more research is needed regarding adherence and the factors that influence adherence.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Few intervention have been based on SDT (see Hagger et al., 2008); however, potential support for this approach comes from Edmunds, Ntoumanis, and Duda, (2008) who suggested that a teaching style based on SDT showed an increase in involvement, relatedness, competence in exercisers. </a:t>
            </a:r>
          </a:p>
          <a:p>
            <a:endParaRPr lang="en-US" dirty="0"/>
          </a:p>
        </p:txBody>
      </p:sp>
    </p:spTree>
    <p:extLst>
      <p:ext uri="{BB962C8B-B14F-4D97-AF65-F5344CB8AC3E}">
        <p14:creationId xmlns:p14="http://schemas.microsoft.com/office/powerpoint/2010/main" val="3419159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Title 1">
            <a:extLst>
              <a:ext uri="{FF2B5EF4-FFF2-40B4-BE49-F238E27FC236}">
                <a16:creationId xmlns:a16="http://schemas.microsoft.com/office/drawing/2014/main" id="{75514381-6254-B665-61E2-D7480BEBD899}"/>
              </a:ext>
            </a:extLst>
          </p:cNvPr>
          <p:cNvSpPr>
            <a:spLocks noGrp="1"/>
          </p:cNvSpPr>
          <p:nvPr>
            <p:ph type="title"/>
          </p:nvPr>
        </p:nvSpPr>
        <p:spPr>
          <a:xfrm>
            <a:off x="684213" y="476250"/>
            <a:ext cx="7772400" cy="1143000"/>
          </a:xfrm>
        </p:spPr>
        <p:txBody>
          <a:bodyPr/>
          <a:lstStyle/>
          <a:p>
            <a:br>
              <a:rPr lang="en-GB" altLang="en-US" sz="3600" b="1" dirty="0"/>
            </a:br>
            <a:r>
              <a:rPr lang="en-GB" altLang="en-US" sz="3600" b="1" dirty="0"/>
              <a:t>Theoretical Basis:</a:t>
            </a:r>
            <a:br>
              <a:rPr lang="en-GB" altLang="en-US" sz="3600" b="1" dirty="0"/>
            </a:br>
            <a:r>
              <a:rPr lang="en-GB" altLang="en-US" sz="3600" b="1" dirty="0"/>
              <a:t>Self Determination Theory (SDT)</a:t>
            </a:r>
            <a:br>
              <a:rPr lang="en-GB" altLang="en-US" sz="3600" b="1" dirty="0"/>
            </a:br>
            <a:r>
              <a:rPr lang="en-GB" altLang="en-US" sz="2800" dirty="0"/>
              <a:t>Meta theory consisting of 5 mini theories</a:t>
            </a:r>
          </a:p>
        </p:txBody>
      </p:sp>
      <p:sp>
        <p:nvSpPr>
          <p:cNvPr id="40964" name="Content Placeholder 2">
            <a:extLst>
              <a:ext uri="{FF2B5EF4-FFF2-40B4-BE49-F238E27FC236}">
                <a16:creationId xmlns:a16="http://schemas.microsoft.com/office/drawing/2014/main" id="{32C51EF4-56ED-BB66-C2B6-0532B0C63A8C}"/>
              </a:ext>
            </a:extLst>
          </p:cNvPr>
          <p:cNvSpPr>
            <a:spLocks noGrp="1"/>
          </p:cNvSpPr>
          <p:nvPr>
            <p:ph idx="1"/>
          </p:nvPr>
        </p:nvSpPr>
        <p:spPr>
          <a:xfrm>
            <a:off x="684213" y="2348880"/>
            <a:ext cx="7772400" cy="3963020"/>
          </a:xfrm>
        </p:spPr>
        <p:txBody>
          <a:bodyPr>
            <a:normAutofit fontScale="92500" lnSpcReduction="10000"/>
          </a:bodyPr>
          <a:lstStyle/>
          <a:p>
            <a:pPr>
              <a:buFontTx/>
              <a:buNone/>
            </a:pPr>
            <a:r>
              <a:rPr lang="en-US" altLang="en-US" sz="2400" dirty="0"/>
              <a:t>SDT (Deci &amp; Ryan, 2002) has been linked with the intention to be physically active (Hagger et al., 2003; Ntoumanis, 2001). </a:t>
            </a:r>
            <a:r>
              <a:rPr lang="en-GB" altLang="en-US" sz="2400" dirty="0"/>
              <a:t>	</a:t>
            </a:r>
          </a:p>
          <a:p>
            <a:pPr>
              <a:buFontTx/>
              <a:buNone/>
            </a:pPr>
            <a:r>
              <a:rPr lang="en-GB" altLang="en-US" sz="2400" dirty="0"/>
              <a:t>Each theory addresses one facet of motivation or personality functioning. </a:t>
            </a:r>
          </a:p>
          <a:p>
            <a:pPr algn="ctr"/>
            <a:r>
              <a:rPr lang="en-GB" altLang="en-US" sz="2000" b="1" i="1" dirty="0"/>
              <a:t>Cognitive Evaluation Theory (CET)</a:t>
            </a:r>
            <a:endParaRPr lang="en-GB" altLang="en-US" sz="2000" dirty="0"/>
          </a:p>
          <a:p>
            <a:pPr algn="ctr"/>
            <a:r>
              <a:rPr lang="en-GB" altLang="en-US" sz="2000" b="1" i="1" dirty="0"/>
              <a:t>Causality Orientations Theory (COT)</a:t>
            </a:r>
            <a:endParaRPr lang="en-GB" altLang="en-US" sz="2000" dirty="0"/>
          </a:p>
          <a:p>
            <a:pPr algn="ctr"/>
            <a:r>
              <a:rPr lang="en-GB" altLang="en-US" sz="2000" b="1" i="1" dirty="0"/>
              <a:t>Basic Psychological Needs Theory (BPNT)</a:t>
            </a:r>
            <a:endParaRPr lang="en-GB" altLang="en-US" sz="2000" dirty="0"/>
          </a:p>
          <a:p>
            <a:pPr algn="ctr"/>
            <a:r>
              <a:rPr lang="en-GB" altLang="en-US" sz="2000" b="1" i="1" dirty="0"/>
              <a:t>Goal Contents Theory (GCT) </a:t>
            </a:r>
            <a:endParaRPr lang="en-GB" altLang="en-US" sz="2000" dirty="0"/>
          </a:p>
          <a:p>
            <a:pPr algn="ctr"/>
            <a:r>
              <a:rPr lang="en-GB" altLang="en-US" sz="2400" b="1" dirty="0">
                <a:solidFill>
                  <a:srgbClr val="0033CC"/>
                </a:solidFill>
              </a:rPr>
              <a:t>Organismic Integration Theory (OIT) </a:t>
            </a:r>
          </a:p>
          <a:p>
            <a:pPr algn="ctr"/>
            <a:endParaRPr lang="en-US" alt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Title 1">
            <a:extLst>
              <a:ext uri="{FF2B5EF4-FFF2-40B4-BE49-F238E27FC236}">
                <a16:creationId xmlns:a16="http://schemas.microsoft.com/office/drawing/2014/main" id="{D5C5523E-B853-C1CB-2B3B-3711A81ACCC8}"/>
              </a:ext>
            </a:extLst>
          </p:cNvPr>
          <p:cNvSpPr>
            <a:spLocks noGrp="1"/>
          </p:cNvSpPr>
          <p:nvPr>
            <p:ph type="title"/>
          </p:nvPr>
        </p:nvSpPr>
        <p:spPr>
          <a:xfrm>
            <a:off x="684213" y="260350"/>
            <a:ext cx="7772400" cy="1143000"/>
          </a:xfrm>
        </p:spPr>
        <p:txBody>
          <a:bodyPr/>
          <a:lstStyle/>
          <a:p>
            <a:r>
              <a:rPr lang="en-GB" altLang="en-US" sz="2400" dirty="0"/>
              <a:t>Organismic Integration Theory (OIT) – Amotivation &amp; Intrinsic Motivation</a:t>
            </a:r>
          </a:p>
        </p:txBody>
      </p:sp>
      <p:sp>
        <p:nvSpPr>
          <p:cNvPr id="43012" name="Content Placeholder 6">
            <a:extLst>
              <a:ext uri="{FF2B5EF4-FFF2-40B4-BE49-F238E27FC236}">
                <a16:creationId xmlns:a16="http://schemas.microsoft.com/office/drawing/2014/main" id="{F4A859E2-A29D-52FE-7091-62982247D687}"/>
              </a:ext>
            </a:extLst>
          </p:cNvPr>
          <p:cNvSpPr>
            <a:spLocks noGrp="1"/>
          </p:cNvSpPr>
          <p:nvPr>
            <p:ph idx="1"/>
          </p:nvPr>
        </p:nvSpPr>
        <p:spPr>
          <a:xfrm>
            <a:off x="684212" y="1844824"/>
            <a:ext cx="8136259" cy="4807354"/>
          </a:xfrm>
        </p:spPr>
        <p:txBody>
          <a:bodyPr>
            <a:normAutofit/>
          </a:bodyPr>
          <a:lstStyle/>
          <a:p>
            <a:pPr algn="ctr">
              <a:buFontTx/>
              <a:buNone/>
            </a:pPr>
            <a:r>
              <a:rPr lang="en-GB" altLang="en-US" dirty="0"/>
              <a:t>Amotivation </a:t>
            </a:r>
          </a:p>
          <a:p>
            <a:pPr algn="ctr">
              <a:buFontTx/>
              <a:buNone/>
            </a:pPr>
            <a:endParaRPr lang="en-GB" altLang="en-US" dirty="0"/>
          </a:p>
          <a:p>
            <a:pPr algn="ctr">
              <a:buFontTx/>
              <a:buNone/>
            </a:pPr>
            <a:r>
              <a:rPr lang="en-GB" altLang="en-US" dirty="0"/>
              <a:t>  Extrinsic Motivation (4 types)</a:t>
            </a:r>
          </a:p>
          <a:p>
            <a:pPr algn="ctr">
              <a:buFontTx/>
              <a:buNone/>
            </a:pPr>
            <a:endParaRPr lang="en-GB" altLang="en-US" dirty="0"/>
          </a:p>
          <a:p>
            <a:pPr algn="ctr">
              <a:buFontTx/>
              <a:buNone/>
            </a:pPr>
            <a:endParaRPr lang="en-GB" altLang="en-US" dirty="0"/>
          </a:p>
          <a:p>
            <a:pPr algn="ctr">
              <a:buFontTx/>
              <a:buNone/>
            </a:pPr>
            <a:r>
              <a:rPr lang="en-GB" altLang="en-US" dirty="0"/>
              <a:t>Intrinsic Motivation</a:t>
            </a:r>
          </a:p>
          <a:p>
            <a:pPr algn="ctr">
              <a:buFontTx/>
              <a:buNone/>
            </a:pPr>
            <a:endParaRPr lang="en-GB" altLang="en-US" sz="1400" dirty="0"/>
          </a:p>
          <a:p>
            <a:pPr>
              <a:buFontTx/>
              <a:buNone/>
            </a:pPr>
            <a:r>
              <a:rPr lang="en-US" altLang="en-US" sz="2400" dirty="0"/>
              <a:t>Intrinsic motivation or integrated regulation (Deci &amp; Ryan, 2002) is positively associated with exercise adherence </a:t>
            </a:r>
          </a:p>
          <a:p>
            <a:pPr algn="ctr">
              <a:buFontTx/>
              <a:buNone/>
            </a:pPr>
            <a:endParaRPr lang="en-GB" altLang="en-US" dirty="0"/>
          </a:p>
          <a:p>
            <a:pPr algn="ctr">
              <a:buFontTx/>
              <a:buNone/>
            </a:pPr>
            <a:r>
              <a:rPr lang="en-GB" altLang="en-US" dirty="0"/>
              <a:t> </a:t>
            </a:r>
          </a:p>
        </p:txBody>
      </p:sp>
      <p:cxnSp>
        <p:nvCxnSpPr>
          <p:cNvPr id="43013" name="Straight Arrow Connector 9">
            <a:extLst>
              <a:ext uri="{FF2B5EF4-FFF2-40B4-BE49-F238E27FC236}">
                <a16:creationId xmlns:a16="http://schemas.microsoft.com/office/drawing/2014/main" id="{4847FEF1-EABB-0E95-5B8D-93344FDD5CA4}"/>
              </a:ext>
            </a:extLst>
          </p:cNvPr>
          <p:cNvCxnSpPr>
            <a:cxnSpLocks noChangeShapeType="1"/>
          </p:cNvCxnSpPr>
          <p:nvPr/>
        </p:nvCxnSpPr>
        <p:spPr bwMode="auto">
          <a:xfrm>
            <a:off x="4570413" y="2230462"/>
            <a:ext cx="2" cy="431401"/>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43014" name="Straight Arrow Connector 12">
            <a:extLst>
              <a:ext uri="{FF2B5EF4-FFF2-40B4-BE49-F238E27FC236}">
                <a16:creationId xmlns:a16="http://schemas.microsoft.com/office/drawing/2014/main" id="{E32D5A37-682A-5E9D-09AD-4FD86286FAC4}"/>
              </a:ext>
            </a:extLst>
          </p:cNvPr>
          <p:cNvCxnSpPr>
            <a:cxnSpLocks noChangeShapeType="1"/>
          </p:cNvCxnSpPr>
          <p:nvPr/>
        </p:nvCxnSpPr>
        <p:spPr bwMode="auto">
          <a:xfrm>
            <a:off x="4570413" y="3073381"/>
            <a:ext cx="0" cy="839253"/>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Title 1">
            <a:extLst>
              <a:ext uri="{FF2B5EF4-FFF2-40B4-BE49-F238E27FC236}">
                <a16:creationId xmlns:a16="http://schemas.microsoft.com/office/drawing/2014/main" id="{E7999C4D-D2D6-9C8E-0D6C-05E05F21185F}"/>
              </a:ext>
            </a:extLst>
          </p:cNvPr>
          <p:cNvSpPr>
            <a:spLocks noGrp="1"/>
          </p:cNvSpPr>
          <p:nvPr>
            <p:ph type="title"/>
          </p:nvPr>
        </p:nvSpPr>
        <p:spPr>
          <a:xfrm>
            <a:off x="684213" y="260350"/>
            <a:ext cx="7772400" cy="1143000"/>
          </a:xfrm>
        </p:spPr>
        <p:txBody>
          <a:bodyPr/>
          <a:lstStyle/>
          <a:p>
            <a:r>
              <a:rPr lang="en-GB" altLang="en-US" sz="2400"/>
              <a:t>Organismic Integration Theory – Multidimensional Extrinsic Motivation</a:t>
            </a:r>
          </a:p>
        </p:txBody>
      </p:sp>
      <p:sp>
        <p:nvSpPr>
          <p:cNvPr id="45060" name="Content Placeholder 6">
            <a:extLst>
              <a:ext uri="{FF2B5EF4-FFF2-40B4-BE49-F238E27FC236}">
                <a16:creationId xmlns:a16="http://schemas.microsoft.com/office/drawing/2014/main" id="{EBFD0675-49B4-5542-2D23-2974A243DF4E}"/>
              </a:ext>
            </a:extLst>
          </p:cNvPr>
          <p:cNvSpPr>
            <a:spLocks noGrp="1"/>
          </p:cNvSpPr>
          <p:nvPr>
            <p:ph idx="1"/>
          </p:nvPr>
        </p:nvSpPr>
        <p:spPr>
          <a:xfrm>
            <a:off x="684213" y="2339938"/>
            <a:ext cx="7772400" cy="4538662"/>
          </a:xfrm>
        </p:spPr>
        <p:txBody>
          <a:bodyPr>
            <a:normAutofit fontScale="92500" lnSpcReduction="10000"/>
          </a:bodyPr>
          <a:lstStyle/>
          <a:p>
            <a:pPr>
              <a:lnSpc>
                <a:spcPct val="80000"/>
              </a:lnSpc>
              <a:buFontTx/>
              <a:buNone/>
            </a:pPr>
            <a:r>
              <a:rPr lang="en-GB" altLang="en-US" sz="2400" dirty="0"/>
              <a:t>Four different types</a:t>
            </a:r>
          </a:p>
          <a:p>
            <a:pPr lvl="1">
              <a:lnSpc>
                <a:spcPct val="80000"/>
              </a:lnSpc>
            </a:pPr>
            <a:r>
              <a:rPr lang="en-GB" altLang="en-US" sz="2000" b="1" dirty="0"/>
              <a:t>External regulation</a:t>
            </a:r>
            <a:r>
              <a:rPr lang="en-GB" altLang="en-US" sz="2000" dirty="0"/>
              <a:t> </a:t>
            </a:r>
            <a:endParaRPr lang="en-GB" altLang="en-US" sz="2000" dirty="0">
              <a:solidFill>
                <a:srgbClr val="0033CC"/>
              </a:solidFill>
            </a:endParaRPr>
          </a:p>
          <a:p>
            <a:pPr lvl="2">
              <a:lnSpc>
                <a:spcPct val="80000"/>
              </a:lnSpc>
            </a:pPr>
            <a:r>
              <a:rPr lang="en-GB" altLang="en-US" sz="1800" dirty="0"/>
              <a:t>Behaviour is regulated through external means </a:t>
            </a:r>
          </a:p>
          <a:p>
            <a:pPr lvl="2">
              <a:lnSpc>
                <a:spcPct val="80000"/>
              </a:lnSpc>
              <a:buFontTx/>
              <a:buNone/>
            </a:pPr>
            <a:r>
              <a:rPr lang="en-GB" altLang="en-US" sz="1800" dirty="0"/>
              <a:t>	(e.g., rewards or threats)</a:t>
            </a:r>
          </a:p>
          <a:p>
            <a:pPr lvl="1">
              <a:lnSpc>
                <a:spcPct val="80000"/>
              </a:lnSpc>
            </a:pPr>
            <a:r>
              <a:rPr lang="en-GB" altLang="en-US" sz="2000" b="1" dirty="0"/>
              <a:t>Introjected regulation</a:t>
            </a:r>
          </a:p>
          <a:p>
            <a:pPr lvl="2">
              <a:lnSpc>
                <a:spcPct val="80000"/>
              </a:lnSpc>
            </a:pPr>
            <a:r>
              <a:rPr lang="en-GB" altLang="en-US" sz="1800" dirty="0"/>
              <a:t>Behaviour engaged in to alleviate self-imposed pressure </a:t>
            </a:r>
          </a:p>
          <a:p>
            <a:pPr lvl="2">
              <a:lnSpc>
                <a:spcPct val="80000"/>
              </a:lnSpc>
              <a:buFontTx/>
              <a:buNone/>
            </a:pPr>
            <a:r>
              <a:rPr lang="en-GB" altLang="en-US" sz="1800" dirty="0"/>
              <a:t>	(e.g., guilt, anxiety, embarrassment or to gain pride)</a:t>
            </a:r>
          </a:p>
          <a:p>
            <a:pPr lvl="1">
              <a:lnSpc>
                <a:spcPct val="80000"/>
              </a:lnSpc>
            </a:pPr>
            <a:r>
              <a:rPr lang="en-GB" altLang="en-US" sz="2000" b="1" dirty="0"/>
              <a:t>Identified regulation</a:t>
            </a:r>
          </a:p>
          <a:p>
            <a:pPr lvl="2">
              <a:lnSpc>
                <a:spcPct val="80000"/>
              </a:lnSpc>
            </a:pPr>
            <a:r>
              <a:rPr lang="en-GB" altLang="en-US" sz="1800" dirty="0"/>
              <a:t>Behaviour valued &amp; judged important (some free choice)</a:t>
            </a:r>
          </a:p>
          <a:p>
            <a:pPr lvl="2">
              <a:lnSpc>
                <a:spcPct val="80000"/>
              </a:lnSpc>
              <a:buFontTx/>
              <a:buNone/>
            </a:pPr>
            <a:r>
              <a:rPr lang="en-GB" altLang="en-US" sz="1800" dirty="0"/>
              <a:t>	(e.g., exercising to stay fit)</a:t>
            </a:r>
          </a:p>
          <a:p>
            <a:pPr lvl="1">
              <a:lnSpc>
                <a:spcPct val="80000"/>
              </a:lnSpc>
            </a:pPr>
            <a:r>
              <a:rPr lang="en-GB" altLang="en-US" sz="2000" b="1" dirty="0"/>
              <a:t>Integrated regulation</a:t>
            </a:r>
          </a:p>
          <a:p>
            <a:pPr lvl="2">
              <a:lnSpc>
                <a:spcPct val="80000"/>
              </a:lnSpc>
            </a:pPr>
            <a:r>
              <a:rPr lang="en-GB" altLang="en-US" sz="1800" dirty="0"/>
              <a:t>Engage out of choice, but choices of behaviour made as a function of coherence with other aspects of self </a:t>
            </a:r>
          </a:p>
          <a:p>
            <a:pPr lvl="2">
              <a:lnSpc>
                <a:spcPct val="80000"/>
              </a:lnSpc>
              <a:buFontTx/>
              <a:buNone/>
            </a:pPr>
            <a:r>
              <a:rPr lang="en-GB" altLang="en-US" sz="1800" dirty="0"/>
              <a:t>	(i.e., this symbolises who I am)</a:t>
            </a:r>
          </a:p>
          <a:p>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7105" name="Straight Connector 21">
            <a:extLst>
              <a:ext uri="{FF2B5EF4-FFF2-40B4-BE49-F238E27FC236}">
                <a16:creationId xmlns:a16="http://schemas.microsoft.com/office/drawing/2014/main" id="{363372B1-5F56-D59D-D8C4-D8C5F26F59DE}"/>
              </a:ext>
            </a:extLst>
          </p:cNvPr>
          <p:cNvCxnSpPr>
            <a:cxnSpLocks noChangeShapeType="1"/>
            <a:stCxn id="47121" idx="3"/>
          </p:cNvCxnSpPr>
          <p:nvPr/>
        </p:nvCxnSpPr>
        <p:spPr bwMode="auto">
          <a:xfrm rot="5400000">
            <a:off x="2909094" y="2610644"/>
            <a:ext cx="754063" cy="739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06" name="Straight Connector 23">
            <a:extLst>
              <a:ext uri="{FF2B5EF4-FFF2-40B4-BE49-F238E27FC236}">
                <a16:creationId xmlns:a16="http://schemas.microsoft.com/office/drawing/2014/main" id="{D43A71CD-C655-BDD1-504F-95C78925288A}"/>
              </a:ext>
            </a:extLst>
          </p:cNvPr>
          <p:cNvCxnSpPr>
            <a:cxnSpLocks noChangeShapeType="1"/>
            <a:endCxn id="47118" idx="0"/>
          </p:cNvCxnSpPr>
          <p:nvPr/>
        </p:nvCxnSpPr>
        <p:spPr bwMode="auto">
          <a:xfrm rot="5400000">
            <a:off x="3708400" y="2852738"/>
            <a:ext cx="64770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07" name="Straight Connector 25">
            <a:extLst>
              <a:ext uri="{FF2B5EF4-FFF2-40B4-BE49-F238E27FC236}">
                <a16:creationId xmlns:a16="http://schemas.microsoft.com/office/drawing/2014/main" id="{D8138F31-AA30-839A-81AF-1192CB014917}"/>
              </a:ext>
            </a:extLst>
          </p:cNvPr>
          <p:cNvCxnSpPr>
            <a:cxnSpLocks noChangeShapeType="1"/>
            <a:endCxn id="47119" idx="0"/>
          </p:cNvCxnSpPr>
          <p:nvPr/>
        </p:nvCxnSpPr>
        <p:spPr bwMode="auto">
          <a:xfrm rot="16200000" flipH="1">
            <a:off x="4716463" y="2852738"/>
            <a:ext cx="64770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08" name="Straight Connector 29">
            <a:extLst>
              <a:ext uri="{FF2B5EF4-FFF2-40B4-BE49-F238E27FC236}">
                <a16:creationId xmlns:a16="http://schemas.microsoft.com/office/drawing/2014/main" id="{B9251F59-E279-5B08-7C7E-5F0852E9E116}"/>
              </a:ext>
            </a:extLst>
          </p:cNvPr>
          <p:cNvCxnSpPr>
            <a:cxnSpLocks noChangeShapeType="1"/>
            <a:stCxn id="47116" idx="4"/>
          </p:cNvCxnSpPr>
          <p:nvPr/>
        </p:nvCxnSpPr>
        <p:spPr bwMode="auto">
          <a:xfrm rot="5400000">
            <a:off x="7524750" y="2997200"/>
            <a:ext cx="863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47111" name="Title 1">
            <a:extLst>
              <a:ext uri="{FF2B5EF4-FFF2-40B4-BE49-F238E27FC236}">
                <a16:creationId xmlns:a16="http://schemas.microsoft.com/office/drawing/2014/main" id="{AC6F1E46-78C3-103A-0199-22C95A2DEB96}"/>
              </a:ext>
            </a:extLst>
          </p:cNvPr>
          <p:cNvSpPr>
            <a:spLocks noGrp="1"/>
          </p:cNvSpPr>
          <p:nvPr>
            <p:ph type="title"/>
          </p:nvPr>
        </p:nvSpPr>
        <p:spPr>
          <a:xfrm>
            <a:off x="684213" y="260350"/>
            <a:ext cx="7772400" cy="1143000"/>
          </a:xfrm>
        </p:spPr>
        <p:txBody>
          <a:bodyPr/>
          <a:lstStyle/>
          <a:p>
            <a:r>
              <a:rPr lang="en-GB" altLang="en-US" sz="2400" dirty="0"/>
              <a:t>Organismic Integration Theory – Taxonomy of Motivational Types</a:t>
            </a:r>
            <a:br>
              <a:rPr lang="en-GB" altLang="en-US" sz="2400" dirty="0"/>
            </a:br>
            <a:endParaRPr lang="en-GB" altLang="en-US" sz="2400" dirty="0"/>
          </a:p>
        </p:txBody>
      </p:sp>
      <p:sp>
        <p:nvSpPr>
          <p:cNvPr id="47112" name="Content Placeholder 6">
            <a:extLst>
              <a:ext uri="{FF2B5EF4-FFF2-40B4-BE49-F238E27FC236}">
                <a16:creationId xmlns:a16="http://schemas.microsoft.com/office/drawing/2014/main" id="{D621DD0E-9401-E262-5525-0B0E00B3B1C3}"/>
              </a:ext>
            </a:extLst>
          </p:cNvPr>
          <p:cNvSpPr>
            <a:spLocks noGrp="1"/>
          </p:cNvSpPr>
          <p:nvPr>
            <p:ph idx="1"/>
          </p:nvPr>
        </p:nvSpPr>
        <p:spPr>
          <a:xfrm>
            <a:off x="323850" y="1196975"/>
            <a:ext cx="8532813" cy="4899025"/>
          </a:xfrm>
        </p:spPr>
        <p:txBody>
          <a:bodyPr>
            <a:normAutofit fontScale="85000" lnSpcReduction="20000"/>
          </a:bodyPr>
          <a:lstStyle/>
          <a:p>
            <a:pPr>
              <a:buFontTx/>
              <a:buNone/>
            </a:pPr>
            <a:r>
              <a:rPr lang="en-GB" altLang="en-US" sz="1400" dirty="0"/>
              <a:t>Non self determined 						                                                           Self determined</a:t>
            </a:r>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r>
              <a:rPr lang="en-GB" altLang="en-US" sz="1400" dirty="0"/>
              <a:t>Impersonal	                    External          Somewhat       Somewhat         Internal                 Internal</a:t>
            </a:r>
          </a:p>
          <a:p>
            <a:pPr>
              <a:buFontTx/>
              <a:buNone/>
            </a:pPr>
            <a:r>
              <a:rPr lang="en-GB" altLang="en-US" sz="1400" dirty="0"/>
              <a:t>                                                                External           Internal</a:t>
            </a:r>
          </a:p>
          <a:p>
            <a:pPr>
              <a:buFontTx/>
              <a:buNone/>
            </a:pPr>
            <a:endParaRPr lang="en-GB" altLang="en-US" sz="1400" dirty="0"/>
          </a:p>
          <a:p>
            <a:pPr>
              <a:buFontTx/>
              <a:buNone/>
            </a:pPr>
            <a:r>
              <a:rPr lang="en-GB" altLang="en-US" sz="1400" dirty="0"/>
              <a:t>                                                             </a:t>
            </a:r>
          </a:p>
          <a:p>
            <a:pPr>
              <a:buFontTx/>
              <a:buNone/>
            </a:pPr>
            <a:r>
              <a:rPr lang="en-GB" altLang="en-US" sz="1400" dirty="0"/>
              <a:t>                                                               </a:t>
            </a:r>
            <a:r>
              <a:rPr lang="en-GB" altLang="en-US" sz="1400" b="1" dirty="0"/>
              <a:t>Perceived locus of causality  </a:t>
            </a:r>
          </a:p>
          <a:p>
            <a:pPr>
              <a:buFontTx/>
              <a:buNone/>
            </a:pPr>
            <a:endParaRPr lang="en-GB" altLang="en-US" sz="1400" b="1" dirty="0"/>
          </a:p>
        </p:txBody>
      </p:sp>
      <p:sp>
        <p:nvSpPr>
          <p:cNvPr id="47113" name="Oval 8">
            <a:extLst>
              <a:ext uri="{FF2B5EF4-FFF2-40B4-BE49-F238E27FC236}">
                <a16:creationId xmlns:a16="http://schemas.microsoft.com/office/drawing/2014/main" id="{C882C69C-0A6D-3A71-7349-BD5D7D896D8F}"/>
              </a:ext>
            </a:extLst>
          </p:cNvPr>
          <p:cNvSpPr>
            <a:spLocks noChangeArrowheads="1"/>
          </p:cNvSpPr>
          <p:nvPr/>
        </p:nvSpPr>
        <p:spPr bwMode="auto">
          <a:xfrm>
            <a:off x="179388" y="1989138"/>
            <a:ext cx="1728787"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400" b="1"/>
              <a:t>Amotivation</a:t>
            </a:r>
          </a:p>
        </p:txBody>
      </p:sp>
      <p:sp>
        <p:nvSpPr>
          <p:cNvPr id="47114" name="Oval 9">
            <a:extLst>
              <a:ext uri="{FF2B5EF4-FFF2-40B4-BE49-F238E27FC236}">
                <a16:creationId xmlns:a16="http://schemas.microsoft.com/office/drawing/2014/main" id="{B7E429AC-D723-F8C5-B3EB-E36FBA6074A3}"/>
              </a:ext>
            </a:extLst>
          </p:cNvPr>
          <p:cNvSpPr>
            <a:spLocks noChangeArrowheads="1"/>
          </p:cNvSpPr>
          <p:nvPr/>
        </p:nvSpPr>
        <p:spPr bwMode="auto">
          <a:xfrm>
            <a:off x="179388" y="3284538"/>
            <a:ext cx="1728787"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200" b="1"/>
              <a:t>Non-Regulation</a:t>
            </a:r>
          </a:p>
        </p:txBody>
      </p:sp>
      <p:sp>
        <p:nvSpPr>
          <p:cNvPr id="47115" name="Oval 10">
            <a:extLst>
              <a:ext uri="{FF2B5EF4-FFF2-40B4-BE49-F238E27FC236}">
                <a16:creationId xmlns:a16="http://schemas.microsoft.com/office/drawing/2014/main" id="{2CDCC07D-27DC-7339-26A5-9AD277B30895}"/>
              </a:ext>
            </a:extLst>
          </p:cNvPr>
          <p:cNvSpPr>
            <a:spLocks noChangeArrowheads="1"/>
          </p:cNvSpPr>
          <p:nvPr/>
        </p:nvSpPr>
        <p:spPr bwMode="auto">
          <a:xfrm>
            <a:off x="7164388" y="3357563"/>
            <a:ext cx="1728787"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r>
              <a:rPr lang="en-GB" altLang="en-US" sz="1200" b="1"/>
              <a:t>Intrinsic Regulation</a:t>
            </a:r>
          </a:p>
        </p:txBody>
      </p:sp>
      <p:sp>
        <p:nvSpPr>
          <p:cNvPr id="47116" name="Oval 11">
            <a:extLst>
              <a:ext uri="{FF2B5EF4-FFF2-40B4-BE49-F238E27FC236}">
                <a16:creationId xmlns:a16="http://schemas.microsoft.com/office/drawing/2014/main" id="{DF623385-059D-470D-586B-A1A2D6252C0A}"/>
              </a:ext>
            </a:extLst>
          </p:cNvPr>
          <p:cNvSpPr>
            <a:spLocks noChangeArrowheads="1"/>
          </p:cNvSpPr>
          <p:nvPr/>
        </p:nvSpPr>
        <p:spPr bwMode="auto">
          <a:xfrm>
            <a:off x="7092950" y="1989138"/>
            <a:ext cx="1727200"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r>
              <a:rPr lang="en-GB" altLang="en-US" sz="1400" b="1"/>
              <a:t>Intrinsic Motivation</a:t>
            </a:r>
          </a:p>
        </p:txBody>
      </p:sp>
      <p:sp>
        <p:nvSpPr>
          <p:cNvPr id="47117" name="Oval 12">
            <a:extLst>
              <a:ext uri="{FF2B5EF4-FFF2-40B4-BE49-F238E27FC236}">
                <a16:creationId xmlns:a16="http://schemas.microsoft.com/office/drawing/2014/main" id="{E53E5009-B4A1-8765-8111-F0F532FB4FDD}"/>
              </a:ext>
            </a:extLst>
          </p:cNvPr>
          <p:cNvSpPr>
            <a:spLocks noChangeArrowheads="1"/>
          </p:cNvSpPr>
          <p:nvPr/>
        </p:nvSpPr>
        <p:spPr bwMode="auto">
          <a:xfrm>
            <a:off x="2124075"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100"/>
              <a:t>External Regulation</a:t>
            </a:r>
          </a:p>
        </p:txBody>
      </p:sp>
      <p:sp>
        <p:nvSpPr>
          <p:cNvPr id="47118" name="Oval 13">
            <a:extLst>
              <a:ext uri="{FF2B5EF4-FFF2-40B4-BE49-F238E27FC236}">
                <a16:creationId xmlns:a16="http://schemas.microsoft.com/office/drawing/2014/main" id="{5E238D0D-9B3C-5966-7B4D-C1854137135A}"/>
              </a:ext>
            </a:extLst>
          </p:cNvPr>
          <p:cNvSpPr>
            <a:spLocks noChangeArrowheads="1"/>
          </p:cNvSpPr>
          <p:nvPr/>
        </p:nvSpPr>
        <p:spPr bwMode="auto">
          <a:xfrm>
            <a:off x="3348038"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000"/>
              <a:t>Introjected </a:t>
            </a:r>
          </a:p>
          <a:p>
            <a:r>
              <a:rPr lang="en-GB" altLang="en-US" sz="1000"/>
              <a:t>Regulation</a:t>
            </a:r>
          </a:p>
        </p:txBody>
      </p:sp>
      <p:sp>
        <p:nvSpPr>
          <p:cNvPr id="47119" name="Oval 14">
            <a:extLst>
              <a:ext uri="{FF2B5EF4-FFF2-40B4-BE49-F238E27FC236}">
                <a16:creationId xmlns:a16="http://schemas.microsoft.com/office/drawing/2014/main" id="{3C1641A8-9D3F-DD67-75BD-16C179FC8BF6}"/>
              </a:ext>
            </a:extLst>
          </p:cNvPr>
          <p:cNvSpPr>
            <a:spLocks noChangeArrowheads="1"/>
          </p:cNvSpPr>
          <p:nvPr/>
        </p:nvSpPr>
        <p:spPr bwMode="auto">
          <a:xfrm>
            <a:off x="4572000"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100"/>
              <a:t>Identified </a:t>
            </a:r>
          </a:p>
          <a:p>
            <a:r>
              <a:rPr lang="en-GB" altLang="en-US" sz="1100"/>
              <a:t>Regulation</a:t>
            </a:r>
          </a:p>
        </p:txBody>
      </p:sp>
      <p:sp>
        <p:nvSpPr>
          <p:cNvPr id="47120" name="Oval 15">
            <a:extLst>
              <a:ext uri="{FF2B5EF4-FFF2-40B4-BE49-F238E27FC236}">
                <a16:creationId xmlns:a16="http://schemas.microsoft.com/office/drawing/2014/main" id="{B1D857E8-0A1F-3EA5-CFFC-559DB2C342F0}"/>
              </a:ext>
            </a:extLst>
          </p:cNvPr>
          <p:cNvSpPr>
            <a:spLocks noChangeArrowheads="1"/>
          </p:cNvSpPr>
          <p:nvPr/>
        </p:nvSpPr>
        <p:spPr bwMode="auto">
          <a:xfrm>
            <a:off x="5795963"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100"/>
              <a:t>Integrated Regulation</a:t>
            </a:r>
          </a:p>
        </p:txBody>
      </p:sp>
      <p:sp>
        <p:nvSpPr>
          <p:cNvPr id="47121" name="Oval 16">
            <a:extLst>
              <a:ext uri="{FF2B5EF4-FFF2-40B4-BE49-F238E27FC236}">
                <a16:creationId xmlns:a16="http://schemas.microsoft.com/office/drawing/2014/main" id="{ABACF307-8F0F-AE69-4952-178C833D89AD}"/>
              </a:ext>
            </a:extLst>
          </p:cNvPr>
          <p:cNvSpPr>
            <a:spLocks noChangeArrowheads="1"/>
          </p:cNvSpPr>
          <p:nvPr/>
        </p:nvSpPr>
        <p:spPr bwMode="auto">
          <a:xfrm>
            <a:off x="3276600" y="1989138"/>
            <a:ext cx="2590800" cy="719137"/>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r>
              <a:rPr lang="en-GB" altLang="en-US" sz="1800"/>
              <a:t>Extrinsic Motivation</a:t>
            </a:r>
          </a:p>
        </p:txBody>
      </p:sp>
      <p:cxnSp>
        <p:nvCxnSpPr>
          <p:cNvPr id="47122" name="Straight Connector 18">
            <a:extLst>
              <a:ext uri="{FF2B5EF4-FFF2-40B4-BE49-F238E27FC236}">
                <a16:creationId xmlns:a16="http://schemas.microsoft.com/office/drawing/2014/main" id="{9C803381-1891-536B-6334-00DD08F156E3}"/>
              </a:ext>
            </a:extLst>
          </p:cNvPr>
          <p:cNvCxnSpPr>
            <a:cxnSpLocks noChangeShapeType="1"/>
          </p:cNvCxnSpPr>
          <p:nvPr/>
        </p:nvCxnSpPr>
        <p:spPr bwMode="auto">
          <a:xfrm rot="5400000">
            <a:off x="899319" y="2924969"/>
            <a:ext cx="2160588"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cxnSp>
      <p:cxnSp>
        <p:nvCxnSpPr>
          <p:cNvPr id="47123" name="Straight Connector 19">
            <a:extLst>
              <a:ext uri="{FF2B5EF4-FFF2-40B4-BE49-F238E27FC236}">
                <a16:creationId xmlns:a16="http://schemas.microsoft.com/office/drawing/2014/main" id="{010784B1-C1DF-FE67-EC4F-199784C2E4D5}"/>
              </a:ext>
            </a:extLst>
          </p:cNvPr>
          <p:cNvCxnSpPr>
            <a:cxnSpLocks noChangeShapeType="1"/>
          </p:cNvCxnSpPr>
          <p:nvPr/>
        </p:nvCxnSpPr>
        <p:spPr bwMode="auto">
          <a:xfrm rot="5400000">
            <a:off x="5939631" y="2996407"/>
            <a:ext cx="216058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cxnSp>
      <p:cxnSp>
        <p:nvCxnSpPr>
          <p:cNvPr id="47124" name="Straight Connector 27">
            <a:extLst>
              <a:ext uri="{FF2B5EF4-FFF2-40B4-BE49-F238E27FC236}">
                <a16:creationId xmlns:a16="http://schemas.microsoft.com/office/drawing/2014/main" id="{7397135A-1E12-EC22-6D9F-E82640FD5EB5}"/>
              </a:ext>
            </a:extLst>
          </p:cNvPr>
          <p:cNvCxnSpPr>
            <a:cxnSpLocks noChangeShapeType="1"/>
            <a:stCxn id="47121" idx="5"/>
            <a:endCxn id="47120" idx="0"/>
          </p:cNvCxnSpPr>
          <p:nvPr/>
        </p:nvCxnSpPr>
        <p:spPr bwMode="auto">
          <a:xfrm rot="16200000" flipH="1">
            <a:off x="5589588" y="2501900"/>
            <a:ext cx="681038" cy="8842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5" name="Straight Connector 31">
            <a:extLst>
              <a:ext uri="{FF2B5EF4-FFF2-40B4-BE49-F238E27FC236}">
                <a16:creationId xmlns:a16="http://schemas.microsoft.com/office/drawing/2014/main" id="{2C9319EB-08A9-7619-66ED-C055C55EF59D}"/>
              </a:ext>
            </a:extLst>
          </p:cNvPr>
          <p:cNvCxnSpPr>
            <a:cxnSpLocks noChangeShapeType="1"/>
            <a:stCxn id="47113" idx="4"/>
            <a:endCxn id="47114" idx="0"/>
          </p:cNvCxnSpPr>
          <p:nvPr/>
        </p:nvCxnSpPr>
        <p:spPr bwMode="auto">
          <a:xfrm rot="5400000">
            <a:off x="683419" y="2924969"/>
            <a:ext cx="7191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6" name="Straight Connector 40">
            <a:extLst>
              <a:ext uri="{FF2B5EF4-FFF2-40B4-BE49-F238E27FC236}">
                <a16:creationId xmlns:a16="http://schemas.microsoft.com/office/drawing/2014/main" id="{778F1DD1-0F11-7FD7-2753-8CBE4D2FDD82}"/>
              </a:ext>
            </a:extLst>
          </p:cNvPr>
          <p:cNvCxnSpPr>
            <a:cxnSpLocks noChangeShapeType="1"/>
          </p:cNvCxnSpPr>
          <p:nvPr/>
        </p:nvCxnSpPr>
        <p:spPr bwMode="auto">
          <a:xfrm rot="5400000">
            <a:off x="575469" y="5480844"/>
            <a:ext cx="5032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7" name="Straight Connector 42">
            <a:extLst>
              <a:ext uri="{FF2B5EF4-FFF2-40B4-BE49-F238E27FC236}">
                <a16:creationId xmlns:a16="http://schemas.microsoft.com/office/drawing/2014/main" id="{33A03051-C2F1-259F-E3DA-784F289F5365}"/>
              </a:ext>
            </a:extLst>
          </p:cNvPr>
          <p:cNvCxnSpPr>
            <a:cxnSpLocks noChangeShapeType="1"/>
          </p:cNvCxnSpPr>
          <p:nvPr/>
        </p:nvCxnSpPr>
        <p:spPr bwMode="auto">
          <a:xfrm>
            <a:off x="827088" y="5732463"/>
            <a:ext cx="25923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8" name="Straight Connector 44">
            <a:extLst>
              <a:ext uri="{FF2B5EF4-FFF2-40B4-BE49-F238E27FC236}">
                <a16:creationId xmlns:a16="http://schemas.microsoft.com/office/drawing/2014/main" id="{6C91C975-EFD7-7D2E-F7B5-47C043EB09FA}"/>
              </a:ext>
            </a:extLst>
          </p:cNvPr>
          <p:cNvCxnSpPr>
            <a:cxnSpLocks noChangeShapeType="1"/>
          </p:cNvCxnSpPr>
          <p:nvPr/>
        </p:nvCxnSpPr>
        <p:spPr bwMode="auto">
          <a:xfrm>
            <a:off x="6011863" y="5732463"/>
            <a:ext cx="18002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9" name="Straight Connector 46">
            <a:extLst>
              <a:ext uri="{FF2B5EF4-FFF2-40B4-BE49-F238E27FC236}">
                <a16:creationId xmlns:a16="http://schemas.microsoft.com/office/drawing/2014/main" id="{17334F8C-92CE-2388-A661-895B77BB3F43}"/>
              </a:ext>
            </a:extLst>
          </p:cNvPr>
          <p:cNvCxnSpPr>
            <a:cxnSpLocks noChangeShapeType="1"/>
          </p:cNvCxnSpPr>
          <p:nvPr/>
        </p:nvCxnSpPr>
        <p:spPr bwMode="auto">
          <a:xfrm rot="5400000" flipH="1" flipV="1">
            <a:off x="7560469" y="5480844"/>
            <a:ext cx="5032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a:extLst>
              <a:ext uri="{FF2B5EF4-FFF2-40B4-BE49-F238E27FC236}">
                <a16:creationId xmlns:a16="http://schemas.microsoft.com/office/drawing/2014/main" id="{2B991DA3-0C09-2B21-0AAE-9C593B319CE3}"/>
              </a:ext>
            </a:extLst>
          </p:cNvPr>
          <p:cNvSpPr>
            <a:spLocks noGrp="1" noChangeArrowheads="1"/>
          </p:cNvSpPr>
          <p:nvPr>
            <p:ph type="title"/>
          </p:nvPr>
        </p:nvSpPr>
        <p:spPr/>
        <p:txBody>
          <a:bodyPr/>
          <a:lstStyle/>
          <a:p>
            <a:r>
              <a:rPr lang="en-GB" altLang="en-US" sz="3600"/>
              <a:t>Diabetes specific barriers to exercise measures:</a:t>
            </a:r>
          </a:p>
        </p:txBody>
      </p:sp>
      <p:sp>
        <p:nvSpPr>
          <p:cNvPr id="36868" name="Rectangle 3">
            <a:extLst>
              <a:ext uri="{FF2B5EF4-FFF2-40B4-BE49-F238E27FC236}">
                <a16:creationId xmlns:a16="http://schemas.microsoft.com/office/drawing/2014/main" id="{DDBFBD04-C486-A903-C228-1F63E36C2A85}"/>
              </a:ext>
            </a:extLst>
          </p:cNvPr>
          <p:cNvSpPr>
            <a:spLocks noGrp="1" noChangeArrowheads="1"/>
          </p:cNvSpPr>
          <p:nvPr>
            <p:ph idx="1"/>
          </p:nvPr>
        </p:nvSpPr>
        <p:spPr>
          <a:xfrm>
            <a:off x="611188" y="2780928"/>
            <a:ext cx="7772400" cy="3323010"/>
          </a:xfrm>
        </p:spPr>
        <p:txBody>
          <a:bodyPr>
            <a:normAutofit fontScale="77500" lnSpcReduction="20000"/>
          </a:bodyPr>
          <a:lstStyle/>
          <a:p>
            <a:r>
              <a:rPr lang="en-US" altLang="en-US" dirty="0"/>
              <a:t>Type 1 measure in existence however poorly developed (</a:t>
            </a:r>
            <a:r>
              <a:rPr lang="en-GB" altLang="en-US" dirty="0"/>
              <a:t>BAPAD1 scale</a:t>
            </a:r>
            <a:r>
              <a:rPr lang="en-US" altLang="en-US" dirty="0"/>
              <a:t>)</a:t>
            </a:r>
          </a:p>
          <a:p>
            <a:r>
              <a:rPr lang="en-US" altLang="en-US" dirty="0"/>
              <a:t>Lack of type 2 specific barriers to exercise measure</a:t>
            </a:r>
          </a:p>
          <a:p>
            <a:endParaRPr lang="en-US" altLang="en-US" dirty="0"/>
          </a:p>
          <a:p>
            <a:r>
              <a:rPr lang="en-GB" altLang="en-US" b="1" dirty="0">
                <a:latin typeface="Arial" panose="020B0604020202020204" pitchFamily="34" charset="0"/>
                <a:ea typeface="ＭＳ Ｐゴシック" panose="020B0600070205080204" pitchFamily="34" charset="-128"/>
              </a:rPr>
              <a:t>Diabetes Specific Measures (Type 2)</a:t>
            </a:r>
            <a:br>
              <a:rPr lang="en-US" altLang="en-US" b="1"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Strategies to enhance and maintain </a:t>
            </a:r>
            <a:r>
              <a:rPr lang="en-GB" altLang="en-US" dirty="0">
                <a:latin typeface="Arial" panose="020B0604020202020204" pitchFamily="34" charset="0"/>
                <a:ea typeface="ＭＳ Ｐゴシック" panose="020B0600070205080204" pitchFamily="34" charset="-128"/>
              </a:rPr>
              <a:t>exercise behaviour incorporated within other scales such as:</a:t>
            </a:r>
            <a:r>
              <a:rPr lang="en-US" altLang="en-US" dirty="0">
                <a:latin typeface="Arial" panose="020B0604020202020204" pitchFamily="34" charset="0"/>
                <a:ea typeface="ＭＳ Ｐゴシック" panose="020B0600070205080204" pitchFamily="34" charset="-128"/>
              </a:rPr>
              <a:t> </a:t>
            </a:r>
          </a:p>
          <a:p>
            <a:endParaRPr lang="en-US" altLang="en-US" dirty="0">
              <a:latin typeface="Arial" panose="020B0604020202020204" pitchFamily="34" charset="0"/>
              <a:ea typeface="ＭＳ Ｐゴシック" panose="020B0600070205080204" pitchFamily="34" charset="-128"/>
            </a:endParaRPr>
          </a:p>
          <a:p>
            <a:pPr lvl="1" eaLnBrk="1" hangingPunct="1"/>
            <a:r>
              <a:rPr lang="en-GB" altLang="en-US" sz="2000" i="1" dirty="0">
                <a:solidFill>
                  <a:srgbClr val="66FFFF"/>
                </a:solidFill>
                <a:ea typeface="ＭＳ Ｐゴシック" panose="020B0600070205080204" pitchFamily="34" charset="-128"/>
              </a:rPr>
              <a:t>Irvine et al. (1990) Environmental barriers to diabetes-regimen adherence.</a:t>
            </a:r>
          </a:p>
          <a:p>
            <a:pPr lvl="1" eaLnBrk="1" hangingPunct="1"/>
            <a:r>
              <a:rPr lang="en-GB" altLang="en-US" sz="2000" i="1" dirty="0">
                <a:solidFill>
                  <a:srgbClr val="66FFFF"/>
                </a:solidFill>
                <a:ea typeface="ＭＳ Ｐゴシック" panose="020B0600070205080204" pitchFamily="34" charset="-128"/>
              </a:rPr>
              <a:t>Anderson et al. (1998) Diabetes attitude scale.</a:t>
            </a:r>
          </a:p>
          <a:p>
            <a:pPr lvl="1" eaLnBrk="1" hangingPunct="1"/>
            <a:r>
              <a:rPr lang="en-GB" altLang="en-US" sz="2000" i="1" dirty="0">
                <a:solidFill>
                  <a:srgbClr val="66FFFF"/>
                </a:solidFill>
                <a:ea typeface="ＭＳ Ｐゴシック" panose="020B0600070205080204" pitchFamily="34" charset="-128"/>
              </a:rPr>
              <a:t>Anderson et al. (2000) Diabetes empowerment scale.</a:t>
            </a:r>
          </a:p>
          <a:p>
            <a:pPr lvl="1" eaLnBrk="1" hangingPunct="1"/>
            <a:r>
              <a:rPr lang="en-GB" altLang="en-US" sz="2000" i="1" dirty="0" err="1">
                <a:solidFill>
                  <a:srgbClr val="66FFFF"/>
                </a:solidFill>
                <a:ea typeface="ＭＳ Ｐゴシック" panose="020B0600070205080204" pitchFamily="34" charset="-128"/>
              </a:rPr>
              <a:t>Toobert</a:t>
            </a:r>
            <a:r>
              <a:rPr lang="en-GB" altLang="en-US" sz="2000" i="1" dirty="0">
                <a:solidFill>
                  <a:srgbClr val="66FFFF"/>
                </a:solidFill>
                <a:ea typeface="ＭＳ Ｐゴシック" panose="020B0600070205080204" pitchFamily="34" charset="-128"/>
              </a:rPr>
              <a:t> et al. (2000). Diabetes self-care activities measure.</a:t>
            </a:r>
          </a:p>
          <a:p>
            <a:endParaRPr lang="en-US" altLang="en-US" dirty="0"/>
          </a:p>
          <a:p>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itle 31">
            <a:extLst>
              <a:ext uri="{FF2B5EF4-FFF2-40B4-BE49-F238E27FC236}">
                <a16:creationId xmlns:a16="http://schemas.microsoft.com/office/drawing/2014/main" id="{8D9AC7F1-8331-F2AB-5065-AD4211DD02A0}"/>
              </a:ext>
            </a:extLst>
          </p:cNvPr>
          <p:cNvSpPr>
            <a:spLocks noGrp="1"/>
          </p:cNvSpPr>
          <p:nvPr>
            <p:ph type="title"/>
          </p:nvPr>
        </p:nvSpPr>
        <p:spPr>
          <a:xfrm>
            <a:off x="971550" y="549275"/>
            <a:ext cx="7772400" cy="1143000"/>
          </a:xfrm>
        </p:spPr>
        <p:txBody>
          <a:bodyPr/>
          <a:lstStyle/>
          <a:p>
            <a:r>
              <a:rPr lang="en-US" altLang="en-US"/>
              <a:t>Research examining OIT and activity levels. </a:t>
            </a:r>
          </a:p>
        </p:txBody>
      </p:sp>
      <p:sp>
        <p:nvSpPr>
          <p:cNvPr id="49156" name="Content Placeholder 32">
            <a:extLst>
              <a:ext uri="{FF2B5EF4-FFF2-40B4-BE49-F238E27FC236}">
                <a16:creationId xmlns:a16="http://schemas.microsoft.com/office/drawing/2014/main" id="{C93E3665-B468-32DD-F3FF-E5CA241CFFBE}"/>
              </a:ext>
            </a:extLst>
          </p:cNvPr>
          <p:cNvSpPr>
            <a:spLocks noGrp="1"/>
          </p:cNvSpPr>
          <p:nvPr>
            <p:ph idx="1"/>
          </p:nvPr>
        </p:nvSpPr>
        <p:spPr/>
        <p:txBody>
          <a:bodyPr/>
          <a:lstStyle/>
          <a:p>
            <a:endParaRPr lang="en-US" altLang="en-US" sz="2400"/>
          </a:p>
          <a:p>
            <a:r>
              <a:rPr lang="en-US" altLang="en-US" sz="2400"/>
              <a:t>The relationships between the motivational categories of OIT and exercise behaviour have not been investigated in Type 2 diabetic populations. </a:t>
            </a:r>
          </a:p>
          <a:p>
            <a:endParaRPr lang="en-US" altLang="en-US" sz="2400"/>
          </a:p>
          <a:p>
            <a:r>
              <a:rPr lang="en-US" altLang="en-US" sz="2400"/>
              <a:t>As a group, do they have high levels of amotivation?</a:t>
            </a:r>
            <a:endParaRPr lang="en-GB" altLang="en-US"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a:extLst>
              <a:ext uri="{FF2B5EF4-FFF2-40B4-BE49-F238E27FC236}">
                <a16:creationId xmlns:a16="http://schemas.microsoft.com/office/drawing/2014/main" id="{727CDBFF-EE46-AC1B-693C-C523BA127B0F}"/>
              </a:ext>
            </a:extLst>
          </p:cNvPr>
          <p:cNvSpPr>
            <a:spLocks noGrp="1" noChangeArrowheads="1"/>
          </p:cNvSpPr>
          <p:nvPr>
            <p:ph type="title"/>
          </p:nvPr>
        </p:nvSpPr>
        <p:spPr>
          <a:xfrm>
            <a:off x="755650" y="188913"/>
            <a:ext cx="7772400" cy="1143000"/>
          </a:xfrm>
        </p:spPr>
        <p:txBody>
          <a:bodyPr/>
          <a:lstStyle/>
          <a:p>
            <a:r>
              <a:rPr lang="en-US" altLang="en-US" b="1">
                <a:solidFill>
                  <a:schemeClr val="tx1"/>
                </a:solidFill>
              </a:rPr>
              <a:t>Practical Application</a:t>
            </a:r>
            <a:endParaRPr lang="en-GB" altLang="en-US"/>
          </a:p>
        </p:txBody>
      </p:sp>
      <p:sp>
        <p:nvSpPr>
          <p:cNvPr id="62468" name="Rectangle 3">
            <a:extLst>
              <a:ext uri="{FF2B5EF4-FFF2-40B4-BE49-F238E27FC236}">
                <a16:creationId xmlns:a16="http://schemas.microsoft.com/office/drawing/2014/main" id="{A2E071D9-980C-C3D6-F8FE-9D1CFEEEB127}"/>
              </a:ext>
            </a:extLst>
          </p:cNvPr>
          <p:cNvSpPr>
            <a:spLocks noGrp="1" noChangeArrowheads="1"/>
          </p:cNvSpPr>
          <p:nvPr>
            <p:ph idx="1"/>
          </p:nvPr>
        </p:nvSpPr>
        <p:spPr>
          <a:xfrm>
            <a:off x="685800" y="2420888"/>
            <a:ext cx="7772400" cy="3675112"/>
          </a:xfrm>
        </p:spPr>
        <p:txBody>
          <a:bodyPr>
            <a:normAutofit fontScale="85000" lnSpcReduction="10000"/>
          </a:bodyPr>
          <a:lstStyle/>
          <a:p>
            <a:r>
              <a:rPr lang="en-US" altLang="en-US" sz="2400" dirty="0"/>
              <a:t>Importance of devising intervention strategies that develop/enhance self determined behavior (as opposed to controlled exercise behavior). </a:t>
            </a:r>
          </a:p>
          <a:p>
            <a:r>
              <a:rPr lang="en-US" altLang="en-US" sz="2400" dirty="0"/>
              <a:t>Practical application of tailored intervention strategies with groups perceived as ‘high’ in barriers. </a:t>
            </a:r>
          </a:p>
          <a:p>
            <a:r>
              <a:rPr lang="en-US" altLang="en-US" sz="2400" dirty="0"/>
              <a:t>Will be possible to measure perceived barriers to physical activity before and after the intervention (using questionnaire developed previously, to assess effectiveness of intervention).</a:t>
            </a:r>
          </a:p>
          <a:p>
            <a:r>
              <a:rPr lang="en-US" altLang="en-US" sz="2400" dirty="0"/>
              <a:t>This will enable practitioners to identify effective methods of promoting physical activity (health benefits). </a:t>
            </a:r>
            <a:endParaRPr lang="en-GB" altLang="en-US" sz="2400" dirty="0"/>
          </a:p>
          <a:p>
            <a:endParaRPr lang="en-GB" altLang="en-US" sz="2400" dirty="0"/>
          </a:p>
          <a:p>
            <a:pPr>
              <a:buFontTx/>
              <a:buNone/>
            </a:pPr>
            <a:endParaRPr lang="en-GB"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F4AF-4A15-56CC-F531-1AEC503646BF}"/>
              </a:ext>
            </a:extLst>
          </p:cNvPr>
          <p:cNvSpPr>
            <a:spLocks noGrp="1"/>
          </p:cNvSpPr>
          <p:nvPr>
            <p:ph type="title"/>
          </p:nvPr>
        </p:nvSpPr>
        <p:spPr/>
        <p:txBody>
          <a:bodyPr/>
          <a:lstStyle/>
          <a:p>
            <a:r>
              <a:rPr lang="en-US" dirty="0"/>
              <a:t>Article to read…</a:t>
            </a:r>
          </a:p>
        </p:txBody>
      </p:sp>
      <p:sp>
        <p:nvSpPr>
          <p:cNvPr id="3" name="Content Placeholder 2">
            <a:extLst>
              <a:ext uri="{FF2B5EF4-FFF2-40B4-BE49-F238E27FC236}">
                <a16:creationId xmlns:a16="http://schemas.microsoft.com/office/drawing/2014/main" id="{31EEC975-F0A0-4A5D-7CC8-D683F6ED243E}"/>
              </a:ext>
            </a:extLst>
          </p:cNvPr>
          <p:cNvSpPr>
            <a:spLocks noGrp="1"/>
          </p:cNvSpPr>
          <p:nvPr>
            <p:ph idx="1"/>
          </p:nvPr>
        </p:nvSpPr>
        <p:spPr/>
        <p:txBody>
          <a:bodyPr/>
          <a:lstStyle/>
          <a:p>
            <a:r>
              <a:rPr lang="en-GB" dirty="0"/>
              <a:t>Why exercise may never be effective medicine: an evolutionary perspective on the efficacy versus effectiveness of exercise in treating type 2 diabetes</a:t>
            </a:r>
          </a:p>
          <a:p>
            <a:endParaRPr lang="en-GB" dirty="0"/>
          </a:p>
          <a:p>
            <a:r>
              <a:rPr lang="en-US" dirty="0">
                <a:hlinkClick r:id="rId2"/>
              </a:rPr>
              <a:t>https://bjsm.bmj.com/content/59/2/118</a:t>
            </a:r>
            <a:endParaRPr lang="en-US" dirty="0"/>
          </a:p>
          <a:p>
            <a:endParaRPr lang="en-US" dirty="0"/>
          </a:p>
        </p:txBody>
      </p:sp>
    </p:spTree>
    <p:extLst>
      <p:ext uri="{BB962C8B-B14F-4D97-AF65-F5344CB8AC3E}">
        <p14:creationId xmlns:p14="http://schemas.microsoft.com/office/powerpoint/2010/main" val="2682479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F5E96-73F1-8DF4-B81F-9049E6CC3C57}"/>
              </a:ext>
            </a:extLst>
          </p:cNvPr>
          <p:cNvSpPr>
            <a:spLocks noGrp="1"/>
          </p:cNvSpPr>
          <p:nvPr>
            <p:ph type="title"/>
          </p:nvPr>
        </p:nvSpPr>
        <p:spPr/>
        <p:txBody>
          <a:bodyPr/>
          <a:lstStyle/>
          <a:p>
            <a:r>
              <a:rPr lang="en-US" dirty="0"/>
              <a:t>Podcast links…</a:t>
            </a:r>
          </a:p>
        </p:txBody>
      </p:sp>
      <p:sp>
        <p:nvSpPr>
          <p:cNvPr id="3" name="Content Placeholder 2">
            <a:extLst>
              <a:ext uri="{FF2B5EF4-FFF2-40B4-BE49-F238E27FC236}">
                <a16:creationId xmlns:a16="http://schemas.microsoft.com/office/drawing/2014/main" id="{E50FE282-2EC1-3F67-1654-CF86A1719FBE}"/>
              </a:ext>
            </a:extLst>
          </p:cNvPr>
          <p:cNvSpPr>
            <a:spLocks noGrp="1"/>
          </p:cNvSpPr>
          <p:nvPr>
            <p:ph idx="1"/>
          </p:nvPr>
        </p:nvSpPr>
        <p:spPr/>
        <p:txBody>
          <a:bodyPr/>
          <a:lstStyle/>
          <a:p>
            <a:r>
              <a:rPr lang="en-US" dirty="0">
                <a:hlinkClick r:id="rId2"/>
              </a:rPr>
              <a:t>https://player.fm/series/1332/460826956</a:t>
            </a:r>
            <a:endParaRPr lang="en-US" dirty="0"/>
          </a:p>
          <a:p>
            <a:r>
              <a:rPr lang="en-US" dirty="0"/>
              <a:t>We never evolved to exercise. Why exercise is not always effective medicine.</a:t>
            </a:r>
          </a:p>
          <a:p>
            <a:endParaRPr lang="en-US" dirty="0"/>
          </a:p>
          <a:p>
            <a:endParaRPr lang="en-US" dirty="0"/>
          </a:p>
          <a:p>
            <a:r>
              <a:rPr lang="en-US" dirty="0"/>
              <a:t>How to talk about exercise with Diabetes patients. </a:t>
            </a:r>
          </a:p>
          <a:p>
            <a:r>
              <a:rPr lang="en-US" dirty="0"/>
              <a:t>Practical application.</a:t>
            </a:r>
          </a:p>
          <a:p>
            <a:r>
              <a:rPr lang="en-US" dirty="0">
                <a:hlinkClick r:id="rId3"/>
              </a:rPr>
              <a:t>https://player.fm/series/1332/422422120</a:t>
            </a:r>
            <a:endParaRPr lang="en-US" dirty="0"/>
          </a:p>
          <a:p>
            <a:endParaRPr lang="en-US" dirty="0"/>
          </a:p>
          <a:p>
            <a:endParaRPr lang="en-US" dirty="0"/>
          </a:p>
        </p:txBody>
      </p:sp>
    </p:spTree>
    <p:extLst>
      <p:ext uri="{BB962C8B-B14F-4D97-AF65-F5344CB8AC3E}">
        <p14:creationId xmlns:p14="http://schemas.microsoft.com/office/powerpoint/2010/main" val="8441239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Title 1">
            <a:extLst>
              <a:ext uri="{FF2B5EF4-FFF2-40B4-BE49-F238E27FC236}">
                <a16:creationId xmlns:a16="http://schemas.microsoft.com/office/drawing/2014/main" id="{12FF3AAE-B06B-5247-189A-3681061C3666}"/>
              </a:ext>
            </a:extLst>
          </p:cNvPr>
          <p:cNvSpPr>
            <a:spLocks noGrp="1"/>
          </p:cNvSpPr>
          <p:nvPr>
            <p:ph type="title"/>
          </p:nvPr>
        </p:nvSpPr>
        <p:spPr>
          <a:xfrm>
            <a:off x="683101" y="836712"/>
            <a:ext cx="7772400" cy="693738"/>
          </a:xfrm>
        </p:spPr>
        <p:txBody>
          <a:bodyPr/>
          <a:lstStyle/>
          <a:p>
            <a:r>
              <a:rPr lang="en-GB" altLang="en-US" dirty="0"/>
              <a:t>Selected references:</a:t>
            </a:r>
          </a:p>
        </p:txBody>
      </p:sp>
      <p:sp>
        <p:nvSpPr>
          <p:cNvPr id="64516" name="Content Placeholder 2">
            <a:extLst>
              <a:ext uri="{FF2B5EF4-FFF2-40B4-BE49-F238E27FC236}">
                <a16:creationId xmlns:a16="http://schemas.microsoft.com/office/drawing/2014/main" id="{FB09E498-11D7-EB25-9CF1-485B86B08A5B}"/>
              </a:ext>
            </a:extLst>
          </p:cNvPr>
          <p:cNvSpPr>
            <a:spLocks noGrp="1"/>
          </p:cNvSpPr>
          <p:nvPr>
            <p:ph idx="1"/>
          </p:nvPr>
        </p:nvSpPr>
        <p:spPr>
          <a:xfrm>
            <a:off x="685800" y="2060848"/>
            <a:ext cx="7772400" cy="4176440"/>
          </a:xfrm>
        </p:spPr>
        <p:txBody>
          <a:bodyPr>
            <a:normAutofit fontScale="77500" lnSpcReduction="20000"/>
          </a:bodyPr>
          <a:lstStyle/>
          <a:p>
            <a:endParaRPr lang="en-GB" altLang="en-US" sz="1200" dirty="0"/>
          </a:p>
          <a:p>
            <a:r>
              <a:rPr lang="en-GB" altLang="en-US" sz="1400" dirty="0"/>
              <a:t>Craig, C. L., </a:t>
            </a:r>
            <a:r>
              <a:rPr lang="en-US" altLang="en-US" sz="1400" dirty="0"/>
              <a:t>Marshall, A.L., </a:t>
            </a:r>
            <a:r>
              <a:rPr lang="en-US" altLang="en-US" sz="1400" dirty="0" err="1"/>
              <a:t>Sj</a:t>
            </a:r>
            <a:r>
              <a:rPr lang="en-US" altLang="en-US" sz="1000" dirty="0" err="1"/>
              <a:t>Ö</a:t>
            </a:r>
            <a:r>
              <a:rPr lang="en-US" altLang="en-US" sz="1400" dirty="0" err="1"/>
              <a:t>str</a:t>
            </a:r>
            <a:r>
              <a:rPr lang="en-US" altLang="en-US" sz="1000" dirty="0" err="1"/>
              <a:t>Ö</a:t>
            </a:r>
            <a:r>
              <a:rPr lang="en-US" altLang="en-US" sz="1400" dirty="0" err="1"/>
              <a:t>m</a:t>
            </a:r>
            <a:r>
              <a:rPr lang="en-US" altLang="en-US" sz="1400" dirty="0"/>
              <a:t>, M., Bauman, A.E., Booth, M. L., et al.</a:t>
            </a:r>
            <a:r>
              <a:rPr lang="en-US" altLang="en-US" sz="1400" b="1" dirty="0"/>
              <a:t> </a:t>
            </a:r>
            <a:r>
              <a:rPr lang="en-GB" altLang="en-US" sz="1400" dirty="0"/>
              <a:t>(2003). International physical activity questionnaire: 12-country reliability and validity. </a:t>
            </a:r>
            <a:r>
              <a:rPr lang="en-GB" altLang="en-US" sz="1400" i="1" dirty="0"/>
              <a:t>Medicine and Science in Sports and Exercise,</a:t>
            </a:r>
            <a:r>
              <a:rPr lang="en-GB" altLang="en-US" sz="1400" dirty="0"/>
              <a:t> </a:t>
            </a:r>
            <a:r>
              <a:rPr lang="en-GB" altLang="en-US" sz="1400" i="1" dirty="0"/>
              <a:t>35, </a:t>
            </a:r>
            <a:r>
              <a:rPr lang="en-GB" altLang="en-US" sz="1400" dirty="0"/>
              <a:t>1381-95.</a:t>
            </a:r>
          </a:p>
          <a:p>
            <a:r>
              <a:rPr lang="en-US" altLang="en-US" sz="1400" dirty="0"/>
              <a:t>Deci, E.L., &amp; Ryan, R.M. (2002). Self-determination research: Reflections and future directions. In E.L. Deci &amp; R.M. Ryan (Eds.), </a:t>
            </a:r>
            <a:r>
              <a:rPr lang="en-US" altLang="en-US" sz="1400" i="1" dirty="0"/>
              <a:t>Handbook of self-determination research</a:t>
            </a:r>
            <a:r>
              <a:rPr lang="en-US" altLang="en-US" sz="1400" dirty="0"/>
              <a:t> (pp. 431-441). Rochester, NY: University of Rochester Press.</a:t>
            </a:r>
            <a:endParaRPr lang="en-GB" altLang="en-US" sz="1400" dirty="0"/>
          </a:p>
          <a:p>
            <a:r>
              <a:rPr lang="en-US" altLang="en-US" sz="1400" dirty="0"/>
              <a:t>Department of Health. (2010). Six years on delivering the Diabetes National Service Framework. Department of Health Publications.</a:t>
            </a:r>
            <a:endParaRPr lang="en-GB" altLang="en-US" sz="1400" dirty="0"/>
          </a:p>
          <a:p>
            <a:r>
              <a:rPr lang="en-US" altLang="en-US" sz="1400" dirty="0"/>
              <a:t>Hagger, M.S., </a:t>
            </a:r>
            <a:r>
              <a:rPr lang="en-US" altLang="en-US" sz="1400" dirty="0" err="1"/>
              <a:t>Chatzisarantis</a:t>
            </a:r>
            <a:r>
              <a:rPr lang="en-US" altLang="en-US" sz="1400" dirty="0"/>
              <a:t>, N.L.D., Culverhouse, T., &amp; Biddle, S.J.H. (2003). The processes by which perceived autonomy support in physical education promotes leisure-time physical activity intentions and behavior: A </a:t>
            </a:r>
            <a:r>
              <a:rPr lang="en-US" altLang="en-US" sz="1400" dirty="0" err="1"/>
              <a:t>transcontextual</a:t>
            </a:r>
            <a:r>
              <a:rPr lang="en-US" altLang="en-US" sz="1400" dirty="0"/>
              <a:t> model. </a:t>
            </a:r>
            <a:r>
              <a:rPr lang="en-US" altLang="en-US" sz="1400" i="1" dirty="0"/>
              <a:t>Journal of Educational Psychology, 95</a:t>
            </a:r>
            <a:r>
              <a:rPr lang="en-US" altLang="en-US" sz="1400" dirty="0"/>
              <a:t>, 784–795.</a:t>
            </a:r>
            <a:endParaRPr lang="en-GB" altLang="en-US" sz="1400" dirty="0"/>
          </a:p>
          <a:p>
            <a:r>
              <a:rPr lang="en-US" altLang="en-US" sz="1400" dirty="0"/>
              <a:t>Markland, D., &amp; Tobin, V. (2004). A modification to the behavioral regulation in exercise questionnaire to include an assessment of amotivation. </a:t>
            </a:r>
            <a:r>
              <a:rPr lang="en-US" altLang="en-US" sz="1400" i="1" dirty="0"/>
              <a:t>Journal of Sport &amp; Exercise Psychology, 26,</a:t>
            </a:r>
            <a:r>
              <a:rPr lang="en-US" altLang="en-US" sz="1400" dirty="0"/>
              <a:t> 191-196.</a:t>
            </a:r>
            <a:endParaRPr lang="en-GB" altLang="en-US" sz="1400" dirty="0"/>
          </a:p>
          <a:p>
            <a:r>
              <a:rPr lang="en-US" altLang="en-US" sz="1400" dirty="0"/>
              <a:t>Morgan, C.L., Currie, C.J., &amp; Peters, J.R. (2000). Relationship between diabetes and mortality: A population study using record linkage. </a:t>
            </a:r>
            <a:r>
              <a:rPr lang="en-US" altLang="en-US" sz="1400" i="1" dirty="0"/>
              <a:t>Diabetes Care</a:t>
            </a:r>
            <a:r>
              <a:rPr lang="en-US" altLang="en-US" sz="1400" dirty="0"/>
              <a:t>, </a:t>
            </a:r>
            <a:r>
              <a:rPr lang="en-US" altLang="en-US" sz="1400" i="1" dirty="0"/>
              <a:t>23 (8),</a:t>
            </a:r>
            <a:r>
              <a:rPr lang="en-US" altLang="en-US" sz="1400" dirty="0"/>
              <a:t> 1103-1107.</a:t>
            </a:r>
            <a:endParaRPr lang="en-GB" altLang="en-US" sz="1400" dirty="0"/>
          </a:p>
          <a:p>
            <a:r>
              <a:rPr lang="en-US" altLang="en-US" sz="1400" dirty="0"/>
              <a:t>Ntoumanis, N. (2001). A self-determination approach to the understanding of motivation in physical education. </a:t>
            </a:r>
            <a:r>
              <a:rPr lang="en-US" altLang="en-US" sz="1400" i="1" dirty="0"/>
              <a:t>British Journal of Educational Psychology, 71,</a:t>
            </a:r>
            <a:r>
              <a:rPr lang="en-US" altLang="en-US" sz="1400" dirty="0"/>
              <a:t> 225-242.</a:t>
            </a:r>
            <a:endParaRPr lang="en-GB" altLang="en-US" sz="1400" dirty="0"/>
          </a:p>
          <a:p>
            <a:r>
              <a:rPr lang="en-US" altLang="en-US" sz="1400" dirty="0"/>
              <a:t>Ryan, R.M., </a:t>
            </a:r>
            <a:r>
              <a:rPr lang="en-US" altLang="en-US" sz="1400" dirty="0" err="1"/>
              <a:t>Chirkov</a:t>
            </a:r>
            <a:r>
              <a:rPr lang="en-US" altLang="en-US" sz="1400" dirty="0"/>
              <a:t>, V.I., Little, T.D., Sheldon, K.M., </a:t>
            </a:r>
            <a:r>
              <a:rPr lang="en-US" altLang="en-US" sz="1400" dirty="0" err="1"/>
              <a:t>Timoshina</a:t>
            </a:r>
            <a:r>
              <a:rPr lang="en-US" altLang="en-US" sz="1400" dirty="0"/>
              <a:t>, E., &amp; Deci, E.L. (1999). The American dream in Russia: Extrinsic aspirations and well-being in two cultures. </a:t>
            </a:r>
            <a:r>
              <a:rPr lang="en-US" altLang="en-US" sz="1400" i="1" dirty="0"/>
              <a:t>Personality and Social Psychology</a:t>
            </a:r>
            <a:r>
              <a:rPr lang="en-US" altLang="en-US" sz="1400" dirty="0"/>
              <a:t> </a:t>
            </a:r>
            <a:r>
              <a:rPr lang="en-US" altLang="en-US" sz="1400" i="1" dirty="0"/>
              <a:t>Bulletin, 25, </a:t>
            </a:r>
            <a:r>
              <a:rPr lang="en-US" altLang="en-US" sz="1400" dirty="0"/>
              <a:t>1509-1524.</a:t>
            </a:r>
            <a:endParaRPr lang="en-GB" altLang="en-US" sz="1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Quotable</Template>
  <TotalTime>2343</TotalTime>
  <Words>3128</Words>
  <Application>Microsoft Macintosh PowerPoint</Application>
  <PresentationFormat>On-screen Show (4:3)</PresentationFormat>
  <Paragraphs>278</Paragraphs>
  <Slides>34</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ＭＳ Ｐゴシック</vt:lpstr>
      <vt:lpstr>Aptos</vt:lpstr>
      <vt:lpstr>Arial</vt:lpstr>
      <vt:lpstr>Calibri</vt:lpstr>
      <vt:lpstr>Century Gothic</vt:lpstr>
      <vt:lpstr>Times</vt:lpstr>
      <vt:lpstr>Wingdings</vt:lpstr>
      <vt:lpstr>Wingdings 2</vt:lpstr>
      <vt:lpstr>Quotable</vt:lpstr>
      <vt:lpstr>Motives and barriers to physical activity, in a type 2 diabetes population.  </vt:lpstr>
      <vt:lpstr> Introduction   </vt:lpstr>
      <vt:lpstr>Types of Diabetes…</vt:lpstr>
      <vt:lpstr> Introduction   </vt:lpstr>
      <vt:lpstr>Prevalence</vt:lpstr>
      <vt:lpstr>Why is having Type 2 diabetes an issue?</vt:lpstr>
      <vt:lpstr>PowerPoint Presentation</vt:lpstr>
      <vt:lpstr>Cost </vt:lpstr>
      <vt:lpstr>Other issues…</vt:lpstr>
      <vt:lpstr>PowerPoint Presentation</vt:lpstr>
      <vt:lpstr>  Why is exercise important for type 2 diabetes patients?</vt:lpstr>
      <vt:lpstr>Psychological health and  wellbeing</vt:lpstr>
      <vt:lpstr>Depression – importance of exercise.</vt:lpstr>
      <vt:lpstr>Diabetes patients generally do not meet the requirements of regular PA.</vt:lpstr>
      <vt:lpstr>Barriers to Exercise (Research)</vt:lpstr>
      <vt:lpstr>UK research</vt:lpstr>
      <vt:lpstr>Continued…</vt:lpstr>
      <vt:lpstr>UK research – different populations</vt:lpstr>
      <vt:lpstr>Important point – cultural issues</vt:lpstr>
      <vt:lpstr>Summary - Barriers Research</vt:lpstr>
      <vt:lpstr> </vt:lpstr>
      <vt:lpstr>PowerPoint Presentation</vt:lpstr>
      <vt:lpstr>Interventions</vt:lpstr>
      <vt:lpstr>PowerPoint Presentation</vt:lpstr>
      <vt:lpstr> Theoretical Basis: Self Determination Theory (SDT) Meta theory consisting of 5 mini theories</vt:lpstr>
      <vt:lpstr>Organismic Integration Theory (OIT) – Amotivation &amp; Intrinsic Motivation</vt:lpstr>
      <vt:lpstr>Organismic Integration Theory – Multidimensional Extrinsic Motivation</vt:lpstr>
      <vt:lpstr>Organismic Integration Theory – Taxonomy of Motivational Types </vt:lpstr>
      <vt:lpstr>Diabetes specific barriers to exercise measures:</vt:lpstr>
      <vt:lpstr>Research examining OIT and activity levels. </vt:lpstr>
      <vt:lpstr>Practical Application</vt:lpstr>
      <vt:lpstr>Article to read…</vt:lpstr>
      <vt:lpstr>Podcast links…</vt:lpstr>
      <vt:lpstr>Selected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Gardner</dc:creator>
  <cp:lastModifiedBy>Alison Connaughton</cp:lastModifiedBy>
  <cp:revision>126</cp:revision>
  <dcterms:created xsi:type="dcterms:W3CDTF">2011-02-25T21:50:39Z</dcterms:created>
  <dcterms:modified xsi:type="dcterms:W3CDTF">2026-02-02T20:09:37Z</dcterms:modified>
</cp:coreProperties>
</file>