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5">
  <p:sldMasterIdLst>
    <p:sldMasterId id="2147483661" r:id="rId1"/>
  </p:sldMasterIdLst>
  <p:notesMasterIdLst>
    <p:notesMasterId r:id="rId34"/>
  </p:notesMasterIdLst>
  <p:handoutMasterIdLst>
    <p:handoutMasterId r:id="rId35"/>
  </p:handoutMasterIdLst>
  <p:sldIdLst>
    <p:sldId id="286" r:id="rId2"/>
    <p:sldId id="293" r:id="rId3"/>
    <p:sldId id="256" r:id="rId4"/>
    <p:sldId id="296" r:id="rId5"/>
    <p:sldId id="257" r:id="rId6"/>
    <p:sldId id="291" r:id="rId7"/>
    <p:sldId id="270" r:id="rId8"/>
    <p:sldId id="263" r:id="rId9"/>
    <p:sldId id="275" r:id="rId10"/>
    <p:sldId id="271" r:id="rId11"/>
    <p:sldId id="295" r:id="rId12"/>
    <p:sldId id="264" r:id="rId13"/>
    <p:sldId id="265" r:id="rId14"/>
    <p:sldId id="261" r:id="rId15"/>
    <p:sldId id="269" r:id="rId16"/>
    <p:sldId id="282" r:id="rId17"/>
    <p:sldId id="283" r:id="rId18"/>
    <p:sldId id="277" r:id="rId19"/>
    <p:sldId id="289"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 id="309" r:id="rId33"/>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000099"/>
    <a:srgbClr val="CC0099"/>
    <a:srgbClr val="FF0000"/>
    <a:srgbClr val="00CC00"/>
    <a:srgbClr val="66FF33"/>
    <a:srgbClr val="FF9900"/>
    <a:srgbClr val="0000FF"/>
    <a:srgbClr val="FF3300"/>
    <a:srgbClr val="00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varScale="1">
        <p:scale>
          <a:sx n="72" d="100"/>
          <a:sy n="72" d="100"/>
        </p:scale>
        <p:origin x="1326"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3799564E-2FAA-4C9A-ACE4-1383AE8ECDB3}"/>
              </a:ext>
            </a:extLst>
          </p:cNvPr>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1" hangingPunct="1">
              <a:defRPr sz="1200" smtClean="0"/>
            </a:lvl1pPr>
          </a:lstStyle>
          <a:p>
            <a:pPr>
              <a:defRPr/>
            </a:pPr>
            <a:endParaRPr lang="en-US" altLang="en-US" dirty="0"/>
          </a:p>
        </p:txBody>
      </p:sp>
      <p:sp>
        <p:nvSpPr>
          <p:cNvPr id="72707" name="Rectangle 3">
            <a:extLst>
              <a:ext uri="{FF2B5EF4-FFF2-40B4-BE49-F238E27FC236}">
                <a16:creationId xmlns:a16="http://schemas.microsoft.com/office/drawing/2014/main" id="{15B4F58F-441D-4883-AD7B-5994B4EB495E}"/>
              </a:ext>
            </a:extLst>
          </p:cNvPr>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1" hangingPunct="1">
              <a:defRPr sz="1200" smtClean="0"/>
            </a:lvl1pPr>
          </a:lstStyle>
          <a:p>
            <a:pPr>
              <a:defRPr/>
            </a:pPr>
            <a:endParaRPr lang="en-US" altLang="en-US" dirty="0"/>
          </a:p>
        </p:txBody>
      </p:sp>
      <p:sp>
        <p:nvSpPr>
          <p:cNvPr id="72708" name="Rectangle 4">
            <a:extLst>
              <a:ext uri="{FF2B5EF4-FFF2-40B4-BE49-F238E27FC236}">
                <a16:creationId xmlns:a16="http://schemas.microsoft.com/office/drawing/2014/main" id="{1EA4954F-5E66-4054-98A1-F1D628693EB3}"/>
              </a:ext>
            </a:extLst>
          </p:cNvPr>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1" hangingPunct="1">
              <a:defRPr sz="1200" smtClean="0"/>
            </a:lvl1pPr>
          </a:lstStyle>
          <a:p>
            <a:pPr>
              <a:defRPr/>
            </a:pPr>
            <a:endParaRPr lang="en-US" altLang="en-US" dirty="0"/>
          </a:p>
        </p:txBody>
      </p:sp>
      <p:sp>
        <p:nvSpPr>
          <p:cNvPr id="72709" name="Rectangle 5">
            <a:extLst>
              <a:ext uri="{FF2B5EF4-FFF2-40B4-BE49-F238E27FC236}">
                <a16:creationId xmlns:a16="http://schemas.microsoft.com/office/drawing/2014/main" id="{5E2274E0-0D33-4227-BBCA-D3E0202A4B5D}"/>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1" hangingPunct="1">
              <a:defRPr sz="1200"/>
            </a:lvl1pPr>
          </a:lstStyle>
          <a:p>
            <a:fld id="{1A69259A-94B6-4DC3-847F-C2E9FE5C082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A866AA49-5564-4B9A-B0DC-493F5A709F6E}"/>
              </a:ext>
            </a:extLst>
          </p:cNvPr>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1" hangingPunct="1">
              <a:defRPr sz="1200" smtClean="0"/>
            </a:lvl1pPr>
          </a:lstStyle>
          <a:p>
            <a:pPr>
              <a:defRPr/>
            </a:pPr>
            <a:endParaRPr lang="en-US" altLang="en-US" dirty="0"/>
          </a:p>
        </p:txBody>
      </p:sp>
      <p:sp>
        <p:nvSpPr>
          <p:cNvPr id="45059" name="Rectangle 3">
            <a:extLst>
              <a:ext uri="{FF2B5EF4-FFF2-40B4-BE49-F238E27FC236}">
                <a16:creationId xmlns:a16="http://schemas.microsoft.com/office/drawing/2014/main" id="{0CA73BE6-7E1E-4621-8047-4FA11681D2AB}"/>
              </a:ext>
            </a:extLst>
          </p:cNvPr>
          <p:cNvSpPr>
            <a:spLocks noGrp="1" noChangeArrowheads="1"/>
          </p:cNvSpPr>
          <p:nvPr>
            <p:ph type="dt"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1" hangingPunct="1">
              <a:defRPr sz="1200" smtClean="0"/>
            </a:lvl1pPr>
          </a:lstStyle>
          <a:p>
            <a:pPr>
              <a:defRPr/>
            </a:pPr>
            <a:endParaRPr lang="en-US" altLang="en-US" dirty="0"/>
          </a:p>
        </p:txBody>
      </p:sp>
      <p:sp>
        <p:nvSpPr>
          <p:cNvPr id="25604" name="Rectangle 4">
            <a:extLst>
              <a:ext uri="{FF2B5EF4-FFF2-40B4-BE49-F238E27FC236}">
                <a16:creationId xmlns:a16="http://schemas.microsoft.com/office/drawing/2014/main" id="{807DF9AD-6894-4B9D-B78D-150465F08697}"/>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CE6E4B78-44EA-4A6A-83C7-2279EBDC428C}"/>
              </a:ext>
            </a:extLst>
          </p:cNvPr>
          <p:cNvSpPr>
            <a:spLocks noGrp="1" noChangeArrowheads="1"/>
          </p:cNvSpPr>
          <p:nvPr>
            <p:ph type="body" sz="quarter" idx="3"/>
          </p:nvPr>
        </p:nvSpPr>
        <p:spPr bwMode="auto">
          <a:xfrm>
            <a:off x="685800" y="4343400"/>
            <a:ext cx="5486400" cy="4114800"/>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6C70E66F-D587-44F2-8D0B-CA7EF20DD19E}"/>
              </a:ext>
            </a:extLst>
          </p:cNvPr>
          <p:cNvSpPr>
            <a:spLocks noGrp="1" noChangeArrowheads="1"/>
          </p:cNvSpPr>
          <p:nvPr>
            <p:ph type="ftr" sz="quarter" idx="4"/>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1" hangingPunct="1">
              <a:defRPr sz="1200" smtClean="0"/>
            </a:lvl1pPr>
          </a:lstStyle>
          <a:p>
            <a:pPr>
              <a:defRPr/>
            </a:pPr>
            <a:endParaRPr lang="en-US" altLang="en-US" dirty="0"/>
          </a:p>
        </p:txBody>
      </p:sp>
      <p:sp>
        <p:nvSpPr>
          <p:cNvPr id="45063" name="Rectangle 7">
            <a:extLst>
              <a:ext uri="{FF2B5EF4-FFF2-40B4-BE49-F238E27FC236}">
                <a16:creationId xmlns:a16="http://schemas.microsoft.com/office/drawing/2014/main" id="{9782159B-779C-439A-9091-7CB5D07170A4}"/>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1" hangingPunct="1">
              <a:defRPr sz="1200"/>
            </a:lvl1pPr>
          </a:lstStyle>
          <a:p>
            <a:fld id="{3CE2BE39-04B0-450A-AC03-E531D1185A68}"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0E3DCC17-90AE-4B19-8A36-D637C09AE5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E64B74-B5F5-470E-9984-915E4154787F}" type="slidenum">
              <a:rPr lang="en-US" altLang="en-US"/>
              <a:pPr/>
              <a:t>3</a:t>
            </a:fld>
            <a:endParaRPr lang="en-US" altLang="en-US" dirty="0"/>
          </a:p>
        </p:txBody>
      </p:sp>
      <p:sp>
        <p:nvSpPr>
          <p:cNvPr id="26627" name="Rectangle 2">
            <a:extLst>
              <a:ext uri="{FF2B5EF4-FFF2-40B4-BE49-F238E27FC236}">
                <a16:creationId xmlns:a16="http://schemas.microsoft.com/office/drawing/2014/main" id="{5098B6AF-63FC-48B8-8903-5398EC863D2E}"/>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279582DD-B4BA-4A2B-8662-E38DF94D502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7E7B3CD4-BF6C-4A01-BBBE-2FE4F992BAE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434707-C7CF-4A44-B96A-66C588794F56}" type="slidenum">
              <a:rPr lang="en-US" altLang="en-US"/>
              <a:pPr/>
              <a:t>5</a:t>
            </a:fld>
            <a:endParaRPr lang="en-US" altLang="en-US" dirty="0"/>
          </a:p>
        </p:txBody>
      </p:sp>
      <p:sp>
        <p:nvSpPr>
          <p:cNvPr id="28675" name="Rectangle 2">
            <a:extLst>
              <a:ext uri="{FF2B5EF4-FFF2-40B4-BE49-F238E27FC236}">
                <a16:creationId xmlns:a16="http://schemas.microsoft.com/office/drawing/2014/main" id="{A1F54C4C-6270-4C8B-872D-1B8F5917999F}"/>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22679C75-D23D-48B4-B317-E7EA61327C4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B81F5A9B-FA86-4B93-8C0A-AF26DC13FA5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15F3C39-6149-4A98-9195-4FC4CC9E6574}" type="slidenum">
              <a:rPr lang="en-US" altLang="en-US"/>
              <a:pPr/>
              <a:t>7</a:t>
            </a:fld>
            <a:endParaRPr lang="en-US" altLang="en-US" dirty="0"/>
          </a:p>
        </p:txBody>
      </p:sp>
      <p:sp>
        <p:nvSpPr>
          <p:cNvPr id="30723" name="Rectangle 2">
            <a:extLst>
              <a:ext uri="{FF2B5EF4-FFF2-40B4-BE49-F238E27FC236}">
                <a16:creationId xmlns:a16="http://schemas.microsoft.com/office/drawing/2014/main" id="{4B0EE51A-06C3-4187-8C6A-BFF6012A2260}"/>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00720190-E37E-4FA5-BDB1-7D5D22902D0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1BCA1E53-1818-438E-8297-9F571023595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0828571-369B-43AD-9C86-21984E260041}" type="slidenum">
              <a:rPr lang="en-US" altLang="en-US"/>
              <a:pPr/>
              <a:t>8</a:t>
            </a:fld>
            <a:endParaRPr lang="en-US" altLang="en-US" dirty="0"/>
          </a:p>
        </p:txBody>
      </p:sp>
      <p:sp>
        <p:nvSpPr>
          <p:cNvPr id="31747" name="Rectangle 2">
            <a:extLst>
              <a:ext uri="{FF2B5EF4-FFF2-40B4-BE49-F238E27FC236}">
                <a16:creationId xmlns:a16="http://schemas.microsoft.com/office/drawing/2014/main" id="{4F9395C7-8200-4F0F-B8E6-6F1087CFB853}"/>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3A3E1670-2688-4817-8307-901AD87BE5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C3555225-E9DA-4338-8B66-79E075D2DFD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7A6CBA3-0BF0-43A6-A5B3-136AFD6E2935}" type="slidenum">
              <a:rPr lang="en-US" altLang="en-US"/>
              <a:pPr/>
              <a:t>9</a:t>
            </a:fld>
            <a:endParaRPr lang="en-US" altLang="en-US" dirty="0"/>
          </a:p>
        </p:txBody>
      </p:sp>
      <p:sp>
        <p:nvSpPr>
          <p:cNvPr id="32771" name="Rectangle 2">
            <a:extLst>
              <a:ext uri="{FF2B5EF4-FFF2-40B4-BE49-F238E27FC236}">
                <a16:creationId xmlns:a16="http://schemas.microsoft.com/office/drawing/2014/main" id="{7E27A58D-3684-4A15-A0EC-D47D75DE23EF}"/>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B404690F-D95F-459A-AEE6-94C0264E4B4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CD5C14B4-E383-40CA-B03B-46B473B579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428F0A3-0FD4-499B-AB52-1A0E56574CDB}" type="slidenum">
              <a:rPr lang="en-US" altLang="en-US"/>
              <a:pPr/>
              <a:t>10</a:t>
            </a:fld>
            <a:endParaRPr lang="en-US" altLang="en-US" dirty="0"/>
          </a:p>
        </p:txBody>
      </p:sp>
      <p:sp>
        <p:nvSpPr>
          <p:cNvPr id="33795" name="Rectangle 2">
            <a:extLst>
              <a:ext uri="{FF2B5EF4-FFF2-40B4-BE49-F238E27FC236}">
                <a16:creationId xmlns:a16="http://schemas.microsoft.com/office/drawing/2014/main" id="{683CA1B1-DC80-4E3E-A78E-542F04DD390D}"/>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65DCC82F-C942-4689-9661-6D95FD3169C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59532FA2-AD91-4BA5-8BF6-E65F0C4099B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CEB2F5C-0E59-4065-8B7E-37D98D13C1B4}" type="slidenum">
              <a:rPr lang="en-US" altLang="en-US"/>
              <a:pPr/>
              <a:t>12</a:t>
            </a:fld>
            <a:endParaRPr lang="en-US" altLang="en-US" dirty="0"/>
          </a:p>
        </p:txBody>
      </p:sp>
      <p:sp>
        <p:nvSpPr>
          <p:cNvPr id="34819" name="Rectangle 2">
            <a:extLst>
              <a:ext uri="{FF2B5EF4-FFF2-40B4-BE49-F238E27FC236}">
                <a16:creationId xmlns:a16="http://schemas.microsoft.com/office/drawing/2014/main" id="{26B6237D-A554-4A79-A860-B5DD9A6A5D8B}"/>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3F14202E-9B17-44C2-B2C6-EE276310BA7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3CEF4242-4286-45E8-A34C-FEA500581D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85F9034-2D2C-4534-8C5F-D7C12AC52D24}" type="slidenum">
              <a:rPr lang="en-US" altLang="en-US"/>
              <a:pPr/>
              <a:t>13</a:t>
            </a:fld>
            <a:endParaRPr lang="en-US" altLang="en-US" dirty="0"/>
          </a:p>
        </p:txBody>
      </p:sp>
      <p:sp>
        <p:nvSpPr>
          <p:cNvPr id="35843" name="Rectangle 2">
            <a:extLst>
              <a:ext uri="{FF2B5EF4-FFF2-40B4-BE49-F238E27FC236}">
                <a16:creationId xmlns:a16="http://schemas.microsoft.com/office/drawing/2014/main" id="{E007DB5D-7B95-44C7-A0BD-E762E7A3FAE1}"/>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2ED8298B-9397-4D49-AB28-DB45F51DE99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7163BB85-2512-4CC7-BE90-6CE078D6306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A8206EE-59E3-44F0-9E22-1271AF259925}" type="slidenum">
              <a:rPr lang="en-US" altLang="en-US"/>
              <a:pPr/>
              <a:t>14</a:t>
            </a:fld>
            <a:endParaRPr lang="en-US" altLang="en-US" dirty="0"/>
          </a:p>
        </p:txBody>
      </p:sp>
      <p:sp>
        <p:nvSpPr>
          <p:cNvPr id="38915" name="Rectangle 2">
            <a:extLst>
              <a:ext uri="{FF2B5EF4-FFF2-40B4-BE49-F238E27FC236}">
                <a16:creationId xmlns:a16="http://schemas.microsoft.com/office/drawing/2014/main" id="{924D1D69-D738-47C8-B16C-EED45438E774}"/>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2901EB09-DE98-42B6-AAFF-CA214142630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6DBCFB0A-673F-4FA6-A7B9-EE4DB465DB3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E995BA-7F3E-46D7-B669-A90A3D9F92FA}" type="slidenum">
              <a:rPr lang="en-US" altLang="en-US"/>
              <a:pPr/>
              <a:t>15</a:t>
            </a:fld>
            <a:endParaRPr lang="en-US" altLang="en-US" dirty="0"/>
          </a:p>
        </p:txBody>
      </p:sp>
      <p:sp>
        <p:nvSpPr>
          <p:cNvPr id="39939" name="Rectangle 2">
            <a:extLst>
              <a:ext uri="{FF2B5EF4-FFF2-40B4-BE49-F238E27FC236}">
                <a16:creationId xmlns:a16="http://schemas.microsoft.com/office/drawing/2014/main" id="{9C84FBE8-C12C-4BB5-AFAB-D2672FEE5367}"/>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0CF624FB-6AC7-48B8-A8AB-9B7BD852996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617BA2CB-AA6B-47CA-986E-A575F2A8A25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4816F7-7B5C-4D4E-B700-51DA97CD2D1B}" type="slidenum">
              <a:rPr lang="en-US" altLang="en-US"/>
              <a:pPr/>
              <a:t>16</a:t>
            </a:fld>
            <a:endParaRPr lang="en-US" altLang="en-US" dirty="0"/>
          </a:p>
        </p:txBody>
      </p:sp>
      <p:sp>
        <p:nvSpPr>
          <p:cNvPr id="40963" name="Rectangle 2">
            <a:extLst>
              <a:ext uri="{FF2B5EF4-FFF2-40B4-BE49-F238E27FC236}">
                <a16:creationId xmlns:a16="http://schemas.microsoft.com/office/drawing/2014/main" id="{9CD5AF43-29A7-4249-9DC8-8C7822F46CA3}"/>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A808F55B-D906-4F74-8ACA-8D79B30E27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F4792B96-CD7E-42ED-9281-EE530B6E6E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556AF33-D329-4562-ABDC-2ECC43C1598A}" type="slidenum">
              <a:rPr lang="en-US" altLang="en-US"/>
              <a:pPr/>
              <a:t>17</a:t>
            </a:fld>
            <a:endParaRPr lang="en-US" altLang="en-US" dirty="0"/>
          </a:p>
        </p:txBody>
      </p:sp>
      <p:sp>
        <p:nvSpPr>
          <p:cNvPr id="41987" name="Rectangle 2">
            <a:extLst>
              <a:ext uri="{FF2B5EF4-FFF2-40B4-BE49-F238E27FC236}">
                <a16:creationId xmlns:a16="http://schemas.microsoft.com/office/drawing/2014/main" id="{1A6E31B6-3F44-4019-9CA8-C1B5EC0652E1}"/>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73136555-02C6-4001-A3B0-A7945ACE7D1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3AEE30BB-4E4B-44C7-830A-63E1AFD7DD7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E99B230-6CA8-4277-9CF8-BEB552A8895C}" type="slidenum">
              <a:rPr lang="en-US" altLang="en-US"/>
              <a:pPr/>
              <a:t>18</a:t>
            </a:fld>
            <a:endParaRPr lang="en-US" altLang="en-US" dirty="0"/>
          </a:p>
        </p:txBody>
      </p:sp>
      <p:sp>
        <p:nvSpPr>
          <p:cNvPr id="43011" name="Rectangle 2">
            <a:extLst>
              <a:ext uri="{FF2B5EF4-FFF2-40B4-BE49-F238E27FC236}">
                <a16:creationId xmlns:a16="http://schemas.microsoft.com/office/drawing/2014/main" id="{93BA69AE-B260-4B05-9362-93D15FB91936}"/>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51A1563-8F1C-4E47-8381-83DE278BBC2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88C3120-6F8F-47B5-BD10-AD6204451CD9}"/>
              </a:ext>
            </a:extLst>
          </p:cNvPr>
          <p:cNvSpPr>
            <a:spLocks noGrp="1"/>
          </p:cNvSpPr>
          <p:nvPr>
            <p:ph type="dt" sz="half" idx="10"/>
          </p:nvPr>
        </p:nvSpPr>
        <p:spPr>
          <a:xfrm>
            <a:off x="395288" y="6524625"/>
            <a:ext cx="971550" cy="219075"/>
          </a:xfrm>
        </p:spPr>
        <p:txBody>
          <a:bodyPr/>
          <a:lstStyle>
            <a:lvl1pPr>
              <a:defRPr smtClean="0"/>
            </a:lvl1pPr>
          </a:lstStyle>
          <a:p>
            <a:pPr>
              <a:defRPr/>
            </a:pPr>
            <a:fld id="{CD8D71FD-14CF-4560-87F1-7DCDFF80CD49}" type="datetime1">
              <a:rPr lang="en-GB" altLang="en-US"/>
              <a:pPr>
                <a:defRPr/>
              </a:pPr>
              <a:t>03/01/2018</a:t>
            </a:fld>
            <a:endParaRPr lang="en-GB" altLang="en-US" dirty="0"/>
          </a:p>
        </p:txBody>
      </p:sp>
      <p:sp>
        <p:nvSpPr>
          <p:cNvPr id="5" name="Footer Placeholder 4">
            <a:extLst>
              <a:ext uri="{FF2B5EF4-FFF2-40B4-BE49-F238E27FC236}">
                <a16:creationId xmlns:a16="http://schemas.microsoft.com/office/drawing/2014/main" id="{B5825808-C549-4C92-A60C-F026473BD58D}"/>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a16="http://schemas.microsoft.com/office/drawing/2014/main" id="{E01E0B63-16C0-457C-BCFE-236606351F12}"/>
              </a:ext>
            </a:extLst>
          </p:cNvPr>
          <p:cNvSpPr>
            <a:spLocks noGrp="1"/>
          </p:cNvSpPr>
          <p:nvPr>
            <p:ph type="sldNum" sz="quarter" idx="12"/>
          </p:nvPr>
        </p:nvSpPr>
        <p:spPr/>
        <p:txBody>
          <a:bodyPr/>
          <a:lstStyle>
            <a:lvl1pPr>
              <a:defRPr/>
            </a:lvl1pPr>
          </a:lstStyle>
          <a:p>
            <a:fld id="{AD249102-A501-41C3-9A36-D8C1CB597B7B}" type="slidenum">
              <a:rPr lang="en-GB" altLang="en-US"/>
              <a:pPr/>
              <a:t>‹#›</a:t>
            </a:fld>
            <a:endParaRPr lang="en-GB" altLang="en-US" dirty="0"/>
          </a:p>
        </p:txBody>
      </p:sp>
    </p:spTree>
    <p:extLst>
      <p:ext uri="{BB962C8B-B14F-4D97-AF65-F5344CB8AC3E}">
        <p14:creationId xmlns:p14="http://schemas.microsoft.com/office/powerpoint/2010/main" val="2223469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08764-9910-4955-8A49-193B369AC4D7}"/>
              </a:ext>
            </a:extLst>
          </p:cNvPr>
          <p:cNvSpPr>
            <a:spLocks noGrp="1"/>
          </p:cNvSpPr>
          <p:nvPr>
            <p:ph type="dt" sz="half" idx="10"/>
          </p:nvPr>
        </p:nvSpPr>
        <p:spPr/>
        <p:txBody>
          <a:bodyPr/>
          <a:lstStyle>
            <a:lvl1pPr>
              <a:defRPr smtClean="0"/>
            </a:lvl1pPr>
          </a:lstStyle>
          <a:p>
            <a:pPr>
              <a:defRPr/>
            </a:pPr>
            <a:fld id="{4CA919ED-D810-4F3C-A38E-1190EC5732FB}" type="datetime1">
              <a:rPr lang="en-GB" altLang="en-US"/>
              <a:pPr>
                <a:defRPr/>
              </a:pPr>
              <a:t>03/01/2018</a:t>
            </a:fld>
            <a:endParaRPr lang="en-GB" altLang="en-US" dirty="0"/>
          </a:p>
        </p:txBody>
      </p:sp>
      <p:sp>
        <p:nvSpPr>
          <p:cNvPr id="5" name="Footer Placeholder 4">
            <a:extLst>
              <a:ext uri="{FF2B5EF4-FFF2-40B4-BE49-F238E27FC236}">
                <a16:creationId xmlns:a16="http://schemas.microsoft.com/office/drawing/2014/main" id="{A9CEEAAA-1424-4973-A899-2E26D5D4A71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a16="http://schemas.microsoft.com/office/drawing/2014/main" id="{CAF2D1DB-F9F9-4061-9942-17B2099D7D95}"/>
              </a:ext>
            </a:extLst>
          </p:cNvPr>
          <p:cNvSpPr>
            <a:spLocks noGrp="1"/>
          </p:cNvSpPr>
          <p:nvPr>
            <p:ph type="sldNum" sz="quarter" idx="12"/>
          </p:nvPr>
        </p:nvSpPr>
        <p:spPr/>
        <p:txBody>
          <a:bodyPr/>
          <a:lstStyle>
            <a:lvl1pPr>
              <a:defRPr/>
            </a:lvl1pPr>
          </a:lstStyle>
          <a:p>
            <a:fld id="{A92843BD-99A4-428C-B2BE-24624CD4281C}" type="slidenum">
              <a:rPr lang="en-GB" altLang="en-US"/>
              <a:pPr/>
              <a:t>‹#›</a:t>
            </a:fld>
            <a:endParaRPr lang="en-GB" altLang="en-US" dirty="0"/>
          </a:p>
        </p:txBody>
      </p:sp>
    </p:spTree>
    <p:extLst>
      <p:ext uri="{BB962C8B-B14F-4D97-AF65-F5344CB8AC3E}">
        <p14:creationId xmlns:p14="http://schemas.microsoft.com/office/powerpoint/2010/main" val="86848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9D9E77-E271-4B8E-89FF-CC422A7DD9DE}"/>
              </a:ext>
            </a:extLst>
          </p:cNvPr>
          <p:cNvSpPr>
            <a:spLocks noGrp="1"/>
          </p:cNvSpPr>
          <p:nvPr>
            <p:ph type="dt" sz="half" idx="10"/>
          </p:nvPr>
        </p:nvSpPr>
        <p:spPr/>
        <p:txBody>
          <a:bodyPr/>
          <a:lstStyle>
            <a:lvl1pPr>
              <a:defRPr/>
            </a:lvl1pPr>
          </a:lstStyle>
          <a:p>
            <a:pPr>
              <a:defRPr/>
            </a:pPr>
            <a:fld id="{296CE3D2-EA93-4DBC-A857-EFC10A78F718}" type="datetime1">
              <a:rPr lang="en-GB" altLang="en-US"/>
              <a:pPr>
                <a:defRPr/>
              </a:pPr>
              <a:t>03/01/2018</a:t>
            </a:fld>
            <a:endParaRPr lang="en-GB" altLang="en-US" dirty="0"/>
          </a:p>
        </p:txBody>
      </p:sp>
      <p:sp>
        <p:nvSpPr>
          <p:cNvPr id="5" name="Slide Number Placeholder 5">
            <a:extLst>
              <a:ext uri="{FF2B5EF4-FFF2-40B4-BE49-F238E27FC236}">
                <a16:creationId xmlns:a16="http://schemas.microsoft.com/office/drawing/2014/main" id="{083946E1-8651-4C5E-942E-6FA7C40755BE}"/>
              </a:ext>
            </a:extLst>
          </p:cNvPr>
          <p:cNvSpPr>
            <a:spLocks noGrp="1"/>
          </p:cNvSpPr>
          <p:nvPr>
            <p:ph type="sldNum" sz="quarter" idx="11"/>
          </p:nvPr>
        </p:nvSpPr>
        <p:spPr/>
        <p:txBody>
          <a:bodyPr/>
          <a:lstStyle>
            <a:lvl1pPr>
              <a:defRPr/>
            </a:lvl1pPr>
          </a:lstStyle>
          <a:p>
            <a:fld id="{492185ED-22D0-4140-AC10-8C323A055927}" type="slidenum">
              <a:rPr lang="en-GB" altLang="en-US"/>
              <a:pPr/>
              <a:t>‹#›</a:t>
            </a:fld>
            <a:endParaRPr lang="en-GB" altLang="en-US" dirty="0"/>
          </a:p>
        </p:txBody>
      </p:sp>
    </p:spTree>
    <p:extLst>
      <p:ext uri="{BB962C8B-B14F-4D97-AF65-F5344CB8AC3E}">
        <p14:creationId xmlns:p14="http://schemas.microsoft.com/office/powerpoint/2010/main" val="103278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BC3E451-4E4C-4D1F-9ACD-D2366E6BDFD1}"/>
              </a:ext>
            </a:extLst>
          </p:cNvPr>
          <p:cNvSpPr>
            <a:spLocks noGrp="1"/>
          </p:cNvSpPr>
          <p:nvPr>
            <p:ph type="dt" sz="half" idx="10"/>
          </p:nvPr>
        </p:nvSpPr>
        <p:spPr/>
        <p:txBody>
          <a:bodyPr/>
          <a:lstStyle>
            <a:lvl1pPr>
              <a:defRPr/>
            </a:lvl1pPr>
          </a:lstStyle>
          <a:p>
            <a:pPr>
              <a:defRPr/>
            </a:pPr>
            <a:fld id="{DC5E4006-40FA-46BD-9037-25A83BDDE22F}" type="datetime1">
              <a:rPr lang="en-GB" altLang="en-US"/>
              <a:pPr>
                <a:defRPr/>
              </a:pPr>
              <a:t>03/01/2018</a:t>
            </a:fld>
            <a:endParaRPr lang="en-GB" altLang="en-US" dirty="0"/>
          </a:p>
        </p:txBody>
      </p:sp>
      <p:sp>
        <p:nvSpPr>
          <p:cNvPr id="6" name="Slide Number Placeholder 5">
            <a:extLst>
              <a:ext uri="{FF2B5EF4-FFF2-40B4-BE49-F238E27FC236}">
                <a16:creationId xmlns:a16="http://schemas.microsoft.com/office/drawing/2014/main" id="{9B104015-0332-4942-99B4-0DFE0CBBE71B}"/>
              </a:ext>
            </a:extLst>
          </p:cNvPr>
          <p:cNvSpPr>
            <a:spLocks noGrp="1"/>
          </p:cNvSpPr>
          <p:nvPr>
            <p:ph type="sldNum" sz="quarter" idx="11"/>
          </p:nvPr>
        </p:nvSpPr>
        <p:spPr/>
        <p:txBody>
          <a:bodyPr/>
          <a:lstStyle>
            <a:lvl1pPr>
              <a:defRPr/>
            </a:lvl1pPr>
          </a:lstStyle>
          <a:p>
            <a:fld id="{5378DFAC-6B84-4E74-84AE-E37E3CA3DB68}" type="slidenum">
              <a:rPr lang="en-GB" altLang="en-US"/>
              <a:pPr/>
              <a:t>‹#›</a:t>
            </a:fld>
            <a:endParaRPr lang="en-GB" altLang="en-US" dirty="0"/>
          </a:p>
        </p:txBody>
      </p:sp>
    </p:spTree>
    <p:extLst>
      <p:ext uri="{BB962C8B-B14F-4D97-AF65-F5344CB8AC3E}">
        <p14:creationId xmlns:p14="http://schemas.microsoft.com/office/powerpoint/2010/main" val="1056331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E2DA567-E097-4B1C-8CAF-5B3247ECB81E}"/>
              </a:ext>
            </a:extLst>
          </p:cNvPr>
          <p:cNvSpPr>
            <a:spLocks noGrp="1"/>
          </p:cNvSpPr>
          <p:nvPr>
            <p:ph type="dt" sz="half" idx="10"/>
          </p:nvPr>
        </p:nvSpPr>
        <p:spPr/>
        <p:txBody>
          <a:bodyPr/>
          <a:lstStyle>
            <a:lvl1pPr>
              <a:defRPr/>
            </a:lvl1pPr>
          </a:lstStyle>
          <a:p>
            <a:pPr>
              <a:defRPr/>
            </a:pPr>
            <a:fld id="{E53954E9-146E-4477-97AF-9B95CF0E5F31}" type="datetime1">
              <a:rPr lang="en-GB" altLang="en-US"/>
              <a:pPr>
                <a:defRPr/>
              </a:pPr>
              <a:t>03/01/2018</a:t>
            </a:fld>
            <a:endParaRPr lang="en-GB" altLang="en-US" dirty="0"/>
          </a:p>
        </p:txBody>
      </p:sp>
      <p:sp>
        <p:nvSpPr>
          <p:cNvPr id="8" name="Slide Number Placeholder 5">
            <a:extLst>
              <a:ext uri="{FF2B5EF4-FFF2-40B4-BE49-F238E27FC236}">
                <a16:creationId xmlns:a16="http://schemas.microsoft.com/office/drawing/2014/main" id="{5A900852-5C88-412F-B077-A0BDEE5A4D02}"/>
              </a:ext>
            </a:extLst>
          </p:cNvPr>
          <p:cNvSpPr>
            <a:spLocks noGrp="1"/>
          </p:cNvSpPr>
          <p:nvPr>
            <p:ph type="sldNum" sz="quarter" idx="11"/>
          </p:nvPr>
        </p:nvSpPr>
        <p:spPr/>
        <p:txBody>
          <a:bodyPr/>
          <a:lstStyle>
            <a:lvl1pPr>
              <a:defRPr/>
            </a:lvl1pPr>
          </a:lstStyle>
          <a:p>
            <a:fld id="{4F0B6CBF-994A-4645-90DF-60CF0487DF4B}" type="slidenum">
              <a:rPr lang="en-GB" altLang="en-US"/>
              <a:pPr/>
              <a:t>‹#›</a:t>
            </a:fld>
            <a:endParaRPr lang="en-GB" altLang="en-US" dirty="0"/>
          </a:p>
        </p:txBody>
      </p:sp>
    </p:spTree>
    <p:extLst>
      <p:ext uri="{BB962C8B-B14F-4D97-AF65-F5344CB8AC3E}">
        <p14:creationId xmlns:p14="http://schemas.microsoft.com/office/powerpoint/2010/main" val="3733588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825C89D-7FCF-4D3B-AFF1-C272E066851F}"/>
              </a:ext>
            </a:extLst>
          </p:cNvPr>
          <p:cNvSpPr>
            <a:spLocks noGrp="1"/>
          </p:cNvSpPr>
          <p:nvPr>
            <p:ph type="dt" sz="half" idx="10"/>
          </p:nvPr>
        </p:nvSpPr>
        <p:spPr/>
        <p:txBody>
          <a:bodyPr/>
          <a:lstStyle>
            <a:lvl1pPr>
              <a:defRPr/>
            </a:lvl1pPr>
          </a:lstStyle>
          <a:p>
            <a:pPr>
              <a:defRPr/>
            </a:pPr>
            <a:fld id="{5EEA1778-DF62-41C3-8625-85C5AFDD2282}" type="datetime1">
              <a:rPr lang="en-GB" altLang="en-US"/>
              <a:pPr>
                <a:defRPr/>
              </a:pPr>
              <a:t>03/01/2018</a:t>
            </a:fld>
            <a:endParaRPr lang="en-GB" altLang="en-US" dirty="0"/>
          </a:p>
        </p:txBody>
      </p:sp>
      <p:sp>
        <p:nvSpPr>
          <p:cNvPr id="4" name="Slide Number Placeholder 5">
            <a:extLst>
              <a:ext uri="{FF2B5EF4-FFF2-40B4-BE49-F238E27FC236}">
                <a16:creationId xmlns:a16="http://schemas.microsoft.com/office/drawing/2014/main" id="{FAAB3BAA-0E07-44DD-981A-3AEF7CC32C04}"/>
              </a:ext>
            </a:extLst>
          </p:cNvPr>
          <p:cNvSpPr>
            <a:spLocks noGrp="1"/>
          </p:cNvSpPr>
          <p:nvPr>
            <p:ph type="sldNum" sz="quarter" idx="11"/>
          </p:nvPr>
        </p:nvSpPr>
        <p:spPr/>
        <p:txBody>
          <a:bodyPr/>
          <a:lstStyle>
            <a:lvl1pPr>
              <a:defRPr/>
            </a:lvl1pPr>
          </a:lstStyle>
          <a:p>
            <a:fld id="{AD7034E0-0D63-45E7-8584-1420EF764BA7}" type="slidenum">
              <a:rPr lang="en-GB" altLang="en-US"/>
              <a:pPr/>
              <a:t>‹#›</a:t>
            </a:fld>
            <a:endParaRPr lang="en-GB" altLang="en-US" dirty="0"/>
          </a:p>
        </p:txBody>
      </p:sp>
    </p:spTree>
    <p:extLst>
      <p:ext uri="{BB962C8B-B14F-4D97-AF65-F5344CB8AC3E}">
        <p14:creationId xmlns:p14="http://schemas.microsoft.com/office/powerpoint/2010/main" val="4172350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0156944-B4BA-4987-AA16-991F6CD9EC76}"/>
              </a:ext>
            </a:extLst>
          </p:cNvPr>
          <p:cNvSpPr>
            <a:spLocks noGrp="1"/>
          </p:cNvSpPr>
          <p:nvPr>
            <p:ph type="dt" sz="half" idx="10"/>
          </p:nvPr>
        </p:nvSpPr>
        <p:spPr/>
        <p:txBody>
          <a:bodyPr/>
          <a:lstStyle>
            <a:lvl1pPr>
              <a:defRPr/>
            </a:lvl1pPr>
          </a:lstStyle>
          <a:p>
            <a:pPr>
              <a:defRPr/>
            </a:pPr>
            <a:fld id="{9B84C41B-F3AD-486C-8C2E-724A29652C59}" type="datetime1">
              <a:rPr lang="en-GB" altLang="en-US"/>
              <a:pPr>
                <a:defRPr/>
              </a:pPr>
              <a:t>03/01/2018</a:t>
            </a:fld>
            <a:endParaRPr lang="en-GB" altLang="en-US" dirty="0"/>
          </a:p>
        </p:txBody>
      </p:sp>
      <p:sp>
        <p:nvSpPr>
          <p:cNvPr id="3" name="Slide Number Placeholder 5">
            <a:extLst>
              <a:ext uri="{FF2B5EF4-FFF2-40B4-BE49-F238E27FC236}">
                <a16:creationId xmlns:a16="http://schemas.microsoft.com/office/drawing/2014/main" id="{BED5830D-2FEA-45F0-AE65-ED32CA369AE6}"/>
              </a:ext>
            </a:extLst>
          </p:cNvPr>
          <p:cNvSpPr>
            <a:spLocks noGrp="1"/>
          </p:cNvSpPr>
          <p:nvPr>
            <p:ph type="sldNum" sz="quarter" idx="11"/>
          </p:nvPr>
        </p:nvSpPr>
        <p:spPr/>
        <p:txBody>
          <a:bodyPr/>
          <a:lstStyle>
            <a:lvl1pPr>
              <a:defRPr/>
            </a:lvl1pPr>
          </a:lstStyle>
          <a:p>
            <a:fld id="{EDE1B469-B247-49B1-92CE-2456B89C6540}" type="slidenum">
              <a:rPr lang="en-GB" altLang="en-US"/>
              <a:pPr/>
              <a:t>‹#›</a:t>
            </a:fld>
            <a:endParaRPr lang="en-GB" altLang="en-US" dirty="0"/>
          </a:p>
        </p:txBody>
      </p:sp>
    </p:spTree>
    <p:extLst>
      <p:ext uri="{BB962C8B-B14F-4D97-AF65-F5344CB8AC3E}">
        <p14:creationId xmlns:p14="http://schemas.microsoft.com/office/powerpoint/2010/main" val="1950379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4961B13-9B15-4D62-B03A-769D5E434A50}"/>
              </a:ext>
            </a:extLst>
          </p:cNvPr>
          <p:cNvSpPr>
            <a:spLocks noGrp="1"/>
          </p:cNvSpPr>
          <p:nvPr>
            <p:ph type="dt" sz="half" idx="10"/>
          </p:nvPr>
        </p:nvSpPr>
        <p:spPr/>
        <p:txBody>
          <a:bodyPr/>
          <a:lstStyle>
            <a:lvl1pPr>
              <a:defRPr/>
            </a:lvl1pPr>
          </a:lstStyle>
          <a:p>
            <a:pPr>
              <a:defRPr/>
            </a:pPr>
            <a:fld id="{66DC1C83-475B-4668-95EF-34705B9C6173}" type="datetime1">
              <a:rPr lang="en-GB" altLang="en-US"/>
              <a:pPr>
                <a:defRPr/>
              </a:pPr>
              <a:t>03/01/2018</a:t>
            </a:fld>
            <a:endParaRPr lang="en-GB" altLang="en-US" dirty="0"/>
          </a:p>
        </p:txBody>
      </p:sp>
      <p:sp>
        <p:nvSpPr>
          <p:cNvPr id="6" name="Slide Number Placeholder 5">
            <a:extLst>
              <a:ext uri="{FF2B5EF4-FFF2-40B4-BE49-F238E27FC236}">
                <a16:creationId xmlns:a16="http://schemas.microsoft.com/office/drawing/2014/main" id="{7D6DF8ED-A419-4EB1-9CF3-2DACDB4C9B78}"/>
              </a:ext>
            </a:extLst>
          </p:cNvPr>
          <p:cNvSpPr>
            <a:spLocks noGrp="1"/>
          </p:cNvSpPr>
          <p:nvPr>
            <p:ph type="sldNum" sz="quarter" idx="11"/>
          </p:nvPr>
        </p:nvSpPr>
        <p:spPr/>
        <p:txBody>
          <a:bodyPr/>
          <a:lstStyle>
            <a:lvl1pPr>
              <a:defRPr/>
            </a:lvl1pPr>
          </a:lstStyle>
          <a:p>
            <a:fld id="{28356D3A-5AE3-4350-845E-E1F2557DD969}" type="slidenum">
              <a:rPr lang="en-GB" altLang="en-US"/>
              <a:pPr/>
              <a:t>‹#›</a:t>
            </a:fld>
            <a:endParaRPr lang="en-GB" altLang="en-US" dirty="0"/>
          </a:p>
        </p:txBody>
      </p:sp>
    </p:spTree>
    <p:extLst>
      <p:ext uri="{BB962C8B-B14F-4D97-AF65-F5344CB8AC3E}">
        <p14:creationId xmlns:p14="http://schemas.microsoft.com/office/powerpoint/2010/main" val="584007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D7068C3-42DA-4B38-92DE-049AB62DA5BE}"/>
              </a:ext>
            </a:extLst>
          </p:cNvPr>
          <p:cNvSpPr>
            <a:spLocks noGrp="1"/>
          </p:cNvSpPr>
          <p:nvPr>
            <p:ph type="dt" sz="half" idx="10"/>
          </p:nvPr>
        </p:nvSpPr>
        <p:spPr/>
        <p:txBody>
          <a:bodyPr/>
          <a:lstStyle>
            <a:lvl1pPr>
              <a:defRPr/>
            </a:lvl1pPr>
          </a:lstStyle>
          <a:p>
            <a:pPr>
              <a:defRPr/>
            </a:pPr>
            <a:fld id="{047870FF-09DE-424A-B96E-FDAC97C9DE0A}" type="datetime1">
              <a:rPr lang="en-GB" altLang="en-US"/>
              <a:pPr>
                <a:defRPr/>
              </a:pPr>
              <a:t>03/01/2018</a:t>
            </a:fld>
            <a:endParaRPr lang="en-GB" altLang="en-US" dirty="0"/>
          </a:p>
        </p:txBody>
      </p:sp>
      <p:sp>
        <p:nvSpPr>
          <p:cNvPr id="6" name="Slide Number Placeholder 5">
            <a:extLst>
              <a:ext uri="{FF2B5EF4-FFF2-40B4-BE49-F238E27FC236}">
                <a16:creationId xmlns:a16="http://schemas.microsoft.com/office/drawing/2014/main" id="{E7A05B20-BE6C-482B-854D-FE8A9DE11B64}"/>
              </a:ext>
            </a:extLst>
          </p:cNvPr>
          <p:cNvSpPr>
            <a:spLocks noGrp="1"/>
          </p:cNvSpPr>
          <p:nvPr>
            <p:ph type="sldNum" sz="quarter" idx="11"/>
          </p:nvPr>
        </p:nvSpPr>
        <p:spPr/>
        <p:txBody>
          <a:bodyPr/>
          <a:lstStyle>
            <a:lvl1pPr>
              <a:defRPr/>
            </a:lvl1pPr>
          </a:lstStyle>
          <a:p>
            <a:fld id="{208A2FF9-8918-4E06-8A61-F68D2E540DB1}" type="slidenum">
              <a:rPr lang="en-GB" altLang="en-US"/>
              <a:pPr/>
              <a:t>‹#›</a:t>
            </a:fld>
            <a:endParaRPr lang="en-GB" altLang="en-US" dirty="0"/>
          </a:p>
        </p:txBody>
      </p:sp>
    </p:spTree>
    <p:extLst>
      <p:ext uri="{BB962C8B-B14F-4D97-AF65-F5344CB8AC3E}">
        <p14:creationId xmlns:p14="http://schemas.microsoft.com/office/powerpoint/2010/main" val="2026260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8700A7-002E-472B-929A-9C701631B156}"/>
              </a:ext>
            </a:extLst>
          </p:cNvPr>
          <p:cNvSpPr>
            <a:spLocks noGrp="1"/>
          </p:cNvSpPr>
          <p:nvPr>
            <p:ph type="dt" sz="half" idx="10"/>
          </p:nvPr>
        </p:nvSpPr>
        <p:spPr/>
        <p:txBody>
          <a:bodyPr/>
          <a:lstStyle>
            <a:lvl1pPr>
              <a:defRPr/>
            </a:lvl1pPr>
          </a:lstStyle>
          <a:p>
            <a:pPr>
              <a:defRPr/>
            </a:pPr>
            <a:fld id="{A8D6E845-6364-40CF-8D47-18945F367E47}" type="datetime1">
              <a:rPr lang="en-GB" altLang="en-US"/>
              <a:pPr>
                <a:defRPr/>
              </a:pPr>
              <a:t>03/01/2018</a:t>
            </a:fld>
            <a:endParaRPr lang="en-GB" altLang="en-US" dirty="0"/>
          </a:p>
        </p:txBody>
      </p:sp>
      <p:sp>
        <p:nvSpPr>
          <p:cNvPr id="5" name="Slide Number Placeholder 5">
            <a:extLst>
              <a:ext uri="{FF2B5EF4-FFF2-40B4-BE49-F238E27FC236}">
                <a16:creationId xmlns:a16="http://schemas.microsoft.com/office/drawing/2014/main" id="{5802B45B-645B-4C3A-9B49-DD745DB93EF3}"/>
              </a:ext>
            </a:extLst>
          </p:cNvPr>
          <p:cNvSpPr>
            <a:spLocks noGrp="1"/>
          </p:cNvSpPr>
          <p:nvPr>
            <p:ph type="sldNum" sz="quarter" idx="11"/>
          </p:nvPr>
        </p:nvSpPr>
        <p:spPr/>
        <p:txBody>
          <a:bodyPr/>
          <a:lstStyle>
            <a:lvl1pPr>
              <a:defRPr/>
            </a:lvl1pPr>
          </a:lstStyle>
          <a:p>
            <a:fld id="{3C77F510-3D88-471D-AF60-FD904CFC3A74}" type="slidenum">
              <a:rPr lang="en-GB" altLang="en-US"/>
              <a:pPr/>
              <a:t>‹#›</a:t>
            </a:fld>
            <a:endParaRPr lang="en-GB" altLang="en-US" dirty="0"/>
          </a:p>
        </p:txBody>
      </p:sp>
    </p:spTree>
    <p:extLst>
      <p:ext uri="{BB962C8B-B14F-4D97-AF65-F5344CB8AC3E}">
        <p14:creationId xmlns:p14="http://schemas.microsoft.com/office/powerpoint/2010/main" val="1627534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7A5FB-2378-4853-A186-53A3D59E1175}"/>
              </a:ext>
            </a:extLst>
          </p:cNvPr>
          <p:cNvSpPr>
            <a:spLocks noGrp="1"/>
          </p:cNvSpPr>
          <p:nvPr>
            <p:ph type="dt" sz="half" idx="10"/>
          </p:nvPr>
        </p:nvSpPr>
        <p:spPr/>
        <p:txBody>
          <a:bodyPr/>
          <a:lstStyle>
            <a:lvl1pPr>
              <a:defRPr/>
            </a:lvl1pPr>
          </a:lstStyle>
          <a:p>
            <a:pPr>
              <a:defRPr/>
            </a:pPr>
            <a:fld id="{D2EC5F3D-C0FB-4771-BD03-EC1CA4948C3D}" type="datetime1">
              <a:rPr lang="en-GB" altLang="en-US"/>
              <a:pPr>
                <a:defRPr/>
              </a:pPr>
              <a:t>03/01/2018</a:t>
            </a:fld>
            <a:endParaRPr lang="en-GB" altLang="en-US" dirty="0"/>
          </a:p>
        </p:txBody>
      </p:sp>
      <p:sp>
        <p:nvSpPr>
          <p:cNvPr id="5" name="Slide Number Placeholder 5">
            <a:extLst>
              <a:ext uri="{FF2B5EF4-FFF2-40B4-BE49-F238E27FC236}">
                <a16:creationId xmlns:a16="http://schemas.microsoft.com/office/drawing/2014/main" id="{1AFBBC44-1A2B-4C0D-8613-20C0A422961D}"/>
              </a:ext>
            </a:extLst>
          </p:cNvPr>
          <p:cNvSpPr>
            <a:spLocks noGrp="1"/>
          </p:cNvSpPr>
          <p:nvPr>
            <p:ph type="sldNum" sz="quarter" idx="11"/>
          </p:nvPr>
        </p:nvSpPr>
        <p:spPr/>
        <p:txBody>
          <a:bodyPr/>
          <a:lstStyle>
            <a:lvl1pPr>
              <a:defRPr/>
            </a:lvl1pPr>
          </a:lstStyle>
          <a:p>
            <a:fld id="{4B93B970-09DC-4708-982C-46183F2FE63F}" type="slidenum">
              <a:rPr lang="en-GB" altLang="en-US"/>
              <a:pPr/>
              <a:t>‹#›</a:t>
            </a:fld>
            <a:endParaRPr lang="en-GB" altLang="en-US" dirty="0"/>
          </a:p>
        </p:txBody>
      </p:sp>
    </p:spTree>
    <p:extLst>
      <p:ext uri="{BB962C8B-B14F-4D97-AF65-F5344CB8AC3E}">
        <p14:creationId xmlns:p14="http://schemas.microsoft.com/office/powerpoint/2010/main" val="1372458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C469202-3E5C-452B-BD50-56232F47CB2A}"/>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F015A73-3965-438D-B339-6521DCD84D0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C29102A-56D1-427B-A369-811DA4796A8A}"/>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smtClean="0">
                <a:solidFill>
                  <a:srgbClr val="898989"/>
                </a:solidFill>
                <a:latin typeface="Myriad Pro"/>
              </a:defRPr>
            </a:lvl1pPr>
          </a:lstStyle>
          <a:p>
            <a:pPr>
              <a:defRPr/>
            </a:pPr>
            <a:fld id="{564E37A2-CAFD-4F88-93DA-B835715E81F5}" type="datetime1">
              <a:rPr lang="en-GB" altLang="en-US"/>
              <a:pPr>
                <a:defRPr/>
              </a:pPr>
              <a:t>03/01/2018</a:t>
            </a:fld>
            <a:endParaRPr lang="en-GB" altLang="en-US" dirty="0"/>
          </a:p>
        </p:txBody>
      </p:sp>
      <p:sp>
        <p:nvSpPr>
          <p:cNvPr id="6" name="Slide Number Placeholder 5">
            <a:extLst>
              <a:ext uri="{FF2B5EF4-FFF2-40B4-BE49-F238E27FC236}">
                <a16:creationId xmlns:a16="http://schemas.microsoft.com/office/drawing/2014/main" id="{E95D6B08-7C6B-4414-860D-FA1C45C2238A}"/>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7C66144C-D9DF-49CD-A34E-FA9ED5FEFA31}" type="slidenum">
              <a:rPr lang="en-GB" altLang="en-US"/>
              <a:pPr/>
              <a:t>‹#›</a:t>
            </a:fld>
            <a:endParaRPr lang="en-GB" altLang="en-US" dirty="0"/>
          </a:p>
        </p:txBody>
      </p:sp>
    </p:spTree>
  </p:cSld>
  <p:clrMap bg1="lt1" tx1="dk1" bg2="lt2" tx2="dk2" accent1="accent1" accent2="accent2" accent3="accent3" accent4="accent4" accent5="accent5" accent6="accent6" hlink="hlink" folHlink="folHlink"/>
  <p:sldLayoutIdLst>
    <p:sldLayoutId id="2147483787" r:id="rId1"/>
    <p:sldLayoutId id="2147483788"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4.emf"/><Relationship Id="rId4" Type="http://schemas.openxmlformats.org/officeDocument/2006/relationships/oleObject" Target="../embeddings/oleObject1.bin"/></Relationships>
</file>

<file path=ppt/slides/_rels/slide1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ubtitle 2">
            <a:extLst>
              <a:ext uri="{FF2B5EF4-FFF2-40B4-BE49-F238E27FC236}">
                <a16:creationId xmlns:a16="http://schemas.microsoft.com/office/drawing/2014/main" id="{C1F1F136-7F4E-45B7-88B9-9B997DBCA465}"/>
              </a:ext>
            </a:extLst>
          </p:cNvPr>
          <p:cNvSpPr>
            <a:spLocks noGrp="1"/>
          </p:cNvSpPr>
          <p:nvPr>
            <p:ph type="subTitle" idx="1"/>
          </p:nvPr>
        </p:nvSpPr>
        <p:spPr>
          <a:xfrm>
            <a:off x="1582738" y="3645024"/>
            <a:ext cx="7561262" cy="1439862"/>
          </a:xfrm>
        </p:spPr>
        <p:txBody>
          <a:bodyPr/>
          <a:lstStyle/>
          <a:p>
            <a:pPr eaLnBrk="1" hangingPunct="1"/>
            <a:endParaRPr lang="en-GB" altLang="en-US" sz="2400" dirty="0">
              <a:solidFill>
                <a:srgbClr val="898989"/>
              </a:solidFill>
            </a:endParaRPr>
          </a:p>
          <a:p>
            <a:pPr algn="r" eaLnBrk="1" hangingPunct="1"/>
            <a:r>
              <a:rPr lang="en-GB" altLang="en-US" sz="2400" b="1" dirty="0">
                <a:solidFill>
                  <a:schemeClr val="bg1"/>
                </a:solidFill>
              </a:rPr>
              <a:t>Mamma’s Food (Pvt) Ltd</a:t>
            </a:r>
          </a:p>
          <a:p>
            <a:r>
              <a:rPr lang="en-AU" sz="2000" b="1" dirty="0">
                <a:solidFill>
                  <a:schemeClr val="bg1"/>
                </a:solidFill>
              </a:rPr>
              <a:t>Sahadevan Ramiah</a:t>
            </a:r>
            <a:endParaRPr lang="en-GB" sz="2000" dirty="0">
              <a:solidFill>
                <a:schemeClr val="bg1"/>
              </a:solidFill>
            </a:endParaRPr>
          </a:p>
          <a:p>
            <a:r>
              <a:rPr lang="en-AU" sz="2000" b="1" dirty="0">
                <a:solidFill>
                  <a:schemeClr val="bg1"/>
                </a:solidFill>
              </a:rPr>
              <a:t>Joseph Hounvio</a:t>
            </a:r>
            <a:endParaRPr lang="en-GB" sz="2000" dirty="0">
              <a:solidFill>
                <a:schemeClr val="bg1"/>
              </a:solidFill>
            </a:endParaRPr>
          </a:p>
          <a:p>
            <a:r>
              <a:rPr lang="en-AU" sz="2000" b="1" dirty="0">
                <a:solidFill>
                  <a:schemeClr val="bg1"/>
                </a:solidFill>
              </a:rPr>
              <a:t>Elisabeta Istrate</a:t>
            </a:r>
            <a:endParaRPr lang="en-GB" sz="2000" dirty="0">
              <a:solidFill>
                <a:schemeClr val="bg1"/>
              </a:solidFill>
            </a:endParaRPr>
          </a:p>
          <a:p>
            <a:r>
              <a:rPr lang="en-AU" sz="2000" b="1" dirty="0">
                <a:solidFill>
                  <a:schemeClr val="bg1"/>
                </a:solidFill>
              </a:rPr>
              <a:t>Shahzad Khan</a:t>
            </a:r>
            <a:endParaRPr lang="en-GB" sz="2000" dirty="0">
              <a:solidFill>
                <a:schemeClr val="bg1"/>
              </a:solidFill>
            </a:endParaRPr>
          </a:p>
          <a:p>
            <a:r>
              <a:rPr lang="en-AU" sz="2000" b="1" dirty="0">
                <a:solidFill>
                  <a:schemeClr val="bg1"/>
                </a:solidFill>
              </a:rPr>
              <a:t>Mariyam Hijab</a:t>
            </a:r>
            <a:endParaRPr lang="en-GB" sz="2000" dirty="0">
              <a:solidFill>
                <a:schemeClr val="bg1"/>
              </a:solidFill>
            </a:endParaRPr>
          </a:p>
          <a:p>
            <a:pPr eaLnBrk="1" hangingPunct="1"/>
            <a:endParaRPr lang="en-GB" altLang="en-US" sz="2400" dirty="0">
              <a:solidFill>
                <a:srgbClr val="898989"/>
              </a:solidFill>
            </a:endParaRPr>
          </a:p>
        </p:txBody>
      </p:sp>
      <p:sp>
        <p:nvSpPr>
          <p:cNvPr id="4099" name="Date Placeholder 3">
            <a:extLst>
              <a:ext uri="{FF2B5EF4-FFF2-40B4-BE49-F238E27FC236}">
                <a16:creationId xmlns:a16="http://schemas.microsoft.com/office/drawing/2014/main" id="{BC860929-1BBA-4E07-AAB7-9969491066D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AABCE7F-1DAD-4386-88F6-9551DE3B6552}" type="datetime1">
              <a:rPr lang="en-GB" altLang="en-US">
                <a:solidFill>
                  <a:srgbClr val="898989"/>
                </a:solidFill>
                <a:latin typeface="Myriad Pro"/>
              </a:rPr>
              <a:pPr/>
              <a:t>03/01/2018</a:t>
            </a:fld>
            <a:endParaRPr lang="en-GB" altLang="en-US" dirty="0">
              <a:solidFill>
                <a:srgbClr val="898989"/>
              </a:solidFill>
              <a:latin typeface="Myriad Pro"/>
            </a:endParaRPr>
          </a:p>
        </p:txBody>
      </p:sp>
      <p:pic>
        <p:nvPicPr>
          <p:cNvPr id="4100" name="Picture 1">
            <a:extLst>
              <a:ext uri="{FF2B5EF4-FFF2-40B4-BE49-F238E27FC236}">
                <a16:creationId xmlns:a16="http://schemas.microsoft.com/office/drawing/2014/main" id="{6A4DF84A-7427-4E40-87D9-6A127494DA6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088" y="1485900"/>
            <a:ext cx="7561262"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0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4098">
                                            <p:txEl>
                                              <p:pRg st="1" end="1"/>
                                            </p:txEl>
                                          </p:spTgt>
                                        </p:tgtEl>
                                        <p:attrNameLst>
                                          <p:attrName>style.visibility</p:attrName>
                                        </p:attrNameLst>
                                      </p:cBhvr>
                                      <p:to>
                                        <p:strVal val="visible"/>
                                      </p:to>
                                    </p:set>
                                    <p:animEffect transition="in" filter="wipe(down)">
                                      <p:cBhvr>
                                        <p:cTn id="11" dur="580">
                                          <p:stCondLst>
                                            <p:cond delay="0"/>
                                          </p:stCondLst>
                                        </p:cTn>
                                        <p:tgtEl>
                                          <p:spTgt spid="4098">
                                            <p:txEl>
                                              <p:pRg st="1" end="1"/>
                                            </p:txEl>
                                          </p:spTgt>
                                        </p:tgtEl>
                                      </p:cBhvr>
                                    </p:animEffect>
                                    <p:anim calcmode="lin" valueType="num">
                                      <p:cBhvr>
                                        <p:cTn id="12" dur="1822" tmFilter="0,0; 0.14,0.36; 0.43,0.73; 0.71,0.91; 1.0,1.0">
                                          <p:stCondLst>
                                            <p:cond delay="0"/>
                                          </p:stCondLst>
                                        </p:cTn>
                                        <p:tgtEl>
                                          <p:spTgt spid="4098">
                                            <p:txEl>
                                              <p:pRg st="1" end="1"/>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4098">
                                            <p:txEl>
                                              <p:pRg st="1" end="1"/>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4098">
                                            <p:txEl>
                                              <p:pRg st="1" end="1"/>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4098">
                                            <p:txEl>
                                              <p:pRg st="1" end="1"/>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4098">
                                            <p:txEl>
                                              <p:pRg st="1" end="1"/>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4098">
                                            <p:txEl>
                                              <p:pRg st="1" end="1"/>
                                            </p:txEl>
                                          </p:spTgt>
                                        </p:tgtEl>
                                      </p:cBhvr>
                                      <p:to x="100000" y="60000"/>
                                    </p:animScale>
                                    <p:animScale>
                                      <p:cBhvr>
                                        <p:cTn id="18" dur="166" decel="50000">
                                          <p:stCondLst>
                                            <p:cond delay="676"/>
                                          </p:stCondLst>
                                        </p:cTn>
                                        <p:tgtEl>
                                          <p:spTgt spid="4098">
                                            <p:txEl>
                                              <p:pRg st="1" end="1"/>
                                            </p:txEl>
                                          </p:spTgt>
                                        </p:tgtEl>
                                      </p:cBhvr>
                                      <p:to x="100000" y="100000"/>
                                    </p:animScale>
                                    <p:animScale>
                                      <p:cBhvr>
                                        <p:cTn id="19" dur="26">
                                          <p:stCondLst>
                                            <p:cond delay="1312"/>
                                          </p:stCondLst>
                                        </p:cTn>
                                        <p:tgtEl>
                                          <p:spTgt spid="4098">
                                            <p:txEl>
                                              <p:pRg st="1" end="1"/>
                                            </p:txEl>
                                          </p:spTgt>
                                        </p:tgtEl>
                                      </p:cBhvr>
                                      <p:to x="100000" y="80000"/>
                                    </p:animScale>
                                    <p:animScale>
                                      <p:cBhvr>
                                        <p:cTn id="20" dur="166" decel="50000">
                                          <p:stCondLst>
                                            <p:cond delay="1338"/>
                                          </p:stCondLst>
                                        </p:cTn>
                                        <p:tgtEl>
                                          <p:spTgt spid="4098">
                                            <p:txEl>
                                              <p:pRg st="1" end="1"/>
                                            </p:txEl>
                                          </p:spTgt>
                                        </p:tgtEl>
                                      </p:cBhvr>
                                      <p:to x="100000" y="100000"/>
                                    </p:animScale>
                                    <p:animScale>
                                      <p:cBhvr>
                                        <p:cTn id="21" dur="26">
                                          <p:stCondLst>
                                            <p:cond delay="1642"/>
                                          </p:stCondLst>
                                        </p:cTn>
                                        <p:tgtEl>
                                          <p:spTgt spid="4098">
                                            <p:txEl>
                                              <p:pRg st="1" end="1"/>
                                            </p:txEl>
                                          </p:spTgt>
                                        </p:tgtEl>
                                      </p:cBhvr>
                                      <p:to x="100000" y="90000"/>
                                    </p:animScale>
                                    <p:animScale>
                                      <p:cBhvr>
                                        <p:cTn id="22" dur="166" decel="50000">
                                          <p:stCondLst>
                                            <p:cond delay="1668"/>
                                          </p:stCondLst>
                                        </p:cTn>
                                        <p:tgtEl>
                                          <p:spTgt spid="4098">
                                            <p:txEl>
                                              <p:pRg st="1" end="1"/>
                                            </p:txEl>
                                          </p:spTgt>
                                        </p:tgtEl>
                                      </p:cBhvr>
                                      <p:to x="100000" y="100000"/>
                                    </p:animScale>
                                    <p:animScale>
                                      <p:cBhvr>
                                        <p:cTn id="23" dur="26">
                                          <p:stCondLst>
                                            <p:cond delay="1808"/>
                                          </p:stCondLst>
                                        </p:cTn>
                                        <p:tgtEl>
                                          <p:spTgt spid="4098">
                                            <p:txEl>
                                              <p:pRg st="1" end="1"/>
                                            </p:txEl>
                                          </p:spTgt>
                                        </p:tgtEl>
                                      </p:cBhvr>
                                      <p:to x="100000" y="95000"/>
                                    </p:animScale>
                                    <p:animScale>
                                      <p:cBhvr>
                                        <p:cTn id="24" dur="166" decel="50000">
                                          <p:stCondLst>
                                            <p:cond delay="1834"/>
                                          </p:stCondLst>
                                        </p:cTn>
                                        <p:tgtEl>
                                          <p:spTgt spid="4098">
                                            <p:txEl>
                                              <p:pRg st="1" end="1"/>
                                            </p:txEl>
                                          </p:spTgt>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4098">
                                            <p:txEl>
                                              <p:pRg st="2" end="2"/>
                                            </p:txEl>
                                          </p:spTgt>
                                        </p:tgtEl>
                                        <p:attrNameLst>
                                          <p:attrName>style.visibility</p:attrName>
                                        </p:attrNameLst>
                                      </p:cBhvr>
                                      <p:to>
                                        <p:strVal val="visible"/>
                                      </p:to>
                                    </p:set>
                                    <p:animEffect transition="in" filter="wipe(down)">
                                      <p:cBhvr>
                                        <p:cTn id="29" dur="580">
                                          <p:stCondLst>
                                            <p:cond delay="0"/>
                                          </p:stCondLst>
                                        </p:cTn>
                                        <p:tgtEl>
                                          <p:spTgt spid="4098">
                                            <p:txEl>
                                              <p:pRg st="2" end="2"/>
                                            </p:txEl>
                                          </p:spTgt>
                                        </p:tgtEl>
                                      </p:cBhvr>
                                    </p:animEffect>
                                    <p:anim calcmode="lin" valueType="num">
                                      <p:cBhvr>
                                        <p:cTn id="30" dur="1822" tmFilter="0,0; 0.14,0.36; 0.43,0.73; 0.71,0.91; 1.0,1.0">
                                          <p:stCondLst>
                                            <p:cond delay="0"/>
                                          </p:stCondLst>
                                        </p:cTn>
                                        <p:tgtEl>
                                          <p:spTgt spid="4098">
                                            <p:txEl>
                                              <p:pRg st="2" end="2"/>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4098">
                                            <p:txEl>
                                              <p:pRg st="2" end="2"/>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4098">
                                            <p:txEl>
                                              <p:pRg st="2" end="2"/>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4098">
                                            <p:txEl>
                                              <p:pRg st="2" end="2"/>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4098">
                                            <p:txEl>
                                              <p:pRg st="2" end="2"/>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4098">
                                            <p:txEl>
                                              <p:pRg st="2" end="2"/>
                                            </p:txEl>
                                          </p:spTgt>
                                        </p:tgtEl>
                                      </p:cBhvr>
                                      <p:to x="100000" y="60000"/>
                                    </p:animScale>
                                    <p:animScale>
                                      <p:cBhvr>
                                        <p:cTn id="36" dur="166" decel="50000">
                                          <p:stCondLst>
                                            <p:cond delay="676"/>
                                          </p:stCondLst>
                                        </p:cTn>
                                        <p:tgtEl>
                                          <p:spTgt spid="4098">
                                            <p:txEl>
                                              <p:pRg st="2" end="2"/>
                                            </p:txEl>
                                          </p:spTgt>
                                        </p:tgtEl>
                                      </p:cBhvr>
                                      <p:to x="100000" y="100000"/>
                                    </p:animScale>
                                    <p:animScale>
                                      <p:cBhvr>
                                        <p:cTn id="37" dur="26">
                                          <p:stCondLst>
                                            <p:cond delay="1312"/>
                                          </p:stCondLst>
                                        </p:cTn>
                                        <p:tgtEl>
                                          <p:spTgt spid="4098">
                                            <p:txEl>
                                              <p:pRg st="2" end="2"/>
                                            </p:txEl>
                                          </p:spTgt>
                                        </p:tgtEl>
                                      </p:cBhvr>
                                      <p:to x="100000" y="80000"/>
                                    </p:animScale>
                                    <p:animScale>
                                      <p:cBhvr>
                                        <p:cTn id="38" dur="166" decel="50000">
                                          <p:stCondLst>
                                            <p:cond delay="1338"/>
                                          </p:stCondLst>
                                        </p:cTn>
                                        <p:tgtEl>
                                          <p:spTgt spid="4098">
                                            <p:txEl>
                                              <p:pRg st="2" end="2"/>
                                            </p:txEl>
                                          </p:spTgt>
                                        </p:tgtEl>
                                      </p:cBhvr>
                                      <p:to x="100000" y="100000"/>
                                    </p:animScale>
                                    <p:animScale>
                                      <p:cBhvr>
                                        <p:cTn id="39" dur="26">
                                          <p:stCondLst>
                                            <p:cond delay="1642"/>
                                          </p:stCondLst>
                                        </p:cTn>
                                        <p:tgtEl>
                                          <p:spTgt spid="4098">
                                            <p:txEl>
                                              <p:pRg st="2" end="2"/>
                                            </p:txEl>
                                          </p:spTgt>
                                        </p:tgtEl>
                                      </p:cBhvr>
                                      <p:to x="100000" y="90000"/>
                                    </p:animScale>
                                    <p:animScale>
                                      <p:cBhvr>
                                        <p:cTn id="40" dur="166" decel="50000">
                                          <p:stCondLst>
                                            <p:cond delay="1668"/>
                                          </p:stCondLst>
                                        </p:cTn>
                                        <p:tgtEl>
                                          <p:spTgt spid="4098">
                                            <p:txEl>
                                              <p:pRg st="2" end="2"/>
                                            </p:txEl>
                                          </p:spTgt>
                                        </p:tgtEl>
                                      </p:cBhvr>
                                      <p:to x="100000" y="100000"/>
                                    </p:animScale>
                                    <p:animScale>
                                      <p:cBhvr>
                                        <p:cTn id="41" dur="26">
                                          <p:stCondLst>
                                            <p:cond delay="1808"/>
                                          </p:stCondLst>
                                        </p:cTn>
                                        <p:tgtEl>
                                          <p:spTgt spid="4098">
                                            <p:txEl>
                                              <p:pRg st="2" end="2"/>
                                            </p:txEl>
                                          </p:spTgt>
                                        </p:tgtEl>
                                      </p:cBhvr>
                                      <p:to x="100000" y="95000"/>
                                    </p:animScale>
                                    <p:animScale>
                                      <p:cBhvr>
                                        <p:cTn id="42" dur="166" decel="50000">
                                          <p:stCondLst>
                                            <p:cond delay="1834"/>
                                          </p:stCondLst>
                                        </p:cTn>
                                        <p:tgtEl>
                                          <p:spTgt spid="4098">
                                            <p:txEl>
                                              <p:pRg st="2" end="2"/>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4098">
                                            <p:txEl>
                                              <p:pRg st="3" end="3"/>
                                            </p:txEl>
                                          </p:spTgt>
                                        </p:tgtEl>
                                        <p:attrNameLst>
                                          <p:attrName>style.visibility</p:attrName>
                                        </p:attrNameLst>
                                      </p:cBhvr>
                                      <p:to>
                                        <p:strVal val="visible"/>
                                      </p:to>
                                    </p:set>
                                    <p:animEffect transition="in" filter="wipe(down)">
                                      <p:cBhvr>
                                        <p:cTn id="47" dur="580">
                                          <p:stCondLst>
                                            <p:cond delay="0"/>
                                          </p:stCondLst>
                                        </p:cTn>
                                        <p:tgtEl>
                                          <p:spTgt spid="4098">
                                            <p:txEl>
                                              <p:pRg st="3" end="3"/>
                                            </p:txEl>
                                          </p:spTgt>
                                        </p:tgtEl>
                                      </p:cBhvr>
                                    </p:animEffect>
                                    <p:anim calcmode="lin" valueType="num">
                                      <p:cBhvr>
                                        <p:cTn id="48" dur="1822" tmFilter="0,0; 0.14,0.36; 0.43,0.73; 0.71,0.91; 1.0,1.0">
                                          <p:stCondLst>
                                            <p:cond delay="0"/>
                                          </p:stCondLst>
                                        </p:cTn>
                                        <p:tgtEl>
                                          <p:spTgt spid="4098">
                                            <p:txEl>
                                              <p:pRg st="3" end="3"/>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4098">
                                            <p:txEl>
                                              <p:pRg st="3" end="3"/>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4098">
                                            <p:txEl>
                                              <p:pRg st="3" end="3"/>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4098">
                                            <p:txEl>
                                              <p:pRg st="3" end="3"/>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4098">
                                            <p:txEl>
                                              <p:pRg st="3" end="3"/>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4098">
                                            <p:txEl>
                                              <p:pRg st="3" end="3"/>
                                            </p:txEl>
                                          </p:spTgt>
                                        </p:tgtEl>
                                      </p:cBhvr>
                                      <p:to x="100000" y="60000"/>
                                    </p:animScale>
                                    <p:animScale>
                                      <p:cBhvr>
                                        <p:cTn id="54" dur="166" decel="50000">
                                          <p:stCondLst>
                                            <p:cond delay="676"/>
                                          </p:stCondLst>
                                        </p:cTn>
                                        <p:tgtEl>
                                          <p:spTgt spid="4098">
                                            <p:txEl>
                                              <p:pRg st="3" end="3"/>
                                            </p:txEl>
                                          </p:spTgt>
                                        </p:tgtEl>
                                      </p:cBhvr>
                                      <p:to x="100000" y="100000"/>
                                    </p:animScale>
                                    <p:animScale>
                                      <p:cBhvr>
                                        <p:cTn id="55" dur="26">
                                          <p:stCondLst>
                                            <p:cond delay="1312"/>
                                          </p:stCondLst>
                                        </p:cTn>
                                        <p:tgtEl>
                                          <p:spTgt spid="4098">
                                            <p:txEl>
                                              <p:pRg st="3" end="3"/>
                                            </p:txEl>
                                          </p:spTgt>
                                        </p:tgtEl>
                                      </p:cBhvr>
                                      <p:to x="100000" y="80000"/>
                                    </p:animScale>
                                    <p:animScale>
                                      <p:cBhvr>
                                        <p:cTn id="56" dur="166" decel="50000">
                                          <p:stCondLst>
                                            <p:cond delay="1338"/>
                                          </p:stCondLst>
                                        </p:cTn>
                                        <p:tgtEl>
                                          <p:spTgt spid="4098">
                                            <p:txEl>
                                              <p:pRg st="3" end="3"/>
                                            </p:txEl>
                                          </p:spTgt>
                                        </p:tgtEl>
                                      </p:cBhvr>
                                      <p:to x="100000" y="100000"/>
                                    </p:animScale>
                                    <p:animScale>
                                      <p:cBhvr>
                                        <p:cTn id="57" dur="26">
                                          <p:stCondLst>
                                            <p:cond delay="1642"/>
                                          </p:stCondLst>
                                        </p:cTn>
                                        <p:tgtEl>
                                          <p:spTgt spid="4098">
                                            <p:txEl>
                                              <p:pRg st="3" end="3"/>
                                            </p:txEl>
                                          </p:spTgt>
                                        </p:tgtEl>
                                      </p:cBhvr>
                                      <p:to x="100000" y="90000"/>
                                    </p:animScale>
                                    <p:animScale>
                                      <p:cBhvr>
                                        <p:cTn id="58" dur="166" decel="50000">
                                          <p:stCondLst>
                                            <p:cond delay="1668"/>
                                          </p:stCondLst>
                                        </p:cTn>
                                        <p:tgtEl>
                                          <p:spTgt spid="4098">
                                            <p:txEl>
                                              <p:pRg st="3" end="3"/>
                                            </p:txEl>
                                          </p:spTgt>
                                        </p:tgtEl>
                                      </p:cBhvr>
                                      <p:to x="100000" y="100000"/>
                                    </p:animScale>
                                    <p:animScale>
                                      <p:cBhvr>
                                        <p:cTn id="59" dur="26">
                                          <p:stCondLst>
                                            <p:cond delay="1808"/>
                                          </p:stCondLst>
                                        </p:cTn>
                                        <p:tgtEl>
                                          <p:spTgt spid="4098">
                                            <p:txEl>
                                              <p:pRg st="3" end="3"/>
                                            </p:txEl>
                                          </p:spTgt>
                                        </p:tgtEl>
                                      </p:cBhvr>
                                      <p:to x="100000" y="95000"/>
                                    </p:animScale>
                                    <p:animScale>
                                      <p:cBhvr>
                                        <p:cTn id="60" dur="166" decel="50000">
                                          <p:stCondLst>
                                            <p:cond delay="1834"/>
                                          </p:stCondLst>
                                        </p:cTn>
                                        <p:tgtEl>
                                          <p:spTgt spid="4098">
                                            <p:txEl>
                                              <p:pRg st="3" end="3"/>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4098">
                                            <p:txEl>
                                              <p:pRg st="4" end="4"/>
                                            </p:txEl>
                                          </p:spTgt>
                                        </p:tgtEl>
                                        <p:attrNameLst>
                                          <p:attrName>style.visibility</p:attrName>
                                        </p:attrNameLst>
                                      </p:cBhvr>
                                      <p:to>
                                        <p:strVal val="visible"/>
                                      </p:to>
                                    </p:set>
                                    <p:animEffect transition="in" filter="wipe(down)">
                                      <p:cBhvr>
                                        <p:cTn id="65" dur="580">
                                          <p:stCondLst>
                                            <p:cond delay="0"/>
                                          </p:stCondLst>
                                        </p:cTn>
                                        <p:tgtEl>
                                          <p:spTgt spid="4098">
                                            <p:txEl>
                                              <p:pRg st="4" end="4"/>
                                            </p:txEl>
                                          </p:spTgt>
                                        </p:tgtEl>
                                      </p:cBhvr>
                                    </p:animEffect>
                                    <p:anim calcmode="lin" valueType="num">
                                      <p:cBhvr>
                                        <p:cTn id="66" dur="1822" tmFilter="0,0; 0.14,0.36; 0.43,0.73; 0.71,0.91; 1.0,1.0">
                                          <p:stCondLst>
                                            <p:cond delay="0"/>
                                          </p:stCondLst>
                                        </p:cTn>
                                        <p:tgtEl>
                                          <p:spTgt spid="4098">
                                            <p:txEl>
                                              <p:pRg st="4" end="4"/>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4098">
                                            <p:txEl>
                                              <p:pRg st="4" end="4"/>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4098">
                                            <p:txEl>
                                              <p:pRg st="4" end="4"/>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4098">
                                            <p:txEl>
                                              <p:pRg st="4" end="4"/>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4098">
                                            <p:txEl>
                                              <p:pRg st="4" end="4"/>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4098">
                                            <p:txEl>
                                              <p:pRg st="4" end="4"/>
                                            </p:txEl>
                                          </p:spTgt>
                                        </p:tgtEl>
                                      </p:cBhvr>
                                      <p:to x="100000" y="60000"/>
                                    </p:animScale>
                                    <p:animScale>
                                      <p:cBhvr>
                                        <p:cTn id="72" dur="166" decel="50000">
                                          <p:stCondLst>
                                            <p:cond delay="676"/>
                                          </p:stCondLst>
                                        </p:cTn>
                                        <p:tgtEl>
                                          <p:spTgt spid="4098">
                                            <p:txEl>
                                              <p:pRg st="4" end="4"/>
                                            </p:txEl>
                                          </p:spTgt>
                                        </p:tgtEl>
                                      </p:cBhvr>
                                      <p:to x="100000" y="100000"/>
                                    </p:animScale>
                                    <p:animScale>
                                      <p:cBhvr>
                                        <p:cTn id="73" dur="26">
                                          <p:stCondLst>
                                            <p:cond delay="1312"/>
                                          </p:stCondLst>
                                        </p:cTn>
                                        <p:tgtEl>
                                          <p:spTgt spid="4098">
                                            <p:txEl>
                                              <p:pRg st="4" end="4"/>
                                            </p:txEl>
                                          </p:spTgt>
                                        </p:tgtEl>
                                      </p:cBhvr>
                                      <p:to x="100000" y="80000"/>
                                    </p:animScale>
                                    <p:animScale>
                                      <p:cBhvr>
                                        <p:cTn id="74" dur="166" decel="50000">
                                          <p:stCondLst>
                                            <p:cond delay="1338"/>
                                          </p:stCondLst>
                                        </p:cTn>
                                        <p:tgtEl>
                                          <p:spTgt spid="4098">
                                            <p:txEl>
                                              <p:pRg st="4" end="4"/>
                                            </p:txEl>
                                          </p:spTgt>
                                        </p:tgtEl>
                                      </p:cBhvr>
                                      <p:to x="100000" y="100000"/>
                                    </p:animScale>
                                    <p:animScale>
                                      <p:cBhvr>
                                        <p:cTn id="75" dur="26">
                                          <p:stCondLst>
                                            <p:cond delay="1642"/>
                                          </p:stCondLst>
                                        </p:cTn>
                                        <p:tgtEl>
                                          <p:spTgt spid="4098">
                                            <p:txEl>
                                              <p:pRg st="4" end="4"/>
                                            </p:txEl>
                                          </p:spTgt>
                                        </p:tgtEl>
                                      </p:cBhvr>
                                      <p:to x="100000" y="90000"/>
                                    </p:animScale>
                                    <p:animScale>
                                      <p:cBhvr>
                                        <p:cTn id="76" dur="166" decel="50000">
                                          <p:stCondLst>
                                            <p:cond delay="1668"/>
                                          </p:stCondLst>
                                        </p:cTn>
                                        <p:tgtEl>
                                          <p:spTgt spid="4098">
                                            <p:txEl>
                                              <p:pRg st="4" end="4"/>
                                            </p:txEl>
                                          </p:spTgt>
                                        </p:tgtEl>
                                      </p:cBhvr>
                                      <p:to x="100000" y="100000"/>
                                    </p:animScale>
                                    <p:animScale>
                                      <p:cBhvr>
                                        <p:cTn id="77" dur="26">
                                          <p:stCondLst>
                                            <p:cond delay="1808"/>
                                          </p:stCondLst>
                                        </p:cTn>
                                        <p:tgtEl>
                                          <p:spTgt spid="4098">
                                            <p:txEl>
                                              <p:pRg st="4" end="4"/>
                                            </p:txEl>
                                          </p:spTgt>
                                        </p:tgtEl>
                                      </p:cBhvr>
                                      <p:to x="100000" y="95000"/>
                                    </p:animScale>
                                    <p:animScale>
                                      <p:cBhvr>
                                        <p:cTn id="78" dur="166" decel="50000">
                                          <p:stCondLst>
                                            <p:cond delay="1834"/>
                                          </p:stCondLst>
                                        </p:cTn>
                                        <p:tgtEl>
                                          <p:spTgt spid="4098">
                                            <p:txEl>
                                              <p:pRg st="4" end="4"/>
                                            </p:txEl>
                                          </p:spTgt>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4098">
                                            <p:txEl>
                                              <p:pRg st="5" end="5"/>
                                            </p:txEl>
                                          </p:spTgt>
                                        </p:tgtEl>
                                        <p:attrNameLst>
                                          <p:attrName>style.visibility</p:attrName>
                                        </p:attrNameLst>
                                      </p:cBhvr>
                                      <p:to>
                                        <p:strVal val="visible"/>
                                      </p:to>
                                    </p:set>
                                    <p:animEffect transition="in" filter="wipe(down)">
                                      <p:cBhvr>
                                        <p:cTn id="83" dur="580">
                                          <p:stCondLst>
                                            <p:cond delay="0"/>
                                          </p:stCondLst>
                                        </p:cTn>
                                        <p:tgtEl>
                                          <p:spTgt spid="4098">
                                            <p:txEl>
                                              <p:pRg st="5" end="5"/>
                                            </p:txEl>
                                          </p:spTgt>
                                        </p:tgtEl>
                                      </p:cBhvr>
                                    </p:animEffect>
                                    <p:anim calcmode="lin" valueType="num">
                                      <p:cBhvr>
                                        <p:cTn id="84" dur="1822" tmFilter="0,0; 0.14,0.36; 0.43,0.73; 0.71,0.91; 1.0,1.0">
                                          <p:stCondLst>
                                            <p:cond delay="0"/>
                                          </p:stCondLst>
                                        </p:cTn>
                                        <p:tgtEl>
                                          <p:spTgt spid="4098">
                                            <p:txEl>
                                              <p:pRg st="5" end="5"/>
                                            </p:txEl>
                                          </p:spTgt>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4098">
                                            <p:txEl>
                                              <p:pRg st="5" end="5"/>
                                            </p:txEl>
                                          </p:spTgt>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4098">
                                            <p:txEl>
                                              <p:pRg st="5" end="5"/>
                                            </p:txEl>
                                          </p:spTgt>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4098">
                                            <p:txEl>
                                              <p:pRg st="5" end="5"/>
                                            </p:txEl>
                                          </p:spTgt>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4098">
                                            <p:txEl>
                                              <p:pRg st="5" end="5"/>
                                            </p:txEl>
                                          </p:spTgt>
                                        </p:tgtEl>
                                        <p:attrNameLst>
                                          <p:attrName>ppt_y</p:attrName>
                                        </p:attrNameLst>
                                      </p:cBhvr>
                                      <p:tavLst>
                                        <p:tav tm="0" fmla="#ppt_y-sin(pi*$)/81">
                                          <p:val>
                                            <p:fltVal val="0"/>
                                          </p:val>
                                        </p:tav>
                                        <p:tav tm="100000">
                                          <p:val>
                                            <p:fltVal val="1"/>
                                          </p:val>
                                        </p:tav>
                                      </p:tavLst>
                                    </p:anim>
                                    <p:animScale>
                                      <p:cBhvr>
                                        <p:cTn id="89" dur="26">
                                          <p:stCondLst>
                                            <p:cond delay="650"/>
                                          </p:stCondLst>
                                        </p:cTn>
                                        <p:tgtEl>
                                          <p:spTgt spid="4098">
                                            <p:txEl>
                                              <p:pRg st="5" end="5"/>
                                            </p:txEl>
                                          </p:spTgt>
                                        </p:tgtEl>
                                      </p:cBhvr>
                                      <p:to x="100000" y="60000"/>
                                    </p:animScale>
                                    <p:animScale>
                                      <p:cBhvr>
                                        <p:cTn id="90" dur="166" decel="50000">
                                          <p:stCondLst>
                                            <p:cond delay="676"/>
                                          </p:stCondLst>
                                        </p:cTn>
                                        <p:tgtEl>
                                          <p:spTgt spid="4098">
                                            <p:txEl>
                                              <p:pRg st="5" end="5"/>
                                            </p:txEl>
                                          </p:spTgt>
                                        </p:tgtEl>
                                      </p:cBhvr>
                                      <p:to x="100000" y="100000"/>
                                    </p:animScale>
                                    <p:animScale>
                                      <p:cBhvr>
                                        <p:cTn id="91" dur="26">
                                          <p:stCondLst>
                                            <p:cond delay="1312"/>
                                          </p:stCondLst>
                                        </p:cTn>
                                        <p:tgtEl>
                                          <p:spTgt spid="4098">
                                            <p:txEl>
                                              <p:pRg st="5" end="5"/>
                                            </p:txEl>
                                          </p:spTgt>
                                        </p:tgtEl>
                                      </p:cBhvr>
                                      <p:to x="100000" y="80000"/>
                                    </p:animScale>
                                    <p:animScale>
                                      <p:cBhvr>
                                        <p:cTn id="92" dur="166" decel="50000">
                                          <p:stCondLst>
                                            <p:cond delay="1338"/>
                                          </p:stCondLst>
                                        </p:cTn>
                                        <p:tgtEl>
                                          <p:spTgt spid="4098">
                                            <p:txEl>
                                              <p:pRg st="5" end="5"/>
                                            </p:txEl>
                                          </p:spTgt>
                                        </p:tgtEl>
                                      </p:cBhvr>
                                      <p:to x="100000" y="100000"/>
                                    </p:animScale>
                                    <p:animScale>
                                      <p:cBhvr>
                                        <p:cTn id="93" dur="26">
                                          <p:stCondLst>
                                            <p:cond delay="1642"/>
                                          </p:stCondLst>
                                        </p:cTn>
                                        <p:tgtEl>
                                          <p:spTgt spid="4098">
                                            <p:txEl>
                                              <p:pRg st="5" end="5"/>
                                            </p:txEl>
                                          </p:spTgt>
                                        </p:tgtEl>
                                      </p:cBhvr>
                                      <p:to x="100000" y="90000"/>
                                    </p:animScale>
                                    <p:animScale>
                                      <p:cBhvr>
                                        <p:cTn id="94" dur="166" decel="50000">
                                          <p:stCondLst>
                                            <p:cond delay="1668"/>
                                          </p:stCondLst>
                                        </p:cTn>
                                        <p:tgtEl>
                                          <p:spTgt spid="4098">
                                            <p:txEl>
                                              <p:pRg st="5" end="5"/>
                                            </p:txEl>
                                          </p:spTgt>
                                        </p:tgtEl>
                                      </p:cBhvr>
                                      <p:to x="100000" y="100000"/>
                                    </p:animScale>
                                    <p:animScale>
                                      <p:cBhvr>
                                        <p:cTn id="95" dur="26">
                                          <p:stCondLst>
                                            <p:cond delay="1808"/>
                                          </p:stCondLst>
                                        </p:cTn>
                                        <p:tgtEl>
                                          <p:spTgt spid="4098">
                                            <p:txEl>
                                              <p:pRg st="5" end="5"/>
                                            </p:txEl>
                                          </p:spTgt>
                                        </p:tgtEl>
                                      </p:cBhvr>
                                      <p:to x="100000" y="95000"/>
                                    </p:animScale>
                                    <p:animScale>
                                      <p:cBhvr>
                                        <p:cTn id="96" dur="166" decel="50000">
                                          <p:stCondLst>
                                            <p:cond delay="1834"/>
                                          </p:stCondLst>
                                        </p:cTn>
                                        <p:tgtEl>
                                          <p:spTgt spid="4098">
                                            <p:txEl>
                                              <p:pRg st="5" end="5"/>
                                            </p:txEl>
                                          </p:spTgt>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grpId="0" nodeType="clickEffect">
                                  <p:stCondLst>
                                    <p:cond delay="0"/>
                                  </p:stCondLst>
                                  <p:childTnLst>
                                    <p:set>
                                      <p:cBhvr>
                                        <p:cTn id="100" dur="1" fill="hold">
                                          <p:stCondLst>
                                            <p:cond delay="0"/>
                                          </p:stCondLst>
                                        </p:cTn>
                                        <p:tgtEl>
                                          <p:spTgt spid="4098">
                                            <p:txEl>
                                              <p:pRg st="6" end="6"/>
                                            </p:txEl>
                                          </p:spTgt>
                                        </p:tgtEl>
                                        <p:attrNameLst>
                                          <p:attrName>style.visibility</p:attrName>
                                        </p:attrNameLst>
                                      </p:cBhvr>
                                      <p:to>
                                        <p:strVal val="visible"/>
                                      </p:to>
                                    </p:set>
                                    <p:animEffect transition="in" filter="wipe(down)">
                                      <p:cBhvr>
                                        <p:cTn id="101" dur="580">
                                          <p:stCondLst>
                                            <p:cond delay="0"/>
                                          </p:stCondLst>
                                        </p:cTn>
                                        <p:tgtEl>
                                          <p:spTgt spid="4098">
                                            <p:txEl>
                                              <p:pRg st="6" end="6"/>
                                            </p:txEl>
                                          </p:spTgt>
                                        </p:tgtEl>
                                      </p:cBhvr>
                                    </p:animEffect>
                                    <p:anim calcmode="lin" valueType="num">
                                      <p:cBhvr>
                                        <p:cTn id="102" dur="1822" tmFilter="0,0; 0.14,0.36; 0.43,0.73; 0.71,0.91; 1.0,1.0">
                                          <p:stCondLst>
                                            <p:cond delay="0"/>
                                          </p:stCondLst>
                                        </p:cTn>
                                        <p:tgtEl>
                                          <p:spTgt spid="4098">
                                            <p:txEl>
                                              <p:pRg st="6" end="6"/>
                                            </p:txEl>
                                          </p:spTgt>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4098">
                                            <p:txEl>
                                              <p:pRg st="6" end="6"/>
                                            </p:txEl>
                                          </p:spTgt>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4098">
                                            <p:txEl>
                                              <p:pRg st="6" end="6"/>
                                            </p:txEl>
                                          </p:spTgt>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4098">
                                            <p:txEl>
                                              <p:pRg st="6" end="6"/>
                                            </p:txEl>
                                          </p:spTgt>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4098">
                                            <p:txEl>
                                              <p:pRg st="6" end="6"/>
                                            </p:txEl>
                                          </p:spTgt>
                                        </p:tgtEl>
                                        <p:attrNameLst>
                                          <p:attrName>ppt_y</p:attrName>
                                        </p:attrNameLst>
                                      </p:cBhvr>
                                      <p:tavLst>
                                        <p:tav tm="0" fmla="#ppt_y-sin(pi*$)/81">
                                          <p:val>
                                            <p:fltVal val="0"/>
                                          </p:val>
                                        </p:tav>
                                        <p:tav tm="100000">
                                          <p:val>
                                            <p:fltVal val="1"/>
                                          </p:val>
                                        </p:tav>
                                      </p:tavLst>
                                    </p:anim>
                                    <p:animScale>
                                      <p:cBhvr>
                                        <p:cTn id="107" dur="26">
                                          <p:stCondLst>
                                            <p:cond delay="650"/>
                                          </p:stCondLst>
                                        </p:cTn>
                                        <p:tgtEl>
                                          <p:spTgt spid="4098">
                                            <p:txEl>
                                              <p:pRg st="6" end="6"/>
                                            </p:txEl>
                                          </p:spTgt>
                                        </p:tgtEl>
                                      </p:cBhvr>
                                      <p:to x="100000" y="60000"/>
                                    </p:animScale>
                                    <p:animScale>
                                      <p:cBhvr>
                                        <p:cTn id="108" dur="166" decel="50000">
                                          <p:stCondLst>
                                            <p:cond delay="676"/>
                                          </p:stCondLst>
                                        </p:cTn>
                                        <p:tgtEl>
                                          <p:spTgt spid="4098">
                                            <p:txEl>
                                              <p:pRg st="6" end="6"/>
                                            </p:txEl>
                                          </p:spTgt>
                                        </p:tgtEl>
                                      </p:cBhvr>
                                      <p:to x="100000" y="100000"/>
                                    </p:animScale>
                                    <p:animScale>
                                      <p:cBhvr>
                                        <p:cTn id="109" dur="26">
                                          <p:stCondLst>
                                            <p:cond delay="1312"/>
                                          </p:stCondLst>
                                        </p:cTn>
                                        <p:tgtEl>
                                          <p:spTgt spid="4098">
                                            <p:txEl>
                                              <p:pRg st="6" end="6"/>
                                            </p:txEl>
                                          </p:spTgt>
                                        </p:tgtEl>
                                      </p:cBhvr>
                                      <p:to x="100000" y="80000"/>
                                    </p:animScale>
                                    <p:animScale>
                                      <p:cBhvr>
                                        <p:cTn id="110" dur="166" decel="50000">
                                          <p:stCondLst>
                                            <p:cond delay="1338"/>
                                          </p:stCondLst>
                                        </p:cTn>
                                        <p:tgtEl>
                                          <p:spTgt spid="4098">
                                            <p:txEl>
                                              <p:pRg st="6" end="6"/>
                                            </p:txEl>
                                          </p:spTgt>
                                        </p:tgtEl>
                                      </p:cBhvr>
                                      <p:to x="100000" y="100000"/>
                                    </p:animScale>
                                    <p:animScale>
                                      <p:cBhvr>
                                        <p:cTn id="111" dur="26">
                                          <p:stCondLst>
                                            <p:cond delay="1642"/>
                                          </p:stCondLst>
                                        </p:cTn>
                                        <p:tgtEl>
                                          <p:spTgt spid="4098">
                                            <p:txEl>
                                              <p:pRg st="6" end="6"/>
                                            </p:txEl>
                                          </p:spTgt>
                                        </p:tgtEl>
                                      </p:cBhvr>
                                      <p:to x="100000" y="90000"/>
                                    </p:animScale>
                                    <p:animScale>
                                      <p:cBhvr>
                                        <p:cTn id="112" dur="166" decel="50000">
                                          <p:stCondLst>
                                            <p:cond delay="1668"/>
                                          </p:stCondLst>
                                        </p:cTn>
                                        <p:tgtEl>
                                          <p:spTgt spid="4098">
                                            <p:txEl>
                                              <p:pRg st="6" end="6"/>
                                            </p:txEl>
                                          </p:spTgt>
                                        </p:tgtEl>
                                      </p:cBhvr>
                                      <p:to x="100000" y="100000"/>
                                    </p:animScale>
                                    <p:animScale>
                                      <p:cBhvr>
                                        <p:cTn id="113" dur="26">
                                          <p:stCondLst>
                                            <p:cond delay="1808"/>
                                          </p:stCondLst>
                                        </p:cTn>
                                        <p:tgtEl>
                                          <p:spTgt spid="4098">
                                            <p:txEl>
                                              <p:pRg st="6" end="6"/>
                                            </p:txEl>
                                          </p:spTgt>
                                        </p:tgtEl>
                                      </p:cBhvr>
                                      <p:to x="100000" y="95000"/>
                                    </p:animScale>
                                    <p:animScale>
                                      <p:cBhvr>
                                        <p:cTn id="114" dur="166" decel="50000">
                                          <p:stCondLst>
                                            <p:cond delay="1834"/>
                                          </p:stCondLst>
                                        </p:cTn>
                                        <p:tgtEl>
                                          <p:spTgt spid="4098">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E0D9E-C7E5-465D-BF2A-74F2DAFEC9CD}"/>
              </a:ext>
            </a:extLst>
          </p:cNvPr>
          <p:cNvSpPr>
            <a:spLocks noGrp="1"/>
          </p:cNvSpPr>
          <p:nvPr>
            <p:ph type="title"/>
          </p:nvPr>
        </p:nvSpPr>
        <p:spPr>
          <a:xfrm>
            <a:off x="5076056" y="274638"/>
            <a:ext cx="3610744" cy="850106"/>
          </a:xfrm>
        </p:spPr>
        <p:txBody>
          <a:bodyPr/>
          <a:lstStyle/>
          <a:p>
            <a:r>
              <a:rPr lang="en-GB" b="1" dirty="0">
                <a:solidFill>
                  <a:srgbClr val="0033CC"/>
                </a:solidFill>
              </a:rPr>
              <a:t>Introduction</a:t>
            </a:r>
          </a:p>
        </p:txBody>
      </p:sp>
      <p:sp>
        <p:nvSpPr>
          <p:cNvPr id="3" name="Content Placeholder 2">
            <a:extLst>
              <a:ext uri="{FF2B5EF4-FFF2-40B4-BE49-F238E27FC236}">
                <a16:creationId xmlns:a16="http://schemas.microsoft.com/office/drawing/2014/main" id="{0033561F-20FC-47EB-A50C-3B8B9116AB7A}"/>
              </a:ext>
            </a:extLst>
          </p:cNvPr>
          <p:cNvSpPr>
            <a:spLocks noGrp="1"/>
          </p:cNvSpPr>
          <p:nvPr>
            <p:ph idx="1"/>
          </p:nvPr>
        </p:nvSpPr>
        <p:spPr>
          <a:xfrm>
            <a:off x="0" y="3039811"/>
            <a:ext cx="9201262" cy="2453135"/>
          </a:xfrm>
        </p:spPr>
        <p:txBody>
          <a:bodyPr/>
          <a:lstStyle/>
          <a:p>
            <a:pPr lvl="0" algn="ctr" eaLnBrk="1" hangingPunct="1">
              <a:buNone/>
            </a:pPr>
            <a:r>
              <a:rPr lang="en-GB" altLang="en-US" dirty="0">
                <a:solidFill>
                  <a:srgbClr val="00CC00"/>
                </a:solidFill>
                <a:latin typeface="Arial Nova" panose="020B0504020202020204" pitchFamily="34" charset="0"/>
              </a:rPr>
              <a:t>Mamma’s Food is proudly providing an unique technology service for the nation with an intention of maintain public healthy life style and income generating option to housewives.</a:t>
            </a:r>
          </a:p>
          <a:p>
            <a:endParaRPr lang="en-GB" dirty="0"/>
          </a:p>
        </p:txBody>
      </p:sp>
      <p:sp>
        <p:nvSpPr>
          <p:cNvPr id="4" name="Date Placeholder 3">
            <a:extLst>
              <a:ext uri="{FF2B5EF4-FFF2-40B4-BE49-F238E27FC236}">
                <a16:creationId xmlns:a16="http://schemas.microsoft.com/office/drawing/2014/main" id="{B50F1771-D4AA-43FA-8183-FADB5D59151E}"/>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D03D957F-153B-4C5A-A607-144515243644}"/>
              </a:ext>
            </a:extLst>
          </p:cNvPr>
          <p:cNvSpPr>
            <a:spLocks noGrp="1"/>
          </p:cNvSpPr>
          <p:nvPr>
            <p:ph type="ftr" sz="quarter" idx="11"/>
          </p:nvPr>
        </p:nvSpPr>
        <p:spPr/>
        <p:txBody>
          <a:bodyPr/>
          <a:lstStyle/>
          <a:p>
            <a:pPr>
              <a:defRPr/>
            </a:pPr>
            <a:r>
              <a:rPr lang="en-GB" altLang="en-US" dirty="0"/>
              <a:t>Mary March</a:t>
            </a:r>
          </a:p>
        </p:txBody>
      </p:sp>
      <p:pic>
        <p:nvPicPr>
          <p:cNvPr id="7" name="Picture 6">
            <a:extLst>
              <a:ext uri="{FF2B5EF4-FFF2-40B4-BE49-F238E27FC236}">
                <a16:creationId xmlns:a16="http://schemas.microsoft.com/office/drawing/2014/main" id="{ABB7838A-6E51-4BED-A8E3-759F07367A61}"/>
              </a:ext>
            </a:extLst>
          </p:cNvPr>
          <p:cNvPicPr>
            <a:picLocks noChangeAspect="1"/>
          </p:cNvPicPr>
          <p:nvPr/>
        </p:nvPicPr>
        <p:blipFill>
          <a:blip r:embed="rId2"/>
          <a:stretch>
            <a:fillRect/>
          </a:stretch>
        </p:blipFill>
        <p:spPr>
          <a:xfrm>
            <a:off x="238874" y="391072"/>
            <a:ext cx="4096615" cy="2453135"/>
          </a:xfrm>
          <a:prstGeom prst="rect">
            <a:avLst/>
          </a:prstGeom>
        </p:spPr>
      </p:pic>
    </p:spTree>
    <p:extLst>
      <p:ext uri="{BB962C8B-B14F-4D97-AF65-F5344CB8AC3E}">
        <p14:creationId xmlns:p14="http://schemas.microsoft.com/office/powerpoint/2010/main" val="953554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a:extLst>
              <a:ext uri="{FF2B5EF4-FFF2-40B4-BE49-F238E27FC236}">
                <a16:creationId xmlns:a16="http://schemas.microsoft.com/office/drawing/2014/main" id="{178F996D-8B42-4C3C-A64B-732CBA780BAF}"/>
              </a:ext>
            </a:extLst>
          </p:cNvPr>
          <p:cNvSpPr>
            <a:spLocks noGrp="1"/>
          </p:cNvSpPr>
          <p:nvPr>
            <p:ph type="title"/>
          </p:nvPr>
        </p:nvSpPr>
        <p:spPr>
          <a:xfrm>
            <a:off x="107504" y="115888"/>
            <a:ext cx="3744416" cy="648816"/>
          </a:xfrm>
        </p:spPr>
        <p:txBody>
          <a:bodyPr/>
          <a:lstStyle/>
          <a:p>
            <a:pPr eaLnBrk="1" hangingPunct="1"/>
            <a:r>
              <a:rPr lang="en-GB" altLang="en-US" sz="3600" b="1" dirty="0">
                <a:solidFill>
                  <a:srgbClr val="0066CC"/>
                </a:solidFill>
              </a:rPr>
              <a:t>Business Model</a:t>
            </a:r>
          </a:p>
        </p:txBody>
      </p:sp>
      <p:sp>
        <p:nvSpPr>
          <p:cNvPr id="5123" name="Rectangle 5">
            <a:extLst>
              <a:ext uri="{FF2B5EF4-FFF2-40B4-BE49-F238E27FC236}">
                <a16:creationId xmlns:a16="http://schemas.microsoft.com/office/drawing/2014/main" id="{70C48D34-7756-4F52-8E57-F9E162936CA6}"/>
              </a:ext>
            </a:extLst>
          </p:cNvPr>
          <p:cNvSpPr>
            <a:spLocks noGrp="1"/>
          </p:cNvSpPr>
          <p:nvPr>
            <p:ph idx="1"/>
          </p:nvPr>
        </p:nvSpPr>
        <p:spPr>
          <a:xfrm>
            <a:off x="168896" y="1412875"/>
            <a:ext cx="8229600" cy="4032250"/>
          </a:xfrm>
        </p:spPr>
        <p:txBody>
          <a:bodyPr/>
          <a:lstStyle/>
          <a:p>
            <a:pPr eaLnBrk="1" hangingPunct="1">
              <a:buNone/>
            </a:pPr>
            <a:endParaRPr lang="en-GB" altLang="en-US" sz="2000" dirty="0"/>
          </a:p>
          <a:p>
            <a:pPr eaLnBrk="1" hangingPunct="1">
              <a:buFont typeface="Wingdings" panose="05000000000000000000" pitchFamily="2" charset="2"/>
              <a:buChar char="Ø"/>
            </a:pPr>
            <a:r>
              <a:rPr lang="en-GB" altLang="en-US" sz="2000" b="1" dirty="0">
                <a:solidFill>
                  <a:srgbClr val="FF3300"/>
                </a:solidFill>
              </a:rPr>
              <a:t>Mamma’s food operation resembled to Amazon, eBay, Uber and Just eat category. </a:t>
            </a:r>
          </a:p>
          <a:p>
            <a:pPr marL="0" indent="0" eaLnBrk="1" hangingPunct="1">
              <a:buNone/>
            </a:pPr>
            <a:endParaRPr lang="en-GB" altLang="en-US" sz="2000" b="1" dirty="0">
              <a:solidFill>
                <a:srgbClr val="FF3300"/>
              </a:solidFill>
            </a:endParaRPr>
          </a:p>
          <a:p>
            <a:pPr eaLnBrk="1" hangingPunct="1">
              <a:buFont typeface="Wingdings" panose="05000000000000000000" pitchFamily="2" charset="2"/>
              <a:buChar char="Ø"/>
            </a:pPr>
            <a:r>
              <a:rPr lang="en-GB" altLang="en-US" sz="2000" b="1" dirty="0">
                <a:solidFill>
                  <a:srgbClr val="FF3300"/>
                </a:solidFill>
              </a:rPr>
              <a:t>We only provide technology platform and mobile apps to utilise for homemade fast food suppliers (housewives} and consumers, </a:t>
            </a:r>
          </a:p>
          <a:p>
            <a:pPr marL="0" indent="0" eaLnBrk="1" hangingPunct="1">
              <a:buNone/>
            </a:pPr>
            <a:endParaRPr lang="en-GB" altLang="en-US" sz="2000" b="1" dirty="0">
              <a:solidFill>
                <a:srgbClr val="FF3300"/>
              </a:solidFill>
            </a:endParaRPr>
          </a:p>
          <a:p>
            <a:pPr eaLnBrk="1" hangingPunct="1">
              <a:buFont typeface="Wingdings" panose="05000000000000000000" pitchFamily="2" charset="2"/>
              <a:buChar char="Ø"/>
            </a:pPr>
            <a:r>
              <a:rPr lang="en-GB" altLang="en-US" sz="2000" b="1" dirty="0">
                <a:solidFill>
                  <a:srgbClr val="FF3300"/>
                </a:solidFill>
              </a:rPr>
              <a:t>Vending machine manufacturer will install the machines with one-year lease repayment basis including maintenance contract. </a:t>
            </a:r>
          </a:p>
          <a:p>
            <a:pPr marL="0" indent="0" eaLnBrk="1" hangingPunct="1">
              <a:buNone/>
            </a:pPr>
            <a:endParaRPr lang="en-GB" altLang="en-US" sz="2000" b="1" dirty="0">
              <a:solidFill>
                <a:srgbClr val="FF3300"/>
              </a:solidFill>
            </a:endParaRPr>
          </a:p>
          <a:p>
            <a:pPr eaLnBrk="1" hangingPunct="1">
              <a:buFont typeface="Wingdings" panose="05000000000000000000" pitchFamily="2" charset="2"/>
              <a:buChar char="Ø"/>
            </a:pPr>
            <a:r>
              <a:rPr lang="en-GB" altLang="en-US" sz="2000" b="1" dirty="0">
                <a:solidFill>
                  <a:srgbClr val="FF3300"/>
                </a:solidFill>
              </a:rPr>
              <a:t>The company revenue will be generated as service charge of 25% from the total turnover.</a:t>
            </a:r>
          </a:p>
        </p:txBody>
      </p:sp>
      <p:sp>
        <p:nvSpPr>
          <p:cNvPr id="5124" name="Date Placeholder 3">
            <a:extLst>
              <a:ext uri="{FF2B5EF4-FFF2-40B4-BE49-F238E27FC236}">
                <a16:creationId xmlns:a16="http://schemas.microsoft.com/office/drawing/2014/main" id="{A72A17B2-93C4-424E-97FB-561656BE28F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85108F7-0DD2-444A-B053-E61A4A77227F}"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513827D6-7A79-46C5-BEAB-93786C811BF8}"/>
              </a:ext>
            </a:extLst>
          </p:cNvPr>
          <p:cNvSpPr>
            <a:spLocks noGrp="1"/>
          </p:cNvSpPr>
          <p:nvPr>
            <p:ph type="ftr" sz="quarter" idx="11"/>
          </p:nvPr>
        </p:nvSpPr>
        <p:spPr/>
        <p:txBody>
          <a:bodyPr/>
          <a:lstStyle/>
          <a:p>
            <a:pPr>
              <a:defRPr/>
            </a:pPr>
            <a:r>
              <a:rPr lang="en-GB" altLang="en-US" dirty="0"/>
              <a:t>Mary March</a:t>
            </a:r>
          </a:p>
        </p:txBody>
      </p:sp>
      <p:pic>
        <p:nvPicPr>
          <p:cNvPr id="2" name="Picture 1">
            <a:extLst>
              <a:ext uri="{FF2B5EF4-FFF2-40B4-BE49-F238E27FC236}">
                <a16:creationId xmlns:a16="http://schemas.microsoft.com/office/drawing/2014/main" id="{58656B6C-40B3-4E7A-95D9-451102E667A1}"/>
              </a:ext>
            </a:extLst>
          </p:cNvPr>
          <p:cNvPicPr>
            <a:picLocks noChangeAspect="1"/>
          </p:cNvPicPr>
          <p:nvPr/>
        </p:nvPicPr>
        <p:blipFill>
          <a:blip r:embed="rId3"/>
          <a:stretch>
            <a:fillRect/>
          </a:stretch>
        </p:blipFill>
        <p:spPr>
          <a:xfrm>
            <a:off x="6389757" y="122594"/>
            <a:ext cx="2646739" cy="158492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animEffect transition="in" filter="fade">
                                      <p:cBhvr>
                                        <p:cTn id="7" dur="1000"/>
                                        <p:tgtEl>
                                          <p:spTgt spid="5123">
                                            <p:txEl>
                                              <p:pRg st="1" end="1"/>
                                            </p:txEl>
                                          </p:spTgt>
                                        </p:tgtEl>
                                      </p:cBhvr>
                                    </p:animEffect>
                                    <p:anim calcmode="lin" valueType="num">
                                      <p:cBhvr>
                                        <p:cTn id="8" dur="1000" fill="hold"/>
                                        <p:tgtEl>
                                          <p:spTgt spid="512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1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23">
                                            <p:txEl>
                                              <p:pRg st="3" end="3"/>
                                            </p:txEl>
                                          </p:spTgt>
                                        </p:tgtEl>
                                        <p:attrNameLst>
                                          <p:attrName>style.visibility</p:attrName>
                                        </p:attrNameLst>
                                      </p:cBhvr>
                                      <p:to>
                                        <p:strVal val="visible"/>
                                      </p:to>
                                    </p:set>
                                    <p:animEffect transition="in" filter="fade">
                                      <p:cBhvr>
                                        <p:cTn id="14" dur="1000"/>
                                        <p:tgtEl>
                                          <p:spTgt spid="5123">
                                            <p:txEl>
                                              <p:pRg st="3" end="3"/>
                                            </p:txEl>
                                          </p:spTgt>
                                        </p:tgtEl>
                                      </p:cBhvr>
                                    </p:animEffect>
                                    <p:anim calcmode="lin" valueType="num">
                                      <p:cBhvr>
                                        <p:cTn id="15"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123">
                                            <p:txEl>
                                              <p:pRg st="5" end="5"/>
                                            </p:txEl>
                                          </p:spTgt>
                                        </p:tgtEl>
                                        <p:attrNameLst>
                                          <p:attrName>style.visibility</p:attrName>
                                        </p:attrNameLst>
                                      </p:cBhvr>
                                      <p:to>
                                        <p:strVal val="visible"/>
                                      </p:to>
                                    </p:set>
                                    <p:animEffect transition="in" filter="fade">
                                      <p:cBhvr>
                                        <p:cTn id="21" dur="1000"/>
                                        <p:tgtEl>
                                          <p:spTgt spid="5123">
                                            <p:txEl>
                                              <p:pRg st="5" end="5"/>
                                            </p:txEl>
                                          </p:spTgt>
                                        </p:tgtEl>
                                      </p:cBhvr>
                                    </p:animEffect>
                                    <p:anim calcmode="lin" valueType="num">
                                      <p:cBhvr>
                                        <p:cTn id="22" dur="1000" fill="hold"/>
                                        <p:tgtEl>
                                          <p:spTgt spid="512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512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123">
                                            <p:txEl>
                                              <p:pRg st="7" end="7"/>
                                            </p:txEl>
                                          </p:spTgt>
                                        </p:tgtEl>
                                        <p:attrNameLst>
                                          <p:attrName>style.visibility</p:attrName>
                                        </p:attrNameLst>
                                      </p:cBhvr>
                                      <p:to>
                                        <p:strVal val="visible"/>
                                      </p:to>
                                    </p:set>
                                    <p:animEffect transition="in" filter="fade">
                                      <p:cBhvr>
                                        <p:cTn id="28" dur="1000"/>
                                        <p:tgtEl>
                                          <p:spTgt spid="5123">
                                            <p:txEl>
                                              <p:pRg st="7" end="7"/>
                                            </p:txEl>
                                          </p:spTgt>
                                        </p:tgtEl>
                                      </p:cBhvr>
                                    </p:animEffect>
                                    <p:anim calcmode="lin" valueType="num">
                                      <p:cBhvr>
                                        <p:cTn id="29" dur="1000" fill="hold"/>
                                        <p:tgtEl>
                                          <p:spTgt spid="512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512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1C715-D54B-4964-A542-3891B5D58365}"/>
              </a:ext>
            </a:extLst>
          </p:cNvPr>
          <p:cNvSpPr>
            <a:spLocks noGrp="1"/>
          </p:cNvSpPr>
          <p:nvPr>
            <p:ph type="title"/>
          </p:nvPr>
        </p:nvSpPr>
        <p:spPr>
          <a:xfrm>
            <a:off x="457200" y="45263"/>
            <a:ext cx="8229600" cy="778098"/>
          </a:xfrm>
        </p:spPr>
        <p:txBody>
          <a:bodyPr/>
          <a:lstStyle/>
          <a:p>
            <a:r>
              <a:rPr lang="en-GB" sz="3200" b="1" dirty="0">
                <a:solidFill>
                  <a:srgbClr val="0000FF"/>
                </a:solidFill>
                <a:latin typeface="Arial Nova Cond Light" panose="020B0306020202020204" pitchFamily="34" charset="0"/>
              </a:rPr>
              <a:t>Mission &amp; Vision</a:t>
            </a:r>
          </a:p>
        </p:txBody>
      </p:sp>
      <p:sp>
        <p:nvSpPr>
          <p:cNvPr id="3" name="Content Placeholder 2">
            <a:extLst>
              <a:ext uri="{FF2B5EF4-FFF2-40B4-BE49-F238E27FC236}">
                <a16:creationId xmlns:a16="http://schemas.microsoft.com/office/drawing/2014/main" id="{F4348A53-5F96-4033-88AE-F33EDF159F0E}"/>
              </a:ext>
            </a:extLst>
          </p:cNvPr>
          <p:cNvSpPr>
            <a:spLocks noGrp="1"/>
          </p:cNvSpPr>
          <p:nvPr>
            <p:ph idx="1"/>
          </p:nvPr>
        </p:nvSpPr>
        <p:spPr>
          <a:xfrm>
            <a:off x="457200" y="692696"/>
            <a:ext cx="8229600" cy="3917032"/>
          </a:xfrm>
        </p:spPr>
        <p:txBody>
          <a:bodyPr/>
          <a:lstStyle/>
          <a:p>
            <a:pPr marL="0" indent="0">
              <a:lnSpc>
                <a:spcPct val="115000"/>
              </a:lnSpc>
              <a:spcBef>
                <a:spcPts val="1200"/>
              </a:spcBef>
              <a:spcAft>
                <a:spcPts val="0"/>
              </a:spcAft>
              <a:buNone/>
            </a:pPr>
            <a:r>
              <a:rPr lang="en-GB" sz="2400" b="1" kern="0" dirty="0">
                <a:solidFill>
                  <a:srgbClr val="365F91"/>
                </a:solidFill>
                <a:effectLst/>
                <a:latin typeface="Cambria" panose="02040503050406030204" pitchFamily="18" charset="0"/>
                <a:ea typeface="SimSun" panose="02010600030101010101" pitchFamily="2" charset="-122"/>
              </a:rPr>
              <a:t>Mission</a:t>
            </a:r>
          </a:p>
          <a:p>
            <a:pPr>
              <a:lnSpc>
                <a:spcPct val="115000"/>
              </a:lnSpc>
              <a:spcAft>
                <a:spcPts val="1000"/>
              </a:spcAft>
            </a:pPr>
            <a:r>
              <a:rPr lang="en-GB" sz="2400" dirty="0">
                <a:latin typeface="Times New Roman" panose="02020603050405020304" pitchFamily="18" charset="0"/>
                <a:ea typeface="Calibri" panose="020F0502020204030204" pitchFamily="34" charset="0"/>
                <a:cs typeface="Times New Roman" panose="02020603050405020304" pitchFamily="18" charset="0"/>
              </a:rPr>
              <a:t>Our mission is to develop and facilitate a globalised highly efficient healthy conscious fast food distribution networking system, with public service conscious and profit orientation.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Bef>
                <a:spcPts val="1200"/>
              </a:spcBef>
              <a:spcAft>
                <a:spcPts val="0"/>
              </a:spcAft>
              <a:buNone/>
            </a:pPr>
            <a:r>
              <a:rPr lang="en-GB" sz="2400" b="1" kern="0" dirty="0">
                <a:solidFill>
                  <a:srgbClr val="365F91"/>
                </a:solidFill>
                <a:effectLst/>
                <a:latin typeface="Cambria" panose="02040503050406030204" pitchFamily="18" charset="0"/>
                <a:ea typeface="SimSun" panose="02010600030101010101" pitchFamily="2" charset="-122"/>
              </a:rPr>
              <a:t>Vision</a:t>
            </a:r>
          </a:p>
          <a:p>
            <a:pPr>
              <a:lnSpc>
                <a:spcPct val="115000"/>
              </a:lnSpc>
              <a:spcAft>
                <a:spcPts val="1000"/>
              </a:spcAft>
            </a:pPr>
            <a:r>
              <a:rPr lang="en-GB" sz="2400" dirty="0">
                <a:latin typeface="Times New Roman" panose="02020603050405020304" pitchFamily="18" charset="0"/>
                <a:ea typeface="Calibri" panose="020F0502020204030204" pitchFamily="34" charset="0"/>
                <a:cs typeface="Times New Roman" panose="02020603050405020304" pitchFamily="18" charset="0"/>
              </a:rPr>
              <a:t>The vision of mamma’s Food is to protect nation’s health, with higher consumer satisfaction along with convenience and intention of providing an opportunity for housewives to generate potential income, and reform the caring housewives spare time productive, and make them self-sufficient.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EB88F690-D0CC-4863-B7A2-455FBEA01C57}"/>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F5123A1A-BA97-4D63-B668-8758098F4A86}"/>
              </a:ext>
            </a:extLst>
          </p:cNvPr>
          <p:cNvSpPr>
            <a:spLocks noGrp="1"/>
          </p:cNvSpPr>
          <p:nvPr>
            <p:ph type="ftr" sz="quarter" idx="11"/>
          </p:nvPr>
        </p:nvSpPr>
        <p:spPr/>
        <p:txBody>
          <a:bodyPr/>
          <a:lstStyle/>
          <a:p>
            <a:pPr>
              <a:defRPr/>
            </a:pPr>
            <a:r>
              <a:rPr lang="en-GB" altLang="en-US" dirty="0"/>
              <a:t>Mary March</a:t>
            </a:r>
          </a:p>
        </p:txBody>
      </p:sp>
      <p:pic>
        <p:nvPicPr>
          <p:cNvPr id="6" name="Picture 5">
            <a:extLst>
              <a:ext uri="{FF2B5EF4-FFF2-40B4-BE49-F238E27FC236}">
                <a16:creationId xmlns:a16="http://schemas.microsoft.com/office/drawing/2014/main" id="{38F076A9-CEEE-44FE-AB22-2A97DEBA701A}"/>
              </a:ext>
            </a:extLst>
          </p:cNvPr>
          <p:cNvPicPr>
            <a:picLocks noChangeAspect="1"/>
          </p:cNvPicPr>
          <p:nvPr/>
        </p:nvPicPr>
        <p:blipFill>
          <a:blip r:embed="rId2"/>
          <a:stretch>
            <a:fillRect/>
          </a:stretch>
        </p:blipFill>
        <p:spPr>
          <a:xfrm>
            <a:off x="7285764" y="102527"/>
            <a:ext cx="1830453" cy="1097688"/>
          </a:xfrm>
          <a:prstGeom prst="rect">
            <a:avLst/>
          </a:prstGeom>
        </p:spPr>
      </p:pic>
    </p:spTree>
    <p:extLst>
      <p:ext uri="{BB962C8B-B14F-4D97-AF65-F5344CB8AC3E}">
        <p14:creationId xmlns:p14="http://schemas.microsoft.com/office/powerpoint/2010/main" val="420301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2CC08C-33E1-494E-B793-8E3084F4CEBB}"/>
              </a:ext>
            </a:extLst>
          </p:cNvPr>
          <p:cNvPicPr>
            <a:picLocks noChangeAspect="1"/>
          </p:cNvPicPr>
          <p:nvPr/>
        </p:nvPicPr>
        <p:blipFill>
          <a:blip r:embed="rId3"/>
          <a:stretch>
            <a:fillRect/>
          </a:stretch>
        </p:blipFill>
        <p:spPr>
          <a:xfrm>
            <a:off x="5148064" y="130623"/>
            <a:ext cx="3820925" cy="2290265"/>
          </a:xfrm>
          <a:prstGeom prst="rect">
            <a:avLst/>
          </a:prstGeom>
        </p:spPr>
      </p:pic>
      <p:sp>
        <p:nvSpPr>
          <p:cNvPr id="7170" name="Rectangle 2">
            <a:extLst>
              <a:ext uri="{FF2B5EF4-FFF2-40B4-BE49-F238E27FC236}">
                <a16:creationId xmlns:a16="http://schemas.microsoft.com/office/drawing/2014/main" id="{E17D0AF3-FFF3-4C6D-A8E8-6DB10362952B}"/>
              </a:ext>
            </a:extLst>
          </p:cNvPr>
          <p:cNvSpPr>
            <a:spLocks noGrp="1"/>
          </p:cNvSpPr>
          <p:nvPr>
            <p:ph type="title"/>
          </p:nvPr>
        </p:nvSpPr>
        <p:spPr>
          <a:xfrm>
            <a:off x="3034172" y="50114"/>
            <a:ext cx="2376264" cy="1143000"/>
          </a:xfrm>
        </p:spPr>
        <p:txBody>
          <a:bodyPr/>
          <a:lstStyle/>
          <a:p>
            <a:pPr eaLnBrk="1" hangingPunct="1"/>
            <a:r>
              <a:rPr lang="en-GB" altLang="en-US" sz="4000" b="1" u="sng" dirty="0">
                <a:solidFill>
                  <a:srgbClr val="0033CC"/>
                </a:solidFill>
                <a:latin typeface="Arial Black" panose="020B0A04020102020204" pitchFamily="34" charset="0"/>
              </a:rPr>
              <a:t>Goal</a:t>
            </a:r>
            <a:r>
              <a:rPr lang="en-GB" altLang="en-US" dirty="0"/>
              <a:t> </a:t>
            </a:r>
          </a:p>
        </p:txBody>
      </p:sp>
      <p:sp>
        <p:nvSpPr>
          <p:cNvPr id="7171" name="Rectangle 3">
            <a:extLst>
              <a:ext uri="{FF2B5EF4-FFF2-40B4-BE49-F238E27FC236}">
                <a16:creationId xmlns:a16="http://schemas.microsoft.com/office/drawing/2014/main" id="{0CEB502E-7878-454A-B473-8E685EC3A5C2}"/>
              </a:ext>
            </a:extLst>
          </p:cNvPr>
          <p:cNvSpPr>
            <a:spLocks noGrp="1"/>
          </p:cNvSpPr>
          <p:nvPr>
            <p:ph idx="1"/>
          </p:nvPr>
        </p:nvSpPr>
        <p:spPr>
          <a:xfrm>
            <a:off x="107504" y="2204864"/>
            <a:ext cx="8229600" cy="3916363"/>
          </a:xfrm>
        </p:spPr>
        <p:txBody>
          <a:bodyPr/>
          <a:lstStyle/>
          <a:p>
            <a:pPr marL="0" indent="0">
              <a:lnSpc>
                <a:spcPct val="115000"/>
              </a:lnSpc>
              <a:spcBef>
                <a:spcPts val="1200"/>
              </a:spcBef>
              <a:spcAft>
                <a:spcPts val="0"/>
              </a:spcAft>
              <a:buNone/>
            </a:pPr>
            <a:endParaRPr lang="en-GB" sz="2000" b="1" kern="0" dirty="0">
              <a:solidFill>
                <a:srgbClr val="365F91"/>
              </a:solidFill>
              <a:effectLst/>
              <a:latin typeface="Cambria" panose="02040503050406030204" pitchFamily="18" charset="0"/>
              <a:ea typeface="SimSun" panose="02010600030101010101" pitchFamily="2" charset="-122"/>
            </a:endParaRPr>
          </a:p>
          <a:p>
            <a:pPr marL="0" indent="0" algn="ctr">
              <a:lnSpc>
                <a:spcPct val="115000"/>
              </a:lnSpc>
              <a:spcAft>
                <a:spcPts val="1000"/>
              </a:spcAft>
              <a:buNone/>
            </a:pPr>
            <a:r>
              <a:rPr lang="en-GB" sz="3600" dirty="0">
                <a:solidFill>
                  <a:srgbClr val="FF3300"/>
                </a:solidFill>
                <a:latin typeface="Times New Roman" panose="02020603050405020304" pitchFamily="18" charset="0"/>
                <a:ea typeface="Calibri" panose="020F0502020204030204" pitchFamily="34" charset="0"/>
                <a:cs typeface="Times New Roman" panose="02020603050405020304" pitchFamily="18" charset="0"/>
              </a:rPr>
              <a:t>Mamma’s Food business goal is to become the global facilitator of fast food distribution network with consistent profit-making systems and public satisfaction.</a:t>
            </a:r>
            <a:endParaRPr lang="en-GB" sz="3600" dirty="0">
              <a:solidFill>
                <a:srgbClr val="FF3300"/>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Bef>
                <a:spcPts val="1200"/>
              </a:spcBef>
              <a:spcAft>
                <a:spcPts val="0"/>
              </a:spcAft>
              <a:buNone/>
            </a:pPr>
            <a:endParaRPr lang="en-GB" sz="2000" b="1" kern="0" dirty="0">
              <a:solidFill>
                <a:srgbClr val="365F91"/>
              </a:solidFill>
              <a:effectLst/>
              <a:latin typeface="Cambria" panose="02040503050406030204" pitchFamily="18" charset="0"/>
              <a:ea typeface="SimSun" panose="02010600030101010101" pitchFamily="2" charset="-122"/>
            </a:endParaRPr>
          </a:p>
        </p:txBody>
      </p:sp>
      <p:sp>
        <p:nvSpPr>
          <p:cNvPr id="7172" name="Date Placeholder 3">
            <a:extLst>
              <a:ext uri="{FF2B5EF4-FFF2-40B4-BE49-F238E27FC236}">
                <a16:creationId xmlns:a16="http://schemas.microsoft.com/office/drawing/2014/main" id="{C8C9C3D0-980D-4969-B172-2C51FAF5ADD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13F1FD1-1A0F-4ECB-8810-FFB165378F4E}"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80DA08A3-EF4D-4C97-8818-6D2A910A3729}"/>
              </a:ext>
            </a:extLst>
          </p:cNvPr>
          <p:cNvSpPr>
            <a:spLocks noGrp="1"/>
          </p:cNvSpPr>
          <p:nvPr>
            <p:ph type="ftr" sz="quarter" idx="11"/>
          </p:nvPr>
        </p:nvSpPr>
        <p:spPr/>
        <p:txBody>
          <a:bodyPr/>
          <a:lstStyle/>
          <a:p>
            <a:pPr>
              <a:defRPr/>
            </a:pPr>
            <a:r>
              <a:rPr lang="en-GB" altLang="en-US" dirty="0"/>
              <a:t>Mary March</a:t>
            </a:r>
          </a:p>
        </p:txBody>
      </p:sp>
      <p:pic>
        <p:nvPicPr>
          <p:cNvPr id="3" name="Picture 2">
            <a:extLst>
              <a:ext uri="{FF2B5EF4-FFF2-40B4-BE49-F238E27FC236}">
                <a16:creationId xmlns:a16="http://schemas.microsoft.com/office/drawing/2014/main" id="{FCE297EC-051F-4FE3-9AE6-73A3D446BD08}"/>
              </a:ext>
            </a:extLst>
          </p:cNvPr>
          <p:cNvPicPr>
            <a:picLocks noChangeAspect="1"/>
          </p:cNvPicPr>
          <p:nvPr/>
        </p:nvPicPr>
        <p:blipFill>
          <a:blip r:embed="rId4"/>
          <a:stretch>
            <a:fillRect/>
          </a:stretch>
        </p:blipFill>
        <p:spPr>
          <a:xfrm>
            <a:off x="248754" y="260648"/>
            <a:ext cx="3052972" cy="229026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mph" presetSubtype="0" fill="hold" grpId="0" nodeType="clickEffect">
                                  <p:stCondLst>
                                    <p:cond delay="0"/>
                                  </p:stCondLst>
                                  <p:childTnLst>
                                    <p:animClr clrSpc="hsl" dir="cw">
                                      <p:cBhvr override="childStyle">
                                        <p:cTn id="6" dur="500" fill="hold"/>
                                        <p:tgtEl>
                                          <p:spTgt spid="7171">
                                            <p:txEl>
                                              <p:pRg st="1" end="1"/>
                                            </p:txEl>
                                          </p:spTgt>
                                        </p:tgtEl>
                                        <p:attrNameLst>
                                          <p:attrName>style.color</p:attrName>
                                        </p:attrNameLst>
                                      </p:cBhvr>
                                      <p:by>
                                        <p:hsl h="7200000" s="0" l="0"/>
                                      </p:by>
                                    </p:animClr>
                                    <p:animClr clrSpc="hsl" dir="cw">
                                      <p:cBhvr>
                                        <p:cTn id="7" dur="500" fill="hold"/>
                                        <p:tgtEl>
                                          <p:spTgt spid="7171">
                                            <p:txEl>
                                              <p:pRg st="1" end="1"/>
                                            </p:txEl>
                                          </p:spTgt>
                                        </p:tgtEl>
                                        <p:attrNameLst>
                                          <p:attrName>fillcolor</p:attrName>
                                        </p:attrNameLst>
                                      </p:cBhvr>
                                      <p:by>
                                        <p:hsl h="7200000" s="0" l="0"/>
                                      </p:by>
                                    </p:animClr>
                                    <p:animClr clrSpc="hsl" dir="cw">
                                      <p:cBhvr>
                                        <p:cTn id="8" dur="500" fill="hold"/>
                                        <p:tgtEl>
                                          <p:spTgt spid="7171">
                                            <p:txEl>
                                              <p:pRg st="1" end="1"/>
                                            </p:txEl>
                                          </p:spTgt>
                                        </p:tgtEl>
                                        <p:attrNameLst>
                                          <p:attrName>stroke.color</p:attrName>
                                        </p:attrNameLst>
                                      </p:cBhvr>
                                      <p:by>
                                        <p:hsl h="7200000" s="0" l="0"/>
                                      </p:by>
                                    </p:animClr>
                                    <p:set>
                                      <p:cBhvr>
                                        <p:cTn id="9" dur="500" fill="hold"/>
                                        <p:tgtEl>
                                          <p:spTgt spid="7171">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C58DCF-F51D-4996-A9B9-5FBCE13811A5}"/>
              </a:ext>
            </a:extLst>
          </p:cNvPr>
          <p:cNvPicPr>
            <a:picLocks noChangeAspect="1"/>
          </p:cNvPicPr>
          <p:nvPr/>
        </p:nvPicPr>
        <p:blipFill>
          <a:blip r:embed="rId2"/>
          <a:stretch>
            <a:fillRect/>
          </a:stretch>
        </p:blipFill>
        <p:spPr>
          <a:xfrm>
            <a:off x="89529" y="127476"/>
            <a:ext cx="2265691" cy="1699268"/>
          </a:xfrm>
          <a:prstGeom prst="rect">
            <a:avLst/>
          </a:prstGeom>
        </p:spPr>
      </p:pic>
      <p:sp>
        <p:nvSpPr>
          <p:cNvPr id="2" name="Title 1">
            <a:extLst>
              <a:ext uri="{FF2B5EF4-FFF2-40B4-BE49-F238E27FC236}">
                <a16:creationId xmlns:a16="http://schemas.microsoft.com/office/drawing/2014/main" id="{F5070593-445C-4BBA-BEEE-81E49516FEC6}"/>
              </a:ext>
            </a:extLst>
          </p:cNvPr>
          <p:cNvSpPr>
            <a:spLocks noGrp="1"/>
          </p:cNvSpPr>
          <p:nvPr>
            <p:ph type="title"/>
          </p:nvPr>
        </p:nvSpPr>
        <p:spPr>
          <a:xfrm>
            <a:off x="457200" y="274638"/>
            <a:ext cx="8229600" cy="490066"/>
          </a:xfrm>
        </p:spPr>
        <p:txBody>
          <a:bodyPr/>
          <a:lstStyle/>
          <a:p>
            <a:r>
              <a:rPr lang="en-GB" sz="2800" b="1" dirty="0">
                <a:solidFill>
                  <a:srgbClr val="0070C0"/>
                </a:solidFill>
              </a:rPr>
              <a:t>Objectives</a:t>
            </a:r>
          </a:p>
        </p:txBody>
      </p:sp>
      <p:sp>
        <p:nvSpPr>
          <p:cNvPr id="5" name="Date Placeholder 4">
            <a:extLst>
              <a:ext uri="{FF2B5EF4-FFF2-40B4-BE49-F238E27FC236}">
                <a16:creationId xmlns:a16="http://schemas.microsoft.com/office/drawing/2014/main" id="{144AFB11-0610-4A46-9050-E68F8BBD9227}"/>
              </a:ext>
            </a:extLst>
          </p:cNvPr>
          <p:cNvSpPr>
            <a:spLocks noGrp="1"/>
          </p:cNvSpPr>
          <p:nvPr>
            <p:ph type="dt" sz="half" idx="10"/>
          </p:nvPr>
        </p:nvSpPr>
        <p:spPr/>
        <p:txBody>
          <a:bodyPr/>
          <a:lstStyle/>
          <a:p>
            <a:pPr>
              <a:defRPr/>
            </a:pPr>
            <a:fld id="{DC5E4006-40FA-46BD-9037-25A83BDDE22F}" type="datetime1">
              <a:rPr lang="en-GB" altLang="en-US" smtClean="0"/>
              <a:pPr>
                <a:defRPr/>
              </a:pPr>
              <a:t>03/01/2018</a:t>
            </a:fld>
            <a:endParaRPr lang="en-GB" altLang="en-US" dirty="0"/>
          </a:p>
        </p:txBody>
      </p:sp>
      <p:sp>
        <p:nvSpPr>
          <p:cNvPr id="6" name="Rectangle 5">
            <a:extLst>
              <a:ext uri="{FF2B5EF4-FFF2-40B4-BE49-F238E27FC236}">
                <a16:creationId xmlns:a16="http://schemas.microsoft.com/office/drawing/2014/main" id="{FB25B1A7-D157-405B-ABE0-1747D3065CC7}"/>
              </a:ext>
            </a:extLst>
          </p:cNvPr>
          <p:cNvSpPr/>
          <p:nvPr/>
        </p:nvSpPr>
        <p:spPr>
          <a:xfrm>
            <a:off x="1227180" y="668269"/>
            <a:ext cx="7283152" cy="5001369"/>
          </a:xfrm>
          <a:prstGeom prst="rect">
            <a:avLst/>
          </a:prstGeom>
          <a:effectLst/>
        </p:spPr>
        <p:txBody>
          <a:bodyPr wrap="square">
            <a:spAutoFit/>
          </a:bodyPr>
          <a:lstStyle/>
          <a:p>
            <a:pPr lvl="0">
              <a:spcBef>
                <a:spcPts val="1200"/>
              </a:spcBef>
              <a:spcAft>
                <a:spcPts val="0"/>
              </a:spcAft>
            </a:pPr>
            <a:endParaRPr kumimoji="0" lang="en-GB" sz="2000" b="1" i="0" u="none" strike="noStrike" kern="0" cap="none" spc="0" normalizeH="0" baseline="0" noProof="0" dirty="0">
              <a:ln>
                <a:noFill/>
              </a:ln>
              <a:solidFill>
                <a:srgbClr val="CC0099"/>
              </a:solidFill>
              <a:effectLst/>
              <a:uLnTx/>
              <a:uFillTx/>
              <a:latin typeface="Cambria" panose="02040503050406030204" pitchFamily="18" charset="0"/>
              <a:ea typeface="SimSun" panose="02010600030101010101" pitchFamily="2" charset="-122"/>
            </a:endParaRPr>
          </a:p>
          <a:p>
            <a:pPr marL="457200" lvl="0" indent="-457200">
              <a:spcBef>
                <a:spcPts val="1200"/>
              </a:spcBef>
              <a:spcAft>
                <a:spcPts val="1200"/>
              </a:spcAft>
              <a:buFont typeface="+mj-lt"/>
              <a:buAutoNum type="arabicPeriod"/>
            </a:pPr>
            <a:r>
              <a:rPr lang="en-GB" sz="1900" b="1" dirty="0">
                <a:solidFill>
                  <a:srgbClr val="CC0099"/>
                </a:solidFill>
                <a:latin typeface="Times New Roman" panose="02020603050405020304" pitchFamily="18" charset="0"/>
                <a:ea typeface="Calibri" panose="020F0502020204030204" pitchFamily="34" charset="0"/>
                <a:cs typeface="Times New Roman" panose="02020603050405020304" pitchFamily="18" charset="0"/>
              </a:rPr>
              <a:t>The London based business launched in Canary Wharf with ten fast food vending machine.</a:t>
            </a:r>
            <a:endParaRPr lang="en-GB" sz="1900" b="1" dirty="0">
              <a:solidFill>
                <a:srgbClr val="CC0099"/>
              </a:solidFill>
              <a:latin typeface="Calibri" panose="020F0502020204030204" pitchFamily="34" charset="0"/>
              <a:ea typeface="Calibri" panose="020F0502020204030204" pitchFamily="34" charset="0"/>
              <a:cs typeface="Times New Roman" panose="02020603050405020304" pitchFamily="18" charset="0"/>
            </a:endParaRPr>
          </a:p>
          <a:p>
            <a:pPr marL="457200" lvl="0" indent="-457200">
              <a:spcBef>
                <a:spcPts val="1200"/>
              </a:spcBef>
              <a:spcAft>
                <a:spcPts val="1200"/>
              </a:spcAft>
              <a:buFont typeface="+mj-lt"/>
              <a:buAutoNum type="arabicPeriod"/>
            </a:pPr>
            <a:r>
              <a:rPr lang="en-GB" sz="1900" b="1" dirty="0">
                <a:solidFill>
                  <a:srgbClr val="CC0099"/>
                </a:solidFill>
                <a:latin typeface="Times New Roman" panose="02020603050405020304" pitchFamily="18" charset="0"/>
                <a:ea typeface="Calibri" panose="020F0502020204030204" pitchFamily="34" charset="0"/>
                <a:cs typeface="Times New Roman" panose="02020603050405020304" pitchFamily="18" charset="0"/>
              </a:rPr>
              <a:t>Expanding the business to the south London territories–with minimum 300 food vending machines.</a:t>
            </a:r>
            <a:endParaRPr lang="en-GB" sz="1900" b="1" dirty="0">
              <a:solidFill>
                <a:srgbClr val="CC0099"/>
              </a:solidFill>
              <a:latin typeface="Calibri" panose="020F0502020204030204" pitchFamily="34" charset="0"/>
              <a:ea typeface="Calibri" panose="020F0502020204030204" pitchFamily="34" charset="0"/>
              <a:cs typeface="Times New Roman" panose="02020603050405020304" pitchFamily="18" charset="0"/>
            </a:endParaRPr>
          </a:p>
          <a:p>
            <a:pPr marL="457200" lvl="0" indent="-457200">
              <a:spcBef>
                <a:spcPts val="1200"/>
              </a:spcBef>
              <a:spcAft>
                <a:spcPts val="1200"/>
              </a:spcAft>
              <a:buFont typeface="+mj-lt"/>
              <a:buAutoNum type="arabicPeriod"/>
            </a:pPr>
            <a:r>
              <a:rPr lang="en-GB" sz="1900" b="1" dirty="0">
                <a:solidFill>
                  <a:srgbClr val="CC0099"/>
                </a:solidFill>
                <a:latin typeface="Times New Roman" panose="02020603050405020304" pitchFamily="18" charset="0"/>
                <a:ea typeface="Calibri" panose="020F0502020204030204" pitchFamily="34" charset="0"/>
                <a:cs typeface="Times New Roman" panose="02020603050405020304" pitchFamily="18" charset="0"/>
              </a:rPr>
              <a:t>Expanding to the entire London market initially with 1,200 food vending machines.</a:t>
            </a:r>
          </a:p>
          <a:p>
            <a:pPr marL="457200" lvl="0" indent="-457200">
              <a:spcBef>
                <a:spcPts val="1200"/>
              </a:spcBef>
              <a:spcAft>
                <a:spcPts val="1200"/>
              </a:spcAft>
              <a:buFont typeface="+mj-lt"/>
              <a:buAutoNum type="arabicPeriod"/>
            </a:pPr>
            <a:r>
              <a:rPr lang="en-GB" sz="1900" b="1" dirty="0">
                <a:solidFill>
                  <a:srgbClr val="CC0099"/>
                </a:solidFill>
                <a:latin typeface="Times New Roman" panose="02020603050405020304" pitchFamily="18" charset="0"/>
                <a:ea typeface="Calibri" panose="020F0502020204030204" pitchFamily="34" charset="0"/>
                <a:cs typeface="Times New Roman" panose="02020603050405020304" pitchFamily="18" charset="0"/>
              </a:rPr>
              <a:t>Growing into the greater London and rest of the country with 5000 food vending machines.</a:t>
            </a:r>
            <a:endParaRPr lang="en-GB" sz="1900" b="1" dirty="0">
              <a:solidFill>
                <a:srgbClr val="CC0099"/>
              </a:solidFill>
              <a:latin typeface="Calibri" panose="020F0502020204030204" pitchFamily="34" charset="0"/>
              <a:ea typeface="Calibri" panose="020F0502020204030204" pitchFamily="34" charset="0"/>
              <a:cs typeface="Times New Roman" panose="02020603050405020304" pitchFamily="18" charset="0"/>
            </a:endParaRPr>
          </a:p>
          <a:p>
            <a:pPr marL="342900" lvl="0" indent="-457200">
              <a:spcBef>
                <a:spcPts val="1200"/>
              </a:spcBef>
              <a:spcAft>
                <a:spcPts val="1200"/>
              </a:spcAft>
              <a:buFont typeface="+mj-lt"/>
              <a:buAutoNum type="arabicPeriod"/>
            </a:pPr>
            <a:r>
              <a:rPr lang="en-GB" sz="1900" b="1" dirty="0">
                <a:solidFill>
                  <a:srgbClr val="CC0099"/>
                </a:solidFill>
                <a:latin typeface="Times New Roman" panose="02020603050405020304" pitchFamily="18" charset="0"/>
                <a:ea typeface="Calibri" panose="020F0502020204030204" pitchFamily="34" charset="0"/>
                <a:cs typeface="Times New Roman" panose="02020603050405020304" pitchFamily="18" charset="0"/>
              </a:rPr>
              <a:t>Global expansion on next stage with thorough market research and advanced business consultation with experts and professional team of legal,</a:t>
            </a:r>
            <a:endParaRPr lang="en-GB" sz="1900" b="1" dirty="0">
              <a:solidFill>
                <a:srgbClr val="CC0099"/>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4034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036775F-AF5F-4101-8039-0259CB8EADAF}"/>
              </a:ext>
            </a:extLst>
          </p:cNvPr>
          <p:cNvSpPr>
            <a:spLocks noGrp="1"/>
          </p:cNvSpPr>
          <p:nvPr>
            <p:ph type="title"/>
          </p:nvPr>
        </p:nvSpPr>
        <p:spPr>
          <a:xfrm>
            <a:off x="250825" y="188913"/>
            <a:ext cx="8137600" cy="791815"/>
          </a:xfrm>
        </p:spPr>
        <p:txBody>
          <a:bodyPr/>
          <a:lstStyle/>
          <a:p>
            <a:pPr marL="342900" lvl="0" indent="-342900">
              <a:lnSpc>
                <a:spcPct val="115000"/>
              </a:lnSpc>
              <a:spcBef>
                <a:spcPts val="1200"/>
              </a:spcBef>
              <a:spcAft>
                <a:spcPts val="0"/>
              </a:spcAft>
            </a:pPr>
            <a:r>
              <a:rPr kumimoji="0" lang="en-AU" sz="3200" b="1" i="0" u="none" strike="noStrike" kern="0" cap="none" spc="0" normalizeH="0" baseline="0" noProof="0" dirty="0">
                <a:ln>
                  <a:noFill/>
                </a:ln>
                <a:solidFill>
                  <a:srgbClr val="0066CC"/>
                </a:solidFill>
                <a:effectLst/>
                <a:uLnTx/>
                <a:uFillTx/>
                <a:latin typeface="Cambria" panose="02040503050406030204" pitchFamily="18" charset="0"/>
                <a:ea typeface="SimSun" panose="02010600030101010101" pitchFamily="2" charset="-122"/>
                <a:cs typeface="+mn-cs"/>
              </a:rPr>
              <a:t>Legal </a:t>
            </a:r>
            <a:r>
              <a:rPr kumimoji="0" lang="en-GB" sz="3200" b="1" i="0" u="none" strike="noStrike" kern="0" cap="none" spc="0" normalizeH="0" baseline="0" noProof="0" dirty="0">
                <a:ln>
                  <a:noFill/>
                </a:ln>
                <a:solidFill>
                  <a:srgbClr val="0066CC"/>
                </a:solidFill>
                <a:effectLst/>
                <a:uLnTx/>
                <a:uFillTx/>
                <a:latin typeface="Cambria" panose="02040503050406030204" pitchFamily="18" charset="0"/>
                <a:ea typeface="SimSun" panose="02010600030101010101" pitchFamily="2" charset="-122"/>
                <a:cs typeface="+mn-cs"/>
              </a:rPr>
              <a:t>Compliances</a:t>
            </a:r>
            <a:r>
              <a:rPr kumimoji="0" lang="en-AU" sz="3200" b="1" i="0" u="none" strike="noStrike" kern="0" cap="none" spc="0" normalizeH="0" baseline="0" noProof="0" dirty="0">
                <a:ln>
                  <a:noFill/>
                </a:ln>
                <a:solidFill>
                  <a:srgbClr val="0066CC"/>
                </a:solidFill>
                <a:effectLst/>
                <a:uLnTx/>
                <a:uFillTx/>
                <a:latin typeface="Cambria" panose="02040503050406030204" pitchFamily="18" charset="0"/>
                <a:ea typeface="SimSun" panose="02010600030101010101" pitchFamily="2" charset="-122"/>
                <a:cs typeface="+mn-cs"/>
              </a:rPr>
              <a:t> and licensing</a:t>
            </a:r>
            <a:br>
              <a:rPr kumimoji="0" lang="en-GB" sz="3200" b="1" i="0" u="none" strike="noStrike" kern="0" cap="none" spc="0" normalizeH="0" baseline="0" noProof="0" dirty="0">
                <a:ln>
                  <a:noFill/>
                </a:ln>
                <a:solidFill>
                  <a:srgbClr val="365F91"/>
                </a:solidFill>
                <a:effectLst/>
                <a:uLnTx/>
                <a:uFillTx/>
                <a:latin typeface="Cambria" panose="02040503050406030204" pitchFamily="18" charset="0"/>
                <a:ea typeface="SimSun" panose="02010600030101010101" pitchFamily="2" charset="-122"/>
                <a:cs typeface="+mn-cs"/>
              </a:rPr>
            </a:br>
            <a:endParaRPr lang="en-GB" altLang="en-US" sz="3200" b="1" dirty="0">
              <a:solidFill>
                <a:srgbClr val="0066CC"/>
              </a:solidFill>
            </a:endParaRPr>
          </a:p>
        </p:txBody>
      </p:sp>
      <p:sp>
        <p:nvSpPr>
          <p:cNvPr id="9219" name="Rectangle 3">
            <a:extLst>
              <a:ext uri="{FF2B5EF4-FFF2-40B4-BE49-F238E27FC236}">
                <a16:creationId xmlns:a16="http://schemas.microsoft.com/office/drawing/2014/main" id="{3EB1A4FE-7880-4318-A11A-795DBD0019C3}"/>
              </a:ext>
            </a:extLst>
          </p:cNvPr>
          <p:cNvSpPr>
            <a:spLocks noGrp="1"/>
          </p:cNvSpPr>
          <p:nvPr>
            <p:ph idx="1"/>
          </p:nvPr>
        </p:nvSpPr>
        <p:spPr>
          <a:xfrm>
            <a:off x="467544" y="692696"/>
            <a:ext cx="8335262" cy="4823867"/>
          </a:xfrm>
        </p:spPr>
        <p:txBody>
          <a:bodyPr/>
          <a:lstStyle/>
          <a:p>
            <a:pPr algn="ctr">
              <a:lnSpc>
                <a:spcPct val="115000"/>
              </a:lnSpc>
              <a:spcBef>
                <a:spcPts val="1200"/>
              </a:spcBef>
              <a:spcAft>
                <a:spcPts val="0"/>
              </a:spcAft>
            </a:pPr>
            <a:r>
              <a:rPr lang="en-AU" sz="2400" dirty="0">
                <a:latin typeface="Times New Roman" panose="02020603050405020304" pitchFamily="18" charset="0"/>
                <a:ea typeface="Calibri" panose="020F0502020204030204" pitchFamily="34" charset="0"/>
                <a:cs typeface="Times New Roman" panose="02020603050405020304" pitchFamily="18" charset="0"/>
              </a:rPr>
              <a:t>The following requirements are identified</a:t>
            </a:r>
          </a:p>
          <a:p>
            <a:pPr algn="just">
              <a:lnSpc>
                <a:spcPct val="115000"/>
              </a:lnSpc>
              <a:spcAft>
                <a:spcPts val="1000"/>
              </a:spcAft>
              <a:buFont typeface="Wingdings" panose="05000000000000000000" pitchFamily="2" charset="2"/>
              <a:buChar char="Ø"/>
            </a:pPr>
            <a:r>
              <a:rPr lang="en-AU" sz="24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Fast Food suppliers licence including home, mobile, temporary premises </a:t>
            </a:r>
          </a:p>
          <a:p>
            <a:pPr algn="just">
              <a:lnSpc>
                <a:spcPct val="115000"/>
              </a:lnSpc>
              <a:spcAft>
                <a:spcPts val="1000"/>
              </a:spcAft>
              <a:buFont typeface="Wingdings" panose="05000000000000000000" pitchFamily="2" charset="2"/>
              <a:buChar char="Ø"/>
            </a:pPr>
            <a:r>
              <a:rPr lang="en-AU" sz="24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Food hygienic certificate </a:t>
            </a:r>
          </a:p>
          <a:p>
            <a:pPr algn="just">
              <a:lnSpc>
                <a:spcPct val="115000"/>
              </a:lnSpc>
              <a:spcAft>
                <a:spcPts val="1000"/>
              </a:spcAft>
              <a:buFont typeface="Wingdings" panose="05000000000000000000" pitchFamily="2" charset="2"/>
              <a:buChar char="Ø"/>
            </a:pPr>
            <a:r>
              <a:rPr lang="en-AU" sz="24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Local authority approval for fish, meat, milk and dairy products handlers.  </a:t>
            </a:r>
          </a:p>
          <a:p>
            <a:pPr marL="0" indent="0" algn="just">
              <a:lnSpc>
                <a:spcPct val="115000"/>
              </a:lnSpc>
              <a:spcAft>
                <a:spcPts val="1000"/>
              </a:spcAft>
              <a:buNone/>
            </a:pPr>
            <a:r>
              <a:rPr lang="en-AU" sz="2400" dirty="0">
                <a:solidFill>
                  <a:srgbClr val="00CC00"/>
                </a:solidFill>
                <a:latin typeface="Times New Roman" panose="02020603050405020304" pitchFamily="18" charset="0"/>
                <a:ea typeface="Calibri" panose="020F0502020204030204" pitchFamily="34" charset="0"/>
                <a:cs typeface="Times New Roman" panose="02020603050405020304" pitchFamily="18" charset="0"/>
              </a:rPr>
              <a:t>These process and guidance’s will be displayed in our website and mobile apps and appropriate hygienic training, and instruction programs will be conducted by hired qualified instructors.</a:t>
            </a:r>
            <a:endParaRPr lang="en-GB" sz="2800" dirty="0">
              <a:solidFill>
                <a:srgbClr val="00CC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220" name="Date Placeholder 3">
            <a:extLst>
              <a:ext uri="{FF2B5EF4-FFF2-40B4-BE49-F238E27FC236}">
                <a16:creationId xmlns:a16="http://schemas.microsoft.com/office/drawing/2014/main" id="{0C84CAD1-1A32-4E78-B4EA-F1C3FA64F90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1EEC00E-554A-4F3F-9DDA-7695856B1395}"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5F5944E3-0F4E-4F82-BAC8-DEAB41304F79}"/>
              </a:ext>
            </a:extLst>
          </p:cNvPr>
          <p:cNvSpPr>
            <a:spLocks noGrp="1"/>
          </p:cNvSpPr>
          <p:nvPr>
            <p:ph type="ftr" sz="quarter" idx="11"/>
          </p:nvPr>
        </p:nvSpPr>
        <p:spPr/>
        <p:txBody>
          <a:bodyPr/>
          <a:lstStyle/>
          <a:p>
            <a:pPr>
              <a:defRPr/>
            </a:pPr>
            <a:r>
              <a:rPr lang="en-GB" altLang="en-US" dirty="0"/>
              <a:t>Mary March</a:t>
            </a:r>
          </a:p>
        </p:txBody>
      </p:sp>
      <p:pic>
        <p:nvPicPr>
          <p:cNvPr id="9223" name="Picture 7" descr="Image result for fsa">
            <a:extLst>
              <a:ext uri="{FF2B5EF4-FFF2-40B4-BE49-F238E27FC236}">
                <a16:creationId xmlns:a16="http://schemas.microsoft.com/office/drawing/2014/main" id="{CF10AD8C-4295-4600-A2D4-CB699F10EF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700808"/>
            <a:ext cx="2400267" cy="11521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wheel(1)">
                                      <p:cBhvr>
                                        <p:cTn id="7" dur="2000"/>
                                        <p:tgtEl>
                                          <p:spTgt spid="9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wheel(1)">
                                      <p:cBhvr>
                                        <p:cTn id="12" dur="2000"/>
                                        <p:tgtEl>
                                          <p:spTgt spid="92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wheel(1)">
                                      <p:cBhvr>
                                        <p:cTn id="17" dur="2000"/>
                                        <p:tgtEl>
                                          <p:spTgt spid="92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wheel(1)">
                                      <p:cBhvr>
                                        <p:cTn id="22" dur="2000"/>
                                        <p:tgtEl>
                                          <p:spTgt spid="92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wheel(1)">
                                      <p:cBhvr>
                                        <p:cTn id="27" dur="2000"/>
                                        <p:tgtEl>
                                          <p:spTgt spid="9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301809E-461C-4FD8-AAC1-A1C063A162DB}"/>
              </a:ext>
            </a:extLst>
          </p:cNvPr>
          <p:cNvSpPr>
            <a:spLocks noGrp="1"/>
          </p:cNvSpPr>
          <p:nvPr>
            <p:ph type="title"/>
          </p:nvPr>
        </p:nvSpPr>
        <p:spPr>
          <a:xfrm>
            <a:off x="107504" y="114300"/>
            <a:ext cx="4896544" cy="866428"/>
          </a:xfrm>
        </p:spPr>
        <p:txBody>
          <a:bodyPr/>
          <a:lstStyle/>
          <a:p>
            <a:pPr eaLnBrk="1" hangingPunct="1"/>
            <a:r>
              <a:rPr lang="en-GB" altLang="en-US" sz="2800" b="1" dirty="0">
                <a:solidFill>
                  <a:srgbClr val="0000FF"/>
                </a:solidFill>
                <a:latin typeface="Arial Nova Light" panose="020B0304020202020204" pitchFamily="34" charset="0"/>
              </a:rPr>
              <a:t>Management Process</a:t>
            </a:r>
          </a:p>
        </p:txBody>
      </p:sp>
      <p:sp>
        <p:nvSpPr>
          <p:cNvPr id="10243" name="Rectangle 3">
            <a:extLst>
              <a:ext uri="{FF2B5EF4-FFF2-40B4-BE49-F238E27FC236}">
                <a16:creationId xmlns:a16="http://schemas.microsoft.com/office/drawing/2014/main" id="{A30C3C3A-5D9B-4614-9F55-F74F417DD48C}"/>
              </a:ext>
            </a:extLst>
          </p:cNvPr>
          <p:cNvSpPr>
            <a:spLocks noGrp="1"/>
          </p:cNvSpPr>
          <p:nvPr>
            <p:ph idx="1"/>
          </p:nvPr>
        </p:nvSpPr>
        <p:spPr>
          <a:xfrm>
            <a:off x="107504" y="1672195"/>
            <a:ext cx="8229600" cy="3916363"/>
          </a:xfrm>
        </p:spPr>
        <p:txBody>
          <a:bodyPr/>
          <a:lstStyle/>
          <a:p>
            <a:pPr eaLnBrk="1" hangingPunct="1">
              <a:buFont typeface="Wingdings" panose="05000000000000000000" pitchFamily="2" charset="2"/>
              <a:buChar char="Ø"/>
            </a:pPr>
            <a:r>
              <a:rPr lang="en-GB" altLang="en-US" sz="2800" dirty="0">
                <a:solidFill>
                  <a:schemeClr val="accent6">
                    <a:lumMod val="75000"/>
                  </a:schemeClr>
                </a:solidFill>
              </a:rPr>
              <a:t>Sophisticated app development</a:t>
            </a:r>
          </a:p>
          <a:p>
            <a:pPr eaLnBrk="1" hangingPunct="1">
              <a:buFont typeface="Wingdings" panose="05000000000000000000" pitchFamily="2" charset="2"/>
              <a:buChar char="Ø"/>
            </a:pPr>
            <a:r>
              <a:rPr lang="en-GB" altLang="en-US" sz="2800" dirty="0">
                <a:solidFill>
                  <a:schemeClr val="accent6">
                    <a:lumMod val="75000"/>
                  </a:schemeClr>
                </a:solidFill>
              </a:rPr>
              <a:t>Contract &amp; agreement with vending machine suppliers</a:t>
            </a:r>
          </a:p>
          <a:p>
            <a:pPr eaLnBrk="1" hangingPunct="1">
              <a:buFont typeface="Wingdings" panose="05000000000000000000" pitchFamily="2" charset="2"/>
              <a:buChar char="Ø"/>
            </a:pPr>
            <a:r>
              <a:rPr lang="en-GB" altLang="en-US" sz="2800" dirty="0">
                <a:solidFill>
                  <a:schemeClr val="accent6">
                    <a:lumMod val="75000"/>
                  </a:schemeClr>
                </a:solidFill>
              </a:rPr>
              <a:t>Training programme for fast food suppliers</a:t>
            </a:r>
          </a:p>
          <a:p>
            <a:pPr eaLnBrk="1" hangingPunct="1">
              <a:buFont typeface="Wingdings" panose="05000000000000000000" pitchFamily="2" charset="2"/>
              <a:buChar char="Ø"/>
            </a:pPr>
            <a:r>
              <a:rPr lang="en-GB" altLang="en-US" sz="2800" dirty="0">
                <a:solidFill>
                  <a:schemeClr val="accent6">
                    <a:lumMod val="75000"/>
                  </a:schemeClr>
                </a:solidFill>
              </a:rPr>
              <a:t>Finding vending machine placement location,</a:t>
            </a:r>
          </a:p>
          <a:p>
            <a:pPr eaLnBrk="1" hangingPunct="1">
              <a:buFont typeface="Wingdings" panose="05000000000000000000" pitchFamily="2" charset="2"/>
              <a:buChar char="Ø"/>
            </a:pPr>
            <a:r>
              <a:rPr lang="en-GB" altLang="en-US" sz="2800" dirty="0">
                <a:solidFill>
                  <a:schemeClr val="accent6">
                    <a:lumMod val="75000"/>
                  </a:schemeClr>
                </a:solidFill>
              </a:rPr>
              <a:t>Rental agreement with vending machine installing promises,</a:t>
            </a:r>
          </a:p>
          <a:p>
            <a:pPr eaLnBrk="1" hangingPunct="1">
              <a:buFont typeface="Wingdings" panose="05000000000000000000" pitchFamily="2" charset="2"/>
              <a:buChar char="Ø"/>
            </a:pPr>
            <a:r>
              <a:rPr lang="en-GB" altLang="en-US" sz="2800" dirty="0">
                <a:solidFill>
                  <a:schemeClr val="accent6">
                    <a:lumMod val="75000"/>
                  </a:schemeClr>
                </a:solidFill>
              </a:rPr>
              <a:t>Following food standard agencies regulations.</a:t>
            </a:r>
          </a:p>
          <a:p>
            <a:pPr marL="0" indent="0" eaLnBrk="1" hangingPunct="1">
              <a:buNone/>
            </a:pPr>
            <a:endParaRPr lang="en-GB" altLang="en-US" dirty="0"/>
          </a:p>
        </p:txBody>
      </p:sp>
      <p:sp>
        <p:nvSpPr>
          <p:cNvPr id="10244" name="Date Placeholder 3">
            <a:extLst>
              <a:ext uri="{FF2B5EF4-FFF2-40B4-BE49-F238E27FC236}">
                <a16:creationId xmlns:a16="http://schemas.microsoft.com/office/drawing/2014/main" id="{4ADFFB10-2419-4853-A436-920FCCD5DFD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36A2BA0-638B-4FD7-B5C3-2ABCF3353F56}"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7C381DC2-D049-4725-909B-3DFA2EA4C3C2}"/>
              </a:ext>
            </a:extLst>
          </p:cNvPr>
          <p:cNvSpPr>
            <a:spLocks noGrp="1"/>
          </p:cNvSpPr>
          <p:nvPr>
            <p:ph type="ftr" sz="quarter" idx="11"/>
          </p:nvPr>
        </p:nvSpPr>
        <p:spPr/>
        <p:txBody>
          <a:bodyPr/>
          <a:lstStyle/>
          <a:p>
            <a:pPr>
              <a:defRPr/>
            </a:pPr>
            <a:r>
              <a:rPr lang="en-GB" altLang="en-US" dirty="0"/>
              <a:t>Mary March</a:t>
            </a:r>
          </a:p>
        </p:txBody>
      </p:sp>
      <p:pic>
        <p:nvPicPr>
          <p:cNvPr id="6" name="Picture 5">
            <a:extLst>
              <a:ext uri="{FF2B5EF4-FFF2-40B4-BE49-F238E27FC236}">
                <a16:creationId xmlns:a16="http://schemas.microsoft.com/office/drawing/2014/main" id="{6FAF131E-F18F-40B2-99B4-2A3A85AA6B61}"/>
              </a:ext>
            </a:extLst>
          </p:cNvPr>
          <p:cNvPicPr>
            <a:picLocks noChangeAspect="1"/>
          </p:cNvPicPr>
          <p:nvPr/>
        </p:nvPicPr>
        <p:blipFill>
          <a:blip r:embed="rId3"/>
          <a:stretch>
            <a:fillRect/>
          </a:stretch>
        </p:blipFill>
        <p:spPr>
          <a:xfrm>
            <a:off x="6027738" y="71909"/>
            <a:ext cx="3031225" cy="1817768"/>
          </a:xfrm>
          <a:prstGeom prst="rect">
            <a:avLst/>
          </a:prstGeom>
        </p:spPr>
      </p:pic>
    </p:spTree>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wipe(down)">
                                      <p:cBhvr>
                                        <p:cTn id="7" dur="580">
                                          <p:stCondLst>
                                            <p:cond delay="0"/>
                                          </p:stCondLst>
                                        </p:cTn>
                                        <p:tgtEl>
                                          <p:spTgt spid="10243">
                                            <p:txEl>
                                              <p:pRg st="0" end="0"/>
                                            </p:txEl>
                                          </p:spTgt>
                                        </p:tgtEl>
                                      </p:cBhvr>
                                    </p:animEffect>
                                    <p:anim calcmode="lin" valueType="num">
                                      <p:cBhvr>
                                        <p:cTn id="8" dur="1822" tmFilter="0,0; 0.14,0.36; 0.43,0.73; 0.71,0.91; 1.0,1.0">
                                          <p:stCondLst>
                                            <p:cond delay="0"/>
                                          </p:stCondLst>
                                        </p:cTn>
                                        <p:tgtEl>
                                          <p:spTgt spid="1024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24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24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24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24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0243">
                                            <p:txEl>
                                              <p:pRg st="0" end="0"/>
                                            </p:txEl>
                                          </p:spTgt>
                                        </p:tgtEl>
                                      </p:cBhvr>
                                      <p:to x="100000" y="60000"/>
                                    </p:animScale>
                                    <p:animScale>
                                      <p:cBhvr>
                                        <p:cTn id="14" dur="166" decel="50000">
                                          <p:stCondLst>
                                            <p:cond delay="676"/>
                                          </p:stCondLst>
                                        </p:cTn>
                                        <p:tgtEl>
                                          <p:spTgt spid="10243">
                                            <p:txEl>
                                              <p:pRg st="0" end="0"/>
                                            </p:txEl>
                                          </p:spTgt>
                                        </p:tgtEl>
                                      </p:cBhvr>
                                      <p:to x="100000" y="100000"/>
                                    </p:animScale>
                                    <p:animScale>
                                      <p:cBhvr>
                                        <p:cTn id="15" dur="26">
                                          <p:stCondLst>
                                            <p:cond delay="1312"/>
                                          </p:stCondLst>
                                        </p:cTn>
                                        <p:tgtEl>
                                          <p:spTgt spid="10243">
                                            <p:txEl>
                                              <p:pRg st="0" end="0"/>
                                            </p:txEl>
                                          </p:spTgt>
                                        </p:tgtEl>
                                      </p:cBhvr>
                                      <p:to x="100000" y="80000"/>
                                    </p:animScale>
                                    <p:animScale>
                                      <p:cBhvr>
                                        <p:cTn id="16" dur="166" decel="50000">
                                          <p:stCondLst>
                                            <p:cond delay="1338"/>
                                          </p:stCondLst>
                                        </p:cTn>
                                        <p:tgtEl>
                                          <p:spTgt spid="10243">
                                            <p:txEl>
                                              <p:pRg st="0" end="0"/>
                                            </p:txEl>
                                          </p:spTgt>
                                        </p:tgtEl>
                                      </p:cBhvr>
                                      <p:to x="100000" y="100000"/>
                                    </p:animScale>
                                    <p:animScale>
                                      <p:cBhvr>
                                        <p:cTn id="17" dur="26">
                                          <p:stCondLst>
                                            <p:cond delay="1642"/>
                                          </p:stCondLst>
                                        </p:cTn>
                                        <p:tgtEl>
                                          <p:spTgt spid="10243">
                                            <p:txEl>
                                              <p:pRg st="0" end="0"/>
                                            </p:txEl>
                                          </p:spTgt>
                                        </p:tgtEl>
                                      </p:cBhvr>
                                      <p:to x="100000" y="90000"/>
                                    </p:animScale>
                                    <p:animScale>
                                      <p:cBhvr>
                                        <p:cTn id="18" dur="166" decel="50000">
                                          <p:stCondLst>
                                            <p:cond delay="1668"/>
                                          </p:stCondLst>
                                        </p:cTn>
                                        <p:tgtEl>
                                          <p:spTgt spid="10243">
                                            <p:txEl>
                                              <p:pRg st="0" end="0"/>
                                            </p:txEl>
                                          </p:spTgt>
                                        </p:tgtEl>
                                      </p:cBhvr>
                                      <p:to x="100000" y="100000"/>
                                    </p:animScale>
                                    <p:animScale>
                                      <p:cBhvr>
                                        <p:cTn id="19" dur="26">
                                          <p:stCondLst>
                                            <p:cond delay="1808"/>
                                          </p:stCondLst>
                                        </p:cTn>
                                        <p:tgtEl>
                                          <p:spTgt spid="10243">
                                            <p:txEl>
                                              <p:pRg st="0" end="0"/>
                                            </p:txEl>
                                          </p:spTgt>
                                        </p:tgtEl>
                                      </p:cBhvr>
                                      <p:to x="100000" y="95000"/>
                                    </p:animScale>
                                    <p:animScale>
                                      <p:cBhvr>
                                        <p:cTn id="20" dur="166" decel="50000">
                                          <p:stCondLst>
                                            <p:cond delay="1834"/>
                                          </p:stCondLst>
                                        </p:cTn>
                                        <p:tgtEl>
                                          <p:spTgt spid="1024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10243">
                                            <p:txEl>
                                              <p:pRg st="1" end="1"/>
                                            </p:txEl>
                                          </p:spTgt>
                                        </p:tgtEl>
                                        <p:attrNameLst>
                                          <p:attrName>style.visibility</p:attrName>
                                        </p:attrNameLst>
                                      </p:cBhvr>
                                      <p:to>
                                        <p:strVal val="visible"/>
                                      </p:to>
                                    </p:set>
                                    <p:animEffect transition="in" filter="wipe(down)">
                                      <p:cBhvr>
                                        <p:cTn id="25" dur="580">
                                          <p:stCondLst>
                                            <p:cond delay="0"/>
                                          </p:stCondLst>
                                        </p:cTn>
                                        <p:tgtEl>
                                          <p:spTgt spid="10243">
                                            <p:txEl>
                                              <p:pRg st="1" end="1"/>
                                            </p:txEl>
                                          </p:spTgt>
                                        </p:tgtEl>
                                      </p:cBhvr>
                                    </p:animEffect>
                                    <p:anim calcmode="lin" valueType="num">
                                      <p:cBhvr>
                                        <p:cTn id="26" dur="1822" tmFilter="0,0; 0.14,0.36; 0.43,0.73; 0.71,0.91; 1.0,1.0">
                                          <p:stCondLst>
                                            <p:cond delay="0"/>
                                          </p:stCondLst>
                                        </p:cTn>
                                        <p:tgtEl>
                                          <p:spTgt spid="1024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024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024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024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024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10243">
                                            <p:txEl>
                                              <p:pRg st="1" end="1"/>
                                            </p:txEl>
                                          </p:spTgt>
                                        </p:tgtEl>
                                      </p:cBhvr>
                                      <p:to x="100000" y="60000"/>
                                    </p:animScale>
                                    <p:animScale>
                                      <p:cBhvr>
                                        <p:cTn id="32" dur="166" decel="50000">
                                          <p:stCondLst>
                                            <p:cond delay="676"/>
                                          </p:stCondLst>
                                        </p:cTn>
                                        <p:tgtEl>
                                          <p:spTgt spid="10243">
                                            <p:txEl>
                                              <p:pRg st="1" end="1"/>
                                            </p:txEl>
                                          </p:spTgt>
                                        </p:tgtEl>
                                      </p:cBhvr>
                                      <p:to x="100000" y="100000"/>
                                    </p:animScale>
                                    <p:animScale>
                                      <p:cBhvr>
                                        <p:cTn id="33" dur="26">
                                          <p:stCondLst>
                                            <p:cond delay="1312"/>
                                          </p:stCondLst>
                                        </p:cTn>
                                        <p:tgtEl>
                                          <p:spTgt spid="10243">
                                            <p:txEl>
                                              <p:pRg st="1" end="1"/>
                                            </p:txEl>
                                          </p:spTgt>
                                        </p:tgtEl>
                                      </p:cBhvr>
                                      <p:to x="100000" y="80000"/>
                                    </p:animScale>
                                    <p:animScale>
                                      <p:cBhvr>
                                        <p:cTn id="34" dur="166" decel="50000">
                                          <p:stCondLst>
                                            <p:cond delay="1338"/>
                                          </p:stCondLst>
                                        </p:cTn>
                                        <p:tgtEl>
                                          <p:spTgt spid="10243">
                                            <p:txEl>
                                              <p:pRg st="1" end="1"/>
                                            </p:txEl>
                                          </p:spTgt>
                                        </p:tgtEl>
                                      </p:cBhvr>
                                      <p:to x="100000" y="100000"/>
                                    </p:animScale>
                                    <p:animScale>
                                      <p:cBhvr>
                                        <p:cTn id="35" dur="26">
                                          <p:stCondLst>
                                            <p:cond delay="1642"/>
                                          </p:stCondLst>
                                        </p:cTn>
                                        <p:tgtEl>
                                          <p:spTgt spid="10243">
                                            <p:txEl>
                                              <p:pRg st="1" end="1"/>
                                            </p:txEl>
                                          </p:spTgt>
                                        </p:tgtEl>
                                      </p:cBhvr>
                                      <p:to x="100000" y="90000"/>
                                    </p:animScale>
                                    <p:animScale>
                                      <p:cBhvr>
                                        <p:cTn id="36" dur="166" decel="50000">
                                          <p:stCondLst>
                                            <p:cond delay="1668"/>
                                          </p:stCondLst>
                                        </p:cTn>
                                        <p:tgtEl>
                                          <p:spTgt spid="10243">
                                            <p:txEl>
                                              <p:pRg st="1" end="1"/>
                                            </p:txEl>
                                          </p:spTgt>
                                        </p:tgtEl>
                                      </p:cBhvr>
                                      <p:to x="100000" y="100000"/>
                                    </p:animScale>
                                    <p:animScale>
                                      <p:cBhvr>
                                        <p:cTn id="37" dur="26">
                                          <p:stCondLst>
                                            <p:cond delay="1808"/>
                                          </p:stCondLst>
                                        </p:cTn>
                                        <p:tgtEl>
                                          <p:spTgt spid="10243">
                                            <p:txEl>
                                              <p:pRg st="1" end="1"/>
                                            </p:txEl>
                                          </p:spTgt>
                                        </p:tgtEl>
                                      </p:cBhvr>
                                      <p:to x="100000" y="95000"/>
                                    </p:animScale>
                                    <p:animScale>
                                      <p:cBhvr>
                                        <p:cTn id="38" dur="166" decel="50000">
                                          <p:stCondLst>
                                            <p:cond delay="1834"/>
                                          </p:stCondLst>
                                        </p:cTn>
                                        <p:tgtEl>
                                          <p:spTgt spid="1024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10243">
                                            <p:txEl>
                                              <p:pRg st="2" end="2"/>
                                            </p:txEl>
                                          </p:spTgt>
                                        </p:tgtEl>
                                        <p:attrNameLst>
                                          <p:attrName>style.visibility</p:attrName>
                                        </p:attrNameLst>
                                      </p:cBhvr>
                                      <p:to>
                                        <p:strVal val="visible"/>
                                      </p:to>
                                    </p:set>
                                    <p:animEffect transition="in" filter="wipe(down)">
                                      <p:cBhvr>
                                        <p:cTn id="43" dur="580">
                                          <p:stCondLst>
                                            <p:cond delay="0"/>
                                          </p:stCondLst>
                                        </p:cTn>
                                        <p:tgtEl>
                                          <p:spTgt spid="10243">
                                            <p:txEl>
                                              <p:pRg st="2" end="2"/>
                                            </p:txEl>
                                          </p:spTgt>
                                        </p:tgtEl>
                                      </p:cBhvr>
                                    </p:animEffect>
                                    <p:anim calcmode="lin" valueType="num">
                                      <p:cBhvr>
                                        <p:cTn id="44" dur="1822" tmFilter="0,0; 0.14,0.36; 0.43,0.73; 0.71,0.91; 1.0,1.0">
                                          <p:stCondLst>
                                            <p:cond delay="0"/>
                                          </p:stCondLst>
                                        </p:cTn>
                                        <p:tgtEl>
                                          <p:spTgt spid="1024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024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024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024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024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10243">
                                            <p:txEl>
                                              <p:pRg st="2" end="2"/>
                                            </p:txEl>
                                          </p:spTgt>
                                        </p:tgtEl>
                                      </p:cBhvr>
                                      <p:to x="100000" y="60000"/>
                                    </p:animScale>
                                    <p:animScale>
                                      <p:cBhvr>
                                        <p:cTn id="50" dur="166" decel="50000">
                                          <p:stCondLst>
                                            <p:cond delay="676"/>
                                          </p:stCondLst>
                                        </p:cTn>
                                        <p:tgtEl>
                                          <p:spTgt spid="10243">
                                            <p:txEl>
                                              <p:pRg st="2" end="2"/>
                                            </p:txEl>
                                          </p:spTgt>
                                        </p:tgtEl>
                                      </p:cBhvr>
                                      <p:to x="100000" y="100000"/>
                                    </p:animScale>
                                    <p:animScale>
                                      <p:cBhvr>
                                        <p:cTn id="51" dur="26">
                                          <p:stCondLst>
                                            <p:cond delay="1312"/>
                                          </p:stCondLst>
                                        </p:cTn>
                                        <p:tgtEl>
                                          <p:spTgt spid="10243">
                                            <p:txEl>
                                              <p:pRg st="2" end="2"/>
                                            </p:txEl>
                                          </p:spTgt>
                                        </p:tgtEl>
                                      </p:cBhvr>
                                      <p:to x="100000" y="80000"/>
                                    </p:animScale>
                                    <p:animScale>
                                      <p:cBhvr>
                                        <p:cTn id="52" dur="166" decel="50000">
                                          <p:stCondLst>
                                            <p:cond delay="1338"/>
                                          </p:stCondLst>
                                        </p:cTn>
                                        <p:tgtEl>
                                          <p:spTgt spid="10243">
                                            <p:txEl>
                                              <p:pRg st="2" end="2"/>
                                            </p:txEl>
                                          </p:spTgt>
                                        </p:tgtEl>
                                      </p:cBhvr>
                                      <p:to x="100000" y="100000"/>
                                    </p:animScale>
                                    <p:animScale>
                                      <p:cBhvr>
                                        <p:cTn id="53" dur="26">
                                          <p:stCondLst>
                                            <p:cond delay="1642"/>
                                          </p:stCondLst>
                                        </p:cTn>
                                        <p:tgtEl>
                                          <p:spTgt spid="10243">
                                            <p:txEl>
                                              <p:pRg st="2" end="2"/>
                                            </p:txEl>
                                          </p:spTgt>
                                        </p:tgtEl>
                                      </p:cBhvr>
                                      <p:to x="100000" y="90000"/>
                                    </p:animScale>
                                    <p:animScale>
                                      <p:cBhvr>
                                        <p:cTn id="54" dur="166" decel="50000">
                                          <p:stCondLst>
                                            <p:cond delay="1668"/>
                                          </p:stCondLst>
                                        </p:cTn>
                                        <p:tgtEl>
                                          <p:spTgt spid="10243">
                                            <p:txEl>
                                              <p:pRg st="2" end="2"/>
                                            </p:txEl>
                                          </p:spTgt>
                                        </p:tgtEl>
                                      </p:cBhvr>
                                      <p:to x="100000" y="100000"/>
                                    </p:animScale>
                                    <p:animScale>
                                      <p:cBhvr>
                                        <p:cTn id="55" dur="26">
                                          <p:stCondLst>
                                            <p:cond delay="1808"/>
                                          </p:stCondLst>
                                        </p:cTn>
                                        <p:tgtEl>
                                          <p:spTgt spid="10243">
                                            <p:txEl>
                                              <p:pRg st="2" end="2"/>
                                            </p:txEl>
                                          </p:spTgt>
                                        </p:tgtEl>
                                      </p:cBhvr>
                                      <p:to x="100000" y="95000"/>
                                    </p:animScale>
                                    <p:animScale>
                                      <p:cBhvr>
                                        <p:cTn id="56" dur="166" decel="50000">
                                          <p:stCondLst>
                                            <p:cond delay="1834"/>
                                          </p:stCondLst>
                                        </p:cTn>
                                        <p:tgtEl>
                                          <p:spTgt spid="1024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10243">
                                            <p:txEl>
                                              <p:pRg st="3" end="3"/>
                                            </p:txEl>
                                          </p:spTgt>
                                        </p:tgtEl>
                                        <p:attrNameLst>
                                          <p:attrName>style.visibility</p:attrName>
                                        </p:attrNameLst>
                                      </p:cBhvr>
                                      <p:to>
                                        <p:strVal val="visible"/>
                                      </p:to>
                                    </p:set>
                                    <p:animEffect transition="in" filter="wipe(down)">
                                      <p:cBhvr>
                                        <p:cTn id="61" dur="580">
                                          <p:stCondLst>
                                            <p:cond delay="0"/>
                                          </p:stCondLst>
                                        </p:cTn>
                                        <p:tgtEl>
                                          <p:spTgt spid="10243">
                                            <p:txEl>
                                              <p:pRg st="3" end="3"/>
                                            </p:txEl>
                                          </p:spTgt>
                                        </p:tgtEl>
                                      </p:cBhvr>
                                    </p:animEffect>
                                    <p:anim calcmode="lin" valueType="num">
                                      <p:cBhvr>
                                        <p:cTn id="62" dur="1822" tmFilter="0,0; 0.14,0.36; 0.43,0.73; 0.71,0.91; 1.0,1.0">
                                          <p:stCondLst>
                                            <p:cond delay="0"/>
                                          </p:stCondLst>
                                        </p:cTn>
                                        <p:tgtEl>
                                          <p:spTgt spid="1024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024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024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024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024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10243">
                                            <p:txEl>
                                              <p:pRg st="3" end="3"/>
                                            </p:txEl>
                                          </p:spTgt>
                                        </p:tgtEl>
                                      </p:cBhvr>
                                      <p:to x="100000" y="60000"/>
                                    </p:animScale>
                                    <p:animScale>
                                      <p:cBhvr>
                                        <p:cTn id="68" dur="166" decel="50000">
                                          <p:stCondLst>
                                            <p:cond delay="676"/>
                                          </p:stCondLst>
                                        </p:cTn>
                                        <p:tgtEl>
                                          <p:spTgt spid="10243">
                                            <p:txEl>
                                              <p:pRg st="3" end="3"/>
                                            </p:txEl>
                                          </p:spTgt>
                                        </p:tgtEl>
                                      </p:cBhvr>
                                      <p:to x="100000" y="100000"/>
                                    </p:animScale>
                                    <p:animScale>
                                      <p:cBhvr>
                                        <p:cTn id="69" dur="26">
                                          <p:stCondLst>
                                            <p:cond delay="1312"/>
                                          </p:stCondLst>
                                        </p:cTn>
                                        <p:tgtEl>
                                          <p:spTgt spid="10243">
                                            <p:txEl>
                                              <p:pRg st="3" end="3"/>
                                            </p:txEl>
                                          </p:spTgt>
                                        </p:tgtEl>
                                      </p:cBhvr>
                                      <p:to x="100000" y="80000"/>
                                    </p:animScale>
                                    <p:animScale>
                                      <p:cBhvr>
                                        <p:cTn id="70" dur="166" decel="50000">
                                          <p:stCondLst>
                                            <p:cond delay="1338"/>
                                          </p:stCondLst>
                                        </p:cTn>
                                        <p:tgtEl>
                                          <p:spTgt spid="10243">
                                            <p:txEl>
                                              <p:pRg st="3" end="3"/>
                                            </p:txEl>
                                          </p:spTgt>
                                        </p:tgtEl>
                                      </p:cBhvr>
                                      <p:to x="100000" y="100000"/>
                                    </p:animScale>
                                    <p:animScale>
                                      <p:cBhvr>
                                        <p:cTn id="71" dur="26">
                                          <p:stCondLst>
                                            <p:cond delay="1642"/>
                                          </p:stCondLst>
                                        </p:cTn>
                                        <p:tgtEl>
                                          <p:spTgt spid="10243">
                                            <p:txEl>
                                              <p:pRg st="3" end="3"/>
                                            </p:txEl>
                                          </p:spTgt>
                                        </p:tgtEl>
                                      </p:cBhvr>
                                      <p:to x="100000" y="90000"/>
                                    </p:animScale>
                                    <p:animScale>
                                      <p:cBhvr>
                                        <p:cTn id="72" dur="166" decel="50000">
                                          <p:stCondLst>
                                            <p:cond delay="1668"/>
                                          </p:stCondLst>
                                        </p:cTn>
                                        <p:tgtEl>
                                          <p:spTgt spid="10243">
                                            <p:txEl>
                                              <p:pRg st="3" end="3"/>
                                            </p:txEl>
                                          </p:spTgt>
                                        </p:tgtEl>
                                      </p:cBhvr>
                                      <p:to x="100000" y="100000"/>
                                    </p:animScale>
                                    <p:animScale>
                                      <p:cBhvr>
                                        <p:cTn id="73" dur="26">
                                          <p:stCondLst>
                                            <p:cond delay="1808"/>
                                          </p:stCondLst>
                                        </p:cTn>
                                        <p:tgtEl>
                                          <p:spTgt spid="10243">
                                            <p:txEl>
                                              <p:pRg st="3" end="3"/>
                                            </p:txEl>
                                          </p:spTgt>
                                        </p:tgtEl>
                                      </p:cBhvr>
                                      <p:to x="100000" y="95000"/>
                                    </p:animScale>
                                    <p:animScale>
                                      <p:cBhvr>
                                        <p:cTn id="74" dur="166" decel="50000">
                                          <p:stCondLst>
                                            <p:cond delay="1834"/>
                                          </p:stCondLst>
                                        </p:cTn>
                                        <p:tgtEl>
                                          <p:spTgt spid="1024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10243">
                                            <p:txEl>
                                              <p:pRg st="4" end="4"/>
                                            </p:txEl>
                                          </p:spTgt>
                                        </p:tgtEl>
                                        <p:attrNameLst>
                                          <p:attrName>style.visibility</p:attrName>
                                        </p:attrNameLst>
                                      </p:cBhvr>
                                      <p:to>
                                        <p:strVal val="visible"/>
                                      </p:to>
                                    </p:set>
                                    <p:animEffect transition="in" filter="wipe(down)">
                                      <p:cBhvr>
                                        <p:cTn id="79" dur="580">
                                          <p:stCondLst>
                                            <p:cond delay="0"/>
                                          </p:stCondLst>
                                        </p:cTn>
                                        <p:tgtEl>
                                          <p:spTgt spid="10243">
                                            <p:txEl>
                                              <p:pRg st="4" end="4"/>
                                            </p:txEl>
                                          </p:spTgt>
                                        </p:tgtEl>
                                      </p:cBhvr>
                                    </p:animEffect>
                                    <p:anim calcmode="lin" valueType="num">
                                      <p:cBhvr>
                                        <p:cTn id="80" dur="1822" tmFilter="0,0; 0.14,0.36; 0.43,0.73; 0.71,0.91; 1.0,1.0">
                                          <p:stCondLst>
                                            <p:cond delay="0"/>
                                          </p:stCondLst>
                                        </p:cTn>
                                        <p:tgtEl>
                                          <p:spTgt spid="1024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1024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1024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1024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1024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10243">
                                            <p:txEl>
                                              <p:pRg st="4" end="4"/>
                                            </p:txEl>
                                          </p:spTgt>
                                        </p:tgtEl>
                                      </p:cBhvr>
                                      <p:to x="100000" y="60000"/>
                                    </p:animScale>
                                    <p:animScale>
                                      <p:cBhvr>
                                        <p:cTn id="86" dur="166" decel="50000">
                                          <p:stCondLst>
                                            <p:cond delay="676"/>
                                          </p:stCondLst>
                                        </p:cTn>
                                        <p:tgtEl>
                                          <p:spTgt spid="10243">
                                            <p:txEl>
                                              <p:pRg st="4" end="4"/>
                                            </p:txEl>
                                          </p:spTgt>
                                        </p:tgtEl>
                                      </p:cBhvr>
                                      <p:to x="100000" y="100000"/>
                                    </p:animScale>
                                    <p:animScale>
                                      <p:cBhvr>
                                        <p:cTn id="87" dur="26">
                                          <p:stCondLst>
                                            <p:cond delay="1312"/>
                                          </p:stCondLst>
                                        </p:cTn>
                                        <p:tgtEl>
                                          <p:spTgt spid="10243">
                                            <p:txEl>
                                              <p:pRg st="4" end="4"/>
                                            </p:txEl>
                                          </p:spTgt>
                                        </p:tgtEl>
                                      </p:cBhvr>
                                      <p:to x="100000" y="80000"/>
                                    </p:animScale>
                                    <p:animScale>
                                      <p:cBhvr>
                                        <p:cTn id="88" dur="166" decel="50000">
                                          <p:stCondLst>
                                            <p:cond delay="1338"/>
                                          </p:stCondLst>
                                        </p:cTn>
                                        <p:tgtEl>
                                          <p:spTgt spid="10243">
                                            <p:txEl>
                                              <p:pRg st="4" end="4"/>
                                            </p:txEl>
                                          </p:spTgt>
                                        </p:tgtEl>
                                      </p:cBhvr>
                                      <p:to x="100000" y="100000"/>
                                    </p:animScale>
                                    <p:animScale>
                                      <p:cBhvr>
                                        <p:cTn id="89" dur="26">
                                          <p:stCondLst>
                                            <p:cond delay="1642"/>
                                          </p:stCondLst>
                                        </p:cTn>
                                        <p:tgtEl>
                                          <p:spTgt spid="10243">
                                            <p:txEl>
                                              <p:pRg st="4" end="4"/>
                                            </p:txEl>
                                          </p:spTgt>
                                        </p:tgtEl>
                                      </p:cBhvr>
                                      <p:to x="100000" y="90000"/>
                                    </p:animScale>
                                    <p:animScale>
                                      <p:cBhvr>
                                        <p:cTn id="90" dur="166" decel="50000">
                                          <p:stCondLst>
                                            <p:cond delay="1668"/>
                                          </p:stCondLst>
                                        </p:cTn>
                                        <p:tgtEl>
                                          <p:spTgt spid="10243">
                                            <p:txEl>
                                              <p:pRg st="4" end="4"/>
                                            </p:txEl>
                                          </p:spTgt>
                                        </p:tgtEl>
                                      </p:cBhvr>
                                      <p:to x="100000" y="100000"/>
                                    </p:animScale>
                                    <p:animScale>
                                      <p:cBhvr>
                                        <p:cTn id="91" dur="26">
                                          <p:stCondLst>
                                            <p:cond delay="1808"/>
                                          </p:stCondLst>
                                        </p:cTn>
                                        <p:tgtEl>
                                          <p:spTgt spid="10243">
                                            <p:txEl>
                                              <p:pRg st="4" end="4"/>
                                            </p:txEl>
                                          </p:spTgt>
                                        </p:tgtEl>
                                      </p:cBhvr>
                                      <p:to x="100000" y="95000"/>
                                    </p:animScale>
                                    <p:animScale>
                                      <p:cBhvr>
                                        <p:cTn id="92" dur="166" decel="50000">
                                          <p:stCondLst>
                                            <p:cond delay="1834"/>
                                          </p:stCondLst>
                                        </p:cTn>
                                        <p:tgtEl>
                                          <p:spTgt spid="1024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10243">
                                            <p:txEl>
                                              <p:pRg st="5" end="5"/>
                                            </p:txEl>
                                          </p:spTgt>
                                        </p:tgtEl>
                                        <p:attrNameLst>
                                          <p:attrName>style.visibility</p:attrName>
                                        </p:attrNameLst>
                                      </p:cBhvr>
                                      <p:to>
                                        <p:strVal val="visible"/>
                                      </p:to>
                                    </p:set>
                                    <p:animEffect transition="in" filter="wipe(down)">
                                      <p:cBhvr>
                                        <p:cTn id="97" dur="580">
                                          <p:stCondLst>
                                            <p:cond delay="0"/>
                                          </p:stCondLst>
                                        </p:cTn>
                                        <p:tgtEl>
                                          <p:spTgt spid="10243">
                                            <p:txEl>
                                              <p:pRg st="5" end="5"/>
                                            </p:txEl>
                                          </p:spTgt>
                                        </p:tgtEl>
                                      </p:cBhvr>
                                    </p:animEffect>
                                    <p:anim calcmode="lin" valueType="num">
                                      <p:cBhvr>
                                        <p:cTn id="98" dur="1822" tmFilter="0,0; 0.14,0.36; 0.43,0.73; 0.71,0.91; 1.0,1.0">
                                          <p:stCondLst>
                                            <p:cond delay="0"/>
                                          </p:stCondLst>
                                        </p:cTn>
                                        <p:tgtEl>
                                          <p:spTgt spid="1024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1024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1024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1024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1024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10243">
                                            <p:txEl>
                                              <p:pRg st="5" end="5"/>
                                            </p:txEl>
                                          </p:spTgt>
                                        </p:tgtEl>
                                      </p:cBhvr>
                                      <p:to x="100000" y="60000"/>
                                    </p:animScale>
                                    <p:animScale>
                                      <p:cBhvr>
                                        <p:cTn id="104" dur="166" decel="50000">
                                          <p:stCondLst>
                                            <p:cond delay="676"/>
                                          </p:stCondLst>
                                        </p:cTn>
                                        <p:tgtEl>
                                          <p:spTgt spid="10243">
                                            <p:txEl>
                                              <p:pRg st="5" end="5"/>
                                            </p:txEl>
                                          </p:spTgt>
                                        </p:tgtEl>
                                      </p:cBhvr>
                                      <p:to x="100000" y="100000"/>
                                    </p:animScale>
                                    <p:animScale>
                                      <p:cBhvr>
                                        <p:cTn id="105" dur="26">
                                          <p:stCondLst>
                                            <p:cond delay="1312"/>
                                          </p:stCondLst>
                                        </p:cTn>
                                        <p:tgtEl>
                                          <p:spTgt spid="10243">
                                            <p:txEl>
                                              <p:pRg st="5" end="5"/>
                                            </p:txEl>
                                          </p:spTgt>
                                        </p:tgtEl>
                                      </p:cBhvr>
                                      <p:to x="100000" y="80000"/>
                                    </p:animScale>
                                    <p:animScale>
                                      <p:cBhvr>
                                        <p:cTn id="106" dur="166" decel="50000">
                                          <p:stCondLst>
                                            <p:cond delay="1338"/>
                                          </p:stCondLst>
                                        </p:cTn>
                                        <p:tgtEl>
                                          <p:spTgt spid="10243">
                                            <p:txEl>
                                              <p:pRg st="5" end="5"/>
                                            </p:txEl>
                                          </p:spTgt>
                                        </p:tgtEl>
                                      </p:cBhvr>
                                      <p:to x="100000" y="100000"/>
                                    </p:animScale>
                                    <p:animScale>
                                      <p:cBhvr>
                                        <p:cTn id="107" dur="26">
                                          <p:stCondLst>
                                            <p:cond delay="1642"/>
                                          </p:stCondLst>
                                        </p:cTn>
                                        <p:tgtEl>
                                          <p:spTgt spid="10243">
                                            <p:txEl>
                                              <p:pRg st="5" end="5"/>
                                            </p:txEl>
                                          </p:spTgt>
                                        </p:tgtEl>
                                      </p:cBhvr>
                                      <p:to x="100000" y="90000"/>
                                    </p:animScale>
                                    <p:animScale>
                                      <p:cBhvr>
                                        <p:cTn id="108" dur="166" decel="50000">
                                          <p:stCondLst>
                                            <p:cond delay="1668"/>
                                          </p:stCondLst>
                                        </p:cTn>
                                        <p:tgtEl>
                                          <p:spTgt spid="10243">
                                            <p:txEl>
                                              <p:pRg st="5" end="5"/>
                                            </p:txEl>
                                          </p:spTgt>
                                        </p:tgtEl>
                                      </p:cBhvr>
                                      <p:to x="100000" y="100000"/>
                                    </p:animScale>
                                    <p:animScale>
                                      <p:cBhvr>
                                        <p:cTn id="109" dur="26">
                                          <p:stCondLst>
                                            <p:cond delay="1808"/>
                                          </p:stCondLst>
                                        </p:cTn>
                                        <p:tgtEl>
                                          <p:spTgt spid="10243">
                                            <p:txEl>
                                              <p:pRg st="5" end="5"/>
                                            </p:txEl>
                                          </p:spTgt>
                                        </p:tgtEl>
                                      </p:cBhvr>
                                      <p:to x="100000" y="95000"/>
                                    </p:animScale>
                                    <p:animScale>
                                      <p:cBhvr>
                                        <p:cTn id="110" dur="166" decel="50000">
                                          <p:stCondLst>
                                            <p:cond delay="1834"/>
                                          </p:stCondLst>
                                        </p:cTn>
                                        <p:tgtEl>
                                          <p:spTgt spid="1024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D9740A4-5502-4A21-884A-628ECEB2B7E7}"/>
              </a:ext>
            </a:extLst>
          </p:cNvPr>
          <p:cNvSpPr>
            <a:spLocks noGrp="1"/>
          </p:cNvSpPr>
          <p:nvPr>
            <p:ph type="title"/>
          </p:nvPr>
        </p:nvSpPr>
        <p:spPr>
          <a:xfrm>
            <a:off x="242644" y="337947"/>
            <a:ext cx="2674938" cy="216818"/>
          </a:xfrm>
        </p:spPr>
        <p:txBody>
          <a:bodyPr/>
          <a:lstStyle/>
          <a:p>
            <a:pPr eaLnBrk="1" hangingPunct="1"/>
            <a:r>
              <a:rPr lang="en-GB" altLang="en-US" sz="2000" b="1" dirty="0">
                <a:solidFill>
                  <a:srgbClr val="FF3300"/>
                </a:solidFill>
              </a:rPr>
              <a:t>Mamma’s Food technology provider</a:t>
            </a:r>
          </a:p>
        </p:txBody>
      </p:sp>
      <p:pic>
        <p:nvPicPr>
          <p:cNvPr id="2" name="Content Placeholder 1">
            <a:extLst>
              <a:ext uri="{FF2B5EF4-FFF2-40B4-BE49-F238E27FC236}">
                <a16:creationId xmlns:a16="http://schemas.microsoft.com/office/drawing/2014/main" id="{862FEC26-6F3C-4A31-A76F-F38F00B2A964}"/>
              </a:ext>
            </a:extLst>
          </p:cNvPr>
          <p:cNvPicPr>
            <a:picLocks noGrp="1" noChangeAspect="1"/>
          </p:cNvPicPr>
          <p:nvPr>
            <p:ph idx="1"/>
          </p:nvPr>
        </p:nvPicPr>
        <p:blipFill>
          <a:blip r:embed="rId3"/>
          <a:stretch>
            <a:fillRect/>
          </a:stretch>
        </p:blipFill>
        <p:spPr>
          <a:xfrm>
            <a:off x="70781" y="4124981"/>
            <a:ext cx="1584176" cy="1584176"/>
          </a:xfrm>
          <a:prstGeom prst="rect">
            <a:avLst/>
          </a:prstGeom>
        </p:spPr>
      </p:pic>
      <p:sp>
        <p:nvSpPr>
          <p:cNvPr id="11268" name="Date Placeholder 3">
            <a:extLst>
              <a:ext uri="{FF2B5EF4-FFF2-40B4-BE49-F238E27FC236}">
                <a16:creationId xmlns:a16="http://schemas.microsoft.com/office/drawing/2014/main" id="{4A0CAE50-E769-4B35-9155-4A15D2A408C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5BC3A9E-864C-4703-8EA7-8A2EF669FC73}"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1DACD037-2447-4270-A366-C09796591A27}"/>
              </a:ext>
            </a:extLst>
          </p:cNvPr>
          <p:cNvSpPr>
            <a:spLocks noGrp="1"/>
          </p:cNvSpPr>
          <p:nvPr>
            <p:ph type="ftr" sz="quarter" idx="11"/>
          </p:nvPr>
        </p:nvSpPr>
        <p:spPr/>
        <p:txBody>
          <a:bodyPr/>
          <a:lstStyle/>
          <a:p>
            <a:pPr>
              <a:defRPr/>
            </a:pPr>
            <a:r>
              <a:rPr lang="en-GB" altLang="en-US" dirty="0"/>
              <a:t>Mary March</a:t>
            </a:r>
          </a:p>
        </p:txBody>
      </p:sp>
      <p:pic>
        <p:nvPicPr>
          <p:cNvPr id="3" name="Picture 2">
            <a:extLst>
              <a:ext uri="{FF2B5EF4-FFF2-40B4-BE49-F238E27FC236}">
                <a16:creationId xmlns:a16="http://schemas.microsoft.com/office/drawing/2014/main" id="{22293EF4-7474-47F2-8049-A472ECFDC4F3}"/>
              </a:ext>
            </a:extLst>
          </p:cNvPr>
          <p:cNvPicPr>
            <a:picLocks noChangeAspect="1"/>
          </p:cNvPicPr>
          <p:nvPr/>
        </p:nvPicPr>
        <p:blipFill>
          <a:blip r:embed="rId4"/>
          <a:stretch>
            <a:fillRect/>
          </a:stretch>
        </p:blipFill>
        <p:spPr>
          <a:xfrm>
            <a:off x="6727328" y="1370806"/>
            <a:ext cx="2093144" cy="1521468"/>
          </a:xfrm>
          <a:prstGeom prst="rect">
            <a:avLst/>
          </a:prstGeom>
        </p:spPr>
      </p:pic>
      <p:pic>
        <p:nvPicPr>
          <p:cNvPr id="4" name="Picture 3">
            <a:extLst>
              <a:ext uri="{FF2B5EF4-FFF2-40B4-BE49-F238E27FC236}">
                <a16:creationId xmlns:a16="http://schemas.microsoft.com/office/drawing/2014/main" id="{AAF1ECB0-66E7-479F-8238-69B28799F437}"/>
              </a:ext>
            </a:extLst>
          </p:cNvPr>
          <p:cNvPicPr>
            <a:picLocks noChangeAspect="1"/>
          </p:cNvPicPr>
          <p:nvPr/>
        </p:nvPicPr>
        <p:blipFill>
          <a:blip r:embed="rId5"/>
          <a:stretch>
            <a:fillRect/>
          </a:stretch>
        </p:blipFill>
        <p:spPr>
          <a:xfrm>
            <a:off x="6228184" y="3787857"/>
            <a:ext cx="2270026" cy="1513351"/>
          </a:xfrm>
          <a:prstGeom prst="rect">
            <a:avLst/>
          </a:prstGeom>
        </p:spPr>
      </p:pic>
      <p:pic>
        <p:nvPicPr>
          <p:cNvPr id="6" name="Picture 5">
            <a:extLst>
              <a:ext uri="{FF2B5EF4-FFF2-40B4-BE49-F238E27FC236}">
                <a16:creationId xmlns:a16="http://schemas.microsoft.com/office/drawing/2014/main" id="{4B18D1FA-BE6A-44D7-8F88-DED85B94412F}"/>
              </a:ext>
            </a:extLst>
          </p:cNvPr>
          <p:cNvPicPr>
            <a:picLocks noChangeAspect="1"/>
          </p:cNvPicPr>
          <p:nvPr/>
        </p:nvPicPr>
        <p:blipFill>
          <a:blip r:embed="rId6"/>
          <a:stretch>
            <a:fillRect/>
          </a:stretch>
        </p:blipFill>
        <p:spPr>
          <a:xfrm>
            <a:off x="-15594" y="3541945"/>
            <a:ext cx="1349152" cy="782221"/>
          </a:xfrm>
          <a:prstGeom prst="rect">
            <a:avLst/>
          </a:prstGeom>
        </p:spPr>
      </p:pic>
      <p:pic>
        <p:nvPicPr>
          <p:cNvPr id="7" name="Picture 6">
            <a:extLst>
              <a:ext uri="{FF2B5EF4-FFF2-40B4-BE49-F238E27FC236}">
                <a16:creationId xmlns:a16="http://schemas.microsoft.com/office/drawing/2014/main" id="{C9A56B42-7FDC-4E93-9209-C4DCE517FA65}"/>
              </a:ext>
            </a:extLst>
          </p:cNvPr>
          <p:cNvPicPr>
            <a:picLocks noChangeAspect="1"/>
          </p:cNvPicPr>
          <p:nvPr/>
        </p:nvPicPr>
        <p:blipFill>
          <a:blip r:embed="rId6"/>
          <a:stretch>
            <a:fillRect/>
          </a:stretch>
        </p:blipFill>
        <p:spPr>
          <a:xfrm>
            <a:off x="5281154" y="4843437"/>
            <a:ext cx="1493168" cy="865720"/>
          </a:xfrm>
          <a:prstGeom prst="rect">
            <a:avLst/>
          </a:prstGeom>
        </p:spPr>
      </p:pic>
      <p:pic>
        <p:nvPicPr>
          <p:cNvPr id="8" name="Picture 7">
            <a:extLst>
              <a:ext uri="{FF2B5EF4-FFF2-40B4-BE49-F238E27FC236}">
                <a16:creationId xmlns:a16="http://schemas.microsoft.com/office/drawing/2014/main" id="{10BBEB9D-EA9A-4045-A31A-D3DDD6CF46AB}"/>
              </a:ext>
            </a:extLst>
          </p:cNvPr>
          <p:cNvPicPr>
            <a:picLocks noChangeAspect="1"/>
          </p:cNvPicPr>
          <p:nvPr/>
        </p:nvPicPr>
        <p:blipFill>
          <a:blip r:embed="rId7"/>
          <a:stretch>
            <a:fillRect/>
          </a:stretch>
        </p:blipFill>
        <p:spPr>
          <a:xfrm>
            <a:off x="305958" y="933772"/>
            <a:ext cx="2952750" cy="1571625"/>
          </a:xfrm>
          <a:prstGeom prst="rect">
            <a:avLst/>
          </a:prstGeom>
        </p:spPr>
      </p:pic>
      <p:sp>
        <p:nvSpPr>
          <p:cNvPr id="9" name="Rectangle 8">
            <a:extLst>
              <a:ext uri="{FF2B5EF4-FFF2-40B4-BE49-F238E27FC236}">
                <a16:creationId xmlns:a16="http://schemas.microsoft.com/office/drawing/2014/main" id="{0A37DE17-CD42-4B7A-A57E-8ED834ADCFB9}"/>
              </a:ext>
            </a:extLst>
          </p:cNvPr>
          <p:cNvSpPr/>
          <p:nvPr/>
        </p:nvSpPr>
        <p:spPr>
          <a:xfrm>
            <a:off x="1794669" y="4867372"/>
            <a:ext cx="2410019" cy="400110"/>
          </a:xfrm>
          <a:prstGeom prst="rect">
            <a:avLst/>
          </a:prstGeom>
        </p:spPr>
        <p:txBody>
          <a:bodyPr wrap="none">
            <a:spAutoFit/>
          </a:bodyPr>
          <a:lstStyle/>
          <a:p>
            <a:r>
              <a:rPr lang="en-GB" sz="2000" b="1" dirty="0">
                <a:solidFill>
                  <a:srgbClr val="FF3300"/>
                </a:solidFill>
                <a:latin typeface="Myriad Pro"/>
                <a:ea typeface="+mj-ea"/>
                <a:cs typeface="+mj-cs"/>
              </a:rPr>
              <a:t>Fast Food Supplier</a:t>
            </a:r>
            <a:endParaRPr lang="en-GB" b="1" dirty="0">
              <a:solidFill>
                <a:srgbClr val="FF3300"/>
              </a:solidFill>
            </a:endParaRPr>
          </a:p>
        </p:txBody>
      </p:sp>
      <p:sp>
        <p:nvSpPr>
          <p:cNvPr id="10" name="Rectangle 9">
            <a:extLst>
              <a:ext uri="{FF2B5EF4-FFF2-40B4-BE49-F238E27FC236}">
                <a16:creationId xmlns:a16="http://schemas.microsoft.com/office/drawing/2014/main" id="{869128DB-EC5C-4B91-B817-3601E70CAAD2}"/>
              </a:ext>
            </a:extLst>
          </p:cNvPr>
          <p:cNvSpPr/>
          <p:nvPr/>
        </p:nvSpPr>
        <p:spPr>
          <a:xfrm>
            <a:off x="6093751" y="672072"/>
            <a:ext cx="3018840" cy="369332"/>
          </a:xfrm>
          <a:prstGeom prst="rect">
            <a:avLst/>
          </a:prstGeom>
        </p:spPr>
        <p:txBody>
          <a:bodyPr wrap="none">
            <a:spAutoFit/>
          </a:bodyPr>
          <a:lstStyle/>
          <a:p>
            <a:r>
              <a:rPr lang="en-GB" b="1" dirty="0">
                <a:solidFill>
                  <a:srgbClr val="FF3300"/>
                </a:solidFill>
              </a:rPr>
              <a:t>Vending Machine Installer</a:t>
            </a:r>
          </a:p>
        </p:txBody>
      </p:sp>
      <p:sp>
        <p:nvSpPr>
          <p:cNvPr id="11" name="Rectangle 10">
            <a:extLst>
              <a:ext uri="{FF2B5EF4-FFF2-40B4-BE49-F238E27FC236}">
                <a16:creationId xmlns:a16="http://schemas.microsoft.com/office/drawing/2014/main" id="{A61AB7F8-8672-4686-896D-4D954055C2A0}"/>
              </a:ext>
            </a:extLst>
          </p:cNvPr>
          <p:cNvSpPr/>
          <p:nvPr/>
        </p:nvSpPr>
        <p:spPr>
          <a:xfrm>
            <a:off x="6204030" y="3337664"/>
            <a:ext cx="2454518" cy="369332"/>
          </a:xfrm>
          <a:prstGeom prst="rect">
            <a:avLst/>
          </a:prstGeom>
        </p:spPr>
        <p:txBody>
          <a:bodyPr wrap="none">
            <a:spAutoFit/>
          </a:bodyPr>
          <a:lstStyle/>
          <a:p>
            <a:r>
              <a:rPr lang="en-GB" altLang="en-US" b="1" dirty="0">
                <a:solidFill>
                  <a:srgbClr val="FF3300"/>
                </a:solidFill>
              </a:rPr>
              <a:t>Fast </a:t>
            </a:r>
            <a:r>
              <a:rPr lang="en-GB" altLang="en-US" sz="1800" b="1" dirty="0">
                <a:solidFill>
                  <a:srgbClr val="FF3300"/>
                </a:solidFill>
              </a:rPr>
              <a:t>Food consumer</a:t>
            </a:r>
            <a:endParaRPr lang="en-GB" b="1" dirty="0">
              <a:solidFill>
                <a:srgbClr val="FF3300"/>
              </a:solidFill>
            </a:endParaRPr>
          </a:p>
        </p:txBody>
      </p:sp>
      <p:sp>
        <p:nvSpPr>
          <p:cNvPr id="13" name="Arrow: Right 12">
            <a:extLst>
              <a:ext uri="{FF2B5EF4-FFF2-40B4-BE49-F238E27FC236}">
                <a16:creationId xmlns:a16="http://schemas.microsoft.com/office/drawing/2014/main" id="{7058B625-74B6-4E63-BF91-BE045354D844}"/>
              </a:ext>
            </a:extLst>
          </p:cNvPr>
          <p:cNvSpPr/>
          <p:nvPr/>
        </p:nvSpPr>
        <p:spPr>
          <a:xfrm>
            <a:off x="3258708" y="1415494"/>
            <a:ext cx="3438606" cy="3693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Arrow: Right 16">
            <a:extLst>
              <a:ext uri="{FF2B5EF4-FFF2-40B4-BE49-F238E27FC236}">
                <a16:creationId xmlns:a16="http://schemas.microsoft.com/office/drawing/2014/main" id="{6ACB4161-1016-45E9-AA2F-CE19AC17B3B0}"/>
              </a:ext>
            </a:extLst>
          </p:cNvPr>
          <p:cNvSpPr/>
          <p:nvPr/>
        </p:nvSpPr>
        <p:spPr>
          <a:xfrm rot="2439480">
            <a:off x="2021446" y="3345382"/>
            <a:ext cx="4787352" cy="35389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Arrow: Right 17">
            <a:extLst>
              <a:ext uri="{FF2B5EF4-FFF2-40B4-BE49-F238E27FC236}">
                <a16:creationId xmlns:a16="http://schemas.microsoft.com/office/drawing/2014/main" id="{7F25C804-B65A-4DB4-A187-2D14D8731B48}"/>
              </a:ext>
            </a:extLst>
          </p:cNvPr>
          <p:cNvSpPr/>
          <p:nvPr/>
        </p:nvSpPr>
        <p:spPr>
          <a:xfrm rot="7446505">
            <a:off x="401580" y="2808912"/>
            <a:ext cx="1986758" cy="2923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BA2261EA-24A3-49C8-B2E6-B37BE849BB36}"/>
              </a:ext>
            </a:extLst>
          </p:cNvPr>
          <p:cNvSpPr/>
          <p:nvPr/>
        </p:nvSpPr>
        <p:spPr>
          <a:xfrm>
            <a:off x="3258708" y="170516"/>
            <a:ext cx="2945321" cy="830997"/>
          </a:xfrm>
          <a:prstGeom prst="rect">
            <a:avLst/>
          </a:prstGeom>
        </p:spPr>
        <p:txBody>
          <a:bodyPr wrap="square">
            <a:spAutoFit/>
          </a:bodyPr>
          <a:lstStyle/>
          <a:p>
            <a:pPr algn="ctr"/>
            <a:r>
              <a:rPr lang="en-GB" sz="2400" b="1" dirty="0">
                <a:solidFill>
                  <a:srgbClr val="0033CC"/>
                </a:solidFill>
                <a:latin typeface="Myriad Pro"/>
              </a:rPr>
              <a:t>Operational strategy</a:t>
            </a:r>
            <a:endParaRPr lang="en-GB" sz="2400" b="1" dirty="0">
              <a:solidFill>
                <a:srgbClr val="0033CC"/>
              </a:solidFill>
            </a:endParaRPr>
          </a:p>
        </p:txBody>
      </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857BE95A-2205-42D6-9C55-6B025F58C894}"/>
              </a:ext>
            </a:extLst>
          </p:cNvPr>
          <p:cNvSpPr>
            <a:spLocks noGrp="1"/>
          </p:cNvSpPr>
          <p:nvPr>
            <p:ph type="title"/>
          </p:nvPr>
        </p:nvSpPr>
        <p:spPr>
          <a:xfrm>
            <a:off x="457200" y="114300"/>
            <a:ext cx="8229600" cy="1143000"/>
          </a:xfrm>
        </p:spPr>
        <p:txBody>
          <a:bodyPr/>
          <a:lstStyle/>
          <a:p>
            <a:pPr eaLnBrk="1" hangingPunct="1"/>
            <a:r>
              <a:rPr lang="en-AU" altLang="en-US" sz="2800" dirty="0" bmk="_Toc499333946">
                <a:solidFill>
                  <a:srgbClr val="0000FF"/>
                </a:solidFill>
                <a:latin typeface="Cambria" panose="02040503050406030204" pitchFamily="18" charset="0"/>
                <a:ea typeface="SimSun" panose="02010600030101010101" pitchFamily="2" charset="-122"/>
              </a:rPr>
              <a:t>SWOT </a:t>
            </a:r>
            <a:r>
              <a:rPr lang="en-GB" altLang="en-US" sz="2800" dirty="0" bmk="_Toc499333946">
                <a:solidFill>
                  <a:srgbClr val="0000FF"/>
                </a:solidFill>
                <a:latin typeface="Cambria" panose="02040503050406030204" pitchFamily="18" charset="0"/>
                <a:ea typeface="SimSun" panose="02010600030101010101" pitchFamily="2" charset="-122"/>
              </a:rPr>
              <a:t>Analysis</a:t>
            </a:r>
            <a:br>
              <a:rPr lang="en-GB" altLang="en-US" dirty="0">
                <a:solidFill>
                  <a:srgbClr val="365F91"/>
                </a:solidFill>
                <a:latin typeface="Cambria" panose="02040503050406030204" pitchFamily="18" charset="0"/>
                <a:ea typeface="SimSun" panose="02010600030101010101" pitchFamily="2" charset="-122"/>
              </a:rPr>
            </a:br>
            <a:endParaRPr lang="en-GB" altLang="en-US" dirty="0"/>
          </a:p>
        </p:txBody>
      </p:sp>
      <p:graphicFrame>
        <p:nvGraphicFramePr>
          <p:cNvPr id="2" name="Content Placeholder 1">
            <a:extLst>
              <a:ext uri="{FF2B5EF4-FFF2-40B4-BE49-F238E27FC236}">
                <a16:creationId xmlns:a16="http://schemas.microsoft.com/office/drawing/2014/main" id="{2A067AC0-FDAA-4FF6-AB42-E8883A9BD14A}"/>
              </a:ext>
            </a:extLst>
          </p:cNvPr>
          <p:cNvGraphicFramePr>
            <a:graphicFrameLocks noGrp="1"/>
          </p:cNvGraphicFramePr>
          <p:nvPr>
            <p:ph idx="1"/>
            <p:extLst>
              <p:ext uri="{D42A27DB-BD31-4B8C-83A1-F6EECF244321}">
                <p14:modId xmlns:p14="http://schemas.microsoft.com/office/powerpoint/2010/main" val="3618959380"/>
              </p:ext>
            </p:extLst>
          </p:nvPr>
        </p:nvGraphicFramePr>
        <p:xfrm>
          <a:off x="465138" y="572389"/>
          <a:ext cx="8229600" cy="5888736"/>
        </p:xfrm>
        <a:graphic>
          <a:graphicData uri="http://schemas.openxmlformats.org/drawingml/2006/table">
            <a:tbl>
              <a:tblPr firstRow="1" firstCol="1" bandRow="1"/>
              <a:tblGrid>
                <a:gridCol w="4114800">
                  <a:extLst>
                    <a:ext uri="{9D8B030D-6E8A-4147-A177-3AD203B41FA5}">
                      <a16:colId xmlns:a16="http://schemas.microsoft.com/office/drawing/2014/main" val="4153467468"/>
                    </a:ext>
                  </a:extLst>
                </a:gridCol>
                <a:gridCol w="4114800">
                  <a:extLst>
                    <a:ext uri="{9D8B030D-6E8A-4147-A177-3AD203B41FA5}">
                      <a16:colId xmlns:a16="http://schemas.microsoft.com/office/drawing/2014/main" val="3574929052"/>
                    </a:ext>
                  </a:extLst>
                </a:gridCol>
              </a:tblGrid>
              <a:tr h="2712582">
                <a:tc>
                  <a:txBody>
                    <a:bodyPr/>
                    <a:lstStyle/>
                    <a:p>
                      <a:pPr algn="just">
                        <a:lnSpc>
                          <a:spcPct val="115000"/>
                        </a:lnSpc>
                        <a:spcAft>
                          <a:spcPts val="0"/>
                        </a:spcAft>
                      </a:pPr>
                      <a:r>
                        <a:rPr lang="en-AU" sz="1600" b="1" u="sng"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Strength</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mj-lt"/>
                        <a:buAutoNum type="arabicPeriod"/>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Unique business idea</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mj-lt"/>
                        <a:buAutoNum type="arabicPeriod"/>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Current figure conscious</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mj-lt"/>
                        <a:buAutoNum type="arabicPeriod"/>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Convenient availability</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0"/>
                        </a:spcAft>
                        <a:buFont typeface="+mj-lt"/>
                        <a:buAutoNum type="arabicPeriod"/>
                      </a:pPr>
                      <a:r>
                        <a:rPr lang="en-GB"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Superior customer service</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GB"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Sophisticated and easy-to-use website &amp; mobile apps</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7573" marR="575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15000"/>
                        </a:lnSpc>
                        <a:spcAft>
                          <a:spcPts val="0"/>
                        </a:spcAft>
                      </a:pPr>
                      <a:r>
                        <a:rPr lang="en-AU" sz="1600" b="1" u="sng"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Weakness</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Currently man-managed</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No immediate plans for hiring experienced professionals</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Complete database yet to be developed</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7573" marR="575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75995346"/>
                  </a:ext>
                </a:extLst>
              </a:tr>
              <a:tr h="2983840">
                <a:tc>
                  <a:txBody>
                    <a:bodyPr/>
                    <a:lstStyle/>
                    <a:p>
                      <a:pPr algn="just">
                        <a:lnSpc>
                          <a:spcPct val="115000"/>
                        </a:lnSpc>
                        <a:spcAft>
                          <a:spcPts val="0"/>
                        </a:spcAft>
                      </a:pPr>
                      <a:r>
                        <a:rPr lang="en-AU" sz="1600" b="1" u="sng"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GB"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Entering a new and developing market</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GB"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Possibility to gain NHS recommendations</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GB"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Chances for franchise opportunity</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GB"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Exit strategy is very sound</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GB"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Break-even is fast a repayment can be done within the second year of operation</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7573" marR="575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15000"/>
                        </a:lnSpc>
                        <a:spcAft>
                          <a:spcPts val="0"/>
                        </a:spcAft>
                      </a:pPr>
                      <a:r>
                        <a:rPr lang="en-AU" sz="1600" b="1" u="sng"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Threats</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0"/>
                        </a:spcAft>
                      </a:pPr>
                      <a:r>
                        <a:rPr lang="en-AU"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GB"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Giant corporations duplicating the idea and capturing the market</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GB"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New Government regulations</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0"/>
                        </a:spcAft>
                        <a:buFont typeface="+mj-lt"/>
                        <a:buAutoNum type="arabicPeriod"/>
                      </a:pPr>
                      <a:r>
                        <a:rPr lang="en-GB" sz="16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Increased trade barriers</a:t>
                      </a:r>
                      <a:endParaRPr lang="en-GB" sz="1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7573" marR="575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17324066"/>
                  </a:ext>
                </a:extLst>
              </a:tr>
            </a:tbl>
          </a:graphicData>
        </a:graphic>
      </p:graphicFrame>
      <p:sp>
        <p:nvSpPr>
          <p:cNvPr id="12292" name="Date Placeholder 3">
            <a:extLst>
              <a:ext uri="{FF2B5EF4-FFF2-40B4-BE49-F238E27FC236}">
                <a16:creationId xmlns:a16="http://schemas.microsoft.com/office/drawing/2014/main" id="{408BAB62-C901-4386-BF90-F9C0D0A2AC1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5565B72-C224-4AC6-B270-D7DE263D0CFA}"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B6B4D437-D6E9-43F3-96F3-A245D70C5A48}"/>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67C4-3FE6-4997-AEB0-0823F9E0C46D}"/>
              </a:ext>
            </a:extLst>
          </p:cNvPr>
          <p:cNvSpPr>
            <a:spLocks noGrp="1"/>
          </p:cNvSpPr>
          <p:nvPr>
            <p:ph type="title"/>
          </p:nvPr>
        </p:nvSpPr>
        <p:spPr>
          <a:xfrm>
            <a:off x="13991" y="1156"/>
            <a:ext cx="2530624" cy="490066"/>
          </a:xfrm>
        </p:spPr>
        <p:txBody>
          <a:bodyPr/>
          <a:lstStyle/>
          <a:p>
            <a:r>
              <a:rPr lang="en-GB" sz="2400" b="1" dirty="0">
                <a:solidFill>
                  <a:srgbClr val="0000FF"/>
                </a:solidFill>
              </a:rPr>
              <a:t>PESTLE Analysis</a:t>
            </a:r>
          </a:p>
        </p:txBody>
      </p:sp>
      <p:sp>
        <p:nvSpPr>
          <p:cNvPr id="3" name="Content Placeholder 2">
            <a:extLst>
              <a:ext uri="{FF2B5EF4-FFF2-40B4-BE49-F238E27FC236}">
                <a16:creationId xmlns:a16="http://schemas.microsoft.com/office/drawing/2014/main" id="{840D9AE7-A03A-4B4A-8C39-6FB6B2795795}"/>
              </a:ext>
            </a:extLst>
          </p:cNvPr>
          <p:cNvSpPr>
            <a:spLocks noGrp="1"/>
          </p:cNvSpPr>
          <p:nvPr>
            <p:ph idx="1"/>
          </p:nvPr>
        </p:nvSpPr>
        <p:spPr>
          <a:xfrm>
            <a:off x="398302" y="620688"/>
            <a:ext cx="8363272" cy="5386050"/>
          </a:xfrm>
        </p:spPr>
        <p:txBody>
          <a:bodyPr/>
          <a:lstStyle/>
          <a:p>
            <a:pPr marL="0" lvl="0" indent="0">
              <a:spcAft>
                <a:spcPts val="1000"/>
              </a:spcAft>
              <a:buNone/>
            </a:pPr>
            <a:r>
              <a:rPr lang="en-GB" sz="1600" dirty="0">
                <a:solidFill>
                  <a:srgbClr val="FF3300"/>
                </a:solidFill>
                <a:latin typeface="Times New Roman" panose="02020603050405020304" pitchFamily="18" charset="0"/>
                <a:ea typeface="Calibri" panose="020F0502020204030204" pitchFamily="34" charset="0"/>
                <a:cs typeface="Times New Roman" panose="02020603050405020304" pitchFamily="18" charset="0"/>
              </a:rPr>
              <a:t>Political: 		Mamma’s food objective is focused offering healthy fast food on 	time and 		creating 	earning a pathway to lower-middle-class housewives. These type 		concepts are welcomed by all governments.</a:t>
            </a:r>
            <a:endParaRPr lang="en-GB" sz="1600" dirty="0">
              <a:solidFill>
                <a:srgbClr val="FF3300"/>
              </a:solidFill>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1000"/>
              </a:spcAft>
              <a:buNone/>
            </a:pPr>
            <a:r>
              <a:rPr lang="en-GB" sz="1600" dirty="0">
                <a:solidFill>
                  <a:srgbClr val="FF3300"/>
                </a:solidFill>
                <a:latin typeface="Times New Roman" panose="02020603050405020304" pitchFamily="18" charset="0"/>
                <a:ea typeface="Calibri" panose="020F0502020204030204" pitchFamily="34" charset="0"/>
                <a:cs typeface="Times New Roman" panose="02020603050405020304" pitchFamily="18" charset="0"/>
              </a:rPr>
              <a:t>Economy:		This concept contains inbuilt capacity of uplifting lower middle-class 		economy status</a:t>
            </a:r>
            <a:endParaRPr lang="en-GB" sz="1600" dirty="0">
              <a:solidFill>
                <a:srgbClr val="FF3300"/>
              </a:solidFill>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1000"/>
              </a:spcAft>
              <a:buNone/>
            </a:pPr>
            <a:r>
              <a:rPr lang="en-GB" sz="1600" dirty="0">
                <a:solidFill>
                  <a:srgbClr val="FF3300"/>
                </a:solidFill>
                <a:latin typeface="Times New Roman" panose="02020603050405020304" pitchFamily="18" charset="0"/>
                <a:ea typeface="Calibri" panose="020F0502020204030204" pitchFamily="34" charset="0"/>
                <a:cs typeface="Times New Roman" panose="02020603050405020304" pitchFamily="18" charset="0"/>
              </a:rPr>
              <a:t>Social:		All community excepting that homemade food trend to be healthy; 		therefore, most of the people in the society will welcome this 			transformation. </a:t>
            </a:r>
            <a:endParaRPr lang="en-GB" sz="1600" dirty="0">
              <a:solidFill>
                <a:srgbClr val="FF3300"/>
              </a:solidFill>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1000"/>
              </a:spcAft>
              <a:buNone/>
            </a:pPr>
            <a:r>
              <a:rPr lang="en-GB" sz="1600" dirty="0">
                <a:solidFill>
                  <a:srgbClr val="FF3300"/>
                </a:solidFill>
                <a:latin typeface="Times New Roman" panose="02020603050405020304" pitchFamily="18" charset="0"/>
                <a:ea typeface="Calibri" panose="020F0502020204030204" pitchFamily="34" charset="0"/>
                <a:cs typeface="Times New Roman" panose="02020603050405020304" pitchFamily="18" charset="0"/>
              </a:rPr>
              <a:t>Technology: 	mamma’s food is technology embraced and our sophisticated apps will 		offer tremendous options to obtain the healthy and tasty food as per 		consumers taste expectations.</a:t>
            </a:r>
            <a:endParaRPr lang="en-GB" sz="1600" dirty="0">
              <a:solidFill>
                <a:srgbClr val="FF3300"/>
              </a:solidFill>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1000"/>
              </a:spcAft>
              <a:buNone/>
            </a:pPr>
            <a:r>
              <a:rPr lang="en-GB" sz="1600" dirty="0">
                <a:solidFill>
                  <a:srgbClr val="FF3300"/>
                </a:solidFill>
                <a:latin typeface="Times New Roman" panose="02020603050405020304" pitchFamily="18" charset="0"/>
                <a:ea typeface="Calibri" panose="020F0502020204030204" pitchFamily="34" charset="0"/>
                <a:cs typeface="Times New Roman" panose="02020603050405020304" pitchFamily="18" charset="0"/>
              </a:rPr>
              <a:t>Legal:		This segment will be a very challenging part; to maintain the reputation our 		organisation has a moral responsibility to protect the fast food suppliers. 		Our food standard testing department should be ever vigilant. </a:t>
            </a:r>
            <a:endParaRPr lang="en-GB" sz="1600" dirty="0">
              <a:solidFill>
                <a:srgbClr val="FF3300"/>
              </a:solidFill>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1000"/>
              </a:spcAft>
              <a:buNone/>
            </a:pPr>
            <a:r>
              <a:rPr lang="en-GB" sz="1600" dirty="0">
                <a:solidFill>
                  <a:srgbClr val="FF3300"/>
                </a:solidFill>
                <a:latin typeface="Times New Roman" panose="02020603050405020304" pitchFamily="18" charset="0"/>
                <a:ea typeface="Calibri" panose="020F0502020204030204" pitchFamily="34" charset="0"/>
                <a:cs typeface="Times New Roman" panose="02020603050405020304" pitchFamily="18" charset="0"/>
              </a:rPr>
              <a:t>Environment:	There is no sign of environment pollutions or any other impacts are 		identified in this business operation.</a:t>
            </a:r>
            <a:endParaRPr lang="en-GB" sz="1600" dirty="0">
              <a:solidFill>
                <a:srgbClr val="FF3300"/>
              </a:solidFill>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5C0C0973-2A3F-4463-8DA9-ED2FFCAC971E}"/>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85E92A86-CA21-427E-BAB0-8E43E72A0576}"/>
              </a:ext>
            </a:extLst>
          </p:cNvPr>
          <p:cNvSpPr>
            <a:spLocks noGrp="1"/>
          </p:cNvSpPr>
          <p:nvPr>
            <p:ph type="ftr" sz="quarter" idx="11"/>
          </p:nvPr>
        </p:nvSpPr>
        <p:spPr/>
        <p:txBody>
          <a:bodyPr/>
          <a:lstStyle/>
          <a:p>
            <a:pPr>
              <a:defRPr/>
            </a:pPr>
            <a:r>
              <a:rPr lang="en-GB" altLang="en-US" dirty="0"/>
              <a:t>Mary March</a:t>
            </a:r>
          </a:p>
        </p:txBody>
      </p:sp>
    </p:spTree>
    <p:extLst>
      <p:ext uri="{BB962C8B-B14F-4D97-AF65-F5344CB8AC3E}">
        <p14:creationId xmlns:p14="http://schemas.microsoft.com/office/powerpoint/2010/main" val="182014598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Date Placeholder 3">
            <a:extLst>
              <a:ext uri="{FF2B5EF4-FFF2-40B4-BE49-F238E27FC236}">
                <a16:creationId xmlns:a16="http://schemas.microsoft.com/office/drawing/2014/main" id="{1BC3169A-A10D-40FB-83FA-F99ECE86D351}"/>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D9EC0DC-5E18-4B9E-9D26-E29A81251EE3}"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44123884-A9EB-4413-B48F-00645F9364CA}"/>
              </a:ext>
            </a:extLst>
          </p:cNvPr>
          <p:cNvSpPr>
            <a:spLocks noGrp="1"/>
          </p:cNvSpPr>
          <p:nvPr>
            <p:ph type="ftr" sz="quarter" idx="11"/>
          </p:nvPr>
        </p:nvSpPr>
        <p:spPr/>
        <p:txBody>
          <a:bodyPr/>
          <a:lstStyle/>
          <a:p>
            <a:pPr>
              <a:defRPr/>
            </a:pPr>
            <a:r>
              <a:rPr lang="en-GB" altLang="en-US" dirty="0"/>
              <a:t>Mary March</a:t>
            </a:r>
          </a:p>
        </p:txBody>
      </p:sp>
      <p:graphicFrame>
        <p:nvGraphicFramePr>
          <p:cNvPr id="8" name="Object 7">
            <a:extLst>
              <a:ext uri="{FF2B5EF4-FFF2-40B4-BE49-F238E27FC236}">
                <a16:creationId xmlns:a16="http://schemas.microsoft.com/office/drawing/2014/main" id="{4352DF6F-E051-4CB5-A67F-E2A22AC89469}"/>
              </a:ext>
            </a:extLst>
          </p:cNvPr>
          <p:cNvGraphicFramePr>
            <a:graphicFrameLocks noChangeAspect="1"/>
          </p:cNvGraphicFramePr>
          <p:nvPr>
            <p:extLst>
              <p:ext uri="{D42A27DB-BD31-4B8C-83A1-F6EECF244321}">
                <p14:modId xmlns:p14="http://schemas.microsoft.com/office/powerpoint/2010/main" val="1248144749"/>
              </p:ext>
            </p:extLst>
          </p:nvPr>
        </p:nvGraphicFramePr>
        <p:xfrm>
          <a:off x="107504" y="114300"/>
          <a:ext cx="8928992" cy="5485902"/>
        </p:xfrm>
        <a:graphic>
          <a:graphicData uri="http://schemas.openxmlformats.org/presentationml/2006/ole">
            <mc:AlternateContent xmlns:mc="http://schemas.openxmlformats.org/markup-compatibility/2006">
              <mc:Choice xmlns:v="urn:schemas-microsoft-com:vml" Requires="v">
                <p:oleObj spid="_x0000_s13355" name="Worksheet" r:id="rId4" imgW="10020477" imgH="7172290" progId="Excel.Sheet.12">
                  <p:embed/>
                </p:oleObj>
              </mc:Choice>
              <mc:Fallback>
                <p:oleObj name="Worksheet" r:id="rId4" imgW="10020477" imgH="7172290" progId="Excel.Sheet.12">
                  <p:embed/>
                  <p:pic>
                    <p:nvPicPr>
                      <p:cNvPr id="0" name=""/>
                      <p:cNvPicPr/>
                      <p:nvPr/>
                    </p:nvPicPr>
                    <p:blipFill>
                      <a:blip r:embed="rId5"/>
                      <a:stretch>
                        <a:fillRect/>
                      </a:stretch>
                    </p:blipFill>
                    <p:spPr>
                      <a:xfrm>
                        <a:off x="107504" y="114300"/>
                        <a:ext cx="8928992" cy="5485902"/>
                      </a:xfrm>
                      <a:prstGeom prst="rect">
                        <a:avLst/>
                      </a:prstGeom>
                    </p:spPr>
                  </p:pic>
                </p:oleObj>
              </mc:Fallback>
            </mc:AlternateContent>
          </a:graphicData>
        </a:graphic>
      </p:graphicFrame>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a:extLst>
              <a:ext uri="{FF2B5EF4-FFF2-40B4-BE49-F238E27FC236}">
                <a16:creationId xmlns:a16="http://schemas.microsoft.com/office/drawing/2014/main" id="{4973D99D-B674-40E2-83F9-5851D8C0C707}"/>
              </a:ext>
            </a:extLst>
          </p:cNvPr>
          <p:cNvSpPr>
            <a:spLocks noGrp="1"/>
          </p:cNvSpPr>
          <p:nvPr>
            <p:ph idx="1"/>
          </p:nvPr>
        </p:nvSpPr>
        <p:spPr>
          <a:xfrm>
            <a:off x="457200" y="1600200"/>
            <a:ext cx="8229600" cy="3916363"/>
          </a:xfrm>
        </p:spPr>
        <p:txBody>
          <a:bodyPr/>
          <a:lstStyle/>
          <a:p>
            <a:pPr eaLnBrk="1" hangingPunct="1">
              <a:buFontTx/>
              <a:buNone/>
            </a:pPr>
            <a:endParaRPr lang="en-GB" altLang="en-US" dirty="0"/>
          </a:p>
          <a:p>
            <a:pPr eaLnBrk="1" hangingPunct="1"/>
            <a:endParaRPr lang="en-GB" altLang="en-US" dirty="0"/>
          </a:p>
        </p:txBody>
      </p:sp>
      <p:sp>
        <p:nvSpPr>
          <p:cNvPr id="14340" name="Date Placeholder 3">
            <a:extLst>
              <a:ext uri="{FF2B5EF4-FFF2-40B4-BE49-F238E27FC236}">
                <a16:creationId xmlns:a16="http://schemas.microsoft.com/office/drawing/2014/main" id="{85DFD283-90D2-4E7A-9F34-D9E214972B4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C865D0-9429-4313-B47F-7A230B70D5C2}"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53C92C8B-23C4-44F6-ADFC-758BD028356D}"/>
              </a:ext>
            </a:extLst>
          </p:cNvPr>
          <p:cNvSpPr>
            <a:spLocks noGrp="1"/>
          </p:cNvSpPr>
          <p:nvPr>
            <p:ph type="ftr" sz="quarter" idx="11"/>
          </p:nvPr>
        </p:nvSpPr>
        <p:spPr/>
        <p:txBody>
          <a:bodyPr/>
          <a:lstStyle/>
          <a:p>
            <a:pPr>
              <a:defRPr/>
            </a:pPr>
            <a:r>
              <a:rPr lang="en-GB" altLang="en-US" dirty="0"/>
              <a:t>Mary March</a:t>
            </a:r>
          </a:p>
        </p:txBody>
      </p:sp>
      <p:pic>
        <p:nvPicPr>
          <p:cNvPr id="4" name="Picture 3">
            <a:extLst>
              <a:ext uri="{FF2B5EF4-FFF2-40B4-BE49-F238E27FC236}">
                <a16:creationId xmlns:a16="http://schemas.microsoft.com/office/drawing/2014/main" id="{B656D74B-B913-4285-8A03-C5849B579873}"/>
              </a:ext>
            </a:extLst>
          </p:cNvPr>
          <p:cNvPicPr>
            <a:picLocks noChangeAspect="1"/>
          </p:cNvPicPr>
          <p:nvPr/>
        </p:nvPicPr>
        <p:blipFill>
          <a:blip r:embed="rId3"/>
          <a:stretch>
            <a:fillRect/>
          </a:stretch>
        </p:blipFill>
        <p:spPr>
          <a:xfrm>
            <a:off x="250825" y="-27384"/>
            <a:ext cx="8785671" cy="5345461"/>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E14B15C-6BD0-40A1-93BE-E2FF4BD5A133}"/>
              </a:ext>
            </a:extLst>
          </p:cNvPr>
          <p:cNvSpPr>
            <a:spLocks noGrp="1"/>
          </p:cNvSpPr>
          <p:nvPr>
            <p:ph type="title"/>
          </p:nvPr>
        </p:nvSpPr>
        <p:spPr/>
        <p:txBody>
          <a:bodyPr/>
          <a:lstStyle/>
          <a:p>
            <a:pPr eaLnBrk="1" hangingPunct="1"/>
            <a:r>
              <a:rPr lang="en-US" sz="3200" b="1" kern="0" dirty="0">
                <a:solidFill>
                  <a:srgbClr val="365F91"/>
                </a:solidFill>
                <a:latin typeface="Cambria" panose="02040503050406030204" pitchFamily="18" charset="0"/>
                <a:ea typeface="SimSun" panose="02010600030101010101" pitchFamily="2" charset="-122"/>
              </a:rPr>
              <a:t>Scope of </a:t>
            </a:r>
            <a:r>
              <a:rPr lang="en-GB" sz="3200" b="1" kern="0" dirty="0">
                <a:solidFill>
                  <a:srgbClr val="365F91"/>
                </a:solidFill>
                <a:latin typeface="Cambria" panose="02040503050406030204" pitchFamily="18" charset="0"/>
                <a:ea typeface="SimSun" panose="02010600030101010101" pitchFamily="2" charset="-122"/>
              </a:rPr>
              <a:t>the </a:t>
            </a:r>
            <a:r>
              <a:rPr lang="en-US" sz="3200" b="1" kern="0" dirty="0">
                <a:solidFill>
                  <a:srgbClr val="365F91"/>
                </a:solidFill>
                <a:latin typeface="Cambria" panose="02040503050406030204" pitchFamily="18" charset="0"/>
                <a:ea typeface="SimSun" panose="02010600030101010101" pitchFamily="2" charset="-122"/>
              </a:rPr>
              <a:t>Market</a:t>
            </a:r>
            <a:br>
              <a:rPr lang="en-GB" b="1" kern="0" dirty="0">
                <a:solidFill>
                  <a:srgbClr val="365F91"/>
                </a:solidFill>
                <a:latin typeface="Cambria" panose="02040503050406030204" pitchFamily="18" charset="0"/>
                <a:ea typeface="SimSun" panose="02010600030101010101" pitchFamily="2" charset="-122"/>
              </a:rPr>
            </a:br>
            <a:endParaRPr lang="en-GB" altLang="en-US" dirty="0"/>
          </a:p>
        </p:txBody>
      </p:sp>
      <p:sp>
        <p:nvSpPr>
          <p:cNvPr id="17411" name="Rectangle 3">
            <a:extLst>
              <a:ext uri="{FF2B5EF4-FFF2-40B4-BE49-F238E27FC236}">
                <a16:creationId xmlns:a16="http://schemas.microsoft.com/office/drawing/2014/main" id="{2AF15B79-2CED-4419-9B13-3D072A2A7353}"/>
              </a:ext>
            </a:extLst>
          </p:cNvPr>
          <p:cNvSpPr>
            <a:spLocks noGrp="1"/>
          </p:cNvSpPr>
          <p:nvPr>
            <p:ph idx="1"/>
          </p:nvPr>
        </p:nvSpPr>
        <p:spPr>
          <a:xfrm>
            <a:off x="250825" y="908720"/>
            <a:ext cx="8435975" cy="4607843"/>
          </a:xfrm>
        </p:spPr>
        <p:txBody>
          <a:bodyPr/>
          <a:lstStyle/>
          <a:p>
            <a:pPr algn="just">
              <a:lnSpc>
                <a:spcPct val="115000"/>
              </a:lnSpc>
              <a:spcAft>
                <a:spcPts val="1000"/>
              </a:spcAft>
            </a:pPr>
            <a:r>
              <a:rPr lang="en-AU" sz="2400" dirty="0">
                <a:latin typeface="Times New Roman" panose="02020603050405020304" pitchFamily="18" charset="0"/>
                <a:ea typeface="Calibri" panose="020F0502020204030204" pitchFamily="34" charset="0"/>
                <a:cs typeface="Times New Roman" panose="02020603050405020304" pitchFamily="18" charset="0"/>
              </a:rPr>
              <a:t>One of the key advantages of this business is that there is </a:t>
            </a:r>
            <a:r>
              <a:rPr lang="en-AU" sz="2400" dirty="0">
                <a:highlight>
                  <a:srgbClr val="00FFFF"/>
                </a:highlight>
                <a:latin typeface="Times New Roman" panose="02020603050405020304" pitchFamily="18" charset="0"/>
                <a:ea typeface="Calibri" panose="020F0502020204030204" pitchFamily="34" charset="0"/>
                <a:cs typeface="Times New Roman" panose="02020603050405020304" pitchFamily="18" charset="0"/>
              </a:rPr>
              <a:t>unlimited potential to penetrate and grow in national and global market. </a:t>
            </a:r>
          </a:p>
          <a:p>
            <a:pPr algn="just">
              <a:lnSpc>
                <a:spcPct val="115000"/>
              </a:lnSpc>
              <a:spcAft>
                <a:spcPts val="1000"/>
              </a:spcAft>
            </a:pPr>
            <a:r>
              <a:rPr lang="en-AU" sz="2400" dirty="0">
                <a:latin typeface="Times New Roman" panose="02020603050405020304" pitchFamily="18" charset="0"/>
                <a:ea typeface="Calibri" panose="020F0502020204030204" pitchFamily="34" charset="0"/>
                <a:cs typeface="Times New Roman" panose="02020603050405020304" pitchFamily="18" charset="0"/>
              </a:rPr>
              <a:t>This business can be conducted in every crowded place, </a:t>
            </a:r>
            <a:r>
              <a:rPr lang="en-US" sz="2400" dirty="0">
                <a:latin typeface="Times New Roman" panose="02020603050405020304" pitchFamily="18" charset="0"/>
                <a:ea typeface="Calibri" panose="020F0502020204030204" pitchFamily="34" charset="0"/>
                <a:cs typeface="Times New Roman" panose="02020603050405020304" pitchFamily="18" charset="0"/>
              </a:rPr>
              <a:t>There are </a:t>
            </a:r>
            <a:r>
              <a:rPr lang="en-US" sz="2400" dirty="0">
                <a:highlight>
                  <a:srgbClr val="FFFF00"/>
                </a:highlight>
                <a:latin typeface="Times New Roman" panose="02020603050405020304" pitchFamily="18" charset="0"/>
                <a:ea typeface="Calibri" panose="020F0502020204030204" pitchFamily="34" charset="0"/>
                <a:cs typeface="Times New Roman" panose="02020603050405020304" pitchFamily="18" charset="0"/>
              </a:rPr>
              <a:t>2563 railway stations, around 500 colleges, 100 universities and significant number business organizations</a:t>
            </a:r>
            <a:r>
              <a:rPr lang="en-US" sz="2400" dirty="0">
                <a:latin typeface="Times New Roman" panose="02020603050405020304" pitchFamily="18" charset="0"/>
                <a:ea typeface="Calibri" panose="020F0502020204030204" pitchFamily="34" charset="0"/>
                <a:cs typeface="Times New Roman" panose="02020603050405020304" pitchFamily="18" charset="0"/>
              </a:rPr>
              <a:t> in United Kingdom. Our target is to install one or two food vending machines in every underground and railway stations in UK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buFontTx/>
              <a:buNone/>
            </a:pPr>
            <a:endParaRPr lang="en-GB" altLang="en-US" dirty="0">
              <a:solidFill>
                <a:schemeClr val="accent2">
                  <a:lumMod val="60000"/>
                  <a:lumOff val="40000"/>
                </a:schemeClr>
              </a:solidFill>
            </a:endParaRPr>
          </a:p>
        </p:txBody>
      </p:sp>
      <p:sp>
        <p:nvSpPr>
          <p:cNvPr id="17412" name="Date Placeholder 3">
            <a:extLst>
              <a:ext uri="{FF2B5EF4-FFF2-40B4-BE49-F238E27FC236}">
                <a16:creationId xmlns:a16="http://schemas.microsoft.com/office/drawing/2014/main" id="{D9CC2AE4-8FD7-44F1-AE5C-C16D30C25A7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4E1268B-E155-4659-BE05-C1F8AA68BD10}"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54048B66-FA89-4628-830A-E501B09B4078}"/>
              </a:ext>
            </a:extLst>
          </p:cNvPr>
          <p:cNvSpPr>
            <a:spLocks noGrp="1"/>
          </p:cNvSpPr>
          <p:nvPr>
            <p:ph type="ftr" sz="quarter" idx="11"/>
          </p:nvPr>
        </p:nvSpPr>
        <p:spPr/>
        <p:txBody>
          <a:bodyPr/>
          <a:lstStyle/>
          <a:p>
            <a:pPr>
              <a:defRPr/>
            </a:pPr>
            <a:r>
              <a:rPr lang="en-GB" altLang="en-US" dirty="0"/>
              <a:t>Mary March</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7411">
                                            <p:txEl>
                                              <p:pRg st="1" end="1"/>
                                            </p:txEl>
                                          </p:spTgt>
                                        </p:tgtEl>
                                        <p:attrNameLst>
                                          <p:attrName>style.visibility</p:attrName>
                                        </p:attrNameLst>
                                      </p:cBhvr>
                                      <p:to>
                                        <p:strVal val="visible"/>
                                      </p:to>
                                    </p:set>
                                    <p:animEffect transition="in" filter="fade">
                                      <p:cBhvr>
                                        <p:cTn id="14" dur="1000"/>
                                        <p:tgtEl>
                                          <p:spTgt spid="17411">
                                            <p:txEl>
                                              <p:pRg st="1" end="1"/>
                                            </p:txEl>
                                          </p:spTgt>
                                        </p:tgtEl>
                                      </p:cBhvr>
                                    </p:animEffect>
                                    <p:anim calcmode="lin" valueType="num">
                                      <p:cBhvr>
                                        <p:cTn id="15" dur="10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74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7410"/>
                                        </p:tgtEl>
                                        <p:attrNameLst>
                                          <p:attrName>style.visibility</p:attrName>
                                        </p:attrNameLst>
                                      </p:cBhvr>
                                      <p:to>
                                        <p:strVal val="visible"/>
                                      </p:to>
                                    </p:set>
                                    <p:animEffect transition="in" filter="fade">
                                      <p:cBhvr>
                                        <p:cTn id="21" dur="1000"/>
                                        <p:tgtEl>
                                          <p:spTgt spid="17410"/>
                                        </p:tgtEl>
                                      </p:cBhvr>
                                    </p:animEffect>
                                    <p:anim calcmode="lin" valueType="num">
                                      <p:cBhvr>
                                        <p:cTn id="22" dur="1000" fill="hold"/>
                                        <p:tgtEl>
                                          <p:spTgt spid="17410"/>
                                        </p:tgtEl>
                                        <p:attrNameLst>
                                          <p:attrName>ppt_x</p:attrName>
                                        </p:attrNameLst>
                                      </p:cBhvr>
                                      <p:tavLst>
                                        <p:tav tm="0">
                                          <p:val>
                                            <p:strVal val="#ppt_x"/>
                                          </p:val>
                                        </p:tav>
                                        <p:tav tm="100000">
                                          <p:val>
                                            <p:strVal val="#ppt_x"/>
                                          </p:val>
                                        </p:tav>
                                      </p:tavLst>
                                    </p:anim>
                                    <p:anim calcmode="lin" valueType="num">
                                      <p:cBhvr>
                                        <p:cTn id="23" dur="1000" fill="hold"/>
                                        <p:tgtEl>
                                          <p:spTgt spid="174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P spid="1741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566A9CDA-A2E1-491F-8374-078A1222A558}"/>
              </a:ext>
            </a:extLst>
          </p:cNvPr>
          <p:cNvSpPr>
            <a:spLocks noGrp="1"/>
          </p:cNvSpPr>
          <p:nvPr>
            <p:ph type="title"/>
          </p:nvPr>
        </p:nvSpPr>
        <p:spPr>
          <a:xfrm>
            <a:off x="442913" y="236539"/>
            <a:ext cx="8229600" cy="816198"/>
          </a:xfrm>
        </p:spPr>
        <p:txBody>
          <a:bodyPr/>
          <a:lstStyle/>
          <a:p>
            <a:pPr marL="342900" lvl="0" indent="-342900">
              <a:lnSpc>
                <a:spcPct val="115000"/>
              </a:lnSpc>
              <a:spcBef>
                <a:spcPts val="1200"/>
              </a:spcBef>
              <a:spcAft>
                <a:spcPts val="0"/>
              </a:spcAft>
            </a:pPr>
            <a:r>
              <a:rPr kumimoji="0" lang="en-GB" sz="2400" b="1" i="0" u="none" strike="noStrike" kern="0" cap="none" spc="0" normalizeH="0" baseline="0" noProof="0" dirty="0">
                <a:ln>
                  <a:noFill/>
                </a:ln>
                <a:solidFill>
                  <a:srgbClr val="365F91"/>
                </a:solidFill>
                <a:effectLst/>
                <a:uLnTx/>
                <a:uFillTx/>
                <a:latin typeface="Cambria" panose="02040503050406030204" pitchFamily="18" charset="0"/>
                <a:ea typeface="SimSun" panose="02010600030101010101" pitchFamily="2" charset="-122"/>
                <a:cs typeface="+mn-cs"/>
              </a:rPr>
              <a:t>Marketing Mix 4ps</a:t>
            </a:r>
            <a:br>
              <a:rPr kumimoji="0" lang="en-GB" sz="4000" b="1" i="0" u="none" strike="noStrike" kern="0" cap="none" spc="0" normalizeH="0" baseline="0" noProof="0" dirty="0">
                <a:ln>
                  <a:noFill/>
                </a:ln>
                <a:solidFill>
                  <a:srgbClr val="365F91"/>
                </a:solidFill>
                <a:effectLst/>
                <a:uLnTx/>
                <a:uFillTx/>
                <a:latin typeface="Cambria" panose="02040503050406030204" pitchFamily="18" charset="0"/>
                <a:ea typeface="SimSun" panose="02010600030101010101" pitchFamily="2" charset="-122"/>
                <a:cs typeface="+mn-cs"/>
              </a:rPr>
            </a:br>
            <a:endParaRPr lang="en-GB" altLang="en-US" dirty="0"/>
          </a:p>
        </p:txBody>
      </p:sp>
      <p:sp>
        <p:nvSpPr>
          <p:cNvPr id="18435" name="Rectangle 3">
            <a:extLst>
              <a:ext uri="{FF2B5EF4-FFF2-40B4-BE49-F238E27FC236}">
                <a16:creationId xmlns:a16="http://schemas.microsoft.com/office/drawing/2014/main" id="{3C9DDBCF-4C8A-4433-95BD-7C7DE23B11E0}"/>
              </a:ext>
            </a:extLst>
          </p:cNvPr>
          <p:cNvSpPr>
            <a:spLocks noGrp="1"/>
          </p:cNvSpPr>
          <p:nvPr>
            <p:ph idx="1"/>
          </p:nvPr>
        </p:nvSpPr>
        <p:spPr>
          <a:xfrm>
            <a:off x="250825" y="476672"/>
            <a:ext cx="8641655" cy="5184576"/>
          </a:xfrm>
        </p:spPr>
        <p:txBody>
          <a:bodyPr/>
          <a:lstStyle/>
          <a:p>
            <a:pPr marL="0" indent="0">
              <a:buNone/>
            </a:pPr>
            <a:endParaRPr lang="en-GB" sz="1200" b="1" dirty="0">
              <a:effectLst/>
              <a:latin typeface="Times New Roman" panose="02020603050405020304" pitchFamily="18" charset="0"/>
              <a:ea typeface="Times New Roman" panose="02020603050405020304" pitchFamily="18" charset="0"/>
            </a:endParaRPr>
          </a:p>
          <a:p>
            <a:pPr marL="0" indent="0">
              <a:buNone/>
            </a:pPr>
            <a:endParaRPr lang="en-GB" sz="1200" b="1" dirty="0">
              <a:latin typeface="Times New Roman" panose="02020603050405020304" pitchFamily="18" charset="0"/>
              <a:ea typeface="Times New Roman" panose="02020603050405020304" pitchFamily="18" charset="0"/>
            </a:endParaRPr>
          </a:p>
          <a:p>
            <a:pPr marL="0" indent="0">
              <a:buNone/>
            </a:pPr>
            <a:r>
              <a:rPr lang="en-GB" sz="1600" b="1" dirty="0">
                <a:solidFill>
                  <a:srgbClr val="000099"/>
                </a:solidFill>
                <a:effectLst/>
                <a:latin typeface="Times New Roman" panose="02020603050405020304" pitchFamily="18" charset="0"/>
                <a:ea typeface="Times New Roman" panose="02020603050405020304" pitchFamily="18" charset="0"/>
              </a:rPr>
              <a:t>Pricing Strategies</a:t>
            </a:r>
          </a:p>
          <a:p>
            <a:r>
              <a:rPr lang="en-GB" sz="1600" dirty="0">
                <a:latin typeface="Times New Roman" panose="02020603050405020304" pitchFamily="18" charset="0"/>
                <a:ea typeface="Calibri" panose="020F0502020204030204" pitchFamily="34" charset="0"/>
                <a:cs typeface="Times New Roman" panose="02020603050405020304" pitchFamily="18" charset="0"/>
              </a:rPr>
              <a:t>The food price structure starting from </a:t>
            </a:r>
            <a:r>
              <a:rPr lang="en-GB" sz="1600" dirty="0">
                <a:solidFill>
                  <a:srgbClr val="000099"/>
                </a:solidFill>
                <a:latin typeface="Times New Roman" panose="02020603050405020304" pitchFamily="18" charset="0"/>
                <a:ea typeface="Calibri" panose="020F0502020204030204" pitchFamily="34" charset="0"/>
                <a:cs typeface="Times New Roman" panose="02020603050405020304" pitchFamily="18" charset="0"/>
              </a:rPr>
              <a:t>£ 4.00 to £ 10.00</a:t>
            </a:r>
            <a:r>
              <a:rPr lang="en-GB" sz="1600" dirty="0">
                <a:latin typeface="Times New Roman" panose="02020603050405020304" pitchFamily="18" charset="0"/>
                <a:ea typeface="Calibri" panose="020F0502020204030204" pitchFamily="34" charset="0"/>
                <a:cs typeface="Times New Roman" panose="02020603050405020304" pitchFamily="18" charset="0"/>
              </a:rPr>
              <a:t>, all ingredients and food process information’s are labelled with food container or with pack </a:t>
            </a:r>
            <a:endParaRPr lang="en-GB" sz="1600" b="1" dirty="0">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r>
              <a:rPr lang="en-GB" sz="1600" b="1" dirty="0">
                <a:solidFill>
                  <a:srgbClr val="00CC00"/>
                </a:solidFill>
                <a:latin typeface="Times New Roman" panose="02020603050405020304" pitchFamily="18" charset="0"/>
                <a:ea typeface="Times New Roman" panose="02020603050405020304" pitchFamily="18" charset="0"/>
              </a:rPr>
              <a:t>Product Strategy</a:t>
            </a:r>
            <a:endParaRPr lang="en-GB" sz="1600" b="1" dirty="0">
              <a:solidFill>
                <a:srgbClr val="00CC00"/>
              </a:solidFill>
              <a:effectLst/>
              <a:latin typeface="Times New Roman" panose="02020603050405020304" pitchFamily="18" charset="0"/>
              <a:ea typeface="Times New Roman" panose="02020603050405020304" pitchFamily="18" charset="0"/>
            </a:endParaRPr>
          </a:p>
          <a:p>
            <a:pPr algn="just">
              <a:spcAft>
                <a:spcPts val="0"/>
              </a:spcAft>
            </a:pPr>
            <a:r>
              <a:rPr lang="en-GB" sz="1600" dirty="0">
                <a:latin typeface="Calibri" panose="020F0502020204030204" pitchFamily="34" charset="0"/>
                <a:ea typeface="Times New Roman" panose="02020603050405020304" pitchFamily="18" charset="0"/>
                <a:cs typeface="Times New Roman" panose="02020603050405020304" pitchFamily="18" charset="0"/>
              </a:rPr>
              <a:t>We maintain </a:t>
            </a:r>
            <a:r>
              <a:rPr lang="en-GB" sz="1600" dirty="0">
                <a:solidFill>
                  <a:srgbClr val="00CC00"/>
                </a:solidFill>
                <a:latin typeface="Calibri" panose="020F0502020204030204" pitchFamily="34" charset="0"/>
                <a:ea typeface="Times New Roman" panose="02020603050405020304" pitchFamily="18" charset="0"/>
                <a:cs typeface="Times New Roman" panose="02020603050405020304" pitchFamily="18" charset="0"/>
              </a:rPr>
              <a:t>highest standard nutritious healthy homemade food</a:t>
            </a:r>
            <a:r>
              <a:rPr lang="en-GB" sz="1600" dirty="0">
                <a:latin typeface="Calibri" panose="020F0502020204030204" pitchFamily="34" charset="0"/>
                <a:ea typeface="Times New Roman" panose="02020603050405020304" pitchFamily="18" charset="0"/>
                <a:cs typeface="Times New Roman" panose="02020603050405020304" pitchFamily="18" charset="0"/>
              </a:rPr>
              <a:t>. </a:t>
            </a:r>
          </a:p>
          <a:p>
            <a:pPr algn="just">
              <a:spcAft>
                <a:spcPts val="0"/>
              </a:spcAft>
            </a:pPr>
            <a:r>
              <a:rPr lang="en-GB" sz="1600" dirty="0">
                <a:latin typeface="Calibri" panose="020F0502020204030204" pitchFamily="34" charset="0"/>
                <a:ea typeface="Times New Roman" panose="02020603050405020304" pitchFamily="18" charset="0"/>
                <a:cs typeface="Times New Roman" panose="02020603050405020304" pitchFamily="18" charset="0"/>
              </a:rPr>
              <a:t>Food displayed in vending machines are mostly </a:t>
            </a:r>
            <a:r>
              <a:rPr lang="en-GB" sz="1600" dirty="0">
                <a:solidFill>
                  <a:srgbClr val="00CC00"/>
                </a:solidFill>
                <a:latin typeface="Calibri" panose="020F0502020204030204" pitchFamily="34" charset="0"/>
                <a:ea typeface="Times New Roman" panose="02020603050405020304" pitchFamily="18" charset="0"/>
                <a:cs typeface="Times New Roman" panose="02020603050405020304" pitchFamily="18" charset="0"/>
              </a:rPr>
              <a:t>homemade by mothers and housewives</a:t>
            </a:r>
            <a:r>
              <a:rPr lang="en-GB" sz="1600" dirty="0">
                <a:latin typeface="Calibri" panose="020F0502020204030204" pitchFamily="34" charset="0"/>
                <a:ea typeface="Times New Roman" panose="02020603050405020304" pitchFamily="18" charset="0"/>
                <a:cs typeface="Times New Roman" panose="02020603050405020304" pitchFamily="18" charset="0"/>
              </a:rPr>
              <a:t>.</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1600" b="1" dirty="0">
                <a:solidFill>
                  <a:srgbClr val="FF0000"/>
                </a:solidFill>
                <a:latin typeface="Times New Roman" panose="02020603050405020304" pitchFamily="18" charset="0"/>
                <a:ea typeface="Times New Roman" panose="02020603050405020304" pitchFamily="18" charset="0"/>
              </a:rPr>
              <a:t>Place Strategy</a:t>
            </a:r>
            <a:endParaRPr lang="en-GB" sz="1600" b="1" dirty="0">
              <a:solidFill>
                <a:srgbClr val="FF0000"/>
              </a:solidFill>
              <a:effectLst/>
              <a:latin typeface="Times New Roman" panose="02020603050405020304" pitchFamily="18" charset="0"/>
              <a:ea typeface="Times New Roman" panose="02020603050405020304" pitchFamily="18" charset="0"/>
            </a:endParaRPr>
          </a:p>
          <a:p>
            <a:pPr>
              <a:spcAft>
                <a:spcPts val="1000"/>
              </a:spcAft>
            </a:pPr>
            <a:r>
              <a:rPr lang="en-GB" sz="1600" dirty="0">
                <a:latin typeface="Calibri" panose="020F0502020204030204" pitchFamily="34" charset="0"/>
                <a:ea typeface="Calibri" panose="020F0502020204030204" pitchFamily="34" charset="0"/>
                <a:cs typeface="Times New Roman" panose="02020603050405020304" pitchFamily="18" charset="0"/>
              </a:rPr>
              <a:t>Our main focused vending machine installation places are </a:t>
            </a:r>
            <a:r>
              <a:rPr lang="en-GB" sz="1600" dirty="0">
                <a:solidFill>
                  <a:srgbClr val="FF0000"/>
                </a:solidFill>
                <a:latin typeface="Calibri" panose="020F0502020204030204" pitchFamily="34" charset="0"/>
                <a:ea typeface="Calibri" panose="020F0502020204030204" pitchFamily="34" charset="0"/>
                <a:cs typeface="Times New Roman" panose="02020603050405020304" pitchFamily="18" charset="0"/>
              </a:rPr>
              <a:t>underground stations, Railway stations, universities, colleges, factories, shopping complex and office complexes.</a:t>
            </a:r>
            <a:r>
              <a:rPr lang="en-GB" sz="1600" dirty="0">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1000"/>
              </a:spcAft>
              <a:buNone/>
            </a:pPr>
            <a:r>
              <a:rPr lang="en-AU" sz="1600" b="1" dirty="0">
                <a:solidFill>
                  <a:srgbClr val="CC0099"/>
                </a:solidFill>
                <a:latin typeface="Times New Roman" panose="02020603050405020304" pitchFamily="18" charset="0"/>
                <a:ea typeface="Times New Roman" panose="02020603050405020304" pitchFamily="18" charset="0"/>
              </a:rPr>
              <a:t>Promotion Strategy</a:t>
            </a:r>
            <a:endParaRPr lang="en-GB" sz="1600" b="1" dirty="0">
              <a:solidFill>
                <a:srgbClr val="CC0099"/>
              </a:solidFill>
              <a:effectLst/>
              <a:latin typeface="Times New Roman" panose="02020603050405020304" pitchFamily="18" charset="0"/>
              <a:ea typeface="Times New Roman" panose="02020603050405020304" pitchFamily="18" charset="0"/>
            </a:endParaRPr>
          </a:p>
          <a:p>
            <a:pPr>
              <a:spcAft>
                <a:spcPts val="0"/>
              </a:spcAft>
            </a:pPr>
            <a:r>
              <a:rPr lang="en-AU" sz="1600" dirty="0">
                <a:solidFill>
                  <a:srgbClr val="CC0099"/>
                </a:solidFill>
                <a:latin typeface="Calibri" panose="020F0502020204030204" pitchFamily="34" charset="0"/>
                <a:ea typeface="Calibri" panose="020F0502020204030204" pitchFamily="34" charset="0"/>
                <a:cs typeface="Times New Roman" panose="02020603050405020304" pitchFamily="18" charset="0"/>
              </a:rPr>
              <a:t>L</a:t>
            </a:r>
            <a:r>
              <a:rPr lang="en-AU" sz="1600" dirty="0">
                <a:solidFill>
                  <a:srgbClr val="CC0099"/>
                </a:solidFill>
                <a:effectLst/>
                <a:latin typeface="Calibri" panose="020F0502020204030204" pitchFamily="34" charset="0"/>
                <a:ea typeface="Calibri" panose="020F0502020204030204" pitchFamily="34" charset="0"/>
                <a:cs typeface="Times New Roman" panose="02020603050405020304" pitchFamily="18" charset="0"/>
              </a:rPr>
              <a:t>eaflets</a:t>
            </a:r>
            <a:r>
              <a:rPr lang="en-AU" sz="1600" dirty="0">
                <a:effectLst/>
                <a:latin typeface="Calibri" panose="020F0502020204030204" pitchFamily="34" charset="0"/>
                <a:ea typeface="Calibri" panose="020F0502020204030204" pitchFamily="34" charset="0"/>
                <a:cs typeface="Times New Roman" panose="02020603050405020304" pitchFamily="18" charset="0"/>
              </a:rPr>
              <a:t> will be distributed to one-mile radiation surrounding to all vending machine.</a:t>
            </a:r>
          </a:p>
          <a:p>
            <a:pPr>
              <a:spcAft>
                <a:spcPts val="0"/>
              </a:spcAft>
            </a:pPr>
            <a:r>
              <a:rPr lang="en-AU" sz="1600" dirty="0">
                <a:solidFill>
                  <a:srgbClr val="CC0099"/>
                </a:solidFill>
                <a:effectLst/>
                <a:latin typeface="Calibri" panose="020F0502020204030204" pitchFamily="34" charset="0"/>
                <a:ea typeface="Calibri" panose="020F0502020204030204" pitchFamily="34" charset="0"/>
                <a:cs typeface="Times New Roman" panose="02020603050405020304" pitchFamily="18" charset="0"/>
              </a:rPr>
              <a:t> Social media and online</a:t>
            </a:r>
            <a:r>
              <a:rPr lang="en-AU" sz="1600" dirty="0">
                <a:effectLst/>
                <a:latin typeface="Calibri" panose="020F0502020204030204" pitchFamily="34" charset="0"/>
                <a:ea typeface="Calibri" panose="020F0502020204030204" pitchFamily="34" charset="0"/>
                <a:cs typeface="Times New Roman" panose="02020603050405020304" pitchFamily="18" charset="0"/>
              </a:rPr>
              <a:t> advertisements. </a:t>
            </a:r>
            <a:endParaRPr lang="en-AU" sz="16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AU" sz="1600" dirty="0">
                <a:solidFill>
                  <a:srgbClr val="CC0099"/>
                </a:solidFill>
                <a:effectLst/>
                <a:latin typeface="Calibri" panose="020F0502020204030204" pitchFamily="34" charset="0"/>
                <a:ea typeface="Calibri" panose="020F0502020204030204" pitchFamily="34" charset="0"/>
                <a:cs typeface="Times New Roman" panose="02020603050405020304" pitchFamily="18" charset="0"/>
              </a:rPr>
              <a:t>poster campaign </a:t>
            </a:r>
            <a:r>
              <a:rPr lang="en-AU" sz="1600" dirty="0">
                <a:effectLst/>
                <a:latin typeface="Calibri" panose="020F0502020204030204" pitchFamily="34" charset="0"/>
                <a:ea typeface="Calibri" panose="020F0502020204030204" pitchFamily="34" charset="0"/>
                <a:cs typeface="Times New Roman" panose="02020603050405020304" pitchFamily="18" charset="0"/>
              </a:rPr>
              <a:t>in under</a:t>
            </a:r>
            <a:r>
              <a:rPr lang="en-GB" sz="1600" dirty="0">
                <a:effectLst/>
                <a:latin typeface="Calibri" panose="020F0502020204030204" pitchFamily="34" charset="0"/>
                <a:ea typeface="Calibri" panose="020F0502020204030204" pitchFamily="34" charset="0"/>
                <a:cs typeface="Times New Roman" panose="02020603050405020304" pitchFamily="18" charset="0"/>
              </a:rPr>
              <a:t>ground stations, Railway stations, universities, colleges, factories, shopping complex and office complexes.</a:t>
            </a:r>
          </a:p>
          <a:p>
            <a:pPr>
              <a:spcAft>
                <a:spcPts val="0"/>
              </a:spcAft>
            </a:pPr>
            <a:r>
              <a:rPr lang="en-AU" sz="1600" dirty="0">
                <a:effectLst/>
                <a:latin typeface="Calibri" panose="020F0502020204030204" pitchFamily="34" charset="0"/>
                <a:ea typeface="Calibri" panose="020F0502020204030204" pitchFamily="34" charset="0"/>
                <a:cs typeface="Times New Roman" panose="02020603050405020304" pitchFamily="18" charset="0"/>
              </a:rPr>
              <a:t>completion of island-wide vending machine installations, the </a:t>
            </a:r>
            <a:r>
              <a:rPr lang="en-AU" sz="1600" dirty="0">
                <a:solidFill>
                  <a:srgbClr val="CC0099"/>
                </a:solidFill>
                <a:effectLst/>
                <a:latin typeface="Calibri" panose="020F0502020204030204" pitchFamily="34" charset="0"/>
                <a:ea typeface="Calibri" panose="020F0502020204030204" pitchFamily="34" charset="0"/>
                <a:cs typeface="Times New Roman" panose="02020603050405020304" pitchFamily="18" charset="0"/>
              </a:rPr>
              <a:t>mass media advertisement </a:t>
            </a:r>
            <a:r>
              <a:rPr lang="en-AU" sz="1600" dirty="0">
                <a:effectLst/>
                <a:latin typeface="Calibri" panose="020F0502020204030204" pitchFamily="34" charset="0"/>
                <a:ea typeface="Calibri" panose="020F0502020204030204" pitchFamily="34" charset="0"/>
                <a:cs typeface="Times New Roman" panose="02020603050405020304" pitchFamily="18" charset="0"/>
              </a:rPr>
              <a:t>campaign will commence.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15000"/>
              </a:lnSpc>
              <a:spcAft>
                <a:spcPts val="1000"/>
              </a:spcAft>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90000"/>
              </a:lnSpc>
              <a:buFontTx/>
              <a:buNone/>
            </a:pPr>
            <a:endParaRPr lang="en-GB" altLang="en-US" dirty="0"/>
          </a:p>
        </p:txBody>
      </p:sp>
      <p:sp>
        <p:nvSpPr>
          <p:cNvPr id="18436" name="Date Placeholder 3">
            <a:extLst>
              <a:ext uri="{FF2B5EF4-FFF2-40B4-BE49-F238E27FC236}">
                <a16:creationId xmlns:a16="http://schemas.microsoft.com/office/drawing/2014/main" id="{B15CF84C-7B99-4C61-BCBA-BB854B1A5504}"/>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05C5D54-E37A-485F-B3A3-4B9A1E2A1B70}"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68AA61DE-5D71-40F3-AC55-3354AC4281F4}"/>
              </a:ext>
            </a:extLst>
          </p:cNvPr>
          <p:cNvSpPr>
            <a:spLocks noGrp="1"/>
          </p:cNvSpPr>
          <p:nvPr>
            <p:ph type="ftr" sz="quarter" idx="11"/>
          </p:nvPr>
        </p:nvSpPr>
        <p:spPr/>
        <p:txBody>
          <a:bodyPr/>
          <a:lstStyle/>
          <a:p>
            <a:pPr>
              <a:defRPr/>
            </a:pPr>
            <a:r>
              <a:rPr lang="en-GB" altLang="en-US" dirty="0"/>
              <a:t>Mary March</a:t>
            </a:r>
          </a:p>
        </p:txBody>
      </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5">
                                            <p:txEl>
                                              <p:pRg st="2" end="2"/>
                                            </p:txEl>
                                          </p:spTgt>
                                        </p:tgtEl>
                                        <p:attrNameLst>
                                          <p:attrName>style.visibility</p:attrName>
                                        </p:attrNameLst>
                                      </p:cBhvr>
                                      <p:to>
                                        <p:strVal val="visible"/>
                                      </p:to>
                                    </p:set>
                                    <p:anim calcmode="lin" valueType="num">
                                      <p:cBhvr additive="base">
                                        <p:cTn id="7"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435">
                                            <p:txEl>
                                              <p:pRg st="3" end="3"/>
                                            </p:txEl>
                                          </p:spTgt>
                                        </p:tgtEl>
                                        <p:attrNameLst>
                                          <p:attrName>style.visibility</p:attrName>
                                        </p:attrNameLst>
                                      </p:cBhvr>
                                      <p:to>
                                        <p:strVal val="visible"/>
                                      </p:to>
                                    </p:set>
                                    <p:anim calcmode="lin" valueType="num">
                                      <p:cBhvr additive="base">
                                        <p:cTn id="13"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anim calcmode="lin" valueType="num">
                                      <p:cBhvr additive="base">
                                        <p:cTn id="19" dur="5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435">
                                            <p:txEl>
                                              <p:pRg st="5" end="5"/>
                                            </p:txEl>
                                          </p:spTgt>
                                        </p:tgtEl>
                                        <p:attrNameLst>
                                          <p:attrName>style.visibility</p:attrName>
                                        </p:attrNameLst>
                                      </p:cBhvr>
                                      <p:to>
                                        <p:strVal val="visible"/>
                                      </p:to>
                                    </p:set>
                                    <p:anim calcmode="lin" valueType="num">
                                      <p:cBhvr additive="base">
                                        <p:cTn id="25" dur="5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435">
                                            <p:txEl>
                                              <p:pRg st="6" end="6"/>
                                            </p:txEl>
                                          </p:spTgt>
                                        </p:tgtEl>
                                        <p:attrNameLst>
                                          <p:attrName>style.visibility</p:attrName>
                                        </p:attrNameLst>
                                      </p:cBhvr>
                                      <p:to>
                                        <p:strVal val="visible"/>
                                      </p:to>
                                    </p:set>
                                    <p:anim calcmode="lin" valueType="num">
                                      <p:cBhvr additive="base">
                                        <p:cTn id="31"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435">
                                            <p:txEl>
                                              <p:pRg st="7" end="7"/>
                                            </p:txEl>
                                          </p:spTgt>
                                        </p:tgtEl>
                                        <p:attrNameLst>
                                          <p:attrName>style.visibility</p:attrName>
                                        </p:attrNameLst>
                                      </p:cBhvr>
                                      <p:to>
                                        <p:strVal val="visible"/>
                                      </p:to>
                                    </p:set>
                                    <p:anim calcmode="lin" valueType="num">
                                      <p:cBhvr additive="base">
                                        <p:cTn id="37" dur="500" fill="hold"/>
                                        <p:tgtEl>
                                          <p:spTgt spid="18435">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43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435">
                                            <p:txEl>
                                              <p:pRg st="8" end="8"/>
                                            </p:txEl>
                                          </p:spTgt>
                                        </p:tgtEl>
                                        <p:attrNameLst>
                                          <p:attrName>style.visibility</p:attrName>
                                        </p:attrNameLst>
                                      </p:cBhvr>
                                      <p:to>
                                        <p:strVal val="visible"/>
                                      </p:to>
                                    </p:set>
                                    <p:anim calcmode="lin" valueType="num">
                                      <p:cBhvr additive="base">
                                        <p:cTn id="43" dur="500" fill="hold"/>
                                        <p:tgtEl>
                                          <p:spTgt spid="18435">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43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435">
                                            <p:txEl>
                                              <p:pRg st="9" end="9"/>
                                            </p:txEl>
                                          </p:spTgt>
                                        </p:tgtEl>
                                        <p:attrNameLst>
                                          <p:attrName>style.visibility</p:attrName>
                                        </p:attrNameLst>
                                      </p:cBhvr>
                                      <p:to>
                                        <p:strVal val="visible"/>
                                      </p:to>
                                    </p:set>
                                    <p:anim calcmode="lin" valueType="num">
                                      <p:cBhvr additive="base">
                                        <p:cTn id="49" dur="500" fill="hold"/>
                                        <p:tgtEl>
                                          <p:spTgt spid="18435">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843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8435">
                                            <p:txEl>
                                              <p:pRg st="10" end="10"/>
                                            </p:txEl>
                                          </p:spTgt>
                                        </p:tgtEl>
                                        <p:attrNameLst>
                                          <p:attrName>style.visibility</p:attrName>
                                        </p:attrNameLst>
                                      </p:cBhvr>
                                      <p:to>
                                        <p:strVal val="visible"/>
                                      </p:to>
                                    </p:set>
                                    <p:anim calcmode="lin" valueType="num">
                                      <p:cBhvr additive="base">
                                        <p:cTn id="55" dur="500" fill="hold"/>
                                        <p:tgtEl>
                                          <p:spTgt spid="18435">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843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8435">
                                            <p:txEl>
                                              <p:pRg st="11" end="11"/>
                                            </p:txEl>
                                          </p:spTgt>
                                        </p:tgtEl>
                                        <p:attrNameLst>
                                          <p:attrName>style.visibility</p:attrName>
                                        </p:attrNameLst>
                                      </p:cBhvr>
                                      <p:to>
                                        <p:strVal val="visible"/>
                                      </p:to>
                                    </p:set>
                                    <p:anim calcmode="lin" valueType="num">
                                      <p:cBhvr additive="base">
                                        <p:cTn id="61" dur="500" fill="hold"/>
                                        <p:tgtEl>
                                          <p:spTgt spid="18435">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843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8435">
                                            <p:txEl>
                                              <p:pRg st="12" end="12"/>
                                            </p:txEl>
                                          </p:spTgt>
                                        </p:tgtEl>
                                        <p:attrNameLst>
                                          <p:attrName>style.visibility</p:attrName>
                                        </p:attrNameLst>
                                      </p:cBhvr>
                                      <p:to>
                                        <p:strVal val="visible"/>
                                      </p:to>
                                    </p:set>
                                    <p:anim calcmode="lin" valueType="num">
                                      <p:cBhvr additive="base">
                                        <p:cTn id="67" dur="500" fill="hold"/>
                                        <p:tgtEl>
                                          <p:spTgt spid="18435">
                                            <p:txEl>
                                              <p:pRg st="12" end="1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843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8435">
                                            <p:txEl>
                                              <p:pRg st="13" end="13"/>
                                            </p:txEl>
                                          </p:spTgt>
                                        </p:tgtEl>
                                        <p:attrNameLst>
                                          <p:attrName>style.visibility</p:attrName>
                                        </p:attrNameLst>
                                      </p:cBhvr>
                                      <p:to>
                                        <p:strVal val="visible"/>
                                      </p:to>
                                    </p:set>
                                    <p:anim calcmode="lin" valueType="num">
                                      <p:cBhvr additive="base">
                                        <p:cTn id="73" dur="500" fill="hold"/>
                                        <p:tgtEl>
                                          <p:spTgt spid="18435">
                                            <p:txEl>
                                              <p:pRg st="13" end="13"/>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8435">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050E01A-21E9-45D9-91B0-DA643B3DEAFC}"/>
              </a:ext>
            </a:extLst>
          </p:cNvPr>
          <p:cNvSpPr>
            <a:spLocks noGrp="1"/>
          </p:cNvSpPr>
          <p:nvPr>
            <p:ph type="title"/>
          </p:nvPr>
        </p:nvSpPr>
        <p:spPr/>
        <p:txBody>
          <a:bodyPr/>
          <a:lstStyle/>
          <a:p>
            <a:pPr marL="342900" lvl="0" indent="-342900">
              <a:lnSpc>
                <a:spcPct val="115000"/>
              </a:lnSpc>
              <a:spcBef>
                <a:spcPts val="1200"/>
              </a:spcBef>
              <a:spcAft>
                <a:spcPts val="0"/>
              </a:spcAft>
            </a:pPr>
            <a:r>
              <a:rPr kumimoji="0" lang="en-AU" sz="3600" b="1" i="0" u="none" strike="noStrike" kern="0" cap="none" spc="0" normalizeH="0" baseline="0" noProof="0" dirty="0">
                <a:ln>
                  <a:noFill/>
                </a:ln>
                <a:solidFill>
                  <a:srgbClr val="365F91"/>
                </a:solidFill>
                <a:effectLst/>
                <a:uLnTx/>
                <a:uFillTx/>
                <a:latin typeface="Cambria" panose="02040503050406030204" pitchFamily="18" charset="0"/>
                <a:ea typeface="SimSun" panose="02010600030101010101" pitchFamily="2" charset="-122"/>
                <a:cs typeface="+mn-cs"/>
              </a:rPr>
              <a:t>Financial Objectives</a:t>
            </a:r>
            <a:br>
              <a:rPr kumimoji="0" lang="en-GB" sz="3600" b="1" i="0" u="none" strike="noStrike" kern="0" cap="none" spc="0" normalizeH="0" baseline="0" noProof="0" dirty="0">
                <a:ln>
                  <a:noFill/>
                </a:ln>
                <a:solidFill>
                  <a:srgbClr val="365F91"/>
                </a:solidFill>
                <a:effectLst/>
                <a:uLnTx/>
                <a:uFillTx/>
                <a:latin typeface="Cambria" panose="02040503050406030204" pitchFamily="18" charset="0"/>
                <a:ea typeface="SimSun" panose="02010600030101010101" pitchFamily="2" charset="-122"/>
                <a:cs typeface="+mn-cs"/>
              </a:rPr>
            </a:br>
            <a:endParaRPr lang="en-GB" altLang="en-US" dirty="0"/>
          </a:p>
        </p:txBody>
      </p:sp>
      <p:sp>
        <p:nvSpPr>
          <p:cNvPr id="19459" name="Rectangle 3">
            <a:extLst>
              <a:ext uri="{FF2B5EF4-FFF2-40B4-BE49-F238E27FC236}">
                <a16:creationId xmlns:a16="http://schemas.microsoft.com/office/drawing/2014/main" id="{D919DB6A-C2ED-40F0-87E4-0750895F3C06}"/>
              </a:ext>
            </a:extLst>
          </p:cNvPr>
          <p:cNvSpPr>
            <a:spLocks noGrp="1"/>
          </p:cNvSpPr>
          <p:nvPr>
            <p:ph idx="1"/>
          </p:nvPr>
        </p:nvSpPr>
        <p:spPr>
          <a:xfrm>
            <a:off x="250825" y="836712"/>
            <a:ext cx="8641655" cy="4680520"/>
          </a:xfrm>
        </p:spPr>
        <p:txBody>
          <a:bodyPr/>
          <a:lstStyle/>
          <a:p>
            <a:pPr algn="just">
              <a:lnSpc>
                <a:spcPct val="115000"/>
              </a:lnSpc>
              <a:spcAft>
                <a:spcPts val="1000"/>
              </a:spcAft>
            </a:pPr>
            <a:r>
              <a:rPr lang="en-AU" sz="2400" dirty="0">
                <a:latin typeface="Calibri" panose="020F0502020204030204" pitchFamily="34" charset="0"/>
                <a:ea typeface="Calibri" panose="020F0502020204030204" pitchFamily="34" charset="0"/>
                <a:cs typeface="Arial" panose="020B0604020202020204" pitchFamily="34" charset="0"/>
              </a:rPr>
              <a:t>Financial objective of Mamma’s food is quite simple and strongly connected to the objective and goal of the company.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15000"/>
              </a:lnSpc>
              <a:spcAft>
                <a:spcPts val="0"/>
              </a:spcAft>
              <a:buSzPts val="1100"/>
              <a:buFont typeface="Symbol" panose="05050102010706020507" pitchFamily="18" charset="2"/>
              <a:buChar char=""/>
            </a:pPr>
            <a:r>
              <a:rPr lang="en-AU" sz="2400" dirty="0">
                <a:latin typeface="Calibri" panose="020F0502020204030204" pitchFamily="34" charset="0"/>
                <a:ea typeface="Calibri" panose="020F0502020204030204" pitchFamily="34" charset="0"/>
                <a:cs typeface="Arial" panose="020B0604020202020204" pitchFamily="34" charset="0"/>
              </a:rPr>
              <a:t>Mamma’s Food want to be a debt-free company by the second year of operation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15000"/>
              </a:lnSpc>
              <a:spcAft>
                <a:spcPts val="0"/>
              </a:spcAft>
              <a:buSzPts val="1100"/>
              <a:buFont typeface="Symbol" panose="05050102010706020507" pitchFamily="18" charset="2"/>
              <a:buChar char=""/>
            </a:pPr>
            <a:r>
              <a:rPr lang="en-AU" sz="2400" dirty="0">
                <a:latin typeface="Calibri" panose="020F0502020204030204" pitchFamily="34" charset="0"/>
                <a:ea typeface="Calibri" panose="020F0502020204030204" pitchFamily="34" charset="0"/>
                <a:cs typeface="Arial" panose="020B0604020202020204" pitchFamily="34" charset="0"/>
              </a:rPr>
              <a:t>We want to be in business operation in over 25 countries within 5 years of business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15000"/>
              </a:lnSpc>
              <a:spcAft>
                <a:spcPts val="1000"/>
              </a:spcAft>
              <a:buSzPts val="1100"/>
              <a:buFont typeface="Symbol" panose="05050102010706020507" pitchFamily="18" charset="2"/>
              <a:buChar char=""/>
            </a:pPr>
            <a:r>
              <a:rPr lang="en-AU" sz="2400" dirty="0">
                <a:latin typeface="Calibri" panose="020F0502020204030204" pitchFamily="34" charset="0"/>
                <a:ea typeface="Calibri" panose="020F0502020204030204" pitchFamily="34" charset="0"/>
                <a:cs typeface="Arial" panose="020B0604020202020204" pitchFamily="34" charset="0"/>
              </a:rPr>
              <a:t>Mamma’s Food to generate a reserve of £100 million after taxes before the end of the fifth year of business operation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buFontTx/>
              <a:buNone/>
            </a:pPr>
            <a:endParaRPr lang="en-GB" altLang="en-US" dirty="0"/>
          </a:p>
        </p:txBody>
      </p:sp>
      <p:sp>
        <p:nvSpPr>
          <p:cNvPr id="19460" name="Date Placeholder 3">
            <a:extLst>
              <a:ext uri="{FF2B5EF4-FFF2-40B4-BE49-F238E27FC236}">
                <a16:creationId xmlns:a16="http://schemas.microsoft.com/office/drawing/2014/main" id="{9E0B8D46-E790-4A64-A3E9-6C68A7ADCE4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143ABF9-405A-49B1-9A1B-41A3FF91DFC6}"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6C2FB50A-72D6-4A98-A778-CC132E412232}"/>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 calcmode="lin" valueType="num">
                                      <p:cBhvr>
                                        <p:cTn id="7" dur="1000" fill="hold"/>
                                        <p:tgtEl>
                                          <p:spTgt spid="19459">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19459">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19459">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1945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9459">
                                            <p:txEl>
                                              <p:pRg st="1" end="1"/>
                                            </p:txEl>
                                          </p:spTgt>
                                        </p:tgtEl>
                                        <p:attrNameLst>
                                          <p:attrName>style.visibility</p:attrName>
                                        </p:attrNameLst>
                                      </p:cBhvr>
                                      <p:to>
                                        <p:strVal val="visible"/>
                                      </p:to>
                                    </p:set>
                                    <p:anim calcmode="lin" valueType="num">
                                      <p:cBhvr>
                                        <p:cTn id="15" dur="1000" fill="hold"/>
                                        <p:tgtEl>
                                          <p:spTgt spid="19459">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19459">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19459">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1945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19459">
                                            <p:txEl>
                                              <p:pRg st="2" end="2"/>
                                            </p:txEl>
                                          </p:spTgt>
                                        </p:tgtEl>
                                        <p:attrNameLst>
                                          <p:attrName>style.visibility</p:attrName>
                                        </p:attrNameLst>
                                      </p:cBhvr>
                                      <p:to>
                                        <p:strVal val="visible"/>
                                      </p:to>
                                    </p:set>
                                    <p:anim calcmode="lin" valueType="num">
                                      <p:cBhvr>
                                        <p:cTn id="23" dur="1000" fill="hold"/>
                                        <p:tgtEl>
                                          <p:spTgt spid="19459">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19459">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19459">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19459">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19459">
                                            <p:txEl>
                                              <p:pRg st="3" end="3"/>
                                            </p:txEl>
                                          </p:spTgt>
                                        </p:tgtEl>
                                        <p:attrNameLst>
                                          <p:attrName>style.visibility</p:attrName>
                                        </p:attrNameLst>
                                      </p:cBhvr>
                                      <p:to>
                                        <p:strVal val="visible"/>
                                      </p:to>
                                    </p:set>
                                    <p:anim calcmode="lin" valueType="num">
                                      <p:cBhvr>
                                        <p:cTn id="31" dur="1000" fill="hold"/>
                                        <p:tgtEl>
                                          <p:spTgt spid="19459">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19459">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19459">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194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544A9BB-7A42-452E-8856-B42AB12121E2}"/>
              </a:ext>
            </a:extLst>
          </p:cNvPr>
          <p:cNvSpPr>
            <a:spLocks noGrp="1"/>
          </p:cNvSpPr>
          <p:nvPr>
            <p:ph type="title"/>
          </p:nvPr>
        </p:nvSpPr>
        <p:spPr/>
        <p:txBody>
          <a:bodyPr/>
          <a:lstStyle/>
          <a:p>
            <a:pPr marL="342900" lvl="0" indent="-342900">
              <a:lnSpc>
                <a:spcPct val="115000"/>
              </a:lnSpc>
              <a:spcBef>
                <a:spcPts val="1200"/>
              </a:spcBef>
              <a:spcAft>
                <a:spcPts val="0"/>
              </a:spcAft>
            </a:pPr>
            <a:r>
              <a:rPr kumimoji="0" lang="en-AU" sz="3600" b="1" i="0" u="none" strike="noStrike" kern="0" cap="none" spc="0" normalizeH="0" baseline="0" noProof="0" dirty="0">
                <a:ln>
                  <a:noFill/>
                </a:ln>
                <a:solidFill>
                  <a:srgbClr val="365F91"/>
                </a:solidFill>
                <a:effectLst/>
                <a:uLnTx/>
                <a:uFillTx/>
                <a:latin typeface="Cambria" panose="02040503050406030204" pitchFamily="18" charset="0"/>
                <a:ea typeface="SimSun" panose="02010600030101010101" pitchFamily="2" charset="-122"/>
                <a:cs typeface="+mn-cs"/>
              </a:rPr>
              <a:t>Loan Repayment Plan</a:t>
            </a:r>
            <a:br>
              <a:rPr kumimoji="0" lang="en-GB" sz="3600" b="1" i="0" u="none" strike="noStrike" kern="0" cap="none" spc="0" normalizeH="0" baseline="0" noProof="0" dirty="0">
                <a:ln>
                  <a:noFill/>
                </a:ln>
                <a:solidFill>
                  <a:srgbClr val="365F91"/>
                </a:solidFill>
                <a:effectLst/>
                <a:uLnTx/>
                <a:uFillTx/>
                <a:latin typeface="Cambria" panose="02040503050406030204" pitchFamily="18" charset="0"/>
                <a:ea typeface="SimSun" panose="02010600030101010101" pitchFamily="2" charset="-122"/>
                <a:cs typeface="+mn-cs"/>
              </a:rPr>
            </a:br>
            <a:endParaRPr lang="en-GB" altLang="en-US" dirty="0"/>
          </a:p>
        </p:txBody>
      </p:sp>
      <p:sp>
        <p:nvSpPr>
          <p:cNvPr id="20483" name="Rectangle 3">
            <a:extLst>
              <a:ext uri="{FF2B5EF4-FFF2-40B4-BE49-F238E27FC236}">
                <a16:creationId xmlns:a16="http://schemas.microsoft.com/office/drawing/2014/main" id="{A381A715-D95A-4965-A185-D72134F8828A}"/>
              </a:ext>
            </a:extLst>
          </p:cNvPr>
          <p:cNvSpPr>
            <a:spLocks noGrp="1"/>
          </p:cNvSpPr>
          <p:nvPr>
            <p:ph idx="1"/>
          </p:nvPr>
        </p:nvSpPr>
        <p:spPr>
          <a:xfrm>
            <a:off x="457200" y="1557338"/>
            <a:ext cx="8229600" cy="3916362"/>
          </a:xfrm>
        </p:spPr>
        <p:txBody>
          <a:bodyPr/>
          <a:lstStyle/>
          <a:p>
            <a:pPr algn="just">
              <a:lnSpc>
                <a:spcPct val="115000"/>
              </a:lnSpc>
              <a:spcAft>
                <a:spcPts val="1000"/>
              </a:spcAft>
            </a:pPr>
            <a:r>
              <a:rPr lang="en-AU" sz="2600" dirty="0">
                <a:solidFill>
                  <a:srgbClr val="C00000"/>
                </a:solidFill>
                <a:latin typeface="Calibri" panose="020F0502020204030204" pitchFamily="34" charset="0"/>
                <a:ea typeface="Calibri" panose="020F0502020204030204" pitchFamily="34" charset="0"/>
                <a:cs typeface="Arial" panose="020B0604020202020204" pitchFamily="34" charset="0"/>
              </a:rPr>
              <a:t>In an ideal scenario, the £100k is to be generated as priority loan from a bank at 5.5% or private lender at a higher interest rate. Borrowing from bank is the scenario taken in to account while preparing the expenditure analysis. Based on the finance and sales forecast, the entire loan can be settled in the second year of business operation and business will progress as debt-free thereafter.</a:t>
            </a:r>
            <a:endParaRPr lang="en-GB" sz="2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buFontTx/>
              <a:buNone/>
            </a:pPr>
            <a:endParaRPr lang="en-GB" altLang="en-US" dirty="0"/>
          </a:p>
        </p:txBody>
      </p:sp>
      <p:sp>
        <p:nvSpPr>
          <p:cNvPr id="20484" name="Date Placeholder 3">
            <a:extLst>
              <a:ext uri="{FF2B5EF4-FFF2-40B4-BE49-F238E27FC236}">
                <a16:creationId xmlns:a16="http://schemas.microsoft.com/office/drawing/2014/main" id="{144D492D-893E-4705-9F85-CA8B3992619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FADDFF5-A950-4BE0-8BDC-F9B8833573F1}"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425FEAC9-C8BB-405A-8FB4-5C48034D2BBB}"/>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2000"/>
                                        <p:tgtEl>
                                          <p:spTgt spid="20483">
                                            <p:txEl>
                                              <p:pRg st="0" end="0"/>
                                            </p:txEl>
                                          </p:spTgt>
                                        </p:tgtEl>
                                      </p:cBhvr>
                                    </p:animEffect>
                                    <p:anim calcmode="lin" valueType="num">
                                      <p:cBhvr>
                                        <p:cTn id="8" dur="2000" fill="hold"/>
                                        <p:tgtEl>
                                          <p:spTgt spid="2048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048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368D9E4-B81A-467C-B31F-078D3C779A03}"/>
              </a:ext>
            </a:extLst>
          </p:cNvPr>
          <p:cNvSpPr>
            <a:spLocks noGrp="1"/>
          </p:cNvSpPr>
          <p:nvPr>
            <p:ph type="title"/>
          </p:nvPr>
        </p:nvSpPr>
        <p:spPr>
          <a:xfrm>
            <a:off x="457200" y="44450"/>
            <a:ext cx="8229600" cy="1081088"/>
          </a:xfrm>
        </p:spPr>
        <p:txBody>
          <a:bodyPr/>
          <a:lstStyle/>
          <a:p>
            <a:pPr lvl="0" algn="l">
              <a:lnSpc>
                <a:spcPct val="115000"/>
              </a:lnSpc>
              <a:spcBef>
                <a:spcPts val="1200"/>
              </a:spcBef>
              <a:spcAft>
                <a:spcPts val="0"/>
              </a:spcAft>
            </a:pPr>
            <a:r>
              <a:rPr kumimoji="0" lang="en-GB" sz="3600" b="1" i="0" u="none" strike="noStrike" kern="0" cap="none" spc="0" normalizeH="0" baseline="0" noProof="0" dirty="0">
                <a:ln>
                  <a:noFill/>
                </a:ln>
                <a:solidFill>
                  <a:srgbClr val="365F91"/>
                </a:solidFill>
                <a:effectLst/>
                <a:uLnTx/>
                <a:uFillTx/>
                <a:latin typeface="Cambria" panose="02040503050406030204" pitchFamily="18" charset="0"/>
                <a:ea typeface="SimSun" panose="02010600030101010101" pitchFamily="2" charset="-122"/>
                <a:cs typeface="+mn-cs"/>
              </a:rPr>
              <a:t>Conclusion &amp; Exit strategy</a:t>
            </a:r>
            <a:endParaRPr lang="en-GB" altLang="en-US" dirty="0"/>
          </a:p>
        </p:txBody>
      </p:sp>
      <p:sp>
        <p:nvSpPr>
          <p:cNvPr id="21507" name="Rectangle 3">
            <a:extLst>
              <a:ext uri="{FF2B5EF4-FFF2-40B4-BE49-F238E27FC236}">
                <a16:creationId xmlns:a16="http://schemas.microsoft.com/office/drawing/2014/main" id="{AD594FB2-4678-441B-86B5-295659100B68}"/>
              </a:ext>
            </a:extLst>
          </p:cNvPr>
          <p:cNvSpPr>
            <a:spLocks noGrp="1"/>
          </p:cNvSpPr>
          <p:nvPr>
            <p:ph idx="1"/>
          </p:nvPr>
        </p:nvSpPr>
        <p:spPr>
          <a:xfrm>
            <a:off x="457200" y="1417638"/>
            <a:ext cx="8229600" cy="4098925"/>
          </a:xfrm>
        </p:spPr>
        <p:txBody>
          <a:bodyPr/>
          <a:lstStyle/>
          <a:p>
            <a:pPr algn="just">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After going global, the business shall be conducted as per this business plan for three to five years and then decide on the exit strategy. We can either decide to continue the business or sell it for a very handsome price.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GB" altLang="en-US" dirty="0"/>
          </a:p>
          <a:p>
            <a:pPr eaLnBrk="1" hangingPunct="1"/>
            <a:endParaRPr lang="en-GB" altLang="en-US" dirty="0"/>
          </a:p>
        </p:txBody>
      </p:sp>
      <p:sp>
        <p:nvSpPr>
          <p:cNvPr id="21508" name="Date Placeholder 3">
            <a:extLst>
              <a:ext uri="{FF2B5EF4-FFF2-40B4-BE49-F238E27FC236}">
                <a16:creationId xmlns:a16="http://schemas.microsoft.com/office/drawing/2014/main" id="{95BCD3AD-6308-49D4-A713-2343054114C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84F69E8-D0B6-48C5-A7A0-EC17AD82FA90}"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8D941C8C-7901-4F8D-9212-10C3FC3A88FF}"/>
              </a:ext>
            </a:extLst>
          </p:cNvPr>
          <p:cNvSpPr>
            <a:spLocks noGrp="1"/>
          </p:cNvSpPr>
          <p:nvPr>
            <p:ph type="ftr" sz="quarter" idx="11"/>
          </p:nvPr>
        </p:nvSpPr>
        <p:spPr/>
        <p:txBody>
          <a:bodyPr/>
          <a:lstStyle/>
          <a:p>
            <a:pPr>
              <a:defRPr/>
            </a:pPr>
            <a:r>
              <a:rPr lang="en-GB" altLang="en-US" dirty="0"/>
              <a:t>Mary March</a:t>
            </a:r>
          </a:p>
        </p:txBody>
      </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grpId="0" nodeType="clickEffect">
                                  <p:stCondLst>
                                    <p:cond delay="0"/>
                                  </p:stCondLst>
                                  <p:childTnLst>
                                    <p:animClr clrSpc="rgb" dir="cw">
                                      <p:cBhvr override="childStyle">
                                        <p:cTn id="6" dur="500" fill="hold"/>
                                        <p:tgtEl>
                                          <p:spTgt spid="21507">
                                            <p:txEl>
                                              <p:pRg st="0" end="0"/>
                                            </p:txEl>
                                          </p:spTgt>
                                        </p:tgtEl>
                                        <p:attrNameLst>
                                          <p:attrName>style.color</p:attrName>
                                        </p:attrNameLst>
                                      </p:cBhvr>
                                      <p:to>
                                        <a:srgbClr val="FF3300"/>
                                      </p:to>
                                    </p:animClr>
                                    <p:animClr clrSpc="rgb" dir="cw">
                                      <p:cBhvr>
                                        <p:cTn id="7" dur="500" fill="hold"/>
                                        <p:tgtEl>
                                          <p:spTgt spid="21507">
                                            <p:txEl>
                                              <p:pRg st="0" end="0"/>
                                            </p:txEl>
                                          </p:spTgt>
                                        </p:tgtEl>
                                        <p:attrNameLst>
                                          <p:attrName>fillcolor</p:attrName>
                                        </p:attrNameLst>
                                      </p:cBhvr>
                                      <p:to>
                                        <a:srgbClr val="FF3300"/>
                                      </p:to>
                                    </p:animClr>
                                    <p:set>
                                      <p:cBhvr>
                                        <p:cTn id="8" dur="500" fill="hold"/>
                                        <p:tgtEl>
                                          <p:spTgt spid="21507">
                                            <p:txEl>
                                              <p:pRg st="0" end="0"/>
                                            </p:txEl>
                                          </p:spTgt>
                                        </p:tgtEl>
                                        <p:attrNameLst>
                                          <p:attrName>fill.type</p:attrName>
                                        </p:attrNameLst>
                                      </p:cBhvr>
                                      <p:to>
                                        <p:strVal val="solid"/>
                                      </p:to>
                                    </p:set>
                                    <p:set>
                                      <p:cBhvr>
                                        <p:cTn id="9" dur="500" fill="hold"/>
                                        <p:tgtEl>
                                          <p:spTgt spid="21507">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21" presetClass="emph" presetSubtype="0" fill="hold" grpId="0" nodeType="clickEffect">
                                  <p:stCondLst>
                                    <p:cond delay="0"/>
                                  </p:stCondLst>
                                  <p:childTnLst>
                                    <p:animClr clrSpc="hsl" dir="cw">
                                      <p:cBhvr override="childStyle">
                                        <p:cTn id="13" dur="500" fill="hold"/>
                                        <p:tgtEl>
                                          <p:spTgt spid="21506"/>
                                        </p:tgtEl>
                                        <p:attrNameLst>
                                          <p:attrName>style.color</p:attrName>
                                        </p:attrNameLst>
                                      </p:cBhvr>
                                      <p:by>
                                        <p:hsl h="7200000" s="0" l="0"/>
                                      </p:by>
                                    </p:animClr>
                                    <p:animClr clrSpc="hsl" dir="cw">
                                      <p:cBhvr>
                                        <p:cTn id="14" dur="500" fill="hold"/>
                                        <p:tgtEl>
                                          <p:spTgt spid="21506"/>
                                        </p:tgtEl>
                                        <p:attrNameLst>
                                          <p:attrName>fillcolor</p:attrName>
                                        </p:attrNameLst>
                                      </p:cBhvr>
                                      <p:by>
                                        <p:hsl h="7200000" s="0" l="0"/>
                                      </p:by>
                                    </p:animClr>
                                    <p:animClr clrSpc="hsl" dir="cw">
                                      <p:cBhvr>
                                        <p:cTn id="15" dur="500" fill="hold"/>
                                        <p:tgtEl>
                                          <p:spTgt spid="21506"/>
                                        </p:tgtEl>
                                        <p:attrNameLst>
                                          <p:attrName>stroke.color</p:attrName>
                                        </p:attrNameLst>
                                      </p:cBhvr>
                                      <p:by>
                                        <p:hsl h="7200000" s="0" l="0"/>
                                      </p:by>
                                    </p:animClr>
                                    <p:set>
                                      <p:cBhvr>
                                        <p:cTn id="16" dur="500" fill="hold"/>
                                        <p:tgtEl>
                                          <p:spTgt spid="21506"/>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891D7BE-BEC8-4182-AB3F-6E5240EFECF9}"/>
              </a:ext>
            </a:extLst>
          </p:cNvPr>
          <p:cNvSpPr>
            <a:spLocks noGrp="1"/>
          </p:cNvSpPr>
          <p:nvPr>
            <p:ph type="title"/>
          </p:nvPr>
        </p:nvSpPr>
        <p:spPr>
          <a:xfrm>
            <a:off x="468313" y="188913"/>
            <a:ext cx="8229600" cy="1944687"/>
          </a:xfrm>
        </p:spPr>
        <p:txBody>
          <a:bodyPr/>
          <a:lstStyle/>
          <a:p>
            <a:r>
              <a:rPr lang="en-GB" altLang="en-US" sz="7200" b="1" dirty="0">
                <a:solidFill>
                  <a:srgbClr val="92D050"/>
                </a:solidFill>
              </a:rPr>
              <a:t>Thank you! </a:t>
            </a:r>
          </a:p>
        </p:txBody>
      </p:sp>
      <p:sp>
        <p:nvSpPr>
          <p:cNvPr id="24579" name="Content Placeholder 2">
            <a:extLst>
              <a:ext uri="{FF2B5EF4-FFF2-40B4-BE49-F238E27FC236}">
                <a16:creationId xmlns:a16="http://schemas.microsoft.com/office/drawing/2014/main" id="{B555404A-E930-4DEC-9B3B-9B5D9F69DA0F}"/>
              </a:ext>
            </a:extLst>
          </p:cNvPr>
          <p:cNvSpPr>
            <a:spLocks noGrp="1"/>
          </p:cNvSpPr>
          <p:nvPr>
            <p:ph idx="1"/>
          </p:nvPr>
        </p:nvSpPr>
        <p:spPr>
          <a:xfrm>
            <a:off x="-36512" y="2133600"/>
            <a:ext cx="9217024" cy="1799456"/>
          </a:xfrm>
        </p:spPr>
        <p:txBody>
          <a:bodyPr/>
          <a:lstStyle/>
          <a:p>
            <a:pPr marL="0" indent="0" algn="ctr">
              <a:buFont typeface="Arial" panose="020B0604020202020204" pitchFamily="34" charset="0"/>
              <a:buNone/>
            </a:pPr>
            <a:endParaRPr lang="en-US" altLang="en-US" dirty="0"/>
          </a:p>
          <a:p>
            <a:pPr marL="0" indent="0" algn="ctr">
              <a:buFont typeface="Arial" panose="020B0604020202020204" pitchFamily="34" charset="0"/>
              <a:buNone/>
            </a:pPr>
            <a:r>
              <a:rPr lang="en-US" altLang="en-US" sz="8000" b="1" dirty="0">
                <a:latin typeface="Arial Black" panose="020B0A04020102020204" pitchFamily="34" charset="0"/>
              </a:rPr>
              <a:t>?</a:t>
            </a:r>
          </a:p>
          <a:p>
            <a:pPr marL="0" indent="0" algn="ctr">
              <a:buFont typeface="Arial" panose="020B0604020202020204" pitchFamily="34" charset="0"/>
              <a:buNone/>
            </a:pPr>
            <a:endParaRPr lang="en-US" altLang="en-US" dirty="0"/>
          </a:p>
          <a:p>
            <a:pPr marL="0" indent="0" algn="ctr">
              <a:buFont typeface="Arial" panose="020B0604020202020204" pitchFamily="34" charset="0"/>
              <a:buNone/>
            </a:pPr>
            <a:r>
              <a:rPr lang="en-US" altLang="en-US" sz="4800" b="1" dirty="0">
                <a:solidFill>
                  <a:schemeClr val="bg1"/>
                </a:solidFill>
                <a:highlight>
                  <a:srgbClr val="FF9900"/>
                </a:highlight>
              </a:rPr>
              <a:t>A n y  Q u e s t I o n s  P l e a s e </a:t>
            </a:r>
          </a:p>
        </p:txBody>
      </p:sp>
      <p:sp>
        <p:nvSpPr>
          <p:cNvPr id="24580" name="Date Placeholder 3">
            <a:extLst>
              <a:ext uri="{FF2B5EF4-FFF2-40B4-BE49-F238E27FC236}">
                <a16:creationId xmlns:a16="http://schemas.microsoft.com/office/drawing/2014/main" id="{474234F7-070E-4D07-B1A8-69EAD1335BD4}"/>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B8A5FA-685A-4398-AFDB-D11FEFDFD548}" type="datetime1">
              <a:rPr lang="en-GB" altLang="en-US">
                <a:solidFill>
                  <a:srgbClr val="898989"/>
                </a:solidFill>
                <a:latin typeface="Myriad Pro"/>
              </a:rPr>
              <a:pPr/>
              <a:t>03/01/2018</a:t>
            </a:fld>
            <a:endParaRPr lang="en-GB" altLang="en-US" dirty="0">
              <a:solidFill>
                <a:srgbClr val="898989"/>
              </a:solidFill>
              <a:latin typeface="Myriad Pro"/>
            </a:endParaRPr>
          </a:p>
        </p:txBody>
      </p:sp>
      <p:sp>
        <p:nvSpPr>
          <p:cNvPr id="5" name="Footer Placeholder 4">
            <a:extLst>
              <a:ext uri="{FF2B5EF4-FFF2-40B4-BE49-F238E27FC236}">
                <a16:creationId xmlns:a16="http://schemas.microsoft.com/office/drawing/2014/main" id="{DDADD247-8A17-4DEA-BADD-7EDEC1B14D34}"/>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4579">
                                            <p:txEl>
                                              <p:pRg st="1" end="1"/>
                                            </p:txEl>
                                          </p:spTgt>
                                        </p:tgtEl>
                                        <p:attrNameLst>
                                          <p:attrName>style.visibility</p:attrName>
                                        </p:attrNameLst>
                                      </p:cBhvr>
                                      <p:to>
                                        <p:strVal val="visible"/>
                                      </p:to>
                                    </p:set>
                                    <p:animEffect transition="in" filter="wipe(down)">
                                      <p:cBhvr>
                                        <p:cTn id="7" dur="580">
                                          <p:stCondLst>
                                            <p:cond delay="0"/>
                                          </p:stCondLst>
                                        </p:cTn>
                                        <p:tgtEl>
                                          <p:spTgt spid="24579">
                                            <p:txEl>
                                              <p:pRg st="1" end="1"/>
                                            </p:txEl>
                                          </p:spTgt>
                                        </p:tgtEl>
                                      </p:cBhvr>
                                    </p:animEffect>
                                    <p:anim calcmode="lin" valueType="num">
                                      <p:cBhvr>
                                        <p:cTn id="8" dur="1822" tmFilter="0,0; 0.14,0.36; 0.43,0.73; 0.71,0.91; 1.0,1.0">
                                          <p:stCondLst>
                                            <p:cond delay="0"/>
                                          </p:stCondLst>
                                        </p:cTn>
                                        <p:tgtEl>
                                          <p:spTgt spid="24579">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4579">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4579">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4579">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4579">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4579">
                                            <p:txEl>
                                              <p:pRg st="1" end="1"/>
                                            </p:txEl>
                                          </p:spTgt>
                                        </p:tgtEl>
                                      </p:cBhvr>
                                      <p:to x="100000" y="60000"/>
                                    </p:animScale>
                                    <p:animScale>
                                      <p:cBhvr>
                                        <p:cTn id="14" dur="166" decel="50000">
                                          <p:stCondLst>
                                            <p:cond delay="676"/>
                                          </p:stCondLst>
                                        </p:cTn>
                                        <p:tgtEl>
                                          <p:spTgt spid="24579">
                                            <p:txEl>
                                              <p:pRg st="1" end="1"/>
                                            </p:txEl>
                                          </p:spTgt>
                                        </p:tgtEl>
                                      </p:cBhvr>
                                      <p:to x="100000" y="100000"/>
                                    </p:animScale>
                                    <p:animScale>
                                      <p:cBhvr>
                                        <p:cTn id="15" dur="26">
                                          <p:stCondLst>
                                            <p:cond delay="1312"/>
                                          </p:stCondLst>
                                        </p:cTn>
                                        <p:tgtEl>
                                          <p:spTgt spid="24579">
                                            <p:txEl>
                                              <p:pRg st="1" end="1"/>
                                            </p:txEl>
                                          </p:spTgt>
                                        </p:tgtEl>
                                      </p:cBhvr>
                                      <p:to x="100000" y="80000"/>
                                    </p:animScale>
                                    <p:animScale>
                                      <p:cBhvr>
                                        <p:cTn id="16" dur="166" decel="50000">
                                          <p:stCondLst>
                                            <p:cond delay="1338"/>
                                          </p:stCondLst>
                                        </p:cTn>
                                        <p:tgtEl>
                                          <p:spTgt spid="24579">
                                            <p:txEl>
                                              <p:pRg st="1" end="1"/>
                                            </p:txEl>
                                          </p:spTgt>
                                        </p:tgtEl>
                                      </p:cBhvr>
                                      <p:to x="100000" y="100000"/>
                                    </p:animScale>
                                    <p:animScale>
                                      <p:cBhvr>
                                        <p:cTn id="17" dur="26">
                                          <p:stCondLst>
                                            <p:cond delay="1642"/>
                                          </p:stCondLst>
                                        </p:cTn>
                                        <p:tgtEl>
                                          <p:spTgt spid="24579">
                                            <p:txEl>
                                              <p:pRg st="1" end="1"/>
                                            </p:txEl>
                                          </p:spTgt>
                                        </p:tgtEl>
                                      </p:cBhvr>
                                      <p:to x="100000" y="90000"/>
                                    </p:animScale>
                                    <p:animScale>
                                      <p:cBhvr>
                                        <p:cTn id="18" dur="166" decel="50000">
                                          <p:stCondLst>
                                            <p:cond delay="1668"/>
                                          </p:stCondLst>
                                        </p:cTn>
                                        <p:tgtEl>
                                          <p:spTgt spid="24579">
                                            <p:txEl>
                                              <p:pRg st="1" end="1"/>
                                            </p:txEl>
                                          </p:spTgt>
                                        </p:tgtEl>
                                      </p:cBhvr>
                                      <p:to x="100000" y="100000"/>
                                    </p:animScale>
                                    <p:animScale>
                                      <p:cBhvr>
                                        <p:cTn id="19" dur="26">
                                          <p:stCondLst>
                                            <p:cond delay="1808"/>
                                          </p:stCondLst>
                                        </p:cTn>
                                        <p:tgtEl>
                                          <p:spTgt spid="24579">
                                            <p:txEl>
                                              <p:pRg st="1" end="1"/>
                                            </p:txEl>
                                          </p:spTgt>
                                        </p:tgtEl>
                                      </p:cBhvr>
                                      <p:to x="100000" y="95000"/>
                                    </p:animScale>
                                    <p:animScale>
                                      <p:cBhvr>
                                        <p:cTn id="20" dur="166" decel="50000">
                                          <p:stCondLst>
                                            <p:cond delay="1834"/>
                                          </p:stCondLst>
                                        </p:cTn>
                                        <p:tgtEl>
                                          <p:spTgt spid="24579">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4579">
                                            <p:txEl>
                                              <p:pRg st="3" end="3"/>
                                            </p:txEl>
                                          </p:spTgt>
                                        </p:tgtEl>
                                        <p:attrNameLst>
                                          <p:attrName>style.visibility</p:attrName>
                                        </p:attrNameLst>
                                      </p:cBhvr>
                                      <p:to>
                                        <p:strVal val="visible"/>
                                      </p:to>
                                    </p:set>
                                    <p:animEffect transition="in" filter="wipe(down)">
                                      <p:cBhvr>
                                        <p:cTn id="25" dur="580">
                                          <p:stCondLst>
                                            <p:cond delay="0"/>
                                          </p:stCondLst>
                                        </p:cTn>
                                        <p:tgtEl>
                                          <p:spTgt spid="24579">
                                            <p:txEl>
                                              <p:pRg st="3" end="3"/>
                                            </p:txEl>
                                          </p:spTgt>
                                        </p:tgtEl>
                                      </p:cBhvr>
                                    </p:animEffect>
                                    <p:anim calcmode="lin" valueType="num">
                                      <p:cBhvr>
                                        <p:cTn id="26" dur="1822" tmFilter="0,0; 0.14,0.36; 0.43,0.73; 0.71,0.91; 1.0,1.0">
                                          <p:stCondLst>
                                            <p:cond delay="0"/>
                                          </p:stCondLst>
                                        </p:cTn>
                                        <p:tgtEl>
                                          <p:spTgt spid="24579">
                                            <p:txEl>
                                              <p:pRg st="3" end="3"/>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4579">
                                            <p:txEl>
                                              <p:pRg st="3" end="3"/>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4579">
                                            <p:txEl>
                                              <p:pRg st="3" end="3"/>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4579">
                                            <p:txEl>
                                              <p:pRg st="3" end="3"/>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4579">
                                            <p:txEl>
                                              <p:pRg st="3" end="3"/>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24579">
                                            <p:txEl>
                                              <p:pRg st="3" end="3"/>
                                            </p:txEl>
                                          </p:spTgt>
                                        </p:tgtEl>
                                      </p:cBhvr>
                                      <p:to x="100000" y="60000"/>
                                    </p:animScale>
                                    <p:animScale>
                                      <p:cBhvr>
                                        <p:cTn id="32" dur="166" decel="50000">
                                          <p:stCondLst>
                                            <p:cond delay="676"/>
                                          </p:stCondLst>
                                        </p:cTn>
                                        <p:tgtEl>
                                          <p:spTgt spid="24579">
                                            <p:txEl>
                                              <p:pRg st="3" end="3"/>
                                            </p:txEl>
                                          </p:spTgt>
                                        </p:tgtEl>
                                      </p:cBhvr>
                                      <p:to x="100000" y="100000"/>
                                    </p:animScale>
                                    <p:animScale>
                                      <p:cBhvr>
                                        <p:cTn id="33" dur="26">
                                          <p:stCondLst>
                                            <p:cond delay="1312"/>
                                          </p:stCondLst>
                                        </p:cTn>
                                        <p:tgtEl>
                                          <p:spTgt spid="24579">
                                            <p:txEl>
                                              <p:pRg st="3" end="3"/>
                                            </p:txEl>
                                          </p:spTgt>
                                        </p:tgtEl>
                                      </p:cBhvr>
                                      <p:to x="100000" y="80000"/>
                                    </p:animScale>
                                    <p:animScale>
                                      <p:cBhvr>
                                        <p:cTn id="34" dur="166" decel="50000">
                                          <p:stCondLst>
                                            <p:cond delay="1338"/>
                                          </p:stCondLst>
                                        </p:cTn>
                                        <p:tgtEl>
                                          <p:spTgt spid="24579">
                                            <p:txEl>
                                              <p:pRg st="3" end="3"/>
                                            </p:txEl>
                                          </p:spTgt>
                                        </p:tgtEl>
                                      </p:cBhvr>
                                      <p:to x="100000" y="100000"/>
                                    </p:animScale>
                                    <p:animScale>
                                      <p:cBhvr>
                                        <p:cTn id="35" dur="26">
                                          <p:stCondLst>
                                            <p:cond delay="1642"/>
                                          </p:stCondLst>
                                        </p:cTn>
                                        <p:tgtEl>
                                          <p:spTgt spid="24579">
                                            <p:txEl>
                                              <p:pRg st="3" end="3"/>
                                            </p:txEl>
                                          </p:spTgt>
                                        </p:tgtEl>
                                      </p:cBhvr>
                                      <p:to x="100000" y="90000"/>
                                    </p:animScale>
                                    <p:animScale>
                                      <p:cBhvr>
                                        <p:cTn id="36" dur="166" decel="50000">
                                          <p:stCondLst>
                                            <p:cond delay="1668"/>
                                          </p:stCondLst>
                                        </p:cTn>
                                        <p:tgtEl>
                                          <p:spTgt spid="24579">
                                            <p:txEl>
                                              <p:pRg st="3" end="3"/>
                                            </p:txEl>
                                          </p:spTgt>
                                        </p:tgtEl>
                                      </p:cBhvr>
                                      <p:to x="100000" y="100000"/>
                                    </p:animScale>
                                    <p:animScale>
                                      <p:cBhvr>
                                        <p:cTn id="37" dur="26">
                                          <p:stCondLst>
                                            <p:cond delay="1808"/>
                                          </p:stCondLst>
                                        </p:cTn>
                                        <p:tgtEl>
                                          <p:spTgt spid="24579">
                                            <p:txEl>
                                              <p:pRg st="3" end="3"/>
                                            </p:txEl>
                                          </p:spTgt>
                                        </p:tgtEl>
                                      </p:cBhvr>
                                      <p:to x="100000" y="95000"/>
                                    </p:animScale>
                                    <p:animScale>
                                      <p:cBhvr>
                                        <p:cTn id="38" dur="166" decel="50000">
                                          <p:stCondLst>
                                            <p:cond delay="1834"/>
                                          </p:stCondLst>
                                        </p:cTn>
                                        <p:tgtEl>
                                          <p:spTgt spid="24579">
                                            <p:txEl>
                                              <p:pRg st="3" end="3"/>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24578"/>
                                        </p:tgtEl>
                                        <p:attrNameLst>
                                          <p:attrName>style.visibility</p:attrName>
                                        </p:attrNameLst>
                                      </p:cBhvr>
                                      <p:to>
                                        <p:strVal val="visible"/>
                                      </p:to>
                                    </p:set>
                                    <p:animEffect transition="in" filter="wipe(down)">
                                      <p:cBhvr>
                                        <p:cTn id="43" dur="580">
                                          <p:stCondLst>
                                            <p:cond delay="0"/>
                                          </p:stCondLst>
                                        </p:cTn>
                                        <p:tgtEl>
                                          <p:spTgt spid="24578"/>
                                        </p:tgtEl>
                                      </p:cBhvr>
                                    </p:animEffect>
                                    <p:anim calcmode="lin" valueType="num">
                                      <p:cBhvr>
                                        <p:cTn id="44" dur="1822" tmFilter="0,0; 0.14,0.36; 0.43,0.73; 0.71,0.91; 1.0,1.0">
                                          <p:stCondLst>
                                            <p:cond delay="0"/>
                                          </p:stCondLst>
                                        </p:cTn>
                                        <p:tgtEl>
                                          <p:spTgt spid="24578"/>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24578"/>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24578"/>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24578"/>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24578"/>
                                        </p:tgtEl>
                                        <p:attrNameLst>
                                          <p:attrName>ppt_y</p:attrName>
                                        </p:attrNameLst>
                                      </p:cBhvr>
                                      <p:tavLst>
                                        <p:tav tm="0" fmla="#ppt_y-sin(pi*$)/81">
                                          <p:val>
                                            <p:fltVal val="0"/>
                                          </p:val>
                                        </p:tav>
                                        <p:tav tm="100000">
                                          <p:val>
                                            <p:fltVal val="1"/>
                                          </p:val>
                                        </p:tav>
                                      </p:tavLst>
                                    </p:anim>
                                    <p:animScale>
                                      <p:cBhvr>
                                        <p:cTn id="49" dur="26">
                                          <p:stCondLst>
                                            <p:cond delay="650"/>
                                          </p:stCondLst>
                                        </p:cTn>
                                        <p:tgtEl>
                                          <p:spTgt spid="24578"/>
                                        </p:tgtEl>
                                      </p:cBhvr>
                                      <p:to x="100000" y="60000"/>
                                    </p:animScale>
                                    <p:animScale>
                                      <p:cBhvr>
                                        <p:cTn id="50" dur="166" decel="50000">
                                          <p:stCondLst>
                                            <p:cond delay="676"/>
                                          </p:stCondLst>
                                        </p:cTn>
                                        <p:tgtEl>
                                          <p:spTgt spid="24578"/>
                                        </p:tgtEl>
                                      </p:cBhvr>
                                      <p:to x="100000" y="100000"/>
                                    </p:animScale>
                                    <p:animScale>
                                      <p:cBhvr>
                                        <p:cTn id="51" dur="26">
                                          <p:stCondLst>
                                            <p:cond delay="1312"/>
                                          </p:stCondLst>
                                        </p:cTn>
                                        <p:tgtEl>
                                          <p:spTgt spid="24578"/>
                                        </p:tgtEl>
                                      </p:cBhvr>
                                      <p:to x="100000" y="80000"/>
                                    </p:animScale>
                                    <p:animScale>
                                      <p:cBhvr>
                                        <p:cTn id="52" dur="166" decel="50000">
                                          <p:stCondLst>
                                            <p:cond delay="1338"/>
                                          </p:stCondLst>
                                        </p:cTn>
                                        <p:tgtEl>
                                          <p:spTgt spid="24578"/>
                                        </p:tgtEl>
                                      </p:cBhvr>
                                      <p:to x="100000" y="100000"/>
                                    </p:animScale>
                                    <p:animScale>
                                      <p:cBhvr>
                                        <p:cTn id="53" dur="26">
                                          <p:stCondLst>
                                            <p:cond delay="1642"/>
                                          </p:stCondLst>
                                        </p:cTn>
                                        <p:tgtEl>
                                          <p:spTgt spid="24578"/>
                                        </p:tgtEl>
                                      </p:cBhvr>
                                      <p:to x="100000" y="90000"/>
                                    </p:animScale>
                                    <p:animScale>
                                      <p:cBhvr>
                                        <p:cTn id="54" dur="166" decel="50000">
                                          <p:stCondLst>
                                            <p:cond delay="1668"/>
                                          </p:stCondLst>
                                        </p:cTn>
                                        <p:tgtEl>
                                          <p:spTgt spid="24578"/>
                                        </p:tgtEl>
                                      </p:cBhvr>
                                      <p:to x="100000" y="100000"/>
                                    </p:animScale>
                                    <p:animScale>
                                      <p:cBhvr>
                                        <p:cTn id="55" dur="26">
                                          <p:stCondLst>
                                            <p:cond delay="1808"/>
                                          </p:stCondLst>
                                        </p:cTn>
                                        <p:tgtEl>
                                          <p:spTgt spid="24578"/>
                                        </p:tgtEl>
                                      </p:cBhvr>
                                      <p:to x="100000" y="95000"/>
                                    </p:animScale>
                                    <p:animScale>
                                      <p:cBhvr>
                                        <p:cTn id="56" dur="166" decel="50000">
                                          <p:stCondLst>
                                            <p:cond delay="1834"/>
                                          </p:stCondLst>
                                        </p:cTn>
                                        <p:tgtEl>
                                          <p:spTgt spid="2457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287810A-50B3-4164-8AB9-50F512630584}"/>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7B09EC82-0B85-4184-BE2E-4A1BF4E68FB7}"/>
              </a:ext>
            </a:extLst>
          </p:cNvPr>
          <p:cNvSpPr>
            <a:spLocks noGrp="1"/>
          </p:cNvSpPr>
          <p:nvPr>
            <p:ph type="ftr" sz="quarter" idx="11"/>
          </p:nvPr>
        </p:nvSpPr>
        <p:spPr/>
        <p:txBody>
          <a:bodyPr/>
          <a:lstStyle/>
          <a:p>
            <a:pPr>
              <a:defRPr/>
            </a:pPr>
            <a:r>
              <a:rPr lang="en-GB" altLang="en-US" dirty="0"/>
              <a:t>Mary March</a:t>
            </a:r>
          </a:p>
        </p:txBody>
      </p:sp>
      <p:sp>
        <p:nvSpPr>
          <p:cNvPr id="10" name="Content Placeholder 9">
            <a:extLst>
              <a:ext uri="{FF2B5EF4-FFF2-40B4-BE49-F238E27FC236}">
                <a16:creationId xmlns:a16="http://schemas.microsoft.com/office/drawing/2014/main" id="{4F768C21-7548-4D97-9FAF-4CD246807C45}"/>
              </a:ext>
            </a:extLst>
          </p:cNvPr>
          <p:cNvSpPr>
            <a:spLocks noGrp="1"/>
          </p:cNvSpPr>
          <p:nvPr>
            <p:ph idx="1"/>
          </p:nvPr>
        </p:nvSpPr>
        <p:spPr>
          <a:xfrm>
            <a:off x="107504" y="908719"/>
            <a:ext cx="8936930" cy="5169393"/>
          </a:xfrm>
        </p:spPr>
        <p:txBody>
          <a:bodyPr/>
          <a:lstStyle/>
          <a:p>
            <a:pPr marL="0" indent="0">
              <a:buNone/>
            </a:pPr>
            <a:endParaRPr lang="en-GB" sz="1800" dirty="0"/>
          </a:p>
          <a:p>
            <a:pPr marL="0" indent="0">
              <a:buNone/>
            </a:pPr>
            <a:r>
              <a:rPr lang="en-GB" sz="2400" b="1" i="1" dirty="0"/>
              <a:t>Step One</a:t>
            </a:r>
          </a:p>
          <a:p>
            <a:pPr marL="0" indent="0">
              <a:buNone/>
            </a:pPr>
            <a:r>
              <a:rPr lang="en-GB" sz="2400" b="1" i="1" dirty="0"/>
              <a:t>Deciding team members and leadership selection</a:t>
            </a:r>
          </a:p>
          <a:p>
            <a:r>
              <a:rPr lang="en-GB" sz="2200" dirty="0"/>
              <a:t>As Business plan preparation our team contained the following members Maryam Hijab, Shahzad Khan, Elisabeta Istrate, Joseph Hounvio and Sahadevan Ramiah.</a:t>
            </a:r>
          </a:p>
          <a:p>
            <a:r>
              <a:rPr lang="en-GB" sz="2200" dirty="0"/>
              <a:t>After a deep analysation of leadership, commitment, dedication, decision making, organising skills the members suggested Sahadevan Ramiah as team leader and he agreed to take the position. </a:t>
            </a:r>
          </a:p>
          <a:p>
            <a:r>
              <a:rPr lang="en-GB" sz="2200" dirty="0"/>
              <a:t>As initial process the team leader established a whats app group as mode of communication and shared some attachment information via email </a:t>
            </a:r>
          </a:p>
          <a:p>
            <a:endParaRPr lang="en-GB" dirty="0"/>
          </a:p>
        </p:txBody>
      </p:sp>
      <p:sp>
        <p:nvSpPr>
          <p:cNvPr id="11" name="TextBox 10">
            <a:extLst>
              <a:ext uri="{FF2B5EF4-FFF2-40B4-BE49-F238E27FC236}">
                <a16:creationId xmlns:a16="http://schemas.microsoft.com/office/drawing/2014/main" id="{24BC9264-5FA5-476D-A397-440D290E8410}"/>
              </a:ext>
            </a:extLst>
          </p:cNvPr>
          <p:cNvSpPr txBox="1"/>
          <p:nvPr/>
        </p:nvSpPr>
        <p:spPr>
          <a:xfrm>
            <a:off x="240142" y="221739"/>
            <a:ext cx="3564904" cy="830997"/>
          </a:xfrm>
          <a:prstGeom prst="rect">
            <a:avLst/>
          </a:prstGeom>
          <a:noFill/>
        </p:spPr>
        <p:txBody>
          <a:bodyPr wrap="square" rtlCol="0">
            <a:spAutoFit/>
          </a:bodyPr>
          <a:lstStyle/>
          <a:p>
            <a:pPr algn="ctr"/>
            <a:r>
              <a:rPr lang="en-GB" sz="2400" b="1" dirty="0">
                <a:solidFill>
                  <a:srgbClr val="000099"/>
                </a:solidFill>
              </a:rPr>
              <a:t>Sahadevan Ramiah </a:t>
            </a:r>
          </a:p>
          <a:p>
            <a:pPr algn="ctr"/>
            <a:r>
              <a:rPr lang="en-GB" sz="2400" b="1" dirty="0">
                <a:solidFill>
                  <a:srgbClr val="000099"/>
                </a:solidFill>
              </a:rPr>
              <a:t>Student no: 1604643</a:t>
            </a:r>
          </a:p>
        </p:txBody>
      </p:sp>
      <p:sp>
        <p:nvSpPr>
          <p:cNvPr id="6" name="TextBox 5">
            <a:extLst>
              <a:ext uri="{FF2B5EF4-FFF2-40B4-BE49-F238E27FC236}">
                <a16:creationId xmlns:a16="http://schemas.microsoft.com/office/drawing/2014/main" id="{4640264E-7752-47C1-9D7B-7E576B7120E6}"/>
              </a:ext>
            </a:extLst>
          </p:cNvPr>
          <p:cNvSpPr txBox="1"/>
          <p:nvPr/>
        </p:nvSpPr>
        <p:spPr>
          <a:xfrm>
            <a:off x="3923928" y="288858"/>
            <a:ext cx="4824536" cy="584775"/>
          </a:xfrm>
          <a:prstGeom prst="rect">
            <a:avLst/>
          </a:prstGeom>
          <a:noFill/>
        </p:spPr>
        <p:txBody>
          <a:bodyPr wrap="square" rtlCol="0">
            <a:spAutoFit/>
          </a:bodyPr>
          <a:lstStyle/>
          <a:p>
            <a:pPr algn="ctr"/>
            <a:r>
              <a:rPr lang="en-GB" sz="3200" b="1" dirty="0">
                <a:solidFill>
                  <a:srgbClr val="000099"/>
                </a:solidFill>
              </a:rPr>
              <a:t>personal  Learning Log</a:t>
            </a:r>
          </a:p>
        </p:txBody>
      </p:sp>
    </p:spTree>
    <p:extLst>
      <p:ext uri="{BB962C8B-B14F-4D97-AF65-F5344CB8AC3E}">
        <p14:creationId xmlns:p14="http://schemas.microsoft.com/office/powerpoint/2010/main" val="7510734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2E372A-B297-412B-A387-F52DD5F9425E}"/>
              </a:ext>
            </a:extLst>
          </p:cNvPr>
          <p:cNvSpPr>
            <a:spLocks noGrp="1"/>
          </p:cNvSpPr>
          <p:nvPr>
            <p:ph idx="1"/>
          </p:nvPr>
        </p:nvSpPr>
        <p:spPr>
          <a:xfrm>
            <a:off x="265397" y="114300"/>
            <a:ext cx="8229600" cy="3917032"/>
          </a:xfrm>
        </p:spPr>
        <p:txBody>
          <a:bodyPr/>
          <a:lstStyle/>
          <a:p>
            <a:r>
              <a:rPr lang="en-GB" sz="2400" dirty="0"/>
              <a:t>The team researched various types of businesses individually and then we had face to face meeting on the following week to understand the outcome of our researches.</a:t>
            </a:r>
          </a:p>
          <a:p>
            <a:r>
              <a:rPr lang="en-GB" sz="2400" dirty="0"/>
              <a:t>First meeting did not go well as planned as there were too many ideas.</a:t>
            </a:r>
          </a:p>
          <a:p>
            <a:r>
              <a:rPr lang="en-GB" sz="2400" dirty="0"/>
              <a:t>Four members of our team suggested one business each such as retail, e-commerce, property development and recruitment. The team leader had a fully developed plan, as technology oriented fast food distribution networking system. </a:t>
            </a:r>
          </a:p>
          <a:p>
            <a:r>
              <a:rPr lang="en-GB" sz="2400" dirty="0"/>
              <a:t>This business idea has been accepted by all members due to its potential global penetration</a:t>
            </a:r>
          </a:p>
          <a:p>
            <a:endParaRPr lang="en-GB" dirty="0"/>
          </a:p>
        </p:txBody>
      </p:sp>
      <p:sp>
        <p:nvSpPr>
          <p:cNvPr id="4" name="Date Placeholder 3">
            <a:extLst>
              <a:ext uri="{FF2B5EF4-FFF2-40B4-BE49-F238E27FC236}">
                <a16:creationId xmlns:a16="http://schemas.microsoft.com/office/drawing/2014/main" id="{6F4E5BCD-9D11-4F99-B3F3-00AF066F013A}"/>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C5AD8931-B64F-4F85-8D05-C963FDD66905}"/>
              </a:ext>
            </a:extLst>
          </p:cNvPr>
          <p:cNvSpPr>
            <a:spLocks noGrp="1"/>
          </p:cNvSpPr>
          <p:nvPr>
            <p:ph type="ftr" sz="quarter" idx="11"/>
          </p:nvPr>
        </p:nvSpPr>
        <p:spPr/>
        <p:txBody>
          <a:bodyPr/>
          <a:lstStyle/>
          <a:p>
            <a:pPr>
              <a:defRPr/>
            </a:pPr>
            <a:r>
              <a:rPr lang="en-GB" altLang="en-US" dirty="0"/>
              <a:t>Mary March</a:t>
            </a:r>
          </a:p>
        </p:txBody>
      </p:sp>
    </p:spTree>
    <p:extLst>
      <p:ext uri="{BB962C8B-B14F-4D97-AF65-F5344CB8AC3E}">
        <p14:creationId xmlns:p14="http://schemas.microsoft.com/office/powerpoint/2010/main" val="3166670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30BFF9-B1C7-4200-AF5F-8811CB05C370}"/>
              </a:ext>
            </a:extLst>
          </p:cNvPr>
          <p:cNvSpPr>
            <a:spLocks noGrp="1"/>
          </p:cNvSpPr>
          <p:nvPr>
            <p:ph idx="1"/>
          </p:nvPr>
        </p:nvSpPr>
        <p:spPr>
          <a:xfrm>
            <a:off x="273708" y="114300"/>
            <a:ext cx="8618771" cy="3991372"/>
          </a:xfrm>
        </p:spPr>
        <p:txBody>
          <a:bodyPr/>
          <a:lstStyle/>
          <a:p>
            <a:pPr marL="0" indent="0">
              <a:buNone/>
            </a:pPr>
            <a:r>
              <a:rPr lang="en-GB" sz="2400" b="1" dirty="0"/>
              <a:t>Step Two</a:t>
            </a:r>
            <a:endParaRPr lang="en-GB" sz="2400" dirty="0"/>
          </a:p>
          <a:p>
            <a:pPr marL="0" indent="0">
              <a:buNone/>
            </a:pPr>
            <a:r>
              <a:rPr lang="en-GB" sz="2400" b="1" i="1" dirty="0"/>
              <a:t>Brand name selection and processing plan</a:t>
            </a:r>
          </a:p>
          <a:p>
            <a:r>
              <a:rPr lang="en-GB" sz="2400" dirty="0"/>
              <a:t>The suggestion was initiated by team leader to name the company brand as Mammas food.</a:t>
            </a:r>
          </a:p>
          <a:p>
            <a:r>
              <a:rPr lang="en-GB" sz="2400" dirty="0"/>
              <a:t>It was agreed by joseph due to its uniqueness, but Shazad Khan felt that the company might have to overcome some serious food hygienic issues due to the enrolment of numerous fast food suppliers, </a:t>
            </a:r>
          </a:p>
          <a:p>
            <a:r>
              <a:rPr lang="en-GB" sz="2400" dirty="0"/>
              <a:t>The location and vending machine compatibility concern was raised by Elisabeta Istrate</a:t>
            </a:r>
          </a:p>
          <a:p>
            <a:r>
              <a:rPr lang="en-GB" sz="2400" dirty="0"/>
              <a:t>Maryam had a view of include breakfast lunch and dinner in vending machine displays,  </a:t>
            </a:r>
          </a:p>
          <a:p>
            <a:endParaRPr lang="en-GB" dirty="0"/>
          </a:p>
        </p:txBody>
      </p:sp>
      <p:sp>
        <p:nvSpPr>
          <p:cNvPr id="4" name="Date Placeholder 3">
            <a:extLst>
              <a:ext uri="{FF2B5EF4-FFF2-40B4-BE49-F238E27FC236}">
                <a16:creationId xmlns:a16="http://schemas.microsoft.com/office/drawing/2014/main" id="{5480AC5E-365F-4CC2-9B3B-24396CB86C54}"/>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69D28189-0A63-4FCA-914D-7320FDC9A6CD}"/>
              </a:ext>
            </a:extLst>
          </p:cNvPr>
          <p:cNvSpPr>
            <a:spLocks noGrp="1"/>
          </p:cNvSpPr>
          <p:nvPr>
            <p:ph type="ftr" sz="quarter" idx="11"/>
          </p:nvPr>
        </p:nvSpPr>
        <p:spPr/>
        <p:txBody>
          <a:bodyPr/>
          <a:lstStyle/>
          <a:p>
            <a:pPr>
              <a:defRPr/>
            </a:pPr>
            <a:r>
              <a:rPr lang="en-GB" altLang="en-US" dirty="0"/>
              <a:t>Mary March</a:t>
            </a:r>
          </a:p>
        </p:txBody>
      </p:sp>
    </p:spTree>
    <p:extLst>
      <p:ext uri="{BB962C8B-B14F-4D97-AF65-F5344CB8AC3E}">
        <p14:creationId xmlns:p14="http://schemas.microsoft.com/office/powerpoint/2010/main" val="4232356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5EF2C4-D68B-41D2-B514-5E94C393A7E4}"/>
              </a:ext>
            </a:extLst>
          </p:cNvPr>
          <p:cNvSpPr>
            <a:spLocks noGrp="1"/>
          </p:cNvSpPr>
          <p:nvPr>
            <p:ph idx="1"/>
          </p:nvPr>
        </p:nvSpPr>
        <p:spPr>
          <a:xfrm>
            <a:off x="395536" y="115246"/>
            <a:ext cx="8291264" cy="4897930"/>
          </a:xfrm>
        </p:spPr>
        <p:txBody>
          <a:bodyPr/>
          <a:lstStyle/>
          <a:p>
            <a:r>
              <a:rPr lang="en-GB" sz="2400" dirty="0"/>
              <a:t>Some constructive discussions were conducted by all team members on following topics authentic ethnic food to include in our vending machine, payment refunding option, difficulties in enrolling fast food suppliers, obtaining relevant food handling licence.</a:t>
            </a:r>
          </a:p>
          <a:p>
            <a:r>
              <a:rPr lang="en-GB" sz="2400" dirty="0"/>
              <a:t>Until this stage the team members were not clear about the project.</a:t>
            </a:r>
          </a:p>
          <a:p>
            <a:r>
              <a:rPr lang="en-GB" sz="2400" dirty="0"/>
              <a:t>Team leader drawn a diagram and explained about the operational system. with this exceptional explanation all team members were able to understand the full concept about this business. </a:t>
            </a:r>
          </a:p>
          <a:p>
            <a:r>
              <a:rPr lang="en-GB" sz="2400" dirty="0"/>
              <a:t>We designed the vending machine with 16 food compartments with card and cash payment option, food drop section and bin area. </a:t>
            </a:r>
          </a:p>
          <a:p>
            <a:endParaRPr lang="en-GB" dirty="0"/>
          </a:p>
        </p:txBody>
      </p:sp>
      <p:sp>
        <p:nvSpPr>
          <p:cNvPr id="4" name="Date Placeholder 3">
            <a:extLst>
              <a:ext uri="{FF2B5EF4-FFF2-40B4-BE49-F238E27FC236}">
                <a16:creationId xmlns:a16="http://schemas.microsoft.com/office/drawing/2014/main" id="{B0A81E16-CB4F-4F54-96B0-72B5FC58D622}"/>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5B9E4923-C556-4E74-B2FD-9FE4D78D50FC}"/>
              </a:ext>
            </a:extLst>
          </p:cNvPr>
          <p:cNvSpPr>
            <a:spLocks noGrp="1"/>
          </p:cNvSpPr>
          <p:nvPr>
            <p:ph type="ftr" sz="quarter" idx="11"/>
          </p:nvPr>
        </p:nvSpPr>
        <p:spPr/>
        <p:txBody>
          <a:bodyPr/>
          <a:lstStyle/>
          <a:p>
            <a:pPr>
              <a:defRPr/>
            </a:pPr>
            <a:r>
              <a:rPr lang="en-GB" altLang="en-US" dirty="0"/>
              <a:t>Mary March</a:t>
            </a:r>
          </a:p>
        </p:txBody>
      </p:sp>
    </p:spTree>
    <p:extLst>
      <p:ext uri="{BB962C8B-B14F-4D97-AF65-F5344CB8AC3E}">
        <p14:creationId xmlns:p14="http://schemas.microsoft.com/office/powerpoint/2010/main" val="4088818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ADF139-E5CA-438D-8873-4AFCB5C8A936}"/>
              </a:ext>
            </a:extLst>
          </p:cNvPr>
          <p:cNvSpPr>
            <a:spLocks noGrp="1"/>
          </p:cNvSpPr>
          <p:nvPr>
            <p:ph idx="1"/>
          </p:nvPr>
        </p:nvSpPr>
        <p:spPr>
          <a:xfrm>
            <a:off x="125412" y="116632"/>
            <a:ext cx="8893175" cy="5328592"/>
          </a:xfrm>
        </p:spPr>
        <p:txBody>
          <a:bodyPr/>
          <a:lstStyle/>
          <a:p>
            <a:r>
              <a:rPr lang="en-GB" sz="2400" dirty="0"/>
              <a:t>A huge contradiction was raised by Shazad Khan at this stage about obtaining food related licence and food hygienic certificates for each fast food suppliers. Team leader explained about the process of become Uber drivers, comparing to that, our project was not much complicated, these clarifications was accepted by all team members finally.</a:t>
            </a:r>
          </a:p>
          <a:p>
            <a:endParaRPr lang="en-GB" sz="2400" dirty="0"/>
          </a:p>
          <a:p>
            <a:r>
              <a:rPr lang="en-GB" sz="2400" dirty="0"/>
              <a:t>This stage we had a clear picture of our chosen business, we organised for a second meeting and discussed about initial investment, the budget plan, competitors, process plan and anticipated issues</a:t>
            </a:r>
          </a:p>
          <a:p>
            <a:endParaRPr lang="en-GB" sz="2400" dirty="0"/>
          </a:p>
          <a:p>
            <a:r>
              <a:rPr lang="en-GB" sz="2400" dirty="0"/>
              <a:t>With our market research and analysis, the restaurants and supermarkets were considered as our main competitors. </a:t>
            </a:r>
          </a:p>
          <a:p>
            <a:endParaRPr lang="en-GB" sz="2400" dirty="0"/>
          </a:p>
          <a:p>
            <a:endParaRPr lang="en-GB" dirty="0"/>
          </a:p>
        </p:txBody>
      </p:sp>
      <p:sp>
        <p:nvSpPr>
          <p:cNvPr id="4" name="Date Placeholder 3">
            <a:extLst>
              <a:ext uri="{FF2B5EF4-FFF2-40B4-BE49-F238E27FC236}">
                <a16:creationId xmlns:a16="http://schemas.microsoft.com/office/drawing/2014/main" id="{D0E29F99-D6E2-4719-B05E-13247F5E2D05}"/>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B7350F02-7119-401A-83BA-23BC74EE9F35}"/>
              </a:ext>
            </a:extLst>
          </p:cNvPr>
          <p:cNvSpPr>
            <a:spLocks noGrp="1"/>
          </p:cNvSpPr>
          <p:nvPr>
            <p:ph type="ftr" sz="quarter" idx="11"/>
          </p:nvPr>
        </p:nvSpPr>
        <p:spPr/>
        <p:txBody>
          <a:bodyPr/>
          <a:lstStyle/>
          <a:p>
            <a:pPr>
              <a:defRPr/>
            </a:pPr>
            <a:r>
              <a:rPr lang="en-GB" altLang="en-US" dirty="0"/>
              <a:t>Mary March</a:t>
            </a:r>
          </a:p>
        </p:txBody>
      </p:sp>
    </p:spTree>
    <p:extLst>
      <p:ext uri="{BB962C8B-B14F-4D97-AF65-F5344CB8AC3E}">
        <p14:creationId xmlns:p14="http://schemas.microsoft.com/office/powerpoint/2010/main" val="10721835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EE9472-A861-4630-91CB-0EA856387A2D}"/>
              </a:ext>
            </a:extLst>
          </p:cNvPr>
          <p:cNvSpPr>
            <a:spLocks noGrp="1"/>
          </p:cNvSpPr>
          <p:nvPr>
            <p:ph idx="1"/>
          </p:nvPr>
        </p:nvSpPr>
        <p:spPr>
          <a:xfrm>
            <a:off x="250825" y="332656"/>
            <a:ext cx="8713663" cy="5256584"/>
          </a:xfrm>
        </p:spPr>
        <p:txBody>
          <a:bodyPr/>
          <a:lstStyle/>
          <a:p>
            <a:pPr marL="0" indent="0">
              <a:lnSpc>
                <a:spcPct val="107000"/>
              </a:lnSpc>
              <a:spcAft>
                <a:spcPts val="800"/>
              </a:spcAft>
              <a:buNone/>
            </a:pPr>
            <a:r>
              <a:rPr lang="en-GB" sz="4000" b="1" dirty="0">
                <a:latin typeface="Calibri" panose="020F0502020204030204" pitchFamily="34" charset="0"/>
                <a:ea typeface="Calibri" panose="020F0502020204030204" pitchFamily="34" charset="0"/>
                <a:cs typeface="Times New Roman" panose="02020603050405020304" pitchFamily="18" charset="0"/>
              </a:rPr>
              <a:t>Stage Three</a:t>
            </a:r>
          </a:p>
          <a:p>
            <a:pPr marL="0" indent="0">
              <a:lnSpc>
                <a:spcPct val="107000"/>
              </a:lnSpc>
              <a:spcAft>
                <a:spcPts val="800"/>
              </a:spcAft>
              <a:buNone/>
            </a:pPr>
            <a:r>
              <a:rPr lang="en-GB" sz="4000" b="1" i="1" dirty="0">
                <a:latin typeface="Calibri" panose="020F0502020204030204" pitchFamily="34" charset="0"/>
                <a:ea typeface="Calibri" panose="020F0502020204030204" pitchFamily="34" charset="0"/>
                <a:cs typeface="Times New Roman" panose="02020603050405020304" pitchFamily="18" charset="0"/>
              </a:rPr>
              <a:t>Preparation of business plan and an operational manual.</a:t>
            </a:r>
            <a:endParaRPr lang="en-GB" sz="4000" i="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dirty="0">
                <a:latin typeface="Calibri" panose="020F0502020204030204" pitchFamily="34" charset="0"/>
                <a:ea typeface="Calibri" panose="020F0502020204030204" pitchFamily="34" charset="0"/>
                <a:cs typeface="Times New Roman" panose="02020603050405020304" pitchFamily="18" charset="0"/>
              </a:rPr>
              <a:t>Our team focussed on the following main aliments on business plan including feasibilities. </a:t>
            </a:r>
          </a:p>
          <a:p>
            <a:endParaRPr lang="en-GB" dirty="0"/>
          </a:p>
        </p:txBody>
      </p:sp>
      <p:sp>
        <p:nvSpPr>
          <p:cNvPr id="4" name="Date Placeholder 3">
            <a:extLst>
              <a:ext uri="{FF2B5EF4-FFF2-40B4-BE49-F238E27FC236}">
                <a16:creationId xmlns:a16="http://schemas.microsoft.com/office/drawing/2014/main" id="{6CFA0CC3-5E20-4F5C-94A3-651E7273FC86}"/>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FE342766-399D-499F-B913-10A0159ED977}"/>
              </a:ext>
            </a:extLst>
          </p:cNvPr>
          <p:cNvSpPr>
            <a:spLocks noGrp="1"/>
          </p:cNvSpPr>
          <p:nvPr>
            <p:ph type="ftr" sz="quarter" idx="11"/>
          </p:nvPr>
        </p:nvSpPr>
        <p:spPr/>
        <p:txBody>
          <a:bodyPr/>
          <a:lstStyle/>
          <a:p>
            <a:pPr>
              <a:defRPr/>
            </a:pPr>
            <a:r>
              <a:rPr lang="en-GB" altLang="en-US" dirty="0"/>
              <a:t>Mary March</a:t>
            </a:r>
          </a:p>
        </p:txBody>
      </p:sp>
    </p:spTree>
    <p:extLst>
      <p:ext uri="{BB962C8B-B14F-4D97-AF65-F5344CB8AC3E}">
        <p14:creationId xmlns:p14="http://schemas.microsoft.com/office/powerpoint/2010/main" val="35068772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AB73C-CFFD-4FD3-92F2-033F7CE71831}"/>
              </a:ext>
            </a:extLst>
          </p:cNvPr>
          <p:cNvSpPr>
            <a:spLocks noGrp="1"/>
          </p:cNvSpPr>
          <p:nvPr>
            <p:ph type="title"/>
          </p:nvPr>
        </p:nvSpPr>
        <p:spPr>
          <a:xfrm>
            <a:off x="457200" y="44624"/>
            <a:ext cx="8229600" cy="562074"/>
          </a:xfrm>
        </p:spPr>
        <p:txBody>
          <a:bodyPr/>
          <a:lstStyle/>
          <a:p>
            <a:r>
              <a:rPr lang="en-GB" sz="2800" dirty="0"/>
              <a:t>Focused segments</a:t>
            </a:r>
          </a:p>
        </p:txBody>
      </p:sp>
      <p:sp>
        <p:nvSpPr>
          <p:cNvPr id="4" name="Date Placeholder 3">
            <a:extLst>
              <a:ext uri="{FF2B5EF4-FFF2-40B4-BE49-F238E27FC236}">
                <a16:creationId xmlns:a16="http://schemas.microsoft.com/office/drawing/2014/main" id="{27136194-EB7A-4980-A485-EE9DE0DB7642}"/>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1364F915-3152-4E66-AA9B-EB480FC2F01A}"/>
              </a:ext>
            </a:extLst>
          </p:cNvPr>
          <p:cNvSpPr>
            <a:spLocks noGrp="1"/>
          </p:cNvSpPr>
          <p:nvPr>
            <p:ph type="ftr" sz="quarter" idx="11"/>
          </p:nvPr>
        </p:nvSpPr>
        <p:spPr/>
        <p:txBody>
          <a:bodyPr/>
          <a:lstStyle/>
          <a:p>
            <a:pPr>
              <a:defRPr/>
            </a:pPr>
            <a:r>
              <a:rPr lang="en-GB" altLang="en-US" dirty="0"/>
              <a:t>Mary March</a:t>
            </a:r>
          </a:p>
        </p:txBody>
      </p:sp>
      <p:graphicFrame>
        <p:nvGraphicFramePr>
          <p:cNvPr id="10" name="Content Placeholder 9">
            <a:extLst>
              <a:ext uri="{FF2B5EF4-FFF2-40B4-BE49-F238E27FC236}">
                <a16:creationId xmlns:a16="http://schemas.microsoft.com/office/drawing/2014/main" id="{967DDBB0-2491-4A77-89D9-A1C22E96B986}"/>
              </a:ext>
            </a:extLst>
          </p:cNvPr>
          <p:cNvGraphicFramePr>
            <a:graphicFrameLocks noGrp="1"/>
          </p:cNvGraphicFramePr>
          <p:nvPr>
            <p:ph idx="1"/>
            <p:extLst>
              <p:ext uri="{D42A27DB-BD31-4B8C-83A1-F6EECF244321}">
                <p14:modId xmlns:p14="http://schemas.microsoft.com/office/powerpoint/2010/main" val="312018534"/>
              </p:ext>
            </p:extLst>
          </p:nvPr>
        </p:nvGraphicFramePr>
        <p:xfrm>
          <a:off x="250825" y="994718"/>
          <a:ext cx="8785671" cy="4400550"/>
        </p:xfrm>
        <a:graphic>
          <a:graphicData uri="http://schemas.openxmlformats.org/drawingml/2006/table">
            <a:tbl>
              <a:tblPr>
                <a:tableStyleId>{5C22544A-7EE6-4342-B048-85BDC9FD1C3A}</a:tableStyleId>
              </a:tblPr>
              <a:tblGrid>
                <a:gridCol w="4399710">
                  <a:extLst>
                    <a:ext uri="{9D8B030D-6E8A-4147-A177-3AD203B41FA5}">
                      <a16:colId xmlns:a16="http://schemas.microsoft.com/office/drawing/2014/main" val="1722527908"/>
                    </a:ext>
                  </a:extLst>
                </a:gridCol>
                <a:gridCol w="4385961">
                  <a:extLst>
                    <a:ext uri="{9D8B030D-6E8A-4147-A177-3AD203B41FA5}">
                      <a16:colId xmlns:a16="http://schemas.microsoft.com/office/drawing/2014/main" val="3291793708"/>
                    </a:ext>
                  </a:extLst>
                </a:gridCol>
              </a:tblGrid>
              <a:tr h="288032">
                <a:tc>
                  <a:txBody>
                    <a:bodyPr/>
                    <a:lstStyle/>
                    <a:p>
                      <a:pPr algn="l" fontAlgn="b"/>
                      <a:r>
                        <a:rPr lang="en-GB" sz="2000" u="none" strike="noStrike" dirty="0">
                          <a:effectLst/>
                        </a:rPr>
                        <a:t>Business Initiation</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Market Analysis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637985297"/>
                  </a:ext>
                </a:extLst>
              </a:tr>
              <a:tr h="288032">
                <a:tc>
                  <a:txBody>
                    <a:bodyPr/>
                    <a:lstStyle/>
                    <a:p>
                      <a:pPr algn="l" fontAlgn="b"/>
                      <a:r>
                        <a:rPr lang="en-GB" sz="2000" u="none" strike="noStrike" dirty="0">
                          <a:effectLst/>
                        </a:rPr>
                        <a:t>Business model</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Competitive Environment &amp; Analysis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749530021"/>
                  </a:ext>
                </a:extLst>
              </a:tr>
              <a:tr h="288032">
                <a:tc>
                  <a:txBody>
                    <a:bodyPr/>
                    <a:lstStyle/>
                    <a:p>
                      <a:pPr algn="l" fontAlgn="b"/>
                      <a:r>
                        <a:rPr lang="en-GB" sz="2000" u="none" strike="noStrike" dirty="0">
                          <a:effectLst/>
                        </a:rPr>
                        <a:t>Mission</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SWOT Analysis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557932506"/>
                  </a:ext>
                </a:extLst>
              </a:tr>
              <a:tr h="288032">
                <a:tc>
                  <a:txBody>
                    <a:bodyPr/>
                    <a:lstStyle/>
                    <a:p>
                      <a:pPr algn="l" fontAlgn="b"/>
                      <a:r>
                        <a:rPr lang="en-GB" sz="2000" u="none" strike="noStrike" dirty="0">
                          <a:effectLst/>
                        </a:rPr>
                        <a:t>Vision</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PESTLE Analysis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438781695"/>
                  </a:ext>
                </a:extLst>
              </a:tr>
              <a:tr h="288032">
                <a:tc>
                  <a:txBody>
                    <a:bodyPr/>
                    <a:lstStyle/>
                    <a:p>
                      <a:pPr algn="l" fontAlgn="b"/>
                      <a:r>
                        <a:rPr lang="en-GB" sz="2000" u="none" strike="noStrike" dirty="0">
                          <a:effectLst/>
                        </a:rPr>
                        <a:t>Goals</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Marketing Plan</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525329534"/>
                  </a:ext>
                </a:extLst>
              </a:tr>
              <a:tr h="288032">
                <a:tc>
                  <a:txBody>
                    <a:bodyPr/>
                    <a:lstStyle/>
                    <a:p>
                      <a:pPr algn="l" fontAlgn="b"/>
                      <a:r>
                        <a:rPr lang="en-GB" sz="2000" u="none" strike="noStrike" dirty="0">
                          <a:effectLst/>
                        </a:rPr>
                        <a:t>Objective</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Scope of the Market</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196994754"/>
                  </a:ext>
                </a:extLst>
              </a:tr>
              <a:tr h="288032">
                <a:tc>
                  <a:txBody>
                    <a:bodyPr/>
                    <a:lstStyle/>
                    <a:p>
                      <a:pPr algn="l" fontAlgn="b"/>
                      <a:r>
                        <a:rPr lang="en-GB" sz="2000" u="none" strike="noStrike" dirty="0">
                          <a:effectLst/>
                        </a:rPr>
                        <a:t>Business structure</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Cashflow Projection</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894028448"/>
                  </a:ext>
                </a:extLst>
              </a:tr>
              <a:tr h="288032">
                <a:tc>
                  <a:txBody>
                    <a:bodyPr/>
                    <a:lstStyle/>
                    <a:p>
                      <a:pPr algn="l" fontAlgn="b"/>
                      <a:r>
                        <a:rPr lang="en-GB" sz="2000" u="none" strike="noStrike" dirty="0">
                          <a:effectLst/>
                        </a:rPr>
                        <a:t>Promoters Details</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Income Projection</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70260812"/>
                  </a:ext>
                </a:extLst>
              </a:tr>
              <a:tr h="288032">
                <a:tc>
                  <a:txBody>
                    <a:bodyPr/>
                    <a:lstStyle/>
                    <a:p>
                      <a:pPr algn="l" fontAlgn="b"/>
                      <a:r>
                        <a:rPr lang="en-GB" sz="2000" u="none" strike="noStrike" dirty="0">
                          <a:effectLst/>
                        </a:rPr>
                        <a:t>Legal Compliances and licensing</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Marketing Mix 4ps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257280364"/>
                  </a:ext>
                </a:extLst>
              </a:tr>
              <a:tr h="288032">
                <a:tc>
                  <a:txBody>
                    <a:bodyPr/>
                    <a:lstStyle/>
                    <a:p>
                      <a:pPr algn="l" fontAlgn="b"/>
                      <a:r>
                        <a:rPr lang="en-GB" sz="2000" u="none" strike="noStrike" dirty="0">
                          <a:effectLst/>
                        </a:rPr>
                        <a:t>Commencement Capital</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Pricing Strategies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49847777"/>
                  </a:ext>
                </a:extLst>
              </a:tr>
              <a:tr h="288032">
                <a:tc>
                  <a:txBody>
                    <a:bodyPr/>
                    <a:lstStyle/>
                    <a:p>
                      <a:pPr algn="l" fontAlgn="b"/>
                      <a:r>
                        <a:rPr lang="en-GB" sz="2000" u="none" strike="noStrike" dirty="0">
                          <a:effectLst/>
                        </a:rPr>
                        <a:t>Product Strategy</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Financial Objectives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799709993"/>
                  </a:ext>
                </a:extLst>
              </a:tr>
              <a:tr h="288032">
                <a:tc>
                  <a:txBody>
                    <a:bodyPr/>
                    <a:lstStyle/>
                    <a:p>
                      <a:pPr algn="l" fontAlgn="b"/>
                      <a:r>
                        <a:rPr lang="en-GB" sz="2000" u="none" strike="noStrike" dirty="0">
                          <a:effectLst/>
                        </a:rPr>
                        <a:t>Place Strategy</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Loan Repayment Plan</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84157462"/>
                  </a:ext>
                </a:extLst>
              </a:tr>
              <a:tr h="288032">
                <a:tc>
                  <a:txBody>
                    <a:bodyPr/>
                    <a:lstStyle/>
                    <a:p>
                      <a:pPr algn="l" fontAlgn="b"/>
                      <a:r>
                        <a:rPr lang="en-GB" sz="2000" u="none" strike="noStrike" dirty="0">
                          <a:effectLst/>
                        </a:rPr>
                        <a:t>Promotion Strategy</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Exit strategy</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71272624"/>
                  </a:ext>
                </a:extLst>
              </a:tr>
              <a:tr h="288032">
                <a:tc>
                  <a:txBody>
                    <a:bodyPr/>
                    <a:lstStyle/>
                    <a:p>
                      <a:pPr algn="l" fontAlgn="b"/>
                      <a:r>
                        <a:rPr lang="en-GB" sz="2000" u="none" strike="noStrike" dirty="0">
                          <a:effectLst/>
                        </a:rPr>
                        <a:t>Process Strategy</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323680428"/>
                  </a:ext>
                </a:extLst>
              </a:tr>
            </a:tbl>
          </a:graphicData>
        </a:graphic>
      </p:graphicFrame>
    </p:spTree>
    <p:extLst>
      <p:ext uri="{BB962C8B-B14F-4D97-AF65-F5344CB8AC3E}">
        <p14:creationId xmlns:p14="http://schemas.microsoft.com/office/powerpoint/2010/main" val="3851865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FC572-36AF-44F5-9499-FF0A71F3C721}"/>
              </a:ext>
            </a:extLst>
          </p:cNvPr>
          <p:cNvSpPr>
            <a:spLocks noGrp="1"/>
          </p:cNvSpPr>
          <p:nvPr>
            <p:ph type="title"/>
          </p:nvPr>
        </p:nvSpPr>
        <p:spPr>
          <a:xfrm>
            <a:off x="457200" y="60386"/>
            <a:ext cx="8229600" cy="381671"/>
          </a:xfrm>
        </p:spPr>
        <p:txBody>
          <a:bodyPr/>
          <a:lstStyle/>
          <a:p>
            <a:r>
              <a:rPr lang="en-GB" sz="2400" b="1" dirty="0"/>
              <a:t>conclusion</a:t>
            </a:r>
          </a:p>
        </p:txBody>
      </p:sp>
      <p:sp>
        <p:nvSpPr>
          <p:cNvPr id="3" name="Content Placeholder 2">
            <a:extLst>
              <a:ext uri="{FF2B5EF4-FFF2-40B4-BE49-F238E27FC236}">
                <a16:creationId xmlns:a16="http://schemas.microsoft.com/office/drawing/2014/main" id="{5F168D71-9CEC-4A5D-926E-262D33F87927}"/>
              </a:ext>
            </a:extLst>
          </p:cNvPr>
          <p:cNvSpPr>
            <a:spLocks noGrp="1"/>
          </p:cNvSpPr>
          <p:nvPr>
            <p:ph idx="1"/>
          </p:nvPr>
        </p:nvSpPr>
        <p:spPr>
          <a:xfrm>
            <a:off x="179512" y="520080"/>
            <a:ext cx="8856984" cy="3917032"/>
          </a:xfrm>
        </p:spPr>
        <p:txBody>
          <a:bodyPr/>
          <a:lstStyle/>
          <a:p>
            <a:r>
              <a:rPr lang="en-GB" sz="2200" dirty="0"/>
              <a:t>There was limited number of face to face meeting occurred among team members, this scenario and lack of clarification slowed us down the progress and some overlapping information took longer to put things together.</a:t>
            </a:r>
          </a:p>
          <a:p>
            <a:r>
              <a:rPr lang="en-GB" sz="2200" dirty="0"/>
              <a:t>At the delivering stage of presentation our team has gained knowledge about time management and importance of time management. Furthermore, it also gave us an opportunity to understand about interpersonal, communication, coordination, team management, job assignment, commitment, handling conflicts, individual capabilities, personal interest, networking, organising, strategy, training and completion. Apart from that It has given us an prospect to enjoy team work and sharing individual’s knowledge among team members via this business plan presentation and our team believe that this business plan is feasible and it will reach the goal without doubt.</a:t>
            </a:r>
          </a:p>
          <a:p>
            <a:endParaRPr lang="en-GB" dirty="0"/>
          </a:p>
        </p:txBody>
      </p:sp>
      <p:sp>
        <p:nvSpPr>
          <p:cNvPr id="4" name="Date Placeholder 3">
            <a:extLst>
              <a:ext uri="{FF2B5EF4-FFF2-40B4-BE49-F238E27FC236}">
                <a16:creationId xmlns:a16="http://schemas.microsoft.com/office/drawing/2014/main" id="{37C5DFCD-4C99-495C-9BF1-4A1A475010E9}"/>
              </a:ext>
            </a:extLst>
          </p:cNvPr>
          <p:cNvSpPr>
            <a:spLocks noGrp="1"/>
          </p:cNvSpPr>
          <p:nvPr>
            <p:ph type="dt" sz="half" idx="10"/>
          </p:nvPr>
        </p:nvSpPr>
        <p:spPr/>
        <p:txBody>
          <a:bodyPr/>
          <a:lstStyle/>
          <a:p>
            <a:pPr>
              <a:defRPr/>
            </a:pPr>
            <a:fld id="{4CA919ED-D810-4F3C-A38E-1190EC5732FB}" type="datetime1">
              <a:rPr lang="en-GB" altLang="en-US" smtClean="0"/>
              <a:pPr>
                <a:defRPr/>
              </a:pPr>
              <a:t>03/01/2018</a:t>
            </a:fld>
            <a:endParaRPr lang="en-GB" altLang="en-US" dirty="0"/>
          </a:p>
        </p:txBody>
      </p:sp>
      <p:sp>
        <p:nvSpPr>
          <p:cNvPr id="5" name="Footer Placeholder 4">
            <a:extLst>
              <a:ext uri="{FF2B5EF4-FFF2-40B4-BE49-F238E27FC236}">
                <a16:creationId xmlns:a16="http://schemas.microsoft.com/office/drawing/2014/main" id="{B636B986-4362-43A8-B273-831436E2F04C}"/>
              </a:ext>
            </a:extLst>
          </p:cNvPr>
          <p:cNvSpPr>
            <a:spLocks noGrp="1"/>
          </p:cNvSpPr>
          <p:nvPr>
            <p:ph type="ftr" sz="quarter" idx="11"/>
          </p:nvPr>
        </p:nvSpPr>
        <p:spPr/>
        <p:txBody>
          <a:bodyPr/>
          <a:lstStyle/>
          <a:p>
            <a:pPr>
              <a:defRPr/>
            </a:pPr>
            <a:r>
              <a:rPr lang="en-GB" altLang="en-US" dirty="0"/>
              <a:t>Mary March</a:t>
            </a:r>
          </a:p>
        </p:txBody>
      </p:sp>
    </p:spTree>
    <p:extLst>
      <p:ext uri="{BB962C8B-B14F-4D97-AF65-F5344CB8AC3E}">
        <p14:creationId xmlns:p14="http://schemas.microsoft.com/office/powerpoint/2010/main" val="14378815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BB7463A-16DB-40DF-87C9-8E0F6093A3D6}"/>
              </a:ext>
            </a:extLst>
          </p:cNvPr>
          <p:cNvPicPr>
            <a:picLocks noGrp="1" noChangeAspect="1"/>
          </p:cNvPicPr>
          <p:nvPr>
            <p:ph sz="half" idx="1"/>
          </p:nvPr>
        </p:nvPicPr>
        <p:blipFill>
          <a:blip r:embed="rId2"/>
          <a:stretch>
            <a:fillRect/>
          </a:stretch>
        </p:blipFill>
        <p:spPr>
          <a:xfrm>
            <a:off x="179513" y="476672"/>
            <a:ext cx="2876014" cy="5112916"/>
          </a:xfrm>
          <a:prstGeom prst="rect">
            <a:avLst/>
          </a:prstGeom>
        </p:spPr>
      </p:pic>
      <p:pic>
        <p:nvPicPr>
          <p:cNvPr id="7" name="Content Placeholder 6">
            <a:extLst>
              <a:ext uri="{FF2B5EF4-FFF2-40B4-BE49-F238E27FC236}">
                <a16:creationId xmlns:a16="http://schemas.microsoft.com/office/drawing/2014/main" id="{69C6E478-2B67-46C1-83E7-9E0A4B15DCB2}"/>
              </a:ext>
            </a:extLst>
          </p:cNvPr>
          <p:cNvPicPr>
            <a:picLocks noGrp="1" noChangeAspect="1"/>
          </p:cNvPicPr>
          <p:nvPr>
            <p:ph sz="half" idx="2"/>
          </p:nvPr>
        </p:nvPicPr>
        <p:blipFill>
          <a:blip r:embed="rId3"/>
          <a:stretch>
            <a:fillRect/>
          </a:stretch>
        </p:blipFill>
        <p:spPr>
          <a:xfrm>
            <a:off x="3203848" y="497706"/>
            <a:ext cx="2876015" cy="5112917"/>
          </a:xfrm>
          <a:prstGeom prst="rect">
            <a:avLst/>
          </a:prstGeom>
        </p:spPr>
      </p:pic>
      <p:sp>
        <p:nvSpPr>
          <p:cNvPr id="5" name="Date Placeholder 4">
            <a:extLst>
              <a:ext uri="{FF2B5EF4-FFF2-40B4-BE49-F238E27FC236}">
                <a16:creationId xmlns:a16="http://schemas.microsoft.com/office/drawing/2014/main" id="{2DDE3812-D529-477E-8787-A0FFB17BBFA2}"/>
              </a:ext>
            </a:extLst>
          </p:cNvPr>
          <p:cNvSpPr>
            <a:spLocks noGrp="1"/>
          </p:cNvSpPr>
          <p:nvPr>
            <p:ph type="dt" sz="half" idx="10"/>
          </p:nvPr>
        </p:nvSpPr>
        <p:spPr/>
        <p:txBody>
          <a:bodyPr/>
          <a:lstStyle/>
          <a:p>
            <a:pPr>
              <a:defRPr/>
            </a:pPr>
            <a:fld id="{DC5E4006-40FA-46BD-9037-25A83BDDE22F}" type="datetime1">
              <a:rPr lang="en-GB" altLang="en-US" smtClean="0"/>
              <a:pPr>
                <a:defRPr/>
              </a:pPr>
              <a:t>03/01/2018</a:t>
            </a:fld>
            <a:endParaRPr lang="en-GB" altLang="en-US" dirty="0"/>
          </a:p>
        </p:txBody>
      </p:sp>
      <p:pic>
        <p:nvPicPr>
          <p:cNvPr id="8" name="Picture 7">
            <a:extLst>
              <a:ext uri="{FF2B5EF4-FFF2-40B4-BE49-F238E27FC236}">
                <a16:creationId xmlns:a16="http://schemas.microsoft.com/office/drawing/2014/main" id="{2D770916-273F-4813-9CEB-FB91A6DEE7C8}"/>
              </a:ext>
            </a:extLst>
          </p:cNvPr>
          <p:cNvPicPr>
            <a:picLocks noChangeAspect="1"/>
          </p:cNvPicPr>
          <p:nvPr/>
        </p:nvPicPr>
        <p:blipFill>
          <a:blip r:embed="rId4"/>
          <a:stretch>
            <a:fillRect/>
          </a:stretch>
        </p:blipFill>
        <p:spPr>
          <a:xfrm>
            <a:off x="6135173" y="497705"/>
            <a:ext cx="2782979" cy="4947519"/>
          </a:xfrm>
          <a:prstGeom prst="rect">
            <a:avLst/>
          </a:prstGeom>
        </p:spPr>
      </p:pic>
      <p:sp>
        <p:nvSpPr>
          <p:cNvPr id="9" name="TextBox 8">
            <a:extLst>
              <a:ext uri="{FF2B5EF4-FFF2-40B4-BE49-F238E27FC236}">
                <a16:creationId xmlns:a16="http://schemas.microsoft.com/office/drawing/2014/main" id="{5A66F587-EB95-4B61-B40C-45FE3A29C3F4}"/>
              </a:ext>
            </a:extLst>
          </p:cNvPr>
          <p:cNvSpPr txBox="1"/>
          <p:nvPr/>
        </p:nvSpPr>
        <p:spPr>
          <a:xfrm>
            <a:off x="0" y="5848548"/>
            <a:ext cx="9144000" cy="707886"/>
          </a:xfrm>
          <a:prstGeom prst="rect">
            <a:avLst/>
          </a:prstGeom>
          <a:noFill/>
        </p:spPr>
        <p:txBody>
          <a:bodyPr wrap="square" rtlCol="0">
            <a:spAutoFit/>
          </a:bodyPr>
          <a:lstStyle/>
          <a:p>
            <a:pPr algn="ctr"/>
            <a:r>
              <a:rPr lang="en-GB" sz="4000" b="1" dirty="0">
                <a:solidFill>
                  <a:schemeClr val="bg1"/>
                </a:solidFill>
                <a:latin typeface="Arial Black" panose="020B0A04020102020204" pitchFamily="34" charset="0"/>
              </a:rPr>
              <a:t>MODE OF COMMUNICATION</a:t>
            </a:r>
          </a:p>
        </p:txBody>
      </p:sp>
    </p:spTree>
    <p:extLst>
      <p:ext uri="{BB962C8B-B14F-4D97-AF65-F5344CB8AC3E}">
        <p14:creationId xmlns:p14="http://schemas.microsoft.com/office/powerpoint/2010/main" val="22111989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8D689-E483-4225-BDA9-4241CE8F2F26}"/>
              </a:ext>
            </a:extLst>
          </p:cNvPr>
          <p:cNvSpPr>
            <a:spLocks noGrp="1"/>
          </p:cNvSpPr>
          <p:nvPr>
            <p:ph type="title"/>
          </p:nvPr>
        </p:nvSpPr>
        <p:spPr>
          <a:xfrm>
            <a:off x="250825" y="1262162"/>
            <a:ext cx="8229600" cy="1143000"/>
          </a:xfrm>
        </p:spPr>
        <p:txBody>
          <a:bodyPr/>
          <a:lstStyle/>
          <a:p>
            <a:r>
              <a:rPr lang="en-GB" sz="3600" dirty="0">
                <a:solidFill>
                  <a:srgbClr val="0033CC"/>
                </a:solidFill>
                <a:latin typeface="Calibri" panose="020F0502020204030204" pitchFamily="34" charset="0"/>
                <a:ea typeface="Calibri" panose="020F0502020204030204" pitchFamily="34" charset="0"/>
                <a:cs typeface="Times New Roman" panose="02020603050405020304" pitchFamily="18" charset="0"/>
              </a:rPr>
              <a:t>Pathway Project 2 – ( Mamaa,s Food via Vending Machine)</a:t>
            </a:r>
            <a:br>
              <a:rPr lang="en-GB" sz="40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56F5A14-4A60-4EE7-B918-F39C296A6F0A}"/>
              </a:ext>
            </a:extLst>
          </p:cNvPr>
          <p:cNvSpPr>
            <a:spLocks noGrp="1"/>
          </p:cNvSpPr>
          <p:nvPr>
            <p:ph idx="1"/>
          </p:nvPr>
        </p:nvSpPr>
        <p:spPr>
          <a:xfrm>
            <a:off x="107504" y="2274121"/>
            <a:ext cx="8785671" cy="4421088"/>
          </a:xfrm>
        </p:spPr>
        <p:txBody>
          <a:bodyPr/>
          <a:lstStyle/>
          <a:p>
            <a:pPr marL="0" lvl="0" indent="0">
              <a:lnSpc>
                <a:spcPct val="115000"/>
              </a:lnSpc>
              <a:spcAft>
                <a:spcPts val="0"/>
              </a:spcAft>
              <a:buNone/>
            </a:pPr>
            <a:r>
              <a:rPr lang="en-GB" dirty="0">
                <a:latin typeface="Calibri" panose="020F0502020204030204" pitchFamily="34" charset="0"/>
                <a:ea typeface="Calibri" panose="020F0502020204030204" pitchFamily="34" charset="0"/>
                <a:cs typeface="Times New Roman" panose="02020603050405020304" pitchFamily="18" charset="0"/>
              </a:rPr>
              <a:t>1	In this business plan, I have learned the     	importance of team work in the 	implementation of a project. I have learned 	that good team work is the foundation to 	success in implementing Mamaa,s Food via 	Vending Machine.</a:t>
            </a:r>
          </a:p>
          <a:p>
            <a:endParaRPr lang="en-GB" dirty="0"/>
          </a:p>
        </p:txBody>
      </p:sp>
      <p:sp>
        <p:nvSpPr>
          <p:cNvPr id="4" name="Date Placeholder 3">
            <a:extLst>
              <a:ext uri="{FF2B5EF4-FFF2-40B4-BE49-F238E27FC236}">
                <a16:creationId xmlns:a16="http://schemas.microsoft.com/office/drawing/2014/main" id="{E477E331-1711-42C5-8500-D12DD5F99601}"/>
              </a:ext>
            </a:extLst>
          </p:cNvPr>
          <p:cNvSpPr>
            <a:spLocks noGrp="1"/>
          </p:cNvSpPr>
          <p:nvPr>
            <p:ph type="dt" sz="half" idx="10"/>
          </p:nvPr>
        </p:nvSpPr>
        <p:spPr/>
        <p:txBody>
          <a:bodyPr/>
          <a:lstStyle/>
          <a:p>
            <a:pPr>
              <a:defRPr/>
            </a:pPr>
            <a:fld id="{4CA919ED-D810-4F3C-A38E-1190EC5732FB}" type="datetime1">
              <a:rPr lang="en-GB" altLang="en-US" smtClean="0"/>
              <a:pPr>
                <a:defRPr/>
              </a:pPr>
              <a:t>04/01/2018</a:t>
            </a:fld>
            <a:endParaRPr lang="en-GB" altLang="en-US" dirty="0"/>
          </a:p>
        </p:txBody>
      </p:sp>
      <p:sp>
        <p:nvSpPr>
          <p:cNvPr id="5" name="Footer Placeholder 4">
            <a:extLst>
              <a:ext uri="{FF2B5EF4-FFF2-40B4-BE49-F238E27FC236}">
                <a16:creationId xmlns:a16="http://schemas.microsoft.com/office/drawing/2014/main" id="{00415630-1F35-447A-A42F-1D23CCB8643E}"/>
              </a:ext>
            </a:extLst>
          </p:cNvPr>
          <p:cNvSpPr>
            <a:spLocks noGrp="1"/>
          </p:cNvSpPr>
          <p:nvPr>
            <p:ph type="ftr" sz="quarter" idx="11"/>
          </p:nvPr>
        </p:nvSpPr>
        <p:spPr/>
        <p:txBody>
          <a:bodyPr/>
          <a:lstStyle/>
          <a:p>
            <a:pPr>
              <a:defRPr/>
            </a:pPr>
            <a:r>
              <a:rPr lang="en-GB" altLang="en-US" dirty="0"/>
              <a:t>Mary March</a:t>
            </a:r>
          </a:p>
        </p:txBody>
      </p:sp>
      <p:sp>
        <p:nvSpPr>
          <p:cNvPr id="6" name="Title 1">
            <a:extLst>
              <a:ext uri="{FF2B5EF4-FFF2-40B4-BE49-F238E27FC236}">
                <a16:creationId xmlns:a16="http://schemas.microsoft.com/office/drawing/2014/main" id="{5F68589B-FE85-4158-81D2-039AD2E8C963}"/>
              </a:ext>
            </a:extLst>
          </p:cNvPr>
          <p:cNvSpPr txBox="1">
            <a:spLocks/>
          </p:cNvSpPr>
          <p:nvPr/>
        </p:nvSpPr>
        <p:spPr bwMode="auto">
          <a:xfrm>
            <a:off x="34482" y="152996"/>
            <a:ext cx="9109517" cy="79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lnSpc>
                <a:spcPct val="115000"/>
              </a:lnSpc>
              <a:spcAft>
                <a:spcPts val="1000"/>
              </a:spcAft>
              <a:buNone/>
            </a:pPr>
            <a:r>
              <a:rPr lang="en-GB" sz="2800" b="1" dirty="0">
                <a:solidFill>
                  <a:srgbClr val="0033CC"/>
                </a:solidFill>
                <a:latin typeface="Calibri" panose="020F0502020204030204" pitchFamily="34" charset="0"/>
                <a:ea typeface="Calibri" panose="020F0502020204030204" pitchFamily="34" charset="0"/>
                <a:cs typeface="Times New Roman" panose="02020603050405020304" pitchFamily="18" charset="0"/>
              </a:rPr>
              <a:t>Joseph Sousou Hounvio -  1604633 Individual Learning Log </a:t>
            </a:r>
          </a:p>
        </p:txBody>
      </p:sp>
    </p:spTree>
    <p:extLst>
      <p:ext uri="{BB962C8B-B14F-4D97-AF65-F5344CB8AC3E}">
        <p14:creationId xmlns:p14="http://schemas.microsoft.com/office/powerpoint/2010/main" val="27329364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167EEB-AF95-4566-A108-D4464F588EA7}"/>
              </a:ext>
            </a:extLst>
          </p:cNvPr>
          <p:cNvSpPr>
            <a:spLocks noGrp="1"/>
          </p:cNvSpPr>
          <p:nvPr>
            <p:ph type="dt" sz="half" idx="10"/>
          </p:nvPr>
        </p:nvSpPr>
        <p:spPr/>
        <p:txBody>
          <a:bodyPr/>
          <a:lstStyle/>
          <a:p>
            <a:pPr>
              <a:defRPr/>
            </a:pPr>
            <a:fld id="{9B84C41B-F3AD-486C-8C2E-724A29652C59}" type="datetime1">
              <a:rPr lang="en-GB" altLang="en-US" smtClean="0"/>
              <a:pPr>
                <a:defRPr/>
              </a:pPr>
              <a:t>04/01/2018</a:t>
            </a:fld>
            <a:endParaRPr lang="en-GB" altLang="en-US" dirty="0"/>
          </a:p>
        </p:txBody>
      </p:sp>
      <p:sp>
        <p:nvSpPr>
          <p:cNvPr id="4" name="Rectangle 3">
            <a:extLst>
              <a:ext uri="{FF2B5EF4-FFF2-40B4-BE49-F238E27FC236}">
                <a16:creationId xmlns:a16="http://schemas.microsoft.com/office/drawing/2014/main" id="{ABDB1B46-86E2-49E9-ACA6-DE539A19B982}"/>
              </a:ext>
            </a:extLst>
          </p:cNvPr>
          <p:cNvSpPr/>
          <p:nvPr/>
        </p:nvSpPr>
        <p:spPr>
          <a:xfrm>
            <a:off x="0" y="260648"/>
            <a:ext cx="8928992" cy="5153719"/>
          </a:xfrm>
          <a:prstGeom prst="rect">
            <a:avLst/>
          </a:prstGeom>
        </p:spPr>
        <p:txBody>
          <a:bodyPr wrap="square">
            <a:spAutoFit/>
          </a:bodyPr>
          <a:lstStyle/>
          <a:p>
            <a:pPr marL="971550" lvl="1" indent="-514350">
              <a:lnSpc>
                <a:spcPct val="115000"/>
              </a:lnSpc>
              <a:spcAft>
                <a:spcPts val="0"/>
              </a:spcAft>
              <a:buAutoNum type="arabicPlain" startAt="2"/>
            </a:pPr>
            <a:r>
              <a:rPr lang="en-GB" sz="2600" dirty="0">
                <a:latin typeface="Calibri" panose="020F0502020204030204" pitchFamily="34" charset="0"/>
                <a:ea typeface="Calibri" panose="020F0502020204030204" pitchFamily="34" charset="0"/>
                <a:cs typeface="Times New Roman" panose="02020603050405020304" pitchFamily="18" charset="0"/>
              </a:rPr>
              <a:t>It’s true that it is hard for a group to work well when other students are missing and tend to procrastinate.</a:t>
            </a:r>
          </a:p>
          <a:p>
            <a:pPr lvl="0">
              <a:lnSpc>
                <a:spcPct val="115000"/>
              </a:lnSpc>
              <a:spcAft>
                <a:spcPts val="0"/>
              </a:spcAft>
            </a:pPr>
            <a:r>
              <a:rPr lang="en-GB" sz="2600" dirty="0">
                <a:latin typeface="Calibri" panose="020F0502020204030204" pitchFamily="34" charset="0"/>
                <a:ea typeface="Calibri" panose="020F0502020204030204" pitchFamily="34" charset="0"/>
                <a:cs typeface="Times New Roman" panose="02020603050405020304" pitchFamily="18" charset="0"/>
              </a:rPr>
              <a:t> </a:t>
            </a:r>
          </a:p>
          <a:p>
            <a:pPr lvl="0">
              <a:lnSpc>
                <a:spcPct val="115000"/>
              </a:lnSpc>
              <a:spcAft>
                <a:spcPts val="0"/>
              </a:spcAft>
            </a:pPr>
            <a:r>
              <a:rPr lang="en-GB" sz="2600" dirty="0">
                <a:latin typeface="Calibri" panose="020F0502020204030204" pitchFamily="34" charset="0"/>
                <a:ea typeface="Calibri" panose="020F0502020204030204" pitchFamily="34" charset="0"/>
                <a:cs typeface="Times New Roman" panose="02020603050405020304" pitchFamily="18" charset="0"/>
              </a:rPr>
              <a:t>      3	Concerning the long distance that was between the group 	member’s locations, a physical meeting was not able to 	discuss about the assignment in an effective way, so 	therefore, as technology has been drastic, the aspect of 	audio, messages and chats conferencing, organised by our 	group leader, help us to have ability to collaborate on the 	project and meaningful connection improves the process 	of working together as a team.</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712202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6C0A0-33B9-4900-AA20-B1629E5F0CC3}"/>
              </a:ext>
            </a:extLst>
          </p:cNvPr>
          <p:cNvSpPr>
            <a:spLocks noGrp="1"/>
          </p:cNvSpPr>
          <p:nvPr>
            <p:ph type="title"/>
          </p:nvPr>
        </p:nvSpPr>
        <p:spPr>
          <a:xfrm>
            <a:off x="1519598" y="206624"/>
            <a:ext cx="6120680" cy="1143000"/>
          </a:xfrm>
        </p:spPr>
        <p:txBody>
          <a:bodyPr/>
          <a:lstStyle/>
          <a:p>
            <a:r>
              <a:rPr lang="en-GB" sz="2800" b="1" dirty="0">
                <a:latin typeface="Calibri" panose="020F0502020204030204" pitchFamily="34" charset="0"/>
                <a:ea typeface="Calibri" panose="020F0502020204030204" pitchFamily="34" charset="0"/>
                <a:cs typeface="Times New Roman" panose="02020603050405020304" pitchFamily="18" charset="0"/>
              </a:rPr>
              <a:t>Joseph Sousou Hounvio -  1604633 </a:t>
            </a:r>
            <a:r>
              <a:rPr lang="en-GB" sz="2800" b="1" dirty="0"/>
              <a:t>Personal Conclusion</a:t>
            </a:r>
          </a:p>
        </p:txBody>
      </p:sp>
      <p:sp>
        <p:nvSpPr>
          <p:cNvPr id="3" name="Content Placeholder 2">
            <a:extLst>
              <a:ext uri="{FF2B5EF4-FFF2-40B4-BE49-F238E27FC236}">
                <a16:creationId xmlns:a16="http://schemas.microsoft.com/office/drawing/2014/main" id="{05175B10-DB53-4A18-B517-906B1D60BAFE}"/>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This Mamaa,s  Food plan has giving me a great impact on my learning styles. Thus, is necessary for me to adjust my psychological changes to suites the concepts of the marketplace. </a:t>
            </a:r>
          </a:p>
          <a:p>
            <a:pPr marL="0" indent="0">
              <a:buNone/>
            </a:pPr>
            <a:r>
              <a:rPr lang="en-GB" dirty="0">
                <a:latin typeface="Calibri" panose="020F0502020204030204" pitchFamily="34" charset="0"/>
                <a:ea typeface="Calibri" panose="020F0502020204030204" pitchFamily="34" charset="0"/>
                <a:cs typeface="Times New Roman" panose="02020603050405020304" pitchFamily="18" charset="0"/>
              </a:rPr>
              <a:t>                                                                                                                                                                                     Thank you.</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3A158143-4021-4286-82EC-C5FCB0828D31}"/>
              </a:ext>
            </a:extLst>
          </p:cNvPr>
          <p:cNvSpPr>
            <a:spLocks noGrp="1"/>
          </p:cNvSpPr>
          <p:nvPr>
            <p:ph type="dt" sz="half" idx="10"/>
          </p:nvPr>
        </p:nvSpPr>
        <p:spPr/>
        <p:txBody>
          <a:bodyPr/>
          <a:lstStyle/>
          <a:p>
            <a:pPr>
              <a:defRPr/>
            </a:pPr>
            <a:fld id="{4CA919ED-D810-4F3C-A38E-1190EC5732FB}" type="datetime1">
              <a:rPr lang="en-GB" altLang="en-US" smtClean="0"/>
              <a:pPr>
                <a:defRPr/>
              </a:pPr>
              <a:t>04/01/2018</a:t>
            </a:fld>
            <a:endParaRPr lang="en-GB" altLang="en-US" dirty="0"/>
          </a:p>
        </p:txBody>
      </p:sp>
      <p:sp>
        <p:nvSpPr>
          <p:cNvPr id="5" name="Footer Placeholder 4">
            <a:extLst>
              <a:ext uri="{FF2B5EF4-FFF2-40B4-BE49-F238E27FC236}">
                <a16:creationId xmlns:a16="http://schemas.microsoft.com/office/drawing/2014/main" id="{0ACEF2EA-B79E-497C-938F-07E952C1FC8C}"/>
              </a:ext>
            </a:extLst>
          </p:cNvPr>
          <p:cNvSpPr>
            <a:spLocks noGrp="1"/>
          </p:cNvSpPr>
          <p:nvPr>
            <p:ph type="ftr" sz="quarter" idx="11"/>
          </p:nvPr>
        </p:nvSpPr>
        <p:spPr/>
        <p:txBody>
          <a:bodyPr/>
          <a:lstStyle/>
          <a:p>
            <a:pPr>
              <a:defRPr/>
            </a:pPr>
            <a:r>
              <a:rPr lang="en-GB" altLang="en-US" dirty="0"/>
              <a:t>Mary March</a:t>
            </a:r>
          </a:p>
        </p:txBody>
      </p:sp>
    </p:spTree>
    <p:extLst>
      <p:ext uri="{BB962C8B-B14F-4D97-AF65-F5344CB8AC3E}">
        <p14:creationId xmlns:p14="http://schemas.microsoft.com/office/powerpoint/2010/main" val="11084927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94BE0-00C7-48B5-8B36-FEA0A5CCCAB7}"/>
              </a:ext>
            </a:extLst>
          </p:cNvPr>
          <p:cNvSpPr>
            <a:spLocks noGrp="1"/>
          </p:cNvSpPr>
          <p:nvPr>
            <p:ph type="title"/>
          </p:nvPr>
        </p:nvSpPr>
        <p:spPr/>
        <p:txBody>
          <a:bodyPr/>
          <a:lstStyle/>
          <a:p>
            <a:pPr algn="l"/>
            <a:r>
              <a:rPr lang="en-GB" sz="3200" dirty="0"/>
              <a:t>Leader’s Note:</a:t>
            </a:r>
          </a:p>
        </p:txBody>
      </p:sp>
      <p:sp>
        <p:nvSpPr>
          <p:cNvPr id="3" name="Content Placeholder 2">
            <a:extLst>
              <a:ext uri="{FF2B5EF4-FFF2-40B4-BE49-F238E27FC236}">
                <a16:creationId xmlns:a16="http://schemas.microsoft.com/office/drawing/2014/main" id="{4B162BAF-E68C-4C99-926B-E9CF6F93FB81}"/>
              </a:ext>
            </a:extLst>
          </p:cNvPr>
          <p:cNvSpPr>
            <a:spLocks noGrp="1"/>
          </p:cNvSpPr>
          <p:nvPr>
            <p:ph sz="half" idx="1"/>
          </p:nvPr>
        </p:nvSpPr>
        <p:spPr/>
        <p:txBody>
          <a:bodyPr/>
          <a:lstStyle/>
          <a:p>
            <a:pPr marL="0" lvl="0" indent="0">
              <a:buNone/>
            </a:pPr>
            <a:r>
              <a:rPr lang="en-AU" sz="2000" b="1" dirty="0">
                <a:solidFill>
                  <a:srgbClr val="0033CC"/>
                </a:solidFill>
              </a:rPr>
              <a:t>Elisabeta Istrate</a:t>
            </a:r>
            <a:endParaRPr lang="en-GB" sz="2000" dirty="0">
              <a:solidFill>
                <a:srgbClr val="0033CC"/>
              </a:solidFill>
            </a:endParaRPr>
          </a:p>
          <a:p>
            <a:pPr marL="0" lvl="0" indent="0">
              <a:buNone/>
            </a:pPr>
            <a:r>
              <a:rPr lang="en-AU" sz="2000" b="1" dirty="0">
                <a:solidFill>
                  <a:srgbClr val="0033CC"/>
                </a:solidFill>
              </a:rPr>
              <a:t>Shahzad Khan</a:t>
            </a:r>
            <a:endParaRPr lang="en-GB" sz="2000" dirty="0">
              <a:solidFill>
                <a:srgbClr val="0033CC"/>
              </a:solidFill>
            </a:endParaRPr>
          </a:p>
          <a:p>
            <a:pPr marL="0" lvl="0" indent="0">
              <a:buNone/>
            </a:pPr>
            <a:r>
              <a:rPr lang="en-AU" sz="2000" b="1" dirty="0">
                <a:solidFill>
                  <a:srgbClr val="0033CC"/>
                </a:solidFill>
              </a:rPr>
              <a:t>Mariyam Hijab</a:t>
            </a:r>
          </a:p>
          <a:p>
            <a:pPr marL="0" lvl="0" indent="0">
              <a:buNone/>
            </a:pPr>
            <a:endParaRPr lang="en-AU" sz="2000" b="1" dirty="0">
              <a:solidFill>
                <a:srgbClr val="0033CC"/>
              </a:solidFill>
            </a:endParaRPr>
          </a:p>
          <a:p>
            <a:pPr marL="0" lvl="0" indent="0">
              <a:buNone/>
            </a:pPr>
            <a:r>
              <a:rPr lang="en-AU" sz="2400" dirty="0"/>
              <a:t>The above mentioned team members did not respond to any communications regarding individual learning log</a:t>
            </a:r>
            <a:endParaRPr lang="en-GB" sz="2400" dirty="0"/>
          </a:p>
        </p:txBody>
      </p:sp>
      <p:pic>
        <p:nvPicPr>
          <p:cNvPr id="6" name="Content Placeholder 5">
            <a:extLst>
              <a:ext uri="{FF2B5EF4-FFF2-40B4-BE49-F238E27FC236}">
                <a16:creationId xmlns:a16="http://schemas.microsoft.com/office/drawing/2014/main" id="{7E34A76D-6849-4F66-BA1A-DA4FE0368B6B}"/>
              </a:ext>
            </a:extLst>
          </p:cNvPr>
          <p:cNvPicPr>
            <a:picLocks noGrp="1" noChangeAspect="1"/>
          </p:cNvPicPr>
          <p:nvPr>
            <p:ph sz="half" idx="2"/>
          </p:nvPr>
        </p:nvPicPr>
        <p:blipFill>
          <a:blip r:embed="rId2"/>
          <a:stretch>
            <a:fillRect/>
          </a:stretch>
        </p:blipFill>
        <p:spPr>
          <a:xfrm>
            <a:off x="5386933" y="72007"/>
            <a:ext cx="3217515" cy="5589241"/>
          </a:xfrm>
          <a:prstGeom prst="rect">
            <a:avLst/>
          </a:prstGeom>
        </p:spPr>
      </p:pic>
      <p:sp>
        <p:nvSpPr>
          <p:cNvPr id="5" name="Date Placeholder 4">
            <a:extLst>
              <a:ext uri="{FF2B5EF4-FFF2-40B4-BE49-F238E27FC236}">
                <a16:creationId xmlns:a16="http://schemas.microsoft.com/office/drawing/2014/main" id="{5956C416-A3A8-46BC-9CFA-8EEBB57D45E6}"/>
              </a:ext>
            </a:extLst>
          </p:cNvPr>
          <p:cNvSpPr>
            <a:spLocks noGrp="1"/>
          </p:cNvSpPr>
          <p:nvPr>
            <p:ph type="dt" sz="half" idx="10"/>
          </p:nvPr>
        </p:nvSpPr>
        <p:spPr/>
        <p:txBody>
          <a:bodyPr/>
          <a:lstStyle/>
          <a:p>
            <a:pPr>
              <a:defRPr/>
            </a:pPr>
            <a:fld id="{DC5E4006-40FA-46BD-9037-25A83BDDE22F}" type="datetime1">
              <a:rPr lang="en-GB" altLang="en-US" smtClean="0"/>
              <a:pPr>
                <a:defRPr/>
              </a:pPr>
              <a:t>04/01/2018</a:t>
            </a:fld>
            <a:endParaRPr lang="en-GB" altLang="en-US" dirty="0"/>
          </a:p>
        </p:txBody>
      </p:sp>
    </p:spTree>
    <p:extLst>
      <p:ext uri="{BB962C8B-B14F-4D97-AF65-F5344CB8AC3E}">
        <p14:creationId xmlns:p14="http://schemas.microsoft.com/office/powerpoint/2010/main" val="22547245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18066</TotalTime>
  <Words>1816</Words>
  <Application>Microsoft Office PowerPoint</Application>
  <PresentationFormat>On-screen Show (4:3)</PresentationFormat>
  <Paragraphs>270</Paragraphs>
  <Slides>32</Slides>
  <Notes>13</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46" baseType="lpstr">
      <vt:lpstr>SimSun</vt:lpstr>
      <vt:lpstr>Arial</vt:lpstr>
      <vt:lpstr>Arial Black</vt:lpstr>
      <vt:lpstr>Arial Nova</vt:lpstr>
      <vt:lpstr>Arial Nova Cond Light</vt:lpstr>
      <vt:lpstr>Arial Nova Light</vt:lpstr>
      <vt:lpstr>Calibri</vt:lpstr>
      <vt:lpstr>Cambria</vt:lpstr>
      <vt:lpstr>Myriad Pro</vt:lpstr>
      <vt:lpstr>Symbol</vt:lpstr>
      <vt:lpstr>Times New Roman</vt:lpstr>
      <vt:lpstr>Wingdings</vt:lpstr>
      <vt:lpstr>20140311PresentationUWTSDTemplate</vt:lpstr>
      <vt:lpstr>Worksheet</vt:lpstr>
      <vt:lpstr>PowerPoint Presentation</vt:lpstr>
      <vt:lpstr>Introduction</vt:lpstr>
      <vt:lpstr>Business Model</vt:lpstr>
      <vt:lpstr>Mission &amp; Vision</vt:lpstr>
      <vt:lpstr>Goal </vt:lpstr>
      <vt:lpstr>Objectives</vt:lpstr>
      <vt:lpstr>Legal Compliances and licensing </vt:lpstr>
      <vt:lpstr>Management Process</vt:lpstr>
      <vt:lpstr>Mamma’s Food technology provider</vt:lpstr>
      <vt:lpstr>SWOT Analysis </vt:lpstr>
      <vt:lpstr>PESTLE Analysis</vt:lpstr>
      <vt:lpstr>PowerPoint Presentation</vt:lpstr>
      <vt:lpstr>PowerPoint Presentation</vt:lpstr>
      <vt:lpstr>Scope of the Market </vt:lpstr>
      <vt:lpstr>Marketing Mix 4ps </vt:lpstr>
      <vt:lpstr>Financial Objectives </vt:lpstr>
      <vt:lpstr>Loan Repayment Plan </vt:lpstr>
      <vt:lpstr>Conclusion &amp; Exit strategy</vt:lpstr>
      <vt:lpstr>Thank you! </vt:lpstr>
      <vt:lpstr>PowerPoint Presentation</vt:lpstr>
      <vt:lpstr>PowerPoint Presentation</vt:lpstr>
      <vt:lpstr>PowerPoint Presentation</vt:lpstr>
      <vt:lpstr>PowerPoint Presentation</vt:lpstr>
      <vt:lpstr>PowerPoint Presentation</vt:lpstr>
      <vt:lpstr>PowerPoint Presentation</vt:lpstr>
      <vt:lpstr>Focused segments</vt:lpstr>
      <vt:lpstr>conclusion</vt:lpstr>
      <vt:lpstr>PowerPoint Presentation</vt:lpstr>
      <vt:lpstr>Pathway Project 2 – ( Mamaa,s Food via Vending Machine) </vt:lpstr>
      <vt:lpstr>PowerPoint Presentation</vt:lpstr>
      <vt:lpstr>Joseph Sousou Hounvio -  1604633 Personal Conclusion</vt:lpstr>
      <vt:lpstr>Leader’s Note: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Kishor Sahadevan</cp:lastModifiedBy>
  <cp:revision>109</cp:revision>
  <dcterms:created xsi:type="dcterms:W3CDTF">2004-11-12T17:24:38Z</dcterms:created>
  <dcterms:modified xsi:type="dcterms:W3CDTF">2018-01-04T12:19:47Z</dcterms:modified>
</cp:coreProperties>
</file>