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6" r:id="rId2"/>
    <p:sldId id="282" r:id="rId3"/>
    <p:sldId id="283" r:id="rId4"/>
    <p:sldId id="284" r:id="rId5"/>
    <p:sldId id="285" r:id="rId6"/>
    <p:sldId id="288" r:id="rId7"/>
    <p:sldId id="289" r:id="rId8"/>
    <p:sldId id="259" r:id="rId9"/>
    <p:sldId id="294" r:id="rId10"/>
    <p:sldId id="295" r:id="rId11"/>
    <p:sldId id="293" r:id="rId12"/>
    <p:sldId id="287" r:id="rId13"/>
    <p:sldId id="290" r:id="rId14"/>
    <p:sldId id="291" r:id="rId15"/>
    <p:sldId id="296" r:id="rId16"/>
    <p:sldId id="292" r:id="rId17"/>
    <p:sldId id="297"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89260C-7EDC-4CEA-A4E0-7617E2A87694}" v="26" dt="2025-02-23T02:41:07.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6555" autoAdjust="0"/>
  </p:normalViewPr>
  <p:slideViewPr>
    <p:cSldViewPr snapToGrid="0">
      <p:cViewPr>
        <p:scale>
          <a:sx n="81" d="100"/>
          <a:sy n="81" d="100"/>
        </p:scale>
        <p:origin x="544"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Scott" userId="812bf3e448ecc928" providerId="LiveId" clId="{9589260C-7EDC-4CEA-A4E0-7617E2A87694}"/>
    <pc:docChg chg="undo custSel addSld delSld modSld sldOrd">
      <pc:chgData name="Ben Scott" userId="812bf3e448ecc928" providerId="LiveId" clId="{9589260C-7EDC-4CEA-A4E0-7617E2A87694}" dt="2025-02-24T16:35:20.693" v="10296" actId="20577"/>
      <pc:docMkLst>
        <pc:docMk/>
      </pc:docMkLst>
      <pc:sldChg chg="modNotesTx">
        <pc:chgData name="Ben Scott" userId="812bf3e448ecc928" providerId="LiveId" clId="{9589260C-7EDC-4CEA-A4E0-7617E2A87694}" dt="2025-02-18T01:25:39.718" v="4746" actId="20577"/>
        <pc:sldMkLst>
          <pc:docMk/>
          <pc:sldMk cId="1145370315" sldId="258"/>
        </pc:sldMkLst>
      </pc:sldChg>
      <pc:sldChg chg="modSp mod ord modNotesTx">
        <pc:chgData name="Ben Scott" userId="812bf3e448ecc928" providerId="LiveId" clId="{9589260C-7EDC-4CEA-A4E0-7617E2A87694}" dt="2025-02-23T02:25:28.033" v="9107"/>
        <pc:sldMkLst>
          <pc:docMk/>
          <pc:sldMk cId="2761056621" sldId="259"/>
        </pc:sldMkLst>
        <pc:spChg chg="mod">
          <ac:chgData name="Ben Scott" userId="812bf3e448ecc928" providerId="LiveId" clId="{9589260C-7EDC-4CEA-A4E0-7617E2A87694}" dt="2025-02-17T22:43:23.092" v="1624" actId="20577"/>
          <ac:spMkLst>
            <pc:docMk/>
            <pc:sldMk cId="2761056621" sldId="259"/>
            <ac:spMk id="3" creationId="{F8C9AD21-9B67-B249-0E3D-9F096259074D}"/>
          </ac:spMkLst>
        </pc:spChg>
      </pc:sldChg>
      <pc:sldChg chg="modSp mod modNotesTx">
        <pc:chgData name="Ben Scott" userId="812bf3e448ecc928" providerId="LiveId" clId="{9589260C-7EDC-4CEA-A4E0-7617E2A87694}" dt="2025-02-18T01:41:09.817" v="5164" actId="255"/>
        <pc:sldMkLst>
          <pc:docMk/>
          <pc:sldMk cId="3387541954" sldId="260"/>
        </pc:sldMkLst>
      </pc:sldChg>
      <pc:sldChg chg="addSp modSp new mod modNotesTx">
        <pc:chgData name="Ben Scott" userId="812bf3e448ecc928" providerId="LiveId" clId="{9589260C-7EDC-4CEA-A4E0-7617E2A87694}" dt="2025-02-18T01:26:23.848" v="4758" actId="404"/>
        <pc:sldMkLst>
          <pc:docMk/>
          <pc:sldMk cId="3143446186" sldId="261"/>
        </pc:sldMkLst>
      </pc:sldChg>
      <pc:sldChg chg="addSp delSp modSp new mod modNotesTx">
        <pc:chgData name="Ben Scott" userId="812bf3e448ecc928" providerId="LiveId" clId="{9589260C-7EDC-4CEA-A4E0-7617E2A87694}" dt="2025-02-18T01:27:27.959" v="4862" actId="404"/>
        <pc:sldMkLst>
          <pc:docMk/>
          <pc:sldMk cId="392502655" sldId="262"/>
        </pc:sldMkLst>
      </pc:sldChg>
      <pc:sldChg chg="addSp modSp new mod ord modNotesTx">
        <pc:chgData name="Ben Scott" userId="812bf3e448ecc928" providerId="LiveId" clId="{9589260C-7EDC-4CEA-A4E0-7617E2A87694}" dt="2025-02-18T01:28:02.740" v="4870" actId="20577"/>
        <pc:sldMkLst>
          <pc:docMk/>
          <pc:sldMk cId="448406851" sldId="263"/>
        </pc:sldMkLst>
      </pc:sldChg>
      <pc:sldChg chg="addSp modSp new mod modNotesTx">
        <pc:chgData name="Ben Scott" userId="812bf3e448ecc928" providerId="LiveId" clId="{9589260C-7EDC-4CEA-A4E0-7617E2A87694}" dt="2025-02-18T01:27:42.179" v="4865" actId="20577"/>
        <pc:sldMkLst>
          <pc:docMk/>
          <pc:sldMk cId="146921926" sldId="264"/>
        </pc:sldMkLst>
      </pc:sldChg>
      <pc:sldChg chg="addSp delSp modSp new mod modNotesTx">
        <pc:chgData name="Ben Scott" userId="812bf3e448ecc928" providerId="LiveId" clId="{9589260C-7EDC-4CEA-A4E0-7617E2A87694}" dt="2025-02-18T01:28:58.616" v="4995" actId="20577"/>
        <pc:sldMkLst>
          <pc:docMk/>
          <pc:sldMk cId="719539960" sldId="265"/>
        </pc:sldMkLst>
      </pc:sldChg>
      <pc:sldChg chg="addSp delSp modSp new mod modNotesTx">
        <pc:chgData name="Ben Scott" userId="812bf3e448ecc928" providerId="LiveId" clId="{9589260C-7EDC-4CEA-A4E0-7617E2A87694}" dt="2025-02-18T01:29:23.090" v="5001" actId="20577"/>
        <pc:sldMkLst>
          <pc:docMk/>
          <pc:sldMk cId="200745513" sldId="266"/>
        </pc:sldMkLst>
      </pc:sldChg>
      <pc:sldChg chg="addSp modSp new mod modNotesTx">
        <pc:chgData name="Ben Scott" userId="812bf3e448ecc928" providerId="LiveId" clId="{9589260C-7EDC-4CEA-A4E0-7617E2A87694}" dt="2025-02-18T01:29:48.466" v="5006" actId="20577"/>
        <pc:sldMkLst>
          <pc:docMk/>
          <pc:sldMk cId="3129718277" sldId="267"/>
        </pc:sldMkLst>
      </pc:sldChg>
      <pc:sldChg chg="addSp modSp new mod modNotesTx">
        <pc:chgData name="Ben Scott" userId="812bf3e448ecc928" providerId="LiveId" clId="{9589260C-7EDC-4CEA-A4E0-7617E2A87694}" dt="2025-02-18T01:30:01.932" v="5008" actId="2711"/>
        <pc:sldMkLst>
          <pc:docMk/>
          <pc:sldMk cId="1738866458" sldId="268"/>
        </pc:sldMkLst>
      </pc:sldChg>
      <pc:sldChg chg="addSp modSp new mod modNotesTx">
        <pc:chgData name="Ben Scott" userId="812bf3e448ecc928" providerId="LiveId" clId="{9589260C-7EDC-4CEA-A4E0-7617E2A87694}" dt="2025-02-18T01:35:07.350" v="5134" actId="20577"/>
        <pc:sldMkLst>
          <pc:docMk/>
          <pc:sldMk cId="338584592" sldId="269"/>
        </pc:sldMkLst>
      </pc:sldChg>
      <pc:sldChg chg="addSp modSp new mod modNotesTx">
        <pc:chgData name="Ben Scott" userId="812bf3e448ecc928" providerId="LiveId" clId="{9589260C-7EDC-4CEA-A4E0-7617E2A87694}" dt="2025-02-23T02:30:36.875" v="9338" actId="1076"/>
        <pc:sldMkLst>
          <pc:docMk/>
          <pc:sldMk cId="70214699" sldId="270"/>
        </pc:sldMkLst>
        <pc:spChg chg="add mod">
          <ac:chgData name="Ben Scott" userId="812bf3e448ecc928" providerId="LiveId" clId="{9589260C-7EDC-4CEA-A4E0-7617E2A87694}" dt="2025-02-23T02:30:36.875" v="9338" actId="1076"/>
          <ac:spMkLst>
            <pc:docMk/>
            <pc:sldMk cId="70214699" sldId="270"/>
            <ac:spMk id="4" creationId="{18A30709-6DA7-B799-71F0-96FFF62DBE17}"/>
          </ac:spMkLst>
        </pc:spChg>
      </pc:sldChg>
      <pc:sldChg chg="addSp modSp new mod modNotesTx">
        <pc:chgData name="Ben Scott" userId="812bf3e448ecc928" providerId="LiveId" clId="{9589260C-7EDC-4CEA-A4E0-7617E2A87694}" dt="2025-02-18T01:35:48.987" v="5136" actId="255"/>
        <pc:sldMkLst>
          <pc:docMk/>
          <pc:sldMk cId="2470374791" sldId="271"/>
        </pc:sldMkLst>
      </pc:sldChg>
      <pc:sldChg chg="addSp modSp new mod modNotesTx">
        <pc:chgData name="Ben Scott" userId="812bf3e448ecc928" providerId="LiveId" clId="{9589260C-7EDC-4CEA-A4E0-7617E2A87694}" dt="2025-02-18T01:35:59.036" v="5138" actId="2711"/>
        <pc:sldMkLst>
          <pc:docMk/>
          <pc:sldMk cId="3769734112" sldId="272"/>
        </pc:sldMkLst>
      </pc:sldChg>
      <pc:sldChg chg="addSp modSp new mod modNotesTx">
        <pc:chgData name="Ben Scott" userId="812bf3e448ecc928" providerId="LiveId" clId="{9589260C-7EDC-4CEA-A4E0-7617E2A87694}" dt="2025-02-18T01:36:17.013" v="5142" actId="255"/>
        <pc:sldMkLst>
          <pc:docMk/>
          <pc:sldMk cId="1258923731" sldId="273"/>
        </pc:sldMkLst>
      </pc:sldChg>
      <pc:sldChg chg="modSp add mod modNotesTx">
        <pc:chgData name="Ben Scott" userId="812bf3e448ecc928" providerId="LiveId" clId="{9589260C-7EDC-4CEA-A4E0-7617E2A87694}" dt="2025-02-18T01:36:24.483" v="5143" actId="255"/>
        <pc:sldMkLst>
          <pc:docMk/>
          <pc:sldMk cId="841423558" sldId="274"/>
        </pc:sldMkLst>
      </pc:sldChg>
      <pc:sldChg chg="addSp new del mod">
        <pc:chgData name="Ben Scott" userId="812bf3e448ecc928" providerId="LiveId" clId="{9589260C-7EDC-4CEA-A4E0-7617E2A87694}" dt="2025-02-18T00:43:25.396" v="4190" actId="47"/>
        <pc:sldMkLst>
          <pc:docMk/>
          <pc:sldMk cId="2090604302" sldId="274"/>
        </pc:sldMkLst>
      </pc:sldChg>
      <pc:sldChg chg="modSp add mod modNotesTx">
        <pc:chgData name="Ben Scott" userId="812bf3e448ecc928" providerId="LiveId" clId="{9589260C-7EDC-4CEA-A4E0-7617E2A87694}" dt="2025-02-18T01:36:45.198" v="5145" actId="255"/>
        <pc:sldMkLst>
          <pc:docMk/>
          <pc:sldMk cId="3524173167" sldId="275"/>
        </pc:sldMkLst>
      </pc:sldChg>
      <pc:sldChg chg="modSp add mod modNotesTx">
        <pc:chgData name="Ben Scott" userId="812bf3e448ecc928" providerId="LiveId" clId="{9589260C-7EDC-4CEA-A4E0-7617E2A87694}" dt="2025-02-18T01:38:17.545" v="5153" actId="255"/>
        <pc:sldMkLst>
          <pc:docMk/>
          <pc:sldMk cId="908610760" sldId="276"/>
        </pc:sldMkLst>
      </pc:sldChg>
      <pc:sldChg chg="addSp modSp new mod modNotesTx">
        <pc:chgData name="Ben Scott" userId="812bf3e448ecc928" providerId="LiveId" clId="{9589260C-7EDC-4CEA-A4E0-7617E2A87694}" dt="2025-02-18T01:38:26.010" v="5154" actId="255"/>
        <pc:sldMkLst>
          <pc:docMk/>
          <pc:sldMk cId="680556318" sldId="277"/>
        </pc:sldMkLst>
      </pc:sldChg>
      <pc:sldChg chg="addSp modSp new mod modNotesTx">
        <pc:chgData name="Ben Scott" userId="812bf3e448ecc928" providerId="LiveId" clId="{9589260C-7EDC-4CEA-A4E0-7617E2A87694}" dt="2025-02-18T01:38:51.303" v="5155" actId="255"/>
        <pc:sldMkLst>
          <pc:docMk/>
          <pc:sldMk cId="1193926837" sldId="278"/>
        </pc:sldMkLst>
      </pc:sldChg>
      <pc:sldChg chg="addSp modSp new mod modNotesTx">
        <pc:chgData name="Ben Scott" userId="812bf3e448ecc928" providerId="LiveId" clId="{9589260C-7EDC-4CEA-A4E0-7617E2A87694}" dt="2025-02-18T01:39:03.208" v="5157" actId="2711"/>
        <pc:sldMkLst>
          <pc:docMk/>
          <pc:sldMk cId="3513631914" sldId="279"/>
        </pc:sldMkLst>
      </pc:sldChg>
      <pc:sldChg chg="addSp delSp modSp new del mod modNotesTx">
        <pc:chgData name="Ben Scott" userId="812bf3e448ecc928" providerId="LiveId" clId="{9589260C-7EDC-4CEA-A4E0-7617E2A87694}" dt="2025-02-24T16:31:32.844" v="10108" actId="47"/>
        <pc:sldMkLst>
          <pc:docMk/>
          <pc:sldMk cId="81026329" sldId="280"/>
        </pc:sldMkLst>
        <pc:spChg chg="add mod">
          <ac:chgData name="Ben Scott" userId="812bf3e448ecc928" providerId="LiveId" clId="{9589260C-7EDC-4CEA-A4E0-7617E2A87694}" dt="2025-02-24T16:30:58.235" v="10102" actId="1076"/>
          <ac:spMkLst>
            <pc:docMk/>
            <pc:sldMk cId="81026329" sldId="280"/>
            <ac:spMk id="5" creationId="{841B66A4-1719-1484-D95D-43BD7D64C14C}"/>
          </ac:spMkLst>
        </pc:spChg>
      </pc:sldChg>
      <pc:sldChg chg="addSp modSp new mod">
        <pc:chgData name="Ben Scott" userId="812bf3e448ecc928" providerId="LiveId" clId="{9589260C-7EDC-4CEA-A4E0-7617E2A87694}" dt="2025-02-24T16:27:45.394" v="10078" actId="1076"/>
        <pc:sldMkLst>
          <pc:docMk/>
          <pc:sldMk cId="3523089310" sldId="281"/>
        </pc:sldMkLst>
        <pc:spChg chg="add mod">
          <ac:chgData name="Ben Scott" userId="812bf3e448ecc928" providerId="LiveId" clId="{9589260C-7EDC-4CEA-A4E0-7617E2A87694}" dt="2025-02-24T16:27:45.394" v="10078" actId="1076"/>
          <ac:spMkLst>
            <pc:docMk/>
            <pc:sldMk cId="3523089310" sldId="281"/>
            <ac:spMk id="3" creationId="{4F25D821-38CE-06EC-409E-46437D63F185}"/>
          </ac:spMkLst>
        </pc:spChg>
      </pc:sldChg>
      <pc:sldChg chg="modSp new mod modNotesTx">
        <pc:chgData name="Ben Scott" userId="812bf3e448ecc928" providerId="LiveId" clId="{9589260C-7EDC-4CEA-A4E0-7617E2A87694}" dt="2025-02-23T02:18:03.443" v="8522" actId="20577"/>
        <pc:sldMkLst>
          <pc:docMk/>
          <pc:sldMk cId="3664459034" sldId="282"/>
        </pc:sldMkLst>
        <pc:spChg chg="mod">
          <ac:chgData name="Ben Scott" userId="812bf3e448ecc928" providerId="LiveId" clId="{9589260C-7EDC-4CEA-A4E0-7617E2A87694}" dt="2025-02-23T01:19:28.421" v="5567" actId="20577"/>
          <ac:spMkLst>
            <pc:docMk/>
            <pc:sldMk cId="3664459034" sldId="282"/>
            <ac:spMk id="2" creationId="{11D7503E-9AC6-4BDA-90AB-B752E7177F1E}"/>
          </ac:spMkLst>
        </pc:spChg>
        <pc:spChg chg="mod">
          <ac:chgData name="Ben Scott" userId="812bf3e448ecc928" providerId="LiveId" clId="{9589260C-7EDC-4CEA-A4E0-7617E2A87694}" dt="2025-02-23T02:18:03.443" v="8522" actId="20577"/>
          <ac:spMkLst>
            <pc:docMk/>
            <pc:sldMk cId="3664459034" sldId="282"/>
            <ac:spMk id="3" creationId="{97DB2BCF-9347-D55D-7389-A4860E4903CB}"/>
          </ac:spMkLst>
        </pc:spChg>
      </pc:sldChg>
      <pc:sldChg chg="modSp new mod modNotesTx">
        <pc:chgData name="Ben Scott" userId="812bf3e448ecc928" providerId="LiveId" clId="{9589260C-7EDC-4CEA-A4E0-7617E2A87694}" dt="2025-02-23T02:06:01.837" v="7983" actId="20577"/>
        <pc:sldMkLst>
          <pc:docMk/>
          <pc:sldMk cId="308795807" sldId="283"/>
        </pc:sldMkLst>
        <pc:spChg chg="mod">
          <ac:chgData name="Ben Scott" userId="812bf3e448ecc928" providerId="LiveId" clId="{9589260C-7EDC-4CEA-A4E0-7617E2A87694}" dt="2025-02-23T01:23:12.513" v="5728" actId="20577"/>
          <ac:spMkLst>
            <pc:docMk/>
            <pc:sldMk cId="308795807" sldId="283"/>
            <ac:spMk id="2" creationId="{B36FE31F-DFBF-3993-2802-5FDE633B8D1D}"/>
          </ac:spMkLst>
        </pc:spChg>
        <pc:spChg chg="mod">
          <ac:chgData name="Ben Scott" userId="812bf3e448ecc928" providerId="LiveId" clId="{9589260C-7EDC-4CEA-A4E0-7617E2A87694}" dt="2025-02-23T01:48:26.820" v="7175" actId="27636"/>
          <ac:spMkLst>
            <pc:docMk/>
            <pc:sldMk cId="308795807" sldId="283"/>
            <ac:spMk id="3" creationId="{F6AAEA49-C3BB-F12C-35E0-A3B610EC5D01}"/>
          </ac:spMkLst>
        </pc:spChg>
      </pc:sldChg>
      <pc:sldChg chg="modSp new mod modNotesTx">
        <pc:chgData name="Ben Scott" userId="812bf3e448ecc928" providerId="LiveId" clId="{9589260C-7EDC-4CEA-A4E0-7617E2A87694}" dt="2025-02-23T02:05:24.827" v="7902" actId="13926"/>
        <pc:sldMkLst>
          <pc:docMk/>
          <pc:sldMk cId="2949557791" sldId="284"/>
        </pc:sldMkLst>
        <pc:spChg chg="mod">
          <ac:chgData name="Ben Scott" userId="812bf3e448ecc928" providerId="LiveId" clId="{9589260C-7EDC-4CEA-A4E0-7617E2A87694}" dt="2025-02-23T01:49:01.231" v="7197" actId="20577"/>
          <ac:spMkLst>
            <pc:docMk/>
            <pc:sldMk cId="2949557791" sldId="284"/>
            <ac:spMk id="2" creationId="{E561E93D-309A-3EB3-7CE5-9E00614D2BF9}"/>
          </ac:spMkLst>
        </pc:spChg>
        <pc:spChg chg="mod">
          <ac:chgData name="Ben Scott" userId="812bf3e448ecc928" providerId="LiveId" clId="{9589260C-7EDC-4CEA-A4E0-7617E2A87694}" dt="2025-02-23T02:02:50.199" v="7772"/>
          <ac:spMkLst>
            <pc:docMk/>
            <pc:sldMk cId="2949557791" sldId="284"/>
            <ac:spMk id="3" creationId="{7AC51E0E-BE96-12B5-3270-E5FAC85A04C0}"/>
          </ac:spMkLst>
        </pc:spChg>
      </pc:sldChg>
      <pc:sldChg chg="modSp new mod modNotesTx">
        <pc:chgData name="Ben Scott" userId="812bf3e448ecc928" providerId="LiveId" clId="{9589260C-7EDC-4CEA-A4E0-7617E2A87694}" dt="2025-02-23T01:53:43.037" v="7367" actId="20577"/>
        <pc:sldMkLst>
          <pc:docMk/>
          <pc:sldMk cId="2144021273" sldId="285"/>
        </pc:sldMkLst>
        <pc:spChg chg="mod">
          <ac:chgData name="Ben Scott" userId="812bf3e448ecc928" providerId="LiveId" clId="{9589260C-7EDC-4CEA-A4E0-7617E2A87694}" dt="2025-02-23T01:49:25.544" v="7209" actId="20577"/>
          <ac:spMkLst>
            <pc:docMk/>
            <pc:sldMk cId="2144021273" sldId="285"/>
            <ac:spMk id="2" creationId="{A4015780-A801-D3B8-F3A4-77CC5D83742A}"/>
          </ac:spMkLst>
        </pc:spChg>
        <pc:spChg chg="mod">
          <ac:chgData name="Ben Scott" userId="812bf3e448ecc928" providerId="LiveId" clId="{9589260C-7EDC-4CEA-A4E0-7617E2A87694}" dt="2025-02-23T01:53:43.037" v="7367" actId="20577"/>
          <ac:spMkLst>
            <pc:docMk/>
            <pc:sldMk cId="2144021273" sldId="285"/>
            <ac:spMk id="3" creationId="{E0735F76-0CE3-3E26-0A26-4DC230E91F1E}"/>
          </ac:spMkLst>
        </pc:spChg>
      </pc:sldChg>
      <pc:sldChg chg="new del">
        <pc:chgData name="Ben Scott" userId="812bf3e448ecc928" providerId="LiveId" clId="{9589260C-7EDC-4CEA-A4E0-7617E2A87694}" dt="2025-02-23T02:08:21.472" v="8097" actId="47"/>
        <pc:sldMkLst>
          <pc:docMk/>
          <pc:sldMk cId="2264804482" sldId="286"/>
        </pc:sldMkLst>
      </pc:sldChg>
      <pc:sldChg chg="modSp new mod ord modNotesTx">
        <pc:chgData name="Ben Scott" userId="812bf3e448ecc928" providerId="LiveId" clId="{9589260C-7EDC-4CEA-A4E0-7617E2A87694}" dt="2025-02-23T02:37:40.662" v="9476"/>
        <pc:sldMkLst>
          <pc:docMk/>
          <pc:sldMk cId="1280464768" sldId="287"/>
        </pc:sldMkLst>
        <pc:spChg chg="mod">
          <ac:chgData name="Ben Scott" userId="812bf3e448ecc928" providerId="LiveId" clId="{9589260C-7EDC-4CEA-A4E0-7617E2A87694}" dt="2025-02-23T02:08:26.532" v="8103" actId="20577"/>
          <ac:spMkLst>
            <pc:docMk/>
            <pc:sldMk cId="1280464768" sldId="287"/>
            <ac:spMk id="2" creationId="{1FD4C07A-066C-4E17-D0B9-12D2DFD47F87}"/>
          </ac:spMkLst>
        </pc:spChg>
        <pc:spChg chg="mod">
          <ac:chgData name="Ben Scott" userId="812bf3e448ecc928" providerId="LiveId" clId="{9589260C-7EDC-4CEA-A4E0-7617E2A87694}" dt="2025-02-23T02:37:40.662" v="9476"/>
          <ac:spMkLst>
            <pc:docMk/>
            <pc:sldMk cId="1280464768" sldId="287"/>
            <ac:spMk id="3" creationId="{9B9D5052-09B9-8D2D-BC85-5C333A1F8319}"/>
          </ac:spMkLst>
        </pc:spChg>
      </pc:sldChg>
      <pc:sldChg chg="addSp modSp new mod modNotesTx">
        <pc:chgData name="Ben Scott" userId="812bf3e448ecc928" providerId="LiveId" clId="{9589260C-7EDC-4CEA-A4E0-7617E2A87694}" dt="2025-02-23T02:17:06.625" v="8488" actId="20577"/>
        <pc:sldMkLst>
          <pc:docMk/>
          <pc:sldMk cId="291599330" sldId="288"/>
        </pc:sldMkLst>
        <pc:spChg chg="add mod">
          <ac:chgData name="Ben Scott" userId="812bf3e448ecc928" providerId="LiveId" clId="{9589260C-7EDC-4CEA-A4E0-7617E2A87694}" dt="2025-02-23T02:12:12.941" v="8182" actId="1076"/>
          <ac:spMkLst>
            <pc:docMk/>
            <pc:sldMk cId="291599330" sldId="288"/>
            <ac:spMk id="4" creationId="{562FF073-99EB-A291-DDAA-7266825DB756}"/>
          </ac:spMkLst>
        </pc:spChg>
        <pc:graphicFrameChg chg="add mod">
          <ac:chgData name="Ben Scott" userId="812bf3e448ecc928" providerId="LiveId" clId="{9589260C-7EDC-4CEA-A4E0-7617E2A87694}" dt="2025-02-23T02:10:31.651" v="8105"/>
          <ac:graphicFrameMkLst>
            <pc:docMk/>
            <pc:sldMk cId="291599330" sldId="288"/>
            <ac:graphicFrameMk id="2" creationId="{E1CFE505-200D-6D7B-C74B-B8F783CBDD19}"/>
          </ac:graphicFrameMkLst>
        </pc:graphicFrameChg>
      </pc:sldChg>
      <pc:sldChg chg="addSp delSp modSp new mod ord modNotesTx">
        <pc:chgData name="Ben Scott" userId="812bf3e448ecc928" providerId="LiveId" clId="{9589260C-7EDC-4CEA-A4E0-7617E2A87694}" dt="2025-02-23T02:36:26.749" v="9474" actId="20577"/>
        <pc:sldMkLst>
          <pc:docMk/>
          <pc:sldMk cId="580744585" sldId="289"/>
        </pc:sldMkLst>
        <pc:spChg chg="mod">
          <ac:chgData name="Ben Scott" userId="812bf3e448ecc928" providerId="LiveId" clId="{9589260C-7EDC-4CEA-A4E0-7617E2A87694}" dt="2025-02-23T02:26:30.653" v="9124" actId="20577"/>
          <ac:spMkLst>
            <pc:docMk/>
            <pc:sldMk cId="580744585" sldId="289"/>
            <ac:spMk id="2" creationId="{27B2A5C6-9957-C10E-B4E9-38E4902DB388}"/>
          </ac:spMkLst>
        </pc:spChg>
        <pc:spChg chg="del mod">
          <ac:chgData name="Ben Scott" userId="812bf3e448ecc928" providerId="LiveId" clId="{9589260C-7EDC-4CEA-A4E0-7617E2A87694}" dt="2025-02-23T02:29:59.267" v="9333" actId="478"/>
          <ac:spMkLst>
            <pc:docMk/>
            <pc:sldMk cId="580744585" sldId="289"/>
            <ac:spMk id="3" creationId="{F41BF126-65FD-F130-985C-690DEC958FA9}"/>
          </ac:spMkLst>
        </pc:spChg>
        <pc:spChg chg="add mod">
          <ac:chgData name="Ben Scott" userId="812bf3e448ecc928" providerId="LiveId" clId="{9589260C-7EDC-4CEA-A4E0-7617E2A87694}" dt="2025-02-23T02:30:55.394" v="9340" actId="1076"/>
          <ac:spMkLst>
            <pc:docMk/>
            <pc:sldMk cId="580744585" sldId="289"/>
            <ac:spMk id="6" creationId="{C2909221-98BD-EFBF-BFC5-B8A219D1AFEF}"/>
          </ac:spMkLst>
        </pc:spChg>
        <pc:graphicFrameChg chg="add mod modGraphic">
          <ac:chgData name="Ben Scott" userId="812bf3e448ecc928" providerId="LiveId" clId="{9589260C-7EDC-4CEA-A4E0-7617E2A87694}" dt="2025-02-23T02:30:17.513" v="9337" actId="1076"/>
          <ac:graphicFrameMkLst>
            <pc:docMk/>
            <pc:sldMk cId="580744585" sldId="289"/>
            <ac:graphicFrameMk id="4" creationId="{F782DF4D-BB97-A9CD-8F09-358F2EABD7C8}"/>
          </ac:graphicFrameMkLst>
        </pc:graphicFrameChg>
      </pc:sldChg>
      <pc:sldChg chg="addSp delSp modSp new mod modNotesTx">
        <pc:chgData name="Ben Scott" userId="812bf3e448ecc928" providerId="LiveId" clId="{9589260C-7EDC-4CEA-A4E0-7617E2A87694}" dt="2025-02-23T02:47:56.582" v="9888" actId="20577"/>
        <pc:sldMkLst>
          <pc:docMk/>
          <pc:sldMk cId="1483544436" sldId="290"/>
        </pc:sldMkLst>
        <pc:spChg chg="mod">
          <ac:chgData name="Ben Scott" userId="812bf3e448ecc928" providerId="LiveId" clId="{9589260C-7EDC-4CEA-A4E0-7617E2A87694}" dt="2025-02-23T02:39:02.056" v="9518" actId="20577"/>
          <ac:spMkLst>
            <pc:docMk/>
            <pc:sldMk cId="1483544436" sldId="290"/>
            <ac:spMk id="2" creationId="{D017FF5E-EFBC-73A9-240F-4C4E2377C523}"/>
          </ac:spMkLst>
        </pc:spChg>
        <pc:spChg chg="del">
          <ac:chgData name="Ben Scott" userId="812bf3e448ecc928" providerId="LiveId" clId="{9589260C-7EDC-4CEA-A4E0-7617E2A87694}" dt="2025-02-23T02:40:17.186" v="9546"/>
          <ac:spMkLst>
            <pc:docMk/>
            <pc:sldMk cId="1483544436" sldId="290"/>
            <ac:spMk id="3" creationId="{76B5C7F5-869A-80D1-FCE9-349527F08AC9}"/>
          </ac:spMkLst>
        </pc:spChg>
        <pc:spChg chg="add mod">
          <ac:chgData name="Ben Scott" userId="812bf3e448ecc928" providerId="LiveId" clId="{9589260C-7EDC-4CEA-A4E0-7617E2A87694}" dt="2025-02-23T02:42:17.845" v="9647" actId="20577"/>
          <ac:spMkLst>
            <pc:docMk/>
            <pc:sldMk cId="1483544436" sldId="290"/>
            <ac:spMk id="5" creationId="{9821A8D1-D019-5926-F38C-06B74AEC4E1F}"/>
          </ac:spMkLst>
        </pc:spChg>
        <pc:picChg chg="add mod">
          <ac:chgData name="Ben Scott" userId="812bf3e448ecc928" providerId="LiveId" clId="{9589260C-7EDC-4CEA-A4E0-7617E2A87694}" dt="2025-02-23T02:42:04.155" v="9643" actId="1076"/>
          <ac:picMkLst>
            <pc:docMk/>
            <pc:sldMk cId="1483544436" sldId="290"/>
            <ac:picMk id="4" creationId="{246E73F2-5E5A-5DF1-D9AA-BC2297A5D898}"/>
          </ac:picMkLst>
        </pc:picChg>
      </pc:sldChg>
      <pc:sldChg chg="modSp new mod">
        <pc:chgData name="Ben Scott" userId="812bf3e448ecc928" providerId="LiveId" clId="{9589260C-7EDC-4CEA-A4E0-7617E2A87694}" dt="2025-02-23T02:46:30.526" v="9830"/>
        <pc:sldMkLst>
          <pc:docMk/>
          <pc:sldMk cId="3706772570" sldId="291"/>
        </pc:sldMkLst>
        <pc:spChg chg="mod">
          <ac:chgData name="Ben Scott" userId="812bf3e448ecc928" providerId="LiveId" clId="{9589260C-7EDC-4CEA-A4E0-7617E2A87694}" dt="2025-02-23T02:46:30.526" v="9830"/>
          <ac:spMkLst>
            <pc:docMk/>
            <pc:sldMk cId="3706772570" sldId="291"/>
            <ac:spMk id="2" creationId="{4543B033-21B7-F81B-69C1-F8E665A61F07}"/>
          </ac:spMkLst>
        </pc:spChg>
      </pc:sldChg>
      <pc:sldChg chg="new">
        <pc:chgData name="Ben Scott" userId="812bf3e448ecc928" providerId="LiveId" clId="{9589260C-7EDC-4CEA-A4E0-7617E2A87694}" dt="2025-02-23T02:46:04.431" v="9829" actId="680"/>
        <pc:sldMkLst>
          <pc:docMk/>
          <pc:sldMk cId="2358111756" sldId="292"/>
        </pc:sldMkLst>
      </pc:sldChg>
      <pc:sldChg chg="modSp mod">
        <pc:chgData name="Ben Scott" userId="812bf3e448ecc928" providerId="LiveId" clId="{9589260C-7EDC-4CEA-A4E0-7617E2A87694}" dt="2025-02-24T16:29:02.296" v="10101" actId="20577"/>
        <pc:sldMkLst>
          <pc:docMk/>
          <pc:sldMk cId="4032123683" sldId="293"/>
        </pc:sldMkLst>
        <pc:spChg chg="mod">
          <ac:chgData name="Ben Scott" userId="812bf3e448ecc928" providerId="LiveId" clId="{9589260C-7EDC-4CEA-A4E0-7617E2A87694}" dt="2025-02-24T16:29:02.296" v="10101" actId="20577"/>
          <ac:spMkLst>
            <pc:docMk/>
            <pc:sldMk cId="4032123683" sldId="293"/>
            <ac:spMk id="3" creationId="{A537E445-2A2E-8BCD-3063-3D8B304A4BF9}"/>
          </ac:spMkLst>
        </pc:spChg>
      </pc:sldChg>
      <pc:sldChg chg="modSp new mod modNotesTx">
        <pc:chgData name="Ben Scott" userId="812bf3e448ecc928" providerId="LiveId" clId="{9589260C-7EDC-4CEA-A4E0-7617E2A87694}" dt="2025-02-24T16:35:20.693" v="10296" actId="20577"/>
        <pc:sldMkLst>
          <pc:docMk/>
          <pc:sldMk cId="2096562628" sldId="297"/>
        </pc:sldMkLst>
        <pc:spChg chg="mod">
          <ac:chgData name="Ben Scott" userId="812bf3e448ecc928" providerId="LiveId" clId="{9589260C-7EDC-4CEA-A4E0-7617E2A87694}" dt="2025-02-24T16:31:12.424" v="10105" actId="20577"/>
          <ac:spMkLst>
            <pc:docMk/>
            <pc:sldMk cId="2096562628" sldId="297"/>
            <ac:spMk id="2" creationId="{0D1C2D10-C55F-57D5-F7E6-DFB6D8B47555}"/>
          </ac:spMkLst>
        </pc:spChg>
        <pc:spChg chg="mod">
          <ac:chgData name="Ben Scott" userId="812bf3e448ecc928" providerId="LiveId" clId="{9589260C-7EDC-4CEA-A4E0-7617E2A87694}" dt="2025-02-24T16:35:20.693" v="10296" actId="20577"/>
          <ac:spMkLst>
            <pc:docMk/>
            <pc:sldMk cId="2096562628" sldId="297"/>
            <ac:spMk id="3" creationId="{357F68AE-C960-DC27-0FBF-8C25526ABA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2D3472-1770-492E-B52B-DD6E3EA05E79}" type="datetimeFigureOut">
              <a:rPr lang="en-CA" smtClean="0"/>
              <a:t>2025-02-24</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F7B0FA-7EDC-476B-A18B-A0C730C8DC2C}" type="slidenum">
              <a:rPr lang="en-CA" smtClean="0"/>
              <a:t>‹#›</a:t>
            </a:fld>
            <a:endParaRPr lang="en-CA"/>
          </a:p>
        </p:txBody>
      </p:sp>
    </p:spTree>
    <p:extLst>
      <p:ext uri="{BB962C8B-B14F-4D97-AF65-F5344CB8AC3E}">
        <p14:creationId xmlns:p14="http://schemas.microsoft.com/office/powerpoint/2010/main" val="2500373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a:p>
        </p:txBody>
      </p:sp>
      <p:sp>
        <p:nvSpPr>
          <p:cNvPr id="4" name="Slide Number Placeholder 3"/>
          <p:cNvSpPr>
            <a:spLocks noGrp="1"/>
          </p:cNvSpPr>
          <p:nvPr>
            <p:ph type="sldNum" sz="quarter" idx="5"/>
          </p:nvPr>
        </p:nvSpPr>
        <p:spPr/>
        <p:txBody>
          <a:bodyPr/>
          <a:lstStyle/>
          <a:p>
            <a:fld id="{0BF7B0FA-7EDC-476B-A18B-A0C730C8DC2C}" type="slidenum">
              <a:rPr lang="en-CA" smtClean="0"/>
              <a:t>1</a:t>
            </a:fld>
            <a:endParaRPr lang="en-CA"/>
          </a:p>
        </p:txBody>
      </p:sp>
    </p:spTree>
    <p:extLst>
      <p:ext uri="{BB962C8B-B14F-4D97-AF65-F5344CB8AC3E}">
        <p14:creationId xmlns:p14="http://schemas.microsoft.com/office/powerpoint/2010/main" val="3733367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presentation I’ll be providing an overview of…</a:t>
            </a:r>
          </a:p>
          <a:p>
            <a:endParaRPr lang="en-US" dirty="0"/>
          </a:p>
          <a:p>
            <a:r>
              <a:rPr lang="en-US" dirty="0"/>
              <a:t>-this study used a pragmatic approach to facilitate motor learning experiences (</a:t>
            </a:r>
            <a:r>
              <a:rPr lang="en-CA" sz="1800" dirty="0">
                <a:effectLst/>
                <a:latin typeface="Arial" panose="020B0604020202020204" pitchFamily="34" charset="0"/>
                <a:ea typeface="Aptos" panose="020B0004020202020204" pitchFamily="34" charset="0"/>
              </a:rPr>
              <a:t>relativist ontology and subjectivist epistemology)</a:t>
            </a:r>
            <a:endParaRPr lang="en-CA" dirty="0"/>
          </a:p>
          <a:p>
            <a:r>
              <a:rPr lang="en-CA" dirty="0"/>
              <a:t>-</a:t>
            </a:r>
            <a:r>
              <a:rPr lang="en-US" sz="1800" dirty="0">
                <a:effectLst/>
                <a:latin typeface="Arial" panose="020B0604020202020204" pitchFamily="34" charset="0"/>
                <a:ea typeface="Aptos" panose="020B0004020202020204" pitchFamily="34" charset="0"/>
              </a:rPr>
              <a:t>playful cues, interactive activities, and creative teaching tools were designed and implemented</a:t>
            </a:r>
          </a:p>
          <a:p>
            <a:r>
              <a:rPr lang="en-US" sz="1800" dirty="0">
                <a:effectLst/>
                <a:latin typeface="Arial" panose="020B0604020202020204" pitchFamily="34" charset="0"/>
              </a:rPr>
              <a:t>-goal of improving vocal technique + increasing enjoyment among adolescent singers</a:t>
            </a:r>
          </a:p>
          <a:p>
            <a:endParaRPr lang="en-US" sz="1800" dirty="0">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BF7B0FA-7EDC-476B-A18B-A0C730C8DC2C}" type="slidenum">
              <a:rPr lang="en-CA" smtClean="0"/>
              <a:t>2</a:t>
            </a:fld>
            <a:endParaRPr lang="en-CA"/>
          </a:p>
        </p:txBody>
      </p:sp>
    </p:spTree>
    <p:extLst>
      <p:ext uri="{BB962C8B-B14F-4D97-AF65-F5344CB8AC3E}">
        <p14:creationId xmlns:p14="http://schemas.microsoft.com/office/powerpoint/2010/main" val="701458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rPr>
              <a:t>-for methods, chose a multiple-case study, qualitative research design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rPr>
              <a:t>-after considering inclusion/exclusion criteria, which discuss later in Findings, invited 2 private voice students to participate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rPr>
              <a:t>-aimed to investigate if play-based vocal instruction could increase enjoyment and improve vocal technique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rPr>
              <a:t>-using principles of motor learning and play-based 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rPr>
              <a:t>-began with a narrative lit review. Although no time to discuss what the research uncovered in detail now, will include some literature in discussion of findings and themes later in pres.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-Initial and final baseline assessments measured current skill levels in voice technique and students’ enjoyment levels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-designed and implemented playful teaching tools designed to encourage imagination and innovation during motor learning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-vocal exercises to improve areas of weakness in technique</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-during 5 weeks of practice sessions collected field notes, observations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-reflective journal to help avoid bias often common in qualitative research designs </a:t>
            </a:r>
            <a:r>
              <a:rPr lang="en-CA" sz="1800" dirty="0">
                <a:effectLst/>
                <a:latin typeface="Arial" panose="020B0604020202020204" pitchFamily="34" charset="0"/>
                <a:ea typeface="Aptos" panose="020B0004020202020204" pitchFamily="34" charset="0"/>
              </a:rPr>
              <a:t>(Bashir et al., 2008)</a:t>
            </a:r>
            <a:r>
              <a:rPr lang="en-CA" sz="1800" kern="100" dirty="0">
                <a:effectLst/>
                <a:latin typeface="Arial" panose="020B0604020202020204" pitchFamily="34" charset="0"/>
                <a:ea typeface="Aptos" panose="020B0004020202020204" pitchFamily="34" charset="0"/>
              </a:rPr>
              <a:t> , help document my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-Semi-structured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a:t>
            </a:r>
            <a:r>
              <a:rPr lang="en-CA" sz="1800" dirty="0">
                <a:solidFill>
                  <a:srgbClr val="000000"/>
                </a:solidFill>
                <a:effectLst/>
                <a:latin typeface="Arial" panose="020B0604020202020204" pitchFamily="34" charset="0"/>
                <a:ea typeface="Aptos" panose="020B0004020202020204" pitchFamily="34" charset="0"/>
              </a:rPr>
              <a:t>Organized data thematically (descriptive coding, thematic coding, in vivo)</a:t>
            </a: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3</a:t>
            </a:fld>
            <a:endParaRPr lang="en-CA"/>
          </a:p>
        </p:txBody>
      </p:sp>
    </p:spTree>
    <p:extLst>
      <p:ext uri="{BB962C8B-B14F-4D97-AF65-F5344CB8AC3E}">
        <p14:creationId xmlns:p14="http://schemas.microsoft.com/office/powerpoint/2010/main" val="1328235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800" dirty="0">
                <a:effectLst/>
                <a:latin typeface="Arial" panose="020B0604020202020204" pitchFamily="34" charset="0"/>
              </a:rPr>
              <a:t>-ensure participants don’t feel pressure to participate in study </a:t>
            </a:r>
            <a:r>
              <a:rPr lang="en-CA" sz="1800" dirty="0">
                <a:effectLst/>
                <a:highlight>
                  <a:srgbClr val="FFFF00"/>
                </a:highlight>
                <a:latin typeface="Arial" panose="020B0604020202020204" pitchFamily="34" charset="0"/>
              </a:rPr>
              <a:t>because of our established relationship </a:t>
            </a:r>
            <a:r>
              <a:rPr lang="en-CA" sz="1800" dirty="0">
                <a:effectLst/>
                <a:latin typeface="Arial" panose="020B0604020202020204" pitchFamily="34" charset="0"/>
              </a:rPr>
              <a:t>(</a:t>
            </a:r>
            <a:r>
              <a:rPr lang="en-CA" sz="1800" dirty="0">
                <a:effectLst/>
                <a:latin typeface="Arial" panose="020B0604020202020204" pitchFamily="34" charset="0"/>
                <a:ea typeface="Aptos" panose="020B0004020202020204" pitchFamily="34" charset="0"/>
              </a:rPr>
              <a:t>Costley, Elliott, et al., 2010)</a:t>
            </a:r>
          </a:p>
          <a:p>
            <a:r>
              <a:rPr lang="en-CA" sz="1800" dirty="0">
                <a:effectLst/>
                <a:latin typeface="Arial" panose="020B0604020202020204" pitchFamily="34" charset="0"/>
              </a:rPr>
              <a:t>-consider and respect </a:t>
            </a:r>
            <a:r>
              <a:rPr lang="en-CA" sz="1800" dirty="0">
                <a:effectLst/>
                <a:latin typeface="Arial" panose="020B0604020202020204" pitchFamily="34" charset="0"/>
                <a:ea typeface="Aptos" panose="020B0004020202020204" pitchFamily="34" charset="0"/>
              </a:rPr>
              <a:t>personal boundaries of all participants –assure okay to stop data collection if uncomfortable (</a:t>
            </a:r>
            <a:r>
              <a:rPr lang="en-CA" sz="1800" dirty="0" err="1">
                <a:effectLst/>
                <a:latin typeface="Arial" panose="020B0604020202020204" pitchFamily="34" charset="0"/>
                <a:ea typeface="Aptos" panose="020B0004020202020204" pitchFamily="34" charset="0"/>
              </a:rPr>
              <a:t>VanderStoep</a:t>
            </a:r>
            <a:r>
              <a:rPr lang="en-CA" sz="1800" dirty="0">
                <a:effectLst/>
                <a:latin typeface="Arial" panose="020B0604020202020204" pitchFamily="34" charset="0"/>
                <a:ea typeface="Aptos" panose="020B0004020202020204" pitchFamily="34" charset="0"/>
              </a:rPr>
              <a:t> and Johnston, 2009) </a:t>
            </a:r>
          </a:p>
          <a:p>
            <a:endParaRPr lang="en-CA" sz="1800" dirty="0">
              <a:effectLst/>
              <a:latin typeface="Arial" panose="020B06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4</a:t>
            </a:fld>
            <a:endParaRPr lang="en-CA"/>
          </a:p>
        </p:txBody>
      </p:sp>
    </p:spTree>
    <p:extLst>
      <p:ext uri="{BB962C8B-B14F-4D97-AF65-F5344CB8AC3E}">
        <p14:creationId xmlns:p14="http://schemas.microsoft.com/office/powerpoint/2010/main" val="1257277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sz="1800" dirty="0">
                <a:effectLst/>
                <a:latin typeface="Arial" panose="020B0604020202020204" pitchFamily="34" charset="0"/>
                <a:ea typeface="Aptos" panose="020B0004020202020204" pitchFamily="34" charset="0"/>
              </a:rPr>
              <a:t>research linking play-based learning and motor learning among singers is extremely limited</a:t>
            </a:r>
          </a:p>
          <a:p>
            <a:r>
              <a:rPr lang="en-US" sz="1800" dirty="0">
                <a:effectLst/>
                <a:latin typeface="Arial" panose="020B0604020202020204" pitchFamily="34" charset="0"/>
              </a:rPr>
              <a:t>-much of </a:t>
            </a:r>
            <a:r>
              <a:rPr lang="en-US" sz="1800" dirty="0">
                <a:effectLst/>
                <a:latin typeface="Arial" panose="020B0604020202020204" pitchFamily="34" charset="0"/>
                <a:ea typeface="Aptos" panose="020B0004020202020204" pitchFamily="34" charset="0"/>
              </a:rPr>
              <a:t>play-based learning focuses on children</a:t>
            </a:r>
          </a:p>
          <a:p>
            <a:r>
              <a:rPr lang="en-US" sz="1800" dirty="0">
                <a:effectLst/>
                <a:latin typeface="Arial" panose="020B0604020202020204" pitchFamily="34" charset="0"/>
              </a:rPr>
              <a:t>-</a:t>
            </a:r>
            <a:r>
              <a:rPr lang="en-US" sz="1800" dirty="0">
                <a:effectLst/>
                <a:latin typeface="Arial" panose="020B0604020202020204" pitchFamily="34" charset="0"/>
                <a:ea typeface="Aptos" panose="020B0004020202020204" pitchFamily="34" charset="0"/>
              </a:rPr>
              <a:t>difficult to frame the project within the context of previous studies</a:t>
            </a:r>
          </a:p>
          <a:p>
            <a:endParaRPr lang="en-US" sz="1800" dirty="0">
              <a:effectLst/>
              <a:latin typeface="Arial" panose="020B0604020202020204" pitchFamily="34" charset="0"/>
              <a:ea typeface="Aptos" panose="020B0004020202020204" pitchFamily="34" charset="0"/>
            </a:endParaRPr>
          </a:p>
          <a:p>
            <a:r>
              <a:rPr lang="en-US" sz="1800" dirty="0">
                <a:effectLst/>
                <a:latin typeface="Arial" panose="020B0604020202020204" pitchFamily="34" charset="0"/>
                <a:ea typeface="Aptos" panose="020B0004020202020204" pitchFamily="34" charset="0"/>
              </a:rPr>
              <a:t>-qualitative study with a small number of cases, difficult to discern patterns (Bashir et al., 2008)</a:t>
            </a:r>
          </a:p>
          <a:p>
            <a:r>
              <a:rPr lang="en-US" sz="1800" dirty="0">
                <a:effectLst/>
                <a:latin typeface="Arial" panose="020B0604020202020204" pitchFamily="34" charset="0"/>
              </a:rPr>
              <a:t>-</a:t>
            </a:r>
            <a:r>
              <a:rPr lang="en-US" sz="1800" dirty="0">
                <a:effectLst/>
                <a:latin typeface="Arial" panose="020B0604020202020204" pitchFamily="34" charset="0"/>
                <a:ea typeface="Aptos" panose="020B0004020202020204" pitchFamily="34" charset="0"/>
              </a:rPr>
              <a:t>Case study design may be influenced by post-event rationalization (Randolf, 2009)</a:t>
            </a:r>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5</a:t>
            </a:fld>
            <a:endParaRPr lang="en-CA"/>
          </a:p>
        </p:txBody>
      </p:sp>
    </p:spTree>
    <p:extLst>
      <p:ext uri="{BB962C8B-B14F-4D97-AF65-F5344CB8AC3E}">
        <p14:creationId xmlns:p14="http://schemas.microsoft.com/office/powerpoint/2010/main" val="3985522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Basic Profile of Participant Singers (both wanted to improve mixed voice and agility)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Inclusion/Exclusion Criteria in inviting participants: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-established a high level of trust with me to feel comfortable trying the different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-no pressure to impress or please 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-enough vocal training to easily / accurately learn vocal exercises quickly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-strong tonal memory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 -to meet these criteria, minimum of two years of experience training their voices with 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Each session 12 - 20 minutes on average.</a:t>
            </a:r>
            <a:r>
              <a:rPr lang="en-CA" sz="1200" dirty="0">
                <a:effectLst/>
                <a:latin typeface="Arial" panose="020B0604020202020204" pitchFamily="34" charset="0"/>
                <a:ea typeface="Aptos" panose="020B0004020202020204" pitchFamily="34" charset="0"/>
              </a:rPr>
              <a:t> participant research took place online via an online learning platform called </a:t>
            </a:r>
            <a:r>
              <a:rPr lang="en-CA" sz="1200" i="1" dirty="0">
                <a:effectLst/>
                <a:latin typeface="Arial" panose="020B0604020202020204" pitchFamily="34" charset="0"/>
                <a:ea typeface="Aptos" panose="020B0004020202020204" pitchFamily="34" charset="0"/>
              </a:rPr>
              <a:t>Forte</a:t>
            </a:r>
            <a:r>
              <a:rPr lang="en-CA" sz="1200" dirty="0">
                <a:effectLst/>
                <a:latin typeface="Arial" panose="020B0604020202020204" pitchFamily="34" charset="0"/>
                <a:ea typeface="Aptos" panose="020B0004020202020204" pitchFamily="34" charset="0"/>
              </a:rPr>
              <a:t>, which is a video conferencing platform for musicians.</a:t>
            </a:r>
            <a:endParaRPr lang="en-US" sz="1200" kern="100" dirty="0">
              <a:effectLst/>
              <a:latin typeface="Arial" panose="020B0604020202020204" pitchFamily="34" charset="0"/>
              <a:ea typeface="Aptos" panose="020B00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6</a:t>
            </a:fld>
            <a:endParaRPr lang="en-CA"/>
          </a:p>
        </p:txBody>
      </p:sp>
    </p:spTree>
    <p:extLst>
      <p:ext uri="{BB962C8B-B14F-4D97-AF65-F5344CB8AC3E}">
        <p14:creationId xmlns:p14="http://schemas.microsoft.com/office/powerpoint/2010/main" val="4165915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-reported about skills acquisition process, but omitting here due to time limitations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a:p>
            <a:r>
              <a:rPr lang="en-CA" dirty="0"/>
              <a:t>-every week worked on series of vocal exercises designed to improved their weak technical areas (Sanders Barton, </a:t>
            </a:r>
            <a:r>
              <a:rPr lang="en-CA" sz="1800" dirty="0" err="1">
                <a:solidFill>
                  <a:srgbClr val="000000"/>
                </a:solidFill>
                <a:effectLst/>
                <a:latin typeface="Arial" panose="020B0604020202020204" pitchFamily="34" charset="0"/>
                <a:ea typeface="Aptos" panose="020B0004020202020204" pitchFamily="34" charset="0"/>
              </a:rPr>
              <a:t>Leborgne</a:t>
            </a:r>
            <a:r>
              <a:rPr lang="en-CA" sz="1800" dirty="0">
                <a:solidFill>
                  <a:srgbClr val="000000"/>
                </a:solidFill>
                <a:effectLst/>
                <a:latin typeface="Arial" panose="020B0604020202020204" pitchFamily="34" charset="0"/>
                <a:ea typeface="Aptos" panose="020B0004020202020204" pitchFamily="34" charset="0"/>
              </a:rPr>
              <a:t> and Rosenberg primary influences for designing these)</a:t>
            </a:r>
          </a:p>
          <a:p>
            <a:endParaRPr lang="en-CA" sz="1800" dirty="0">
              <a:solidFill>
                <a:srgbClr val="000000"/>
              </a:solidFill>
              <a:effectLst/>
              <a:latin typeface="Arial" panose="020B0604020202020204" pitchFamily="34" charset="0"/>
            </a:endParaRPr>
          </a:p>
          <a:p>
            <a:r>
              <a:rPr lang="en-CA" sz="1800" dirty="0">
                <a:solidFill>
                  <a:srgbClr val="000000"/>
                </a:solidFill>
                <a:effectLst/>
                <a:latin typeface="Arial" panose="020B0604020202020204" pitchFamily="34" charset="0"/>
              </a:rPr>
              <a:t>-paired these exercises with a play-based activity</a:t>
            </a:r>
          </a:p>
          <a:p>
            <a:r>
              <a:rPr lang="en-CA" sz="1800" dirty="0">
                <a:solidFill>
                  <a:srgbClr val="000000"/>
                </a:solidFill>
                <a:effectLst/>
                <a:latin typeface="Arial" panose="020B0604020202020204" pitchFamily="34" charset="0"/>
              </a:rPr>
              <a:t>-encouraged</a:t>
            </a:r>
            <a:r>
              <a:rPr lang="en-CA" sz="1800" dirty="0">
                <a:effectLst/>
                <a:latin typeface="Arial" panose="020B0604020202020204" pitchFamily="34" charset="0"/>
                <a:ea typeface="Aptos" panose="020B0004020202020204" pitchFamily="34" charset="0"/>
              </a:rPr>
              <a:t> to voice opinions, ask questions, and express their reactions and feedback as they felt comfortable</a:t>
            </a:r>
            <a:endParaRPr lang="en-CA" sz="1800" dirty="0">
              <a:solidFill>
                <a:srgbClr val="000000"/>
              </a:solidFill>
              <a:effectLst/>
              <a:latin typeface="Arial" panose="020B0604020202020204" pitchFamily="34" charset="0"/>
            </a:endParaRPr>
          </a:p>
          <a:p>
            <a:endParaRPr lang="en-CA" sz="1800" dirty="0">
              <a:solidFill>
                <a:srgbClr val="000000"/>
              </a:solidFill>
              <a:effectLst/>
              <a:latin typeface="Arial" panose="020B0604020202020204" pitchFamily="34" charset="0"/>
            </a:endParaRPr>
          </a:p>
          <a:p>
            <a:r>
              <a:rPr lang="en-CA" sz="1800" dirty="0">
                <a:solidFill>
                  <a:srgbClr val="000000"/>
                </a:solidFill>
                <a:effectLst/>
                <a:latin typeface="Arial" panose="020B0604020202020204" pitchFamily="34" charset="0"/>
              </a:rPr>
              <a:t>-</a:t>
            </a:r>
            <a:r>
              <a:rPr lang="en-CA" sz="1800" dirty="0">
                <a:effectLst/>
                <a:latin typeface="Arial" panose="020B0604020202020204" pitchFamily="34" charset="0"/>
                <a:ea typeface="Aptos" panose="020B0004020202020204" pitchFamily="34" charset="0"/>
              </a:rPr>
              <a:t>Experimentation and risk taking was encouraged, enrich the process of exploration (Bateson and Nettle, 2014)</a:t>
            </a:r>
          </a:p>
          <a:p>
            <a:endParaRPr lang="en-CA" sz="1800" dirty="0">
              <a:effectLst/>
              <a:latin typeface="Arial" panose="020B0604020202020204" pitchFamily="34" charset="0"/>
              <a:ea typeface="Aptos" panose="020B0004020202020204" pitchFamily="34" charset="0"/>
            </a:endParaRPr>
          </a:p>
          <a:p>
            <a:r>
              <a:rPr lang="en-CA" sz="1800" dirty="0">
                <a:effectLst/>
                <a:latin typeface="Arial" panose="020B0604020202020204" pitchFamily="34" charset="0"/>
                <a:ea typeface="Aptos" panose="020B0004020202020204" pitchFamily="34" charset="0"/>
              </a:rPr>
              <a:t>-</a:t>
            </a:r>
            <a:r>
              <a:rPr lang="en-US" sz="1800" dirty="0">
                <a:effectLst/>
                <a:latin typeface="Arial" panose="020B0604020202020204" pitchFamily="34" charset="0"/>
                <a:ea typeface="Aptos" panose="020B0004020202020204" pitchFamily="34" charset="0"/>
              </a:rPr>
              <a:t>attempted to provide motivational feedback and instruction (</a:t>
            </a:r>
            <a:r>
              <a:rPr lang="en-CA" sz="1800" dirty="0">
                <a:effectLst/>
                <a:latin typeface="Arial" panose="020B0604020202020204" pitchFamily="34" charset="0"/>
                <a:ea typeface="Aptos" panose="020B0004020202020204" pitchFamily="34" charset="0"/>
              </a:rPr>
              <a:t>Abbas and North, 2017) </a:t>
            </a:r>
            <a:r>
              <a:rPr lang="en-US" sz="1800" dirty="0">
                <a:effectLst/>
                <a:latin typeface="Arial" panose="020B0604020202020204" pitchFamily="34" charset="0"/>
                <a:ea typeface="Aptos" panose="020B0004020202020204" pitchFamily="34" charset="0"/>
              </a:rPr>
              <a:t>without removal from a creative and playful headspace </a:t>
            </a:r>
            <a:r>
              <a:rPr lang="en-CA" sz="1800" dirty="0">
                <a:effectLst/>
                <a:latin typeface="Arial" panose="020B0604020202020204" pitchFamily="34" charset="0"/>
                <a:ea typeface="Aptos" panose="020B0004020202020204" pitchFamily="34" charset="0"/>
              </a:rPr>
              <a:t>(</a:t>
            </a:r>
            <a:r>
              <a:rPr lang="en-CA" sz="1800" dirty="0" err="1">
                <a:effectLst/>
                <a:latin typeface="Arial" panose="020B0604020202020204" pitchFamily="34" charset="0"/>
                <a:ea typeface="Aptos" panose="020B0004020202020204" pitchFamily="34" charset="0"/>
              </a:rPr>
              <a:t>Nørgård</a:t>
            </a:r>
            <a:r>
              <a:rPr lang="en-CA" sz="1800" dirty="0">
                <a:effectLst/>
                <a:latin typeface="Arial" panose="020B0604020202020204" pitchFamily="34" charset="0"/>
                <a:ea typeface="Aptos" panose="020B0004020202020204" pitchFamily="34" charset="0"/>
              </a:rPr>
              <a:t> et al., 2017)</a:t>
            </a:r>
          </a:p>
          <a:p>
            <a:endParaRPr lang="en-CA" sz="1800" dirty="0">
              <a:effectLst/>
              <a:latin typeface="Arial" panose="020B0604020202020204" pitchFamily="34" charset="0"/>
              <a:ea typeface="Aptos" panose="020B0004020202020204" pitchFamily="34" charset="0"/>
            </a:endParaRPr>
          </a:p>
          <a:p>
            <a:r>
              <a:rPr lang="en-CA" sz="1800" dirty="0">
                <a:effectLst/>
                <a:latin typeface="Arial" panose="020B0604020202020204" pitchFamily="34" charset="0"/>
              </a:rPr>
              <a:t>-</a:t>
            </a:r>
            <a:r>
              <a:rPr lang="en-CA" sz="1800" dirty="0">
                <a:effectLst/>
                <a:latin typeface="Arial" panose="020B0604020202020204" pitchFamily="34" charset="0"/>
                <a:ea typeface="Aptos" panose="020B0004020202020204" pitchFamily="34" charset="0"/>
              </a:rPr>
              <a:t>anticipated that technical challenges would become increasingly effortless and enjoyable throughout the course of the study</a:t>
            </a:r>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7</a:t>
            </a:fld>
            <a:endParaRPr lang="en-CA"/>
          </a:p>
        </p:txBody>
      </p:sp>
    </p:spTree>
    <p:extLst>
      <p:ext uri="{BB962C8B-B14F-4D97-AF65-F5344CB8AC3E}">
        <p14:creationId xmlns:p14="http://schemas.microsoft.com/office/powerpoint/2010/main" val="3283088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00" dirty="0">
                <a:effectLst/>
                <a:latin typeface="Arial" panose="020B0604020202020204" pitchFamily="34" charset="0"/>
                <a:ea typeface="Aptos" panose="020B0004020202020204" pitchFamily="34" charset="0"/>
              </a:rPr>
              <a:t>-</a:t>
            </a:r>
            <a:r>
              <a:rPr lang="en-CA" sz="1100" kern="100" dirty="0">
                <a:effectLst/>
                <a:latin typeface="Arial" panose="020B0604020202020204" pitchFamily="34" charset="0"/>
                <a:ea typeface="Aptos" panose="020B0004020202020204" pitchFamily="34" charset="0"/>
              </a:rPr>
              <a:t>as move into themes that data uncovered, like share research question that guided the research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1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kern="100" dirty="0">
                <a:effectLst/>
                <a:latin typeface="Arial" panose="020B0604020202020204" pitchFamily="34" charset="0"/>
                <a:ea typeface="Aptos" panose="020B0004020202020204" pitchFamily="34" charset="0"/>
              </a:rPr>
              <a:t>-topic inspired by my past experiences of teaching singers who seemed bored / indifferent about practicing vocal technique</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kern="100" dirty="0">
                <a:effectLst/>
                <a:latin typeface="Arial" panose="020B0604020202020204" pitchFamily="34" charset="0"/>
                <a:ea typeface="Aptos" panose="020B0004020202020204" pitchFamily="34" charset="0"/>
              </a:rPr>
              <a:t>-difficult to see improvement in motor skills when so detached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1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kern="100" dirty="0">
                <a:effectLst/>
                <a:latin typeface="Arial" panose="020B0604020202020204" pitchFamily="34" charset="0"/>
                <a:ea typeface="Aptos" panose="020B0004020202020204" pitchFamily="34" charset="0"/>
              </a:rPr>
              <a:t>-realized that perhaps it was my approach that was making the experience boring and irrelevant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1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kern="100" dirty="0">
                <a:effectLst/>
                <a:latin typeface="Arial" panose="020B0604020202020204" pitchFamily="34" charset="0"/>
                <a:ea typeface="Aptos" panose="020B0004020202020204" pitchFamily="34" charset="0"/>
              </a:rPr>
              <a:t>-using predominantly master-apprentice and science-centric approaches to teaching, focusing heavily on vocal anatomy during instruction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kern="100" dirty="0">
                <a:effectLst/>
                <a:latin typeface="Arial" panose="020B0604020202020204" pitchFamily="34" charset="0"/>
                <a:ea typeface="Aptos" panose="020B0004020202020204" pitchFamily="34" charset="0"/>
              </a:rPr>
              <a:t>-these approaches place the comfort of teacher above the comfort of the student </a:t>
            </a:r>
            <a:r>
              <a:rPr lang="en-US" sz="1800" dirty="0">
                <a:effectLst/>
                <a:latin typeface="Arial" panose="020B0604020202020204" pitchFamily="34" charset="0"/>
                <a:ea typeface="Aptos" panose="020B0004020202020204" pitchFamily="34" charset="0"/>
              </a:rPr>
              <a:t>(Benson, 2020; </a:t>
            </a:r>
            <a:r>
              <a:rPr lang="en-CA" sz="1800" dirty="0">
                <a:effectLst/>
                <a:latin typeface="Arial" panose="020B0604020202020204" pitchFamily="34" charset="0"/>
                <a:ea typeface="Aptos" panose="020B0004020202020204" pitchFamily="34" charset="0"/>
              </a:rPr>
              <a:t>Lockwood and O’Connor,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-fail to provide a student-centric approach to instruction</a:t>
            </a:r>
            <a:endParaRPr lang="en-CA" sz="11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1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100" dirty="0">
                <a:effectLst/>
                <a:latin typeface="Arial" panose="020B0604020202020204" pitchFamily="34" charset="0"/>
                <a:ea typeface="Aptos" panose="020B0004020202020204" pitchFamily="34" charset="0"/>
              </a:rPr>
              <a:t>-downside: research indicates constant analyzing of vocal anatomy can result in mechanical singing and removal of creative expression and experimentation supported by Lynn </a:t>
            </a:r>
            <a:r>
              <a:rPr lang="en-CA" sz="1100" dirty="0" err="1">
                <a:effectLst/>
                <a:latin typeface="Arial" panose="020B0604020202020204" pitchFamily="34" charset="0"/>
                <a:ea typeface="Aptos" panose="020B0004020202020204" pitchFamily="34" charset="0"/>
              </a:rPr>
              <a:t>Helding</a:t>
            </a:r>
            <a:r>
              <a:rPr lang="en-CA" sz="1100" dirty="0">
                <a:effectLst/>
                <a:latin typeface="Arial" panose="020B0604020202020204" pitchFamily="34" charset="0"/>
                <a:ea typeface="Aptos" panose="020B0004020202020204" pitchFamily="34" charset="0"/>
              </a:rPr>
              <a:t> (2016) and Travis Sherwood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100" kern="100" dirty="0">
              <a:effectLst/>
              <a:latin typeface="Arial" panose="020B0604020202020204" pitchFamily="34" charset="0"/>
              <a:ea typeface="Aptos" panose="020B0004020202020204" pitchFamily="34" charset="0"/>
            </a:endParaRPr>
          </a:p>
        </p:txBody>
      </p:sp>
      <p:sp>
        <p:nvSpPr>
          <p:cNvPr id="4" name="Slide Number Placeholder 3"/>
          <p:cNvSpPr>
            <a:spLocks noGrp="1"/>
          </p:cNvSpPr>
          <p:nvPr>
            <p:ph type="sldNum" sz="quarter" idx="5"/>
          </p:nvPr>
        </p:nvSpPr>
        <p:spPr/>
        <p:txBody>
          <a:bodyPr/>
          <a:lstStyle/>
          <a:p>
            <a:fld id="{0BF7B0FA-7EDC-476B-A18B-A0C730C8DC2C}" type="slidenum">
              <a:rPr lang="en-CA" smtClean="0"/>
              <a:t>8</a:t>
            </a:fld>
            <a:endParaRPr lang="en-CA"/>
          </a:p>
        </p:txBody>
      </p:sp>
    </p:spTree>
    <p:extLst>
      <p:ext uri="{BB962C8B-B14F-4D97-AF65-F5344CB8AC3E}">
        <p14:creationId xmlns:p14="http://schemas.microsoft.com/office/powerpoint/2010/main" val="3209392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-narrative lit review investigating motor learning and playful learning uncovered following themes</a:t>
            </a:r>
          </a:p>
          <a:p>
            <a:endParaRPr lang="en-US" dirty="0"/>
          </a:p>
          <a:p>
            <a:r>
              <a:rPr lang="en-US" dirty="0"/>
              <a:t>-although will not have time to discuss in detail now, will include some of the literature findings in the discussion to follow shortly</a:t>
            </a:r>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11</a:t>
            </a:fld>
            <a:endParaRPr lang="en-CA"/>
          </a:p>
        </p:txBody>
      </p:sp>
    </p:spTree>
    <p:extLst>
      <p:ext uri="{BB962C8B-B14F-4D97-AF65-F5344CB8AC3E}">
        <p14:creationId xmlns:p14="http://schemas.microsoft.com/office/powerpoint/2010/main" val="3382218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-analyzed data from research project and these are the themes uncovered from the coding process</a:t>
            </a:r>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12</a:t>
            </a:fld>
            <a:endParaRPr lang="en-CA"/>
          </a:p>
        </p:txBody>
      </p:sp>
    </p:spTree>
    <p:extLst>
      <p:ext uri="{BB962C8B-B14F-4D97-AF65-F5344CB8AC3E}">
        <p14:creationId xmlns:p14="http://schemas.microsoft.com/office/powerpoint/2010/main" val="3623114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dirty="0">
                <a:effectLst/>
                <a:latin typeface="Arial" panose="020B0604020202020204" pitchFamily="34" charset="0"/>
                <a:ea typeface="Aptos" panose="020B0004020202020204" pitchFamily="34" charset="0"/>
              </a:rPr>
              <a:t> -participants demonstrated curiosity and willingness to explore their voices, </a:t>
            </a:r>
          </a:p>
          <a:p>
            <a:r>
              <a:rPr lang="en-CA" sz="1200" dirty="0">
                <a:effectLst/>
                <a:latin typeface="Arial" panose="020B0604020202020204" pitchFamily="34" charset="0"/>
                <a:ea typeface="Aptos" panose="020B0004020202020204" pitchFamily="34" charset="0"/>
              </a:rPr>
              <a:t>-these are fundamental components of playfulness (</a:t>
            </a:r>
            <a:r>
              <a:rPr lang="en-CA" sz="1200" dirty="0" err="1">
                <a:effectLst/>
                <a:latin typeface="Arial" panose="020B0604020202020204" pitchFamily="34" charset="0"/>
                <a:ea typeface="Aptos" panose="020B0004020202020204" pitchFamily="34" charset="0"/>
              </a:rPr>
              <a:t>Guitard</a:t>
            </a:r>
            <a:r>
              <a:rPr lang="en-CA" sz="1200" dirty="0">
                <a:effectLst/>
                <a:latin typeface="Arial" panose="020B0604020202020204" pitchFamily="34" charset="0"/>
                <a:ea typeface="Aptos" panose="020B0004020202020204" pitchFamily="34" charset="0"/>
              </a:rPr>
              <a:t> et al., 2005). </a:t>
            </a:r>
          </a:p>
          <a:p>
            <a:endParaRPr lang="en-CA" sz="1200" dirty="0">
              <a:effectLst/>
              <a:latin typeface="Arial" panose="020B0604020202020204" pitchFamily="34" charset="0"/>
              <a:ea typeface="Aptos" panose="020B0004020202020204" pitchFamily="34" charset="0"/>
            </a:endParaRPr>
          </a:p>
          <a:p>
            <a:r>
              <a:rPr lang="en-CA" sz="1200" dirty="0">
                <a:effectLst/>
                <a:latin typeface="Arial" panose="020B0604020202020204" pitchFamily="34" charset="0"/>
                <a:ea typeface="Aptos" panose="020B0004020202020204" pitchFamily="34" charset="0"/>
              </a:rPr>
              <a:t>-curiosity characterized by a sense of wonder and interest, driven by the new, the novel, and the unknown</a:t>
            </a:r>
          </a:p>
          <a:p>
            <a:r>
              <a:rPr lang="en-CA" sz="1200" dirty="0">
                <a:effectLst/>
                <a:latin typeface="Arial" panose="020B0604020202020204" pitchFamily="34" charset="0"/>
                <a:ea typeface="Aptos" panose="020B0004020202020204" pitchFamily="34" charset="0"/>
              </a:rPr>
              <a:t>-reflected genuine desire to understand cause-and-effect relationships, explore possibilities, and observe outcomes as part of a process (</a:t>
            </a:r>
            <a:r>
              <a:rPr lang="en-CA" sz="1200" dirty="0" err="1">
                <a:effectLst/>
                <a:latin typeface="Arial" panose="020B0604020202020204" pitchFamily="34" charset="0"/>
                <a:ea typeface="Calibri" panose="020F0502020204030204" pitchFamily="34" charset="0"/>
              </a:rPr>
              <a:t>Higueras</a:t>
            </a:r>
            <a:r>
              <a:rPr lang="en-CA" sz="1200" dirty="0">
                <a:effectLst/>
                <a:latin typeface="Arial" panose="020B0604020202020204" pitchFamily="34" charset="0"/>
                <a:ea typeface="Calibri" panose="020F0502020204030204" pitchFamily="34" charset="0"/>
              </a:rPr>
              <a:t> and Villaverde, 2022)</a:t>
            </a:r>
            <a:r>
              <a:rPr lang="en-CA" sz="1200" dirty="0">
                <a:effectLst/>
                <a:latin typeface="Arial" panose="020B0604020202020204" pitchFamily="34" charset="0"/>
                <a:ea typeface="Aptos" panose="020B0004020202020204" pitchFamily="34" charset="0"/>
              </a:rPr>
              <a:t>. </a:t>
            </a:r>
          </a:p>
          <a:p>
            <a:endParaRPr lang="en-CA"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 panose="020B0604020202020204" pitchFamily="34" charset="0"/>
                <a:ea typeface="Aptos" panose="020B0004020202020204" pitchFamily="34" charset="0"/>
              </a:rPr>
              <a:t>Participant</a:t>
            </a:r>
            <a:r>
              <a:rPr lang="en-CA" sz="1200" dirty="0">
                <a:effectLst/>
                <a:latin typeface="Arial" panose="020B0604020202020204" pitchFamily="34" charset="0"/>
                <a:ea typeface="Aptos" panose="020B0004020202020204" pitchFamily="34" charset="0"/>
              </a:rPr>
              <a:t> 1: occasionally experienced frustration when her voice did not respond in the way she desired.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-when she engaged in play-based exercises to refine these skills, frustration was alleviated.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-(this chocolate mixing activity one of playful activities I designed to help facilitate motor 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-exercises provided participants with the freedom to explore, "play," and discover vocal potential without the internal pressure to meet specific performance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P1 appreciated the ability to observe her technique without needing to fully focus her attention on it. </a:t>
            </a:r>
            <a:r>
              <a:rPr lang="en-CA" sz="1200" kern="100" dirty="0">
                <a:effectLst/>
                <a:latin typeface="Arial" panose="020B0604020202020204" pitchFamily="34" charset="0"/>
                <a:ea typeface="Calibri" panose="020F0502020204030204" pitchFamily="34" charset="0"/>
              </a:rPr>
              <a:t>. Her curiosity resulted in creativity, the ability to delve into new ideas (as defined by </a:t>
            </a:r>
            <a:r>
              <a:rPr lang="en-CA" sz="1200" kern="100" dirty="0" err="1">
                <a:effectLst/>
                <a:latin typeface="Arial" panose="020B0604020202020204" pitchFamily="34" charset="0"/>
                <a:ea typeface="Calibri" panose="020F0502020204030204" pitchFamily="34" charset="0"/>
              </a:rPr>
              <a:t>Higueras</a:t>
            </a:r>
            <a:r>
              <a:rPr lang="en-CA" sz="1200" kern="100" dirty="0">
                <a:effectLst/>
                <a:latin typeface="Arial" panose="020B0604020202020204" pitchFamily="34" charset="0"/>
                <a:ea typeface="Calibri" panose="020F0502020204030204" pitchFamily="34" charset="0"/>
              </a:rPr>
              <a:t> and Villaverde,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Calibri" panose="020F0502020204030204" pitchFamily="34" charset="0"/>
            </a:endParaRPr>
          </a:p>
          <a:p>
            <a:pPr>
              <a:lnSpc>
                <a:spcPct val="150000"/>
              </a:lnSpc>
              <a:spcAft>
                <a:spcPts val="800"/>
              </a:spcAft>
            </a:pPr>
            <a:r>
              <a:rPr lang="en-CA" sz="1200" kern="100" dirty="0">
                <a:effectLst/>
                <a:latin typeface="Arial" panose="020B0604020202020204" pitchFamily="34" charset="0"/>
                <a:ea typeface="Aptos" panose="020B0004020202020204" pitchFamily="34" charset="0"/>
              </a:rPr>
              <a:t>-various playful strategies helped both participants to uncover new ideas : read P2 Quote</a:t>
            </a:r>
          </a:p>
          <a:p>
            <a:pPr>
              <a:lnSpc>
                <a:spcPct val="150000"/>
              </a:lnSpc>
              <a:spcAft>
                <a:spcPts val="800"/>
              </a:spcAft>
            </a:pPr>
            <a:endParaRPr lang="en-CA" sz="1200" kern="100" dirty="0">
              <a:effectLst/>
              <a:latin typeface="Arial" panose="020B0604020202020204" pitchFamily="34" charset="0"/>
              <a:ea typeface="Aptos" panose="020B0004020202020204" pitchFamily="34" charset="0"/>
            </a:endParaRPr>
          </a:p>
          <a:p>
            <a:pPr>
              <a:lnSpc>
                <a:spcPct val="150000"/>
              </a:lnSpc>
              <a:spcAft>
                <a:spcPts val="800"/>
              </a:spcAft>
            </a:pPr>
            <a:r>
              <a:rPr lang="en-CA" sz="1800" dirty="0">
                <a:effectLst/>
                <a:latin typeface="Arial" panose="020B0604020202020204" pitchFamily="34" charset="0"/>
                <a:ea typeface="Calibri" panose="020F0502020204030204" pitchFamily="34" charset="0"/>
              </a:rPr>
              <a:t>-Using variety of playful activities to support vocal exercises unlocked emotional responses and tonal qualities for Participant 1 </a:t>
            </a:r>
          </a:p>
          <a:p>
            <a:pPr>
              <a:lnSpc>
                <a:spcPct val="150000"/>
              </a:lnSpc>
              <a:spcAft>
                <a:spcPts val="800"/>
              </a:spcAft>
            </a:pPr>
            <a:r>
              <a:rPr lang="en-CA" sz="1800" dirty="0">
                <a:effectLst/>
                <a:latin typeface="Arial" panose="020B0604020202020204" pitchFamily="34" charset="0"/>
                <a:ea typeface="Calibri" panose="020F0502020204030204" pitchFamily="34" charset="0"/>
              </a:rPr>
              <a:t>-she used these as mental cues to rediscover similar vocal qualities in the future. </a:t>
            </a:r>
          </a:p>
          <a:p>
            <a:pPr>
              <a:lnSpc>
                <a:spcPct val="150000"/>
              </a:lnSpc>
              <a:spcAft>
                <a:spcPts val="800"/>
              </a:spcAft>
            </a:pPr>
            <a:r>
              <a:rPr lang="en-CA" sz="1800" dirty="0">
                <a:effectLst/>
                <a:latin typeface="Arial" panose="020B0604020202020204" pitchFamily="34" charset="0"/>
                <a:ea typeface="Calibri" panose="020F0502020204030204" pitchFamily="34" charset="0"/>
              </a:rPr>
              <a:t>-She voiced this exploration and discovery process as a question, asking herself “how can I use this to help me access this technique more easily to figure out what works here to just, kind of, figure that stuff out?” </a:t>
            </a:r>
            <a:endParaRPr lang="en-CA" sz="1200" kern="100" dirty="0">
              <a:effectLst/>
              <a:latin typeface="Arial" panose="020B0604020202020204" pitchFamily="34" charset="0"/>
              <a:ea typeface="Aptos" panose="020B0004020202020204" pitchFamily="34" charset="0"/>
            </a:endParaRPr>
          </a:p>
          <a:p>
            <a:pPr>
              <a:lnSpc>
                <a:spcPct val="150000"/>
              </a:lnSpc>
              <a:spcAft>
                <a:spcPts val="800"/>
              </a:spcAft>
            </a:pPr>
            <a:endParaRPr lang="en-CA" sz="1200" kern="100" dirty="0">
              <a:effectLst/>
              <a:latin typeface="Arial" panose="020B0604020202020204" pitchFamily="34" charset="0"/>
              <a:ea typeface="Aptos" panose="020B0004020202020204" pitchFamily="34" charset="0"/>
            </a:endParaRPr>
          </a:p>
          <a:p>
            <a:r>
              <a:rPr lang="en-CA" sz="1200" dirty="0">
                <a:effectLst/>
                <a:latin typeface="Arial" panose="020B0604020202020204" pitchFamily="34" charset="0"/>
                <a:ea typeface="Aptos" panose="020B0004020202020204" pitchFamily="34" charset="0"/>
              </a:rPr>
              <a:t>-This exploratory approach helped participants to let go of perfectionism and the pressure to “get it right,” </a:t>
            </a:r>
          </a:p>
          <a:p>
            <a:r>
              <a:rPr lang="en-CA" sz="1200" dirty="0">
                <a:effectLst/>
                <a:latin typeface="Arial" panose="020B0604020202020204" pitchFamily="34" charset="0"/>
                <a:ea typeface="Aptos" panose="020B0004020202020204" pitchFamily="34" charset="0"/>
              </a:rPr>
              <a:t>-granted them permission to experiment and take creative risks (Youell, 2008).</a:t>
            </a:r>
            <a:endParaRPr lang="en-CA" sz="1200" kern="100" dirty="0">
              <a:effectLst/>
              <a:latin typeface="Arial" panose="020B0604020202020204" pitchFamily="34" charset="0"/>
              <a:ea typeface="Aptos" panose="020B00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13</a:t>
            </a:fld>
            <a:endParaRPr lang="en-CA"/>
          </a:p>
        </p:txBody>
      </p:sp>
    </p:spTree>
    <p:extLst>
      <p:ext uri="{BB962C8B-B14F-4D97-AF65-F5344CB8AC3E}">
        <p14:creationId xmlns:p14="http://schemas.microsoft.com/office/powerpoint/2010/main" val="662142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and I found that it was often challenging to sing vocal technique exercises with any kind of emotion</a:t>
            </a:r>
          </a:p>
          <a:p>
            <a:r>
              <a:rPr lang="en-US" dirty="0"/>
              <a:t>-likely because we had previously engaged a mechanical focus / manipulating anatomy (like “lift soft palate”)</a:t>
            </a:r>
          </a:p>
          <a:p>
            <a:endParaRPr lang="en-US" dirty="0"/>
          </a:p>
          <a:p>
            <a:r>
              <a:rPr lang="en-US" dirty="0"/>
              <a:t>-a fun finding was that playful activities often engaged expressive singing and helped participants trust their intuition</a:t>
            </a:r>
          </a:p>
          <a:p>
            <a:r>
              <a:rPr lang="en-US" dirty="0"/>
              <a:t>-responded with their emotions, and this opened the door to more and more expressive and creative options</a:t>
            </a:r>
          </a:p>
          <a:p>
            <a:endParaRPr lang="en-US" dirty="0"/>
          </a:p>
          <a:p>
            <a:r>
              <a:rPr lang="en-US" dirty="0"/>
              <a:t>-read quote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r>
            <a:r>
              <a:rPr lang="en-CA" sz="1800" kern="100" dirty="0">
                <a:effectLst/>
                <a:latin typeface="Arial" panose="020B0604020202020204" pitchFamily="34" charset="0"/>
                <a:ea typeface="Aptos" panose="020B0004020202020204" pitchFamily="34" charset="0"/>
              </a:rPr>
              <a:t>intuitive approach provided a sense of ease while practicing vocal technique,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-it minimized the need for over-analysis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-allowed singers to immerse themselves in their practice and exploration while motor learning was taking place (Crocco and Meyer,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dirty="0">
                <a:effectLst/>
                <a:latin typeface="Arial" panose="020B0604020202020204" pitchFamily="34" charset="0"/>
                <a:ea typeface="Aptos" panose="020B0004020202020204" pitchFamily="34" charset="0"/>
              </a:rPr>
              <a:t>-When fun was included in practice sessions, attention shifted away from technical perfectionism and toward  discovery and inquiry (</a:t>
            </a:r>
            <a:r>
              <a:rPr lang="en-CA" sz="1800" dirty="0" err="1">
                <a:effectLst/>
                <a:latin typeface="Arial" panose="020B0604020202020204" pitchFamily="34" charset="0"/>
                <a:ea typeface="Aptos" panose="020B0004020202020204" pitchFamily="34" charset="0"/>
              </a:rPr>
              <a:t>Helding</a:t>
            </a:r>
            <a:r>
              <a:rPr lang="en-CA" sz="1800" dirty="0">
                <a:effectLst/>
                <a:latin typeface="Arial" panose="020B0604020202020204" pitchFamily="34" charset="0"/>
                <a:ea typeface="Aptos" panose="020B0004020202020204" pitchFamily="34" charset="0"/>
              </a:rPr>
              <a:t>,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-practice sessions emphasizing playful motor learning encouraged participants to try alternative approaches to practicing their technical exercises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-without fear of failure or concern for immediate results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-This reduced stress and revealed new pathways for discovery and unexpected outcomes (Abbas and North,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-while forming neural pathways and solidifying desired motor skills (Campion and </a:t>
            </a:r>
            <a:r>
              <a:rPr lang="en-CA" sz="1800" kern="100" dirty="0" err="1">
                <a:effectLst/>
                <a:latin typeface="Arial" panose="020B0604020202020204" pitchFamily="34" charset="0"/>
                <a:ea typeface="Aptos" panose="020B0004020202020204" pitchFamily="34" charset="0"/>
              </a:rPr>
              <a:t>Levita</a:t>
            </a:r>
            <a:r>
              <a:rPr lang="en-CA" sz="1800" kern="100" dirty="0">
                <a:effectLst/>
                <a:latin typeface="Arial" panose="020B0604020202020204" pitchFamily="34" charset="0"/>
                <a:ea typeface="Aptos" panose="020B0004020202020204" pitchFamily="34" charset="0"/>
              </a:rPr>
              <a:t>, 2013; </a:t>
            </a:r>
            <a:r>
              <a:rPr lang="en-CA" sz="1800" kern="100" dirty="0" err="1">
                <a:effectLst/>
                <a:latin typeface="Arial" panose="020B0604020202020204" pitchFamily="34" charset="0"/>
                <a:ea typeface="Aptos" panose="020B0004020202020204" pitchFamily="34" charset="0"/>
              </a:rPr>
              <a:t>Spinka</a:t>
            </a:r>
            <a:r>
              <a:rPr lang="en-CA" sz="1800" kern="100" dirty="0">
                <a:effectLst/>
                <a:latin typeface="Arial" panose="020B0604020202020204" pitchFamily="34" charset="0"/>
                <a:ea typeface="Aptos" panose="020B0004020202020204" pitchFamily="34" charset="0"/>
              </a:rPr>
              <a:t> et al., 2001).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14</a:t>
            </a:fld>
            <a:endParaRPr lang="en-CA"/>
          </a:p>
        </p:txBody>
      </p:sp>
    </p:spTree>
    <p:extLst>
      <p:ext uri="{BB962C8B-B14F-4D97-AF65-F5344CB8AC3E}">
        <p14:creationId xmlns:p14="http://schemas.microsoft.com/office/powerpoint/2010/main" val="48706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-acknowledge the high comfort level between myself and the participants during the facilitation of these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-trust allowed for great collaboration in exploration and discovery process of playful motor learning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-(explain scenario cards on screen)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-Maintaining positively framed and motivational feedback, as emphasized by Abbas and North (2017), was crucial to fostering a supportive learning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-The collaborative nature of the process — where a participant and myself were experimenting, exploring, and responding to new information together — was essential, for facilitating playfulness (Youell, 2008).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-this dynamic created secure environment, which was needed for participants to take creative risks and experiment (Maxfield, 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-reflective listing was an important part of this process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-asked open-ended questions about how exercises made participants feel / their perceptions of each learning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-gained insight into participants’ perspectives while supporting their independence in acquiring knowledge (McCoy et al.,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a:t>
            </a:r>
            <a:r>
              <a:rPr lang="en-CA" sz="1200" dirty="0">
                <a:effectLst/>
                <a:latin typeface="Arial" panose="020B0604020202020204" pitchFamily="34" charset="0"/>
                <a:ea typeface="Aptos" panose="020B0004020202020204" pitchFamily="34" charset="0"/>
              </a:rPr>
              <a:t>This practice of reflective listening heightens motor learning development and retention (Bergan, 2010)</a:t>
            </a: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-As </a:t>
            </a:r>
            <a:r>
              <a:rPr lang="en-US" sz="1200" dirty="0">
                <a:effectLst/>
                <a:latin typeface="Arial" panose="020B0604020202020204" pitchFamily="34" charset="0"/>
                <a:ea typeface="Aptos" panose="020B0004020202020204" pitchFamily="34" charset="0"/>
              </a:rPr>
              <a:t>participant</a:t>
            </a:r>
            <a:r>
              <a:rPr lang="en-CA" sz="1200" dirty="0">
                <a:effectLst/>
                <a:latin typeface="Arial" panose="020B0604020202020204" pitchFamily="34" charset="0"/>
                <a:ea typeface="Aptos" panose="020B0004020202020204" pitchFamily="34" charset="0"/>
              </a:rPr>
              <a:t> 1 expressed in her closing interview, “We’re finding out together. We’re exploring this together.”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-This statement captures the collective energy of mutual discovery and the shared journey of exploration.</a:t>
            </a:r>
            <a:endParaRPr lang="en-CA" sz="1200" kern="100" dirty="0">
              <a:effectLst/>
              <a:latin typeface="Arial" panose="020B0604020202020204" pitchFamily="34" charset="0"/>
              <a:ea typeface="Aptos" panose="020B00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15</a:t>
            </a:fld>
            <a:endParaRPr lang="en-CA"/>
          </a:p>
        </p:txBody>
      </p:sp>
    </p:spTree>
    <p:extLst>
      <p:ext uri="{BB962C8B-B14F-4D97-AF65-F5344CB8AC3E}">
        <p14:creationId xmlns:p14="http://schemas.microsoft.com/office/powerpoint/2010/main" val="4178650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CA" sz="1200" kern="100" dirty="0">
                <a:effectLst/>
                <a:latin typeface="Arial" panose="020B0604020202020204" pitchFamily="34" charset="0"/>
                <a:ea typeface="Aptos" panose="020B0004020202020204" pitchFamily="34" charset="0"/>
              </a:rPr>
              <a:t>-The term "fun" was frequently used by participants, prompting a deeper exploration of the elements that constitute the concept of “fun.”</a:t>
            </a:r>
          </a:p>
          <a:p>
            <a:pPr>
              <a:lnSpc>
                <a:spcPct val="150000"/>
              </a:lnSpc>
              <a:spcAft>
                <a:spcPts val="800"/>
              </a:spcAft>
            </a:pPr>
            <a:r>
              <a:rPr lang="en-CA" sz="1200" kern="100" dirty="0">
                <a:effectLst/>
                <a:latin typeface="Arial" panose="020B0604020202020204" pitchFamily="34" charset="0"/>
                <a:ea typeface="Aptos" panose="020B0004020202020204" pitchFamily="34" charset="0"/>
              </a:rPr>
              <a:t>-When designing play-based vocal activities and exercises, it was initially challenging to predict what adolescent singers would perceive as “fun” or “playful.” </a:t>
            </a:r>
          </a:p>
          <a:p>
            <a:pPr>
              <a:lnSpc>
                <a:spcPct val="150000"/>
              </a:lnSpc>
              <a:spcAft>
                <a:spcPts val="800"/>
              </a:spcAft>
            </a:pPr>
            <a:endParaRPr lang="en-CA" sz="1200" kern="100" dirty="0">
              <a:effectLst/>
              <a:latin typeface="Arial" panose="020B0604020202020204" pitchFamily="34" charset="0"/>
              <a:ea typeface="Aptos" panose="020B0004020202020204" pitchFamily="34" charset="0"/>
            </a:endParaRPr>
          </a:p>
          <a:p>
            <a:pPr>
              <a:lnSpc>
                <a:spcPct val="150000"/>
              </a:lnSpc>
              <a:spcAft>
                <a:spcPts val="800"/>
              </a:spcAft>
            </a:pPr>
            <a:r>
              <a:rPr lang="en-CA" sz="1200" kern="100" dirty="0">
                <a:effectLst/>
                <a:latin typeface="Arial" panose="020B0604020202020204" pitchFamily="34" charset="0"/>
                <a:ea typeface="Aptos" panose="020B0004020202020204" pitchFamily="34" charset="0"/>
              </a:rPr>
              <a:t>-data confirmed that “fun” arises … (read paragraph 1)</a:t>
            </a:r>
          </a:p>
          <a:p>
            <a:pPr>
              <a:lnSpc>
                <a:spcPct val="150000"/>
              </a:lnSpc>
              <a:spcAft>
                <a:spcPts val="800"/>
              </a:spcAft>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dirty="0">
                <a:effectLst/>
                <a:latin typeface="Arial" panose="020B0604020202020204" pitchFamily="34" charset="0"/>
                <a:ea typeface="Aptos" panose="020B0004020202020204" pitchFamily="34" charset="0"/>
              </a:rPr>
              <a:t>Imagination played a pivotal role in the success of these activities. (explain emoji cards). When participant 2 was asked why practicing technique now felt enjoyable compared to the beginning of the project, she responded “it’s fun…” (read quote)</a:t>
            </a: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-suspect that without imagination and playful fun, the exercises would have been much less engaging and effective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-may have resulted in non-effective transfer of knowledge between researcher and participant (</a:t>
            </a:r>
            <a:r>
              <a:rPr lang="en-CA" sz="1200" kern="100" dirty="0" err="1">
                <a:effectLst/>
                <a:latin typeface="Arial" panose="020B0604020202020204" pitchFamily="34" charset="0"/>
                <a:ea typeface="Aptos" panose="020B0004020202020204" pitchFamily="34" charset="0"/>
              </a:rPr>
              <a:t>Verdolini</a:t>
            </a:r>
            <a:r>
              <a:rPr lang="en-CA" sz="1200" kern="100" dirty="0">
                <a:effectLst/>
                <a:latin typeface="Arial" panose="020B0604020202020204" pitchFamily="34" charset="0"/>
                <a:ea typeface="Aptos" panose="020B0004020202020204" pitchFamily="34" charset="0"/>
              </a:rPr>
              <a:t>, 2000).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-Participant 1 said: “</a:t>
            </a:r>
            <a:r>
              <a:rPr lang="en-CA" sz="1200" dirty="0">
                <a:effectLst/>
                <a:latin typeface="Arial" panose="020B0604020202020204" pitchFamily="34" charset="0"/>
                <a:ea typeface="Aptos" panose="020B0004020202020204" pitchFamily="34" charset="0"/>
              </a:rPr>
              <a:t>I was really excited at all the different discoveries and different tones I was able to find and then kind of figure out how to replicate… so many different things came to surface that I had never really played with before, so that was very fun</a:t>
            </a:r>
            <a:r>
              <a:rPr lang="en-CA" sz="1200" dirty="0">
                <a:latin typeface="Arial" panose="020B0604020202020204" pitchFamily="34" charset="0"/>
                <a:ea typeface="Aptos" panose="020B0004020202020204" pitchFamily="34" charset="0"/>
              </a:rPr>
              <a:t>” (Participant 1).</a:t>
            </a:r>
            <a:endParaRPr lang="en-CA"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-Participants observed that challenging and novel tasks were both fulfilling and fun</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-the surprise of how their voices would respond to different playful activities was described as “fun” too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200" kern="100" dirty="0">
                <a:effectLst/>
                <a:latin typeface="Arial" panose="020B0604020202020204" pitchFamily="34" charset="0"/>
                <a:ea typeface="Aptos" panose="020B0004020202020204" pitchFamily="34" charset="0"/>
              </a:rPr>
              <a:t>-</a:t>
            </a:r>
            <a:r>
              <a:rPr lang="en-CA" sz="1800" dirty="0">
                <a:effectLst/>
                <a:latin typeface="Arial" panose="020B0604020202020204" pitchFamily="34" charset="0"/>
                <a:ea typeface="Aptos" panose="020B0004020202020204" pitchFamily="34" charset="0"/>
              </a:rPr>
              <a:t>Whenever participants’ imaginations were actively engaged, they entered a state of deep focus and intrinsic motivation that felt more like play (Csikszentmihalyi, 2008)</a:t>
            </a: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-These scenarios where participants found flow in their technical practice were consistently described as “fun.”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-The absence of pressure and stress created the mental and emotional space necessary for imaginative engagement, which further facilitated this sense of enjoyment (</a:t>
            </a:r>
            <a:r>
              <a:rPr lang="en-CA" sz="1800" kern="100" dirty="0" err="1">
                <a:effectLst/>
                <a:latin typeface="Arial" panose="020B0604020202020204" pitchFamily="34" charset="0"/>
                <a:ea typeface="Aptos" panose="020B0004020202020204" pitchFamily="34" charset="0"/>
              </a:rPr>
              <a:t>Fullagar</a:t>
            </a:r>
            <a:r>
              <a:rPr lang="en-CA" sz="1800" kern="100" dirty="0">
                <a:effectLst/>
                <a:latin typeface="Arial" panose="020B0604020202020204" pitchFamily="34" charset="0"/>
                <a:ea typeface="Aptos" panose="020B0004020202020204" pitchFamily="34" charset="0"/>
              </a:rPr>
              <a:t> et al., 2013).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-in summary, offering playful motor learning experiences during vocal technique training has the potential to engage students in a fun and interactive process of vocal mastery (Crocco and Meyer,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sz="1800" kern="100" dirty="0">
                <a:effectLst/>
                <a:latin typeface="Arial" panose="020B0604020202020204" pitchFamily="34" charset="0"/>
                <a:ea typeface="Aptos" panose="020B0004020202020204" pitchFamily="34" charset="0"/>
              </a:rPr>
              <a:t>-although did not have time to discuss vocal exercises in detail during this presentation, participants’ vocal technique improved through playful learning experiences, and enjoyment levels went 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8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16</a:t>
            </a:fld>
            <a:endParaRPr lang="en-CA"/>
          </a:p>
        </p:txBody>
      </p:sp>
    </p:spTree>
    <p:extLst>
      <p:ext uri="{BB962C8B-B14F-4D97-AF65-F5344CB8AC3E}">
        <p14:creationId xmlns:p14="http://schemas.microsoft.com/office/powerpoint/2010/main" val="499775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CA" sz="1200" kern="100" dirty="0">
                <a:effectLst/>
                <a:latin typeface="Arial" panose="020B0604020202020204" pitchFamily="34" charset="0"/>
                <a:ea typeface="Aptos" panose="020B0004020202020204" pitchFamily="34" charset="0"/>
              </a:rPr>
              <a:t>Although limited in scope, this research project provides empirical support for playfulness as an effective motor learning modality for singers building technical skills </a:t>
            </a: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CA" sz="1200" kern="100" dirty="0">
                <a:effectLst/>
                <a:latin typeface="Arial" panose="020B0604020202020204" pitchFamily="34" charset="0"/>
                <a:ea typeface="Aptos" panose="020B0004020202020204" pitchFamily="34" charset="0"/>
              </a:rPr>
              <a:t>-suggests exciting possibilities for future avenues of research to be explored</a:t>
            </a: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CA" sz="1200" kern="100" dirty="0">
                <a:effectLst/>
                <a:latin typeface="Arial" panose="020B0604020202020204" pitchFamily="34" charset="0"/>
                <a:ea typeface="Aptos" panose="020B0004020202020204" pitchFamily="34" charset="0"/>
              </a:rPr>
              <a:t>-</a:t>
            </a:r>
            <a:r>
              <a:rPr lang="en-US" sz="1200" kern="100" dirty="0">
                <a:effectLst/>
                <a:latin typeface="Arial" panose="020B0604020202020204" pitchFamily="34" charset="0"/>
                <a:ea typeface="Aptos" panose="020B0004020202020204" pitchFamily="34" charset="0"/>
              </a:rPr>
              <a:t>Larger data sampling from multiple genders, age groups, and experience levels is needed to yield results of stronger significance, as it is quite possible that a different and larger cohort would garner different results </a:t>
            </a:r>
            <a:r>
              <a:rPr lang="en-US" sz="2000" dirty="0">
                <a:effectLst/>
                <a:latin typeface="Arial" panose="020B0604020202020204" pitchFamily="34" charset="0"/>
                <a:ea typeface="Aptos" panose="020B0004020202020204" pitchFamily="34" charset="0"/>
              </a:rPr>
              <a:t>(Bell, 2010)</a:t>
            </a:r>
            <a:r>
              <a:rPr lang="en-US" sz="1200" kern="100" dirty="0">
                <a:effectLst/>
                <a:latin typeface="Arial" panose="020B0604020202020204" pitchFamily="34" charset="0"/>
                <a:ea typeface="Aptos" panose="020B0004020202020204" pitchFamily="34" charset="0"/>
              </a:rPr>
              <a:t> </a:t>
            </a:r>
          </a:p>
          <a:p>
            <a:pPr>
              <a:lnSpc>
                <a:spcPct val="150000"/>
              </a:lnSpc>
              <a:spcAft>
                <a:spcPts val="800"/>
              </a:spcAft>
              <a:tabLst>
                <a:tab pos="457200" algn="l"/>
              </a:tabLst>
            </a:pPr>
            <a:endParaRPr lang="en-US" sz="1200" kern="100" dirty="0">
              <a:effectLst/>
              <a:latin typeface="Arial" panose="020B0604020202020204" pitchFamily="34" charset="0"/>
              <a:ea typeface="Aptos" panose="020B0004020202020204" pitchFamily="34" charset="0"/>
            </a:endParaRPr>
          </a:p>
          <a:p>
            <a:pPr>
              <a:lnSpc>
                <a:spcPct val="150000"/>
              </a:lnSpc>
              <a:spcAft>
                <a:spcPts val="800"/>
              </a:spcAft>
              <a:tabLst>
                <a:tab pos="457200" algn="l"/>
              </a:tabLst>
            </a:pPr>
            <a:r>
              <a:rPr lang="en-US" sz="1200" kern="100" dirty="0">
                <a:effectLst/>
                <a:latin typeface="Arial" panose="020B0604020202020204" pitchFamily="34" charset="0"/>
                <a:ea typeface="Aptos" panose="020B0004020202020204" pitchFamily="34" charset="0"/>
              </a:rPr>
              <a:t>Upon reflection, I realized that both participants exhibited relaxed and fun-loving personality traits. Research indicates that effectiveness of play can be affected by personality type, with driven, high-achieving personalities less likely to benefit from playfulness than equanimous personalities (Barnett, 2011). </a:t>
            </a:r>
          </a:p>
          <a:p>
            <a:pPr>
              <a:lnSpc>
                <a:spcPct val="150000"/>
              </a:lnSpc>
              <a:spcAft>
                <a:spcPts val="800"/>
              </a:spcAft>
              <a:tabLst>
                <a:tab pos="457200" algn="l"/>
              </a:tabLst>
            </a:pPr>
            <a:r>
              <a:rPr lang="en-US" sz="1200" kern="100" dirty="0">
                <a:effectLst/>
                <a:latin typeface="Arial" panose="020B0604020202020204" pitchFamily="34" charset="0"/>
                <a:ea typeface="Aptos" panose="020B0004020202020204" pitchFamily="34" charset="0"/>
              </a:rPr>
              <a:t>-It was unintentional to have two participants with similar relaxed, type-B personalities (Barnett, 2011), and it is difficult to know how participants with a driven type- A personality would respond to a similar protocol, which limits the effectiveness of the research. </a:t>
            </a:r>
          </a:p>
          <a:p>
            <a:pPr>
              <a:lnSpc>
                <a:spcPct val="150000"/>
              </a:lnSpc>
              <a:spcAft>
                <a:spcPts val="800"/>
              </a:spcAft>
              <a:tabLst>
                <a:tab pos="457200" algn="l"/>
              </a:tabLst>
            </a:pPr>
            <a:endParaRPr lang="en-CA"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endParaRPr lang="en-US"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US" sz="1200" kern="100" dirty="0">
                <a:effectLst/>
                <a:latin typeface="Arial" panose="020B0604020202020204" pitchFamily="34" charset="0"/>
                <a:ea typeface="Aptos" panose="020B0004020202020204" pitchFamily="34" charset="0"/>
              </a:rPr>
              <a:t>For Future Research:</a:t>
            </a: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US" sz="1200" kern="100" dirty="0">
                <a:effectLst/>
                <a:latin typeface="Arial" panose="020B0604020202020204" pitchFamily="34" charset="0"/>
                <a:ea typeface="Aptos" panose="020B0004020202020204" pitchFamily="34" charset="0"/>
              </a:rPr>
              <a:t>-Establishing a control group would be beneficial to determine if similar technical improvements could be achieved without the use of play-based directives. </a:t>
            </a: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endParaRPr lang="en-US" sz="1200" kern="1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50000"/>
              </a:lnSpc>
              <a:spcBef>
                <a:spcPts val="0"/>
              </a:spcBef>
              <a:spcAft>
                <a:spcPts val="800"/>
              </a:spcAft>
              <a:buClrTx/>
              <a:buSzTx/>
              <a:buFontTx/>
              <a:buNone/>
              <a:tabLst>
                <a:tab pos="457200" algn="l"/>
              </a:tabLst>
              <a:defRPr/>
            </a:pPr>
            <a:r>
              <a:rPr lang="en-US" sz="1200" kern="100" dirty="0">
                <a:effectLst/>
                <a:latin typeface="Arial" panose="020B0604020202020204" pitchFamily="34" charset="0"/>
                <a:ea typeface="Aptos" panose="020B0004020202020204" pitchFamily="34" charset="0"/>
              </a:rPr>
              <a:t>-In summary: Future studies examining the impact of playful motor learning experiences and their consequent impact on student enjoyment and technical skills development would benefit from inclusion of a control group and preliminary personality assessment, with a larger cohort of participants.</a:t>
            </a:r>
            <a:endParaRPr lang="en-CA" sz="1200" kern="100" dirty="0">
              <a:effectLst/>
              <a:latin typeface="Arial" panose="020B0604020202020204" pitchFamily="34" charset="0"/>
              <a:ea typeface="Aptos" panose="020B0004020202020204" pitchFamily="34" charset="0"/>
            </a:endParaRPr>
          </a:p>
          <a:p>
            <a:pPr>
              <a:lnSpc>
                <a:spcPct val="150000"/>
              </a:lnSpc>
              <a:spcAft>
                <a:spcPts val="800"/>
              </a:spcAft>
              <a:tabLst>
                <a:tab pos="457200" algn="l"/>
              </a:tabLst>
            </a:pPr>
            <a:endParaRPr lang="en-US" sz="1200" kern="100" dirty="0">
              <a:effectLst/>
              <a:latin typeface="Arial" panose="020B0604020202020204" pitchFamily="34" charset="0"/>
              <a:ea typeface="Aptos" panose="020B0004020202020204" pitchFamily="34" charset="0"/>
            </a:endParaRPr>
          </a:p>
          <a:p>
            <a:pPr>
              <a:lnSpc>
                <a:spcPct val="150000"/>
              </a:lnSpc>
              <a:spcAft>
                <a:spcPts val="800"/>
              </a:spcAft>
              <a:tabLst>
                <a:tab pos="457200" algn="l"/>
              </a:tabLst>
            </a:pPr>
            <a:endParaRPr lang="en-CA" sz="1200" kern="100" dirty="0">
              <a:effectLst/>
              <a:latin typeface="Arial" panose="020B0604020202020204" pitchFamily="34" charset="0"/>
              <a:ea typeface="Aptos" panose="020B0004020202020204" pitchFamily="34" charset="0"/>
            </a:endParaRPr>
          </a:p>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17</a:t>
            </a:fld>
            <a:endParaRPr lang="en-CA"/>
          </a:p>
        </p:txBody>
      </p:sp>
    </p:spTree>
    <p:extLst>
      <p:ext uri="{BB962C8B-B14F-4D97-AF65-F5344CB8AC3E}">
        <p14:creationId xmlns:p14="http://schemas.microsoft.com/office/powerpoint/2010/main" val="557916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0BF7B0FA-7EDC-476B-A18B-A0C730C8DC2C}" type="slidenum">
              <a:rPr lang="en-CA" smtClean="0"/>
              <a:t>18</a:t>
            </a:fld>
            <a:endParaRPr lang="en-CA"/>
          </a:p>
        </p:txBody>
      </p:sp>
    </p:spTree>
    <p:extLst>
      <p:ext uri="{BB962C8B-B14F-4D97-AF65-F5344CB8AC3E}">
        <p14:creationId xmlns:p14="http://schemas.microsoft.com/office/powerpoint/2010/main" val="432334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96255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855613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043198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1B2FF0-DDD0-47D7-9434-8CABD4D36B11}" type="datetimeFigureOut">
              <a:rPr lang="en-CA" smtClean="0"/>
              <a:t>2025-02-24</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624804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1B2FF0-DDD0-47D7-9434-8CABD4D36B11}" type="datetimeFigureOut">
              <a:rPr lang="en-CA" smtClean="0"/>
              <a:t>2025-02-24</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16862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3"/>
          <p:cNvSpPr>
            <a:spLocks noGrp="1"/>
          </p:cNvSpPr>
          <p:nvPr>
            <p:ph type="ftr" sz="quarter" idx="11"/>
          </p:nvPr>
        </p:nvSpPr>
        <p:spPr/>
        <p:txBody>
          <a:bodyPr/>
          <a:lstStyle/>
          <a:p>
            <a:endParaRPr lang="en-CA"/>
          </a:p>
        </p:txBody>
      </p:sp>
      <p:sp>
        <p:nvSpPr>
          <p:cNvPr id="6" name="Slide Number Placeholder 4"/>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1878244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2"/>
          <p:cNvSpPr>
            <a:spLocks noGrp="1"/>
          </p:cNvSpPr>
          <p:nvPr>
            <p:ph type="ftr" sz="quarter" idx="11"/>
          </p:nvPr>
        </p:nvSpPr>
        <p:spPr/>
        <p:txBody>
          <a:bodyPr/>
          <a:lstStyle/>
          <a:p>
            <a:endParaRPr lang="en-CA"/>
          </a:p>
        </p:txBody>
      </p:sp>
      <p:sp>
        <p:nvSpPr>
          <p:cNvPr id="6" name="Slide Number Placeholder 3"/>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358731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5"/>
          <p:cNvSpPr>
            <a:spLocks noGrp="1"/>
          </p:cNvSpPr>
          <p:nvPr>
            <p:ph type="ftr" sz="quarter" idx="11"/>
          </p:nvPr>
        </p:nvSpPr>
        <p:spPr/>
        <p:txBody>
          <a:bodyPr/>
          <a:lstStyle/>
          <a:p>
            <a:endParaRPr lang="en-CA"/>
          </a:p>
        </p:txBody>
      </p:sp>
      <p:sp>
        <p:nvSpPr>
          <p:cNvPr id="6" name="Slide Number Placeholder 6"/>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77710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B2FF0-DDD0-47D7-9434-8CABD4D36B11}" type="datetimeFigureOut">
              <a:rPr lang="en-CA" smtClean="0"/>
              <a:t>2025-02-24</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22191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B2FF0-DDD0-47D7-9434-8CABD4D36B11}" type="datetimeFigureOut">
              <a:rPr lang="en-CA" smtClean="0"/>
              <a:t>2025-02-24</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1205776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2483523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49011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1567237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4"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1262955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4"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3025985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3905264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1B2FF0-DDD0-47D7-9434-8CABD4D36B11}" type="datetimeFigureOut">
              <a:rPr lang="en-CA" smtClean="0"/>
              <a:t>2025-02-24</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675036AF-0C63-4DAA-ACED-2098D825DACD}" type="slidenum">
              <a:rPr lang="en-CA" smtClean="0"/>
              <a:t>‹#›</a:t>
            </a:fld>
            <a:endParaRPr lang="en-CA"/>
          </a:p>
        </p:txBody>
      </p:sp>
    </p:spTree>
    <p:extLst>
      <p:ext uri="{BB962C8B-B14F-4D97-AF65-F5344CB8AC3E}">
        <p14:creationId xmlns:p14="http://schemas.microsoft.com/office/powerpoint/2010/main" val="42161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61B2FF0-DDD0-47D7-9434-8CABD4D36B11}" type="datetimeFigureOut">
              <a:rPr lang="en-CA" smtClean="0"/>
              <a:t>2025-02-24</a:t>
            </a:fld>
            <a:endParaRPr lang="en-CA"/>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CA"/>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75036AF-0C63-4DAA-ACED-2098D825DACD}" type="slidenum">
              <a:rPr lang="en-CA" smtClean="0"/>
              <a:t>‹#›</a:t>
            </a:fld>
            <a:endParaRPr lang="en-CA"/>
          </a:p>
        </p:txBody>
      </p:sp>
    </p:spTree>
    <p:extLst>
      <p:ext uri="{BB962C8B-B14F-4D97-AF65-F5344CB8AC3E}">
        <p14:creationId xmlns:p14="http://schemas.microsoft.com/office/powerpoint/2010/main" val="3800969522"/>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24FA-8EFC-B251-7567-CD31810B3B50}"/>
              </a:ext>
            </a:extLst>
          </p:cNvPr>
          <p:cNvSpPr>
            <a:spLocks noGrp="1"/>
          </p:cNvSpPr>
          <p:nvPr>
            <p:ph type="ctrTitle"/>
          </p:nvPr>
        </p:nvSpPr>
        <p:spPr>
          <a:xfrm>
            <a:off x="1154955" y="750095"/>
            <a:ext cx="8825658" cy="4357686"/>
          </a:xfrm>
        </p:spPr>
        <p:txBody>
          <a:bodyPr/>
          <a:lstStyle/>
          <a:p>
            <a:pPr>
              <a:lnSpc>
                <a:spcPct val="150000"/>
              </a:lnSpc>
              <a:spcAft>
                <a:spcPts val="800"/>
              </a:spcAft>
            </a:pPr>
            <a:br>
              <a:rPr lang="en-CA" sz="2400" b="1" kern="100" dirty="0">
                <a:solidFill>
                  <a:schemeClr val="tx1"/>
                </a:solidFill>
                <a:effectLst/>
                <a:latin typeface="Arial" panose="020B0604020202020204" pitchFamily="34" charset="0"/>
                <a:ea typeface="Aptos" panose="020B0004020202020204" pitchFamily="34" charset="0"/>
              </a:rPr>
            </a:br>
            <a:br>
              <a:rPr lang="en-CA" sz="2400" b="1" kern="100" dirty="0">
                <a:solidFill>
                  <a:schemeClr val="tx1"/>
                </a:solidFill>
                <a:effectLst/>
                <a:latin typeface="Arial" panose="020B0604020202020204" pitchFamily="34" charset="0"/>
                <a:ea typeface="Aptos" panose="020B0004020202020204" pitchFamily="34" charset="0"/>
              </a:rPr>
            </a:br>
            <a:br>
              <a:rPr lang="en-CA" sz="2400" b="1" kern="100" dirty="0">
                <a:solidFill>
                  <a:schemeClr val="tx1"/>
                </a:solidFill>
                <a:effectLst/>
                <a:latin typeface="Arial" panose="020B0604020202020204" pitchFamily="34" charset="0"/>
                <a:ea typeface="Aptos" panose="020B0004020202020204" pitchFamily="34" charset="0"/>
              </a:rPr>
            </a:br>
            <a:r>
              <a:rPr lang="en-CA" sz="2400" b="1" kern="100" dirty="0">
                <a:solidFill>
                  <a:schemeClr val="tx1"/>
                </a:solidFill>
                <a:effectLst/>
                <a:latin typeface="Arial" panose="020B0604020202020204" pitchFamily="34" charset="0"/>
                <a:ea typeface="Aptos" panose="020B0004020202020204" pitchFamily="34" charset="0"/>
              </a:rPr>
              <a:t>Play as a Gateway to Vocal Learning:</a:t>
            </a:r>
            <a:br>
              <a:rPr lang="en-CA" sz="2400" kern="100" dirty="0">
                <a:solidFill>
                  <a:schemeClr val="tx1"/>
                </a:solidFill>
                <a:effectLst/>
                <a:latin typeface="Arial" panose="020B0604020202020204" pitchFamily="34" charset="0"/>
                <a:ea typeface="Aptos" panose="020B0004020202020204" pitchFamily="34" charset="0"/>
              </a:rPr>
            </a:br>
            <a:r>
              <a:rPr lang="en-CA" sz="2400" b="1" kern="100" dirty="0">
                <a:solidFill>
                  <a:schemeClr val="tx1"/>
                </a:solidFill>
                <a:effectLst/>
                <a:latin typeface="Arial" panose="020B0604020202020204" pitchFamily="34" charset="0"/>
                <a:ea typeface="Aptos" panose="020B0004020202020204" pitchFamily="34" charset="0"/>
              </a:rPr>
              <a:t>How Playful Motor Learning Experiences Facilitate Skills Acquisition and Enjoyment Amongst Adolescent Singers Within the Private Voice Studio</a:t>
            </a:r>
            <a:br>
              <a:rPr lang="en-CA" sz="2400" kern="100" dirty="0">
                <a:solidFill>
                  <a:schemeClr val="tx1"/>
                </a:solidFill>
                <a:effectLst/>
                <a:latin typeface="Arial" panose="020B0604020202020204" pitchFamily="34" charset="0"/>
                <a:ea typeface="Aptos" panose="020B0004020202020204" pitchFamily="34" charset="0"/>
              </a:rPr>
            </a:br>
            <a:endParaRPr lang="en-CA" sz="8800" dirty="0">
              <a:solidFill>
                <a:schemeClr val="tx1"/>
              </a:solidFill>
            </a:endParaRPr>
          </a:p>
        </p:txBody>
      </p:sp>
      <p:sp>
        <p:nvSpPr>
          <p:cNvPr id="3" name="Subtitle 2">
            <a:extLst>
              <a:ext uri="{FF2B5EF4-FFF2-40B4-BE49-F238E27FC236}">
                <a16:creationId xmlns:a16="http://schemas.microsoft.com/office/drawing/2014/main" id="{8598A78A-62F5-48D0-EB26-BABB2AB59693}"/>
              </a:ext>
            </a:extLst>
          </p:cNvPr>
          <p:cNvSpPr>
            <a:spLocks noGrp="1"/>
          </p:cNvSpPr>
          <p:nvPr>
            <p:ph type="subTitle" idx="1"/>
          </p:nvPr>
        </p:nvSpPr>
        <p:spPr>
          <a:xfrm>
            <a:off x="1154955" y="4207669"/>
            <a:ext cx="8825658" cy="1431131"/>
          </a:xfrm>
        </p:spPr>
        <p:txBody>
          <a:bodyPr>
            <a:normAutofit fontScale="25000" lnSpcReduction="20000"/>
          </a:bodyPr>
          <a:lstStyle/>
          <a:p>
            <a:r>
              <a:rPr lang="en-US" sz="7200" dirty="0"/>
              <a:t>Janelle Scott</a:t>
            </a:r>
          </a:p>
          <a:p>
            <a:r>
              <a:rPr lang="en-US" sz="7200" dirty="0"/>
              <a:t>Feb. 26, 2026</a:t>
            </a:r>
          </a:p>
          <a:p>
            <a:endParaRPr lang="en-US" dirty="0"/>
          </a:p>
          <a:p>
            <a:r>
              <a:rPr lang="en-US" sz="4000" kern="100" dirty="0">
                <a:solidFill>
                  <a:schemeClr val="bg1"/>
                </a:solidFill>
                <a:effectLst/>
                <a:latin typeface="Arial" panose="020B0604020202020204" pitchFamily="34" charset="0"/>
                <a:ea typeface="Aptos" panose="020B0004020202020204" pitchFamily="34" charset="0"/>
              </a:rPr>
              <a:t>University of Wales (Trinity St. David)</a:t>
            </a:r>
            <a:endParaRPr lang="en-US" sz="4000" dirty="0">
              <a:solidFill>
                <a:schemeClr val="bg1"/>
              </a:solidFill>
            </a:endParaRPr>
          </a:p>
          <a:p>
            <a:r>
              <a:rPr lang="en-CA" sz="4000" dirty="0">
                <a:solidFill>
                  <a:srgbClr val="000000"/>
                </a:solidFill>
                <a:effectLst/>
                <a:latin typeface="Arial" panose="020B0604020202020204" pitchFamily="34" charset="0"/>
                <a:ea typeface="Aptos" panose="020B0004020202020204" pitchFamily="34" charset="0"/>
              </a:rPr>
              <a:t>Work Based Learning Project (Extended)</a:t>
            </a:r>
          </a:p>
          <a:p>
            <a:r>
              <a:rPr lang="en-CA" sz="4000" kern="100" dirty="0">
                <a:solidFill>
                  <a:srgbClr val="000000"/>
                </a:solidFill>
                <a:effectLst/>
                <a:latin typeface="Arial" panose="020B0604020202020204" pitchFamily="34" charset="0"/>
                <a:ea typeface="Aptos" panose="020B0004020202020204" pitchFamily="34" charset="0"/>
              </a:rPr>
              <a:t>Module Code: BMPF7010 </a:t>
            </a:r>
            <a:endParaRPr lang="en-CA" sz="4000" kern="100" dirty="0">
              <a:effectLst/>
              <a:latin typeface="Arial" panose="020B0604020202020204" pitchFamily="34" charset="0"/>
              <a:ea typeface="Aptos" panose="020B0004020202020204" pitchFamily="34" charset="0"/>
            </a:endParaRPr>
          </a:p>
          <a:p>
            <a:endParaRPr lang="en-CA" dirty="0"/>
          </a:p>
        </p:txBody>
      </p:sp>
    </p:spTree>
    <p:extLst>
      <p:ext uri="{BB962C8B-B14F-4D97-AF65-F5344CB8AC3E}">
        <p14:creationId xmlns:p14="http://schemas.microsoft.com/office/powerpoint/2010/main" val="899192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503E-9AC6-4BDA-90AB-B752E7177F1E}"/>
              </a:ext>
            </a:extLst>
          </p:cNvPr>
          <p:cNvSpPr>
            <a:spLocks noGrp="1"/>
          </p:cNvSpPr>
          <p:nvPr>
            <p:ph type="title"/>
          </p:nvPr>
        </p:nvSpPr>
        <p:spPr/>
        <p:txBody>
          <a:bodyPr/>
          <a:lstStyle/>
          <a:p>
            <a:r>
              <a:rPr lang="en-US" dirty="0"/>
              <a:t>Presentation Overview</a:t>
            </a:r>
            <a:endParaRPr lang="en-CA" dirty="0"/>
          </a:p>
        </p:txBody>
      </p:sp>
      <p:sp>
        <p:nvSpPr>
          <p:cNvPr id="3" name="Content Placeholder 2">
            <a:extLst>
              <a:ext uri="{FF2B5EF4-FFF2-40B4-BE49-F238E27FC236}">
                <a16:creationId xmlns:a16="http://schemas.microsoft.com/office/drawing/2014/main" id="{97DB2BCF-9347-D55D-7389-A4860E4903CB}"/>
              </a:ext>
            </a:extLst>
          </p:cNvPr>
          <p:cNvSpPr>
            <a:spLocks noGrp="1"/>
          </p:cNvSpPr>
          <p:nvPr>
            <p:ph idx="1"/>
          </p:nvPr>
        </p:nvSpPr>
        <p:spPr/>
        <p:txBody>
          <a:bodyPr/>
          <a:lstStyle/>
          <a:p>
            <a:r>
              <a:rPr lang="en-US" dirty="0"/>
              <a:t>Methodology</a:t>
            </a:r>
          </a:p>
          <a:p>
            <a:r>
              <a:rPr lang="en-US" dirty="0"/>
              <a:t>Methods</a:t>
            </a:r>
          </a:p>
          <a:p>
            <a:r>
              <a:rPr lang="en-US" dirty="0"/>
              <a:t>Ethical Considerations</a:t>
            </a:r>
          </a:p>
          <a:p>
            <a:r>
              <a:rPr lang="en-US" dirty="0"/>
              <a:t>Limitations</a:t>
            </a:r>
          </a:p>
          <a:p>
            <a:r>
              <a:rPr lang="en-US" dirty="0"/>
              <a:t>Practice Session Process</a:t>
            </a:r>
          </a:p>
          <a:p>
            <a:r>
              <a:rPr lang="en-US" dirty="0"/>
              <a:t>Discussion of Themes and Findings</a:t>
            </a:r>
          </a:p>
          <a:p>
            <a:r>
              <a:rPr lang="en-US" dirty="0"/>
              <a:t>Considerations for Future Research</a:t>
            </a:r>
            <a:endParaRPr lang="en-CA" dirty="0"/>
          </a:p>
        </p:txBody>
      </p:sp>
    </p:spTree>
    <p:extLst>
      <p:ext uri="{BB962C8B-B14F-4D97-AF65-F5344CB8AC3E}">
        <p14:creationId xmlns:p14="http://schemas.microsoft.com/office/powerpoint/2010/main" val="3664459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FE31F-DFBF-3993-2802-5FDE633B8D1D}"/>
              </a:ext>
            </a:extLst>
          </p:cNvPr>
          <p:cNvSpPr>
            <a:spLocks noGrp="1"/>
          </p:cNvSpPr>
          <p:nvPr>
            <p:ph type="title"/>
          </p:nvPr>
        </p:nvSpPr>
        <p:spPr/>
        <p:txBody>
          <a:bodyPr/>
          <a:lstStyle/>
          <a:p>
            <a:r>
              <a:rPr lang="en-US" dirty="0"/>
              <a:t>Methods</a:t>
            </a:r>
            <a:endParaRPr lang="en-CA" dirty="0"/>
          </a:p>
        </p:txBody>
      </p:sp>
      <p:sp>
        <p:nvSpPr>
          <p:cNvPr id="3" name="Content Placeholder 2">
            <a:extLst>
              <a:ext uri="{FF2B5EF4-FFF2-40B4-BE49-F238E27FC236}">
                <a16:creationId xmlns:a16="http://schemas.microsoft.com/office/drawing/2014/main" id="{F6AAEA49-C3BB-F12C-35E0-A3B610EC5D01}"/>
              </a:ext>
            </a:extLst>
          </p:cNvPr>
          <p:cNvSpPr>
            <a:spLocks noGrp="1"/>
          </p:cNvSpPr>
          <p:nvPr>
            <p:ph idx="1"/>
          </p:nvPr>
        </p:nvSpPr>
        <p:spPr/>
        <p:txBody>
          <a:bodyPr>
            <a:normAutofit lnSpcReduction="10000"/>
          </a:bodyPr>
          <a:lstStyle/>
          <a:p>
            <a:r>
              <a:rPr lang="en-US" dirty="0"/>
              <a:t>Multiple case study</a:t>
            </a:r>
          </a:p>
          <a:p>
            <a:r>
              <a:rPr lang="en-US" dirty="0"/>
              <a:t>Qualitative research design</a:t>
            </a:r>
          </a:p>
          <a:p>
            <a:r>
              <a:rPr lang="en-US" dirty="0"/>
              <a:t>Aims</a:t>
            </a:r>
          </a:p>
          <a:p>
            <a:r>
              <a:rPr lang="en-US" dirty="0"/>
              <a:t>Narrative Literature Review</a:t>
            </a:r>
          </a:p>
          <a:p>
            <a:r>
              <a:rPr lang="en-US" dirty="0"/>
              <a:t>Initial and final baseline assessments</a:t>
            </a:r>
          </a:p>
          <a:p>
            <a:r>
              <a:rPr lang="en-US" dirty="0"/>
              <a:t>Playful teaching tools and vocal exercises</a:t>
            </a:r>
          </a:p>
          <a:p>
            <a:r>
              <a:rPr lang="en-US" dirty="0"/>
              <a:t>Observations and field notes</a:t>
            </a:r>
          </a:p>
          <a:p>
            <a:r>
              <a:rPr lang="en-US" dirty="0"/>
              <a:t>Reflective journal to help reduce bias (Bashir et al., 2008)</a:t>
            </a:r>
          </a:p>
          <a:p>
            <a:r>
              <a:rPr lang="en-CA" dirty="0"/>
              <a:t>Semi-structured interviews</a:t>
            </a:r>
          </a:p>
          <a:p>
            <a:r>
              <a:rPr lang="en-CA" dirty="0"/>
              <a:t>Organization of data </a:t>
            </a:r>
          </a:p>
        </p:txBody>
      </p:sp>
    </p:spTree>
    <p:extLst>
      <p:ext uri="{BB962C8B-B14F-4D97-AF65-F5344CB8AC3E}">
        <p14:creationId xmlns:p14="http://schemas.microsoft.com/office/powerpoint/2010/main" val="308795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E93D-309A-3EB3-7CE5-9E00614D2BF9}"/>
              </a:ext>
            </a:extLst>
          </p:cNvPr>
          <p:cNvSpPr>
            <a:spLocks noGrp="1"/>
          </p:cNvSpPr>
          <p:nvPr>
            <p:ph type="title"/>
          </p:nvPr>
        </p:nvSpPr>
        <p:spPr/>
        <p:txBody>
          <a:bodyPr/>
          <a:lstStyle/>
          <a:p>
            <a:r>
              <a:rPr lang="en-US" dirty="0"/>
              <a:t>Ethical Considerations</a:t>
            </a:r>
            <a:endParaRPr lang="en-CA" dirty="0"/>
          </a:p>
        </p:txBody>
      </p:sp>
      <p:sp>
        <p:nvSpPr>
          <p:cNvPr id="3" name="Content Placeholder 2">
            <a:extLst>
              <a:ext uri="{FF2B5EF4-FFF2-40B4-BE49-F238E27FC236}">
                <a16:creationId xmlns:a16="http://schemas.microsoft.com/office/drawing/2014/main" id="{7AC51E0E-BE96-12B5-3270-E5FAC85A04C0}"/>
              </a:ext>
            </a:extLst>
          </p:cNvPr>
          <p:cNvSpPr>
            <a:spLocks noGrp="1"/>
          </p:cNvSpPr>
          <p:nvPr>
            <p:ph idx="1"/>
          </p:nvPr>
        </p:nvSpPr>
        <p:spPr/>
        <p:txBody>
          <a:bodyPr/>
          <a:lstStyle/>
          <a:p>
            <a:r>
              <a:rPr lang="en-US" dirty="0"/>
              <a:t>Safeguard the confidentiality of research participants (Creswell, 2013)</a:t>
            </a:r>
          </a:p>
          <a:p>
            <a:r>
              <a:rPr lang="en-US" dirty="0"/>
              <a:t>Data stored securely (Berg, 2000)</a:t>
            </a:r>
          </a:p>
          <a:p>
            <a:r>
              <a:rPr lang="en-US" dirty="0"/>
              <a:t>Ensure participants don’t feel pressure to participate because of our established relationship (Costley, Elliott, et al., 2010)</a:t>
            </a:r>
          </a:p>
          <a:p>
            <a:r>
              <a:rPr lang="en-US" dirty="0"/>
              <a:t>Consider and respect personal boundaries of all participants  </a:t>
            </a:r>
            <a:r>
              <a:rPr lang="nb-NO" dirty="0"/>
              <a:t>(VanderStoep and Johnston, 2009) </a:t>
            </a:r>
          </a:p>
          <a:p>
            <a:r>
              <a:rPr lang="en-US" dirty="0"/>
              <a:t>Request signed statements of permission, as well as parental permission</a:t>
            </a:r>
          </a:p>
          <a:p>
            <a:r>
              <a:rPr lang="en-US" dirty="0"/>
              <a:t>University approval prior to beginning study</a:t>
            </a:r>
          </a:p>
          <a:p>
            <a:endParaRPr lang="nb-NO" dirty="0"/>
          </a:p>
          <a:p>
            <a:endParaRPr lang="nb-NO" dirty="0"/>
          </a:p>
          <a:p>
            <a:endParaRPr lang="nb-NO" dirty="0"/>
          </a:p>
          <a:p>
            <a:endParaRPr lang="en-US" dirty="0"/>
          </a:p>
          <a:p>
            <a:endParaRPr lang="en-CA" dirty="0"/>
          </a:p>
        </p:txBody>
      </p:sp>
    </p:spTree>
    <p:extLst>
      <p:ext uri="{BB962C8B-B14F-4D97-AF65-F5344CB8AC3E}">
        <p14:creationId xmlns:p14="http://schemas.microsoft.com/office/powerpoint/2010/main" val="2949557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5780-A801-D3B8-F3A4-77CC5D83742A}"/>
              </a:ext>
            </a:extLst>
          </p:cNvPr>
          <p:cNvSpPr>
            <a:spLocks noGrp="1"/>
          </p:cNvSpPr>
          <p:nvPr>
            <p:ph type="title"/>
          </p:nvPr>
        </p:nvSpPr>
        <p:spPr/>
        <p:txBody>
          <a:bodyPr/>
          <a:lstStyle/>
          <a:p>
            <a:r>
              <a:rPr lang="en-US" dirty="0"/>
              <a:t>Limitations</a:t>
            </a:r>
            <a:endParaRPr lang="en-CA" dirty="0"/>
          </a:p>
        </p:txBody>
      </p:sp>
      <p:sp>
        <p:nvSpPr>
          <p:cNvPr id="3" name="Content Placeholder 2">
            <a:extLst>
              <a:ext uri="{FF2B5EF4-FFF2-40B4-BE49-F238E27FC236}">
                <a16:creationId xmlns:a16="http://schemas.microsoft.com/office/drawing/2014/main" id="{E0735F76-0CE3-3E26-0A26-4DC230E91F1E}"/>
              </a:ext>
            </a:extLst>
          </p:cNvPr>
          <p:cNvSpPr>
            <a:spLocks noGrp="1"/>
          </p:cNvSpPr>
          <p:nvPr>
            <p:ph idx="1"/>
          </p:nvPr>
        </p:nvSpPr>
        <p:spPr/>
        <p:txBody>
          <a:bodyPr/>
          <a:lstStyle/>
          <a:p>
            <a:pPr marL="0" indent="0">
              <a:buNone/>
            </a:pPr>
            <a:r>
              <a:rPr lang="en-US" dirty="0"/>
              <a:t>Study-Specific Limitations</a:t>
            </a:r>
          </a:p>
          <a:p>
            <a:pPr marL="0" indent="0">
              <a:buNone/>
            </a:pPr>
            <a:endParaRPr lang="en-US" dirty="0"/>
          </a:p>
          <a:p>
            <a:pPr marL="0" indent="0">
              <a:buNone/>
            </a:pPr>
            <a:r>
              <a:rPr lang="en-US" dirty="0"/>
              <a:t>Within Qualitative Design:</a:t>
            </a:r>
          </a:p>
          <a:p>
            <a:r>
              <a:rPr lang="en-US" dirty="0"/>
              <a:t>Difficult to discern patterns  (Bashir et al., 2008)</a:t>
            </a:r>
          </a:p>
          <a:p>
            <a:r>
              <a:rPr lang="en-US" dirty="0"/>
              <a:t>Case study design may be influenced by post-event rationalization (Randolf, 2009)</a:t>
            </a:r>
            <a:endParaRPr lang="en-CA" dirty="0"/>
          </a:p>
        </p:txBody>
      </p:sp>
    </p:spTree>
    <p:extLst>
      <p:ext uri="{BB962C8B-B14F-4D97-AF65-F5344CB8AC3E}">
        <p14:creationId xmlns:p14="http://schemas.microsoft.com/office/powerpoint/2010/main" val="2144021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1CFE505-200D-6D7B-C74B-B8F783CBDD19}"/>
              </a:ext>
            </a:extLst>
          </p:cNvPr>
          <p:cNvGraphicFramePr>
            <a:graphicFrameLocks noGrp="1"/>
          </p:cNvGraphicFramePr>
          <p:nvPr>
            <p:extLst>
              <p:ext uri="{D42A27DB-BD31-4B8C-83A1-F6EECF244321}">
                <p14:modId xmlns:p14="http://schemas.microsoft.com/office/powerpoint/2010/main" val="2153785073"/>
              </p:ext>
            </p:extLst>
          </p:nvPr>
        </p:nvGraphicFramePr>
        <p:xfrm>
          <a:off x="2024062" y="2317606"/>
          <a:ext cx="7909719" cy="2904475"/>
        </p:xfrm>
        <a:graphic>
          <a:graphicData uri="http://schemas.openxmlformats.org/drawingml/2006/table">
            <a:tbl>
              <a:tblPr firstRow="1" firstCol="1" bandRow="1">
                <a:tableStyleId>{5C22544A-7EE6-4342-B048-85BDC9FD1C3A}</a:tableStyleId>
              </a:tblPr>
              <a:tblGrid>
                <a:gridCol w="1267896">
                  <a:extLst>
                    <a:ext uri="{9D8B030D-6E8A-4147-A177-3AD203B41FA5}">
                      <a16:colId xmlns:a16="http://schemas.microsoft.com/office/drawing/2014/main" val="281116905"/>
                    </a:ext>
                  </a:extLst>
                </a:gridCol>
                <a:gridCol w="806252">
                  <a:extLst>
                    <a:ext uri="{9D8B030D-6E8A-4147-A177-3AD203B41FA5}">
                      <a16:colId xmlns:a16="http://schemas.microsoft.com/office/drawing/2014/main" val="1537533114"/>
                    </a:ext>
                  </a:extLst>
                </a:gridCol>
                <a:gridCol w="1152485">
                  <a:extLst>
                    <a:ext uri="{9D8B030D-6E8A-4147-A177-3AD203B41FA5}">
                      <a16:colId xmlns:a16="http://schemas.microsoft.com/office/drawing/2014/main" val="1832526722"/>
                    </a:ext>
                  </a:extLst>
                </a:gridCol>
                <a:gridCol w="1497905">
                  <a:extLst>
                    <a:ext uri="{9D8B030D-6E8A-4147-A177-3AD203B41FA5}">
                      <a16:colId xmlns:a16="http://schemas.microsoft.com/office/drawing/2014/main" val="283166111"/>
                    </a:ext>
                  </a:extLst>
                </a:gridCol>
                <a:gridCol w="1227258">
                  <a:extLst>
                    <a:ext uri="{9D8B030D-6E8A-4147-A177-3AD203B41FA5}">
                      <a16:colId xmlns:a16="http://schemas.microsoft.com/office/drawing/2014/main" val="803002957"/>
                    </a:ext>
                  </a:extLst>
                </a:gridCol>
                <a:gridCol w="1957923">
                  <a:extLst>
                    <a:ext uri="{9D8B030D-6E8A-4147-A177-3AD203B41FA5}">
                      <a16:colId xmlns:a16="http://schemas.microsoft.com/office/drawing/2014/main" val="3079825312"/>
                    </a:ext>
                  </a:extLst>
                </a:gridCol>
              </a:tblGrid>
              <a:tr h="721471">
                <a:tc>
                  <a:txBody>
                    <a:bodyPr/>
                    <a:lstStyle/>
                    <a:p>
                      <a:pPr algn="l">
                        <a:lnSpc>
                          <a:spcPct val="107000"/>
                        </a:lnSpc>
                        <a:spcAft>
                          <a:spcPts val="800"/>
                        </a:spcAft>
                      </a:pPr>
                      <a:r>
                        <a:rPr lang="en-US" sz="1100" kern="100">
                          <a:effectLst/>
                        </a:rPr>
                        <a:t>Subject #</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Age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Gender</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Years of Vocal Training</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Supporting Creative Arts Skills</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Areas of Vocal Weakness</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5214581"/>
                  </a:ext>
                </a:extLst>
              </a:tr>
              <a:tr h="1214787">
                <a:tc>
                  <a:txBody>
                    <a:bodyPr/>
                    <a:lstStyle/>
                    <a:p>
                      <a:pPr algn="l">
                        <a:lnSpc>
                          <a:spcPct val="107000"/>
                        </a:lnSpc>
                        <a:spcAft>
                          <a:spcPts val="800"/>
                        </a:spcAft>
                      </a:pPr>
                      <a:r>
                        <a:rPr lang="en-US" sz="1100" kern="100" dirty="0">
                          <a:effectLst/>
                        </a:rPr>
                        <a:t>Participant 1</a:t>
                      </a:r>
                      <a:endParaRPr lang="en-CA" sz="11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dirty="0">
                          <a:effectLst/>
                        </a:rPr>
                        <a:t>18</a:t>
                      </a:r>
                      <a:endParaRPr lang="en-CA" sz="11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Female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5</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Acting, musical theatre, dance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Mixed voice throughout entire vocal range, specifically in head voice; vocal agility</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7276156"/>
                  </a:ext>
                </a:extLst>
              </a:tr>
              <a:tr h="968217">
                <a:tc>
                  <a:txBody>
                    <a:bodyPr/>
                    <a:lstStyle/>
                    <a:p>
                      <a:pPr algn="l">
                        <a:lnSpc>
                          <a:spcPct val="107000"/>
                        </a:lnSpc>
                        <a:spcAft>
                          <a:spcPts val="800"/>
                        </a:spcAft>
                      </a:pPr>
                      <a:r>
                        <a:rPr lang="en-US" sz="1100" kern="100">
                          <a:effectLst/>
                        </a:rPr>
                        <a:t>Participant 2</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11</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Female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4</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Musical theatre, dance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dirty="0">
                          <a:effectLst/>
                        </a:rPr>
                        <a:t>Chest voice development; vocal mix development; vocal agility</a:t>
                      </a:r>
                      <a:endParaRPr lang="en-CA" sz="11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56191099"/>
                  </a:ext>
                </a:extLst>
              </a:tr>
            </a:tbl>
          </a:graphicData>
        </a:graphic>
      </p:graphicFrame>
      <p:sp>
        <p:nvSpPr>
          <p:cNvPr id="4" name="TextBox 3">
            <a:extLst>
              <a:ext uri="{FF2B5EF4-FFF2-40B4-BE49-F238E27FC236}">
                <a16:creationId xmlns:a16="http://schemas.microsoft.com/office/drawing/2014/main" id="{562FF073-99EB-A291-DDAA-7266825DB756}"/>
              </a:ext>
            </a:extLst>
          </p:cNvPr>
          <p:cNvSpPr txBox="1"/>
          <p:nvPr/>
        </p:nvSpPr>
        <p:spPr>
          <a:xfrm>
            <a:off x="1952953" y="1691430"/>
            <a:ext cx="6097314" cy="369332"/>
          </a:xfrm>
          <a:prstGeom prst="rect">
            <a:avLst/>
          </a:prstGeom>
          <a:noFill/>
        </p:spPr>
        <p:txBody>
          <a:bodyPr wrap="square">
            <a:spAutoFit/>
          </a:bodyPr>
          <a:lstStyle/>
          <a:p>
            <a:r>
              <a:rPr lang="en-US" dirty="0"/>
              <a:t>Participant Profiles</a:t>
            </a:r>
            <a:endParaRPr lang="en-CA" dirty="0"/>
          </a:p>
        </p:txBody>
      </p:sp>
    </p:spTree>
    <p:extLst>
      <p:ext uri="{BB962C8B-B14F-4D97-AF65-F5344CB8AC3E}">
        <p14:creationId xmlns:p14="http://schemas.microsoft.com/office/powerpoint/2010/main" val="291599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2A5C6-9957-C10E-B4E9-38E4902DB388}"/>
              </a:ext>
            </a:extLst>
          </p:cNvPr>
          <p:cNvSpPr>
            <a:spLocks noGrp="1"/>
          </p:cNvSpPr>
          <p:nvPr>
            <p:ph type="title"/>
          </p:nvPr>
        </p:nvSpPr>
        <p:spPr/>
        <p:txBody>
          <a:bodyPr/>
          <a:lstStyle/>
          <a:p>
            <a:r>
              <a:rPr lang="en-US" dirty="0"/>
              <a:t>Practice Sessions</a:t>
            </a:r>
            <a:endParaRPr lang="en-CA" dirty="0"/>
          </a:p>
        </p:txBody>
      </p:sp>
      <p:graphicFrame>
        <p:nvGraphicFramePr>
          <p:cNvPr id="4" name="Table 3">
            <a:extLst>
              <a:ext uri="{FF2B5EF4-FFF2-40B4-BE49-F238E27FC236}">
                <a16:creationId xmlns:a16="http://schemas.microsoft.com/office/drawing/2014/main" id="{F782DF4D-BB97-A9CD-8F09-358F2EABD7C8}"/>
              </a:ext>
            </a:extLst>
          </p:cNvPr>
          <p:cNvGraphicFramePr>
            <a:graphicFrameLocks noGrp="1"/>
          </p:cNvGraphicFramePr>
          <p:nvPr>
            <p:extLst>
              <p:ext uri="{D42A27DB-BD31-4B8C-83A1-F6EECF244321}">
                <p14:modId xmlns:p14="http://schemas.microsoft.com/office/powerpoint/2010/main" val="97493229"/>
              </p:ext>
            </p:extLst>
          </p:nvPr>
        </p:nvGraphicFramePr>
        <p:xfrm>
          <a:off x="1402538" y="2313837"/>
          <a:ext cx="9073055" cy="3014907"/>
        </p:xfrm>
        <a:graphic>
          <a:graphicData uri="http://schemas.openxmlformats.org/drawingml/2006/table">
            <a:tbl>
              <a:tblPr firstRow="1" firstCol="1" bandRow="1">
                <a:tableStyleId>{5C22544A-7EE6-4342-B048-85BDC9FD1C3A}</a:tableStyleId>
              </a:tblPr>
              <a:tblGrid>
                <a:gridCol w="2748113">
                  <a:extLst>
                    <a:ext uri="{9D8B030D-6E8A-4147-A177-3AD203B41FA5}">
                      <a16:colId xmlns:a16="http://schemas.microsoft.com/office/drawing/2014/main" val="2245614289"/>
                    </a:ext>
                  </a:extLst>
                </a:gridCol>
                <a:gridCol w="1992107">
                  <a:extLst>
                    <a:ext uri="{9D8B030D-6E8A-4147-A177-3AD203B41FA5}">
                      <a16:colId xmlns:a16="http://schemas.microsoft.com/office/drawing/2014/main" val="2078344135"/>
                    </a:ext>
                  </a:extLst>
                </a:gridCol>
                <a:gridCol w="2094702">
                  <a:extLst>
                    <a:ext uri="{9D8B030D-6E8A-4147-A177-3AD203B41FA5}">
                      <a16:colId xmlns:a16="http://schemas.microsoft.com/office/drawing/2014/main" val="899918881"/>
                    </a:ext>
                  </a:extLst>
                </a:gridCol>
                <a:gridCol w="2238133">
                  <a:extLst>
                    <a:ext uri="{9D8B030D-6E8A-4147-A177-3AD203B41FA5}">
                      <a16:colId xmlns:a16="http://schemas.microsoft.com/office/drawing/2014/main" val="4163048047"/>
                    </a:ext>
                  </a:extLst>
                </a:gridCol>
              </a:tblGrid>
              <a:tr h="1290519">
                <a:tc>
                  <a:txBody>
                    <a:bodyPr/>
                    <a:lstStyle/>
                    <a:p>
                      <a:pPr algn="l">
                        <a:lnSpc>
                          <a:spcPct val="107000"/>
                        </a:lnSpc>
                        <a:spcAft>
                          <a:spcPts val="800"/>
                        </a:spcAft>
                      </a:pPr>
                      <a:r>
                        <a:rPr lang="en-US" sz="1100" kern="100" dirty="0">
                          <a:effectLst/>
                        </a:rPr>
                        <a:t>Technical Exercise</a:t>
                      </a:r>
                      <a:endParaRPr lang="en-CA" sz="11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New or Reviewed Exercise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Play-Based Activity</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1100" kern="100">
                          <a:effectLst/>
                        </a:rPr>
                        <a:t>Desired Outcome</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70040557"/>
                  </a:ext>
                </a:extLst>
              </a:tr>
              <a:tr h="695063">
                <a:tc>
                  <a:txBody>
                    <a:bodyPr/>
                    <a:lstStyle/>
                    <a:p>
                      <a:pPr algn="l">
                        <a:lnSpc>
                          <a:spcPct val="107000"/>
                        </a:lnSpc>
                        <a:spcAft>
                          <a:spcPts val="800"/>
                        </a:spcAft>
                      </a:pPr>
                      <a:r>
                        <a:rPr lang="en-US" sz="900" kern="100">
                          <a:effectLst/>
                        </a:rPr>
                        <a:t>“Hey, It’s a New Day” with laryngeal tilts</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Review</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 Action Cards + associate emotion</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Increased agility</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5668383"/>
                  </a:ext>
                </a:extLst>
              </a:tr>
              <a:tr h="334262">
                <a:tc>
                  <a:txBody>
                    <a:bodyPr/>
                    <a:lstStyle/>
                    <a:p>
                      <a:pPr algn="l">
                        <a:lnSpc>
                          <a:spcPct val="107000"/>
                        </a:lnSpc>
                        <a:spcAft>
                          <a:spcPts val="800"/>
                        </a:spcAft>
                      </a:pPr>
                      <a:r>
                        <a:rPr lang="en-US" sz="900" kern="100">
                          <a:effectLst/>
                        </a:rPr>
                        <a:t>Pentatonic Scale (p. 1)</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Review</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N/A</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Increased agility</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38177161"/>
                  </a:ext>
                </a:extLst>
              </a:tr>
              <a:tr h="695063">
                <a:tc>
                  <a:txBody>
                    <a:bodyPr/>
                    <a:lstStyle/>
                    <a:p>
                      <a:pPr algn="l">
                        <a:lnSpc>
                          <a:spcPct val="107000"/>
                        </a:lnSpc>
                        <a:spcAft>
                          <a:spcPts val="800"/>
                        </a:spcAft>
                      </a:pPr>
                      <a:r>
                        <a:rPr lang="en-US" sz="900" kern="100">
                          <a:effectLst/>
                        </a:rPr>
                        <a:t>Mixed voice arpeggios on “buh”</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Triad was review, arpeggio was new</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a:effectLst/>
                        </a:rPr>
                        <a:t>Chocolate Challenge </a:t>
                      </a:r>
                      <a:endParaRPr lang="en-CA" sz="1100" kern="10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l">
                        <a:lnSpc>
                          <a:spcPct val="107000"/>
                        </a:lnSpc>
                        <a:spcAft>
                          <a:spcPts val="800"/>
                        </a:spcAft>
                      </a:pPr>
                      <a:r>
                        <a:rPr lang="en-US" sz="900" kern="100" dirty="0">
                          <a:effectLst/>
                        </a:rPr>
                        <a:t>Stronger chest voice + mixed voice</a:t>
                      </a:r>
                      <a:endParaRPr lang="en-CA" sz="1100" kern="100" dirty="0">
                        <a:effectLst/>
                        <a:latin typeface="Arial" panose="020B06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01006879"/>
                  </a:ext>
                </a:extLst>
              </a:tr>
            </a:tbl>
          </a:graphicData>
        </a:graphic>
      </p:graphicFrame>
      <p:sp>
        <p:nvSpPr>
          <p:cNvPr id="6" name="TextBox 5">
            <a:extLst>
              <a:ext uri="{FF2B5EF4-FFF2-40B4-BE49-F238E27FC236}">
                <a16:creationId xmlns:a16="http://schemas.microsoft.com/office/drawing/2014/main" id="{C2909221-98BD-EFBF-BFC5-B8A219D1AFEF}"/>
              </a:ext>
            </a:extLst>
          </p:cNvPr>
          <p:cNvSpPr txBox="1"/>
          <p:nvPr/>
        </p:nvSpPr>
        <p:spPr>
          <a:xfrm>
            <a:off x="1259271" y="1793906"/>
            <a:ext cx="6097314" cy="369332"/>
          </a:xfrm>
          <a:prstGeom prst="rect">
            <a:avLst/>
          </a:prstGeom>
          <a:noFill/>
        </p:spPr>
        <p:txBody>
          <a:bodyPr wrap="square">
            <a:spAutoFit/>
          </a:bodyPr>
          <a:lstStyle/>
          <a:p>
            <a:r>
              <a:rPr lang="en-US" dirty="0">
                <a:latin typeface="Arial" panose="020B0604020202020204" pitchFamily="34" charset="0"/>
              </a:rPr>
              <a:t>W</a:t>
            </a:r>
            <a:r>
              <a:rPr lang="en-CA" dirty="0">
                <a:latin typeface="Arial" panose="020B0604020202020204" pitchFamily="34" charset="0"/>
              </a:rPr>
              <a:t>eek 3 Practice Schedule</a:t>
            </a:r>
            <a:endParaRPr lang="en-CA" dirty="0"/>
          </a:p>
        </p:txBody>
      </p:sp>
    </p:spTree>
    <p:extLst>
      <p:ext uri="{BB962C8B-B14F-4D97-AF65-F5344CB8AC3E}">
        <p14:creationId xmlns:p14="http://schemas.microsoft.com/office/powerpoint/2010/main" val="580744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C9AD21-9B67-B249-0E3D-9F096259074D}"/>
              </a:ext>
            </a:extLst>
          </p:cNvPr>
          <p:cNvSpPr txBox="1"/>
          <p:nvPr/>
        </p:nvSpPr>
        <p:spPr>
          <a:xfrm>
            <a:off x="1664494" y="1693068"/>
            <a:ext cx="8443912" cy="2757934"/>
          </a:xfrm>
          <a:prstGeom prst="rect">
            <a:avLst/>
          </a:prstGeom>
          <a:noFill/>
        </p:spPr>
        <p:txBody>
          <a:bodyPr wrap="square">
            <a:spAutoFit/>
          </a:bodyPr>
          <a:lstStyle/>
          <a:p>
            <a:pPr>
              <a:lnSpc>
                <a:spcPct val="150000"/>
              </a:lnSpc>
              <a:spcAft>
                <a:spcPts val="800"/>
              </a:spcAft>
            </a:pPr>
            <a:r>
              <a:rPr lang="en-CA" kern="100" dirty="0">
                <a:latin typeface="Arial" panose="020B0604020202020204" pitchFamily="34" charset="0"/>
                <a:ea typeface="Aptos" panose="020B0004020202020204" pitchFamily="34" charset="0"/>
              </a:rPr>
              <a:t>Research Question:</a:t>
            </a:r>
          </a:p>
          <a:p>
            <a:pPr>
              <a:lnSpc>
                <a:spcPct val="150000"/>
              </a:lnSpc>
              <a:spcAft>
                <a:spcPts val="800"/>
              </a:spcAft>
            </a:pPr>
            <a:r>
              <a:rPr lang="en-CA" sz="2400" kern="100" dirty="0">
                <a:latin typeface="Arial" panose="020B0604020202020204" pitchFamily="34" charset="0"/>
                <a:ea typeface="Aptos" panose="020B0004020202020204" pitchFamily="34" charset="0"/>
              </a:rPr>
              <a:t>H</a:t>
            </a:r>
            <a:r>
              <a:rPr lang="en-CA" sz="2400" kern="100" dirty="0">
                <a:effectLst/>
                <a:latin typeface="Arial" panose="020B0604020202020204" pitchFamily="34" charset="0"/>
                <a:ea typeface="Aptos" panose="020B0004020202020204" pitchFamily="34" charset="0"/>
              </a:rPr>
              <a:t>ow do playful motor learning experiences, guided by non-anatomical vocal directives, enhance skills acquisition and enjoyment in adolescent singers when integrated with vocal technique in the private voice studio?</a:t>
            </a:r>
          </a:p>
        </p:txBody>
      </p:sp>
    </p:spTree>
    <p:extLst>
      <p:ext uri="{BB962C8B-B14F-4D97-AF65-F5344CB8AC3E}">
        <p14:creationId xmlns:p14="http://schemas.microsoft.com/office/powerpoint/2010/main" val="2761056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0F2E-A937-360F-C2F1-01355E74BBDB}"/>
              </a:ext>
            </a:extLst>
          </p:cNvPr>
          <p:cNvSpPr>
            <a:spLocks noGrp="1"/>
          </p:cNvSpPr>
          <p:nvPr>
            <p:ph type="title"/>
          </p:nvPr>
        </p:nvSpPr>
        <p:spPr/>
        <p:txBody>
          <a:bodyPr/>
          <a:lstStyle/>
          <a:p>
            <a:r>
              <a:rPr lang="en-US" dirty="0"/>
              <a:t>Definition of Motor Learning</a:t>
            </a:r>
            <a:endParaRPr lang="en-CA" dirty="0"/>
          </a:p>
        </p:txBody>
      </p:sp>
      <p:sp>
        <p:nvSpPr>
          <p:cNvPr id="3" name="Content Placeholder 2">
            <a:extLst>
              <a:ext uri="{FF2B5EF4-FFF2-40B4-BE49-F238E27FC236}">
                <a16:creationId xmlns:a16="http://schemas.microsoft.com/office/drawing/2014/main" id="{09C99231-B4C1-F2FE-E399-16A4820D90F5}"/>
              </a:ext>
            </a:extLst>
          </p:cNvPr>
          <p:cNvSpPr>
            <a:spLocks noGrp="1"/>
          </p:cNvSpPr>
          <p:nvPr>
            <p:ph idx="1"/>
          </p:nvPr>
        </p:nvSpPr>
        <p:spPr/>
        <p:txBody>
          <a:bodyPr/>
          <a:lstStyle/>
          <a:p>
            <a:r>
              <a:rPr lang="en-US" dirty="0"/>
              <a:t>Motor learning is the process of developing highly coordinated and skilled movements through exposure and practice (</a:t>
            </a:r>
            <a:r>
              <a:rPr lang="en-US" dirty="0" err="1"/>
              <a:t>Verdolini</a:t>
            </a:r>
            <a:r>
              <a:rPr lang="en-US" dirty="0"/>
              <a:t>, 2000; </a:t>
            </a:r>
            <a:r>
              <a:rPr lang="en-US" dirty="0" err="1"/>
              <a:t>Helding</a:t>
            </a:r>
            <a:r>
              <a:rPr lang="en-US" dirty="0"/>
              <a:t>, 2015), resulting in lasting changes in movement capability (Bergan, 2010). </a:t>
            </a:r>
            <a:endParaRPr lang="en-CA" dirty="0"/>
          </a:p>
        </p:txBody>
      </p:sp>
    </p:spTree>
    <p:extLst>
      <p:ext uri="{BB962C8B-B14F-4D97-AF65-F5344CB8AC3E}">
        <p14:creationId xmlns:p14="http://schemas.microsoft.com/office/powerpoint/2010/main" val="3391653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7BFE-1B40-6220-7215-47C41255D629}"/>
              </a:ext>
            </a:extLst>
          </p:cNvPr>
          <p:cNvSpPr>
            <a:spLocks noGrp="1"/>
          </p:cNvSpPr>
          <p:nvPr>
            <p:ph type="title"/>
          </p:nvPr>
        </p:nvSpPr>
        <p:spPr/>
        <p:txBody>
          <a:bodyPr/>
          <a:lstStyle/>
          <a:p>
            <a:r>
              <a:rPr lang="en-US" dirty="0"/>
              <a:t>Definition of Playfulness</a:t>
            </a:r>
            <a:br>
              <a:rPr lang="en-US" dirty="0"/>
            </a:br>
            <a:r>
              <a:rPr lang="en-US" sz="3000" dirty="0"/>
              <a:t>(within an educational context)</a:t>
            </a:r>
            <a:endParaRPr lang="en-CA" sz="3000" dirty="0"/>
          </a:p>
        </p:txBody>
      </p:sp>
      <p:sp>
        <p:nvSpPr>
          <p:cNvPr id="3" name="Content Placeholder 2">
            <a:extLst>
              <a:ext uri="{FF2B5EF4-FFF2-40B4-BE49-F238E27FC236}">
                <a16:creationId xmlns:a16="http://schemas.microsoft.com/office/drawing/2014/main" id="{4CAE718E-ED1A-6685-F1EF-9A31E5ECD630}"/>
              </a:ext>
            </a:extLst>
          </p:cNvPr>
          <p:cNvSpPr>
            <a:spLocks noGrp="1"/>
          </p:cNvSpPr>
          <p:nvPr>
            <p:ph idx="1"/>
          </p:nvPr>
        </p:nvSpPr>
        <p:spPr/>
        <p:txBody>
          <a:bodyPr/>
          <a:lstStyle/>
          <a:p>
            <a:pPr marL="0" indent="0">
              <a:buNone/>
            </a:pPr>
            <a:r>
              <a:rPr lang="en-US" dirty="0"/>
              <a:t>Playfulness within an educational framework can be understood “as a cognitive attitude towards being intrinsically motivated and uninhibited, supported through a </a:t>
            </a:r>
            <a:r>
              <a:rPr lang="en-US" dirty="0" err="1"/>
              <a:t>behavioural</a:t>
            </a:r>
            <a:r>
              <a:rPr lang="en-US" dirty="0"/>
              <a:t> orientation towards fun-seeking and spontaneity” (Lockwood and O’Connor, 2017, p. 58). </a:t>
            </a:r>
          </a:p>
          <a:p>
            <a:pPr marL="0" indent="0">
              <a:buNone/>
            </a:pPr>
            <a:endParaRPr lang="en-CA" dirty="0"/>
          </a:p>
        </p:txBody>
      </p:sp>
    </p:spTree>
    <p:extLst>
      <p:ext uri="{BB962C8B-B14F-4D97-AF65-F5344CB8AC3E}">
        <p14:creationId xmlns:p14="http://schemas.microsoft.com/office/powerpoint/2010/main" val="3595752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3818-910B-4AF0-E71E-1EF97E42CC37}"/>
              </a:ext>
            </a:extLst>
          </p:cNvPr>
          <p:cNvSpPr>
            <a:spLocks noGrp="1"/>
          </p:cNvSpPr>
          <p:nvPr>
            <p:ph type="title"/>
          </p:nvPr>
        </p:nvSpPr>
        <p:spPr/>
        <p:txBody>
          <a:bodyPr/>
          <a:lstStyle/>
          <a:p>
            <a:r>
              <a:rPr lang="en-US" dirty="0"/>
              <a:t>Literature Review Themes</a:t>
            </a:r>
            <a:endParaRPr lang="en-CA" dirty="0"/>
          </a:p>
        </p:txBody>
      </p:sp>
      <p:sp>
        <p:nvSpPr>
          <p:cNvPr id="3" name="Content Placeholder 2">
            <a:extLst>
              <a:ext uri="{FF2B5EF4-FFF2-40B4-BE49-F238E27FC236}">
                <a16:creationId xmlns:a16="http://schemas.microsoft.com/office/drawing/2014/main" id="{A537E445-2A2E-8BCD-3063-3D8B304A4BF9}"/>
              </a:ext>
            </a:extLst>
          </p:cNvPr>
          <p:cNvSpPr>
            <a:spLocks noGrp="1"/>
          </p:cNvSpPr>
          <p:nvPr>
            <p:ph idx="1"/>
          </p:nvPr>
        </p:nvSpPr>
        <p:spPr>
          <a:xfrm>
            <a:off x="1095703" y="2052918"/>
            <a:ext cx="10893973" cy="4195481"/>
          </a:xfrm>
        </p:spPr>
        <p:txBody>
          <a:bodyPr>
            <a:normAutofit/>
          </a:bodyPr>
          <a:lstStyle/>
          <a:p>
            <a:r>
              <a:rPr lang="en-CA" sz="1800" dirty="0"/>
              <a:t>Knowledge Transfer </a:t>
            </a:r>
            <a:r>
              <a:rPr lang="it-IT" sz="1800" dirty="0"/>
              <a:t>(Verdolini, 2000; Crocco and Meyer, 2021</a:t>
            </a:r>
            <a:endParaRPr lang="en-CA" sz="1800" dirty="0"/>
          </a:p>
          <a:p>
            <a:r>
              <a:rPr lang="en-CA" sz="1800" dirty="0"/>
              <a:t>Augmented Feedback (Maxfield, 2013; Steinhauer and </a:t>
            </a:r>
            <a:r>
              <a:rPr lang="en-CA" sz="1800" dirty="0" err="1"/>
              <a:t>Grayhack</a:t>
            </a:r>
            <a:r>
              <a:rPr lang="en-CA" sz="1800" dirty="0"/>
              <a:t>, 2000)</a:t>
            </a:r>
          </a:p>
          <a:p>
            <a:r>
              <a:rPr lang="en-CA" sz="1800" dirty="0"/>
              <a:t>Implicit Knowledge (</a:t>
            </a:r>
            <a:r>
              <a:rPr lang="en-CA" sz="1800" dirty="0" err="1"/>
              <a:t>Helding</a:t>
            </a:r>
            <a:r>
              <a:rPr lang="en-CA" sz="1800" dirty="0"/>
              <a:t>, 2015; </a:t>
            </a:r>
            <a:r>
              <a:rPr lang="it-IT" sz="1800" dirty="0"/>
              <a:t>Verdolini, 2000; Crocco and Meyer, 2021)</a:t>
            </a:r>
            <a:endParaRPr lang="en-CA" sz="1800" dirty="0"/>
          </a:p>
          <a:p>
            <a:r>
              <a:rPr lang="en-CA" sz="1800" dirty="0"/>
              <a:t>Locus of Attention (Schmidt and Lee, 2005; Bergan, 2010)</a:t>
            </a:r>
          </a:p>
          <a:p>
            <a:r>
              <a:rPr lang="en-CA" sz="1800" dirty="0" err="1"/>
              <a:t>Errorful</a:t>
            </a:r>
            <a:r>
              <a:rPr lang="en-CA" sz="1800" dirty="0"/>
              <a:t> Learning (Evans et al., 2000; Bergan, 2010) </a:t>
            </a:r>
          </a:p>
          <a:p>
            <a:r>
              <a:rPr lang="en-US" sz="1800" dirty="0"/>
              <a:t>Whole Practice and Parts Practice (</a:t>
            </a:r>
            <a:r>
              <a:rPr lang="da-DK" sz="1800" dirty="0"/>
              <a:t>Lim et al., 2009; Park et al., 2004)</a:t>
            </a:r>
            <a:endParaRPr lang="en-US" sz="1800" dirty="0"/>
          </a:p>
          <a:p>
            <a:r>
              <a:rPr lang="en-CA" sz="1800" dirty="0"/>
              <a:t>Blocked Versus Random Practice (Schmidt and Lee, 2005; Han and Shea, 2008)</a:t>
            </a:r>
          </a:p>
          <a:p>
            <a:r>
              <a:rPr lang="en-CA" sz="1800" dirty="0"/>
              <a:t>Playfulness and Learning (Whitton, 2018; Lockwood and O’Connor, 2017; </a:t>
            </a:r>
            <a:r>
              <a:rPr lang="en-CA" sz="1800" dirty="0" err="1"/>
              <a:t>Nørgård</a:t>
            </a:r>
            <a:r>
              <a:rPr lang="en-CA" sz="1800" dirty="0"/>
              <a:t> et al., 2017)</a:t>
            </a:r>
          </a:p>
          <a:p>
            <a:r>
              <a:rPr lang="en-CA" sz="1800" dirty="0"/>
              <a:t>Playful Learning and Failure (Whitton, 2018; Hodges and Franks, 2002)</a:t>
            </a:r>
          </a:p>
        </p:txBody>
      </p:sp>
    </p:spTree>
    <p:extLst>
      <p:ext uri="{BB962C8B-B14F-4D97-AF65-F5344CB8AC3E}">
        <p14:creationId xmlns:p14="http://schemas.microsoft.com/office/powerpoint/2010/main" val="4032123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C07A-066C-4E17-D0B9-12D2DFD47F87}"/>
              </a:ext>
            </a:extLst>
          </p:cNvPr>
          <p:cNvSpPr>
            <a:spLocks noGrp="1"/>
          </p:cNvSpPr>
          <p:nvPr>
            <p:ph type="title"/>
          </p:nvPr>
        </p:nvSpPr>
        <p:spPr/>
        <p:txBody>
          <a:bodyPr/>
          <a:lstStyle/>
          <a:p>
            <a:r>
              <a:rPr lang="en-US" dirty="0"/>
              <a:t>Themes</a:t>
            </a:r>
            <a:endParaRPr lang="en-CA" dirty="0"/>
          </a:p>
        </p:txBody>
      </p:sp>
      <p:sp>
        <p:nvSpPr>
          <p:cNvPr id="3" name="Content Placeholder 2">
            <a:extLst>
              <a:ext uri="{FF2B5EF4-FFF2-40B4-BE49-F238E27FC236}">
                <a16:creationId xmlns:a16="http://schemas.microsoft.com/office/drawing/2014/main" id="{9B9D5052-09B9-8D2D-BC85-5C333A1F8319}"/>
              </a:ext>
            </a:extLst>
          </p:cNvPr>
          <p:cNvSpPr>
            <a:spLocks noGrp="1"/>
          </p:cNvSpPr>
          <p:nvPr>
            <p:ph idx="1"/>
          </p:nvPr>
        </p:nvSpPr>
        <p:spPr/>
        <p:txBody>
          <a:bodyPr/>
          <a:lstStyle/>
          <a:p>
            <a:r>
              <a:rPr lang="en-US" dirty="0"/>
              <a:t>Curiosity Fueled by Exploration </a:t>
            </a:r>
          </a:p>
          <a:p>
            <a:endParaRPr lang="en-US" dirty="0"/>
          </a:p>
          <a:p>
            <a:r>
              <a:rPr lang="en-US" dirty="0"/>
              <a:t>Intuition and Endless Possibilities</a:t>
            </a:r>
          </a:p>
          <a:p>
            <a:endParaRPr lang="en-US" dirty="0"/>
          </a:p>
          <a:p>
            <a:r>
              <a:rPr lang="en-US" dirty="0"/>
              <a:t>Collaboration</a:t>
            </a:r>
          </a:p>
          <a:p>
            <a:endParaRPr lang="en-US" dirty="0"/>
          </a:p>
          <a:p>
            <a:r>
              <a:rPr lang="en-US" dirty="0"/>
              <a:t>Fun</a:t>
            </a:r>
          </a:p>
          <a:p>
            <a:endParaRPr lang="en-CA" dirty="0"/>
          </a:p>
        </p:txBody>
      </p:sp>
    </p:spTree>
    <p:extLst>
      <p:ext uri="{BB962C8B-B14F-4D97-AF65-F5344CB8AC3E}">
        <p14:creationId xmlns:p14="http://schemas.microsoft.com/office/powerpoint/2010/main" val="1280464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FF5E-EFBC-73A9-240F-4C4E2377C523}"/>
              </a:ext>
            </a:extLst>
          </p:cNvPr>
          <p:cNvSpPr>
            <a:spLocks noGrp="1"/>
          </p:cNvSpPr>
          <p:nvPr>
            <p:ph type="title"/>
          </p:nvPr>
        </p:nvSpPr>
        <p:spPr/>
        <p:txBody>
          <a:bodyPr/>
          <a:lstStyle/>
          <a:p>
            <a:r>
              <a:rPr lang="en-US" dirty="0"/>
              <a:t>Curiosity Fueled by Exploration</a:t>
            </a:r>
            <a:endParaRPr lang="en-CA" dirty="0"/>
          </a:p>
        </p:txBody>
      </p:sp>
      <p:pic>
        <p:nvPicPr>
          <p:cNvPr id="4" name="Content Placeholder 3" descr="A glass of chocolate milk with a variety of colors&#10;&#10;AI-generated content may be incorrect.">
            <a:extLst>
              <a:ext uri="{FF2B5EF4-FFF2-40B4-BE49-F238E27FC236}">
                <a16:creationId xmlns:a16="http://schemas.microsoft.com/office/drawing/2014/main" id="{246E73F2-5E5A-5DF1-D9AA-BC2297A5D89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b="15095"/>
          <a:stretch/>
        </p:blipFill>
        <p:spPr>
          <a:xfrm>
            <a:off x="7528893" y="2024895"/>
            <a:ext cx="4280337" cy="2808210"/>
          </a:xfrm>
          <a:prstGeom prst="rect">
            <a:avLst/>
          </a:prstGeom>
        </p:spPr>
      </p:pic>
      <p:sp>
        <p:nvSpPr>
          <p:cNvPr id="5" name="TextBox 4">
            <a:extLst>
              <a:ext uri="{FF2B5EF4-FFF2-40B4-BE49-F238E27FC236}">
                <a16:creationId xmlns:a16="http://schemas.microsoft.com/office/drawing/2014/main" id="{9821A8D1-D019-5926-F38C-06B74AEC4E1F}"/>
              </a:ext>
            </a:extLst>
          </p:cNvPr>
          <p:cNvSpPr txBox="1"/>
          <p:nvPr/>
        </p:nvSpPr>
        <p:spPr>
          <a:xfrm>
            <a:off x="7646275" y="4927485"/>
            <a:ext cx="4280337" cy="646387"/>
          </a:xfrm>
          <a:prstGeom prst="rect">
            <a:avLst/>
          </a:prstGeom>
          <a:noFill/>
        </p:spPr>
        <p:txBody>
          <a:bodyPr wrap="square" rtlCol="0">
            <a:spAutoFit/>
          </a:bodyPr>
          <a:lstStyle/>
          <a:p>
            <a:r>
              <a:rPr lang="en-US" dirty="0"/>
              <a:t>A vocal mixing activity designed to encourage playful motor learning</a:t>
            </a:r>
            <a:endParaRPr lang="en-CA" dirty="0"/>
          </a:p>
        </p:txBody>
      </p:sp>
      <p:sp>
        <p:nvSpPr>
          <p:cNvPr id="3" name="TextBox 2">
            <a:extLst>
              <a:ext uri="{FF2B5EF4-FFF2-40B4-BE49-F238E27FC236}">
                <a16:creationId xmlns:a16="http://schemas.microsoft.com/office/drawing/2014/main" id="{ACD3DEB8-CF4D-9CE1-10D6-E5D82DB581FF}"/>
              </a:ext>
            </a:extLst>
          </p:cNvPr>
          <p:cNvSpPr txBox="1"/>
          <p:nvPr/>
        </p:nvSpPr>
        <p:spPr>
          <a:xfrm>
            <a:off x="709449" y="2111357"/>
            <a:ext cx="6558455" cy="3139321"/>
          </a:xfrm>
          <a:prstGeom prst="rect">
            <a:avLst/>
          </a:prstGeom>
          <a:noFill/>
        </p:spPr>
        <p:txBody>
          <a:bodyPr wrap="square" rtlCol="0">
            <a:spAutoFit/>
          </a:bodyPr>
          <a:lstStyle/>
          <a:p>
            <a:r>
              <a:rPr lang="en-US" dirty="0"/>
              <a:t>“It just felt very exploratory. And like, not like we're trying to get these things right, it's like – oh! We're exploring the different things we can find…. I'm finding something new. Oh! I'm exploring this, we're already having fun with it. I'm learning new parts of my voice, just getting to gain more and more control and, just like, oh! This is neat!” (Participant 2)</a:t>
            </a:r>
          </a:p>
          <a:p>
            <a:endParaRPr lang="en-US" dirty="0"/>
          </a:p>
          <a:p>
            <a:r>
              <a:rPr lang="en-US" dirty="0"/>
              <a:t>“How can I use this to help me access this technique more easily, to figure out what works here to just, kind of, figure that stuff out?” (Participant 1)</a:t>
            </a:r>
            <a:endParaRPr lang="en-CA" dirty="0"/>
          </a:p>
        </p:txBody>
      </p:sp>
    </p:spTree>
    <p:extLst>
      <p:ext uri="{BB962C8B-B14F-4D97-AF65-F5344CB8AC3E}">
        <p14:creationId xmlns:p14="http://schemas.microsoft.com/office/powerpoint/2010/main" val="1483544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033-21B7-F81B-69C1-F8E665A61F07}"/>
              </a:ext>
            </a:extLst>
          </p:cNvPr>
          <p:cNvSpPr>
            <a:spLocks noGrp="1"/>
          </p:cNvSpPr>
          <p:nvPr>
            <p:ph type="title"/>
          </p:nvPr>
        </p:nvSpPr>
        <p:spPr/>
        <p:txBody>
          <a:bodyPr/>
          <a:lstStyle/>
          <a:p>
            <a:r>
              <a:rPr lang="en-US" sz="4400" b="1" kern="100" dirty="0">
                <a:effectLst/>
                <a:latin typeface="Arial" panose="020B0604020202020204" pitchFamily="34" charset="0"/>
                <a:ea typeface="Times New Roman" panose="02020603050405020304" pitchFamily="18" charset="0"/>
                <a:cs typeface="Times New Roman" panose="02020603050405020304" pitchFamily="18" charset="0"/>
              </a:rPr>
              <a:t>Intuition and Endless Possibilities</a:t>
            </a:r>
            <a:br>
              <a:rPr lang="en-CA" sz="4400" b="1" kern="100" dirty="0">
                <a:effectLst/>
                <a:latin typeface="Arial" panose="020B0604020202020204" pitchFamily="34" charset="0"/>
                <a:ea typeface="Times New Roman" panose="02020603050405020304" pitchFamily="18" charset="0"/>
                <a:cs typeface="Times New Roman" panose="02020603050405020304" pitchFamily="18" charset="0"/>
              </a:rPr>
            </a:br>
            <a:endParaRPr lang="en-CA" dirty="0"/>
          </a:p>
        </p:txBody>
      </p:sp>
      <p:pic>
        <p:nvPicPr>
          <p:cNvPr id="4" name="Picture 3" descr="A group of different colored circles&#10;&#10;AI-generated content may be incorrect.">
            <a:extLst>
              <a:ext uri="{FF2B5EF4-FFF2-40B4-BE49-F238E27FC236}">
                <a16:creationId xmlns:a16="http://schemas.microsoft.com/office/drawing/2014/main" id="{F1799345-6679-0E55-502C-5604F08207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3738" y="1263715"/>
            <a:ext cx="3021682" cy="4532522"/>
          </a:xfrm>
          <a:prstGeom prst="rect">
            <a:avLst/>
          </a:prstGeom>
        </p:spPr>
      </p:pic>
      <p:sp>
        <p:nvSpPr>
          <p:cNvPr id="5" name="TextBox 4">
            <a:extLst>
              <a:ext uri="{FF2B5EF4-FFF2-40B4-BE49-F238E27FC236}">
                <a16:creationId xmlns:a16="http://schemas.microsoft.com/office/drawing/2014/main" id="{DE2905E3-095E-407C-48DC-E2A9AA5744EB}"/>
              </a:ext>
            </a:extLst>
          </p:cNvPr>
          <p:cNvSpPr txBox="1"/>
          <p:nvPr/>
        </p:nvSpPr>
        <p:spPr>
          <a:xfrm>
            <a:off x="8623738" y="5862529"/>
            <a:ext cx="3021682" cy="646331"/>
          </a:xfrm>
          <a:prstGeom prst="rect">
            <a:avLst/>
          </a:prstGeom>
          <a:noFill/>
        </p:spPr>
        <p:txBody>
          <a:bodyPr wrap="square" rtlCol="0">
            <a:spAutoFit/>
          </a:bodyPr>
          <a:lstStyle/>
          <a:p>
            <a:r>
              <a:rPr lang="en-US" dirty="0" err="1"/>
              <a:t>Colour</a:t>
            </a:r>
            <a:r>
              <a:rPr lang="en-US" dirty="0"/>
              <a:t> Cards to prompt intuitive vocal responses</a:t>
            </a:r>
            <a:endParaRPr lang="en-CA" dirty="0"/>
          </a:p>
        </p:txBody>
      </p:sp>
      <p:sp>
        <p:nvSpPr>
          <p:cNvPr id="7" name="TextBox 6">
            <a:extLst>
              <a:ext uri="{FF2B5EF4-FFF2-40B4-BE49-F238E27FC236}">
                <a16:creationId xmlns:a16="http://schemas.microsoft.com/office/drawing/2014/main" id="{230A1BBC-D4D7-A92D-804A-2EA719586140}"/>
              </a:ext>
            </a:extLst>
          </p:cNvPr>
          <p:cNvSpPr txBox="1"/>
          <p:nvPr/>
        </p:nvSpPr>
        <p:spPr>
          <a:xfrm>
            <a:off x="646111" y="2929811"/>
            <a:ext cx="7575606" cy="1200329"/>
          </a:xfrm>
          <a:prstGeom prst="rect">
            <a:avLst/>
          </a:prstGeom>
          <a:noFill/>
        </p:spPr>
        <p:txBody>
          <a:bodyPr wrap="square">
            <a:spAutoFit/>
          </a:bodyPr>
          <a:lstStyle/>
          <a:p>
            <a:r>
              <a:rPr lang="en-US" sz="2400" dirty="0">
                <a:effectLst/>
                <a:latin typeface="Arial" panose="020B0604020202020204" pitchFamily="34" charset="0"/>
                <a:ea typeface="Aptos" panose="020B0004020202020204" pitchFamily="34" charset="0"/>
              </a:rPr>
              <a:t>Participant</a:t>
            </a:r>
            <a:r>
              <a:rPr lang="en-CA" sz="2400" dirty="0">
                <a:effectLst/>
                <a:latin typeface="Arial" panose="020B0604020202020204" pitchFamily="34" charset="0"/>
                <a:ea typeface="Aptos" panose="020B0004020202020204" pitchFamily="34" charset="0"/>
              </a:rPr>
              <a:t> 1 described the process of practicing vocal technique with playful activities as unfolding “like an exciting adventure, full of surprises.” </a:t>
            </a:r>
            <a:endParaRPr lang="en-CA" sz="2400" dirty="0"/>
          </a:p>
        </p:txBody>
      </p:sp>
    </p:spTree>
    <p:extLst>
      <p:ext uri="{BB962C8B-B14F-4D97-AF65-F5344CB8AC3E}">
        <p14:creationId xmlns:p14="http://schemas.microsoft.com/office/powerpoint/2010/main" val="3706772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2A85-160C-5502-F6AA-AF3C3948BE2D}"/>
              </a:ext>
            </a:extLst>
          </p:cNvPr>
          <p:cNvSpPr>
            <a:spLocks noGrp="1"/>
          </p:cNvSpPr>
          <p:nvPr>
            <p:ph type="title"/>
          </p:nvPr>
        </p:nvSpPr>
        <p:spPr/>
        <p:txBody>
          <a:bodyPr/>
          <a:lstStyle/>
          <a:p>
            <a:r>
              <a:rPr lang="en-US" sz="4400" b="1" kern="100" dirty="0">
                <a:effectLst/>
                <a:latin typeface="Arial" panose="020B0604020202020204" pitchFamily="34" charset="0"/>
                <a:ea typeface="Times New Roman" panose="02020603050405020304" pitchFamily="18" charset="0"/>
                <a:cs typeface="Times New Roman" panose="02020603050405020304" pitchFamily="18" charset="0"/>
              </a:rPr>
              <a:t>Collaboration</a:t>
            </a:r>
            <a:br>
              <a:rPr lang="en-CA" sz="4400" b="1" kern="100" dirty="0">
                <a:effectLst/>
                <a:latin typeface="Arial" panose="020B0604020202020204" pitchFamily="34" charset="0"/>
                <a:ea typeface="Times New Roman" panose="02020603050405020304" pitchFamily="18" charset="0"/>
                <a:cs typeface="Times New Roman" panose="02020603050405020304" pitchFamily="18" charset="0"/>
              </a:rPr>
            </a:br>
            <a:endParaRPr lang="en-CA" dirty="0"/>
          </a:p>
        </p:txBody>
      </p:sp>
      <p:pic>
        <p:nvPicPr>
          <p:cNvPr id="4" name="Picture 3" descr="A group of circles with text&#10;&#10;AI-generated content may be incorrect.">
            <a:extLst>
              <a:ext uri="{FF2B5EF4-FFF2-40B4-BE49-F238E27FC236}">
                <a16:creationId xmlns:a16="http://schemas.microsoft.com/office/drawing/2014/main" id="{4B105E89-219D-A351-C8D6-E2B0D3816FFE}"/>
              </a:ext>
            </a:extLst>
          </p:cNvPr>
          <p:cNvPicPr>
            <a:picLocks noChangeAspect="1"/>
          </p:cNvPicPr>
          <p:nvPr/>
        </p:nvPicPr>
        <p:blipFill>
          <a:blip r:embed="rId3">
            <a:extLst>
              <a:ext uri="{28A0092B-C50C-407E-A947-70E740481C1C}">
                <a14:useLocalDpi xmlns:a14="http://schemas.microsoft.com/office/drawing/2010/main" val="0"/>
              </a:ext>
            </a:extLst>
          </a:blip>
          <a:srcRect b="10916"/>
          <a:stretch/>
        </p:blipFill>
        <p:spPr>
          <a:xfrm>
            <a:off x="7472855" y="452718"/>
            <a:ext cx="4260287" cy="5692810"/>
          </a:xfrm>
          <a:prstGeom prst="rect">
            <a:avLst/>
          </a:prstGeom>
        </p:spPr>
      </p:pic>
      <p:sp>
        <p:nvSpPr>
          <p:cNvPr id="5" name="TextBox 4">
            <a:extLst>
              <a:ext uri="{FF2B5EF4-FFF2-40B4-BE49-F238E27FC236}">
                <a16:creationId xmlns:a16="http://schemas.microsoft.com/office/drawing/2014/main" id="{84F0763B-C922-F98F-C4EE-C371A5DBC904}"/>
              </a:ext>
            </a:extLst>
          </p:cNvPr>
          <p:cNvSpPr txBox="1"/>
          <p:nvPr/>
        </p:nvSpPr>
        <p:spPr>
          <a:xfrm>
            <a:off x="7472855" y="6220037"/>
            <a:ext cx="3192517" cy="370489"/>
          </a:xfrm>
          <a:prstGeom prst="rect">
            <a:avLst/>
          </a:prstGeom>
          <a:noFill/>
        </p:spPr>
        <p:txBody>
          <a:bodyPr wrap="square" rtlCol="0">
            <a:spAutoFit/>
          </a:bodyPr>
          <a:lstStyle/>
          <a:p>
            <a:r>
              <a:rPr lang="en-US" dirty="0"/>
              <a:t>Scenario Cards</a:t>
            </a:r>
            <a:endParaRPr lang="en-CA" dirty="0"/>
          </a:p>
        </p:txBody>
      </p:sp>
      <p:sp>
        <p:nvSpPr>
          <p:cNvPr id="6" name="TextBox 5">
            <a:extLst>
              <a:ext uri="{FF2B5EF4-FFF2-40B4-BE49-F238E27FC236}">
                <a16:creationId xmlns:a16="http://schemas.microsoft.com/office/drawing/2014/main" id="{DC0668DF-3F33-4110-BD0D-721AE77EB54A}"/>
              </a:ext>
            </a:extLst>
          </p:cNvPr>
          <p:cNvSpPr txBox="1"/>
          <p:nvPr/>
        </p:nvSpPr>
        <p:spPr>
          <a:xfrm>
            <a:off x="788275" y="2951946"/>
            <a:ext cx="6408684" cy="954107"/>
          </a:xfrm>
          <a:prstGeom prst="rect">
            <a:avLst/>
          </a:prstGeom>
          <a:noFill/>
        </p:spPr>
        <p:txBody>
          <a:bodyPr wrap="square" rtlCol="0">
            <a:spAutoFit/>
          </a:bodyPr>
          <a:lstStyle/>
          <a:p>
            <a:r>
              <a:rPr lang="en-CA" sz="2800" dirty="0">
                <a:effectLst/>
                <a:latin typeface="Arial" panose="020B0604020202020204" pitchFamily="34" charset="0"/>
                <a:ea typeface="Aptos" panose="020B0004020202020204" pitchFamily="34" charset="0"/>
              </a:rPr>
              <a:t>“We’re finding out together. We’re exploring this together” (Participant 1).</a:t>
            </a:r>
            <a:endParaRPr lang="en-CA" sz="2800" dirty="0"/>
          </a:p>
        </p:txBody>
      </p:sp>
    </p:spTree>
    <p:extLst>
      <p:ext uri="{BB962C8B-B14F-4D97-AF65-F5344CB8AC3E}">
        <p14:creationId xmlns:p14="http://schemas.microsoft.com/office/powerpoint/2010/main" val="3167184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9D2F9-2B13-A0B2-AC58-E5C597E04552}"/>
              </a:ext>
            </a:extLst>
          </p:cNvPr>
          <p:cNvSpPr>
            <a:spLocks noGrp="1"/>
          </p:cNvSpPr>
          <p:nvPr>
            <p:ph type="title"/>
          </p:nvPr>
        </p:nvSpPr>
        <p:spPr/>
        <p:txBody>
          <a:bodyPr/>
          <a:lstStyle/>
          <a:p>
            <a:r>
              <a:rPr lang="en-US" sz="4400" b="1" kern="100" dirty="0">
                <a:effectLst/>
                <a:latin typeface="Arial" panose="020B0604020202020204" pitchFamily="34" charset="0"/>
                <a:ea typeface="Times New Roman" panose="02020603050405020304" pitchFamily="18" charset="0"/>
                <a:cs typeface="Times New Roman" panose="02020603050405020304" pitchFamily="18" charset="0"/>
              </a:rPr>
              <a:t>Fun</a:t>
            </a:r>
            <a:br>
              <a:rPr lang="en-CA" sz="4400" b="1" kern="100" dirty="0">
                <a:effectLst/>
                <a:latin typeface="Arial" panose="020B0604020202020204" pitchFamily="34" charset="0"/>
                <a:ea typeface="Times New Roman" panose="02020603050405020304" pitchFamily="18" charset="0"/>
                <a:cs typeface="Times New Roman" panose="02020603050405020304" pitchFamily="18" charset="0"/>
              </a:rPr>
            </a:br>
            <a:endParaRPr lang="en-CA" dirty="0"/>
          </a:p>
        </p:txBody>
      </p:sp>
      <p:pic>
        <p:nvPicPr>
          <p:cNvPr id="4" name="Picture 3" descr="A group of yellow emojis&#10;&#10;AI-generated content may be incorrect.">
            <a:extLst>
              <a:ext uri="{FF2B5EF4-FFF2-40B4-BE49-F238E27FC236}">
                <a16:creationId xmlns:a16="http://schemas.microsoft.com/office/drawing/2014/main" id="{4A006ACC-5A37-F285-C117-DE15058FE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8428" y="1769025"/>
            <a:ext cx="4296890" cy="3319949"/>
          </a:xfrm>
          <a:prstGeom prst="rect">
            <a:avLst/>
          </a:prstGeom>
        </p:spPr>
      </p:pic>
      <p:sp>
        <p:nvSpPr>
          <p:cNvPr id="5" name="TextBox 4">
            <a:extLst>
              <a:ext uri="{FF2B5EF4-FFF2-40B4-BE49-F238E27FC236}">
                <a16:creationId xmlns:a16="http://schemas.microsoft.com/office/drawing/2014/main" id="{DCCA7EAF-6641-27D5-A3FC-6B9E7AFC45AC}"/>
              </a:ext>
            </a:extLst>
          </p:cNvPr>
          <p:cNvSpPr txBox="1"/>
          <p:nvPr/>
        </p:nvSpPr>
        <p:spPr>
          <a:xfrm>
            <a:off x="7558428" y="5257799"/>
            <a:ext cx="3130593" cy="369332"/>
          </a:xfrm>
          <a:prstGeom prst="rect">
            <a:avLst/>
          </a:prstGeom>
          <a:noFill/>
        </p:spPr>
        <p:txBody>
          <a:bodyPr wrap="square" rtlCol="0">
            <a:spAutoFit/>
          </a:bodyPr>
          <a:lstStyle/>
          <a:p>
            <a:r>
              <a:rPr lang="en-US" dirty="0"/>
              <a:t>Emoji Cards</a:t>
            </a:r>
            <a:endParaRPr lang="en-CA" dirty="0"/>
          </a:p>
        </p:txBody>
      </p:sp>
      <p:sp>
        <p:nvSpPr>
          <p:cNvPr id="6" name="TextBox 5">
            <a:extLst>
              <a:ext uri="{FF2B5EF4-FFF2-40B4-BE49-F238E27FC236}">
                <a16:creationId xmlns:a16="http://schemas.microsoft.com/office/drawing/2014/main" id="{DA3D3474-6E32-2C35-00C7-445940AD5656}"/>
              </a:ext>
            </a:extLst>
          </p:cNvPr>
          <p:cNvSpPr txBox="1"/>
          <p:nvPr/>
        </p:nvSpPr>
        <p:spPr>
          <a:xfrm>
            <a:off x="441433" y="5004753"/>
            <a:ext cx="6692462" cy="1200329"/>
          </a:xfrm>
          <a:prstGeom prst="rect">
            <a:avLst/>
          </a:prstGeom>
          <a:noFill/>
        </p:spPr>
        <p:txBody>
          <a:bodyPr wrap="square" rtlCol="0">
            <a:spAutoFit/>
          </a:bodyPr>
          <a:lstStyle/>
          <a:p>
            <a:r>
              <a:rPr lang="en-CA" dirty="0">
                <a:latin typeface="+mj-lt"/>
                <a:ea typeface="Aptos" panose="020B0004020202020204" pitchFamily="34" charset="0"/>
              </a:rPr>
              <a:t>“I</a:t>
            </a:r>
            <a:r>
              <a:rPr lang="en-CA" dirty="0">
                <a:effectLst/>
                <a:latin typeface="+mj-lt"/>
                <a:ea typeface="Aptos" panose="020B0004020202020204" pitchFamily="34" charset="0"/>
              </a:rPr>
              <a:t>t's fun to see like how many runs I can do, or how high I can get, or how low I can go… </a:t>
            </a:r>
            <a:r>
              <a:rPr lang="en-CA" kern="100" dirty="0">
                <a:effectLst/>
                <a:latin typeface="+mj-lt"/>
                <a:ea typeface="Aptos" panose="020B0004020202020204" pitchFamily="34" charset="0"/>
              </a:rPr>
              <a:t>And to see like what crazy emotions I can use in my singing and see how it helps my voice, lik</a:t>
            </a:r>
            <a:r>
              <a:rPr lang="en-CA" kern="100" dirty="0">
                <a:latin typeface="+mj-lt"/>
                <a:ea typeface="Aptos" panose="020B0004020202020204" pitchFamily="34" charset="0"/>
              </a:rPr>
              <a:t>e,</a:t>
            </a:r>
            <a:r>
              <a:rPr lang="en-CA" kern="100" dirty="0">
                <a:effectLst/>
                <a:latin typeface="+mj-lt"/>
                <a:ea typeface="Aptos" panose="020B0004020202020204" pitchFamily="34" charset="0"/>
              </a:rPr>
              <a:t> choose a character” (Participant 2).</a:t>
            </a:r>
            <a:endParaRPr lang="en-CA" dirty="0">
              <a:latin typeface="+mj-lt"/>
            </a:endParaRPr>
          </a:p>
        </p:txBody>
      </p:sp>
      <p:sp>
        <p:nvSpPr>
          <p:cNvPr id="7" name="TextBox 6">
            <a:extLst>
              <a:ext uri="{FF2B5EF4-FFF2-40B4-BE49-F238E27FC236}">
                <a16:creationId xmlns:a16="http://schemas.microsoft.com/office/drawing/2014/main" id="{5B4C675A-AAC6-8352-FDA7-1537E88D1807}"/>
              </a:ext>
            </a:extLst>
          </p:cNvPr>
          <p:cNvSpPr txBox="1"/>
          <p:nvPr/>
        </p:nvSpPr>
        <p:spPr>
          <a:xfrm>
            <a:off x="441433" y="1939159"/>
            <a:ext cx="6597870" cy="2246769"/>
          </a:xfrm>
          <a:prstGeom prst="rect">
            <a:avLst/>
          </a:prstGeom>
          <a:noFill/>
        </p:spPr>
        <p:txBody>
          <a:bodyPr wrap="square" rtlCol="0">
            <a:spAutoFit/>
          </a:bodyPr>
          <a:lstStyle/>
          <a:p>
            <a:r>
              <a:rPr lang="en-US" sz="2000" dirty="0"/>
              <a:t>“Fun” arises from facilitating exploration (Boyer, 1997), discovering new and novel experiences and sensations (Bateson and Nettle, 2014), engaging multiple senses, encouraging spontaneity (Lockwood and O’Connor, 2017) and incorporating imagination (</a:t>
            </a:r>
            <a:r>
              <a:rPr lang="en-US" sz="2000" dirty="0" err="1"/>
              <a:t>Higueras</a:t>
            </a:r>
            <a:r>
              <a:rPr lang="en-US" sz="2000" dirty="0"/>
              <a:t> and Villaverde, 2022) to the greatest extent possible. </a:t>
            </a:r>
            <a:endParaRPr lang="en-CA" sz="2000" dirty="0"/>
          </a:p>
        </p:txBody>
      </p:sp>
    </p:spTree>
    <p:extLst>
      <p:ext uri="{BB962C8B-B14F-4D97-AF65-F5344CB8AC3E}">
        <p14:creationId xmlns:p14="http://schemas.microsoft.com/office/powerpoint/2010/main" val="2358111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C2D10-C55F-57D5-F7E6-DFB6D8B47555}"/>
              </a:ext>
            </a:extLst>
          </p:cNvPr>
          <p:cNvSpPr>
            <a:spLocks noGrp="1"/>
          </p:cNvSpPr>
          <p:nvPr>
            <p:ph type="title"/>
          </p:nvPr>
        </p:nvSpPr>
        <p:spPr/>
        <p:txBody>
          <a:bodyPr/>
          <a:lstStyle/>
          <a:p>
            <a:r>
              <a:rPr lang="en-US" sz="4400" b="1" kern="100" dirty="0">
                <a:effectLst/>
                <a:latin typeface="Arial" panose="020B0604020202020204" pitchFamily="34" charset="0"/>
                <a:ea typeface="Times New Roman" panose="02020603050405020304" pitchFamily="18" charset="0"/>
                <a:cs typeface="Times New Roman" panose="02020603050405020304" pitchFamily="18" charset="0"/>
              </a:rPr>
              <a:t>Considerations for Future Study</a:t>
            </a:r>
            <a:endParaRPr lang="en-CA" dirty="0"/>
          </a:p>
        </p:txBody>
      </p:sp>
      <p:sp>
        <p:nvSpPr>
          <p:cNvPr id="3" name="Content Placeholder 2">
            <a:extLst>
              <a:ext uri="{FF2B5EF4-FFF2-40B4-BE49-F238E27FC236}">
                <a16:creationId xmlns:a16="http://schemas.microsoft.com/office/drawing/2014/main" id="{357F68AE-C960-DC27-0FBF-8C25526ABAD9}"/>
              </a:ext>
            </a:extLst>
          </p:cNvPr>
          <p:cNvSpPr>
            <a:spLocks noGrp="1"/>
          </p:cNvSpPr>
          <p:nvPr>
            <p:ph idx="1"/>
          </p:nvPr>
        </p:nvSpPr>
        <p:spPr/>
        <p:txBody>
          <a:bodyPr/>
          <a:lstStyle/>
          <a:p>
            <a:r>
              <a:rPr lang="en-US" dirty="0"/>
              <a:t>Larger data sample from multiple genders, age groups, and experience levels (Bell, 2010) </a:t>
            </a:r>
          </a:p>
          <a:p>
            <a:r>
              <a:rPr lang="en-US" dirty="0"/>
              <a:t>Preliminary personality assessment (Barnett, 2011)</a:t>
            </a:r>
          </a:p>
          <a:p>
            <a:r>
              <a:rPr lang="en-US" dirty="0"/>
              <a:t>Control group </a:t>
            </a:r>
          </a:p>
          <a:p>
            <a:r>
              <a:rPr lang="en-US" dirty="0"/>
              <a:t>Larger cohort of participants</a:t>
            </a:r>
          </a:p>
          <a:p>
            <a:endParaRPr lang="en-US" dirty="0"/>
          </a:p>
          <a:p>
            <a:endParaRPr lang="en-CA" dirty="0"/>
          </a:p>
        </p:txBody>
      </p:sp>
    </p:spTree>
    <p:extLst>
      <p:ext uri="{BB962C8B-B14F-4D97-AF65-F5344CB8AC3E}">
        <p14:creationId xmlns:p14="http://schemas.microsoft.com/office/powerpoint/2010/main" val="2096562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25D821-38CE-06EC-409E-46437D63F185}"/>
              </a:ext>
            </a:extLst>
          </p:cNvPr>
          <p:cNvSpPr txBox="1"/>
          <p:nvPr/>
        </p:nvSpPr>
        <p:spPr>
          <a:xfrm>
            <a:off x="57807" y="-31531"/>
            <a:ext cx="11966028" cy="11595482"/>
          </a:xfrm>
          <a:prstGeom prst="rect">
            <a:avLst/>
          </a:prstGeom>
          <a:noFill/>
        </p:spPr>
        <p:txBody>
          <a:bodyPr wrap="square">
            <a:spAutoFit/>
          </a:bodyPr>
          <a:lstStyle/>
          <a:p>
            <a:r>
              <a:rPr lang="en-US" sz="1050" b="1" kern="100" dirty="0">
                <a:latin typeface="Arial" panose="020B0604020202020204" pitchFamily="34" charset="0"/>
                <a:cs typeface="Times New Roman" panose="02020603050405020304" pitchFamily="18" charset="0"/>
              </a:rPr>
              <a:t>References</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Abbas, Z.A. and North, J.S., 2018. Good-vs. poor-trial feedback in motor learning: The role of self-efficacy and intrinsic motivation across levels of task difficulty. Learning and instruction, 55, pp. 105–112.</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Barnett, L.A., 2011. How Do Playful People Play? Gendered and Racial Leisure Perspectives, Motives, and Preferences of College Students. Leisure sciences, 33(5), pp. 382–401.</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Bashir, M., Afzal, M.T. and Azeem, M., 2008. Reliability and Validity of Qualitative and Operational Research Paradigm. Pakistan journal of statistics and operation research, 4(1), pp. 35.</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Bateson, P. and Nettle, D., 2014. Playfulness, Ideas, and Creativity: A Survey. Creativity research journal, 26(2), pp. 219–222.</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Bell, J., 2010. Doing your research project. 5 </a:t>
            </a:r>
            <a:r>
              <a:rPr lang="en-US" sz="750" kern="100" dirty="0" err="1">
                <a:effectLst/>
                <a:latin typeface="Arial" panose="020B0604020202020204" pitchFamily="34" charset="0"/>
                <a:ea typeface="Aptos" panose="020B0004020202020204" pitchFamily="34" charset="0"/>
                <a:cs typeface="Arial" panose="020B0604020202020204" pitchFamily="34" charset="0"/>
              </a:rPr>
              <a:t>edn</a:t>
            </a:r>
            <a:r>
              <a:rPr lang="en-US" sz="750" kern="100" dirty="0">
                <a:effectLst/>
                <a:latin typeface="Arial" panose="020B0604020202020204" pitchFamily="34" charset="0"/>
                <a:ea typeface="Aptos" panose="020B0004020202020204" pitchFamily="34" charset="0"/>
                <a:cs typeface="Arial" panose="020B0604020202020204" pitchFamily="34" charset="0"/>
              </a:rPr>
              <a:t>. Maidenhead: Open University Press.</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Benson, E.A., 2018. Modern Voice Pedagogy: Functional Training for All Styles. The American music teacher; American Music Teacher, 67(6), pp. 10–13.</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Berg, B.L., 2000. Qualitative Research Methods for the Social Sciences. 4th </a:t>
            </a:r>
            <a:r>
              <a:rPr lang="en-US" sz="750" kern="100" dirty="0" err="1">
                <a:effectLst/>
                <a:latin typeface="Arial" panose="020B0604020202020204" pitchFamily="34" charset="0"/>
                <a:ea typeface="Aptos" panose="020B0004020202020204" pitchFamily="34" charset="0"/>
                <a:cs typeface="Arial" panose="020B0604020202020204" pitchFamily="34" charset="0"/>
              </a:rPr>
              <a:t>edn</a:t>
            </a:r>
            <a:r>
              <a:rPr lang="en-US" sz="750" kern="100" dirty="0">
                <a:effectLst/>
                <a:latin typeface="Arial" panose="020B0604020202020204" pitchFamily="34" charset="0"/>
                <a:ea typeface="Aptos" panose="020B0004020202020204" pitchFamily="34" charset="0"/>
                <a:cs typeface="Arial" panose="020B0604020202020204" pitchFamily="34" charset="0"/>
              </a:rPr>
              <a:t>. Needham Heights, MA: Allyn &amp; Bacon.</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Bergan, C., 2010. Motor learning principles and voice pedagogy: theory and practice. Journal of singing, 66(4), pp. 457.</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Boyer, W.A.R., 1997. Enhancing Playfulness with Sensorial Stimulation. Journal of research in childhood education, 12(1), pp. 78–87.</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Costley, C., Elliott, G. and Gibbs, P., 2010. Doing work-based research: approaches to enquiry for insider-researchers. Los Angeles: SAGE.</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Creswell, J.W., 2013. Research Design: Qualitative, Quantitative, and Mixed Methods Approaches. 4th </a:t>
            </a:r>
            <a:r>
              <a:rPr lang="en-US" sz="750" kern="100" dirty="0" err="1">
                <a:effectLst/>
                <a:latin typeface="Arial" panose="020B0604020202020204" pitchFamily="34" charset="0"/>
                <a:ea typeface="Aptos" panose="020B0004020202020204" pitchFamily="34" charset="0"/>
                <a:cs typeface="Arial" panose="020B0604020202020204" pitchFamily="34" charset="0"/>
              </a:rPr>
              <a:t>edn</a:t>
            </a:r>
            <a:r>
              <a:rPr lang="en-US" sz="750" kern="100" dirty="0">
                <a:effectLst/>
                <a:latin typeface="Arial" panose="020B0604020202020204" pitchFamily="34" charset="0"/>
                <a:ea typeface="Aptos" panose="020B0004020202020204" pitchFamily="34" charset="0"/>
                <a:cs typeface="Arial" panose="020B0604020202020204" pitchFamily="34" charset="0"/>
              </a:rPr>
              <a:t>. United States of America: Sage Publications.</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Crocco, L. and Meyer, D., 2021. Motor Learning and Teaching Singing: An Overview. Journal of singing, 77(5), pp. 693–702.</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Csikszentmihalyi, M., 2008. Flow: the psychology of optimal experience. New York: Harper Perennial Modern Classics. Daniels, D.H. and </a:t>
            </a:r>
            <a:r>
              <a:rPr lang="en-US" sz="750" kern="100" dirty="0" err="1">
                <a:effectLst/>
                <a:latin typeface="Arial" panose="020B0604020202020204" pitchFamily="34" charset="0"/>
                <a:ea typeface="Aptos" panose="020B0004020202020204" pitchFamily="34" charset="0"/>
                <a:cs typeface="Arial" panose="020B0604020202020204" pitchFamily="34" charset="0"/>
              </a:rPr>
              <a:t>Shumow</a:t>
            </a:r>
            <a:r>
              <a:rPr lang="en-US" sz="750" kern="100" dirty="0">
                <a:effectLst/>
                <a:latin typeface="Arial" panose="020B0604020202020204" pitchFamily="34" charset="0"/>
                <a:ea typeface="Aptos" panose="020B0004020202020204" pitchFamily="34" charset="0"/>
                <a:cs typeface="Arial" panose="020B0604020202020204" pitchFamily="34" charset="0"/>
              </a:rPr>
              <a:t>, L., 2003. Child development and classroom teaching: a review of the literature and implications for educating teachers. Journal of applied developmental psychology, 23(5), pp. 495–526. </a:t>
            </a:r>
          </a:p>
          <a:p>
            <a:pPr>
              <a:lnSpc>
                <a:spcPct val="150000"/>
              </a:lnSpc>
            </a:pPr>
            <a:r>
              <a:rPr lang="en-CA" sz="750" kern="100" dirty="0">
                <a:effectLst/>
                <a:latin typeface="Arial" panose="020B0604020202020204" pitchFamily="34" charset="0"/>
                <a:ea typeface="Aptos" panose="020B0004020202020204" pitchFamily="34" charset="0"/>
              </a:rPr>
              <a:t>Evans, J.J., Wilson, B.A., </a:t>
            </a:r>
            <a:r>
              <a:rPr lang="en-CA" sz="750" kern="100" dirty="0" err="1">
                <a:effectLst/>
                <a:latin typeface="Arial" panose="020B0604020202020204" pitchFamily="34" charset="0"/>
                <a:ea typeface="Aptos" panose="020B0004020202020204" pitchFamily="34" charset="0"/>
              </a:rPr>
              <a:t>Schuri</a:t>
            </a:r>
            <a:r>
              <a:rPr lang="en-CA" sz="750" kern="100" dirty="0">
                <a:effectLst/>
                <a:latin typeface="Arial" panose="020B0604020202020204" pitchFamily="34" charset="0"/>
                <a:ea typeface="Aptos" panose="020B0004020202020204" pitchFamily="34" charset="0"/>
              </a:rPr>
              <a:t>, U., Andrade, J., Baddeley, A., Bruna, O., Canavan, T., Del Sala, S., Green, R., Laaksonen, R., Lorenzi, L. and </a:t>
            </a:r>
            <a:r>
              <a:rPr lang="en-CA" sz="750" kern="100" dirty="0" err="1">
                <a:effectLst/>
                <a:latin typeface="Arial" panose="020B0604020202020204" pitchFamily="34" charset="0"/>
                <a:ea typeface="Aptos" panose="020B0004020202020204" pitchFamily="34" charset="0"/>
              </a:rPr>
              <a:t>Taussik</a:t>
            </a:r>
            <a:r>
              <a:rPr lang="en-CA" sz="750" kern="100" dirty="0">
                <a:effectLst/>
                <a:latin typeface="Arial" panose="020B0604020202020204" pitchFamily="34" charset="0"/>
                <a:ea typeface="Aptos" panose="020B0004020202020204" pitchFamily="34" charset="0"/>
              </a:rPr>
              <a:t>, I., 2000. A Comparison of ''Errorless'' and ''Trial-and-error'' Learning Methods for Teaching Individuals with Acquired Memory Deficits. </a:t>
            </a:r>
            <a:r>
              <a:rPr lang="en-CA" sz="750" i="1" kern="100" dirty="0">
                <a:effectLst/>
                <a:latin typeface="Arial" panose="020B0604020202020204" pitchFamily="34" charset="0"/>
                <a:ea typeface="Aptos" panose="020B0004020202020204" pitchFamily="34" charset="0"/>
              </a:rPr>
              <a:t>Neuropsychological rehabilitation, </a:t>
            </a:r>
            <a:r>
              <a:rPr lang="en-CA" sz="750" b="1" kern="100" dirty="0">
                <a:effectLst/>
                <a:latin typeface="Arial" panose="020B0604020202020204" pitchFamily="34" charset="0"/>
                <a:ea typeface="Aptos" panose="020B0004020202020204" pitchFamily="34" charset="0"/>
              </a:rPr>
              <a:t>10</a:t>
            </a:r>
            <a:r>
              <a:rPr lang="en-CA" sz="750" kern="100" dirty="0">
                <a:effectLst/>
                <a:latin typeface="Arial" panose="020B0604020202020204" pitchFamily="34" charset="0"/>
                <a:ea typeface="Aptos" panose="020B0004020202020204" pitchFamily="34" charset="0"/>
              </a:rPr>
              <a:t>(1), pp. 67–101.</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Guitard</a:t>
            </a:r>
            <a:r>
              <a:rPr lang="en-US" sz="750" kern="100" dirty="0">
                <a:effectLst/>
                <a:latin typeface="Arial" panose="020B0604020202020204" pitchFamily="34" charset="0"/>
                <a:ea typeface="Aptos" panose="020B0004020202020204" pitchFamily="34" charset="0"/>
                <a:cs typeface="Arial" panose="020B0604020202020204" pitchFamily="34" charset="0"/>
              </a:rPr>
              <a:t>, P., Ferland, F. and </a:t>
            </a:r>
            <a:r>
              <a:rPr lang="en-US" sz="750" kern="100" dirty="0" err="1">
                <a:effectLst/>
                <a:latin typeface="Arial" panose="020B0604020202020204" pitchFamily="34" charset="0"/>
                <a:ea typeface="Aptos" panose="020B0004020202020204" pitchFamily="34" charset="0"/>
                <a:cs typeface="Arial" panose="020B0604020202020204" pitchFamily="34" charset="0"/>
              </a:rPr>
              <a:t>Dutil</a:t>
            </a:r>
            <a:r>
              <a:rPr lang="en-US" sz="750" kern="100" dirty="0">
                <a:effectLst/>
                <a:latin typeface="Arial" panose="020B0604020202020204" pitchFamily="34" charset="0"/>
                <a:ea typeface="Aptos" panose="020B0004020202020204" pitchFamily="34" charset="0"/>
                <a:cs typeface="Arial" panose="020B0604020202020204" pitchFamily="34" charset="0"/>
              </a:rPr>
              <a:t>, É., 2005. Toward a Better Understanding of Playfulness in Adults. OTJR (Thorofare, N.J.), 25(1), pp. 9–22.</a:t>
            </a:r>
          </a:p>
          <a:p>
            <a:pPr>
              <a:lnSpc>
                <a:spcPct val="150000"/>
              </a:lnSpc>
            </a:pPr>
            <a:r>
              <a:rPr lang="en-CA" sz="750" kern="100" dirty="0">
                <a:effectLst/>
                <a:latin typeface="Arial" panose="020B0604020202020204" pitchFamily="34" charset="0"/>
                <a:ea typeface="Aptos" panose="020B0004020202020204" pitchFamily="34" charset="0"/>
              </a:rPr>
              <a:t>Han, D. and Shea, C.H., 2008. Auditory Model: Effects on Learning Under Blocked and Random Practice Schedules. </a:t>
            </a:r>
            <a:r>
              <a:rPr lang="en-CA" sz="750" i="1" kern="100" dirty="0">
                <a:effectLst/>
                <a:latin typeface="Arial" panose="020B0604020202020204" pitchFamily="34" charset="0"/>
                <a:ea typeface="Aptos" panose="020B0004020202020204" pitchFamily="34" charset="0"/>
              </a:rPr>
              <a:t>Research quarterly for exercise and sport, </a:t>
            </a:r>
            <a:r>
              <a:rPr lang="en-CA" sz="750" b="1" kern="100" dirty="0">
                <a:effectLst/>
                <a:latin typeface="Arial" panose="020B0604020202020204" pitchFamily="34" charset="0"/>
                <a:ea typeface="Aptos" panose="020B0004020202020204" pitchFamily="34" charset="0"/>
              </a:rPr>
              <a:t>79</a:t>
            </a:r>
            <a:r>
              <a:rPr lang="en-CA" sz="750" kern="100" dirty="0">
                <a:effectLst/>
                <a:latin typeface="Arial" panose="020B0604020202020204" pitchFamily="34" charset="0"/>
                <a:ea typeface="Aptos" panose="020B0004020202020204" pitchFamily="34" charset="0"/>
              </a:rPr>
              <a:t>(4), pp. 476–486.</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Helding</a:t>
            </a:r>
            <a:r>
              <a:rPr lang="en-US" sz="750" kern="100" dirty="0">
                <a:effectLst/>
                <a:latin typeface="Arial" panose="020B0604020202020204" pitchFamily="34" charset="0"/>
                <a:ea typeface="Aptos" panose="020B0004020202020204" pitchFamily="34" charset="0"/>
                <a:cs typeface="Arial" panose="020B0604020202020204" pitchFamily="34" charset="0"/>
              </a:rPr>
              <a:t>, L., 2015. Motor learning and voice training: locus of attention. Journal of singing, 72(1), pp. 87–91.</a:t>
            </a: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Higueras</a:t>
            </a:r>
            <a:r>
              <a:rPr lang="en-US" sz="750" kern="100" dirty="0">
                <a:effectLst/>
                <a:latin typeface="Arial" panose="020B0604020202020204" pitchFamily="34" charset="0"/>
                <a:ea typeface="Aptos" panose="020B0004020202020204" pitchFamily="34" charset="0"/>
                <a:cs typeface="Arial" panose="020B0604020202020204" pitchFamily="34" charset="0"/>
              </a:rPr>
              <a:t>, Y. and Villaverde, D.M., 2022. Imagination, creativity, fun and innovation. </a:t>
            </a:r>
            <a:r>
              <a:rPr lang="en-US" sz="750" kern="100" dirty="0" err="1">
                <a:effectLst/>
                <a:latin typeface="Arial" panose="020B0604020202020204" pitchFamily="34" charset="0"/>
                <a:ea typeface="Aptos" panose="020B0004020202020204" pitchFamily="34" charset="0"/>
                <a:cs typeface="Arial" panose="020B0604020202020204" pitchFamily="34" charset="0"/>
              </a:rPr>
              <a:t>Revista</a:t>
            </a:r>
            <a:r>
              <a:rPr lang="en-US" sz="750" kern="100" dirty="0">
                <a:effectLst/>
                <a:latin typeface="Arial" panose="020B0604020202020204" pitchFamily="34" charset="0"/>
                <a:ea typeface="Aptos" panose="020B0004020202020204" pitchFamily="34" charset="0"/>
                <a:cs typeface="Arial" panose="020B0604020202020204" pitchFamily="34" charset="0"/>
              </a:rPr>
              <a:t> </a:t>
            </a:r>
            <a:r>
              <a:rPr lang="en-US" sz="750" kern="100" dirty="0" err="1">
                <a:effectLst/>
                <a:latin typeface="Arial" panose="020B0604020202020204" pitchFamily="34" charset="0"/>
                <a:ea typeface="Aptos" panose="020B0004020202020204" pitchFamily="34" charset="0"/>
                <a:cs typeface="Arial" panose="020B0604020202020204" pitchFamily="34" charset="0"/>
              </a:rPr>
              <a:t>Científica</a:t>
            </a:r>
            <a:r>
              <a:rPr lang="en-US" sz="750" kern="100" dirty="0">
                <a:effectLst/>
                <a:latin typeface="Arial" panose="020B0604020202020204" pitchFamily="34" charset="0"/>
                <a:ea typeface="Aptos" panose="020B0004020202020204" pitchFamily="34" charset="0"/>
                <a:cs typeface="Arial" panose="020B0604020202020204" pitchFamily="34" charset="0"/>
              </a:rPr>
              <a:t> de la Sociedad de </a:t>
            </a:r>
            <a:r>
              <a:rPr lang="en-US" sz="750" kern="100" dirty="0" err="1">
                <a:effectLst/>
                <a:latin typeface="Arial" panose="020B0604020202020204" pitchFamily="34" charset="0"/>
                <a:ea typeface="Aptos" panose="020B0004020202020204" pitchFamily="34" charset="0"/>
                <a:cs typeface="Arial" panose="020B0604020202020204" pitchFamily="34" charset="0"/>
              </a:rPr>
              <a:t>Enfermería</a:t>
            </a:r>
            <a:r>
              <a:rPr lang="en-US" sz="750" kern="100" dirty="0">
                <a:effectLst/>
                <a:latin typeface="Arial" panose="020B0604020202020204" pitchFamily="34" charset="0"/>
                <a:ea typeface="Aptos" panose="020B0004020202020204" pitchFamily="34" charset="0"/>
                <a:cs typeface="Arial" panose="020B0604020202020204" pitchFamily="34" charset="0"/>
              </a:rPr>
              <a:t> </a:t>
            </a:r>
            <a:r>
              <a:rPr lang="en-US" sz="750" kern="100" dirty="0" err="1">
                <a:effectLst/>
                <a:latin typeface="Arial" panose="020B0604020202020204" pitchFamily="34" charset="0"/>
                <a:ea typeface="Aptos" panose="020B0004020202020204" pitchFamily="34" charset="0"/>
                <a:cs typeface="Arial" panose="020B0604020202020204" pitchFamily="34" charset="0"/>
              </a:rPr>
              <a:t>Neurológica</a:t>
            </a:r>
            <a:r>
              <a:rPr lang="en-US" sz="750" kern="100" dirty="0">
                <a:effectLst/>
                <a:latin typeface="Arial" panose="020B0604020202020204" pitchFamily="34" charset="0"/>
                <a:ea typeface="Aptos" panose="020B0004020202020204" pitchFamily="34" charset="0"/>
                <a:cs typeface="Arial" panose="020B0604020202020204" pitchFamily="34" charset="0"/>
              </a:rPr>
              <a:t> (English ed.), 56, pp. 2–3.</a:t>
            </a:r>
          </a:p>
          <a:p>
            <a:pPr>
              <a:lnSpc>
                <a:spcPct val="150000"/>
              </a:lnSpc>
            </a:pPr>
            <a:r>
              <a:rPr lang="en-CA" sz="700" dirty="0">
                <a:effectLst/>
                <a:latin typeface="Arial" panose="020B0604020202020204" pitchFamily="34" charset="0"/>
                <a:ea typeface="Aptos" panose="020B0004020202020204" pitchFamily="34" charset="0"/>
              </a:rPr>
              <a:t>Hodges, N.J. and Franks, I.M., 2002. Modelling coaching practice: the role of instruction and demonstration. </a:t>
            </a:r>
            <a:r>
              <a:rPr lang="en-CA" sz="700" i="1" dirty="0">
                <a:effectLst/>
                <a:latin typeface="Arial" panose="020B0604020202020204" pitchFamily="34" charset="0"/>
                <a:ea typeface="Aptos" panose="020B0004020202020204" pitchFamily="34" charset="0"/>
              </a:rPr>
              <a:t>Journal of sports sciences, </a:t>
            </a:r>
            <a:r>
              <a:rPr lang="en-CA" sz="700" b="1" dirty="0">
                <a:effectLst/>
                <a:latin typeface="Arial" panose="020B0604020202020204" pitchFamily="34" charset="0"/>
                <a:ea typeface="Aptos" panose="020B0004020202020204" pitchFamily="34" charset="0"/>
              </a:rPr>
              <a:t>20</a:t>
            </a:r>
            <a:r>
              <a:rPr lang="en-CA" sz="700" dirty="0">
                <a:effectLst/>
                <a:latin typeface="Arial" panose="020B0604020202020204" pitchFamily="34" charset="0"/>
                <a:ea typeface="Aptos" panose="020B0004020202020204" pitchFamily="34" charset="0"/>
              </a:rPr>
              <a:t>(10), pp. 793–811</a:t>
            </a:r>
            <a:r>
              <a:rPr lang="en-US" sz="700" kern="100" dirty="0">
                <a:latin typeface="Arial" panose="020B0604020202020204" pitchFamily="34" charset="0"/>
                <a:ea typeface="Aptos" panose="020B0004020202020204" pitchFamily="34" charset="0"/>
                <a:cs typeface="Arial" panose="020B0604020202020204" pitchFamily="34" charset="0"/>
              </a:rPr>
              <a:t>.</a:t>
            </a:r>
            <a:endParaRPr lang="en-US" sz="7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Leborgne</a:t>
            </a:r>
            <a:r>
              <a:rPr lang="en-US" sz="750" kern="100" dirty="0">
                <a:effectLst/>
                <a:latin typeface="Arial" panose="020B0604020202020204" pitchFamily="34" charset="0"/>
                <a:ea typeface="Aptos" panose="020B0004020202020204" pitchFamily="34" charset="0"/>
                <a:cs typeface="Arial" panose="020B0604020202020204" pitchFamily="34" charset="0"/>
              </a:rPr>
              <a:t>, W. and Rosenberg, M., 2014. The Vocal Athlete: Application and Technique for the Hybrid Singer. United States of America: Plural Publishing Inc.</a:t>
            </a:r>
          </a:p>
          <a:p>
            <a:pPr>
              <a:lnSpc>
                <a:spcPct val="150000"/>
              </a:lnSpc>
            </a:pPr>
            <a:r>
              <a:rPr lang="en-CA" sz="750" kern="100" dirty="0">
                <a:effectLst/>
                <a:latin typeface="Arial" panose="020B0604020202020204" pitchFamily="34" charset="0"/>
                <a:ea typeface="Aptos" panose="020B0004020202020204" pitchFamily="34" charset="0"/>
              </a:rPr>
              <a:t>Lim, J., Reiser, R.A. and Olina, Z., 2009. The Effects of Part-Task and Whole-Task Instructional Approaches on Acquisition and Transfer of a Complex Cognitive Skill. </a:t>
            </a:r>
            <a:r>
              <a:rPr lang="en-CA" sz="750" i="1" kern="100" dirty="0">
                <a:effectLst/>
                <a:latin typeface="Arial" panose="020B0604020202020204" pitchFamily="34" charset="0"/>
                <a:ea typeface="Aptos" panose="020B0004020202020204" pitchFamily="34" charset="0"/>
              </a:rPr>
              <a:t>Educational technology research and development, </a:t>
            </a:r>
            <a:r>
              <a:rPr lang="en-CA" sz="750" b="1" kern="100" dirty="0">
                <a:effectLst/>
                <a:latin typeface="Arial" panose="020B0604020202020204" pitchFamily="34" charset="0"/>
                <a:ea typeface="Aptos" panose="020B0004020202020204" pitchFamily="34" charset="0"/>
              </a:rPr>
              <a:t>57</a:t>
            </a:r>
            <a:r>
              <a:rPr lang="en-CA" sz="750" kern="100" dirty="0">
                <a:effectLst/>
                <a:latin typeface="Arial" panose="020B0604020202020204" pitchFamily="34" charset="0"/>
                <a:ea typeface="Aptos" panose="020B0004020202020204" pitchFamily="34" charset="0"/>
              </a:rPr>
              <a:t>(1), pp. 61–77.</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Lockwood, R. and O'Connor, S., 2017. Playfulness in adults: an examination of play and playfulness and their implications for coaching. Coaching: an international journal of theory, research &amp; practice, 10(1), pp. 54–65.</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Maxfield, L., 2013. Improve your students' learning by improving your feedback. Journal of singing, 69(4), pp. 471–478.</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McCoy, S., Meyer, D. and </a:t>
            </a:r>
            <a:r>
              <a:rPr lang="en-US" sz="750" kern="100" dirty="0" err="1">
                <a:effectLst/>
                <a:latin typeface="Arial" panose="020B0604020202020204" pitchFamily="34" charset="0"/>
                <a:ea typeface="Aptos" panose="020B0004020202020204" pitchFamily="34" charset="0"/>
                <a:cs typeface="Arial" panose="020B0604020202020204" pitchFamily="34" charset="0"/>
              </a:rPr>
              <a:t>Helding</a:t>
            </a:r>
            <a:r>
              <a:rPr lang="en-US" sz="750" kern="100" dirty="0">
                <a:effectLst/>
                <a:latin typeface="Arial" panose="020B0604020202020204" pitchFamily="34" charset="0"/>
                <a:ea typeface="Aptos" panose="020B0004020202020204" pitchFamily="34" charset="0"/>
                <a:cs typeface="Arial" panose="020B0604020202020204" pitchFamily="34" charset="0"/>
              </a:rPr>
              <a:t>, L., 2021. Practical Science in the Studio: "No-Tech" Strategies. Journal of singing, 77(3), pp. 359–367.</a:t>
            </a: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Nørgård</a:t>
            </a:r>
            <a:r>
              <a:rPr lang="en-US" sz="750" kern="100" dirty="0">
                <a:effectLst/>
                <a:latin typeface="Arial" panose="020B0604020202020204" pitchFamily="34" charset="0"/>
                <a:ea typeface="Aptos" panose="020B0004020202020204" pitchFamily="34" charset="0"/>
                <a:cs typeface="Arial" panose="020B0604020202020204" pitchFamily="34" charset="0"/>
              </a:rPr>
              <a:t>, R.T., Toft-Nielsen, C. and Whitton, N., 2017. Playful learning in higher education: developing a signature pedagogy. International journal of play, 6(3), pp. 272–282.</a:t>
            </a:r>
          </a:p>
          <a:p>
            <a:pPr>
              <a:lnSpc>
                <a:spcPct val="150000"/>
              </a:lnSpc>
            </a:pPr>
            <a:r>
              <a:rPr lang="en-CA" sz="750" kern="100" dirty="0">
                <a:effectLst/>
                <a:latin typeface="Arial" panose="020B0604020202020204" pitchFamily="34" charset="0"/>
                <a:ea typeface="Aptos" panose="020B0004020202020204" pitchFamily="34" charset="0"/>
              </a:rPr>
              <a:t>Park, J., Wilde, H. and Shea, C.H., 2004. Part-Whole Practice of Movement Sequences. </a:t>
            </a:r>
            <a:r>
              <a:rPr lang="en-CA" sz="750" i="1" kern="100" dirty="0">
                <a:effectLst/>
                <a:latin typeface="Arial" panose="020B0604020202020204" pitchFamily="34" charset="0"/>
                <a:ea typeface="Aptos" panose="020B0004020202020204" pitchFamily="34" charset="0"/>
              </a:rPr>
              <a:t>Journal of motor behavior, </a:t>
            </a:r>
            <a:r>
              <a:rPr lang="en-CA" sz="750" b="1" kern="100" dirty="0">
                <a:effectLst/>
                <a:latin typeface="Arial" panose="020B0604020202020204" pitchFamily="34" charset="0"/>
                <a:ea typeface="Aptos" panose="020B0004020202020204" pitchFamily="34" charset="0"/>
              </a:rPr>
              <a:t>36</a:t>
            </a:r>
            <a:r>
              <a:rPr lang="en-CA" sz="750" kern="100" dirty="0">
                <a:effectLst/>
                <a:latin typeface="Arial" panose="020B0604020202020204" pitchFamily="34" charset="0"/>
                <a:ea typeface="Aptos" panose="020B0004020202020204" pitchFamily="34" charset="0"/>
              </a:rPr>
              <a:t>(1), pp. 51–61.</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Randolph, J., 2009. A Guide to Writing the Dissertation Literature Review. Practical assessment, research &amp; evaluation, 14, pp. 13.</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Saunders Barton, M. (2021). Cross Training Musical Theatre Singers with Mary Saunders Barton [webinar]. Voice Study Center: https://voiceworkshop1-my.sharepoint.com/personal/debbie_voicestudycentre_com/_layouts/15/onedrive.aspx?ga=1&amp;id=%2Fpersonal%2Fdebbie%5Fvoicestudycentre%5Fcom%2FDocuments%2FMA%20Student%20System%2FVideo%20Content%2FL%2E%20Pop%20MT%20Classical%2FG%2E%20Mary%20Saunders%20Barton%20MT (Accessed 2 November, 2024).</a:t>
            </a:r>
          </a:p>
          <a:p>
            <a:pPr>
              <a:lnSpc>
                <a:spcPct val="150000"/>
              </a:lnSpc>
            </a:pPr>
            <a:r>
              <a:rPr lang="en-CA" sz="750" kern="100" dirty="0">
                <a:effectLst/>
                <a:latin typeface="Arial" panose="020B0604020202020204" pitchFamily="34" charset="0"/>
                <a:ea typeface="Aptos" panose="020B0004020202020204" pitchFamily="34" charset="0"/>
              </a:rPr>
              <a:t>Schmidt, R.A. and Lee, T.D. 2005. </a:t>
            </a:r>
            <a:r>
              <a:rPr lang="en-CA" sz="750" i="1" kern="100" dirty="0">
                <a:effectLst/>
                <a:latin typeface="Arial" panose="020B0604020202020204" pitchFamily="34" charset="0"/>
                <a:ea typeface="Aptos" panose="020B0004020202020204" pitchFamily="34" charset="0"/>
              </a:rPr>
              <a:t>Motor Control and Learning: A Behavioral Emphasis</a:t>
            </a:r>
            <a:r>
              <a:rPr lang="en-CA" sz="750" kern="100" dirty="0">
                <a:effectLst/>
                <a:latin typeface="Arial" panose="020B0604020202020204" pitchFamily="34" charset="0"/>
                <a:ea typeface="Aptos" panose="020B0004020202020204" pitchFamily="34" charset="0"/>
              </a:rPr>
              <a:t>, 4th ed. Champaign, IL: Human Kinetics Books, 365.</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Sherwood, T., 2023. Evolving the Master-Apprentice Tradition: A Pathway Back to a Student-Centered Pedagogy. Journal of singing, 80(1), pp. 13–22.</a:t>
            </a: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Spinka</a:t>
            </a:r>
            <a:r>
              <a:rPr lang="en-US" sz="750" kern="100" dirty="0">
                <a:effectLst/>
                <a:latin typeface="Arial" panose="020B0604020202020204" pitchFamily="34" charset="0"/>
                <a:ea typeface="Aptos" panose="020B0004020202020204" pitchFamily="34" charset="0"/>
                <a:cs typeface="Arial" panose="020B0604020202020204" pitchFamily="34" charset="0"/>
              </a:rPr>
              <a:t>, M., Newberry, R.C. and </a:t>
            </a:r>
            <a:r>
              <a:rPr lang="en-US" sz="750" kern="100" dirty="0" err="1">
                <a:effectLst/>
                <a:latin typeface="Arial" panose="020B0604020202020204" pitchFamily="34" charset="0"/>
                <a:ea typeface="Aptos" panose="020B0004020202020204" pitchFamily="34" charset="0"/>
                <a:cs typeface="Arial" panose="020B0604020202020204" pitchFamily="34" charset="0"/>
              </a:rPr>
              <a:t>Bekoff</a:t>
            </a:r>
            <a:r>
              <a:rPr lang="en-US" sz="750" kern="100" dirty="0">
                <a:effectLst/>
                <a:latin typeface="Arial" panose="020B0604020202020204" pitchFamily="34" charset="0"/>
                <a:ea typeface="Aptos" panose="020B0004020202020204" pitchFamily="34" charset="0"/>
                <a:cs typeface="Arial" panose="020B0604020202020204" pitchFamily="34" charset="0"/>
              </a:rPr>
              <a:t>, M., 2001. Mammalian Play: Training for the Unexpected. The Quarterly review of biology, 76(2), pp. 141–168.</a:t>
            </a:r>
          </a:p>
          <a:p>
            <a:pPr>
              <a:lnSpc>
                <a:spcPct val="150000"/>
              </a:lnSpc>
            </a:pPr>
            <a:r>
              <a:rPr lang="en-CA" sz="750" kern="100" dirty="0">
                <a:effectLst/>
                <a:latin typeface="Arial" panose="020B0604020202020204" pitchFamily="34" charset="0"/>
                <a:ea typeface="Aptos" panose="020B0004020202020204" pitchFamily="34" charset="0"/>
              </a:rPr>
              <a:t>Steinhauer, K. and </a:t>
            </a:r>
            <a:r>
              <a:rPr lang="en-CA" sz="750" kern="100" dirty="0" err="1">
                <a:effectLst/>
                <a:latin typeface="Arial" panose="020B0604020202020204" pitchFamily="34" charset="0"/>
                <a:ea typeface="Aptos" panose="020B0004020202020204" pitchFamily="34" charset="0"/>
              </a:rPr>
              <a:t>Grayhack</a:t>
            </a:r>
            <a:r>
              <a:rPr lang="en-CA" sz="750" kern="100" dirty="0">
                <a:effectLst/>
                <a:latin typeface="Arial" panose="020B0604020202020204" pitchFamily="34" charset="0"/>
                <a:ea typeface="Aptos" panose="020B0004020202020204" pitchFamily="34" charset="0"/>
              </a:rPr>
              <a:t>, J.P., 2000. The role of knowledge of results in performance and learning of a voice motor task. </a:t>
            </a:r>
            <a:r>
              <a:rPr lang="en-CA" sz="750" i="1" kern="100" dirty="0">
                <a:effectLst/>
                <a:latin typeface="Arial" panose="020B0604020202020204" pitchFamily="34" charset="0"/>
                <a:ea typeface="Aptos" panose="020B0004020202020204" pitchFamily="34" charset="0"/>
              </a:rPr>
              <a:t>Journal of voice, </a:t>
            </a:r>
            <a:r>
              <a:rPr lang="en-CA" sz="750" b="1" kern="100" dirty="0">
                <a:effectLst/>
                <a:latin typeface="Arial" panose="020B0604020202020204" pitchFamily="34" charset="0"/>
                <a:ea typeface="Aptos" panose="020B0004020202020204" pitchFamily="34" charset="0"/>
              </a:rPr>
              <a:t>14</a:t>
            </a:r>
            <a:r>
              <a:rPr lang="en-CA" sz="750" kern="100" dirty="0">
                <a:effectLst/>
                <a:latin typeface="Arial" panose="020B0604020202020204" pitchFamily="34" charset="0"/>
                <a:ea typeface="Aptos" panose="020B0004020202020204" pitchFamily="34" charset="0"/>
              </a:rPr>
              <a:t>(2), pp. 137–145.</a:t>
            </a:r>
            <a:endParaRPr lang="en-US" sz="75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Vanderstoep</a:t>
            </a:r>
            <a:r>
              <a:rPr lang="en-US" sz="750" kern="100" dirty="0">
                <a:effectLst/>
                <a:latin typeface="Arial" panose="020B0604020202020204" pitchFamily="34" charset="0"/>
                <a:ea typeface="Aptos" panose="020B0004020202020204" pitchFamily="34" charset="0"/>
                <a:cs typeface="Arial" panose="020B0604020202020204" pitchFamily="34" charset="0"/>
              </a:rPr>
              <a:t>, S.W. and Johnston, D.D., 2009. Research methods for everyday life: blending qualitative and quantitative approaches. San Francisco, CA: Jossey-Bass.</a:t>
            </a:r>
          </a:p>
          <a:p>
            <a:pPr>
              <a:lnSpc>
                <a:spcPct val="150000"/>
              </a:lnSpc>
            </a:pPr>
            <a:r>
              <a:rPr lang="en-US" sz="750" kern="100" dirty="0" err="1">
                <a:effectLst/>
                <a:latin typeface="Arial" panose="020B0604020202020204" pitchFamily="34" charset="0"/>
                <a:ea typeface="Aptos" panose="020B0004020202020204" pitchFamily="34" charset="0"/>
                <a:cs typeface="Arial" panose="020B0604020202020204" pitchFamily="34" charset="0"/>
              </a:rPr>
              <a:t>Verdolini</a:t>
            </a:r>
            <a:r>
              <a:rPr lang="en-US" sz="750" kern="100" dirty="0">
                <a:effectLst/>
                <a:latin typeface="Arial" panose="020B0604020202020204" pitchFamily="34" charset="0"/>
                <a:ea typeface="Aptos" panose="020B0004020202020204" pitchFamily="34" charset="0"/>
                <a:cs typeface="Arial" panose="020B0604020202020204" pitchFamily="34" charset="0"/>
              </a:rPr>
              <a:t>, K., 2000. Principles of Skill Acquisition Applied to Voice Training. The Vocal Vision: Views on Voice by 24 Leading Teachers, Coaches and Directors. Applause Books, Chapter 8.</a:t>
            </a:r>
          </a:p>
          <a:p>
            <a:pPr>
              <a:lnSpc>
                <a:spcPct val="150000"/>
              </a:lnSpc>
            </a:pPr>
            <a:r>
              <a:rPr lang="en-US" sz="750" kern="100" dirty="0">
                <a:effectLst/>
                <a:latin typeface="Arial" panose="020B0604020202020204" pitchFamily="34" charset="0"/>
                <a:ea typeface="Aptos" panose="020B0004020202020204" pitchFamily="34" charset="0"/>
                <a:cs typeface="Arial" panose="020B0604020202020204" pitchFamily="34" charset="0"/>
              </a:rPr>
              <a:t>Youell, B., 2008. The importance of play and playfulness. European Journal of Psychotherapy &amp; Counselling, 10(2), pp. 121–129.</a:t>
            </a:r>
          </a:p>
          <a:p>
            <a:endParaRPr lang="en-CA" sz="750" kern="100" dirty="0">
              <a:effectLst/>
              <a:latin typeface="Arial" panose="020B0604020202020204" pitchFamily="34" charset="0"/>
              <a:ea typeface="Aptos" panose="020B0004020202020204" pitchFamily="34" charset="0"/>
            </a:endParaRPr>
          </a:p>
          <a:p>
            <a:endParaRPr lang="en-CA" sz="750" kern="100" dirty="0">
              <a:effectLst/>
              <a:latin typeface="Arial" panose="020B0604020202020204" pitchFamily="34" charset="0"/>
              <a:ea typeface="Aptos" panose="020B0004020202020204" pitchFamily="34" charset="0"/>
            </a:endParaRPr>
          </a:p>
          <a:p>
            <a:endParaRPr lang="en-CA" sz="750" kern="100" dirty="0">
              <a:effectLst/>
              <a:latin typeface="Arial" panose="020B0604020202020204" pitchFamily="34" charset="0"/>
              <a:ea typeface="Aptos" panose="020B0004020202020204" pitchFamily="34" charset="0"/>
            </a:endParaRPr>
          </a:p>
          <a:p>
            <a:endParaRPr lang="en-CA" sz="1200" kern="100" dirty="0">
              <a:effectLst/>
              <a:latin typeface="Arial" panose="020B0604020202020204" pitchFamily="34" charset="0"/>
              <a:ea typeface="Aptos" panose="020B0004020202020204" pitchFamily="34" charset="0"/>
            </a:endParaRPr>
          </a:p>
          <a:p>
            <a:endParaRPr lang="en-CA" sz="1200" kern="100" dirty="0">
              <a:effectLst/>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CA" sz="1200" kern="100" dirty="0">
              <a:effectLst/>
              <a:latin typeface="Arial" panose="020B0604020202020204" pitchFamily="34" charset="0"/>
              <a:ea typeface="Aptos" panose="020B0004020202020204" pitchFamily="34" charset="0"/>
            </a:endParaRPr>
          </a:p>
          <a:p>
            <a:endParaRPr lang="en-CA" sz="1200" kern="100" dirty="0">
              <a:effectLst/>
              <a:latin typeface="Arial" panose="020B0604020202020204" pitchFamily="34" charset="0"/>
              <a:ea typeface="Calibri" panose="020F0502020204030204" pitchFamily="34" charset="0"/>
              <a:cs typeface="Arial" panose="020B0604020202020204" pitchFamily="34" charset="0"/>
            </a:endParaRPr>
          </a:p>
          <a:p>
            <a:endParaRPr lang="en-CA" sz="1200" kern="100" dirty="0">
              <a:effectLst/>
              <a:latin typeface="Arial" panose="020B0604020202020204" pitchFamily="34" charset="0"/>
              <a:ea typeface="Calibri" panose="020F0502020204030204" pitchFamily="34" charset="0"/>
              <a:cs typeface="Arial" panose="020B0604020202020204" pitchFamily="34" charset="0"/>
            </a:endParaRPr>
          </a:p>
          <a:p>
            <a:endParaRPr lang="en-CA" sz="1800" b="1" kern="100" dirty="0">
              <a:effectLst/>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CA" kern="100" dirty="0">
              <a:latin typeface="Arial" panose="020B0604020202020204" pitchFamily="34" charset="0"/>
              <a:ea typeface="Aptos" panose="020B0004020202020204" pitchFamily="34" charset="0"/>
            </a:endParaRPr>
          </a:p>
          <a:p>
            <a:endParaRPr lang="en-CA" sz="1800" kern="100" dirty="0">
              <a:effectLst/>
              <a:latin typeface="Arial" panose="020B0604020202020204" pitchFamily="34" charset="0"/>
              <a:ea typeface="Aptos" panose="020B0004020202020204" pitchFamily="34" charset="0"/>
            </a:endParaRPr>
          </a:p>
          <a:p>
            <a:endParaRPr lang="en-US" b="1" kern="100" dirty="0">
              <a:latin typeface="Arial" panose="020B0604020202020204" pitchFamily="34" charset="0"/>
              <a:cs typeface="Times New Roman" panose="02020603050405020304" pitchFamily="18" charset="0"/>
            </a:endParaRPr>
          </a:p>
          <a:p>
            <a:endParaRPr lang="en-US" b="1" kern="100" dirty="0">
              <a:latin typeface="Arial" panose="020B0604020202020204" pitchFamily="34" charset="0"/>
              <a:cs typeface="Times New Roman" panose="02020603050405020304" pitchFamily="18" charset="0"/>
            </a:endParaRPr>
          </a:p>
          <a:p>
            <a:endParaRPr lang="en-US" b="1" kern="100" dirty="0">
              <a:latin typeface="Arial" panose="020B0604020202020204" pitchFamily="34" charset="0"/>
              <a:cs typeface="Times New Roman" panose="02020603050405020304" pitchFamily="18" charset="0"/>
            </a:endParaRPr>
          </a:p>
          <a:p>
            <a:endParaRPr lang="en-CA" dirty="0"/>
          </a:p>
        </p:txBody>
      </p:sp>
    </p:spTree>
    <p:extLst>
      <p:ext uri="{BB962C8B-B14F-4D97-AF65-F5344CB8AC3E}">
        <p14:creationId xmlns:p14="http://schemas.microsoft.com/office/powerpoint/2010/main" val="3523089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650</TotalTime>
  <Words>4571</Words>
  <Application>Microsoft Office PowerPoint</Application>
  <PresentationFormat>Widescreen</PresentationFormat>
  <Paragraphs>362</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Century Gothic</vt:lpstr>
      <vt:lpstr>Wingdings 3</vt:lpstr>
      <vt:lpstr>Ion</vt:lpstr>
      <vt:lpstr>   Play as a Gateway to Vocal Learning: How Playful Motor Learning Experiences Facilitate Skills Acquisition and Enjoyment Amongst Adolescent Singers Within the Private Voice Studio </vt:lpstr>
      <vt:lpstr>Presentation Overview</vt:lpstr>
      <vt:lpstr>Methods</vt:lpstr>
      <vt:lpstr>Ethical Considerations</vt:lpstr>
      <vt:lpstr>Limitations</vt:lpstr>
      <vt:lpstr>PowerPoint Presentation</vt:lpstr>
      <vt:lpstr>Practice Sessions</vt:lpstr>
      <vt:lpstr>PowerPoint Presentation</vt:lpstr>
      <vt:lpstr>Definition of Motor Learning</vt:lpstr>
      <vt:lpstr>Definition of Playfulness (within an educational context)</vt:lpstr>
      <vt:lpstr>Literature Review Themes</vt:lpstr>
      <vt:lpstr>Themes</vt:lpstr>
      <vt:lpstr>Curiosity Fueled by Exploration</vt:lpstr>
      <vt:lpstr>Intuition and Endless Possibilities </vt:lpstr>
      <vt:lpstr>Collaboration </vt:lpstr>
      <vt:lpstr>Fun </vt:lpstr>
      <vt:lpstr>Considerations for Future Study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 Scott</dc:creator>
  <cp:lastModifiedBy>Ben Scott</cp:lastModifiedBy>
  <cp:revision>27</cp:revision>
  <dcterms:created xsi:type="dcterms:W3CDTF">2025-02-17T20:36:01Z</dcterms:created>
  <dcterms:modified xsi:type="dcterms:W3CDTF">2025-02-24T16:35:27Z</dcterms:modified>
</cp:coreProperties>
</file>