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52" r:id="rId1"/>
  </p:sldMasterIdLst>
  <p:notesMasterIdLst>
    <p:notesMasterId r:id="rId16"/>
  </p:notesMasterIdLst>
  <p:sldIdLst>
    <p:sldId id="256" r:id="rId2"/>
    <p:sldId id="262" r:id="rId3"/>
    <p:sldId id="275" r:id="rId4"/>
    <p:sldId id="274" r:id="rId5"/>
    <p:sldId id="276" r:id="rId6"/>
    <p:sldId id="277" r:id="rId7"/>
    <p:sldId id="281" r:id="rId8"/>
    <p:sldId id="278" r:id="rId9"/>
    <p:sldId id="279" r:id="rId10"/>
    <p:sldId id="280" r:id="rId11"/>
    <p:sldId id="268" r:id="rId12"/>
    <p:sldId id="282" r:id="rId13"/>
    <p:sldId id="267" r:id="rId14"/>
    <p:sldId id="263" r:id="rId15"/>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384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0480" autoAdjust="0"/>
    <p:restoredTop sz="61957" autoAdjust="0"/>
  </p:normalViewPr>
  <p:slideViewPr>
    <p:cSldViewPr snapToGrid="0">
      <p:cViewPr varScale="1">
        <p:scale>
          <a:sx n="46" d="100"/>
          <a:sy n="46" d="100"/>
        </p:scale>
        <p:origin x="1842" y="48"/>
      </p:cViewPr>
      <p:guideLst>
        <p:guide orient="horz" pos="2160"/>
        <p:guide pos="3840"/>
      </p:guideLst>
    </p:cSldViewPr>
  </p:slideViewPr>
  <p:outlineViewPr>
    <p:cViewPr>
      <p:scale>
        <a:sx n="33" d="100"/>
        <a:sy n="33" d="100"/>
      </p:scale>
      <p:origin x="0" y="0"/>
    </p:cViewPr>
  </p:outlin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viewProps" Target="view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presProps" Target="presProps.xml"/><Relationship Id="rId2" Type="http://schemas.openxmlformats.org/officeDocument/2006/relationships/slide" Target="slides/slide1.xml"/><Relationship Id="rId16" Type="http://schemas.openxmlformats.org/officeDocument/2006/relationships/notesMaster" Target="notesMasters/notesMaster1.xml"/><Relationship Id="rId20"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theme" Target="theme/theme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85B0B364-9481-4BCA-B5D2-08AA189719D2}" type="datetimeFigureOut">
              <a:rPr lang="en-GB" smtClean="0"/>
              <a:t>16/02/2026</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6D0C9C42-7463-440A-8165-7E4A488D162E}" type="slidenum">
              <a:rPr lang="en-GB" smtClean="0"/>
              <a:t>‹#›</a:t>
            </a:fld>
            <a:endParaRPr lang="en-GB"/>
          </a:p>
        </p:txBody>
      </p:sp>
    </p:spTree>
    <p:extLst>
      <p:ext uri="{BB962C8B-B14F-4D97-AF65-F5344CB8AC3E}">
        <p14:creationId xmlns:p14="http://schemas.microsoft.com/office/powerpoint/2010/main" val="2808741289"/>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smtClean="0">
                <a:solidFill>
                  <a:schemeClr val="tx1"/>
                </a:solidFill>
                <a:effectLst/>
                <a:latin typeface="+mn-lt"/>
                <a:ea typeface="+mn-ea"/>
                <a:cs typeface="+mn-cs"/>
              </a:rPr>
              <a:t>Green Haven Florists is famous floral shop which majorly provide services to birthdays, events, weddings and funerals, and it also provide customised and personalised services which attract more customers (Prezi, 2025). </a:t>
            </a:r>
          </a:p>
          <a:p>
            <a:r>
              <a:rPr lang="en-GB" sz="1200" kern="1200" dirty="0" smtClean="0">
                <a:solidFill>
                  <a:schemeClr val="tx1"/>
                </a:solidFill>
                <a:effectLst/>
                <a:latin typeface="+mn-lt"/>
                <a:ea typeface="+mn-ea"/>
                <a:cs typeface="+mn-cs"/>
              </a:rPr>
              <a:t>This presentation will effectively analyse company and also use 5W2H model to identify its problems. It will also include PESTEL and Cause-and-Effect model to effectively identify solution and manage problems. </a:t>
            </a:r>
          </a:p>
          <a:p>
            <a:pPr algn="just"/>
            <a:endParaRPr lang="en-GB" dirty="0"/>
          </a:p>
        </p:txBody>
      </p:sp>
      <p:sp>
        <p:nvSpPr>
          <p:cNvPr id="4" name="Slide Number Placeholder 3"/>
          <p:cNvSpPr>
            <a:spLocks noGrp="1"/>
          </p:cNvSpPr>
          <p:nvPr>
            <p:ph type="sldNum" sz="quarter" idx="10"/>
          </p:nvPr>
        </p:nvSpPr>
        <p:spPr/>
        <p:txBody>
          <a:bodyPr/>
          <a:lstStyle/>
          <a:p>
            <a:fld id="{6D0C9C42-7463-440A-8165-7E4A488D162E}" type="slidenum">
              <a:rPr lang="en-GB" smtClean="0"/>
              <a:t>3</a:t>
            </a:fld>
            <a:endParaRPr lang="en-GB"/>
          </a:p>
        </p:txBody>
      </p:sp>
    </p:spTree>
    <p:extLst>
      <p:ext uri="{BB962C8B-B14F-4D97-AF65-F5344CB8AC3E}">
        <p14:creationId xmlns:p14="http://schemas.microsoft.com/office/powerpoint/2010/main" val="2987313915"/>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just" defTabSz="914400" rtl="0" eaLnBrk="1" fontAlgn="auto" latinLnBrk="0" hangingPunct="1">
              <a:lnSpc>
                <a:spcPct val="100000"/>
              </a:lnSpc>
              <a:spcBef>
                <a:spcPts val="0"/>
              </a:spcBef>
              <a:spcAft>
                <a:spcPts val="0"/>
              </a:spcAft>
              <a:buClrTx/>
              <a:buSzTx/>
              <a:buFontTx/>
              <a:buNone/>
              <a:tabLst/>
              <a:defRPr/>
            </a:pPr>
            <a:r>
              <a:rPr lang="en-GB" sz="1200" kern="1200" dirty="0" smtClean="0">
                <a:solidFill>
                  <a:schemeClr val="tx1"/>
                </a:solidFill>
                <a:effectLst/>
                <a:latin typeface="+mn-lt"/>
                <a:ea typeface="+mn-ea"/>
                <a:cs typeface="+mn-cs"/>
              </a:rPr>
              <a:t>Company also effectively developed strong relationship with customers which enhance its reputation. However, company facing challenge related to visibility of brand due to various internal and external factors, and company’s sales also reduced due to change in customer’s purchasing preferences. Company have strong potential to enhance its online presence and attract more customers through its services. </a:t>
            </a:r>
          </a:p>
          <a:p>
            <a:pPr algn="just"/>
            <a:endParaRPr lang="en-GB" dirty="0"/>
          </a:p>
        </p:txBody>
      </p:sp>
      <p:sp>
        <p:nvSpPr>
          <p:cNvPr id="4" name="Slide Number Placeholder 3"/>
          <p:cNvSpPr>
            <a:spLocks noGrp="1"/>
          </p:cNvSpPr>
          <p:nvPr>
            <p:ph type="sldNum" sz="quarter" idx="10"/>
          </p:nvPr>
        </p:nvSpPr>
        <p:spPr/>
        <p:txBody>
          <a:bodyPr/>
          <a:lstStyle/>
          <a:p>
            <a:fld id="{6D0C9C42-7463-440A-8165-7E4A488D162E}" type="slidenum">
              <a:rPr lang="en-GB" smtClean="0"/>
              <a:t>4</a:t>
            </a:fld>
            <a:endParaRPr lang="en-GB"/>
          </a:p>
        </p:txBody>
      </p:sp>
    </p:spTree>
    <p:extLst>
      <p:ext uri="{BB962C8B-B14F-4D97-AF65-F5344CB8AC3E}">
        <p14:creationId xmlns:p14="http://schemas.microsoft.com/office/powerpoint/2010/main" val="578954799"/>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smtClean="0">
                <a:solidFill>
                  <a:schemeClr val="tx1"/>
                </a:solidFill>
                <a:effectLst/>
                <a:latin typeface="+mn-lt"/>
                <a:ea typeface="+mn-ea"/>
                <a:cs typeface="+mn-cs"/>
              </a:rPr>
              <a:t>However, customers shopping habits changed due to technological changes and major customers shop through online due to easy access and conveniences (Liu, </a:t>
            </a:r>
            <a:r>
              <a:rPr lang="en-GB" sz="1200" kern="1200" dirty="0" err="1" smtClean="0">
                <a:solidFill>
                  <a:schemeClr val="tx1"/>
                </a:solidFill>
                <a:effectLst/>
                <a:latin typeface="+mn-lt"/>
                <a:ea typeface="+mn-ea"/>
                <a:cs typeface="+mn-cs"/>
              </a:rPr>
              <a:t>Balakrishnan</a:t>
            </a:r>
            <a:r>
              <a:rPr lang="en-GB" sz="1200" kern="1200" dirty="0" smtClean="0">
                <a:solidFill>
                  <a:schemeClr val="tx1"/>
                </a:solidFill>
                <a:effectLst/>
                <a:latin typeface="+mn-lt"/>
                <a:ea typeface="+mn-ea"/>
                <a:cs typeface="+mn-cs"/>
              </a:rPr>
              <a:t>, and </a:t>
            </a:r>
            <a:r>
              <a:rPr lang="en-GB" sz="1200" kern="1200" dirty="0" err="1" smtClean="0">
                <a:solidFill>
                  <a:schemeClr val="tx1"/>
                </a:solidFill>
                <a:effectLst/>
                <a:latin typeface="+mn-lt"/>
                <a:ea typeface="+mn-ea"/>
                <a:cs typeface="+mn-cs"/>
              </a:rPr>
              <a:t>Saari</a:t>
            </a:r>
            <a:r>
              <a:rPr lang="en-GB" sz="1200" kern="1200" dirty="0" smtClean="0">
                <a:solidFill>
                  <a:schemeClr val="tx1"/>
                </a:solidFill>
                <a:effectLst/>
                <a:latin typeface="+mn-lt"/>
                <a:ea typeface="+mn-ea"/>
                <a:cs typeface="+mn-cs"/>
              </a:rPr>
              <a:t>, 2024). </a:t>
            </a:r>
          </a:p>
          <a:p>
            <a:r>
              <a:rPr lang="en-GB" sz="1200" kern="1200" dirty="0" smtClean="0">
                <a:solidFill>
                  <a:schemeClr val="tx1"/>
                </a:solidFill>
                <a:effectLst/>
                <a:latin typeface="+mn-lt"/>
                <a:ea typeface="+mn-ea"/>
                <a:cs typeface="+mn-cs"/>
              </a:rPr>
              <a:t>Company also have its website, but it is complex to use and find products which further enhance its problem. Limited use of digital promotion and online business significantly reduced customer’s footfall and traffic which direly affected its growth. </a:t>
            </a:r>
          </a:p>
          <a:p>
            <a:pPr algn="just"/>
            <a:endParaRPr lang="en-GB" dirty="0"/>
          </a:p>
        </p:txBody>
      </p:sp>
      <p:sp>
        <p:nvSpPr>
          <p:cNvPr id="4" name="Slide Number Placeholder 3"/>
          <p:cNvSpPr>
            <a:spLocks noGrp="1"/>
          </p:cNvSpPr>
          <p:nvPr>
            <p:ph type="sldNum" sz="quarter" idx="10"/>
          </p:nvPr>
        </p:nvSpPr>
        <p:spPr/>
        <p:txBody>
          <a:bodyPr/>
          <a:lstStyle/>
          <a:p>
            <a:fld id="{6D0C9C42-7463-440A-8165-7E4A488D162E}" type="slidenum">
              <a:rPr lang="en-GB" smtClean="0"/>
              <a:t>5</a:t>
            </a:fld>
            <a:endParaRPr lang="en-GB"/>
          </a:p>
        </p:txBody>
      </p:sp>
    </p:spTree>
    <p:extLst>
      <p:ext uri="{BB962C8B-B14F-4D97-AF65-F5344CB8AC3E}">
        <p14:creationId xmlns:p14="http://schemas.microsoft.com/office/powerpoint/2010/main" val="3106563690"/>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endParaRPr lang="en-GB" dirty="0"/>
          </a:p>
        </p:txBody>
      </p:sp>
      <p:sp>
        <p:nvSpPr>
          <p:cNvPr id="4" name="Slide Number Placeholder 3"/>
          <p:cNvSpPr>
            <a:spLocks noGrp="1"/>
          </p:cNvSpPr>
          <p:nvPr>
            <p:ph type="sldNum" sz="quarter" idx="10"/>
          </p:nvPr>
        </p:nvSpPr>
        <p:spPr/>
        <p:txBody>
          <a:bodyPr/>
          <a:lstStyle/>
          <a:p>
            <a:fld id="{6D0C9C42-7463-440A-8165-7E4A488D162E}" type="slidenum">
              <a:rPr lang="en-GB" smtClean="0"/>
              <a:t>6</a:t>
            </a:fld>
            <a:endParaRPr lang="en-GB"/>
          </a:p>
        </p:txBody>
      </p:sp>
    </p:spTree>
    <p:extLst>
      <p:ext uri="{BB962C8B-B14F-4D97-AF65-F5344CB8AC3E}">
        <p14:creationId xmlns:p14="http://schemas.microsoft.com/office/powerpoint/2010/main" val="1611603306"/>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endParaRPr lang="en-GB" dirty="0"/>
          </a:p>
        </p:txBody>
      </p:sp>
      <p:sp>
        <p:nvSpPr>
          <p:cNvPr id="4" name="Slide Number Placeholder 3"/>
          <p:cNvSpPr>
            <a:spLocks noGrp="1"/>
          </p:cNvSpPr>
          <p:nvPr>
            <p:ph type="sldNum" sz="quarter" idx="10"/>
          </p:nvPr>
        </p:nvSpPr>
        <p:spPr/>
        <p:txBody>
          <a:bodyPr/>
          <a:lstStyle/>
          <a:p>
            <a:fld id="{6D0C9C42-7463-440A-8165-7E4A488D162E}" type="slidenum">
              <a:rPr lang="en-GB" smtClean="0"/>
              <a:t>7</a:t>
            </a:fld>
            <a:endParaRPr lang="en-GB"/>
          </a:p>
        </p:txBody>
      </p:sp>
    </p:spTree>
    <p:extLst>
      <p:ext uri="{BB962C8B-B14F-4D97-AF65-F5344CB8AC3E}">
        <p14:creationId xmlns:p14="http://schemas.microsoft.com/office/powerpoint/2010/main" val="629514605"/>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just" defTabSz="914400" rtl="0" eaLnBrk="1" fontAlgn="auto" latinLnBrk="0" hangingPunct="1">
              <a:lnSpc>
                <a:spcPct val="100000"/>
              </a:lnSpc>
              <a:spcBef>
                <a:spcPts val="0"/>
              </a:spcBef>
              <a:spcAft>
                <a:spcPts val="0"/>
              </a:spcAft>
              <a:buClrTx/>
              <a:buSzTx/>
              <a:buFontTx/>
              <a:buNone/>
              <a:tabLst/>
              <a:defRPr/>
            </a:pPr>
            <a:r>
              <a:rPr lang="en-GB" sz="1200" kern="1200" dirty="0" smtClean="0">
                <a:solidFill>
                  <a:schemeClr val="tx1"/>
                </a:solidFill>
                <a:effectLst/>
                <a:latin typeface="+mn-lt"/>
                <a:ea typeface="+mn-ea"/>
                <a:cs typeface="+mn-cs"/>
              </a:rPr>
              <a:t>This analysis will help company to understand its competitive market and also to develop effective strategy to enhance market position. It also help to analyse different risks which can affect company’s strategy and practices. However, this framework does not analyse company’s strengths and weaknesses which can create challenges for company to build focused strategy. </a:t>
            </a:r>
          </a:p>
          <a:p>
            <a:pPr algn="just"/>
            <a:endParaRPr lang="en-GB" dirty="0"/>
          </a:p>
        </p:txBody>
      </p:sp>
      <p:sp>
        <p:nvSpPr>
          <p:cNvPr id="4" name="Slide Number Placeholder 3"/>
          <p:cNvSpPr>
            <a:spLocks noGrp="1"/>
          </p:cNvSpPr>
          <p:nvPr>
            <p:ph type="sldNum" sz="quarter" idx="10"/>
          </p:nvPr>
        </p:nvSpPr>
        <p:spPr/>
        <p:txBody>
          <a:bodyPr/>
          <a:lstStyle/>
          <a:p>
            <a:fld id="{6D0C9C42-7463-440A-8165-7E4A488D162E}" type="slidenum">
              <a:rPr lang="en-GB" smtClean="0"/>
              <a:t>8</a:t>
            </a:fld>
            <a:endParaRPr lang="en-GB"/>
          </a:p>
        </p:txBody>
      </p:sp>
    </p:spTree>
    <p:extLst>
      <p:ext uri="{BB962C8B-B14F-4D97-AF65-F5344CB8AC3E}">
        <p14:creationId xmlns:p14="http://schemas.microsoft.com/office/powerpoint/2010/main" val="2629783281"/>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endParaRPr lang="en-GB" dirty="0"/>
          </a:p>
        </p:txBody>
      </p:sp>
      <p:sp>
        <p:nvSpPr>
          <p:cNvPr id="4" name="Slide Number Placeholder 3"/>
          <p:cNvSpPr>
            <a:spLocks noGrp="1"/>
          </p:cNvSpPr>
          <p:nvPr>
            <p:ph type="sldNum" sz="quarter" idx="10"/>
          </p:nvPr>
        </p:nvSpPr>
        <p:spPr/>
        <p:txBody>
          <a:bodyPr/>
          <a:lstStyle/>
          <a:p>
            <a:fld id="{6D0C9C42-7463-440A-8165-7E4A488D162E}" type="slidenum">
              <a:rPr lang="en-GB" smtClean="0"/>
              <a:t>9</a:t>
            </a:fld>
            <a:endParaRPr lang="en-GB"/>
          </a:p>
        </p:txBody>
      </p:sp>
    </p:spTree>
    <p:extLst>
      <p:ext uri="{BB962C8B-B14F-4D97-AF65-F5344CB8AC3E}">
        <p14:creationId xmlns:p14="http://schemas.microsoft.com/office/powerpoint/2010/main" val="1126006492"/>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just" defTabSz="914400" rtl="0" eaLnBrk="1" fontAlgn="auto" latinLnBrk="0" hangingPunct="1">
              <a:lnSpc>
                <a:spcPct val="100000"/>
              </a:lnSpc>
              <a:spcBef>
                <a:spcPts val="0"/>
              </a:spcBef>
              <a:spcAft>
                <a:spcPts val="0"/>
              </a:spcAft>
              <a:buClrTx/>
              <a:buSzTx/>
              <a:buFontTx/>
              <a:buNone/>
              <a:tabLst/>
              <a:defRPr/>
            </a:pPr>
            <a:r>
              <a:rPr lang="en-GB" sz="1200" kern="1200" dirty="0" smtClean="0">
                <a:solidFill>
                  <a:schemeClr val="tx1"/>
                </a:solidFill>
                <a:effectLst/>
                <a:latin typeface="+mn-lt"/>
                <a:ea typeface="+mn-ea"/>
                <a:cs typeface="+mn-cs"/>
              </a:rPr>
              <a:t>This strategy will allow company to understand its main factors which are reduced its sales by 30%, and it will also allow to build detailed road map to manage its problem effectively. However, this model does not include multiple business environment which makes its complex to manage and it also provide assumption through cause and effect which strategy development.   </a:t>
            </a:r>
          </a:p>
          <a:p>
            <a:pPr algn="just"/>
            <a:endParaRPr lang="en-GB" dirty="0"/>
          </a:p>
        </p:txBody>
      </p:sp>
      <p:sp>
        <p:nvSpPr>
          <p:cNvPr id="4" name="Slide Number Placeholder 3"/>
          <p:cNvSpPr>
            <a:spLocks noGrp="1"/>
          </p:cNvSpPr>
          <p:nvPr>
            <p:ph type="sldNum" sz="quarter" idx="10"/>
          </p:nvPr>
        </p:nvSpPr>
        <p:spPr/>
        <p:txBody>
          <a:bodyPr/>
          <a:lstStyle/>
          <a:p>
            <a:fld id="{6D0C9C42-7463-440A-8165-7E4A488D162E}" type="slidenum">
              <a:rPr lang="en-GB" smtClean="0"/>
              <a:t>10</a:t>
            </a:fld>
            <a:endParaRPr lang="en-GB"/>
          </a:p>
        </p:txBody>
      </p:sp>
    </p:spTree>
    <p:extLst>
      <p:ext uri="{BB962C8B-B14F-4D97-AF65-F5344CB8AC3E}">
        <p14:creationId xmlns:p14="http://schemas.microsoft.com/office/powerpoint/2010/main" val="4167447122"/>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6D0C9C42-7463-440A-8165-7E4A488D162E}" type="slidenum">
              <a:rPr lang="en-GB" smtClean="0"/>
              <a:t>11</a:t>
            </a:fld>
            <a:endParaRPr lang="en-GB"/>
          </a:p>
        </p:txBody>
      </p:sp>
    </p:spTree>
    <p:extLst>
      <p:ext uri="{BB962C8B-B14F-4D97-AF65-F5344CB8AC3E}">
        <p14:creationId xmlns:p14="http://schemas.microsoft.com/office/powerpoint/2010/main" val="429661680"/>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smtClean="0">
                <a:solidFill>
                  <a:schemeClr val="tx1"/>
                </a:solidFill>
                <a:effectLst/>
                <a:latin typeface="+mn-lt"/>
                <a:ea typeface="+mn-ea"/>
                <a:cs typeface="+mn-cs"/>
              </a:rPr>
              <a:t>Company have potential to enhance its online presence and website usability, and also focus on digital marketing efforts to manage its sales.  </a:t>
            </a:r>
          </a:p>
          <a:p>
            <a:endParaRPr lang="en-GB" dirty="0"/>
          </a:p>
        </p:txBody>
      </p:sp>
      <p:sp>
        <p:nvSpPr>
          <p:cNvPr id="4" name="Slide Number Placeholder 3"/>
          <p:cNvSpPr>
            <a:spLocks noGrp="1"/>
          </p:cNvSpPr>
          <p:nvPr>
            <p:ph type="sldNum" sz="quarter" idx="10"/>
          </p:nvPr>
        </p:nvSpPr>
        <p:spPr/>
        <p:txBody>
          <a:bodyPr/>
          <a:lstStyle/>
          <a:p>
            <a:fld id="{6D0C9C42-7463-440A-8165-7E4A488D162E}" type="slidenum">
              <a:rPr lang="en-GB" smtClean="0"/>
              <a:t>12</a:t>
            </a:fld>
            <a:endParaRPr lang="en-GB"/>
          </a:p>
        </p:txBody>
      </p:sp>
    </p:spTree>
    <p:extLst>
      <p:ext uri="{BB962C8B-B14F-4D97-AF65-F5344CB8AC3E}">
        <p14:creationId xmlns:p14="http://schemas.microsoft.com/office/powerpoint/2010/main" val="950139863"/>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smtClean="0">
                <a:solidFill>
                  <a:schemeClr val="tx1"/>
                </a:solidFill>
                <a:effectLst/>
                <a:latin typeface="+mn-lt"/>
                <a:ea typeface="+mn-ea"/>
                <a:cs typeface="+mn-cs"/>
              </a:rPr>
              <a:t>Liu, R., </a:t>
            </a:r>
            <a:r>
              <a:rPr lang="en-GB" sz="1200" kern="1200" dirty="0" err="1" smtClean="0">
                <a:solidFill>
                  <a:schemeClr val="tx1"/>
                </a:solidFill>
                <a:effectLst/>
                <a:latin typeface="+mn-lt"/>
                <a:ea typeface="+mn-ea"/>
                <a:cs typeface="+mn-cs"/>
              </a:rPr>
              <a:t>Balakrishnan</a:t>
            </a:r>
            <a:r>
              <a:rPr lang="en-GB" sz="1200" kern="1200" dirty="0" smtClean="0">
                <a:solidFill>
                  <a:schemeClr val="tx1"/>
                </a:solidFill>
                <a:effectLst/>
                <a:latin typeface="+mn-lt"/>
                <a:ea typeface="+mn-ea"/>
                <a:cs typeface="+mn-cs"/>
              </a:rPr>
              <a:t>, B. and </a:t>
            </a:r>
            <a:r>
              <a:rPr lang="en-GB" sz="1200" kern="1200" dirty="0" err="1" smtClean="0">
                <a:solidFill>
                  <a:schemeClr val="tx1"/>
                </a:solidFill>
                <a:effectLst/>
                <a:latin typeface="+mn-lt"/>
                <a:ea typeface="+mn-ea"/>
                <a:cs typeface="+mn-cs"/>
              </a:rPr>
              <a:t>Saari</a:t>
            </a:r>
            <a:r>
              <a:rPr lang="en-GB" sz="1200" kern="1200" dirty="0" smtClean="0">
                <a:solidFill>
                  <a:schemeClr val="tx1"/>
                </a:solidFill>
                <a:effectLst/>
                <a:latin typeface="+mn-lt"/>
                <a:ea typeface="+mn-ea"/>
                <a:cs typeface="+mn-cs"/>
              </a:rPr>
              <a:t>, E.M., (2024). How </a:t>
            </a:r>
            <a:r>
              <a:rPr lang="en-GB" sz="1200" kern="1200" dirty="0" err="1" smtClean="0">
                <a:solidFill>
                  <a:schemeClr val="tx1"/>
                </a:solidFill>
                <a:effectLst/>
                <a:latin typeface="+mn-lt"/>
                <a:ea typeface="+mn-ea"/>
                <a:cs typeface="+mn-cs"/>
              </a:rPr>
              <a:t>ar</a:t>
            </a:r>
            <a:r>
              <a:rPr lang="en-GB" sz="1200" kern="1200" dirty="0" smtClean="0">
                <a:solidFill>
                  <a:schemeClr val="tx1"/>
                </a:solidFill>
                <a:effectLst/>
                <a:latin typeface="+mn-lt"/>
                <a:ea typeface="+mn-ea"/>
                <a:cs typeface="+mn-cs"/>
              </a:rPr>
              <a:t> technology is changing consumer shopping habits: from traditional retail to virtual fitting. </a:t>
            </a:r>
            <a:r>
              <a:rPr lang="en-GB" sz="1200" i="1" kern="1200" dirty="0" smtClean="0">
                <a:solidFill>
                  <a:schemeClr val="tx1"/>
                </a:solidFill>
                <a:effectLst/>
                <a:latin typeface="+mn-lt"/>
                <a:ea typeface="+mn-ea"/>
                <a:cs typeface="+mn-cs"/>
              </a:rPr>
              <a:t>Academic Journal of Science and Technology</a:t>
            </a:r>
            <a:r>
              <a:rPr lang="en-GB" sz="1200" kern="1200" dirty="0" smtClean="0">
                <a:solidFill>
                  <a:schemeClr val="tx1"/>
                </a:solidFill>
                <a:effectLst/>
                <a:latin typeface="+mn-lt"/>
                <a:ea typeface="+mn-ea"/>
                <a:cs typeface="+mn-cs"/>
              </a:rPr>
              <a:t>, </a:t>
            </a:r>
            <a:r>
              <a:rPr lang="en-GB" sz="1200" i="1" kern="1200" dirty="0" smtClean="0">
                <a:solidFill>
                  <a:schemeClr val="tx1"/>
                </a:solidFill>
                <a:effectLst/>
                <a:latin typeface="+mn-lt"/>
                <a:ea typeface="+mn-ea"/>
                <a:cs typeface="+mn-cs"/>
              </a:rPr>
              <a:t>9</a:t>
            </a:r>
            <a:r>
              <a:rPr lang="en-GB" sz="1200" kern="1200" dirty="0" smtClean="0">
                <a:solidFill>
                  <a:schemeClr val="tx1"/>
                </a:solidFill>
                <a:effectLst/>
                <a:latin typeface="+mn-lt"/>
                <a:ea typeface="+mn-ea"/>
                <a:cs typeface="+mn-cs"/>
              </a:rPr>
              <a:t>(2), pp.140-144.</a:t>
            </a:r>
          </a:p>
          <a:p>
            <a:r>
              <a:rPr lang="en-GB" sz="1200" kern="1200" dirty="0" err="1" smtClean="0">
                <a:solidFill>
                  <a:schemeClr val="tx1"/>
                </a:solidFill>
                <a:effectLst/>
                <a:latin typeface="+mn-lt"/>
                <a:ea typeface="+mn-ea"/>
                <a:cs typeface="+mn-cs"/>
              </a:rPr>
              <a:t>Makvandi</a:t>
            </a:r>
            <a:r>
              <a:rPr lang="en-GB" sz="1200" kern="1200" dirty="0" smtClean="0">
                <a:solidFill>
                  <a:schemeClr val="tx1"/>
                </a:solidFill>
                <a:effectLst/>
                <a:latin typeface="+mn-lt"/>
                <a:ea typeface="+mn-ea"/>
                <a:cs typeface="+mn-cs"/>
              </a:rPr>
              <a:t>, R., (2024). Analysis of the impact of macroeconomic factors on the development of financial products: Application of the PESTEL model in identifying opportunities and threats. </a:t>
            </a:r>
            <a:r>
              <a:rPr lang="en-GB" sz="1200" i="1" kern="1200" dirty="0" smtClean="0">
                <a:solidFill>
                  <a:schemeClr val="tx1"/>
                </a:solidFill>
                <a:effectLst/>
                <a:latin typeface="+mn-lt"/>
                <a:ea typeface="+mn-ea"/>
                <a:cs typeface="+mn-cs"/>
              </a:rPr>
              <a:t>Transactions on quantitative finance and beyond</a:t>
            </a:r>
            <a:r>
              <a:rPr lang="en-GB" sz="1200" kern="1200" dirty="0" smtClean="0">
                <a:solidFill>
                  <a:schemeClr val="tx1"/>
                </a:solidFill>
                <a:effectLst/>
                <a:latin typeface="+mn-lt"/>
                <a:ea typeface="+mn-ea"/>
                <a:cs typeface="+mn-cs"/>
              </a:rPr>
              <a:t>, </a:t>
            </a:r>
            <a:r>
              <a:rPr lang="en-GB" sz="1200" i="1" kern="1200" dirty="0" smtClean="0">
                <a:solidFill>
                  <a:schemeClr val="tx1"/>
                </a:solidFill>
                <a:effectLst/>
                <a:latin typeface="+mn-lt"/>
                <a:ea typeface="+mn-ea"/>
                <a:cs typeface="+mn-cs"/>
              </a:rPr>
              <a:t>1</a:t>
            </a:r>
            <a:r>
              <a:rPr lang="en-GB" sz="1200" kern="1200" dirty="0" smtClean="0">
                <a:solidFill>
                  <a:schemeClr val="tx1"/>
                </a:solidFill>
                <a:effectLst/>
                <a:latin typeface="+mn-lt"/>
                <a:ea typeface="+mn-ea"/>
                <a:cs typeface="+mn-cs"/>
              </a:rPr>
              <a:t>(2), pp.233-246.</a:t>
            </a:r>
          </a:p>
          <a:p>
            <a:r>
              <a:rPr lang="en-GB" sz="1200" kern="1200" dirty="0" smtClean="0">
                <a:solidFill>
                  <a:schemeClr val="tx1"/>
                </a:solidFill>
                <a:effectLst/>
                <a:latin typeface="+mn-lt"/>
                <a:ea typeface="+mn-ea"/>
                <a:cs typeface="+mn-cs"/>
              </a:rPr>
              <a:t>Sharma, R., </a:t>
            </a:r>
            <a:r>
              <a:rPr lang="en-GB" sz="1200" kern="1200" dirty="0" err="1" smtClean="0">
                <a:solidFill>
                  <a:schemeClr val="tx1"/>
                </a:solidFill>
                <a:effectLst/>
                <a:latin typeface="+mn-lt"/>
                <a:ea typeface="+mn-ea"/>
                <a:cs typeface="+mn-cs"/>
              </a:rPr>
              <a:t>Srivastva</a:t>
            </a:r>
            <a:r>
              <a:rPr lang="en-GB" sz="1200" kern="1200" dirty="0" smtClean="0">
                <a:solidFill>
                  <a:schemeClr val="tx1"/>
                </a:solidFill>
                <a:effectLst/>
                <a:latin typeface="+mn-lt"/>
                <a:ea typeface="+mn-ea"/>
                <a:cs typeface="+mn-cs"/>
              </a:rPr>
              <a:t>, S. and Fatima, S., (2023). E-commerce and digital transformation: Trends, challenges, and implications. </a:t>
            </a:r>
            <a:r>
              <a:rPr lang="en-GB" sz="1200" i="1" kern="1200" dirty="0" smtClean="0">
                <a:solidFill>
                  <a:schemeClr val="tx1"/>
                </a:solidFill>
                <a:effectLst/>
                <a:latin typeface="+mn-lt"/>
                <a:ea typeface="+mn-ea"/>
                <a:cs typeface="+mn-cs"/>
              </a:rPr>
              <a:t>Int. J. </a:t>
            </a:r>
            <a:r>
              <a:rPr lang="en-GB" sz="1200" i="1" kern="1200" dirty="0" err="1" smtClean="0">
                <a:solidFill>
                  <a:schemeClr val="tx1"/>
                </a:solidFill>
                <a:effectLst/>
                <a:latin typeface="+mn-lt"/>
                <a:ea typeface="+mn-ea"/>
                <a:cs typeface="+mn-cs"/>
              </a:rPr>
              <a:t>Multidiscip</a:t>
            </a:r>
            <a:r>
              <a:rPr lang="en-GB" sz="1200" i="1" kern="1200" dirty="0" smtClean="0">
                <a:solidFill>
                  <a:schemeClr val="tx1"/>
                </a:solidFill>
                <a:effectLst/>
                <a:latin typeface="+mn-lt"/>
                <a:ea typeface="+mn-ea"/>
                <a:cs typeface="+mn-cs"/>
              </a:rPr>
              <a:t>. Res.(IJFMR)</a:t>
            </a:r>
            <a:r>
              <a:rPr lang="en-GB" sz="1200" kern="1200" dirty="0" smtClean="0">
                <a:solidFill>
                  <a:schemeClr val="tx1"/>
                </a:solidFill>
                <a:effectLst/>
                <a:latin typeface="+mn-lt"/>
                <a:ea typeface="+mn-ea"/>
                <a:cs typeface="+mn-cs"/>
              </a:rPr>
              <a:t>, </a:t>
            </a:r>
            <a:r>
              <a:rPr lang="en-GB" sz="1200" i="1" kern="1200" dirty="0" smtClean="0">
                <a:solidFill>
                  <a:schemeClr val="tx1"/>
                </a:solidFill>
                <a:effectLst/>
                <a:latin typeface="+mn-lt"/>
                <a:ea typeface="+mn-ea"/>
                <a:cs typeface="+mn-cs"/>
              </a:rPr>
              <a:t>5</a:t>
            </a:r>
            <a:r>
              <a:rPr lang="en-GB" sz="1200" kern="1200" dirty="0" smtClean="0">
                <a:solidFill>
                  <a:schemeClr val="tx1"/>
                </a:solidFill>
                <a:effectLst/>
                <a:latin typeface="+mn-lt"/>
                <a:ea typeface="+mn-ea"/>
                <a:cs typeface="+mn-cs"/>
              </a:rPr>
              <a:t>(5).</a:t>
            </a:r>
          </a:p>
          <a:p>
            <a:r>
              <a:rPr lang="en-GB" sz="1200" kern="1200" dirty="0" err="1" smtClean="0">
                <a:solidFill>
                  <a:schemeClr val="tx1"/>
                </a:solidFill>
                <a:effectLst/>
                <a:latin typeface="+mn-lt"/>
                <a:ea typeface="+mn-ea"/>
                <a:cs typeface="+mn-cs"/>
              </a:rPr>
              <a:t>Sturmberg</a:t>
            </a:r>
            <a:r>
              <a:rPr lang="en-GB" sz="1200" kern="1200" dirty="0" smtClean="0">
                <a:solidFill>
                  <a:schemeClr val="tx1"/>
                </a:solidFill>
                <a:effectLst/>
                <a:latin typeface="+mn-lt"/>
                <a:ea typeface="+mn-ea"/>
                <a:cs typeface="+mn-cs"/>
              </a:rPr>
              <a:t>, J.P. and Marcum, J.A., (2024). From cause and effect to causes and effects. </a:t>
            </a:r>
            <a:r>
              <a:rPr lang="en-GB" sz="1200" i="1" kern="1200" dirty="0" smtClean="0">
                <a:solidFill>
                  <a:schemeClr val="tx1"/>
                </a:solidFill>
                <a:effectLst/>
                <a:latin typeface="+mn-lt"/>
                <a:ea typeface="+mn-ea"/>
                <a:cs typeface="+mn-cs"/>
              </a:rPr>
              <a:t>Journal of Evaluation in Clinical Practice</a:t>
            </a:r>
            <a:r>
              <a:rPr lang="en-GB" sz="1200" kern="1200" dirty="0" smtClean="0">
                <a:solidFill>
                  <a:schemeClr val="tx1"/>
                </a:solidFill>
                <a:effectLst/>
                <a:latin typeface="+mn-lt"/>
                <a:ea typeface="+mn-ea"/>
                <a:cs typeface="+mn-cs"/>
              </a:rPr>
              <a:t>, </a:t>
            </a:r>
            <a:r>
              <a:rPr lang="en-GB" sz="1200" i="1" kern="1200" dirty="0" smtClean="0">
                <a:solidFill>
                  <a:schemeClr val="tx1"/>
                </a:solidFill>
                <a:effectLst/>
                <a:latin typeface="+mn-lt"/>
                <a:ea typeface="+mn-ea"/>
                <a:cs typeface="+mn-cs"/>
              </a:rPr>
              <a:t>30</a:t>
            </a:r>
            <a:r>
              <a:rPr lang="en-GB" sz="1200" kern="1200" dirty="0" smtClean="0">
                <a:solidFill>
                  <a:schemeClr val="tx1"/>
                </a:solidFill>
                <a:effectLst/>
                <a:latin typeface="+mn-lt"/>
                <a:ea typeface="+mn-ea"/>
                <a:cs typeface="+mn-cs"/>
              </a:rPr>
              <a:t>(2), pp.296-308.</a:t>
            </a:r>
          </a:p>
          <a:p>
            <a:r>
              <a:rPr lang="en-GB" sz="1200" kern="1200" dirty="0" err="1" smtClean="0">
                <a:solidFill>
                  <a:schemeClr val="tx1"/>
                </a:solidFill>
                <a:effectLst/>
                <a:latin typeface="+mn-lt"/>
                <a:ea typeface="+mn-ea"/>
                <a:cs typeface="+mn-cs"/>
              </a:rPr>
              <a:t>Sudirjo</a:t>
            </a:r>
            <a:r>
              <a:rPr lang="en-GB" sz="1200" kern="1200" dirty="0" smtClean="0">
                <a:solidFill>
                  <a:schemeClr val="tx1"/>
                </a:solidFill>
                <a:effectLst/>
                <a:latin typeface="+mn-lt"/>
                <a:ea typeface="+mn-ea"/>
                <a:cs typeface="+mn-cs"/>
              </a:rPr>
              <a:t>, F., (2023). Marketing strategy in improving product competitiveness in the global market. </a:t>
            </a:r>
            <a:r>
              <a:rPr lang="en-GB" sz="1200" i="1" kern="1200" dirty="0" smtClean="0">
                <a:solidFill>
                  <a:schemeClr val="tx1"/>
                </a:solidFill>
                <a:effectLst/>
                <a:latin typeface="+mn-lt"/>
                <a:ea typeface="+mn-ea"/>
                <a:cs typeface="+mn-cs"/>
              </a:rPr>
              <a:t>Journal of Contemporary Administration and Management (ADMAN)</a:t>
            </a:r>
            <a:r>
              <a:rPr lang="en-GB" sz="1200" kern="1200" dirty="0" smtClean="0">
                <a:solidFill>
                  <a:schemeClr val="tx1"/>
                </a:solidFill>
                <a:effectLst/>
                <a:latin typeface="+mn-lt"/>
                <a:ea typeface="+mn-ea"/>
                <a:cs typeface="+mn-cs"/>
              </a:rPr>
              <a:t>, </a:t>
            </a:r>
            <a:r>
              <a:rPr lang="en-GB" sz="1200" i="1" kern="1200" dirty="0" smtClean="0">
                <a:solidFill>
                  <a:schemeClr val="tx1"/>
                </a:solidFill>
                <a:effectLst/>
                <a:latin typeface="+mn-lt"/>
                <a:ea typeface="+mn-ea"/>
                <a:cs typeface="+mn-cs"/>
              </a:rPr>
              <a:t>1</a:t>
            </a:r>
            <a:r>
              <a:rPr lang="en-GB" sz="1200" kern="1200" dirty="0" smtClean="0">
                <a:solidFill>
                  <a:schemeClr val="tx1"/>
                </a:solidFill>
                <a:effectLst/>
                <a:latin typeface="+mn-lt"/>
                <a:ea typeface="+mn-ea"/>
                <a:cs typeface="+mn-cs"/>
              </a:rPr>
              <a:t>(2), pp.63-69.</a:t>
            </a:r>
          </a:p>
          <a:p>
            <a:r>
              <a:rPr lang="en-GB" sz="1200" kern="1200" dirty="0" err="1" smtClean="0">
                <a:solidFill>
                  <a:schemeClr val="tx1"/>
                </a:solidFill>
                <a:effectLst/>
                <a:latin typeface="+mn-lt"/>
                <a:ea typeface="+mn-ea"/>
                <a:cs typeface="+mn-cs"/>
              </a:rPr>
              <a:t>Vandenbussche</a:t>
            </a:r>
            <a:r>
              <a:rPr lang="en-GB" sz="1200" kern="1200" dirty="0" smtClean="0">
                <a:solidFill>
                  <a:schemeClr val="tx1"/>
                </a:solidFill>
                <a:effectLst/>
                <a:latin typeface="+mn-lt"/>
                <a:ea typeface="+mn-ea"/>
                <a:cs typeface="+mn-cs"/>
              </a:rPr>
              <a:t>, H., Connell, W. and Simons, W., (2022). Global value chains, trade shocks and jobs: An application to Brexit. </a:t>
            </a:r>
            <a:r>
              <a:rPr lang="en-GB" sz="1200" i="1" kern="1200" dirty="0" smtClean="0">
                <a:solidFill>
                  <a:schemeClr val="tx1"/>
                </a:solidFill>
                <a:effectLst/>
                <a:latin typeface="+mn-lt"/>
                <a:ea typeface="+mn-ea"/>
                <a:cs typeface="+mn-cs"/>
              </a:rPr>
              <a:t>The World Economy</a:t>
            </a:r>
            <a:r>
              <a:rPr lang="en-GB" sz="1200" kern="1200" dirty="0" smtClean="0">
                <a:solidFill>
                  <a:schemeClr val="tx1"/>
                </a:solidFill>
                <a:effectLst/>
                <a:latin typeface="+mn-lt"/>
                <a:ea typeface="+mn-ea"/>
                <a:cs typeface="+mn-cs"/>
              </a:rPr>
              <a:t>, </a:t>
            </a:r>
            <a:r>
              <a:rPr lang="en-GB" sz="1200" i="1" kern="1200" dirty="0" smtClean="0">
                <a:solidFill>
                  <a:schemeClr val="tx1"/>
                </a:solidFill>
                <a:effectLst/>
                <a:latin typeface="+mn-lt"/>
                <a:ea typeface="+mn-ea"/>
                <a:cs typeface="+mn-cs"/>
              </a:rPr>
              <a:t>45</a:t>
            </a:r>
            <a:r>
              <a:rPr lang="en-GB" sz="1200" kern="1200" dirty="0" smtClean="0">
                <a:solidFill>
                  <a:schemeClr val="tx1"/>
                </a:solidFill>
                <a:effectLst/>
                <a:latin typeface="+mn-lt"/>
                <a:ea typeface="+mn-ea"/>
                <a:cs typeface="+mn-cs"/>
              </a:rPr>
              <a:t>(8), pp.2338-2369.</a:t>
            </a:r>
          </a:p>
          <a:p>
            <a:r>
              <a:rPr lang="en-GB" sz="1200" u="sng" kern="1200" dirty="0" smtClean="0">
                <a:solidFill>
                  <a:schemeClr val="tx1"/>
                </a:solidFill>
                <a:effectLst/>
                <a:latin typeface="+mn-lt"/>
                <a:ea typeface="+mn-ea"/>
                <a:cs typeface="+mn-cs"/>
              </a:rPr>
              <a:t>Online </a:t>
            </a:r>
            <a:endParaRPr lang="en-GB" sz="1200" kern="1200" dirty="0" smtClean="0">
              <a:solidFill>
                <a:schemeClr val="tx1"/>
              </a:solidFill>
              <a:effectLst/>
              <a:latin typeface="+mn-lt"/>
              <a:ea typeface="+mn-ea"/>
              <a:cs typeface="+mn-cs"/>
            </a:endParaRPr>
          </a:p>
          <a:p>
            <a:r>
              <a:rPr lang="en-GB" sz="1200" kern="1200" dirty="0" smtClean="0">
                <a:solidFill>
                  <a:schemeClr val="tx1"/>
                </a:solidFill>
                <a:effectLst/>
                <a:latin typeface="+mn-lt"/>
                <a:ea typeface="+mn-ea"/>
                <a:cs typeface="+mn-cs"/>
              </a:rPr>
              <a:t>Prezi, (2025). </a:t>
            </a:r>
            <a:r>
              <a:rPr lang="en-GB" sz="1200" i="1" kern="1200" dirty="0" smtClean="0">
                <a:solidFill>
                  <a:schemeClr val="tx1"/>
                </a:solidFill>
                <a:effectLst/>
                <a:latin typeface="+mn-lt"/>
                <a:ea typeface="+mn-ea"/>
                <a:cs typeface="+mn-cs"/>
              </a:rPr>
              <a:t>Revitalizing Green Haven Florists: Strategies for Survival and Growth</a:t>
            </a:r>
            <a:r>
              <a:rPr lang="en-GB" sz="1200" kern="1200" dirty="0" smtClean="0">
                <a:solidFill>
                  <a:schemeClr val="tx1"/>
                </a:solidFill>
                <a:effectLst/>
                <a:latin typeface="+mn-lt"/>
                <a:ea typeface="+mn-ea"/>
                <a:cs typeface="+mn-cs"/>
              </a:rPr>
              <a:t>. [Online] Accessed through: &lt;https://prezi.com/p/cid94g7ccp8b/revitalizing-green-haven-florists-strategies-for-survival-and-growth/&gt; [Accessed on: 16th February, 2026].</a:t>
            </a:r>
          </a:p>
          <a:p>
            <a:pPr algn="just"/>
            <a:endParaRPr lang="en-GB" dirty="0"/>
          </a:p>
        </p:txBody>
      </p:sp>
      <p:sp>
        <p:nvSpPr>
          <p:cNvPr id="4" name="Slide Number Placeholder 3"/>
          <p:cNvSpPr>
            <a:spLocks noGrp="1"/>
          </p:cNvSpPr>
          <p:nvPr>
            <p:ph type="sldNum" sz="quarter" idx="10"/>
          </p:nvPr>
        </p:nvSpPr>
        <p:spPr/>
        <p:txBody>
          <a:bodyPr/>
          <a:lstStyle/>
          <a:p>
            <a:fld id="{6D0C9C42-7463-440A-8165-7E4A488D162E}" type="slidenum">
              <a:rPr lang="en-GB" smtClean="0"/>
              <a:t>13</a:t>
            </a:fld>
            <a:endParaRPr lang="en-GB"/>
          </a:p>
        </p:txBody>
      </p:sp>
    </p:spTree>
    <p:extLst>
      <p:ext uri="{BB962C8B-B14F-4D97-AF65-F5344CB8AC3E}">
        <p14:creationId xmlns:p14="http://schemas.microsoft.com/office/powerpoint/2010/main" val="3206803276"/>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6D0C9C42-7463-440A-8165-7E4A488D162E}" type="slidenum">
              <a:rPr lang="en-GB" smtClean="0"/>
              <a:t>14</a:t>
            </a:fld>
            <a:endParaRPr lang="en-GB"/>
          </a:p>
        </p:txBody>
      </p:sp>
    </p:spTree>
    <p:extLst>
      <p:ext uri="{BB962C8B-B14F-4D97-AF65-F5344CB8AC3E}">
        <p14:creationId xmlns:p14="http://schemas.microsoft.com/office/powerpoint/2010/main" val="2871171727"/>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7" name="Group 6"/>
          <p:cNvGrpSpPr/>
          <p:nvPr/>
        </p:nvGrpSpPr>
        <p:grpSpPr>
          <a:xfrm>
            <a:off x="0" y="-8467"/>
            <a:ext cx="12192000" cy="6866467"/>
            <a:chOff x="0" y="-8467"/>
            <a:chExt cx="12192000" cy="6866467"/>
          </a:xfrm>
        </p:grpSpPr>
        <p:cxnSp>
          <p:nvCxnSpPr>
            <p:cNvPr id="32" name="Straight Connector 31"/>
            <p:cNvCxnSpPr/>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24"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Isosceles Triangle 26"/>
            <p:cNvSpPr/>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28"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9"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30"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31" name="Isosceles Triangle 30"/>
            <p:cNvSpPr/>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9" name="Isosceles Triangle 18"/>
            <p:cNvSpPr/>
            <p:nvPr/>
          </p:nvSpPr>
          <p:spPr>
            <a:xfrm rot="10800000">
              <a:off x="0" y="0"/>
              <a:ext cx="842596" cy="5666154"/>
            </a:xfrm>
            <a:prstGeom prst="triangle">
              <a:avLst>
                <a:gd name="adj" fmla="val 10000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1"/>
          <p:cNvSpPr>
            <a:spLocks noGrp="1"/>
          </p:cNvSpPr>
          <p:nvPr>
            <p:ph type="ctrTitle"/>
          </p:nvPr>
        </p:nvSpPr>
        <p:spPr>
          <a:xfrm>
            <a:off x="1507067" y="2404534"/>
            <a:ext cx="7766936" cy="1646302"/>
          </a:xfrm>
        </p:spPr>
        <p:txBody>
          <a:bodyPr anchor="b">
            <a:noAutofit/>
          </a:bodyPr>
          <a:lstStyle>
            <a:lvl1pPr algn="r">
              <a:defRPr sz="5400">
                <a:solidFill>
                  <a:schemeClr val="accent1"/>
                </a:solidFill>
              </a:defRPr>
            </a:lvl1pPr>
          </a:lstStyle>
          <a:p>
            <a:r>
              <a:rPr lang="en-US" smtClean="0"/>
              <a:t>Click to edit Master title style</a:t>
            </a:r>
            <a:endParaRPr lang="en-US" dirty="0"/>
          </a:p>
        </p:txBody>
      </p:sp>
      <p:sp>
        <p:nvSpPr>
          <p:cNvPr id="3" name="Subtitle 2"/>
          <p:cNvSpPr>
            <a:spLocks noGrp="1"/>
          </p:cNvSpPr>
          <p:nvPr>
            <p:ph type="subTitle" idx="1"/>
          </p:nvPr>
        </p:nvSpPr>
        <p:spPr>
          <a:xfrm>
            <a:off x="1507067" y="4050833"/>
            <a:ext cx="7766936" cy="1096899"/>
          </a:xfrm>
        </p:spPr>
        <p:txBody>
          <a:bodyPr anchor="t"/>
          <a:lstStyle>
            <a:lvl1pPr marL="0" indent="0" algn="r">
              <a:buNone/>
              <a:defRPr>
                <a:solidFill>
                  <a:schemeClr val="tx1">
                    <a:lumMod val="50000"/>
                    <a:lumOff val="5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dirty="0"/>
          </a:p>
        </p:txBody>
      </p:sp>
      <p:sp>
        <p:nvSpPr>
          <p:cNvPr id="4" name="Date Placeholder 3"/>
          <p:cNvSpPr>
            <a:spLocks noGrp="1"/>
          </p:cNvSpPr>
          <p:nvPr>
            <p:ph type="dt" sz="half" idx="10"/>
          </p:nvPr>
        </p:nvSpPr>
        <p:spPr/>
        <p:txBody>
          <a:bodyPr/>
          <a:lstStyle/>
          <a:p>
            <a:fld id="{0071DB1A-7270-4298-BBDD-79ECDBB52698}" type="datetimeFigureOut">
              <a:rPr lang="en-IN" smtClean="0"/>
              <a:pPr/>
              <a:t>16-02-2026</a:t>
            </a:fld>
            <a:endParaRPr lang="en-IN"/>
          </a:p>
        </p:txBody>
      </p:sp>
      <p:sp>
        <p:nvSpPr>
          <p:cNvPr id="5"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fld id="{DD9FAF2A-C061-498E-8A3C-40B14C46091B}" type="slidenum">
              <a:rPr lang="en-IN" smtClean="0"/>
              <a:pPr/>
              <a:t>‹#›</a:t>
            </a:fld>
            <a:endParaRPr lang="en-IN"/>
          </a:p>
        </p:txBody>
      </p:sp>
    </p:spTree>
    <p:extLst>
      <p:ext uri="{BB962C8B-B14F-4D97-AF65-F5344CB8AC3E}">
        <p14:creationId xmlns:p14="http://schemas.microsoft.com/office/powerpoint/2010/main" val="3638066877"/>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lvl1pPr>
              <a:defRPr sz="3600"/>
            </a:lvl1pPr>
          </a:lstStyle>
          <a:p>
            <a:r>
              <a:rPr lang="en-US" smtClean="0"/>
              <a:t>Click to edit Master title style</a:t>
            </a:r>
            <a:endParaRPr lang="en-US" dirty="0"/>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0071DB1A-7270-4298-BBDD-79ECDBB52698}" type="datetimeFigureOut">
              <a:rPr lang="en-IN" smtClean="0"/>
              <a:pPr/>
              <a:t>16-02-2026</a:t>
            </a:fld>
            <a:endParaRPr lang="en-IN"/>
          </a:p>
        </p:txBody>
      </p:sp>
      <p:sp>
        <p:nvSpPr>
          <p:cNvPr id="5"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fld id="{DD9FAF2A-C061-498E-8A3C-40B14C46091B}" type="slidenum">
              <a:rPr lang="en-IN" smtClean="0"/>
              <a:pPr/>
              <a:t>‹#›</a:t>
            </a:fld>
            <a:endParaRPr lang="en-IN"/>
          </a:p>
        </p:txBody>
      </p:sp>
    </p:spTree>
    <p:extLst>
      <p:ext uri="{BB962C8B-B14F-4D97-AF65-F5344CB8AC3E}">
        <p14:creationId xmlns:p14="http://schemas.microsoft.com/office/powerpoint/2010/main" val="150140207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77335" y="2700867"/>
            <a:ext cx="8596668" cy="1826581"/>
          </a:xfrm>
        </p:spPr>
        <p:txBody>
          <a:bodyPr anchor="b"/>
          <a:lstStyle>
            <a:lvl1pPr algn="l">
              <a:defRPr sz="4000" b="0" cap="none"/>
            </a:lvl1pPr>
          </a:lstStyle>
          <a:p>
            <a:r>
              <a:rPr lang="en-US" smtClean="0"/>
              <a:t>Click to edit Master title style</a:t>
            </a:r>
            <a:endParaRPr lang="en-US" dirty="0"/>
          </a:p>
        </p:txBody>
      </p:sp>
      <p:sp>
        <p:nvSpPr>
          <p:cNvPr id="3" name="Text Placeholder 2"/>
          <p:cNvSpPr>
            <a:spLocks noGrp="1"/>
          </p:cNvSpPr>
          <p:nvPr>
            <p:ph type="body" idx="1"/>
          </p:nvPr>
        </p:nvSpPr>
        <p:spPr>
          <a:xfrm>
            <a:off x="677335" y="4527448"/>
            <a:ext cx="8596668" cy="860400"/>
          </a:xfrm>
        </p:spPr>
        <p:txBody>
          <a:bodyPr anchor="t"/>
          <a:lstStyle>
            <a:lvl1pPr marL="0" indent="0" algn="l">
              <a:buNone/>
              <a:defRPr sz="20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0071DB1A-7270-4298-BBDD-79ECDBB52698}" type="datetimeFigureOut">
              <a:rPr lang="en-IN" smtClean="0"/>
              <a:pPr/>
              <a:t>16-02-2026</a:t>
            </a:fld>
            <a:endParaRPr lang="en-IN"/>
          </a:p>
        </p:txBody>
      </p:sp>
      <p:sp>
        <p:nvSpPr>
          <p:cNvPr id="5"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fld id="{DD9FAF2A-C061-498E-8A3C-40B14C46091B}" type="slidenum">
              <a:rPr lang="en-IN" smtClean="0"/>
              <a:pPr/>
              <a:t>‹#›</a:t>
            </a:fld>
            <a:endParaRPr lang="en-IN"/>
          </a:p>
        </p:txBody>
      </p:sp>
    </p:spTree>
    <p:extLst>
      <p:ext uri="{BB962C8B-B14F-4D97-AF65-F5344CB8AC3E}">
        <p14:creationId xmlns:p14="http://schemas.microsoft.com/office/powerpoint/2010/main" val="217152284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Content Placeholder 2"/>
          <p:cNvSpPr>
            <a:spLocks noGrp="1"/>
          </p:cNvSpPr>
          <p:nvPr>
            <p:ph sz="half" idx="1"/>
          </p:nvPr>
        </p:nvSpPr>
        <p:spPr>
          <a:xfrm>
            <a:off x="677334" y="2160589"/>
            <a:ext cx="4184035" cy="3880772"/>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Content Placeholder 3"/>
          <p:cNvSpPr>
            <a:spLocks noGrp="1"/>
          </p:cNvSpPr>
          <p:nvPr>
            <p:ph sz="half" idx="2"/>
          </p:nvPr>
        </p:nvSpPr>
        <p:spPr>
          <a:xfrm>
            <a:off x="5089970" y="2160589"/>
            <a:ext cx="4184034" cy="3880773"/>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Date Placeholder 4"/>
          <p:cNvSpPr>
            <a:spLocks noGrp="1"/>
          </p:cNvSpPr>
          <p:nvPr>
            <p:ph type="dt" sz="half" idx="10"/>
          </p:nvPr>
        </p:nvSpPr>
        <p:spPr/>
        <p:txBody>
          <a:bodyPr/>
          <a:lstStyle/>
          <a:p>
            <a:fld id="{0071DB1A-7270-4298-BBDD-79ECDBB52698}" type="datetimeFigureOut">
              <a:rPr lang="en-IN" smtClean="0"/>
              <a:pPr/>
              <a:t>16-02-2026</a:t>
            </a:fld>
            <a:endParaRPr lang="en-IN"/>
          </a:p>
        </p:txBody>
      </p:sp>
      <p:sp>
        <p:nvSpPr>
          <p:cNvPr id="6" name="Footer Placeholder 5"/>
          <p:cNvSpPr>
            <a:spLocks noGrp="1"/>
          </p:cNvSpPr>
          <p:nvPr>
            <p:ph type="ftr" sz="quarter" idx="11"/>
          </p:nvPr>
        </p:nvSpPr>
        <p:spPr/>
        <p:txBody>
          <a:bodyPr/>
          <a:lstStyle/>
          <a:p>
            <a:endParaRPr lang="en-IN"/>
          </a:p>
        </p:txBody>
      </p:sp>
      <p:sp>
        <p:nvSpPr>
          <p:cNvPr id="7" name="Slide Number Placeholder 6"/>
          <p:cNvSpPr>
            <a:spLocks noGrp="1"/>
          </p:cNvSpPr>
          <p:nvPr>
            <p:ph type="sldNum" sz="quarter" idx="12"/>
          </p:nvPr>
        </p:nvSpPr>
        <p:spPr/>
        <p:txBody>
          <a:bodyPr/>
          <a:lstStyle/>
          <a:p>
            <a:fld id="{DD9FAF2A-C061-498E-8A3C-40B14C46091B}" type="slidenum">
              <a:rPr lang="en-IN" smtClean="0"/>
              <a:pPr/>
              <a:t>‹#›</a:t>
            </a:fld>
            <a:endParaRPr lang="en-IN"/>
          </a:p>
        </p:txBody>
      </p:sp>
    </p:spTree>
    <p:extLst>
      <p:ext uri="{BB962C8B-B14F-4D97-AF65-F5344CB8AC3E}">
        <p14:creationId xmlns:p14="http://schemas.microsoft.com/office/powerpoint/2010/main" val="176119683"/>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dirty="0"/>
          </a:p>
        </p:txBody>
      </p:sp>
      <p:sp>
        <p:nvSpPr>
          <p:cNvPr id="3" name="Text Placeholder 2"/>
          <p:cNvSpPr>
            <a:spLocks noGrp="1"/>
          </p:cNvSpPr>
          <p:nvPr>
            <p:ph type="body" idx="1"/>
          </p:nvPr>
        </p:nvSpPr>
        <p:spPr>
          <a:xfrm>
            <a:off x="675745" y="2160983"/>
            <a:ext cx="4185623"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675745" y="2737245"/>
            <a:ext cx="4185623" cy="3304117"/>
          </a:xfrm>
        </p:spPr>
        <p:txBody>
          <a:bodyPr>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Text Placeholder 4"/>
          <p:cNvSpPr>
            <a:spLocks noGrp="1"/>
          </p:cNvSpPr>
          <p:nvPr>
            <p:ph type="body" sz="quarter" idx="3"/>
          </p:nvPr>
        </p:nvSpPr>
        <p:spPr>
          <a:xfrm>
            <a:off x="5088383" y="2160983"/>
            <a:ext cx="4185618"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5088384" y="2737245"/>
            <a:ext cx="4185617" cy="3304117"/>
          </a:xfrm>
        </p:spPr>
        <p:txBody>
          <a:bodyPr>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7" name="Date Placeholder 6"/>
          <p:cNvSpPr>
            <a:spLocks noGrp="1"/>
          </p:cNvSpPr>
          <p:nvPr>
            <p:ph type="dt" sz="half" idx="10"/>
          </p:nvPr>
        </p:nvSpPr>
        <p:spPr/>
        <p:txBody>
          <a:bodyPr/>
          <a:lstStyle/>
          <a:p>
            <a:fld id="{0071DB1A-7270-4298-BBDD-79ECDBB52698}" type="datetimeFigureOut">
              <a:rPr lang="en-IN" smtClean="0"/>
              <a:pPr/>
              <a:t>16-02-2026</a:t>
            </a:fld>
            <a:endParaRPr lang="en-IN"/>
          </a:p>
        </p:txBody>
      </p:sp>
      <p:sp>
        <p:nvSpPr>
          <p:cNvPr id="8" name="Footer Placeholder 7"/>
          <p:cNvSpPr>
            <a:spLocks noGrp="1"/>
          </p:cNvSpPr>
          <p:nvPr>
            <p:ph type="ftr" sz="quarter" idx="11"/>
          </p:nvPr>
        </p:nvSpPr>
        <p:spPr/>
        <p:txBody>
          <a:bodyPr/>
          <a:lstStyle/>
          <a:p>
            <a:endParaRPr lang="en-IN"/>
          </a:p>
        </p:txBody>
      </p:sp>
      <p:sp>
        <p:nvSpPr>
          <p:cNvPr id="9" name="Slide Number Placeholder 8"/>
          <p:cNvSpPr>
            <a:spLocks noGrp="1"/>
          </p:cNvSpPr>
          <p:nvPr>
            <p:ph type="sldNum" sz="quarter" idx="12"/>
          </p:nvPr>
        </p:nvSpPr>
        <p:spPr/>
        <p:txBody>
          <a:bodyPr/>
          <a:lstStyle/>
          <a:p>
            <a:fld id="{DD9FAF2A-C061-498E-8A3C-40B14C46091B}" type="slidenum">
              <a:rPr lang="en-IN" smtClean="0"/>
              <a:pPr/>
              <a:t>‹#›</a:t>
            </a:fld>
            <a:endParaRPr lang="en-IN"/>
          </a:p>
        </p:txBody>
      </p:sp>
    </p:spTree>
    <p:extLst>
      <p:ext uri="{BB962C8B-B14F-4D97-AF65-F5344CB8AC3E}">
        <p14:creationId xmlns:p14="http://schemas.microsoft.com/office/powerpoint/2010/main" val="38524931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a:xfrm>
            <a:off x="677334" y="609600"/>
            <a:ext cx="8596668" cy="1320800"/>
          </a:xfrm>
        </p:spPr>
        <p:txBody>
          <a:bodyPr/>
          <a:lstStyle/>
          <a:p>
            <a:r>
              <a:rPr lang="en-US" smtClean="0"/>
              <a:t>Click to edit Master title style</a:t>
            </a:r>
            <a:endParaRPr lang="en-US" dirty="0"/>
          </a:p>
        </p:txBody>
      </p:sp>
      <p:sp>
        <p:nvSpPr>
          <p:cNvPr id="3" name="Date Placeholder 2"/>
          <p:cNvSpPr>
            <a:spLocks noGrp="1"/>
          </p:cNvSpPr>
          <p:nvPr>
            <p:ph type="dt" sz="half" idx="10"/>
          </p:nvPr>
        </p:nvSpPr>
        <p:spPr/>
        <p:txBody>
          <a:bodyPr/>
          <a:lstStyle/>
          <a:p>
            <a:fld id="{0071DB1A-7270-4298-BBDD-79ECDBB52698}" type="datetimeFigureOut">
              <a:rPr lang="en-IN" smtClean="0"/>
              <a:pPr/>
              <a:t>16-02-2026</a:t>
            </a:fld>
            <a:endParaRPr lang="en-IN"/>
          </a:p>
        </p:txBody>
      </p:sp>
      <p:sp>
        <p:nvSpPr>
          <p:cNvPr id="4" name="Footer Placeholder 3"/>
          <p:cNvSpPr>
            <a:spLocks noGrp="1"/>
          </p:cNvSpPr>
          <p:nvPr>
            <p:ph type="ftr" sz="quarter" idx="11"/>
          </p:nvPr>
        </p:nvSpPr>
        <p:spPr/>
        <p:txBody>
          <a:bodyPr/>
          <a:lstStyle/>
          <a:p>
            <a:endParaRPr lang="en-IN"/>
          </a:p>
        </p:txBody>
      </p:sp>
      <p:sp>
        <p:nvSpPr>
          <p:cNvPr id="5" name="Slide Number Placeholder 4"/>
          <p:cNvSpPr>
            <a:spLocks noGrp="1"/>
          </p:cNvSpPr>
          <p:nvPr>
            <p:ph type="sldNum" sz="quarter" idx="12"/>
          </p:nvPr>
        </p:nvSpPr>
        <p:spPr/>
        <p:txBody>
          <a:bodyPr/>
          <a:lstStyle/>
          <a:p>
            <a:fld id="{DD9FAF2A-C061-498E-8A3C-40B14C46091B}" type="slidenum">
              <a:rPr lang="en-IN" smtClean="0"/>
              <a:pPr/>
              <a:t>‹#›</a:t>
            </a:fld>
            <a:endParaRPr lang="en-IN"/>
          </a:p>
        </p:txBody>
      </p:sp>
    </p:spTree>
    <p:extLst>
      <p:ext uri="{BB962C8B-B14F-4D97-AF65-F5344CB8AC3E}">
        <p14:creationId xmlns:p14="http://schemas.microsoft.com/office/powerpoint/2010/main" val="856119309"/>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0071DB1A-7270-4298-BBDD-79ECDBB52698}" type="datetimeFigureOut">
              <a:rPr lang="en-IN" smtClean="0"/>
              <a:pPr/>
              <a:t>16-02-2026</a:t>
            </a:fld>
            <a:endParaRPr lang="en-IN"/>
          </a:p>
        </p:txBody>
      </p:sp>
      <p:sp>
        <p:nvSpPr>
          <p:cNvPr id="3" name="Footer Placeholder 2"/>
          <p:cNvSpPr>
            <a:spLocks noGrp="1"/>
          </p:cNvSpPr>
          <p:nvPr>
            <p:ph type="ftr" sz="quarter" idx="11"/>
          </p:nvPr>
        </p:nvSpPr>
        <p:spPr/>
        <p:txBody>
          <a:bodyPr/>
          <a:lstStyle/>
          <a:p>
            <a:endParaRPr lang="en-IN"/>
          </a:p>
        </p:txBody>
      </p:sp>
      <p:sp>
        <p:nvSpPr>
          <p:cNvPr id="4" name="Slide Number Placeholder 3"/>
          <p:cNvSpPr>
            <a:spLocks noGrp="1"/>
          </p:cNvSpPr>
          <p:nvPr>
            <p:ph type="sldNum" sz="quarter" idx="12"/>
          </p:nvPr>
        </p:nvSpPr>
        <p:spPr/>
        <p:txBody>
          <a:bodyPr/>
          <a:lstStyle/>
          <a:p>
            <a:fld id="{DD9FAF2A-C061-498E-8A3C-40B14C46091B}" type="slidenum">
              <a:rPr lang="en-IN" smtClean="0"/>
              <a:pPr/>
              <a:t>‹#›</a:t>
            </a:fld>
            <a:endParaRPr lang="en-IN"/>
          </a:p>
        </p:txBody>
      </p:sp>
    </p:spTree>
    <p:extLst>
      <p:ext uri="{BB962C8B-B14F-4D97-AF65-F5344CB8AC3E}">
        <p14:creationId xmlns:p14="http://schemas.microsoft.com/office/powerpoint/2010/main" val="124135667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1498604"/>
            <a:ext cx="3854528" cy="1278466"/>
          </a:xfrm>
        </p:spPr>
        <p:txBody>
          <a:bodyPr anchor="b">
            <a:normAutofit/>
          </a:bodyPr>
          <a:lstStyle>
            <a:lvl1pPr>
              <a:defRPr sz="2000"/>
            </a:lvl1pPr>
          </a:lstStyle>
          <a:p>
            <a:r>
              <a:rPr lang="en-US" smtClean="0"/>
              <a:t>Click to edit Master title style</a:t>
            </a:r>
            <a:endParaRPr lang="en-US" dirty="0"/>
          </a:p>
        </p:txBody>
      </p:sp>
      <p:sp>
        <p:nvSpPr>
          <p:cNvPr id="3" name="Content Placeholder 2"/>
          <p:cNvSpPr>
            <a:spLocks noGrp="1"/>
          </p:cNvSpPr>
          <p:nvPr>
            <p:ph idx="1"/>
          </p:nvPr>
        </p:nvSpPr>
        <p:spPr>
          <a:xfrm>
            <a:off x="4760461" y="514924"/>
            <a:ext cx="4513541" cy="5526437"/>
          </a:xfrm>
        </p:spPr>
        <p:txBody>
          <a:bodyPr>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Text Placeholder 3"/>
          <p:cNvSpPr>
            <a:spLocks noGrp="1"/>
          </p:cNvSpPr>
          <p:nvPr>
            <p:ph type="body" sz="half" idx="2"/>
          </p:nvPr>
        </p:nvSpPr>
        <p:spPr>
          <a:xfrm>
            <a:off x="677334" y="2777069"/>
            <a:ext cx="3854528" cy="2584449"/>
          </a:xfrm>
        </p:spPr>
        <p:txBody>
          <a:bodyPr>
            <a:normAutofit/>
          </a:bodyPr>
          <a:lstStyle>
            <a:lvl1pPr marL="0" indent="0">
              <a:buNone/>
              <a:defRPr sz="1400"/>
            </a:lvl1pPr>
            <a:lvl2pPr marL="457063" indent="0">
              <a:buNone/>
              <a:defRPr sz="1400"/>
            </a:lvl2pPr>
            <a:lvl3pPr marL="914126" indent="0">
              <a:buNone/>
              <a:defRPr sz="1200"/>
            </a:lvl3pPr>
            <a:lvl4pPr marL="1371189" indent="0">
              <a:buNone/>
              <a:defRPr sz="1000"/>
            </a:lvl4pPr>
            <a:lvl5pPr marL="1828251" indent="0">
              <a:buNone/>
              <a:defRPr sz="1000"/>
            </a:lvl5pPr>
            <a:lvl6pPr marL="2285314" indent="0">
              <a:buNone/>
              <a:defRPr sz="1000"/>
            </a:lvl6pPr>
            <a:lvl7pPr marL="2742377" indent="0">
              <a:buNone/>
              <a:defRPr sz="1000"/>
            </a:lvl7pPr>
            <a:lvl8pPr marL="3199440" indent="0">
              <a:buNone/>
              <a:defRPr sz="1000"/>
            </a:lvl8pPr>
            <a:lvl9pPr marL="3656503" indent="0">
              <a:buNone/>
              <a:defRPr sz="10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0071DB1A-7270-4298-BBDD-79ECDBB52698}" type="datetimeFigureOut">
              <a:rPr lang="en-IN" smtClean="0"/>
              <a:pPr/>
              <a:t>16-02-2026</a:t>
            </a:fld>
            <a:endParaRPr lang="en-IN"/>
          </a:p>
        </p:txBody>
      </p:sp>
      <p:sp>
        <p:nvSpPr>
          <p:cNvPr id="6" name="Footer Placeholder 5"/>
          <p:cNvSpPr>
            <a:spLocks noGrp="1"/>
          </p:cNvSpPr>
          <p:nvPr>
            <p:ph type="ftr" sz="quarter" idx="11"/>
          </p:nvPr>
        </p:nvSpPr>
        <p:spPr/>
        <p:txBody>
          <a:bodyPr/>
          <a:lstStyle/>
          <a:p>
            <a:endParaRPr lang="en-IN"/>
          </a:p>
        </p:txBody>
      </p:sp>
      <p:sp>
        <p:nvSpPr>
          <p:cNvPr id="7" name="Slide Number Placeholder 6"/>
          <p:cNvSpPr>
            <a:spLocks noGrp="1"/>
          </p:cNvSpPr>
          <p:nvPr>
            <p:ph type="sldNum" sz="quarter" idx="12"/>
          </p:nvPr>
        </p:nvSpPr>
        <p:spPr/>
        <p:txBody>
          <a:bodyPr/>
          <a:lstStyle/>
          <a:p>
            <a:fld id="{DD9FAF2A-C061-498E-8A3C-40B14C46091B}" type="slidenum">
              <a:rPr lang="en-IN" smtClean="0"/>
              <a:pPr/>
              <a:t>‹#›</a:t>
            </a:fld>
            <a:endParaRPr lang="en-IN"/>
          </a:p>
        </p:txBody>
      </p:sp>
    </p:spTree>
    <p:extLst>
      <p:ext uri="{BB962C8B-B14F-4D97-AF65-F5344CB8AC3E}">
        <p14:creationId xmlns:p14="http://schemas.microsoft.com/office/powerpoint/2010/main" val="194956077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4800600"/>
            <a:ext cx="8596667" cy="566738"/>
          </a:xfrm>
        </p:spPr>
        <p:txBody>
          <a:bodyPr anchor="b">
            <a:normAutofit/>
          </a:bodyPr>
          <a:lstStyle>
            <a:lvl1pPr algn="l">
              <a:defRPr sz="2400" b="0"/>
            </a:lvl1pPr>
          </a:lstStyle>
          <a:p>
            <a:r>
              <a:rPr lang="en-US" smtClean="0"/>
              <a:t>Click to edit Master title style</a:t>
            </a:r>
            <a:endParaRPr lang="en-US" dirty="0"/>
          </a:p>
        </p:txBody>
      </p:sp>
      <p:sp>
        <p:nvSpPr>
          <p:cNvPr id="3" name="Picture Placeholder 2"/>
          <p:cNvSpPr>
            <a:spLocks noGrp="1" noChangeAspect="1"/>
          </p:cNvSpPr>
          <p:nvPr>
            <p:ph type="pic" idx="1"/>
          </p:nvPr>
        </p:nvSpPr>
        <p:spPr>
          <a:xfrm>
            <a:off x="677334" y="609600"/>
            <a:ext cx="8596668" cy="3845718"/>
          </a:xfrm>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smtClean="0"/>
              <a:t>Click icon to add picture</a:t>
            </a:r>
            <a:endParaRPr lang="en-US" dirty="0"/>
          </a:p>
        </p:txBody>
      </p:sp>
      <p:sp>
        <p:nvSpPr>
          <p:cNvPr id="4" name="Text Placeholder 3"/>
          <p:cNvSpPr>
            <a:spLocks noGrp="1"/>
          </p:cNvSpPr>
          <p:nvPr>
            <p:ph type="body" sz="half" idx="2"/>
          </p:nvPr>
        </p:nvSpPr>
        <p:spPr>
          <a:xfrm>
            <a:off x="677334" y="5367338"/>
            <a:ext cx="8596667" cy="674024"/>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0071DB1A-7270-4298-BBDD-79ECDBB52698}" type="datetimeFigureOut">
              <a:rPr lang="en-IN" smtClean="0"/>
              <a:pPr/>
              <a:t>16-02-2026</a:t>
            </a:fld>
            <a:endParaRPr lang="en-IN"/>
          </a:p>
        </p:txBody>
      </p:sp>
      <p:sp>
        <p:nvSpPr>
          <p:cNvPr id="6" name="Footer Placeholder 5"/>
          <p:cNvSpPr>
            <a:spLocks noGrp="1"/>
          </p:cNvSpPr>
          <p:nvPr>
            <p:ph type="ftr" sz="quarter" idx="11"/>
          </p:nvPr>
        </p:nvSpPr>
        <p:spPr/>
        <p:txBody>
          <a:bodyPr/>
          <a:lstStyle/>
          <a:p>
            <a:endParaRPr lang="en-IN"/>
          </a:p>
        </p:txBody>
      </p:sp>
      <p:sp>
        <p:nvSpPr>
          <p:cNvPr id="7" name="Slide Number Placeholder 6"/>
          <p:cNvSpPr>
            <a:spLocks noGrp="1"/>
          </p:cNvSpPr>
          <p:nvPr>
            <p:ph type="sldNum" sz="quarter" idx="12"/>
          </p:nvPr>
        </p:nvSpPr>
        <p:spPr/>
        <p:txBody>
          <a:bodyPr/>
          <a:lstStyle/>
          <a:p>
            <a:fld id="{DD9FAF2A-C061-498E-8A3C-40B14C46091B}" type="slidenum">
              <a:rPr lang="en-IN" smtClean="0"/>
              <a:pPr/>
              <a:t>‹#›</a:t>
            </a:fld>
            <a:endParaRPr lang="en-IN"/>
          </a:p>
        </p:txBody>
      </p:sp>
    </p:spTree>
    <p:extLst>
      <p:ext uri="{BB962C8B-B14F-4D97-AF65-F5344CB8AC3E}">
        <p14:creationId xmlns:p14="http://schemas.microsoft.com/office/powerpoint/2010/main" val="365888254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5" y="609600"/>
            <a:ext cx="8596668" cy="3403600"/>
          </a:xfrm>
        </p:spPr>
        <p:txBody>
          <a:bodyPr anchor="ctr">
            <a:normAutofit/>
          </a:bodyPr>
          <a:lstStyle>
            <a:lvl1pPr algn="l">
              <a:defRPr sz="4400" b="0" cap="none"/>
            </a:lvl1pPr>
          </a:lstStyle>
          <a:p>
            <a:r>
              <a:rPr lang="en-US" smtClean="0"/>
              <a:t>Click to edit Master title style</a:t>
            </a:r>
            <a:endParaRPr lang="en-US" dirty="0"/>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0071DB1A-7270-4298-BBDD-79ECDBB52698}" type="datetimeFigureOut">
              <a:rPr lang="en-IN" smtClean="0"/>
              <a:pPr/>
              <a:t>16-02-2026</a:t>
            </a:fld>
            <a:endParaRPr lang="en-IN"/>
          </a:p>
        </p:txBody>
      </p:sp>
      <p:sp>
        <p:nvSpPr>
          <p:cNvPr id="5"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fld id="{DD9FAF2A-C061-498E-8A3C-40B14C46091B}" type="slidenum">
              <a:rPr lang="en-IN" smtClean="0"/>
              <a:pPr/>
              <a:t>‹#›</a:t>
            </a:fld>
            <a:endParaRPr lang="en-IN"/>
          </a:p>
        </p:txBody>
      </p:sp>
    </p:spTree>
    <p:extLst>
      <p:ext uri="{BB962C8B-B14F-4D97-AF65-F5344CB8AC3E}">
        <p14:creationId xmlns:p14="http://schemas.microsoft.com/office/powerpoint/2010/main" val="129972482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US" smtClean="0"/>
              <a:t>Click to edit Master title style</a:t>
            </a:r>
            <a:endParaRPr lang="en-US" dirty="0"/>
          </a:p>
        </p:txBody>
      </p:sp>
      <p:sp>
        <p:nvSpPr>
          <p:cNvPr id="23" name="Text Placeholder 9"/>
          <p:cNvSpPr>
            <a:spLocks noGrp="1"/>
          </p:cNvSpPr>
          <p:nvPr>
            <p:ph type="body" sz="quarter" idx="13"/>
          </p:nvPr>
        </p:nvSpPr>
        <p:spPr>
          <a:xfrm>
            <a:off x="1366139" y="3632200"/>
            <a:ext cx="7224524" cy="381000"/>
          </a:xfrm>
        </p:spPr>
        <p:txBody>
          <a:bodyPr anchor="ctr">
            <a:noAutofit/>
          </a:bodyPr>
          <a:lstStyle>
            <a:lvl1pPr marL="0" indent="0">
              <a:buFontTx/>
              <a:buNone/>
              <a:defRPr sz="1600">
                <a:solidFill>
                  <a:schemeClr val="tx1">
                    <a:lumMod val="50000"/>
                    <a:lumOff val="50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smtClean="0"/>
              <a:t>Click to edit Master text styles</a:t>
            </a:r>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0071DB1A-7270-4298-BBDD-79ECDBB52698}" type="datetimeFigureOut">
              <a:rPr lang="en-IN" smtClean="0"/>
              <a:pPr/>
              <a:t>16-02-2026</a:t>
            </a:fld>
            <a:endParaRPr lang="en-IN"/>
          </a:p>
        </p:txBody>
      </p:sp>
      <p:sp>
        <p:nvSpPr>
          <p:cNvPr id="5"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fld id="{DD9FAF2A-C061-498E-8A3C-40B14C46091B}" type="slidenum">
              <a:rPr lang="en-IN" smtClean="0"/>
              <a:pPr/>
              <a:t>‹#›</a:t>
            </a:fld>
            <a:endParaRPr lang="en-IN"/>
          </a:p>
        </p:txBody>
      </p:sp>
      <p:sp>
        <p:nvSpPr>
          <p:cNvPr id="20" name="TextBox 19"/>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
        <p:nvSpPr>
          <p:cNvPr id="22" name="TextBox 21"/>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latin typeface="Arial"/>
              </a:rPr>
              <a:t>”</a:t>
            </a:r>
            <a:endParaRPr lang="en-US" dirty="0">
              <a:solidFill>
                <a:schemeClr val="accent1">
                  <a:lumMod val="60000"/>
                  <a:lumOff val="40000"/>
                </a:schemeClr>
              </a:solidFill>
              <a:latin typeface="Arial"/>
            </a:endParaRPr>
          </a:p>
        </p:txBody>
      </p:sp>
    </p:spTree>
    <p:extLst>
      <p:ext uri="{BB962C8B-B14F-4D97-AF65-F5344CB8AC3E}">
        <p14:creationId xmlns:p14="http://schemas.microsoft.com/office/powerpoint/2010/main" val="4005873235"/>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677335" y="1931988"/>
            <a:ext cx="8596668" cy="2595460"/>
          </a:xfrm>
        </p:spPr>
        <p:txBody>
          <a:bodyPr anchor="b">
            <a:normAutofit/>
          </a:bodyPr>
          <a:lstStyle>
            <a:lvl1pPr algn="l">
              <a:defRPr sz="4400" b="0" cap="none"/>
            </a:lvl1pPr>
          </a:lstStyle>
          <a:p>
            <a:r>
              <a:rPr lang="en-US" smtClean="0"/>
              <a:t>Click to edit Master title style</a:t>
            </a:r>
            <a:endParaRPr lang="en-US" dirty="0"/>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0071DB1A-7270-4298-BBDD-79ECDBB52698}" type="datetimeFigureOut">
              <a:rPr lang="en-IN" smtClean="0"/>
              <a:pPr/>
              <a:t>16-02-2026</a:t>
            </a:fld>
            <a:endParaRPr lang="en-IN"/>
          </a:p>
        </p:txBody>
      </p:sp>
      <p:sp>
        <p:nvSpPr>
          <p:cNvPr id="5"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fld id="{DD9FAF2A-C061-498E-8A3C-40B14C46091B}" type="slidenum">
              <a:rPr lang="en-IN" smtClean="0"/>
              <a:pPr/>
              <a:t>‹#›</a:t>
            </a:fld>
            <a:endParaRPr lang="en-IN"/>
          </a:p>
        </p:txBody>
      </p:sp>
    </p:spTree>
    <p:extLst>
      <p:ext uri="{BB962C8B-B14F-4D97-AF65-F5344CB8AC3E}">
        <p14:creationId xmlns:p14="http://schemas.microsoft.com/office/powerpoint/2010/main" val="3925447543"/>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US" smtClean="0"/>
              <a:t>Click to edit Master title style</a:t>
            </a:r>
            <a:endParaRPr lang="en-US" dirty="0"/>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tx1">
                    <a:lumMod val="75000"/>
                    <a:lumOff val="25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smtClean="0"/>
              <a:t>Click to 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0071DB1A-7270-4298-BBDD-79ECDBB52698}" type="datetimeFigureOut">
              <a:rPr lang="en-IN" smtClean="0"/>
              <a:pPr/>
              <a:t>16-02-2026</a:t>
            </a:fld>
            <a:endParaRPr lang="en-IN"/>
          </a:p>
        </p:txBody>
      </p:sp>
      <p:sp>
        <p:nvSpPr>
          <p:cNvPr id="5"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fld id="{DD9FAF2A-C061-498E-8A3C-40B14C46091B}" type="slidenum">
              <a:rPr lang="en-IN" smtClean="0"/>
              <a:pPr/>
              <a:t>‹#›</a:t>
            </a:fld>
            <a:endParaRPr lang="en-IN"/>
          </a:p>
        </p:txBody>
      </p:sp>
      <p:sp>
        <p:nvSpPr>
          <p:cNvPr id="24" name="TextBox 23"/>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
        <p:nvSpPr>
          <p:cNvPr id="25" name="TextBox 24"/>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Tree>
    <p:extLst>
      <p:ext uri="{BB962C8B-B14F-4D97-AF65-F5344CB8AC3E}">
        <p14:creationId xmlns:p14="http://schemas.microsoft.com/office/powerpoint/2010/main" val="2461603033"/>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685799" y="609600"/>
            <a:ext cx="8588203" cy="3022600"/>
          </a:xfrm>
        </p:spPr>
        <p:txBody>
          <a:bodyPr anchor="ctr">
            <a:normAutofit/>
          </a:bodyPr>
          <a:lstStyle>
            <a:lvl1pPr algn="l">
              <a:defRPr sz="4400" b="0" cap="none"/>
            </a:lvl1pPr>
          </a:lstStyle>
          <a:p>
            <a:r>
              <a:rPr lang="en-US" smtClean="0"/>
              <a:t>Click to edit Master title style</a:t>
            </a:r>
            <a:endParaRPr lang="en-US" dirty="0"/>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smtClean="0"/>
              <a:t>Click to 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0071DB1A-7270-4298-BBDD-79ECDBB52698}" type="datetimeFigureOut">
              <a:rPr lang="en-IN" smtClean="0"/>
              <a:pPr/>
              <a:t>16-02-2026</a:t>
            </a:fld>
            <a:endParaRPr lang="en-IN"/>
          </a:p>
        </p:txBody>
      </p:sp>
      <p:sp>
        <p:nvSpPr>
          <p:cNvPr id="5"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fld id="{DD9FAF2A-C061-498E-8A3C-40B14C46091B}" type="slidenum">
              <a:rPr lang="en-IN" smtClean="0"/>
              <a:pPr/>
              <a:t>‹#›</a:t>
            </a:fld>
            <a:endParaRPr lang="en-IN"/>
          </a:p>
        </p:txBody>
      </p:sp>
    </p:spTree>
    <p:extLst>
      <p:ext uri="{BB962C8B-B14F-4D97-AF65-F5344CB8AC3E}">
        <p14:creationId xmlns:p14="http://schemas.microsoft.com/office/powerpoint/2010/main" val="768887081"/>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0071DB1A-7270-4298-BBDD-79ECDBB52698}" type="datetimeFigureOut">
              <a:rPr lang="en-IN" smtClean="0"/>
              <a:pPr/>
              <a:t>16-02-2026</a:t>
            </a:fld>
            <a:endParaRPr lang="en-IN"/>
          </a:p>
        </p:txBody>
      </p:sp>
      <p:sp>
        <p:nvSpPr>
          <p:cNvPr id="5"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fld id="{DD9FAF2A-C061-498E-8A3C-40B14C46091B}" type="slidenum">
              <a:rPr lang="en-IN" smtClean="0"/>
              <a:pPr/>
              <a:t>‹#›</a:t>
            </a:fld>
            <a:endParaRPr lang="en-IN"/>
          </a:p>
        </p:txBody>
      </p:sp>
    </p:spTree>
    <p:extLst>
      <p:ext uri="{BB962C8B-B14F-4D97-AF65-F5344CB8AC3E}">
        <p14:creationId xmlns:p14="http://schemas.microsoft.com/office/powerpoint/2010/main" val="1164118931"/>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7967673" y="609599"/>
            <a:ext cx="1304743" cy="5251451"/>
          </a:xfrm>
        </p:spPr>
        <p:txBody>
          <a:bodyPr vert="eaVert" anchor="ctr"/>
          <a:lstStyle/>
          <a:p>
            <a:r>
              <a:rPr lang="en-US" smtClean="0"/>
              <a:t>Click to edit Master title style</a:t>
            </a:r>
            <a:endParaRPr lang="en-US" dirty="0"/>
          </a:p>
        </p:txBody>
      </p:sp>
      <p:sp>
        <p:nvSpPr>
          <p:cNvPr id="3" name="Vertical Text Placeholder 2"/>
          <p:cNvSpPr>
            <a:spLocks noGrp="1"/>
          </p:cNvSpPr>
          <p:nvPr>
            <p:ph type="body" orient="vert" idx="1"/>
          </p:nvPr>
        </p:nvSpPr>
        <p:spPr>
          <a:xfrm>
            <a:off x="677335" y="609600"/>
            <a:ext cx="7060150" cy="5251450"/>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0071DB1A-7270-4298-BBDD-79ECDBB52698}" type="datetimeFigureOut">
              <a:rPr lang="en-IN" smtClean="0"/>
              <a:pPr/>
              <a:t>16-02-2026</a:t>
            </a:fld>
            <a:endParaRPr lang="en-IN"/>
          </a:p>
        </p:txBody>
      </p:sp>
      <p:sp>
        <p:nvSpPr>
          <p:cNvPr id="5"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fld id="{DD9FAF2A-C061-498E-8A3C-40B14C46091B}" type="slidenum">
              <a:rPr lang="en-IN" smtClean="0"/>
              <a:pPr/>
              <a:t>‹#›</a:t>
            </a:fld>
            <a:endParaRPr lang="en-IN"/>
          </a:p>
        </p:txBody>
      </p:sp>
    </p:spTree>
    <p:extLst>
      <p:ext uri="{BB962C8B-B14F-4D97-AF65-F5344CB8AC3E}">
        <p14:creationId xmlns:p14="http://schemas.microsoft.com/office/powerpoint/2010/main" val="395749591"/>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theme" Target="../theme/theme1.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grpSp>
        <p:nvGrpSpPr>
          <p:cNvPr id="7" name="Group 6"/>
          <p:cNvGrpSpPr/>
          <p:nvPr/>
        </p:nvGrpSpPr>
        <p:grpSpPr>
          <a:xfrm>
            <a:off x="0" y="-8467"/>
            <a:ext cx="12192000" cy="6866467"/>
            <a:chOff x="0" y="-8467"/>
            <a:chExt cx="12192000" cy="6866467"/>
          </a:xfrm>
        </p:grpSpPr>
        <p:cxnSp>
          <p:nvCxnSpPr>
            <p:cNvPr id="20" name="Straight Connector 19"/>
            <p:cNvCxnSpPr/>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22"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3"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4" name="Isosceles Triangle 23"/>
            <p:cNvSpPr/>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25"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28" name="Isosceles Triangle 27"/>
            <p:cNvSpPr/>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9" name="Isosceles Triangle 28"/>
            <p:cNvSpPr/>
            <p:nvPr/>
          </p:nvSpPr>
          <p:spPr>
            <a:xfrm>
              <a:off x="0" y="4013200"/>
              <a:ext cx="448733" cy="2844800"/>
            </a:xfrm>
            <a:prstGeom prst="triangle">
              <a:avLst>
                <a:gd name="adj" fmla="val 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Placeholder 1"/>
          <p:cNvSpPr>
            <a:spLocks noGrp="1"/>
          </p:cNvSpPr>
          <p:nvPr>
            <p:ph type="title"/>
          </p:nvPr>
        </p:nvSpPr>
        <p:spPr>
          <a:xfrm>
            <a:off x="677334" y="609600"/>
            <a:ext cx="8596668" cy="1320800"/>
          </a:xfrm>
          <a:prstGeom prst="rect">
            <a:avLst/>
          </a:prstGeom>
        </p:spPr>
        <p:txBody>
          <a:bodyPr vert="horz" lIns="91440" tIns="45720" rIns="91440" bIns="45720" rtlCol="0" anchor="t">
            <a:normAutofit/>
          </a:bodyPr>
          <a:lstStyle/>
          <a:p>
            <a:r>
              <a:rPr lang="en-US" smtClean="0"/>
              <a:t>Click to edit Master title style</a:t>
            </a:r>
            <a:endParaRPr lang="en-US" dirty="0"/>
          </a:p>
        </p:txBody>
      </p:sp>
      <p:sp>
        <p:nvSpPr>
          <p:cNvPr id="3" name="Text Placeholder 2"/>
          <p:cNvSpPr>
            <a:spLocks noGrp="1"/>
          </p:cNvSpPr>
          <p:nvPr>
            <p:ph type="body" idx="1"/>
          </p:nvPr>
        </p:nvSpPr>
        <p:spPr>
          <a:xfrm>
            <a:off x="677334" y="2160589"/>
            <a:ext cx="8596668" cy="388077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2"/>
          </p:nvPr>
        </p:nvSpPr>
        <p:spPr>
          <a:xfrm>
            <a:off x="7205133" y="6041362"/>
            <a:ext cx="911939" cy="365125"/>
          </a:xfrm>
          <a:prstGeom prst="rect">
            <a:avLst/>
          </a:prstGeom>
        </p:spPr>
        <p:txBody>
          <a:bodyPr vert="horz" lIns="91440" tIns="45720" rIns="91440" bIns="45720" rtlCol="0" anchor="ctr"/>
          <a:lstStyle>
            <a:lvl1pPr algn="r">
              <a:defRPr sz="900">
                <a:solidFill>
                  <a:schemeClr val="tx1">
                    <a:tint val="75000"/>
                  </a:schemeClr>
                </a:solidFill>
              </a:defRPr>
            </a:lvl1pPr>
          </a:lstStyle>
          <a:p>
            <a:fld id="{0071DB1A-7270-4298-BBDD-79ECDBB52698}" type="datetimeFigureOut">
              <a:rPr lang="en-IN" smtClean="0"/>
              <a:pPr/>
              <a:t>16-02-2026</a:t>
            </a:fld>
            <a:endParaRPr lang="en-IN"/>
          </a:p>
        </p:txBody>
      </p:sp>
      <p:sp>
        <p:nvSpPr>
          <p:cNvPr id="5" name="Footer Placeholder 4"/>
          <p:cNvSpPr>
            <a:spLocks noGrp="1"/>
          </p:cNvSpPr>
          <p:nvPr>
            <p:ph type="ftr" sz="quarter" idx="3"/>
          </p:nvPr>
        </p:nvSpPr>
        <p:spPr>
          <a:xfrm>
            <a:off x="677334" y="6041362"/>
            <a:ext cx="6297612" cy="365125"/>
          </a:xfrm>
          <a:prstGeom prst="rect">
            <a:avLst/>
          </a:prstGeom>
        </p:spPr>
        <p:txBody>
          <a:bodyPr vert="horz" lIns="91440" tIns="45720" rIns="91440" bIns="45720" rtlCol="0" anchor="ctr"/>
          <a:lstStyle>
            <a:lvl1pPr algn="l">
              <a:defRPr sz="900">
                <a:solidFill>
                  <a:schemeClr val="tx1">
                    <a:tint val="75000"/>
                  </a:schemeClr>
                </a:solidFill>
              </a:defRPr>
            </a:lvl1pPr>
          </a:lstStyle>
          <a:p>
            <a:endParaRPr lang="en-IN"/>
          </a:p>
        </p:txBody>
      </p:sp>
      <p:sp>
        <p:nvSpPr>
          <p:cNvPr id="6" name="Slide Number Placeholder 5"/>
          <p:cNvSpPr>
            <a:spLocks noGrp="1"/>
          </p:cNvSpPr>
          <p:nvPr>
            <p:ph type="sldNum" sz="quarter" idx="4"/>
          </p:nvPr>
        </p:nvSpPr>
        <p:spPr>
          <a:xfrm>
            <a:off x="8590663" y="6041362"/>
            <a:ext cx="683339" cy="365125"/>
          </a:xfrm>
          <a:prstGeom prst="rect">
            <a:avLst/>
          </a:prstGeom>
        </p:spPr>
        <p:txBody>
          <a:bodyPr vert="horz" lIns="91440" tIns="45720" rIns="91440" bIns="45720" rtlCol="0" anchor="ctr"/>
          <a:lstStyle>
            <a:lvl1pPr algn="r">
              <a:defRPr sz="900">
                <a:solidFill>
                  <a:schemeClr val="accent1"/>
                </a:solidFill>
              </a:defRPr>
            </a:lvl1pPr>
          </a:lstStyle>
          <a:p>
            <a:fld id="{DD9FAF2A-C061-498E-8A3C-40B14C46091B}" type="slidenum">
              <a:rPr lang="en-IN" smtClean="0"/>
              <a:pPr/>
              <a:t>‹#›</a:t>
            </a:fld>
            <a:endParaRPr lang="en-IN"/>
          </a:p>
        </p:txBody>
      </p:sp>
    </p:spTree>
    <p:extLst>
      <p:ext uri="{BB962C8B-B14F-4D97-AF65-F5344CB8AC3E}">
        <p14:creationId xmlns:p14="http://schemas.microsoft.com/office/powerpoint/2010/main" val="68811183"/>
      </p:ext>
    </p:extLst>
  </p:cSld>
  <p:clrMap bg1="lt1" tx1="dk1" bg2="lt2" tx2="dk2" accent1="accent1" accent2="accent2" accent3="accent3" accent4="accent4" accent5="accent5" accent6="accent6" hlink="hlink" folHlink="folHlink"/>
  <p:sldLayoutIdLst>
    <p:sldLayoutId id="2147483753" r:id="rId1"/>
    <p:sldLayoutId id="2147483754" r:id="rId2"/>
    <p:sldLayoutId id="2147483755" r:id="rId3"/>
    <p:sldLayoutId id="2147483756" r:id="rId4"/>
    <p:sldLayoutId id="2147483757" r:id="rId5"/>
    <p:sldLayoutId id="2147483758" r:id="rId6"/>
    <p:sldLayoutId id="2147483759" r:id="rId7"/>
    <p:sldLayoutId id="2147483760" r:id="rId8"/>
    <p:sldLayoutId id="2147483761" r:id="rId9"/>
    <p:sldLayoutId id="2147483762" r:id="rId10"/>
    <p:sldLayoutId id="2147483763" r:id="rId11"/>
    <p:sldLayoutId id="2147483764" r:id="rId12"/>
    <p:sldLayoutId id="2147483765" r:id="rId13"/>
    <p:sldLayoutId id="2147483766" r:id="rId14"/>
    <p:sldLayoutId id="2147483767" r:id="rId15"/>
    <p:sldLayoutId id="2147483768" r:id="rId16"/>
  </p:sldLayoutIdLst>
  <p:txStyles>
    <p:titleStyle>
      <a:lvl1pPr algn="l" defTabSz="457200" rtl="0" eaLnBrk="1" latinLnBrk="0" hangingPunct="1">
        <a:spcBef>
          <a:spcPct val="0"/>
        </a:spcBef>
        <a:buNone/>
        <a:defRPr sz="3600" kern="1200">
          <a:solidFill>
            <a:schemeClr val="accent1"/>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SzPct val="80000"/>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SzPct val="80000"/>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SzPct val="80000"/>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6.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3" Type="http://schemas.openxmlformats.org/officeDocument/2006/relationships/image" Target="../media/image8.jpeg"/><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itle 5"/>
          <p:cNvSpPr>
            <a:spLocks noGrp="1"/>
          </p:cNvSpPr>
          <p:nvPr>
            <p:ph type="title"/>
          </p:nvPr>
        </p:nvSpPr>
        <p:spPr>
          <a:xfrm>
            <a:off x="1888836" y="499142"/>
            <a:ext cx="8911687" cy="1280890"/>
          </a:xfrm>
        </p:spPr>
        <p:txBody>
          <a:bodyPr>
            <a:noAutofit/>
          </a:bodyPr>
          <a:lstStyle/>
          <a:p>
            <a:pPr algn="ctr"/>
            <a:r>
              <a:rPr lang="en-GB" sz="4800" b="1" dirty="0">
                <a:solidFill>
                  <a:schemeClr val="tx1"/>
                </a:solidFill>
                <a:latin typeface="Times New Roman" panose="02020603050405020304" pitchFamily="18" charset="0"/>
                <a:cs typeface="Times New Roman" panose="02020603050405020304" pitchFamily="18" charset="0"/>
              </a:rPr>
              <a:t>Problem Solving and Decision </a:t>
            </a:r>
            <a:r>
              <a:rPr lang="en-GB" sz="4800" b="1" dirty="0" smtClean="0">
                <a:solidFill>
                  <a:schemeClr val="tx1"/>
                </a:solidFill>
                <a:latin typeface="Times New Roman" panose="02020603050405020304" pitchFamily="18" charset="0"/>
                <a:cs typeface="Times New Roman" panose="02020603050405020304" pitchFamily="18" charset="0"/>
              </a:rPr>
              <a:t>Making</a:t>
            </a:r>
            <a:endParaRPr lang="en-GB" sz="4800" b="1" dirty="0">
              <a:solidFill>
                <a:schemeClr val="tx1"/>
              </a:solidFill>
              <a:latin typeface="Times New Roman" panose="02020603050405020304" pitchFamily="18" charset="0"/>
              <a:cs typeface="Times New Roman" panose="02020603050405020304" pitchFamily="18" charset="0"/>
            </a:endParaRPr>
          </a:p>
        </p:txBody>
      </p:sp>
      <p:pic>
        <p:nvPicPr>
          <p:cNvPr id="5122" name="Picture 2" descr="The six steps to effective problem solving in the workplace - SAFETY4SEA"/>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2711738" y="2316505"/>
            <a:ext cx="7346662" cy="3937812"/>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182043170"/>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a:xfrm>
            <a:off x="1603880" y="306870"/>
            <a:ext cx="5580691" cy="840796"/>
          </a:xfrm>
        </p:spPr>
        <p:txBody>
          <a:bodyPr>
            <a:normAutofit/>
          </a:bodyPr>
          <a:lstStyle/>
          <a:p>
            <a:r>
              <a:rPr lang="en-GB" sz="4400" dirty="0" smtClean="0">
                <a:solidFill>
                  <a:schemeClr val="tx1"/>
                </a:solidFill>
                <a:latin typeface="Times New Roman" pitchFamily="18" charset="0"/>
                <a:cs typeface="Times New Roman" pitchFamily="18" charset="0"/>
              </a:rPr>
              <a:t>Table of Content  </a:t>
            </a:r>
            <a:endParaRPr lang="en-GB" sz="4400" dirty="0">
              <a:solidFill>
                <a:schemeClr val="tx1"/>
              </a:solidFill>
              <a:latin typeface="Times New Roman" pitchFamily="18" charset="0"/>
              <a:cs typeface="Times New Roman" pitchFamily="18" charset="0"/>
            </a:endParaRPr>
          </a:p>
        </p:txBody>
      </p:sp>
      <p:sp>
        <p:nvSpPr>
          <p:cNvPr id="5" name="Content Placeholder 4"/>
          <p:cNvSpPr>
            <a:spLocks noGrp="1"/>
          </p:cNvSpPr>
          <p:nvPr>
            <p:ph idx="1"/>
          </p:nvPr>
        </p:nvSpPr>
        <p:spPr>
          <a:xfrm>
            <a:off x="834627" y="1331168"/>
            <a:ext cx="5584404" cy="5190930"/>
          </a:xfrm>
        </p:spPr>
        <p:txBody>
          <a:bodyPr>
            <a:normAutofit lnSpcReduction="10000"/>
          </a:bodyPr>
          <a:lstStyle/>
          <a:p>
            <a:pPr algn="just">
              <a:lnSpc>
                <a:spcPct val="150000"/>
              </a:lnSpc>
              <a:buClrTx/>
            </a:pPr>
            <a:r>
              <a:rPr lang="en-GB" dirty="0">
                <a:solidFill>
                  <a:schemeClr val="tx1"/>
                </a:solidFill>
                <a:latin typeface="Times New Roman" panose="02020603050405020304" pitchFamily="18" charset="0"/>
                <a:cs typeface="Times New Roman" panose="02020603050405020304" pitchFamily="18" charset="0"/>
              </a:rPr>
              <a:t>Overview of Presentation</a:t>
            </a:r>
          </a:p>
          <a:p>
            <a:pPr algn="just">
              <a:lnSpc>
                <a:spcPct val="150000"/>
              </a:lnSpc>
              <a:buClrTx/>
            </a:pPr>
            <a:r>
              <a:rPr lang="en-GB" dirty="0">
                <a:solidFill>
                  <a:schemeClr val="tx1"/>
                </a:solidFill>
                <a:latin typeface="Times New Roman" panose="02020603050405020304" pitchFamily="18" charset="0"/>
                <a:cs typeface="Times New Roman" panose="02020603050405020304" pitchFamily="18" charset="0"/>
              </a:rPr>
              <a:t>Overview of Green Haven Florists</a:t>
            </a:r>
          </a:p>
          <a:p>
            <a:pPr algn="just">
              <a:lnSpc>
                <a:spcPct val="150000"/>
              </a:lnSpc>
              <a:buClrTx/>
            </a:pPr>
            <a:r>
              <a:rPr lang="en-GB" dirty="0">
                <a:solidFill>
                  <a:schemeClr val="tx1"/>
                </a:solidFill>
                <a:latin typeface="Times New Roman" panose="02020603050405020304" pitchFamily="18" charset="0"/>
                <a:cs typeface="Times New Roman" panose="02020603050405020304" pitchFamily="18" charset="0"/>
              </a:rPr>
              <a:t>Insights of problems</a:t>
            </a:r>
          </a:p>
          <a:p>
            <a:pPr algn="just">
              <a:lnSpc>
                <a:spcPct val="150000"/>
              </a:lnSpc>
              <a:buClrTx/>
            </a:pPr>
            <a:r>
              <a:rPr lang="en-GB" dirty="0">
                <a:solidFill>
                  <a:schemeClr val="tx1"/>
                </a:solidFill>
                <a:latin typeface="Times New Roman" panose="02020603050405020304" pitchFamily="18" charset="0"/>
                <a:cs typeface="Times New Roman" panose="02020603050405020304" pitchFamily="18" charset="0"/>
              </a:rPr>
              <a:t>5W2H model and discussion </a:t>
            </a:r>
          </a:p>
          <a:p>
            <a:pPr algn="just">
              <a:lnSpc>
                <a:spcPct val="150000"/>
              </a:lnSpc>
              <a:buClrTx/>
            </a:pPr>
            <a:r>
              <a:rPr lang="en-GB" dirty="0">
                <a:solidFill>
                  <a:schemeClr val="tx1"/>
                </a:solidFill>
                <a:latin typeface="Times New Roman" panose="02020603050405020304" pitchFamily="18" charset="0"/>
                <a:cs typeface="Times New Roman" panose="02020603050405020304" pitchFamily="18" charset="0"/>
              </a:rPr>
              <a:t>PESTEL Framework</a:t>
            </a:r>
          </a:p>
          <a:p>
            <a:pPr algn="just">
              <a:lnSpc>
                <a:spcPct val="150000"/>
              </a:lnSpc>
              <a:buClrTx/>
            </a:pPr>
            <a:r>
              <a:rPr lang="en-GB" dirty="0">
                <a:solidFill>
                  <a:schemeClr val="tx1"/>
                </a:solidFill>
                <a:latin typeface="Times New Roman" panose="02020603050405020304" pitchFamily="18" charset="0"/>
                <a:cs typeface="Times New Roman" panose="02020603050405020304" pitchFamily="18" charset="0"/>
              </a:rPr>
              <a:t>PESTEL Analysis </a:t>
            </a:r>
          </a:p>
          <a:p>
            <a:pPr algn="just">
              <a:lnSpc>
                <a:spcPct val="150000"/>
              </a:lnSpc>
              <a:buClrTx/>
            </a:pPr>
            <a:r>
              <a:rPr lang="en-GB" dirty="0">
                <a:solidFill>
                  <a:schemeClr val="tx1"/>
                </a:solidFill>
                <a:latin typeface="Times New Roman" panose="02020603050405020304" pitchFamily="18" charset="0"/>
                <a:cs typeface="Times New Roman" panose="02020603050405020304" pitchFamily="18" charset="0"/>
              </a:rPr>
              <a:t>Cause-and-Effect model</a:t>
            </a:r>
          </a:p>
          <a:p>
            <a:pPr algn="just">
              <a:lnSpc>
                <a:spcPct val="150000"/>
              </a:lnSpc>
              <a:buClrTx/>
            </a:pPr>
            <a:r>
              <a:rPr lang="en-GB" dirty="0">
                <a:solidFill>
                  <a:schemeClr val="tx1"/>
                </a:solidFill>
                <a:latin typeface="Times New Roman" panose="02020603050405020304" pitchFamily="18" charset="0"/>
                <a:cs typeface="Times New Roman" panose="02020603050405020304" pitchFamily="18" charset="0"/>
              </a:rPr>
              <a:t>Application</a:t>
            </a:r>
          </a:p>
          <a:p>
            <a:pPr algn="just">
              <a:lnSpc>
                <a:spcPct val="150000"/>
              </a:lnSpc>
              <a:buClrTx/>
            </a:pPr>
            <a:r>
              <a:rPr lang="en-GB" dirty="0">
                <a:solidFill>
                  <a:schemeClr val="tx1"/>
                </a:solidFill>
                <a:latin typeface="Times New Roman" panose="02020603050405020304" pitchFamily="18" charset="0"/>
                <a:cs typeface="Times New Roman" panose="02020603050405020304" pitchFamily="18" charset="0"/>
              </a:rPr>
              <a:t>Summary and Key Findings</a:t>
            </a:r>
          </a:p>
          <a:p>
            <a:pPr algn="just">
              <a:lnSpc>
                <a:spcPct val="150000"/>
              </a:lnSpc>
              <a:buClrTx/>
            </a:pPr>
            <a:r>
              <a:rPr lang="en-GB" dirty="0">
                <a:solidFill>
                  <a:schemeClr val="tx1"/>
                </a:solidFill>
                <a:latin typeface="Times New Roman" panose="02020603050405020304" pitchFamily="18" charset="0"/>
                <a:cs typeface="Times New Roman" panose="02020603050405020304" pitchFamily="18" charset="0"/>
              </a:rPr>
              <a:t>References </a:t>
            </a:r>
          </a:p>
        </p:txBody>
      </p:sp>
    </p:spTree>
    <p:extLst>
      <p:ext uri="{BB962C8B-B14F-4D97-AF65-F5344CB8AC3E}">
        <p14:creationId xmlns:p14="http://schemas.microsoft.com/office/powerpoint/2010/main" val="3182043170"/>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a:xfrm>
            <a:off x="1603880" y="306870"/>
            <a:ext cx="8497050" cy="840796"/>
          </a:xfrm>
        </p:spPr>
        <p:txBody>
          <a:bodyPr>
            <a:noAutofit/>
          </a:bodyPr>
          <a:lstStyle/>
          <a:p>
            <a:r>
              <a:rPr lang="en-GB" sz="4400" b="1" dirty="0">
                <a:solidFill>
                  <a:schemeClr val="tx1"/>
                </a:solidFill>
                <a:latin typeface="Times New Roman" panose="02020603050405020304" pitchFamily="18" charset="0"/>
                <a:cs typeface="Times New Roman" panose="02020603050405020304" pitchFamily="18" charset="0"/>
              </a:rPr>
              <a:t>Overview of </a:t>
            </a:r>
            <a:r>
              <a:rPr lang="en-GB" sz="4400" b="1" dirty="0" smtClean="0">
                <a:solidFill>
                  <a:schemeClr val="tx1"/>
                </a:solidFill>
                <a:latin typeface="Times New Roman" panose="02020603050405020304" pitchFamily="18" charset="0"/>
                <a:cs typeface="Times New Roman" panose="02020603050405020304" pitchFamily="18" charset="0"/>
              </a:rPr>
              <a:t>Presentation</a:t>
            </a:r>
            <a:r>
              <a:rPr lang="en-GB" sz="4400" b="1" dirty="0" smtClean="0">
                <a:solidFill>
                  <a:schemeClr val="tx1"/>
                </a:solidFill>
                <a:latin typeface="Times New Roman" panose="02020603050405020304" pitchFamily="18" charset="0"/>
                <a:cs typeface="Times New Roman" panose="02020603050405020304" pitchFamily="18" charset="0"/>
              </a:rPr>
              <a:t> </a:t>
            </a:r>
            <a:endParaRPr lang="en-GB" sz="4400" b="1" dirty="0">
              <a:solidFill>
                <a:schemeClr val="tx1"/>
              </a:solidFill>
              <a:latin typeface="Times New Roman" panose="02020603050405020304" pitchFamily="18" charset="0"/>
              <a:cs typeface="Times New Roman" panose="02020603050405020304" pitchFamily="18" charset="0"/>
            </a:endParaRPr>
          </a:p>
        </p:txBody>
      </p:sp>
      <p:sp>
        <p:nvSpPr>
          <p:cNvPr id="5" name="Content Placeholder 4"/>
          <p:cNvSpPr>
            <a:spLocks noGrp="1"/>
          </p:cNvSpPr>
          <p:nvPr>
            <p:ph idx="1"/>
          </p:nvPr>
        </p:nvSpPr>
        <p:spPr>
          <a:xfrm>
            <a:off x="877157" y="1331168"/>
            <a:ext cx="5584404" cy="5190930"/>
          </a:xfrm>
        </p:spPr>
        <p:txBody>
          <a:bodyPr>
            <a:normAutofit/>
          </a:bodyPr>
          <a:lstStyle/>
          <a:p>
            <a:pPr algn="just">
              <a:lnSpc>
                <a:spcPct val="150000"/>
              </a:lnSpc>
            </a:pPr>
            <a:r>
              <a:rPr lang="en-GB" dirty="0">
                <a:solidFill>
                  <a:schemeClr val="tx1"/>
                </a:solidFill>
                <a:latin typeface="Times New Roman" panose="02020603050405020304" pitchFamily="18" charset="0"/>
                <a:cs typeface="Times New Roman" panose="02020603050405020304" pitchFamily="18" charset="0"/>
              </a:rPr>
              <a:t>Problem Solving and Decision Making is important process which allow to identify and manage different business problems and maintain effective operations (Dean, Zhang, and Xiao, 2024). It also include many important theories which helps to make this process easy. </a:t>
            </a:r>
          </a:p>
          <a:p>
            <a:pPr algn="just">
              <a:lnSpc>
                <a:spcPct val="150000"/>
              </a:lnSpc>
            </a:pPr>
            <a:endParaRPr lang="en-GB" dirty="0">
              <a:solidFill>
                <a:schemeClr val="tx1"/>
              </a:solidFill>
              <a:latin typeface="Times New Roman" panose="02020603050405020304" pitchFamily="18" charset="0"/>
              <a:cs typeface="Times New Roman" panose="02020603050405020304" pitchFamily="18" charset="0"/>
            </a:endParaRPr>
          </a:p>
        </p:txBody>
      </p:sp>
      <p:pic>
        <p:nvPicPr>
          <p:cNvPr id="7170" name="Picture 2" descr="How to develop problem-solving skills for daily life"/>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972012" y="2015835"/>
            <a:ext cx="4715548" cy="3536661"/>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182043170"/>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a:xfrm>
            <a:off x="1603879" y="306870"/>
            <a:ext cx="9645367" cy="840796"/>
          </a:xfrm>
        </p:spPr>
        <p:txBody>
          <a:bodyPr>
            <a:noAutofit/>
          </a:bodyPr>
          <a:lstStyle/>
          <a:p>
            <a:r>
              <a:rPr lang="en-GB" sz="4400" b="1" dirty="0">
                <a:solidFill>
                  <a:schemeClr val="tx1"/>
                </a:solidFill>
                <a:latin typeface="Times New Roman" panose="02020603050405020304" pitchFamily="18" charset="0"/>
                <a:cs typeface="Times New Roman" panose="02020603050405020304" pitchFamily="18" charset="0"/>
              </a:rPr>
              <a:t>Overview of Green Haven </a:t>
            </a:r>
            <a:r>
              <a:rPr lang="en-GB" sz="4400" b="1" dirty="0" smtClean="0">
                <a:solidFill>
                  <a:schemeClr val="tx1"/>
                </a:solidFill>
                <a:latin typeface="Times New Roman" panose="02020603050405020304" pitchFamily="18" charset="0"/>
                <a:cs typeface="Times New Roman" panose="02020603050405020304" pitchFamily="18" charset="0"/>
              </a:rPr>
              <a:t>Florists</a:t>
            </a:r>
            <a:endParaRPr lang="en-GB" sz="4400" dirty="0">
              <a:solidFill>
                <a:schemeClr val="tx1"/>
              </a:solidFill>
              <a:latin typeface="Times New Roman" panose="02020603050405020304" pitchFamily="18" charset="0"/>
              <a:cs typeface="Times New Roman" panose="02020603050405020304" pitchFamily="18" charset="0"/>
            </a:endParaRPr>
          </a:p>
        </p:txBody>
      </p:sp>
      <p:sp>
        <p:nvSpPr>
          <p:cNvPr id="5" name="Content Placeholder 4"/>
          <p:cNvSpPr>
            <a:spLocks noGrp="1"/>
          </p:cNvSpPr>
          <p:nvPr>
            <p:ph idx="1"/>
          </p:nvPr>
        </p:nvSpPr>
        <p:spPr>
          <a:xfrm>
            <a:off x="877157" y="1331168"/>
            <a:ext cx="5584404" cy="5190930"/>
          </a:xfrm>
        </p:spPr>
        <p:txBody>
          <a:bodyPr>
            <a:normAutofit/>
          </a:bodyPr>
          <a:lstStyle/>
          <a:p>
            <a:pPr algn="just">
              <a:lnSpc>
                <a:spcPct val="150000"/>
              </a:lnSpc>
            </a:pPr>
            <a:r>
              <a:rPr lang="en-GB" dirty="0">
                <a:solidFill>
                  <a:schemeClr val="tx1"/>
                </a:solidFill>
                <a:latin typeface="Times New Roman" panose="02020603050405020304" pitchFamily="18" charset="0"/>
                <a:cs typeface="Times New Roman" panose="02020603050405020304" pitchFamily="18" charset="0"/>
              </a:rPr>
              <a:t>Green Haven Florists is well-known boutique floral company which is situated in Norwich and this company was started by Liam and </a:t>
            </a:r>
            <a:r>
              <a:rPr lang="en-GB" dirty="0" err="1">
                <a:solidFill>
                  <a:schemeClr val="tx1"/>
                </a:solidFill>
                <a:latin typeface="Times New Roman" panose="02020603050405020304" pitchFamily="18" charset="0"/>
                <a:cs typeface="Times New Roman" panose="02020603050405020304" pitchFamily="18" charset="0"/>
              </a:rPr>
              <a:t>Priya</a:t>
            </a:r>
            <a:r>
              <a:rPr lang="en-GB" dirty="0">
                <a:solidFill>
                  <a:schemeClr val="tx1"/>
                </a:solidFill>
                <a:latin typeface="Times New Roman" panose="02020603050405020304" pitchFamily="18" charset="0"/>
                <a:cs typeface="Times New Roman" panose="02020603050405020304" pitchFamily="18" charset="0"/>
              </a:rPr>
              <a:t> Patel in 2016, and company also effectively developed its market position through its sustainability and quality services (</a:t>
            </a:r>
            <a:r>
              <a:rPr lang="en-GB" dirty="0" err="1">
                <a:solidFill>
                  <a:schemeClr val="tx1"/>
                </a:solidFill>
                <a:latin typeface="Times New Roman" panose="02020603050405020304" pitchFamily="18" charset="0"/>
                <a:cs typeface="Times New Roman" panose="02020603050405020304" pitchFamily="18" charset="0"/>
              </a:rPr>
              <a:t>Sudirjo</a:t>
            </a:r>
            <a:r>
              <a:rPr lang="en-GB" dirty="0">
                <a:solidFill>
                  <a:schemeClr val="tx1"/>
                </a:solidFill>
                <a:latin typeface="Times New Roman" panose="02020603050405020304" pitchFamily="18" charset="0"/>
                <a:cs typeface="Times New Roman" panose="02020603050405020304" pitchFamily="18" charset="0"/>
              </a:rPr>
              <a:t>, 2023). </a:t>
            </a:r>
          </a:p>
          <a:p>
            <a:pPr algn="just">
              <a:lnSpc>
                <a:spcPct val="150000"/>
              </a:lnSpc>
            </a:pPr>
            <a:endParaRPr lang="en-GB" dirty="0">
              <a:solidFill>
                <a:schemeClr val="tx1"/>
              </a:solidFill>
              <a:latin typeface="Times New Roman" panose="02020603050405020304" pitchFamily="18" charset="0"/>
              <a:cs typeface="Times New Roman" panose="02020603050405020304" pitchFamily="18" charset="0"/>
            </a:endParaRPr>
          </a:p>
        </p:txBody>
      </p:sp>
      <p:pic>
        <p:nvPicPr>
          <p:cNvPr id="6146" name="Picture 2" descr="Green Haven Floristry (@greenhavenfloristry) • Facebook"/>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234383" y="1922318"/>
            <a:ext cx="3584864" cy="3584864"/>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182043170"/>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a:xfrm>
            <a:off x="1603880" y="306870"/>
            <a:ext cx="5580691" cy="840796"/>
          </a:xfrm>
        </p:spPr>
        <p:txBody>
          <a:bodyPr>
            <a:normAutofit/>
          </a:bodyPr>
          <a:lstStyle/>
          <a:p>
            <a:r>
              <a:rPr lang="en-GB" sz="4400" b="1" dirty="0">
                <a:solidFill>
                  <a:schemeClr val="tx1"/>
                </a:solidFill>
                <a:latin typeface="Times New Roman" panose="02020603050405020304" pitchFamily="18" charset="0"/>
                <a:cs typeface="Times New Roman" panose="02020603050405020304" pitchFamily="18" charset="0"/>
              </a:rPr>
              <a:t>Insights of </a:t>
            </a:r>
            <a:r>
              <a:rPr lang="en-GB" sz="4400" b="1" dirty="0" smtClean="0">
                <a:solidFill>
                  <a:schemeClr val="tx1"/>
                </a:solidFill>
                <a:latin typeface="Times New Roman" panose="02020603050405020304" pitchFamily="18" charset="0"/>
                <a:cs typeface="Times New Roman" panose="02020603050405020304" pitchFamily="18" charset="0"/>
              </a:rPr>
              <a:t>problems</a:t>
            </a:r>
            <a:endParaRPr lang="en-GB" sz="4400" dirty="0">
              <a:solidFill>
                <a:schemeClr val="tx1"/>
              </a:solidFill>
              <a:latin typeface="Times New Roman" panose="02020603050405020304" pitchFamily="18" charset="0"/>
              <a:cs typeface="Times New Roman" panose="02020603050405020304" pitchFamily="18" charset="0"/>
            </a:endParaRPr>
          </a:p>
        </p:txBody>
      </p:sp>
      <p:sp>
        <p:nvSpPr>
          <p:cNvPr id="5" name="Content Placeholder 4"/>
          <p:cNvSpPr>
            <a:spLocks noGrp="1"/>
          </p:cNvSpPr>
          <p:nvPr>
            <p:ph idx="1"/>
          </p:nvPr>
        </p:nvSpPr>
        <p:spPr>
          <a:xfrm>
            <a:off x="877157" y="1331168"/>
            <a:ext cx="5584404" cy="5190930"/>
          </a:xfrm>
        </p:spPr>
        <p:txBody>
          <a:bodyPr>
            <a:normAutofit/>
          </a:bodyPr>
          <a:lstStyle/>
          <a:p>
            <a:pPr algn="just">
              <a:lnSpc>
                <a:spcPct val="150000"/>
              </a:lnSpc>
            </a:pPr>
            <a:r>
              <a:rPr lang="en-GB" dirty="0">
                <a:solidFill>
                  <a:schemeClr val="tx1"/>
                </a:solidFill>
                <a:latin typeface="Times New Roman" panose="02020603050405020304" pitchFamily="18" charset="0"/>
                <a:cs typeface="Times New Roman" panose="02020603050405020304" pitchFamily="18" charset="0"/>
              </a:rPr>
              <a:t>Due to limited online presence and e-commerce, company has faced 30% decline in its sales, and company majorly focused in nearby locations and word-of-mouth publicity to grow its business. </a:t>
            </a:r>
          </a:p>
          <a:p>
            <a:pPr algn="just">
              <a:lnSpc>
                <a:spcPct val="150000"/>
              </a:lnSpc>
            </a:pPr>
            <a:endParaRPr lang="en-GB" dirty="0">
              <a:solidFill>
                <a:schemeClr val="tx1"/>
              </a:solidFill>
              <a:latin typeface="Times New Roman" panose="02020603050405020304" pitchFamily="18" charset="0"/>
              <a:cs typeface="Times New Roman" panose="02020603050405020304" pitchFamily="18" charset="0"/>
            </a:endParaRPr>
          </a:p>
        </p:txBody>
      </p:sp>
      <p:pic>
        <p:nvPicPr>
          <p:cNvPr id="8194" name="Picture 2" descr="Are your company sales dropping? Let´s see some key factors."/>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784976" y="1943100"/>
            <a:ext cx="4857750" cy="3571875"/>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142730381"/>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a:xfrm>
            <a:off x="1603880" y="306870"/>
            <a:ext cx="5580691" cy="840796"/>
          </a:xfrm>
        </p:spPr>
        <p:txBody>
          <a:bodyPr>
            <a:normAutofit/>
          </a:bodyPr>
          <a:lstStyle/>
          <a:p>
            <a:r>
              <a:rPr lang="en-GB" sz="4400" dirty="0" smtClean="0">
                <a:solidFill>
                  <a:schemeClr val="tx1"/>
                </a:solidFill>
                <a:latin typeface="Times New Roman" panose="02020603050405020304" pitchFamily="18" charset="0"/>
                <a:cs typeface="Times New Roman" panose="02020603050405020304" pitchFamily="18" charset="0"/>
              </a:rPr>
              <a:t>Continue…</a:t>
            </a:r>
            <a:endParaRPr lang="en-GB" sz="4400" dirty="0">
              <a:solidFill>
                <a:schemeClr val="tx1"/>
              </a:solidFill>
              <a:latin typeface="Times New Roman" panose="02020603050405020304" pitchFamily="18" charset="0"/>
              <a:cs typeface="Times New Roman" panose="02020603050405020304" pitchFamily="18" charset="0"/>
            </a:endParaRPr>
          </a:p>
        </p:txBody>
      </p:sp>
      <p:graphicFrame>
        <p:nvGraphicFramePr>
          <p:cNvPr id="2" name="Table 1"/>
          <p:cNvGraphicFramePr>
            <a:graphicFrameLocks noGrp="1"/>
          </p:cNvGraphicFramePr>
          <p:nvPr>
            <p:extLst>
              <p:ext uri="{D42A27DB-BD31-4B8C-83A1-F6EECF244321}">
                <p14:modId xmlns:p14="http://schemas.microsoft.com/office/powerpoint/2010/main" val="999322767"/>
              </p:ext>
            </p:extLst>
          </p:nvPr>
        </p:nvGraphicFramePr>
        <p:xfrm>
          <a:off x="382774" y="1212112"/>
          <a:ext cx="11440633" cy="5349240"/>
        </p:xfrm>
        <a:graphic>
          <a:graphicData uri="http://schemas.openxmlformats.org/drawingml/2006/table">
            <a:tbl>
              <a:tblPr firstRow="1" firstCol="1" bandRow="1">
                <a:tableStyleId>{5C22544A-7EE6-4342-B048-85BDC9FD1C3A}</a:tableStyleId>
              </a:tblPr>
              <a:tblGrid>
                <a:gridCol w="2216812"/>
                <a:gridCol w="1374247"/>
                <a:gridCol w="1979523"/>
                <a:gridCol w="3056843"/>
                <a:gridCol w="2813208"/>
              </a:tblGrid>
              <a:tr h="251789">
                <a:tc>
                  <a:txBody>
                    <a:bodyPr/>
                    <a:lstStyle/>
                    <a:p>
                      <a:pPr algn="just">
                        <a:lnSpc>
                          <a:spcPct val="150000"/>
                        </a:lnSpc>
                        <a:spcAft>
                          <a:spcPts val="0"/>
                        </a:spcAft>
                      </a:pPr>
                      <a:r>
                        <a:rPr lang="en-GB" sz="1800">
                          <a:solidFill>
                            <a:schemeClr val="tx1"/>
                          </a:solidFill>
                          <a:effectLst/>
                          <a:latin typeface="Times New Roman" panose="02020603050405020304" pitchFamily="18" charset="0"/>
                          <a:cs typeface="Times New Roman" panose="02020603050405020304" pitchFamily="18" charset="0"/>
                        </a:rPr>
                        <a:t>Problem </a:t>
                      </a:r>
                      <a:endParaRPr lang="en-GB" sz="1800">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endParaRPr>
                    </a:p>
                  </a:txBody>
                  <a:tcPr marL="53909" marR="53909" marT="0" marB="0"/>
                </a:tc>
                <a:tc>
                  <a:txBody>
                    <a:bodyPr/>
                    <a:lstStyle/>
                    <a:p>
                      <a:pPr algn="just">
                        <a:lnSpc>
                          <a:spcPct val="150000"/>
                        </a:lnSpc>
                        <a:spcAft>
                          <a:spcPts val="0"/>
                        </a:spcAft>
                      </a:pPr>
                      <a:r>
                        <a:rPr lang="en-GB" sz="1800">
                          <a:solidFill>
                            <a:schemeClr val="tx1"/>
                          </a:solidFill>
                          <a:effectLst/>
                          <a:latin typeface="Times New Roman" panose="02020603050405020304" pitchFamily="18" charset="0"/>
                          <a:cs typeface="Times New Roman" panose="02020603050405020304" pitchFamily="18" charset="0"/>
                        </a:rPr>
                        <a:t>Nature </a:t>
                      </a:r>
                      <a:endParaRPr lang="en-GB" sz="1800">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endParaRPr>
                    </a:p>
                  </a:txBody>
                  <a:tcPr marL="53909" marR="53909" marT="0" marB="0"/>
                </a:tc>
                <a:tc>
                  <a:txBody>
                    <a:bodyPr/>
                    <a:lstStyle/>
                    <a:p>
                      <a:pPr algn="just">
                        <a:lnSpc>
                          <a:spcPct val="150000"/>
                        </a:lnSpc>
                        <a:spcAft>
                          <a:spcPts val="0"/>
                        </a:spcAft>
                      </a:pPr>
                      <a:r>
                        <a:rPr lang="en-GB" sz="1800">
                          <a:solidFill>
                            <a:schemeClr val="tx1"/>
                          </a:solidFill>
                          <a:effectLst/>
                          <a:latin typeface="Times New Roman" panose="02020603050405020304" pitchFamily="18" charset="0"/>
                          <a:cs typeface="Times New Roman" panose="02020603050405020304" pitchFamily="18" charset="0"/>
                        </a:rPr>
                        <a:t>Source</a:t>
                      </a:r>
                      <a:endParaRPr lang="en-GB" sz="1800">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endParaRPr>
                    </a:p>
                  </a:txBody>
                  <a:tcPr marL="53909" marR="53909" marT="0" marB="0"/>
                </a:tc>
                <a:tc>
                  <a:txBody>
                    <a:bodyPr/>
                    <a:lstStyle/>
                    <a:p>
                      <a:pPr algn="just">
                        <a:lnSpc>
                          <a:spcPct val="150000"/>
                        </a:lnSpc>
                        <a:spcAft>
                          <a:spcPts val="0"/>
                        </a:spcAft>
                      </a:pPr>
                      <a:r>
                        <a:rPr lang="en-GB" sz="1800">
                          <a:solidFill>
                            <a:schemeClr val="tx1"/>
                          </a:solidFill>
                          <a:effectLst/>
                          <a:latin typeface="Times New Roman" panose="02020603050405020304" pitchFamily="18" charset="0"/>
                          <a:cs typeface="Times New Roman" panose="02020603050405020304" pitchFamily="18" charset="0"/>
                        </a:rPr>
                        <a:t>Impact </a:t>
                      </a:r>
                      <a:endParaRPr lang="en-GB" sz="1800">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endParaRPr>
                    </a:p>
                  </a:txBody>
                  <a:tcPr marL="53909" marR="53909" marT="0" marB="0"/>
                </a:tc>
                <a:tc>
                  <a:txBody>
                    <a:bodyPr/>
                    <a:lstStyle/>
                    <a:p>
                      <a:pPr algn="just">
                        <a:lnSpc>
                          <a:spcPct val="150000"/>
                        </a:lnSpc>
                        <a:spcAft>
                          <a:spcPts val="0"/>
                        </a:spcAft>
                      </a:pPr>
                      <a:r>
                        <a:rPr lang="en-GB" sz="1800">
                          <a:solidFill>
                            <a:schemeClr val="tx1"/>
                          </a:solidFill>
                          <a:effectLst/>
                          <a:latin typeface="Times New Roman" panose="02020603050405020304" pitchFamily="18" charset="0"/>
                          <a:cs typeface="Times New Roman" panose="02020603050405020304" pitchFamily="18" charset="0"/>
                        </a:rPr>
                        <a:t>Control </a:t>
                      </a:r>
                      <a:endParaRPr lang="en-GB" sz="1800">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endParaRPr>
                    </a:p>
                  </a:txBody>
                  <a:tcPr marL="53909" marR="53909" marT="0" marB="0"/>
                </a:tc>
              </a:tr>
              <a:tr h="755367">
                <a:tc>
                  <a:txBody>
                    <a:bodyPr/>
                    <a:lstStyle/>
                    <a:p>
                      <a:pPr algn="just">
                        <a:lnSpc>
                          <a:spcPct val="150000"/>
                        </a:lnSpc>
                        <a:spcAft>
                          <a:spcPts val="0"/>
                        </a:spcAft>
                      </a:pPr>
                      <a:r>
                        <a:rPr lang="en-GB" sz="1800">
                          <a:solidFill>
                            <a:schemeClr val="tx1"/>
                          </a:solidFill>
                          <a:effectLst/>
                          <a:latin typeface="Times New Roman" panose="02020603050405020304" pitchFamily="18" charset="0"/>
                          <a:cs typeface="Times New Roman" panose="02020603050405020304" pitchFamily="18" charset="0"/>
                        </a:rPr>
                        <a:t>Website </a:t>
                      </a:r>
                      <a:endParaRPr lang="en-GB" sz="1800">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endParaRPr>
                    </a:p>
                  </a:txBody>
                  <a:tcPr marL="53909" marR="53909" marT="0" marB="0"/>
                </a:tc>
                <a:tc>
                  <a:txBody>
                    <a:bodyPr/>
                    <a:lstStyle/>
                    <a:p>
                      <a:pPr algn="just">
                        <a:lnSpc>
                          <a:spcPct val="150000"/>
                        </a:lnSpc>
                        <a:spcAft>
                          <a:spcPts val="0"/>
                        </a:spcAft>
                      </a:pPr>
                      <a:r>
                        <a:rPr lang="en-GB" sz="1800">
                          <a:solidFill>
                            <a:schemeClr val="tx1"/>
                          </a:solidFill>
                          <a:effectLst/>
                          <a:latin typeface="Times New Roman" panose="02020603050405020304" pitchFamily="18" charset="0"/>
                          <a:cs typeface="Times New Roman" panose="02020603050405020304" pitchFamily="18" charset="0"/>
                        </a:rPr>
                        <a:t>Internal </a:t>
                      </a:r>
                      <a:endParaRPr lang="en-GB" sz="1800">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endParaRPr>
                    </a:p>
                  </a:txBody>
                  <a:tcPr marL="53909" marR="53909" marT="0" marB="0"/>
                </a:tc>
                <a:tc>
                  <a:txBody>
                    <a:bodyPr/>
                    <a:lstStyle/>
                    <a:p>
                      <a:pPr algn="just">
                        <a:lnSpc>
                          <a:spcPct val="150000"/>
                        </a:lnSpc>
                        <a:spcAft>
                          <a:spcPts val="0"/>
                        </a:spcAft>
                      </a:pPr>
                      <a:r>
                        <a:rPr lang="en-GB" sz="1800">
                          <a:solidFill>
                            <a:schemeClr val="tx1"/>
                          </a:solidFill>
                          <a:effectLst/>
                          <a:latin typeface="Times New Roman" panose="02020603050405020304" pitchFamily="18" charset="0"/>
                          <a:cs typeface="Times New Roman" panose="02020603050405020304" pitchFamily="18" charset="0"/>
                        </a:rPr>
                        <a:t>Operational </a:t>
                      </a:r>
                      <a:endParaRPr lang="en-GB" sz="1800">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endParaRPr>
                    </a:p>
                  </a:txBody>
                  <a:tcPr marL="53909" marR="53909" marT="0" marB="0"/>
                </a:tc>
                <a:tc>
                  <a:txBody>
                    <a:bodyPr/>
                    <a:lstStyle/>
                    <a:p>
                      <a:pPr algn="just">
                        <a:lnSpc>
                          <a:spcPct val="150000"/>
                        </a:lnSpc>
                        <a:spcAft>
                          <a:spcPts val="0"/>
                        </a:spcAft>
                      </a:pPr>
                      <a:r>
                        <a:rPr lang="en-GB" sz="1800">
                          <a:solidFill>
                            <a:schemeClr val="tx1"/>
                          </a:solidFill>
                          <a:effectLst/>
                          <a:latin typeface="Times New Roman" panose="02020603050405020304" pitchFamily="18" charset="0"/>
                          <a:cs typeface="Times New Roman" panose="02020603050405020304" pitchFamily="18" charset="0"/>
                        </a:rPr>
                        <a:t>It highly affect online conversions and reach. </a:t>
                      </a:r>
                      <a:endParaRPr lang="en-GB" sz="1800">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endParaRPr>
                    </a:p>
                  </a:txBody>
                  <a:tcPr marL="53909" marR="53909" marT="0" marB="0"/>
                </a:tc>
                <a:tc>
                  <a:txBody>
                    <a:bodyPr/>
                    <a:lstStyle/>
                    <a:p>
                      <a:pPr algn="just">
                        <a:lnSpc>
                          <a:spcPct val="150000"/>
                        </a:lnSpc>
                        <a:spcAft>
                          <a:spcPts val="0"/>
                        </a:spcAft>
                      </a:pPr>
                      <a:r>
                        <a:rPr lang="en-GB" sz="1800">
                          <a:solidFill>
                            <a:schemeClr val="tx1"/>
                          </a:solidFill>
                          <a:effectLst/>
                          <a:latin typeface="Times New Roman" panose="02020603050405020304" pitchFamily="18" charset="0"/>
                          <a:cs typeface="Times New Roman" panose="02020603050405020304" pitchFamily="18" charset="0"/>
                        </a:rPr>
                        <a:t>Complete control to enhance website </a:t>
                      </a:r>
                      <a:endParaRPr lang="en-GB" sz="1800">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endParaRPr>
                    </a:p>
                  </a:txBody>
                  <a:tcPr marL="53909" marR="53909" marT="0" marB="0"/>
                </a:tc>
              </a:tr>
              <a:tr h="755367">
                <a:tc>
                  <a:txBody>
                    <a:bodyPr/>
                    <a:lstStyle/>
                    <a:p>
                      <a:pPr algn="just">
                        <a:lnSpc>
                          <a:spcPct val="150000"/>
                        </a:lnSpc>
                        <a:spcAft>
                          <a:spcPts val="0"/>
                        </a:spcAft>
                      </a:pPr>
                      <a:r>
                        <a:rPr lang="en-GB" sz="1800">
                          <a:solidFill>
                            <a:schemeClr val="tx1"/>
                          </a:solidFill>
                          <a:effectLst/>
                          <a:latin typeface="Times New Roman" panose="02020603050405020304" pitchFamily="18" charset="0"/>
                          <a:cs typeface="Times New Roman" panose="02020603050405020304" pitchFamily="18" charset="0"/>
                        </a:rPr>
                        <a:t>Marketing Strategy </a:t>
                      </a:r>
                      <a:endParaRPr lang="en-GB" sz="1800">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endParaRPr>
                    </a:p>
                  </a:txBody>
                  <a:tcPr marL="53909" marR="53909" marT="0" marB="0"/>
                </a:tc>
                <a:tc>
                  <a:txBody>
                    <a:bodyPr/>
                    <a:lstStyle/>
                    <a:p>
                      <a:pPr algn="just">
                        <a:lnSpc>
                          <a:spcPct val="150000"/>
                        </a:lnSpc>
                        <a:spcAft>
                          <a:spcPts val="0"/>
                        </a:spcAft>
                      </a:pPr>
                      <a:r>
                        <a:rPr lang="en-GB" sz="1800">
                          <a:solidFill>
                            <a:schemeClr val="tx1"/>
                          </a:solidFill>
                          <a:effectLst/>
                          <a:latin typeface="Times New Roman" panose="02020603050405020304" pitchFamily="18" charset="0"/>
                          <a:cs typeface="Times New Roman" panose="02020603050405020304" pitchFamily="18" charset="0"/>
                        </a:rPr>
                        <a:t>Internal </a:t>
                      </a:r>
                      <a:endParaRPr lang="en-GB" sz="1800">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endParaRPr>
                    </a:p>
                  </a:txBody>
                  <a:tcPr marL="53909" marR="53909" marT="0" marB="0"/>
                </a:tc>
                <a:tc>
                  <a:txBody>
                    <a:bodyPr/>
                    <a:lstStyle/>
                    <a:p>
                      <a:pPr algn="just">
                        <a:lnSpc>
                          <a:spcPct val="150000"/>
                        </a:lnSpc>
                        <a:spcAft>
                          <a:spcPts val="0"/>
                        </a:spcAft>
                      </a:pPr>
                      <a:r>
                        <a:rPr lang="en-GB" sz="1800" dirty="0">
                          <a:solidFill>
                            <a:schemeClr val="tx1"/>
                          </a:solidFill>
                          <a:effectLst/>
                          <a:latin typeface="Times New Roman" panose="02020603050405020304" pitchFamily="18" charset="0"/>
                          <a:cs typeface="Times New Roman" panose="02020603050405020304" pitchFamily="18" charset="0"/>
                        </a:rPr>
                        <a:t>Strategic </a:t>
                      </a:r>
                      <a:endParaRPr lang="en-GB" sz="1800" dirty="0">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endParaRPr>
                    </a:p>
                  </a:txBody>
                  <a:tcPr marL="53909" marR="53909" marT="0" marB="0"/>
                </a:tc>
                <a:tc>
                  <a:txBody>
                    <a:bodyPr/>
                    <a:lstStyle/>
                    <a:p>
                      <a:pPr algn="just">
                        <a:lnSpc>
                          <a:spcPct val="150000"/>
                        </a:lnSpc>
                        <a:spcAft>
                          <a:spcPts val="0"/>
                        </a:spcAft>
                      </a:pPr>
                      <a:r>
                        <a:rPr lang="en-GB" sz="1800">
                          <a:solidFill>
                            <a:schemeClr val="tx1"/>
                          </a:solidFill>
                          <a:effectLst/>
                          <a:latin typeface="Times New Roman" panose="02020603050405020304" pitchFamily="18" charset="0"/>
                          <a:cs typeface="Times New Roman" panose="02020603050405020304" pitchFamily="18" charset="0"/>
                        </a:rPr>
                        <a:t>It affect brand visibility and market position. </a:t>
                      </a:r>
                      <a:endParaRPr lang="en-GB" sz="1800">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endParaRPr>
                    </a:p>
                  </a:txBody>
                  <a:tcPr marL="53909" marR="53909" marT="0" marB="0"/>
                </a:tc>
                <a:tc>
                  <a:txBody>
                    <a:bodyPr/>
                    <a:lstStyle/>
                    <a:p>
                      <a:pPr algn="just">
                        <a:lnSpc>
                          <a:spcPct val="150000"/>
                        </a:lnSpc>
                        <a:spcAft>
                          <a:spcPts val="0"/>
                        </a:spcAft>
                      </a:pPr>
                      <a:r>
                        <a:rPr lang="en-GB" sz="1800">
                          <a:solidFill>
                            <a:schemeClr val="tx1"/>
                          </a:solidFill>
                          <a:effectLst/>
                          <a:latin typeface="Times New Roman" panose="02020603050405020304" pitchFamily="18" charset="0"/>
                          <a:cs typeface="Times New Roman" panose="02020603050405020304" pitchFamily="18" charset="0"/>
                        </a:rPr>
                        <a:t>Complete control to change marketing strategy </a:t>
                      </a:r>
                      <a:endParaRPr lang="en-GB" sz="1800">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endParaRPr>
                    </a:p>
                  </a:txBody>
                  <a:tcPr marL="53909" marR="53909" marT="0" marB="0"/>
                </a:tc>
              </a:tr>
              <a:tr h="1007157">
                <a:tc>
                  <a:txBody>
                    <a:bodyPr/>
                    <a:lstStyle/>
                    <a:p>
                      <a:pPr algn="just">
                        <a:lnSpc>
                          <a:spcPct val="150000"/>
                        </a:lnSpc>
                        <a:spcAft>
                          <a:spcPts val="0"/>
                        </a:spcAft>
                      </a:pPr>
                      <a:r>
                        <a:rPr lang="en-GB" sz="1800">
                          <a:solidFill>
                            <a:schemeClr val="tx1"/>
                          </a:solidFill>
                          <a:effectLst/>
                          <a:latin typeface="Times New Roman" panose="02020603050405020304" pitchFamily="18" charset="0"/>
                          <a:cs typeface="Times New Roman" panose="02020603050405020304" pitchFamily="18" charset="0"/>
                        </a:rPr>
                        <a:t>Supply Chain </a:t>
                      </a:r>
                      <a:endParaRPr lang="en-GB" sz="1800">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endParaRPr>
                    </a:p>
                  </a:txBody>
                  <a:tcPr marL="53909" marR="53909" marT="0" marB="0"/>
                </a:tc>
                <a:tc>
                  <a:txBody>
                    <a:bodyPr/>
                    <a:lstStyle/>
                    <a:p>
                      <a:pPr algn="just">
                        <a:lnSpc>
                          <a:spcPct val="150000"/>
                        </a:lnSpc>
                        <a:spcAft>
                          <a:spcPts val="0"/>
                        </a:spcAft>
                      </a:pPr>
                      <a:r>
                        <a:rPr lang="en-GB" sz="1800">
                          <a:solidFill>
                            <a:schemeClr val="tx1"/>
                          </a:solidFill>
                          <a:effectLst/>
                          <a:latin typeface="Times New Roman" panose="02020603050405020304" pitchFamily="18" charset="0"/>
                          <a:cs typeface="Times New Roman" panose="02020603050405020304" pitchFamily="18" charset="0"/>
                        </a:rPr>
                        <a:t>External </a:t>
                      </a:r>
                      <a:endParaRPr lang="en-GB" sz="1800">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endParaRPr>
                    </a:p>
                  </a:txBody>
                  <a:tcPr marL="53909" marR="53909" marT="0" marB="0"/>
                </a:tc>
                <a:tc>
                  <a:txBody>
                    <a:bodyPr/>
                    <a:lstStyle/>
                    <a:p>
                      <a:pPr algn="just">
                        <a:lnSpc>
                          <a:spcPct val="150000"/>
                        </a:lnSpc>
                        <a:spcAft>
                          <a:spcPts val="0"/>
                        </a:spcAft>
                      </a:pPr>
                      <a:r>
                        <a:rPr lang="en-GB" sz="1800">
                          <a:solidFill>
                            <a:schemeClr val="tx1"/>
                          </a:solidFill>
                          <a:effectLst/>
                          <a:latin typeface="Times New Roman" panose="02020603050405020304" pitchFamily="18" charset="0"/>
                          <a:cs typeface="Times New Roman" panose="02020603050405020304" pitchFamily="18" charset="0"/>
                        </a:rPr>
                        <a:t>Economic </a:t>
                      </a:r>
                      <a:endParaRPr lang="en-GB" sz="1800">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endParaRPr>
                    </a:p>
                  </a:txBody>
                  <a:tcPr marL="53909" marR="53909" marT="0" marB="0"/>
                </a:tc>
                <a:tc>
                  <a:txBody>
                    <a:bodyPr/>
                    <a:lstStyle/>
                    <a:p>
                      <a:pPr algn="just">
                        <a:lnSpc>
                          <a:spcPct val="150000"/>
                        </a:lnSpc>
                        <a:spcAft>
                          <a:spcPts val="0"/>
                        </a:spcAft>
                      </a:pPr>
                      <a:r>
                        <a:rPr lang="en-GB" sz="1800">
                          <a:solidFill>
                            <a:schemeClr val="tx1"/>
                          </a:solidFill>
                          <a:effectLst/>
                          <a:latin typeface="Times New Roman" panose="02020603050405020304" pitchFamily="18" charset="0"/>
                          <a:cs typeface="Times New Roman" panose="02020603050405020304" pitchFamily="18" charset="0"/>
                        </a:rPr>
                        <a:t>High prices affect company’s profitability and pricing strategy. </a:t>
                      </a:r>
                      <a:endParaRPr lang="en-GB" sz="1800">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endParaRPr>
                    </a:p>
                  </a:txBody>
                  <a:tcPr marL="53909" marR="53909" marT="0" marB="0"/>
                </a:tc>
                <a:tc>
                  <a:txBody>
                    <a:bodyPr/>
                    <a:lstStyle/>
                    <a:p>
                      <a:pPr algn="just">
                        <a:lnSpc>
                          <a:spcPct val="150000"/>
                        </a:lnSpc>
                        <a:spcAft>
                          <a:spcPts val="0"/>
                        </a:spcAft>
                      </a:pPr>
                      <a:r>
                        <a:rPr lang="en-GB" sz="1800">
                          <a:solidFill>
                            <a:schemeClr val="tx1"/>
                          </a:solidFill>
                          <a:effectLst/>
                          <a:latin typeface="Times New Roman" panose="02020603050405020304" pitchFamily="18" charset="0"/>
                          <a:cs typeface="Times New Roman" panose="02020603050405020304" pitchFamily="18" charset="0"/>
                        </a:rPr>
                        <a:t>Limited control to find more effectively supplier. </a:t>
                      </a:r>
                      <a:endParaRPr lang="en-GB" sz="1800">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endParaRPr>
                    </a:p>
                  </a:txBody>
                  <a:tcPr marL="53909" marR="53909" marT="0" marB="0"/>
                </a:tc>
              </a:tr>
              <a:tr h="1007157">
                <a:tc>
                  <a:txBody>
                    <a:bodyPr/>
                    <a:lstStyle/>
                    <a:p>
                      <a:pPr algn="just">
                        <a:lnSpc>
                          <a:spcPct val="150000"/>
                        </a:lnSpc>
                        <a:spcAft>
                          <a:spcPts val="0"/>
                        </a:spcAft>
                      </a:pPr>
                      <a:r>
                        <a:rPr lang="en-GB" sz="1800">
                          <a:solidFill>
                            <a:schemeClr val="tx1"/>
                          </a:solidFill>
                          <a:effectLst/>
                          <a:latin typeface="Times New Roman" panose="02020603050405020304" pitchFamily="18" charset="0"/>
                          <a:cs typeface="Times New Roman" panose="02020603050405020304" pitchFamily="18" charset="0"/>
                        </a:rPr>
                        <a:t>Street Footfall</a:t>
                      </a:r>
                      <a:endParaRPr lang="en-GB" sz="1800">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endParaRPr>
                    </a:p>
                  </a:txBody>
                  <a:tcPr marL="53909" marR="53909" marT="0" marB="0"/>
                </a:tc>
                <a:tc>
                  <a:txBody>
                    <a:bodyPr/>
                    <a:lstStyle/>
                    <a:p>
                      <a:pPr algn="just">
                        <a:lnSpc>
                          <a:spcPct val="150000"/>
                        </a:lnSpc>
                        <a:spcAft>
                          <a:spcPts val="0"/>
                        </a:spcAft>
                      </a:pPr>
                      <a:r>
                        <a:rPr lang="en-GB" sz="1800">
                          <a:solidFill>
                            <a:schemeClr val="tx1"/>
                          </a:solidFill>
                          <a:effectLst/>
                          <a:latin typeface="Times New Roman" panose="02020603050405020304" pitchFamily="18" charset="0"/>
                          <a:cs typeface="Times New Roman" panose="02020603050405020304" pitchFamily="18" charset="0"/>
                        </a:rPr>
                        <a:t>External </a:t>
                      </a:r>
                      <a:endParaRPr lang="en-GB" sz="1800">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endParaRPr>
                    </a:p>
                  </a:txBody>
                  <a:tcPr marL="53909" marR="53909" marT="0" marB="0"/>
                </a:tc>
                <a:tc>
                  <a:txBody>
                    <a:bodyPr/>
                    <a:lstStyle/>
                    <a:p>
                      <a:pPr algn="just">
                        <a:lnSpc>
                          <a:spcPct val="150000"/>
                        </a:lnSpc>
                        <a:spcAft>
                          <a:spcPts val="0"/>
                        </a:spcAft>
                      </a:pPr>
                      <a:r>
                        <a:rPr lang="en-GB" sz="1800">
                          <a:solidFill>
                            <a:schemeClr val="tx1"/>
                          </a:solidFill>
                          <a:effectLst/>
                          <a:latin typeface="Times New Roman" panose="02020603050405020304" pitchFamily="18" charset="0"/>
                          <a:cs typeface="Times New Roman" panose="02020603050405020304" pitchFamily="18" charset="0"/>
                        </a:rPr>
                        <a:t>Social </a:t>
                      </a:r>
                      <a:endParaRPr lang="en-GB" sz="1800">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endParaRPr>
                    </a:p>
                  </a:txBody>
                  <a:tcPr marL="53909" marR="53909" marT="0" marB="0"/>
                </a:tc>
                <a:tc>
                  <a:txBody>
                    <a:bodyPr/>
                    <a:lstStyle/>
                    <a:p>
                      <a:pPr algn="just">
                        <a:lnSpc>
                          <a:spcPct val="150000"/>
                        </a:lnSpc>
                        <a:spcAft>
                          <a:spcPts val="0"/>
                        </a:spcAft>
                      </a:pPr>
                      <a:r>
                        <a:rPr lang="en-GB" sz="1800">
                          <a:solidFill>
                            <a:schemeClr val="tx1"/>
                          </a:solidFill>
                          <a:effectLst/>
                          <a:latin typeface="Times New Roman" panose="02020603050405020304" pitchFamily="18" charset="0"/>
                          <a:cs typeface="Times New Roman" panose="02020603050405020304" pitchFamily="18" charset="0"/>
                        </a:rPr>
                        <a:t>It reduced its in-store sales </a:t>
                      </a:r>
                      <a:endParaRPr lang="en-GB" sz="1800">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endParaRPr>
                    </a:p>
                  </a:txBody>
                  <a:tcPr marL="53909" marR="53909" marT="0" marB="0"/>
                </a:tc>
                <a:tc>
                  <a:txBody>
                    <a:bodyPr/>
                    <a:lstStyle/>
                    <a:p>
                      <a:pPr algn="just">
                        <a:lnSpc>
                          <a:spcPct val="150000"/>
                        </a:lnSpc>
                        <a:spcAft>
                          <a:spcPts val="0"/>
                        </a:spcAft>
                      </a:pPr>
                      <a:r>
                        <a:rPr lang="en-GB" sz="1800">
                          <a:solidFill>
                            <a:schemeClr val="tx1"/>
                          </a:solidFill>
                          <a:effectLst/>
                          <a:latin typeface="Times New Roman" panose="02020603050405020304" pitchFamily="18" charset="0"/>
                          <a:cs typeface="Times New Roman" panose="02020603050405020304" pitchFamily="18" charset="0"/>
                        </a:rPr>
                        <a:t>Low control to change and manage customer’s preferences. </a:t>
                      </a:r>
                      <a:endParaRPr lang="en-GB" sz="1800">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endParaRPr>
                    </a:p>
                  </a:txBody>
                  <a:tcPr marL="53909" marR="53909" marT="0" marB="0"/>
                </a:tc>
              </a:tr>
              <a:tr h="755367">
                <a:tc>
                  <a:txBody>
                    <a:bodyPr/>
                    <a:lstStyle/>
                    <a:p>
                      <a:pPr algn="just">
                        <a:lnSpc>
                          <a:spcPct val="150000"/>
                        </a:lnSpc>
                        <a:spcAft>
                          <a:spcPts val="0"/>
                        </a:spcAft>
                      </a:pPr>
                      <a:r>
                        <a:rPr lang="en-GB" sz="1800">
                          <a:solidFill>
                            <a:schemeClr val="tx1"/>
                          </a:solidFill>
                          <a:effectLst/>
                          <a:latin typeface="Times New Roman" panose="02020603050405020304" pitchFamily="18" charset="0"/>
                          <a:cs typeface="Times New Roman" panose="02020603050405020304" pitchFamily="18" charset="0"/>
                        </a:rPr>
                        <a:t>Competitor </a:t>
                      </a:r>
                      <a:endParaRPr lang="en-GB" sz="1800">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endParaRPr>
                    </a:p>
                  </a:txBody>
                  <a:tcPr marL="53909" marR="53909" marT="0" marB="0"/>
                </a:tc>
                <a:tc>
                  <a:txBody>
                    <a:bodyPr/>
                    <a:lstStyle/>
                    <a:p>
                      <a:pPr algn="just">
                        <a:lnSpc>
                          <a:spcPct val="150000"/>
                        </a:lnSpc>
                        <a:spcAft>
                          <a:spcPts val="0"/>
                        </a:spcAft>
                      </a:pPr>
                      <a:r>
                        <a:rPr lang="en-GB" sz="1800">
                          <a:solidFill>
                            <a:schemeClr val="tx1"/>
                          </a:solidFill>
                          <a:effectLst/>
                          <a:latin typeface="Times New Roman" panose="02020603050405020304" pitchFamily="18" charset="0"/>
                          <a:cs typeface="Times New Roman" panose="02020603050405020304" pitchFamily="18" charset="0"/>
                        </a:rPr>
                        <a:t>External </a:t>
                      </a:r>
                      <a:endParaRPr lang="en-GB" sz="1800">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endParaRPr>
                    </a:p>
                  </a:txBody>
                  <a:tcPr marL="53909" marR="53909" marT="0" marB="0"/>
                </a:tc>
                <a:tc>
                  <a:txBody>
                    <a:bodyPr/>
                    <a:lstStyle/>
                    <a:p>
                      <a:pPr algn="just">
                        <a:lnSpc>
                          <a:spcPct val="150000"/>
                        </a:lnSpc>
                        <a:spcAft>
                          <a:spcPts val="0"/>
                        </a:spcAft>
                      </a:pPr>
                      <a:r>
                        <a:rPr lang="en-GB" sz="1800">
                          <a:solidFill>
                            <a:schemeClr val="tx1"/>
                          </a:solidFill>
                          <a:effectLst/>
                          <a:latin typeface="Times New Roman" panose="02020603050405020304" pitchFamily="18" charset="0"/>
                          <a:cs typeface="Times New Roman" panose="02020603050405020304" pitchFamily="18" charset="0"/>
                        </a:rPr>
                        <a:t>Market </a:t>
                      </a:r>
                      <a:endParaRPr lang="en-GB" sz="1800">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endParaRPr>
                    </a:p>
                  </a:txBody>
                  <a:tcPr marL="53909" marR="53909" marT="0" marB="0"/>
                </a:tc>
                <a:tc>
                  <a:txBody>
                    <a:bodyPr/>
                    <a:lstStyle/>
                    <a:p>
                      <a:pPr algn="just">
                        <a:lnSpc>
                          <a:spcPct val="150000"/>
                        </a:lnSpc>
                        <a:spcAft>
                          <a:spcPts val="0"/>
                        </a:spcAft>
                      </a:pPr>
                      <a:r>
                        <a:rPr lang="en-GB" sz="1800">
                          <a:solidFill>
                            <a:schemeClr val="tx1"/>
                          </a:solidFill>
                          <a:effectLst/>
                          <a:latin typeface="Times New Roman" panose="02020603050405020304" pitchFamily="18" charset="0"/>
                          <a:cs typeface="Times New Roman" panose="02020603050405020304" pitchFamily="18" charset="0"/>
                        </a:rPr>
                        <a:t>Affect company to maintain its premium pricing.  </a:t>
                      </a:r>
                      <a:endParaRPr lang="en-GB" sz="1800">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endParaRPr>
                    </a:p>
                  </a:txBody>
                  <a:tcPr marL="53909" marR="53909" marT="0" marB="0"/>
                </a:tc>
                <a:tc>
                  <a:txBody>
                    <a:bodyPr/>
                    <a:lstStyle/>
                    <a:p>
                      <a:pPr algn="just">
                        <a:lnSpc>
                          <a:spcPct val="150000"/>
                        </a:lnSpc>
                        <a:spcAft>
                          <a:spcPts val="0"/>
                        </a:spcAft>
                      </a:pPr>
                      <a:r>
                        <a:rPr lang="en-GB" sz="1800" dirty="0">
                          <a:solidFill>
                            <a:schemeClr val="tx1"/>
                          </a:solidFill>
                          <a:effectLst/>
                          <a:latin typeface="Times New Roman" panose="02020603050405020304" pitchFamily="18" charset="0"/>
                          <a:cs typeface="Times New Roman" panose="02020603050405020304" pitchFamily="18" charset="0"/>
                        </a:rPr>
                        <a:t>No control because market include many other brands. </a:t>
                      </a:r>
                      <a:endParaRPr lang="en-GB" sz="1800" dirty="0">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endParaRPr>
                    </a:p>
                  </a:txBody>
                  <a:tcPr marL="53909" marR="53909" marT="0" marB="0"/>
                </a:tc>
              </a:tr>
            </a:tbl>
          </a:graphicData>
        </a:graphic>
      </p:graphicFrame>
    </p:spTree>
    <p:extLst>
      <p:ext uri="{BB962C8B-B14F-4D97-AF65-F5344CB8AC3E}">
        <p14:creationId xmlns:p14="http://schemas.microsoft.com/office/powerpoint/2010/main" val="484471638"/>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a:xfrm>
            <a:off x="1603880" y="306870"/>
            <a:ext cx="8730967" cy="840796"/>
          </a:xfrm>
        </p:spPr>
        <p:txBody>
          <a:bodyPr>
            <a:noAutofit/>
          </a:bodyPr>
          <a:lstStyle/>
          <a:p>
            <a:r>
              <a:rPr lang="en-GB" sz="4400" b="1" dirty="0">
                <a:solidFill>
                  <a:schemeClr val="tx1"/>
                </a:solidFill>
                <a:latin typeface="Times New Roman" panose="02020603050405020304" pitchFamily="18" charset="0"/>
                <a:cs typeface="Times New Roman" panose="02020603050405020304" pitchFamily="18" charset="0"/>
              </a:rPr>
              <a:t>5W2H model and discussion </a:t>
            </a:r>
            <a:endParaRPr lang="en-GB" sz="4400" dirty="0">
              <a:solidFill>
                <a:schemeClr val="tx1"/>
              </a:solidFill>
              <a:latin typeface="Times New Roman" panose="02020603050405020304" pitchFamily="18" charset="0"/>
              <a:cs typeface="Times New Roman" panose="02020603050405020304" pitchFamily="18" charset="0"/>
            </a:endParaRPr>
          </a:p>
        </p:txBody>
      </p:sp>
      <p:graphicFrame>
        <p:nvGraphicFramePr>
          <p:cNvPr id="2" name="Table 1"/>
          <p:cNvGraphicFramePr>
            <a:graphicFrameLocks noGrp="1"/>
          </p:cNvGraphicFramePr>
          <p:nvPr>
            <p:extLst>
              <p:ext uri="{D42A27DB-BD31-4B8C-83A1-F6EECF244321}">
                <p14:modId xmlns:p14="http://schemas.microsoft.com/office/powerpoint/2010/main" val="4241205662"/>
              </p:ext>
            </p:extLst>
          </p:nvPr>
        </p:nvGraphicFramePr>
        <p:xfrm>
          <a:off x="361506" y="1573619"/>
          <a:ext cx="11036596" cy="4982371"/>
        </p:xfrm>
        <a:graphic>
          <a:graphicData uri="http://schemas.openxmlformats.org/drawingml/2006/table">
            <a:tbl>
              <a:tblPr firstRow="1" firstCol="1" bandRow="1">
                <a:tableStyleId>{5C22544A-7EE6-4342-B048-85BDC9FD1C3A}</a:tableStyleId>
              </a:tblPr>
              <a:tblGrid>
                <a:gridCol w="1532298"/>
                <a:gridCol w="1497799"/>
                <a:gridCol w="1518021"/>
                <a:gridCol w="1659596"/>
                <a:gridCol w="1516832"/>
                <a:gridCol w="1518021"/>
                <a:gridCol w="1794029"/>
              </a:tblGrid>
              <a:tr h="205779">
                <a:tc gridSpan="7">
                  <a:txBody>
                    <a:bodyPr/>
                    <a:lstStyle/>
                    <a:p>
                      <a:pPr algn="ctr">
                        <a:lnSpc>
                          <a:spcPct val="150000"/>
                        </a:lnSpc>
                        <a:spcAft>
                          <a:spcPts val="0"/>
                        </a:spcAft>
                      </a:pPr>
                      <a:r>
                        <a:rPr lang="en-GB" sz="1100">
                          <a:solidFill>
                            <a:schemeClr val="tx1"/>
                          </a:solidFill>
                          <a:effectLst/>
                          <a:latin typeface="Times New Roman" panose="02020603050405020304" pitchFamily="18" charset="0"/>
                          <a:cs typeface="Times New Roman" panose="02020603050405020304" pitchFamily="18" charset="0"/>
                        </a:rPr>
                        <a:t>Root Problem</a:t>
                      </a:r>
                      <a:endParaRPr lang="en-GB" sz="1100">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endParaRPr>
                    </a:p>
                  </a:txBody>
                  <a:tcPr marL="24881" marR="24881" marT="0" marB="0"/>
                </a:tc>
                <a:tc hMerge="1">
                  <a:txBody>
                    <a:bodyPr/>
                    <a:lstStyle/>
                    <a:p>
                      <a:endParaRPr lang="en-GB"/>
                    </a:p>
                  </a:txBody>
                  <a:tcPr/>
                </a:tc>
                <a:tc hMerge="1">
                  <a:txBody>
                    <a:bodyPr/>
                    <a:lstStyle/>
                    <a:p>
                      <a:endParaRPr lang="en-GB"/>
                    </a:p>
                  </a:txBody>
                  <a:tcPr/>
                </a:tc>
                <a:tc hMerge="1">
                  <a:txBody>
                    <a:bodyPr/>
                    <a:lstStyle/>
                    <a:p>
                      <a:endParaRPr lang="en-GB"/>
                    </a:p>
                  </a:txBody>
                  <a:tcPr/>
                </a:tc>
                <a:tc hMerge="1">
                  <a:txBody>
                    <a:bodyPr/>
                    <a:lstStyle/>
                    <a:p>
                      <a:endParaRPr lang="en-GB"/>
                    </a:p>
                  </a:txBody>
                  <a:tcPr/>
                </a:tc>
                <a:tc hMerge="1">
                  <a:txBody>
                    <a:bodyPr/>
                    <a:lstStyle/>
                    <a:p>
                      <a:endParaRPr lang="en-GB"/>
                    </a:p>
                  </a:txBody>
                  <a:tcPr/>
                </a:tc>
                <a:tc hMerge="1">
                  <a:txBody>
                    <a:bodyPr/>
                    <a:lstStyle/>
                    <a:p>
                      <a:endParaRPr lang="en-GB"/>
                    </a:p>
                  </a:txBody>
                  <a:tcPr/>
                </a:tc>
              </a:tr>
              <a:tr h="439539">
                <a:tc>
                  <a:txBody>
                    <a:bodyPr/>
                    <a:lstStyle/>
                    <a:p>
                      <a:pPr algn="just">
                        <a:lnSpc>
                          <a:spcPct val="150000"/>
                        </a:lnSpc>
                        <a:spcAft>
                          <a:spcPts val="0"/>
                        </a:spcAft>
                      </a:pPr>
                      <a:r>
                        <a:rPr lang="en-GB" sz="1100">
                          <a:solidFill>
                            <a:schemeClr val="tx1"/>
                          </a:solidFill>
                          <a:effectLst/>
                          <a:latin typeface="Times New Roman" panose="02020603050405020304" pitchFamily="18" charset="0"/>
                          <a:cs typeface="Times New Roman" panose="02020603050405020304" pitchFamily="18" charset="0"/>
                        </a:rPr>
                        <a:t>What? </a:t>
                      </a:r>
                      <a:endParaRPr lang="en-GB" sz="1100">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endParaRPr>
                    </a:p>
                  </a:txBody>
                  <a:tcPr marL="24881" marR="24881" marT="0" marB="0"/>
                </a:tc>
                <a:tc>
                  <a:txBody>
                    <a:bodyPr/>
                    <a:lstStyle/>
                    <a:p>
                      <a:pPr algn="just">
                        <a:lnSpc>
                          <a:spcPct val="150000"/>
                        </a:lnSpc>
                        <a:spcAft>
                          <a:spcPts val="0"/>
                        </a:spcAft>
                      </a:pPr>
                      <a:r>
                        <a:rPr lang="en-GB" sz="1100">
                          <a:solidFill>
                            <a:schemeClr val="tx1"/>
                          </a:solidFill>
                          <a:effectLst/>
                          <a:latin typeface="Times New Roman" panose="02020603050405020304" pitchFamily="18" charset="0"/>
                          <a:cs typeface="Times New Roman" panose="02020603050405020304" pitchFamily="18" charset="0"/>
                        </a:rPr>
                        <a:t>Where? </a:t>
                      </a:r>
                    </a:p>
                    <a:p>
                      <a:pPr algn="just">
                        <a:lnSpc>
                          <a:spcPct val="150000"/>
                        </a:lnSpc>
                        <a:spcAft>
                          <a:spcPts val="0"/>
                        </a:spcAft>
                      </a:pPr>
                      <a:r>
                        <a:rPr lang="en-GB" sz="1100">
                          <a:solidFill>
                            <a:schemeClr val="tx1"/>
                          </a:solidFill>
                          <a:effectLst/>
                          <a:latin typeface="Times New Roman" panose="02020603050405020304" pitchFamily="18" charset="0"/>
                          <a:cs typeface="Times New Roman" panose="02020603050405020304" pitchFamily="18" charset="0"/>
                        </a:rPr>
                        <a:t> </a:t>
                      </a:r>
                      <a:endParaRPr lang="en-GB" sz="1100">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endParaRPr>
                    </a:p>
                  </a:txBody>
                  <a:tcPr marL="24881" marR="24881" marT="0" marB="0"/>
                </a:tc>
                <a:tc>
                  <a:txBody>
                    <a:bodyPr/>
                    <a:lstStyle/>
                    <a:p>
                      <a:pPr algn="just">
                        <a:lnSpc>
                          <a:spcPct val="150000"/>
                        </a:lnSpc>
                        <a:spcAft>
                          <a:spcPts val="0"/>
                        </a:spcAft>
                      </a:pPr>
                      <a:r>
                        <a:rPr lang="en-GB" sz="1100">
                          <a:solidFill>
                            <a:schemeClr val="tx1"/>
                          </a:solidFill>
                          <a:effectLst/>
                          <a:latin typeface="Times New Roman" panose="02020603050405020304" pitchFamily="18" charset="0"/>
                          <a:cs typeface="Times New Roman" panose="02020603050405020304" pitchFamily="18" charset="0"/>
                        </a:rPr>
                        <a:t>When? </a:t>
                      </a:r>
                    </a:p>
                    <a:p>
                      <a:pPr algn="just">
                        <a:lnSpc>
                          <a:spcPct val="150000"/>
                        </a:lnSpc>
                        <a:spcAft>
                          <a:spcPts val="0"/>
                        </a:spcAft>
                      </a:pPr>
                      <a:r>
                        <a:rPr lang="en-GB" sz="1100">
                          <a:solidFill>
                            <a:schemeClr val="tx1"/>
                          </a:solidFill>
                          <a:effectLst/>
                          <a:latin typeface="Times New Roman" panose="02020603050405020304" pitchFamily="18" charset="0"/>
                          <a:cs typeface="Times New Roman" panose="02020603050405020304" pitchFamily="18" charset="0"/>
                        </a:rPr>
                        <a:t> </a:t>
                      </a:r>
                      <a:endParaRPr lang="en-GB" sz="1100">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endParaRPr>
                    </a:p>
                  </a:txBody>
                  <a:tcPr marL="24881" marR="24881" marT="0" marB="0"/>
                </a:tc>
                <a:tc>
                  <a:txBody>
                    <a:bodyPr/>
                    <a:lstStyle/>
                    <a:p>
                      <a:pPr algn="just">
                        <a:lnSpc>
                          <a:spcPct val="150000"/>
                        </a:lnSpc>
                        <a:spcAft>
                          <a:spcPts val="0"/>
                        </a:spcAft>
                      </a:pPr>
                      <a:r>
                        <a:rPr lang="en-GB" sz="1100">
                          <a:solidFill>
                            <a:schemeClr val="tx1"/>
                          </a:solidFill>
                          <a:effectLst/>
                          <a:latin typeface="Times New Roman" panose="02020603050405020304" pitchFamily="18" charset="0"/>
                          <a:cs typeface="Times New Roman" panose="02020603050405020304" pitchFamily="18" charset="0"/>
                        </a:rPr>
                        <a:t>Who?</a:t>
                      </a:r>
                    </a:p>
                    <a:p>
                      <a:pPr algn="just">
                        <a:lnSpc>
                          <a:spcPct val="150000"/>
                        </a:lnSpc>
                        <a:spcAft>
                          <a:spcPts val="0"/>
                        </a:spcAft>
                      </a:pPr>
                      <a:r>
                        <a:rPr lang="en-GB" sz="1100">
                          <a:solidFill>
                            <a:schemeClr val="tx1"/>
                          </a:solidFill>
                          <a:effectLst/>
                          <a:latin typeface="Times New Roman" panose="02020603050405020304" pitchFamily="18" charset="0"/>
                          <a:cs typeface="Times New Roman" panose="02020603050405020304" pitchFamily="18" charset="0"/>
                        </a:rPr>
                        <a:t> </a:t>
                      </a:r>
                      <a:endParaRPr lang="en-GB" sz="1100">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endParaRPr>
                    </a:p>
                  </a:txBody>
                  <a:tcPr marL="24881" marR="24881" marT="0" marB="0"/>
                </a:tc>
                <a:tc>
                  <a:txBody>
                    <a:bodyPr/>
                    <a:lstStyle/>
                    <a:p>
                      <a:pPr algn="just">
                        <a:lnSpc>
                          <a:spcPct val="150000"/>
                        </a:lnSpc>
                        <a:spcAft>
                          <a:spcPts val="0"/>
                        </a:spcAft>
                      </a:pPr>
                      <a:r>
                        <a:rPr lang="en-GB" sz="1100">
                          <a:solidFill>
                            <a:schemeClr val="tx1"/>
                          </a:solidFill>
                          <a:effectLst/>
                          <a:latin typeface="Times New Roman" panose="02020603050405020304" pitchFamily="18" charset="0"/>
                          <a:cs typeface="Times New Roman" panose="02020603050405020304" pitchFamily="18" charset="0"/>
                        </a:rPr>
                        <a:t>Why? </a:t>
                      </a:r>
                    </a:p>
                    <a:p>
                      <a:pPr algn="just">
                        <a:lnSpc>
                          <a:spcPct val="150000"/>
                        </a:lnSpc>
                        <a:spcAft>
                          <a:spcPts val="0"/>
                        </a:spcAft>
                      </a:pPr>
                      <a:r>
                        <a:rPr lang="en-GB" sz="1100">
                          <a:solidFill>
                            <a:schemeClr val="tx1"/>
                          </a:solidFill>
                          <a:effectLst/>
                          <a:latin typeface="Times New Roman" panose="02020603050405020304" pitchFamily="18" charset="0"/>
                          <a:cs typeface="Times New Roman" panose="02020603050405020304" pitchFamily="18" charset="0"/>
                        </a:rPr>
                        <a:t> </a:t>
                      </a:r>
                      <a:endParaRPr lang="en-GB" sz="1100">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endParaRPr>
                    </a:p>
                  </a:txBody>
                  <a:tcPr marL="24881" marR="24881" marT="0" marB="0"/>
                </a:tc>
                <a:tc>
                  <a:txBody>
                    <a:bodyPr/>
                    <a:lstStyle/>
                    <a:p>
                      <a:pPr algn="just">
                        <a:lnSpc>
                          <a:spcPct val="150000"/>
                        </a:lnSpc>
                        <a:spcAft>
                          <a:spcPts val="0"/>
                        </a:spcAft>
                      </a:pPr>
                      <a:r>
                        <a:rPr lang="en-GB" sz="1100">
                          <a:solidFill>
                            <a:schemeClr val="tx1"/>
                          </a:solidFill>
                          <a:effectLst/>
                          <a:latin typeface="Times New Roman" panose="02020603050405020304" pitchFamily="18" charset="0"/>
                          <a:cs typeface="Times New Roman" panose="02020603050405020304" pitchFamily="18" charset="0"/>
                        </a:rPr>
                        <a:t>How? </a:t>
                      </a:r>
                    </a:p>
                    <a:p>
                      <a:pPr algn="just">
                        <a:lnSpc>
                          <a:spcPct val="150000"/>
                        </a:lnSpc>
                        <a:spcAft>
                          <a:spcPts val="0"/>
                        </a:spcAft>
                      </a:pPr>
                      <a:r>
                        <a:rPr lang="en-GB" sz="1100">
                          <a:solidFill>
                            <a:schemeClr val="tx1"/>
                          </a:solidFill>
                          <a:effectLst/>
                          <a:latin typeface="Times New Roman" panose="02020603050405020304" pitchFamily="18" charset="0"/>
                          <a:cs typeface="Times New Roman" panose="02020603050405020304" pitchFamily="18" charset="0"/>
                        </a:rPr>
                        <a:t> </a:t>
                      </a:r>
                      <a:endParaRPr lang="en-GB" sz="1100">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endParaRPr>
                    </a:p>
                  </a:txBody>
                  <a:tcPr marL="24881" marR="24881" marT="0" marB="0"/>
                </a:tc>
                <a:tc>
                  <a:txBody>
                    <a:bodyPr/>
                    <a:lstStyle/>
                    <a:p>
                      <a:pPr algn="just">
                        <a:lnSpc>
                          <a:spcPct val="150000"/>
                        </a:lnSpc>
                        <a:spcAft>
                          <a:spcPts val="0"/>
                        </a:spcAft>
                      </a:pPr>
                      <a:r>
                        <a:rPr lang="en-GB" sz="1100">
                          <a:solidFill>
                            <a:schemeClr val="tx1"/>
                          </a:solidFill>
                          <a:effectLst/>
                          <a:latin typeface="Times New Roman" panose="02020603050405020304" pitchFamily="18" charset="0"/>
                          <a:cs typeface="Times New Roman" panose="02020603050405020304" pitchFamily="18" charset="0"/>
                        </a:rPr>
                        <a:t>How much? </a:t>
                      </a:r>
                      <a:endParaRPr lang="en-GB" sz="1100">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endParaRPr>
                    </a:p>
                  </a:txBody>
                  <a:tcPr marL="24881" marR="24881" marT="0" marB="0"/>
                </a:tc>
              </a:tr>
              <a:tr h="1548512">
                <a:tc>
                  <a:txBody>
                    <a:bodyPr/>
                    <a:lstStyle/>
                    <a:p>
                      <a:pPr algn="just">
                        <a:lnSpc>
                          <a:spcPct val="150000"/>
                        </a:lnSpc>
                        <a:spcAft>
                          <a:spcPts val="0"/>
                        </a:spcAft>
                      </a:pPr>
                      <a:r>
                        <a:rPr lang="en-GB" sz="1100">
                          <a:solidFill>
                            <a:schemeClr val="tx1"/>
                          </a:solidFill>
                          <a:effectLst/>
                          <a:latin typeface="Times New Roman" panose="02020603050405020304" pitchFamily="18" charset="0"/>
                          <a:cs typeface="Times New Roman" panose="02020603050405020304" pitchFamily="18" charset="0"/>
                        </a:rPr>
                        <a:t>This challenge affected company’s profitability and visibility. </a:t>
                      </a:r>
                      <a:endParaRPr lang="en-GB" sz="1100">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endParaRPr>
                    </a:p>
                  </a:txBody>
                  <a:tcPr marL="24881" marR="24881" marT="0" marB="0"/>
                </a:tc>
                <a:tc>
                  <a:txBody>
                    <a:bodyPr/>
                    <a:lstStyle/>
                    <a:p>
                      <a:pPr algn="just">
                        <a:lnSpc>
                          <a:spcPct val="150000"/>
                        </a:lnSpc>
                        <a:spcAft>
                          <a:spcPts val="0"/>
                        </a:spcAft>
                      </a:pPr>
                      <a:r>
                        <a:rPr lang="en-GB" sz="1100">
                          <a:solidFill>
                            <a:schemeClr val="tx1"/>
                          </a:solidFill>
                          <a:effectLst/>
                          <a:latin typeface="Times New Roman" panose="02020603050405020304" pitchFamily="18" charset="0"/>
                          <a:cs typeface="Times New Roman" panose="02020603050405020304" pitchFamily="18" charset="0"/>
                        </a:rPr>
                        <a:t>Company have poor website which is complex to use and also have limited online presence</a:t>
                      </a:r>
                      <a:endParaRPr lang="en-GB" sz="1100">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endParaRPr>
                    </a:p>
                  </a:txBody>
                  <a:tcPr marL="24881" marR="24881" marT="0" marB="0"/>
                </a:tc>
                <a:tc>
                  <a:txBody>
                    <a:bodyPr/>
                    <a:lstStyle/>
                    <a:p>
                      <a:pPr algn="just">
                        <a:lnSpc>
                          <a:spcPct val="150000"/>
                        </a:lnSpc>
                        <a:spcAft>
                          <a:spcPts val="0"/>
                        </a:spcAft>
                      </a:pPr>
                      <a:r>
                        <a:rPr lang="en-GB" sz="1100">
                          <a:solidFill>
                            <a:schemeClr val="tx1"/>
                          </a:solidFill>
                          <a:effectLst/>
                          <a:latin typeface="Times New Roman" panose="02020603050405020304" pitchFamily="18" charset="0"/>
                          <a:cs typeface="Times New Roman" panose="02020603050405020304" pitchFamily="18" charset="0"/>
                        </a:rPr>
                        <a:t>Company is facing this problem form one year. </a:t>
                      </a:r>
                      <a:endParaRPr lang="en-GB" sz="1100">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endParaRPr>
                    </a:p>
                  </a:txBody>
                  <a:tcPr marL="24881" marR="24881" marT="0" marB="0"/>
                </a:tc>
                <a:tc>
                  <a:txBody>
                    <a:bodyPr/>
                    <a:lstStyle/>
                    <a:p>
                      <a:pPr algn="just">
                        <a:lnSpc>
                          <a:spcPct val="150000"/>
                        </a:lnSpc>
                        <a:spcAft>
                          <a:spcPts val="0"/>
                        </a:spcAft>
                      </a:pPr>
                      <a:r>
                        <a:rPr lang="en-GB" sz="1100">
                          <a:solidFill>
                            <a:schemeClr val="tx1"/>
                          </a:solidFill>
                          <a:effectLst/>
                          <a:latin typeface="Times New Roman" panose="02020603050405020304" pitchFamily="18" charset="0"/>
                          <a:cs typeface="Times New Roman" panose="02020603050405020304" pitchFamily="18" charset="0"/>
                        </a:rPr>
                        <a:t>Due to this problem, company’s sales, profitability and customer’s loyalty affected. </a:t>
                      </a:r>
                      <a:endParaRPr lang="en-GB" sz="1100">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endParaRPr>
                    </a:p>
                  </a:txBody>
                  <a:tcPr marL="24881" marR="24881" marT="0" marB="0"/>
                </a:tc>
                <a:tc>
                  <a:txBody>
                    <a:bodyPr/>
                    <a:lstStyle/>
                    <a:p>
                      <a:pPr algn="just">
                        <a:lnSpc>
                          <a:spcPct val="150000"/>
                        </a:lnSpc>
                        <a:spcAft>
                          <a:spcPts val="0"/>
                        </a:spcAft>
                      </a:pPr>
                      <a:r>
                        <a:rPr lang="en-GB" sz="1100">
                          <a:solidFill>
                            <a:schemeClr val="tx1"/>
                          </a:solidFill>
                          <a:effectLst/>
                          <a:latin typeface="Times New Roman" panose="02020603050405020304" pitchFamily="18" charset="0"/>
                          <a:cs typeface="Times New Roman" panose="02020603050405020304" pitchFamily="18" charset="0"/>
                        </a:rPr>
                        <a:t>Company’s does not changed its sales strategy according to changes in trends, technology and customer’s preferences. </a:t>
                      </a:r>
                      <a:endParaRPr lang="en-GB" sz="1100">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endParaRPr>
                    </a:p>
                  </a:txBody>
                  <a:tcPr marL="24881" marR="24881" marT="0" marB="0"/>
                </a:tc>
                <a:tc>
                  <a:txBody>
                    <a:bodyPr/>
                    <a:lstStyle/>
                    <a:p>
                      <a:pPr algn="just">
                        <a:lnSpc>
                          <a:spcPct val="150000"/>
                        </a:lnSpc>
                        <a:spcAft>
                          <a:spcPts val="0"/>
                        </a:spcAft>
                      </a:pPr>
                      <a:r>
                        <a:rPr lang="en-GB" sz="1100">
                          <a:solidFill>
                            <a:schemeClr val="tx1"/>
                          </a:solidFill>
                          <a:effectLst/>
                          <a:latin typeface="Times New Roman" panose="02020603050405020304" pitchFamily="18" charset="0"/>
                          <a:cs typeface="Times New Roman" panose="02020603050405020304" pitchFamily="18" charset="0"/>
                        </a:rPr>
                        <a:t>Sales problem is important issue of company to continue its business and growth. </a:t>
                      </a:r>
                      <a:endParaRPr lang="en-GB" sz="1100">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endParaRPr>
                    </a:p>
                  </a:txBody>
                  <a:tcPr marL="24881" marR="24881" marT="0" marB="0"/>
                </a:tc>
                <a:tc>
                  <a:txBody>
                    <a:bodyPr/>
                    <a:lstStyle/>
                    <a:p>
                      <a:pPr algn="just">
                        <a:lnSpc>
                          <a:spcPct val="150000"/>
                        </a:lnSpc>
                        <a:spcAft>
                          <a:spcPts val="0"/>
                        </a:spcAft>
                      </a:pPr>
                      <a:r>
                        <a:rPr lang="en-GB" sz="1100">
                          <a:solidFill>
                            <a:schemeClr val="tx1"/>
                          </a:solidFill>
                          <a:effectLst/>
                          <a:latin typeface="Times New Roman" panose="02020603050405020304" pitchFamily="18" charset="0"/>
                          <a:cs typeface="Times New Roman" panose="02020603050405020304" pitchFamily="18" charset="0"/>
                        </a:rPr>
                        <a:t>Due to rigid structure company’s sales reduced by 30%.</a:t>
                      </a:r>
                      <a:endParaRPr lang="en-GB" sz="1100">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endParaRPr>
                    </a:p>
                  </a:txBody>
                  <a:tcPr marL="24881" marR="24881" marT="0" marB="0"/>
                </a:tc>
              </a:tr>
              <a:tr h="2739677">
                <a:tc>
                  <a:txBody>
                    <a:bodyPr/>
                    <a:lstStyle/>
                    <a:p>
                      <a:pPr algn="just">
                        <a:lnSpc>
                          <a:spcPct val="150000"/>
                        </a:lnSpc>
                        <a:spcAft>
                          <a:spcPts val="0"/>
                        </a:spcAft>
                      </a:pPr>
                      <a:r>
                        <a:rPr lang="en-GB" sz="1100">
                          <a:solidFill>
                            <a:schemeClr val="tx1"/>
                          </a:solidFill>
                          <a:effectLst/>
                          <a:latin typeface="Times New Roman" panose="02020603050405020304" pitchFamily="18" charset="0"/>
                          <a:cs typeface="Times New Roman" panose="02020603050405020304" pitchFamily="18" charset="0"/>
                        </a:rPr>
                        <a:t>Market include many companies which provide similar products with easy online assess. </a:t>
                      </a:r>
                      <a:endParaRPr lang="en-GB" sz="1100">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endParaRPr>
                    </a:p>
                  </a:txBody>
                  <a:tcPr marL="24881" marR="24881" marT="0" marB="0"/>
                </a:tc>
                <a:tc>
                  <a:txBody>
                    <a:bodyPr/>
                    <a:lstStyle/>
                    <a:p>
                      <a:pPr algn="just">
                        <a:lnSpc>
                          <a:spcPct val="150000"/>
                        </a:lnSpc>
                        <a:spcAft>
                          <a:spcPts val="0"/>
                        </a:spcAft>
                      </a:pPr>
                      <a:r>
                        <a:rPr lang="en-GB" sz="1100">
                          <a:solidFill>
                            <a:schemeClr val="tx1"/>
                          </a:solidFill>
                          <a:effectLst/>
                          <a:latin typeface="Times New Roman" panose="02020603050405020304" pitchFamily="18" charset="0"/>
                          <a:cs typeface="Times New Roman" panose="02020603050405020304" pitchFamily="18" charset="0"/>
                        </a:rPr>
                        <a:t>Company majorly operated in-store and it also have local customers which limit its sales. </a:t>
                      </a:r>
                      <a:endParaRPr lang="en-GB" sz="1100">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endParaRPr>
                    </a:p>
                  </a:txBody>
                  <a:tcPr marL="24881" marR="24881" marT="0" marB="0"/>
                </a:tc>
                <a:tc>
                  <a:txBody>
                    <a:bodyPr/>
                    <a:lstStyle/>
                    <a:p>
                      <a:pPr algn="just">
                        <a:lnSpc>
                          <a:spcPct val="150000"/>
                        </a:lnSpc>
                        <a:spcAft>
                          <a:spcPts val="0"/>
                        </a:spcAft>
                      </a:pPr>
                      <a:r>
                        <a:rPr lang="en-GB" sz="1100" dirty="0">
                          <a:solidFill>
                            <a:schemeClr val="tx1"/>
                          </a:solidFill>
                          <a:effectLst/>
                          <a:latin typeface="Times New Roman" panose="02020603050405020304" pitchFamily="18" charset="0"/>
                          <a:cs typeface="Times New Roman" panose="02020603050405020304" pitchFamily="18" charset="0"/>
                        </a:rPr>
                        <a:t>Technological advancement changed customer’s way of shopping and many companies effectively interred e-commerce business which increased competitiveness (Sharma, </a:t>
                      </a:r>
                      <a:r>
                        <a:rPr lang="en-GB" sz="1100" dirty="0" err="1">
                          <a:solidFill>
                            <a:schemeClr val="tx1"/>
                          </a:solidFill>
                          <a:effectLst/>
                          <a:latin typeface="Times New Roman" panose="02020603050405020304" pitchFamily="18" charset="0"/>
                          <a:cs typeface="Times New Roman" panose="02020603050405020304" pitchFamily="18" charset="0"/>
                        </a:rPr>
                        <a:t>Srivastva</a:t>
                      </a:r>
                      <a:r>
                        <a:rPr lang="en-GB" sz="1100" dirty="0">
                          <a:solidFill>
                            <a:schemeClr val="tx1"/>
                          </a:solidFill>
                          <a:effectLst/>
                          <a:latin typeface="Times New Roman" panose="02020603050405020304" pitchFamily="18" charset="0"/>
                          <a:cs typeface="Times New Roman" panose="02020603050405020304" pitchFamily="18" charset="0"/>
                        </a:rPr>
                        <a:t>, and Fatima, 2023). </a:t>
                      </a:r>
                      <a:endParaRPr lang="en-GB" sz="1100" dirty="0">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endParaRPr>
                    </a:p>
                  </a:txBody>
                  <a:tcPr marL="24881" marR="24881" marT="0" marB="0"/>
                </a:tc>
                <a:tc>
                  <a:txBody>
                    <a:bodyPr/>
                    <a:lstStyle/>
                    <a:p>
                      <a:pPr algn="just">
                        <a:lnSpc>
                          <a:spcPct val="150000"/>
                        </a:lnSpc>
                        <a:spcAft>
                          <a:spcPts val="0"/>
                        </a:spcAft>
                      </a:pPr>
                      <a:r>
                        <a:rPr lang="en-GB" sz="1100">
                          <a:solidFill>
                            <a:schemeClr val="tx1"/>
                          </a:solidFill>
                          <a:effectLst/>
                          <a:latin typeface="Times New Roman" panose="02020603050405020304" pitchFamily="18" charset="0"/>
                          <a:cs typeface="Times New Roman" panose="02020603050405020304" pitchFamily="18" charset="0"/>
                        </a:rPr>
                        <a:t>Online shopping provide more convenience and also allow to compare products and services of different brands which affect their loyalty and company’s sales. </a:t>
                      </a:r>
                      <a:endParaRPr lang="en-GB" sz="1100">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endParaRPr>
                    </a:p>
                  </a:txBody>
                  <a:tcPr marL="24881" marR="24881" marT="0" marB="0"/>
                </a:tc>
                <a:tc>
                  <a:txBody>
                    <a:bodyPr/>
                    <a:lstStyle/>
                    <a:p>
                      <a:pPr algn="just">
                        <a:lnSpc>
                          <a:spcPct val="150000"/>
                        </a:lnSpc>
                        <a:spcAft>
                          <a:spcPts val="0"/>
                        </a:spcAft>
                      </a:pPr>
                      <a:r>
                        <a:rPr lang="en-GB" sz="1100">
                          <a:solidFill>
                            <a:schemeClr val="tx1"/>
                          </a:solidFill>
                          <a:effectLst/>
                          <a:latin typeface="Times New Roman" panose="02020603050405020304" pitchFamily="18" charset="0"/>
                          <a:cs typeface="Times New Roman" panose="02020603050405020304" pitchFamily="18" charset="0"/>
                        </a:rPr>
                        <a:t>Company does not focused on online business and social media presence which reduced its competitiveness and brand reputation (Korcsmáros, and Csinger, 2022). </a:t>
                      </a:r>
                      <a:endParaRPr lang="en-GB" sz="1100">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endParaRPr>
                    </a:p>
                  </a:txBody>
                  <a:tcPr marL="24881" marR="24881" marT="0" marB="0"/>
                </a:tc>
                <a:tc>
                  <a:txBody>
                    <a:bodyPr/>
                    <a:lstStyle/>
                    <a:p>
                      <a:pPr algn="just">
                        <a:lnSpc>
                          <a:spcPct val="150000"/>
                        </a:lnSpc>
                        <a:spcAft>
                          <a:spcPts val="0"/>
                        </a:spcAft>
                      </a:pPr>
                      <a:r>
                        <a:rPr lang="en-GB" sz="1100">
                          <a:solidFill>
                            <a:schemeClr val="tx1"/>
                          </a:solidFill>
                          <a:effectLst/>
                          <a:latin typeface="Times New Roman" panose="02020603050405020304" pitchFamily="18" charset="0"/>
                          <a:cs typeface="Times New Roman" panose="02020603050405020304" pitchFamily="18" charset="0"/>
                        </a:rPr>
                        <a:t>This problem reduced company’s profitability and cash flow, and it also highlighted that its current sales strategy is unsustainable. </a:t>
                      </a:r>
                      <a:endParaRPr lang="en-GB" sz="1100">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endParaRPr>
                    </a:p>
                  </a:txBody>
                  <a:tcPr marL="24881" marR="24881" marT="0" marB="0"/>
                </a:tc>
                <a:tc>
                  <a:txBody>
                    <a:bodyPr/>
                    <a:lstStyle/>
                    <a:p>
                      <a:pPr algn="just">
                        <a:lnSpc>
                          <a:spcPct val="150000"/>
                        </a:lnSpc>
                        <a:spcAft>
                          <a:spcPts val="0"/>
                        </a:spcAft>
                      </a:pPr>
                      <a:r>
                        <a:rPr lang="en-GB" sz="1100" dirty="0">
                          <a:solidFill>
                            <a:schemeClr val="tx1"/>
                          </a:solidFill>
                          <a:effectLst/>
                          <a:latin typeface="Times New Roman" panose="02020603050405020304" pitchFamily="18" charset="0"/>
                          <a:cs typeface="Times New Roman" panose="02020603050405020304" pitchFamily="18" charset="0"/>
                        </a:rPr>
                        <a:t>Company fail to build its online and social presence, and inflation, high cost of material and change in trend reduced its margins.  </a:t>
                      </a:r>
                      <a:endParaRPr lang="en-GB" sz="1100" dirty="0">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endParaRPr>
                    </a:p>
                  </a:txBody>
                  <a:tcPr marL="24881" marR="24881" marT="0" marB="0"/>
                </a:tc>
              </a:tr>
            </a:tbl>
          </a:graphicData>
        </a:graphic>
      </p:graphicFrame>
    </p:spTree>
    <p:extLst>
      <p:ext uri="{BB962C8B-B14F-4D97-AF65-F5344CB8AC3E}">
        <p14:creationId xmlns:p14="http://schemas.microsoft.com/office/powerpoint/2010/main" val="1975572237"/>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a:xfrm>
            <a:off x="1603880" y="306870"/>
            <a:ext cx="5580691" cy="840796"/>
          </a:xfrm>
        </p:spPr>
        <p:txBody>
          <a:bodyPr>
            <a:normAutofit/>
          </a:bodyPr>
          <a:lstStyle/>
          <a:p>
            <a:r>
              <a:rPr lang="en-GB" sz="4400" b="1" dirty="0">
                <a:solidFill>
                  <a:schemeClr val="tx1"/>
                </a:solidFill>
                <a:latin typeface="Times New Roman" panose="02020603050405020304" pitchFamily="18" charset="0"/>
                <a:cs typeface="Times New Roman" panose="02020603050405020304" pitchFamily="18" charset="0"/>
              </a:rPr>
              <a:t>PESTEL </a:t>
            </a:r>
            <a:r>
              <a:rPr lang="en-GB" sz="4400" b="1" dirty="0" smtClean="0">
                <a:solidFill>
                  <a:schemeClr val="tx1"/>
                </a:solidFill>
                <a:latin typeface="Times New Roman" panose="02020603050405020304" pitchFamily="18" charset="0"/>
                <a:cs typeface="Times New Roman" panose="02020603050405020304" pitchFamily="18" charset="0"/>
              </a:rPr>
              <a:t>Framework</a:t>
            </a:r>
            <a:endParaRPr lang="en-GB" sz="4400" dirty="0">
              <a:solidFill>
                <a:schemeClr val="tx1"/>
              </a:solidFill>
              <a:latin typeface="Times New Roman" panose="02020603050405020304" pitchFamily="18" charset="0"/>
              <a:cs typeface="Times New Roman" panose="02020603050405020304" pitchFamily="18" charset="0"/>
            </a:endParaRPr>
          </a:p>
        </p:txBody>
      </p:sp>
      <p:sp>
        <p:nvSpPr>
          <p:cNvPr id="5" name="Content Placeholder 4"/>
          <p:cNvSpPr>
            <a:spLocks noGrp="1"/>
          </p:cNvSpPr>
          <p:nvPr>
            <p:ph idx="1"/>
          </p:nvPr>
        </p:nvSpPr>
        <p:spPr>
          <a:xfrm>
            <a:off x="877157" y="1331168"/>
            <a:ext cx="5584404" cy="5190930"/>
          </a:xfrm>
        </p:spPr>
        <p:txBody>
          <a:bodyPr>
            <a:normAutofit/>
          </a:bodyPr>
          <a:lstStyle/>
          <a:p>
            <a:pPr algn="just">
              <a:lnSpc>
                <a:spcPct val="150000"/>
              </a:lnSpc>
            </a:pPr>
            <a:r>
              <a:rPr lang="en-GB" dirty="0">
                <a:solidFill>
                  <a:schemeClr val="tx1"/>
                </a:solidFill>
                <a:latin typeface="Times New Roman" panose="02020603050405020304" pitchFamily="18" charset="0"/>
                <a:cs typeface="Times New Roman" panose="02020603050405020304" pitchFamily="18" charset="0"/>
              </a:rPr>
              <a:t>PESTEL framework is important external analysis tool which help companies to understand external environment, and it is also important to understand market and competitiveness (</a:t>
            </a:r>
            <a:r>
              <a:rPr lang="en-GB" dirty="0" err="1">
                <a:solidFill>
                  <a:schemeClr val="tx1"/>
                </a:solidFill>
                <a:latin typeface="Times New Roman" panose="02020603050405020304" pitchFamily="18" charset="0"/>
                <a:cs typeface="Times New Roman" panose="02020603050405020304" pitchFamily="18" charset="0"/>
              </a:rPr>
              <a:t>Makvandi</a:t>
            </a:r>
            <a:r>
              <a:rPr lang="en-GB" dirty="0">
                <a:solidFill>
                  <a:schemeClr val="tx1"/>
                </a:solidFill>
                <a:latin typeface="Times New Roman" panose="02020603050405020304" pitchFamily="18" charset="0"/>
                <a:cs typeface="Times New Roman" panose="02020603050405020304" pitchFamily="18" charset="0"/>
              </a:rPr>
              <a:t>, 2024). It majorly include six important components such as political, economic, social, technological, environmental and legal which provide comprehensive view. </a:t>
            </a:r>
          </a:p>
          <a:p>
            <a:pPr algn="just">
              <a:lnSpc>
                <a:spcPct val="150000"/>
              </a:lnSpc>
            </a:pPr>
            <a:endParaRPr lang="en-GB" dirty="0">
              <a:solidFill>
                <a:schemeClr val="tx1"/>
              </a:solidFill>
              <a:latin typeface="Times New Roman" panose="02020603050405020304" pitchFamily="18" charset="0"/>
              <a:cs typeface="Times New Roman" panose="02020603050405020304" pitchFamily="18" charset="0"/>
            </a:endParaRPr>
          </a:p>
        </p:txBody>
      </p:sp>
      <p:pic>
        <p:nvPicPr>
          <p:cNvPr id="9218" name="Picture 2" descr="PESTEL analysis. Source: the authors. | Download Scientific Diagram"/>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356765" y="1714499"/>
            <a:ext cx="3630468" cy="3679308"/>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120359917"/>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a:xfrm>
            <a:off x="1603880" y="306870"/>
            <a:ext cx="5580691" cy="840796"/>
          </a:xfrm>
        </p:spPr>
        <p:txBody>
          <a:bodyPr>
            <a:normAutofit/>
          </a:bodyPr>
          <a:lstStyle/>
          <a:p>
            <a:r>
              <a:rPr lang="en-GB" sz="4400" b="1" dirty="0">
                <a:solidFill>
                  <a:schemeClr val="tx1"/>
                </a:solidFill>
                <a:latin typeface="Times New Roman" panose="02020603050405020304" pitchFamily="18" charset="0"/>
                <a:cs typeface="Times New Roman" panose="02020603050405020304" pitchFamily="18" charset="0"/>
              </a:rPr>
              <a:t>PESTEL Analysis </a:t>
            </a:r>
            <a:endParaRPr lang="en-GB" sz="4400" dirty="0">
              <a:solidFill>
                <a:schemeClr val="tx1"/>
              </a:solidFill>
              <a:latin typeface="Times New Roman" panose="02020603050405020304" pitchFamily="18" charset="0"/>
              <a:cs typeface="Times New Roman" panose="02020603050405020304" pitchFamily="18" charset="0"/>
            </a:endParaRPr>
          </a:p>
        </p:txBody>
      </p:sp>
      <p:graphicFrame>
        <p:nvGraphicFramePr>
          <p:cNvPr id="2" name="Table 1"/>
          <p:cNvGraphicFramePr>
            <a:graphicFrameLocks noGrp="1"/>
          </p:cNvGraphicFramePr>
          <p:nvPr>
            <p:extLst>
              <p:ext uri="{D42A27DB-BD31-4B8C-83A1-F6EECF244321}">
                <p14:modId xmlns:p14="http://schemas.microsoft.com/office/powerpoint/2010/main" val="13256869"/>
              </p:ext>
            </p:extLst>
          </p:nvPr>
        </p:nvGraphicFramePr>
        <p:xfrm>
          <a:off x="446567" y="1233379"/>
          <a:ext cx="10909005" cy="5497748"/>
        </p:xfrm>
        <a:graphic>
          <a:graphicData uri="http://schemas.openxmlformats.org/drawingml/2006/table">
            <a:tbl>
              <a:tblPr firstRow="1" firstCol="1" bandRow="1">
                <a:tableStyleId>{5C22544A-7EE6-4342-B048-85BDC9FD1C3A}</a:tableStyleId>
              </a:tblPr>
              <a:tblGrid>
                <a:gridCol w="2395722"/>
                <a:gridCol w="8513283"/>
              </a:tblGrid>
              <a:tr h="287675">
                <a:tc>
                  <a:txBody>
                    <a:bodyPr/>
                    <a:lstStyle/>
                    <a:p>
                      <a:pPr algn="just">
                        <a:lnSpc>
                          <a:spcPct val="150000"/>
                        </a:lnSpc>
                        <a:spcAft>
                          <a:spcPts val="0"/>
                        </a:spcAft>
                      </a:pPr>
                      <a:r>
                        <a:rPr lang="en-GB" sz="1600">
                          <a:solidFill>
                            <a:schemeClr val="tx1"/>
                          </a:solidFill>
                          <a:effectLst/>
                          <a:latin typeface="Times New Roman" panose="02020603050405020304" pitchFamily="18" charset="0"/>
                          <a:cs typeface="Times New Roman" panose="02020603050405020304" pitchFamily="18" charset="0"/>
                        </a:rPr>
                        <a:t>Factors </a:t>
                      </a:r>
                      <a:endParaRPr lang="en-GB" sz="1600">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endParaRPr>
                    </a:p>
                  </a:txBody>
                  <a:tcPr marL="60647" marR="60647" marT="0" marB="0"/>
                </a:tc>
                <a:tc>
                  <a:txBody>
                    <a:bodyPr/>
                    <a:lstStyle/>
                    <a:p>
                      <a:pPr algn="just">
                        <a:lnSpc>
                          <a:spcPct val="150000"/>
                        </a:lnSpc>
                        <a:spcAft>
                          <a:spcPts val="0"/>
                        </a:spcAft>
                      </a:pPr>
                      <a:r>
                        <a:rPr lang="en-GB" sz="1600">
                          <a:solidFill>
                            <a:schemeClr val="tx1"/>
                          </a:solidFill>
                          <a:effectLst/>
                          <a:latin typeface="Times New Roman" panose="02020603050405020304" pitchFamily="18" charset="0"/>
                          <a:cs typeface="Times New Roman" panose="02020603050405020304" pitchFamily="18" charset="0"/>
                        </a:rPr>
                        <a:t>Impacts </a:t>
                      </a:r>
                      <a:endParaRPr lang="en-GB" sz="1600">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endParaRPr>
                    </a:p>
                  </a:txBody>
                  <a:tcPr marL="60647" marR="60647" marT="0" marB="0"/>
                </a:tc>
              </a:tr>
              <a:tr h="1156931">
                <a:tc>
                  <a:txBody>
                    <a:bodyPr/>
                    <a:lstStyle/>
                    <a:p>
                      <a:pPr algn="just">
                        <a:lnSpc>
                          <a:spcPct val="150000"/>
                        </a:lnSpc>
                        <a:spcAft>
                          <a:spcPts val="0"/>
                        </a:spcAft>
                      </a:pPr>
                      <a:r>
                        <a:rPr lang="en-GB" sz="1600">
                          <a:solidFill>
                            <a:schemeClr val="tx1"/>
                          </a:solidFill>
                          <a:effectLst/>
                          <a:latin typeface="Times New Roman" panose="02020603050405020304" pitchFamily="18" charset="0"/>
                          <a:cs typeface="Times New Roman" panose="02020603050405020304" pitchFamily="18" charset="0"/>
                        </a:rPr>
                        <a:t>Political Factors</a:t>
                      </a:r>
                      <a:endParaRPr lang="en-GB" sz="1600">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endParaRPr>
                    </a:p>
                  </a:txBody>
                  <a:tcPr marL="60647" marR="60647" marT="0" marB="0"/>
                </a:tc>
                <a:tc>
                  <a:txBody>
                    <a:bodyPr/>
                    <a:lstStyle/>
                    <a:p>
                      <a:pPr algn="just">
                        <a:lnSpc>
                          <a:spcPct val="150000"/>
                        </a:lnSpc>
                        <a:spcAft>
                          <a:spcPts val="0"/>
                        </a:spcAft>
                      </a:pPr>
                      <a:r>
                        <a:rPr lang="en-GB" sz="1600">
                          <a:solidFill>
                            <a:schemeClr val="tx1"/>
                          </a:solidFill>
                          <a:effectLst/>
                          <a:latin typeface="Times New Roman" panose="02020603050405020304" pitchFamily="18" charset="0"/>
                          <a:cs typeface="Times New Roman" panose="02020603050405020304" pitchFamily="18" charset="0"/>
                        </a:rPr>
                        <a:t>Change in interest rate and Brexit affected important of flowers from other countries which increased supply chain complexity and costs (Vandenbussche, Connell, and Simons, 2022). </a:t>
                      </a:r>
                      <a:endParaRPr lang="en-GB" sz="1600">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endParaRPr>
                    </a:p>
                  </a:txBody>
                  <a:tcPr marL="60647" marR="60647" marT="0" marB="0"/>
                </a:tc>
              </a:tr>
              <a:tr h="858737">
                <a:tc>
                  <a:txBody>
                    <a:bodyPr/>
                    <a:lstStyle/>
                    <a:p>
                      <a:pPr algn="just">
                        <a:lnSpc>
                          <a:spcPct val="150000"/>
                        </a:lnSpc>
                        <a:spcAft>
                          <a:spcPts val="0"/>
                        </a:spcAft>
                      </a:pPr>
                      <a:r>
                        <a:rPr lang="en-GB" sz="1600">
                          <a:solidFill>
                            <a:schemeClr val="tx1"/>
                          </a:solidFill>
                          <a:effectLst/>
                          <a:latin typeface="Times New Roman" panose="02020603050405020304" pitchFamily="18" charset="0"/>
                          <a:cs typeface="Times New Roman" panose="02020603050405020304" pitchFamily="18" charset="0"/>
                        </a:rPr>
                        <a:t>Economic Factors </a:t>
                      </a:r>
                      <a:endParaRPr lang="en-GB" sz="1600">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endParaRPr>
                    </a:p>
                  </a:txBody>
                  <a:tcPr marL="60647" marR="60647" marT="0" marB="0"/>
                </a:tc>
                <a:tc>
                  <a:txBody>
                    <a:bodyPr/>
                    <a:lstStyle/>
                    <a:p>
                      <a:pPr algn="just">
                        <a:lnSpc>
                          <a:spcPct val="150000"/>
                        </a:lnSpc>
                        <a:spcAft>
                          <a:spcPts val="0"/>
                        </a:spcAft>
                      </a:pPr>
                      <a:r>
                        <a:rPr lang="en-GB" sz="1600" dirty="0">
                          <a:solidFill>
                            <a:schemeClr val="tx1"/>
                          </a:solidFill>
                          <a:effectLst/>
                          <a:latin typeface="Times New Roman" panose="02020603050405020304" pitchFamily="18" charset="0"/>
                          <a:cs typeface="Times New Roman" panose="02020603050405020304" pitchFamily="18" charset="0"/>
                        </a:rPr>
                        <a:t>Customers majorly focuses on price and luxury flowers impact their budget, and they also compare services online for better prices.  </a:t>
                      </a:r>
                      <a:endParaRPr lang="en-GB" sz="1600" dirty="0">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endParaRPr>
                    </a:p>
                  </a:txBody>
                  <a:tcPr marL="60647" marR="60647" marT="0" marB="0"/>
                </a:tc>
              </a:tr>
              <a:tr h="575350">
                <a:tc>
                  <a:txBody>
                    <a:bodyPr/>
                    <a:lstStyle/>
                    <a:p>
                      <a:pPr algn="just">
                        <a:lnSpc>
                          <a:spcPct val="150000"/>
                        </a:lnSpc>
                        <a:spcAft>
                          <a:spcPts val="0"/>
                        </a:spcAft>
                      </a:pPr>
                      <a:r>
                        <a:rPr lang="en-GB" sz="1600">
                          <a:solidFill>
                            <a:schemeClr val="tx1"/>
                          </a:solidFill>
                          <a:effectLst/>
                          <a:latin typeface="Times New Roman" panose="02020603050405020304" pitchFamily="18" charset="0"/>
                          <a:cs typeface="Times New Roman" panose="02020603050405020304" pitchFamily="18" charset="0"/>
                        </a:rPr>
                        <a:t>Social Factors </a:t>
                      </a:r>
                      <a:endParaRPr lang="en-GB" sz="1600">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endParaRPr>
                    </a:p>
                  </a:txBody>
                  <a:tcPr marL="60647" marR="60647" marT="0" marB="0"/>
                </a:tc>
                <a:tc>
                  <a:txBody>
                    <a:bodyPr/>
                    <a:lstStyle/>
                    <a:p>
                      <a:pPr algn="just">
                        <a:lnSpc>
                          <a:spcPct val="150000"/>
                        </a:lnSpc>
                        <a:spcAft>
                          <a:spcPts val="0"/>
                        </a:spcAft>
                      </a:pPr>
                      <a:r>
                        <a:rPr lang="en-GB" sz="1600" dirty="0">
                          <a:solidFill>
                            <a:schemeClr val="tx1"/>
                          </a:solidFill>
                          <a:effectLst/>
                          <a:latin typeface="Times New Roman" panose="02020603050405020304" pitchFamily="18" charset="0"/>
                          <a:cs typeface="Times New Roman" panose="02020603050405020304" pitchFamily="18" charset="0"/>
                        </a:rPr>
                        <a:t>Modern customers prefer convenience and they prefer online services to easy accessibility. </a:t>
                      </a:r>
                      <a:endParaRPr lang="en-GB" sz="1600" dirty="0">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endParaRPr>
                    </a:p>
                  </a:txBody>
                  <a:tcPr marL="60647" marR="60647" marT="0" marB="0"/>
                </a:tc>
              </a:tr>
              <a:tr h="863024">
                <a:tc>
                  <a:txBody>
                    <a:bodyPr/>
                    <a:lstStyle/>
                    <a:p>
                      <a:pPr algn="just">
                        <a:lnSpc>
                          <a:spcPct val="150000"/>
                        </a:lnSpc>
                        <a:spcAft>
                          <a:spcPts val="0"/>
                        </a:spcAft>
                      </a:pPr>
                      <a:r>
                        <a:rPr lang="en-GB" sz="1600">
                          <a:solidFill>
                            <a:schemeClr val="tx1"/>
                          </a:solidFill>
                          <a:effectLst/>
                          <a:latin typeface="Times New Roman" panose="02020603050405020304" pitchFamily="18" charset="0"/>
                          <a:cs typeface="Times New Roman" panose="02020603050405020304" pitchFamily="18" charset="0"/>
                        </a:rPr>
                        <a:t>Technological Factors </a:t>
                      </a:r>
                      <a:endParaRPr lang="en-GB" sz="1600">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endParaRPr>
                    </a:p>
                  </a:txBody>
                  <a:tcPr marL="60647" marR="60647" marT="0" marB="0"/>
                </a:tc>
                <a:tc>
                  <a:txBody>
                    <a:bodyPr/>
                    <a:lstStyle/>
                    <a:p>
                      <a:pPr algn="just">
                        <a:lnSpc>
                          <a:spcPct val="150000"/>
                        </a:lnSpc>
                        <a:spcAft>
                          <a:spcPts val="0"/>
                        </a:spcAft>
                      </a:pPr>
                      <a:r>
                        <a:rPr lang="en-GB" sz="1600">
                          <a:solidFill>
                            <a:schemeClr val="tx1"/>
                          </a:solidFill>
                          <a:effectLst/>
                          <a:latin typeface="Times New Roman" panose="02020603050405020304" pitchFamily="18" charset="0"/>
                          <a:cs typeface="Times New Roman" panose="02020603050405020304" pitchFamily="18" charset="0"/>
                        </a:rPr>
                        <a:t>E-commerce business is rapidly growing and it also effectively attract large customers through digital and social media platforms (Khrais, and Gabbori, 2023). </a:t>
                      </a:r>
                      <a:endParaRPr lang="en-GB" sz="1600">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endParaRPr>
                    </a:p>
                  </a:txBody>
                  <a:tcPr marL="60647" marR="60647" marT="0" marB="0"/>
                </a:tc>
              </a:tr>
              <a:tr h="863024">
                <a:tc>
                  <a:txBody>
                    <a:bodyPr/>
                    <a:lstStyle/>
                    <a:p>
                      <a:pPr algn="just">
                        <a:lnSpc>
                          <a:spcPct val="150000"/>
                        </a:lnSpc>
                        <a:spcAft>
                          <a:spcPts val="0"/>
                        </a:spcAft>
                      </a:pPr>
                      <a:r>
                        <a:rPr lang="en-GB" sz="1600">
                          <a:solidFill>
                            <a:schemeClr val="tx1"/>
                          </a:solidFill>
                          <a:effectLst/>
                          <a:latin typeface="Times New Roman" panose="02020603050405020304" pitchFamily="18" charset="0"/>
                          <a:cs typeface="Times New Roman" panose="02020603050405020304" pitchFamily="18" charset="0"/>
                        </a:rPr>
                        <a:t>Environmental Factors </a:t>
                      </a:r>
                      <a:endParaRPr lang="en-GB" sz="1600">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endParaRPr>
                    </a:p>
                  </a:txBody>
                  <a:tcPr marL="60647" marR="60647" marT="0" marB="0"/>
                </a:tc>
                <a:tc>
                  <a:txBody>
                    <a:bodyPr/>
                    <a:lstStyle/>
                    <a:p>
                      <a:pPr algn="just">
                        <a:lnSpc>
                          <a:spcPct val="150000"/>
                        </a:lnSpc>
                        <a:spcAft>
                          <a:spcPts val="0"/>
                        </a:spcAft>
                      </a:pPr>
                      <a:r>
                        <a:rPr lang="en-GB" sz="1600">
                          <a:solidFill>
                            <a:schemeClr val="tx1"/>
                          </a:solidFill>
                          <a:effectLst/>
                          <a:latin typeface="Times New Roman" panose="02020603050405020304" pitchFamily="18" charset="0"/>
                          <a:cs typeface="Times New Roman" panose="02020603050405020304" pitchFamily="18" charset="0"/>
                        </a:rPr>
                        <a:t>Customers increased their focus on sustainability and sustainable products and services majorly cost more amount which affect company’s profitability.  </a:t>
                      </a:r>
                      <a:endParaRPr lang="en-GB" sz="1600">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endParaRPr>
                    </a:p>
                  </a:txBody>
                  <a:tcPr marL="60647" marR="60647" marT="0" marB="0"/>
                </a:tc>
              </a:tr>
              <a:tr h="858737">
                <a:tc>
                  <a:txBody>
                    <a:bodyPr/>
                    <a:lstStyle/>
                    <a:p>
                      <a:pPr algn="just">
                        <a:lnSpc>
                          <a:spcPct val="150000"/>
                        </a:lnSpc>
                        <a:spcAft>
                          <a:spcPts val="0"/>
                        </a:spcAft>
                      </a:pPr>
                      <a:r>
                        <a:rPr lang="en-GB" sz="1600">
                          <a:solidFill>
                            <a:schemeClr val="tx1"/>
                          </a:solidFill>
                          <a:effectLst/>
                          <a:latin typeface="Times New Roman" panose="02020603050405020304" pitchFamily="18" charset="0"/>
                          <a:cs typeface="Times New Roman" panose="02020603050405020304" pitchFamily="18" charset="0"/>
                        </a:rPr>
                        <a:t>Legal Factors </a:t>
                      </a:r>
                      <a:endParaRPr lang="en-GB" sz="1600">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endParaRPr>
                    </a:p>
                  </a:txBody>
                  <a:tcPr marL="60647" marR="60647" marT="0" marB="0"/>
                </a:tc>
                <a:tc>
                  <a:txBody>
                    <a:bodyPr/>
                    <a:lstStyle/>
                    <a:p>
                      <a:pPr algn="just">
                        <a:lnSpc>
                          <a:spcPct val="150000"/>
                        </a:lnSpc>
                        <a:spcAft>
                          <a:spcPts val="0"/>
                        </a:spcAft>
                      </a:pPr>
                      <a:r>
                        <a:rPr lang="en-GB" sz="1600" dirty="0">
                          <a:solidFill>
                            <a:schemeClr val="tx1"/>
                          </a:solidFill>
                          <a:effectLst/>
                          <a:latin typeface="Times New Roman" panose="02020603050405020304" pitchFamily="18" charset="0"/>
                          <a:cs typeface="Times New Roman" panose="02020603050405020304" pitchFamily="18" charset="0"/>
                        </a:rPr>
                        <a:t>Change in environmental and labour laws highly affect physical stores to maintain sustainability and manage different tasks.  </a:t>
                      </a:r>
                      <a:endParaRPr lang="en-GB" sz="1600" dirty="0">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endParaRPr>
                    </a:p>
                  </a:txBody>
                  <a:tcPr marL="60647" marR="60647" marT="0" marB="0"/>
                </a:tc>
              </a:tr>
            </a:tbl>
          </a:graphicData>
        </a:graphic>
      </p:graphicFrame>
    </p:spTree>
    <p:extLst>
      <p:ext uri="{BB962C8B-B14F-4D97-AF65-F5344CB8AC3E}">
        <p14:creationId xmlns:p14="http://schemas.microsoft.com/office/powerpoint/2010/main" val="4095986885"/>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a:xfrm>
            <a:off x="1603880" y="306870"/>
            <a:ext cx="7816567" cy="840796"/>
          </a:xfrm>
        </p:spPr>
        <p:txBody>
          <a:bodyPr>
            <a:noAutofit/>
          </a:bodyPr>
          <a:lstStyle/>
          <a:p>
            <a:r>
              <a:rPr lang="en-GB" sz="4400" b="1" dirty="0">
                <a:solidFill>
                  <a:schemeClr val="tx1"/>
                </a:solidFill>
                <a:latin typeface="Times New Roman" panose="02020603050405020304" pitchFamily="18" charset="0"/>
                <a:cs typeface="Times New Roman" panose="02020603050405020304" pitchFamily="18" charset="0"/>
              </a:rPr>
              <a:t>Cause-and-Effect </a:t>
            </a:r>
            <a:r>
              <a:rPr lang="en-GB" sz="4400" b="1" dirty="0" smtClean="0">
                <a:solidFill>
                  <a:schemeClr val="tx1"/>
                </a:solidFill>
                <a:latin typeface="Times New Roman" panose="02020603050405020304" pitchFamily="18" charset="0"/>
                <a:cs typeface="Times New Roman" panose="02020603050405020304" pitchFamily="18" charset="0"/>
              </a:rPr>
              <a:t>model</a:t>
            </a:r>
            <a:endParaRPr lang="en-GB" sz="4400" dirty="0">
              <a:solidFill>
                <a:schemeClr val="tx1"/>
              </a:solidFill>
              <a:latin typeface="Times New Roman" panose="02020603050405020304" pitchFamily="18" charset="0"/>
              <a:cs typeface="Times New Roman" panose="02020603050405020304" pitchFamily="18" charset="0"/>
            </a:endParaRPr>
          </a:p>
        </p:txBody>
      </p:sp>
      <p:sp>
        <p:nvSpPr>
          <p:cNvPr id="5" name="Content Placeholder 4"/>
          <p:cNvSpPr>
            <a:spLocks noGrp="1"/>
          </p:cNvSpPr>
          <p:nvPr>
            <p:ph idx="1"/>
          </p:nvPr>
        </p:nvSpPr>
        <p:spPr>
          <a:xfrm>
            <a:off x="877157" y="1331168"/>
            <a:ext cx="5584404" cy="5190930"/>
          </a:xfrm>
        </p:spPr>
        <p:txBody>
          <a:bodyPr>
            <a:normAutofit/>
          </a:bodyPr>
          <a:lstStyle/>
          <a:p>
            <a:pPr algn="just">
              <a:lnSpc>
                <a:spcPct val="150000"/>
              </a:lnSpc>
            </a:pPr>
            <a:r>
              <a:rPr lang="en-GB" dirty="0">
                <a:solidFill>
                  <a:schemeClr val="tx1"/>
                </a:solidFill>
                <a:latin typeface="Times New Roman" panose="02020603050405020304" pitchFamily="18" charset="0"/>
                <a:cs typeface="Times New Roman" panose="02020603050405020304" pitchFamily="18" charset="0"/>
              </a:rPr>
              <a:t>Cause-and-effect model is effective strategy which help to test and analyse particular factor and situation to effectively identify root causes for problem, and it also include important factors such as methods, machines, materials, measurement and mother-nature for better understanding (</a:t>
            </a:r>
            <a:r>
              <a:rPr lang="en-GB" dirty="0" err="1">
                <a:solidFill>
                  <a:schemeClr val="tx1"/>
                </a:solidFill>
                <a:latin typeface="Times New Roman" panose="02020603050405020304" pitchFamily="18" charset="0"/>
                <a:cs typeface="Times New Roman" panose="02020603050405020304" pitchFamily="18" charset="0"/>
              </a:rPr>
              <a:t>Sturmberg</a:t>
            </a:r>
            <a:r>
              <a:rPr lang="en-GB" dirty="0">
                <a:solidFill>
                  <a:schemeClr val="tx1"/>
                </a:solidFill>
                <a:latin typeface="Times New Roman" panose="02020603050405020304" pitchFamily="18" charset="0"/>
                <a:cs typeface="Times New Roman" panose="02020603050405020304" pitchFamily="18" charset="0"/>
              </a:rPr>
              <a:t>, and Marcum, 2024). </a:t>
            </a:r>
          </a:p>
          <a:p>
            <a:pPr algn="just">
              <a:lnSpc>
                <a:spcPct val="150000"/>
              </a:lnSpc>
            </a:pPr>
            <a:endParaRPr lang="en-GB" dirty="0">
              <a:solidFill>
                <a:schemeClr val="tx1"/>
              </a:solidFill>
              <a:latin typeface="Times New Roman" panose="02020603050405020304" pitchFamily="18" charset="0"/>
              <a:cs typeface="Times New Roman" panose="02020603050405020304" pitchFamily="18" charset="0"/>
            </a:endParaRPr>
          </a:p>
        </p:txBody>
      </p:sp>
      <p:pic>
        <p:nvPicPr>
          <p:cNvPr id="2" name="Picture 1"/>
          <p:cNvPicPr>
            <a:picLocks noChangeAspect="1"/>
          </p:cNvPicPr>
          <p:nvPr/>
        </p:nvPicPr>
        <p:blipFill>
          <a:blip r:embed="rId3"/>
          <a:stretch>
            <a:fillRect/>
          </a:stretch>
        </p:blipFill>
        <p:spPr>
          <a:xfrm>
            <a:off x="7003472" y="2306781"/>
            <a:ext cx="4765314" cy="2679181"/>
          </a:xfrm>
          <a:prstGeom prst="rect">
            <a:avLst/>
          </a:prstGeom>
        </p:spPr>
      </p:pic>
    </p:spTree>
    <p:extLst>
      <p:ext uri="{BB962C8B-B14F-4D97-AF65-F5344CB8AC3E}">
        <p14:creationId xmlns:p14="http://schemas.microsoft.com/office/powerpoint/2010/main" val="3425731729"/>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a:xfrm>
            <a:off x="1603880" y="306870"/>
            <a:ext cx="5580691" cy="840796"/>
          </a:xfrm>
        </p:spPr>
        <p:txBody>
          <a:bodyPr>
            <a:normAutofit/>
          </a:bodyPr>
          <a:lstStyle/>
          <a:p>
            <a:r>
              <a:rPr lang="en-GB" sz="4400" b="1" dirty="0">
                <a:solidFill>
                  <a:schemeClr val="tx1"/>
                </a:solidFill>
                <a:latin typeface="Times New Roman" panose="02020603050405020304" pitchFamily="18" charset="0"/>
                <a:cs typeface="Times New Roman" panose="02020603050405020304" pitchFamily="18" charset="0"/>
              </a:rPr>
              <a:t>Application</a:t>
            </a:r>
          </a:p>
        </p:txBody>
      </p:sp>
      <p:graphicFrame>
        <p:nvGraphicFramePr>
          <p:cNvPr id="2" name="Table 1"/>
          <p:cNvGraphicFramePr>
            <a:graphicFrameLocks noGrp="1"/>
          </p:cNvGraphicFramePr>
          <p:nvPr>
            <p:extLst>
              <p:ext uri="{D42A27DB-BD31-4B8C-83A1-F6EECF244321}">
                <p14:modId xmlns:p14="http://schemas.microsoft.com/office/powerpoint/2010/main" val="1864086263"/>
              </p:ext>
            </p:extLst>
          </p:nvPr>
        </p:nvGraphicFramePr>
        <p:xfrm>
          <a:off x="765543" y="1212115"/>
          <a:ext cx="10611296" cy="5368397"/>
        </p:xfrm>
        <a:graphic>
          <a:graphicData uri="http://schemas.openxmlformats.org/drawingml/2006/table">
            <a:tbl>
              <a:tblPr firstRow="1" firstCol="1" bandRow="1">
                <a:tableStyleId>{5C22544A-7EE6-4342-B048-85BDC9FD1C3A}</a:tableStyleId>
              </a:tblPr>
              <a:tblGrid>
                <a:gridCol w="2652824"/>
                <a:gridCol w="2652824"/>
                <a:gridCol w="2652824"/>
                <a:gridCol w="2652824"/>
              </a:tblGrid>
              <a:tr h="286468">
                <a:tc>
                  <a:txBody>
                    <a:bodyPr/>
                    <a:lstStyle/>
                    <a:p>
                      <a:pPr algn="just">
                        <a:lnSpc>
                          <a:spcPct val="150000"/>
                        </a:lnSpc>
                        <a:spcAft>
                          <a:spcPts val="0"/>
                        </a:spcAft>
                      </a:pPr>
                      <a:r>
                        <a:rPr lang="en-GB" sz="1600">
                          <a:solidFill>
                            <a:schemeClr val="tx1"/>
                          </a:solidFill>
                          <a:effectLst/>
                          <a:latin typeface="Times New Roman" panose="02020603050405020304" pitchFamily="18" charset="0"/>
                          <a:cs typeface="Times New Roman" panose="02020603050405020304" pitchFamily="18" charset="0"/>
                        </a:rPr>
                        <a:t>Methods </a:t>
                      </a:r>
                      <a:endParaRPr lang="en-GB" sz="1600">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tc>
                <a:tc>
                  <a:txBody>
                    <a:bodyPr/>
                    <a:lstStyle/>
                    <a:p>
                      <a:pPr algn="just">
                        <a:lnSpc>
                          <a:spcPct val="150000"/>
                        </a:lnSpc>
                        <a:spcAft>
                          <a:spcPts val="0"/>
                        </a:spcAft>
                      </a:pPr>
                      <a:r>
                        <a:rPr lang="en-GB" sz="1600">
                          <a:solidFill>
                            <a:schemeClr val="tx1"/>
                          </a:solidFill>
                          <a:effectLst/>
                          <a:latin typeface="Times New Roman" panose="02020603050405020304" pitchFamily="18" charset="0"/>
                          <a:cs typeface="Times New Roman" panose="02020603050405020304" pitchFamily="18" charset="0"/>
                        </a:rPr>
                        <a:t>Machines </a:t>
                      </a:r>
                      <a:endParaRPr lang="en-GB" sz="1600">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tc>
                <a:tc>
                  <a:txBody>
                    <a:bodyPr/>
                    <a:lstStyle/>
                    <a:p>
                      <a:pPr algn="just">
                        <a:lnSpc>
                          <a:spcPct val="150000"/>
                        </a:lnSpc>
                        <a:spcAft>
                          <a:spcPts val="0"/>
                        </a:spcAft>
                      </a:pPr>
                      <a:r>
                        <a:rPr lang="en-GB" sz="1600">
                          <a:solidFill>
                            <a:schemeClr val="tx1"/>
                          </a:solidFill>
                          <a:effectLst/>
                          <a:latin typeface="Times New Roman" panose="02020603050405020304" pitchFamily="18" charset="0"/>
                          <a:cs typeface="Times New Roman" panose="02020603050405020304" pitchFamily="18" charset="0"/>
                        </a:rPr>
                        <a:t>Manpower  </a:t>
                      </a:r>
                      <a:endParaRPr lang="en-GB" sz="1600">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tc>
                <a:tc rowSpan="7">
                  <a:txBody>
                    <a:bodyPr/>
                    <a:lstStyle/>
                    <a:p>
                      <a:pPr algn="just">
                        <a:lnSpc>
                          <a:spcPct val="150000"/>
                        </a:lnSpc>
                        <a:spcAft>
                          <a:spcPts val="0"/>
                        </a:spcAft>
                      </a:pPr>
                      <a:r>
                        <a:rPr lang="en-GB" sz="1600">
                          <a:solidFill>
                            <a:schemeClr val="tx1"/>
                          </a:solidFill>
                          <a:effectLst/>
                          <a:latin typeface="Times New Roman" panose="02020603050405020304" pitchFamily="18" charset="0"/>
                          <a:cs typeface="Times New Roman" panose="02020603050405020304" pitchFamily="18" charset="0"/>
                        </a:rPr>
                        <a:t>Online Presence,</a:t>
                      </a:r>
                    </a:p>
                    <a:p>
                      <a:pPr algn="just">
                        <a:lnSpc>
                          <a:spcPct val="150000"/>
                        </a:lnSpc>
                        <a:spcAft>
                          <a:spcPts val="0"/>
                        </a:spcAft>
                      </a:pPr>
                      <a:r>
                        <a:rPr lang="en-GB" sz="1600">
                          <a:solidFill>
                            <a:schemeClr val="tx1"/>
                          </a:solidFill>
                          <a:effectLst/>
                          <a:latin typeface="Times New Roman" panose="02020603050405020304" pitchFamily="18" charset="0"/>
                          <a:cs typeface="Times New Roman" panose="02020603050405020304" pitchFamily="18" charset="0"/>
                        </a:rPr>
                        <a:t>Customer traffic and footfall and</a:t>
                      </a:r>
                    </a:p>
                    <a:p>
                      <a:pPr algn="just">
                        <a:lnSpc>
                          <a:spcPct val="150000"/>
                        </a:lnSpc>
                        <a:spcAft>
                          <a:spcPts val="0"/>
                        </a:spcAft>
                      </a:pPr>
                      <a:r>
                        <a:rPr lang="en-GB" sz="1600">
                          <a:solidFill>
                            <a:schemeClr val="tx1"/>
                          </a:solidFill>
                          <a:effectLst/>
                          <a:latin typeface="Times New Roman" panose="02020603050405020304" pitchFamily="18" charset="0"/>
                          <a:cs typeface="Times New Roman" panose="02020603050405020304" pitchFamily="18" charset="0"/>
                        </a:rPr>
                        <a:t>Competitive market</a:t>
                      </a:r>
                      <a:endParaRPr lang="en-GB" sz="1600">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nchor="ctr"/>
                </a:tc>
              </a:tr>
              <a:tr h="1589144">
                <a:tc>
                  <a:txBody>
                    <a:bodyPr/>
                    <a:lstStyle/>
                    <a:p>
                      <a:pPr algn="just">
                        <a:lnSpc>
                          <a:spcPct val="150000"/>
                        </a:lnSpc>
                        <a:spcAft>
                          <a:spcPts val="0"/>
                        </a:spcAft>
                      </a:pPr>
                      <a:r>
                        <a:rPr lang="en-GB" sz="1600">
                          <a:solidFill>
                            <a:schemeClr val="tx1"/>
                          </a:solidFill>
                          <a:effectLst/>
                          <a:latin typeface="Times New Roman" panose="02020603050405020304" pitchFamily="18" charset="0"/>
                          <a:cs typeface="Times New Roman" panose="02020603050405020304" pitchFamily="18" charset="0"/>
                        </a:rPr>
                        <a:t>Dependency on word-of-mouth and no subscription services </a:t>
                      </a:r>
                      <a:endParaRPr lang="en-GB" sz="1600">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tc>
                <a:tc>
                  <a:txBody>
                    <a:bodyPr/>
                    <a:lstStyle/>
                    <a:p>
                      <a:pPr algn="just">
                        <a:lnSpc>
                          <a:spcPct val="150000"/>
                        </a:lnSpc>
                        <a:spcAft>
                          <a:spcPts val="0"/>
                        </a:spcAft>
                      </a:pPr>
                      <a:r>
                        <a:rPr lang="en-GB" sz="1600" dirty="0">
                          <a:solidFill>
                            <a:schemeClr val="tx1"/>
                          </a:solidFill>
                          <a:effectLst/>
                          <a:latin typeface="Times New Roman" panose="02020603050405020304" pitchFamily="18" charset="0"/>
                          <a:cs typeface="Times New Roman" panose="02020603050405020304" pitchFamily="18" charset="0"/>
                        </a:rPr>
                        <a:t>Outdated website and limited mobile payment options</a:t>
                      </a:r>
                      <a:endParaRPr lang="en-GB" sz="1600" dirty="0">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tc>
                <a:tc>
                  <a:txBody>
                    <a:bodyPr/>
                    <a:lstStyle/>
                    <a:p>
                      <a:pPr algn="just">
                        <a:lnSpc>
                          <a:spcPct val="150000"/>
                        </a:lnSpc>
                        <a:spcAft>
                          <a:spcPts val="0"/>
                        </a:spcAft>
                      </a:pPr>
                      <a:r>
                        <a:rPr lang="en-GB" sz="1600" dirty="0">
                          <a:solidFill>
                            <a:schemeClr val="tx1"/>
                          </a:solidFill>
                          <a:effectLst/>
                          <a:latin typeface="Times New Roman" panose="02020603050405020304" pitchFamily="18" charset="0"/>
                          <a:cs typeface="Times New Roman" panose="02020603050405020304" pitchFamily="18" charset="0"/>
                        </a:rPr>
                        <a:t>Limited digital marketing expertise </a:t>
                      </a:r>
                      <a:endParaRPr lang="en-GB" sz="1600" dirty="0">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tc>
                <a:tc vMerge="1">
                  <a:txBody>
                    <a:bodyPr/>
                    <a:lstStyle/>
                    <a:p>
                      <a:endParaRPr lang="en-GB"/>
                    </a:p>
                  </a:txBody>
                  <a:tcPr/>
                </a:tc>
              </a:tr>
              <a:tr h="937806">
                <a:tc>
                  <a:txBody>
                    <a:bodyPr/>
                    <a:lstStyle/>
                    <a:p>
                      <a:pPr algn="just">
                        <a:lnSpc>
                          <a:spcPct val="150000"/>
                        </a:lnSpc>
                        <a:spcAft>
                          <a:spcPts val="0"/>
                        </a:spcAft>
                      </a:pPr>
                      <a:r>
                        <a:rPr lang="en-GB" sz="1600">
                          <a:solidFill>
                            <a:schemeClr val="tx1"/>
                          </a:solidFill>
                          <a:effectLst/>
                          <a:latin typeface="Times New Roman" panose="02020603050405020304" pitchFamily="18" charset="0"/>
                          <a:cs typeface="Times New Roman" panose="02020603050405020304" pitchFamily="18" charset="0"/>
                        </a:rPr>
                        <a:t>Limited delivery services </a:t>
                      </a:r>
                      <a:endParaRPr lang="en-GB" sz="1600">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tc>
                <a:tc>
                  <a:txBody>
                    <a:bodyPr/>
                    <a:lstStyle/>
                    <a:p>
                      <a:pPr algn="just">
                        <a:lnSpc>
                          <a:spcPct val="150000"/>
                        </a:lnSpc>
                        <a:spcAft>
                          <a:spcPts val="0"/>
                        </a:spcAft>
                      </a:pPr>
                      <a:r>
                        <a:rPr lang="en-GB" sz="1600">
                          <a:solidFill>
                            <a:schemeClr val="tx1"/>
                          </a:solidFill>
                          <a:effectLst/>
                          <a:latin typeface="Times New Roman" panose="02020603050405020304" pitchFamily="18" charset="0"/>
                          <a:cs typeface="Times New Roman" panose="02020603050405020304" pitchFamily="18" charset="0"/>
                        </a:rPr>
                        <a:t>Poor SEO</a:t>
                      </a:r>
                      <a:endParaRPr lang="en-GB" sz="1600">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tc>
                <a:tc>
                  <a:txBody>
                    <a:bodyPr/>
                    <a:lstStyle/>
                    <a:p>
                      <a:pPr algn="just">
                        <a:lnSpc>
                          <a:spcPct val="150000"/>
                        </a:lnSpc>
                        <a:spcAft>
                          <a:spcPts val="0"/>
                        </a:spcAft>
                      </a:pPr>
                      <a:r>
                        <a:rPr lang="en-GB" sz="1600">
                          <a:solidFill>
                            <a:schemeClr val="tx1"/>
                          </a:solidFill>
                          <a:effectLst/>
                          <a:latin typeface="Times New Roman" panose="02020603050405020304" pitchFamily="18" charset="0"/>
                          <a:cs typeface="Times New Roman" panose="02020603050405020304" pitchFamily="18" charset="0"/>
                        </a:rPr>
                        <a:t>Limited use of social media platforms </a:t>
                      </a:r>
                      <a:endParaRPr lang="en-GB" sz="1600">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tc>
                <a:tc vMerge="1">
                  <a:txBody>
                    <a:bodyPr/>
                    <a:lstStyle/>
                    <a:p>
                      <a:endParaRPr lang="en-GB"/>
                    </a:p>
                  </a:txBody>
                  <a:tcPr/>
                </a:tc>
              </a:tr>
              <a:tr h="286468">
                <a:tc gridSpan="3">
                  <a:txBody>
                    <a:bodyPr/>
                    <a:lstStyle/>
                    <a:p>
                      <a:pPr algn="just">
                        <a:lnSpc>
                          <a:spcPct val="150000"/>
                        </a:lnSpc>
                        <a:spcAft>
                          <a:spcPts val="0"/>
                        </a:spcAft>
                      </a:pPr>
                      <a:r>
                        <a:rPr lang="en-GB" sz="1600">
                          <a:solidFill>
                            <a:schemeClr val="tx1"/>
                          </a:solidFill>
                          <a:effectLst/>
                          <a:latin typeface="Times New Roman" panose="02020603050405020304" pitchFamily="18" charset="0"/>
                          <a:cs typeface="Times New Roman" panose="02020603050405020304" pitchFamily="18" charset="0"/>
                        </a:rPr>
                        <a:t> </a:t>
                      </a:r>
                      <a:endParaRPr lang="en-GB" sz="1600">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tc>
                <a:tc hMerge="1">
                  <a:txBody>
                    <a:bodyPr/>
                    <a:lstStyle/>
                    <a:p>
                      <a:endParaRPr lang="en-GB"/>
                    </a:p>
                  </a:txBody>
                  <a:tcPr/>
                </a:tc>
                <a:tc hMerge="1">
                  <a:txBody>
                    <a:bodyPr/>
                    <a:lstStyle/>
                    <a:p>
                      <a:endParaRPr lang="en-GB"/>
                    </a:p>
                  </a:txBody>
                  <a:tcPr/>
                </a:tc>
                <a:tc vMerge="1">
                  <a:txBody>
                    <a:bodyPr/>
                    <a:lstStyle/>
                    <a:p>
                      <a:endParaRPr lang="en-GB"/>
                    </a:p>
                  </a:txBody>
                  <a:tcPr/>
                </a:tc>
              </a:tr>
              <a:tr h="286468">
                <a:tc>
                  <a:txBody>
                    <a:bodyPr/>
                    <a:lstStyle/>
                    <a:p>
                      <a:pPr algn="just">
                        <a:lnSpc>
                          <a:spcPct val="150000"/>
                        </a:lnSpc>
                        <a:spcAft>
                          <a:spcPts val="0"/>
                        </a:spcAft>
                      </a:pPr>
                      <a:r>
                        <a:rPr lang="en-GB" sz="1600">
                          <a:solidFill>
                            <a:schemeClr val="tx1"/>
                          </a:solidFill>
                          <a:effectLst/>
                          <a:latin typeface="Times New Roman" panose="02020603050405020304" pitchFamily="18" charset="0"/>
                          <a:cs typeface="Times New Roman" panose="02020603050405020304" pitchFamily="18" charset="0"/>
                        </a:rPr>
                        <a:t>Materials </a:t>
                      </a:r>
                      <a:endParaRPr lang="en-GB" sz="1600">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tc>
                <a:tc>
                  <a:txBody>
                    <a:bodyPr/>
                    <a:lstStyle/>
                    <a:p>
                      <a:pPr algn="just">
                        <a:lnSpc>
                          <a:spcPct val="150000"/>
                        </a:lnSpc>
                        <a:spcAft>
                          <a:spcPts val="0"/>
                        </a:spcAft>
                      </a:pPr>
                      <a:r>
                        <a:rPr lang="en-GB" sz="1600">
                          <a:solidFill>
                            <a:schemeClr val="tx1"/>
                          </a:solidFill>
                          <a:effectLst/>
                          <a:latin typeface="Times New Roman" panose="02020603050405020304" pitchFamily="18" charset="0"/>
                          <a:cs typeface="Times New Roman" panose="02020603050405020304" pitchFamily="18" charset="0"/>
                        </a:rPr>
                        <a:t>Measurement </a:t>
                      </a:r>
                      <a:endParaRPr lang="en-GB" sz="1600">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tc>
                <a:tc>
                  <a:txBody>
                    <a:bodyPr/>
                    <a:lstStyle/>
                    <a:p>
                      <a:pPr algn="just">
                        <a:lnSpc>
                          <a:spcPct val="150000"/>
                        </a:lnSpc>
                        <a:spcAft>
                          <a:spcPts val="0"/>
                        </a:spcAft>
                      </a:pPr>
                      <a:r>
                        <a:rPr lang="en-GB" sz="1600">
                          <a:solidFill>
                            <a:schemeClr val="tx1"/>
                          </a:solidFill>
                          <a:effectLst/>
                          <a:latin typeface="Times New Roman" panose="02020603050405020304" pitchFamily="18" charset="0"/>
                          <a:cs typeface="Times New Roman" panose="02020603050405020304" pitchFamily="18" charset="0"/>
                        </a:rPr>
                        <a:t>Mother Nature </a:t>
                      </a:r>
                      <a:endParaRPr lang="en-GB" sz="1600">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tc>
                <a:tc vMerge="1">
                  <a:txBody>
                    <a:bodyPr/>
                    <a:lstStyle/>
                    <a:p>
                      <a:endParaRPr lang="en-GB"/>
                    </a:p>
                  </a:txBody>
                  <a:tcPr/>
                </a:tc>
              </a:tr>
              <a:tr h="937806">
                <a:tc>
                  <a:txBody>
                    <a:bodyPr/>
                    <a:lstStyle/>
                    <a:p>
                      <a:pPr algn="just">
                        <a:lnSpc>
                          <a:spcPct val="150000"/>
                        </a:lnSpc>
                        <a:spcAft>
                          <a:spcPts val="0"/>
                        </a:spcAft>
                      </a:pPr>
                      <a:r>
                        <a:rPr lang="en-GB" sz="1600">
                          <a:solidFill>
                            <a:schemeClr val="tx1"/>
                          </a:solidFill>
                          <a:effectLst/>
                          <a:latin typeface="Times New Roman" panose="02020603050405020304" pitchFamily="18" charset="0"/>
                          <a:cs typeface="Times New Roman" panose="02020603050405020304" pitchFamily="18" charset="0"/>
                        </a:rPr>
                        <a:t>High cost of Flowers </a:t>
                      </a:r>
                      <a:endParaRPr lang="en-GB" sz="1600">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tc>
                <a:tc>
                  <a:txBody>
                    <a:bodyPr/>
                    <a:lstStyle/>
                    <a:p>
                      <a:pPr algn="just">
                        <a:lnSpc>
                          <a:spcPct val="150000"/>
                        </a:lnSpc>
                        <a:spcAft>
                          <a:spcPts val="0"/>
                        </a:spcAft>
                      </a:pPr>
                      <a:r>
                        <a:rPr lang="en-GB" sz="1600">
                          <a:solidFill>
                            <a:schemeClr val="tx1"/>
                          </a:solidFill>
                          <a:effectLst/>
                          <a:latin typeface="Times New Roman" panose="02020603050405020304" pitchFamily="18" charset="0"/>
                          <a:cs typeface="Times New Roman" panose="02020603050405020304" pitchFamily="18" charset="0"/>
                        </a:rPr>
                        <a:t>Reduction in customer retention </a:t>
                      </a:r>
                      <a:endParaRPr lang="en-GB" sz="1600">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tc>
                <a:tc>
                  <a:txBody>
                    <a:bodyPr/>
                    <a:lstStyle/>
                    <a:p>
                      <a:pPr algn="just">
                        <a:lnSpc>
                          <a:spcPct val="150000"/>
                        </a:lnSpc>
                        <a:spcAft>
                          <a:spcPts val="0"/>
                        </a:spcAft>
                      </a:pPr>
                      <a:r>
                        <a:rPr lang="en-GB" sz="1600">
                          <a:solidFill>
                            <a:schemeClr val="tx1"/>
                          </a:solidFill>
                          <a:effectLst/>
                          <a:latin typeface="Times New Roman" panose="02020603050405020304" pitchFamily="18" charset="0"/>
                          <a:cs typeface="Times New Roman" panose="02020603050405020304" pitchFamily="18" charset="0"/>
                        </a:rPr>
                        <a:t>Street customer decline </a:t>
                      </a:r>
                      <a:endParaRPr lang="en-GB" sz="1600">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tc>
                <a:tc vMerge="1">
                  <a:txBody>
                    <a:bodyPr/>
                    <a:lstStyle/>
                    <a:p>
                      <a:endParaRPr lang="en-GB"/>
                    </a:p>
                  </a:txBody>
                  <a:tcPr/>
                </a:tc>
              </a:tr>
              <a:tr h="937806">
                <a:tc>
                  <a:txBody>
                    <a:bodyPr/>
                    <a:lstStyle/>
                    <a:p>
                      <a:pPr algn="just">
                        <a:lnSpc>
                          <a:spcPct val="150000"/>
                        </a:lnSpc>
                        <a:spcAft>
                          <a:spcPts val="0"/>
                        </a:spcAft>
                      </a:pPr>
                      <a:r>
                        <a:rPr lang="en-GB" sz="1600">
                          <a:solidFill>
                            <a:schemeClr val="tx1"/>
                          </a:solidFill>
                          <a:effectLst/>
                          <a:latin typeface="Times New Roman" panose="02020603050405020304" pitchFamily="18" charset="0"/>
                          <a:cs typeface="Times New Roman" panose="02020603050405020304" pitchFamily="18" charset="0"/>
                        </a:rPr>
                        <a:t>Expensive eco-friendly packaging </a:t>
                      </a:r>
                      <a:endParaRPr lang="en-GB" sz="1600">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tc>
                <a:tc>
                  <a:txBody>
                    <a:bodyPr/>
                    <a:lstStyle/>
                    <a:p>
                      <a:pPr algn="just">
                        <a:lnSpc>
                          <a:spcPct val="150000"/>
                        </a:lnSpc>
                        <a:spcAft>
                          <a:spcPts val="0"/>
                        </a:spcAft>
                      </a:pPr>
                      <a:r>
                        <a:rPr lang="en-GB" sz="1600">
                          <a:solidFill>
                            <a:schemeClr val="tx1"/>
                          </a:solidFill>
                          <a:effectLst/>
                          <a:latin typeface="Times New Roman" panose="02020603050405020304" pitchFamily="18" charset="0"/>
                          <a:cs typeface="Times New Roman" panose="02020603050405020304" pitchFamily="18" charset="0"/>
                        </a:rPr>
                        <a:t>Inefficient analysis of ROI </a:t>
                      </a:r>
                      <a:endParaRPr lang="en-GB" sz="1600">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tc>
                <a:tc>
                  <a:txBody>
                    <a:bodyPr/>
                    <a:lstStyle/>
                    <a:p>
                      <a:pPr algn="just">
                        <a:lnSpc>
                          <a:spcPct val="150000"/>
                        </a:lnSpc>
                        <a:spcAft>
                          <a:spcPts val="0"/>
                        </a:spcAft>
                      </a:pPr>
                      <a:r>
                        <a:rPr lang="en-GB" sz="1600" dirty="0">
                          <a:solidFill>
                            <a:schemeClr val="tx1"/>
                          </a:solidFill>
                          <a:effectLst/>
                          <a:latin typeface="Times New Roman" panose="02020603050405020304" pitchFamily="18" charset="0"/>
                          <a:cs typeface="Times New Roman" panose="02020603050405020304" pitchFamily="18" charset="0"/>
                        </a:rPr>
                        <a:t>Disturbance in Supply chain </a:t>
                      </a:r>
                      <a:endParaRPr lang="en-GB" sz="1600" dirty="0">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tc>
                <a:tc vMerge="1">
                  <a:txBody>
                    <a:bodyPr/>
                    <a:lstStyle/>
                    <a:p>
                      <a:endParaRPr lang="en-GB"/>
                    </a:p>
                  </a:txBody>
                  <a:tcPr/>
                </a:tc>
              </a:tr>
            </a:tbl>
          </a:graphicData>
        </a:graphic>
      </p:graphicFrame>
    </p:spTree>
    <p:extLst>
      <p:ext uri="{BB962C8B-B14F-4D97-AF65-F5344CB8AC3E}">
        <p14:creationId xmlns:p14="http://schemas.microsoft.com/office/powerpoint/2010/main" val="3182043170"/>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a:xfrm>
            <a:off x="1603880" y="306870"/>
            <a:ext cx="8497050" cy="840796"/>
          </a:xfrm>
        </p:spPr>
        <p:txBody>
          <a:bodyPr>
            <a:noAutofit/>
          </a:bodyPr>
          <a:lstStyle/>
          <a:p>
            <a:r>
              <a:rPr lang="en-GB" sz="4400" b="1" dirty="0">
                <a:solidFill>
                  <a:schemeClr val="tx1"/>
                </a:solidFill>
                <a:latin typeface="Times New Roman" panose="02020603050405020304" pitchFamily="18" charset="0"/>
                <a:cs typeface="Times New Roman" panose="02020603050405020304" pitchFamily="18" charset="0"/>
              </a:rPr>
              <a:t>Summary and Key Findings</a:t>
            </a:r>
          </a:p>
        </p:txBody>
      </p:sp>
      <p:sp>
        <p:nvSpPr>
          <p:cNvPr id="5" name="Content Placeholder 4"/>
          <p:cNvSpPr>
            <a:spLocks noGrp="1"/>
          </p:cNvSpPr>
          <p:nvPr>
            <p:ph idx="1"/>
          </p:nvPr>
        </p:nvSpPr>
        <p:spPr>
          <a:xfrm>
            <a:off x="877157" y="1331168"/>
            <a:ext cx="5584404" cy="5190930"/>
          </a:xfrm>
        </p:spPr>
        <p:txBody>
          <a:bodyPr>
            <a:normAutofit/>
          </a:bodyPr>
          <a:lstStyle/>
          <a:p>
            <a:pPr algn="just">
              <a:lnSpc>
                <a:spcPct val="150000"/>
              </a:lnSpc>
            </a:pPr>
            <a:r>
              <a:rPr lang="en-GB" dirty="0">
                <a:solidFill>
                  <a:schemeClr val="tx1"/>
                </a:solidFill>
                <a:latin typeface="Times New Roman" panose="02020603050405020304" pitchFamily="18" charset="0"/>
                <a:cs typeface="Times New Roman" panose="02020603050405020304" pitchFamily="18" charset="0"/>
              </a:rPr>
              <a:t>This presentation has concluded that Green Haven Florists majorly focused on in-store sales and does not changed its sales strategy according to change in market trends and customer buying henbits which heavily affected its sales. </a:t>
            </a:r>
          </a:p>
          <a:p>
            <a:pPr algn="just">
              <a:lnSpc>
                <a:spcPct val="150000"/>
              </a:lnSpc>
            </a:pPr>
            <a:endParaRPr lang="en-GB" dirty="0">
              <a:solidFill>
                <a:schemeClr val="tx1"/>
              </a:solidFill>
              <a:latin typeface="Times New Roman" panose="02020603050405020304" pitchFamily="18" charset="0"/>
              <a:cs typeface="Times New Roman" panose="02020603050405020304" pitchFamily="18" charset="0"/>
            </a:endParaRPr>
          </a:p>
        </p:txBody>
      </p:sp>
      <p:pic>
        <p:nvPicPr>
          <p:cNvPr id="2" name="Picture 1"/>
          <p:cNvPicPr>
            <a:picLocks noChangeAspect="1"/>
          </p:cNvPicPr>
          <p:nvPr/>
        </p:nvPicPr>
        <p:blipFill rotWithShape="1">
          <a:blip r:embed="rId3"/>
          <a:srcRect l="51648" r="11534"/>
          <a:stretch/>
        </p:blipFill>
        <p:spPr>
          <a:xfrm>
            <a:off x="6963270" y="2429163"/>
            <a:ext cx="4404385" cy="2974109"/>
          </a:xfrm>
          <a:prstGeom prst="rect">
            <a:avLst/>
          </a:prstGeom>
        </p:spPr>
      </p:pic>
    </p:spTree>
    <p:extLst>
      <p:ext uri="{BB962C8B-B14F-4D97-AF65-F5344CB8AC3E}">
        <p14:creationId xmlns:p14="http://schemas.microsoft.com/office/powerpoint/2010/main" val="3414930156"/>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a:xfrm>
            <a:off x="1603880" y="306870"/>
            <a:ext cx="5580691" cy="840796"/>
          </a:xfrm>
        </p:spPr>
        <p:txBody>
          <a:bodyPr>
            <a:normAutofit/>
          </a:bodyPr>
          <a:lstStyle/>
          <a:p>
            <a:r>
              <a:rPr lang="en-GB" sz="4400" dirty="0">
                <a:solidFill>
                  <a:schemeClr val="tx1"/>
                </a:solidFill>
                <a:latin typeface="Times New Roman" panose="02020603050405020304" pitchFamily="18" charset="0"/>
                <a:cs typeface="Times New Roman" panose="02020603050405020304" pitchFamily="18" charset="0"/>
              </a:rPr>
              <a:t>REFERENCES </a:t>
            </a:r>
          </a:p>
        </p:txBody>
      </p:sp>
      <p:sp>
        <p:nvSpPr>
          <p:cNvPr id="5" name="Content Placeholder 4"/>
          <p:cNvSpPr>
            <a:spLocks noGrp="1"/>
          </p:cNvSpPr>
          <p:nvPr>
            <p:ph idx="1"/>
          </p:nvPr>
        </p:nvSpPr>
        <p:spPr>
          <a:xfrm>
            <a:off x="859605" y="1645920"/>
            <a:ext cx="9722257" cy="4891418"/>
          </a:xfrm>
        </p:spPr>
        <p:txBody>
          <a:bodyPr>
            <a:noAutofit/>
          </a:bodyPr>
          <a:lstStyle/>
          <a:p>
            <a:pPr algn="just">
              <a:lnSpc>
                <a:spcPct val="150000"/>
              </a:lnSpc>
            </a:pPr>
            <a:r>
              <a:rPr lang="en-GB" dirty="0">
                <a:solidFill>
                  <a:schemeClr val="tx1"/>
                </a:solidFill>
                <a:latin typeface="Times New Roman" panose="02020603050405020304" pitchFamily="18" charset="0"/>
                <a:cs typeface="Times New Roman" panose="02020603050405020304" pitchFamily="18" charset="0"/>
              </a:rPr>
              <a:t>Dean, T., Zhang, H. and Xiao, Y., (2024). Customer involvement in co-development: problem-solving and decision-making in new product development. </a:t>
            </a:r>
            <a:r>
              <a:rPr lang="en-GB" i="1" dirty="0">
                <a:solidFill>
                  <a:schemeClr val="tx1"/>
                </a:solidFill>
                <a:latin typeface="Times New Roman" panose="02020603050405020304" pitchFamily="18" charset="0"/>
                <a:cs typeface="Times New Roman" panose="02020603050405020304" pitchFamily="18" charset="0"/>
              </a:rPr>
              <a:t>European Journal of Marketing</a:t>
            </a:r>
            <a:r>
              <a:rPr lang="en-GB" dirty="0">
                <a:solidFill>
                  <a:schemeClr val="tx1"/>
                </a:solidFill>
                <a:latin typeface="Times New Roman" panose="02020603050405020304" pitchFamily="18" charset="0"/>
                <a:cs typeface="Times New Roman" panose="02020603050405020304" pitchFamily="18" charset="0"/>
              </a:rPr>
              <a:t>, </a:t>
            </a:r>
            <a:r>
              <a:rPr lang="en-GB" i="1" dirty="0">
                <a:solidFill>
                  <a:schemeClr val="tx1"/>
                </a:solidFill>
                <a:latin typeface="Times New Roman" panose="02020603050405020304" pitchFamily="18" charset="0"/>
                <a:cs typeface="Times New Roman" panose="02020603050405020304" pitchFamily="18" charset="0"/>
              </a:rPr>
              <a:t>58</a:t>
            </a:r>
            <a:r>
              <a:rPr lang="en-GB" dirty="0">
                <a:solidFill>
                  <a:schemeClr val="tx1"/>
                </a:solidFill>
                <a:latin typeface="Times New Roman" panose="02020603050405020304" pitchFamily="18" charset="0"/>
                <a:cs typeface="Times New Roman" panose="02020603050405020304" pitchFamily="18" charset="0"/>
              </a:rPr>
              <a:t>(6), pp.1520-1542.</a:t>
            </a:r>
          </a:p>
          <a:p>
            <a:pPr algn="just">
              <a:lnSpc>
                <a:spcPct val="150000"/>
              </a:lnSpc>
            </a:pPr>
            <a:r>
              <a:rPr lang="en-GB" dirty="0" err="1">
                <a:solidFill>
                  <a:schemeClr val="tx1"/>
                </a:solidFill>
                <a:latin typeface="Times New Roman" panose="02020603050405020304" pitchFamily="18" charset="0"/>
                <a:cs typeface="Times New Roman" panose="02020603050405020304" pitchFamily="18" charset="0"/>
              </a:rPr>
              <a:t>Khrais</a:t>
            </a:r>
            <a:r>
              <a:rPr lang="en-GB" dirty="0">
                <a:solidFill>
                  <a:schemeClr val="tx1"/>
                </a:solidFill>
                <a:latin typeface="Times New Roman" panose="02020603050405020304" pitchFamily="18" charset="0"/>
                <a:cs typeface="Times New Roman" panose="02020603050405020304" pitchFamily="18" charset="0"/>
              </a:rPr>
              <a:t>, L.T. and </a:t>
            </a:r>
            <a:r>
              <a:rPr lang="en-GB" dirty="0" err="1">
                <a:solidFill>
                  <a:schemeClr val="tx1"/>
                </a:solidFill>
                <a:latin typeface="Times New Roman" panose="02020603050405020304" pitchFamily="18" charset="0"/>
                <a:cs typeface="Times New Roman" panose="02020603050405020304" pitchFamily="18" charset="0"/>
              </a:rPr>
              <a:t>Gabbori</a:t>
            </a:r>
            <a:r>
              <a:rPr lang="en-GB" dirty="0">
                <a:solidFill>
                  <a:schemeClr val="tx1"/>
                </a:solidFill>
                <a:latin typeface="Times New Roman" panose="02020603050405020304" pitchFamily="18" charset="0"/>
                <a:cs typeface="Times New Roman" panose="02020603050405020304" pitchFamily="18" charset="0"/>
              </a:rPr>
              <a:t>, D., (2023). The effects of social media digital channels on marketing and expanding the industry of e-commerce within digital world. </a:t>
            </a:r>
            <a:r>
              <a:rPr lang="en-GB" i="1" dirty="0">
                <a:solidFill>
                  <a:schemeClr val="tx1"/>
                </a:solidFill>
                <a:latin typeface="Times New Roman" panose="02020603050405020304" pitchFamily="18" charset="0"/>
                <a:cs typeface="Times New Roman" panose="02020603050405020304" pitchFamily="18" charset="0"/>
              </a:rPr>
              <a:t>Periodicals of Engineering and Natural Sciences</a:t>
            </a:r>
            <a:r>
              <a:rPr lang="en-GB" dirty="0">
                <a:solidFill>
                  <a:schemeClr val="tx1"/>
                </a:solidFill>
                <a:latin typeface="Times New Roman" panose="02020603050405020304" pitchFamily="18" charset="0"/>
                <a:cs typeface="Times New Roman" panose="02020603050405020304" pitchFamily="18" charset="0"/>
              </a:rPr>
              <a:t>, </a:t>
            </a:r>
            <a:r>
              <a:rPr lang="en-GB" i="1" dirty="0">
                <a:solidFill>
                  <a:schemeClr val="tx1"/>
                </a:solidFill>
                <a:latin typeface="Times New Roman" panose="02020603050405020304" pitchFamily="18" charset="0"/>
                <a:cs typeface="Times New Roman" panose="02020603050405020304" pitchFamily="18" charset="0"/>
              </a:rPr>
              <a:t>11</a:t>
            </a:r>
            <a:r>
              <a:rPr lang="en-GB" dirty="0">
                <a:solidFill>
                  <a:schemeClr val="tx1"/>
                </a:solidFill>
                <a:latin typeface="Times New Roman" panose="02020603050405020304" pitchFamily="18" charset="0"/>
                <a:cs typeface="Times New Roman" panose="02020603050405020304" pitchFamily="18" charset="0"/>
              </a:rPr>
              <a:t>(5), pp.64-75.</a:t>
            </a:r>
          </a:p>
          <a:p>
            <a:pPr algn="just">
              <a:lnSpc>
                <a:spcPct val="150000"/>
              </a:lnSpc>
            </a:pPr>
            <a:r>
              <a:rPr lang="en-GB" dirty="0" err="1">
                <a:solidFill>
                  <a:schemeClr val="tx1"/>
                </a:solidFill>
                <a:latin typeface="Times New Roman" panose="02020603050405020304" pitchFamily="18" charset="0"/>
                <a:cs typeface="Times New Roman" panose="02020603050405020304" pitchFamily="18" charset="0"/>
              </a:rPr>
              <a:t>Korcsmáros</a:t>
            </a:r>
            <a:r>
              <a:rPr lang="en-GB" dirty="0">
                <a:solidFill>
                  <a:schemeClr val="tx1"/>
                </a:solidFill>
                <a:latin typeface="Times New Roman" panose="02020603050405020304" pitchFamily="18" charset="0"/>
                <a:cs typeface="Times New Roman" panose="02020603050405020304" pitchFamily="18" charset="0"/>
              </a:rPr>
              <a:t>, E. and </a:t>
            </a:r>
            <a:r>
              <a:rPr lang="en-GB" dirty="0" err="1">
                <a:solidFill>
                  <a:schemeClr val="tx1"/>
                </a:solidFill>
                <a:latin typeface="Times New Roman" panose="02020603050405020304" pitchFamily="18" charset="0"/>
                <a:cs typeface="Times New Roman" panose="02020603050405020304" pitchFamily="18" charset="0"/>
              </a:rPr>
              <a:t>Csinger</a:t>
            </a:r>
            <a:r>
              <a:rPr lang="en-GB" dirty="0">
                <a:solidFill>
                  <a:schemeClr val="tx1"/>
                </a:solidFill>
                <a:latin typeface="Times New Roman" panose="02020603050405020304" pitchFamily="18" charset="0"/>
                <a:cs typeface="Times New Roman" panose="02020603050405020304" pitchFamily="18" charset="0"/>
              </a:rPr>
              <a:t>, B., (2022). Sustainable competitiveness in the case of SMEs—Opportunities provided by social media in an international comparison. </a:t>
            </a:r>
            <a:r>
              <a:rPr lang="en-GB" i="1" dirty="0">
                <a:solidFill>
                  <a:schemeClr val="tx1"/>
                </a:solidFill>
                <a:latin typeface="Times New Roman" panose="02020603050405020304" pitchFamily="18" charset="0"/>
                <a:cs typeface="Times New Roman" panose="02020603050405020304" pitchFamily="18" charset="0"/>
              </a:rPr>
              <a:t>Sustainability</a:t>
            </a:r>
            <a:r>
              <a:rPr lang="en-GB" dirty="0">
                <a:solidFill>
                  <a:schemeClr val="tx1"/>
                </a:solidFill>
                <a:latin typeface="Times New Roman" panose="02020603050405020304" pitchFamily="18" charset="0"/>
                <a:cs typeface="Times New Roman" panose="02020603050405020304" pitchFamily="18" charset="0"/>
              </a:rPr>
              <a:t>, </a:t>
            </a:r>
            <a:r>
              <a:rPr lang="en-GB" i="1" dirty="0">
                <a:solidFill>
                  <a:schemeClr val="tx1"/>
                </a:solidFill>
                <a:latin typeface="Times New Roman" panose="02020603050405020304" pitchFamily="18" charset="0"/>
                <a:cs typeface="Times New Roman" panose="02020603050405020304" pitchFamily="18" charset="0"/>
              </a:rPr>
              <a:t>14</a:t>
            </a:r>
            <a:r>
              <a:rPr lang="en-GB" dirty="0">
                <a:solidFill>
                  <a:schemeClr val="tx1"/>
                </a:solidFill>
                <a:latin typeface="Times New Roman" panose="02020603050405020304" pitchFamily="18" charset="0"/>
                <a:cs typeface="Times New Roman" panose="02020603050405020304" pitchFamily="18" charset="0"/>
              </a:rPr>
              <a:t>(19), p.12505.</a:t>
            </a:r>
          </a:p>
          <a:p>
            <a:pPr algn="just">
              <a:lnSpc>
                <a:spcPct val="150000"/>
              </a:lnSpc>
            </a:pPr>
            <a:endParaRPr lang="en-GB" dirty="0">
              <a:solidFill>
                <a:schemeClr val="tx1"/>
              </a:solidFill>
              <a:latin typeface="Times New Roman" panose="02020603050405020304" pitchFamily="18" charset="0"/>
              <a:cs typeface="Times New Roman" panose="02020603050405020304" pitchFamily="18" charset="0"/>
            </a:endParaRPr>
          </a:p>
        </p:txBody>
      </p:sp>
      <p:sp>
        <p:nvSpPr>
          <p:cNvPr id="2" name="TextBox 1"/>
          <p:cNvSpPr txBox="1"/>
          <p:nvPr/>
        </p:nvSpPr>
        <p:spPr>
          <a:xfrm>
            <a:off x="1603880" y="1167572"/>
            <a:ext cx="3852040" cy="369332"/>
          </a:xfrm>
          <a:prstGeom prst="rect">
            <a:avLst/>
          </a:prstGeom>
          <a:noFill/>
        </p:spPr>
        <p:txBody>
          <a:bodyPr wrap="square" rtlCol="0">
            <a:spAutoFit/>
          </a:bodyPr>
          <a:lstStyle/>
          <a:p>
            <a:r>
              <a:rPr lang="en-GB" u="sng" dirty="0">
                <a:latin typeface="Times New Roman" panose="02020603050405020304" pitchFamily="18" charset="0"/>
                <a:cs typeface="Times New Roman" panose="02020603050405020304" pitchFamily="18" charset="0"/>
              </a:rPr>
              <a:t>Books and Journals </a:t>
            </a:r>
            <a:endParaRPr lang="en-GB" dirty="0">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3182043170"/>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242" name="Picture 2" descr="86,900+ Thank You Stock Photos, Pictures &amp; Royalty-Free Images - iStock | Thank  you card, Appreciation, Gratitude"/>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2381589" y="1373132"/>
            <a:ext cx="7372012" cy="4143747"/>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182043170"/>
      </p:ext>
    </p:extLst>
  </p:cSld>
  <p:clrMapOvr>
    <a:masterClrMapping/>
  </p:clrMapOvr>
</p:sld>
</file>

<file path=ppt/theme/theme1.xml><?xml version="1.0" encoding="utf-8"?>
<a:theme xmlns:a="http://schemas.openxmlformats.org/drawingml/2006/main" name="Facet">
  <a:themeElements>
    <a:clrScheme name="Facet">
      <a:dk1>
        <a:sysClr val="windowText" lastClr="000000"/>
      </a:dk1>
      <a:lt1>
        <a:sysClr val="window" lastClr="FFFFFF"/>
      </a:lt1>
      <a:dk2>
        <a:srgbClr val="2C3C43"/>
      </a:dk2>
      <a:lt2>
        <a:srgbClr val="EBEBEB"/>
      </a:lt2>
      <a:accent1>
        <a:srgbClr val="90C226"/>
      </a:accent1>
      <a:accent2>
        <a:srgbClr val="54A021"/>
      </a:accent2>
      <a:accent3>
        <a:srgbClr val="E6B91E"/>
      </a:accent3>
      <a:accent4>
        <a:srgbClr val="E76618"/>
      </a:accent4>
      <a:accent5>
        <a:srgbClr val="C42F1A"/>
      </a:accent5>
      <a:accent6>
        <a:srgbClr val="918655"/>
      </a:accent6>
      <a:hlink>
        <a:srgbClr val="99CA3C"/>
      </a:hlink>
      <a:folHlink>
        <a:srgbClr val="B9D181"/>
      </a:folHlink>
    </a:clrScheme>
    <a:fontScheme name="Facet">
      <a:majorFont>
        <a:latin typeface="Trebuchet MS" panose="020B0603020202020204"/>
        <a:ea typeface=""/>
        <a:cs typeface=""/>
        <a:font script="Jpan" typeface="メイリオ"/>
        <a:font script="Hang" typeface="맑은 고딕"/>
        <a:font script="Hans" typeface="方正姚体"/>
        <a:font script="Hant" typeface="微軟正黑體"/>
        <a:font script="Arab" typeface="Tahoma"/>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Trebuchet MS" panose="020B0603020202020204"/>
        <a:ea typeface=""/>
        <a:cs typeface=""/>
        <a:font script="Jpan" typeface="メイリオ"/>
        <a:font script="Hang" typeface="HY그래픽M"/>
        <a:font script="Hans" typeface="华文新魏"/>
        <a:font script="Hant" typeface="微軟正黑體"/>
        <a:font script="Arab" typeface="Tahoma"/>
        <a:font script="Hebr" typeface="Gisha"/>
        <a:font script="Thai" typeface="Iris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Facet">
      <a:fillStyleLst>
        <a:solidFill>
          <a:schemeClr val="phClr"/>
        </a:solidFill>
        <a:gradFill rotWithShape="1">
          <a:gsLst>
            <a:gs pos="0">
              <a:schemeClr val="phClr">
                <a:tint val="65000"/>
                <a:lumMod val="110000"/>
              </a:schemeClr>
            </a:gs>
            <a:gs pos="88000">
              <a:schemeClr val="phClr">
                <a:tint val="90000"/>
              </a:schemeClr>
            </a:gs>
          </a:gsLst>
          <a:lin ang="5400000" scaled="0"/>
        </a:gradFill>
        <a:gradFill rotWithShape="1">
          <a:gsLst>
            <a:gs pos="0">
              <a:schemeClr val="phClr">
                <a:tint val="96000"/>
                <a:lumMod val="100000"/>
              </a:schemeClr>
            </a:gs>
            <a:gs pos="78000">
              <a:schemeClr val="phClr">
                <a:shade val="94000"/>
                <a:lumMod val="94000"/>
              </a:schemeClr>
            </a:gs>
          </a:gsLst>
          <a:lin ang="5400000" scaled="0"/>
        </a:gradFill>
      </a:fillStyleLst>
      <a:lnStyleLst>
        <a:ln w="12700" cap="rnd" cmpd="sng" algn="ctr">
          <a:solidFill>
            <a:schemeClr val="phClr"/>
          </a:solidFill>
          <a:prstDash val="solid"/>
        </a:ln>
        <a:ln w="19050" cap="rnd" cmpd="sng" algn="ctr">
          <a:solidFill>
            <a:schemeClr val="phClr"/>
          </a:solidFill>
          <a:prstDash val="solid"/>
        </a:ln>
        <a:ln w="25400" cap="rnd" cmpd="sng" algn="ctr">
          <a:solidFill>
            <a:schemeClr val="phClr"/>
          </a:solidFill>
          <a:prstDash val="solid"/>
        </a:ln>
      </a:lnStyleLst>
      <a:effectStyleLst>
        <a:effectStyle>
          <a:effectLst/>
        </a:effectStyle>
        <a:effectStyle>
          <a:effectLst>
            <a:outerShdw blurRad="38100" dist="25400" dir="5400000" rotWithShape="0">
              <a:srgbClr val="000000">
                <a:alpha val="35000"/>
              </a:srgbClr>
            </a:outerShdw>
          </a:effectLst>
        </a:effectStyle>
        <a:effectStyle>
          <a:effectLst>
            <a:outerShdw blurRad="50800" dist="38100" dir="5400000" rotWithShape="0">
              <a:srgbClr val="000000">
                <a:alpha val="35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0000"/>
                <a:lumMod val="104000"/>
              </a:schemeClr>
            </a:gs>
            <a:gs pos="94000">
              <a:schemeClr val="phClr">
                <a:shade val="96000"/>
                <a:lumMod val="82000"/>
              </a:schemeClr>
            </a:gs>
          </a:gsLst>
          <a:lin ang="5400000" scaled="0"/>
        </a:gradFill>
        <a:gradFill rotWithShape="1">
          <a:gsLst>
            <a:gs pos="0">
              <a:schemeClr val="phClr">
                <a:tint val="90000"/>
                <a:lumMod val="110000"/>
              </a:schemeClr>
            </a:gs>
            <a:gs pos="100000">
              <a:schemeClr val="phClr">
                <a:shade val="94000"/>
                <a:lumMod val="96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name="Facet" id="{C0C680CD-088A-49FC-A102-D699147F32B2}" vid="{CFBC31BA-B70F-4F30-BCAA-4F3011E16C4D}"/>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Facet</Template>
  <TotalTime>117</TotalTime>
  <Words>1317</Words>
  <Application>Microsoft Office PowerPoint</Application>
  <PresentationFormat>Widescreen</PresentationFormat>
  <Paragraphs>154</Paragraphs>
  <Slides>14</Slides>
  <Notes>12</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14</vt:i4>
      </vt:variant>
    </vt:vector>
  </HeadingPairs>
  <TitlesOfParts>
    <vt:vector size="20" baseType="lpstr">
      <vt:lpstr>Arial</vt:lpstr>
      <vt:lpstr>Calibri</vt:lpstr>
      <vt:lpstr>Times New Roman</vt:lpstr>
      <vt:lpstr>Trebuchet MS</vt:lpstr>
      <vt:lpstr>Wingdings 3</vt:lpstr>
      <vt:lpstr>Facet</vt:lpstr>
      <vt:lpstr>Problem Solving and Decision Making</vt:lpstr>
      <vt:lpstr>Table of Content  </vt:lpstr>
      <vt:lpstr>Overview of Presentation </vt:lpstr>
      <vt:lpstr>Overview of Green Haven Florists</vt:lpstr>
      <vt:lpstr>Insights of problems</vt:lpstr>
      <vt:lpstr>Continue…</vt:lpstr>
      <vt:lpstr>5W2H model and discussion </vt:lpstr>
      <vt:lpstr>PESTEL Framework</vt:lpstr>
      <vt:lpstr>PESTEL Analysis </vt:lpstr>
      <vt:lpstr>Cause-and-Effect model</vt:lpstr>
      <vt:lpstr>Application</vt:lpstr>
      <vt:lpstr>Summary and Key Findings</vt:lpstr>
      <vt:lpstr>REFERENCES </vt:lpstr>
      <vt:lpstr>PowerPoint Presentation</vt:lpstr>
    </vt:vector>
  </TitlesOfParts>
  <LinksUpToDate>false</LinksUpToDate>
  <SharedDoc>false</SharedDoc>
  <HyperlinksChanged>false</HyperlinksChanged>
  <AppVersion>15.0000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BST</dc:creator>
  <cp:lastModifiedBy>BST-008</cp:lastModifiedBy>
  <cp:revision>38</cp:revision>
  <dcterms:created xsi:type="dcterms:W3CDTF">2024-07-26T04:20:37Z</dcterms:created>
  <dcterms:modified xsi:type="dcterms:W3CDTF">2026-02-16T08:27:55Z</dcterms:modified>
</cp:coreProperties>
</file>