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theme/themeOverride1.xml" ContentType="application/vnd.openxmlformats-officedocument.themeOverr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949" r:id="rId2"/>
  </p:sldMasterIdLst>
  <p:notesMasterIdLst>
    <p:notesMasterId r:id="rId46"/>
  </p:notesMasterIdLst>
  <p:handoutMasterIdLst>
    <p:handoutMasterId r:id="rId47"/>
  </p:handoutMasterIdLst>
  <p:sldIdLst>
    <p:sldId id="256" r:id="rId3"/>
    <p:sldId id="627" r:id="rId4"/>
    <p:sldId id="412" r:id="rId5"/>
    <p:sldId id="279" r:id="rId6"/>
    <p:sldId id="278" r:id="rId7"/>
    <p:sldId id="280" r:id="rId8"/>
    <p:sldId id="281" r:id="rId9"/>
    <p:sldId id="283" r:id="rId10"/>
    <p:sldId id="289" r:id="rId11"/>
    <p:sldId id="288" r:id="rId12"/>
    <p:sldId id="290" r:id="rId13"/>
    <p:sldId id="293" r:id="rId14"/>
    <p:sldId id="315" r:id="rId15"/>
    <p:sldId id="294" r:id="rId16"/>
    <p:sldId id="292" r:id="rId17"/>
    <p:sldId id="295" r:id="rId18"/>
    <p:sldId id="628" r:id="rId19"/>
    <p:sldId id="297" r:id="rId20"/>
    <p:sldId id="298" r:id="rId21"/>
    <p:sldId id="299" r:id="rId22"/>
    <p:sldId id="320" r:id="rId23"/>
    <p:sldId id="308" r:id="rId24"/>
    <p:sldId id="309" r:id="rId25"/>
    <p:sldId id="310" r:id="rId26"/>
    <p:sldId id="311" r:id="rId27"/>
    <p:sldId id="312" r:id="rId28"/>
    <p:sldId id="313" r:id="rId29"/>
    <p:sldId id="296" r:id="rId30"/>
    <p:sldId id="300" r:id="rId31"/>
    <p:sldId id="304" r:id="rId32"/>
    <p:sldId id="301" r:id="rId33"/>
    <p:sldId id="303" r:id="rId34"/>
    <p:sldId id="302" r:id="rId35"/>
    <p:sldId id="305" r:id="rId36"/>
    <p:sldId id="286" r:id="rId37"/>
    <p:sldId id="291" r:id="rId38"/>
    <p:sldId id="287" r:id="rId39"/>
    <p:sldId id="284" r:id="rId40"/>
    <p:sldId id="317" r:id="rId41"/>
    <p:sldId id="314" r:id="rId42"/>
    <p:sldId id="318" r:id="rId43"/>
    <p:sldId id="319" r:id="rId44"/>
    <p:sldId id="285" r:id="rId45"/>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F1F5E95-7889-4F90-1468-E028403CB5A7}" v="1" dt="2023-06-06T12:45:52.15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40" autoAdjust="0"/>
    <p:restoredTop sz="77425" autoAdjust="0"/>
  </p:normalViewPr>
  <p:slideViewPr>
    <p:cSldViewPr>
      <p:cViewPr varScale="1">
        <p:scale>
          <a:sx n="79" d="100"/>
          <a:sy n="79" d="100"/>
        </p:scale>
        <p:origin x="648" y="6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presProps" Target="presProps.xml"/><Relationship Id="rId8" Type="http://schemas.openxmlformats.org/officeDocument/2006/relationships/slide" Target="slides/slide6.xml"/><Relationship Id="rId51" Type="http://schemas.openxmlformats.org/officeDocument/2006/relationships/tableStyles" Target="tableStyle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notesMaster" Target="notesMasters/notesMaster1.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E2F9C7A6-B772-C2E3-7F38-E46FE5161C9A}"/>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58C6C0F-3826-27CA-26F2-0FB538F46439}"/>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7A64A9B5-5BE9-DB4E-4705-AA01AEE9E10B}"/>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C894779A-EB79-9235-732B-7E03E99AE3D3}"/>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0E952F83-3DFC-46DF-8C7F-CB7BA87B7452}"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C112E598-BFBE-78D2-5A32-48E8EF0D95DA}"/>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4B66EAD9-A7AF-27EA-8D42-2606A237F04C}"/>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7172" name="Rectangle 4">
            <a:extLst>
              <a:ext uri="{FF2B5EF4-FFF2-40B4-BE49-F238E27FC236}">
                <a16:creationId xmlns:a16="http://schemas.microsoft.com/office/drawing/2014/main" id="{9EBE0EB1-ED63-9B87-C733-805B928B51B1}"/>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EE881A5-2D22-CD79-4B39-69D9082C37B2}"/>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D6B90490-D463-1488-57FB-4E5C00226AD7}"/>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D253DA5C-A076-1AD8-7DA7-BEE6AB47A39B}"/>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71769736-C589-4C25-A829-65147A23795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1</a:t>
            </a:fld>
            <a:endParaRPr lang="en-GB" altLang="en-US"/>
          </a:p>
        </p:txBody>
      </p:sp>
    </p:spTree>
    <p:extLst>
      <p:ext uri="{BB962C8B-B14F-4D97-AF65-F5344CB8AC3E}">
        <p14:creationId xmlns:p14="http://schemas.microsoft.com/office/powerpoint/2010/main" val="832525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60CA66FD-BB9A-4D78-D7F0-C9002B11C6A0}"/>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8FDD02C2-4DA3-BDF3-5054-95F217ABB26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14340" name="Slide Number Placeholder 3">
            <a:extLst>
              <a:ext uri="{FF2B5EF4-FFF2-40B4-BE49-F238E27FC236}">
                <a16:creationId xmlns:a16="http://schemas.microsoft.com/office/drawing/2014/main" id="{223AB151-3E47-D793-24A0-16590F7A773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01F8639-C52A-4C24-885E-7FF24C991D76}" type="slidenum">
              <a:rPr lang="en-GB" altLang="en-US" smtClean="0">
                <a:latin typeface="Verdana" panose="020B0604030504040204" pitchFamily="34" charset="0"/>
              </a:rPr>
              <a:pPr/>
              <a:t>7</a:t>
            </a:fld>
            <a:endParaRPr lang="en-GB" altLang="en-US">
              <a:latin typeface="Verdana" panose="020B060403050404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ECFB14FF-F631-779E-26AE-6C5EDA7E3AD3}"/>
              </a:ext>
            </a:extLst>
          </p:cNvPr>
          <p:cNvSpPr>
            <a:spLocks noGrp="1" noRot="1" noChangeAspect="1" noChangeArrowheads="1" noTextEdit="1"/>
          </p:cNvSpPr>
          <p:nvPr>
            <p:ph type="sldImg"/>
          </p:nvPr>
        </p:nvSpPr>
        <p:spPr>
          <a:ln/>
        </p:spPr>
      </p:sp>
      <p:sp>
        <p:nvSpPr>
          <p:cNvPr id="16387" name="Notes Placeholder 2">
            <a:extLst>
              <a:ext uri="{FF2B5EF4-FFF2-40B4-BE49-F238E27FC236}">
                <a16:creationId xmlns:a16="http://schemas.microsoft.com/office/drawing/2014/main" id="{88D2018E-EC8A-7C6A-2B36-274FB2E18AA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16388" name="Slide Number Placeholder 3">
            <a:extLst>
              <a:ext uri="{FF2B5EF4-FFF2-40B4-BE49-F238E27FC236}">
                <a16:creationId xmlns:a16="http://schemas.microsoft.com/office/drawing/2014/main" id="{2D64B7AF-CA71-1262-2895-8069A722B9B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85793E2-1691-4CF9-B39B-9D06AA1B18E9}" type="slidenum">
              <a:rPr lang="en-GB" altLang="en-US" smtClean="0">
                <a:latin typeface="Verdana" panose="020B0604030504040204" pitchFamily="34" charset="0"/>
              </a:rPr>
              <a:pPr/>
              <a:t>8</a:t>
            </a:fld>
            <a:endParaRPr lang="en-GB" altLang="en-US">
              <a:latin typeface="Verdana" panose="020B060403050404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12</a:t>
            </a:fld>
            <a:endParaRPr lang="en-GB" altLang="en-US"/>
          </a:p>
        </p:txBody>
      </p:sp>
    </p:spTree>
    <p:extLst>
      <p:ext uri="{BB962C8B-B14F-4D97-AF65-F5344CB8AC3E}">
        <p14:creationId xmlns:p14="http://schemas.microsoft.com/office/powerpoint/2010/main" val="34165700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Arial"/>
            </a:endParaRPr>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13</a:t>
            </a:fld>
            <a:endParaRPr lang="en-GB" altLang="en-US"/>
          </a:p>
        </p:txBody>
      </p:sp>
    </p:spTree>
    <p:extLst>
      <p:ext uri="{BB962C8B-B14F-4D97-AF65-F5344CB8AC3E}">
        <p14:creationId xmlns:p14="http://schemas.microsoft.com/office/powerpoint/2010/main" val="13467421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14</a:t>
            </a:fld>
            <a:endParaRPr lang="en-GB" altLang="en-US"/>
          </a:p>
        </p:txBody>
      </p:sp>
    </p:spTree>
    <p:extLst>
      <p:ext uri="{BB962C8B-B14F-4D97-AF65-F5344CB8AC3E}">
        <p14:creationId xmlns:p14="http://schemas.microsoft.com/office/powerpoint/2010/main" val="30882965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EFA0AC07-B8F3-A764-4CFF-7F9836C62E70}"/>
              </a:ext>
            </a:extLst>
          </p:cNvPr>
          <p:cNvSpPr>
            <a:spLocks noGrp="1" noRot="1" noChangeAspect="1" noChangeArrowheads="1" noTextEdit="1"/>
          </p:cNvSpPr>
          <p:nvPr>
            <p:ph type="sldImg"/>
          </p:nvPr>
        </p:nvSpPr>
        <p:spPr>
          <a:ln/>
        </p:spPr>
      </p:sp>
      <p:sp>
        <p:nvSpPr>
          <p:cNvPr id="23555" name="Notes Placeholder 2">
            <a:extLst>
              <a:ext uri="{FF2B5EF4-FFF2-40B4-BE49-F238E27FC236}">
                <a16:creationId xmlns:a16="http://schemas.microsoft.com/office/drawing/2014/main" id="{6C946D6A-5EB4-3308-0ED1-6FD5A8C9F5C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23556" name="Slide Number Placeholder 3">
            <a:extLst>
              <a:ext uri="{FF2B5EF4-FFF2-40B4-BE49-F238E27FC236}">
                <a16:creationId xmlns:a16="http://schemas.microsoft.com/office/drawing/2014/main" id="{B549CE64-2C0D-306B-640B-26BAB784621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B7455A5-C936-478D-AD1C-4EE5D1FE984A}" type="slidenum">
              <a:rPr lang="en-GB" altLang="en-US" smtClean="0">
                <a:latin typeface="Verdana" panose="020B0604030504040204" pitchFamily="34" charset="0"/>
              </a:rPr>
              <a:pPr/>
              <a:t>15</a:t>
            </a:fld>
            <a:endParaRPr lang="en-GB" altLang="en-US">
              <a:latin typeface="Verdana" panose="020B060403050404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16</a:t>
            </a:fld>
            <a:endParaRPr lang="en-GB" altLang="en-US"/>
          </a:p>
        </p:txBody>
      </p:sp>
    </p:spTree>
    <p:extLst>
      <p:ext uri="{BB962C8B-B14F-4D97-AF65-F5344CB8AC3E}">
        <p14:creationId xmlns:p14="http://schemas.microsoft.com/office/powerpoint/2010/main" val="9351408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18</a:t>
            </a:fld>
            <a:endParaRPr lang="en-GB" altLang="en-US"/>
          </a:p>
        </p:txBody>
      </p:sp>
    </p:spTree>
    <p:extLst>
      <p:ext uri="{BB962C8B-B14F-4D97-AF65-F5344CB8AC3E}">
        <p14:creationId xmlns:p14="http://schemas.microsoft.com/office/powerpoint/2010/main" val="4034699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19</a:t>
            </a:fld>
            <a:endParaRPr lang="en-GB" altLang="en-US"/>
          </a:p>
        </p:txBody>
      </p:sp>
    </p:spTree>
    <p:extLst>
      <p:ext uri="{BB962C8B-B14F-4D97-AF65-F5344CB8AC3E}">
        <p14:creationId xmlns:p14="http://schemas.microsoft.com/office/powerpoint/2010/main" val="37668126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20</a:t>
            </a:fld>
            <a:endParaRPr lang="en-GB" altLang="en-US"/>
          </a:p>
        </p:txBody>
      </p:sp>
    </p:spTree>
    <p:extLst>
      <p:ext uri="{BB962C8B-B14F-4D97-AF65-F5344CB8AC3E}">
        <p14:creationId xmlns:p14="http://schemas.microsoft.com/office/powerpoint/2010/main" val="29787052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22</a:t>
            </a:fld>
            <a:endParaRPr lang="en-GB" altLang="en-US"/>
          </a:p>
        </p:txBody>
      </p:sp>
    </p:spTree>
    <p:extLst>
      <p:ext uri="{BB962C8B-B14F-4D97-AF65-F5344CB8AC3E}">
        <p14:creationId xmlns:p14="http://schemas.microsoft.com/office/powerpoint/2010/main" val="29024938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26</a:t>
            </a:fld>
            <a:endParaRPr lang="en-GB" altLang="en-US"/>
          </a:p>
        </p:txBody>
      </p:sp>
    </p:spTree>
    <p:extLst>
      <p:ext uri="{BB962C8B-B14F-4D97-AF65-F5344CB8AC3E}">
        <p14:creationId xmlns:p14="http://schemas.microsoft.com/office/powerpoint/2010/main" val="16011392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27</a:t>
            </a:fld>
            <a:endParaRPr lang="en-GB" altLang="en-US"/>
          </a:p>
        </p:txBody>
      </p:sp>
    </p:spTree>
    <p:extLst>
      <p:ext uri="{BB962C8B-B14F-4D97-AF65-F5344CB8AC3E}">
        <p14:creationId xmlns:p14="http://schemas.microsoft.com/office/powerpoint/2010/main" val="32971984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atin typeface="Arial"/>
                <a:cs typeface="Arial"/>
              </a:rPr>
              <a:t>Empower? Ability to measure outcomes?</a:t>
            </a:r>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28</a:t>
            </a:fld>
            <a:endParaRPr lang="en-GB" altLang="en-US"/>
          </a:p>
        </p:txBody>
      </p:sp>
    </p:spTree>
    <p:extLst>
      <p:ext uri="{BB962C8B-B14F-4D97-AF65-F5344CB8AC3E}">
        <p14:creationId xmlns:p14="http://schemas.microsoft.com/office/powerpoint/2010/main" val="3295823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29</a:t>
            </a:fld>
            <a:endParaRPr lang="en-GB" altLang="en-US"/>
          </a:p>
        </p:txBody>
      </p:sp>
    </p:spTree>
    <p:extLst>
      <p:ext uri="{BB962C8B-B14F-4D97-AF65-F5344CB8AC3E}">
        <p14:creationId xmlns:p14="http://schemas.microsoft.com/office/powerpoint/2010/main" val="28066244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31</a:t>
            </a:fld>
            <a:endParaRPr lang="en-GB" altLang="en-US"/>
          </a:p>
        </p:txBody>
      </p:sp>
    </p:spTree>
    <p:extLst>
      <p:ext uri="{BB962C8B-B14F-4D97-AF65-F5344CB8AC3E}">
        <p14:creationId xmlns:p14="http://schemas.microsoft.com/office/powerpoint/2010/main" val="336604517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32</a:t>
            </a:fld>
            <a:endParaRPr lang="en-GB" altLang="en-US"/>
          </a:p>
        </p:txBody>
      </p:sp>
    </p:spTree>
    <p:extLst>
      <p:ext uri="{BB962C8B-B14F-4D97-AF65-F5344CB8AC3E}">
        <p14:creationId xmlns:p14="http://schemas.microsoft.com/office/powerpoint/2010/main" val="15515800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34</a:t>
            </a:fld>
            <a:endParaRPr lang="en-GB" altLang="en-US"/>
          </a:p>
        </p:txBody>
      </p:sp>
    </p:spTree>
    <p:extLst>
      <p:ext uri="{BB962C8B-B14F-4D97-AF65-F5344CB8AC3E}">
        <p14:creationId xmlns:p14="http://schemas.microsoft.com/office/powerpoint/2010/main" val="103959273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06332DBD-5495-DCB6-EAA5-33DA80B662B9}"/>
              </a:ext>
            </a:extLst>
          </p:cNvPr>
          <p:cNvSpPr>
            <a:spLocks noGrp="1" noRot="1" noChangeAspect="1" noChangeArrowheads="1" noTextEdit="1"/>
          </p:cNvSpPr>
          <p:nvPr>
            <p:ph type="sldImg"/>
          </p:nvPr>
        </p:nvSpPr>
        <p:spPr>
          <a:ln/>
        </p:spPr>
      </p:sp>
      <p:sp>
        <p:nvSpPr>
          <p:cNvPr id="27651" name="Notes Placeholder 2">
            <a:extLst>
              <a:ext uri="{FF2B5EF4-FFF2-40B4-BE49-F238E27FC236}">
                <a16:creationId xmlns:a16="http://schemas.microsoft.com/office/drawing/2014/main" id="{CEC39F9A-207B-8AB0-C1F7-C2D9C607941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27652" name="Slide Number Placeholder 3">
            <a:extLst>
              <a:ext uri="{FF2B5EF4-FFF2-40B4-BE49-F238E27FC236}">
                <a16:creationId xmlns:a16="http://schemas.microsoft.com/office/drawing/2014/main" id="{579BC4F0-708F-2945-721C-D2D1B204718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F3A512F-F2F9-4908-9AE5-281E04A9CECB}" type="slidenum">
              <a:rPr lang="en-GB" altLang="en-US" smtClean="0">
                <a:latin typeface="Verdana" panose="020B0604030504040204" pitchFamily="34" charset="0"/>
              </a:rPr>
              <a:pPr/>
              <a:t>35</a:t>
            </a:fld>
            <a:endParaRPr lang="en-GB" altLang="en-US">
              <a:latin typeface="Verdana" panose="020B060403050404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1925F26F-00AD-88E9-D1F9-C1DEFFADA924}"/>
              </a:ext>
            </a:extLst>
          </p:cNvPr>
          <p:cNvSpPr>
            <a:spLocks noGrp="1" noRot="1" noChangeAspect="1" noChangeArrowheads="1" noTextEdit="1"/>
          </p:cNvSpPr>
          <p:nvPr>
            <p:ph type="sldImg"/>
          </p:nvPr>
        </p:nvSpPr>
        <p:spPr>
          <a:ln/>
        </p:spPr>
      </p:sp>
      <p:sp>
        <p:nvSpPr>
          <p:cNvPr id="29699" name="Notes Placeholder 2">
            <a:extLst>
              <a:ext uri="{FF2B5EF4-FFF2-40B4-BE49-F238E27FC236}">
                <a16:creationId xmlns:a16="http://schemas.microsoft.com/office/drawing/2014/main" id="{82DF6636-F9C9-8EF3-5C08-B0EDD232E60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29700" name="Slide Number Placeholder 3">
            <a:extLst>
              <a:ext uri="{FF2B5EF4-FFF2-40B4-BE49-F238E27FC236}">
                <a16:creationId xmlns:a16="http://schemas.microsoft.com/office/drawing/2014/main" id="{2429544D-1F8F-63A8-F76F-99A59E329825}"/>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38850DD-8A9C-4E3A-A239-F92989BC15D0}" type="slidenum">
              <a:rPr lang="en-GB" altLang="en-US" smtClean="0">
                <a:latin typeface="Verdana" panose="020B0604030504040204" pitchFamily="34" charset="0"/>
              </a:rPr>
              <a:pPr/>
              <a:t>36</a:t>
            </a:fld>
            <a:endParaRPr lang="en-GB" altLang="en-US">
              <a:latin typeface="Verdana" panose="020B060403050404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38</a:t>
            </a:fld>
            <a:endParaRPr lang="en-GB" altLang="en-US"/>
          </a:p>
        </p:txBody>
      </p:sp>
    </p:spTree>
    <p:extLst>
      <p:ext uri="{BB962C8B-B14F-4D97-AF65-F5344CB8AC3E}">
        <p14:creationId xmlns:p14="http://schemas.microsoft.com/office/powerpoint/2010/main" val="287397676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39</a:t>
            </a:fld>
            <a:endParaRPr lang="en-GB" altLang="en-US"/>
          </a:p>
        </p:txBody>
      </p:sp>
    </p:spTree>
    <p:extLst>
      <p:ext uri="{BB962C8B-B14F-4D97-AF65-F5344CB8AC3E}">
        <p14:creationId xmlns:p14="http://schemas.microsoft.com/office/powerpoint/2010/main" val="70798122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solidFill>
                <a:srgbClr val="0B0C0C"/>
              </a:solidFill>
              <a:effectLst/>
              <a:latin typeface="GDS Transport"/>
            </a:endParaRPr>
          </a:p>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40</a:t>
            </a:fld>
            <a:endParaRPr lang="en-GB" altLang="en-US"/>
          </a:p>
        </p:txBody>
      </p:sp>
    </p:spTree>
    <p:extLst>
      <p:ext uri="{BB962C8B-B14F-4D97-AF65-F5344CB8AC3E}">
        <p14:creationId xmlns:p14="http://schemas.microsoft.com/office/powerpoint/2010/main" val="407517487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41</a:t>
            </a:fld>
            <a:endParaRPr lang="en-GB" altLang="en-US"/>
          </a:p>
        </p:txBody>
      </p:sp>
    </p:spTree>
    <p:extLst>
      <p:ext uri="{BB962C8B-B14F-4D97-AF65-F5344CB8AC3E}">
        <p14:creationId xmlns:p14="http://schemas.microsoft.com/office/powerpoint/2010/main" val="362702242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CE54428-E2D9-02B1-A2DA-88B3E0FF8EDD}"/>
              </a:ext>
            </a:extLst>
          </p:cNvPr>
          <p:cNvSpPr>
            <a:spLocks noGrp="1"/>
          </p:cNvSpPr>
          <p:nvPr>
            <p:ph type="dt" sz="half" idx="10"/>
          </p:nvPr>
        </p:nvSpPr>
        <p:spPr>
          <a:xfrm>
            <a:off x="395288" y="6524625"/>
            <a:ext cx="971550" cy="219075"/>
          </a:xfrm>
        </p:spPr>
        <p:txBody>
          <a:bodyPr/>
          <a:lstStyle>
            <a:lvl1pPr>
              <a:defRPr/>
            </a:lvl1pPr>
          </a:lstStyle>
          <a:p>
            <a:pPr>
              <a:defRPr/>
            </a:pPr>
            <a:fld id="{A7003BC9-A7C0-4A6C-90DA-BF7428C6818B}" type="datetime1">
              <a:rPr lang="en-GB" altLang="en-US"/>
              <a:pPr>
                <a:defRPr/>
              </a:pPr>
              <a:t>06/02/2026</a:t>
            </a:fld>
            <a:endParaRPr lang="en-GB" altLang="en-US" dirty="0"/>
          </a:p>
        </p:txBody>
      </p:sp>
      <p:sp>
        <p:nvSpPr>
          <p:cNvPr id="5" name="Footer Placeholder 4">
            <a:extLst>
              <a:ext uri="{FF2B5EF4-FFF2-40B4-BE49-F238E27FC236}">
                <a16:creationId xmlns:a16="http://schemas.microsoft.com/office/drawing/2014/main" id="{7CE4F3BB-9633-DA0C-E805-0F3BC95399DC}"/>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1EC3A5DF-CC22-82A0-24CA-AD9E5FE6DFC4}"/>
              </a:ext>
            </a:extLst>
          </p:cNvPr>
          <p:cNvSpPr>
            <a:spLocks noGrp="1"/>
          </p:cNvSpPr>
          <p:nvPr>
            <p:ph type="sldNum" sz="quarter" idx="12"/>
          </p:nvPr>
        </p:nvSpPr>
        <p:spPr/>
        <p:txBody>
          <a:bodyPr/>
          <a:lstStyle>
            <a:lvl1pPr>
              <a:defRPr/>
            </a:lvl1pPr>
          </a:lstStyle>
          <a:p>
            <a:pPr>
              <a:defRPr/>
            </a:pPr>
            <a:fld id="{3F13616E-F5E3-4B59-8935-5C44884F5889}" type="slidenum">
              <a:rPr lang="en-GB" altLang="en-US"/>
              <a:pPr>
                <a:defRPr/>
              </a:pPr>
              <a:t>‹#›</a:t>
            </a:fld>
            <a:endParaRPr lang="en-GB" altLang="en-US"/>
          </a:p>
        </p:txBody>
      </p:sp>
    </p:spTree>
    <p:extLst>
      <p:ext uri="{BB962C8B-B14F-4D97-AF65-F5344CB8AC3E}">
        <p14:creationId xmlns:p14="http://schemas.microsoft.com/office/powerpoint/2010/main" val="41601602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876485-D3F9-4AC2-930F-6E3D8ED0A1D0}"/>
              </a:ext>
            </a:extLst>
          </p:cNvPr>
          <p:cNvSpPr>
            <a:spLocks noGrp="1"/>
          </p:cNvSpPr>
          <p:nvPr>
            <p:ph type="dt" sz="half" idx="10"/>
          </p:nvPr>
        </p:nvSpPr>
        <p:spPr/>
        <p:txBody>
          <a:bodyPr/>
          <a:lstStyle>
            <a:lvl1pPr>
              <a:defRPr/>
            </a:lvl1pPr>
          </a:lstStyle>
          <a:p>
            <a:pPr>
              <a:defRPr/>
            </a:pPr>
            <a:fld id="{E15B5B85-E6E5-4632-875C-0E6A3000B39E}" type="datetime1">
              <a:rPr lang="en-GB" altLang="en-US"/>
              <a:pPr>
                <a:defRPr/>
              </a:pPr>
              <a:t>06/02/2026</a:t>
            </a:fld>
            <a:endParaRPr lang="en-GB" altLang="en-US" dirty="0"/>
          </a:p>
        </p:txBody>
      </p:sp>
      <p:sp>
        <p:nvSpPr>
          <p:cNvPr id="5" name="Footer Placeholder 4">
            <a:extLst>
              <a:ext uri="{FF2B5EF4-FFF2-40B4-BE49-F238E27FC236}">
                <a16:creationId xmlns:a16="http://schemas.microsoft.com/office/drawing/2014/main" id="{5EF468A2-B67F-7117-AFBA-4C6C9C47C075}"/>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1BAE2467-5B5A-F30F-32CD-AAE0E36040CA}"/>
              </a:ext>
            </a:extLst>
          </p:cNvPr>
          <p:cNvSpPr>
            <a:spLocks noGrp="1"/>
          </p:cNvSpPr>
          <p:nvPr>
            <p:ph type="sldNum" sz="quarter" idx="12"/>
          </p:nvPr>
        </p:nvSpPr>
        <p:spPr/>
        <p:txBody>
          <a:bodyPr/>
          <a:lstStyle>
            <a:lvl1pPr>
              <a:defRPr/>
            </a:lvl1pPr>
          </a:lstStyle>
          <a:p>
            <a:pPr>
              <a:defRPr/>
            </a:pPr>
            <a:fld id="{6DDAD8D9-6827-4A0C-BF28-A51E33BD92A1}" type="slidenum">
              <a:rPr lang="en-GB" altLang="en-US"/>
              <a:pPr>
                <a:defRPr/>
              </a:pPr>
              <a:t>‹#›</a:t>
            </a:fld>
            <a:endParaRPr lang="en-GB" altLang="en-US"/>
          </a:p>
        </p:txBody>
      </p:sp>
    </p:spTree>
    <p:extLst>
      <p:ext uri="{BB962C8B-B14F-4D97-AF65-F5344CB8AC3E}">
        <p14:creationId xmlns:p14="http://schemas.microsoft.com/office/powerpoint/2010/main" val="4221599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3117946-64D9-DC58-C9A9-02CD49C23149}"/>
              </a:ext>
            </a:extLst>
          </p:cNvPr>
          <p:cNvSpPr>
            <a:spLocks noGrp="1"/>
          </p:cNvSpPr>
          <p:nvPr>
            <p:ph type="dt" sz="half" idx="10"/>
          </p:nvPr>
        </p:nvSpPr>
        <p:spPr/>
        <p:txBody>
          <a:bodyPr/>
          <a:lstStyle>
            <a:lvl1pPr>
              <a:defRPr/>
            </a:lvl1pPr>
          </a:lstStyle>
          <a:p>
            <a:pPr>
              <a:defRPr/>
            </a:pPr>
            <a:fld id="{ACF1D7AD-01A3-454B-95CC-D4D4EB9881E1}" type="datetime1">
              <a:rPr lang="en-GB" altLang="en-US"/>
              <a:pPr>
                <a:defRPr/>
              </a:pPr>
              <a:t>06/02/2026</a:t>
            </a:fld>
            <a:endParaRPr lang="en-GB" altLang="en-US" dirty="0"/>
          </a:p>
        </p:txBody>
      </p:sp>
      <p:sp>
        <p:nvSpPr>
          <p:cNvPr id="5" name="Slide Number Placeholder 5">
            <a:extLst>
              <a:ext uri="{FF2B5EF4-FFF2-40B4-BE49-F238E27FC236}">
                <a16:creationId xmlns:a16="http://schemas.microsoft.com/office/drawing/2014/main" id="{1413012C-4F40-AB41-427E-9979102B4E25}"/>
              </a:ext>
            </a:extLst>
          </p:cNvPr>
          <p:cNvSpPr>
            <a:spLocks noGrp="1"/>
          </p:cNvSpPr>
          <p:nvPr>
            <p:ph type="sldNum" sz="quarter" idx="11"/>
          </p:nvPr>
        </p:nvSpPr>
        <p:spPr/>
        <p:txBody>
          <a:bodyPr/>
          <a:lstStyle>
            <a:lvl1pPr>
              <a:defRPr/>
            </a:lvl1pPr>
          </a:lstStyle>
          <a:p>
            <a:pPr>
              <a:defRPr/>
            </a:pPr>
            <a:fld id="{9D419A56-FD57-4C88-8607-08FDAE60C27E}" type="slidenum">
              <a:rPr lang="en-GB" altLang="en-US"/>
              <a:pPr>
                <a:defRPr/>
              </a:pPr>
              <a:t>‹#›</a:t>
            </a:fld>
            <a:endParaRPr lang="en-GB" altLang="en-US"/>
          </a:p>
        </p:txBody>
      </p:sp>
    </p:spTree>
    <p:extLst>
      <p:ext uri="{BB962C8B-B14F-4D97-AF65-F5344CB8AC3E}">
        <p14:creationId xmlns:p14="http://schemas.microsoft.com/office/powerpoint/2010/main" val="617920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B35AB28F-5E20-146D-D1DA-BD2262447001}"/>
              </a:ext>
            </a:extLst>
          </p:cNvPr>
          <p:cNvSpPr>
            <a:spLocks noGrp="1"/>
          </p:cNvSpPr>
          <p:nvPr>
            <p:ph type="dt" sz="half" idx="10"/>
          </p:nvPr>
        </p:nvSpPr>
        <p:spPr/>
        <p:txBody>
          <a:bodyPr/>
          <a:lstStyle>
            <a:lvl1pPr>
              <a:defRPr/>
            </a:lvl1pPr>
          </a:lstStyle>
          <a:p>
            <a:pPr>
              <a:defRPr/>
            </a:pPr>
            <a:fld id="{BD6A1715-DF3B-4658-B682-DCA863364E1F}" type="datetime1">
              <a:rPr lang="en-GB" altLang="en-US"/>
              <a:pPr>
                <a:defRPr/>
              </a:pPr>
              <a:t>06/02/2026</a:t>
            </a:fld>
            <a:endParaRPr lang="en-GB" altLang="en-US" dirty="0"/>
          </a:p>
        </p:txBody>
      </p:sp>
      <p:sp>
        <p:nvSpPr>
          <p:cNvPr id="6" name="Slide Number Placeholder 5">
            <a:extLst>
              <a:ext uri="{FF2B5EF4-FFF2-40B4-BE49-F238E27FC236}">
                <a16:creationId xmlns:a16="http://schemas.microsoft.com/office/drawing/2014/main" id="{A8F431DF-86B9-A0F4-E9B2-2665956C5039}"/>
              </a:ext>
            </a:extLst>
          </p:cNvPr>
          <p:cNvSpPr>
            <a:spLocks noGrp="1"/>
          </p:cNvSpPr>
          <p:nvPr>
            <p:ph type="sldNum" sz="quarter" idx="11"/>
          </p:nvPr>
        </p:nvSpPr>
        <p:spPr/>
        <p:txBody>
          <a:bodyPr/>
          <a:lstStyle>
            <a:lvl1pPr>
              <a:defRPr/>
            </a:lvl1pPr>
          </a:lstStyle>
          <a:p>
            <a:pPr>
              <a:defRPr/>
            </a:pPr>
            <a:fld id="{3298402B-94D1-4850-BDD1-39CB0FB47D3A}" type="slidenum">
              <a:rPr lang="en-GB" altLang="en-US"/>
              <a:pPr>
                <a:defRPr/>
              </a:pPr>
              <a:t>‹#›</a:t>
            </a:fld>
            <a:endParaRPr lang="en-GB" altLang="en-US"/>
          </a:p>
        </p:txBody>
      </p:sp>
    </p:spTree>
    <p:extLst>
      <p:ext uri="{BB962C8B-B14F-4D97-AF65-F5344CB8AC3E}">
        <p14:creationId xmlns:p14="http://schemas.microsoft.com/office/powerpoint/2010/main" val="11058130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133E1F70-5EAF-DE23-8D61-08C4E99ACDE8}"/>
              </a:ext>
            </a:extLst>
          </p:cNvPr>
          <p:cNvSpPr>
            <a:spLocks noGrp="1"/>
          </p:cNvSpPr>
          <p:nvPr>
            <p:ph type="dt" sz="half" idx="10"/>
          </p:nvPr>
        </p:nvSpPr>
        <p:spPr/>
        <p:txBody>
          <a:bodyPr/>
          <a:lstStyle>
            <a:lvl1pPr>
              <a:defRPr/>
            </a:lvl1pPr>
          </a:lstStyle>
          <a:p>
            <a:pPr>
              <a:defRPr/>
            </a:pPr>
            <a:fld id="{733A36E0-0EBC-49A7-83AE-7B5524F6D403}" type="datetime1">
              <a:rPr lang="en-GB" altLang="en-US"/>
              <a:pPr>
                <a:defRPr/>
              </a:pPr>
              <a:t>06/02/2026</a:t>
            </a:fld>
            <a:endParaRPr lang="en-GB" altLang="en-US" dirty="0"/>
          </a:p>
        </p:txBody>
      </p:sp>
      <p:sp>
        <p:nvSpPr>
          <p:cNvPr id="8" name="Slide Number Placeholder 5">
            <a:extLst>
              <a:ext uri="{FF2B5EF4-FFF2-40B4-BE49-F238E27FC236}">
                <a16:creationId xmlns:a16="http://schemas.microsoft.com/office/drawing/2014/main" id="{288BBDB4-4DB4-B773-AA11-66BD46F549F8}"/>
              </a:ext>
            </a:extLst>
          </p:cNvPr>
          <p:cNvSpPr>
            <a:spLocks noGrp="1"/>
          </p:cNvSpPr>
          <p:nvPr>
            <p:ph type="sldNum" sz="quarter" idx="11"/>
          </p:nvPr>
        </p:nvSpPr>
        <p:spPr/>
        <p:txBody>
          <a:bodyPr/>
          <a:lstStyle>
            <a:lvl1pPr>
              <a:defRPr/>
            </a:lvl1pPr>
          </a:lstStyle>
          <a:p>
            <a:pPr>
              <a:defRPr/>
            </a:pPr>
            <a:fld id="{C34B518C-BAA0-4673-AB95-72B7C66D7FD9}" type="slidenum">
              <a:rPr lang="en-GB" altLang="en-US"/>
              <a:pPr>
                <a:defRPr/>
              </a:pPr>
              <a:t>‹#›</a:t>
            </a:fld>
            <a:endParaRPr lang="en-GB" altLang="en-US"/>
          </a:p>
        </p:txBody>
      </p:sp>
    </p:spTree>
    <p:extLst>
      <p:ext uri="{BB962C8B-B14F-4D97-AF65-F5344CB8AC3E}">
        <p14:creationId xmlns:p14="http://schemas.microsoft.com/office/powerpoint/2010/main" val="28873399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C9C75EE2-84EB-897A-150D-C3360D73278E}"/>
              </a:ext>
            </a:extLst>
          </p:cNvPr>
          <p:cNvSpPr>
            <a:spLocks noGrp="1"/>
          </p:cNvSpPr>
          <p:nvPr>
            <p:ph type="dt" sz="half" idx="10"/>
          </p:nvPr>
        </p:nvSpPr>
        <p:spPr/>
        <p:txBody>
          <a:bodyPr/>
          <a:lstStyle>
            <a:lvl1pPr>
              <a:defRPr/>
            </a:lvl1pPr>
          </a:lstStyle>
          <a:p>
            <a:pPr>
              <a:defRPr/>
            </a:pPr>
            <a:fld id="{A81EAC23-F888-49A2-B007-5F0E5CA55513}" type="datetime1">
              <a:rPr lang="en-GB" altLang="en-US"/>
              <a:pPr>
                <a:defRPr/>
              </a:pPr>
              <a:t>06/02/2026</a:t>
            </a:fld>
            <a:endParaRPr lang="en-GB" altLang="en-US" dirty="0"/>
          </a:p>
        </p:txBody>
      </p:sp>
      <p:sp>
        <p:nvSpPr>
          <p:cNvPr id="4" name="Slide Number Placeholder 5">
            <a:extLst>
              <a:ext uri="{FF2B5EF4-FFF2-40B4-BE49-F238E27FC236}">
                <a16:creationId xmlns:a16="http://schemas.microsoft.com/office/drawing/2014/main" id="{F7F57324-A1D3-1826-4AD0-23F2B34D504C}"/>
              </a:ext>
            </a:extLst>
          </p:cNvPr>
          <p:cNvSpPr>
            <a:spLocks noGrp="1"/>
          </p:cNvSpPr>
          <p:nvPr>
            <p:ph type="sldNum" sz="quarter" idx="11"/>
          </p:nvPr>
        </p:nvSpPr>
        <p:spPr/>
        <p:txBody>
          <a:bodyPr/>
          <a:lstStyle>
            <a:lvl1pPr>
              <a:defRPr/>
            </a:lvl1pPr>
          </a:lstStyle>
          <a:p>
            <a:pPr>
              <a:defRPr/>
            </a:pPr>
            <a:fld id="{63A72BC8-F192-4A9D-A624-45C65191F104}" type="slidenum">
              <a:rPr lang="en-GB" altLang="en-US"/>
              <a:pPr>
                <a:defRPr/>
              </a:pPr>
              <a:t>‹#›</a:t>
            </a:fld>
            <a:endParaRPr lang="en-GB" altLang="en-US"/>
          </a:p>
        </p:txBody>
      </p:sp>
    </p:spTree>
    <p:extLst>
      <p:ext uri="{BB962C8B-B14F-4D97-AF65-F5344CB8AC3E}">
        <p14:creationId xmlns:p14="http://schemas.microsoft.com/office/powerpoint/2010/main" val="22001087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5064A730-A84D-95ED-E366-3CB067E59422}"/>
              </a:ext>
            </a:extLst>
          </p:cNvPr>
          <p:cNvSpPr>
            <a:spLocks noGrp="1"/>
          </p:cNvSpPr>
          <p:nvPr>
            <p:ph type="dt" sz="half" idx="10"/>
          </p:nvPr>
        </p:nvSpPr>
        <p:spPr/>
        <p:txBody>
          <a:bodyPr/>
          <a:lstStyle>
            <a:lvl1pPr>
              <a:defRPr/>
            </a:lvl1pPr>
          </a:lstStyle>
          <a:p>
            <a:pPr>
              <a:defRPr/>
            </a:pPr>
            <a:fld id="{4C6AB163-E791-4554-BA81-44AB2343F472}" type="datetime1">
              <a:rPr lang="en-GB" altLang="en-US"/>
              <a:pPr>
                <a:defRPr/>
              </a:pPr>
              <a:t>06/02/2026</a:t>
            </a:fld>
            <a:endParaRPr lang="en-GB" altLang="en-US" dirty="0"/>
          </a:p>
        </p:txBody>
      </p:sp>
      <p:sp>
        <p:nvSpPr>
          <p:cNvPr id="3" name="Slide Number Placeholder 5">
            <a:extLst>
              <a:ext uri="{FF2B5EF4-FFF2-40B4-BE49-F238E27FC236}">
                <a16:creationId xmlns:a16="http://schemas.microsoft.com/office/drawing/2014/main" id="{C906F15A-C578-F948-E769-8B084BF78E1C}"/>
              </a:ext>
            </a:extLst>
          </p:cNvPr>
          <p:cNvSpPr>
            <a:spLocks noGrp="1"/>
          </p:cNvSpPr>
          <p:nvPr>
            <p:ph type="sldNum" sz="quarter" idx="11"/>
          </p:nvPr>
        </p:nvSpPr>
        <p:spPr/>
        <p:txBody>
          <a:bodyPr/>
          <a:lstStyle>
            <a:lvl1pPr>
              <a:defRPr/>
            </a:lvl1pPr>
          </a:lstStyle>
          <a:p>
            <a:pPr>
              <a:defRPr/>
            </a:pPr>
            <a:fld id="{31EB37F5-31BF-4625-B85A-CFB759574526}" type="slidenum">
              <a:rPr lang="en-GB" altLang="en-US"/>
              <a:pPr>
                <a:defRPr/>
              </a:pPr>
              <a:t>‹#›</a:t>
            </a:fld>
            <a:endParaRPr lang="en-GB" altLang="en-US"/>
          </a:p>
        </p:txBody>
      </p:sp>
    </p:spTree>
    <p:extLst>
      <p:ext uri="{BB962C8B-B14F-4D97-AF65-F5344CB8AC3E}">
        <p14:creationId xmlns:p14="http://schemas.microsoft.com/office/powerpoint/2010/main" val="32069752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7E51362-D2B3-DDF9-7068-F19EBBC69852}"/>
              </a:ext>
            </a:extLst>
          </p:cNvPr>
          <p:cNvSpPr>
            <a:spLocks noGrp="1"/>
          </p:cNvSpPr>
          <p:nvPr>
            <p:ph type="dt" sz="half" idx="10"/>
          </p:nvPr>
        </p:nvSpPr>
        <p:spPr/>
        <p:txBody>
          <a:bodyPr/>
          <a:lstStyle>
            <a:lvl1pPr>
              <a:defRPr/>
            </a:lvl1pPr>
          </a:lstStyle>
          <a:p>
            <a:pPr>
              <a:defRPr/>
            </a:pPr>
            <a:fld id="{542376CD-E785-45CC-B413-C745EF1FA292}" type="datetime1">
              <a:rPr lang="en-GB" altLang="en-US"/>
              <a:pPr>
                <a:defRPr/>
              </a:pPr>
              <a:t>06/02/2026</a:t>
            </a:fld>
            <a:endParaRPr lang="en-GB" altLang="en-US" dirty="0"/>
          </a:p>
        </p:txBody>
      </p:sp>
      <p:sp>
        <p:nvSpPr>
          <p:cNvPr id="6" name="Slide Number Placeholder 5">
            <a:extLst>
              <a:ext uri="{FF2B5EF4-FFF2-40B4-BE49-F238E27FC236}">
                <a16:creationId xmlns:a16="http://schemas.microsoft.com/office/drawing/2014/main" id="{C686D90F-1445-9DA0-71CE-96FEF981D00D}"/>
              </a:ext>
            </a:extLst>
          </p:cNvPr>
          <p:cNvSpPr>
            <a:spLocks noGrp="1"/>
          </p:cNvSpPr>
          <p:nvPr>
            <p:ph type="sldNum" sz="quarter" idx="11"/>
          </p:nvPr>
        </p:nvSpPr>
        <p:spPr/>
        <p:txBody>
          <a:bodyPr/>
          <a:lstStyle>
            <a:lvl1pPr>
              <a:defRPr/>
            </a:lvl1pPr>
          </a:lstStyle>
          <a:p>
            <a:pPr>
              <a:defRPr/>
            </a:pPr>
            <a:fld id="{7FAA9DFF-67B6-47E2-A617-517793A02C38}" type="slidenum">
              <a:rPr lang="en-GB" altLang="en-US"/>
              <a:pPr>
                <a:defRPr/>
              </a:pPr>
              <a:t>‹#›</a:t>
            </a:fld>
            <a:endParaRPr lang="en-GB" altLang="en-US"/>
          </a:p>
        </p:txBody>
      </p:sp>
    </p:spTree>
    <p:extLst>
      <p:ext uri="{BB962C8B-B14F-4D97-AF65-F5344CB8AC3E}">
        <p14:creationId xmlns:p14="http://schemas.microsoft.com/office/powerpoint/2010/main" val="38162351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E48419FF-8CED-3CA4-47D4-1A8FEC64380C}"/>
              </a:ext>
            </a:extLst>
          </p:cNvPr>
          <p:cNvSpPr>
            <a:spLocks noGrp="1"/>
          </p:cNvSpPr>
          <p:nvPr>
            <p:ph type="dt" sz="half" idx="10"/>
          </p:nvPr>
        </p:nvSpPr>
        <p:spPr/>
        <p:txBody>
          <a:bodyPr/>
          <a:lstStyle>
            <a:lvl1pPr>
              <a:defRPr/>
            </a:lvl1pPr>
          </a:lstStyle>
          <a:p>
            <a:pPr>
              <a:defRPr/>
            </a:pPr>
            <a:fld id="{887A47DB-3605-4DA6-A56C-7923E56BED49}" type="datetime1">
              <a:rPr lang="en-GB" altLang="en-US"/>
              <a:pPr>
                <a:defRPr/>
              </a:pPr>
              <a:t>06/02/2026</a:t>
            </a:fld>
            <a:endParaRPr lang="en-GB" altLang="en-US" dirty="0"/>
          </a:p>
        </p:txBody>
      </p:sp>
      <p:sp>
        <p:nvSpPr>
          <p:cNvPr id="6" name="Slide Number Placeholder 5">
            <a:extLst>
              <a:ext uri="{FF2B5EF4-FFF2-40B4-BE49-F238E27FC236}">
                <a16:creationId xmlns:a16="http://schemas.microsoft.com/office/drawing/2014/main" id="{C70155DC-6394-7034-69A9-1D79F518C5EF}"/>
              </a:ext>
            </a:extLst>
          </p:cNvPr>
          <p:cNvSpPr>
            <a:spLocks noGrp="1"/>
          </p:cNvSpPr>
          <p:nvPr>
            <p:ph type="sldNum" sz="quarter" idx="11"/>
          </p:nvPr>
        </p:nvSpPr>
        <p:spPr/>
        <p:txBody>
          <a:bodyPr/>
          <a:lstStyle>
            <a:lvl1pPr>
              <a:defRPr/>
            </a:lvl1pPr>
          </a:lstStyle>
          <a:p>
            <a:pPr>
              <a:defRPr/>
            </a:pPr>
            <a:fld id="{86E213C3-687D-4505-8DFB-6C79E52C8FB7}" type="slidenum">
              <a:rPr lang="en-GB" altLang="en-US"/>
              <a:pPr>
                <a:defRPr/>
              </a:pPr>
              <a:t>‹#›</a:t>
            </a:fld>
            <a:endParaRPr lang="en-GB" altLang="en-US"/>
          </a:p>
        </p:txBody>
      </p:sp>
    </p:spTree>
    <p:extLst>
      <p:ext uri="{BB962C8B-B14F-4D97-AF65-F5344CB8AC3E}">
        <p14:creationId xmlns:p14="http://schemas.microsoft.com/office/powerpoint/2010/main" val="31368488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32D552-52D0-091C-66CD-B40ADA172402}"/>
              </a:ext>
            </a:extLst>
          </p:cNvPr>
          <p:cNvSpPr>
            <a:spLocks noGrp="1"/>
          </p:cNvSpPr>
          <p:nvPr>
            <p:ph type="dt" sz="half" idx="10"/>
          </p:nvPr>
        </p:nvSpPr>
        <p:spPr/>
        <p:txBody>
          <a:bodyPr/>
          <a:lstStyle>
            <a:lvl1pPr>
              <a:defRPr/>
            </a:lvl1pPr>
          </a:lstStyle>
          <a:p>
            <a:pPr>
              <a:defRPr/>
            </a:pPr>
            <a:fld id="{8E6EC078-4FC9-4BF6-83CB-B7890C720420}" type="datetime1">
              <a:rPr lang="en-GB" altLang="en-US"/>
              <a:pPr>
                <a:defRPr/>
              </a:pPr>
              <a:t>06/02/2026</a:t>
            </a:fld>
            <a:endParaRPr lang="en-GB" altLang="en-US" dirty="0"/>
          </a:p>
        </p:txBody>
      </p:sp>
      <p:sp>
        <p:nvSpPr>
          <p:cNvPr id="5" name="Slide Number Placeholder 5">
            <a:extLst>
              <a:ext uri="{FF2B5EF4-FFF2-40B4-BE49-F238E27FC236}">
                <a16:creationId xmlns:a16="http://schemas.microsoft.com/office/drawing/2014/main" id="{DC93CAE6-1A6E-9770-7C47-9635B6DB0C10}"/>
              </a:ext>
            </a:extLst>
          </p:cNvPr>
          <p:cNvSpPr>
            <a:spLocks noGrp="1"/>
          </p:cNvSpPr>
          <p:nvPr>
            <p:ph type="sldNum" sz="quarter" idx="11"/>
          </p:nvPr>
        </p:nvSpPr>
        <p:spPr/>
        <p:txBody>
          <a:bodyPr/>
          <a:lstStyle>
            <a:lvl1pPr>
              <a:defRPr/>
            </a:lvl1pPr>
          </a:lstStyle>
          <a:p>
            <a:pPr>
              <a:defRPr/>
            </a:pPr>
            <a:fld id="{9FA1A650-E734-4596-84AB-532A9CE39247}" type="slidenum">
              <a:rPr lang="en-GB" altLang="en-US"/>
              <a:pPr>
                <a:defRPr/>
              </a:pPr>
              <a:t>‹#›</a:t>
            </a:fld>
            <a:endParaRPr lang="en-GB" altLang="en-US"/>
          </a:p>
        </p:txBody>
      </p:sp>
    </p:spTree>
    <p:extLst>
      <p:ext uri="{BB962C8B-B14F-4D97-AF65-F5344CB8AC3E}">
        <p14:creationId xmlns:p14="http://schemas.microsoft.com/office/powerpoint/2010/main" val="36448685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0B824B-B3AC-C27E-686A-AF9E0C47D1A7}"/>
              </a:ext>
            </a:extLst>
          </p:cNvPr>
          <p:cNvSpPr>
            <a:spLocks noGrp="1"/>
          </p:cNvSpPr>
          <p:nvPr>
            <p:ph type="dt" sz="half" idx="10"/>
          </p:nvPr>
        </p:nvSpPr>
        <p:spPr/>
        <p:txBody>
          <a:bodyPr/>
          <a:lstStyle>
            <a:lvl1pPr>
              <a:defRPr/>
            </a:lvl1pPr>
          </a:lstStyle>
          <a:p>
            <a:pPr>
              <a:defRPr/>
            </a:pPr>
            <a:fld id="{4F1BF754-DE62-42FB-AEFD-AD6ED79B7222}" type="datetime1">
              <a:rPr lang="en-GB" altLang="en-US"/>
              <a:pPr>
                <a:defRPr/>
              </a:pPr>
              <a:t>06/02/2026</a:t>
            </a:fld>
            <a:endParaRPr lang="en-GB" altLang="en-US" dirty="0"/>
          </a:p>
        </p:txBody>
      </p:sp>
      <p:sp>
        <p:nvSpPr>
          <p:cNvPr id="5" name="Slide Number Placeholder 5">
            <a:extLst>
              <a:ext uri="{FF2B5EF4-FFF2-40B4-BE49-F238E27FC236}">
                <a16:creationId xmlns:a16="http://schemas.microsoft.com/office/drawing/2014/main" id="{19265F0E-CF0D-9640-CE96-AEFA8A8B971D}"/>
              </a:ext>
            </a:extLst>
          </p:cNvPr>
          <p:cNvSpPr>
            <a:spLocks noGrp="1"/>
          </p:cNvSpPr>
          <p:nvPr>
            <p:ph type="sldNum" sz="quarter" idx="11"/>
          </p:nvPr>
        </p:nvSpPr>
        <p:spPr/>
        <p:txBody>
          <a:bodyPr/>
          <a:lstStyle>
            <a:lvl1pPr>
              <a:defRPr/>
            </a:lvl1pPr>
          </a:lstStyle>
          <a:p>
            <a:pPr>
              <a:defRPr/>
            </a:pPr>
            <a:fld id="{B45EB4A8-4E58-4761-BCDB-6C94A2F2588D}" type="slidenum">
              <a:rPr lang="en-GB" altLang="en-US"/>
              <a:pPr>
                <a:defRPr/>
              </a:pPr>
              <a:t>‹#›</a:t>
            </a:fld>
            <a:endParaRPr lang="en-GB" altLang="en-US"/>
          </a:p>
        </p:txBody>
      </p:sp>
    </p:spTree>
    <p:extLst>
      <p:ext uri="{BB962C8B-B14F-4D97-AF65-F5344CB8AC3E}">
        <p14:creationId xmlns:p14="http://schemas.microsoft.com/office/powerpoint/2010/main" val="18552031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D883679-5FA3-B682-6EC6-2CFA803C995B}"/>
              </a:ext>
            </a:extLst>
          </p:cNvPr>
          <p:cNvSpPr>
            <a:spLocks noGrp="1"/>
          </p:cNvSpPr>
          <p:nvPr>
            <p:ph type="dt" sz="half" idx="10"/>
          </p:nvPr>
        </p:nvSpPr>
        <p:spPr>
          <a:xfrm>
            <a:off x="395288" y="6524625"/>
            <a:ext cx="971550" cy="219075"/>
          </a:xfrm>
        </p:spPr>
        <p:txBody>
          <a:bodyPr/>
          <a:lstStyle>
            <a:lvl1pPr>
              <a:defRPr/>
            </a:lvl1pPr>
          </a:lstStyle>
          <a:p>
            <a:pPr>
              <a:defRPr/>
            </a:pPr>
            <a:fld id="{A6CD2DFE-40EB-456F-9C47-0D20BD1F6520}" type="datetime1">
              <a:rPr lang="en-GB" altLang="en-US"/>
              <a:pPr>
                <a:defRPr/>
              </a:pPr>
              <a:t>06/02/2026</a:t>
            </a:fld>
            <a:endParaRPr lang="en-GB" altLang="en-US" dirty="0"/>
          </a:p>
        </p:txBody>
      </p:sp>
      <p:sp>
        <p:nvSpPr>
          <p:cNvPr id="5" name="Footer Placeholder 4">
            <a:extLst>
              <a:ext uri="{FF2B5EF4-FFF2-40B4-BE49-F238E27FC236}">
                <a16:creationId xmlns:a16="http://schemas.microsoft.com/office/drawing/2014/main" id="{E9C9EB61-6BE2-7F6E-7600-A543AFAE075F}"/>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0BFF9F1C-B1FD-99E7-55BE-814736B3BF83}"/>
              </a:ext>
            </a:extLst>
          </p:cNvPr>
          <p:cNvSpPr>
            <a:spLocks noGrp="1"/>
          </p:cNvSpPr>
          <p:nvPr>
            <p:ph type="sldNum" sz="quarter" idx="12"/>
          </p:nvPr>
        </p:nvSpPr>
        <p:spPr/>
        <p:txBody>
          <a:bodyPr/>
          <a:lstStyle>
            <a:lvl1pPr>
              <a:defRPr/>
            </a:lvl1pPr>
          </a:lstStyle>
          <a:p>
            <a:pPr>
              <a:defRPr/>
            </a:pPr>
            <a:fld id="{95956538-8718-473D-A5A6-F1CA98B46DA0}" type="slidenum">
              <a:rPr lang="en-GB" altLang="en-US"/>
              <a:pPr>
                <a:defRPr/>
              </a:pPr>
              <a:t>‹#›</a:t>
            </a:fld>
            <a:endParaRPr lang="en-GB" altLang="en-US"/>
          </a:p>
        </p:txBody>
      </p:sp>
    </p:spTree>
    <p:extLst>
      <p:ext uri="{BB962C8B-B14F-4D97-AF65-F5344CB8AC3E}">
        <p14:creationId xmlns:p14="http://schemas.microsoft.com/office/powerpoint/2010/main" val="21117012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006F76-DB62-E2BF-6939-A25B2BCC50D7}"/>
              </a:ext>
            </a:extLst>
          </p:cNvPr>
          <p:cNvSpPr>
            <a:spLocks noGrp="1"/>
          </p:cNvSpPr>
          <p:nvPr>
            <p:ph type="dt" sz="half" idx="10"/>
          </p:nvPr>
        </p:nvSpPr>
        <p:spPr/>
        <p:txBody>
          <a:bodyPr/>
          <a:lstStyle>
            <a:lvl1pPr>
              <a:defRPr/>
            </a:lvl1pPr>
          </a:lstStyle>
          <a:p>
            <a:pPr>
              <a:defRPr/>
            </a:pPr>
            <a:fld id="{5F6C42B4-4545-4B0B-8922-C1BEB82246AC}" type="datetime1">
              <a:rPr lang="en-GB" altLang="en-US"/>
              <a:pPr>
                <a:defRPr/>
              </a:pPr>
              <a:t>06/02/2026</a:t>
            </a:fld>
            <a:endParaRPr lang="en-GB" altLang="en-US" dirty="0"/>
          </a:p>
        </p:txBody>
      </p:sp>
      <p:sp>
        <p:nvSpPr>
          <p:cNvPr id="5" name="Footer Placeholder 4">
            <a:extLst>
              <a:ext uri="{FF2B5EF4-FFF2-40B4-BE49-F238E27FC236}">
                <a16:creationId xmlns:a16="http://schemas.microsoft.com/office/drawing/2014/main" id="{465DA47D-B240-2944-F3A8-C9D640D8EDDB}"/>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5128C08-7918-0025-049E-575CF6A1F9EC}"/>
              </a:ext>
            </a:extLst>
          </p:cNvPr>
          <p:cNvSpPr>
            <a:spLocks noGrp="1"/>
          </p:cNvSpPr>
          <p:nvPr>
            <p:ph type="sldNum" sz="quarter" idx="12"/>
          </p:nvPr>
        </p:nvSpPr>
        <p:spPr/>
        <p:txBody>
          <a:bodyPr/>
          <a:lstStyle>
            <a:lvl1pPr>
              <a:defRPr/>
            </a:lvl1pPr>
          </a:lstStyle>
          <a:p>
            <a:pPr>
              <a:defRPr/>
            </a:pPr>
            <a:fld id="{CD2646EA-3FBA-4312-AF5F-311BA8B2DFAE}" type="slidenum">
              <a:rPr lang="en-GB" altLang="en-US"/>
              <a:pPr>
                <a:defRPr/>
              </a:pPr>
              <a:t>‹#›</a:t>
            </a:fld>
            <a:endParaRPr lang="en-GB" altLang="en-US"/>
          </a:p>
        </p:txBody>
      </p:sp>
    </p:spTree>
    <p:extLst>
      <p:ext uri="{BB962C8B-B14F-4D97-AF65-F5344CB8AC3E}">
        <p14:creationId xmlns:p14="http://schemas.microsoft.com/office/powerpoint/2010/main" val="35462937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DEB7363-22CD-21DF-30EB-6EED930181FF}"/>
              </a:ext>
            </a:extLst>
          </p:cNvPr>
          <p:cNvSpPr>
            <a:spLocks noGrp="1"/>
          </p:cNvSpPr>
          <p:nvPr>
            <p:ph type="dt" sz="half" idx="10"/>
          </p:nvPr>
        </p:nvSpPr>
        <p:spPr/>
        <p:txBody>
          <a:bodyPr/>
          <a:lstStyle>
            <a:lvl1pPr>
              <a:defRPr/>
            </a:lvl1pPr>
          </a:lstStyle>
          <a:p>
            <a:pPr>
              <a:defRPr/>
            </a:pPr>
            <a:fld id="{556B17B7-FB5B-420C-BCB0-3396EB0F00DD}" type="datetime1">
              <a:rPr lang="en-GB" altLang="en-US"/>
              <a:pPr>
                <a:defRPr/>
              </a:pPr>
              <a:t>06/02/2026</a:t>
            </a:fld>
            <a:endParaRPr lang="en-GB" altLang="en-US" dirty="0"/>
          </a:p>
        </p:txBody>
      </p:sp>
      <p:sp>
        <p:nvSpPr>
          <p:cNvPr id="5" name="Slide Number Placeholder 5">
            <a:extLst>
              <a:ext uri="{FF2B5EF4-FFF2-40B4-BE49-F238E27FC236}">
                <a16:creationId xmlns:a16="http://schemas.microsoft.com/office/drawing/2014/main" id="{75150A44-31FC-9098-3961-C2FB7F43AA32}"/>
              </a:ext>
            </a:extLst>
          </p:cNvPr>
          <p:cNvSpPr>
            <a:spLocks noGrp="1"/>
          </p:cNvSpPr>
          <p:nvPr>
            <p:ph type="sldNum" sz="quarter" idx="11"/>
          </p:nvPr>
        </p:nvSpPr>
        <p:spPr/>
        <p:txBody>
          <a:bodyPr/>
          <a:lstStyle>
            <a:lvl1pPr>
              <a:defRPr/>
            </a:lvl1pPr>
          </a:lstStyle>
          <a:p>
            <a:pPr>
              <a:defRPr/>
            </a:pPr>
            <a:fld id="{72E7CF4C-773B-4ED9-8D0C-938F2C942B09}" type="slidenum">
              <a:rPr lang="en-GB" altLang="en-US"/>
              <a:pPr>
                <a:defRPr/>
              </a:pPr>
              <a:t>‹#›</a:t>
            </a:fld>
            <a:endParaRPr lang="en-GB" altLang="en-US"/>
          </a:p>
        </p:txBody>
      </p:sp>
    </p:spTree>
    <p:extLst>
      <p:ext uri="{BB962C8B-B14F-4D97-AF65-F5344CB8AC3E}">
        <p14:creationId xmlns:p14="http://schemas.microsoft.com/office/powerpoint/2010/main" val="33901437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816C2BD-3ADA-C16C-2318-46C36F4E676A}"/>
              </a:ext>
            </a:extLst>
          </p:cNvPr>
          <p:cNvSpPr>
            <a:spLocks noGrp="1"/>
          </p:cNvSpPr>
          <p:nvPr>
            <p:ph type="dt" sz="half" idx="10"/>
          </p:nvPr>
        </p:nvSpPr>
        <p:spPr/>
        <p:txBody>
          <a:bodyPr/>
          <a:lstStyle>
            <a:lvl1pPr>
              <a:defRPr/>
            </a:lvl1pPr>
          </a:lstStyle>
          <a:p>
            <a:pPr>
              <a:defRPr/>
            </a:pPr>
            <a:fld id="{8DE60D63-3B36-41E7-9D99-4DFD85FC7798}" type="datetime1">
              <a:rPr lang="en-GB" altLang="en-US"/>
              <a:pPr>
                <a:defRPr/>
              </a:pPr>
              <a:t>06/02/2026</a:t>
            </a:fld>
            <a:endParaRPr lang="en-GB" altLang="en-US" dirty="0"/>
          </a:p>
        </p:txBody>
      </p:sp>
      <p:sp>
        <p:nvSpPr>
          <p:cNvPr id="6" name="Slide Number Placeholder 5">
            <a:extLst>
              <a:ext uri="{FF2B5EF4-FFF2-40B4-BE49-F238E27FC236}">
                <a16:creationId xmlns:a16="http://schemas.microsoft.com/office/drawing/2014/main" id="{9B6CD60A-556D-C549-286A-8D8DEC420C3C}"/>
              </a:ext>
            </a:extLst>
          </p:cNvPr>
          <p:cNvSpPr>
            <a:spLocks noGrp="1"/>
          </p:cNvSpPr>
          <p:nvPr>
            <p:ph type="sldNum" sz="quarter" idx="11"/>
          </p:nvPr>
        </p:nvSpPr>
        <p:spPr/>
        <p:txBody>
          <a:bodyPr/>
          <a:lstStyle>
            <a:lvl1pPr>
              <a:defRPr/>
            </a:lvl1pPr>
          </a:lstStyle>
          <a:p>
            <a:pPr>
              <a:defRPr/>
            </a:pPr>
            <a:fld id="{E72EED64-39AA-44AE-9E3A-E838ECA74315}" type="slidenum">
              <a:rPr lang="en-GB" altLang="en-US"/>
              <a:pPr>
                <a:defRPr/>
              </a:pPr>
              <a:t>‹#›</a:t>
            </a:fld>
            <a:endParaRPr lang="en-GB" altLang="en-US"/>
          </a:p>
        </p:txBody>
      </p:sp>
    </p:spTree>
    <p:extLst>
      <p:ext uri="{BB962C8B-B14F-4D97-AF65-F5344CB8AC3E}">
        <p14:creationId xmlns:p14="http://schemas.microsoft.com/office/powerpoint/2010/main" val="32259339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D00D6982-F7E0-9336-3B03-2D1AE755D58D}"/>
              </a:ext>
            </a:extLst>
          </p:cNvPr>
          <p:cNvSpPr>
            <a:spLocks noGrp="1"/>
          </p:cNvSpPr>
          <p:nvPr>
            <p:ph type="dt" sz="half" idx="10"/>
          </p:nvPr>
        </p:nvSpPr>
        <p:spPr/>
        <p:txBody>
          <a:bodyPr/>
          <a:lstStyle>
            <a:lvl1pPr>
              <a:defRPr/>
            </a:lvl1pPr>
          </a:lstStyle>
          <a:p>
            <a:pPr>
              <a:defRPr/>
            </a:pPr>
            <a:fld id="{AEC6F7EB-9131-484E-9C4E-C8B1878B54B0}" type="datetime1">
              <a:rPr lang="en-GB" altLang="en-US"/>
              <a:pPr>
                <a:defRPr/>
              </a:pPr>
              <a:t>06/02/2026</a:t>
            </a:fld>
            <a:endParaRPr lang="en-GB" altLang="en-US" dirty="0"/>
          </a:p>
        </p:txBody>
      </p:sp>
      <p:sp>
        <p:nvSpPr>
          <p:cNvPr id="8" name="Slide Number Placeholder 5">
            <a:extLst>
              <a:ext uri="{FF2B5EF4-FFF2-40B4-BE49-F238E27FC236}">
                <a16:creationId xmlns:a16="http://schemas.microsoft.com/office/drawing/2014/main" id="{A71A6CD1-B4D3-3F2E-EB02-70A8B215A066}"/>
              </a:ext>
            </a:extLst>
          </p:cNvPr>
          <p:cNvSpPr>
            <a:spLocks noGrp="1"/>
          </p:cNvSpPr>
          <p:nvPr>
            <p:ph type="sldNum" sz="quarter" idx="11"/>
          </p:nvPr>
        </p:nvSpPr>
        <p:spPr/>
        <p:txBody>
          <a:bodyPr/>
          <a:lstStyle>
            <a:lvl1pPr>
              <a:defRPr/>
            </a:lvl1pPr>
          </a:lstStyle>
          <a:p>
            <a:pPr>
              <a:defRPr/>
            </a:pPr>
            <a:fld id="{F0EF6AAE-FD38-4B58-9EC6-BAFB6C68C825}" type="slidenum">
              <a:rPr lang="en-GB" altLang="en-US"/>
              <a:pPr>
                <a:defRPr/>
              </a:pPr>
              <a:t>‹#›</a:t>
            </a:fld>
            <a:endParaRPr lang="en-GB" altLang="en-US"/>
          </a:p>
        </p:txBody>
      </p:sp>
    </p:spTree>
    <p:extLst>
      <p:ext uri="{BB962C8B-B14F-4D97-AF65-F5344CB8AC3E}">
        <p14:creationId xmlns:p14="http://schemas.microsoft.com/office/powerpoint/2010/main" val="36198730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F9C11FF-7DB8-B33B-4C36-99849B3079E0}"/>
              </a:ext>
            </a:extLst>
          </p:cNvPr>
          <p:cNvSpPr>
            <a:spLocks noGrp="1"/>
          </p:cNvSpPr>
          <p:nvPr>
            <p:ph type="dt" sz="half" idx="10"/>
          </p:nvPr>
        </p:nvSpPr>
        <p:spPr/>
        <p:txBody>
          <a:bodyPr/>
          <a:lstStyle>
            <a:lvl1pPr>
              <a:defRPr/>
            </a:lvl1pPr>
          </a:lstStyle>
          <a:p>
            <a:pPr>
              <a:defRPr/>
            </a:pPr>
            <a:fld id="{67AE5B52-DBD4-4A71-BEB2-FDF755445425}" type="datetime1">
              <a:rPr lang="en-GB" altLang="en-US"/>
              <a:pPr>
                <a:defRPr/>
              </a:pPr>
              <a:t>06/02/2026</a:t>
            </a:fld>
            <a:endParaRPr lang="en-GB" altLang="en-US" dirty="0"/>
          </a:p>
        </p:txBody>
      </p:sp>
      <p:sp>
        <p:nvSpPr>
          <p:cNvPr id="4" name="Slide Number Placeholder 5">
            <a:extLst>
              <a:ext uri="{FF2B5EF4-FFF2-40B4-BE49-F238E27FC236}">
                <a16:creationId xmlns:a16="http://schemas.microsoft.com/office/drawing/2014/main" id="{CC044FEA-E0CA-7E07-650C-D52C104AF9DE}"/>
              </a:ext>
            </a:extLst>
          </p:cNvPr>
          <p:cNvSpPr>
            <a:spLocks noGrp="1"/>
          </p:cNvSpPr>
          <p:nvPr>
            <p:ph type="sldNum" sz="quarter" idx="11"/>
          </p:nvPr>
        </p:nvSpPr>
        <p:spPr/>
        <p:txBody>
          <a:bodyPr/>
          <a:lstStyle>
            <a:lvl1pPr>
              <a:defRPr/>
            </a:lvl1pPr>
          </a:lstStyle>
          <a:p>
            <a:pPr>
              <a:defRPr/>
            </a:pPr>
            <a:fld id="{76859D60-A8C4-4280-9700-9728308782B8}" type="slidenum">
              <a:rPr lang="en-GB" altLang="en-US"/>
              <a:pPr>
                <a:defRPr/>
              </a:pPr>
              <a:t>‹#›</a:t>
            </a:fld>
            <a:endParaRPr lang="en-GB" altLang="en-US"/>
          </a:p>
        </p:txBody>
      </p:sp>
    </p:spTree>
    <p:extLst>
      <p:ext uri="{BB962C8B-B14F-4D97-AF65-F5344CB8AC3E}">
        <p14:creationId xmlns:p14="http://schemas.microsoft.com/office/powerpoint/2010/main" val="257246432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BF874022-BA55-5290-A74C-BE181611FADA}"/>
              </a:ext>
            </a:extLst>
          </p:cNvPr>
          <p:cNvSpPr>
            <a:spLocks noGrp="1"/>
          </p:cNvSpPr>
          <p:nvPr>
            <p:ph type="dt" sz="half" idx="10"/>
          </p:nvPr>
        </p:nvSpPr>
        <p:spPr/>
        <p:txBody>
          <a:bodyPr/>
          <a:lstStyle>
            <a:lvl1pPr>
              <a:defRPr/>
            </a:lvl1pPr>
          </a:lstStyle>
          <a:p>
            <a:pPr>
              <a:defRPr/>
            </a:pPr>
            <a:fld id="{52FB8B02-2768-47F7-A275-CE7D130BB173}" type="datetime1">
              <a:rPr lang="en-GB" altLang="en-US"/>
              <a:pPr>
                <a:defRPr/>
              </a:pPr>
              <a:t>06/02/2026</a:t>
            </a:fld>
            <a:endParaRPr lang="en-GB" altLang="en-US" dirty="0"/>
          </a:p>
        </p:txBody>
      </p:sp>
      <p:sp>
        <p:nvSpPr>
          <p:cNvPr id="3" name="Slide Number Placeholder 5">
            <a:extLst>
              <a:ext uri="{FF2B5EF4-FFF2-40B4-BE49-F238E27FC236}">
                <a16:creationId xmlns:a16="http://schemas.microsoft.com/office/drawing/2014/main" id="{2D34F208-88F0-3122-CE79-6319DBB2EBA0}"/>
              </a:ext>
            </a:extLst>
          </p:cNvPr>
          <p:cNvSpPr>
            <a:spLocks noGrp="1"/>
          </p:cNvSpPr>
          <p:nvPr>
            <p:ph type="sldNum" sz="quarter" idx="11"/>
          </p:nvPr>
        </p:nvSpPr>
        <p:spPr/>
        <p:txBody>
          <a:bodyPr/>
          <a:lstStyle>
            <a:lvl1pPr>
              <a:defRPr/>
            </a:lvl1pPr>
          </a:lstStyle>
          <a:p>
            <a:pPr>
              <a:defRPr/>
            </a:pPr>
            <a:fld id="{DD57F321-5880-4D39-80B8-2C178564A8A5}" type="slidenum">
              <a:rPr lang="en-GB" altLang="en-US"/>
              <a:pPr>
                <a:defRPr/>
              </a:pPr>
              <a:t>‹#›</a:t>
            </a:fld>
            <a:endParaRPr lang="en-GB" altLang="en-US"/>
          </a:p>
        </p:txBody>
      </p:sp>
    </p:spTree>
    <p:extLst>
      <p:ext uri="{BB962C8B-B14F-4D97-AF65-F5344CB8AC3E}">
        <p14:creationId xmlns:p14="http://schemas.microsoft.com/office/powerpoint/2010/main" val="93099577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0D7F4217-B574-E68F-36EF-79D4EE5911B3}"/>
              </a:ext>
            </a:extLst>
          </p:cNvPr>
          <p:cNvSpPr>
            <a:spLocks noGrp="1"/>
          </p:cNvSpPr>
          <p:nvPr>
            <p:ph type="dt" sz="half" idx="10"/>
          </p:nvPr>
        </p:nvSpPr>
        <p:spPr/>
        <p:txBody>
          <a:bodyPr/>
          <a:lstStyle>
            <a:lvl1pPr>
              <a:defRPr/>
            </a:lvl1pPr>
          </a:lstStyle>
          <a:p>
            <a:pPr>
              <a:defRPr/>
            </a:pPr>
            <a:fld id="{E553F60D-F5C4-488A-A3AD-F1FE4734946E}" type="datetime1">
              <a:rPr lang="en-GB" altLang="en-US"/>
              <a:pPr>
                <a:defRPr/>
              </a:pPr>
              <a:t>06/02/2026</a:t>
            </a:fld>
            <a:endParaRPr lang="en-GB" altLang="en-US" dirty="0"/>
          </a:p>
        </p:txBody>
      </p:sp>
      <p:sp>
        <p:nvSpPr>
          <p:cNvPr id="6" name="Slide Number Placeholder 5">
            <a:extLst>
              <a:ext uri="{FF2B5EF4-FFF2-40B4-BE49-F238E27FC236}">
                <a16:creationId xmlns:a16="http://schemas.microsoft.com/office/drawing/2014/main" id="{67B7F15C-2974-A11A-864C-530A75AD9D79}"/>
              </a:ext>
            </a:extLst>
          </p:cNvPr>
          <p:cNvSpPr>
            <a:spLocks noGrp="1"/>
          </p:cNvSpPr>
          <p:nvPr>
            <p:ph type="sldNum" sz="quarter" idx="11"/>
          </p:nvPr>
        </p:nvSpPr>
        <p:spPr/>
        <p:txBody>
          <a:bodyPr/>
          <a:lstStyle>
            <a:lvl1pPr>
              <a:defRPr/>
            </a:lvl1pPr>
          </a:lstStyle>
          <a:p>
            <a:pPr>
              <a:defRPr/>
            </a:pPr>
            <a:fld id="{F89E65B0-D589-4DA6-AEB4-B3169F24FCFA}" type="slidenum">
              <a:rPr lang="en-GB" altLang="en-US"/>
              <a:pPr>
                <a:defRPr/>
              </a:pPr>
              <a:t>‹#›</a:t>
            </a:fld>
            <a:endParaRPr lang="en-GB" altLang="en-US"/>
          </a:p>
        </p:txBody>
      </p:sp>
    </p:spTree>
    <p:extLst>
      <p:ext uri="{BB962C8B-B14F-4D97-AF65-F5344CB8AC3E}">
        <p14:creationId xmlns:p14="http://schemas.microsoft.com/office/powerpoint/2010/main" val="354094938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DBC8F02-1077-4D16-1C9E-485244928665}"/>
              </a:ext>
            </a:extLst>
          </p:cNvPr>
          <p:cNvSpPr>
            <a:spLocks noGrp="1"/>
          </p:cNvSpPr>
          <p:nvPr>
            <p:ph type="dt" sz="half" idx="10"/>
          </p:nvPr>
        </p:nvSpPr>
        <p:spPr/>
        <p:txBody>
          <a:bodyPr/>
          <a:lstStyle>
            <a:lvl1pPr>
              <a:defRPr/>
            </a:lvl1pPr>
          </a:lstStyle>
          <a:p>
            <a:pPr>
              <a:defRPr/>
            </a:pPr>
            <a:fld id="{8DF55677-6D9C-4510-96D6-C8E562836543}" type="datetime1">
              <a:rPr lang="en-GB" altLang="en-US"/>
              <a:pPr>
                <a:defRPr/>
              </a:pPr>
              <a:t>06/02/2026</a:t>
            </a:fld>
            <a:endParaRPr lang="en-GB" altLang="en-US" dirty="0"/>
          </a:p>
        </p:txBody>
      </p:sp>
      <p:sp>
        <p:nvSpPr>
          <p:cNvPr id="6" name="Slide Number Placeholder 5">
            <a:extLst>
              <a:ext uri="{FF2B5EF4-FFF2-40B4-BE49-F238E27FC236}">
                <a16:creationId xmlns:a16="http://schemas.microsoft.com/office/drawing/2014/main" id="{AA82BD83-3E1B-63A5-3434-4725CB5578CB}"/>
              </a:ext>
            </a:extLst>
          </p:cNvPr>
          <p:cNvSpPr>
            <a:spLocks noGrp="1"/>
          </p:cNvSpPr>
          <p:nvPr>
            <p:ph type="sldNum" sz="quarter" idx="11"/>
          </p:nvPr>
        </p:nvSpPr>
        <p:spPr/>
        <p:txBody>
          <a:bodyPr/>
          <a:lstStyle>
            <a:lvl1pPr>
              <a:defRPr/>
            </a:lvl1pPr>
          </a:lstStyle>
          <a:p>
            <a:pPr>
              <a:defRPr/>
            </a:pPr>
            <a:fld id="{3518244D-A073-45DF-9A51-0FA8D518C0E2}" type="slidenum">
              <a:rPr lang="en-GB" altLang="en-US"/>
              <a:pPr>
                <a:defRPr/>
              </a:pPr>
              <a:t>‹#›</a:t>
            </a:fld>
            <a:endParaRPr lang="en-GB" altLang="en-US"/>
          </a:p>
        </p:txBody>
      </p:sp>
    </p:spTree>
    <p:extLst>
      <p:ext uri="{BB962C8B-B14F-4D97-AF65-F5344CB8AC3E}">
        <p14:creationId xmlns:p14="http://schemas.microsoft.com/office/powerpoint/2010/main" val="302981985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84E332-392D-3D35-25F0-4D1A390170FA}"/>
              </a:ext>
            </a:extLst>
          </p:cNvPr>
          <p:cNvSpPr>
            <a:spLocks noGrp="1"/>
          </p:cNvSpPr>
          <p:nvPr>
            <p:ph type="dt" sz="half" idx="10"/>
          </p:nvPr>
        </p:nvSpPr>
        <p:spPr/>
        <p:txBody>
          <a:bodyPr/>
          <a:lstStyle>
            <a:lvl1pPr>
              <a:defRPr/>
            </a:lvl1pPr>
          </a:lstStyle>
          <a:p>
            <a:pPr>
              <a:defRPr/>
            </a:pPr>
            <a:fld id="{7611BC63-647E-48B1-AD04-EDDCE6F9A939}" type="datetime1">
              <a:rPr lang="en-GB" altLang="en-US"/>
              <a:pPr>
                <a:defRPr/>
              </a:pPr>
              <a:t>06/02/2026</a:t>
            </a:fld>
            <a:endParaRPr lang="en-GB" altLang="en-US" dirty="0"/>
          </a:p>
        </p:txBody>
      </p:sp>
      <p:sp>
        <p:nvSpPr>
          <p:cNvPr id="5" name="Slide Number Placeholder 5">
            <a:extLst>
              <a:ext uri="{FF2B5EF4-FFF2-40B4-BE49-F238E27FC236}">
                <a16:creationId xmlns:a16="http://schemas.microsoft.com/office/drawing/2014/main" id="{F36FEB1F-989B-E312-94BF-B9F841DCE88E}"/>
              </a:ext>
            </a:extLst>
          </p:cNvPr>
          <p:cNvSpPr>
            <a:spLocks noGrp="1"/>
          </p:cNvSpPr>
          <p:nvPr>
            <p:ph type="sldNum" sz="quarter" idx="11"/>
          </p:nvPr>
        </p:nvSpPr>
        <p:spPr/>
        <p:txBody>
          <a:bodyPr/>
          <a:lstStyle>
            <a:lvl1pPr>
              <a:defRPr/>
            </a:lvl1pPr>
          </a:lstStyle>
          <a:p>
            <a:pPr>
              <a:defRPr/>
            </a:pPr>
            <a:fld id="{DD21924A-B6DC-402E-BB3D-F294E258BC27}" type="slidenum">
              <a:rPr lang="en-GB" altLang="en-US"/>
              <a:pPr>
                <a:defRPr/>
              </a:pPr>
              <a:t>‹#›</a:t>
            </a:fld>
            <a:endParaRPr lang="en-GB" altLang="en-US"/>
          </a:p>
        </p:txBody>
      </p:sp>
    </p:spTree>
    <p:extLst>
      <p:ext uri="{BB962C8B-B14F-4D97-AF65-F5344CB8AC3E}">
        <p14:creationId xmlns:p14="http://schemas.microsoft.com/office/powerpoint/2010/main" val="103996719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221DCC-FB94-48FC-B4B4-E54F253C8614}"/>
              </a:ext>
            </a:extLst>
          </p:cNvPr>
          <p:cNvSpPr>
            <a:spLocks noGrp="1"/>
          </p:cNvSpPr>
          <p:nvPr>
            <p:ph type="dt" sz="half" idx="10"/>
          </p:nvPr>
        </p:nvSpPr>
        <p:spPr/>
        <p:txBody>
          <a:bodyPr/>
          <a:lstStyle>
            <a:lvl1pPr>
              <a:defRPr/>
            </a:lvl1pPr>
          </a:lstStyle>
          <a:p>
            <a:pPr>
              <a:defRPr/>
            </a:pPr>
            <a:fld id="{3818F72F-88D6-4483-9838-073098CAE908}" type="datetime1">
              <a:rPr lang="en-GB" altLang="en-US"/>
              <a:pPr>
                <a:defRPr/>
              </a:pPr>
              <a:t>06/02/2026</a:t>
            </a:fld>
            <a:endParaRPr lang="en-GB" altLang="en-US" dirty="0"/>
          </a:p>
        </p:txBody>
      </p:sp>
      <p:sp>
        <p:nvSpPr>
          <p:cNvPr id="5" name="Slide Number Placeholder 5">
            <a:extLst>
              <a:ext uri="{FF2B5EF4-FFF2-40B4-BE49-F238E27FC236}">
                <a16:creationId xmlns:a16="http://schemas.microsoft.com/office/drawing/2014/main" id="{947F055E-7AFD-3EC9-8E6E-02ADDF6BA666}"/>
              </a:ext>
            </a:extLst>
          </p:cNvPr>
          <p:cNvSpPr>
            <a:spLocks noGrp="1"/>
          </p:cNvSpPr>
          <p:nvPr>
            <p:ph type="sldNum" sz="quarter" idx="11"/>
          </p:nvPr>
        </p:nvSpPr>
        <p:spPr/>
        <p:txBody>
          <a:bodyPr/>
          <a:lstStyle>
            <a:lvl1pPr>
              <a:defRPr/>
            </a:lvl1pPr>
          </a:lstStyle>
          <a:p>
            <a:pPr>
              <a:defRPr/>
            </a:pPr>
            <a:fld id="{135A243C-2E83-4842-8CBB-5449C98E08B8}" type="slidenum">
              <a:rPr lang="en-GB" altLang="en-US"/>
              <a:pPr>
                <a:defRPr/>
              </a:pPr>
              <a:t>‹#›</a:t>
            </a:fld>
            <a:endParaRPr lang="en-GB" altLang="en-US"/>
          </a:p>
        </p:txBody>
      </p:sp>
    </p:spTree>
    <p:extLst>
      <p:ext uri="{BB962C8B-B14F-4D97-AF65-F5344CB8AC3E}">
        <p14:creationId xmlns:p14="http://schemas.microsoft.com/office/powerpoint/2010/main" val="13311660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1D33912B-0473-C016-F1A9-77E6F652AD14}"/>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3D0F7D93-53CC-0990-7463-2DF8D1550851}"/>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CF756CA7-D6C5-9534-8D34-C7478FED280E}"/>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4812D25-4E7E-4D6E-8930-753C0F50F265}" type="datetime1">
              <a:rPr lang="en-GB" altLang="en-US"/>
              <a:pPr>
                <a:defRPr/>
              </a:pPr>
              <a:t>06/02/2026</a:t>
            </a:fld>
            <a:endParaRPr lang="en-GB" altLang="en-US" dirty="0"/>
          </a:p>
        </p:txBody>
      </p:sp>
      <p:sp>
        <p:nvSpPr>
          <p:cNvPr id="6" name="Slide Number Placeholder 5">
            <a:extLst>
              <a:ext uri="{FF2B5EF4-FFF2-40B4-BE49-F238E27FC236}">
                <a16:creationId xmlns:a16="http://schemas.microsoft.com/office/drawing/2014/main" id="{E350CE1A-AF0F-9AD0-EB70-22F014C50CE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AEA8000-0179-4503-815D-E425C8959111}"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035" r:id="rId1"/>
    <p:sldLayoutId id="2147484036" r:id="rId2"/>
    <p:sldLayoutId id="2147484017" r:id="rId3"/>
    <p:sldLayoutId id="2147484018" r:id="rId4"/>
    <p:sldLayoutId id="2147484019" r:id="rId5"/>
    <p:sldLayoutId id="2147484020" r:id="rId6"/>
    <p:sldLayoutId id="2147484021" r:id="rId7"/>
    <p:sldLayoutId id="2147484022" r:id="rId8"/>
    <p:sldLayoutId id="2147484023" r:id="rId9"/>
    <p:sldLayoutId id="2147484024" r:id="rId10"/>
    <p:sldLayoutId id="214748402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a:extLst>
              <a:ext uri="{FF2B5EF4-FFF2-40B4-BE49-F238E27FC236}">
                <a16:creationId xmlns:a16="http://schemas.microsoft.com/office/drawing/2014/main" id="{403AA759-BDDE-2300-46A7-84A5E50BB0E9}"/>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96C5A595-A8F0-2EA5-135B-72F5C2C5D25F}"/>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A8CA25FE-BAE6-BC61-8A47-CDBB2AE8A03A}"/>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4500E020-3009-47B0-82AB-906B00F1B66A}" type="datetime1">
              <a:rPr lang="en-GB" altLang="en-US"/>
              <a:pPr>
                <a:defRPr/>
              </a:pPr>
              <a:t>06/02/2026</a:t>
            </a:fld>
            <a:endParaRPr lang="en-GB" altLang="en-US" dirty="0"/>
          </a:p>
        </p:txBody>
      </p:sp>
      <p:sp>
        <p:nvSpPr>
          <p:cNvPr id="6" name="Slide Number Placeholder 5">
            <a:extLst>
              <a:ext uri="{FF2B5EF4-FFF2-40B4-BE49-F238E27FC236}">
                <a16:creationId xmlns:a16="http://schemas.microsoft.com/office/drawing/2014/main" id="{B0898D98-5971-DE80-ED79-AD9796156ABF}"/>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4BE25BB-2985-44D5-B199-95FDB39A8F9E}"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037" r:id="rId1"/>
    <p:sldLayoutId id="2147484038" r:id="rId2"/>
    <p:sldLayoutId id="2147484026" r:id="rId3"/>
    <p:sldLayoutId id="2147484027" r:id="rId4"/>
    <p:sldLayoutId id="2147484028" r:id="rId5"/>
    <p:sldLayoutId id="2147484029" r:id="rId6"/>
    <p:sldLayoutId id="2147484030" r:id="rId7"/>
    <p:sldLayoutId id="2147484031" r:id="rId8"/>
    <p:sldLayoutId id="2147484032" r:id="rId9"/>
    <p:sldLayoutId id="2147484033" r:id="rId10"/>
    <p:sldLayoutId id="2147484034"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3.xml"/><Relationship Id="rId1" Type="http://schemas.openxmlformats.org/officeDocument/2006/relationships/themeOverride" Target="../theme/themeOverride1.xml"/><Relationship Id="rId4" Type="http://schemas.openxmlformats.org/officeDocument/2006/relationships/image" Target="../media/image1.jpe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3" Type="http://schemas.openxmlformats.org/officeDocument/2006/relationships/hyperlink" Target="https://www.gov.uk/government/publications/health-and-care-bill-factsheets/health-and-care-bill-integrated-care-boards-and-local-health-and-care-systems" TargetMode="External"/><Relationship Id="rId2" Type="http://schemas.openxmlformats.org/officeDocument/2006/relationships/hyperlink" Target="https://www.gov.uk/government/publications/people-at-the-heart-of-care-adult-social-care-reform-white-paper" TargetMode="External"/><Relationship Id="rId1" Type="http://schemas.openxmlformats.org/officeDocument/2006/relationships/slideLayout" Target="../slideLayouts/slideLayout13.xml"/><Relationship Id="rId6" Type="http://schemas.openxmlformats.org/officeDocument/2006/relationships/hyperlink" Target="https://unsdg.un.org/sites/default/files/UNDG-UNDAF-Companion-Pieces-7-Theory-of-Change.pdf" TargetMode="External"/><Relationship Id="rId5" Type="http://schemas.openxmlformats.org/officeDocument/2006/relationships/hyperlink" Target="https://www.therecoveryplace.co.uk/partnership-working-in-health-and-social-care-the-bridge-perspective/" TargetMode="External"/><Relationship Id="rId4" Type="http://schemas.openxmlformats.org/officeDocument/2006/relationships/hyperlink" Target="https://www.nuffieldtrust.org.uk/sites/default/files/2021-12/integrated-care-web.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1112" y="1682724"/>
            <a:ext cx="7992888" cy="901942"/>
          </a:xfrm>
        </p:spPr>
        <p:txBody>
          <a:bodyPr>
            <a:noAutofit/>
          </a:bodyPr>
          <a:lstStyle/>
          <a:p>
            <a:br>
              <a:rPr lang="en-GB" sz="3600" b="1" i="1" dirty="0">
                <a:solidFill>
                  <a:schemeClr val="bg1"/>
                </a:solidFill>
              </a:rPr>
            </a:br>
            <a:br>
              <a:rPr lang="en-GB" sz="3600" b="1" i="1" dirty="0">
                <a:solidFill>
                  <a:schemeClr val="bg1"/>
                </a:solidFill>
              </a:rPr>
            </a:br>
            <a:r>
              <a:rPr lang="en-GB" sz="3600" b="1" i="1" dirty="0">
                <a:solidFill>
                  <a:schemeClr val="bg1"/>
                </a:solidFill>
              </a:rPr>
              <a:t>Service Integration and Partnership Working</a:t>
            </a:r>
            <a:br>
              <a:rPr lang="en-GB" sz="3600" b="1" i="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r>
              <a:rPr lang="en-GB" sz="3200" b="1" dirty="0">
                <a:solidFill>
                  <a:schemeClr val="bg1"/>
                </a:solidFill>
              </a:rPr>
              <a:t>  </a:t>
            </a: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452505" y="4112412"/>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4" name="Rectangle 3">
            <a:extLst>
              <a:ext uri="{FF2B5EF4-FFF2-40B4-BE49-F238E27FC236}">
                <a16:creationId xmlns:a16="http://schemas.microsoft.com/office/drawing/2014/main" id="{63DE40DA-47CD-4349-9D54-BB22EFAEF32A}"/>
              </a:ext>
            </a:extLst>
          </p:cNvPr>
          <p:cNvSpPr/>
          <p:nvPr/>
        </p:nvSpPr>
        <p:spPr>
          <a:xfrm>
            <a:off x="235240" y="1958861"/>
            <a:ext cx="8759736" cy="3539430"/>
          </a:xfrm>
          <a:prstGeom prst="rect">
            <a:avLst/>
          </a:prstGeom>
        </p:spPr>
        <p:txBody>
          <a:bodyPr wrap="square" lIns="91440" tIns="45720" rIns="91440" bIns="45720" anchor="t">
            <a:spAutoFit/>
          </a:bodyPr>
          <a:lstStyle/>
          <a:p>
            <a:pPr algn="ctr"/>
            <a:endParaRPr lang="en-GB" sz="3200" b="1" dirty="0">
              <a:solidFill>
                <a:schemeClr val="bg1"/>
              </a:solidFill>
            </a:endParaRPr>
          </a:p>
          <a:p>
            <a:pPr algn="ctr"/>
            <a:r>
              <a:rPr lang="en-GB" sz="3200" b="1" dirty="0">
                <a:solidFill>
                  <a:schemeClr val="bg1"/>
                </a:solidFill>
              </a:rPr>
              <a:t>Defining Service Integration and Partnership Working in Health and Social Care </a:t>
            </a:r>
          </a:p>
          <a:p>
            <a:pPr algn="ctr"/>
            <a:endParaRPr lang="en-GB" sz="3200" b="1" dirty="0">
              <a:solidFill>
                <a:schemeClr val="bg1"/>
              </a:solidFill>
            </a:endParaRPr>
          </a:p>
          <a:p>
            <a:pPr algn="ctr"/>
            <a:r>
              <a:rPr lang="en-GB" sz="3200" b="1" dirty="0">
                <a:solidFill>
                  <a:schemeClr val="bg1"/>
                </a:solidFill>
              </a:rPr>
              <a:t>LCHS7005</a:t>
            </a:r>
          </a:p>
          <a:p>
            <a:pPr algn="ctr"/>
            <a:r>
              <a:rPr lang="en-GB" sz="3200" b="1" dirty="0">
                <a:solidFill>
                  <a:schemeClr val="bg1"/>
                </a:solidFill>
              </a:rPr>
              <a:t>Week 1</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E7ED1-C630-E130-ACA6-4BF2D7CA0BCA}"/>
              </a:ext>
            </a:extLst>
          </p:cNvPr>
          <p:cNvSpPr>
            <a:spLocks noGrp="1"/>
          </p:cNvSpPr>
          <p:nvPr>
            <p:ph type="title"/>
          </p:nvPr>
        </p:nvSpPr>
        <p:spPr>
          <a:xfrm>
            <a:off x="535025" y="318642"/>
            <a:ext cx="8144535" cy="553998"/>
          </a:xfrm>
        </p:spPr>
        <p:txBody>
          <a:bodyPr/>
          <a:lstStyle/>
          <a:p>
            <a:r>
              <a:rPr lang="en-GB" dirty="0">
                <a:latin typeface="Myriad Pro"/>
              </a:rPr>
              <a:t>Introductions</a:t>
            </a:r>
          </a:p>
        </p:txBody>
      </p:sp>
      <p:sp>
        <p:nvSpPr>
          <p:cNvPr id="3" name="Text Placeholder 2">
            <a:extLst>
              <a:ext uri="{FF2B5EF4-FFF2-40B4-BE49-F238E27FC236}">
                <a16:creationId xmlns:a16="http://schemas.microsoft.com/office/drawing/2014/main" id="{6A736DC7-1596-640E-A57A-46956E5E0608}"/>
              </a:ext>
            </a:extLst>
          </p:cNvPr>
          <p:cNvSpPr>
            <a:spLocks noGrp="1"/>
          </p:cNvSpPr>
          <p:nvPr>
            <p:ph type="body" idx="1"/>
          </p:nvPr>
        </p:nvSpPr>
        <p:spPr>
          <a:xfrm>
            <a:off x="1110233" y="2104771"/>
            <a:ext cx="6923532" cy="323165"/>
          </a:xfrm>
        </p:spPr>
        <p:txBody>
          <a:bodyPr/>
          <a:lstStyle/>
          <a:p>
            <a:r>
              <a:rPr lang="en-GB" dirty="0">
                <a:latin typeface="Myriad Pro"/>
              </a:rPr>
              <a:t>Why are we here?</a:t>
            </a:r>
          </a:p>
        </p:txBody>
      </p:sp>
    </p:spTree>
    <p:extLst>
      <p:ext uri="{BB962C8B-B14F-4D97-AF65-F5344CB8AC3E}">
        <p14:creationId xmlns:p14="http://schemas.microsoft.com/office/powerpoint/2010/main" val="17811083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58229DE7-09AC-693F-7996-548FD245506D}"/>
              </a:ext>
            </a:extLst>
          </p:cNvPr>
          <p:cNvSpPr>
            <a:spLocks noGrp="1"/>
          </p:cNvSpPr>
          <p:nvPr>
            <p:ph type="title"/>
          </p:nvPr>
        </p:nvSpPr>
        <p:spPr>
          <a:xfrm>
            <a:off x="1277938" y="424465"/>
            <a:ext cx="4511675" cy="553998"/>
          </a:xfrm>
        </p:spPr>
        <p:txBody>
          <a:bodyPr/>
          <a:lstStyle/>
          <a:p>
            <a:r>
              <a:rPr lang="en-US" altLang="en-US" b="1" dirty="0">
                <a:latin typeface="Myriad Pro"/>
              </a:rPr>
              <a:t>GROUND RULES </a:t>
            </a:r>
            <a:endParaRPr lang="en-GB" altLang="en-US" b="1" dirty="0">
              <a:latin typeface="Myriad Pro"/>
            </a:endParaRPr>
          </a:p>
        </p:txBody>
      </p:sp>
      <p:sp>
        <p:nvSpPr>
          <p:cNvPr id="11267" name="Content Placeholder 2">
            <a:extLst>
              <a:ext uri="{FF2B5EF4-FFF2-40B4-BE49-F238E27FC236}">
                <a16:creationId xmlns:a16="http://schemas.microsoft.com/office/drawing/2014/main" id="{EC2E4ED8-2B1E-75AB-76AD-3F1A96EA7362}"/>
              </a:ext>
            </a:extLst>
          </p:cNvPr>
          <p:cNvSpPr>
            <a:spLocks noGrp="1"/>
          </p:cNvSpPr>
          <p:nvPr>
            <p:ph idx="1"/>
          </p:nvPr>
        </p:nvSpPr>
        <p:spPr>
          <a:xfrm>
            <a:off x="1277938" y="1866900"/>
            <a:ext cx="4111625" cy="3325485"/>
          </a:xfrm>
        </p:spPr>
        <p:txBody>
          <a:bodyPr>
            <a:normAutofit fontScale="85000" lnSpcReduction="20000"/>
          </a:bodyPr>
          <a:lstStyle/>
          <a:p>
            <a:pPr>
              <a:defRPr/>
            </a:pPr>
            <a:r>
              <a:rPr lang="en-US" altLang="en-US" dirty="0">
                <a:latin typeface="Myriad Pro"/>
                <a:cs typeface="Arial" panose="020B0604020202020204" pitchFamily="34" charset="0"/>
              </a:rPr>
              <a:t>Classroom conduct</a:t>
            </a:r>
          </a:p>
          <a:p>
            <a:pPr>
              <a:defRPr/>
            </a:pPr>
            <a:r>
              <a:rPr lang="en-US" altLang="en-US" dirty="0">
                <a:latin typeface="Myriad Pro"/>
                <a:cs typeface="Arial" panose="020B0604020202020204" pitchFamily="34" charset="0"/>
              </a:rPr>
              <a:t>Attendance &amp; Punctuality</a:t>
            </a:r>
          </a:p>
          <a:p>
            <a:pPr>
              <a:defRPr/>
            </a:pPr>
            <a:r>
              <a:rPr lang="en-US" altLang="en-US" dirty="0">
                <a:latin typeface="Myriad Pro"/>
                <a:cs typeface="Arial" panose="020B0604020202020204" pitchFamily="34" charset="0"/>
              </a:rPr>
              <a:t>Mobile Phones</a:t>
            </a:r>
          </a:p>
          <a:p>
            <a:pPr>
              <a:defRPr/>
            </a:pPr>
            <a:r>
              <a:rPr lang="en-US" altLang="en-US" dirty="0">
                <a:latin typeface="Myriad Pro"/>
                <a:cs typeface="Arial" panose="020B0604020202020204" pitchFamily="34" charset="0"/>
              </a:rPr>
              <a:t>Mutual Respect</a:t>
            </a:r>
          </a:p>
          <a:p>
            <a:pPr>
              <a:defRPr/>
            </a:pPr>
            <a:r>
              <a:rPr lang="en-US" altLang="en-US" dirty="0">
                <a:latin typeface="Myriad Pro"/>
                <a:cs typeface="Arial" panose="020B0604020202020204" pitchFamily="34" charset="0"/>
              </a:rPr>
              <a:t>Confidentiality</a:t>
            </a:r>
          </a:p>
          <a:p>
            <a:pPr>
              <a:defRPr/>
            </a:pPr>
            <a:endParaRPr lang="en-US" altLang="en-US" dirty="0">
              <a:latin typeface="Myriad Pro"/>
              <a:cs typeface="Arial" panose="020B0604020202020204" pitchFamily="34" charset="0"/>
            </a:endParaRPr>
          </a:p>
          <a:p>
            <a:pPr>
              <a:defRPr/>
            </a:pPr>
            <a:r>
              <a:rPr lang="en-US" altLang="en-US" dirty="0">
                <a:latin typeface="Myriad Pro"/>
                <a:cs typeface="Arial" panose="020B0604020202020204" pitchFamily="34" charset="0"/>
              </a:rPr>
              <a:t>Plus?</a:t>
            </a:r>
          </a:p>
          <a:p>
            <a:pPr marL="0" indent="0">
              <a:buNone/>
              <a:defRPr/>
            </a:pPr>
            <a:endParaRPr lang="en-US" altLang="en-US" b="1" dirty="0">
              <a:latin typeface="Myriad Pro"/>
              <a:cs typeface="Arial" panose="020B0604020202020204" pitchFamily="34" charset="0"/>
            </a:endParaRPr>
          </a:p>
          <a:p>
            <a:pPr>
              <a:defRPr/>
            </a:pPr>
            <a:endParaRPr lang="en-US" altLang="en-US" b="1" dirty="0">
              <a:latin typeface="Arial" panose="020B0604020202020204" pitchFamily="34" charset="0"/>
              <a:cs typeface="Arial" panose="020B0604020202020204" pitchFamily="34" charset="0"/>
            </a:endParaRPr>
          </a:p>
          <a:p>
            <a:pPr>
              <a:defRPr/>
            </a:pPr>
            <a:endParaRPr lang="en-US" altLang="en-US" dirty="0"/>
          </a:p>
          <a:p>
            <a:pPr>
              <a:defRPr/>
            </a:pPr>
            <a:endParaRPr lang="en-US" altLang="en-US" dirty="0"/>
          </a:p>
          <a:p>
            <a:pPr>
              <a:defRPr/>
            </a:pPr>
            <a:endParaRPr lang="en-GB" altLang="en-US" dirty="0"/>
          </a:p>
        </p:txBody>
      </p:sp>
      <p:pic>
        <p:nvPicPr>
          <p:cNvPr id="11268" name="Picture 5" descr="sticker saying ground rules">
            <a:extLst>
              <a:ext uri="{FF2B5EF4-FFF2-40B4-BE49-F238E27FC236}">
                <a16:creationId xmlns:a16="http://schemas.microsoft.com/office/drawing/2014/main" id="{58822A63-D4CA-7D48-65E1-0DF2398B1D6D}"/>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l="7861" r="11116" b="27486"/>
          <a:stretch>
            <a:fillRect/>
          </a:stretch>
        </p:blipFill>
        <p:spPr bwMode="auto">
          <a:xfrm>
            <a:off x="7135813" y="836613"/>
            <a:ext cx="1695450" cy="1011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9" name="Picture 6" descr="poster that says keep calm and follow the rules&#10;">
            <a:extLst>
              <a:ext uri="{FF2B5EF4-FFF2-40B4-BE49-F238E27FC236}">
                <a16:creationId xmlns:a16="http://schemas.microsoft.com/office/drawing/2014/main" id="{A55F85F1-63F4-46D9-81B5-78E9CD0189AC}"/>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72200" y="2101056"/>
            <a:ext cx="2505677" cy="2962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70" name="Picture 6" descr="Prohibition Sign No Mobiles Vinyl 30 x 20 cm">
            <a:extLst>
              <a:ext uri="{FF2B5EF4-FFF2-40B4-BE49-F238E27FC236}">
                <a16:creationId xmlns:a16="http://schemas.microsoft.com/office/drawing/2014/main" id="{1B2481BA-65DC-AAD4-F11B-6B3458E99FC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b="31851"/>
          <a:stretch>
            <a:fillRect/>
          </a:stretch>
        </p:blipFill>
        <p:spPr bwMode="auto">
          <a:xfrm>
            <a:off x="5789613" y="836613"/>
            <a:ext cx="1317625" cy="1030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822BE257-A1CB-934B-026A-0600DBF38234}"/>
              </a:ext>
            </a:extLst>
          </p:cNvPr>
          <p:cNvSpPr>
            <a:spLocks noGrp="1"/>
          </p:cNvSpPr>
          <p:nvPr>
            <p:ph type="title"/>
          </p:nvPr>
        </p:nvSpPr>
        <p:spPr/>
        <p:txBody>
          <a:bodyPr/>
          <a:lstStyle/>
          <a:p>
            <a:r>
              <a:rPr lang="en-GB" altLang="en-US" sz="4000" b="1">
                <a:latin typeface="Arial" panose="020B0604020202020204" pitchFamily="34" charset="0"/>
                <a:cs typeface="Arial" panose="020B0604020202020204" pitchFamily="34" charset="0"/>
              </a:rPr>
              <a:t>Module aims</a:t>
            </a:r>
          </a:p>
        </p:txBody>
      </p:sp>
      <p:sp>
        <p:nvSpPr>
          <p:cNvPr id="10243" name="Content Placeholder 2">
            <a:extLst>
              <a:ext uri="{FF2B5EF4-FFF2-40B4-BE49-F238E27FC236}">
                <a16:creationId xmlns:a16="http://schemas.microsoft.com/office/drawing/2014/main" id="{990AD965-C26F-1AD1-2401-53A55EE87CE3}"/>
              </a:ext>
            </a:extLst>
          </p:cNvPr>
          <p:cNvSpPr>
            <a:spLocks noGrp="1"/>
          </p:cNvSpPr>
          <p:nvPr>
            <p:ph idx="1"/>
          </p:nvPr>
        </p:nvSpPr>
        <p:spPr>
          <a:xfrm>
            <a:off x="457200" y="1600200"/>
            <a:ext cx="8229600" cy="3916363"/>
          </a:xfrm>
        </p:spPr>
        <p:txBody>
          <a:bodyPr/>
          <a:lstStyle/>
          <a:p>
            <a:pPr>
              <a:lnSpc>
                <a:spcPct val="115000"/>
              </a:lnSpc>
              <a:buFont typeface="Symbol" panose="05050102010706020507" pitchFamily="18" charset="2"/>
              <a:buChar char="·"/>
            </a:pPr>
            <a:r>
              <a:rPr lang="en-GB" altLang="en-US" sz="3000">
                <a:latin typeface="Arial" panose="020B0604020202020204" pitchFamily="34" charset="0"/>
                <a:ea typeface="Arial" panose="020B0604020202020204" pitchFamily="34" charset="0"/>
                <a:cs typeface="Times New Roman" panose="02020603050405020304" pitchFamily="18" charset="0"/>
              </a:rPr>
              <a:t>To understand the philosophy of multidisciplinary partnership working in health and social care and its contribution to outcomes.</a:t>
            </a:r>
            <a:endParaRPr lang="en-GB" altLang="en-US" sz="300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buFont typeface="Symbol" panose="05050102010706020507" pitchFamily="18" charset="2"/>
              <a:buChar char="·"/>
            </a:pPr>
            <a:r>
              <a:rPr lang="en-GB" altLang="en-US" sz="3000">
                <a:latin typeface="Arial" panose="020B0604020202020204" pitchFamily="34" charset="0"/>
                <a:ea typeface="Arial" panose="020B0604020202020204" pitchFamily="34" charset="0"/>
                <a:cs typeface="Times New Roman" panose="02020603050405020304" pitchFamily="18" charset="0"/>
              </a:rPr>
              <a:t>To develop contemporary management and leadership skills to enhance future integrative Public Health and Social Care working.</a:t>
            </a:r>
            <a:endParaRPr lang="en-GB" altLang="en-US" sz="3000">
              <a:latin typeface="Calibri" panose="020F0502020204030204" pitchFamily="34" charset="0"/>
              <a:ea typeface="Calibri" panose="020F0502020204030204" pitchFamily="34" charset="0"/>
              <a:cs typeface="Times New Roman" panose="02020603050405020304" pitchFamily="18" charset="0"/>
            </a:endParaRPr>
          </a:p>
          <a:p>
            <a:endParaRPr lang="en-GB" altLang="en-US" sz="3000"/>
          </a:p>
        </p:txBody>
      </p:sp>
      <p:sp>
        <p:nvSpPr>
          <p:cNvPr id="4" name="Date Placeholder 3">
            <a:extLst>
              <a:ext uri="{FF2B5EF4-FFF2-40B4-BE49-F238E27FC236}">
                <a16:creationId xmlns:a16="http://schemas.microsoft.com/office/drawing/2014/main" id="{DDE7EAB4-4DE9-27B9-9952-597882865AC8}"/>
              </a:ext>
            </a:extLst>
          </p:cNvPr>
          <p:cNvSpPr>
            <a:spLocks noGrp="1"/>
          </p:cNvSpPr>
          <p:nvPr>
            <p:ph type="dt" sz="quarter" idx="10"/>
          </p:nvPr>
        </p:nvSpPr>
        <p:spPr/>
        <p:txBody>
          <a:bodyPr/>
          <a:lstStyle/>
          <a:p>
            <a:pPr>
              <a:defRPr/>
            </a:pPr>
            <a:fld id="{B0F4EA53-DAB4-4B12-893E-CC974D2B91F8}" type="datetime1">
              <a:rPr lang="en-GB" altLang="en-US" smtClean="0"/>
              <a:pPr>
                <a:defRPr/>
              </a:pPr>
              <a:t>06/02/2026</a:t>
            </a:fld>
            <a:endParaRPr lang="en-GB" altLang="en-US" dirty="0"/>
          </a:p>
        </p:txBody>
      </p:sp>
      <p:sp>
        <p:nvSpPr>
          <p:cNvPr id="10245" name="Slide Number Placeholder 4">
            <a:extLst>
              <a:ext uri="{FF2B5EF4-FFF2-40B4-BE49-F238E27FC236}">
                <a16:creationId xmlns:a16="http://schemas.microsoft.com/office/drawing/2014/main" id="{AEB6AD8F-E336-3DDE-FB08-E0FA608799F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F6F7583-0AAA-43F6-836C-36C8C1C5DE53}" type="slidenum">
              <a:rPr lang="en-GB" altLang="en-US" smtClean="0">
                <a:solidFill>
                  <a:srgbClr val="898989"/>
                </a:solidFill>
                <a:latin typeface="Myriad Pro"/>
              </a:rPr>
              <a:pPr/>
              <a:t>4</a:t>
            </a:fld>
            <a:endParaRPr lang="en-GB" altLang="en-US">
              <a:solidFill>
                <a:srgbClr val="898989"/>
              </a:solidFill>
              <a:latin typeface="Myriad Pro"/>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037E7B7B-8B74-CC63-4377-99CC7A4D77B2}"/>
              </a:ext>
            </a:extLst>
          </p:cNvPr>
          <p:cNvSpPr>
            <a:spLocks noGrp="1"/>
          </p:cNvSpPr>
          <p:nvPr>
            <p:ph type="title"/>
          </p:nvPr>
        </p:nvSpPr>
        <p:spPr>
          <a:xfrm>
            <a:off x="107950" y="549275"/>
            <a:ext cx="9036050" cy="763588"/>
          </a:xfrm>
        </p:spPr>
        <p:txBody>
          <a:bodyPr/>
          <a:lstStyle/>
          <a:p>
            <a:br>
              <a:rPr lang="en-GB" altLang="en-US" sz="2400">
                <a:latin typeface="Arial" panose="020B0604020202020204" pitchFamily="34" charset="0"/>
                <a:cs typeface="Arial" panose="020B0604020202020204" pitchFamily="34" charset="0"/>
              </a:rPr>
            </a:br>
            <a:r>
              <a:rPr lang="en-GB" altLang="en-US" sz="4000" b="1">
                <a:latin typeface="Arial" panose="020B0604020202020204" pitchFamily="34" charset="0"/>
                <a:cs typeface="Arial" panose="020B0604020202020204" pitchFamily="34" charset="0"/>
              </a:rPr>
              <a:t>Learning Outcomes</a:t>
            </a:r>
            <a:br>
              <a:rPr lang="en-GB" altLang="en-US" sz="3600" b="1">
                <a:cs typeface="Arial" panose="020B0604020202020204" pitchFamily="34" charset="0"/>
              </a:rPr>
            </a:br>
            <a:br>
              <a:rPr lang="en-GB" altLang="en-US" sz="3200"/>
            </a:br>
            <a:endParaRPr lang="en-GB" altLang="en-US" sz="3200"/>
          </a:p>
        </p:txBody>
      </p:sp>
      <p:sp>
        <p:nvSpPr>
          <p:cNvPr id="7171" name="Content Placeholder 2">
            <a:extLst>
              <a:ext uri="{FF2B5EF4-FFF2-40B4-BE49-F238E27FC236}">
                <a16:creationId xmlns:a16="http://schemas.microsoft.com/office/drawing/2014/main" id="{4A44F31C-3681-B5D2-F9F7-A062E8EF2E2C}"/>
              </a:ext>
            </a:extLst>
          </p:cNvPr>
          <p:cNvSpPr>
            <a:spLocks noGrp="1"/>
          </p:cNvSpPr>
          <p:nvPr>
            <p:ph idx="1"/>
          </p:nvPr>
        </p:nvSpPr>
        <p:spPr>
          <a:xfrm>
            <a:off x="665163" y="1268413"/>
            <a:ext cx="7921625" cy="4105275"/>
          </a:xfrm>
        </p:spPr>
        <p:txBody>
          <a:bodyPr/>
          <a:lstStyle/>
          <a:p>
            <a:pPr>
              <a:buFont typeface="Symbol" panose="05050102010706020507" pitchFamily="18" charset="2"/>
              <a:buChar char=""/>
            </a:pPr>
            <a:r>
              <a:rPr lang="en-GB" altLang="en-US" sz="2200">
                <a:latin typeface="Arial" panose="020B0604020202020204" pitchFamily="34" charset="0"/>
                <a:cs typeface="Times New Roman" panose="02020603050405020304" pitchFamily="18" charset="0"/>
              </a:rPr>
              <a:t>Apply a critical understanding of the core concepts of service integration and their relevance to practice.</a:t>
            </a:r>
            <a:endParaRPr lang="en-GB" altLang="en-US" sz="2200">
              <a:latin typeface="Times New Roman" panose="02020603050405020304" pitchFamily="18" charset="0"/>
              <a:cs typeface="Times New Roman" panose="02020603050405020304" pitchFamily="18" charset="0"/>
            </a:endParaRPr>
          </a:p>
          <a:p>
            <a:pPr>
              <a:buFont typeface="Symbol" panose="05050102010706020507" pitchFamily="18" charset="2"/>
              <a:buChar char=""/>
            </a:pPr>
            <a:r>
              <a:rPr lang="en-GB" altLang="en-US" sz="2200">
                <a:latin typeface="Arial" panose="020B0604020202020204" pitchFamily="34" charset="0"/>
                <a:cs typeface="Times New Roman" panose="02020603050405020304" pitchFamily="18" charset="0"/>
              </a:rPr>
              <a:t>Deal with complex issues both symmetrically and creatively in supporting an integrative health and social care workforce.</a:t>
            </a:r>
            <a:endParaRPr lang="en-GB" altLang="en-US" sz="2200">
              <a:latin typeface="Times New Roman" panose="02020603050405020304" pitchFamily="18" charset="0"/>
              <a:cs typeface="Times New Roman" panose="02020603050405020304" pitchFamily="18" charset="0"/>
            </a:endParaRPr>
          </a:p>
          <a:p>
            <a:pPr>
              <a:buFont typeface="Symbol" panose="05050102010706020507" pitchFamily="18" charset="2"/>
              <a:buChar char=""/>
            </a:pPr>
            <a:r>
              <a:rPr lang="en-GB" altLang="en-US" sz="2200">
                <a:latin typeface="Arial" panose="020B0604020202020204" pitchFamily="34" charset="0"/>
                <a:cs typeface="Times New Roman" panose="02020603050405020304" pitchFamily="18" charset="0"/>
              </a:rPr>
              <a:t>Comprehensively understand the key frameworks, theories, policies and practice elements of partnership working for a user centred approach.</a:t>
            </a:r>
            <a:endParaRPr lang="en-GB" altLang="en-US" sz="2200">
              <a:latin typeface="Times New Roman" panose="02020603050405020304" pitchFamily="18" charset="0"/>
              <a:cs typeface="Times New Roman" panose="02020603050405020304" pitchFamily="18" charset="0"/>
            </a:endParaRPr>
          </a:p>
          <a:p>
            <a:pPr>
              <a:buFont typeface="Symbol" panose="05050102010706020507" pitchFamily="18" charset="2"/>
              <a:buChar char=""/>
            </a:pPr>
            <a:r>
              <a:rPr lang="en-GB" altLang="en-US" sz="2200">
                <a:latin typeface="Arial" panose="020B0604020202020204" pitchFamily="34" charset="0"/>
                <a:cs typeface="Times New Roman" panose="02020603050405020304" pitchFamily="18" charset="0"/>
              </a:rPr>
              <a:t>Analyse the factors that promote, or hinder partnership working and make recommendations for their sphere of practice.</a:t>
            </a:r>
            <a:endParaRPr lang="en-GB" altLang="en-US" sz="2200">
              <a:latin typeface="Times New Roman" panose="02020603050405020304" pitchFamily="18" charset="0"/>
              <a:cs typeface="Times New Roman" panose="02020603050405020304" pitchFamily="18" charset="0"/>
            </a:endParaRPr>
          </a:p>
          <a:p>
            <a:pPr>
              <a:buFont typeface="Myriad Pro"/>
              <a:buAutoNum type="arabicPeriod"/>
            </a:pPr>
            <a:endParaRPr lang="en-US" altLang="en-US" sz="2200">
              <a:latin typeface="Arial" panose="020B0604020202020204" pitchFamily="34" charset="0"/>
              <a:cs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A9436496-8D08-D3B0-DF66-BBBE60BC3683}"/>
              </a:ext>
            </a:extLst>
          </p:cNvPr>
          <p:cNvSpPr>
            <a:spLocks noGrp="1"/>
          </p:cNvSpPr>
          <p:nvPr>
            <p:ph type="title"/>
          </p:nvPr>
        </p:nvSpPr>
        <p:spPr/>
        <p:txBody>
          <a:bodyPr/>
          <a:lstStyle/>
          <a:p>
            <a:r>
              <a:rPr lang="en-GB" altLang="en-US" sz="4000" b="1">
                <a:latin typeface="Arial" panose="020B0604020202020204" pitchFamily="34" charset="0"/>
                <a:cs typeface="Arial" panose="020B0604020202020204" pitchFamily="34" charset="0"/>
              </a:rPr>
              <a:t>Session objectives</a:t>
            </a:r>
          </a:p>
        </p:txBody>
      </p:sp>
      <p:sp>
        <p:nvSpPr>
          <p:cNvPr id="12291" name="Content Placeholder 2">
            <a:extLst>
              <a:ext uri="{FF2B5EF4-FFF2-40B4-BE49-F238E27FC236}">
                <a16:creationId xmlns:a16="http://schemas.microsoft.com/office/drawing/2014/main" id="{46AD72B7-0529-9D4E-443A-DC7AF8844300}"/>
              </a:ext>
            </a:extLst>
          </p:cNvPr>
          <p:cNvSpPr>
            <a:spLocks noGrp="1"/>
          </p:cNvSpPr>
          <p:nvPr>
            <p:ph idx="1"/>
          </p:nvPr>
        </p:nvSpPr>
        <p:spPr>
          <a:xfrm>
            <a:off x="457200" y="1600200"/>
            <a:ext cx="8229600" cy="3916363"/>
          </a:xfrm>
        </p:spPr>
        <p:txBody>
          <a:bodyPr/>
          <a:lstStyle/>
          <a:p>
            <a:r>
              <a:rPr lang="en-GB" altLang="en-US" dirty="0"/>
              <a:t>Define and discuss the concept of service integration</a:t>
            </a:r>
          </a:p>
          <a:p>
            <a:r>
              <a:rPr lang="en-GB" altLang="en-US" dirty="0"/>
              <a:t>Define and discuss the concept of partnership working</a:t>
            </a:r>
          </a:p>
          <a:p>
            <a:r>
              <a:rPr lang="en-GB" altLang="en-US" dirty="0"/>
              <a:t>Build an understanding on the theories and frameworks that support both service integration and partnership working in health and social care</a:t>
            </a:r>
          </a:p>
          <a:p>
            <a:endParaRPr lang="en-GB" altLang="en-US" dirty="0"/>
          </a:p>
        </p:txBody>
      </p:sp>
      <p:sp>
        <p:nvSpPr>
          <p:cNvPr id="4" name="Date Placeholder 3">
            <a:extLst>
              <a:ext uri="{FF2B5EF4-FFF2-40B4-BE49-F238E27FC236}">
                <a16:creationId xmlns:a16="http://schemas.microsoft.com/office/drawing/2014/main" id="{4E9E4245-A200-C385-DC06-5DB578DCB92E}"/>
              </a:ext>
            </a:extLst>
          </p:cNvPr>
          <p:cNvSpPr>
            <a:spLocks noGrp="1"/>
          </p:cNvSpPr>
          <p:nvPr>
            <p:ph type="dt" sz="quarter" idx="10"/>
          </p:nvPr>
        </p:nvSpPr>
        <p:spPr/>
        <p:txBody>
          <a:bodyPr/>
          <a:lstStyle/>
          <a:p>
            <a:pPr>
              <a:defRPr/>
            </a:pPr>
            <a:fld id="{B0F4EA53-DAB4-4B12-893E-CC974D2B91F8}" type="datetime1">
              <a:rPr lang="en-GB" altLang="en-US" smtClean="0"/>
              <a:pPr>
                <a:defRPr/>
              </a:pPr>
              <a:t>06/02/2026</a:t>
            </a:fld>
            <a:endParaRPr lang="en-GB" altLang="en-US" dirty="0"/>
          </a:p>
        </p:txBody>
      </p:sp>
      <p:sp>
        <p:nvSpPr>
          <p:cNvPr id="12293" name="Slide Number Placeholder 4">
            <a:extLst>
              <a:ext uri="{FF2B5EF4-FFF2-40B4-BE49-F238E27FC236}">
                <a16:creationId xmlns:a16="http://schemas.microsoft.com/office/drawing/2014/main" id="{5FC8370F-F6FD-DB74-1D87-947685330A9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58587A5-600D-4BBE-8FA9-84335EB8F6EA}" type="slidenum">
              <a:rPr lang="en-GB" altLang="en-US" smtClean="0">
                <a:solidFill>
                  <a:srgbClr val="898989"/>
                </a:solidFill>
                <a:latin typeface="Myriad Pro"/>
              </a:rPr>
              <a:pPr/>
              <a:t>6</a:t>
            </a:fld>
            <a:endParaRPr lang="en-GB" altLang="en-US">
              <a:solidFill>
                <a:srgbClr val="898989"/>
              </a:solidFill>
              <a:latin typeface="Myriad Pro"/>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8160523E-E0E1-B60E-79D8-CCB1E3AB4A9D}"/>
              </a:ext>
            </a:extLst>
          </p:cNvPr>
          <p:cNvSpPr>
            <a:spLocks noGrp="1"/>
          </p:cNvSpPr>
          <p:nvPr>
            <p:ph type="title"/>
          </p:nvPr>
        </p:nvSpPr>
        <p:spPr>
          <a:xfrm>
            <a:off x="422049" y="161132"/>
            <a:ext cx="8229600" cy="1143000"/>
          </a:xfrm>
        </p:spPr>
        <p:txBody>
          <a:bodyPr/>
          <a:lstStyle/>
          <a:p>
            <a:r>
              <a:rPr lang="en-GB" altLang="en-US" sz="3500" b="1" dirty="0">
                <a:latin typeface="Arial" panose="020B0604020202020204" pitchFamily="34" charset="0"/>
                <a:cs typeface="Arial" panose="020B0604020202020204" pitchFamily="34" charset="0"/>
              </a:rPr>
              <a:t>What is meant by cooperation, partnership and integration ?</a:t>
            </a:r>
          </a:p>
        </p:txBody>
      </p:sp>
      <p:sp>
        <p:nvSpPr>
          <p:cNvPr id="3" name="Content Placeholder 2">
            <a:extLst>
              <a:ext uri="{FF2B5EF4-FFF2-40B4-BE49-F238E27FC236}">
                <a16:creationId xmlns:a16="http://schemas.microsoft.com/office/drawing/2014/main" id="{2C79F77E-BA58-9431-5C6A-89F927666DDC}"/>
              </a:ext>
            </a:extLst>
          </p:cNvPr>
          <p:cNvSpPr>
            <a:spLocks noGrp="1"/>
          </p:cNvSpPr>
          <p:nvPr>
            <p:ph idx="1"/>
          </p:nvPr>
        </p:nvSpPr>
        <p:spPr>
          <a:xfrm>
            <a:off x="471822" y="1628800"/>
            <a:ext cx="8229600" cy="4032250"/>
          </a:xfrm>
        </p:spPr>
        <p:txBody>
          <a:bodyPr/>
          <a:lstStyle/>
          <a:p>
            <a:pPr>
              <a:buFont typeface="Wingdings" panose="05000000000000000000" pitchFamily="2" charset="2"/>
              <a:buChar char="§"/>
              <a:defRPr/>
            </a:pPr>
            <a:r>
              <a:rPr lang="en-GB" sz="1800" b="1" dirty="0"/>
              <a:t>Cooperation: </a:t>
            </a:r>
            <a:r>
              <a:rPr lang="en-GB" sz="1800" dirty="0"/>
              <a:t>Health and social care professionals assume complementary roles and cooperatively work together, sharing responsibilities for problem-solving and decision-making to formulate and carry out plans for their patients/service users/ local community (Rosenstein, 2008).</a:t>
            </a:r>
          </a:p>
          <a:p>
            <a:pPr>
              <a:buFont typeface="Wingdings" panose="05000000000000000000" pitchFamily="2" charset="2"/>
              <a:buChar char="§"/>
              <a:defRPr/>
            </a:pPr>
            <a:endParaRPr lang="en-GB" sz="1800" dirty="0"/>
          </a:p>
          <a:p>
            <a:pPr>
              <a:buFont typeface="Wingdings" panose="05000000000000000000" pitchFamily="2" charset="2"/>
              <a:buChar char="§"/>
              <a:defRPr/>
            </a:pPr>
            <a:r>
              <a:rPr lang="en-GB" sz="1800" b="1" dirty="0"/>
              <a:t>Partnership: </a:t>
            </a:r>
            <a:r>
              <a:rPr lang="en-GB" sz="1800" dirty="0"/>
              <a:t>A joint working arrangement where the partners are otherwise independent bodies; agree to cooperate to achieve a common goal; create a new organisational structure or process to achieve this goal; plan and implement a joint programme; share information, risks and rewards (Partnerships Working in Health and Social Care, 2017)</a:t>
            </a:r>
          </a:p>
          <a:p>
            <a:pPr>
              <a:buFont typeface="Wingdings" panose="05000000000000000000" pitchFamily="2" charset="2"/>
              <a:buChar char="§"/>
              <a:defRPr/>
            </a:pPr>
            <a:endParaRPr lang="en-GB" sz="1800" dirty="0"/>
          </a:p>
          <a:p>
            <a:pPr>
              <a:buFont typeface="Wingdings" panose="05000000000000000000" pitchFamily="2" charset="2"/>
              <a:buChar char="§"/>
              <a:defRPr/>
            </a:pPr>
            <a:r>
              <a:rPr lang="en-GB" sz="1800" b="1" dirty="0"/>
              <a:t>Integration:  </a:t>
            </a:r>
            <a:r>
              <a:rPr lang="en-GB" sz="1800" dirty="0"/>
              <a:t>The combined set of methods, processes and models that seek to bring about improved coordination of care (Partnerships Working in Health and Social Care, 2017)</a:t>
            </a:r>
          </a:p>
          <a:p>
            <a:pPr>
              <a:buFont typeface="Wingdings" panose="05000000000000000000" pitchFamily="2" charset="2"/>
              <a:buChar char="§"/>
              <a:defRPr/>
            </a:pPr>
            <a:endParaRPr lang="en-GB" sz="1800" dirty="0"/>
          </a:p>
          <a:p>
            <a:pPr marL="0" indent="0">
              <a:buFont typeface="Arial" panose="020B0604020202020204" pitchFamily="34" charset="0"/>
              <a:buNone/>
              <a:defRPr/>
            </a:pPr>
            <a:endParaRPr lang="en-GB" sz="2700" dirty="0"/>
          </a:p>
        </p:txBody>
      </p:sp>
      <p:sp>
        <p:nvSpPr>
          <p:cNvPr id="4" name="Date Placeholder 3">
            <a:extLst>
              <a:ext uri="{FF2B5EF4-FFF2-40B4-BE49-F238E27FC236}">
                <a16:creationId xmlns:a16="http://schemas.microsoft.com/office/drawing/2014/main" id="{6E84380A-D136-8626-9E0D-DE439D6CE81D}"/>
              </a:ext>
            </a:extLst>
          </p:cNvPr>
          <p:cNvSpPr>
            <a:spLocks noGrp="1"/>
          </p:cNvSpPr>
          <p:nvPr>
            <p:ph type="dt" sz="quarter" idx="10"/>
          </p:nvPr>
        </p:nvSpPr>
        <p:spPr/>
        <p:txBody>
          <a:bodyPr/>
          <a:lstStyle/>
          <a:p>
            <a:pPr>
              <a:defRPr/>
            </a:pPr>
            <a:fld id="{B0F4EA53-DAB4-4B12-893E-CC974D2B91F8}" type="datetime1">
              <a:rPr lang="en-GB" altLang="en-US" smtClean="0"/>
              <a:pPr>
                <a:defRPr/>
              </a:pPr>
              <a:t>06/02/2026</a:t>
            </a:fld>
            <a:endParaRPr lang="en-GB" altLang="en-US" dirty="0"/>
          </a:p>
        </p:txBody>
      </p:sp>
      <p:sp>
        <p:nvSpPr>
          <p:cNvPr id="13317" name="Slide Number Placeholder 4">
            <a:extLst>
              <a:ext uri="{FF2B5EF4-FFF2-40B4-BE49-F238E27FC236}">
                <a16:creationId xmlns:a16="http://schemas.microsoft.com/office/drawing/2014/main" id="{33D87EB1-BD42-98CD-A0F5-D2960B74EAC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85BAFE3-FCC3-4DE0-B8F5-9E9A5A394401}" type="slidenum">
              <a:rPr lang="en-GB" altLang="en-US" smtClean="0">
                <a:solidFill>
                  <a:srgbClr val="898989"/>
                </a:solidFill>
                <a:latin typeface="Myriad Pro"/>
              </a:rPr>
              <a:pPr/>
              <a:t>7</a:t>
            </a:fld>
            <a:endParaRPr lang="en-GB" altLang="en-US">
              <a:solidFill>
                <a:srgbClr val="898989"/>
              </a:solidFill>
              <a:latin typeface="Myriad Pro"/>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6FCF1B3F-F1AE-1236-07EC-CF8E9C1E14C2}"/>
              </a:ext>
            </a:extLst>
          </p:cNvPr>
          <p:cNvSpPr>
            <a:spLocks noGrp="1"/>
          </p:cNvSpPr>
          <p:nvPr>
            <p:ph type="title"/>
          </p:nvPr>
        </p:nvSpPr>
        <p:spPr/>
        <p:txBody>
          <a:bodyPr/>
          <a:lstStyle/>
          <a:p>
            <a:r>
              <a:rPr lang="en-GB" altLang="en-US" sz="3500" b="1">
                <a:latin typeface="Arial" panose="020B0604020202020204" pitchFamily="34" charset="0"/>
                <a:cs typeface="Arial" panose="020B0604020202020204" pitchFamily="34" charset="0"/>
              </a:rPr>
              <a:t>Definition of integrated care (1)</a:t>
            </a:r>
          </a:p>
        </p:txBody>
      </p:sp>
      <p:sp>
        <p:nvSpPr>
          <p:cNvPr id="3" name="Content Placeholder 2">
            <a:extLst>
              <a:ext uri="{FF2B5EF4-FFF2-40B4-BE49-F238E27FC236}">
                <a16:creationId xmlns:a16="http://schemas.microsoft.com/office/drawing/2014/main" id="{CAB686B7-86C0-29B7-DBE0-B3B652F46504}"/>
              </a:ext>
            </a:extLst>
          </p:cNvPr>
          <p:cNvSpPr>
            <a:spLocks noGrp="1"/>
          </p:cNvSpPr>
          <p:nvPr>
            <p:ph idx="1"/>
          </p:nvPr>
        </p:nvSpPr>
        <p:spPr>
          <a:xfrm>
            <a:off x="457200" y="1600200"/>
            <a:ext cx="8229600" cy="3916363"/>
          </a:xfrm>
        </p:spPr>
        <p:txBody>
          <a:bodyPr/>
          <a:lstStyle/>
          <a:p>
            <a:pPr>
              <a:buFont typeface="Wingdings" panose="05000000000000000000" pitchFamily="2" charset="2"/>
              <a:buChar char="§"/>
              <a:defRPr/>
            </a:pPr>
            <a:r>
              <a:rPr lang="en-GB" sz="2300" dirty="0"/>
              <a:t>A social science-based definition</a:t>
            </a:r>
          </a:p>
          <a:p>
            <a:pPr marL="0" indent="0">
              <a:buFont typeface="Arial" panose="020B0604020202020204" pitchFamily="34" charset="0"/>
              <a:buNone/>
              <a:defRPr/>
            </a:pPr>
            <a:r>
              <a:rPr lang="en-GB" sz="2100" dirty="0"/>
              <a:t>Integration is a </a:t>
            </a:r>
            <a:r>
              <a:rPr lang="en-GB" sz="2100" b="1" dirty="0"/>
              <a:t>coherent set of methods and models </a:t>
            </a:r>
            <a:r>
              <a:rPr lang="en-GB" sz="2100" dirty="0"/>
              <a:t>on the funding, administrative, organizational, service delivery and clinical levels designed to create connectivity, alignment and collaboration within and between the cure and care sectors. </a:t>
            </a:r>
          </a:p>
          <a:p>
            <a:pPr marL="0" indent="0">
              <a:buFont typeface="Arial" panose="020B0604020202020204" pitchFamily="34" charset="0"/>
              <a:buNone/>
              <a:defRPr/>
            </a:pPr>
            <a:r>
              <a:rPr lang="en-GB" sz="2100" b="1" dirty="0"/>
              <a:t>The goal </a:t>
            </a:r>
            <a:r>
              <a:rPr lang="en-GB" sz="2100" dirty="0"/>
              <a:t>of these methods and models is to enhance quality of care and quality of life, consumer satisfaction and system efficiency for people by cutting across multiple services, providers and settings. Where the result of such multi-pronged efforts to promote integration lead to benefits for people the outcome can be called ‘integrated care (Goodwin, 2016).</a:t>
            </a:r>
          </a:p>
          <a:p>
            <a:pPr marL="0" indent="0">
              <a:buFont typeface="Arial" panose="020B0604020202020204" pitchFamily="34" charset="0"/>
              <a:buNone/>
              <a:defRPr/>
            </a:pPr>
            <a:endParaRPr lang="en-GB" sz="2100" dirty="0"/>
          </a:p>
          <a:p>
            <a:pPr marL="0" indent="0">
              <a:buFont typeface="Arial" panose="020B0604020202020204" pitchFamily="34" charset="0"/>
              <a:buNone/>
              <a:defRPr/>
            </a:pPr>
            <a:r>
              <a:rPr lang="en-GB" sz="2100" dirty="0"/>
              <a:t> </a:t>
            </a:r>
          </a:p>
          <a:p>
            <a:pPr marL="0" indent="0">
              <a:buFont typeface="Arial" panose="020B0604020202020204" pitchFamily="34" charset="0"/>
              <a:buNone/>
              <a:defRPr/>
            </a:pPr>
            <a:endParaRPr lang="en-GB" sz="2100" dirty="0"/>
          </a:p>
        </p:txBody>
      </p:sp>
      <p:sp>
        <p:nvSpPr>
          <p:cNvPr id="4" name="Date Placeholder 3">
            <a:extLst>
              <a:ext uri="{FF2B5EF4-FFF2-40B4-BE49-F238E27FC236}">
                <a16:creationId xmlns:a16="http://schemas.microsoft.com/office/drawing/2014/main" id="{19A73B7A-29F2-31A1-AF3A-97A351AA8CA6}"/>
              </a:ext>
            </a:extLst>
          </p:cNvPr>
          <p:cNvSpPr>
            <a:spLocks noGrp="1"/>
          </p:cNvSpPr>
          <p:nvPr>
            <p:ph type="dt" sz="quarter" idx="10"/>
          </p:nvPr>
        </p:nvSpPr>
        <p:spPr/>
        <p:txBody>
          <a:bodyPr/>
          <a:lstStyle/>
          <a:p>
            <a:pPr>
              <a:defRPr/>
            </a:pPr>
            <a:fld id="{B0F4EA53-DAB4-4B12-893E-CC974D2B91F8}" type="datetime1">
              <a:rPr lang="en-GB" altLang="en-US" smtClean="0"/>
              <a:pPr>
                <a:defRPr/>
              </a:pPr>
              <a:t>06/02/2026</a:t>
            </a:fld>
            <a:endParaRPr lang="en-GB" altLang="en-US" dirty="0"/>
          </a:p>
        </p:txBody>
      </p:sp>
      <p:sp>
        <p:nvSpPr>
          <p:cNvPr id="15365" name="Slide Number Placeholder 4">
            <a:extLst>
              <a:ext uri="{FF2B5EF4-FFF2-40B4-BE49-F238E27FC236}">
                <a16:creationId xmlns:a16="http://schemas.microsoft.com/office/drawing/2014/main" id="{994463F4-10AC-61B2-6085-22128ECF1B3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B8E923F-67F0-4359-8BB0-623B6DA3EE17}" type="slidenum">
              <a:rPr lang="en-GB" altLang="en-US" smtClean="0">
                <a:solidFill>
                  <a:srgbClr val="898989"/>
                </a:solidFill>
                <a:latin typeface="Myriad Pro"/>
              </a:rPr>
              <a:pPr/>
              <a:t>8</a:t>
            </a:fld>
            <a:endParaRPr lang="en-GB" altLang="en-US">
              <a:solidFill>
                <a:srgbClr val="898989"/>
              </a:solidFill>
              <a:latin typeface="Myriad Pro"/>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D88F1AC2-7652-01F1-AF87-E4B3D58383E7}"/>
              </a:ext>
            </a:extLst>
          </p:cNvPr>
          <p:cNvSpPr>
            <a:spLocks noGrp="1"/>
          </p:cNvSpPr>
          <p:nvPr>
            <p:ph type="title"/>
          </p:nvPr>
        </p:nvSpPr>
        <p:spPr/>
        <p:txBody>
          <a:bodyPr/>
          <a:lstStyle/>
          <a:p>
            <a:r>
              <a:rPr lang="en-GB" altLang="en-US" sz="3500" b="1">
                <a:latin typeface="Arial" panose="020B0604020202020204" pitchFamily="34" charset="0"/>
                <a:cs typeface="Arial" panose="020B0604020202020204" pitchFamily="34" charset="0"/>
              </a:rPr>
              <a:t>Definition of integrated care continued (2)</a:t>
            </a:r>
            <a:endParaRPr lang="en-GB" altLang="en-US" sz="3500"/>
          </a:p>
        </p:txBody>
      </p:sp>
      <p:sp>
        <p:nvSpPr>
          <p:cNvPr id="3" name="Content Placeholder 2">
            <a:extLst>
              <a:ext uri="{FF2B5EF4-FFF2-40B4-BE49-F238E27FC236}">
                <a16:creationId xmlns:a16="http://schemas.microsoft.com/office/drawing/2014/main" id="{D978BF69-99F9-A3A9-017A-722FC2596767}"/>
              </a:ext>
            </a:extLst>
          </p:cNvPr>
          <p:cNvSpPr>
            <a:spLocks noGrp="1"/>
          </p:cNvSpPr>
          <p:nvPr>
            <p:ph idx="1"/>
          </p:nvPr>
        </p:nvSpPr>
        <p:spPr>
          <a:xfrm>
            <a:off x="457200" y="1600200"/>
            <a:ext cx="8229600" cy="3916363"/>
          </a:xfrm>
        </p:spPr>
        <p:txBody>
          <a:bodyPr/>
          <a:lstStyle/>
          <a:p>
            <a:pPr>
              <a:buFont typeface="Wingdings" panose="05000000000000000000" pitchFamily="2" charset="2"/>
              <a:buChar char="§"/>
              <a:defRPr/>
            </a:pPr>
            <a:r>
              <a:rPr lang="en-GB" sz="2500" dirty="0"/>
              <a:t>Health system-based definition</a:t>
            </a:r>
          </a:p>
          <a:p>
            <a:pPr marL="0" indent="0">
              <a:buFont typeface="Arial" panose="020B0604020202020204" pitchFamily="34" charset="0"/>
              <a:buNone/>
              <a:defRPr/>
            </a:pPr>
            <a:r>
              <a:rPr lang="en-GB" sz="2500" dirty="0"/>
              <a:t>Integrated health services: health services that are managed and delivered so that people receive a continuum of health promotion, disease prevention, diagnosis, treatment, disease-management, rehabilitation and palliative care services, coordinated across the different levels and sites of care within and beyond the health sector, and according to their needs throughout the life course (Goodwin, 2016).</a:t>
            </a:r>
          </a:p>
          <a:p>
            <a:pPr marL="0" indent="0">
              <a:buFont typeface="Arial" panose="020B0604020202020204" pitchFamily="34" charset="0"/>
              <a:buNone/>
              <a:defRPr/>
            </a:pPr>
            <a:r>
              <a:rPr lang="en-GB" sz="2500" dirty="0"/>
              <a:t> </a:t>
            </a:r>
          </a:p>
          <a:p>
            <a:pPr>
              <a:defRPr/>
            </a:pPr>
            <a:endParaRPr lang="en-GB" sz="2500" dirty="0"/>
          </a:p>
        </p:txBody>
      </p:sp>
      <p:sp>
        <p:nvSpPr>
          <p:cNvPr id="4" name="Date Placeholder 3">
            <a:extLst>
              <a:ext uri="{FF2B5EF4-FFF2-40B4-BE49-F238E27FC236}">
                <a16:creationId xmlns:a16="http://schemas.microsoft.com/office/drawing/2014/main" id="{CCEDDDE7-ADD8-9A67-2406-BB6FE6982F21}"/>
              </a:ext>
            </a:extLst>
          </p:cNvPr>
          <p:cNvSpPr>
            <a:spLocks noGrp="1"/>
          </p:cNvSpPr>
          <p:nvPr>
            <p:ph type="dt" sz="quarter" idx="10"/>
          </p:nvPr>
        </p:nvSpPr>
        <p:spPr/>
        <p:txBody>
          <a:bodyPr/>
          <a:lstStyle/>
          <a:p>
            <a:pPr>
              <a:defRPr/>
            </a:pPr>
            <a:fld id="{B0F4EA53-DAB4-4B12-893E-CC974D2B91F8}" type="datetime1">
              <a:rPr lang="en-GB" altLang="en-US" smtClean="0"/>
              <a:pPr>
                <a:defRPr/>
              </a:pPr>
              <a:t>06/02/2026</a:t>
            </a:fld>
            <a:endParaRPr lang="en-GB" altLang="en-US" dirty="0"/>
          </a:p>
        </p:txBody>
      </p:sp>
      <p:sp>
        <p:nvSpPr>
          <p:cNvPr id="17413" name="Slide Number Placeholder 4">
            <a:extLst>
              <a:ext uri="{FF2B5EF4-FFF2-40B4-BE49-F238E27FC236}">
                <a16:creationId xmlns:a16="http://schemas.microsoft.com/office/drawing/2014/main" id="{31519C20-D80E-316E-27A5-966F95DD6F0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1BA8453-2F46-4546-A2DD-09BAABDE6886}" type="slidenum">
              <a:rPr lang="en-GB" altLang="en-US" smtClean="0">
                <a:solidFill>
                  <a:srgbClr val="898989"/>
                </a:solidFill>
                <a:latin typeface="Myriad Pro"/>
              </a:rPr>
              <a:pPr/>
              <a:t>9</a:t>
            </a:fld>
            <a:endParaRPr lang="en-GB" altLang="en-US">
              <a:solidFill>
                <a:srgbClr val="898989"/>
              </a:solidFill>
              <a:latin typeface="Myriad Pro"/>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D280462F-7E9C-1FBF-CCE4-82ECE756F46B}"/>
              </a:ext>
            </a:extLst>
          </p:cNvPr>
          <p:cNvSpPr>
            <a:spLocks noGrp="1"/>
          </p:cNvSpPr>
          <p:nvPr>
            <p:ph type="title"/>
          </p:nvPr>
        </p:nvSpPr>
        <p:spPr>
          <a:xfrm>
            <a:off x="428625" y="20638"/>
            <a:ext cx="8229600" cy="1143000"/>
          </a:xfrm>
        </p:spPr>
        <p:txBody>
          <a:bodyPr/>
          <a:lstStyle/>
          <a:p>
            <a:r>
              <a:rPr lang="en-GB" altLang="en-US" sz="3500" b="1" dirty="0">
                <a:latin typeface="Arial" panose="020B0604020202020204" pitchFamily="34" charset="0"/>
                <a:cs typeface="Arial" panose="020B0604020202020204" pitchFamily="34" charset="0"/>
              </a:rPr>
              <a:t>Definition of integrated care continued (3)</a:t>
            </a:r>
            <a:endParaRPr lang="en-GB" altLang="en-US" sz="3500" dirty="0"/>
          </a:p>
        </p:txBody>
      </p:sp>
      <p:sp>
        <p:nvSpPr>
          <p:cNvPr id="3" name="Content Placeholder 2">
            <a:extLst>
              <a:ext uri="{FF2B5EF4-FFF2-40B4-BE49-F238E27FC236}">
                <a16:creationId xmlns:a16="http://schemas.microsoft.com/office/drawing/2014/main" id="{ED57B380-FB67-8FA1-9CC6-30D5CC6EFDE8}"/>
              </a:ext>
            </a:extLst>
          </p:cNvPr>
          <p:cNvSpPr>
            <a:spLocks noGrp="1"/>
          </p:cNvSpPr>
          <p:nvPr>
            <p:ph idx="1"/>
          </p:nvPr>
        </p:nvSpPr>
        <p:spPr>
          <a:xfrm>
            <a:off x="453246" y="1052736"/>
            <a:ext cx="8229600" cy="4464050"/>
          </a:xfrm>
        </p:spPr>
        <p:txBody>
          <a:bodyPr/>
          <a:lstStyle/>
          <a:p>
            <a:pPr marL="0" indent="0">
              <a:buFont typeface="Arial" panose="020B0604020202020204" pitchFamily="34" charset="0"/>
              <a:buNone/>
              <a:defRPr/>
            </a:pPr>
            <a:endParaRPr lang="en-GB" sz="2100" dirty="0"/>
          </a:p>
          <a:p>
            <a:pPr>
              <a:buFont typeface="Wingdings" panose="05000000000000000000" pitchFamily="2" charset="2"/>
              <a:buChar char="§"/>
              <a:defRPr/>
            </a:pPr>
            <a:r>
              <a:rPr lang="en-GB" sz="2100" dirty="0"/>
              <a:t>A managers’ definition</a:t>
            </a:r>
          </a:p>
          <a:p>
            <a:pPr marL="0" indent="0">
              <a:buFont typeface="Arial" panose="020B0604020202020204" pitchFamily="34" charset="0"/>
              <a:buNone/>
              <a:defRPr/>
            </a:pPr>
            <a:r>
              <a:rPr lang="en-GB" sz="2100" dirty="0"/>
              <a:t>The process that involves creating and maintaining, over time, a common structure between independent stakeholders for the purpose of coordinating their interdependence in order to enable them to work together on a collective project. </a:t>
            </a:r>
          </a:p>
          <a:p>
            <a:pPr marL="0" indent="0">
              <a:buFont typeface="Arial" panose="020B0604020202020204" pitchFamily="34" charset="0"/>
              <a:buNone/>
              <a:defRPr/>
            </a:pPr>
            <a:endParaRPr lang="en-GB" sz="2100" dirty="0"/>
          </a:p>
          <a:p>
            <a:pPr>
              <a:buFont typeface="Wingdings" panose="05000000000000000000" pitchFamily="2" charset="2"/>
              <a:buChar char="§"/>
              <a:defRPr/>
            </a:pPr>
            <a:r>
              <a:rPr lang="en-GB" sz="2100" dirty="0"/>
              <a:t>A definition based on the perspective of the patient (person-centred coordinated care)</a:t>
            </a:r>
          </a:p>
          <a:p>
            <a:pPr marL="0" indent="0">
              <a:buFont typeface="Arial" panose="020B0604020202020204" pitchFamily="34" charset="0"/>
              <a:buNone/>
              <a:defRPr/>
            </a:pPr>
            <a:r>
              <a:rPr lang="en-GB" sz="2100" dirty="0"/>
              <a:t>I can plan my care with people who work together to understand me and my carer(s), allow me control, and bring together services to achieve the outcomes important to me.</a:t>
            </a:r>
          </a:p>
          <a:p>
            <a:pPr marL="0" indent="0">
              <a:buNone/>
              <a:defRPr/>
            </a:pPr>
            <a:r>
              <a:rPr lang="en-GB" sz="2100" dirty="0"/>
              <a:t>						(Goodwin, 2016).</a:t>
            </a:r>
          </a:p>
          <a:p>
            <a:pPr>
              <a:defRPr/>
            </a:pPr>
            <a:endParaRPr lang="en-GB" sz="2100" dirty="0"/>
          </a:p>
        </p:txBody>
      </p:sp>
      <p:sp>
        <p:nvSpPr>
          <p:cNvPr id="4" name="Date Placeholder 3">
            <a:extLst>
              <a:ext uri="{FF2B5EF4-FFF2-40B4-BE49-F238E27FC236}">
                <a16:creationId xmlns:a16="http://schemas.microsoft.com/office/drawing/2014/main" id="{0DAFD5EC-569C-C674-E8EA-318F2341E11D}"/>
              </a:ext>
            </a:extLst>
          </p:cNvPr>
          <p:cNvSpPr>
            <a:spLocks noGrp="1"/>
          </p:cNvSpPr>
          <p:nvPr>
            <p:ph type="dt" sz="quarter" idx="10"/>
          </p:nvPr>
        </p:nvSpPr>
        <p:spPr/>
        <p:txBody>
          <a:bodyPr/>
          <a:lstStyle/>
          <a:p>
            <a:pPr>
              <a:defRPr/>
            </a:pPr>
            <a:fld id="{B0F4EA53-DAB4-4B12-893E-CC974D2B91F8}" type="datetime1">
              <a:rPr lang="en-GB" altLang="en-US" smtClean="0"/>
              <a:pPr>
                <a:defRPr/>
              </a:pPr>
              <a:t>06/02/2026</a:t>
            </a:fld>
            <a:endParaRPr lang="en-GB" altLang="en-US" dirty="0"/>
          </a:p>
        </p:txBody>
      </p:sp>
      <p:sp>
        <p:nvSpPr>
          <p:cNvPr id="18437" name="Slide Number Placeholder 4">
            <a:extLst>
              <a:ext uri="{FF2B5EF4-FFF2-40B4-BE49-F238E27FC236}">
                <a16:creationId xmlns:a16="http://schemas.microsoft.com/office/drawing/2014/main" id="{56506563-4F16-5B2A-6CB8-53F61336654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74E2E5F-29B1-42B8-9CD9-D4BC4430ECB3}" type="slidenum">
              <a:rPr lang="en-GB" altLang="en-US" smtClean="0">
                <a:solidFill>
                  <a:srgbClr val="898989"/>
                </a:solidFill>
                <a:latin typeface="Myriad Pro"/>
              </a:rPr>
              <a:pPr/>
              <a:t>10</a:t>
            </a:fld>
            <a:endParaRPr lang="en-GB" altLang="en-US">
              <a:solidFill>
                <a:srgbClr val="898989"/>
              </a:solidFill>
              <a:latin typeface="Myriad Pro"/>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0500959A-FE2F-FE72-C968-6033A7378AED}"/>
              </a:ext>
            </a:extLst>
          </p:cNvPr>
          <p:cNvSpPr>
            <a:spLocks noGrp="1"/>
          </p:cNvSpPr>
          <p:nvPr>
            <p:ph type="title"/>
          </p:nvPr>
        </p:nvSpPr>
        <p:spPr/>
        <p:txBody>
          <a:bodyPr/>
          <a:lstStyle/>
          <a:p>
            <a:r>
              <a:rPr lang="en-GB" altLang="en-US" sz="3500" b="1" dirty="0">
                <a:latin typeface="Arial" panose="020B0604020202020204" pitchFamily="34" charset="0"/>
                <a:cs typeface="Arial" panose="020B0604020202020204" pitchFamily="34" charset="0"/>
              </a:rPr>
              <a:t>Take a minute – short activity</a:t>
            </a:r>
          </a:p>
        </p:txBody>
      </p:sp>
      <p:sp>
        <p:nvSpPr>
          <p:cNvPr id="19459" name="Content Placeholder 2">
            <a:extLst>
              <a:ext uri="{FF2B5EF4-FFF2-40B4-BE49-F238E27FC236}">
                <a16:creationId xmlns:a16="http://schemas.microsoft.com/office/drawing/2014/main" id="{8BAC5FD9-BD35-8361-2787-2DFF5F120D8A}"/>
              </a:ext>
            </a:extLst>
          </p:cNvPr>
          <p:cNvSpPr>
            <a:spLocks noGrp="1"/>
          </p:cNvSpPr>
          <p:nvPr>
            <p:ph idx="1"/>
          </p:nvPr>
        </p:nvSpPr>
        <p:spPr>
          <a:xfrm>
            <a:off x="457200" y="1600200"/>
            <a:ext cx="8229600" cy="3916363"/>
          </a:xfrm>
        </p:spPr>
        <p:txBody>
          <a:bodyPr/>
          <a:lstStyle/>
          <a:p>
            <a:r>
              <a:rPr lang="en-GB" altLang="en-US"/>
              <a:t>Following the discussion on the definitions of integrated care which one appeals to you and why or why not?</a:t>
            </a:r>
          </a:p>
          <a:p>
            <a:r>
              <a:rPr lang="en-GB" altLang="en-US"/>
              <a:t>Turn to the person next to you and have a 3 minute discussion.</a:t>
            </a:r>
          </a:p>
          <a:p>
            <a:r>
              <a:rPr lang="en-GB" altLang="en-US"/>
              <a:t>Feedback to the whole class.</a:t>
            </a:r>
          </a:p>
        </p:txBody>
      </p:sp>
      <p:sp>
        <p:nvSpPr>
          <p:cNvPr id="4" name="Date Placeholder 3">
            <a:extLst>
              <a:ext uri="{FF2B5EF4-FFF2-40B4-BE49-F238E27FC236}">
                <a16:creationId xmlns:a16="http://schemas.microsoft.com/office/drawing/2014/main" id="{9C8D7F6F-1C5F-492F-8513-920E2D1DB0EF}"/>
              </a:ext>
            </a:extLst>
          </p:cNvPr>
          <p:cNvSpPr>
            <a:spLocks noGrp="1"/>
          </p:cNvSpPr>
          <p:nvPr>
            <p:ph type="dt" sz="quarter" idx="10"/>
          </p:nvPr>
        </p:nvSpPr>
        <p:spPr/>
        <p:txBody>
          <a:bodyPr/>
          <a:lstStyle/>
          <a:p>
            <a:pPr>
              <a:defRPr/>
            </a:pPr>
            <a:fld id="{B0F4EA53-DAB4-4B12-893E-CC974D2B91F8}" type="datetime1">
              <a:rPr lang="en-GB" altLang="en-US" smtClean="0"/>
              <a:pPr>
                <a:defRPr/>
              </a:pPr>
              <a:t>06/02/2026</a:t>
            </a:fld>
            <a:endParaRPr lang="en-GB" altLang="en-US" dirty="0"/>
          </a:p>
        </p:txBody>
      </p:sp>
      <p:sp>
        <p:nvSpPr>
          <p:cNvPr id="19461" name="Slide Number Placeholder 4">
            <a:extLst>
              <a:ext uri="{FF2B5EF4-FFF2-40B4-BE49-F238E27FC236}">
                <a16:creationId xmlns:a16="http://schemas.microsoft.com/office/drawing/2014/main" id="{92DFBCD0-B172-81FB-D85C-4D1DE0EB42BB}"/>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0D37DC1-41DA-4F4A-931E-E6161EC6F516}" type="slidenum">
              <a:rPr lang="en-GB" altLang="en-US" smtClean="0">
                <a:solidFill>
                  <a:srgbClr val="898989"/>
                </a:solidFill>
                <a:latin typeface="Myriad Pro"/>
              </a:rPr>
              <a:pPr/>
              <a:t>11</a:t>
            </a:fld>
            <a:endParaRPr lang="en-GB" altLang="en-US">
              <a:solidFill>
                <a:srgbClr val="898989"/>
              </a:solidFill>
              <a:latin typeface="Myriad Pro"/>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ABB71AEB-2A08-3F85-7583-A80045BF672C}"/>
              </a:ext>
            </a:extLst>
          </p:cNvPr>
          <p:cNvSpPr>
            <a:spLocks noGrp="1"/>
          </p:cNvSpPr>
          <p:nvPr>
            <p:ph type="title"/>
          </p:nvPr>
        </p:nvSpPr>
        <p:spPr>
          <a:xfrm>
            <a:off x="457200" y="20638"/>
            <a:ext cx="8229600" cy="1143000"/>
          </a:xfrm>
        </p:spPr>
        <p:txBody>
          <a:bodyPr/>
          <a:lstStyle/>
          <a:p>
            <a:r>
              <a:rPr lang="en-GB" altLang="en-US" sz="3500" b="1" dirty="0">
                <a:latin typeface="Arial" panose="020B0604020202020204" pitchFamily="34" charset="0"/>
                <a:cs typeface="Arial" panose="020B0604020202020204" pitchFamily="34" charset="0"/>
              </a:rPr>
              <a:t>The 5 Laws for integrating health care services</a:t>
            </a:r>
          </a:p>
        </p:txBody>
      </p:sp>
      <p:sp>
        <p:nvSpPr>
          <p:cNvPr id="20483" name="Content Placeholder 2">
            <a:extLst>
              <a:ext uri="{FF2B5EF4-FFF2-40B4-BE49-F238E27FC236}">
                <a16:creationId xmlns:a16="http://schemas.microsoft.com/office/drawing/2014/main" id="{1DE395C4-B749-08EF-6D00-9F19425F97C7}"/>
              </a:ext>
            </a:extLst>
          </p:cNvPr>
          <p:cNvSpPr>
            <a:spLocks noGrp="1"/>
          </p:cNvSpPr>
          <p:nvPr>
            <p:ph idx="1"/>
          </p:nvPr>
        </p:nvSpPr>
        <p:spPr>
          <a:xfrm>
            <a:off x="457200" y="1268760"/>
            <a:ext cx="8229600" cy="4320480"/>
          </a:xfrm>
        </p:spPr>
        <p:txBody>
          <a:bodyPr/>
          <a:lstStyle/>
          <a:p>
            <a:pPr>
              <a:lnSpc>
                <a:spcPct val="107000"/>
              </a:lnSpc>
              <a:spcAft>
                <a:spcPts val="800"/>
              </a:spcAft>
            </a:pPr>
            <a:r>
              <a:rPr lang="en-GB" sz="1800" kern="0" dirty="0">
                <a:solidFill>
                  <a:srgbClr val="141414"/>
                </a:solidFill>
                <a:effectLst/>
                <a:latin typeface="Tahoma" panose="020B0604030504040204" pitchFamily="34" charset="0"/>
                <a:ea typeface="Times New Roman" panose="02020603050405020304" pitchFamily="18" charset="0"/>
                <a:cs typeface="Arial" panose="020B0604020202020204" pitchFamily="34" charset="0"/>
              </a:rPr>
              <a:t>Law 1: You can’t integrate all of the services for all of the people</a:t>
            </a:r>
          </a:p>
          <a:p>
            <a:pPr marL="0" indent="0">
              <a:lnSpc>
                <a:spcPct val="107000"/>
              </a:lnSpc>
              <a:spcAft>
                <a:spcPts val="800"/>
              </a:spcAft>
              <a:buNone/>
            </a:pPr>
            <a:r>
              <a:rPr lang="en-GB" sz="1300" b="0" i="1" dirty="0">
                <a:solidFill>
                  <a:srgbClr val="141414"/>
                </a:solidFill>
                <a:effectLst/>
                <a:latin typeface="Lato" panose="020F0502020204030203" pitchFamily="34" charset="0"/>
              </a:rPr>
              <a:t>Who</a:t>
            </a:r>
            <a:r>
              <a:rPr lang="en-GB" sz="1300" b="0" i="0" dirty="0">
                <a:solidFill>
                  <a:srgbClr val="141414"/>
                </a:solidFill>
                <a:effectLst/>
                <a:latin typeface="Lato" panose="020F0502020204030203" pitchFamily="34" charset="0"/>
              </a:rPr>
              <a:t> should you target for integrated care? And </a:t>
            </a:r>
            <a:r>
              <a:rPr lang="en-GB" sz="1300" b="0" i="1" dirty="0">
                <a:solidFill>
                  <a:srgbClr val="141414"/>
                </a:solidFill>
                <a:effectLst/>
                <a:latin typeface="Lato" panose="020F0502020204030203" pitchFamily="34" charset="0"/>
              </a:rPr>
              <a:t>what </a:t>
            </a:r>
            <a:r>
              <a:rPr lang="en-GB" sz="1300" b="0" i="0" dirty="0">
                <a:solidFill>
                  <a:srgbClr val="141414"/>
                </a:solidFill>
                <a:effectLst/>
                <a:latin typeface="Lato" panose="020F0502020204030203" pitchFamily="34" charset="0"/>
              </a:rPr>
              <a:t>intervention is the most effective to use? </a:t>
            </a:r>
            <a:endParaRPr lang="en-GB" sz="1300" kern="100" dirty="0">
              <a:effectLst/>
              <a:latin typeface="Calibri" panose="020F0502020204030204" pitchFamily="34" charset="0"/>
              <a:ea typeface="DengXian" panose="02010600030101010101" pitchFamily="2" charset="-122"/>
              <a:cs typeface="Arial" panose="020B0604020202020204" pitchFamily="34" charset="0"/>
            </a:endParaRPr>
          </a:p>
          <a:p>
            <a:r>
              <a:rPr lang="en-GB" sz="1800" kern="0" dirty="0">
                <a:solidFill>
                  <a:srgbClr val="141414"/>
                </a:solidFill>
                <a:effectLst/>
                <a:latin typeface="Tahoma" panose="020B0604030504040204" pitchFamily="34" charset="0"/>
                <a:ea typeface="Times New Roman" panose="02020603050405020304" pitchFamily="18" charset="0"/>
                <a:cs typeface="Arial" panose="020B0604020202020204" pitchFamily="34" charset="0"/>
              </a:rPr>
              <a:t>Law 2: Integration costs before it pays</a:t>
            </a:r>
          </a:p>
          <a:p>
            <a:pPr marL="0" indent="0">
              <a:buNone/>
            </a:pPr>
            <a:r>
              <a:rPr lang="en-GB" sz="1300" i="1" dirty="0">
                <a:solidFill>
                  <a:srgbClr val="141414"/>
                </a:solidFill>
                <a:latin typeface="Lato" panose="020F0502020204030203" pitchFamily="34" charset="0"/>
              </a:rPr>
              <a:t>There is an element of risk in integration. </a:t>
            </a:r>
          </a:p>
          <a:p>
            <a:pPr marL="0" indent="0">
              <a:buNone/>
            </a:pPr>
            <a:r>
              <a:rPr lang="en-GB" sz="1300" i="1" dirty="0">
                <a:solidFill>
                  <a:srgbClr val="141414"/>
                </a:solidFill>
                <a:latin typeface="Lato" panose="020F0502020204030203" pitchFamily="34" charset="0"/>
              </a:rPr>
              <a:t>There is a risk-averse culture in health and social care.</a:t>
            </a:r>
          </a:p>
          <a:p>
            <a:pPr marL="0" indent="0">
              <a:buNone/>
            </a:pPr>
            <a:endParaRPr lang="en-GB" sz="1300" i="1" dirty="0">
              <a:solidFill>
                <a:srgbClr val="141414"/>
              </a:solidFill>
              <a:latin typeface="Lato" panose="020F0502020204030203" pitchFamily="34" charset="0"/>
            </a:endParaRPr>
          </a:p>
          <a:p>
            <a:r>
              <a:rPr lang="en-GB" sz="1800" kern="0" dirty="0">
                <a:solidFill>
                  <a:srgbClr val="141414"/>
                </a:solidFill>
                <a:effectLst/>
                <a:latin typeface="Tahoma" panose="020B0604030504040204" pitchFamily="34" charset="0"/>
                <a:ea typeface="Times New Roman" panose="02020603050405020304" pitchFamily="18" charset="0"/>
                <a:cs typeface="Arial" panose="020B0604020202020204" pitchFamily="34" charset="0"/>
              </a:rPr>
              <a:t>Law 3: Your integration is my fragmentation</a:t>
            </a:r>
          </a:p>
          <a:p>
            <a:pPr marL="0" indent="0">
              <a:buNone/>
            </a:pPr>
            <a:r>
              <a:rPr lang="en-GB" sz="1300" i="1" dirty="0">
                <a:solidFill>
                  <a:srgbClr val="141414"/>
                </a:solidFill>
                <a:latin typeface="Lato" panose="020F0502020204030203" pitchFamily="34" charset="0"/>
              </a:rPr>
              <a:t>Mangers might feel integrated care undermines or fragments their role.</a:t>
            </a:r>
          </a:p>
          <a:p>
            <a:pPr marL="0" indent="0">
              <a:buNone/>
            </a:pPr>
            <a:endParaRPr lang="en-GB" sz="1300" i="1" dirty="0">
              <a:solidFill>
                <a:srgbClr val="141414"/>
              </a:solidFill>
              <a:latin typeface="Lato" panose="020F0502020204030203" pitchFamily="34" charset="0"/>
            </a:endParaRPr>
          </a:p>
          <a:p>
            <a:r>
              <a:rPr lang="en-GB" sz="1800" kern="0" dirty="0">
                <a:solidFill>
                  <a:srgbClr val="141414"/>
                </a:solidFill>
                <a:effectLst/>
                <a:latin typeface="Tahoma" panose="020B0604030504040204" pitchFamily="34" charset="0"/>
                <a:ea typeface="Times New Roman" panose="02020603050405020304" pitchFamily="18" charset="0"/>
                <a:cs typeface="Arial" panose="020B0604020202020204" pitchFamily="34" charset="0"/>
              </a:rPr>
              <a:t>Law 4: You can't integrate a square peg into a round hole</a:t>
            </a:r>
          </a:p>
          <a:p>
            <a:pPr marL="0" indent="0">
              <a:buNone/>
            </a:pPr>
            <a:r>
              <a:rPr lang="en-GB" sz="1300" i="1" dirty="0">
                <a:solidFill>
                  <a:srgbClr val="141414"/>
                </a:solidFill>
                <a:latin typeface="Lato" panose="020F0502020204030203" pitchFamily="34" charset="0"/>
              </a:rPr>
              <a:t>Approaches to solve similar problems must be adapted to meet local circumstances.</a:t>
            </a:r>
          </a:p>
          <a:p>
            <a:pPr marL="0" indent="0">
              <a:buNone/>
            </a:pPr>
            <a:endParaRPr lang="en-GB" sz="1300" i="1" dirty="0">
              <a:solidFill>
                <a:srgbClr val="141414"/>
              </a:solidFill>
              <a:latin typeface="Lato" panose="020F0502020204030203" pitchFamily="34" charset="0"/>
            </a:endParaRPr>
          </a:p>
          <a:p>
            <a:r>
              <a:rPr lang="en-GB" sz="1800" kern="0" dirty="0">
                <a:solidFill>
                  <a:srgbClr val="141414"/>
                </a:solidFill>
                <a:effectLst/>
                <a:latin typeface="Tahoma" panose="020B0604030504040204" pitchFamily="34" charset="0"/>
                <a:ea typeface="Times New Roman" panose="02020603050405020304" pitchFamily="18" charset="0"/>
                <a:cs typeface="Arial" panose="020B0604020202020204" pitchFamily="34" charset="0"/>
              </a:rPr>
              <a:t>Law 5: The one who integrates calls the tune</a:t>
            </a:r>
          </a:p>
          <a:p>
            <a:pPr marL="0" indent="0">
              <a:buNone/>
            </a:pPr>
            <a:r>
              <a:rPr lang="en-GB" sz="1300" i="1" dirty="0">
                <a:solidFill>
                  <a:srgbClr val="141414"/>
                </a:solidFill>
                <a:latin typeface="Lato" panose="020F0502020204030203" pitchFamily="34" charset="0"/>
              </a:rPr>
              <a:t>Integrated care not always reflect the values of patients and communities.</a:t>
            </a:r>
          </a:p>
        </p:txBody>
      </p:sp>
      <p:sp>
        <p:nvSpPr>
          <p:cNvPr id="4" name="Date Placeholder 3">
            <a:extLst>
              <a:ext uri="{FF2B5EF4-FFF2-40B4-BE49-F238E27FC236}">
                <a16:creationId xmlns:a16="http://schemas.microsoft.com/office/drawing/2014/main" id="{89323C29-9307-C0A3-8CFB-AE17939EE8D8}"/>
              </a:ext>
            </a:extLst>
          </p:cNvPr>
          <p:cNvSpPr>
            <a:spLocks noGrp="1"/>
          </p:cNvSpPr>
          <p:nvPr>
            <p:ph type="dt" sz="quarter" idx="10"/>
          </p:nvPr>
        </p:nvSpPr>
        <p:spPr/>
        <p:txBody>
          <a:bodyPr/>
          <a:lstStyle/>
          <a:p>
            <a:pPr>
              <a:defRPr/>
            </a:pPr>
            <a:fld id="{B0F4EA53-DAB4-4B12-893E-CC974D2B91F8}" type="datetime1">
              <a:rPr lang="en-GB" altLang="en-US" smtClean="0"/>
              <a:pPr>
                <a:defRPr/>
              </a:pPr>
              <a:t>06/02/2026</a:t>
            </a:fld>
            <a:endParaRPr lang="en-GB" altLang="en-US" dirty="0"/>
          </a:p>
        </p:txBody>
      </p:sp>
      <p:sp>
        <p:nvSpPr>
          <p:cNvPr id="20485" name="Slide Number Placeholder 4">
            <a:extLst>
              <a:ext uri="{FF2B5EF4-FFF2-40B4-BE49-F238E27FC236}">
                <a16:creationId xmlns:a16="http://schemas.microsoft.com/office/drawing/2014/main" id="{144CC86E-B95D-E62C-853E-E4B98A49180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DCF47FE-3D47-4FCA-976B-97C725B6DFD8}" type="slidenum">
              <a:rPr lang="en-GB" altLang="en-US" smtClean="0">
                <a:solidFill>
                  <a:srgbClr val="898989"/>
                </a:solidFill>
                <a:latin typeface="Myriad Pro"/>
              </a:rPr>
              <a:pPr/>
              <a:t>12</a:t>
            </a:fld>
            <a:endParaRPr lang="en-GB" altLang="en-US">
              <a:solidFill>
                <a:srgbClr val="898989"/>
              </a:solidFill>
              <a:latin typeface="Myriad Pro"/>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538E7-8413-5C8E-FA7C-D119C9BF3692}"/>
              </a:ext>
            </a:extLst>
          </p:cNvPr>
          <p:cNvSpPr>
            <a:spLocks noGrp="1"/>
          </p:cNvSpPr>
          <p:nvPr>
            <p:ph type="title"/>
          </p:nvPr>
        </p:nvSpPr>
        <p:spPr>
          <a:xfrm>
            <a:off x="395536" y="-83326"/>
            <a:ext cx="8229600" cy="1143000"/>
          </a:xfrm>
        </p:spPr>
        <p:txBody>
          <a:bodyPr/>
          <a:lstStyle/>
          <a:p>
            <a:r>
              <a:rPr lang="en-GB" sz="3500" b="1" dirty="0">
                <a:latin typeface="Arial" panose="020B0604020202020204" pitchFamily="34" charset="0"/>
                <a:cs typeface="Arial" panose="020B0604020202020204" pitchFamily="34" charset="0"/>
              </a:rPr>
              <a:t>Types of integration</a:t>
            </a:r>
          </a:p>
        </p:txBody>
      </p:sp>
      <p:sp>
        <p:nvSpPr>
          <p:cNvPr id="3" name="Content Placeholder 2">
            <a:extLst>
              <a:ext uri="{FF2B5EF4-FFF2-40B4-BE49-F238E27FC236}">
                <a16:creationId xmlns:a16="http://schemas.microsoft.com/office/drawing/2014/main" id="{68815ED8-FA6E-6E81-B73A-B49EDA18D551}"/>
              </a:ext>
            </a:extLst>
          </p:cNvPr>
          <p:cNvSpPr>
            <a:spLocks noGrp="1"/>
          </p:cNvSpPr>
          <p:nvPr>
            <p:ph idx="1"/>
          </p:nvPr>
        </p:nvSpPr>
        <p:spPr>
          <a:xfrm>
            <a:off x="457200" y="1024380"/>
            <a:ext cx="8229600" cy="3917032"/>
          </a:xfrm>
        </p:spPr>
        <p:txBody>
          <a:bodyPr/>
          <a:lstStyle/>
          <a:p>
            <a:r>
              <a:rPr lang="en-GB" sz="2500" dirty="0"/>
              <a:t>Organisational integration; focuses on coordinating structures, governance systems and relationships across organisations. </a:t>
            </a:r>
          </a:p>
          <a:p>
            <a:r>
              <a:rPr lang="en-GB" sz="2500" dirty="0"/>
              <a:t>Administrative or functional integration involves the alignment of non-clinical support and back-office functions..</a:t>
            </a:r>
          </a:p>
          <a:p>
            <a:r>
              <a:rPr lang="en-GB" sz="2500" dirty="0"/>
              <a:t>Service integration involves the coordination of different services at the organisational level.</a:t>
            </a:r>
          </a:p>
          <a:p>
            <a:r>
              <a:rPr lang="en-GB" sz="2500" dirty="0"/>
              <a:t>Clinical integration involves the coordination of care into a single or coherent process.</a:t>
            </a:r>
          </a:p>
          <a:p>
            <a:pPr marL="0" indent="0">
              <a:buNone/>
            </a:pPr>
            <a:r>
              <a:rPr lang="en-GB" sz="2500" dirty="0"/>
              <a:t>					(Nuffield, Trust, 2021)</a:t>
            </a:r>
          </a:p>
        </p:txBody>
      </p:sp>
      <p:sp>
        <p:nvSpPr>
          <p:cNvPr id="4" name="Date Placeholder 3">
            <a:extLst>
              <a:ext uri="{FF2B5EF4-FFF2-40B4-BE49-F238E27FC236}">
                <a16:creationId xmlns:a16="http://schemas.microsoft.com/office/drawing/2014/main" id="{51AA89AA-FA75-5F42-246D-AA3BF93B8671}"/>
              </a:ext>
            </a:extLst>
          </p:cNvPr>
          <p:cNvSpPr>
            <a:spLocks noGrp="1"/>
          </p:cNvSpPr>
          <p:nvPr>
            <p:ph type="dt" sz="half" idx="10"/>
          </p:nvPr>
        </p:nvSpPr>
        <p:spPr/>
        <p:txBody>
          <a:bodyPr/>
          <a:lstStyle/>
          <a:p>
            <a:pPr>
              <a:defRPr/>
            </a:pPr>
            <a:fld id="{5F6C42B4-4545-4B0B-8922-C1BEB82246AC}" type="datetime1">
              <a:rPr lang="en-GB" altLang="en-US" smtClean="0"/>
              <a:pPr>
                <a:defRPr/>
              </a:pPr>
              <a:t>06/02/2026</a:t>
            </a:fld>
            <a:endParaRPr lang="en-GB" altLang="en-US" dirty="0"/>
          </a:p>
        </p:txBody>
      </p:sp>
      <p:sp>
        <p:nvSpPr>
          <p:cNvPr id="5" name="Slide Number Placeholder 4">
            <a:extLst>
              <a:ext uri="{FF2B5EF4-FFF2-40B4-BE49-F238E27FC236}">
                <a16:creationId xmlns:a16="http://schemas.microsoft.com/office/drawing/2014/main" id="{804DB22B-2DD4-110A-1E23-BE7E454903B1}"/>
              </a:ext>
            </a:extLst>
          </p:cNvPr>
          <p:cNvSpPr>
            <a:spLocks noGrp="1"/>
          </p:cNvSpPr>
          <p:nvPr>
            <p:ph type="sldNum" sz="quarter" idx="12"/>
          </p:nvPr>
        </p:nvSpPr>
        <p:spPr/>
        <p:txBody>
          <a:bodyPr/>
          <a:lstStyle/>
          <a:p>
            <a:pPr>
              <a:defRPr/>
            </a:pPr>
            <a:fld id="{CD2646EA-3FBA-4312-AF5F-311BA8B2DFAE}" type="slidenum">
              <a:rPr lang="en-GB" altLang="en-US" smtClean="0"/>
              <a:pPr>
                <a:defRPr/>
              </a:pPr>
              <a:t>13</a:t>
            </a:fld>
            <a:endParaRPr lang="en-GB" altLang="en-US"/>
          </a:p>
        </p:txBody>
      </p:sp>
    </p:spTree>
    <p:extLst>
      <p:ext uri="{BB962C8B-B14F-4D97-AF65-F5344CB8AC3E}">
        <p14:creationId xmlns:p14="http://schemas.microsoft.com/office/powerpoint/2010/main" val="17829273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E2BDC5E8-F98F-DDDF-E56D-94564661E0C6}"/>
              </a:ext>
            </a:extLst>
          </p:cNvPr>
          <p:cNvSpPr>
            <a:spLocks noGrp="1"/>
          </p:cNvSpPr>
          <p:nvPr>
            <p:ph type="title"/>
          </p:nvPr>
        </p:nvSpPr>
        <p:spPr>
          <a:xfrm>
            <a:off x="250825" y="20638"/>
            <a:ext cx="8229600" cy="1143000"/>
          </a:xfrm>
        </p:spPr>
        <p:txBody>
          <a:bodyPr/>
          <a:lstStyle/>
          <a:p>
            <a:r>
              <a:rPr lang="en-GB" altLang="en-US" sz="3500" b="1" dirty="0">
                <a:latin typeface="Arial" panose="020B0604020202020204" pitchFamily="34" charset="0"/>
                <a:cs typeface="Arial" panose="020B0604020202020204" pitchFamily="34" charset="0"/>
              </a:rPr>
              <a:t>3 different levels of integration</a:t>
            </a:r>
          </a:p>
        </p:txBody>
      </p:sp>
      <p:sp>
        <p:nvSpPr>
          <p:cNvPr id="21507" name="Content Placeholder 2">
            <a:extLst>
              <a:ext uri="{FF2B5EF4-FFF2-40B4-BE49-F238E27FC236}">
                <a16:creationId xmlns:a16="http://schemas.microsoft.com/office/drawing/2014/main" id="{F88E4301-1E93-6784-5EC5-0A604CA828C7}"/>
              </a:ext>
            </a:extLst>
          </p:cNvPr>
          <p:cNvSpPr>
            <a:spLocks noGrp="1"/>
          </p:cNvSpPr>
          <p:nvPr>
            <p:ph idx="1"/>
          </p:nvPr>
        </p:nvSpPr>
        <p:spPr>
          <a:xfrm>
            <a:off x="457200" y="1052736"/>
            <a:ext cx="8229600" cy="3916363"/>
          </a:xfrm>
        </p:spPr>
        <p:txBody>
          <a:bodyPr/>
          <a:lstStyle/>
          <a:p>
            <a:r>
              <a:rPr lang="en-GB" altLang="en-US" sz="1800" dirty="0"/>
              <a:t>Linkage:</a:t>
            </a:r>
          </a:p>
          <a:p>
            <a:pPr marL="0" indent="0">
              <a:buNone/>
            </a:pPr>
            <a:r>
              <a:rPr lang="en-GB" altLang="en-US" sz="1800" dirty="0"/>
              <a:t>Appropriate for people with mild, moderate or new needs, linkage involves everyone being clear what services exist and how to access them, so that support is provided by autonomous organisations, but systematically linked. </a:t>
            </a:r>
          </a:p>
          <a:p>
            <a:endParaRPr lang="en-GB" altLang="en-US" sz="1800" dirty="0"/>
          </a:p>
          <a:p>
            <a:r>
              <a:rPr lang="en-GB" altLang="en-US" sz="1800" dirty="0"/>
              <a:t>Coordination:</a:t>
            </a:r>
          </a:p>
          <a:p>
            <a:pPr marL="0" indent="0">
              <a:buNone/>
            </a:pPr>
            <a:r>
              <a:rPr lang="en-GB" altLang="en-US" sz="1800" dirty="0"/>
              <a:t>With more explicit structures in place, coordination involves being aware of points of tension, confusion and discontinuity in the system and devising policies and procedures for addressing these. </a:t>
            </a:r>
          </a:p>
          <a:p>
            <a:endParaRPr lang="en-GB" altLang="en-US" sz="1800" dirty="0"/>
          </a:p>
          <a:p>
            <a:r>
              <a:rPr lang="en-GB" altLang="en-US" sz="1800" dirty="0"/>
              <a:t>Full integration: </a:t>
            </a:r>
          </a:p>
          <a:p>
            <a:pPr marL="0" indent="0">
              <a:buNone/>
            </a:pPr>
            <a:r>
              <a:rPr lang="en-GB" altLang="en-US" sz="1800" dirty="0"/>
              <a:t>For people with complex or unpredictable needs, full integration involves the creation of new services and approaches with a single approach and pooled funding.	                                                                 </a:t>
            </a:r>
          </a:p>
          <a:p>
            <a:pPr marL="0" indent="0">
              <a:buNone/>
            </a:pPr>
            <a:r>
              <a:rPr lang="en-GB" altLang="en-US" sz="1800" dirty="0"/>
              <a:t>					        (Glasby &amp; Dickenson, 2014)</a:t>
            </a:r>
          </a:p>
        </p:txBody>
      </p:sp>
      <p:sp>
        <p:nvSpPr>
          <p:cNvPr id="4" name="Date Placeholder 3">
            <a:extLst>
              <a:ext uri="{FF2B5EF4-FFF2-40B4-BE49-F238E27FC236}">
                <a16:creationId xmlns:a16="http://schemas.microsoft.com/office/drawing/2014/main" id="{7BEEE559-2C42-CE42-AA0E-6A8E03368B88}"/>
              </a:ext>
            </a:extLst>
          </p:cNvPr>
          <p:cNvSpPr>
            <a:spLocks noGrp="1"/>
          </p:cNvSpPr>
          <p:nvPr>
            <p:ph type="dt" sz="quarter" idx="10"/>
          </p:nvPr>
        </p:nvSpPr>
        <p:spPr/>
        <p:txBody>
          <a:bodyPr/>
          <a:lstStyle/>
          <a:p>
            <a:pPr>
              <a:defRPr/>
            </a:pPr>
            <a:fld id="{B0F4EA53-DAB4-4B12-893E-CC974D2B91F8}" type="datetime1">
              <a:rPr lang="en-GB" altLang="en-US" smtClean="0"/>
              <a:pPr>
                <a:defRPr/>
              </a:pPr>
              <a:t>06/02/2026</a:t>
            </a:fld>
            <a:endParaRPr lang="en-GB" altLang="en-US" dirty="0"/>
          </a:p>
        </p:txBody>
      </p:sp>
      <p:sp>
        <p:nvSpPr>
          <p:cNvPr id="21509" name="Slide Number Placeholder 4">
            <a:extLst>
              <a:ext uri="{FF2B5EF4-FFF2-40B4-BE49-F238E27FC236}">
                <a16:creationId xmlns:a16="http://schemas.microsoft.com/office/drawing/2014/main" id="{DF4BC45F-9222-6983-19AF-F3B6ED37DC5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08B3129-E417-46B4-A17C-3B0283CC9739}" type="slidenum">
              <a:rPr lang="en-GB" altLang="en-US" smtClean="0">
                <a:solidFill>
                  <a:srgbClr val="898989"/>
                </a:solidFill>
                <a:latin typeface="Myriad Pro"/>
              </a:rPr>
              <a:pPr/>
              <a:t>14</a:t>
            </a:fld>
            <a:endParaRPr lang="en-GB" altLang="en-US">
              <a:solidFill>
                <a:srgbClr val="898989"/>
              </a:solidFill>
              <a:latin typeface="Myriad Pro"/>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8E2218D4-16D9-C7ED-FD79-F722A7E01F5C}"/>
              </a:ext>
            </a:extLst>
          </p:cNvPr>
          <p:cNvSpPr>
            <a:spLocks noGrp="1"/>
          </p:cNvSpPr>
          <p:nvPr>
            <p:ph type="title"/>
          </p:nvPr>
        </p:nvSpPr>
        <p:spPr>
          <a:xfrm>
            <a:off x="457200" y="-30163"/>
            <a:ext cx="8229600" cy="1143001"/>
          </a:xfrm>
        </p:spPr>
        <p:txBody>
          <a:bodyPr/>
          <a:lstStyle/>
          <a:p>
            <a:r>
              <a:rPr lang="en-GB" altLang="en-US" sz="3500" b="1">
                <a:latin typeface="Arial" panose="020B0604020202020204" pitchFamily="34" charset="0"/>
                <a:cs typeface="Arial" panose="020B0604020202020204" pitchFamily="34" charset="0"/>
              </a:rPr>
              <a:t>Framework for integrated working</a:t>
            </a:r>
            <a:br>
              <a:rPr lang="en-GB" altLang="en-US" sz="3500" b="1">
                <a:latin typeface="Arial" panose="020B0604020202020204" pitchFamily="34" charset="0"/>
                <a:cs typeface="Arial" panose="020B0604020202020204" pitchFamily="34" charset="0"/>
              </a:rPr>
            </a:br>
            <a:r>
              <a:rPr lang="en-GB" altLang="en-US" sz="2000">
                <a:latin typeface="Arial" panose="020B0604020202020204" pitchFamily="34" charset="0"/>
                <a:cs typeface="Arial" panose="020B0604020202020204" pitchFamily="34" charset="0"/>
              </a:rPr>
              <a:t>Interrelationships matrix</a:t>
            </a:r>
          </a:p>
        </p:txBody>
      </p:sp>
      <p:sp>
        <p:nvSpPr>
          <p:cNvPr id="22531" name="Content Placeholder 2">
            <a:extLst>
              <a:ext uri="{FF2B5EF4-FFF2-40B4-BE49-F238E27FC236}">
                <a16:creationId xmlns:a16="http://schemas.microsoft.com/office/drawing/2014/main" id="{FE1CB449-357E-CB6D-8B67-4DC762EA1F26}"/>
              </a:ext>
            </a:extLst>
          </p:cNvPr>
          <p:cNvSpPr>
            <a:spLocks noGrp="1"/>
          </p:cNvSpPr>
          <p:nvPr>
            <p:ph idx="1"/>
          </p:nvPr>
        </p:nvSpPr>
        <p:spPr>
          <a:xfrm>
            <a:off x="457200" y="1600200"/>
            <a:ext cx="8229600" cy="3916363"/>
          </a:xfrm>
        </p:spPr>
        <p:txBody>
          <a:bodyPr/>
          <a:lstStyle/>
          <a:p>
            <a:endParaRPr lang="en-GB" altLang="en-US"/>
          </a:p>
          <a:p>
            <a:endParaRPr lang="en-GB" altLang="en-US"/>
          </a:p>
          <a:p>
            <a:endParaRPr lang="en-GB" altLang="en-US"/>
          </a:p>
          <a:p>
            <a:endParaRPr lang="en-GB" altLang="en-US"/>
          </a:p>
          <a:p>
            <a:endParaRPr lang="en-GB" altLang="en-US"/>
          </a:p>
          <a:p>
            <a:endParaRPr lang="en-GB" altLang="en-US"/>
          </a:p>
          <a:p>
            <a:r>
              <a:rPr lang="en-GB" altLang="en-US" sz="2100"/>
              <a:t>Depth versus breadth of relationships (Glasby &amp; Dickenson, 2014)	</a:t>
            </a:r>
          </a:p>
        </p:txBody>
      </p:sp>
      <p:sp>
        <p:nvSpPr>
          <p:cNvPr id="4" name="Date Placeholder 3">
            <a:extLst>
              <a:ext uri="{FF2B5EF4-FFF2-40B4-BE49-F238E27FC236}">
                <a16:creationId xmlns:a16="http://schemas.microsoft.com/office/drawing/2014/main" id="{5B604C39-8624-D108-4356-719156089EC7}"/>
              </a:ext>
            </a:extLst>
          </p:cNvPr>
          <p:cNvSpPr>
            <a:spLocks noGrp="1"/>
          </p:cNvSpPr>
          <p:nvPr>
            <p:ph type="dt" sz="quarter" idx="10"/>
          </p:nvPr>
        </p:nvSpPr>
        <p:spPr/>
        <p:txBody>
          <a:bodyPr/>
          <a:lstStyle/>
          <a:p>
            <a:pPr>
              <a:defRPr/>
            </a:pPr>
            <a:fld id="{B0F4EA53-DAB4-4B12-893E-CC974D2B91F8}" type="datetime1">
              <a:rPr lang="en-GB" altLang="en-US" smtClean="0"/>
              <a:pPr>
                <a:defRPr/>
              </a:pPr>
              <a:t>06/02/2026</a:t>
            </a:fld>
            <a:endParaRPr lang="en-GB" altLang="en-US" dirty="0"/>
          </a:p>
        </p:txBody>
      </p:sp>
      <p:sp>
        <p:nvSpPr>
          <p:cNvPr id="22533" name="Slide Number Placeholder 4">
            <a:extLst>
              <a:ext uri="{FF2B5EF4-FFF2-40B4-BE49-F238E27FC236}">
                <a16:creationId xmlns:a16="http://schemas.microsoft.com/office/drawing/2014/main" id="{D6213B8B-FD6E-C090-F9DB-D44A2C706AA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B13243F-6020-424E-AFCC-597712A97792}" type="slidenum">
              <a:rPr lang="en-GB" altLang="en-US" smtClean="0">
                <a:solidFill>
                  <a:srgbClr val="898989"/>
                </a:solidFill>
                <a:latin typeface="Myriad Pro"/>
              </a:rPr>
              <a:pPr/>
              <a:t>15</a:t>
            </a:fld>
            <a:endParaRPr lang="en-GB" altLang="en-US">
              <a:solidFill>
                <a:srgbClr val="898989"/>
              </a:solidFill>
              <a:latin typeface="Myriad Pro"/>
            </a:endParaRPr>
          </a:p>
        </p:txBody>
      </p:sp>
      <p:pic>
        <p:nvPicPr>
          <p:cNvPr id="22534" name="Picture 6">
            <a:extLst>
              <a:ext uri="{FF2B5EF4-FFF2-40B4-BE49-F238E27FC236}">
                <a16:creationId xmlns:a16="http://schemas.microsoft.com/office/drawing/2014/main" id="{7269190C-06A8-A107-714B-C452F6C202E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1651" t="32281" r="24802" b="6294"/>
          <a:stretch>
            <a:fillRect/>
          </a:stretch>
        </p:blipFill>
        <p:spPr bwMode="auto">
          <a:xfrm>
            <a:off x="1692275" y="1268413"/>
            <a:ext cx="4895850" cy="3744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13B7B-1387-3922-5D65-ABE7AF195B3C}"/>
              </a:ext>
            </a:extLst>
          </p:cNvPr>
          <p:cNvSpPr>
            <a:spLocks noGrp="1"/>
          </p:cNvSpPr>
          <p:nvPr>
            <p:ph type="title"/>
          </p:nvPr>
        </p:nvSpPr>
        <p:spPr/>
        <p:txBody>
          <a:bodyPr/>
          <a:lstStyle/>
          <a:p>
            <a:r>
              <a:rPr lang="en-GB" sz="3500" b="1" dirty="0">
                <a:latin typeface="Arial" panose="020B0604020202020204" pitchFamily="34" charset="0"/>
                <a:cs typeface="Arial" panose="020B0604020202020204" pitchFamily="34" charset="0"/>
              </a:rPr>
              <a:t>16 Principles of Integrated Care</a:t>
            </a:r>
            <a:br>
              <a:rPr lang="en-GB" dirty="0"/>
            </a:br>
            <a:r>
              <a:rPr lang="en-GB" sz="3000" dirty="0"/>
              <a:t>Ferrer and Goodwin (2014)</a:t>
            </a:r>
          </a:p>
        </p:txBody>
      </p:sp>
      <p:sp>
        <p:nvSpPr>
          <p:cNvPr id="4" name="Date Placeholder 3">
            <a:extLst>
              <a:ext uri="{FF2B5EF4-FFF2-40B4-BE49-F238E27FC236}">
                <a16:creationId xmlns:a16="http://schemas.microsoft.com/office/drawing/2014/main" id="{28127EAC-4F3A-CCEF-C824-B18E98207C6A}"/>
              </a:ext>
            </a:extLst>
          </p:cNvPr>
          <p:cNvSpPr>
            <a:spLocks noGrp="1"/>
          </p:cNvSpPr>
          <p:nvPr>
            <p:ph type="dt" sz="half" idx="10"/>
          </p:nvPr>
        </p:nvSpPr>
        <p:spPr/>
        <p:txBody>
          <a:bodyPr/>
          <a:lstStyle/>
          <a:p>
            <a:pPr>
              <a:defRPr/>
            </a:pPr>
            <a:fld id="{5F6C42B4-4545-4B0B-8922-C1BEB82246AC}" type="datetime1">
              <a:rPr lang="en-GB" altLang="en-US" smtClean="0"/>
              <a:pPr>
                <a:defRPr/>
              </a:pPr>
              <a:t>06/02/2026</a:t>
            </a:fld>
            <a:endParaRPr lang="en-GB" altLang="en-US" dirty="0"/>
          </a:p>
        </p:txBody>
      </p:sp>
      <p:sp>
        <p:nvSpPr>
          <p:cNvPr id="5" name="Slide Number Placeholder 4">
            <a:extLst>
              <a:ext uri="{FF2B5EF4-FFF2-40B4-BE49-F238E27FC236}">
                <a16:creationId xmlns:a16="http://schemas.microsoft.com/office/drawing/2014/main" id="{10B41273-ADD6-3342-8F8A-F61ADB1E805B}"/>
              </a:ext>
            </a:extLst>
          </p:cNvPr>
          <p:cNvSpPr>
            <a:spLocks noGrp="1"/>
          </p:cNvSpPr>
          <p:nvPr>
            <p:ph type="sldNum" sz="quarter" idx="12"/>
          </p:nvPr>
        </p:nvSpPr>
        <p:spPr/>
        <p:txBody>
          <a:bodyPr/>
          <a:lstStyle/>
          <a:p>
            <a:pPr>
              <a:defRPr/>
            </a:pPr>
            <a:fld id="{CD2646EA-3FBA-4312-AF5F-311BA8B2DFAE}" type="slidenum">
              <a:rPr lang="en-GB" altLang="en-US" smtClean="0"/>
              <a:pPr>
                <a:defRPr/>
              </a:pPr>
              <a:t>16</a:t>
            </a:fld>
            <a:endParaRPr lang="en-GB" altLang="en-US"/>
          </a:p>
        </p:txBody>
      </p:sp>
      <p:pic>
        <p:nvPicPr>
          <p:cNvPr id="7" name="Picture 6">
            <a:extLst>
              <a:ext uri="{FF2B5EF4-FFF2-40B4-BE49-F238E27FC236}">
                <a16:creationId xmlns:a16="http://schemas.microsoft.com/office/drawing/2014/main" id="{C8EE9D1D-BE59-80CE-E3AF-8F37FF966A40}"/>
              </a:ext>
            </a:extLst>
          </p:cNvPr>
          <p:cNvPicPr>
            <a:picLocks noChangeAspect="1"/>
          </p:cNvPicPr>
          <p:nvPr/>
        </p:nvPicPr>
        <p:blipFill rotWithShape="1">
          <a:blip r:embed="rId3"/>
          <a:srcRect l="15350" t="19288" r="20864" b="20469"/>
          <a:stretch/>
        </p:blipFill>
        <p:spPr>
          <a:xfrm>
            <a:off x="1403648" y="1556792"/>
            <a:ext cx="5832648" cy="3672408"/>
          </a:xfrm>
          <a:prstGeom prst="rect">
            <a:avLst/>
          </a:prstGeom>
        </p:spPr>
      </p:pic>
    </p:spTree>
    <p:extLst>
      <p:ext uri="{BB962C8B-B14F-4D97-AF65-F5344CB8AC3E}">
        <p14:creationId xmlns:p14="http://schemas.microsoft.com/office/powerpoint/2010/main" val="27784580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C8E5BA-AAA9-DA16-6DC1-A6A6D79DBDFF}"/>
              </a:ext>
            </a:extLst>
          </p:cNvPr>
          <p:cNvSpPr>
            <a:spLocks noGrp="1"/>
          </p:cNvSpPr>
          <p:nvPr>
            <p:ph type="title"/>
          </p:nvPr>
        </p:nvSpPr>
        <p:spPr/>
        <p:txBody>
          <a:bodyPr/>
          <a:lstStyle/>
          <a:p>
            <a:r>
              <a:rPr lang="en-GB" dirty="0"/>
              <a:t>Hence,</a:t>
            </a:r>
          </a:p>
        </p:txBody>
      </p:sp>
      <p:sp>
        <p:nvSpPr>
          <p:cNvPr id="3" name="Content Placeholder 2">
            <a:extLst>
              <a:ext uri="{FF2B5EF4-FFF2-40B4-BE49-F238E27FC236}">
                <a16:creationId xmlns:a16="http://schemas.microsoft.com/office/drawing/2014/main" id="{0FD8F744-BC0A-86C7-20F5-B8B1404F4584}"/>
              </a:ext>
            </a:extLst>
          </p:cNvPr>
          <p:cNvSpPr>
            <a:spLocks noGrp="1"/>
          </p:cNvSpPr>
          <p:nvPr>
            <p:ph idx="1"/>
          </p:nvPr>
        </p:nvSpPr>
        <p:spPr/>
        <p:txBody>
          <a:bodyPr/>
          <a:lstStyle/>
          <a:p>
            <a:pPr>
              <a:lnSpc>
                <a:spcPts val="3150"/>
              </a:lnSpc>
            </a:pPr>
            <a:endParaRPr lang="en-GB" b="1" dirty="0">
              <a:solidFill>
                <a:srgbClr val="0A0A0A"/>
              </a:solidFill>
              <a:highlight>
                <a:srgbClr val="FFFFFF"/>
              </a:highlight>
            </a:endParaRPr>
          </a:p>
          <a:p>
            <a:pPr>
              <a:lnSpc>
                <a:spcPts val="3150"/>
              </a:lnSpc>
            </a:pPr>
            <a:r>
              <a:rPr lang="en-GB" b="1" dirty="0">
                <a:solidFill>
                  <a:srgbClr val="0A0A0A"/>
                </a:solidFill>
                <a:highlight>
                  <a:srgbClr val="FFFFFF"/>
                </a:highlight>
              </a:rPr>
              <a:t>Service Integration --&gt; the Method</a:t>
            </a:r>
            <a:r>
              <a:rPr lang="en-GB" dirty="0">
                <a:solidFill>
                  <a:srgbClr val="000000"/>
                </a:solidFill>
              </a:rPr>
              <a:t>​</a:t>
            </a:r>
            <a:endParaRPr lang="en-GB" dirty="0">
              <a:solidFill>
                <a:srgbClr val="000000"/>
              </a:solidFill>
              <a:latin typeface="Arial" panose="020B0604020202020204" pitchFamily="34" charset="0"/>
            </a:endParaRPr>
          </a:p>
          <a:p>
            <a:pPr>
              <a:lnSpc>
                <a:spcPts val="3150"/>
              </a:lnSpc>
            </a:pPr>
            <a:endParaRPr lang="en-GB" dirty="0">
              <a:solidFill>
                <a:srgbClr val="000000"/>
              </a:solidFill>
              <a:latin typeface="Arial" panose="020B0604020202020204" pitchFamily="34" charset="0"/>
            </a:endParaRPr>
          </a:p>
          <a:p>
            <a:pPr>
              <a:lnSpc>
                <a:spcPts val="3150"/>
              </a:lnSpc>
            </a:pPr>
            <a:endParaRPr lang="en-GB" dirty="0">
              <a:solidFill>
                <a:srgbClr val="000000"/>
              </a:solidFill>
              <a:latin typeface="Arial" panose="020B0604020202020204" pitchFamily="34" charset="0"/>
            </a:endParaRPr>
          </a:p>
          <a:p>
            <a:pPr marL="0" indent="0">
              <a:lnSpc>
                <a:spcPts val="3150"/>
              </a:lnSpc>
              <a:buNone/>
            </a:pPr>
            <a:endParaRPr lang="en-GB" dirty="0">
              <a:solidFill>
                <a:srgbClr val="000000"/>
              </a:solidFill>
              <a:latin typeface="Arial" panose="020B0604020202020204" pitchFamily="34" charset="0"/>
            </a:endParaRPr>
          </a:p>
          <a:p>
            <a:pPr>
              <a:lnSpc>
                <a:spcPts val="3150"/>
              </a:lnSpc>
            </a:pPr>
            <a:r>
              <a:rPr lang="en-GB" b="1" dirty="0">
                <a:solidFill>
                  <a:srgbClr val="0A0A0A"/>
                </a:solidFill>
                <a:highlight>
                  <a:srgbClr val="FFFFFF"/>
                </a:highlight>
              </a:rPr>
              <a:t>Integrated Care --&gt; the Outcome</a:t>
            </a:r>
            <a:endParaRPr lang="en-GB" dirty="0">
              <a:solidFill>
                <a:srgbClr val="000000"/>
              </a:solidFill>
              <a:latin typeface="Arial" panose="020B0604020202020204" pitchFamily="34" charset="0"/>
            </a:endParaRPr>
          </a:p>
          <a:p>
            <a:endParaRPr lang="en-GB" dirty="0"/>
          </a:p>
        </p:txBody>
      </p:sp>
      <p:sp>
        <p:nvSpPr>
          <p:cNvPr id="4" name="Date Placeholder 3">
            <a:extLst>
              <a:ext uri="{FF2B5EF4-FFF2-40B4-BE49-F238E27FC236}">
                <a16:creationId xmlns:a16="http://schemas.microsoft.com/office/drawing/2014/main" id="{6F78445A-A9B3-85A6-A47B-2DA48DC5EF1C}"/>
              </a:ext>
            </a:extLst>
          </p:cNvPr>
          <p:cNvSpPr>
            <a:spLocks noGrp="1"/>
          </p:cNvSpPr>
          <p:nvPr>
            <p:ph type="dt" sz="half" idx="10"/>
          </p:nvPr>
        </p:nvSpPr>
        <p:spPr/>
        <p:txBody>
          <a:bodyPr/>
          <a:lstStyle/>
          <a:p>
            <a:pPr>
              <a:defRPr/>
            </a:pPr>
            <a:fld id="{5F6C42B4-4545-4B0B-8922-C1BEB82246AC}" type="datetime1">
              <a:rPr lang="en-GB" altLang="en-US" smtClean="0"/>
              <a:pPr>
                <a:defRPr/>
              </a:pPr>
              <a:t>06/02/2026</a:t>
            </a:fld>
            <a:endParaRPr lang="en-GB" altLang="en-US" dirty="0"/>
          </a:p>
        </p:txBody>
      </p:sp>
      <p:sp>
        <p:nvSpPr>
          <p:cNvPr id="5" name="Slide Number Placeholder 4">
            <a:extLst>
              <a:ext uri="{FF2B5EF4-FFF2-40B4-BE49-F238E27FC236}">
                <a16:creationId xmlns:a16="http://schemas.microsoft.com/office/drawing/2014/main" id="{E0FCB742-EA80-A2B0-DA80-856FB45FE568}"/>
              </a:ext>
            </a:extLst>
          </p:cNvPr>
          <p:cNvSpPr>
            <a:spLocks noGrp="1"/>
          </p:cNvSpPr>
          <p:nvPr>
            <p:ph type="sldNum" sz="quarter" idx="12"/>
          </p:nvPr>
        </p:nvSpPr>
        <p:spPr/>
        <p:txBody>
          <a:bodyPr/>
          <a:lstStyle/>
          <a:p>
            <a:pPr>
              <a:defRPr/>
            </a:pPr>
            <a:fld id="{CD2646EA-3FBA-4312-AF5F-311BA8B2DFAE}" type="slidenum">
              <a:rPr lang="en-GB" altLang="en-US" smtClean="0"/>
              <a:pPr>
                <a:defRPr/>
              </a:pPr>
              <a:t>17</a:t>
            </a:fld>
            <a:endParaRPr lang="en-GB" altLang="en-US"/>
          </a:p>
        </p:txBody>
      </p:sp>
    </p:spTree>
    <p:extLst>
      <p:ext uri="{BB962C8B-B14F-4D97-AF65-F5344CB8AC3E}">
        <p14:creationId xmlns:p14="http://schemas.microsoft.com/office/powerpoint/2010/main" val="14505274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EA28B-E6AD-ECF3-8858-CAFB7FC21136}"/>
              </a:ext>
            </a:extLst>
          </p:cNvPr>
          <p:cNvSpPr>
            <a:spLocks noGrp="1"/>
          </p:cNvSpPr>
          <p:nvPr>
            <p:ph type="title"/>
          </p:nvPr>
        </p:nvSpPr>
        <p:spPr>
          <a:xfrm>
            <a:off x="539552" y="-171400"/>
            <a:ext cx="8229600" cy="1143000"/>
          </a:xfrm>
        </p:spPr>
        <p:txBody>
          <a:bodyPr/>
          <a:lstStyle/>
          <a:p>
            <a:r>
              <a:rPr lang="en-GB" sz="3500" b="1" dirty="0">
                <a:latin typeface="Arial" panose="020B0604020202020204" pitchFamily="34" charset="0"/>
                <a:cs typeface="Arial" panose="020B0604020202020204" pitchFamily="34" charset="0"/>
              </a:rPr>
              <a:t>Questions – 3 step approach</a:t>
            </a:r>
          </a:p>
        </p:txBody>
      </p:sp>
      <p:sp>
        <p:nvSpPr>
          <p:cNvPr id="3" name="Content Placeholder 2">
            <a:extLst>
              <a:ext uri="{FF2B5EF4-FFF2-40B4-BE49-F238E27FC236}">
                <a16:creationId xmlns:a16="http://schemas.microsoft.com/office/drawing/2014/main" id="{F2EF2379-C0B8-2CA7-A837-C7FEB7471756}"/>
              </a:ext>
            </a:extLst>
          </p:cNvPr>
          <p:cNvSpPr>
            <a:spLocks noGrp="1"/>
          </p:cNvSpPr>
          <p:nvPr>
            <p:ph idx="1"/>
          </p:nvPr>
        </p:nvSpPr>
        <p:spPr>
          <a:xfrm>
            <a:off x="377417" y="836712"/>
            <a:ext cx="8229600" cy="4647990"/>
          </a:xfrm>
        </p:spPr>
        <p:txBody>
          <a:bodyPr/>
          <a:lstStyle/>
          <a:p>
            <a:pPr marL="0" indent="0">
              <a:buNone/>
            </a:pPr>
            <a:r>
              <a:rPr lang="en-GB" sz="2700" dirty="0"/>
              <a:t>In line with for e.g., the “theory of change” and “realistic evaluation” health and social care practitioners need to ask themselves the below 3 questions. What is your response?</a:t>
            </a:r>
          </a:p>
          <a:p>
            <a:pPr marL="0" indent="0">
              <a:buNone/>
            </a:pPr>
            <a:endParaRPr lang="en-GB" sz="2700" dirty="0"/>
          </a:p>
          <a:p>
            <a:pPr marL="514350" indent="-514350">
              <a:buFont typeface="+mj-lt"/>
              <a:buAutoNum type="arabicPeriod"/>
            </a:pPr>
            <a:r>
              <a:rPr lang="en-GB" sz="2700" dirty="0"/>
              <a:t>What are practitioners trying to achieve for local people (outcomes)</a:t>
            </a:r>
          </a:p>
          <a:p>
            <a:pPr marL="514350" indent="-514350">
              <a:buFont typeface="+mj-lt"/>
              <a:buAutoNum type="arabicPeriod"/>
            </a:pPr>
            <a:r>
              <a:rPr lang="en-GB" sz="2700" dirty="0"/>
              <a:t>How well current services do this already (context)</a:t>
            </a:r>
          </a:p>
          <a:p>
            <a:pPr marL="514350" indent="-514350">
              <a:buFont typeface="+mj-lt"/>
              <a:buAutoNum type="arabicPeriod"/>
            </a:pPr>
            <a:r>
              <a:rPr lang="en-GB" sz="2700" dirty="0"/>
              <a:t>What structures need to develop as a result (process)</a:t>
            </a:r>
          </a:p>
          <a:p>
            <a:pPr>
              <a:buFontTx/>
              <a:buChar char="-"/>
            </a:pPr>
            <a:endParaRPr lang="en-GB" sz="2700" dirty="0"/>
          </a:p>
        </p:txBody>
      </p:sp>
      <p:sp>
        <p:nvSpPr>
          <p:cNvPr id="4" name="Date Placeholder 3">
            <a:extLst>
              <a:ext uri="{FF2B5EF4-FFF2-40B4-BE49-F238E27FC236}">
                <a16:creationId xmlns:a16="http://schemas.microsoft.com/office/drawing/2014/main" id="{B824E388-0066-0B07-D957-02FE1F59054B}"/>
              </a:ext>
            </a:extLst>
          </p:cNvPr>
          <p:cNvSpPr>
            <a:spLocks noGrp="1"/>
          </p:cNvSpPr>
          <p:nvPr>
            <p:ph type="dt" sz="half" idx="10"/>
          </p:nvPr>
        </p:nvSpPr>
        <p:spPr/>
        <p:txBody>
          <a:bodyPr/>
          <a:lstStyle/>
          <a:p>
            <a:pPr>
              <a:defRPr/>
            </a:pPr>
            <a:fld id="{5F6C42B4-4545-4B0B-8922-C1BEB82246AC}" type="datetime1">
              <a:rPr lang="en-GB" altLang="en-US" smtClean="0"/>
              <a:pPr>
                <a:defRPr/>
              </a:pPr>
              <a:t>06/02/2026</a:t>
            </a:fld>
            <a:endParaRPr lang="en-GB" altLang="en-US" dirty="0"/>
          </a:p>
        </p:txBody>
      </p:sp>
      <p:sp>
        <p:nvSpPr>
          <p:cNvPr id="5" name="Slide Number Placeholder 4">
            <a:extLst>
              <a:ext uri="{FF2B5EF4-FFF2-40B4-BE49-F238E27FC236}">
                <a16:creationId xmlns:a16="http://schemas.microsoft.com/office/drawing/2014/main" id="{4A24CD8E-AC23-F0E1-958C-F02F6FB6A4D3}"/>
              </a:ext>
            </a:extLst>
          </p:cNvPr>
          <p:cNvSpPr>
            <a:spLocks noGrp="1"/>
          </p:cNvSpPr>
          <p:nvPr>
            <p:ph type="sldNum" sz="quarter" idx="12"/>
          </p:nvPr>
        </p:nvSpPr>
        <p:spPr/>
        <p:txBody>
          <a:bodyPr/>
          <a:lstStyle/>
          <a:p>
            <a:pPr>
              <a:defRPr/>
            </a:pPr>
            <a:fld id="{CD2646EA-3FBA-4312-AF5F-311BA8B2DFAE}" type="slidenum">
              <a:rPr lang="en-GB" altLang="en-US" smtClean="0"/>
              <a:pPr>
                <a:defRPr/>
              </a:pPr>
              <a:t>18</a:t>
            </a:fld>
            <a:endParaRPr lang="en-GB" altLang="en-US"/>
          </a:p>
        </p:txBody>
      </p:sp>
    </p:spTree>
    <p:extLst>
      <p:ext uri="{BB962C8B-B14F-4D97-AF65-F5344CB8AC3E}">
        <p14:creationId xmlns:p14="http://schemas.microsoft.com/office/powerpoint/2010/main" val="13910631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739BB-F87B-AC78-B834-FD480D57BDC1}"/>
              </a:ext>
            </a:extLst>
          </p:cNvPr>
          <p:cNvSpPr>
            <a:spLocks noGrp="1"/>
          </p:cNvSpPr>
          <p:nvPr>
            <p:ph type="title"/>
          </p:nvPr>
        </p:nvSpPr>
        <p:spPr>
          <a:xfrm>
            <a:off x="107504" y="-221442"/>
            <a:ext cx="8229600" cy="1143000"/>
          </a:xfrm>
        </p:spPr>
        <p:txBody>
          <a:bodyPr/>
          <a:lstStyle/>
          <a:p>
            <a:r>
              <a:rPr lang="en-GB" sz="3500" b="1" dirty="0">
                <a:latin typeface="Arial" panose="020B0604020202020204" pitchFamily="34" charset="0"/>
                <a:cs typeface="Arial" panose="020B0604020202020204" pitchFamily="34" charset="0"/>
              </a:rPr>
              <a:t>Examples 3-step approach</a:t>
            </a:r>
          </a:p>
        </p:txBody>
      </p:sp>
      <p:sp>
        <p:nvSpPr>
          <p:cNvPr id="3" name="Content Placeholder 2">
            <a:extLst>
              <a:ext uri="{FF2B5EF4-FFF2-40B4-BE49-F238E27FC236}">
                <a16:creationId xmlns:a16="http://schemas.microsoft.com/office/drawing/2014/main" id="{0DEED5B9-ABA1-B9AF-8949-7A01CBD94E98}"/>
              </a:ext>
            </a:extLst>
          </p:cNvPr>
          <p:cNvSpPr>
            <a:spLocks noGrp="1"/>
          </p:cNvSpPr>
          <p:nvPr>
            <p:ph idx="1"/>
          </p:nvPr>
        </p:nvSpPr>
        <p:spPr>
          <a:xfrm>
            <a:off x="312033" y="764704"/>
            <a:ext cx="8820472" cy="4392488"/>
          </a:xfrm>
        </p:spPr>
        <p:txBody>
          <a:bodyPr/>
          <a:lstStyle/>
          <a:p>
            <a:r>
              <a:rPr lang="en-GB" sz="2700" i="1" dirty="0"/>
              <a:t>Outcomes</a:t>
            </a:r>
          </a:p>
          <a:p>
            <a:pPr marL="0" indent="0">
              <a:buNone/>
            </a:pPr>
            <a:r>
              <a:rPr lang="en-GB" sz="2700" dirty="0"/>
              <a:t>Fewer hospital admissions, greater life expectancy, greater satisfaction with services, higher take up of community-based services, financial secure families, increase school attendance rate,..</a:t>
            </a:r>
          </a:p>
          <a:p>
            <a:r>
              <a:rPr lang="en-GB" sz="2700" i="1" dirty="0"/>
              <a:t>Context</a:t>
            </a:r>
          </a:p>
          <a:p>
            <a:pPr marL="0" indent="0">
              <a:buNone/>
            </a:pPr>
            <a:r>
              <a:rPr lang="en-GB" sz="2700" dirty="0"/>
              <a:t>The location, the individuals involved, interrelationships, institutional arrangements and wider infrastructure</a:t>
            </a:r>
          </a:p>
          <a:p>
            <a:r>
              <a:rPr lang="en-GB" sz="2700" i="1" dirty="0"/>
              <a:t>Process</a:t>
            </a:r>
          </a:p>
          <a:p>
            <a:pPr marL="0" indent="0">
              <a:buNone/>
            </a:pPr>
            <a:r>
              <a:rPr lang="en-GB" sz="2700" dirty="0"/>
              <a:t>A single point of entry, quicker access to services, a single assessment</a:t>
            </a:r>
          </a:p>
          <a:p>
            <a:pPr marL="0" indent="0">
              <a:buNone/>
            </a:pPr>
            <a:endParaRPr lang="en-GB" sz="2700" dirty="0"/>
          </a:p>
        </p:txBody>
      </p:sp>
      <p:sp>
        <p:nvSpPr>
          <p:cNvPr id="4" name="Date Placeholder 3">
            <a:extLst>
              <a:ext uri="{FF2B5EF4-FFF2-40B4-BE49-F238E27FC236}">
                <a16:creationId xmlns:a16="http://schemas.microsoft.com/office/drawing/2014/main" id="{578EA922-9F23-B379-15D1-5A143F78BE7A}"/>
              </a:ext>
            </a:extLst>
          </p:cNvPr>
          <p:cNvSpPr>
            <a:spLocks noGrp="1"/>
          </p:cNvSpPr>
          <p:nvPr>
            <p:ph type="dt" sz="half" idx="10"/>
          </p:nvPr>
        </p:nvSpPr>
        <p:spPr/>
        <p:txBody>
          <a:bodyPr/>
          <a:lstStyle/>
          <a:p>
            <a:pPr>
              <a:defRPr/>
            </a:pPr>
            <a:fld id="{5F6C42B4-4545-4B0B-8922-C1BEB82246AC}" type="datetime1">
              <a:rPr lang="en-GB" altLang="en-US" smtClean="0"/>
              <a:pPr>
                <a:defRPr/>
              </a:pPr>
              <a:t>06/02/2026</a:t>
            </a:fld>
            <a:endParaRPr lang="en-GB" altLang="en-US" dirty="0"/>
          </a:p>
        </p:txBody>
      </p:sp>
      <p:sp>
        <p:nvSpPr>
          <p:cNvPr id="5" name="Slide Number Placeholder 4">
            <a:extLst>
              <a:ext uri="{FF2B5EF4-FFF2-40B4-BE49-F238E27FC236}">
                <a16:creationId xmlns:a16="http://schemas.microsoft.com/office/drawing/2014/main" id="{ABEC4235-6BC9-0862-64C8-D0CD13AB9617}"/>
              </a:ext>
            </a:extLst>
          </p:cNvPr>
          <p:cNvSpPr>
            <a:spLocks noGrp="1"/>
          </p:cNvSpPr>
          <p:nvPr>
            <p:ph type="sldNum" sz="quarter" idx="12"/>
          </p:nvPr>
        </p:nvSpPr>
        <p:spPr/>
        <p:txBody>
          <a:bodyPr/>
          <a:lstStyle/>
          <a:p>
            <a:pPr>
              <a:defRPr/>
            </a:pPr>
            <a:fld id="{CD2646EA-3FBA-4312-AF5F-311BA8B2DFAE}" type="slidenum">
              <a:rPr lang="en-GB" altLang="en-US" smtClean="0"/>
              <a:pPr>
                <a:defRPr/>
              </a:pPr>
              <a:t>19</a:t>
            </a:fld>
            <a:endParaRPr lang="en-GB" altLang="en-US"/>
          </a:p>
        </p:txBody>
      </p:sp>
    </p:spTree>
    <p:extLst>
      <p:ext uri="{BB962C8B-B14F-4D97-AF65-F5344CB8AC3E}">
        <p14:creationId xmlns:p14="http://schemas.microsoft.com/office/powerpoint/2010/main" val="1880641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27CBE-F3E5-ACB4-54CF-C5009D90F34E}"/>
              </a:ext>
            </a:extLst>
          </p:cNvPr>
          <p:cNvSpPr>
            <a:spLocks noGrp="1"/>
          </p:cNvSpPr>
          <p:nvPr>
            <p:ph type="title"/>
          </p:nvPr>
        </p:nvSpPr>
        <p:spPr>
          <a:xfrm>
            <a:off x="457200" y="-171400"/>
            <a:ext cx="8229600" cy="1143000"/>
          </a:xfrm>
        </p:spPr>
        <p:txBody>
          <a:bodyPr/>
          <a:lstStyle/>
          <a:p>
            <a:r>
              <a:rPr lang="en-GB" sz="3500" b="1" dirty="0">
                <a:latin typeface="Arial" panose="020B0604020202020204" pitchFamily="34" charset="0"/>
                <a:cs typeface="Arial" panose="020B0604020202020204" pitchFamily="34" charset="0"/>
              </a:rPr>
              <a:t>Stakeholders</a:t>
            </a:r>
            <a:br>
              <a:rPr lang="en-GB" dirty="0"/>
            </a:br>
            <a:r>
              <a:rPr lang="en-GB" sz="1700" dirty="0"/>
              <a:t>Linking service integration and partnership working</a:t>
            </a:r>
          </a:p>
        </p:txBody>
      </p:sp>
      <p:sp>
        <p:nvSpPr>
          <p:cNvPr id="3" name="Content Placeholder 2">
            <a:extLst>
              <a:ext uri="{FF2B5EF4-FFF2-40B4-BE49-F238E27FC236}">
                <a16:creationId xmlns:a16="http://schemas.microsoft.com/office/drawing/2014/main" id="{FD8526B5-1CB8-2691-A4CF-28104A775E71}"/>
              </a:ext>
            </a:extLst>
          </p:cNvPr>
          <p:cNvSpPr>
            <a:spLocks noGrp="1"/>
          </p:cNvSpPr>
          <p:nvPr>
            <p:ph idx="1"/>
          </p:nvPr>
        </p:nvSpPr>
        <p:spPr>
          <a:xfrm>
            <a:off x="457200" y="1052736"/>
            <a:ext cx="8229600" cy="3917032"/>
          </a:xfrm>
        </p:spPr>
        <p:txBody>
          <a:bodyPr/>
          <a:lstStyle/>
          <a:p>
            <a:r>
              <a:rPr lang="en-GB" sz="2900" dirty="0"/>
              <a:t>Different stakeholders will have different perceptions and answers to the 3 questions</a:t>
            </a:r>
          </a:p>
          <a:p>
            <a:r>
              <a:rPr lang="en-GB" sz="2900" dirty="0"/>
              <a:t>Therefore, the process of answering and determining the 3 questions might not be simple.</a:t>
            </a:r>
          </a:p>
          <a:p>
            <a:r>
              <a:rPr lang="en-GB" sz="2900" dirty="0"/>
              <a:t>Hence, when establishing partnerships between stakeholders they also may have different perceptions of what the partnership does/ should do.</a:t>
            </a:r>
          </a:p>
        </p:txBody>
      </p:sp>
      <p:sp>
        <p:nvSpPr>
          <p:cNvPr id="4" name="Date Placeholder 3">
            <a:extLst>
              <a:ext uri="{FF2B5EF4-FFF2-40B4-BE49-F238E27FC236}">
                <a16:creationId xmlns:a16="http://schemas.microsoft.com/office/drawing/2014/main" id="{B9370B5F-117A-330F-1110-17F7FB7B2B71}"/>
              </a:ext>
            </a:extLst>
          </p:cNvPr>
          <p:cNvSpPr>
            <a:spLocks noGrp="1"/>
          </p:cNvSpPr>
          <p:nvPr>
            <p:ph type="dt" sz="half" idx="10"/>
          </p:nvPr>
        </p:nvSpPr>
        <p:spPr/>
        <p:txBody>
          <a:bodyPr/>
          <a:lstStyle/>
          <a:p>
            <a:pPr>
              <a:defRPr/>
            </a:pPr>
            <a:fld id="{5F6C42B4-4545-4B0B-8922-C1BEB82246AC}" type="datetime1">
              <a:rPr lang="en-GB" altLang="en-US" smtClean="0"/>
              <a:pPr>
                <a:defRPr/>
              </a:pPr>
              <a:t>06/02/2026</a:t>
            </a:fld>
            <a:endParaRPr lang="en-GB" altLang="en-US" dirty="0"/>
          </a:p>
        </p:txBody>
      </p:sp>
      <p:sp>
        <p:nvSpPr>
          <p:cNvPr id="5" name="Slide Number Placeholder 4">
            <a:extLst>
              <a:ext uri="{FF2B5EF4-FFF2-40B4-BE49-F238E27FC236}">
                <a16:creationId xmlns:a16="http://schemas.microsoft.com/office/drawing/2014/main" id="{7C9F3E3F-6C9C-AA3C-3E56-B06A515FF45B}"/>
              </a:ext>
            </a:extLst>
          </p:cNvPr>
          <p:cNvSpPr>
            <a:spLocks noGrp="1"/>
          </p:cNvSpPr>
          <p:nvPr>
            <p:ph type="sldNum" sz="quarter" idx="12"/>
          </p:nvPr>
        </p:nvSpPr>
        <p:spPr/>
        <p:txBody>
          <a:bodyPr/>
          <a:lstStyle/>
          <a:p>
            <a:pPr>
              <a:defRPr/>
            </a:pPr>
            <a:fld id="{CD2646EA-3FBA-4312-AF5F-311BA8B2DFAE}" type="slidenum">
              <a:rPr lang="en-GB" altLang="en-US" smtClean="0"/>
              <a:pPr>
                <a:defRPr/>
              </a:pPr>
              <a:t>20</a:t>
            </a:fld>
            <a:endParaRPr lang="en-GB" altLang="en-US"/>
          </a:p>
        </p:txBody>
      </p:sp>
    </p:spTree>
    <p:extLst>
      <p:ext uri="{BB962C8B-B14F-4D97-AF65-F5344CB8AC3E}">
        <p14:creationId xmlns:p14="http://schemas.microsoft.com/office/powerpoint/2010/main" val="41944720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C4063-54C9-C077-6999-B4AA522E4B7A}"/>
              </a:ext>
            </a:extLst>
          </p:cNvPr>
          <p:cNvSpPr>
            <a:spLocks noGrp="1"/>
          </p:cNvSpPr>
          <p:nvPr>
            <p:ph type="title"/>
          </p:nvPr>
        </p:nvSpPr>
        <p:spPr/>
        <p:txBody>
          <a:bodyPr/>
          <a:lstStyle/>
          <a:p>
            <a:r>
              <a:rPr lang="en-GB" dirty="0"/>
              <a:t>So, again what is a partnership</a:t>
            </a:r>
          </a:p>
        </p:txBody>
      </p:sp>
      <p:sp>
        <p:nvSpPr>
          <p:cNvPr id="3" name="Content Placeholder 2">
            <a:extLst>
              <a:ext uri="{FF2B5EF4-FFF2-40B4-BE49-F238E27FC236}">
                <a16:creationId xmlns:a16="http://schemas.microsoft.com/office/drawing/2014/main" id="{FB2D6BD2-4C3E-A378-45EB-CB8EF50E36FA}"/>
              </a:ext>
            </a:extLst>
          </p:cNvPr>
          <p:cNvSpPr>
            <a:spLocks noGrp="1"/>
          </p:cNvSpPr>
          <p:nvPr>
            <p:ph idx="1"/>
          </p:nvPr>
        </p:nvSpPr>
        <p:spPr>
          <a:xfrm>
            <a:off x="457200" y="1600201"/>
            <a:ext cx="8435280" cy="3917032"/>
          </a:xfrm>
        </p:spPr>
        <p:txBody>
          <a:bodyPr/>
          <a:lstStyle/>
          <a:p>
            <a:r>
              <a:rPr lang="en-GB" sz="2700" dirty="0"/>
              <a:t>A joint working arrangement where the partners are otherwise independent bodies. They agree to cooperate to achieve a common goal; create a new organisational structure or process to achieve this goal. They plan and implement a joint programme; share information, risks and rewards </a:t>
            </a:r>
          </a:p>
          <a:p>
            <a:pPr marL="0" indent="0">
              <a:buNone/>
            </a:pPr>
            <a:endParaRPr lang="en-GB" sz="2700" dirty="0"/>
          </a:p>
          <a:p>
            <a:pPr marL="0" indent="0">
              <a:buNone/>
            </a:pPr>
            <a:r>
              <a:rPr lang="en-GB" sz="2700" dirty="0"/>
              <a:t>(Partnerships Working in Health and Social Care, 2017)</a:t>
            </a:r>
          </a:p>
          <a:p>
            <a:endParaRPr lang="en-GB" sz="2700" dirty="0"/>
          </a:p>
        </p:txBody>
      </p:sp>
      <p:sp>
        <p:nvSpPr>
          <p:cNvPr id="4" name="Date Placeholder 3">
            <a:extLst>
              <a:ext uri="{FF2B5EF4-FFF2-40B4-BE49-F238E27FC236}">
                <a16:creationId xmlns:a16="http://schemas.microsoft.com/office/drawing/2014/main" id="{DF8E3AC8-10A9-7950-1079-C21B75100AC4}"/>
              </a:ext>
            </a:extLst>
          </p:cNvPr>
          <p:cNvSpPr>
            <a:spLocks noGrp="1"/>
          </p:cNvSpPr>
          <p:nvPr>
            <p:ph type="dt" sz="half" idx="10"/>
          </p:nvPr>
        </p:nvSpPr>
        <p:spPr/>
        <p:txBody>
          <a:bodyPr/>
          <a:lstStyle/>
          <a:p>
            <a:pPr>
              <a:defRPr/>
            </a:pPr>
            <a:fld id="{5F6C42B4-4545-4B0B-8922-C1BEB82246AC}" type="datetime1">
              <a:rPr lang="en-GB" altLang="en-US" smtClean="0"/>
              <a:pPr>
                <a:defRPr/>
              </a:pPr>
              <a:t>06/02/2026</a:t>
            </a:fld>
            <a:endParaRPr lang="en-GB" altLang="en-US" dirty="0"/>
          </a:p>
        </p:txBody>
      </p:sp>
      <p:sp>
        <p:nvSpPr>
          <p:cNvPr id="5" name="Slide Number Placeholder 4">
            <a:extLst>
              <a:ext uri="{FF2B5EF4-FFF2-40B4-BE49-F238E27FC236}">
                <a16:creationId xmlns:a16="http://schemas.microsoft.com/office/drawing/2014/main" id="{BF40D6F9-4C11-31C3-84BF-928C3FBB4582}"/>
              </a:ext>
            </a:extLst>
          </p:cNvPr>
          <p:cNvSpPr>
            <a:spLocks noGrp="1"/>
          </p:cNvSpPr>
          <p:nvPr>
            <p:ph type="sldNum" sz="quarter" idx="12"/>
          </p:nvPr>
        </p:nvSpPr>
        <p:spPr/>
        <p:txBody>
          <a:bodyPr/>
          <a:lstStyle/>
          <a:p>
            <a:pPr>
              <a:defRPr/>
            </a:pPr>
            <a:fld id="{CD2646EA-3FBA-4312-AF5F-311BA8B2DFAE}" type="slidenum">
              <a:rPr lang="en-GB" altLang="en-US" smtClean="0"/>
              <a:pPr>
                <a:defRPr/>
              </a:pPr>
              <a:t>21</a:t>
            </a:fld>
            <a:endParaRPr lang="en-GB" altLang="en-US"/>
          </a:p>
        </p:txBody>
      </p:sp>
    </p:spTree>
    <p:extLst>
      <p:ext uri="{BB962C8B-B14F-4D97-AF65-F5344CB8AC3E}">
        <p14:creationId xmlns:p14="http://schemas.microsoft.com/office/powerpoint/2010/main" val="26980871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AE5D4-B665-209B-E000-6F4FD4EBC22B}"/>
              </a:ext>
            </a:extLst>
          </p:cNvPr>
          <p:cNvSpPr>
            <a:spLocks noGrp="1"/>
          </p:cNvSpPr>
          <p:nvPr>
            <p:ph type="title"/>
          </p:nvPr>
        </p:nvSpPr>
        <p:spPr>
          <a:xfrm>
            <a:off x="92075" y="169641"/>
            <a:ext cx="8229600" cy="1143000"/>
          </a:xfrm>
        </p:spPr>
        <p:txBody>
          <a:bodyPr/>
          <a:lstStyle/>
          <a:p>
            <a:r>
              <a:rPr lang="en-GB" sz="3500" b="1" dirty="0">
                <a:latin typeface="Arial" panose="020B0604020202020204" pitchFamily="34" charset="0"/>
                <a:cs typeface="Arial" panose="020B0604020202020204" pitchFamily="34" charset="0"/>
              </a:rPr>
              <a:t>Models of partnership in HSC</a:t>
            </a:r>
          </a:p>
        </p:txBody>
      </p:sp>
      <p:sp>
        <p:nvSpPr>
          <p:cNvPr id="3" name="Content Placeholder 2">
            <a:extLst>
              <a:ext uri="{FF2B5EF4-FFF2-40B4-BE49-F238E27FC236}">
                <a16:creationId xmlns:a16="http://schemas.microsoft.com/office/drawing/2014/main" id="{BE4515E1-43C4-0067-231E-58C838909EF1}"/>
              </a:ext>
            </a:extLst>
          </p:cNvPr>
          <p:cNvSpPr>
            <a:spLocks noGrp="1"/>
          </p:cNvSpPr>
          <p:nvPr>
            <p:ph idx="1"/>
          </p:nvPr>
        </p:nvSpPr>
        <p:spPr>
          <a:xfrm>
            <a:off x="611560" y="1196752"/>
            <a:ext cx="8229600" cy="3917032"/>
          </a:xfrm>
        </p:spPr>
        <p:txBody>
          <a:bodyPr/>
          <a:lstStyle/>
          <a:p>
            <a:r>
              <a:rPr lang="en-GB" sz="3000" dirty="0"/>
              <a:t>The Networking Model</a:t>
            </a:r>
          </a:p>
          <a:p>
            <a:pPr marL="0" indent="0">
              <a:buNone/>
            </a:pPr>
            <a:r>
              <a:rPr lang="en-GB" sz="2000" dirty="0">
                <a:solidFill>
                  <a:srgbClr val="333333"/>
                </a:solidFill>
                <a:latin typeface="Open Sans" panose="020B0606030504020204" pitchFamily="34" charset="0"/>
              </a:rPr>
              <a:t>The simplest model organisations meet up regularly to share</a:t>
            </a:r>
          </a:p>
          <a:p>
            <a:r>
              <a:rPr lang="en-GB" sz="3000" dirty="0"/>
              <a:t>The Referral Systems Model</a:t>
            </a:r>
          </a:p>
          <a:p>
            <a:pPr marL="0" indent="0">
              <a:buNone/>
            </a:pPr>
            <a:r>
              <a:rPr lang="en-GB" sz="2000" b="0" i="0" dirty="0">
                <a:solidFill>
                  <a:srgbClr val="333333"/>
                </a:solidFill>
                <a:effectLst/>
                <a:latin typeface="Open Sans" panose="020B0606030504020204" pitchFamily="34" charset="0"/>
              </a:rPr>
              <a:t>Specific purpose of enabling inter-organisational referrals</a:t>
            </a:r>
          </a:p>
          <a:p>
            <a:r>
              <a:rPr lang="en-GB" sz="3000" dirty="0"/>
              <a:t>The Consortium Model</a:t>
            </a:r>
          </a:p>
          <a:p>
            <a:pPr marL="0" indent="0">
              <a:buNone/>
            </a:pPr>
            <a:r>
              <a:rPr lang="en-GB" sz="2000" b="0" i="0" dirty="0">
                <a:solidFill>
                  <a:srgbClr val="333333"/>
                </a:solidFill>
                <a:effectLst/>
                <a:latin typeface="Open Sans" panose="020B0606030504020204" pitchFamily="34" charset="0"/>
              </a:rPr>
              <a:t>Set up for mutually beneficial purposes</a:t>
            </a:r>
          </a:p>
          <a:p>
            <a:r>
              <a:rPr lang="en-GB" sz="3000" dirty="0"/>
              <a:t>The Multi-Agency Working Model</a:t>
            </a:r>
          </a:p>
          <a:p>
            <a:pPr marL="0" indent="0">
              <a:buNone/>
            </a:pPr>
            <a:r>
              <a:rPr lang="en-GB" sz="2000" b="0" i="0" dirty="0">
                <a:solidFill>
                  <a:srgbClr val="333333"/>
                </a:solidFill>
                <a:effectLst/>
                <a:latin typeface="Open Sans" panose="020B0606030504020204" pitchFamily="34" charset="0"/>
              </a:rPr>
              <a:t>Organisations share resources to deliver work jointly</a:t>
            </a:r>
          </a:p>
          <a:p>
            <a:pPr marL="0" indent="0">
              <a:buNone/>
            </a:pPr>
            <a:endParaRPr lang="en-GB" sz="2000" dirty="0">
              <a:solidFill>
                <a:srgbClr val="333333"/>
              </a:solidFill>
              <a:latin typeface="Open Sans" panose="020B0606030504020204" pitchFamily="34" charset="0"/>
            </a:endParaRPr>
          </a:p>
          <a:p>
            <a:pPr marL="0" indent="0">
              <a:buNone/>
            </a:pPr>
            <a:r>
              <a:rPr lang="en-GB" sz="2000" dirty="0">
                <a:solidFill>
                  <a:srgbClr val="333333"/>
                </a:solidFill>
                <a:latin typeface="Open Sans" panose="020B0606030504020204" pitchFamily="34" charset="0"/>
              </a:rPr>
              <a:t>						(Sheehy, 2017)</a:t>
            </a:r>
            <a:endParaRPr lang="en-GB" sz="2000" dirty="0"/>
          </a:p>
        </p:txBody>
      </p:sp>
      <p:sp>
        <p:nvSpPr>
          <p:cNvPr id="4" name="Date Placeholder 3">
            <a:extLst>
              <a:ext uri="{FF2B5EF4-FFF2-40B4-BE49-F238E27FC236}">
                <a16:creationId xmlns:a16="http://schemas.microsoft.com/office/drawing/2014/main" id="{068E74C5-5EC1-3FA7-C013-284C74290595}"/>
              </a:ext>
            </a:extLst>
          </p:cNvPr>
          <p:cNvSpPr>
            <a:spLocks noGrp="1"/>
          </p:cNvSpPr>
          <p:nvPr>
            <p:ph type="dt" sz="half" idx="10"/>
          </p:nvPr>
        </p:nvSpPr>
        <p:spPr/>
        <p:txBody>
          <a:bodyPr/>
          <a:lstStyle/>
          <a:p>
            <a:pPr>
              <a:defRPr/>
            </a:pPr>
            <a:fld id="{5F6C42B4-4545-4B0B-8922-C1BEB82246AC}" type="datetime1">
              <a:rPr lang="en-GB" altLang="en-US" smtClean="0"/>
              <a:pPr>
                <a:defRPr/>
              </a:pPr>
              <a:t>06/02/2026</a:t>
            </a:fld>
            <a:endParaRPr lang="en-GB" altLang="en-US" dirty="0"/>
          </a:p>
        </p:txBody>
      </p:sp>
      <p:sp>
        <p:nvSpPr>
          <p:cNvPr id="5" name="Slide Number Placeholder 4">
            <a:extLst>
              <a:ext uri="{FF2B5EF4-FFF2-40B4-BE49-F238E27FC236}">
                <a16:creationId xmlns:a16="http://schemas.microsoft.com/office/drawing/2014/main" id="{785437C3-4BB0-D657-2C4B-292ED6F643A5}"/>
              </a:ext>
            </a:extLst>
          </p:cNvPr>
          <p:cNvSpPr>
            <a:spLocks noGrp="1"/>
          </p:cNvSpPr>
          <p:nvPr>
            <p:ph type="sldNum" sz="quarter" idx="12"/>
          </p:nvPr>
        </p:nvSpPr>
        <p:spPr/>
        <p:txBody>
          <a:bodyPr/>
          <a:lstStyle/>
          <a:p>
            <a:pPr>
              <a:defRPr/>
            </a:pPr>
            <a:fld id="{CD2646EA-3FBA-4312-AF5F-311BA8B2DFAE}" type="slidenum">
              <a:rPr lang="en-GB" altLang="en-US" smtClean="0"/>
              <a:pPr>
                <a:defRPr/>
              </a:pPr>
              <a:t>22</a:t>
            </a:fld>
            <a:endParaRPr lang="en-GB" altLang="en-US"/>
          </a:p>
        </p:txBody>
      </p:sp>
    </p:spTree>
    <p:extLst>
      <p:ext uri="{BB962C8B-B14F-4D97-AF65-F5344CB8AC3E}">
        <p14:creationId xmlns:p14="http://schemas.microsoft.com/office/powerpoint/2010/main" val="5630303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2A8EA-EE12-98F9-9EB8-40FCC6195B97}"/>
              </a:ext>
            </a:extLst>
          </p:cNvPr>
          <p:cNvSpPr>
            <a:spLocks noGrp="1"/>
          </p:cNvSpPr>
          <p:nvPr>
            <p:ph type="title"/>
          </p:nvPr>
        </p:nvSpPr>
        <p:spPr>
          <a:xfrm>
            <a:off x="457200" y="698947"/>
            <a:ext cx="8229600" cy="778098"/>
          </a:xfrm>
        </p:spPr>
        <p:txBody>
          <a:bodyPr/>
          <a:lstStyle/>
          <a:p>
            <a:r>
              <a:rPr lang="en-GB" sz="3500" b="1" dirty="0">
                <a:latin typeface="Arial" panose="020B0604020202020204" pitchFamily="34" charset="0"/>
                <a:cs typeface="Arial" panose="020B0604020202020204" pitchFamily="34" charset="0"/>
              </a:rPr>
              <a:t>The Networking Model</a:t>
            </a:r>
            <a:br>
              <a:rPr lang="en-GB" sz="4400" dirty="0"/>
            </a:br>
            <a:endParaRPr lang="en-GB" dirty="0"/>
          </a:p>
        </p:txBody>
      </p:sp>
      <p:sp>
        <p:nvSpPr>
          <p:cNvPr id="3" name="Content Placeholder 2">
            <a:extLst>
              <a:ext uri="{FF2B5EF4-FFF2-40B4-BE49-F238E27FC236}">
                <a16:creationId xmlns:a16="http://schemas.microsoft.com/office/drawing/2014/main" id="{EDA90169-565C-8B2A-94DC-36597C5A89CB}"/>
              </a:ext>
            </a:extLst>
          </p:cNvPr>
          <p:cNvSpPr>
            <a:spLocks noGrp="1"/>
          </p:cNvSpPr>
          <p:nvPr>
            <p:ph idx="1"/>
          </p:nvPr>
        </p:nvSpPr>
        <p:spPr>
          <a:xfrm>
            <a:off x="395536" y="1451309"/>
            <a:ext cx="8229600" cy="3917032"/>
          </a:xfrm>
        </p:spPr>
        <p:txBody>
          <a:bodyPr/>
          <a:lstStyle/>
          <a:p>
            <a:r>
              <a:rPr lang="en-GB" sz="2800" b="0" i="0" dirty="0">
                <a:solidFill>
                  <a:srgbClr val="333333"/>
                </a:solidFill>
                <a:effectLst/>
                <a:latin typeface="Open Sans" panose="020B0606030504020204" pitchFamily="34" charset="0"/>
              </a:rPr>
              <a:t>Organisations meet up regularly to share their practice and discuss areas of commonality. </a:t>
            </a:r>
          </a:p>
          <a:p>
            <a:r>
              <a:rPr lang="en-GB" sz="2800" b="0" i="0" dirty="0">
                <a:solidFill>
                  <a:srgbClr val="333333"/>
                </a:solidFill>
                <a:effectLst/>
                <a:latin typeface="Open Sans" panose="020B0606030504020204" pitchFamily="34" charset="0"/>
              </a:rPr>
              <a:t>There is no commitment to go further unless two or more organisations decide to do so. </a:t>
            </a:r>
          </a:p>
          <a:p>
            <a:r>
              <a:rPr lang="en-GB" sz="2800" b="0" i="0" dirty="0">
                <a:solidFill>
                  <a:srgbClr val="333333"/>
                </a:solidFill>
                <a:effectLst/>
                <a:latin typeface="Open Sans" panose="020B0606030504020204" pitchFamily="34" charset="0"/>
              </a:rPr>
              <a:t>The purpose is for organisations to be able to take up opportunities that may arise, such as funding or delivering specific services to clients, without having to repeat niceties of getting to know each other.</a:t>
            </a:r>
            <a:endParaRPr lang="en-GB" sz="2800" dirty="0"/>
          </a:p>
        </p:txBody>
      </p:sp>
      <p:sp>
        <p:nvSpPr>
          <p:cNvPr id="4" name="Date Placeholder 3">
            <a:extLst>
              <a:ext uri="{FF2B5EF4-FFF2-40B4-BE49-F238E27FC236}">
                <a16:creationId xmlns:a16="http://schemas.microsoft.com/office/drawing/2014/main" id="{5B018621-9CB8-2429-91D6-86A26A271496}"/>
              </a:ext>
            </a:extLst>
          </p:cNvPr>
          <p:cNvSpPr>
            <a:spLocks noGrp="1"/>
          </p:cNvSpPr>
          <p:nvPr>
            <p:ph type="dt" sz="half" idx="10"/>
          </p:nvPr>
        </p:nvSpPr>
        <p:spPr/>
        <p:txBody>
          <a:bodyPr/>
          <a:lstStyle/>
          <a:p>
            <a:pPr>
              <a:defRPr/>
            </a:pPr>
            <a:fld id="{5F6C42B4-4545-4B0B-8922-C1BEB82246AC}" type="datetime1">
              <a:rPr lang="en-GB" altLang="en-US" smtClean="0"/>
              <a:pPr>
                <a:defRPr/>
              </a:pPr>
              <a:t>06/02/2026</a:t>
            </a:fld>
            <a:endParaRPr lang="en-GB" altLang="en-US" dirty="0"/>
          </a:p>
        </p:txBody>
      </p:sp>
      <p:sp>
        <p:nvSpPr>
          <p:cNvPr id="5" name="Slide Number Placeholder 4">
            <a:extLst>
              <a:ext uri="{FF2B5EF4-FFF2-40B4-BE49-F238E27FC236}">
                <a16:creationId xmlns:a16="http://schemas.microsoft.com/office/drawing/2014/main" id="{083D01FD-901F-D625-2A20-A64AA3EB40D6}"/>
              </a:ext>
            </a:extLst>
          </p:cNvPr>
          <p:cNvSpPr>
            <a:spLocks noGrp="1"/>
          </p:cNvSpPr>
          <p:nvPr>
            <p:ph type="sldNum" sz="quarter" idx="12"/>
          </p:nvPr>
        </p:nvSpPr>
        <p:spPr/>
        <p:txBody>
          <a:bodyPr/>
          <a:lstStyle/>
          <a:p>
            <a:pPr>
              <a:defRPr/>
            </a:pPr>
            <a:fld id="{CD2646EA-3FBA-4312-AF5F-311BA8B2DFAE}" type="slidenum">
              <a:rPr lang="en-GB" altLang="en-US" smtClean="0"/>
              <a:pPr>
                <a:defRPr/>
              </a:pPr>
              <a:t>23</a:t>
            </a:fld>
            <a:endParaRPr lang="en-GB" altLang="en-US"/>
          </a:p>
        </p:txBody>
      </p:sp>
    </p:spTree>
    <p:extLst>
      <p:ext uri="{BB962C8B-B14F-4D97-AF65-F5344CB8AC3E}">
        <p14:creationId xmlns:p14="http://schemas.microsoft.com/office/powerpoint/2010/main" val="23604184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AB7BD8-BE37-2CEE-C1C4-6D2A5767D105}"/>
              </a:ext>
            </a:extLst>
          </p:cNvPr>
          <p:cNvSpPr>
            <a:spLocks noGrp="1"/>
          </p:cNvSpPr>
          <p:nvPr>
            <p:ph type="title"/>
          </p:nvPr>
        </p:nvSpPr>
        <p:spPr>
          <a:xfrm>
            <a:off x="457200" y="592809"/>
            <a:ext cx="8229600" cy="1143000"/>
          </a:xfrm>
        </p:spPr>
        <p:txBody>
          <a:bodyPr/>
          <a:lstStyle/>
          <a:p>
            <a:r>
              <a:rPr lang="en-GB" sz="3500" b="1" dirty="0">
                <a:latin typeface="Arial" panose="020B0604020202020204" pitchFamily="34" charset="0"/>
                <a:cs typeface="Arial" panose="020B0604020202020204" pitchFamily="34" charset="0"/>
              </a:rPr>
              <a:t>The Referral Systems Model</a:t>
            </a:r>
            <a:br>
              <a:rPr lang="en-GB" sz="4400" dirty="0"/>
            </a:br>
            <a:endParaRPr lang="en-GB" dirty="0"/>
          </a:p>
        </p:txBody>
      </p:sp>
      <p:sp>
        <p:nvSpPr>
          <p:cNvPr id="3" name="Content Placeholder 2">
            <a:extLst>
              <a:ext uri="{FF2B5EF4-FFF2-40B4-BE49-F238E27FC236}">
                <a16:creationId xmlns:a16="http://schemas.microsoft.com/office/drawing/2014/main" id="{BCA0F12F-E1B4-63A1-17E9-545084067BE0}"/>
              </a:ext>
            </a:extLst>
          </p:cNvPr>
          <p:cNvSpPr>
            <a:spLocks noGrp="1"/>
          </p:cNvSpPr>
          <p:nvPr>
            <p:ph idx="1"/>
          </p:nvPr>
        </p:nvSpPr>
        <p:spPr/>
        <p:txBody>
          <a:bodyPr/>
          <a:lstStyle/>
          <a:p>
            <a:r>
              <a:rPr lang="en-GB" sz="2500" b="0" i="0" dirty="0">
                <a:solidFill>
                  <a:srgbClr val="333333"/>
                </a:solidFill>
                <a:effectLst/>
                <a:latin typeface="Open Sans" panose="020B0606030504020204" pitchFamily="34" charset="0"/>
              </a:rPr>
              <a:t>Purpose of enabling inter-organisational referrals. </a:t>
            </a:r>
          </a:p>
          <a:p>
            <a:r>
              <a:rPr lang="en-GB" sz="2500" b="0" i="0" dirty="0">
                <a:solidFill>
                  <a:srgbClr val="333333"/>
                </a:solidFill>
                <a:effectLst/>
                <a:latin typeface="Open Sans" panose="020B0606030504020204" pitchFamily="34" charset="0"/>
              </a:rPr>
              <a:t>Organisations agree on processes to share information and refer clients to the other agency. </a:t>
            </a:r>
          </a:p>
          <a:p>
            <a:r>
              <a:rPr lang="en-GB" sz="2500" b="0" i="0" dirty="0">
                <a:solidFill>
                  <a:srgbClr val="333333"/>
                </a:solidFill>
                <a:effectLst/>
                <a:latin typeface="Open Sans" panose="020B0606030504020204" pitchFamily="34" charset="0"/>
              </a:rPr>
              <a:t>There may be a written agreement although it would be more usual to just agree on a procedure and forms to use. </a:t>
            </a:r>
          </a:p>
          <a:p>
            <a:r>
              <a:rPr lang="en-GB" sz="2500" b="0" i="0" dirty="0">
                <a:solidFill>
                  <a:srgbClr val="333333"/>
                </a:solidFill>
                <a:effectLst/>
                <a:latin typeface="Open Sans" panose="020B0606030504020204" pitchFamily="34" charset="0"/>
              </a:rPr>
              <a:t>The purpose is for the referral of clients to be as smooth as possible and save extra time in repeating the gathering of information.</a:t>
            </a:r>
            <a:endParaRPr lang="en-GB" sz="2500" dirty="0"/>
          </a:p>
        </p:txBody>
      </p:sp>
      <p:sp>
        <p:nvSpPr>
          <p:cNvPr id="4" name="Date Placeholder 3">
            <a:extLst>
              <a:ext uri="{FF2B5EF4-FFF2-40B4-BE49-F238E27FC236}">
                <a16:creationId xmlns:a16="http://schemas.microsoft.com/office/drawing/2014/main" id="{58A88839-9827-AAAA-2F73-84D0A6588B7F}"/>
              </a:ext>
            </a:extLst>
          </p:cNvPr>
          <p:cNvSpPr>
            <a:spLocks noGrp="1"/>
          </p:cNvSpPr>
          <p:nvPr>
            <p:ph type="dt" sz="half" idx="10"/>
          </p:nvPr>
        </p:nvSpPr>
        <p:spPr/>
        <p:txBody>
          <a:bodyPr/>
          <a:lstStyle/>
          <a:p>
            <a:pPr>
              <a:defRPr/>
            </a:pPr>
            <a:fld id="{5F6C42B4-4545-4B0B-8922-C1BEB82246AC}" type="datetime1">
              <a:rPr lang="en-GB" altLang="en-US" smtClean="0"/>
              <a:pPr>
                <a:defRPr/>
              </a:pPr>
              <a:t>06/02/2026</a:t>
            </a:fld>
            <a:endParaRPr lang="en-GB" altLang="en-US" dirty="0"/>
          </a:p>
        </p:txBody>
      </p:sp>
      <p:sp>
        <p:nvSpPr>
          <p:cNvPr id="5" name="Slide Number Placeholder 4">
            <a:extLst>
              <a:ext uri="{FF2B5EF4-FFF2-40B4-BE49-F238E27FC236}">
                <a16:creationId xmlns:a16="http://schemas.microsoft.com/office/drawing/2014/main" id="{16402010-E3DE-A705-D2B9-6577DCE1BD4E}"/>
              </a:ext>
            </a:extLst>
          </p:cNvPr>
          <p:cNvSpPr>
            <a:spLocks noGrp="1"/>
          </p:cNvSpPr>
          <p:nvPr>
            <p:ph type="sldNum" sz="quarter" idx="12"/>
          </p:nvPr>
        </p:nvSpPr>
        <p:spPr/>
        <p:txBody>
          <a:bodyPr/>
          <a:lstStyle/>
          <a:p>
            <a:pPr>
              <a:defRPr/>
            </a:pPr>
            <a:fld id="{CD2646EA-3FBA-4312-AF5F-311BA8B2DFAE}" type="slidenum">
              <a:rPr lang="en-GB" altLang="en-US" smtClean="0"/>
              <a:pPr>
                <a:defRPr/>
              </a:pPr>
              <a:t>24</a:t>
            </a:fld>
            <a:endParaRPr lang="en-GB" altLang="en-US"/>
          </a:p>
        </p:txBody>
      </p:sp>
    </p:spTree>
    <p:extLst>
      <p:ext uri="{BB962C8B-B14F-4D97-AF65-F5344CB8AC3E}">
        <p14:creationId xmlns:p14="http://schemas.microsoft.com/office/powerpoint/2010/main" val="3542545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19006-8672-4481-32FF-EC2DD3BB92D3}"/>
              </a:ext>
            </a:extLst>
          </p:cNvPr>
          <p:cNvSpPr>
            <a:spLocks noGrp="1"/>
          </p:cNvSpPr>
          <p:nvPr>
            <p:ph type="title"/>
          </p:nvPr>
        </p:nvSpPr>
        <p:spPr>
          <a:xfrm>
            <a:off x="457200" y="735498"/>
            <a:ext cx="8229600" cy="595535"/>
          </a:xfrm>
        </p:spPr>
        <p:txBody>
          <a:bodyPr/>
          <a:lstStyle/>
          <a:p>
            <a:r>
              <a:rPr lang="en-GB" sz="3500" b="1" dirty="0">
                <a:latin typeface="Arial" panose="020B0604020202020204" pitchFamily="34" charset="0"/>
                <a:cs typeface="Arial" panose="020B0604020202020204" pitchFamily="34" charset="0"/>
              </a:rPr>
              <a:t>The Consortium Model</a:t>
            </a:r>
            <a:br>
              <a:rPr lang="en-GB" sz="4400" dirty="0"/>
            </a:br>
            <a:endParaRPr lang="en-GB" dirty="0"/>
          </a:p>
        </p:txBody>
      </p:sp>
      <p:sp>
        <p:nvSpPr>
          <p:cNvPr id="3" name="Content Placeholder 2">
            <a:extLst>
              <a:ext uri="{FF2B5EF4-FFF2-40B4-BE49-F238E27FC236}">
                <a16:creationId xmlns:a16="http://schemas.microsoft.com/office/drawing/2014/main" id="{3B9309BB-6190-C37C-4E6D-38FCFD6E9CC2}"/>
              </a:ext>
            </a:extLst>
          </p:cNvPr>
          <p:cNvSpPr>
            <a:spLocks noGrp="1"/>
          </p:cNvSpPr>
          <p:nvPr>
            <p:ph idx="1"/>
          </p:nvPr>
        </p:nvSpPr>
        <p:spPr>
          <a:xfrm>
            <a:off x="457200" y="1033266"/>
            <a:ext cx="8229600" cy="3917032"/>
          </a:xfrm>
        </p:spPr>
        <p:txBody>
          <a:bodyPr/>
          <a:lstStyle/>
          <a:p>
            <a:r>
              <a:rPr lang="en-GB" sz="2500" b="0" i="0" dirty="0">
                <a:solidFill>
                  <a:srgbClr val="333333"/>
                </a:solidFill>
                <a:effectLst/>
                <a:latin typeface="Open Sans" panose="020B0606030504020204" pitchFamily="34" charset="0"/>
              </a:rPr>
              <a:t>Set up for a mutually beneficial purpose, such as jointly bidding for resources or joining forces to act as a pressure group. </a:t>
            </a:r>
          </a:p>
          <a:p>
            <a:r>
              <a:rPr lang="en-GB" sz="2500" b="0" i="0" dirty="0">
                <a:solidFill>
                  <a:srgbClr val="333333"/>
                </a:solidFill>
                <a:effectLst/>
                <a:latin typeface="Open Sans" panose="020B0606030504020204" pitchFamily="34" charset="0"/>
              </a:rPr>
              <a:t>There may be a written agreement, such as a financial contract if a funding bid is successful or terms of reference for a pressure group. </a:t>
            </a:r>
          </a:p>
          <a:p>
            <a:r>
              <a:rPr lang="en-GB" sz="2500" b="0" i="0" dirty="0">
                <a:solidFill>
                  <a:srgbClr val="333333"/>
                </a:solidFill>
                <a:effectLst/>
                <a:latin typeface="Open Sans" panose="020B0606030504020204" pitchFamily="34" charset="0"/>
              </a:rPr>
              <a:t>Organisations may undertake their work totally separately or may choose to work alongside others. </a:t>
            </a:r>
          </a:p>
          <a:p>
            <a:r>
              <a:rPr lang="en-GB" sz="2500" b="0" i="0" dirty="0">
                <a:solidFill>
                  <a:srgbClr val="333333"/>
                </a:solidFill>
                <a:effectLst/>
                <a:latin typeface="Open Sans" panose="020B0606030504020204" pitchFamily="34" charset="0"/>
              </a:rPr>
              <a:t>The purpose is to act together, believing that the whole is greater than the sum of its parts and will garner more success.</a:t>
            </a:r>
            <a:endParaRPr lang="en-GB" sz="2500" dirty="0"/>
          </a:p>
        </p:txBody>
      </p:sp>
      <p:sp>
        <p:nvSpPr>
          <p:cNvPr id="4" name="Date Placeholder 3">
            <a:extLst>
              <a:ext uri="{FF2B5EF4-FFF2-40B4-BE49-F238E27FC236}">
                <a16:creationId xmlns:a16="http://schemas.microsoft.com/office/drawing/2014/main" id="{0589C9AB-BAD9-153F-7D23-565175BDD380}"/>
              </a:ext>
            </a:extLst>
          </p:cNvPr>
          <p:cNvSpPr>
            <a:spLocks noGrp="1"/>
          </p:cNvSpPr>
          <p:nvPr>
            <p:ph type="dt" sz="half" idx="10"/>
          </p:nvPr>
        </p:nvSpPr>
        <p:spPr/>
        <p:txBody>
          <a:bodyPr/>
          <a:lstStyle/>
          <a:p>
            <a:pPr>
              <a:defRPr/>
            </a:pPr>
            <a:fld id="{5F6C42B4-4545-4B0B-8922-C1BEB82246AC}" type="datetime1">
              <a:rPr lang="en-GB" altLang="en-US" smtClean="0"/>
              <a:pPr>
                <a:defRPr/>
              </a:pPr>
              <a:t>06/02/2026</a:t>
            </a:fld>
            <a:endParaRPr lang="en-GB" altLang="en-US" dirty="0"/>
          </a:p>
        </p:txBody>
      </p:sp>
      <p:sp>
        <p:nvSpPr>
          <p:cNvPr id="5" name="Slide Number Placeholder 4">
            <a:extLst>
              <a:ext uri="{FF2B5EF4-FFF2-40B4-BE49-F238E27FC236}">
                <a16:creationId xmlns:a16="http://schemas.microsoft.com/office/drawing/2014/main" id="{D421B0C0-FE12-6C86-C0AC-52ECFCBEC7FB}"/>
              </a:ext>
            </a:extLst>
          </p:cNvPr>
          <p:cNvSpPr>
            <a:spLocks noGrp="1"/>
          </p:cNvSpPr>
          <p:nvPr>
            <p:ph type="sldNum" sz="quarter" idx="12"/>
          </p:nvPr>
        </p:nvSpPr>
        <p:spPr/>
        <p:txBody>
          <a:bodyPr/>
          <a:lstStyle/>
          <a:p>
            <a:pPr>
              <a:defRPr/>
            </a:pPr>
            <a:fld id="{CD2646EA-3FBA-4312-AF5F-311BA8B2DFAE}" type="slidenum">
              <a:rPr lang="en-GB" altLang="en-US" smtClean="0"/>
              <a:pPr>
                <a:defRPr/>
              </a:pPr>
              <a:t>25</a:t>
            </a:fld>
            <a:endParaRPr lang="en-GB" altLang="en-US"/>
          </a:p>
        </p:txBody>
      </p:sp>
    </p:spTree>
    <p:extLst>
      <p:ext uri="{BB962C8B-B14F-4D97-AF65-F5344CB8AC3E}">
        <p14:creationId xmlns:p14="http://schemas.microsoft.com/office/powerpoint/2010/main" val="39754478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280FE-6296-D277-7532-F571FA4707D1}"/>
              </a:ext>
            </a:extLst>
          </p:cNvPr>
          <p:cNvSpPr>
            <a:spLocks noGrp="1"/>
          </p:cNvSpPr>
          <p:nvPr>
            <p:ph type="title"/>
          </p:nvPr>
        </p:nvSpPr>
        <p:spPr>
          <a:xfrm>
            <a:off x="457200" y="275652"/>
            <a:ext cx="8229600" cy="1143000"/>
          </a:xfrm>
        </p:spPr>
        <p:txBody>
          <a:bodyPr/>
          <a:lstStyle/>
          <a:p>
            <a:r>
              <a:rPr lang="en-GB" sz="3500" b="1" dirty="0">
                <a:latin typeface="Arial" panose="020B0604020202020204" pitchFamily="34" charset="0"/>
                <a:cs typeface="Arial" panose="020B0604020202020204" pitchFamily="34" charset="0"/>
              </a:rPr>
              <a:t>The Multi-Agency Working Model</a:t>
            </a:r>
            <a:br>
              <a:rPr lang="en-GB" sz="4400" dirty="0"/>
            </a:br>
            <a:endParaRPr lang="en-GB" dirty="0"/>
          </a:p>
        </p:txBody>
      </p:sp>
      <p:sp>
        <p:nvSpPr>
          <p:cNvPr id="3" name="Content Placeholder 2">
            <a:extLst>
              <a:ext uri="{FF2B5EF4-FFF2-40B4-BE49-F238E27FC236}">
                <a16:creationId xmlns:a16="http://schemas.microsoft.com/office/drawing/2014/main" id="{66202562-DAA2-6E2A-5F0B-2769B5CEE6F1}"/>
              </a:ext>
            </a:extLst>
          </p:cNvPr>
          <p:cNvSpPr>
            <a:spLocks noGrp="1"/>
          </p:cNvSpPr>
          <p:nvPr>
            <p:ph idx="1"/>
          </p:nvPr>
        </p:nvSpPr>
        <p:spPr>
          <a:xfrm>
            <a:off x="457200" y="980728"/>
            <a:ext cx="8229600" cy="3782442"/>
          </a:xfrm>
        </p:spPr>
        <p:txBody>
          <a:bodyPr/>
          <a:lstStyle/>
          <a:p>
            <a:r>
              <a:rPr lang="en-GB" sz="2400" b="0" i="0" dirty="0">
                <a:solidFill>
                  <a:srgbClr val="333333"/>
                </a:solidFill>
                <a:effectLst/>
                <a:latin typeface="Open Sans" panose="020B0606030504020204" pitchFamily="34" charset="0"/>
              </a:rPr>
              <a:t>Organisations share resources to deliver work jointly. Partnerships based on this model need to be clearly planned, and relationships have to be carefully managed to ensure success. </a:t>
            </a:r>
          </a:p>
          <a:p>
            <a:r>
              <a:rPr lang="en-GB" sz="2400" b="0" i="0" dirty="0">
                <a:solidFill>
                  <a:srgbClr val="333333"/>
                </a:solidFill>
                <a:effectLst/>
                <a:latin typeface="Open Sans" panose="020B0606030504020204" pitchFamily="34" charset="0"/>
              </a:rPr>
              <a:t>A level of trust needs to be built between individuals in the partner organisations for this to work. </a:t>
            </a:r>
          </a:p>
          <a:p>
            <a:r>
              <a:rPr lang="en-GB" sz="2400" b="0" i="0" dirty="0">
                <a:solidFill>
                  <a:srgbClr val="333333"/>
                </a:solidFill>
                <a:effectLst/>
                <a:latin typeface="Open Sans" panose="020B0606030504020204" pitchFamily="34" charset="0"/>
              </a:rPr>
              <a:t>Organisations would normally draw up a partnership agreement of some description to clarify the relationship. </a:t>
            </a:r>
          </a:p>
          <a:p>
            <a:r>
              <a:rPr lang="en-GB" sz="2400" b="0" i="0" dirty="0">
                <a:solidFill>
                  <a:srgbClr val="333333"/>
                </a:solidFill>
                <a:effectLst/>
                <a:latin typeface="Open Sans" panose="020B0606030504020204" pitchFamily="34" charset="0"/>
              </a:rPr>
              <a:t>The purpose is to work together believing that this will achieve more effective results than working separately.</a:t>
            </a:r>
            <a:endParaRPr lang="en-GB" sz="2400" dirty="0"/>
          </a:p>
        </p:txBody>
      </p:sp>
      <p:sp>
        <p:nvSpPr>
          <p:cNvPr id="4" name="Date Placeholder 3">
            <a:extLst>
              <a:ext uri="{FF2B5EF4-FFF2-40B4-BE49-F238E27FC236}">
                <a16:creationId xmlns:a16="http://schemas.microsoft.com/office/drawing/2014/main" id="{313198DE-315B-3C16-2B39-40E32698D576}"/>
              </a:ext>
            </a:extLst>
          </p:cNvPr>
          <p:cNvSpPr>
            <a:spLocks noGrp="1"/>
          </p:cNvSpPr>
          <p:nvPr>
            <p:ph type="dt" sz="half" idx="10"/>
          </p:nvPr>
        </p:nvSpPr>
        <p:spPr/>
        <p:txBody>
          <a:bodyPr/>
          <a:lstStyle/>
          <a:p>
            <a:pPr>
              <a:defRPr/>
            </a:pPr>
            <a:fld id="{5F6C42B4-4545-4B0B-8922-C1BEB82246AC}" type="datetime1">
              <a:rPr lang="en-GB" altLang="en-US" smtClean="0"/>
              <a:pPr>
                <a:defRPr/>
              </a:pPr>
              <a:t>06/02/2026</a:t>
            </a:fld>
            <a:endParaRPr lang="en-GB" altLang="en-US" dirty="0"/>
          </a:p>
        </p:txBody>
      </p:sp>
      <p:sp>
        <p:nvSpPr>
          <p:cNvPr id="5" name="Slide Number Placeholder 4">
            <a:extLst>
              <a:ext uri="{FF2B5EF4-FFF2-40B4-BE49-F238E27FC236}">
                <a16:creationId xmlns:a16="http://schemas.microsoft.com/office/drawing/2014/main" id="{6DC9C5FC-AB66-D797-370A-34DC038EFF1E}"/>
              </a:ext>
            </a:extLst>
          </p:cNvPr>
          <p:cNvSpPr>
            <a:spLocks noGrp="1"/>
          </p:cNvSpPr>
          <p:nvPr>
            <p:ph type="sldNum" sz="quarter" idx="12"/>
          </p:nvPr>
        </p:nvSpPr>
        <p:spPr/>
        <p:txBody>
          <a:bodyPr/>
          <a:lstStyle/>
          <a:p>
            <a:pPr>
              <a:defRPr/>
            </a:pPr>
            <a:fld id="{CD2646EA-3FBA-4312-AF5F-311BA8B2DFAE}" type="slidenum">
              <a:rPr lang="en-GB" altLang="en-US" smtClean="0"/>
              <a:pPr>
                <a:defRPr/>
              </a:pPr>
              <a:t>26</a:t>
            </a:fld>
            <a:endParaRPr lang="en-GB" altLang="en-US"/>
          </a:p>
        </p:txBody>
      </p:sp>
    </p:spTree>
    <p:extLst>
      <p:ext uri="{BB962C8B-B14F-4D97-AF65-F5344CB8AC3E}">
        <p14:creationId xmlns:p14="http://schemas.microsoft.com/office/powerpoint/2010/main" val="16629124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64E57-3EF9-85E9-2EAB-9CAB9AA90F6C}"/>
              </a:ext>
            </a:extLst>
          </p:cNvPr>
          <p:cNvSpPr>
            <a:spLocks noGrp="1"/>
          </p:cNvSpPr>
          <p:nvPr>
            <p:ph type="title"/>
          </p:nvPr>
        </p:nvSpPr>
        <p:spPr>
          <a:xfrm>
            <a:off x="449762" y="21309"/>
            <a:ext cx="8229600" cy="1143000"/>
          </a:xfrm>
        </p:spPr>
        <p:txBody>
          <a:bodyPr/>
          <a:lstStyle/>
          <a:p>
            <a:r>
              <a:rPr lang="en-GB" sz="3500" b="1" dirty="0">
                <a:latin typeface="Arial" panose="020B0604020202020204" pitchFamily="34" charset="0"/>
                <a:cs typeface="Arial" panose="020B0604020202020204" pitchFamily="34" charset="0"/>
              </a:rPr>
              <a:t>Core principles of partnership</a:t>
            </a:r>
          </a:p>
        </p:txBody>
      </p:sp>
      <p:sp>
        <p:nvSpPr>
          <p:cNvPr id="3" name="Content Placeholder 2">
            <a:extLst>
              <a:ext uri="{FF2B5EF4-FFF2-40B4-BE49-F238E27FC236}">
                <a16:creationId xmlns:a16="http://schemas.microsoft.com/office/drawing/2014/main" id="{7DD1296C-2A9F-3D00-0FFC-4669F7B487FB}"/>
              </a:ext>
            </a:extLst>
          </p:cNvPr>
          <p:cNvSpPr>
            <a:spLocks noGrp="1"/>
          </p:cNvSpPr>
          <p:nvPr>
            <p:ph idx="1"/>
          </p:nvPr>
        </p:nvSpPr>
        <p:spPr>
          <a:xfrm>
            <a:off x="449762" y="819600"/>
            <a:ext cx="8229600" cy="3917032"/>
          </a:xfrm>
        </p:spPr>
        <p:txBody>
          <a:bodyPr/>
          <a:lstStyle/>
          <a:p>
            <a:pPr marL="0" indent="0" algn="l" fontAlgn="base">
              <a:buNone/>
            </a:pPr>
            <a:r>
              <a:rPr lang="en-GB" sz="2000" b="0" i="0" dirty="0">
                <a:effectLst/>
                <a:latin typeface="inherit"/>
              </a:rPr>
              <a:t>The aim of the partnership needs to be agreed and understood by all the partners.</a:t>
            </a:r>
          </a:p>
          <a:p>
            <a:pPr algn="l" fontAlgn="base">
              <a:buFont typeface="Arial" panose="020B0604020202020204" pitchFamily="34" charset="0"/>
              <a:buChar char="•"/>
            </a:pPr>
            <a:r>
              <a:rPr lang="en-GB" sz="2000" b="0" i="0" dirty="0">
                <a:effectLst/>
                <a:latin typeface="inherit"/>
              </a:rPr>
              <a:t>The partnership needs to be steered by clear, effective </a:t>
            </a:r>
            <a:r>
              <a:rPr lang="en-GB" sz="2000" b="1" i="0" dirty="0">
                <a:effectLst/>
                <a:latin typeface="inherit"/>
              </a:rPr>
              <a:t>leadership</a:t>
            </a:r>
            <a:r>
              <a:rPr lang="en-GB" sz="2000" b="0" i="0" dirty="0">
                <a:effectLst/>
                <a:latin typeface="inherit"/>
              </a:rPr>
              <a:t>.</a:t>
            </a:r>
          </a:p>
          <a:p>
            <a:pPr algn="l" fontAlgn="base">
              <a:buFont typeface="Arial" panose="020B0604020202020204" pitchFamily="34" charset="0"/>
              <a:buChar char="•"/>
            </a:pPr>
            <a:r>
              <a:rPr lang="en-GB" sz="2000" b="1" i="0" dirty="0">
                <a:effectLst/>
                <a:latin typeface="inherit"/>
              </a:rPr>
              <a:t>Clarity on role division.</a:t>
            </a:r>
            <a:r>
              <a:rPr lang="en-GB" sz="2000" b="0" i="0" dirty="0">
                <a:effectLst/>
                <a:latin typeface="inherit"/>
              </a:rPr>
              <a:t> Each partner’s role has to be identified and clearly communicated to others in the partnership.</a:t>
            </a:r>
          </a:p>
          <a:p>
            <a:pPr algn="l" fontAlgn="base">
              <a:buFont typeface="Arial" panose="020B0604020202020204" pitchFamily="34" charset="0"/>
              <a:buChar char="•"/>
            </a:pPr>
            <a:r>
              <a:rPr lang="en-GB" sz="2000" b="1" i="0" dirty="0">
                <a:effectLst/>
                <a:latin typeface="inherit"/>
              </a:rPr>
              <a:t>Mutually-beneficial ownership.</a:t>
            </a:r>
            <a:r>
              <a:rPr lang="en-GB" sz="2000" b="0" i="0" dirty="0">
                <a:effectLst/>
                <a:latin typeface="inherit"/>
              </a:rPr>
              <a:t> Each of the partners must experience that they share in the ownership of the partnership and that they benefit from the relationship.</a:t>
            </a:r>
          </a:p>
          <a:p>
            <a:pPr algn="l" fontAlgn="base">
              <a:buFont typeface="Arial" panose="020B0604020202020204" pitchFamily="34" charset="0"/>
              <a:buChar char="•"/>
            </a:pPr>
            <a:r>
              <a:rPr lang="en-GB" sz="2000" b="1" i="0" dirty="0">
                <a:effectLst/>
                <a:latin typeface="inherit"/>
              </a:rPr>
              <a:t>Administrative resources.</a:t>
            </a:r>
            <a:r>
              <a:rPr lang="en-GB" sz="2000" b="0" i="0" dirty="0">
                <a:effectLst/>
                <a:latin typeface="inherit"/>
              </a:rPr>
              <a:t> Time and resources have to be allocated for the administration and operation of the partnership.</a:t>
            </a:r>
          </a:p>
          <a:p>
            <a:pPr algn="l" fontAlgn="base">
              <a:buFont typeface="Arial" panose="020B0604020202020204" pitchFamily="34" charset="0"/>
              <a:buChar char="•"/>
            </a:pPr>
            <a:r>
              <a:rPr lang="en-GB" sz="2000" b="1" i="0" dirty="0">
                <a:effectLst/>
                <a:latin typeface="inherit"/>
              </a:rPr>
              <a:t>Unity in variety.</a:t>
            </a:r>
            <a:r>
              <a:rPr lang="en-GB" sz="2000" b="0" i="0" dirty="0">
                <a:effectLst/>
                <a:latin typeface="inherit"/>
              </a:rPr>
              <a:t> While partners will share certain goals and motivations, differences in organisational cultures must be embraced and celebrated.</a:t>
            </a:r>
          </a:p>
          <a:p>
            <a:pPr algn="l" fontAlgn="base">
              <a:buFont typeface="Arial" panose="020B0604020202020204" pitchFamily="34" charset="0"/>
              <a:buChar char="•"/>
            </a:pPr>
            <a:r>
              <a:rPr lang="en-GB" sz="2000" b="1" i="0" dirty="0">
                <a:effectLst/>
                <a:latin typeface="inherit"/>
              </a:rPr>
              <a:t>Open communication.</a:t>
            </a:r>
            <a:r>
              <a:rPr lang="en-GB" sz="2000" b="0" i="0" dirty="0">
                <a:effectLst/>
                <a:latin typeface="inherit"/>
              </a:rPr>
              <a:t> Suggestions, ideas and conflicts must be addressed upfront to ensure that collaboration remains a source of inspiration and not of tension.</a:t>
            </a:r>
          </a:p>
          <a:p>
            <a:endParaRPr lang="en-GB" sz="2000" dirty="0"/>
          </a:p>
        </p:txBody>
      </p:sp>
      <p:sp>
        <p:nvSpPr>
          <p:cNvPr id="4" name="Date Placeholder 3">
            <a:extLst>
              <a:ext uri="{FF2B5EF4-FFF2-40B4-BE49-F238E27FC236}">
                <a16:creationId xmlns:a16="http://schemas.microsoft.com/office/drawing/2014/main" id="{4EB50A42-65F5-7AA5-5DD4-780AED834CE1}"/>
              </a:ext>
            </a:extLst>
          </p:cNvPr>
          <p:cNvSpPr>
            <a:spLocks noGrp="1"/>
          </p:cNvSpPr>
          <p:nvPr>
            <p:ph type="dt" sz="half" idx="10"/>
          </p:nvPr>
        </p:nvSpPr>
        <p:spPr/>
        <p:txBody>
          <a:bodyPr/>
          <a:lstStyle/>
          <a:p>
            <a:pPr>
              <a:defRPr/>
            </a:pPr>
            <a:fld id="{5F6C42B4-4545-4B0B-8922-C1BEB82246AC}" type="datetime1">
              <a:rPr lang="en-GB" altLang="en-US" smtClean="0"/>
              <a:pPr>
                <a:defRPr/>
              </a:pPr>
              <a:t>06/02/2026</a:t>
            </a:fld>
            <a:endParaRPr lang="en-GB" altLang="en-US" dirty="0"/>
          </a:p>
        </p:txBody>
      </p:sp>
      <p:sp>
        <p:nvSpPr>
          <p:cNvPr id="5" name="Slide Number Placeholder 4">
            <a:extLst>
              <a:ext uri="{FF2B5EF4-FFF2-40B4-BE49-F238E27FC236}">
                <a16:creationId xmlns:a16="http://schemas.microsoft.com/office/drawing/2014/main" id="{D066D8C2-46F5-CC4D-03A6-809D3DCE42C9}"/>
              </a:ext>
            </a:extLst>
          </p:cNvPr>
          <p:cNvSpPr>
            <a:spLocks noGrp="1"/>
          </p:cNvSpPr>
          <p:nvPr>
            <p:ph type="sldNum" sz="quarter" idx="12"/>
          </p:nvPr>
        </p:nvSpPr>
        <p:spPr/>
        <p:txBody>
          <a:bodyPr/>
          <a:lstStyle/>
          <a:p>
            <a:pPr>
              <a:defRPr/>
            </a:pPr>
            <a:fld id="{CD2646EA-3FBA-4312-AF5F-311BA8B2DFAE}" type="slidenum">
              <a:rPr lang="en-GB" altLang="en-US" smtClean="0"/>
              <a:pPr>
                <a:defRPr/>
              </a:pPr>
              <a:t>27</a:t>
            </a:fld>
            <a:endParaRPr lang="en-GB" altLang="en-US"/>
          </a:p>
        </p:txBody>
      </p:sp>
    </p:spTree>
    <p:extLst>
      <p:ext uri="{BB962C8B-B14F-4D97-AF65-F5344CB8AC3E}">
        <p14:creationId xmlns:p14="http://schemas.microsoft.com/office/powerpoint/2010/main" val="2567241963"/>
      </p:ext>
    </p:extLst>
  </p:cSld>
  <p:clrMapOvr>
    <a:overrideClrMapping bg1="lt1" tx1="dk1" bg2="lt2" tx2="dk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FE7A8-DA29-969D-A1F3-034FC7DB565D}"/>
              </a:ext>
            </a:extLst>
          </p:cNvPr>
          <p:cNvSpPr>
            <a:spLocks noGrp="1"/>
          </p:cNvSpPr>
          <p:nvPr>
            <p:ph type="title"/>
          </p:nvPr>
        </p:nvSpPr>
        <p:spPr>
          <a:xfrm>
            <a:off x="457200" y="21309"/>
            <a:ext cx="8229600" cy="1143000"/>
          </a:xfrm>
        </p:spPr>
        <p:txBody>
          <a:bodyPr/>
          <a:lstStyle/>
          <a:p>
            <a:r>
              <a:rPr lang="en-GB" sz="3500" b="1" dirty="0">
                <a:latin typeface="Arial" panose="020B0604020202020204" pitchFamily="34" charset="0"/>
                <a:cs typeface="Arial" panose="020B0604020202020204" pitchFamily="34" charset="0"/>
              </a:rPr>
              <a:t>What partnerships try to achieve</a:t>
            </a:r>
          </a:p>
        </p:txBody>
      </p:sp>
      <p:sp>
        <p:nvSpPr>
          <p:cNvPr id="3" name="Content Placeholder 2">
            <a:extLst>
              <a:ext uri="{FF2B5EF4-FFF2-40B4-BE49-F238E27FC236}">
                <a16:creationId xmlns:a16="http://schemas.microsoft.com/office/drawing/2014/main" id="{EE17B483-78E0-61A5-58BA-677FAAC0ECCA}"/>
              </a:ext>
            </a:extLst>
          </p:cNvPr>
          <p:cNvSpPr>
            <a:spLocks noGrp="1"/>
          </p:cNvSpPr>
          <p:nvPr>
            <p:ph idx="1"/>
          </p:nvPr>
        </p:nvSpPr>
        <p:spPr>
          <a:xfrm>
            <a:off x="452399" y="1142672"/>
            <a:ext cx="8229600" cy="3917032"/>
          </a:xfrm>
        </p:spPr>
        <p:txBody>
          <a:bodyPr/>
          <a:lstStyle/>
          <a:p>
            <a:r>
              <a:rPr lang="en-GB" sz="2400" i="1" dirty="0"/>
              <a:t>Synergy</a:t>
            </a:r>
          </a:p>
          <a:p>
            <a:pPr marL="0" indent="0">
              <a:buNone/>
            </a:pPr>
            <a:r>
              <a:rPr lang="en-GB" sz="2400" dirty="0"/>
              <a:t>Bringing partners together with different assets, powers, to create something where the whole is greater than the sum of parts.</a:t>
            </a:r>
          </a:p>
          <a:p>
            <a:r>
              <a:rPr lang="en-GB" sz="2400" i="1" dirty="0"/>
              <a:t>Transformation</a:t>
            </a:r>
          </a:p>
          <a:p>
            <a:pPr marL="0" indent="0">
              <a:buNone/>
            </a:pPr>
            <a:r>
              <a:rPr lang="en-GB" sz="2400" dirty="0"/>
              <a:t>Bringing partners together to change the objectives, cultures, of one or both organisations, direction of change depends on the power of individual partners.</a:t>
            </a:r>
          </a:p>
          <a:p>
            <a:r>
              <a:rPr lang="en-GB" sz="2400" dirty="0"/>
              <a:t>Budget enlargement</a:t>
            </a:r>
          </a:p>
          <a:p>
            <a:pPr marL="0" indent="0">
              <a:buNone/>
            </a:pPr>
            <a:r>
              <a:rPr lang="en-GB" sz="2400" dirty="0"/>
              <a:t>Coming together to try to obtain a financial contribution from a third party</a:t>
            </a:r>
          </a:p>
        </p:txBody>
      </p:sp>
      <p:sp>
        <p:nvSpPr>
          <p:cNvPr id="4" name="Date Placeholder 3">
            <a:extLst>
              <a:ext uri="{FF2B5EF4-FFF2-40B4-BE49-F238E27FC236}">
                <a16:creationId xmlns:a16="http://schemas.microsoft.com/office/drawing/2014/main" id="{F9AC0DE9-98D4-98B7-FBB1-9EC25FA09E55}"/>
              </a:ext>
            </a:extLst>
          </p:cNvPr>
          <p:cNvSpPr>
            <a:spLocks noGrp="1"/>
          </p:cNvSpPr>
          <p:nvPr>
            <p:ph type="dt" sz="half" idx="10"/>
          </p:nvPr>
        </p:nvSpPr>
        <p:spPr/>
        <p:txBody>
          <a:bodyPr/>
          <a:lstStyle/>
          <a:p>
            <a:pPr>
              <a:defRPr/>
            </a:pPr>
            <a:fld id="{5F6C42B4-4545-4B0B-8922-C1BEB82246AC}" type="datetime1">
              <a:rPr lang="en-GB" altLang="en-US" smtClean="0"/>
              <a:pPr>
                <a:defRPr/>
              </a:pPr>
              <a:t>06/02/2026</a:t>
            </a:fld>
            <a:endParaRPr lang="en-GB" altLang="en-US" dirty="0"/>
          </a:p>
        </p:txBody>
      </p:sp>
      <p:sp>
        <p:nvSpPr>
          <p:cNvPr id="5" name="Slide Number Placeholder 4">
            <a:extLst>
              <a:ext uri="{FF2B5EF4-FFF2-40B4-BE49-F238E27FC236}">
                <a16:creationId xmlns:a16="http://schemas.microsoft.com/office/drawing/2014/main" id="{C9C39F85-50AB-6F0B-D5C8-B75AF53CCCA6}"/>
              </a:ext>
            </a:extLst>
          </p:cNvPr>
          <p:cNvSpPr>
            <a:spLocks noGrp="1"/>
          </p:cNvSpPr>
          <p:nvPr>
            <p:ph type="sldNum" sz="quarter" idx="12"/>
          </p:nvPr>
        </p:nvSpPr>
        <p:spPr/>
        <p:txBody>
          <a:bodyPr/>
          <a:lstStyle/>
          <a:p>
            <a:pPr>
              <a:defRPr/>
            </a:pPr>
            <a:fld id="{CD2646EA-3FBA-4312-AF5F-311BA8B2DFAE}" type="slidenum">
              <a:rPr lang="en-GB" altLang="en-US" smtClean="0"/>
              <a:pPr>
                <a:defRPr/>
              </a:pPr>
              <a:t>28</a:t>
            </a:fld>
            <a:endParaRPr lang="en-GB" altLang="en-US"/>
          </a:p>
        </p:txBody>
      </p:sp>
    </p:spTree>
    <p:extLst>
      <p:ext uri="{BB962C8B-B14F-4D97-AF65-F5344CB8AC3E}">
        <p14:creationId xmlns:p14="http://schemas.microsoft.com/office/powerpoint/2010/main" val="288272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8FC7C-68ED-17A0-9D03-66C5C5128147}"/>
              </a:ext>
            </a:extLst>
          </p:cNvPr>
          <p:cNvSpPr>
            <a:spLocks noGrp="1"/>
          </p:cNvSpPr>
          <p:nvPr>
            <p:ph type="title"/>
          </p:nvPr>
        </p:nvSpPr>
        <p:spPr>
          <a:xfrm>
            <a:off x="484989" y="0"/>
            <a:ext cx="8229600" cy="1143000"/>
          </a:xfrm>
        </p:spPr>
        <p:txBody>
          <a:bodyPr/>
          <a:lstStyle/>
          <a:p>
            <a:r>
              <a:rPr lang="en-GB" sz="3500" b="1" dirty="0">
                <a:latin typeface="Arial" panose="020B0604020202020204" pitchFamily="34" charset="0"/>
                <a:cs typeface="Arial" panose="020B0604020202020204" pitchFamily="34" charset="0"/>
              </a:rPr>
              <a:t>Mackintosh’s ‘synergy’ (1992)</a:t>
            </a:r>
          </a:p>
        </p:txBody>
      </p:sp>
      <p:sp>
        <p:nvSpPr>
          <p:cNvPr id="3" name="Content Placeholder 2">
            <a:extLst>
              <a:ext uri="{FF2B5EF4-FFF2-40B4-BE49-F238E27FC236}">
                <a16:creationId xmlns:a16="http://schemas.microsoft.com/office/drawing/2014/main" id="{DAABD463-1904-857C-A850-3A13CF459B59}"/>
              </a:ext>
            </a:extLst>
          </p:cNvPr>
          <p:cNvSpPr>
            <a:spLocks noGrp="1"/>
          </p:cNvSpPr>
          <p:nvPr>
            <p:ph idx="1"/>
          </p:nvPr>
        </p:nvSpPr>
        <p:spPr>
          <a:xfrm>
            <a:off x="457200" y="1268760"/>
            <a:ext cx="8229600" cy="3917032"/>
          </a:xfrm>
        </p:spPr>
        <p:txBody>
          <a:bodyPr/>
          <a:lstStyle/>
          <a:p>
            <a:r>
              <a:rPr lang="en-GB" sz="2700" dirty="0"/>
              <a:t>Resource synergy</a:t>
            </a:r>
          </a:p>
          <a:p>
            <a:pPr marL="0" indent="0">
              <a:buNone/>
            </a:pPr>
            <a:r>
              <a:rPr lang="en-GB" sz="2700" dirty="0"/>
              <a:t>The added value from bringing together and coordinating the resources spent by 2 or more partners.</a:t>
            </a:r>
          </a:p>
          <a:p>
            <a:pPr marL="0" indent="0">
              <a:buNone/>
            </a:pPr>
            <a:endParaRPr lang="en-GB" sz="2700" dirty="0"/>
          </a:p>
          <a:p>
            <a:r>
              <a:rPr lang="en-GB" sz="2700" dirty="0"/>
              <a:t>Policy synergy</a:t>
            </a:r>
          </a:p>
          <a:p>
            <a:pPr marL="0" indent="0">
              <a:buNone/>
            </a:pPr>
            <a:r>
              <a:rPr lang="en-GB" sz="2700" dirty="0"/>
              <a:t>The added value to new perspectives and innovative solutions that can be created by the coming together of partners with different cultures and perspectives</a:t>
            </a:r>
          </a:p>
        </p:txBody>
      </p:sp>
      <p:sp>
        <p:nvSpPr>
          <p:cNvPr id="4" name="Date Placeholder 3">
            <a:extLst>
              <a:ext uri="{FF2B5EF4-FFF2-40B4-BE49-F238E27FC236}">
                <a16:creationId xmlns:a16="http://schemas.microsoft.com/office/drawing/2014/main" id="{8F7AE140-CC2C-76DE-3736-44A482B3C828}"/>
              </a:ext>
            </a:extLst>
          </p:cNvPr>
          <p:cNvSpPr>
            <a:spLocks noGrp="1"/>
          </p:cNvSpPr>
          <p:nvPr>
            <p:ph type="dt" sz="half" idx="10"/>
          </p:nvPr>
        </p:nvSpPr>
        <p:spPr/>
        <p:txBody>
          <a:bodyPr/>
          <a:lstStyle/>
          <a:p>
            <a:pPr>
              <a:defRPr/>
            </a:pPr>
            <a:fld id="{5F6C42B4-4545-4B0B-8922-C1BEB82246AC}" type="datetime1">
              <a:rPr lang="en-GB" altLang="en-US" smtClean="0"/>
              <a:pPr>
                <a:defRPr/>
              </a:pPr>
              <a:t>06/02/2026</a:t>
            </a:fld>
            <a:endParaRPr lang="en-GB" altLang="en-US" dirty="0"/>
          </a:p>
        </p:txBody>
      </p:sp>
      <p:sp>
        <p:nvSpPr>
          <p:cNvPr id="5" name="Slide Number Placeholder 4">
            <a:extLst>
              <a:ext uri="{FF2B5EF4-FFF2-40B4-BE49-F238E27FC236}">
                <a16:creationId xmlns:a16="http://schemas.microsoft.com/office/drawing/2014/main" id="{33869D6B-5964-060B-727D-2743B7BDCB11}"/>
              </a:ext>
            </a:extLst>
          </p:cNvPr>
          <p:cNvSpPr>
            <a:spLocks noGrp="1"/>
          </p:cNvSpPr>
          <p:nvPr>
            <p:ph type="sldNum" sz="quarter" idx="12"/>
          </p:nvPr>
        </p:nvSpPr>
        <p:spPr/>
        <p:txBody>
          <a:bodyPr/>
          <a:lstStyle/>
          <a:p>
            <a:pPr>
              <a:defRPr/>
            </a:pPr>
            <a:fld id="{CD2646EA-3FBA-4312-AF5F-311BA8B2DFAE}" type="slidenum">
              <a:rPr lang="en-GB" altLang="en-US" smtClean="0"/>
              <a:pPr>
                <a:defRPr/>
              </a:pPr>
              <a:t>29</a:t>
            </a:fld>
            <a:endParaRPr lang="en-GB" altLang="en-US"/>
          </a:p>
        </p:txBody>
      </p:sp>
    </p:spTree>
    <p:extLst>
      <p:ext uri="{BB962C8B-B14F-4D97-AF65-F5344CB8AC3E}">
        <p14:creationId xmlns:p14="http://schemas.microsoft.com/office/powerpoint/2010/main" val="39819874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8D4DB066-B60B-9E05-5247-20DF07C5BC80}"/>
              </a:ext>
            </a:extLst>
          </p:cNvPr>
          <p:cNvSpPr>
            <a:spLocks noGrp="1"/>
          </p:cNvSpPr>
          <p:nvPr>
            <p:ph type="dt" sz="half" idx="10"/>
          </p:nvPr>
        </p:nvSpPr>
        <p:spPr/>
        <p:txBody>
          <a:bodyPr/>
          <a:lstStyle/>
          <a:p>
            <a:pPr>
              <a:defRPr/>
            </a:pPr>
            <a:fld id="{5F6C42B4-4545-4B0B-8922-C1BEB82246AC}" type="datetime1">
              <a:rPr lang="en-GB" altLang="en-US" smtClean="0"/>
              <a:pPr>
                <a:defRPr/>
              </a:pPr>
              <a:t>06/02/2026</a:t>
            </a:fld>
            <a:endParaRPr lang="en-GB" altLang="en-US" dirty="0"/>
          </a:p>
        </p:txBody>
      </p:sp>
      <p:sp>
        <p:nvSpPr>
          <p:cNvPr id="5" name="Slide Number Placeholder 4">
            <a:extLst>
              <a:ext uri="{FF2B5EF4-FFF2-40B4-BE49-F238E27FC236}">
                <a16:creationId xmlns:a16="http://schemas.microsoft.com/office/drawing/2014/main" id="{3CD4DF56-B14E-8F6C-1042-0C0C9B400481}"/>
              </a:ext>
            </a:extLst>
          </p:cNvPr>
          <p:cNvSpPr>
            <a:spLocks noGrp="1"/>
          </p:cNvSpPr>
          <p:nvPr>
            <p:ph type="sldNum" sz="quarter" idx="12"/>
          </p:nvPr>
        </p:nvSpPr>
        <p:spPr/>
        <p:txBody>
          <a:bodyPr/>
          <a:lstStyle/>
          <a:p>
            <a:pPr>
              <a:defRPr/>
            </a:pPr>
            <a:fld id="{CD2646EA-3FBA-4312-AF5F-311BA8B2DFAE}" type="slidenum">
              <a:rPr lang="en-GB" altLang="en-US" smtClean="0"/>
              <a:pPr>
                <a:defRPr/>
              </a:pPr>
              <a:t>30</a:t>
            </a:fld>
            <a:endParaRPr lang="en-GB" altLang="en-US"/>
          </a:p>
        </p:txBody>
      </p:sp>
      <p:pic>
        <p:nvPicPr>
          <p:cNvPr id="7" name="Picture 6">
            <a:extLst>
              <a:ext uri="{FF2B5EF4-FFF2-40B4-BE49-F238E27FC236}">
                <a16:creationId xmlns:a16="http://schemas.microsoft.com/office/drawing/2014/main" id="{5944440D-E1E9-2DFB-AA13-652509E3D77C}"/>
              </a:ext>
            </a:extLst>
          </p:cNvPr>
          <p:cNvPicPr>
            <a:picLocks noChangeAspect="1"/>
          </p:cNvPicPr>
          <p:nvPr/>
        </p:nvPicPr>
        <p:blipFill rotWithShape="1">
          <a:blip r:embed="rId2"/>
          <a:srcRect l="20075" t="24800" r="27951" b="27600"/>
          <a:stretch/>
        </p:blipFill>
        <p:spPr>
          <a:xfrm>
            <a:off x="145457" y="836712"/>
            <a:ext cx="8176218" cy="4212000"/>
          </a:xfrm>
          <a:prstGeom prst="rect">
            <a:avLst/>
          </a:prstGeom>
        </p:spPr>
      </p:pic>
    </p:spTree>
    <p:extLst>
      <p:ext uri="{BB962C8B-B14F-4D97-AF65-F5344CB8AC3E}">
        <p14:creationId xmlns:p14="http://schemas.microsoft.com/office/powerpoint/2010/main" val="156173880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ECCFD-4AA4-5860-C6EC-C5C6B728AD7A}"/>
              </a:ext>
            </a:extLst>
          </p:cNvPr>
          <p:cNvSpPr>
            <a:spLocks noGrp="1"/>
          </p:cNvSpPr>
          <p:nvPr>
            <p:ph type="title"/>
          </p:nvPr>
        </p:nvSpPr>
        <p:spPr/>
        <p:txBody>
          <a:bodyPr/>
          <a:lstStyle/>
          <a:p>
            <a:r>
              <a:rPr lang="en-GB" sz="3500" b="1" dirty="0">
                <a:latin typeface="Arial" panose="020B0604020202020204" pitchFamily="34" charset="0"/>
                <a:cs typeface="Arial" panose="020B0604020202020204" pitchFamily="34" charset="0"/>
              </a:rPr>
              <a:t>Case study </a:t>
            </a:r>
            <a:br>
              <a:rPr lang="en-GB" dirty="0"/>
            </a:br>
            <a:r>
              <a:rPr lang="en-GB" sz="3000" i="1" dirty="0"/>
              <a:t>Care Trust</a:t>
            </a:r>
          </a:p>
        </p:txBody>
      </p:sp>
      <p:sp>
        <p:nvSpPr>
          <p:cNvPr id="3" name="Content Placeholder 2">
            <a:extLst>
              <a:ext uri="{FF2B5EF4-FFF2-40B4-BE49-F238E27FC236}">
                <a16:creationId xmlns:a16="http://schemas.microsoft.com/office/drawing/2014/main" id="{819745F0-7391-09CA-6B03-7FBB19CA574A}"/>
              </a:ext>
            </a:extLst>
          </p:cNvPr>
          <p:cNvSpPr>
            <a:spLocks noGrp="1"/>
          </p:cNvSpPr>
          <p:nvPr>
            <p:ph idx="1"/>
          </p:nvPr>
        </p:nvSpPr>
        <p:spPr/>
        <p:txBody>
          <a:bodyPr/>
          <a:lstStyle/>
          <a:p>
            <a:r>
              <a:rPr lang="en-GB" dirty="0"/>
              <a:t>A Care Trust searched for the benefits of policy synergy but became too concerned with maintaining peaceful partnership relationships which as a consequence stifled potential more innovative approaches for the sake of continuity.</a:t>
            </a:r>
          </a:p>
        </p:txBody>
      </p:sp>
      <p:sp>
        <p:nvSpPr>
          <p:cNvPr id="4" name="Date Placeholder 3">
            <a:extLst>
              <a:ext uri="{FF2B5EF4-FFF2-40B4-BE49-F238E27FC236}">
                <a16:creationId xmlns:a16="http://schemas.microsoft.com/office/drawing/2014/main" id="{B6EC704A-1EE1-8261-2DED-47CF18BD732B}"/>
              </a:ext>
            </a:extLst>
          </p:cNvPr>
          <p:cNvSpPr>
            <a:spLocks noGrp="1"/>
          </p:cNvSpPr>
          <p:nvPr>
            <p:ph type="dt" sz="half" idx="10"/>
          </p:nvPr>
        </p:nvSpPr>
        <p:spPr/>
        <p:txBody>
          <a:bodyPr/>
          <a:lstStyle/>
          <a:p>
            <a:pPr>
              <a:defRPr/>
            </a:pPr>
            <a:fld id="{5F6C42B4-4545-4B0B-8922-C1BEB82246AC}" type="datetime1">
              <a:rPr lang="en-GB" altLang="en-US" smtClean="0"/>
              <a:pPr>
                <a:defRPr/>
              </a:pPr>
              <a:t>06/02/2026</a:t>
            </a:fld>
            <a:endParaRPr lang="en-GB" altLang="en-US" dirty="0"/>
          </a:p>
        </p:txBody>
      </p:sp>
      <p:sp>
        <p:nvSpPr>
          <p:cNvPr id="5" name="Slide Number Placeholder 4">
            <a:extLst>
              <a:ext uri="{FF2B5EF4-FFF2-40B4-BE49-F238E27FC236}">
                <a16:creationId xmlns:a16="http://schemas.microsoft.com/office/drawing/2014/main" id="{A0556E88-6B96-E614-8316-F5B2D1932BE5}"/>
              </a:ext>
            </a:extLst>
          </p:cNvPr>
          <p:cNvSpPr>
            <a:spLocks noGrp="1"/>
          </p:cNvSpPr>
          <p:nvPr>
            <p:ph type="sldNum" sz="quarter" idx="12"/>
          </p:nvPr>
        </p:nvSpPr>
        <p:spPr/>
        <p:txBody>
          <a:bodyPr/>
          <a:lstStyle/>
          <a:p>
            <a:pPr>
              <a:defRPr/>
            </a:pPr>
            <a:fld id="{CD2646EA-3FBA-4312-AF5F-311BA8B2DFAE}" type="slidenum">
              <a:rPr lang="en-GB" altLang="en-US" smtClean="0"/>
              <a:pPr>
                <a:defRPr/>
              </a:pPr>
              <a:t>31</a:t>
            </a:fld>
            <a:endParaRPr lang="en-GB" altLang="en-US"/>
          </a:p>
        </p:txBody>
      </p:sp>
    </p:spTree>
    <p:extLst>
      <p:ext uri="{BB962C8B-B14F-4D97-AF65-F5344CB8AC3E}">
        <p14:creationId xmlns:p14="http://schemas.microsoft.com/office/powerpoint/2010/main" val="308090669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9E2D2-B08A-A086-58A1-E8F59FBC9440}"/>
              </a:ext>
            </a:extLst>
          </p:cNvPr>
          <p:cNvSpPr>
            <a:spLocks noGrp="1"/>
          </p:cNvSpPr>
          <p:nvPr>
            <p:ph type="title"/>
          </p:nvPr>
        </p:nvSpPr>
        <p:spPr>
          <a:xfrm>
            <a:off x="489992" y="83921"/>
            <a:ext cx="8229600" cy="1143000"/>
          </a:xfrm>
        </p:spPr>
        <p:txBody>
          <a:bodyPr/>
          <a:lstStyle/>
          <a:p>
            <a:r>
              <a:rPr lang="en-GB" sz="3500" b="1" dirty="0">
                <a:latin typeface="Arial" panose="020B0604020202020204" pitchFamily="34" charset="0"/>
                <a:cs typeface="Arial" panose="020B0604020202020204" pitchFamily="34" charset="0"/>
              </a:rPr>
              <a:t>Mackintosh’s ‘transformation’ (1992)</a:t>
            </a:r>
          </a:p>
        </p:txBody>
      </p:sp>
      <p:sp>
        <p:nvSpPr>
          <p:cNvPr id="3" name="Content Placeholder 2">
            <a:extLst>
              <a:ext uri="{FF2B5EF4-FFF2-40B4-BE49-F238E27FC236}">
                <a16:creationId xmlns:a16="http://schemas.microsoft.com/office/drawing/2014/main" id="{3DFBEFCE-4A38-C66F-F628-8DAD986C6673}"/>
              </a:ext>
            </a:extLst>
          </p:cNvPr>
          <p:cNvSpPr>
            <a:spLocks noGrp="1"/>
          </p:cNvSpPr>
          <p:nvPr>
            <p:ph idx="1"/>
          </p:nvPr>
        </p:nvSpPr>
        <p:spPr>
          <a:xfrm>
            <a:off x="489992" y="1226921"/>
            <a:ext cx="8229600" cy="3917032"/>
          </a:xfrm>
        </p:spPr>
        <p:txBody>
          <a:bodyPr/>
          <a:lstStyle/>
          <a:p>
            <a:pPr marL="0" indent="0">
              <a:buNone/>
            </a:pPr>
            <a:r>
              <a:rPr lang="en-GB" sz="2800" dirty="0"/>
              <a:t>Different things can happen based on the balance of power</a:t>
            </a:r>
          </a:p>
          <a:p>
            <a:r>
              <a:rPr lang="en-GB" sz="2800" i="1" dirty="0"/>
              <a:t>Uni-directional transformation</a:t>
            </a:r>
          </a:p>
          <a:p>
            <a:pPr marL="0" indent="0">
              <a:buNone/>
            </a:pPr>
            <a:r>
              <a:rPr lang="en-GB" sz="2800" dirty="0"/>
              <a:t>Unequal power leads to the powerful partner trying to change the weaker partner, reluctantly changing against its will.</a:t>
            </a:r>
          </a:p>
          <a:p>
            <a:r>
              <a:rPr lang="en-GB" sz="2800" i="1" dirty="0"/>
              <a:t>Mutual transformation</a:t>
            </a:r>
          </a:p>
          <a:p>
            <a:pPr marL="0" indent="0">
              <a:buNone/>
            </a:pPr>
            <a:r>
              <a:rPr lang="en-GB" sz="2800" dirty="0"/>
              <a:t>All partners accept the need for change, learn from each other, differences begin the reduce.</a:t>
            </a:r>
          </a:p>
        </p:txBody>
      </p:sp>
      <p:sp>
        <p:nvSpPr>
          <p:cNvPr id="4" name="Date Placeholder 3">
            <a:extLst>
              <a:ext uri="{FF2B5EF4-FFF2-40B4-BE49-F238E27FC236}">
                <a16:creationId xmlns:a16="http://schemas.microsoft.com/office/drawing/2014/main" id="{D27F377E-0B12-B449-2991-3D5E3355AF10}"/>
              </a:ext>
            </a:extLst>
          </p:cNvPr>
          <p:cNvSpPr>
            <a:spLocks noGrp="1"/>
          </p:cNvSpPr>
          <p:nvPr>
            <p:ph type="dt" sz="half" idx="10"/>
          </p:nvPr>
        </p:nvSpPr>
        <p:spPr/>
        <p:txBody>
          <a:bodyPr/>
          <a:lstStyle/>
          <a:p>
            <a:pPr>
              <a:defRPr/>
            </a:pPr>
            <a:fld id="{5F6C42B4-4545-4B0B-8922-C1BEB82246AC}" type="datetime1">
              <a:rPr lang="en-GB" altLang="en-US" smtClean="0"/>
              <a:pPr>
                <a:defRPr/>
              </a:pPr>
              <a:t>06/02/2026</a:t>
            </a:fld>
            <a:endParaRPr lang="en-GB" altLang="en-US" dirty="0"/>
          </a:p>
        </p:txBody>
      </p:sp>
      <p:sp>
        <p:nvSpPr>
          <p:cNvPr id="5" name="Slide Number Placeholder 4">
            <a:extLst>
              <a:ext uri="{FF2B5EF4-FFF2-40B4-BE49-F238E27FC236}">
                <a16:creationId xmlns:a16="http://schemas.microsoft.com/office/drawing/2014/main" id="{C1255129-62E4-33D3-39A5-BFA22F54D786}"/>
              </a:ext>
            </a:extLst>
          </p:cNvPr>
          <p:cNvSpPr>
            <a:spLocks noGrp="1"/>
          </p:cNvSpPr>
          <p:nvPr>
            <p:ph type="sldNum" sz="quarter" idx="12"/>
          </p:nvPr>
        </p:nvSpPr>
        <p:spPr/>
        <p:txBody>
          <a:bodyPr/>
          <a:lstStyle/>
          <a:p>
            <a:pPr>
              <a:defRPr/>
            </a:pPr>
            <a:fld id="{CD2646EA-3FBA-4312-AF5F-311BA8B2DFAE}" type="slidenum">
              <a:rPr lang="en-GB" altLang="en-US" smtClean="0"/>
              <a:pPr>
                <a:defRPr/>
              </a:pPr>
              <a:t>32</a:t>
            </a:fld>
            <a:endParaRPr lang="en-GB" altLang="en-US"/>
          </a:p>
        </p:txBody>
      </p:sp>
    </p:spTree>
    <p:extLst>
      <p:ext uri="{BB962C8B-B14F-4D97-AF65-F5344CB8AC3E}">
        <p14:creationId xmlns:p14="http://schemas.microsoft.com/office/powerpoint/2010/main" val="14192457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93111BAA-7FF4-7F99-D40D-49945152066E}"/>
              </a:ext>
            </a:extLst>
          </p:cNvPr>
          <p:cNvSpPr>
            <a:spLocks noGrp="1"/>
          </p:cNvSpPr>
          <p:nvPr>
            <p:ph type="dt" sz="half" idx="10"/>
          </p:nvPr>
        </p:nvSpPr>
        <p:spPr/>
        <p:txBody>
          <a:bodyPr/>
          <a:lstStyle/>
          <a:p>
            <a:pPr>
              <a:defRPr/>
            </a:pPr>
            <a:fld id="{5F6C42B4-4545-4B0B-8922-C1BEB82246AC}" type="datetime1">
              <a:rPr lang="en-GB" altLang="en-US" smtClean="0"/>
              <a:pPr>
                <a:defRPr/>
              </a:pPr>
              <a:t>06/02/2026</a:t>
            </a:fld>
            <a:endParaRPr lang="en-GB" altLang="en-US" dirty="0"/>
          </a:p>
        </p:txBody>
      </p:sp>
      <p:sp>
        <p:nvSpPr>
          <p:cNvPr id="5" name="Slide Number Placeholder 4">
            <a:extLst>
              <a:ext uri="{FF2B5EF4-FFF2-40B4-BE49-F238E27FC236}">
                <a16:creationId xmlns:a16="http://schemas.microsoft.com/office/drawing/2014/main" id="{28AA0FE6-B03F-5039-FA7C-0582DA806662}"/>
              </a:ext>
            </a:extLst>
          </p:cNvPr>
          <p:cNvSpPr>
            <a:spLocks noGrp="1"/>
          </p:cNvSpPr>
          <p:nvPr>
            <p:ph type="sldNum" sz="quarter" idx="12"/>
          </p:nvPr>
        </p:nvSpPr>
        <p:spPr/>
        <p:txBody>
          <a:bodyPr/>
          <a:lstStyle/>
          <a:p>
            <a:pPr>
              <a:defRPr/>
            </a:pPr>
            <a:fld id="{CD2646EA-3FBA-4312-AF5F-311BA8B2DFAE}" type="slidenum">
              <a:rPr lang="en-GB" altLang="en-US" smtClean="0"/>
              <a:pPr>
                <a:defRPr/>
              </a:pPr>
              <a:t>33</a:t>
            </a:fld>
            <a:endParaRPr lang="en-GB" altLang="en-US"/>
          </a:p>
        </p:txBody>
      </p:sp>
      <p:pic>
        <p:nvPicPr>
          <p:cNvPr id="7" name="Picture 6">
            <a:extLst>
              <a:ext uri="{FF2B5EF4-FFF2-40B4-BE49-F238E27FC236}">
                <a16:creationId xmlns:a16="http://schemas.microsoft.com/office/drawing/2014/main" id="{CD036F20-89FA-E87D-4FB5-CA49D2B92246}"/>
              </a:ext>
            </a:extLst>
          </p:cNvPr>
          <p:cNvPicPr>
            <a:picLocks noChangeAspect="1"/>
          </p:cNvPicPr>
          <p:nvPr/>
        </p:nvPicPr>
        <p:blipFill rotWithShape="1">
          <a:blip r:embed="rId2"/>
          <a:srcRect l="24013" t="17801" r="22438" b="22000"/>
          <a:stretch/>
        </p:blipFill>
        <p:spPr>
          <a:xfrm>
            <a:off x="736600" y="404664"/>
            <a:ext cx="7742500" cy="4896000"/>
          </a:xfrm>
          <a:prstGeom prst="rect">
            <a:avLst/>
          </a:prstGeom>
        </p:spPr>
      </p:pic>
    </p:spTree>
    <p:extLst>
      <p:ext uri="{BB962C8B-B14F-4D97-AF65-F5344CB8AC3E}">
        <p14:creationId xmlns:p14="http://schemas.microsoft.com/office/powerpoint/2010/main" val="206158536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5FE194-5636-6428-4E2B-C7CDEA050639}"/>
              </a:ext>
            </a:extLst>
          </p:cNvPr>
          <p:cNvSpPr>
            <a:spLocks noGrp="1"/>
          </p:cNvSpPr>
          <p:nvPr>
            <p:ph type="title"/>
          </p:nvPr>
        </p:nvSpPr>
        <p:spPr>
          <a:xfrm>
            <a:off x="323528" y="95300"/>
            <a:ext cx="8229600" cy="1143000"/>
          </a:xfrm>
        </p:spPr>
        <p:txBody>
          <a:bodyPr/>
          <a:lstStyle/>
          <a:p>
            <a:r>
              <a:rPr lang="en-GB" sz="3500" b="1" dirty="0">
                <a:latin typeface="Arial" panose="020B0604020202020204" pitchFamily="34" charset="0"/>
                <a:cs typeface="Arial" panose="020B0604020202020204" pitchFamily="34" charset="0"/>
              </a:rPr>
              <a:t>Case study</a:t>
            </a:r>
            <a:br>
              <a:rPr lang="en-GB" dirty="0"/>
            </a:br>
            <a:r>
              <a:rPr lang="en-GB" sz="3000" dirty="0"/>
              <a:t>Social Care</a:t>
            </a:r>
          </a:p>
        </p:txBody>
      </p:sp>
      <p:sp>
        <p:nvSpPr>
          <p:cNvPr id="3" name="Content Placeholder 2">
            <a:extLst>
              <a:ext uri="{FF2B5EF4-FFF2-40B4-BE49-F238E27FC236}">
                <a16:creationId xmlns:a16="http://schemas.microsoft.com/office/drawing/2014/main" id="{96BADAA2-BA3B-A5DB-F07F-C94922791C52}"/>
              </a:ext>
            </a:extLst>
          </p:cNvPr>
          <p:cNvSpPr>
            <a:spLocks noGrp="1"/>
          </p:cNvSpPr>
          <p:nvPr>
            <p:ph idx="1"/>
          </p:nvPr>
        </p:nvSpPr>
        <p:spPr>
          <a:xfrm>
            <a:off x="291006" y="1577777"/>
            <a:ext cx="8229600" cy="4464496"/>
          </a:xfrm>
        </p:spPr>
        <p:txBody>
          <a:bodyPr/>
          <a:lstStyle/>
          <a:p>
            <a:pPr marL="0" indent="0" algn="just">
              <a:buNone/>
            </a:pPr>
            <a:r>
              <a:rPr lang="en-GB" sz="2000" b="0" i="0" dirty="0">
                <a:effectLst/>
                <a:latin typeface="Open Sans" panose="020B0606030504020204" pitchFamily="34" charset="0"/>
              </a:rPr>
              <a:t>The youth services in Banbridge and </a:t>
            </a:r>
            <a:r>
              <a:rPr lang="en-GB" sz="2000" b="0" i="0" dirty="0" err="1">
                <a:effectLst/>
                <a:latin typeface="Open Sans" panose="020B0606030504020204" pitchFamily="34" charset="0"/>
              </a:rPr>
              <a:t>Craigon</a:t>
            </a:r>
            <a:r>
              <a:rPr lang="en-GB" sz="2000" b="0" i="0" dirty="0">
                <a:effectLst/>
                <a:latin typeface="Open Sans" panose="020B0606030504020204" pitchFamily="34" charset="0"/>
              </a:rPr>
              <a:t> searched for the benefits of mutual transformation while offering integrated Community Social Work services to adolescents (12-18yrs) and their families/carers. </a:t>
            </a:r>
          </a:p>
          <a:p>
            <a:pPr algn="just"/>
            <a:r>
              <a:rPr lang="en-GB" sz="2000" b="0" i="0" dirty="0">
                <a:effectLst/>
                <a:latin typeface="Open Sans" panose="020B0606030504020204" pitchFamily="34" charset="0"/>
              </a:rPr>
              <a:t>Their approaches in terms of individual, group and community development aimed at maintaining home placements; improved relationships and emotional wellbeing; increased personal development and prevention of offending. </a:t>
            </a:r>
          </a:p>
          <a:p>
            <a:pPr algn="just"/>
            <a:r>
              <a:rPr lang="en-GB" sz="2000" b="0" i="0" dirty="0">
                <a:effectLst/>
                <a:latin typeface="Open Sans" panose="020B0606030504020204" pitchFamily="34" charset="0"/>
              </a:rPr>
              <a:t>Young people willingly engaged with the services and the Young People Plan on a voluntary basis. Involved </a:t>
            </a:r>
            <a:r>
              <a:rPr lang="en-GB" sz="2000" dirty="0">
                <a:latin typeface="Open Sans" panose="020B0606030504020204" pitchFamily="34" charset="0"/>
              </a:rPr>
              <a:t>social workers across services were equipped to safeg</a:t>
            </a:r>
            <a:r>
              <a:rPr lang="en-GB" sz="2000" b="0" i="0" dirty="0">
                <a:effectLst/>
                <a:latin typeface="Open Sans" panose="020B0606030504020204" pitchFamily="34" charset="0"/>
              </a:rPr>
              <a:t>uarding processes and ensure that, risks were identified and reported and responded to as appropriate.</a:t>
            </a:r>
          </a:p>
          <a:p>
            <a:pPr marL="0" indent="0">
              <a:buNone/>
            </a:pPr>
            <a:endParaRPr lang="en-GB" sz="2000" dirty="0"/>
          </a:p>
        </p:txBody>
      </p:sp>
      <p:sp>
        <p:nvSpPr>
          <p:cNvPr id="4" name="Date Placeholder 3">
            <a:extLst>
              <a:ext uri="{FF2B5EF4-FFF2-40B4-BE49-F238E27FC236}">
                <a16:creationId xmlns:a16="http://schemas.microsoft.com/office/drawing/2014/main" id="{C7B8F814-B082-F63F-15DA-C6AB918A411A}"/>
              </a:ext>
            </a:extLst>
          </p:cNvPr>
          <p:cNvSpPr>
            <a:spLocks noGrp="1"/>
          </p:cNvSpPr>
          <p:nvPr>
            <p:ph type="dt" sz="half" idx="10"/>
          </p:nvPr>
        </p:nvSpPr>
        <p:spPr/>
        <p:txBody>
          <a:bodyPr/>
          <a:lstStyle/>
          <a:p>
            <a:pPr>
              <a:defRPr/>
            </a:pPr>
            <a:fld id="{5F6C42B4-4545-4B0B-8922-C1BEB82246AC}" type="datetime1">
              <a:rPr lang="en-GB" altLang="en-US" smtClean="0"/>
              <a:pPr>
                <a:defRPr/>
              </a:pPr>
              <a:t>06/02/2026</a:t>
            </a:fld>
            <a:endParaRPr lang="en-GB" altLang="en-US" dirty="0"/>
          </a:p>
        </p:txBody>
      </p:sp>
      <p:sp>
        <p:nvSpPr>
          <p:cNvPr id="5" name="Slide Number Placeholder 4">
            <a:extLst>
              <a:ext uri="{FF2B5EF4-FFF2-40B4-BE49-F238E27FC236}">
                <a16:creationId xmlns:a16="http://schemas.microsoft.com/office/drawing/2014/main" id="{FD012276-DDC4-FCBA-CD1F-E04DD3E3B57B}"/>
              </a:ext>
            </a:extLst>
          </p:cNvPr>
          <p:cNvSpPr>
            <a:spLocks noGrp="1"/>
          </p:cNvSpPr>
          <p:nvPr>
            <p:ph type="sldNum" sz="quarter" idx="12"/>
          </p:nvPr>
        </p:nvSpPr>
        <p:spPr/>
        <p:txBody>
          <a:bodyPr/>
          <a:lstStyle/>
          <a:p>
            <a:pPr>
              <a:defRPr/>
            </a:pPr>
            <a:fld id="{CD2646EA-3FBA-4312-AF5F-311BA8B2DFAE}" type="slidenum">
              <a:rPr lang="en-GB" altLang="en-US" smtClean="0"/>
              <a:pPr>
                <a:defRPr/>
              </a:pPr>
              <a:t>34</a:t>
            </a:fld>
            <a:endParaRPr lang="en-GB" altLang="en-US"/>
          </a:p>
        </p:txBody>
      </p:sp>
    </p:spTree>
    <p:extLst>
      <p:ext uri="{BB962C8B-B14F-4D97-AF65-F5344CB8AC3E}">
        <p14:creationId xmlns:p14="http://schemas.microsoft.com/office/powerpoint/2010/main" val="306552209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D3AEF674-26B4-469F-DDCD-F8D27010ACE1}"/>
              </a:ext>
            </a:extLst>
          </p:cNvPr>
          <p:cNvSpPr>
            <a:spLocks noGrp="1"/>
          </p:cNvSpPr>
          <p:nvPr>
            <p:ph type="title"/>
          </p:nvPr>
        </p:nvSpPr>
        <p:spPr/>
        <p:txBody>
          <a:bodyPr/>
          <a:lstStyle/>
          <a:p>
            <a:r>
              <a:rPr lang="en-GB" altLang="en-US" sz="3500" b="1" dirty="0">
                <a:latin typeface="Arial" panose="020B0604020202020204" pitchFamily="34" charset="0"/>
                <a:cs typeface="Arial" panose="020B0604020202020204" pitchFamily="34" charset="0"/>
              </a:rPr>
              <a:t>Approach to partnership working (1)</a:t>
            </a:r>
          </a:p>
        </p:txBody>
      </p:sp>
      <p:sp>
        <p:nvSpPr>
          <p:cNvPr id="3" name="Content Placeholder 2">
            <a:extLst>
              <a:ext uri="{FF2B5EF4-FFF2-40B4-BE49-F238E27FC236}">
                <a16:creationId xmlns:a16="http://schemas.microsoft.com/office/drawing/2014/main" id="{56D4F08D-60BE-84A1-E510-637A808257B0}"/>
              </a:ext>
            </a:extLst>
          </p:cNvPr>
          <p:cNvSpPr>
            <a:spLocks noGrp="1"/>
          </p:cNvSpPr>
          <p:nvPr>
            <p:ph idx="1"/>
          </p:nvPr>
        </p:nvSpPr>
        <p:spPr>
          <a:xfrm>
            <a:off x="457200" y="1600200"/>
            <a:ext cx="8229600" cy="4205064"/>
          </a:xfrm>
        </p:spPr>
        <p:txBody>
          <a:bodyPr/>
          <a:lstStyle/>
          <a:p>
            <a:pPr>
              <a:defRPr/>
            </a:pPr>
            <a:endParaRPr lang="en-GB" dirty="0"/>
          </a:p>
          <a:p>
            <a:pPr>
              <a:defRPr/>
            </a:pPr>
            <a:endParaRPr lang="en-GB" dirty="0"/>
          </a:p>
          <a:p>
            <a:pPr>
              <a:defRPr/>
            </a:pPr>
            <a:endParaRPr lang="en-GB" dirty="0"/>
          </a:p>
          <a:p>
            <a:pPr>
              <a:defRPr/>
            </a:pPr>
            <a:endParaRPr lang="en-GB" dirty="0"/>
          </a:p>
          <a:p>
            <a:pPr>
              <a:defRPr/>
            </a:pPr>
            <a:endParaRPr lang="en-GB" dirty="0"/>
          </a:p>
          <a:p>
            <a:pPr marL="0" indent="0">
              <a:buFont typeface="Arial" panose="020B0604020202020204" pitchFamily="34" charset="0"/>
              <a:buNone/>
              <a:defRPr/>
            </a:pPr>
            <a:endParaRPr lang="en-GB" sz="2200" i="1" dirty="0"/>
          </a:p>
          <a:p>
            <a:pPr marL="0" indent="0">
              <a:buFont typeface="Arial" panose="020B0604020202020204" pitchFamily="34" charset="0"/>
              <a:buNone/>
              <a:defRPr/>
            </a:pPr>
            <a:r>
              <a:rPr lang="en-GB" sz="2200" i="1" dirty="0"/>
              <a:t>The buyer-supplier strategic perceptions grid (Glasby &amp; Dickenson, 2014)</a:t>
            </a:r>
          </a:p>
        </p:txBody>
      </p:sp>
      <p:sp>
        <p:nvSpPr>
          <p:cNvPr id="4" name="Date Placeholder 3">
            <a:extLst>
              <a:ext uri="{FF2B5EF4-FFF2-40B4-BE49-F238E27FC236}">
                <a16:creationId xmlns:a16="http://schemas.microsoft.com/office/drawing/2014/main" id="{51F530E8-6052-047A-4149-CA0069697890}"/>
              </a:ext>
            </a:extLst>
          </p:cNvPr>
          <p:cNvSpPr>
            <a:spLocks noGrp="1"/>
          </p:cNvSpPr>
          <p:nvPr>
            <p:ph type="dt" sz="quarter" idx="10"/>
          </p:nvPr>
        </p:nvSpPr>
        <p:spPr/>
        <p:txBody>
          <a:bodyPr/>
          <a:lstStyle/>
          <a:p>
            <a:pPr>
              <a:defRPr/>
            </a:pPr>
            <a:fld id="{B0F4EA53-DAB4-4B12-893E-CC974D2B91F8}" type="datetime1">
              <a:rPr lang="en-GB" altLang="en-US" smtClean="0"/>
              <a:pPr>
                <a:defRPr/>
              </a:pPr>
              <a:t>06/02/2026</a:t>
            </a:fld>
            <a:endParaRPr lang="en-GB" altLang="en-US" dirty="0"/>
          </a:p>
        </p:txBody>
      </p:sp>
      <p:sp>
        <p:nvSpPr>
          <p:cNvPr id="26629" name="Slide Number Placeholder 4">
            <a:extLst>
              <a:ext uri="{FF2B5EF4-FFF2-40B4-BE49-F238E27FC236}">
                <a16:creationId xmlns:a16="http://schemas.microsoft.com/office/drawing/2014/main" id="{D9771FDE-4EF1-E046-642B-3E93BC6A035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229955D-0B19-4D3E-85BB-4A9AB53CFEF6}" type="slidenum">
              <a:rPr lang="en-GB" altLang="en-US" smtClean="0">
                <a:solidFill>
                  <a:srgbClr val="898989"/>
                </a:solidFill>
                <a:latin typeface="Myriad Pro"/>
              </a:rPr>
              <a:pPr/>
              <a:t>35</a:t>
            </a:fld>
            <a:endParaRPr lang="en-GB" altLang="en-US">
              <a:solidFill>
                <a:srgbClr val="898989"/>
              </a:solidFill>
              <a:latin typeface="Myriad Pro"/>
            </a:endParaRPr>
          </a:p>
        </p:txBody>
      </p:sp>
      <p:pic>
        <p:nvPicPr>
          <p:cNvPr id="26630" name="Picture 7">
            <a:extLst>
              <a:ext uri="{FF2B5EF4-FFF2-40B4-BE49-F238E27FC236}">
                <a16:creationId xmlns:a16="http://schemas.microsoft.com/office/drawing/2014/main" id="{403C2EC2-BD78-FD51-BF4D-114417DBB4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8738" t="22832" r="31888" b="45274"/>
          <a:stretch>
            <a:fillRect/>
          </a:stretch>
        </p:blipFill>
        <p:spPr bwMode="auto">
          <a:xfrm>
            <a:off x="1331640" y="1341437"/>
            <a:ext cx="6798299" cy="36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40A211B4-2AD6-25C8-C02B-B7AF065A8187}"/>
              </a:ext>
            </a:extLst>
          </p:cNvPr>
          <p:cNvSpPr>
            <a:spLocks noGrp="1"/>
          </p:cNvSpPr>
          <p:nvPr>
            <p:ph type="title"/>
          </p:nvPr>
        </p:nvSpPr>
        <p:spPr>
          <a:xfrm>
            <a:off x="457200" y="20638"/>
            <a:ext cx="8229600" cy="1143000"/>
          </a:xfrm>
        </p:spPr>
        <p:txBody>
          <a:bodyPr/>
          <a:lstStyle/>
          <a:p>
            <a:r>
              <a:rPr lang="en-GB" altLang="en-US" sz="3500" b="1" dirty="0">
                <a:latin typeface="Arial" panose="020B0604020202020204" pitchFamily="34" charset="0"/>
                <a:cs typeface="Arial" panose="020B0604020202020204" pitchFamily="34" charset="0"/>
              </a:rPr>
              <a:t>Approach to partnership working (2)</a:t>
            </a:r>
            <a:endParaRPr lang="en-GB" altLang="en-US" sz="3500" dirty="0"/>
          </a:p>
        </p:txBody>
      </p:sp>
      <p:sp>
        <p:nvSpPr>
          <p:cNvPr id="3" name="Content Placeholder 2">
            <a:extLst>
              <a:ext uri="{FF2B5EF4-FFF2-40B4-BE49-F238E27FC236}">
                <a16:creationId xmlns:a16="http://schemas.microsoft.com/office/drawing/2014/main" id="{F78FE5BB-EB4C-9D23-6085-D3F6EEBB58C9}"/>
              </a:ext>
            </a:extLst>
          </p:cNvPr>
          <p:cNvSpPr>
            <a:spLocks noGrp="1"/>
          </p:cNvSpPr>
          <p:nvPr>
            <p:ph idx="1"/>
          </p:nvPr>
        </p:nvSpPr>
        <p:spPr>
          <a:xfrm>
            <a:off x="290513" y="1577975"/>
            <a:ext cx="8229600" cy="3916363"/>
          </a:xfrm>
        </p:spPr>
        <p:txBody>
          <a:bodyPr/>
          <a:lstStyle/>
          <a:p>
            <a:pPr>
              <a:defRPr/>
            </a:pPr>
            <a:endParaRPr lang="en-GB" dirty="0"/>
          </a:p>
          <a:p>
            <a:pPr marL="0" indent="0">
              <a:buFont typeface="Arial" panose="020B0604020202020204" pitchFamily="34" charset="0"/>
              <a:buNone/>
              <a:defRPr/>
            </a:pPr>
            <a:endParaRPr lang="en-GB" dirty="0"/>
          </a:p>
          <a:p>
            <a:pPr>
              <a:defRPr/>
            </a:pPr>
            <a:endParaRPr lang="en-GB" dirty="0"/>
          </a:p>
          <a:p>
            <a:pPr>
              <a:defRPr/>
            </a:pPr>
            <a:endParaRPr lang="en-GB" dirty="0"/>
          </a:p>
          <a:p>
            <a:pPr>
              <a:defRPr/>
            </a:pPr>
            <a:endParaRPr lang="en-GB" dirty="0"/>
          </a:p>
          <a:p>
            <a:pPr>
              <a:defRPr/>
            </a:pPr>
            <a:endParaRPr lang="en-GB" sz="2100" i="1" dirty="0"/>
          </a:p>
          <a:p>
            <a:pPr>
              <a:defRPr/>
            </a:pPr>
            <a:r>
              <a:rPr lang="en-GB" sz="2100" i="1" dirty="0"/>
              <a:t>Optimist, pessimist and realistic approaches to partnership working (Sullivan and </a:t>
            </a:r>
            <a:r>
              <a:rPr lang="en-GB" sz="2100" i="1" dirty="0" err="1"/>
              <a:t>Skelcher</a:t>
            </a:r>
            <a:r>
              <a:rPr lang="en-GB" sz="2100" i="1" dirty="0"/>
              <a:t>, 2002)</a:t>
            </a:r>
          </a:p>
        </p:txBody>
      </p:sp>
      <p:sp>
        <p:nvSpPr>
          <p:cNvPr id="4" name="Date Placeholder 3">
            <a:extLst>
              <a:ext uri="{FF2B5EF4-FFF2-40B4-BE49-F238E27FC236}">
                <a16:creationId xmlns:a16="http://schemas.microsoft.com/office/drawing/2014/main" id="{2D2273BA-0FFB-4A04-28E0-2EF357ACCE3C}"/>
              </a:ext>
            </a:extLst>
          </p:cNvPr>
          <p:cNvSpPr>
            <a:spLocks noGrp="1"/>
          </p:cNvSpPr>
          <p:nvPr>
            <p:ph type="dt" sz="quarter" idx="10"/>
          </p:nvPr>
        </p:nvSpPr>
        <p:spPr/>
        <p:txBody>
          <a:bodyPr/>
          <a:lstStyle/>
          <a:p>
            <a:pPr>
              <a:defRPr/>
            </a:pPr>
            <a:fld id="{B0F4EA53-DAB4-4B12-893E-CC974D2B91F8}" type="datetime1">
              <a:rPr lang="en-GB" altLang="en-US" smtClean="0"/>
              <a:pPr>
                <a:defRPr/>
              </a:pPr>
              <a:t>06/02/2026</a:t>
            </a:fld>
            <a:endParaRPr lang="en-GB" altLang="en-US" dirty="0"/>
          </a:p>
        </p:txBody>
      </p:sp>
      <p:sp>
        <p:nvSpPr>
          <p:cNvPr id="28677" name="Slide Number Placeholder 4">
            <a:extLst>
              <a:ext uri="{FF2B5EF4-FFF2-40B4-BE49-F238E27FC236}">
                <a16:creationId xmlns:a16="http://schemas.microsoft.com/office/drawing/2014/main" id="{BF5100A3-270D-6ABF-D8A9-AA4C2D832B8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9C8393F-46EC-41BE-83CE-1B6B2419F99A}" type="slidenum">
              <a:rPr lang="en-GB" altLang="en-US" smtClean="0">
                <a:solidFill>
                  <a:srgbClr val="898989"/>
                </a:solidFill>
                <a:latin typeface="Myriad Pro"/>
              </a:rPr>
              <a:pPr/>
              <a:t>36</a:t>
            </a:fld>
            <a:endParaRPr lang="en-GB" altLang="en-US">
              <a:solidFill>
                <a:srgbClr val="898989"/>
              </a:solidFill>
              <a:latin typeface="Myriad Pro"/>
            </a:endParaRPr>
          </a:p>
        </p:txBody>
      </p:sp>
      <p:pic>
        <p:nvPicPr>
          <p:cNvPr id="28678" name="Picture 6">
            <a:extLst>
              <a:ext uri="{FF2B5EF4-FFF2-40B4-BE49-F238E27FC236}">
                <a16:creationId xmlns:a16="http://schemas.microsoft.com/office/drawing/2014/main" id="{61B844D5-CFC8-D6BD-E586-D58BF30002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7950" t="30603" r="30313" b="38188"/>
          <a:stretch>
            <a:fillRect/>
          </a:stretch>
        </p:blipFill>
        <p:spPr bwMode="auto">
          <a:xfrm>
            <a:off x="851516" y="1163638"/>
            <a:ext cx="7440967" cy="370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DC075B41-F1E9-78F8-5E6D-CDD022B68EB2}"/>
              </a:ext>
            </a:extLst>
          </p:cNvPr>
          <p:cNvSpPr>
            <a:spLocks noGrp="1"/>
          </p:cNvSpPr>
          <p:nvPr>
            <p:ph type="title"/>
          </p:nvPr>
        </p:nvSpPr>
        <p:spPr/>
        <p:txBody>
          <a:bodyPr/>
          <a:lstStyle/>
          <a:p>
            <a:r>
              <a:rPr lang="en-GB" altLang="en-US" sz="3300" b="1" dirty="0"/>
              <a:t>Framework for whole systems working</a:t>
            </a:r>
            <a:br>
              <a:rPr lang="en-GB" altLang="en-US" sz="3500" dirty="0"/>
            </a:br>
            <a:r>
              <a:rPr lang="en-GB" altLang="en-US" sz="2700" dirty="0"/>
              <a:t>Striking a balance between 8 key areas</a:t>
            </a:r>
          </a:p>
        </p:txBody>
      </p:sp>
      <p:sp>
        <p:nvSpPr>
          <p:cNvPr id="4" name="Date Placeholder 3">
            <a:extLst>
              <a:ext uri="{FF2B5EF4-FFF2-40B4-BE49-F238E27FC236}">
                <a16:creationId xmlns:a16="http://schemas.microsoft.com/office/drawing/2014/main" id="{DB30AF00-9FDB-CCC5-1A49-2121704E4DC8}"/>
              </a:ext>
            </a:extLst>
          </p:cNvPr>
          <p:cNvSpPr>
            <a:spLocks noGrp="1"/>
          </p:cNvSpPr>
          <p:nvPr>
            <p:ph type="dt" sz="half" idx="10"/>
          </p:nvPr>
        </p:nvSpPr>
        <p:spPr/>
        <p:txBody>
          <a:bodyPr/>
          <a:lstStyle/>
          <a:p>
            <a:pPr>
              <a:defRPr/>
            </a:pPr>
            <a:fld id="{B0F4EA53-DAB4-4B12-893E-CC974D2B91F8}" type="datetime1">
              <a:rPr lang="en-GB" altLang="en-US" smtClean="0"/>
              <a:pPr>
                <a:defRPr/>
              </a:pPr>
              <a:t>06/02/2026</a:t>
            </a:fld>
            <a:endParaRPr lang="en-GB" altLang="en-US" dirty="0"/>
          </a:p>
        </p:txBody>
      </p:sp>
      <p:sp>
        <p:nvSpPr>
          <p:cNvPr id="30725" name="Slide Number Placeholder 4">
            <a:extLst>
              <a:ext uri="{FF2B5EF4-FFF2-40B4-BE49-F238E27FC236}">
                <a16:creationId xmlns:a16="http://schemas.microsoft.com/office/drawing/2014/main" id="{BD72EF1A-F026-F358-12E4-442FC6099C7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CF737EB-5440-4DF0-82FD-5B2B0A3C1855}" type="slidenum">
              <a:rPr lang="en-GB" altLang="en-US" smtClean="0">
                <a:solidFill>
                  <a:srgbClr val="898989"/>
                </a:solidFill>
                <a:latin typeface="Myriad Pro"/>
              </a:rPr>
              <a:pPr/>
              <a:t>37</a:t>
            </a:fld>
            <a:endParaRPr lang="en-GB" altLang="en-US">
              <a:solidFill>
                <a:srgbClr val="898989"/>
              </a:solidFill>
              <a:latin typeface="Myriad Pro"/>
            </a:endParaRPr>
          </a:p>
        </p:txBody>
      </p:sp>
      <p:graphicFrame>
        <p:nvGraphicFramePr>
          <p:cNvPr id="9" name="Content Placeholder 8">
            <a:extLst>
              <a:ext uri="{FF2B5EF4-FFF2-40B4-BE49-F238E27FC236}">
                <a16:creationId xmlns:a16="http://schemas.microsoft.com/office/drawing/2014/main" id="{7B4CB7E9-C1A2-A703-A153-5EF66C0553FB}"/>
              </a:ext>
            </a:extLst>
          </p:cNvPr>
          <p:cNvGraphicFramePr>
            <a:graphicFrameLocks noGrp="1"/>
          </p:cNvGraphicFramePr>
          <p:nvPr>
            <p:ph idx="1"/>
            <p:extLst>
              <p:ext uri="{D42A27DB-BD31-4B8C-83A1-F6EECF244321}">
                <p14:modId xmlns:p14="http://schemas.microsoft.com/office/powerpoint/2010/main" val="2101486061"/>
              </p:ext>
            </p:extLst>
          </p:nvPr>
        </p:nvGraphicFramePr>
        <p:xfrm>
          <a:off x="611560" y="1340768"/>
          <a:ext cx="8187984" cy="4529466"/>
        </p:xfrm>
        <a:graphic>
          <a:graphicData uri="http://schemas.openxmlformats.org/drawingml/2006/table">
            <a:tbl>
              <a:tblPr/>
              <a:tblGrid>
                <a:gridCol w="3312368">
                  <a:extLst>
                    <a:ext uri="{9D8B030D-6E8A-4147-A177-3AD203B41FA5}">
                      <a16:colId xmlns:a16="http://schemas.microsoft.com/office/drawing/2014/main" val="53085720"/>
                    </a:ext>
                  </a:extLst>
                </a:gridCol>
                <a:gridCol w="4875616">
                  <a:extLst>
                    <a:ext uri="{9D8B030D-6E8A-4147-A177-3AD203B41FA5}">
                      <a16:colId xmlns:a16="http://schemas.microsoft.com/office/drawing/2014/main" val="1086599210"/>
                    </a:ext>
                  </a:extLst>
                </a:gridCol>
              </a:tblGrid>
              <a:tr h="184299">
                <a:tc>
                  <a:txBody>
                    <a:bodyPr/>
                    <a:lstStyle/>
                    <a:p>
                      <a:pPr>
                        <a:buNone/>
                      </a:pPr>
                      <a:r>
                        <a:rPr lang="en-GB" sz="1500" b="1" dirty="0">
                          <a:effectLst/>
                        </a:rPr>
                        <a:t>Key Area</a:t>
                      </a:r>
                      <a:endParaRPr lang="en-GB" sz="1500" dirty="0">
                        <a:effectLst/>
                      </a:endParaRPr>
                    </a:p>
                  </a:txBody>
                  <a:tcPr marL="46075" marR="46075" marT="23037" marB="23037"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sz="1500" b="1" dirty="0">
                          <a:effectLst/>
                        </a:rPr>
                        <a:t>Explanation</a:t>
                      </a:r>
                      <a:endParaRPr lang="en-GB" sz="1500" dirty="0">
                        <a:effectLst/>
                      </a:endParaRPr>
                    </a:p>
                  </a:txBody>
                  <a:tcPr marL="46075" marR="46075" marT="23037" marB="23037"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4002616020"/>
                  </a:ext>
                </a:extLst>
              </a:tr>
              <a:tr h="460749">
                <a:tc>
                  <a:txBody>
                    <a:bodyPr/>
                    <a:lstStyle/>
                    <a:p>
                      <a:pPr>
                        <a:buNone/>
                      </a:pPr>
                      <a:r>
                        <a:rPr lang="en-GB" sz="1500" b="1">
                          <a:effectLst/>
                        </a:rPr>
                        <a:t>Domain consensus</a:t>
                      </a:r>
                      <a:endParaRPr lang="en-GB" sz="1500">
                        <a:effectLst/>
                      </a:endParaRPr>
                    </a:p>
                  </a:txBody>
                  <a:tcPr marL="46075" marR="46075" marT="23037" marB="23037"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sz="1500">
                          <a:effectLst/>
                        </a:rPr>
                        <a:t>The extent to which there is agreement about the role and scope of each agency’s contribution.</a:t>
                      </a:r>
                    </a:p>
                  </a:txBody>
                  <a:tcPr marL="46075" marR="46075" marT="23037" marB="23037"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2117142742"/>
                  </a:ext>
                </a:extLst>
              </a:tr>
              <a:tr h="460749">
                <a:tc>
                  <a:txBody>
                    <a:bodyPr/>
                    <a:lstStyle/>
                    <a:p>
                      <a:pPr>
                        <a:buNone/>
                      </a:pPr>
                      <a:r>
                        <a:rPr lang="en-GB" sz="1500" b="1" dirty="0">
                          <a:effectLst/>
                        </a:rPr>
                        <a:t>Ideological consensus</a:t>
                      </a:r>
                      <a:endParaRPr lang="en-GB" sz="1500" dirty="0">
                        <a:effectLst/>
                      </a:endParaRPr>
                    </a:p>
                  </a:txBody>
                  <a:tcPr marL="46075" marR="46075" marT="23037" marB="23037"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sz="1500">
                          <a:effectLst/>
                        </a:rPr>
                        <a:t>The extent to which there is agreement regarding the nature of the tasks facing the partnership.</a:t>
                      </a:r>
                    </a:p>
                  </a:txBody>
                  <a:tcPr marL="46075" marR="46075" marT="23037" marB="23037"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2813473995"/>
                  </a:ext>
                </a:extLst>
              </a:tr>
              <a:tr h="322524">
                <a:tc>
                  <a:txBody>
                    <a:bodyPr/>
                    <a:lstStyle/>
                    <a:p>
                      <a:pPr>
                        <a:buNone/>
                      </a:pPr>
                      <a:r>
                        <a:rPr lang="en-GB" sz="1500" b="1">
                          <a:effectLst/>
                        </a:rPr>
                        <a:t>Positive evaluation</a:t>
                      </a:r>
                      <a:endParaRPr lang="en-GB" sz="1500">
                        <a:effectLst/>
                      </a:endParaRPr>
                    </a:p>
                  </a:txBody>
                  <a:tcPr marL="46075" marR="46075" marT="23037" marB="23037"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sz="1500">
                          <a:effectLst/>
                        </a:rPr>
                        <a:t>The extent to which partners have a positive view of each other.</a:t>
                      </a:r>
                    </a:p>
                  </a:txBody>
                  <a:tcPr marL="46075" marR="46075" marT="23037" marB="23037"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2680722214"/>
                  </a:ext>
                </a:extLst>
              </a:tr>
              <a:tr h="322524">
                <a:tc>
                  <a:txBody>
                    <a:bodyPr/>
                    <a:lstStyle/>
                    <a:p>
                      <a:pPr>
                        <a:buNone/>
                      </a:pPr>
                      <a:r>
                        <a:rPr lang="en-GB" sz="1500" b="1">
                          <a:effectLst/>
                        </a:rPr>
                        <a:t>Work coordination</a:t>
                      </a:r>
                      <a:endParaRPr lang="en-GB" sz="1500">
                        <a:effectLst/>
                      </a:endParaRPr>
                    </a:p>
                  </a:txBody>
                  <a:tcPr marL="46075" marR="46075" marT="23037" marB="23037"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sz="1500">
                          <a:effectLst/>
                        </a:rPr>
                        <a:t>The extent to which individual partners are prepared to align working patterns.</a:t>
                      </a:r>
                    </a:p>
                  </a:txBody>
                  <a:tcPr marL="46075" marR="46075" marT="23037" marB="23037"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1624967707"/>
                  </a:ext>
                </a:extLst>
              </a:tr>
              <a:tr h="460749">
                <a:tc>
                  <a:txBody>
                    <a:bodyPr/>
                    <a:lstStyle/>
                    <a:p>
                      <a:pPr>
                        <a:buNone/>
                      </a:pPr>
                      <a:r>
                        <a:rPr lang="en-GB" sz="1500" b="1">
                          <a:effectLst/>
                        </a:rPr>
                        <a:t>Fulfilment of programme requirements</a:t>
                      </a:r>
                      <a:endParaRPr lang="en-GB" sz="1500">
                        <a:effectLst/>
                      </a:endParaRPr>
                    </a:p>
                  </a:txBody>
                  <a:tcPr marL="46075" marR="46075" marT="23037" marB="23037"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sz="1500">
                          <a:effectLst/>
                        </a:rPr>
                        <a:t>The degree of compatibility between the goals of the partnership and the goals of individual agencies.</a:t>
                      </a:r>
                    </a:p>
                  </a:txBody>
                  <a:tcPr marL="46075" marR="46075" marT="23037" marB="23037"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1673183139"/>
                  </a:ext>
                </a:extLst>
              </a:tr>
              <a:tr h="460749">
                <a:tc>
                  <a:txBody>
                    <a:bodyPr/>
                    <a:lstStyle/>
                    <a:p>
                      <a:pPr>
                        <a:buNone/>
                      </a:pPr>
                      <a:r>
                        <a:rPr lang="en-GB" sz="1500" b="1">
                          <a:effectLst/>
                        </a:rPr>
                        <a:t>Maintenance of a clear domain of high social importance</a:t>
                      </a:r>
                      <a:endParaRPr lang="en-GB" sz="1500">
                        <a:effectLst/>
                      </a:endParaRPr>
                    </a:p>
                  </a:txBody>
                  <a:tcPr marL="46075" marR="46075" marT="23037" marB="23037"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sz="1500">
                          <a:effectLst/>
                        </a:rPr>
                        <a:t>The extent to which there is support for the objectives of the partnership from those affected.</a:t>
                      </a:r>
                    </a:p>
                  </a:txBody>
                  <a:tcPr marL="46075" marR="46075" marT="23037" marB="23037"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3247354627"/>
                  </a:ext>
                </a:extLst>
              </a:tr>
              <a:tr h="460749">
                <a:tc>
                  <a:txBody>
                    <a:bodyPr/>
                    <a:lstStyle/>
                    <a:p>
                      <a:pPr>
                        <a:buNone/>
                      </a:pPr>
                      <a:r>
                        <a:rPr lang="en-GB" sz="1500" b="1">
                          <a:effectLst/>
                        </a:rPr>
                        <a:t>Maintenance of resource flows</a:t>
                      </a:r>
                      <a:endParaRPr lang="en-GB" sz="1500">
                        <a:effectLst/>
                      </a:endParaRPr>
                    </a:p>
                  </a:txBody>
                  <a:tcPr marL="46075" marR="46075" marT="23037" marB="23037"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sz="1500">
                          <a:effectLst/>
                        </a:rPr>
                        <a:t>The extent to which there is adequate funding for the objectives of the partnership.</a:t>
                      </a:r>
                    </a:p>
                  </a:txBody>
                  <a:tcPr marL="46075" marR="46075" marT="23037" marB="23037"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3994119911"/>
                  </a:ext>
                </a:extLst>
              </a:tr>
              <a:tr h="95585">
                <a:tc>
                  <a:txBody>
                    <a:bodyPr/>
                    <a:lstStyle/>
                    <a:p>
                      <a:pPr>
                        <a:buNone/>
                      </a:pPr>
                      <a:r>
                        <a:rPr lang="en-GB" sz="1500" b="1">
                          <a:effectLst/>
                        </a:rPr>
                        <a:t>Defence of the organisational paradigm</a:t>
                      </a:r>
                      <a:endParaRPr lang="en-GB" sz="1500">
                        <a:effectLst/>
                      </a:endParaRPr>
                    </a:p>
                  </a:txBody>
                  <a:tcPr marL="46075" marR="46075" marT="23037" marB="23037"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sz="1500" dirty="0">
                          <a:effectLst/>
                        </a:rPr>
                        <a:t>The extent to which partners see themselves as working for the partnership rather than representing their constituency.</a:t>
                      </a:r>
                    </a:p>
                  </a:txBody>
                  <a:tcPr marL="46075" marR="46075" marT="23037" marB="23037"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125816123"/>
                  </a:ext>
                </a:extLst>
              </a:tr>
            </a:tbl>
          </a:graphicData>
        </a:graphic>
      </p:graphicFrame>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C4A50A60-295A-1BE4-3130-E7D0FC59986E}"/>
              </a:ext>
            </a:extLst>
          </p:cNvPr>
          <p:cNvSpPr>
            <a:spLocks noGrp="1"/>
          </p:cNvSpPr>
          <p:nvPr>
            <p:ph type="title"/>
          </p:nvPr>
        </p:nvSpPr>
        <p:spPr>
          <a:xfrm>
            <a:off x="395536" y="154307"/>
            <a:ext cx="8229600" cy="724942"/>
          </a:xfrm>
        </p:spPr>
        <p:txBody>
          <a:bodyPr/>
          <a:lstStyle/>
          <a:p>
            <a:r>
              <a:rPr lang="en-GB" altLang="en-US" sz="3500" b="1" dirty="0">
                <a:latin typeface="Arial" panose="020B0604020202020204" pitchFamily="34" charset="0"/>
                <a:cs typeface="Arial" panose="020B0604020202020204" pitchFamily="34" charset="0"/>
              </a:rPr>
              <a:t>Health and Social Care Policy (1)</a:t>
            </a:r>
          </a:p>
        </p:txBody>
      </p:sp>
      <p:sp>
        <p:nvSpPr>
          <p:cNvPr id="31747" name="Content Placeholder 2">
            <a:extLst>
              <a:ext uri="{FF2B5EF4-FFF2-40B4-BE49-F238E27FC236}">
                <a16:creationId xmlns:a16="http://schemas.microsoft.com/office/drawing/2014/main" id="{30B0FD65-4F0E-5BC0-96C6-5D42050DFDAA}"/>
              </a:ext>
            </a:extLst>
          </p:cNvPr>
          <p:cNvSpPr>
            <a:spLocks noGrp="1"/>
          </p:cNvSpPr>
          <p:nvPr>
            <p:ph idx="1"/>
          </p:nvPr>
        </p:nvSpPr>
        <p:spPr>
          <a:xfrm>
            <a:off x="0" y="980728"/>
            <a:ext cx="9144000" cy="3916363"/>
          </a:xfrm>
        </p:spPr>
        <p:txBody>
          <a:bodyPr/>
          <a:lstStyle/>
          <a:p>
            <a:r>
              <a:rPr lang="en-GB" sz="3000" dirty="0">
                <a:solidFill>
                  <a:srgbClr val="0B0C0C"/>
                </a:solidFill>
                <a:latin typeface="GDS Transport"/>
              </a:rPr>
              <a:t>People at the Heart of Care: Adult Social Care Reform white paper (2021), 10 year vision for Social Care, incl. encouraging integrated services.</a:t>
            </a:r>
            <a:endParaRPr lang="en-GB" sz="3000" b="0" i="0" dirty="0">
              <a:solidFill>
                <a:srgbClr val="0B0C0C"/>
              </a:solidFill>
              <a:effectLst/>
              <a:latin typeface="GDS Transport"/>
            </a:endParaRPr>
          </a:p>
          <a:p>
            <a:r>
              <a:rPr lang="en-GB" sz="3000" b="0" i="0" dirty="0">
                <a:solidFill>
                  <a:srgbClr val="0B0C0C"/>
                </a:solidFill>
                <a:effectLst/>
                <a:latin typeface="GDS Transport"/>
              </a:rPr>
              <a:t>The Health and Care Bill: Integrated Care Boards and local health and care systems (2021),  reforms the public health system. </a:t>
            </a:r>
          </a:p>
          <a:p>
            <a:r>
              <a:rPr lang="en-GB" sz="3000" b="0" i="0" dirty="0">
                <a:solidFill>
                  <a:srgbClr val="0B0C0C"/>
                </a:solidFill>
                <a:effectLst/>
                <a:latin typeface="GDS Transport"/>
              </a:rPr>
              <a:t>They set out plans to make integrated health and social care a reality for everyone across England and to level up access, experience and outcomes across the country.</a:t>
            </a:r>
            <a:endParaRPr lang="en-GB" altLang="en-US" sz="3000" dirty="0"/>
          </a:p>
        </p:txBody>
      </p:sp>
      <p:sp>
        <p:nvSpPr>
          <p:cNvPr id="4" name="Date Placeholder 3">
            <a:extLst>
              <a:ext uri="{FF2B5EF4-FFF2-40B4-BE49-F238E27FC236}">
                <a16:creationId xmlns:a16="http://schemas.microsoft.com/office/drawing/2014/main" id="{AC53B6AB-7121-1798-F499-8D42E1FF5E4C}"/>
              </a:ext>
            </a:extLst>
          </p:cNvPr>
          <p:cNvSpPr>
            <a:spLocks noGrp="1"/>
          </p:cNvSpPr>
          <p:nvPr>
            <p:ph type="dt" sz="quarter" idx="10"/>
          </p:nvPr>
        </p:nvSpPr>
        <p:spPr/>
        <p:txBody>
          <a:bodyPr/>
          <a:lstStyle/>
          <a:p>
            <a:pPr>
              <a:defRPr/>
            </a:pPr>
            <a:fld id="{B0F4EA53-DAB4-4B12-893E-CC974D2B91F8}" type="datetime1">
              <a:rPr lang="en-GB" altLang="en-US" smtClean="0"/>
              <a:pPr>
                <a:defRPr/>
              </a:pPr>
              <a:t>06/02/2026</a:t>
            </a:fld>
            <a:endParaRPr lang="en-GB" altLang="en-US" dirty="0"/>
          </a:p>
        </p:txBody>
      </p:sp>
      <p:sp>
        <p:nvSpPr>
          <p:cNvPr id="31749" name="Slide Number Placeholder 4">
            <a:extLst>
              <a:ext uri="{FF2B5EF4-FFF2-40B4-BE49-F238E27FC236}">
                <a16:creationId xmlns:a16="http://schemas.microsoft.com/office/drawing/2014/main" id="{61A542B2-C0F3-A698-036C-79330FAD790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DD78544-9FFD-4B48-AB72-EA6272CD127B}" type="slidenum">
              <a:rPr lang="en-GB" altLang="en-US" smtClean="0">
                <a:solidFill>
                  <a:srgbClr val="898989"/>
                </a:solidFill>
                <a:latin typeface="Myriad Pro"/>
              </a:rPr>
              <a:pPr/>
              <a:t>38</a:t>
            </a:fld>
            <a:endParaRPr lang="en-GB" altLang="en-US">
              <a:solidFill>
                <a:srgbClr val="898989"/>
              </a:solidFill>
              <a:latin typeface="Myriad Pro"/>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66253-B219-D54D-ACAE-ED6586F65EED}"/>
              </a:ext>
            </a:extLst>
          </p:cNvPr>
          <p:cNvSpPr>
            <a:spLocks noGrp="1"/>
          </p:cNvSpPr>
          <p:nvPr>
            <p:ph type="title"/>
          </p:nvPr>
        </p:nvSpPr>
        <p:spPr>
          <a:xfrm>
            <a:off x="457200" y="0"/>
            <a:ext cx="8229600" cy="1143000"/>
          </a:xfrm>
        </p:spPr>
        <p:txBody>
          <a:bodyPr/>
          <a:lstStyle/>
          <a:p>
            <a:r>
              <a:rPr lang="en-GB" altLang="en-US" sz="3500" b="1" dirty="0">
                <a:latin typeface="Arial" panose="020B0604020202020204" pitchFamily="34" charset="0"/>
                <a:cs typeface="Arial" panose="020B0604020202020204" pitchFamily="34" charset="0"/>
              </a:rPr>
              <a:t>Health and Social Care Policy </a:t>
            </a:r>
            <a:r>
              <a:rPr lang="en-GB" sz="3500" b="1" dirty="0">
                <a:latin typeface="Arial" panose="020B0604020202020204" pitchFamily="34" charset="0"/>
                <a:cs typeface="Arial" panose="020B0604020202020204" pitchFamily="34" charset="0"/>
              </a:rPr>
              <a:t>(2)</a:t>
            </a:r>
          </a:p>
        </p:txBody>
      </p:sp>
      <p:sp>
        <p:nvSpPr>
          <p:cNvPr id="3" name="Content Placeholder 2">
            <a:extLst>
              <a:ext uri="{FF2B5EF4-FFF2-40B4-BE49-F238E27FC236}">
                <a16:creationId xmlns:a16="http://schemas.microsoft.com/office/drawing/2014/main" id="{785F1E3E-63EE-C8C6-3C47-433D1990E9CB}"/>
              </a:ext>
            </a:extLst>
          </p:cNvPr>
          <p:cNvSpPr>
            <a:spLocks noGrp="1"/>
          </p:cNvSpPr>
          <p:nvPr>
            <p:ph idx="1"/>
          </p:nvPr>
        </p:nvSpPr>
        <p:spPr>
          <a:xfrm>
            <a:off x="457200" y="1109666"/>
            <a:ext cx="8229600" cy="3917032"/>
          </a:xfrm>
        </p:spPr>
        <p:txBody>
          <a:bodyPr/>
          <a:lstStyle/>
          <a:p>
            <a:pPr marL="0" indent="0">
              <a:buNone/>
            </a:pPr>
            <a:r>
              <a:rPr lang="en-GB" sz="2700" dirty="0"/>
              <a:t>Health and social care integration: joining up care for people, places and populations  (Policy paper, 2022)</a:t>
            </a:r>
          </a:p>
          <a:p>
            <a:pPr marL="0" indent="0">
              <a:buNone/>
            </a:pPr>
            <a:endParaRPr lang="en-GB" sz="2700" dirty="0"/>
          </a:p>
          <a:p>
            <a:r>
              <a:rPr lang="en-GB" sz="2700" dirty="0"/>
              <a:t>Design shared outcomes based on person centred care</a:t>
            </a:r>
          </a:p>
          <a:p>
            <a:r>
              <a:rPr lang="en-GB" sz="2700" dirty="0"/>
              <a:t>Strengthen Health &amp; Social Care services in local communities</a:t>
            </a:r>
          </a:p>
          <a:p>
            <a:r>
              <a:rPr lang="en-GB" sz="2700" dirty="0"/>
              <a:t>Introducing accountability</a:t>
            </a:r>
          </a:p>
          <a:p>
            <a:r>
              <a:rPr lang="en-GB" sz="2700" dirty="0"/>
              <a:t>Monitor progress on enablers of integration</a:t>
            </a:r>
          </a:p>
          <a:p>
            <a:r>
              <a:rPr lang="en-GB" sz="2700" dirty="0"/>
              <a:t>Regulation mechanisms</a:t>
            </a:r>
          </a:p>
          <a:p>
            <a:pPr marL="0" indent="0">
              <a:buNone/>
            </a:pPr>
            <a:endParaRPr lang="en-GB" sz="2700" dirty="0"/>
          </a:p>
        </p:txBody>
      </p:sp>
      <p:sp>
        <p:nvSpPr>
          <p:cNvPr id="4" name="Date Placeholder 3">
            <a:extLst>
              <a:ext uri="{FF2B5EF4-FFF2-40B4-BE49-F238E27FC236}">
                <a16:creationId xmlns:a16="http://schemas.microsoft.com/office/drawing/2014/main" id="{2B999A24-95AD-25EA-43DC-7D06F7B9E2FE}"/>
              </a:ext>
            </a:extLst>
          </p:cNvPr>
          <p:cNvSpPr>
            <a:spLocks noGrp="1"/>
          </p:cNvSpPr>
          <p:nvPr>
            <p:ph type="dt" sz="half" idx="10"/>
          </p:nvPr>
        </p:nvSpPr>
        <p:spPr/>
        <p:txBody>
          <a:bodyPr/>
          <a:lstStyle/>
          <a:p>
            <a:pPr>
              <a:defRPr/>
            </a:pPr>
            <a:fld id="{5F6C42B4-4545-4B0B-8922-C1BEB82246AC}" type="datetime1">
              <a:rPr lang="en-GB" altLang="en-US" smtClean="0"/>
              <a:pPr>
                <a:defRPr/>
              </a:pPr>
              <a:t>06/02/2026</a:t>
            </a:fld>
            <a:endParaRPr lang="en-GB" altLang="en-US" dirty="0"/>
          </a:p>
        </p:txBody>
      </p:sp>
      <p:sp>
        <p:nvSpPr>
          <p:cNvPr id="5" name="Slide Number Placeholder 4">
            <a:extLst>
              <a:ext uri="{FF2B5EF4-FFF2-40B4-BE49-F238E27FC236}">
                <a16:creationId xmlns:a16="http://schemas.microsoft.com/office/drawing/2014/main" id="{4A0532D2-5CB6-4F94-D752-81C085A1A8C2}"/>
              </a:ext>
            </a:extLst>
          </p:cNvPr>
          <p:cNvSpPr>
            <a:spLocks noGrp="1"/>
          </p:cNvSpPr>
          <p:nvPr>
            <p:ph type="sldNum" sz="quarter" idx="12"/>
          </p:nvPr>
        </p:nvSpPr>
        <p:spPr/>
        <p:txBody>
          <a:bodyPr/>
          <a:lstStyle/>
          <a:p>
            <a:pPr>
              <a:defRPr/>
            </a:pPr>
            <a:fld id="{CD2646EA-3FBA-4312-AF5F-311BA8B2DFAE}" type="slidenum">
              <a:rPr lang="en-GB" altLang="en-US" smtClean="0"/>
              <a:pPr>
                <a:defRPr/>
              </a:pPr>
              <a:t>39</a:t>
            </a:fld>
            <a:endParaRPr lang="en-GB" altLang="en-US"/>
          </a:p>
        </p:txBody>
      </p:sp>
    </p:spTree>
    <p:extLst>
      <p:ext uri="{BB962C8B-B14F-4D97-AF65-F5344CB8AC3E}">
        <p14:creationId xmlns:p14="http://schemas.microsoft.com/office/powerpoint/2010/main" val="420840159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74FAC-E0AA-ECEA-C987-F6FB9E860465}"/>
              </a:ext>
            </a:extLst>
          </p:cNvPr>
          <p:cNvSpPr>
            <a:spLocks noGrp="1"/>
          </p:cNvSpPr>
          <p:nvPr>
            <p:ph type="title"/>
          </p:nvPr>
        </p:nvSpPr>
        <p:spPr>
          <a:xfrm>
            <a:off x="436375" y="-74376"/>
            <a:ext cx="8229600" cy="1143000"/>
          </a:xfrm>
        </p:spPr>
        <p:txBody>
          <a:bodyPr/>
          <a:lstStyle/>
          <a:p>
            <a:r>
              <a:rPr lang="en-GB" altLang="en-US" sz="3500" b="1" dirty="0">
                <a:latin typeface="Arial" panose="020B0604020202020204" pitchFamily="34" charset="0"/>
                <a:cs typeface="Arial" panose="020B0604020202020204" pitchFamily="34" charset="0"/>
              </a:rPr>
              <a:t>Health and Social Care</a:t>
            </a:r>
            <a:r>
              <a:rPr lang="en-GB" sz="3500" b="1" dirty="0">
                <a:latin typeface="Arial" panose="020B0604020202020204" pitchFamily="34" charset="0"/>
                <a:cs typeface="Arial" panose="020B0604020202020204" pitchFamily="34" charset="0"/>
              </a:rPr>
              <a:t> practice</a:t>
            </a:r>
          </a:p>
        </p:txBody>
      </p:sp>
      <p:sp>
        <p:nvSpPr>
          <p:cNvPr id="3" name="Content Placeholder 2">
            <a:extLst>
              <a:ext uri="{FF2B5EF4-FFF2-40B4-BE49-F238E27FC236}">
                <a16:creationId xmlns:a16="http://schemas.microsoft.com/office/drawing/2014/main" id="{D6313761-69E8-FE28-205C-C73BD488A07C}"/>
              </a:ext>
            </a:extLst>
          </p:cNvPr>
          <p:cNvSpPr>
            <a:spLocks noGrp="1"/>
          </p:cNvSpPr>
          <p:nvPr>
            <p:ph idx="1"/>
          </p:nvPr>
        </p:nvSpPr>
        <p:spPr>
          <a:xfrm>
            <a:off x="457200" y="1196752"/>
            <a:ext cx="8229600" cy="3917032"/>
          </a:xfrm>
        </p:spPr>
        <p:txBody>
          <a:bodyPr/>
          <a:lstStyle/>
          <a:p>
            <a:r>
              <a:rPr lang="en-GB" sz="2500" b="0" i="0" dirty="0">
                <a:solidFill>
                  <a:srgbClr val="0B0C0C"/>
                </a:solidFill>
                <a:effectLst/>
                <a:latin typeface="GDS Transport"/>
              </a:rPr>
              <a:t>UK government wants to go further and faster in building integrated health and care services. </a:t>
            </a:r>
          </a:p>
          <a:p>
            <a:r>
              <a:rPr lang="en-GB" sz="2500" b="0" i="0" dirty="0">
                <a:solidFill>
                  <a:srgbClr val="0B0C0C"/>
                </a:solidFill>
                <a:effectLst/>
                <a:latin typeface="GDS Transport"/>
              </a:rPr>
              <a:t>People should experience joined up care which makes the best use of public resources and services. </a:t>
            </a:r>
          </a:p>
          <a:p>
            <a:r>
              <a:rPr lang="en-GB" sz="2500" dirty="0">
                <a:solidFill>
                  <a:srgbClr val="0B0C0C"/>
                </a:solidFill>
                <a:latin typeface="GDS Transport"/>
              </a:rPr>
              <a:t>A</a:t>
            </a:r>
            <a:r>
              <a:rPr lang="en-GB" sz="2500" b="0" i="0" dirty="0">
                <a:solidFill>
                  <a:srgbClr val="0B0C0C"/>
                </a:solidFill>
                <a:effectLst/>
                <a:latin typeface="GDS Transport"/>
              </a:rPr>
              <a:t> more integrated approach will not address all of the challenges facing staff, joining up services around users can also improve job satisfaction for the staff delivering them – removing some of the barriers that stop staff delivering care as they would like. </a:t>
            </a:r>
          </a:p>
          <a:p>
            <a:r>
              <a:rPr lang="en-GB" sz="2500" b="0" i="0" dirty="0">
                <a:solidFill>
                  <a:srgbClr val="0B0C0C"/>
                </a:solidFill>
                <a:effectLst/>
                <a:latin typeface="GDS Transport"/>
              </a:rPr>
              <a:t>This requires change that builds on improvements made across the health and care sectors in recent years.</a:t>
            </a:r>
            <a:endParaRPr lang="en-GB" sz="2500" dirty="0"/>
          </a:p>
        </p:txBody>
      </p:sp>
      <p:sp>
        <p:nvSpPr>
          <p:cNvPr id="4" name="Date Placeholder 3">
            <a:extLst>
              <a:ext uri="{FF2B5EF4-FFF2-40B4-BE49-F238E27FC236}">
                <a16:creationId xmlns:a16="http://schemas.microsoft.com/office/drawing/2014/main" id="{DED5BBFA-F96E-8CD6-E442-FF85FE449CD9}"/>
              </a:ext>
            </a:extLst>
          </p:cNvPr>
          <p:cNvSpPr>
            <a:spLocks noGrp="1"/>
          </p:cNvSpPr>
          <p:nvPr>
            <p:ph type="dt" sz="half" idx="10"/>
          </p:nvPr>
        </p:nvSpPr>
        <p:spPr/>
        <p:txBody>
          <a:bodyPr/>
          <a:lstStyle/>
          <a:p>
            <a:pPr>
              <a:defRPr/>
            </a:pPr>
            <a:fld id="{5F6C42B4-4545-4B0B-8922-C1BEB82246AC}" type="datetime1">
              <a:rPr lang="en-GB" altLang="en-US" smtClean="0"/>
              <a:pPr>
                <a:defRPr/>
              </a:pPr>
              <a:t>06/02/2026</a:t>
            </a:fld>
            <a:endParaRPr lang="en-GB" altLang="en-US" dirty="0"/>
          </a:p>
        </p:txBody>
      </p:sp>
      <p:sp>
        <p:nvSpPr>
          <p:cNvPr id="5" name="Slide Number Placeholder 4">
            <a:extLst>
              <a:ext uri="{FF2B5EF4-FFF2-40B4-BE49-F238E27FC236}">
                <a16:creationId xmlns:a16="http://schemas.microsoft.com/office/drawing/2014/main" id="{7D67E895-01F8-D795-561F-473748DAAC0F}"/>
              </a:ext>
            </a:extLst>
          </p:cNvPr>
          <p:cNvSpPr>
            <a:spLocks noGrp="1"/>
          </p:cNvSpPr>
          <p:nvPr>
            <p:ph type="sldNum" sz="quarter" idx="12"/>
          </p:nvPr>
        </p:nvSpPr>
        <p:spPr/>
        <p:txBody>
          <a:bodyPr/>
          <a:lstStyle/>
          <a:p>
            <a:pPr>
              <a:defRPr/>
            </a:pPr>
            <a:fld id="{CD2646EA-3FBA-4312-AF5F-311BA8B2DFAE}" type="slidenum">
              <a:rPr lang="en-GB" altLang="en-US" smtClean="0"/>
              <a:pPr>
                <a:defRPr/>
              </a:pPr>
              <a:t>40</a:t>
            </a:fld>
            <a:endParaRPr lang="en-GB" altLang="en-US"/>
          </a:p>
        </p:txBody>
      </p:sp>
    </p:spTree>
    <p:extLst>
      <p:ext uri="{BB962C8B-B14F-4D97-AF65-F5344CB8AC3E}">
        <p14:creationId xmlns:p14="http://schemas.microsoft.com/office/powerpoint/2010/main" val="312559317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91D751-4622-8063-FB14-2A85C370A2E4}"/>
              </a:ext>
            </a:extLst>
          </p:cNvPr>
          <p:cNvSpPr>
            <a:spLocks noGrp="1"/>
          </p:cNvSpPr>
          <p:nvPr>
            <p:ph type="title"/>
          </p:nvPr>
        </p:nvSpPr>
        <p:spPr>
          <a:xfrm>
            <a:off x="92075" y="-124509"/>
            <a:ext cx="8229600" cy="1143000"/>
          </a:xfrm>
        </p:spPr>
        <p:txBody>
          <a:bodyPr/>
          <a:lstStyle/>
          <a:p>
            <a:r>
              <a:rPr lang="en-GB" sz="3500" b="1" dirty="0">
                <a:latin typeface="Arial" panose="020B0604020202020204" pitchFamily="34" charset="0"/>
                <a:cs typeface="Arial" panose="020B0604020202020204" pitchFamily="34" charset="0"/>
              </a:rPr>
              <a:t>SEMINAR SESSION</a:t>
            </a:r>
          </a:p>
        </p:txBody>
      </p:sp>
      <p:sp>
        <p:nvSpPr>
          <p:cNvPr id="3" name="Content Placeholder 2">
            <a:extLst>
              <a:ext uri="{FF2B5EF4-FFF2-40B4-BE49-F238E27FC236}">
                <a16:creationId xmlns:a16="http://schemas.microsoft.com/office/drawing/2014/main" id="{D0932620-1888-3E35-42D3-EA6EE6E4A2D3}"/>
              </a:ext>
            </a:extLst>
          </p:cNvPr>
          <p:cNvSpPr>
            <a:spLocks noGrp="1"/>
          </p:cNvSpPr>
          <p:nvPr>
            <p:ph idx="1"/>
          </p:nvPr>
        </p:nvSpPr>
        <p:spPr>
          <a:xfrm>
            <a:off x="92075" y="908720"/>
            <a:ext cx="8229600" cy="3917032"/>
          </a:xfrm>
        </p:spPr>
        <p:txBody>
          <a:bodyPr/>
          <a:lstStyle/>
          <a:p>
            <a:r>
              <a:rPr lang="en-GB" sz="2500" dirty="0"/>
              <a:t>In groups of 3-4 students</a:t>
            </a:r>
          </a:p>
          <a:p>
            <a:r>
              <a:rPr lang="en-GB" sz="2500" dirty="0"/>
              <a:t>Locate a partnership or integrated approach where you live or work.</a:t>
            </a:r>
          </a:p>
          <a:p>
            <a:r>
              <a:rPr lang="en-GB" sz="2500" dirty="0"/>
              <a:t>Using the 3 steps approach:</a:t>
            </a:r>
          </a:p>
          <a:p>
            <a:pPr lvl="1"/>
            <a:r>
              <a:rPr lang="en-GB" sz="2500" dirty="0"/>
              <a:t>Discus if it is clear (to all partners involved) what services are trying to achieve?</a:t>
            </a:r>
          </a:p>
          <a:p>
            <a:pPr lvl="1"/>
            <a:r>
              <a:rPr lang="en-GB" sz="2500" dirty="0"/>
              <a:t>Discus if the partnership is designed in away to help them move to where they want to be?</a:t>
            </a:r>
          </a:p>
          <a:p>
            <a:pPr lvl="1"/>
            <a:r>
              <a:rPr lang="en-GB" sz="2500" dirty="0"/>
              <a:t>Discus what could they have done differently?</a:t>
            </a:r>
          </a:p>
          <a:p>
            <a:pPr lvl="1"/>
            <a:r>
              <a:rPr lang="en-GB" sz="2500" dirty="0"/>
              <a:t>Discus if a partnership was the best way forward?</a:t>
            </a:r>
          </a:p>
          <a:p>
            <a:r>
              <a:rPr lang="en-GB" sz="2900" dirty="0"/>
              <a:t>Present your findings to the whole class</a:t>
            </a:r>
          </a:p>
        </p:txBody>
      </p:sp>
      <p:sp>
        <p:nvSpPr>
          <p:cNvPr id="4" name="Date Placeholder 3">
            <a:extLst>
              <a:ext uri="{FF2B5EF4-FFF2-40B4-BE49-F238E27FC236}">
                <a16:creationId xmlns:a16="http://schemas.microsoft.com/office/drawing/2014/main" id="{5AFD9399-EC07-FD61-4D95-305C4C59F4EB}"/>
              </a:ext>
            </a:extLst>
          </p:cNvPr>
          <p:cNvSpPr>
            <a:spLocks noGrp="1"/>
          </p:cNvSpPr>
          <p:nvPr>
            <p:ph type="dt" sz="half" idx="10"/>
          </p:nvPr>
        </p:nvSpPr>
        <p:spPr/>
        <p:txBody>
          <a:bodyPr/>
          <a:lstStyle/>
          <a:p>
            <a:pPr>
              <a:defRPr/>
            </a:pPr>
            <a:fld id="{5F6C42B4-4545-4B0B-8922-C1BEB82246AC}" type="datetime1">
              <a:rPr lang="en-GB" altLang="en-US" smtClean="0"/>
              <a:pPr>
                <a:defRPr/>
              </a:pPr>
              <a:t>06/02/2026</a:t>
            </a:fld>
            <a:endParaRPr lang="en-GB" altLang="en-US" dirty="0"/>
          </a:p>
        </p:txBody>
      </p:sp>
      <p:sp>
        <p:nvSpPr>
          <p:cNvPr id="5" name="Slide Number Placeholder 4">
            <a:extLst>
              <a:ext uri="{FF2B5EF4-FFF2-40B4-BE49-F238E27FC236}">
                <a16:creationId xmlns:a16="http://schemas.microsoft.com/office/drawing/2014/main" id="{5D28D801-691D-89F9-D90A-14489DFDD47F}"/>
              </a:ext>
            </a:extLst>
          </p:cNvPr>
          <p:cNvSpPr>
            <a:spLocks noGrp="1"/>
          </p:cNvSpPr>
          <p:nvPr>
            <p:ph type="sldNum" sz="quarter" idx="12"/>
          </p:nvPr>
        </p:nvSpPr>
        <p:spPr/>
        <p:txBody>
          <a:bodyPr/>
          <a:lstStyle/>
          <a:p>
            <a:pPr>
              <a:defRPr/>
            </a:pPr>
            <a:fld id="{CD2646EA-3FBA-4312-AF5F-311BA8B2DFAE}" type="slidenum">
              <a:rPr lang="en-GB" altLang="en-US" smtClean="0"/>
              <a:pPr>
                <a:defRPr/>
              </a:pPr>
              <a:t>41</a:t>
            </a:fld>
            <a:endParaRPr lang="en-GB" altLang="en-US"/>
          </a:p>
        </p:txBody>
      </p:sp>
      <p:pic>
        <p:nvPicPr>
          <p:cNvPr id="1026" name="Picture 2" descr="Seminar Cut Out Stock Images &amp; Pictures - Alamy">
            <a:extLst>
              <a:ext uri="{FF2B5EF4-FFF2-40B4-BE49-F238E27FC236}">
                <a16:creationId xmlns:a16="http://schemas.microsoft.com/office/drawing/2014/main" id="{2E9E1A34-B984-14D8-BC9B-2824E1B7589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4170"/>
          <a:stretch/>
        </p:blipFill>
        <p:spPr bwMode="auto">
          <a:xfrm>
            <a:off x="7019864" y="1"/>
            <a:ext cx="2124136" cy="13407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493945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46EB5C-5A1B-1740-9768-924D69558E56}"/>
              </a:ext>
            </a:extLst>
          </p:cNvPr>
          <p:cNvSpPr>
            <a:spLocks noGrp="1"/>
          </p:cNvSpPr>
          <p:nvPr>
            <p:ph type="title"/>
          </p:nvPr>
        </p:nvSpPr>
        <p:spPr>
          <a:xfrm>
            <a:off x="457200" y="0"/>
            <a:ext cx="8229600" cy="1143000"/>
          </a:xfrm>
        </p:spPr>
        <p:txBody>
          <a:bodyPr/>
          <a:lstStyle/>
          <a:p>
            <a:r>
              <a:rPr lang="en-GB" dirty="0"/>
              <a:t>What did you learn today?</a:t>
            </a:r>
          </a:p>
        </p:txBody>
      </p:sp>
      <p:sp>
        <p:nvSpPr>
          <p:cNvPr id="4" name="Date Placeholder 3">
            <a:extLst>
              <a:ext uri="{FF2B5EF4-FFF2-40B4-BE49-F238E27FC236}">
                <a16:creationId xmlns:a16="http://schemas.microsoft.com/office/drawing/2014/main" id="{69A0B696-8A45-362B-2FC9-535D64A96A92}"/>
              </a:ext>
            </a:extLst>
          </p:cNvPr>
          <p:cNvSpPr>
            <a:spLocks noGrp="1"/>
          </p:cNvSpPr>
          <p:nvPr>
            <p:ph type="dt" sz="half" idx="10"/>
          </p:nvPr>
        </p:nvSpPr>
        <p:spPr/>
        <p:txBody>
          <a:bodyPr/>
          <a:lstStyle/>
          <a:p>
            <a:pPr>
              <a:defRPr/>
            </a:pPr>
            <a:fld id="{5F6C42B4-4545-4B0B-8922-C1BEB82246AC}" type="datetime1">
              <a:rPr lang="en-GB" altLang="en-US" smtClean="0"/>
              <a:pPr>
                <a:defRPr/>
              </a:pPr>
              <a:t>06/02/2026</a:t>
            </a:fld>
            <a:endParaRPr lang="en-GB" altLang="en-US" dirty="0"/>
          </a:p>
        </p:txBody>
      </p:sp>
      <p:sp>
        <p:nvSpPr>
          <p:cNvPr id="5" name="Slide Number Placeholder 4">
            <a:extLst>
              <a:ext uri="{FF2B5EF4-FFF2-40B4-BE49-F238E27FC236}">
                <a16:creationId xmlns:a16="http://schemas.microsoft.com/office/drawing/2014/main" id="{51D55E83-A790-40A3-F099-02FCDADC4CB0}"/>
              </a:ext>
            </a:extLst>
          </p:cNvPr>
          <p:cNvSpPr>
            <a:spLocks noGrp="1"/>
          </p:cNvSpPr>
          <p:nvPr>
            <p:ph type="sldNum" sz="quarter" idx="12"/>
          </p:nvPr>
        </p:nvSpPr>
        <p:spPr/>
        <p:txBody>
          <a:bodyPr/>
          <a:lstStyle/>
          <a:p>
            <a:pPr>
              <a:defRPr/>
            </a:pPr>
            <a:fld id="{CD2646EA-3FBA-4312-AF5F-311BA8B2DFAE}" type="slidenum">
              <a:rPr lang="en-GB" altLang="en-US" smtClean="0"/>
              <a:pPr>
                <a:defRPr/>
              </a:pPr>
              <a:t>42</a:t>
            </a:fld>
            <a:endParaRPr lang="en-GB" altLang="en-US"/>
          </a:p>
        </p:txBody>
      </p:sp>
      <p:pic>
        <p:nvPicPr>
          <p:cNvPr id="2050" name="Picture 2" descr="What did you learn today? | eezeeenglishzone">
            <a:extLst>
              <a:ext uri="{FF2B5EF4-FFF2-40B4-BE49-F238E27FC236}">
                <a16:creationId xmlns:a16="http://schemas.microsoft.com/office/drawing/2014/main" id="{B2C01BF9-98C8-0935-9D08-13F7198A97B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75656" y="1147763"/>
            <a:ext cx="6134819" cy="44414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872647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896E7E36-AFCE-1F46-4D3E-2DE71D34AD30}"/>
              </a:ext>
            </a:extLst>
          </p:cNvPr>
          <p:cNvSpPr>
            <a:spLocks noGrp="1"/>
          </p:cNvSpPr>
          <p:nvPr>
            <p:ph type="title"/>
          </p:nvPr>
        </p:nvSpPr>
        <p:spPr>
          <a:xfrm>
            <a:off x="431371" y="-171400"/>
            <a:ext cx="8229600" cy="1143000"/>
          </a:xfrm>
        </p:spPr>
        <p:txBody>
          <a:bodyPr/>
          <a:lstStyle/>
          <a:p>
            <a:r>
              <a:rPr lang="en-GB" altLang="en-US" dirty="0"/>
              <a:t>References</a:t>
            </a:r>
          </a:p>
        </p:txBody>
      </p:sp>
      <p:sp>
        <p:nvSpPr>
          <p:cNvPr id="32771" name="Content Placeholder 2">
            <a:extLst>
              <a:ext uri="{FF2B5EF4-FFF2-40B4-BE49-F238E27FC236}">
                <a16:creationId xmlns:a16="http://schemas.microsoft.com/office/drawing/2014/main" id="{E49DD31A-0D8E-B61A-DBB0-B61BE164451F}"/>
              </a:ext>
            </a:extLst>
          </p:cNvPr>
          <p:cNvSpPr>
            <a:spLocks noGrp="1"/>
          </p:cNvSpPr>
          <p:nvPr>
            <p:ph idx="1"/>
          </p:nvPr>
        </p:nvSpPr>
        <p:spPr>
          <a:xfrm>
            <a:off x="404731" y="982486"/>
            <a:ext cx="8229600" cy="3916363"/>
          </a:xfrm>
        </p:spPr>
        <p:txBody>
          <a:bodyPr/>
          <a:lstStyle/>
          <a:p>
            <a:r>
              <a:rPr lang="en-GB" altLang="en-US" sz="1500" dirty="0"/>
              <a:t>Glasby &amp; Dickens (2014). Partnership Working in Health and Social Care. What is Integrated Care and How Can We Deliver It?. Policy Press. UK</a:t>
            </a:r>
          </a:p>
          <a:p>
            <a:r>
              <a:rPr lang="en-GB" altLang="en-US" sz="1500" dirty="0"/>
              <a:t>Goodwin (2016). Understanding integrated care. International Journal of Integrated Care. 16(4): 6.</a:t>
            </a:r>
          </a:p>
          <a:p>
            <a:r>
              <a:rPr lang="en-GB" altLang="en-US" sz="1500" dirty="0"/>
              <a:t>GOV UK DHSC. (2021) People at the Heart of Care: adult social care reform white paper. </a:t>
            </a:r>
            <a:r>
              <a:rPr lang="en-GB" altLang="en-US" sz="1500" dirty="0">
                <a:hlinkClick r:id="rId2"/>
              </a:rPr>
              <a:t>https://www.gov.uk/government/publications/people-at-the-heart-of-care-adult-social-care-reform-white-paper</a:t>
            </a:r>
            <a:endParaRPr lang="en-GB" altLang="en-US" sz="1500" dirty="0"/>
          </a:p>
          <a:p>
            <a:r>
              <a:rPr lang="en-GB" altLang="en-US" sz="1500" dirty="0"/>
              <a:t>GOV UK DHSC. (2021) Health and Care Bill: Integrated Care Boards and local health and care systems. </a:t>
            </a:r>
            <a:r>
              <a:rPr lang="en-GB" altLang="en-US" sz="1500" dirty="0">
                <a:hlinkClick r:id="rId3"/>
              </a:rPr>
              <a:t>https://www.gov.uk/government/publications/health-and-care-bill-factsheets/health-and-care-bill-integrated-care-boards-and-local-health-and-care-systems</a:t>
            </a:r>
            <a:endParaRPr lang="en-GB" altLang="en-US" sz="1500" dirty="0"/>
          </a:p>
          <a:p>
            <a:r>
              <a:rPr lang="en-GB" altLang="en-US" sz="1500" dirty="0"/>
              <a:t>Nuffield Trust (2021). Integrating health and social care. </a:t>
            </a:r>
            <a:r>
              <a:rPr lang="en-GB" altLang="en-US" sz="1500" dirty="0">
                <a:hlinkClick r:id="rId4"/>
              </a:rPr>
              <a:t>https://www.nuffieldtrust.org.uk/sites/default/files/2021-12/integrated-care-web.pdf</a:t>
            </a:r>
            <a:endParaRPr lang="en-GB" altLang="en-US" sz="1500" dirty="0"/>
          </a:p>
          <a:p>
            <a:r>
              <a:rPr lang="en-GB" altLang="en-US" sz="1500" dirty="0"/>
              <a:t>Sheehy, R. (2017). Partnership Working in Health and Social Care: The Bridge Perspective. </a:t>
            </a:r>
            <a:r>
              <a:rPr lang="en-GB" altLang="en-US" sz="1500" dirty="0">
                <a:hlinkClick r:id="rId5"/>
              </a:rPr>
              <a:t>https://www.therecoveryplace.co.uk/partnership-working-in-health-and-social-care-the-bridge-perspective/</a:t>
            </a:r>
            <a:endParaRPr lang="en-GB" altLang="en-US" sz="1500" dirty="0"/>
          </a:p>
          <a:p>
            <a:r>
              <a:rPr lang="en-GB" altLang="en-US" sz="1500" dirty="0"/>
              <a:t>UNDAF. Theory of Change. </a:t>
            </a:r>
            <a:r>
              <a:rPr lang="en-GB" altLang="en-US" sz="1500" dirty="0">
                <a:hlinkClick r:id="rId6"/>
              </a:rPr>
              <a:t>https://unsdg.un.org/sites/default/files/UNDG-UNDAF-Companion-Pieces-7-Theory-of-Change.pdf</a:t>
            </a:r>
            <a:endParaRPr lang="en-GB" altLang="en-US" sz="1500" dirty="0"/>
          </a:p>
          <a:p>
            <a:endParaRPr lang="en-GB" altLang="en-US" sz="1500" dirty="0"/>
          </a:p>
          <a:p>
            <a:endParaRPr lang="en-GB" altLang="en-US" sz="1500" dirty="0"/>
          </a:p>
          <a:p>
            <a:endParaRPr lang="en-GB" altLang="en-US" sz="1500" dirty="0"/>
          </a:p>
          <a:p>
            <a:endParaRPr lang="en-GB" altLang="en-US" sz="1500" dirty="0"/>
          </a:p>
          <a:p>
            <a:endParaRPr lang="en-GB" altLang="en-US" sz="1500" dirty="0"/>
          </a:p>
          <a:p>
            <a:endParaRPr lang="en-GB" altLang="en-US" sz="1500" dirty="0"/>
          </a:p>
        </p:txBody>
      </p:sp>
      <p:sp>
        <p:nvSpPr>
          <p:cNvPr id="4" name="Date Placeholder 3">
            <a:extLst>
              <a:ext uri="{FF2B5EF4-FFF2-40B4-BE49-F238E27FC236}">
                <a16:creationId xmlns:a16="http://schemas.microsoft.com/office/drawing/2014/main" id="{98B40B46-E9FF-286D-CFA3-C6940C813E14}"/>
              </a:ext>
            </a:extLst>
          </p:cNvPr>
          <p:cNvSpPr>
            <a:spLocks noGrp="1"/>
          </p:cNvSpPr>
          <p:nvPr>
            <p:ph type="dt" sz="quarter" idx="10"/>
          </p:nvPr>
        </p:nvSpPr>
        <p:spPr/>
        <p:txBody>
          <a:bodyPr/>
          <a:lstStyle/>
          <a:p>
            <a:pPr>
              <a:defRPr/>
            </a:pPr>
            <a:fld id="{B0F4EA53-DAB4-4B12-893E-CC974D2B91F8}" type="datetime1">
              <a:rPr lang="en-GB" altLang="en-US" smtClean="0"/>
              <a:pPr>
                <a:defRPr/>
              </a:pPr>
              <a:t>06/02/2026</a:t>
            </a:fld>
            <a:endParaRPr lang="en-GB" altLang="en-US" dirty="0"/>
          </a:p>
        </p:txBody>
      </p:sp>
      <p:sp>
        <p:nvSpPr>
          <p:cNvPr id="32773" name="Slide Number Placeholder 4">
            <a:extLst>
              <a:ext uri="{FF2B5EF4-FFF2-40B4-BE49-F238E27FC236}">
                <a16:creationId xmlns:a16="http://schemas.microsoft.com/office/drawing/2014/main" id="{DE8E56BE-3359-5707-00C4-913379B9A54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ADCD58C-2B66-46D1-A54E-860594CAFB7D}" type="slidenum">
              <a:rPr lang="en-GB" altLang="en-US" smtClean="0">
                <a:solidFill>
                  <a:srgbClr val="898989"/>
                </a:solidFill>
                <a:latin typeface="Myriad Pro"/>
              </a:rPr>
              <a:pPr/>
              <a:t>43</a:t>
            </a:fld>
            <a:endParaRPr lang="en-GB" altLang="en-US">
              <a:solidFill>
                <a:srgbClr val="898989"/>
              </a:solidFill>
              <a:latin typeface="Myriad Pro"/>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
  <TotalTime>0</TotalTime>
  <Words>3068</Words>
  <Application>Microsoft Office PowerPoint</Application>
  <PresentationFormat>On-screen Show (4:3)</PresentationFormat>
  <Paragraphs>369</Paragraphs>
  <Slides>43</Slides>
  <Notes>25</Notes>
  <HiddenSlides>0</HiddenSlides>
  <MMClips>0</MMClips>
  <ScaleCrop>false</ScaleCrop>
  <HeadingPairs>
    <vt:vector size="6" baseType="variant">
      <vt:variant>
        <vt:lpstr>Fonts Used</vt:lpstr>
      </vt:variant>
      <vt:variant>
        <vt:i4>12</vt:i4>
      </vt:variant>
      <vt:variant>
        <vt:lpstr>Theme</vt:lpstr>
      </vt:variant>
      <vt:variant>
        <vt:i4>2</vt:i4>
      </vt:variant>
      <vt:variant>
        <vt:lpstr>Slide Titles</vt:lpstr>
      </vt:variant>
      <vt:variant>
        <vt:i4>43</vt:i4>
      </vt:variant>
    </vt:vector>
  </HeadingPairs>
  <TitlesOfParts>
    <vt:vector size="57" baseType="lpstr">
      <vt:lpstr>GDS Transport</vt:lpstr>
      <vt:lpstr>inherit</vt:lpstr>
      <vt:lpstr>Myriad Pro</vt:lpstr>
      <vt:lpstr>Arial</vt:lpstr>
      <vt:lpstr>Calibri</vt:lpstr>
      <vt:lpstr>Lato</vt:lpstr>
      <vt:lpstr>Open Sans</vt:lpstr>
      <vt:lpstr>Symbol</vt:lpstr>
      <vt:lpstr>Tahoma</vt:lpstr>
      <vt:lpstr>Times New Roman</vt:lpstr>
      <vt:lpstr>Verdana</vt:lpstr>
      <vt:lpstr>Wingdings</vt:lpstr>
      <vt:lpstr>20140311PresentationUWTSDTemplate</vt:lpstr>
      <vt:lpstr>1_20140311PresentationUWTSDTemplate</vt:lpstr>
      <vt:lpstr>  Service Integration and Partnership Working      </vt:lpstr>
      <vt:lpstr>Introductions</vt:lpstr>
      <vt:lpstr>GROUND RULES </vt:lpstr>
      <vt:lpstr>Module aims</vt:lpstr>
      <vt:lpstr> Learning Outcomes  </vt:lpstr>
      <vt:lpstr>Session objectives</vt:lpstr>
      <vt:lpstr>What is meant by cooperation, partnership and integration ?</vt:lpstr>
      <vt:lpstr>Definition of integrated care (1)</vt:lpstr>
      <vt:lpstr>Definition of integrated care continued (2)</vt:lpstr>
      <vt:lpstr>Definition of integrated care continued (3)</vt:lpstr>
      <vt:lpstr>Take a minute – short activity</vt:lpstr>
      <vt:lpstr>The 5 Laws for integrating health care services</vt:lpstr>
      <vt:lpstr>Types of integration</vt:lpstr>
      <vt:lpstr>3 different levels of integration</vt:lpstr>
      <vt:lpstr>Framework for integrated working Interrelationships matrix</vt:lpstr>
      <vt:lpstr>16 Principles of Integrated Care Ferrer and Goodwin (2014)</vt:lpstr>
      <vt:lpstr>Hence,</vt:lpstr>
      <vt:lpstr>Questions – 3 step approach</vt:lpstr>
      <vt:lpstr>Examples 3-step approach</vt:lpstr>
      <vt:lpstr>Stakeholders Linking service integration and partnership working</vt:lpstr>
      <vt:lpstr>So, again what is a partnership</vt:lpstr>
      <vt:lpstr>Models of partnership in HSC</vt:lpstr>
      <vt:lpstr>The Networking Model </vt:lpstr>
      <vt:lpstr>The Referral Systems Model </vt:lpstr>
      <vt:lpstr>The Consortium Model </vt:lpstr>
      <vt:lpstr>The Multi-Agency Working Model </vt:lpstr>
      <vt:lpstr>Core principles of partnership</vt:lpstr>
      <vt:lpstr>What partnerships try to achieve</vt:lpstr>
      <vt:lpstr>Mackintosh’s ‘synergy’ (1992)</vt:lpstr>
      <vt:lpstr>PowerPoint Presentation</vt:lpstr>
      <vt:lpstr>Case study  Care Trust</vt:lpstr>
      <vt:lpstr>Mackintosh’s ‘transformation’ (1992)</vt:lpstr>
      <vt:lpstr>PowerPoint Presentation</vt:lpstr>
      <vt:lpstr>Case study Social Care</vt:lpstr>
      <vt:lpstr>Approach to partnership working (1)</vt:lpstr>
      <vt:lpstr>Approach to partnership working (2)</vt:lpstr>
      <vt:lpstr>Framework for whole systems working Striking a balance between 8 key areas</vt:lpstr>
      <vt:lpstr>Health and Social Care Policy (1)</vt:lpstr>
      <vt:lpstr>Health and Social Care Policy (2)</vt:lpstr>
      <vt:lpstr>Health and Social Care practice</vt:lpstr>
      <vt:lpstr>SEMINAR SESSION</vt:lpstr>
      <vt:lpstr>What did you learn today?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Diola Bijlhout</cp:lastModifiedBy>
  <cp:revision>221</cp:revision>
  <cp:lastPrinted>1601-01-01T00:00:00Z</cp:lastPrinted>
  <dcterms:created xsi:type="dcterms:W3CDTF">2002-10-07T19:43:58Z</dcterms:created>
  <dcterms:modified xsi:type="dcterms:W3CDTF">2026-02-06T15:11:00Z</dcterms:modified>
</cp:coreProperties>
</file>