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4"/>
  </p:sldMasterIdLst>
  <p:sldIdLst>
    <p:sldId id="257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79" r:id="rId13"/>
    <p:sldId id="270" r:id="rId14"/>
    <p:sldId id="280" r:id="rId15"/>
    <p:sldId id="272" r:id="rId16"/>
    <p:sldId id="271" r:id="rId17"/>
    <p:sldId id="278" r:id="rId18"/>
    <p:sldId id="273" r:id="rId19"/>
    <p:sldId id="274" r:id="rId20"/>
    <p:sldId id="275" r:id="rId21"/>
    <p:sldId id="276" r:id="rId22"/>
    <p:sldId id="281" r:id="rId23"/>
    <p:sldId id="277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44529"/>
    <a:srgbClr val="2B3922"/>
    <a:srgbClr val="2E3722"/>
    <a:srgbClr val="FCF7F1"/>
    <a:srgbClr val="B8D233"/>
    <a:srgbClr val="5CC6D6"/>
    <a:srgbClr val="F8D22F"/>
    <a:srgbClr val="F03F2B"/>
    <a:srgbClr val="3488A0"/>
    <a:srgbClr val="5790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29" autoAdjust="0"/>
    <p:restoredTop sz="94619" autoAdjust="0"/>
  </p:normalViewPr>
  <p:slideViewPr>
    <p:cSldViewPr snapToGrid="0">
      <p:cViewPr varScale="1">
        <p:scale>
          <a:sx n="67" d="100"/>
          <a:sy n="67" d="100"/>
        </p:scale>
        <p:origin x="90" y="3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15.png"/><Relationship Id="rId7" Type="http://schemas.openxmlformats.org/officeDocument/2006/relationships/image" Target="../media/image7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10" Type="http://schemas.openxmlformats.org/officeDocument/2006/relationships/image" Target="../media/image20.svg"/><Relationship Id="rId4" Type="http://schemas.openxmlformats.org/officeDocument/2006/relationships/image" Target="../media/image16.svg"/><Relationship Id="rId9" Type="http://schemas.openxmlformats.org/officeDocument/2006/relationships/image" Target="../media/image19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15.png"/><Relationship Id="rId7" Type="http://schemas.openxmlformats.org/officeDocument/2006/relationships/image" Target="../media/image7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10" Type="http://schemas.openxmlformats.org/officeDocument/2006/relationships/image" Target="../media/image20.svg"/><Relationship Id="rId4" Type="http://schemas.openxmlformats.org/officeDocument/2006/relationships/image" Target="../media/image16.svg"/><Relationship Id="rId9" Type="http://schemas.openxmlformats.org/officeDocument/2006/relationships/image" Target="../media/image1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DDD6D8E-BCCB-40BF-99C3-F597AC19836B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1950B95E-DDFA-4AA1-B2CA-09EAEB83E769}">
      <dgm:prSet/>
      <dgm:spPr/>
      <dgm:t>
        <a:bodyPr/>
        <a:lstStyle/>
        <a:p>
          <a:r>
            <a:rPr lang="en-GB" b="1" dirty="0"/>
            <a:t>Activity type and                                  hours                                      percentage                         </a:t>
          </a:r>
          <a:endParaRPr lang="en-US" dirty="0"/>
        </a:p>
      </dgm:t>
    </dgm:pt>
    <dgm:pt modelId="{4A210287-B84F-4305-9A39-BD40BECC3886}" type="parTrans" cxnId="{6A808916-4D99-4D9D-838C-50A72915402B}">
      <dgm:prSet/>
      <dgm:spPr/>
      <dgm:t>
        <a:bodyPr/>
        <a:lstStyle/>
        <a:p>
          <a:endParaRPr lang="en-US"/>
        </a:p>
      </dgm:t>
    </dgm:pt>
    <dgm:pt modelId="{67FBDC12-38C1-4DCC-B074-6E8B0AEC8C1E}" type="sibTrans" cxnId="{6A808916-4D99-4D9D-838C-50A72915402B}">
      <dgm:prSet/>
      <dgm:spPr/>
      <dgm:t>
        <a:bodyPr/>
        <a:lstStyle/>
        <a:p>
          <a:endParaRPr lang="en-US"/>
        </a:p>
      </dgm:t>
    </dgm:pt>
    <dgm:pt modelId="{3DAE59DD-3353-42C3-A538-FEC18585451D}">
      <dgm:prSet/>
      <dgm:spPr/>
      <dgm:t>
        <a:bodyPr/>
        <a:lstStyle/>
        <a:p>
          <a:r>
            <a:rPr lang="en-GB"/>
            <a:t>Scheduled learning                      60                                              30%</a:t>
          </a:r>
          <a:endParaRPr lang="en-US"/>
        </a:p>
      </dgm:t>
    </dgm:pt>
    <dgm:pt modelId="{F1F5248E-6ACB-4357-8FE7-D935CC4CA334}" type="parTrans" cxnId="{F6916A89-888A-496B-AD2E-AB1BBEDC5330}">
      <dgm:prSet/>
      <dgm:spPr/>
      <dgm:t>
        <a:bodyPr/>
        <a:lstStyle/>
        <a:p>
          <a:endParaRPr lang="en-US"/>
        </a:p>
      </dgm:t>
    </dgm:pt>
    <dgm:pt modelId="{0B6E6BBA-1B3D-45E3-8D93-332E9547B81C}" type="sibTrans" cxnId="{F6916A89-888A-496B-AD2E-AB1BBEDC5330}">
      <dgm:prSet/>
      <dgm:spPr/>
      <dgm:t>
        <a:bodyPr/>
        <a:lstStyle/>
        <a:p>
          <a:endParaRPr lang="en-US"/>
        </a:p>
      </dgm:t>
    </dgm:pt>
    <dgm:pt modelId="{830306A5-DB73-4BF2-AAA1-DCD81EEC1564}">
      <dgm:prSet/>
      <dgm:spPr/>
      <dgm:t>
        <a:bodyPr/>
        <a:lstStyle/>
        <a:p>
          <a:r>
            <a:rPr lang="en-GB" dirty="0"/>
            <a:t>Independent learning                  140                                            70%</a:t>
          </a:r>
          <a:endParaRPr lang="en-US" dirty="0"/>
        </a:p>
      </dgm:t>
    </dgm:pt>
    <dgm:pt modelId="{C8678694-3E8C-4175-8DFD-CAEF2EB472F6}" type="parTrans" cxnId="{FDA63BD3-1A9D-4B6F-A19A-3C0C71C8C162}">
      <dgm:prSet/>
      <dgm:spPr/>
      <dgm:t>
        <a:bodyPr/>
        <a:lstStyle/>
        <a:p>
          <a:endParaRPr lang="en-US"/>
        </a:p>
      </dgm:t>
    </dgm:pt>
    <dgm:pt modelId="{54B20480-25F7-4F57-AB1D-895F78B2DD3F}" type="sibTrans" cxnId="{FDA63BD3-1A9D-4B6F-A19A-3C0C71C8C162}">
      <dgm:prSet/>
      <dgm:spPr/>
      <dgm:t>
        <a:bodyPr/>
        <a:lstStyle/>
        <a:p>
          <a:endParaRPr lang="en-US"/>
        </a:p>
      </dgm:t>
    </dgm:pt>
    <dgm:pt modelId="{69A94C5D-7102-447D-925A-7EA09AEAC26A}">
      <dgm:prSet/>
      <dgm:spPr/>
      <dgm:t>
        <a:bodyPr/>
        <a:lstStyle/>
        <a:p>
          <a:r>
            <a:rPr lang="en-GB"/>
            <a:t>Placement learning                        -                                                  -</a:t>
          </a:r>
          <a:endParaRPr lang="en-US"/>
        </a:p>
      </dgm:t>
    </dgm:pt>
    <dgm:pt modelId="{DD87A9CB-F828-42D9-A63C-24B8C608A2E3}" type="parTrans" cxnId="{D143D609-0434-44CC-9B1E-10C9AFA6140B}">
      <dgm:prSet/>
      <dgm:spPr/>
      <dgm:t>
        <a:bodyPr/>
        <a:lstStyle/>
        <a:p>
          <a:endParaRPr lang="en-US"/>
        </a:p>
      </dgm:t>
    </dgm:pt>
    <dgm:pt modelId="{323F8F65-476C-4B7A-8EE4-ADFE9FC29F52}" type="sibTrans" cxnId="{D143D609-0434-44CC-9B1E-10C9AFA6140B}">
      <dgm:prSet/>
      <dgm:spPr/>
      <dgm:t>
        <a:bodyPr/>
        <a:lstStyle/>
        <a:p>
          <a:endParaRPr lang="en-US"/>
        </a:p>
      </dgm:t>
    </dgm:pt>
    <dgm:pt modelId="{D74C763A-1B62-4C89-8D10-064572469AFF}">
      <dgm:prSet/>
      <dgm:spPr/>
      <dgm:t>
        <a:bodyPr/>
        <a:lstStyle/>
        <a:p>
          <a:r>
            <a:rPr lang="en-GB" b="1"/>
            <a:t>Total </a:t>
          </a:r>
          <a:r>
            <a:rPr lang="en-GB"/>
            <a:t>                                                200                                            100%</a:t>
          </a:r>
          <a:endParaRPr lang="en-US"/>
        </a:p>
      </dgm:t>
    </dgm:pt>
    <dgm:pt modelId="{2374B072-CE89-4F87-8B6F-708BBB9EC687}" type="parTrans" cxnId="{CFA67015-59A8-43DB-89D5-719161E24FAE}">
      <dgm:prSet/>
      <dgm:spPr/>
      <dgm:t>
        <a:bodyPr/>
        <a:lstStyle/>
        <a:p>
          <a:endParaRPr lang="en-US"/>
        </a:p>
      </dgm:t>
    </dgm:pt>
    <dgm:pt modelId="{B600F630-1091-4482-817C-7C63D199658A}" type="sibTrans" cxnId="{CFA67015-59A8-43DB-89D5-719161E24FAE}">
      <dgm:prSet/>
      <dgm:spPr/>
      <dgm:t>
        <a:bodyPr/>
        <a:lstStyle/>
        <a:p>
          <a:endParaRPr lang="en-US"/>
        </a:p>
      </dgm:t>
    </dgm:pt>
    <dgm:pt modelId="{33D030B5-1E7B-43F6-A987-E92DCBCEF0B2}" type="pres">
      <dgm:prSet presAssocID="{BDDD6D8E-BCCB-40BF-99C3-F597AC19836B}" presName="root" presStyleCnt="0">
        <dgm:presLayoutVars>
          <dgm:dir/>
          <dgm:resizeHandles val="exact"/>
        </dgm:presLayoutVars>
      </dgm:prSet>
      <dgm:spPr/>
    </dgm:pt>
    <dgm:pt modelId="{53481F14-A6F2-48E7-977F-E50CB3AF3BDC}" type="pres">
      <dgm:prSet presAssocID="{1950B95E-DDFA-4AA1-B2CA-09EAEB83E769}" presName="compNode" presStyleCnt="0"/>
      <dgm:spPr/>
    </dgm:pt>
    <dgm:pt modelId="{7296358D-3DDE-4265-91DE-1DFB866A6447}" type="pres">
      <dgm:prSet presAssocID="{1950B95E-DDFA-4AA1-B2CA-09EAEB83E769}" presName="bgRect" presStyleLbl="bgShp" presStyleIdx="0" presStyleCnt="5"/>
      <dgm:spPr/>
    </dgm:pt>
    <dgm:pt modelId="{3E97CB9D-28C6-42A1-BF75-F3E25C4F08C3}" type="pres">
      <dgm:prSet presAssocID="{1950B95E-DDFA-4AA1-B2CA-09EAEB83E769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C0DEB64E-031B-4F65-8B2F-5139D8F93567}" type="pres">
      <dgm:prSet presAssocID="{1950B95E-DDFA-4AA1-B2CA-09EAEB83E769}" presName="spaceRect" presStyleCnt="0"/>
      <dgm:spPr/>
    </dgm:pt>
    <dgm:pt modelId="{56316F29-B22F-4896-8D45-7914EBAF5329}" type="pres">
      <dgm:prSet presAssocID="{1950B95E-DDFA-4AA1-B2CA-09EAEB83E769}" presName="parTx" presStyleLbl="revTx" presStyleIdx="0" presStyleCnt="5">
        <dgm:presLayoutVars>
          <dgm:chMax val="0"/>
          <dgm:chPref val="0"/>
        </dgm:presLayoutVars>
      </dgm:prSet>
      <dgm:spPr/>
    </dgm:pt>
    <dgm:pt modelId="{D10ED7DA-ACAF-4787-8AFC-77FF74CED5A1}" type="pres">
      <dgm:prSet presAssocID="{67FBDC12-38C1-4DCC-B074-6E8B0AEC8C1E}" presName="sibTrans" presStyleCnt="0"/>
      <dgm:spPr/>
    </dgm:pt>
    <dgm:pt modelId="{CD1D106F-FF30-4442-A448-77266F492637}" type="pres">
      <dgm:prSet presAssocID="{3DAE59DD-3353-42C3-A538-FEC18585451D}" presName="compNode" presStyleCnt="0"/>
      <dgm:spPr/>
    </dgm:pt>
    <dgm:pt modelId="{98C61063-984D-473A-95A6-13943E026010}" type="pres">
      <dgm:prSet presAssocID="{3DAE59DD-3353-42C3-A538-FEC18585451D}" presName="bgRect" presStyleLbl="bgShp" presStyleIdx="1" presStyleCnt="5"/>
      <dgm:spPr/>
    </dgm:pt>
    <dgm:pt modelId="{DDA50098-8A7B-4D4D-99CF-7785EE4003D0}" type="pres">
      <dgm:prSet presAssocID="{3DAE59DD-3353-42C3-A538-FEC18585451D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ck"/>
        </a:ext>
      </dgm:extLst>
    </dgm:pt>
    <dgm:pt modelId="{1DA9FC55-A4D2-49C8-802B-77ABFE010D55}" type="pres">
      <dgm:prSet presAssocID="{3DAE59DD-3353-42C3-A538-FEC18585451D}" presName="spaceRect" presStyleCnt="0"/>
      <dgm:spPr/>
    </dgm:pt>
    <dgm:pt modelId="{94644FBA-E556-485B-97E4-E74D807FCD53}" type="pres">
      <dgm:prSet presAssocID="{3DAE59DD-3353-42C3-A538-FEC18585451D}" presName="parTx" presStyleLbl="revTx" presStyleIdx="1" presStyleCnt="5">
        <dgm:presLayoutVars>
          <dgm:chMax val="0"/>
          <dgm:chPref val="0"/>
        </dgm:presLayoutVars>
      </dgm:prSet>
      <dgm:spPr/>
    </dgm:pt>
    <dgm:pt modelId="{96028EC8-841A-46E0-ABB1-4B22E9868352}" type="pres">
      <dgm:prSet presAssocID="{0B6E6BBA-1B3D-45E3-8D93-332E9547B81C}" presName="sibTrans" presStyleCnt="0"/>
      <dgm:spPr/>
    </dgm:pt>
    <dgm:pt modelId="{82443952-1D9A-4C8F-ABC5-9C9ED61B1E74}" type="pres">
      <dgm:prSet presAssocID="{830306A5-DB73-4BF2-AAA1-DCD81EEC1564}" presName="compNode" presStyleCnt="0"/>
      <dgm:spPr/>
    </dgm:pt>
    <dgm:pt modelId="{7046D2BE-1B88-4D77-AAD4-FDB1265C981A}" type="pres">
      <dgm:prSet presAssocID="{830306A5-DB73-4BF2-AAA1-DCD81EEC1564}" presName="bgRect" presStyleLbl="bgShp" presStyleIdx="2" presStyleCnt="5"/>
      <dgm:spPr/>
    </dgm:pt>
    <dgm:pt modelId="{C613DB85-37E3-434F-8090-B346B5C8236B}" type="pres">
      <dgm:prSet presAssocID="{830306A5-DB73-4BF2-AAA1-DCD81EEC1564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D05A8E22-7770-4393-AC07-2861655832F7}" type="pres">
      <dgm:prSet presAssocID="{830306A5-DB73-4BF2-AAA1-DCD81EEC1564}" presName="spaceRect" presStyleCnt="0"/>
      <dgm:spPr/>
    </dgm:pt>
    <dgm:pt modelId="{D7F02C4B-6D6C-43EE-B86A-8EFF3D5A45BC}" type="pres">
      <dgm:prSet presAssocID="{830306A5-DB73-4BF2-AAA1-DCD81EEC1564}" presName="parTx" presStyleLbl="revTx" presStyleIdx="2" presStyleCnt="5">
        <dgm:presLayoutVars>
          <dgm:chMax val="0"/>
          <dgm:chPref val="0"/>
        </dgm:presLayoutVars>
      </dgm:prSet>
      <dgm:spPr/>
    </dgm:pt>
    <dgm:pt modelId="{7E0CE784-C396-473A-905A-424769936BD3}" type="pres">
      <dgm:prSet presAssocID="{54B20480-25F7-4F57-AB1D-895F78B2DD3F}" presName="sibTrans" presStyleCnt="0"/>
      <dgm:spPr/>
    </dgm:pt>
    <dgm:pt modelId="{C3FC3BCC-799C-4C7D-B922-95B14DD68221}" type="pres">
      <dgm:prSet presAssocID="{69A94C5D-7102-447D-925A-7EA09AEAC26A}" presName="compNode" presStyleCnt="0"/>
      <dgm:spPr/>
    </dgm:pt>
    <dgm:pt modelId="{8C7A7B66-F436-4CD3-BEB0-A65F55B14089}" type="pres">
      <dgm:prSet presAssocID="{69A94C5D-7102-447D-925A-7EA09AEAC26A}" presName="bgRect" presStyleLbl="bgShp" presStyleIdx="3" presStyleCnt="5"/>
      <dgm:spPr/>
    </dgm:pt>
    <dgm:pt modelId="{8AADDAA4-2D2A-4062-9251-E61CA7D8E1DC}" type="pres">
      <dgm:prSet presAssocID="{69A94C5D-7102-447D-925A-7EA09AEAC26A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DB7AA525-7A73-4A2F-B4D6-3155FE353D04}" type="pres">
      <dgm:prSet presAssocID="{69A94C5D-7102-447D-925A-7EA09AEAC26A}" presName="spaceRect" presStyleCnt="0"/>
      <dgm:spPr/>
    </dgm:pt>
    <dgm:pt modelId="{74C77D9D-F7EC-45DB-805A-83FE83CB8C65}" type="pres">
      <dgm:prSet presAssocID="{69A94C5D-7102-447D-925A-7EA09AEAC26A}" presName="parTx" presStyleLbl="revTx" presStyleIdx="3" presStyleCnt="5">
        <dgm:presLayoutVars>
          <dgm:chMax val="0"/>
          <dgm:chPref val="0"/>
        </dgm:presLayoutVars>
      </dgm:prSet>
      <dgm:spPr/>
    </dgm:pt>
    <dgm:pt modelId="{069BF1A4-E457-40A2-849B-21F186138AE8}" type="pres">
      <dgm:prSet presAssocID="{323F8F65-476C-4B7A-8EE4-ADFE9FC29F52}" presName="sibTrans" presStyleCnt="0"/>
      <dgm:spPr/>
    </dgm:pt>
    <dgm:pt modelId="{C5DE35C7-C960-40F0-A837-6875BC03417B}" type="pres">
      <dgm:prSet presAssocID="{D74C763A-1B62-4C89-8D10-064572469AFF}" presName="compNode" presStyleCnt="0"/>
      <dgm:spPr/>
    </dgm:pt>
    <dgm:pt modelId="{482378F3-B2D7-45E7-8171-CA78CCBE4F05}" type="pres">
      <dgm:prSet presAssocID="{D74C763A-1B62-4C89-8D10-064572469AFF}" presName="bgRect" presStyleLbl="bgShp" presStyleIdx="4" presStyleCnt="5"/>
      <dgm:spPr/>
    </dgm:pt>
    <dgm:pt modelId="{A64658ED-F1B8-42FA-BF5C-B49929C2D4AD}" type="pres">
      <dgm:prSet presAssocID="{D74C763A-1B62-4C89-8D10-064572469AFF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levision"/>
        </a:ext>
      </dgm:extLst>
    </dgm:pt>
    <dgm:pt modelId="{ED6567A3-17CE-4BD0-A365-053EDB2A294B}" type="pres">
      <dgm:prSet presAssocID="{D74C763A-1B62-4C89-8D10-064572469AFF}" presName="spaceRect" presStyleCnt="0"/>
      <dgm:spPr/>
    </dgm:pt>
    <dgm:pt modelId="{A9FD9C05-CFC0-47BF-B1D7-B727844FEDC1}" type="pres">
      <dgm:prSet presAssocID="{D74C763A-1B62-4C89-8D10-064572469AFF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D143D609-0434-44CC-9B1E-10C9AFA6140B}" srcId="{BDDD6D8E-BCCB-40BF-99C3-F597AC19836B}" destId="{69A94C5D-7102-447D-925A-7EA09AEAC26A}" srcOrd="3" destOrd="0" parTransId="{DD87A9CB-F828-42D9-A63C-24B8C608A2E3}" sibTransId="{323F8F65-476C-4B7A-8EE4-ADFE9FC29F52}"/>
    <dgm:cxn modelId="{CFA67015-59A8-43DB-89D5-719161E24FAE}" srcId="{BDDD6D8E-BCCB-40BF-99C3-F597AC19836B}" destId="{D74C763A-1B62-4C89-8D10-064572469AFF}" srcOrd="4" destOrd="0" parTransId="{2374B072-CE89-4F87-8B6F-708BBB9EC687}" sibTransId="{B600F630-1091-4482-817C-7C63D199658A}"/>
    <dgm:cxn modelId="{6A808916-4D99-4D9D-838C-50A72915402B}" srcId="{BDDD6D8E-BCCB-40BF-99C3-F597AC19836B}" destId="{1950B95E-DDFA-4AA1-B2CA-09EAEB83E769}" srcOrd="0" destOrd="0" parTransId="{4A210287-B84F-4305-9A39-BD40BECC3886}" sibTransId="{67FBDC12-38C1-4DCC-B074-6E8B0AEC8C1E}"/>
    <dgm:cxn modelId="{802EB265-EE8B-4E93-9C07-EE690A1698EF}" type="presOf" srcId="{3DAE59DD-3353-42C3-A538-FEC18585451D}" destId="{94644FBA-E556-485B-97E4-E74D807FCD53}" srcOrd="0" destOrd="0" presId="urn:microsoft.com/office/officeart/2018/2/layout/IconVerticalSolidList"/>
    <dgm:cxn modelId="{0D15A870-5845-4986-A945-CE3A7B6CE356}" type="presOf" srcId="{1950B95E-DDFA-4AA1-B2CA-09EAEB83E769}" destId="{56316F29-B22F-4896-8D45-7914EBAF5329}" srcOrd="0" destOrd="0" presId="urn:microsoft.com/office/officeart/2018/2/layout/IconVerticalSolidList"/>
    <dgm:cxn modelId="{F6916A89-888A-496B-AD2E-AB1BBEDC5330}" srcId="{BDDD6D8E-BCCB-40BF-99C3-F597AC19836B}" destId="{3DAE59DD-3353-42C3-A538-FEC18585451D}" srcOrd="1" destOrd="0" parTransId="{F1F5248E-6ACB-4357-8FE7-D935CC4CA334}" sibTransId="{0B6E6BBA-1B3D-45E3-8D93-332E9547B81C}"/>
    <dgm:cxn modelId="{FC78119D-4214-45C9-9782-8FD3E4429F97}" type="presOf" srcId="{830306A5-DB73-4BF2-AAA1-DCD81EEC1564}" destId="{D7F02C4B-6D6C-43EE-B86A-8EFF3D5A45BC}" srcOrd="0" destOrd="0" presId="urn:microsoft.com/office/officeart/2018/2/layout/IconVerticalSolidList"/>
    <dgm:cxn modelId="{4B68E4B4-766F-49F9-AF0B-480E6DAE0737}" type="presOf" srcId="{BDDD6D8E-BCCB-40BF-99C3-F597AC19836B}" destId="{33D030B5-1E7B-43F6-A987-E92DCBCEF0B2}" srcOrd="0" destOrd="0" presId="urn:microsoft.com/office/officeart/2018/2/layout/IconVerticalSolidList"/>
    <dgm:cxn modelId="{C7BC37BD-D000-4849-AF0E-F96060572E46}" type="presOf" srcId="{D74C763A-1B62-4C89-8D10-064572469AFF}" destId="{A9FD9C05-CFC0-47BF-B1D7-B727844FEDC1}" srcOrd="0" destOrd="0" presId="urn:microsoft.com/office/officeart/2018/2/layout/IconVerticalSolidList"/>
    <dgm:cxn modelId="{A30F7CBF-0F72-4740-BFC9-D919E9EC8DD7}" type="presOf" srcId="{69A94C5D-7102-447D-925A-7EA09AEAC26A}" destId="{74C77D9D-F7EC-45DB-805A-83FE83CB8C65}" srcOrd="0" destOrd="0" presId="urn:microsoft.com/office/officeart/2018/2/layout/IconVerticalSolidList"/>
    <dgm:cxn modelId="{FDA63BD3-1A9D-4B6F-A19A-3C0C71C8C162}" srcId="{BDDD6D8E-BCCB-40BF-99C3-F597AC19836B}" destId="{830306A5-DB73-4BF2-AAA1-DCD81EEC1564}" srcOrd="2" destOrd="0" parTransId="{C8678694-3E8C-4175-8DFD-CAEF2EB472F6}" sibTransId="{54B20480-25F7-4F57-AB1D-895F78B2DD3F}"/>
    <dgm:cxn modelId="{4055A6AE-51EA-41B0-9F80-3BCD2BFCBF3F}" type="presParOf" srcId="{33D030B5-1E7B-43F6-A987-E92DCBCEF0B2}" destId="{53481F14-A6F2-48E7-977F-E50CB3AF3BDC}" srcOrd="0" destOrd="0" presId="urn:microsoft.com/office/officeart/2018/2/layout/IconVerticalSolidList"/>
    <dgm:cxn modelId="{E4CD63E5-4879-4DB7-80DE-152B0C03C4FF}" type="presParOf" srcId="{53481F14-A6F2-48E7-977F-E50CB3AF3BDC}" destId="{7296358D-3DDE-4265-91DE-1DFB866A6447}" srcOrd="0" destOrd="0" presId="urn:microsoft.com/office/officeart/2018/2/layout/IconVerticalSolidList"/>
    <dgm:cxn modelId="{EC219EE7-FEDC-4C53-BF58-8D0DA240CF27}" type="presParOf" srcId="{53481F14-A6F2-48E7-977F-E50CB3AF3BDC}" destId="{3E97CB9D-28C6-42A1-BF75-F3E25C4F08C3}" srcOrd="1" destOrd="0" presId="urn:microsoft.com/office/officeart/2018/2/layout/IconVerticalSolidList"/>
    <dgm:cxn modelId="{4A39B950-B5C1-4406-B2AD-AC90826EB6C2}" type="presParOf" srcId="{53481F14-A6F2-48E7-977F-E50CB3AF3BDC}" destId="{C0DEB64E-031B-4F65-8B2F-5139D8F93567}" srcOrd="2" destOrd="0" presId="urn:microsoft.com/office/officeart/2018/2/layout/IconVerticalSolidList"/>
    <dgm:cxn modelId="{FF33004E-4DB3-4766-BB9C-06D5DA7EAB63}" type="presParOf" srcId="{53481F14-A6F2-48E7-977F-E50CB3AF3BDC}" destId="{56316F29-B22F-4896-8D45-7914EBAF5329}" srcOrd="3" destOrd="0" presId="urn:microsoft.com/office/officeart/2018/2/layout/IconVerticalSolidList"/>
    <dgm:cxn modelId="{46295117-DFC6-4A52-B5D1-091586C410C1}" type="presParOf" srcId="{33D030B5-1E7B-43F6-A987-E92DCBCEF0B2}" destId="{D10ED7DA-ACAF-4787-8AFC-77FF74CED5A1}" srcOrd="1" destOrd="0" presId="urn:microsoft.com/office/officeart/2018/2/layout/IconVerticalSolidList"/>
    <dgm:cxn modelId="{9143D268-9F74-49B6-88E7-CD55B8EDA985}" type="presParOf" srcId="{33D030B5-1E7B-43F6-A987-E92DCBCEF0B2}" destId="{CD1D106F-FF30-4442-A448-77266F492637}" srcOrd="2" destOrd="0" presId="urn:microsoft.com/office/officeart/2018/2/layout/IconVerticalSolidList"/>
    <dgm:cxn modelId="{BC8F6AA0-3392-4414-B182-9C5D27163A1B}" type="presParOf" srcId="{CD1D106F-FF30-4442-A448-77266F492637}" destId="{98C61063-984D-473A-95A6-13943E026010}" srcOrd="0" destOrd="0" presId="urn:microsoft.com/office/officeart/2018/2/layout/IconVerticalSolidList"/>
    <dgm:cxn modelId="{FACF0235-9453-441B-8E11-EE78E78C2958}" type="presParOf" srcId="{CD1D106F-FF30-4442-A448-77266F492637}" destId="{DDA50098-8A7B-4D4D-99CF-7785EE4003D0}" srcOrd="1" destOrd="0" presId="urn:microsoft.com/office/officeart/2018/2/layout/IconVerticalSolidList"/>
    <dgm:cxn modelId="{0CAD296F-EEE8-489D-B5FA-6AC2FD208D56}" type="presParOf" srcId="{CD1D106F-FF30-4442-A448-77266F492637}" destId="{1DA9FC55-A4D2-49C8-802B-77ABFE010D55}" srcOrd="2" destOrd="0" presId="urn:microsoft.com/office/officeart/2018/2/layout/IconVerticalSolidList"/>
    <dgm:cxn modelId="{D11A1CC4-7974-4D06-A876-E1374C7EEF53}" type="presParOf" srcId="{CD1D106F-FF30-4442-A448-77266F492637}" destId="{94644FBA-E556-485B-97E4-E74D807FCD53}" srcOrd="3" destOrd="0" presId="urn:microsoft.com/office/officeart/2018/2/layout/IconVerticalSolidList"/>
    <dgm:cxn modelId="{2A721E90-7134-4B5F-B79F-7B3279C00631}" type="presParOf" srcId="{33D030B5-1E7B-43F6-A987-E92DCBCEF0B2}" destId="{96028EC8-841A-46E0-ABB1-4B22E9868352}" srcOrd="3" destOrd="0" presId="urn:microsoft.com/office/officeart/2018/2/layout/IconVerticalSolidList"/>
    <dgm:cxn modelId="{95AA4803-0B99-4E00-9C26-361FFAB34413}" type="presParOf" srcId="{33D030B5-1E7B-43F6-A987-E92DCBCEF0B2}" destId="{82443952-1D9A-4C8F-ABC5-9C9ED61B1E74}" srcOrd="4" destOrd="0" presId="urn:microsoft.com/office/officeart/2018/2/layout/IconVerticalSolidList"/>
    <dgm:cxn modelId="{A6124694-EA24-48B8-A7EF-6A3337E197BD}" type="presParOf" srcId="{82443952-1D9A-4C8F-ABC5-9C9ED61B1E74}" destId="{7046D2BE-1B88-4D77-AAD4-FDB1265C981A}" srcOrd="0" destOrd="0" presId="urn:microsoft.com/office/officeart/2018/2/layout/IconVerticalSolidList"/>
    <dgm:cxn modelId="{2A1096EA-8493-4885-ACD2-65DCFAD0A857}" type="presParOf" srcId="{82443952-1D9A-4C8F-ABC5-9C9ED61B1E74}" destId="{C613DB85-37E3-434F-8090-B346B5C8236B}" srcOrd="1" destOrd="0" presId="urn:microsoft.com/office/officeart/2018/2/layout/IconVerticalSolidList"/>
    <dgm:cxn modelId="{C6FD2E94-DCD5-48B4-A05F-D718A4816B5D}" type="presParOf" srcId="{82443952-1D9A-4C8F-ABC5-9C9ED61B1E74}" destId="{D05A8E22-7770-4393-AC07-2861655832F7}" srcOrd="2" destOrd="0" presId="urn:microsoft.com/office/officeart/2018/2/layout/IconVerticalSolidList"/>
    <dgm:cxn modelId="{F56ECA35-6579-4494-99D2-1257ABAC4178}" type="presParOf" srcId="{82443952-1D9A-4C8F-ABC5-9C9ED61B1E74}" destId="{D7F02C4B-6D6C-43EE-B86A-8EFF3D5A45BC}" srcOrd="3" destOrd="0" presId="urn:microsoft.com/office/officeart/2018/2/layout/IconVerticalSolidList"/>
    <dgm:cxn modelId="{7C258CBF-C41F-4CB5-B05F-A30655087182}" type="presParOf" srcId="{33D030B5-1E7B-43F6-A987-E92DCBCEF0B2}" destId="{7E0CE784-C396-473A-905A-424769936BD3}" srcOrd="5" destOrd="0" presId="urn:microsoft.com/office/officeart/2018/2/layout/IconVerticalSolidList"/>
    <dgm:cxn modelId="{5C9E426C-AC3F-45A3-958C-B9602406C784}" type="presParOf" srcId="{33D030B5-1E7B-43F6-A987-E92DCBCEF0B2}" destId="{C3FC3BCC-799C-4C7D-B922-95B14DD68221}" srcOrd="6" destOrd="0" presId="urn:microsoft.com/office/officeart/2018/2/layout/IconVerticalSolidList"/>
    <dgm:cxn modelId="{CD42459A-C9DA-482E-BA8D-00F3880E8A58}" type="presParOf" srcId="{C3FC3BCC-799C-4C7D-B922-95B14DD68221}" destId="{8C7A7B66-F436-4CD3-BEB0-A65F55B14089}" srcOrd="0" destOrd="0" presId="urn:microsoft.com/office/officeart/2018/2/layout/IconVerticalSolidList"/>
    <dgm:cxn modelId="{A3EE50D2-2140-4A0D-B4E8-4CE4AB3FE870}" type="presParOf" srcId="{C3FC3BCC-799C-4C7D-B922-95B14DD68221}" destId="{8AADDAA4-2D2A-4062-9251-E61CA7D8E1DC}" srcOrd="1" destOrd="0" presId="urn:microsoft.com/office/officeart/2018/2/layout/IconVerticalSolidList"/>
    <dgm:cxn modelId="{D069F147-592B-401B-9619-175BF83F07A6}" type="presParOf" srcId="{C3FC3BCC-799C-4C7D-B922-95B14DD68221}" destId="{DB7AA525-7A73-4A2F-B4D6-3155FE353D04}" srcOrd="2" destOrd="0" presId="urn:microsoft.com/office/officeart/2018/2/layout/IconVerticalSolidList"/>
    <dgm:cxn modelId="{408F10EF-4D6E-46B6-B560-7A4EE4EF06B2}" type="presParOf" srcId="{C3FC3BCC-799C-4C7D-B922-95B14DD68221}" destId="{74C77D9D-F7EC-45DB-805A-83FE83CB8C65}" srcOrd="3" destOrd="0" presId="urn:microsoft.com/office/officeart/2018/2/layout/IconVerticalSolidList"/>
    <dgm:cxn modelId="{A30F43D1-9153-4402-9E49-E10416515050}" type="presParOf" srcId="{33D030B5-1E7B-43F6-A987-E92DCBCEF0B2}" destId="{069BF1A4-E457-40A2-849B-21F186138AE8}" srcOrd="7" destOrd="0" presId="urn:microsoft.com/office/officeart/2018/2/layout/IconVerticalSolidList"/>
    <dgm:cxn modelId="{A3A1D157-E013-4C54-A439-00536938E797}" type="presParOf" srcId="{33D030B5-1E7B-43F6-A987-E92DCBCEF0B2}" destId="{C5DE35C7-C960-40F0-A837-6875BC03417B}" srcOrd="8" destOrd="0" presId="urn:microsoft.com/office/officeart/2018/2/layout/IconVerticalSolidList"/>
    <dgm:cxn modelId="{21F90964-F61F-47BC-AA30-57C4A8D6A942}" type="presParOf" srcId="{C5DE35C7-C960-40F0-A837-6875BC03417B}" destId="{482378F3-B2D7-45E7-8171-CA78CCBE4F05}" srcOrd="0" destOrd="0" presId="urn:microsoft.com/office/officeart/2018/2/layout/IconVerticalSolidList"/>
    <dgm:cxn modelId="{882A7C80-A1EF-44D7-94A0-96BD33EF37F2}" type="presParOf" srcId="{C5DE35C7-C960-40F0-A837-6875BC03417B}" destId="{A64658ED-F1B8-42FA-BF5C-B49929C2D4AD}" srcOrd="1" destOrd="0" presId="urn:microsoft.com/office/officeart/2018/2/layout/IconVerticalSolidList"/>
    <dgm:cxn modelId="{8A554677-B90E-4372-A35E-F805BC7FA0EA}" type="presParOf" srcId="{C5DE35C7-C960-40F0-A837-6875BC03417B}" destId="{ED6567A3-17CE-4BD0-A365-053EDB2A294B}" srcOrd="2" destOrd="0" presId="urn:microsoft.com/office/officeart/2018/2/layout/IconVerticalSolidList"/>
    <dgm:cxn modelId="{6EF151E6-B88C-40D1-B5A2-2EF93133F121}" type="presParOf" srcId="{C5DE35C7-C960-40F0-A837-6875BC03417B}" destId="{A9FD9C05-CFC0-47BF-B1D7-B727844FEDC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9EC10D6-B251-4D36-9C3D-BD71EC9EBBC3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897EAFEA-1688-4FC8-AD13-B5C05AFCDA75}">
      <dgm:prSet/>
      <dgm:spPr/>
      <dgm:t>
        <a:bodyPr/>
        <a:lstStyle/>
        <a:p>
          <a:r>
            <a:rPr lang="en-GB"/>
            <a:t>Makes up at least 20% of your grades!</a:t>
          </a:r>
          <a:endParaRPr lang="en-US"/>
        </a:p>
      </dgm:t>
    </dgm:pt>
    <dgm:pt modelId="{2CF8FF99-2F28-4A59-A82F-F0BBCBD1E728}" type="parTrans" cxnId="{BA1B1E79-0C20-4700-9ED7-DE1B704BF966}">
      <dgm:prSet/>
      <dgm:spPr/>
      <dgm:t>
        <a:bodyPr/>
        <a:lstStyle/>
        <a:p>
          <a:endParaRPr lang="en-US"/>
        </a:p>
      </dgm:t>
    </dgm:pt>
    <dgm:pt modelId="{A1372F63-E5D0-469B-BF36-D406D8E3C986}" type="sibTrans" cxnId="{BA1B1E79-0C20-4700-9ED7-DE1B704BF966}">
      <dgm:prSet/>
      <dgm:spPr/>
      <dgm:t>
        <a:bodyPr/>
        <a:lstStyle/>
        <a:p>
          <a:endParaRPr lang="en-US"/>
        </a:p>
      </dgm:t>
    </dgm:pt>
    <dgm:pt modelId="{7CCA24B1-1462-4EDA-8687-645E1D5FD713}">
      <dgm:prSet/>
      <dgm:spPr/>
      <dgm:t>
        <a:bodyPr/>
        <a:lstStyle/>
        <a:p>
          <a:r>
            <a:rPr lang="en-GB"/>
            <a:t>Try to get into the habit of keeping a written record of your references </a:t>
          </a:r>
          <a:endParaRPr lang="en-US"/>
        </a:p>
      </dgm:t>
    </dgm:pt>
    <dgm:pt modelId="{00809E20-A3FA-422F-81EB-ADE5D5D6DAA6}" type="parTrans" cxnId="{B818EB36-A121-45CB-854C-C465946F8A57}">
      <dgm:prSet/>
      <dgm:spPr/>
      <dgm:t>
        <a:bodyPr/>
        <a:lstStyle/>
        <a:p>
          <a:endParaRPr lang="en-US"/>
        </a:p>
      </dgm:t>
    </dgm:pt>
    <dgm:pt modelId="{71B8C5E4-2AAE-482D-ACD5-00E73E930398}" type="sibTrans" cxnId="{B818EB36-A121-45CB-854C-C465946F8A57}">
      <dgm:prSet/>
      <dgm:spPr/>
      <dgm:t>
        <a:bodyPr/>
        <a:lstStyle/>
        <a:p>
          <a:endParaRPr lang="en-US"/>
        </a:p>
      </dgm:t>
    </dgm:pt>
    <dgm:pt modelId="{534D7515-2DF1-4A23-860D-E12FEAFD91AD}">
      <dgm:prSet/>
      <dgm:spPr/>
      <dgm:t>
        <a:bodyPr/>
        <a:lstStyle/>
        <a:p>
          <a:r>
            <a:rPr lang="en-GB"/>
            <a:t>Organisation is key</a:t>
          </a:r>
          <a:endParaRPr lang="en-US"/>
        </a:p>
      </dgm:t>
    </dgm:pt>
    <dgm:pt modelId="{3F2E2E98-F8A4-4D82-AF52-4F4767F5E0F6}" type="parTrans" cxnId="{7EC8AD4D-71C3-4B74-A1B6-6EB5E2D8FA7E}">
      <dgm:prSet/>
      <dgm:spPr/>
      <dgm:t>
        <a:bodyPr/>
        <a:lstStyle/>
        <a:p>
          <a:endParaRPr lang="en-US"/>
        </a:p>
      </dgm:t>
    </dgm:pt>
    <dgm:pt modelId="{224528B7-6A67-4D3D-9A1D-2092CABEDB6F}" type="sibTrans" cxnId="{7EC8AD4D-71C3-4B74-A1B6-6EB5E2D8FA7E}">
      <dgm:prSet/>
      <dgm:spPr/>
      <dgm:t>
        <a:bodyPr/>
        <a:lstStyle/>
        <a:p>
          <a:endParaRPr lang="en-US"/>
        </a:p>
      </dgm:t>
    </dgm:pt>
    <dgm:pt modelId="{9DAD952C-3C6A-472C-A5CA-2FEC4BBDA6B5}">
      <dgm:prSet/>
      <dgm:spPr/>
      <dgm:t>
        <a:bodyPr/>
        <a:lstStyle/>
        <a:p>
          <a:r>
            <a:rPr lang="en-GB"/>
            <a:t>The referencing system used is Harvard</a:t>
          </a:r>
          <a:endParaRPr lang="en-US"/>
        </a:p>
      </dgm:t>
    </dgm:pt>
    <dgm:pt modelId="{35A0A3B1-D463-46AE-AB34-6E6354AF6866}" type="parTrans" cxnId="{7BC3C914-974A-402C-9275-623898C38DA2}">
      <dgm:prSet/>
      <dgm:spPr/>
      <dgm:t>
        <a:bodyPr/>
        <a:lstStyle/>
        <a:p>
          <a:endParaRPr lang="en-US"/>
        </a:p>
      </dgm:t>
    </dgm:pt>
    <dgm:pt modelId="{645852C8-F487-4478-A8AA-F3AD7C557B61}" type="sibTrans" cxnId="{7BC3C914-974A-402C-9275-623898C38DA2}">
      <dgm:prSet/>
      <dgm:spPr/>
      <dgm:t>
        <a:bodyPr/>
        <a:lstStyle/>
        <a:p>
          <a:endParaRPr lang="en-US"/>
        </a:p>
      </dgm:t>
    </dgm:pt>
    <dgm:pt modelId="{2A74BD0B-B64A-4FD7-8B86-53E784EBE1AF}">
      <dgm:prSet/>
      <dgm:spPr/>
      <dgm:t>
        <a:bodyPr/>
        <a:lstStyle/>
        <a:p>
          <a:r>
            <a:rPr lang="en-GB"/>
            <a:t>The UWTSD Havard Referencing Handbook can be accessed in the UWTSD website:  library and learning resources </a:t>
          </a:r>
          <a:endParaRPr lang="en-US"/>
        </a:p>
      </dgm:t>
    </dgm:pt>
    <dgm:pt modelId="{219DF445-1717-4B2E-BC65-B93BA4BCC7D4}" type="parTrans" cxnId="{CAC147A4-3F32-4EBB-AEB4-3364C3FF324F}">
      <dgm:prSet/>
      <dgm:spPr/>
      <dgm:t>
        <a:bodyPr/>
        <a:lstStyle/>
        <a:p>
          <a:endParaRPr lang="en-US"/>
        </a:p>
      </dgm:t>
    </dgm:pt>
    <dgm:pt modelId="{2B54C8E5-0524-4430-9297-9B3B801BA206}" type="sibTrans" cxnId="{CAC147A4-3F32-4EBB-AEB4-3364C3FF324F}">
      <dgm:prSet/>
      <dgm:spPr/>
      <dgm:t>
        <a:bodyPr/>
        <a:lstStyle/>
        <a:p>
          <a:endParaRPr lang="en-US"/>
        </a:p>
      </dgm:t>
    </dgm:pt>
    <dgm:pt modelId="{F8099D3B-DC3D-4064-A72E-E183F2E488D6}" type="pres">
      <dgm:prSet presAssocID="{69EC10D6-B251-4D36-9C3D-BD71EC9EBBC3}" presName="root" presStyleCnt="0">
        <dgm:presLayoutVars>
          <dgm:dir/>
          <dgm:resizeHandles val="exact"/>
        </dgm:presLayoutVars>
      </dgm:prSet>
      <dgm:spPr/>
    </dgm:pt>
    <dgm:pt modelId="{C0FDD8EC-2CB6-427B-93D4-0F2472A68F04}" type="pres">
      <dgm:prSet presAssocID="{897EAFEA-1688-4FC8-AD13-B5C05AFCDA75}" presName="compNode" presStyleCnt="0"/>
      <dgm:spPr/>
    </dgm:pt>
    <dgm:pt modelId="{459BC3FC-5B81-415B-A182-D3928459FC90}" type="pres">
      <dgm:prSet presAssocID="{897EAFEA-1688-4FC8-AD13-B5C05AFCDA75}" presName="bgRect" presStyleLbl="bgShp" presStyleIdx="0" presStyleCnt="5"/>
      <dgm:spPr/>
    </dgm:pt>
    <dgm:pt modelId="{458DDF81-F5D5-435C-8B6C-6F2F402F17F4}" type="pres">
      <dgm:prSet presAssocID="{897EAFEA-1688-4FC8-AD13-B5C05AFCDA75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sed Book"/>
        </a:ext>
      </dgm:extLst>
    </dgm:pt>
    <dgm:pt modelId="{973DE30E-BFFB-4DD6-9A61-6BDB752C510D}" type="pres">
      <dgm:prSet presAssocID="{897EAFEA-1688-4FC8-AD13-B5C05AFCDA75}" presName="spaceRect" presStyleCnt="0"/>
      <dgm:spPr/>
    </dgm:pt>
    <dgm:pt modelId="{E39CA478-4BD4-43F0-840D-CB45FA63A6EA}" type="pres">
      <dgm:prSet presAssocID="{897EAFEA-1688-4FC8-AD13-B5C05AFCDA75}" presName="parTx" presStyleLbl="revTx" presStyleIdx="0" presStyleCnt="5">
        <dgm:presLayoutVars>
          <dgm:chMax val="0"/>
          <dgm:chPref val="0"/>
        </dgm:presLayoutVars>
      </dgm:prSet>
      <dgm:spPr/>
    </dgm:pt>
    <dgm:pt modelId="{0E3423A7-E235-4E0C-BDF0-3F9D4C5AE4A7}" type="pres">
      <dgm:prSet presAssocID="{A1372F63-E5D0-469B-BF36-D406D8E3C986}" presName="sibTrans" presStyleCnt="0"/>
      <dgm:spPr/>
    </dgm:pt>
    <dgm:pt modelId="{FC2ED771-4529-4AD2-983C-8FA1E428849E}" type="pres">
      <dgm:prSet presAssocID="{7CCA24B1-1462-4EDA-8687-645E1D5FD713}" presName="compNode" presStyleCnt="0"/>
      <dgm:spPr/>
    </dgm:pt>
    <dgm:pt modelId="{561CFBA6-5027-4BF6-B3E2-E176BA699169}" type="pres">
      <dgm:prSet presAssocID="{7CCA24B1-1462-4EDA-8687-645E1D5FD713}" presName="bgRect" presStyleLbl="bgShp" presStyleIdx="1" presStyleCnt="5"/>
      <dgm:spPr/>
    </dgm:pt>
    <dgm:pt modelId="{58C0055B-7C5E-4F0D-9D66-6CA69827C0C9}" type="pres">
      <dgm:prSet presAssocID="{7CCA24B1-1462-4EDA-8687-645E1D5FD713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AD793024-9C82-4279-8560-5A6AE4D37DBB}" type="pres">
      <dgm:prSet presAssocID="{7CCA24B1-1462-4EDA-8687-645E1D5FD713}" presName="spaceRect" presStyleCnt="0"/>
      <dgm:spPr/>
    </dgm:pt>
    <dgm:pt modelId="{2A8E6A98-57B0-4C2A-953E-69A6FA934013}" type="pres">
      <dgm:prSet presAssocID="{7CCA24B1-1462-4EDA-8687-645E1D5FD713}" presName="parTx" presStyleLbl="revTx" presStyleIdx="1" presStyleCnt="5">
        <dgm:presLayoutVars>
          <dgm:chMax val="0"/>
          <dgm:chPref val="0"/>
        </dgm:presLayoutVars>
      </dgm:prSet>
      <dgm:spPr/>
    </dgm:pt>
    <dgm:pt modelId="{22E218CD-D115-4118-A548-1211D80ABEB3}" type="pres">
      <dgm:prSet presAssocID="{71B8C5E4-2AAE-482D-ACD5-00E73E930398}" presName="sibTrans" presStyleCnt="0"/>
      <dgm:spPr/>
    </dgm:pt>
    <dgm:pt modelId="{F35BB4E3-2BD3-484E-8BE5-67781204CAB8}" type="pres">
      <dgm:prSet presAssocID="{534D7515-2DF1-4A23-860D-E12FEAFD91AD}" presName="compNode" presStyleCnt="0"/>
      <dgm:spPr/>
    </dgm:pt>
    <dgm:pt modelId="{5F28D743-B45C-48EB-B166-01D5300457C0}" type="pres">
      <dgm:prSet presAssocID="{534D7515-2DF1-4A23-860D-E12FEAFD91AD}" presName="bgRect" presStyleLbl="bgShp" presStyleIdx="2" presStyleCnt="5"/>
      <dgm:spPr/>
    </dgm:pt>
    <dgm:pt modelId="{B4F0F29B-AC56-40DA-B338-E37C8B0CCAB6}" type="pres">
      <dgm:prSet presAssocID="{534D7515-2DF1-4A23-860D-E12FEAFD91AD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BADCC9E5-431B-42EA-8137-E2B092AFF4A1}" type="pres">
      <dgm:prSet presAssocID="{534D7515-2DF1-4A23-860D-E12FEAFD91AD}" presName="spaceRect" presStyleCnt="0"/>
      <dgm:spPr/>
    </dgm:pt>
    <dgm:pt modelId="{6C257D46-E59D-454C-BCDD-EE72AA8A74E7}" type="pres">
      <dgm:prSet presAssocID="{534D7515-2DF1-4A23-860D-E12FEAFD91AD}" presName="parTx" presStyleLbl="revTx" presStyleIdx="2" presStyleCnt="5">
        <dgm:presLayoutVars>
          <dgm:chMax val="0"/>
          <dgm:chPref val="0"/>
        </dgm:presLayoutVars>
      </dgm:prSet>
      <dgm:spPr/>
    </dgm:pt>
    <dgm:pt modelId="{B3FC20A0-4942-47C4-BEAB-30A5F8D1C4C4}" type="pres">
      <dgm:prSet presAssocID="{224528B7-6A67-4D3D-9A1D-2092CABEDB6F}" presName="sibTrans" presStyleCnt="0"/>
      <dgm:spPr/>
    </dgm:pt>
    <dgm:pt modelId="{7F28D976-8EB0-4312-AD96-2D491A03C370}" type="pres">
      <dgm:prSet presAssocID="{9DAD952C-3C6A-472C-A5CA-2FEC4BBDA6B5}" presName="compNode" presStyleCnt="0"/>
      <dgm:spPr/>
    </dgm:pt>
    <dgm:pt modelId="{F79AD1C0-2B77-4379-99E2-331D77E6E194}" type="pres">
      <dgm:prSet presAssocID="{9DAD952C-3C6A-472C-A5CA-2FEC4BBDA6B5}" presName="bgRect" presStyleLbl="bgShp" presStyleIdx="3" presStyleCnt="5"/>
      <dgm:spPr/>
    </dgm:pt>
    <dgm:pt modelId="{B12DB540-5974-4F0D-A817-A4EF06E9143C}" type="pres">
      <dgm:prSet presAssocID="{9DAD952C-3C6A-472C-A5CA-2FEC4BBDA6B5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CC712679-917D-44E0-A23B-EB9F94189725}" type="pres">
      <dgm:prSet presAssocID="{9DAD952C-3C6A-472C-A5CA-2FEC4BBDA6B5}" presName="spaceRect" presStyleCnt="0"/>
      <dgm:spPr/>
    </dgm:pt>
    <dgm:pt modelId="{3D7FE053-4697-41AB-9942-B9063D42297E}" type="pres">
      <dgm:prSet presAssocID="{9DAD952C-3C6A-472C-A5CA-2FEC4BBDA6B5}" presName="parTx" presStyleLbl="revTx" presStyleIdx="3" presStyleCnt="5">
        <dgm:presLayoutVars>
          <dgm:chMax val="0"/>
          <dgm:chPref val="0"/>
        </dgm:presLayoutVars>
      </dgm:prSet>
      <dgm:spPr/>
    </dgm:pt>
    <dgm:pt modelId="{2271612C-2E66-40CB-A3C8-1C401B59D9FB}" type="pres">
      <dgm:prSet presAssocID="{645852C8-F487-4478-A8AA-F3AD7C557B61}" presName="sibTrans" presStyleCnt="0"/>
      <dgm:spPr/>
    </dgm:pt>
    <dgm:pt modelId="{85A354FB-636F-49BA-84F7-DCD26A978D3D}" type="pres">
      <dgm:prSet presAssocID="{2A74BD0B-B64A-4FD7-8B86-53E784EBE1AF}" presName="compNode" presStyleCnt="0"/>
      <dgm:spPr/>
    </dgm:pt>
    <dgm:pt modelId="{F9D6383D-2DAF-43A9-ACF4-3237BEEFFE63}" type="pres">
      <dgm:prSet presAssocID="{2A74BD0B-B64A-4FD7-8B86-53E784EBE1AF}" presName="bgRect" presStyleLbl="bgShp" presStyleIdx="4" presStyleCnt="5"/>
      <dgm:spPr/>
    </dgm:pt>
    <dgm:pt modelId="{B4F9415E-BF39-4F39-9EA2-8A5172D41F10}" type="pres">
      <dgm:prSet presAssocID="{2A74BD0B-B64A-4FD7-8B86-53E784EBE1AF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 on Shelf"/>
        </a:ext>
      </dgm:extLst>
    </dgm:pt>
    <dgm:pt modelId="{709E13C3-DF9B-4F5A-86BB-574A6F3E2036}" type="pres">
      <dgm:prSet presAssocID="{2A74BD0B-B64A-4FD7-8B86-53E784EBE1AF}" presName="spaceRect" presStyleCnt="0"/>
      <dgm:spPr/>
    </dgm:pt>
    <dgm:pt modelId="{B587BB9B-6DD5-4019-B566-C59A974A10DA}" type="pres">
      <dgm:prSet presAssocID="{2A74BD0B-B64A-4FD7-8B86-53E784EBE1AF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7BC3C914-974A-402C-9275-623898C38DA2}" srcId="{69EC10D6-B251-4D36-9C3D-BD71EC9EBBC3}" destId="{9DAD952C-3C6A-472C-A5CA-2FEC4BBDA6B5}" srcOrd="3" destOrd="0" parTransId="{35A0A3B1-D463-46AE-AB34-6E6354AF6866}" sibTransId="{645852C8-F487-4478-A8AA-F3AD7C557B61}"/>
    <dgm:cxn modelId="{3642E322-2EAA-477C-A1CE-FA18C71441ED}" type="presOf" srcId="{69EC10D6-B251-4D36-9C3D-BD71EC9EBBC3}" destId="{F8099D3B-DC3D-4064-A72E-E183F2E488D6}" srcOrd="0" destOrd="0" presId="urn:microsoft.com/office/officeart/2018/2/layout/IconVerticalSolidList"/>
    <dgm:cxn modelId="{1D0D1F35-0193-4FA4-80D8-D9E3CFB526BD}" type="presOf" srcId="{897EAFEA-1688-4FC8-AD13-B5C05AFCDA75}" destId="{E39CA478-4BD4-43F0-840D-CB45FA63A6EA}" srcOrd="0" destOrd="0" presId="urn:microsoft.com/office/officeart/2018/2/layout/IconVerticalSolidList"/>
    <dgm:cxn modelId="{B818EB36-A121-45CB-854C-C465946F8A57}" srcId="{69EC10D6-B251-4D36-9C3D-BD71EC9EBBC3}" destId="{7CCA24B1-1462-4EDA-8687-645E1D5FD713}" srcOrd="1" destOrd="0" parTransId="{00809E20-A3FA-422F-81EB-ADE5D5D6DAA6}" sibTransId="{71B8C5E4-2AAE-482D-ACD5-00E73E930398}"/>
    <dgm:cxn modelId="{7DF81548-B53B-486E-88AA-43C22F976545}" type="presOf" srcId="{7CCA24B1-1462-4EDA-8687-645E1D5FD713}" destId="{2A8E6A98-57B0-4C2A-953E-69A6FA934013}" srcOrd="0" destOrd="0" presId="urn:microsoft.com/office/officeart/2018/2/layout/IconVerticalSolidList"/>
    <dgm:cxn modelId="{7EC8AD4D-71C3-4B74-A1B6-6EB5E2D8FA7E}" srcId="{69EC10D6-B251-4D36-9C3D-BD71EC9EBBC3}" destId="{534D7515-2DF1-4A23-860D-E12FEAFD91AD}" srcOrd="2" destOrd="0" parTransId="{3F2E2E98-F8A4-4D82-AF52-4F4767F5E0F6}" sibTransId="{224528B7-6A67-4D3D-9A1D-2092CABEDB6F}"/>
    <dgm:cxn modelId="{B815EE76-5E44-4C9E-B641-4B6CB69149B4}" type="presOf" srcId="{9DAD952C-3C6A-472C-A5CA-2FEC4BBDA6B5}" destId="{3D7FE053-4697-41AB-9942-B9063D42297E}" srcOrd="0" destOrd="0" presId="urn:microsoft.com/office/officeart/2018/2/layout/IconVerticalSolidList"/>
    <dgm:cxn modelId="{BA1B1E79-0C20-4700-9ED7-DE1B704BF966}" srcId="{69EC10D6-B251-4D36-9C3D-BD71EC9EBBC3}" destId="{897EAFEA-1688-4FC8-AD13-B5C05AFCDA75}" srcOrd="0" destOrd="0" parTransId="{2CF8FF99-2F28-4A59-A82F-F0BBCBD1E728}" sibTransId="{A1372F63-E5D0-469B-BF36-D406D8E3C986}"/>
    <dgm:cxn modelId="{CAC147A4-3F32-4EBB-AEB4-3364C3FF324F}" srcId="{69EC10D6-B251-4D36-9C3D-BD71EC9EBBC3}" destId="{2A74BD0B-B64A-4FD7-8B86-53E784EBE1AF}" srcOrd="4" destOrd="0" parTransId="{219DF445-1717-4B2E-BC65-B93BA4BCC7D4}" sibTransId="{2B54C8E5-0524-4430-9297-9B3B801BA206}"/>
    <dgm:cxn modelId="{D4ACEEC9-5D9D-4B52-BA57-0ADCE7590F6A}" type="presOf" srcId="{534D7515-2DF1-4A23-860D-E12FEAFD91AD}" destId="{6C257D46-E59D-454C-BCDD-EE72AA8A74E7}" srcOrd="0" destOrd="0" presId="urn:microsoft.com/office/officeart/2018/2/layout/IconVerticalSolidList"/>
    <dgm:cxn modelId="{EDB0EDEA-FAEA-41F9-AFED-59E301B3B639}" type="presOf" srcId="{2A74BD0B-B64A-4FD7-8B86-53E784EBE1AF}" destId="{B587BB9B-6DD5-4019-B566-C59A974A10DA}" srcOrd="0" destOrd="0" presId="urn:microsoft.com/office/officeart/2018/2/layout/IconVerticalSolidList"/>
    <dgm:cxn modelId="{1BCC8F94-DD7C-4D55-9BFE-D8E11CE15565}" type="presParOf" srcId="{F8099D3B-DC3D-4064-A72E-E183F2E488D6}" destId="{C0FDD8EC-2CB6-427B-93D4-0F2472A68F04}" srcOrd="0" destOrd="0" presId="urn:microsoft.com/office/officeart/2018/2/layout/IconVerticalSolidList"/>
    <dgm:cxn modelId="{35DE4DED-694C-4DAA-B47B-DA7C6373D45F}" type="presParOf" srcId="{C0FDD8EC-2CB6-427B-93D4-0F2472A68F04}" destId="{459BC3FC-5B81-415B-A182-D3928459FC90}" srcOrd="0" destOrd="0" presId="urn:microsoft.com/office/officeart/2018/2/layout/IconVerticalSolidList"/>
    <dgm:cxn modelId="{A86DED23-0DA3-4BD6-99DA-56EADD05F0A5}" type="presParOf" srcId="{C0FDD8EC-2CB6-427B-93D4-0F2472A68F04}" destId="{458DDF81-F5D5-435C-8B6C-6F2F402F17F4}" srcOrd="1" destOrd="0" presId="urn:microsoft.com/office/officeart/2018/2/layout/IconVerticalSolidList"/>
    <dgm:cxn modelId="{1A7D28D5-EA76-4F96-832D-D71302FD0CCE}" type="presParOf" srcId="{C0FDD8EC-2CB6-427B-93D4-0F2472A68F04}" destId="{973DE30E-BFFB-4DD6-9A61-6BDB752C510D}" srcOrd="2" destOrd="0" presId="urn:microsoft.com/office/officeart/2018/2/layout/IconVerticalSolidList"/>
    <dgm:cxn modelId="{EBE0434F-2697-40B5-B702-F7D276C78F8A}" type="presParOf" srcId="{C0FDD8EC-2CB6-427B-93D4-0F2472A68F04}" destId="{E39CA478-4BD4-43F0-840D-CB45FA63A6EA}" srcOrd="3" destOrd="0" presId="urn:microsoft.com/office/officeart/2018/2/layout/IconVerticalSolidList"/>
    <dgm:cxn modelId="{F1B44531-D38E-4A9B-BA76-8904EEABD9D7}" type="presParOf" srcId="{F8099D3B-DC3D-4064-A72E-E183F2E488D6}" destId="{0E3423A7-E235-4E0C-BDF0-3F9D4C5AE4A7}" srcOrd="1" destOrd="0" presId="urn:microsoft.com/office/officeart/2018/2/layout/IconVerticalSolidList"/>
    <dgm:cxn modelId="{4F3E7FFA-8B13-4491-96AF-694B81018F90}" type="presParOf" srcId="{F8099D3B-DC3D-4064-A72E-E183F2E488D6}" destId="{FC2ED771-4529-4AD2-983C-8FA1E428849E}" srcOrd="2" destOrd="0" presId="urn:microsoft.com/office/officeart/2018/2/layout/IconVerticalSolidList"/>
    <dgm:cxn modelId="{FCBF7889-313E-477C-A634-F8BF65BA67E0}" type="presParOf" srcId="{FC2ED771-4529-4AD2-983C-8FA1E428849E}" destId="{561CFBA6-5027-4BF6-B3E2-E176BA699169}" srcOrd="0" destOrd="0" presId="urn:microsoft.com/office/officeart/2018/2/layout/IconVerticalSolidList"/>
    <dgm:cxn modelId="{89FE44EF-15F6-494C-AB62-58CA66A024CD}" type="presParOf" srcId="{FC2ED771-4529-4AD2-983C-8FA1E428849E}" destId="{58C0055B-7C5E-4F0D-9D66-6CA69827C0C9}" srcOrd="1" destOrd="0" presId="urn:microsoft.com/office/officeart/2018/2/layout/IconVerticalSolidList"/>
    <dgm:cxn modelId="{C61C32B2-BF25-4AE4-8119-676DC46431D4}" type="presParOf" srcId="{FC2ED771-4529-4AD2-983C-8FA1E428849E}" destId="{AD793024-9C82-4279-8560-5A6AE4D37DBB}" srcOrd="2" destOrd="0" presId="urn:microsoft.com/office/officeart/2018/2/layout/IconVerticalSolidList"/>
    <dgm:cxn modelId="{A5D19393-5F66-44AC-B1B5-2B31741D3860}" type="presParOf" srcId="{FC2ED771-4529-4AD2-983C-8FA1E428849E}" destId="{2A8E6A98-57B0-4C2A-953E-69A6FA934013}" srcOrd="3" destOrd="0" presId="urn:microsoft.com/office/officeart/2018/2/layout/IconVerticalSolidList"/>
    <dgm:cxn modelId="{35BE9F32-4CE9-4B59-878D-0A031B42A8D6}" type="presParOf" srcId="{F8099D3B-DC3D-4064-A72E-E183F2E488D6}" destId="{22E218CD-D115-4118-A548-1211D80ABEB3}" srcOrd="3" destOrd="0" presId="urn:microsoft.com/office/officeart/2018/2/layout/IconVerticalSolidList"/>
    <dgm:cxn modelId="{4A33BA5B-3828-4127-89F4-C7175DC81160}" type="presParOf" srcId="{F8099D3B-DC3D-4064-A72E-E183F2E488D6}" destId="{F35BB4E3-2BD3-484E-8BE5-67781204CAB8}" srcOrd="4" destOrd="0" presId="urn:microsoft.com/office/officeart/2018/2/layout/IconVerticalSolidList"/>
    <dgm:cxn modelId="{D98AF1F4-4F90-4986-A2A2-01BFCE2FDC2A}" type="presParOf" srcId="{F35BB4E3-2BD3-484E-8BE5-67781204CAB8}" destId="{5F28D743-B45C-48EB-B166-01D5300457C0}" srcOrd="0" destOrd="0" presId="urn:microsoft.com/office/officeart/2018/2/layout/IconVerticalSolidList"/>
    <dgm:cxn modelId="{8A5FC8C2-5189-44BF-B95A-8106E4F9BBBE}" type="presParOf" srcId="{F35BB4E3-2BD3-484E-8BE5-67781204CAB8}" destId="{B4F0F29B-AC56-40DA-B338-E37C8B0CCAB6}" srcOrd="1" destOrd="0" presId="urn:microsoft.com/office/officeart/2018/2/layout/IconVerticalSolidList"/>
    <dgm:cxn modelId="{ABA2CD48-80CD-4D59-90D6-9B25B759B810}" type="presParOf" srcId="{F35BB4E3-2BD3-484E-8BE5-67781204CAB8}" destId="{BADCC9E5-431B-42EA-8137-E2B092AFF4A1}" srcOrd="2" destOrd="0" presId="urn:microsoft.com/office/officeart/2018/2/layout/IconVerticalSolidList"/>
    <dgm:cxn modelId="{A7D66FF5-6083-4513-B821-1843CE4819A4}" type="presParOf" srcId="{F35BB4E3-2BD3-484E-8BE5-67781204CAB8}" destId="{6C257D46-E59D-454C-BCDD-EE72AA8A74E7}" srcOrd="3" destOrd="0" presId="urn:microsoft.com/office/officeart/2018/2/layout/IconVerticalSolidList"/>
    <dgm:cxn modelId="{24985B88-C670-4BEE-9520-06DCFD1F0C58}" type="presParOf" srcId="{F8099D3B-DC3D-4064-A72E-E183F2E488D6}" destId="{B3FC20A0-4942-47C4-BEAB-30A5F8D1C4C4}" srcOrd="5" destOrd="0" presId="urn:microsoft.com/office/officeart/2018/2/layout/IconVerticalSolidList"/>
    <dgm:cxn modelId="{76E10B51-089C-41E3-9C14-8A5698E9F807}" type="presParOf" srcId="{F8099D3B-DC3D-4064-A72E-E183F2E488D6}" destId="{7F28D976-8EB0-4312-AD96-2D491A03C370}" srcOrd="6" destOrd="0" presId="urn:microsoft.com/office/officeart/2018/2/layout/IconVerticalSolidList"/>
    <dgm:cxn modelId="{7DD5BC35-51FB-4FA0-B631-659C9E83AA83}" type="presParOf" srcId="{7F28D976-8EB0-4312-AD96-2D491A03C370}" destId="{F79AD1C0-2B77-4379-99E2-331D77E6E194}" srcOrd="0" destOrd="0" presId="urn:microsoft.com/office/officeart/2018/2/layout/IconVerticalSolidList"/>
    <dgm:cxn modelId="{8EBF32EE-4461-41B7-96F0-9CB451C1F25A}" type="presParOf" srcId="{7F28D976-8EB0-4312-AD96-2D491A03C370}" destId="{B12DB540-5974-4F0D-A817-A4EF06E9143C}" srcOrd="1" destOrd="0" presId="urn:microsoft.com/office/officeart/2018/2/layout/IconVerticalSolidList"/>
    <dgm:cxn modelId="{88B289F0-8A6E-489A-8622-5DFE4FAA8516}" type="presParOf" srcId="{7F28D976-8EB0-4312-AD96-2D491A03C370}" destId="{CC712679-917D-44E0-A23B-EB9F94189725}" srcOrd="2" destOrd="0" presId="urn:microsoft.com/office/officeart/2018/2/layout/IconVerticalSolidList"/>
    <dgm:cxn modelId="{40A694E4-5E45-4579-AC5A-68A8118272EB}" type="presParOf" srcId="{7F28D976-8EB0-4312-AD96-2D491A03C370}" destId="{3D7FE053-4697-41AB-9942-B9063D42297E}" srcOrd="3" destOrd="0" presId="urn:microsoft.com/office/officeart/2018/2/layout/IconVerticalSolidList"/>
    <dgm:cxn modelId="{72D25465-4D22-43DA-AD9C-0ED4E7D43CC3}" type="presParOf" srcId="{F8099D3B-DC3D-4064-A72E-E183F2E488D6}" destId="{2271612C-2E66-40CB-A3C8-1C401B59D9FB}" srcOrd="7" destOrd="0" presId="urn:microsoft.com/office/officeart/2018/2/layout/IconVerticalSolidList"/>
    <dgm:cxn modelId="{644860D0-166D-482A-B5A1-20B0DCAB839E}" type="presParOf" srcId="{F8099D3B-DC3D-4064-A72E-E183F2E488D6}" destId="{85A354FB-636F-49BA-84F7-DCD26A978D3D}" srcOrd="8" destOrd="0" presId="urn:microsoft.com/office/officeart/2018/2/layout/IconVerticalSolidList"/>
    <dgm:cxn modelId="{F2E896AB-D8B7-4040-83AA-DC47B123556A}" type="presParOf" srcId="{85A354FB-636F-49BA-84F7-DCD26A978D3D}" destId="{F9D6383D-2DAF-43A9-ACF4-3237BEEFFE63}" srcOrd="0" destOrd="0" presId="urn:microsoft.com/office/officeart/2018/2/layout/IconVerticalSolidList"/>
    <dgm:cxn modelId="{F3898FA5-3DD2-417C-AAE2-D50F13BA6610}" type="presParOf" srcId="{85A354FB-636F-49BA-84F7-DCD26A978D3D}" destId="{B4F9415E-BF39-4F39-9EA2-8A5172D41F10}" srcOrd="1" destOrd="0" presId="urn:microsoft.com/office/officeart/2018/2/layout/IconVerticalSolidList"/>
    <dgm:cxn modelId="{44F9D10C-BE6E-4346-8A95-864A2F2BEBCE}" type="presParOf" srcId="{85A354FB-636F-49BA-84F7-DCD26A978D3D}" destId="{709E13C3-DF9B-4F5A-86BB-574A6F3E2036}" srcOrd="2" destOrd="0" presId="urn:microsoft.com/office/officeart/2018/2/layout/IconVerticalSolidList"/>
    <dgm:cxn modelId="{135D7817-9038-477A-A025-E7CB9F806B47}" type="presParOf" srcId="{85A354FB-636F-49BA-84F7-DCD26A978D3D}" destId="{B587BB9B-6DD5-4019-B566-C59A974A10D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DD8A5CB-2076-414E-B3FD-9E8850D40511}" type="doc">
      <dgm:prSet loTypeId="urn:microsoft.com/office/officeart/2005/8/layout/default" loCatId="list" qsTypeId="urn:microsoft.com/office/officeart/2005/8/quickstyle/simple5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0D2D4CA6-40EE-4E6F-8896-4480BAEBAE58}">
      <dgm:prSet/>
      <dgm:spPr/>
      <dgm:t>
        <a:bodyPr/>
        <a:lstStyle/>
        <a:p>
          <a:r>
            <a:rPr lang="en-GB"/>
            <a:t>Attendance</a:t>
          </a:r>
          <a:endParaRPr lang="en-US"/>
        </a:p>
      </dgm:t>
    </dgm:pt>
    <dgm:pt modelId="{CA2D1D60-69C2-46E1-B697-1C675D10A861}" type="parTrans" cxnId="{FCD56339-DDDD-47F9-B12D-D4512F327219}">
      <dgm:prSet/>
      <dgm:spPr/>
      <dgm:t>
        <a:bodyPr/>
        <a:lstStyle/>
        <a:p>
          <a:endParaRPr lang="en-US"/>
        </a:p>
      </dgm:t>
    </dgm:pt>
    <dgm:pt modelId="{C4690A4E-763E-4F23-9CCA-BCE2C3F505E9}" type="sibTrans" cxnId="{FCD56339-DDDD-47F9-B12D-D4512F327219}">
      <dgm:prSet/>
      <dgm:spPr/>
      <dgm:t>
        <a:bodyPr/>
        <a:lstStyle/>
        <a:p>
          <a:endParaRPr lang="en-US"/>
        </a:p>
      </dgm:t>
    </dgm:pt>
    <dgm:pt modelId="{030F3112-918A-4905-98FD-1C95FBD8BC44}">
      <dgm:prSet/>
      <dgm:spPr/>
      <dgm:t>
        <a:bodyPr/>
        <a:lstStyle/>
        <a:p>
          <a:r>
            <a:rPr lang="en-GB"/>
            <a:t>Commitment</a:t>
          </a:r>
          <a:endParaRPr lang="en-US"/>
        </a:p>
      </dgm:t>
    </dgm:pt>
    <dgm:pt modelId="{45B72671-AF0F-48B6-9E36-87275F0B04B7}" type="parTrans" cxnId="{86BBF911-B9FA-4220-AD21-E04AA26D48FB}">
      <dgm:prSet/>
      <dgm:spPr/>
      <dgm:t>
        <a:bodyPr/>
        <a:lstStyle/>
        <a:p>
          <a:endParaRPr lang="en-US"/>
        </a:p>
      </dgm:t>
    </dgm:pt>
    <dgm:pt modelId="{8BF03FD0-EE29-4223-B1F3-8E6BABD12DBB}" type="sibTrans" cxnId="{86BBF911-B9FA-4220-AD21-E04AA26D48FB}">
      <dgm:prSet/>
      <dgm:spPr/>
      <dgm:t>
        <a:bodyPr/>
        <a:lstStyle/>
        <a:p>
          <a:endParaRPr lang="en-US"/>
        </a:p>
      </dgm:t>
    </dgm:pt>
    <dgm:pt modelId="{167293EC-D15F-452F-8D68-487A35A3919E}">
      <dgm:prSet/>
      <dgm:spPr/>
      <dgm:t>
        <a:bodyPr/>
        <a:lstStyle/>
        <a:p>
          <a:r>
            <a:rPr lang="en-GB"/>
            <a:t>Notes, print outs, journal articles, reading, books</a:t>
          </a:r>
          <a:endParaRPr lang="en-US"/>
        </a:p>
      </dgm:t>
    </dgm:pt>
    <dgm:pt modelId="{4B67990D-51CB-4FB3-B11C-954E05FCAA9C}" type="parTrans" cxnId="{025D5C70-35A4-4250-A778-62DCADE7ADB1}">
      <dgm:prSet/>
      <dgm:spPr/>
      <dgm:t>
        <a:bodyPr/>
        <a:lstStyle/>
        <a:p>
          <a:endParaRPr lang="en-US"/>
        </a:p>
      </dgm:t>
    </dgm:pt>
    <dgm:pt modelId="{1378E1F2-2123-406D-8CA5-23FA3F64C7A4}" type="sibTrans" cxnId="{025D5C70-35A4-4250-A778-62DCADE7ADB1}">
      <dgm:prSet/>
      <dgm:spPr/>
      <dgm:t>
        <a:bodyPr/>
        <a:lstStyle/>
        <a:p>
          <a:endParaRPr lang="en-US"/>
        </a:p>
      </dgm:t>
    </dgm:pt>
    <dgm:pt modelId="{DEA6BC3F-63F8-4123-92BC-4B1CA7ADC1CF}">
      <dgm:prSet/>
      <dgm:spPr/>
      <dgm:t>
        <a:bodyPr/>
        <a:lstStyle/>
        <a:p>
          <a:r>
            <a:rPr lang="en-GB"/>
            <a:t>Time management, planning, structure </a:t>
          </a:r>
          <a:endParaRPr lang="en-US"/>
        </a:p>
      </dgm:t>
    </dgm:pt>
    <dgm:pt modelId="{BDEF155A-821D-49CF-A974-2EE43D8DEA06}" type="parTrans" cxnId="{D76242A3-44A5-4E35-AA5B-8AE8370DE5DE}">
      <dgm:prSet/>
      <dgm:spPr/>
      <dgm:t>
        <a:bodyPr/>
        <a:lstStyle/>
        <a:p>
          <a:endParaRPr lang="en-US"/>
        </a:p>
      </dgm:t>
    </dgm:pt>
    <dgm:pt modelId="{1E88F3C6-D5BD-4BE7-AD6F-513D193A9099}" type="sibTrans" cxnId="{D76242A3-44A5-4E35-AA5B-8AE8370DE5DE}">
      <dgm:prSet/>
      <dgm:spPr/>
      <dgm:t>
        <a:bodyPr/>
        <a:lstStyle/>
        <a:p>
          <a:endParaRPr lang="en-US"/>
        </a:p>
      </dgm:t>
    </dgm:pt>
    <dgm:pt modelId="{6C666793-74BF-4C1F-82BB-030255513EBC}">
      <dgm:prSet/>
      <dgm:spPr/>
      <dgm:t>
        <a:bodyPr/>
        <a:lstStyle/>
        <a:p>
          <a:r>
            <a:rPr lang="en-GB"/>
            <a:t>Administrative organisation</a:t>
          </a:r>
          <a:endParaRPr lang="en-US"/>
        </a:p>
      </dgm:t>
    </dgm:pt>
    <dgm:pt modelId="{8F7063D0-811A-404E-ADE7-7E903186B855}" type="parTrans" cxnId="{886452A8-5CA1-42DD-84A3-0FB7481BC5C7}">
      <dgm:prSet/>
      <dgm:spPr/>
      <dgm:t>
        <a:bodyPr/>
        <a:lstStyle/>
        <a:p>
          <a:endParaRPr lang="en-US"/>
        </a:p>
      </dgm:t>
    </dgm:pt>
    <dgm:pt modelId="{2A7DD4FD-A78D-489A-A0BD-8E2B7C76A293}" type="sibTrans" cxnId="{886452A8-5CA1-42DD-84A3-0FB7481BC5C7}">
      <dgm:prSet/>
      <dgm:spPr/>
      <dgm:t>
        <a:bodyPr/>
        <a:lstStyle/>
        <a:p>
          <a:endParaRPr lang="en-US"/>
        </a:p>
      </dgm:t>
    </dgm:pt>
    <dgm:pt modelId="{8FEE0DB4-9B84-4DFE-8228-DB104D9559D4}">
      <dgm:prSet/>
      <dgm:spPr/>
      <dgm:t>
        <a:bodyPr/>
        <a:lstStyle/>
        <a:p>
          <a:r>
            <a:rPr lang="en-GB"/>
            <a:t>Support</a:t>
          </a:r>
          <a:endParaRPr lang="en-US"/>
        </a:p>
      </dgm:t>
    </dgm:pt>
    <dgm:pt modelId="{DDB5A95C-230D-4612-ADA6-B854B1D39589}" type="parTrans" cxnId="{1167DAF6-A7CD-4994-9F3A-85EBD68F1787}">
      <dgm:prSet/>
      <dgm:spPr/>
      <dgm:t>
        <a:bodyPr/>
        <a:lstStyle/>
        <a:p>
          <a:endParaRPr lang="en-US"/>
        </a:p>
      </dgm:t>
    </dgm:pt>
    <dgm:pt modelId="{6E054BAC-48DF-4BA5-80AD-355A5F80ADC0}" type="sibTrans" cxnId="{1167DAF6-A7CD-4994-9F3A-85EBD68F1787}">
      <dgm:prSet/>
      <dgm:spPr/>
      <dgm:t>
        <a:bodyPr/>
        <a:lstStyle/>
        <a:p>
          <a:endParaRPr lang="en-US"/>
        </a:p>
      </dgm:t>
    </dgm:pt>
    <dgm:pt modelId="{EB29B9BD-992F-477B-B0B9-DF4D3A413CF7}">
      <dgm:prSet/>
      <dgm:spPr/>
      <dgm:t>
        <a:bodyPr/>
        <a:lstStyle/>
        <a:p>
          <a:r>
            <a:rPr lang="en-GB"/>
            <a:t>Moodle</a:t>
          </a:r>
          <a:endParaRPr lang="en-US"/>
        </a:p>
      </dgm:t>
    </dgm:pt>
    <dgm:pt modelId="{9B3E2B39-FE46-4275-9801-EBF995C30003}" type="parTrans" cxnId="{41D8834E-83EF-41B9-B830-25BCB5EF8278}">
      <dgm:prSet/>
      <dgm:spPr/>
      <dgm:t>
        <a:bodyPr/>
        <a:lstStyle/>
        <a:p>
          <a:endParaRPr lang="en-US"/>
        </a:p>
      </dgm:t>
    </dgm:pt>
    <dgm:pt modelId="{86B6E171-2902-4871-8768-25701948A034}" type="sibTrans" cxnId="{41D8834E-83EF-41B9-B830-25BCB5EF8278}">
      <dgm:prSet/>
      <dgm:spPr/>
      <dgm:t>
        <a:bodyPr/>
        <a:lstStyle/>
        <a:p>
          <a:endParaRPr lang="en-US"/>
        </a:p>
      </dgm:t>
    </dgm:pt>
    <dgm:pt modelId="{9F4625DA-E70D-4E0F-B469-A9AFD8C7E89F}">
      <dgm:prSet/>
      <dgm:spPr/>
      <dgm:t>
        <a:bodyPr/>
        <a:lstStyle/>
        <a:p>
          <a:r>
            <a:rPr lang="en-GB"/>
            <a:t>Positive mental attitude </a:t>
          </a:r>
          <a:endParaRPr lang="en-US"/>
        </a:p>
      </dgm:t>
    </dgm:pt>
    <dgm:pt modelId="{620796B0-1FFF-4E2E-A280-78348CE1AF03}" type="parTrans" cxnId="{3C7A2FE3-F4A9-41BE-B9EA-4BF78C250C4C}">
      <dgm:prSet/>
      <dgm:spPr/>
      <dgm:t>
        <a:bodyPr/>
        <a:lstStyle/>
        <a:p>
          <a:endParaRPr lang="en-US"/>
        </a:p>
      </dgm:t>
    </dgm:pt>
    <dgm:pt modelId="{F1DB9966-739F-44F7-82A9-F2E212BAC444}" type="sibTrans" cxnId="{3C7A2FE3-F4A9-41BE-B9EA-4BF78C250C4C}">
      <dgm:prSet/>
      <dgm:spPr/>
      <dgm:t>
        <a:bodyPr/>
        <a:lstStyle/>
        <a:p>
          <a:endParaRPr lang="en-US"/>
        </a:p>
      </dgm:t>
    </dgm:pt>
    <dgm:pt modelId="{3410B548-64D3-4A2B-9225-F116E114A966}" type="pres">
      <dgm:prSet presAssocID="{5DD8A5CB-2076-414E-B3FD-9E8850D40511}" presName="diagram" presStyleCnt="0">
        <dgm:presLayoutVars>
          <dgm:dir/>
          <dgm:resizeHandles val="exact"/>
        </dgm:presLayoutVars>
      </dgm:prSet>
      <dgm:spPr/>
    </dgm:pt>
    <dgm:pt modelId="{6310BD76-41D6-4EC6-84AF-ECF534E57595}" type="pres">
      <dgm:prSet presAssocID="{0D2D4CA6-40EE-4E6F-8896-4480BAEBAE58}" presName="node" presStyleLbl="node1" presStyleIdx="0" presStyleCnt="8">
        <dgm:presLayoutVars>
          <dgm:bulletEnabled val="1"/>
        </dgm:presLayoutVars>
      </dgm:prSet>
      <dgm:spPr/>
    </dgm:pt>
    <dgm:pt modelId="{533EB0FC-F8DD-403B-8C79-B66DB77B9485}" type="pres">
      <dgm:prSet presAssocID="{C4690A4E-763E-4F23-9CCA-BCE2C3F505E9}" presName="sibTrans" presStyleCnt="0"/>
      <dgm:spPr/>
    </dgm:pt>
    <dgm:pt modelId="{8669FFEC-4CB3-4CFA-8DBB-4561BD3F9CF5}" type="pres">
      <dgm:prSet presAssocID="{030F3112-918A-4905-98FD-1C95FBD8BC44}" presName="node" presStyleLbl="node1" presStyleIdx="1" presStyleCnt="8">
        <dgm:presLayoutVars>
          <dgm:bulletEnabled val="1"/>
        </dgm:presLayoutVars>
      </dgm:prSet>
      <dgm:spPr/>
    </dgm:pt>
    <dgm:pt modelId="{B59723B0-33EB-4712-9F9E-5E76E4027FBE}" type="pres">
      <dgm:prSet presAssocID="{8BF03FD0-EE29-4223-B1F3-8E6BABD12DBB}" presName="sibTrans" presStyleCnt="0"/>
      <dgm:spPr/>
    </dgm:pt>
    <dgm:pt modelId="{2791DBE6-72C0-4A25-A994-55674A028715}" type="pres">
      <dgm:prSet presAssocID="{167293EC-D15F-452F-8D68-487A35A3919E}" presName="node" presStyleLbl="node1" presStyleIdx="2" presStyleCnt="8">
        <dgm:presLayoutVars>
          <dgm:bulletEnabled val="1"/>
        </dgm:presLayoutVars>
      </dgm:prSet>
      <dgm:spPr/>
    </dgm:pt>
    <dgm:pt modelId="{C32E57E0-55B3-46D2-BF0F-5E2D3D949B1D}" type="pres">
      <dgm:prSet presAssocID="{1378E1F2-2123-406D-8CA5-23FA3F64C7A4}" presName="sibTrans" presStyleCnt="0"/>
      <dgm:spPr/>
    </dgm:pt>
    <dgm:pt modelId="{AD046FEF-3B3F-4225-8F04-2A280EFEAF9F}" type="pres">
      <dgm:prSet presAssocID="{DEA6BC3F-63F8-4123-92BC-4B1CA7ADC1CF}" presName="node" presStyleLbl="node1" presStyleIdx="3" presStyleCnt="8">
        <dgm:presLayoutVars>
          <dgm:bulletEnabled val="1"/>
        </dgm:presLayoutVars>
      </dgm:prSet>
      <dgm:spPr/>
    </dgm:pt>
    <dgm:pt modelId="{3F65058D-1296-4A4C-BFC5-EACA7CE157DD}" type="pres">
      <dgm:prSet presAssocID="{1E88F3C6-D5BD-4BE7-AD6F-513D193A9099}" presName="sibTrans" presStyleCnt="0"/>
      <dgm:spPr/>
    </dgm:pt>
    <dgm:pt modelId="{245CBA73-DAFE-4D5E-ADB5-57F1BE2D8BDA}" type="pres">
      <dgm:prSet presAssocID="{6C666793-74BF-4C1F-82BB-030255513EBC}" presName="node" presStyleLbl="node1" presStyleIdx="4" presStyleCnt="8">
        <dgm:presLayoutVars>
          <dgm:bulletEnabled val="1"/>
        </dgm:presLayoutVars>
      </dgm:prSet>
      <dgm:spPr/>
    </dgm:pt>
    <dgm:pt modelId="{0BE8773E-404F-4ED6-8CBC-BF4F13A02231}" type="pres">
      <dgm:prSet presAssocID="{2A7DD4FD-A78D-489A-A0BD-8E2B7C76A293}" presName="sibTrans" presStyleCnt="0"/>
      <dgm:spPr/>
    </dgm:pt>
    <dgm:pt modelId="{94B3A924-6B2D-4E7E-93FE-31CD7DA439BB}" type="pres">
      <dgm:prSet presAssocID="{8FEE0DB4-9B84-4DFE-8228-DB104D9559D4}" presName="node" presStyleLbl="node1" presStyleIdx="5" presStyleCnt="8">
        <dgm:presLayoutVars>
          <dgm:bulletEnabled val="1"/>
        </dgm:presLayoutVars>
      </dgm:prSet>
      <dgm:spPr/>
    </dgm:pt>
    <dgm:pt modelId="{55267BB3-6FBD-48FE-8CE4-8931B65026B6}" type="pres">
      <dgm:prSet presAssocID="{6E054BAC-48DF-4BA5-80AD-355A5F80ADC0}" presName="sibTrans" presStyleCnt="0"/>
      <dgm:spPr/>
    </dgm:pt>
    <dgm:pt modelId="{ADAE601F-2147-4D6B-99D1-E342D233AE22}" type="pres">
      <dgm:prSet presAssocID="{EB29B9BD-992F-477B-B0B9-DF4D3A413CF7}" presName="node" presStyleLbl="node1" presStyleIdx="6" presStyleCnt="8">
        <dgm:presLayoutVars>
          <dgm:bulletEnabled val="1"/>
        </dgm:presLayoutVars>
      </dgm:prSet>
      <dgm:spPr/>
    </dgm:pt>
    <dgm:pt modelId="{17A1C352-EA8B-4A1E-99B1-ACEAA9E34D7B}" type="pres">
      <dgm:prSet presAssocID="{86B6E171-2902-4871-8768-25701948A034}" presName="sibTrans" presStyleCnt="0"/>
      <dgm:spPr/>
    </dgm:pt>
    <dgm:pt modelId="{39B2E6DD-EF03-45F5-AEFB-20C606B02D49}" type="pres">
      <dgm:prSet presAssocID="{9F4625DA-E70D-4E0F-B469-A9AFD8C7E89F}" presName="node" presStyleLbl="node1" presStyleIdx="7" presStyleCnt="8">
        <dgm:presLayoutVars>
          <dgm:bulletEnabled val="1"/>
        </dgm:presLayoutVars>
      </dgm:prSet>
      <dgm:spPr/>
    </dgm:pt>
  </dgm:ptLst>
  <dgm:cxnLst>
    <dgm:cxn modelId="{86BBF911-B9FA-4220-AD21-E04AA26D48FB}" srcId="{5DD8A5CB-2076-414E-B3FD-9E8850D40511}" destId="{030F3112-918A-4905-98FD-1C95FBD8BC44}" srcOrd="1" destOrd="0" parTransId="{45B72671-AF0F-48B6-9E36-87275F0B04B7}" sibTransId="{8BF03FD0-EE29-4223-B1F3-8E6BABD12DBB}"/>
    <dgm:cxn modelId="{E9248913-23B5-4C32-B1EC-40E0A657F764}" type="presOf" srcId="{0D2D4CA6-40EE-4E6F-8896-4480BAEBAE58}" destId="{6310BD76-41D6-4EC6-84AF-ECF534E57595}" srcOrd="0" destOrd="0" presId="urn:microsoft.com/office/officeart/2005/8/layout/default"/>
    <dgm:cxn modelId="{FCD56339-DDDD-47F9-B12D-D4512F327219}" srcId="{5DD8A5CB-2076-414E-B3FD-9E8850D40511}" destId="{0D2D4CA6-40EE-4E6F-8896-4480BAEBAE58}" srcOrd="0" destOrd="0" parTransId="{CA2D1D60-69C2-46E1-B697-1C675D10A861}" sibTransId="{C4690A4E-763E-4F23-9CCA-BCE2C3F505E9}"/>
    <dgm:cxn modelId="{67EB5F5E-474C-4CC7-960C-0371EAE904CB}" type="presOf" srcId="{167293EC-D15F-452F-8D68-487A35A3919E}" destId="{2791DBE6-72C0-4A25-A994-55674A028715}" srcOrd="0" destOrd="0" presId="urn:microsoft.com/office/officeart/2005/8/layout/default"/>
    <dgm:cxn modelId="{1F5BB863-F3BB-46CA-A910-F3FE1EDFBC9A}" type="presOf" srcId="{DEA6BC3F-63F8-4123-92BC-4B1CA7ADC1CF}" destId="{AD046FEF-3B3F-4225-8F04-2A280EFEAF9F}" srcOrd="0" destOrd="0" presId="urn:microsoft.com/office/officeart/2005/8/layout/default"/>
    <dgm:cxn modelId="{41D8834E-83EF-41B9-B830-25BCB5EF8278}" srcId="{5DD8A5CB-2076-414E-B3FD-9E8850D40511}" destId="{EB29B9BD-992F-477B-B0B9-DF4D3A413CF7}" srcOrd="6" destOrd="0" parTransId="{9B3E2B39-FE46-4275-9801-EBF995C30003}" sibTransId="{86B6E171-2902-4871-8768-25701948A034}"/>
    <dgm:cxn modelId="{025D5C70-35A4-4250-A778-62DCADE7ADB1}" srcId="{5DD8A5CB-2076-414E-B3FD-9E8850D40511}" destId="{167293EC-D15F-452F-8D68-487A35A3919E}" srcOrd="2" destOrd="0" parTransId="{4B67990D-51CB-4FB3-B11C-954E05FCAA9C}" sibTransId="{1378E1F2-2123-406D-8CA5-23FA3F64C7A4}"/>
    <dgm:cxn modelId="{9768FF7C-5827-4EDC-A0B3-D59B85AED3D2}" type="presOf" srcId="{6C666793-74BF-4C1F-82BB-030255513EBC}" destId="{245CBA73-DAFE-4D5E-ADB5-57F1BE2D8BDA}" srcOrd="0" destOrd="0" presId="urn:microsoft.com/office/officeart/2005/8/layout/default"/>
    <dgm:cxn modelId="{FA91A389-B420-4B64-A8E9-0548E6556E0D}" type="presOf" srcId="{030F3112-918A-4905-98FD-1C95FBD8BC44}" destId="{8669FFEC-4CB3-4CFA-8DBB-4561BD3F9CF5}" srcOrd="0" destOrd="0" presId="urn:microsoft.com/office/officeart/2005/8/layout/default"/>
    <dgm:cxn modelId="{DF72DE8C-F23F-45B6-901C-E45A4C76EDDC}" type="presOf" srcId="{5DD8A5CB-2076-414E-B3FD-9E8850D40511}" destId="{3410B548-64D3-4A2B-9225-F116E114A966}" srcOrd="0" destOrd="0" presId="urn:microsoft.com/office/officeart/2005/8/layout/default"/>
    <dgm:cxn modelId="{7439D193-DC39-40F9-AC02-615F6F068510}" type="presOf" srcId="{EB29B9BD-992F-477B-B0B9-DF4D3A413CF7}" destId="{ADAE601F-2147-4D6B-99D1-E342D233AE22}" srcOrd="0" destOrd="0" presId="urn:microsoft.com/office/officeart/2005/8/layout/default"/>
    <dgm:cxn modelId="{D76242A3-44A5-4E35-AA5B-8AE8370DE5DE}" srcId="{5DD8A5CB-2076-414E-B3FD-9E8850D40511}" destId="{DEA6BC3F-63F8-4123-92BC-4B1CA7ADC1CF}" srcOrd="3" destOrd="0" parTransId="{BDEF155A-821D-49CF-A974-2EE43D8DEA06}" sibTransId="{1E88F3C6-D5BD-4BE7-AD6F-513D193A9099}"/>
    <dgm:cxn modelId="{886452A8-5CA1-42DD-84A3-0FB7481BC5C7}" srcId="{5DD8A5CB-2076-414E-B3FD-9E8850D40511}" destId="{6C666793-74BF-4C1F-82BB-030255513EBC}" srcOrd="4" destOrd="0" parTransId="{8F7063D0-811A-404E-ADE7-7E903186B855}" sibTransId="{2A7DD4FD-A78D-489A-A0BD-8E2B7C76A293}"/>
    <dgm:cxn modelId="{00AB1DD6-B326-4C11-AF55-2430F83B5FF2}" type="presOf" srcId="{9F4625DA-E70D-4E0F-B469-A9AFD8C7E89F}" destId="{39B2E6DD-EF03-45F5-AEFB-20C606B02D49}" srcOrd="0" destOrd="0" presId="urn:microsoft.com/office/officeart/2005/8/layout/default"/>
    <dgm:cxn modelId="{3C7A2FE3-F4A9-41BE-B9EA-4BF78C250C4C}" srcId="{5DD8A5CB-2076-414E-B3FD-9E8850D40511}" destId="{9F4625DA-E70D-4E0F-B469-A9AFD8C7E89F}" srcOrd="7" destOrd="0" parTransId="{620796B0-1FFF-4E2E-A280-78348CE1AF03}" sibTransId="{F1DB9966-739F-44F7-82A9-F2E212BAC444}"/>
    <dgm:cxn modelId="{8FD2FDE8-A6FD-4DE7-A6B8-F87252681C16}" type="presOf" srcId="{8FEE0DB4-9B84-4DFE-8228-DB104D9559D4}" destId="{94B3A924-6B2D-4E7E-93FE-31CD7DA439BB}" srcOrd="0" destOrd="0" presId="urn:microsoft.com/office/officeart/2005/8/layout/default"/>
    <dgm:cxn modelId="{1167DAF6-A7CD-4994-9F3A-85EBD68F1787}" srcId="{5DD8A5CB-2076-414E-B3FD-9E8850D40511}" destId="{8FEE0DB4-9B84-4DFE-8228-DB104D9559D4}" srcOrd="5" destOrd="0" parTransId="{DDB5A95C-230D-4612-ADA6-B854B1D39589}" sibTransId="{6E054BAC-48DF-4BA5-80AD-355A5F80ADC0}"/>
    <dgm:cxn modelId="{50023FBF-F90D-446D-97F9-C86570D38651}" type="presParOf" srcId="{3410B548-64D3-4A2B-9225-F116E114A966}" destId="{6310BD76-41D6-4EC6-84AF-ECF534E57595}" srcOrd="0" destOrd="0" presId="urn:microsoft.com/office/officeart/2005/8/layout/default"/>
    <dgm:cxn modelId="{96E5AF71-44D7-4E65-8F48-832880D20001}" type="presParOf" srcId="{3410B548-64D3-4A2B-9225-F116E114A966}" destId="{533EB0FC-F8DD-403B-8C79-B66DB77B9485}" srcOrd="1" destOrd="0" presId="urn:microsoft.com/office/officeart/2005/8/layout/default"/>
    <dgm:cxn modelId="{B7BFE221-CE02-4955-A3B0-5F3852F98652}" type="presParOf" srcId="{3410B548-64D3-4A2B-9225-F116E114A966}" destId="{8669FFEC-4CB3-4CFA-8DBB-4561BD3F9CF5}" srcOrd="2" destOrd="0" presId="urn:microsoft.com/office/officeart/2005/8/layout/default"/>
    <dgm:cxn modelId="{CEEE4026-C3B3-4430-ACE6-6A0A32C3B170}" type="presParOf" srcId="{3410B548-64D3-4A2B-9225-F116E114A966}" destId="{B59723B0-33EB-4712-9F9E-5E76E4027FBE}" srcOrd="3" destOrd="0" presId="urn:microsoft.com/office/officeart/2005/8/layout/default"/>
    <dgm:cxn modelId="{5CDD4F9E-06A2-4737-8E9F-8A89F8EC8CC9}" type="presParOf" srcId="{3410B548-64D3-4A2B-9225-F116E114A966}" destId="{2791DBE6-72C0-4A25-A994-55674A028715}" srcOrd="4" destOrd="0" presId="urn:microsoft.com/office/officeart/2005/8/layout/default"/>
    <dgm:cxn modelId="{A025A15D-BCA4-4617-86B7-7538F2335C40}" type="presParOf" srcId="{3410B548-64D3-4A2B-9225-F116E114A966}" destId="{C32E57E0-55B3-46D2-BF0F-5E2D3D949B1D}" srcOrd="5" destOrd="0" presId="urn:microsoft.com/office/officeart/2005/8/layout/default"/>
    <dgm:cxn modelId="{A8B20D4B-3F45-4D06-812B-3D150AD4D99D}" type="presParOf" srcId="{3410B548-64D3-4A2B-9225-F116E114A966}" destId="{AD046FEF-3B3F-4225-8F04-2A280EFEAF9F}" srcOrd="6" destOrd="0" presId="urn:microsoft.com/office/officeart/2005/8/layout/default"/>
    <dgm:cxn modelId="{20E0BFEE-AD7C-413A-B2D0-230ABB3AF4DD}" type="presParOf" srcId="{3410B548-64D3-4A2B-9225-F116E114A966}" destId="{3F65058D-1296-4A4C-BFC5-EACA7CE157DD}" srcOrd="7" destOrd="0" presId="urn:microsoft.com/office/officeart/2005/8/layout/default"/>
    <dgm:cxn modelId="{7E25638F-EAC7-4960-9DF6-0F2511F35499}" type="presParOf" srcId="{3410B548-64D3-4A2B-9225-F116E114A966}" destId="{245CBA73-DAFE-4D5E-ADB5-57F1BE2D8BDA}" srcOrd="8" destOrd="0" presId="urn:microsoft.com/office/officeart/2005/8/layout/default"/>
    <dgm:cxn modelId="{1C4E7D7C-9193-4EDC-BD21-EC8287022BF8}" type="presParOf" srcId="{3410B548-64D3-4A2B-9225-F116E114A966}" destId="{0BE8773E-404F-4ED6-8CBC-BF4F13A02231}" srcOrd="9" destOrd="0" presId="urn:microsoft.com/office/officeart/2005/8/layout/default"/>
    <dgm:cxn modelId="{6AA229D6-BEC2-460D-8C94-0C2852A7086A}" type="presParOf" srcId="{3410B548-64D3-4A2B-9225-F116E114A966}" destId="{94B3A924-6B2D-4E7E-93FE-31CD7DA439BB}" srcOrd="10" destOrd="0" presId="urn:microsoft.com/office/officeart/2005/8/layout/default"/>
    <dgm:cxn modelId="{F8E04825-7668-43F6-BCB6-F238D600BBC4}" type="presParOf" srcId="{3410B548-64D3-4A2B-9225-F116E114A966}" destId="{55267BB3-6FBD-48FE-8CE4-8931B65026B6}" srcOrd="11" destOrd="0" presId="urn:microsoft.com/office/officeart/2005/8/layout/default"/>
    <dgm:cxn modelId="{97B361FA-81FC-489B-B89F-A0CC94EE51A1}" type="presParOf" srcId="{3410B548-64D3-4A2B-9225-F116E114A966}" destId="{ADAE601F-2147-4D6B-99D1-E342D233AE22}" srcOrd="12" destOrd="0" presId="urn:microsoft.com/office/officeart/2005/8/layout/default"/>
    <dgm:cxn modelId="{920C3697-12E8-4FD3-A88C-1BD69953B536}" type="presParOf" srcId="{3410B548-64D3-4A2B-9225-F116E114A966}" destId="{17A1C352-EA8B-4A1E-99B1-ACEAA9E34D7B}" srcOrd="13" destOrd="0" presId="urn:microsoft.com/office/officeart/2005/8/layout/default"/>
    <dgm:cxn modelId="{7C60385C-ABCE-4F24-A25B-FE8CB30D9EBA}" type="presParOf" srcId="{3410B548-64D3-4A2B-9225-F116E114A966}" destId="{39B2E6DD-EF03-45F5-AEFB-20C606B02D49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96358D-3DDE-4265-91DE-1DFB866A6447}">
      <dsp:nvSpPr>
        <dsp:cNvPr id="0" name=""/>
        <dsp:cNvSpPr/>
      </dsp:nvSpPr>
      <dsp:spPr>
        <a:xfrm>
          <a:off x="0" y="4167"/>
          <a:ext cx="6858000" cy="88761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97CB9D-28C6-42A1-BF75-F3E25C4F08C3}">
      <dsp:nvSpPr>
        <dsp:cNvPr id="0" name=""/>
        <dsp:cNvSpPr/>
      </dsp:nvSpPr>
      <dsp:spPr>
        <a:xfrm>
          <a:off x="268502" y="203879"/>
          <a:ext cx="488186" cy="48818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316F29-B22F-4896-8D45-7914EBAF5329}">
      <dsp:nvSpPr>
        <dsp:cNvPr id="0" name=""/>
        <dsp:cNvSpPr/>
      </dsp:nvSpPr>
      <dsp:spPr>
        <a:xfrm>
          <a:off x="1025190" y="4167"/>
          <a:ext cx="5832809" cy="8876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939" tIns="93939" rIns="93939" bIns="9393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Activity type and                                  hours                                      percentage                         </a:t>
          </a:r>
          <a:endParaRPr lang="en-US" sz="1900" kern="1200" dirty="0"/>
        </a:p>
      </dsp:txBody>
      <dsp:txXfrm>
        <a:off x="1025190" y="4167"/>
        <a:ext cx="5832809" cy="887610"/>
      </dsp:txXfrm>
    </dsp:sp>
    <dsp:sp modelId="{98C61063-984D-473A-95A6-13943E026010}">
      <dsp:nvSpPr>
        <dsp:cNvPr id="0" name=""/>
        <dsp:cNvSpPr/>
      </dsp:nvSpPr>
      <dsp:spPr>
        <a:xfrm>
          <a:off x="0" y="1113680"/>
          <a:ext cx="6858000" cy="88761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A50098-8A7B-4D4D-99CF-7785EE4003D0}">
      <dsp:nvSpPr>
        <dsp:cNvPr id="0" name=""/>
        <dsp:cNvSpPr/>
      </dsp:nvSpPr>
      <dsp:spPr>
        <a:xfrm>
          <a:off x="268502" y="1313393"/>
          <a:ext cx="488186" cy="48818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644FBA-E556-485B-97E4-E74D807FCD53}">
      <dsp:nvSpPr>
        <dsp:cNvPr id="0" name=""/>
        <dsp:cNvSpPr/>
      </dsp:nvSpPr>
      <dsp:spPr>
        <a:xfrm>
          <a:off x="1025190" y="1113680"/>
          <a:ext cx="5832809" cy="8876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939" tIns="93939" rIns="93939" bIns="9393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Scheduled learning                      60                                              30%</a:t>
          </a:r>
          <a:endParaRPr lang="en-US" sz="1900" kern="1200"/>
        </a:p>
      </dsp:txBody>
      <dsp:txXfrm>
        <a:off x="1025190" y="1113680"/>
        <a:ext cx="5832809" cy="887610"/>
      </dsp:txXfrm>
    </dsp:sp>
    <dsp:sp modelId="{7046D2BE-1B88-4D77-AAD4-FDB1265C981A}">
      <dsp:nvSpPr>
        <dsp:cNvPr id="0" name=""/>
        <dsp:cNvSpPr/>
      </dsp:nvSpPr>
      <dsp:spPr>
        <a:xfrm>
          <a:off x="0" y="2223194"/>
          <a:ext cx="6858000" cy="88761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13DB85-37E3-434F-8090-B346B5C8236B}">
      <dsp:nvSpPr>
        <dsp:cNvPr id="0" name=""/>
        <dsp:cNvSpPr/>
      </dsp:nvSpPr>
      <dsp:spPr>
        <a:xfrm>
          <a:off x="268502" y="2422906"/>
          <a:ext cx="488186" cy="48818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F02C4B-6D6C-43EE-B86A-8EFF3D5A45BC}">
      <dsp:nvSpPr>
        <dsp:cNvPr id="0" name=""/>
        <dsp:cNvSpPr/>
      </dsp:nvSpPr>
      <dsp:spPr>
        <a:xfrm>
          <a:off x="1025190" y="2223194"/>
          <a:ext cx="5832809" cy="8876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939" tIns="93939" rIns="93939" bIns="9393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Independent learning                  140                                            70%</a:t>
          </a:r>
          <a:endParaRPr lang="en-US" sz="1900" kern="1200" dirty="0"/>
        </a:p>
      </dsp:txBody>
      <dsp:txXfrm>
        <a:off x="1025190" y="2223194"/>
        <a:ext cx="5832809" cy="887610"/>
      </dsp:txXfrm>
    </dsp:sp>
    <dsp:sp modelId="{8C7A7B66-F436-4CD3-BEB0-A65F55B14089}">
      <dsp:nvSpPr>
        <dsp:cNvPr id="0" name=""/>
        <dsp:cNvSpPr/>
      </dsp:nvSpPr>
      <dsp:spPr>
        <a:xfrm>
          <a:off x="0" y="3332708"/>
          <a:ext cx="6858000" cy="88761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ADDAA4-2D2A-4062-9251-E61CA7D8E1DC}">
      <dsp:nvSpPr>
        <dsp:cNvPr id="0" name=""/>
        <dsp:cNvSpPr/>
      </dsp:nvSpPr>
      <dsp:spPr>
        <a:xfrm>
          <a:off x="268502" y="3532420"/>
          <a:ext cx="488186" cy="48818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C77D9D-F7EC-45DB-805A-83FE83CB8C65}">
      <dsp:nvSpPr>
        <dsp:cNvPr id="0" name=""/>
        <dsp:cNvSpPr/>
      </dsp:nvSpPr>
      <dsp:spPr>
        <a:xfrm>
          <a:off x="1025190" y="3332708"/>
          <a:ext cx="5832809" cy="8876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939" tIns="93939" rIns="93939" bIns="9393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Placement learning                        -                                                  -</a:t>
          </a:r>
          <a:endParaRPr lang="en-US" sz="1900" kern="1200"/>
        </a:p>
      </dsp:txBody>
      <dsp:txXfrm>
        <a:off x="1025190" y="3332708"/>
        <a:ext cx="5832809" cy="887610"/>
      </dsp:txXfrm>
    </dsp:sp>
    <dsp:sp modelId="{482378F3-B2D7-45E7-8171-CA78CCBE4F05}">
      <dsp:nvSpPr>
        <dsp:cNvPr id="0" name=""/>
        <dsp:cNvSpPr/>
      </dsp:nvSpPr>
      <dsp:spPr>
        <a:xfrm>
          <a:off x="0" y="4442221"/>
          <a:ext cx="6858000" cy="88761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4658ED-F1B8-42FA-BF5C-B49929C2D4AD}">
      <dsp:nvSpPr>
        <dsp:cNvPr id="0" name=""/>
        <dsp:cNvSpPr/>
      </dsp:nvSpPr>
      <dsp:spPr>
        <a:xfrm>
          <a:off x="268502" y="4641934"/>
          <a:ext cx="488186" cy="48818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D9C05-CFC0-47BF-B1D7-B727844FEDC1}">
      <dsp:nvSpPr>
        <dsp:cNvPr id="0" name=""/>
        <dsp:cNvSpPr/>
      </dsp:nvSpPr>
      <dsp:spPr>
        <a:xfrm>
          <a:off x="1025190" y="4442221"/>
          <a:ext cx="5832809" cy="8876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939" tIns="93939" rIns="93939" bIns="9393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Total </a:t>
          </a:r>
          <a:r>
            <a:rPr lang="en-GB" sz="1900" kern="1200"/>
            <a:t>                                                200                                            100%</a:t>
          </a:r>
          <a:endParaRPr lang="en-US" sz="1900" kern="1200"/>
        </a:p>
      </dsp:txBody>
      <dsp:txXfrm>
        <a:off x="1025190" y="4442221"/>
        <a:ext cx="5832809" cy="88761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9BC3FC-5B81-415B-A182-D3928459FC90}">
      <dsp:nvSpPr>
        <dsp:cNvPr id="0" name=""/>
        <dsp:cNvSpPr/>
      </dsp:nvSpPr>
      <dsp:spPr>
        <a:xfrm>
          <a:off x="0" y="4167"/>
          <a:ext cx="6858000" cy="88761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8DDF81-F5D5-435C-8B6C-6F2F402F17F4}">
      <dsp:nvSpPr>
        <dsp:cNvPr id="0" name=""/>
        <dsp:cNvSpPr/>
      </dsp:nvSpPr>
      <dsp:spPr>
        <a:xfrm>
          <a:off x="268502" y="203879"/>
          <a:ext cx="488186" cy="48818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9CA478-4BD4-43F0-840D-CB45FA63A6EA}">
      <dsp:nvSpPr>
        <dsp:cNvPr id="0" name=""/>
        <dsp:cNvSpPr/>
      </dsp:nvSpPr>
      <dsp:spPr>
        <a:xfrm>
          <a:off x="1025190" y="4167"/>
          <a:ext cx="5832809" cy="8876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939" tIns="93939" rIns="93939" bIns="9393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Makes up at least 20% of your grades!</a:t>
          </a:r>
          <a:endParaRPr lang="en-US" sz="1600" kern="1200"/>
        </a:p>
      </dsp:txBody>
      <dsp:txXfrm>
        <a:off x="1025190" y="4167"/>
        <a:ext cx="5832809" cy="887610"/>
      </dsp:txXfrm>
    </dsp:sp>
    <dsp:sp modelId="{561CFBA6-5027-4BF6-B3E2-E176BA699169}">
      <dsp:nvSpPr>
        <dsp:cNvPr id="0" name=""/>
        <dsp:cNvSpPr/>
      </dsp:nvSpPr>
      <dsp:spPr>
        <a:xfrm>
          <a:off x="0" y="1113680"/>
          <a:ext cx="6858000" cy="88761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C0055B-7C5E-4F0D-9D66-6CA69827C0C9}">
      <dsp:nvSpPr>
        <dsp:cNvPr id="0" name=""/>
        <dsp:cNvSpPr/>
      </dsp:nvSpPr>
      <dsp:spPr>
        <a:xfrm>
          <a:off x="268502" y="1313393"/>
          <a:ext cx="488186" cy="48818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8E6A98-57B0-4C2A-953E-69A6FA934013}">
      <dsp:nvSpPr>
        <dsp:cNvPr id="0" name=""/>
        <dsp:cNvSpPr/>
      </dsp:nvSpPr>
      <dsp:spPr>
        <a:xfrm>
          <a:off x="1025190" y="1113680"/>
          <a:ext cx="5832809" cy="8876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939" tIns="93939" rIns="93939" bIns="9393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Try to get into the habit of keeping a written record of your references </a:t>
          </a:r>
          <a:endParaRPr lang="en-US" sz="1600" kern="1200"/>
        </a:p>
      </dsp:txBody>
      <dsp:txXfrm>
        <a:off x="1025190" y="1113680"/>
        <a:ext cx="5832809" cy="887610"/>
      </dsp:txXfrm>
    </dsp:sp>
    <dsp:sp modelId="{5F28D743-B45C-48EB-B166-01D5300457C0}">
      <dsp:nvSpPr>
        <dsp:cNvPr id="0" name=""/>
        <dsp:cNvSpPr/>
      </dsp:nvSpPr>
      <dsp:spPr>
        <a:xfrm>
          <a:off x="0" y="2223194"/>
          <a:ext cx="6858000" cy="88761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F0F29B-AC56-40DA-B338-E37C8B0CCAB6}">
      <dsp:nvSpPr>
        <dsp:cNvPr id="0" name=""/>
        <dsp:cNvSpPr/>
      </dsp:nvSpPr>
      <dsp:spPr>
        <a:xfrm>
          <a:off x="268502" y="2422906"/>
          <a:ext cx="488186" cy="48818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257D46-E59D-454C-BCDD-EE72AA8A74E7}">
      <dsp:nvSpPr>
        <dsp:cNvPr id="0" name=""/>
        <dsp:cNvSpPr/>
      </dsp:nvSpPr>
      <dsp:spPr>
        <a:xfrm>
          <a:off x="1025190" y="2223194"/>
          <a:ext cx="5832809" cy="8876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939" tIns="93939" rIns="93939" bIns="9393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Organisation is key</a:t>
          </a:r>
          <a:endParaRPr lang="en-US" sz="1600" kern="1200"/>
        </a:p>
      </dsp:txBody>
      <dsp:txXfrm>
        <a:off x="1025190" y="2223194"/>
        <a:ext cx="5832809" cy="887610"/>
      </dsp:txXfrm>
    </dsp:sp>
    <dsp:sp modelId="{F79AD1C0-2B77-4379-99E2-331D77E6E194}">
      <dsp:nvSpPr>
        <dsp:cNvPr id="0" name=""/>
        <dsp:cNvSpPr/>
      </dsp:nvSpPr>
      <dsp:spPr>
        <a:xfrm>
          <a:off x="0" y="3332708"/>
          <a:ext cx="6858000" cy="88761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2DB540-5974-4F0D-A817-A4EF06E9143C}">
      <dsp:nvSpPr>
        <dsp:cNvPr id="0" name=""/>
        <dsp:cNvSpPr/>
      </dsp:nvSpPr>
      <dsp:spPr>
        <a:xfrm>
          <a:off x="268502" y="3532420"/>
          <a:ext cx="488186" cy="48818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7FE053-4697-41AB-9942-B9063D42297E}">
      <dsp:nvSpPr>
        <dsp:cNvPr id="0" name=""/>
        <dsp:cNvSpPr/>
      </dsp:nvSpPr>
      <dsp:spPr>
        <a:xfrm>
          <a:off x="1025190" y="3332708"/>
          <a:ext cx="5832809" cy="8876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939" tIns="93939" rIns="93939" bIns="9393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The referencing system used is Harvard</a:t>
          </a:r>
          <a:endParaRPr lang="en-US" sz="1600" kern="1200"/>
        </a:p>
      </dsp:txBody>
      <dsp:txXfrm>
        <a:off x="1025190" y="3332708"/>
        <a:ext cx="5832809" cy="887610"/>
      </dsp:txXfrm>
    </dsp:sp>
    <dsp:sp modelId="{F9D6383D-2DAF-43A9-ACF4-3237BEEFFE63}">
      <dsp:nvSpPr>
        <dsp:cNvPr id="0" name=""/>
        <dsp:cNvSpPr/>
      </dsp:nvSpPr>
      <dsp:spPr>
        <a:xfrm>
          <a:off x="0" y="4442221"/>
          <a:ext cx="6858000" cy="88761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F9415E-BF39-4F39-9EA2-8A5172D41F10}">
      <dsp:nvSpPr>
        <dsp:cNvPr id="0" name=""/>
        <dsp:cNvSpPr/>
      </dsp:nvSpPr>
      <dsp:spPr>
        <a:xfrm>
          <a:off x="268502" y="4641934"/>
          <a:ext cx="488186" cy="48818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87BB9B-6DD5-4019-B566-C59A974A10DA}">
      <dsp:nvSpPr>
        <dsp:cNvPr id="0" name=""/>
        <dsp:cNvSpPr/>
      </dsp:nvSpPr>
      <dsp:spPr>
        <a:xfrm>
          <a:off x="1025190" y="4442221"/>
          <a:ext cx="5832809" cy="8876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939" tIns="93939" rIns="93939" bIns="9393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The UWTSD Havard Referencing Handbook can be accessed in the UWTSD website:  library and learning resources </a:t>
          </a:r>
          <a:endParaRPr lang="en-US" sz="1600" kern="1200"/>
        </a:p>
      </dsp:txBody>
      <dsp:txXfrm>
        <a:off x="1025190" y="4442221"/>
        <a:ext cx="5832809" cy="88761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10BD76-41D6-4EC6-84AF-ECF534E57595}">
      <dsp:nvSpPr>
        <dsp:cNvPr id="0" name=""/>
        <dsp:cNvSpPr/>
      </dsp:nvSpPr>
      <dsp:spPr>
        <a:xfrm>
          <a:off x="2946" y="405247"/>
          <a:ext cx="2337792" cy="140267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0000"/>
                <a:lumMod val="100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4200000"/>
          </a:lightRig>
        </a:scene3d>
        <a:sp3d prstMaterial="flat">
          <a:bevelT w="50800" h="63500" prst="ribl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Attendance</a:t>
          </a:r>
          <a:endParaRPr lang="en-US" sz="2200" kern="1200"/>
        </a:p>
      </dsp:txBody>
      <dsp:txXfrm>
        <a:off x="2946" y="405247"/>
        <a:ext cx="2337792" cy="1402675"/>
      </dsp:txXfrm>
    </dsp:sp>
    <dsp:sp modelId="{8669FFEC-4CB3-4CFA-8DBB-4561BD3F9CF5}">
      <dsp:nvSpPr>
        <dsp:cNvPr id="0" name=""/>
        <dsp:cNvSpPr/>
      </dsp:nvSpPr>
      <dsp:spPr>
        <a:xfrm>
          <a:off x="2574518" y="405247"/>
          <a:ext cx="2337792" cy="140267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0000"/>
                <a:lumMod val="100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4200000"/>
          </a:lightRig>
        </a:scene3d>
        <a:sp3d prstMaterial="flat">
          <a:bevelT w="50800" h="63500" prst="ribl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Commitment</a:t>
          </a:r>
          <a:endParaRPr lang="en-US" sz="2200" kern="1200"/>
        </a:p>
      </dsp:txBody>
      <dsp:txXfrm>
        <a:off x="2574518" y="405247"/>
        <a:ext cx="2337792" cy="1402675"/>
      </dsp:txXfrm>
    </dsp:sp>
    <dsp:sp modelId="{2791DBE6-72C0-4A25-A994-55674A028715}">
      <dsp:nvSpPr>
        <dsp:cNvPr id="0" name=""/>
        <dsp:cNvSpPr/>
      </dsp:nvSpPr>
      <dsp:spPr>
        <a:xfrm>
          <a:off x="5146089" y="405247"/>
          <a:ext cx="2337792" cy="140267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0000"/>
                <a:lumMod val="100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4200000"/>
          </a:lightRig>
        </a:scene3d>
        <a:sp3d prstMaterial="flat">
          <a:bevelT w="50800" h="63500" prst="ribl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Notes, print outs, journal articles, reading, books</a:t>
          </a:r>
          <a:endParaRPr lang="en-US" sz="2200" kern="1200"/>
        </a:p>
      </dsp:txBody>
      <dsp:txXfrm>
        <a:off x="5146089" y="405247"/>
        <a:ext cx="2337792" cy="1402675"/>
      </dsp:txXfrm>
    </dsp:sp>
    <dsp:sp modelId="{AD046FEF-3B3F-4225-8F04-2A280EFEAF9F}">
      <dsp:nvSpPr>
        <dsp:cNvPr id="0" name=""/>
        <dsp:cNvSpPr/>
      </dsp:nvSpPr>
      <dsp:spPr>
        <a:xfrm>
          <a:off x="7717661" y="405247"/>
          <a:ext cx="2337792" cy="140267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0000"/>
                <a:lumMod val="100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4200000"/>
          </a:lightRig>
        </a:scene3d>
        <a:sp3d prstMaterial="flat">
          <a:bevelT w="50800" h="63500" prst="ribl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Time management, planning, structure </a:t>
          </a:r>
          <a:endParaRPr lang="en-US" sz="2200" kern="1200"/>
        </a:p>
      </dsp:txBody>
      <dsp:txXfrm>
        <a:off x="7717661" y="405247"/>
        <a:ext cx="2337792" cy="1402675"/>
      </dsp:txXfrm>
    </dsp:sp>
    <dsp:sp modelId="{245CBA73-DAFE-4D5E-ADB5-57F1BE2D8BDA}">
      <dsp:nvSpPr>
        <dsp:cNvPr id="0" name=""/>
        <dsp:cNvSpPr/>
      </dsp:nvSpPr>
      <dsp:spPr>
        <a:xfrm>
          <a:off x="2946" y="2041701"/>
          <a:ext cx="2337792" cy="140267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0000"/>
                <a:lumMod val="100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4200000"/>
          </a:lightRig>
        </a:scene3d>
        <a:sp3d prstMaterial="flat">
          <a:bevelT w="50800" h="63500" prst="ribl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Administrative organisation</a:t>
          </a:r>
          <a:endParaRPr lang="en-US" sz="2200" kern="1200"/>
        </a:p>
      </dsp:txBody>
      <dsp:txXfrm>
        <a:off x="2946" y="2041701"/>
        <a:ext cx="2337792" cy="1402675"/>
      </dsp:txXfrm>
    </dsp:sp>
    <dsp:sp modelId="{94B3A924-6B2D-4E7E-93FE-31CD7DA439BB}">
      <dsp:nvSpPr>
        <dsp:cNvPr id="0" name=""/>
        <dsp:cNvSpPr/>
      </dsp:nvSpPr>
      <dsp:spPr>
        <a:xfrm>
          <a:off x="2574518" y="2041701"/>
          <a:ext cx="2337792" cy="140267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0000"/>
                <a:lumMod val="100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4200000"/>
          </a:lightRig>
        </a:scene3d>
        <a:sp3d prstMaterial="flat">
          <a:bevelT w="50800" h="63500" prst="ribl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Support</a:t>
          </a:r>
          <a:endParaRPr lang="en-US" sz="2200" kern="1200"/>
        </a:p>
      </dsp:txBody>
      <dsp:txXfrm>
        <a:off x="2574518" y="2041701"/>
        <a:ext cx="2337792" cy="1402675"/>
      </dsp:txXfrm>
    </dsp:sp>
    <dsp:sp modelId="{ADAE601F-2147-4D6B-99D1-E342D233AE22}">
      <dsp:nvSpPr>
        <dsp:cNvPr id="0" name=""/>
        <dsp:cNvSpPr/>
      </dsp:nvSpPr>
      <dsp:spPr>
        <a:xfrm>
          <a:off x="5146089" y="2041701"/>
          <a:ext cx="2337792" cy="140267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0000"/>
                <a:lumMod val="100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4200000"/>
          </a:lightRig>
        </a:scene3d>
        <a:sp3d prstMaterial="flat">
          <a:bevelT w="50800" h="63500" prst="ribl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Moodle</a:t>
          </a:r>
          <a:endParaRPr lang="en-US" sz="2200" kern="1200"/>
        </a:p>
      </dsp:txBody>
      <dsp:txXfrm>
        <a:off x="5146089" y="2041701"/>
        <a:ext cx="2337792" cy="1402675"/>
      </dsp:txXfrm>
    </dsp:sp>
    <dsp:sp modelId="{39B2E6DD-EF03-45F5-AEFB-20C606B02D49}">
      <dsp:nvSpPr>
        <dsp:cNvPr id="0" name=""/>
        <dsp:cNvSpPr/>
      </dsp:nvSpPr>
      <dsp:spPr>
        <a:xfrm>
          <a:off x="7717661" y="2041701"/>
          <a:ext cx="2337792" cy="140267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0000"/>
                <a:lumMod val="100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4200000"/>
          </a:lightRig>
        </a:scene3d>
        <a:sp3d prstMaterial="flat">
          <a:bevelT w="50800" h="63500" prst="ribl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Positive mental attitude </a:t>
          </a:r>
          <a:endParaRPr lang="en-US" sz="2200" kern="1200"/>
        </a:p>
      </dsp:txBody>
      <dsp:txXfrm>
        <a:off x="7717661" y="2041701"/>
        <a:ext cx="2337792" cy="14026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1/8/2021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77701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1/8/2021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37087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1/8/2021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60714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1/8/2021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46721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1/8/2021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99607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1/8/2021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74131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1/8/2021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72471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1/8/2021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86021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1/8/2021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78223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1/8/2021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15776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65" r:id="rId5"/>
    <p:sldLayoutId id="2147483671" r:id="rId6"/>
    <p:sldLayoutId id="2147483672" r:id="rId7"/>
    <p:sldLayoutId id="2147483662" r:id="rId8"/>
    <p:sldLayoutId id="2147483663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72547-thinking-photography-question-mark-man-stock" TargetMode="External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creativecommons.org/licenses/by-nc/3.0/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dogear6.com/2012/01/31/idea-observations-during-your-walk/" TargetMode="External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8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bstract image">
            <a:extLst>
              <a:ext uri="{FF2B5EF4-FFF2-40B4-BE49-F238E27FC236}">
                <a16:creationId xmlns:a16="http://schemas.microsoft.com/office/drawing/2014/main" id="{8045422F-7258-40AC-BD2E-2469AA44892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82" name="Rectangle 81">
            <a:extLst>
              <a:ext uri="{FF2B5EF4-FFF2-40B4-BE49-F238E27FC236}">
                <a16:creationId xmlns:a16="http://schemas.microsoft.com/office/drawing/2014/main" id="{2644B391-9BFE-445C-A9EC-F544BB85F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5067" y="1808532"/>
            <a:ext cx="5452527" cy="3240936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80F26E69-87D9-4655-AE7B-280A87AA3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61010" y="1975104"/>
            <a:ext cx="5120640" cy="2907792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C3B467-088C-4F3D-A9A7-105C4E1E20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33793" y="2355458"/>
            <a:ext cx="4775075" cy="1630907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chemeClr val="tx1"/>
                </a:solidFill>
              </a:rPr>
              <a:t>Introduction to module: equality, diversity and inclusion: bmhp4012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722DDC-8EEE-4A06-8DFE-B44871EAA2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33793" y="3995987"/>
            <a:ext cx="4775075" cy="801643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>
                <a:solidFill>
                  <a:schemeClr val="tx1"/>
                </a:solidFill>
              </a:rPr>
              <a:t>Rachael France. L4 Swansea</a:t>
            </a:r>
          </a:p>
          <a:p>
            <a:pPr>
              <a:spcAft>
                <a:spcPts val="600"/>
              </a:spcAft>
            </a:pP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42807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96D8F7-1B71-4966-9A07-F8A98173F4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456857"/>
            <a:ext cx="10058400" cy="1371600"/>
          </a:xfrm>
        </p:spPr>
        <p:txBody>
          <a:bodyPr/>
          <a:lstStyle/>
          <a:p>
            <a:r>
              <a:rPr lang="en-GB" dirty="0"/>
              <a:t>Contents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89677A-F5A3-49E3-A463-43E5C738B7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828457"/>
            <a:ext cx="10058400" cy="3849624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Level of study </a:t>
            </a:r>
          </a:p>
          <a:p>
            <a:r>
              <a:rPr lang="en-GB" sz="2400" dirty="0"/>
              <a:t>Aim of module</a:t>
            </a:r>
          </a:p>
          <a:p>
            <a:r>
              <a:rPr lang="en-GB" sz="2400" dirty="0"/>
              <a:t>Lesson content</a:t>
            </a:r>
          </a:p>
          <a:p>
            <a:r>
              <a:rPr lang="en-GB" sz="2400" dirty="0"/>
              <a:t>Assessments</a:t>
            </a:r>
          </a:p>
          <a:p>
            <a:r>
              <a:rPr lang="en-GB" sz="2400" dirty="0"/>
              <a:t>Deadlines dates</a:t>
            </a:r>
          </a:p>
          <a:p>
            <a:r>
              <a:rPr lang="en-GB" sz="2400" dirty="0"/>
              <a:t>Referencing</a:t>
            </a:r>
          </a:p>
          <a:p>
            <a:r>
              <a:rPr lang="en-GB" sz="2400" dirty="0"/>
              <a:t>Tips for success</a:t>
            </a:r>
          </a:p>
          <a:p>
            <a:r>
              <a:rPr lang="en-GB" sz="2400" dirty="0"/>
              <a:t>Expectations and student support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44B9C00-C026-4F9D-8F0C-8DC40D4BB503}"/>
              </a:ext>
            </a:extLst>
          </p:cNvPr>
          <p:cNvSpPr txBox="1"/>
          <p:nvPr/>
        </p:nvSpPr>
        <p:spPr>
          <a:xfrm>
            <a:off x="6460177" y="1662545"/>
            <a:ext cx="347947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400" dirty="0"/>
              <a:t>Introduction to equality, diversity and inclusion</a:t>
            </a:r>
          </a:p>
        </p:txBody>
      </p:sp>
    </p:spTree>
    <p:extLst>
      <p:ext uri="{BB962C8B-B14F-4D97-AF65-F5344CB8AC3E}">
        <p14:creationId xmlns:p14="http://schemas.microsoft.com/office/powerpoint/2010/main" val="96745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F516A-1848-4AF4-B477-EF1703E803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Level of study: 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5B9B34-00ED-493F-A216-838BB97CDE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3673" y="1818113"/>
            <a:ext cx="10058400" cy="3849624"/>
          </a:xfrm>
        </p:spPr>
        <p:txBody>
          <a:bodyPr>
            <a:noAutofit/>
          </a:bodyPr>
          <a:lstStyle/>
          <a:p>
            <a:r>
              <a:rPr lang="en-GB" sz="2400" dirty="0"/>
              <a:t>Achievement at level 4 reflects the ability to identify and use relevant understanding, methods and skills to address problems that are well defined but complex and non routine.</a:t>
            </a:r>
          </a:p>
          <a:p>
            <a:endParaRPr lang="en-GB" sz="2400" dirty="0"/>
          </a:p>
          <a:p>
            <a:r>
              <a:rPr lang="en-GB" sz="2400" dirty="0"/>
              <a:t>It includes taking responsibility for overall courses of action as well as exercising autonomy and judgment within broad parameters.</a:t>
            </a:r>
          </a:p>
          <a:p>
            <a:endParaRPr lang="en-GB" sz="2400" dirty="0"/>
          </a:p>
          <a:p>
            <a:r>
              <a:rPr lang="en-GB" sz="2400" dirty="0"/>
              <a:t>It reflects understanding of different perspectives or approaches within an area of study or work.</a:t>
            </a:r>
          </a:p>
        </p:txBody>
      </p:sp>
    </p:spTree>
    <p:extLst>
      <p:ext uri="{BB962C8B-B14F-4D97-AF65-F5344CB8AC3E}">
        <p14:creationId xmlns:p14="http://schemas.microsoft.com/office/powerpoint/2010/main" val="29778345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B7784F-8D7E-4AC6-AE78-61748C5DFF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 of module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1E201B-9DBA-4ABD-AF28-2855DF6AF5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5554" y="2365782"/>
            <a:ext cx="10058400" cy="3849624"/>
          </a:xfrm>
        </p:spPr>
        <p:txBody>
          <a:bodyPr>
            <a:normAutofit/>
          </a:bodyPr>
          <a:lstStyle/>
          <a:p>
            <a:r>
              <a:rPr lang="en-GB" sz="2400" dirty="0"/>
              <a:t>The aim of this module is to enable the student to examine and critically evaluate the legal framework for equality of opportunity and the rights of children and young people.</a:t>
            </a:r>
          </a:p>
        </p:txBody>
      </p:sp>
    </p:spTree>
    <p:extLst>
      <p:ext uri="{BB962C8B-B14F-4D97-AF65-F5344CB8AC3E}">
        <p14:creationId xmlns:p14="http://schemas.microsoft.com/office/powerpoint/2010/main" val="25513983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08FA644C-771C-49F7-BDCA-E974ABB364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/>
          <a:lstStyle/>
          <a:p>
            <a:r>
              <a:rPr lang="en-US" dirty="0"/>
              <a:t>Learning outcomes 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1123EC64-6D55-4016-9BC1-9DDC4352042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>
            <a:normAutofit/>
          </a:bodyPr>
          <a:lstStyle/>
          <a:p>
            <a:r>
              <a:rPr lang="en-US" sz="2400" b="1" dirty="0"/>
              <a:t>Describe</a:t>
            </a:r>
            <a:r>
              <a:rPr lang="en-US" sz="2400" dirty="0"/>
              <a:t> the legal framework that is relevant to </a:t>
            </a:r>
            <a:r>
              <a:rPr lang="en-US" sz="2400" b="1" dirty="0"/>
              <a:t>working with children and young people </a:t>
            </a:r>
            <a:r>
              <a:rPr lang="en-US" sz="2400" dirty="0"/>
              <a:t>in relation </a:t>
            </a:r>
            <a:r>
              <a:rPr lang="en-US" sz="2400" b="1" dirty="0"/>
              <a:t>to equality of opportunity </a:t>
            </a:r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B87200E8-0E82-4BED-A123-7E35D03C298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>
            <a:normAutofit/>
          </a:bodyPr>
          <a:lstStyle/>
          <a:p>
            <a:r>
              <a:rPr lang="en-US" sz="2400" b="1" dirty="0"/>
              <a:t>Identify</a:t>
            </a:r>
            <a:r>
              <a:rPr lang="en-US" sz="2400" dirty="0"/>
              <a:t> and </a:t>
            </a:r>
            <a:r>
              <a:rPr lang="en-US" sz="2400" b="1" dirty="0"/>
              <a:t>evaluate</a:t>
            </a:r>
            <a:r>
              <a:rPr lang="en-US" sz="2400" dirty="0"/>
              <a:t> how positive </a:t>
            </a:r>
            <a:r>
              <a:rPr lang="en-US" sz="2400" b="1" dirty="0"/>
              <a:t>anti discriminatory </a:t>
            </a:r>
            <a:r>
              <a:rPr lang="en-US" sz="2400" dirty="0"/>
              <a:t>and </a:t>
            </a:r>
            <a:r>
              <a:rPr lang="en-US" sz="2400" b="1" dirty="0"/>
              <a:t>inclusive practice </a:t>
            </a:r>
            <a:r>
              <a:rPr lang="en-US" sz="2400" dirty="0"/>
              <a:t>is implemented</a:t>
            </a:r>
            <a:r>
              <a:rPr lang="en-US" sz="2400" b="1" dirty="0"/>
              <a:t> within own workplace</a:t>
            </a:r>
          </a:p>
        </p:txBody>
      </p:sp>
    </p:spTree>
    <p:extLst>
      <p:ext uri="{BB962C8B-B14F-4D97-AF65-F5344CB8AC3E}">
        <p14:creationId xmlns:p14="http://schemas.microsoft.com/office/powerpoint/2010/main" val="26470192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8057B9-05D1-4608-A27D-591B434ACE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442569"/>
            <a:ext cx="10058400" cy="900456"/>
          </a:xfrm>
        </p:spPr>
        <p:txBody>
          <a:bodyPr/>
          <a:lstStyle/>
          <a:p>
            <a:r>
              <a:rPr lang="en-GB" dirty="0"/>
              <a:t>Indicative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EA16FF-86DD-49DD-BC9C-D1CA6FD307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343025"/>
            <a:ext cx="10606088" cy="4609719"/>
          </a:xfrm>
        </p:spPr>
        <p:txBody>
          <a:bodyPr>
            <a:noAutofit/>
          </a:bodyPr>
          <a:lstStyle/>
          <a:p>
            <a:r>
              <a:rPr lang="en-GB" sz="2000" dirty="0"/>
              <a:t>This module is designed to </a:t>
            </a:r>
            <a:r>
              <a:rPr lang="en-GB" sz="2000" b="1" dirty="0"/>
              <a:t>develop </a:t>
            </a:r>
            <a:r>
              <a:rPr lang="en-GB" sz="2000" dirty="0"/>
              <a:t>students’ </a:t>
            </a:r>
            <a:r>
              <a:rPr lang="en-GB" sz="2000" b="1" dirty="0"/>
              <a:t>awareness</a:t>
            </a:r>
            <a:r>
              <a:rPr lang="en-GB" sz="2000" dirty="0"/>
              <a:t> and comprehension of:</a:t>
            </a:r>
          </a:p>
          <a:p>
            <a:endParaRPr lang="en-GB" sz="2000" dirty="0"/>
          </a:p>
          <a:p>
            <a:r>
              <a:rPr lang="en-GB" sz="2000" dirty="0"/>
              <a:t>Definitions of discrimination, stereotyping, labelling and prejudice </a:t>
            </a:r>
          </a:p>
          <a:p>
            <a:r>
              <a:rPr lang="en-GB" sz="2000" dirty="0"/>
              <a:t>Causes and effects of discrimination: reproduction of inequality- theoretical perspective</a:t>
            </a:r>
          </a:p>
          <a:p>
            <a:r>
              <a:rPr lang="en-GB" sz="2000" dirty="0"/>
              <a:t>Current initiatives and strategies relating to diversity, equality of opportunity and inclusive practice </a:t>
            </a:r>
          </a:p>
          <a:p>
            <a:r>
              <a:rPr lang="en-GB" sz="2000" dirty="0"/>
              <a:t>Accountability and advocacy </a:t>
            </a:r>
          </a:p>
          <a:p>
            <a:r>
              <a:rPr lang="en-GB" sz="2000" dirty="0"/>
              <a:t>Celebration of diversity in the work</a:t>
            </a:r>
          </a:p>
          <a:p>
            <a:r>
              <a:rPr lang="en-GB" sz="2000" dirty="0"/>
              <a:t>Development and review of anti discriminatory policies within the workplace</a:t>
            </a:r>
          </a:p>
          <a:p>
            <a:r>
              <a:rPr lang="en-GB" sz="2000" dirty="0"/>
              <a:t>The relationship between theory policy and practice</a:t>
            </a:r>
          </a:p>
        </p:txBody>
      </p:sp>
    </p:spTree>
    <p:extLst>
      <p:ext uri="{BB962C8B-B14F-4D97-AF65-F5344CB8AC3E}">
        <p14:creationId xmlns:p14="http://schemas.microsoft.com/office/powerpoint/2010/main" val="42752296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BD6187-3F94-4FBF-B5D7-1CA1DD44B7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01061" y="2793382"/>
            <a:ext cx="3161963" cy="1535731"/>
          </a:xfrm>
        </p:spPr>
        <p:txBody>
          <a:bodyPr anchor="b">
            <a:normAutofit/>
          </a:bodyPr>
          <a:lstStyle/>
          <a:p>
            <a:r>
              <a:rPr lang="en-GB" sz="2400" u="sng" dirty="0"/>
              <a:t>Learning and teaching strategy.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67D372C0-AF2F-4A1A-B221-D6F41A3AD9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501061" y="1164607"/>
            <a:ext cx="3161963" cy="1228725"/>
          </a:xfrm>
        </p:spPr>
        <p:txBody>
          <a:bodyPr>
            <a:noAutofit/>
          </a:bodyPr>
          <a:lstStyle/>
          <a:p>
            <a:r>
              <a:rPr lang="en-US" sz="2400" dirty="0"/>
              <a:t>Module: Equality, diversity and inclusion L4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F3EF1A5-A842-4223-BCFE-7D304FF664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35186353"/>
              </p:ext>
            </p:extLst>
          </p:nvPr>
        </p:nvGraphicFramePr>
        <p:xfrm>
          <a:off x="685800" y="609600"/>
          <a:ext cx="6858000" cy="533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599802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4C67302D-0F8C-4B0B-BC3E-DAF97916B2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492826"/>
            <a:ext cx="10058400" cy="1371600"/>
          </a:xfrm>
        </p:spPr>
        <p:txBody>
          <a:bodyPr/>
          <a:lstStyle/>
          <a:p>
            <a:r>
              <a:rPr lang="en-US" b="1" dirty="0"/>
              <a:t>Assessment one</a:t>
            </a:r>
            <a:r>
              <a:rPr lang="en-US" dirty="0"/>
              <a:t>: 50% of available marks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3BAD1784-5922-429E-BE50-3FA41BA8EF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5775" y="1864426"/>
            <a:ext cx="11258550" cy="4572000"/>
          </a:xfrm>
        </p:spPr>
        <p:txBody>
          <a:bodyPr>
            <a:noAutofit/>
          </a:bodyPr>
          <a:lstStyle/>
          <a:p>
            <a:endParaRPr lang="en-GB" sz="2400" b="1" dirty="0"/>
          </a:p>
          <a:p>
            <a:r>
              <a:rPr lang="en-GB" sz="2400" b="1" dirty="0"/>
              <a:t>2000 word written </a:t>
            </a:r>
            <a:r>
              <a:rPr lang="en-GB" sz="2400" dirty="0"/>
              <a:t>Assignment, </a:t>
            </a:r>
            <a:r>
              <a:rPr lang="en-GB" sz="2400" b="1" dirty="0"/>
              <a:t>submissions </a:t>
            </a:r>
            <a:r>
              <a:rPr lang="en-GB" sz="2400" dirty="0"/>
              <a:t>via Turnitin by 11.55pm on </a:t>
            </a:r>
            <a:r>
              <a:rPr lang="en-GB" sz="2400" b="1" dirty="0"/>
              <a:t>Friday 1</a:t>
            </a:r>
            <a:r>
              <a:rPr lang="en-GB" sz="2400" b="1" baseline="30000" dirty="0"/>
              <a:t>st</a:t>
            </a:r>
            <a:r>
              <a:rPr lang="en-GB" sz="2400" b="1" dirty="0"/>
              <a:t> May 2021</a:t>
            </a:r>
          </a:p>
          <a:p>
            <a:pPr marL="0" indent="0">
              <a:buNone/>
            </a:pPr>
            <a:endParaRPr lang="en-GB" sz="2400" b="1" dirty="0"/>
          </a:p>
          <a:p>
            <a:r>
              <a:rPr lang="en-GB" sz="2400" dirty="0"/>
              <a:t>Return date of provisional marks and written feedback will be provided in due course.</a:t>
            </a:r>
          </a:p>
          <a:p>
            <a:pPr marL="0" indent="0"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2533996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DD3307-97EA-4F37-978C-9D008FF07E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Assessment one</a:t>
            </a:r>
            <a:r>
              <a:rPr lang="en-US" dirty="0"/>
              <a:t>: 50% of available marks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FA8D22-85FF-4137-9D45-0E32F9A358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799" y="2014194"/>
            <a:ext cx="10559143" cy="3938550"/>
          </a:xfrm>
        </p:spPr>
        <p:txBody>
          <a:bodyPr>
            <a:normAutofit lnSpcReduction="10000"/>
          </a:bodyPr>
          <a:lstStyle/>
          <a:p>
            <a:r>
              <a:rPr lang="en-US" sz="2400" dirty="0"/>
              <a:t>Learners are to </a:t>
            </a:r>
            <a:r>
              <a:rPr lang="en-US" sz="2400" b="1" dirty="0"/>
              <a:t>write</a:t>
            </a:r>
            <a:r>
              <a:rPr lang="en-US" sz="2400" dirty="0"/>
              <a:t> a </a:t>
            </a:r>
            <a:r>
              <a:rPr lang="en-US" sz="2400" b="1" dirty="0"/>
              <a:t>2000 word assignment </a:t>
            </a:r>
            <a:r>
              <a:rPr lang="en-US" sz="2400" dirty="0"/>
              <a:t>that </a:t>
            </a:r>
            <a:r>
              <a:rPr lang="en-US" sz="2400" b="1" dirty="0"/>
              <a:t>describes</a:t>
            </a:r>
            <a:r>
              <a:rPr lang="en-US" sz="2400" dirty="0"/>
              <a:t> the development to date of </a:t>
            </a:r>
            <a:r>
              <a:rPr lang="en-US" sz="2400" b="1" dirty="0"/>
              <a:t>legal frameworks </a:t>
            </a:r>
            <a:r>
              <a:rPr lang="en-US" sz="2400" dirty="0"/>
              <a:t>in relation to working with children and young people in terms of </a:t>
            </a:r>
            <a:r>
              <a:rPr lang="en-US" sz="2400" b="1" dirty="0"/>
              <a:t>equality of opportunity</a:t>
            </a:r>
            <a:r>
              <a:rPr lang="en-US" sz="2400" dirty="0"/>
              <a:t>.</a:t>
            </a:r>
          </a:p>
          <a:p>
            <a:pPr marL="0" indent="0">
              <a:buNone/>
            </a:pPr>
            <a:endParaRPr lang="en-US" sz="2400" dirty="0"/>
          </a:p>
          <a:p>
            <a:r>
              <a:rPr lang="en-US" sz="2400" dirty="0"/>
              <a:t>This should </a:t>
            </a:r>
            <a:r>
              <a:rPr lang="en-US" sz="2400" b="1" dirty="0"/>
              <a:t>include contextual consideration </a:t>
            </a:r>
            <a:r>
              <a:rPr lang="en-US" sz="2400" dirty="0"/>
              <a:t>of equality of opportunity, in </a:t>
            </a:r>
            <a:r>
              <a:rPr lang="en-US" sz="2400" b="1" dirty="0"/>
              <a:t>both historic </a:t>
            </a:r>
            <a:r>
              <a:rPr lang="en-US" sz="2400" dirty="0"/>
              <a:t>and </a:t>
            </a:r>
            <a:r>
              <a:rPr lang="en-US" sz="2400" b="1" dirty="0"/>
              <a:t>contemporary</a:t>
            </a:r>
            <a:r>
              <a:rPr lang="en-US" sz="2400" dirty="0"/>
              <a:t> terms.</a:t>
            </a:r>
          </a:p>
          <a:p>
            <a:pPr marL="0" indent="0">
              <a:buNone/>
            </a:pPr>
            <a:endParaRPr lang="en-US" sz="2400" dirty="0"/>
          </a:p>
          <a:p>
            <a:r>
              <a:rPr lang="en-US" sz="2400" b="1" dirty="0"/>
              <a:t>Recommendations</a:t>
            </a:r>
            <a:r>
              <a:rPr lang="en-US" sz="2400" dirty="0"/>
              <a:t> for future policy and practice should be provided.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00574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934B4D-B6C2-45FD-8B47-37C3BFD6F3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440713"/>
            <a:ext cx="10058400" cy="1371600"/>
          </a:xfrm>
        </p:spPr>
        <p:txBody>
          <a:bodyPr/>
          <a:lstStyle/>
          <a:p>
            <a:r>
              <a:rPr lang="en-GB" b="1" dirty="0"/>
              <a:t>Assessment two</a:t>
            </a:r>
            <a:r>
              <a:rPr lang="en-GB" dirty="0"/>
              <a:t>: 50% of available marks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037895-6E17-4EB6-A6F2-CB1E57314A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579417"/>
            <a:ext cx="10058400" cy="4837869"/>
          </a:xfrm>
        </p:spPr>
        <p:txBody>
          <a:bodyPr>
            <a:normAutofit/>
          </a:bodyPr>
          <a:lstStyle/>
          <a:p>
            <a:r>
              <a:rPr lang="en-GB" sz="2400" dirty="0"/>
              <a:t>Learners are to produce an </a:t>
            </a:r>
            <a:r>
              <a:rPr lang="en-GB" sz="2400" b="1" dirty="0"/>
              <a:t>individual fifteen-minute presentation.</a:t>
            </a:r>
          </a:p>
          <a:p>
            <a:endParaRPr lang="en-GB" sz="2400" b="1" dirty="0"/>
          </a:p>
          <a:p>
            <a:r>
              <a:rPr lang="en-GB" sz="2400" b="1" dirty="0"/>
              <a:t> </a:t>
            </a:r>
            <a:r>
              <a:rPr lang="en-GB" sz="2400" dirty="0"/>
              <a:t>This is an </a:t>
            </a:r>
            <a:r>
              <a:rPr lang="en-GB" sz="2400" b="1" dirty="0"/>
              <a:t>overview </a:t>
            </a:r>
            <a:r>
              <a:rPr lang="en-GB" sz="2400" dirty="0"/>
              <a:t>of the </a:t>
            </a:r>
            <a:r>
              <a:rPr lang="en-GB" sz="2400" b="1" dirty="0"/>
              <a:t>implementation of positive anti discriminatory and inclusive practice </a:t>
            </a:r>
            <a:r>
              <a:rPr lang="en-GB" sz="2400" dirty="0"/>
              <a:t>within the learners </a:t>
            </a:r>
            <a:r>
              <a:rPr lang="en-GB" sz="2400" b="1" dirty="0"/>
              <a:t>own workplace/ placement </a:t>
            </a:r>
            <a:r>
              <a:rPr lang="en-GB" sz="2400" dirty="0"/>
              <a:t>area</a:t>
            </a:r>
          </a:p>
          <a:p>
            <a:pPr marL="0" indent="0">
              <a:buNone/>
            </a:pPr>
            <a:endParaRPr lang="en-GB" sz="2400" b="1" dirty="0"/>
          </a:p>
          <a:p>
            <a:r>
              <a:rPr lang="en-GB" sz="2400" dirty="0"/>
              <a:t>Presentations will be either in the form of </a:t>
            </a:r>
            <a:r>
              <a:rPr lang="en-GB" sz="2400" b="1" dirty="0"/>
              <a:t>power-point</a:t>
            </a:r>
            <a:r>
              <a:rPr lang="en-GB" sz="2400" dirty="0"/>
              <a:t> or </a:t>
            </a:r>
            <a:r>
              <a:rPr lang="en-GB" sz="2400" b="1" dirty="0"/>
              <a:t>other</a:t>
            </a:r>
            <a:r>
              <a:rPr lang="en-GB" sz="2400" dirty="0"/>
              <a:t> </a:t>
            </a:r>
            <a:r>
              <a:rPr lang="en-GB" sz="2400" b="1" dirty="0"/>
              <a:t>relevant file</a:t>
            </a:r>
            <a:r>
              <a:rPr lang="en-GB" sz="2400" dirty="0"/>
              <a:t>.</a:t>
            </a:r>
          </a:p>
          <a:p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36360149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0DF249-0D2B-473B-B4D5-552B01B23C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Assessment two</a:t>
            </a:r>
            <a:r>
              <a:rPr lang="en-GB" dirty="0"/>
              <a:t>: 50% of available marks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316282-2FA5-4F15-A02D-4B450D2247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sz="3100" dirty="0"/>
              <a:t>Presentations should be supported by </a:t>
            </a:r>
            <a:r>
              <a:rPr lang="en-GB" sz="3100" b="1" dirty="0"/>
              <a:t>a structured 1000 word supporting paper</a:t>
            </a:r>
            <a:r>
              <a:rPr lang="en-GB" sz="3100" dirty="0"/>
              <a:t>: including relevant academic research and information.</a:t>
            </a:r>
          </a:p>
          <a:p>
            <a:endParaRPr lang="en-GB" sz="3100" dirty="0"/>
          </a:p>
          <a:p>
            <a:r>
              <a:rPr lang="en-GB" sz="3100" b="1" dirty="0"/>
              <a:t>Submission</a:t>
            </a:r>
            <a:r>
              <a:rPr lang="en-GB" sz="3100" dirty="0"/>
              <a:t> via Turnitin by 11.55pm </a:t>
            </a:r>
            <a:r>
              <a:rPr lang="en-GB" sz="3100" b="1" dirty="0"/>
              <a:t>Friday 8</a:t>
            </a:r>
            <a:r>
              <a:rPr lang="en-GB" sz="3100" b="1" baseline="30000" dirty="0"/>
              <a:t>th</a:t>
            </a:r>
            <a:r>
              <a:rPr lang="en-GB" sz="3100" b="1" dirty="0"/>
              <a:t> May</a:t>
            </a:r>
          </a:p>
          <a:p>
            <a:endParaRPr lang="en-GB" sz="3100" dirty="0"/>
          </a:p>
          <a:p>
            <a:r>
              <a:rPr lang="en-GB" sz="3100" dirty="0"/>
              <a:t>Presentations will take place </a:t>
            </a:r>
            <a:r>
              <a:rPr lang="en-GB" sz="3100" b="1" dirty="0"/>
              <a:t>on Monday 11</a:t>
            </a:r>
            <a:r>
              <a:rPr lang="en-GB" sz="3100" b="1" baseline="30000" dirty="0"/>
              <a:t>th</a:t>
            </a:r>
            <a:r>
              <a:rPr lang="en-GB" sz="3100" b="1" dirty="0"/>
              <a:t> May</a:t>
            </a:r>
          </a:p>
          <a:p>
            <a:endParaRPr lang="en-GB" sz="3100" b="1" dirty="0"/>
          </a:p>
          <a:p>
            <a:r>
              <a:rPr lang="en-GB" sz="3100" dirty="0"/>
              <a:t>Return date of provisional marks and written feedback: </a:t>
            </a:r>
            <a:r>
              <a:rPr lang="en-GB" sz="3100" dirty="0" err="1"/>
              <a:t>t.b.c</a:t>
            </a:r>
            <a:endParaRPr lang="en-GB" sz="31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21801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C1CC3D-25EC-4A04-8FAC-CF5CD702F1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978521"/>
          </a:xfrm>
        </p:spPr>
        <p:txBody>
          <a:bodyPr anchor="b">
            <a:normAutofit/>
          </a:bodyPr>
          <a:lstStyle/>
          <a:p>
            <a:r>
              <a:rPr lang="en-GB" dirty="0"/>
              <a:t>referencing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7CF06622-595A-4C1D-AE0E-A5F70E4C8C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58200" y="1816925"/>
            <a:ext cx="3286496" cy="4126675"/>
          </a:xfrm>
        </p:spPr>
        <p:txBody>
          <a:bodyPr>
            <a:normAutofit/>
          </a:bodyPr>
          <a:lstStyle/>
          <a:p>
            <a:r>
              <a:rPr lang="en-US" sz="2000" dirty="0"/>
              <a:t>It is advisable to-</a:t>
            </a:r>
          </a:p>
          <a:p>
            <a:endParaRPr lang="en-US" sz="2000" dirty="0"/>
          </a:p>
          <a:p>
            <a:r>
              <a:rPr lang="en-US" sz="2000" dirty="0"/>
              <a:t>print a copy of the UWTSD handbook,</a:t>
            </a:r>
          </a:p>
          <a:p>
            <a:endParaRPr lang="en-US" sz="2000" dirty="0"/>
          </a:p>
          <a:p>
            <a:r>
              <a:rPr lang="en-US" sz="2000" dirty="0"/>
              <a:t>Keep checking the library for referencing skills events if you want additional support</a:t>
            </a:r>
          </a:p>
          <a:p>
            <a:r>
              <a:rPr lang="en-US" sz="2000" dirty="0"/>
              <a:t> </a:t>
            </a:r>
          </a:p>
          <a:p>
            <a:endParaRPr lang="en-US" dirty="0"/>
          </a:p>
          <a:p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6AFF023-88A5-4FA6-8D37-B76EB9505B2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04623227"/>
              </p:ext>
            </p:extLst>
          </p:nvPr>
        </p:nvGraphicFramePr>
        <p:xfrm>
          <a:off x="685800" y="609600"/>
          <a:ext cx="6858000" cy="533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338877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C6C2BB-9073-4726-AAB2-00A66EB880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anchor="ctr">
            <a:normAutofit/>
          </a:bodyPr>
          <a:lstStyle/>
          <a:p>
            <a:r>
              <a:rPr lang="en-GB" dirty="0"/>
              <a:t>Tips for success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01E0E1A-0E61-4972-A1F5-579FC2AF44A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20878019"/>
              </p:ext>
            </p:extLst>
          </p:nvPr>
        </p:nvGraphicFramePr>
        <p:xfrm>
          <a:off x="1066800" y="2103120"/>
          <a:ext cx="10058400" cy="38496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871315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03D126-8B9A-41F2-AF6A-C72AC224D6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Student support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D58D5-FA54-4897-A222-8CBF3CB6B8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Rachael France: email-</a:t>
            </a:r>
          </a:p>
          <a:p>
            <a:r>
              <a:rPr lang="en-GB" sz="2000" dirty="0"/>
              <a:t>Chloe Harris: email- </a:t>
            </a:r>
          </a:p>
          <a:p>
            <a:r>
              <a:rPr lang="en-GB" sz="2000" dirty="0"/>
              <a:t>Health portfolio director: Tania Davies: email- </a:t>
            </a:r>
          </a:p>
          <a:p>
            <a:endParaRPr lang="en-GB" sz="2000" dirty="0"/>
          </a:p>
          <a:p>
            <a:r>
              <a:rPr lang="en-GB" sz="2000" dirty="0"/>
              <a:t>Student services: email-……. Tel: </a:t>
            </a:r>
          </a:p>
          <a:p>
            <a:endParaRPr lang="en-GB" dirty="0"/>
          </a:p>
          <a:p>
            <a:r>
              <a:rPr lang="en-GB" dirty="0"/>
              <a:t>Any concerns please do contact the above for further guidance and support.</a:t>
            </a:r>
          </a:p>
        </p:txBody>
      </p:sp>
    </p:spTree>
    <p:extLst>
      <p:ext uri="{BB962C8B-B14F-4D97-AF65-F5344CB8AC3E}">
        <p14:creationId xmlns:p14="http://schemas.microsoft.com/office/powerpoint/2010/main" val="9706761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E4D3EE-430B-4D01-B11B-67B23F4929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anchor="ctr">
            <a:normAutofit/>
          </a:bodyPr>
          <a:lstStyle/>
          <a:p>
            <a:r>
              <a:rPr lang="en-GB" dirty="0"/>
              <a:t>Questions?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76BD384C-372B-448C-9DA8-165F6A136AE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>
            <a:normAutofit/>
          </a:bodyPr>
          <a:lstStyle/>
          <a:p>
            <a:r>
              <a:rPr lang="en-US" sz="2400" dirty="0"/>
              <a:t>We will also go over any concerns and address any questions throughout the module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CF4601E-70A2-4300-B542-A27FE155E93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122" r="1" b="1"/>
          <a:stretch/>
        </p:blipFill>
        <p:spPr>
          <a:xfrm>
            <a:off x="6461760" y="2103120"/>
            <a:ext cx="4663440" cy="374904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55532903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745426-70FE-4719-ACD9-C8571ECFCD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/>
          <a:p>
            <a:r>
              <a:rPr lang="en-GB" sz="3200" dirty="0"/>
              <a:t>What is equality, diversity and inclusion?</a:t>
            </a:r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E885CC15-9A7B-41BF-A8C1-AD30807D6B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/>
          <a:lstStyle/>
          <a:p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54814406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E09D5F-1463-4839-89A3-8C21A8CBEC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 EDI = Social justice. It is both a political and social matter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8B546A0-774C-49E0-BE5F-490988A11716}"/>
              </a:ext>
            </a:extLst>
          </p:cNvPr>
          <p:cNvSpPr txBox="1"/>
          <p:nvPr/>
        </p:nvSpPr>
        <p:spPr>
          <a:xfrm>
            <a:off x="4918364" y="2550758"/>
            <a:ext cx="13062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Equality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5A8B9F2-197C-4980-A858-ABA70D094FEC}"/>
              </a:ext>
            </a:extLst>
          </p:cNvPr>
          <p:cNvSpPr txBox="1"/>
          <p:nvPr/>
        </p:nvSpPr>
        <p:spPr>
          <a:xfrm>
            <a:off x="2493819" y="3991287"/>
            <a:ext cx="11994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diversity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8770397-5A9C-44D9-BCB6-30A2946D04B4}"/>
              </a:ext>
            </a:extLst>
          </p:cNvPr>
          <p:cNvSpPr txBox="1"/>
          <p:nvPr/>
        </p:nvSpPr>
        <p:spPr>
          <a:xfrm>
            <a:off x="4740233" y="4843807"/>
            <a:ext cx="29688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inclusion</a:t>
            </a:r>
          </a:p>
        </p:txBody>
      </p:sp>
      <p:sp>
        <p:nvSpPr>
          <p:cNvPr id="7" name="Arrow: Curved Right 6">
            <a:extLst>
              <a:ext uri="{FF2B5EF4-FFF2-40B4-BE49-F238E27FC236}">
                <a16:creationId xmlns:a16="http://schemas.microsoft.com/office/drawing/2014/main" id="{A9BB8CF6-1909-4D3E-83E8-ACC24FBF561A}"/>
              </a:ext>
            </a:extLst>
          </p:cNvPr>
          <p:cNvSpPr/>
          <p:nvPr/>
        </p:nvSpPr>
        <p:spPr>
          <a:xfrm rot="3381535">
            <a:off x="3222182" y="1694232"/>
            <a:ext cx="853383" cy="2458313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8" name="Arrow: Curved Up 7">
            <a:extLst>
              <a:ext uri="{FF2B5EF4-FFF2-40B4-BE49-F238E27FC236}">
                <a16:creationId xmlns:a16="http://schemas.microsoft.com/office/drawing/2014/main" id="{0F633C2C-58BE-4972-98D2-A6CE75DE6D66}"/>
              </a:ext>
            </a:extLst>
          </p:cNvPr>
          <p:cNvSpPr/>
          <p:nvPr/>
        </p:nvSpPr>
        <p:spPr>
          <a:xfrm rot="1206696">
            <a:off x="2734673" y="4849372"/>
            <a:ext cx="2723450" cy="893600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9" name="Arrow: Curved Up 8">
            <a:extLst>
              <a:ext uri="{FF2B5EF4-FFF2-40B4-BE49-F238E27FC236}">
                <a16:creationId xmlns:a16="http://schemas.microsoft.com/office/drawing/2014/main" id="{120AC5DE-7662-4821-AB8D-5C528C409438}"/>
              </a:ext>
            </a:extLst>
          </p:cNvPr>
          <p:cNvSpPr/>
          <p:nvPr/>
        </p:nvSpPr>
        <p:spPr>
          <a:xfrm rot="5036143" flipH="1" flipV="1">
            <a:off x="4785388" y="3615284"/>
            <a:ext cx="2018520" cy="616362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A67FB38-7172-49BB-A5EB-1F2FF95C7ACE}"/>
              </a:ext>
            </a:extLst>
          </p:cNvPr>
          <p:cNvSpPr txBox="1"/>
          <p:nvPr/>
        </p:nvSpPr>
        <p:spPr>
          <a:xfrm>
            <a:off x="6568588" y="1784241"/>
            <a:ext cx="467689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u="sng" dirty="0"/>
              <a:t>Equality</a:t>
            </a:r>
            <a:r>
              <a:rPr lang="en-GB" sz="2000" dirty="0"/>
              <a:t> of opportunity is about ensuring </a:t>
            </a:r>
            <a:r>
              <a:rPr lang="en-GB" sz="2000" b="1" dirty="0"/>
              <a:t>everybody has an equal chance </a:t>
            </a:r>
            <a:r>
              <a:rPr lang="en-GB" sz="2000" dirty="0"/>
              <a:t>to take up </a:t>
            </a:r>
            <a:r>
              <a:rPr lang="en-GB" sz="2000" b="1" dirty="0"/>
              <a:t>opportunities</a:t>
            </a:r>
            <a:r>
              <a:rPr lang="en-GB" sz="2000" dirty="0"/>
              <a:t> and also to make full use of the opportunities on offer and to </a:t>
            </a:r>
            <a:r>
              <a:rPr lang="en-GB" sz="2000" b="1" dirty="0"/>
              <a:t>fulfil their potential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5C365F1-5A96-497C-BE1E-65442C0E20E7}"/>
              </a:ext>
            </a:extLst>
          </p:cNvPr>
          <p:cNvSpPr txBox="1"/>
          <p:nvPr/>
        </p:nvSpPr>
        <p:spPr>
          <a:xfrm>
            <a:off x="437853" y="1975350"/>
            <a:ext cx="2317222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u="sng" dirty="0"/>
              <a:t>Diversity</a:t>
            </a:r>
          </a:p>
          <a:p>
            <a:r>
              <a:rPr lang="en-GB" sz="2000" dirty="0"/>
              <a:t>is about taking  account of the </a:t>
            </a:r>
            <a:r>
              <a:rPr lang="en-GB" sz="2000" b="1" dirty="0"/>
              <a:t>differences between people </a:t>
            </a:r>
            <a:r>
              <a:rPr lang="en-GB" sz="2000" dirty="0"/>
              <a:t>and groups of people and placing a </a:t>
            </a:r>
            <a:r>
              <a:rPr lang="en-GB" sz="2000" b="1" dirty="0"/>
              <a:t>positive value</a:t>
            </a:r>
            <a:r>
              <a:rPr lang="en-GB" sz="2000" dirty="0"/>
              <a:t> on those </a:t>
            </a:r>
            <a:r>
              <a:rPr lang="en-GB" sz="2000" b="1" dirty="0"/>
              <a:t>differences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5E3197C-5290-4E25-B090-33F444552294}"/>
              </a:ext>
            </a:extLst>
          </p:cNvPr>
          <p:cNvSpPr txBox="1"/>
          <p:nvPr/>
        </p:nvSpPr>
        <p:spPr>
          <a:xfrm>
            <a:off x="6448301" y="4667003"/>
            <a:ext cx="4676899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u="sng" dirty="0"/>
              <a:t>Inclusion</a:t>
            </a:r>
            <a:r>
              <a:rPr lang="en-GB" sz="2000" dirty="0"/>
              <a:t> is the process of improving the terms of </a:t>
            </a:r>
            <a:r>
              <a:rPr lang="en-GB" sz="2000" b="1" dirty="0"/>
              <a:t>participation in society </a:t>
            </a:r>
            <a:r>
              <a:rPr lang="en-GB" sz="2000" dirty="0"/>
              <a:t>through enhanced opportunities: </a:t>
            </a:r>
            <a:r>
              <a:rPr lang="en-GB" sz="2000" b="1" dirty="0"/>
              <a:t>access</a:t>
            </a:r>
            <a:r>
              <a:rPr lang="en-GB" sz="2000" dirty="0"/>
              <a:t> to resources: </a:t>
            </a:r>
            <a:r>
              <a:rPr lang="en-GB" sz="2000" b="1" dirty="0"/>
              <a:t>voice</a:t>
            </a:r>
            <a:r>
              <a:rPr lang="en-GB" sz="2000" dirty="0"/>
              <a:t> </a:t>
            </a:r>
            <a:r>
              <a:rPr lang="en-GB" dirty="0"/>
              <a:t>and </a:t>
            </a:r>
            <a:r>
              <a:rPr lang="en-GB" b="1" dirty="0"/>
              <a:t>respect</a:t>
            </a:r>
            <a:r>
              <a:rPr lang="en-GB" dirty="0"/>
              <a:t> for </a:t>
            </a:r>
            <a:r>
              <a:rPr lang="en-GB" b="1" dirty="0"/>
              <a:t>rights.</a:t>
            </a:r>
          </a:p>
        </p:txBody>
      </p:sp>
    </p:spTree>
    <p:extLst>
      <p:ext uri="{BB962C8B-B14F-4D97-AF65-F5344CB8AC3E}">
        <p14:creationId xmlns:p14="http://schemas.microsoft.com/office/powerpoint/2010/main" val="231182734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63D43E-5544-49FB-80CD-2A7BC715F3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4523172"/>
          </a:xfrm>
        </p:spPr>
        <p:txBody>
          <a:bodyPr>
            <a:normAutofit/>
          </a:bodyPr>
          <a:lstStyle/>
          <a:p>
            <a:r>
              <a:rPr lang="en-GB" dirty="0"/>
              <a:t>On a scale of 1-10, where do you see yourself?</a:t>
            </a:r>
            <a:br>
              <a:rPr lang="en-GB" dirty="0"/>
            </a:br>
            <a:br>
              <a:rPr lang="en-GB" dirty="0"/>
            </a:br>
            <a:r>
              <a:rPr lang="en-GB" sz="2400" dirty="0"/>
              <a:t>1- feeling extremely </a:t>
            </a:r>
            <a:r>
              <a:rPr lang="en-GB" sz="2400" b="1" dirty="0"/>
              <a:t>excluded</a:t>
            </a:r>
            <a:r>
              <a:rPr lang="en-GB" sz="2400" dirty="0"/>
              <a:t> in certain areas</a:t>
            </a: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10- feeling fully </a:t>
            </a:r>
            <a:r>
              <a:rPr lang="en-GB" sz="2400" b="1" dirty="0"/>
              <a:t>included </a:t>
            </a:r>
            <a:r>
              <a:rPr lang="en-GB" sz="2400" dirty="0"/>
              <a:t>in all areas in society</a:t>
            </a: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why do you think you may feel like this?</a:t>
            </a: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What factors may impact upon equality?</a:t>
            </a:r>
            <a:br>
              <a:rPr lang="en-GB" sz="2400" dirty="0"/>
            </a:br>
            <a:endParaRPr lang="en-GB" sz="2400" dirty="0"/>
          </a:p>
        </p:txBody>
      </p:sp>
      <p:pic>
        <p:nvPicPr>
          <p:cNvPr id="4" name="Picture 3" descr="Icon&#10;&#10;Description automatically generated">
            <a:extLst>
              <a:ext uri="{FF2B5EF4-FFF2-40B4-BE49-F238E27FC236}">
                <a16:creationId xmlns:a16="http://schemas.microsoft.com/office/drawing/2014/main" id="{CC225053-C3AF-4613-A90C-2E169265C9D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697682" y="1430975"/>
            <a:ext cx="4786745" cy="468942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C3AEFAD-28D4-4C73-A7E1-69BE552EB88D}"/>
              </a:ext>
            </a:extLst>
          </p:cNvPr>
          <p:cNvSpPr txBox="1"/>
          <p:nvPr/>
        </p:nvSpPr>
        <p:spPr>
          <a:xfrm>
            <a:off x="2667000" y="6858000"/>
            <a:ext cx="6858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freepngimg.com/png/72547-thinking-photography-question-mark-man-stock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/3.0/"/>
              </a:rPr>
              <a:t>CC BY-NC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91364967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F29379-7875-4FF0-8943-942D4B7634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08805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0" i="0" kern="1200" cap="none" spc="0" baseline="0" dirty="0">
                <a:effectLst/>
                <a:latin typeface="+mj-lt"/>
                <a:ea typeface="+mn-ea"/>
                <a:cs typeface="+mn-cs"/>
              </a:rPr>
              <a:t>For next session..</a:t>
            </a:r>
          </a:p>
        </p:txBody>
      </p:sp>
      <p:pic>
        <p:nvPicPr>
          <p:cNvPr id="5" name="Picture 4" descr="Diagram&#10;&#10;Description automatically generated with medium confidence">
            <a:extLst>
              <a:ext uri="{FF2B5EF4-FFF2-40B4-BE49-F238E27FC236}">
                <a16:creationId xmlns:a16="http://schemas.microsoft.com/office/drawing/2014/main" id="{B6517525-93D7-4073-BE39-60904C2B7B0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771475" y="226727"/>
            <a:ext cx="4659307" cy="6404546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39A90C1-20B0-4C84-A8D2-705A350F2375}"/>
              </a:ext>
            </a:extLst>
          </p:cNvPr>
          <p:cNvSpPr txBox="1"/>
          <p:nvPr/>
        </p:nvSpPr>
        <p:spPr>
          <a:xfrm>
            <a:off x="8458200" y="2336800"/>
            <a:ext cx="3161963" cy="360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  <a:spcBef>
                <a:spcPts val="800"/>
              </a:spcBef>
              <a:buClr>
                <a:schemeClr val="tx1">
                  <a:lumMod val="85000"/>
                  <a:lumOff val="15000"/>
                </a:schemeClr>
              </a:buClr>
            </a:pPr>
            <a:r>
              <a:rPr lang="en-US" sz="2000" kern="1200" dirty="0">
                <a:latin typeface="+mn-lt"/>
                <a:ea typeface="+mn-ea"/>
                <a:cs typeface="+mn-cs"/>
              </a:rPr>
              <a:t>Access and familiarize</a:t>
            </a:r>
            <a:r>
              <a:rPr lang="en-US" sz="2000" dirty="0"/>
              <a:t> </a:t>
            </a:r>
            <a:r>
              <a:rPr lang="en-US" sz="2000" kern="1200" dirty="0">
                <a:latin typeface="+mn-lt"/>
                <a:ea typeface="+mn-ea"/>
                <a:cs typeface="+mn-cs"/>
              </a:rPr>
              <a:t>yourself with </a:t>
            </a:r>
            <a:r>
              <a:rPr lang="en-US" sz="2000" b="1" kern="1200" dirty="0">
                <a:latin typeface="+mn-lt"/>
                <a:ea typeface="+mn-ea"/>
                <a:cs typeface="+mn-cs"/>
              </a:rPr>
              <a:t>your</a:t>
            </a:r>
            <a:r>
              <a:rPr lang="en-US" sz="2000" kern="1200" dirty="0">
                <a:latin typeface="+mn-lt"/>
                <a:ea typeface="+mn-ea"/>
                <a:cs typeface="+mn-cs"/>
              </a:rPr>
              <a:t> workplace policies and strategies relating to equality and diversity.</a:t>
            </a:r>
          </a:p>
        </p:txBody>
      </p:sp>
    </p:spTree>
    <p:extLst>
      <p:ext uri="{BB962C8B-B14F-4D97-AF65-F5344CB8AC3E}">
        <p14:creationId xmlns:p14="http://schemas.microsoft.com/office/powerpoint/2010/main" val="102478731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073D01-D855-4146-B0A1-EFCECADCDF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3"/>
            <a:ext cx="10058400" cy="4796305"/>
          </a:xfrm>
        </p:spPr>
        <p:txBody>
          <a:bodyPr>
            <a:normAutofit fontScale="90000"/>
          </a:bodyPr>
          <a:lstStyle/>
          <a:p>
            <a:r>
              <a:rPr lang="en-GB" dirty="0"/>
              <a:t>Next session:</a:t>
            </a:r>
            <a:br>
              <a:rPr lang="en-GB" dirty="0"/>
            </a:br>
            <a:br>
              <a:rPr lang="en-GB" dirty="0"/>
            </a:br>
            <a:r>
              <a:rPr lang="en-GB" dirty="0"/>
              <a:t>     </a:t>
            </a:r>
            <a:r>
              <a:rPr lang="en-GB" sz="2400" dirty="0"/>
              <a:t>Equality from a historical perspective</a:t>
            </a: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        Consider and discuss contemporary equality issues </a:t>
            </a:r>
            <a:br>
              <a:rPr lang="en-GB" sz="2400" dirty="0"/>
            </a:br>
            <a:br>
              <a:rPr lang="en-GB" sz="2400" dirty="0"/>
            </a:b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Any questions?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190456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FIVE">
      <a:dk1>
        <a:sysClr val="windowText" lastClr="000000"/>
      </a:dk1>
      <a:lt1>
        <a:sysClr val="window" lastClr="FFFFFF"/>
      </a:lt1>
      <a:dk2>
        <a:srgbClr val="505046"/>
      </a:dk2>
      <a:lt2>
        <a:srgbClr val="F5F6F4"/>
      </a:lt2>
      <a:accent1>
        <a:srgbClr val="57903F"/>
      </a:accent1>
      <a:accent2>
        <a:srgbClr val="F03F2B"/>
      </a:accent2>
      <a:accent3>
        <a:srgbClr val="3488A0"/>
      </a:accent3>
      <a:accent4>
        <a:srgbClr val="F8D22F"/>
      </a:accent4>
      <a:accent5>
        <a:srgbClr val="5CC6D6"/>
      </a:accent5>
      <a:accent6>
        <a:srgbClr val="B8D233"/>
      </a:accent6>
      <a:hlink>
        <a:srgbClr val="00B0F0"/>
      </a:hlink>
      <a:folHlink>
        <a:srgbClr val="B2B2B2"/>
      </a:folHlink>
    </a:clrScheme>
    <a:fontScheme name="Century Gothic">
      <a:maj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iginal 5_01_Win32" id="{77344C68-A3F1-476B-8680-97D7F429B46B}" vid="{89780073-58E8-4DFF-BF29-BA99F8052841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37651BA-F45C-4845-9AB3-E0A65B39F5E1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2D276E62-80A3-44DD-9BCC-97ED2B99B57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CDB58277-F8DF-46FF-84EC-EF41B835E69F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117</TotalTime>
  <Words>891</Words>
  <Application>Microsoft Office PowerPoint</Application>
  <PresentationFormat>Widescreen</PresentationFormat>
  <Paragraphs>111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Century Gothic</vt:lpstr>
      <vt:lpstr>Courier New</vt:lpstr>
      <vt:lpstr>Garamond</vt:lpstr>
      <vt:lpstr>SavonVTI</vt:lpstr>
      <vt:lpstr>Introduction to module: equality, diversity and inclusion: bmhp4012</vt:lpstr>
      <vt:lpstr>Contents </vt:lpstr>
      <vt:lpstr>Level of study: 4</vt:lpstr>
      <vt:lpstr>Aim of module </vt:lpstr>
      <vt:lpstr>Learning outcomes </vt:lpstr>
      <vt:lpstr>Indicative content</vt:lpstr>
      <vt:lpstr>Learning and teaching strategy.</vt:lpstr>
      <vt:lpstr>Assessment one: 50% of available marks</vt:lpstr>
      <vt:lpstr>Assessment one: 50% of available marks</vt:lpstr>
      <vt:lpstr>Assessment two: 50% of available marks </vt:lpstr>
      <vt:lpstr>Assessment two: 50% of available marks </vt:lpstr>
      <vt:lpstr>referencing</vt:lpstr>
      <vt:lpstr>Tips for success</vt:lpstr>
      <vt:lpstr>Student support </vt:lpstr>
      <vt:lpstr>Questions?</vt:lpstr>
      <vt:lpstr>What is equality, diversity and inclusion?</vt:lpstr>
      <vt:lpstr> EDI = Social justice. It is both a political and social matter</vt:lpstr>
      <vt:lpstr>On a scale of 1-10, where do you see yourself?  1- feeling extremely excluded in certain areas  10- feeling fully included in all areas in society  why do you think you may feel like this?  What factors may impact upon equality? </vt:lpstr>
      <vt:lpstr>For next session..</vt:lpstr>
      <vt:lpstr>Next session:       Equality from a historical perspective          Consider and discuss contemporary equality issues     Any questions?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module: equality, diversity and inclusion: bmhp4012</dc:title>
  <dc:creator>rach .</dc:creator>
  <cp:lastModifiedBy>rach .</cp:lastModifiedBy>
  <cp:revision>6</cp:revision>
  <dcterms:created xsi:type="dcterms:W3CDTF">2021-01-06T12:32:25Z</dcterms:created>
  <dcterms:modified xsi:type="dcterms:W3CDTF">2021-01-08T15:08:46Z</dcterms:modified>
</cp:coreProperties>
</file>