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76" r:id="rId4"/>
    <p:sldId id="277" r:id="rId5"/>
    <p:sldId id="278" r:id="rId6"/>
    <p:sldId id="279" r:id="rId7"/>
    <p:sldId id="258" r:id="rId8"/>
    <p:sldId id="259" r:id="rId9"/>
    <p:sldId id="260" r:id="rId10"/>
    <p:sldId id="261" r:id="rId11"/>
    <p:sldId id="270" r:id="rId12"/>
    <p:sldId id="271" r:id="rId13"/>
    <p:sldId id="272" r:id="rId14"/>
    <p:sldId id="275" r:id="rId15"/>
    <p:sldId id="273"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741"/>
  </p:normalViewPr>
  <p:slideViewPr>
    <p:cSldViewPr snapToGrid="0">
      <p:cViewPr varScale="1">
        <p:scale>
          <a:sx n="110" d="100"/>
          <a:sy n="110" d="100"/>
        </p:scale>
        <p:origin x="63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97279-7024-9E9B-1468-84EA262075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05593C-3F19-D189-2FD7-2CF0743618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F932BC3-A9D6-8FED-408C-5FA29BB21249}"/>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3B23E6D1-E2A6-0D9B-5197-4133837153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9F3186-3C0C-2572-F72A-DBCE0782D019}"/>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136744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FE386-B944-F5FB-E1AD-99179233F0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5B8356C-1CD9-6054-EBB0-78411E7545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60C033-16CD-DEBA-FB90-4759F5D8CE7D}"/>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E1303FDD-CA30-09E2-1022-85DBE52CCE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AC555C-2DB5-9492-6FCE-F29BDC1B8B50}"/>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748271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24DA8-8903-3224-D870-81050CE646A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3464819-019F-5DFC-0837-D46A048C11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7B728B-CE92-B1FF-A112-4EBC5EB01A13}"/>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789EEA58-A25D-693E-235C-DE8AEBF6DF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7DA1B-B297-7890-1301-E94310FD0B65}"/>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3930650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6B73B-A964-C106-CCF9-58AB213593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1B1049E-4A36-B94E-1691-4791743BFD0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BCBDDFA-5319-4F61-13BF-6CD8578F0C7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A13D879-F0D2-9890-4730-AB7036254368}"/>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6" name="Footer Placeholder 5">
            <a:extLst>
              <a:ext uri="{FF2B5EF4-FFF2-40B4-BE49-F238E27FC236}">
                <a16:creationId xmlns:a16="http://schemas.microsoft.com/office/drawing/2014/main" id="{9B990596-B276-F982-EE98-766B1D45C9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36B11D-4063-85A3-760B-6D386ACD1A58}"/>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1045311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EC4CD-7C00-5CE1-FF6E-8682E9848BC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6A963B7-76AC-65B0-2B0B-973E132353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19BFC51-AE41-6801-CC2A-C0B3DA419B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7B0606E-B53C-24AE-4936-729BAF2607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21F093-449F-A10B-EC04-2AE243EE805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A2D6D68-941E-3F74-F555-63FEEB4741BF}"/>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8" name="Footer Placeholder 7">
            <a:extLst>
              <a:ext uri="{FF2B5EF4-FFF2-40B4-BE49-F238E27FC236}">
                <a16:creationId xmlns:a16="http://schemas.microsoft.com/office/drawing/2014/main" id="{0B7ACAB7-ADD2-777C-8437-F0B393C1CD6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47B065F-3268-DE37-2F4D-9D85E5223087}"/>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3151385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EFE98-BF5C-62F0-5B11-66372E6E30B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614D5E4-5AD6-9D1B-CC5B-F7BF6E882029}"/>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4" name="Footer Placeholder 3">
            <a:extLst>
              <a:ext uri="{FF2B5EF4-FFF2-40B4-BE49-F238E27FC236}">
                <a16:creationId xmlns:a16="http://schemas.microsoft.com/office/drawing/2014/main" id="{EAD2D332-E4A1-9B50-C0D2-382EC420C34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A9A0A81-1BB1-FE54-711E-B478479BE93F}"/>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1994584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595F24-EED9-06A8-2B1D-AFFD01858F32}"/>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3" name="Footer Placeholder 2">
            <a:extLst>
              <a:ext uri="{FF2B5EF4-FFF2-40B4-BE49-F238E27FC236}">
                <a16:creationId xmlns:a16="http://schemas.microsoft.com/office/drawing/2014/main" id="{F0EC5A0F-FC2C-C183-7340-F8B1B92733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6E7015-09BB-A67C-B2FB-5AAD4B0292E8}"/>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1493667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09ABC-FCF5-0418-05BF-3D381D1BAF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7CE806C-F309-88C9-4B22-25B53AB78D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EEC2F46-BA6D-3AAC-C169-8F38FDBF37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7E308B-DFA8-8C3F-00C8-A9740C5892A5}"/>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6" name="Footer Placeholder 5">
            <a:extLst>
              <a:ext uri="{FF2B5EF4-FFF2-40B4-BE49-F238E27FC236}">
                <a16:creationId xmlns:a16="http://schemas.microsoft.com/office/drawing/2014/main" id="{2FF76D87-E196-D39D-AEEB-96B2089D15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AFEEC3-A800-E844-D972-15B7FB2AD866}"/>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3666796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E15B6-43E1-942A-D85F-FB80935DAD4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AA98107-B835-ED7F-649F-E50999D125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8E7F3A6-F04E-D468-6466-F7D312666A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FD6DBF-76CE-DEAF-6E2D-FB7B20E5F48D}"/>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6" name="Footer Placeholder 5">
            <a:extLst>
              <a:ext uri="{FF2B5EF4-FFF2-40B4-BE49-F238E27FC236}">
                <a16:creationId xmlns:a16="http://schemas.microsoft.com/office/drawing/2014/main" id="{6AE64139-ABF9-C95C-C031-0E6CCD322F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F0A04A-1956-F370-E60B-C6255F7E95D9}"/>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2967933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03847-7CBD-08A8-59D8-2C26F5119B0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2392B1-5432-A633-ACD7-1580DBDF77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B5A99F-72F9-8892-9066-B4DDEB6131CF}"/>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E1BA07AA-3026-8DB3-6525-98E31A1991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253868-6E1A-D3AC-1BDC-D30A3BFA90AA}"/>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779160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135AEB-384E-E636-B114-173C43C8C84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420526-2FDE-E2C5-F2F9-AA4F1870BC8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9F80C0-C9AF-0043-AF53-7925A6A7AAB9}"/>
              </a:ext>
            </a:extLst>
          </p:cNvPr>
          <p:cNvSpPr>
            <a:spLocks noGrp="1"/>
          </p:cNvSpPr>
          <p:nvPr>
            <p:ph type="dt" sz="half" idx="10"/>
          </p:nvPr>
        </p:nvSpPr>
        <p:spPr/>
        <p:txBody>
          <a:body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E03996BE-5340-1AC0-1F80-932ABE7F02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BE5A4D-7738-38E7-73AD-F0F219D3BE5C}"/>
              </a:ext>
            </a:extLst>
          </p:cNvPr>
          <p:cNvSpPr>
            <a:spLocks noGrp="1"/>
          </p:cNvSpPr>
          <p:nvPr>
            <p:ph type="sldNum" sz="quarter" idx="12"/>
          </p:nvPr>
        </p:nvSpPr>
        <p:spPr/>
        <p:txBody>
          <a:bodyPr/>
          <a:lstStyle/>
          <a:p>
            <a:fld id="{5C09B40F-420D-C147-A2BF-325EAD909DEA}" type="slidenum">
              <a:rPr lang="en-US" smtClean="0"/>
              <a:t>‹#›</a:t>
            </a:fld>
            <a:endParaRPr lang="en-US"/>
          </a:p>
        </p:txBody>
      </p:sp>
    </p:spTree>
    <p:extLst>
      <p:ext uri="{BB962C8B-B14F-4D97-AF65-F5344CB8AC3E}">
        <p14:creationId xmlns:p14="http://schemas.microsoft.com/office/powerpoint/2010/main" val="2784638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20BBCE-ACD7-2CE6-02B6-A57BBE1D05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46D7A9A-62BC-B6A4-CD9E-1B81CB6E1A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030746-D53C-52D6-A5B2-04D7C6DD93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17FBB0-1408-7947-93D5-D6CB8AFE1E2D}" type="datetimeFigureOut">
              <a:rPr lang="en-US" smtClean="0"/>
              <a:t>2/6/24</a:t>
            </a:fld>
            <a:endParaRPr lang="en-US"/>
          </a:p>
        </p:txBody>
      </p:sp>
      <p:sp>
        <p:nvSpPr>
          <p:cNvPr id="5" name="Footer Placeholder 4">
            <a:extLst>
              <a:ext uri="{FF2B5EF4-FFF2-40B4-BE49-F238E27FC236}">
                <a16:creationId xmlns:a16="http://schemas.microsoft.com/office/drawing/2014/main" id="{86DCF517-B0D1-04EF-6D96-D022CAB8BD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860DD38-2DE9-BF41-267B-095D4E02CF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9B40F-420D-C147-A2BF-325EAD909DEA}" type="slidenum">
              <a:rPr lang="en-US" smtClean="0"/>
              <a:t>‹#›</a:t>
            </a:fld>
            <a:endParaRPr lang="en-US"/>
          </a:p>
        </p:txBody>
      </p:sp>
    </p:spTree>
    <p:extLst>
      <p:ext uri="{BB962C8B-B14F-4D97-AF65-F5344CB8AC3E}">
        <p14:creationId xmlns:p14="http://schemas.microsoft.com/office/powerpoint/2010/main" val="56705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azine printing process">
            <a:extLst>
              <a:ext uri="{FF2B5EF4-FFF2-40B4-BE49-F238E27FC236}">
                <a16:creationId xmlns:a16="http://schemas.microsoft.com/office/drawing/2014/main" id="{21C2B8A5-0BA9-AB2F-2C67-791ED5F8A5DE}"/>
              </a:ext>
            </a:extLst>
          </p:cNvPr>
          <p:cNvPicPr>
            <a:picLocks noChangeAspect="1"/>
          </p:cNvPicPr>
          <p:nvPr/>
        </p:nvPicPr>
        <p:blipFill rotWithShape="1">
          <a:blip r:embed="rId2">
            <a:alphaModFix amt="50000"/>
          </a:blip>
          <a:srcRect t="19804" b="691"/>
          <a:stretch/>
        </p:blipFill>
        <p:spPr>
          <a:xfrm>
            <a:off x="20" y="1"/>
            <a:ext cx="12191980" cy="6857999"/>
          </a:xfrm>
          <a:prstGeom prst="rect">
            <a:avLst/>
          </a:prstGeom>
        </p:spPr>
      </p:pic>
      <p:sp>
        <p:nvSpPr>
          <p:cNvPr id="2" name="Title 1">
            <a:extLst>
              <a:ext uri="{FF2B5EF4-FFF2-40B4-BE49-F238E27FC236}">
                <a16:creationId xmlns:a16="http://schemas.microsoft.com/office/drawing/2014/main" id="{FC1BDD9F-7E9C-B1D8-799A-C97F79376BC0}"/>
              </a:ext>
            </a:extLst>
          </p:cNvPr>
          <p:cNvSpPr>
            <a:spLocks noGrp="1"/>
          </p:cNvSpPr>
          <p:nvPr>
            <p:ph type="ctrTitle"/>
          </p:nvPr>
        </p:nvSpPr>
        <p:spPr>
          <a:xfrm>
            <a:off x="1524000" y="1122362"/>
            <a:ext cx="9144000" cy="2900518"/>
          </a:xfrm>
        </p:spPr>
        <p:txBody>
          <a:bodyPr>
            <a:normAutofit/>
          </a:bodyPr>
          <a:lstStyle/>
          <a:p>
            <a:r>
              <a:rPr lang="en-US">
                <a:solidFill>
                  <a:srgbClr val="FFFFFF"/>
                </a:solidFill>
              </a:rPr>
              <a:t>Professional Doctorate Art &amp; Design</a:t>
            </a:r>
            <a:br>
              <a:rPr lang="en-US">
                <a:solidFill>
                  <a:srgbClr val="FFFFFF"/>
                </a:solidFill>
              </a:rPr>
            </a:br>
            <a:endParaRPr lang="en-US">
              <a:solidFill>
                <a:srgbClr val="FFFFFF"/>
              </a:solidFill>
            </a:endParaRPr>
          </a:p>
        </p:txBody>
      </p:sp>
      <p:sp>
        <p:nvSpPr>
          <p:cNvPr id="3" name="Subtitle 2">
            <a:extLst>
              <a:ext uri="{FF2B5EF4-FFF2-40B4-BE49-F238E27FC236}">
                <a16:creationId xmlns:a16="http://schemas.microsoft.com/office/drawing/2014/main" id="{8B02F156-32DD-7A25-EC25-8F6834DACDB0}"/>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Connecting the connections</a:t>
            </a:r>
          </a:p>
        </p:txBody>
      </p:sp>
    </p:spTree>
    <p:extLst>
      <p:ext uri="{BB962C8B-B14F-4D97-AF65-F5344CB8AC3E}">
        <p14:creationId xmlns:p14="http://schemas.microsoft.com/office/powerpoint/2010/main" val="16907905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7401C-49A1-2867-21F1-85001C26E1CA}"/>
              </a:ext>
            </a:extLst>
          </p:cNvPr>
          <p:cNvSpPr>
            <a:spLocks noGrp="1"/>
          </p:cNvSpPr>
          <p:nvPr>
            <p:ph type="title"/>
          </p:nvPr>
        </p:nvSpPr>
        <p:spPr/>
        <p:txBody>
          <a:bodyPr/>
          <a:lstStyle/>
          <a:p>
            <a:r>
              <a:rPr lang="en-US" dirty="0"/>
              <a:t>So far</a:t>
            </a:r>
          </a:p>
        </p:txBody>
      </p:sp>
      <p:sp>
        <p:nvSpPr>
          <p:cNvPr id="3" name="Content Placeholder 2">
            <a:extLst>
              <a:ext uri="{FF2B5EF4-FFF2-40B4-BE49-F238E27FC236}">
                <a16:creationId xmlns:a16="http://schemas.microsoft.com/office/drawing/2014/main" id="{37984265-9187-3549-9833-51FD83EA0831}"/>
              </a:ext>
            </a:extLst>
          </p:cNvPr>
          <p:cNvSpPr>
            <a:spLocks noGrp="1"/>
          </p:cNvSpPr>
          <p:nvPr>
            <p:ph idx="1"/>
          </p:nvPr>
        </p:nvSpPr>
        <p:spPr/>
        <p:txBody>
          <a:bodyPr/>
          <a:lstStyle/>
          <a:p>
            <a:pPr marL="0" indent="0" algn="ctr">
              <a:buNone/>
            </a:pPr>
            <a:r>
              <a:rPr lang="en-US" dirty="0"/>
              <a:t>Week 1</a:t>
            </a:r>
          </a:p>
          <a:p>
            <a:pPr marL="0" indent="0" algn="ctr">
              <a:buNone/>
            </a:pPr>
            <a:endParaRPr lang="en-US" dirty="0"/>
          </a:p>
          <a:p>
            <a:pPr marL="0" indent="0" algn="ctr">
              <a:buNone/>
            </a:pPr>
            <a:r>
              <a:rPr lang="en-US" dirty="0"/>
              <a:t>Biomimetic</a:t>
            </a:r>
          </a:p>
          <a:p>
            <a:pPr marL="0" indent="0" algn="ctr">
              <a:buNone/>
            </a:pPr>
            <a:r>
              <a:rPr lang="en-US" dirty="0"/>
              <a:t>Future thinking</a:t>
            </a:r>
          </a:p>
          <a:p>
            <a:pPr marL="0" indent="0" algn="ctr">
              <a:buNone/>
            </a:pPr>
            <a:endParaRPr lang="en-US" dirty="0"/>
          </a:p>
          <a:p>
            <a:pPr marL="0" indent="0" algn="ctr">
              <a:buNone/>
            </a:pPr>
            <a:r>
              <a:rPr lang="en-US" dirty="0"/>
              <a:t>What connects these two?</a:t>
            </a:r>
          </a:p>
          <a:p>
            <a:pPr marL="0" indent="0" algn="ctr">
              <a:buNone/>
            </a:pPr>
            <a:endParaRPr lang="en-US" dirty="0"/>
          </a:p>
          <a:p>
            <a:pPr marL="0" indent="0" algn="ctr">
              <a:buNone/>
            </a:pPr>
            <a:r>
              <a:rPr lang="en-US" dirty="0"/>
              <a:t>PRACTICE</a:t>
            </a:r>
          </a:p>
        </p:txBody>
      </p:sp>
    </p:spTree>
    <p:extLst>
      <p:ext uri="{BB962C8B-B14F-4D97-AF65-F5344CB8AC3E}">
        <p14:creationId xmlns:p14="http://schemas.microsoft.com/office/powerpoint/2010/main" val="2796437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CF422-8328-3801-8735-45C16FEDF38D}"/>
              </a:ext>
            </a:extLst>
          </p:cNvPr>
          <p:cNvSpPr>
            <a:spLocks noGrp="1"/>
          </p:cNvSpPr>
          <p:nvPr>
            <p:ph type="title"/>
          </p:nvPr>
        </p:nvSpPr>
        <p:spPr/>
        <p:txBody>
          <a:bodyPr/>
          <a:lstStyle/>
          <a:p>
            <a:r>
              <a:rPr lang="en-US" dirty="0"/>
              <a:t>Which one is your work </a:t>
            </a:r>
          </a:p>
        </p:txBody>
      </p:sp>
      <p:sp>
        <p:nvSpPr>
          <p:cNvPr id="3" name="Content Placeholder 2">
            <a:extLst>
              <a:ext uri="{FF2B5EF4-FFF2-40B4-BE49-F238E27FC236}">
                <a16:creationId xmlns:a16="http://schemas.microsoft.com/office/drawing/2014/main" id="{1C56779A-1455-2809-74C1-66A26BCE19A3}"/>
              </a:ext>
            </a:extLst>
          </p:cNvPr>
          <p:cNvSpPr>
            <a:spLocks noGrp="1"/>
          </p:cNvSpPr>
          <p:nvPr>
            <p:ph idx="1"/>
          </p:nvPr>
        </p:nvSpPr>
        <p:spPr/>
        <p:txBody>
          <a:bodyPr>
            <a:normAutofit fontScale="70000" lnSpcReduction="20000"/>
          </a:bodyPr>
          <a:lstStyle/>
          <a:p>
            <a:pPr>
              <a:lnSpc>
                <a:spcPct val="120000"/>
              </a:lnSpc>
            </a:pPr>
            <a:r>
              <a:rPr lang="en-US" b="1" dirty="0"/>
              <a:t>Research for Art/design</a:t>
            </a:r>
            <a:r>
              <a:rPr lang="en-US" dirty="0"/>
              <a:t>: highly relevant to the art/design practice, focusing on various parameters related to the output of art/design such as technology, ergonomics, and aesthetics. Performed in academics and in practice. Often builds upon previous knowledge, is at times done without rigor, and is not always intended to be published.</a:t>
            </a:r>
          </a:p>
          <a:p>
            <a:pPr>
              <a:lnSpc>
                <a:spcPct val="120000"/>
              </a:lnSpc>
            </a:pPr>
            <a:r>
              <a:rPr lang="en-US" b="1" dirty="0"/>
              <a:t>Research into/about Art/design</a:t>
            </a:r>
            <a:r>
              <a:rPr lang="en-US" dirty="0"/>
              <a:t>: performed with rigor by various disciplines both inside and outside of art/design . Accepted by the scientific community but at times has a lack of relevance for the practice of art/design . Can be performed for the advancement of disciplines outside of design and focuses on the significance of the process and products of design for society or culture.</a:t>
            </a:r>
          </a:p>
          <a:p>
            <a:pPr>
              <a:lnSpc>
                <a:spcPct val="120000"/>
              </a:lnSpc>
            </a:pPr>
            <a:r>
              <a:rPr lang="en-US" b="1" dirty="0"/>
              <a:t>Research through Art/design</a:t>
            </a:r>
            <a:r>
              <a:rPr lang="en-US" dirty="0"/>
              <a:t>: relevant to the academic advancement of the art/design discipline. It is rigorous, produces original knowledge, and has virtues of both research for design and research into art/design .</a:t>
            </a:r>
          </a:p>
          <a:p>
            <a:endParaRPr lang="en-US" dirty="0"/>
          </a:p>
        </p:txBody>
      </p:sp>
    </p:spTree>
    <p:extLst>
      <p:ext uri="{BB962C8B-B14F-4D97-AF65-F5344CB8AC3E}">
        <p14:creationId xmlns:p14="http://schemas.microsoft.com/office/powerpoint/2010/main" val="17425021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380FA-2339-878F-0671-79F3D6489C62}"/>
              </a:ext>
            </a:extLst>
          </p:cNvPr>
          <p:cNvSpPr>
            <a:spLocks noGrp="1"/>
          </p:cNvSpPr>
          <p:nvPr>
            <p:ph type="title"/>
          </p:nvPr>
        </p:nvSpPr>
        <p:spPr/>
        <p:txBody>
          <a:bodyPr/>
          <a:lstStyle/>
          <a:p>
            <a:r>
              <a:rPr lang="en-US" dirty="0"/>
              <a:t>Research through design (</a:t>
            </a:r>
            <a:r>
              <a:rPr lang="en-US" sz="4400" spc="-10" dirty="0" err="1">
                <a:effectLst/>
                <a:latin typeface="Arial" panose="020B0604020202020204" pitchFamily="34" charset="0"/>
                <a:ea typeface="Arial" panose="020B0604020202020204" pitchFamily="34" charset="0"/>
              </a:rPr>
              <a:t>RtD</a:t>
            </a:r>
            <a:r>
              <a:rPr lang="en-US" sz="4400" spc="-10" dirty="0">
                <a:effectLst/>
                <a:latin typeface="Arial" panose="020B0604020202020204" pitchFamily="34" charset="0"/>
                <a:ea typeface="Arial" panose="020B0604020202020204" pitchFamily="34" charset="0"/>
              </a:rPr>
              <a:t>)</a:t>
            </a:r>
            <a:endParaRPr lang="en-US" dirty="0"/>
          </a:p>
        </p:txBody>
      </p:sp>
      <p:sp>
        <p:nvSpPr>
          <p:cNvPr id="3" name="Content Placeholder 2">
            <a:extLst>
              <a:ext uri="{FF2B5EF4-FFF2-40B4-BE49-F238E27FC236}">
                <a16:creationId xmlns:a16="http://schemas.microsoft.com/office/drawing/2014/main" id="{2F4229F5-640A-A222-E6B8-6BD655E2A97E}"/>
              </a:ext>
            </a:extLst>
          </p:cNvPr>
          <p:cNvSpPr>
            <a:spLocks noGrp="1"/>
          </p:cNvSpPr>
          <p:nvPr>
            <p:ph idx="1"/>
          </p:nvPr>
        </p:nvSpPr>
        <p:spPr/>
        <p:txBody>
          <a:bodyPr/>
          <a:lstStyle/>
          <a:p>
            <a:pPr marL="63500">
              <a:lnSpc>
                <a:spcPct val="105000"/>
              </a:lnSpc>
              <a:spcBef>
                <a:spcPts val="605"/>
              </a:spcBef>
            </a:pPr>
            <a:r>
              <a:rPr lang="en-US" sz="1800" dirty="0">
                <a:effectLst/>
                <a:latin typeface="Arial" panose="020B0604020202020204" pitchFamily="34" charset="0"/>
                <a:ea typeface="Arial" panose="020B0604020202020204" pitchFamily="34" charset="0"/>
              </a:rPr>
              <a:t>This considered, these questions need to be framed within design. This begins with a summary </a:t>
            </a:r>
            <a:r>
              <a:rPr lang="en-US" sz="1800" spc="-10" dirty="0">
                <a:effectLst/>
                <a:latin typeface="Arial" panose="020B0604020202020204" pitchFamily="34" charset="0"/>
                <a:ea typeface="Arial" panose="020B0604020202020204" pitchFamily="34" charset="0"/>
              </a:rPr>
              <a:t>description</a:t>
            </a:r>
            <a:r>
              <a:rPr lang="en-US" sz="1800" spc="-25" dirty="0">
                <a:effectLst/>
                <a:latin typeface="Arial" panose="020B0604020202020204" pitchFamily="34" charset="0"/>
                <a:ea typeface="Arial" panose="020B0604020202020204" pitchFamily="34" charset="0"/>
              </a:rPr>
              <a:t> </a:t>
            </a:r>
            <a:r>
              <a:rPr lang="en-US" sz="1800" spc="-10" dirty="0">
                <a:effectLst/>
                <a:latin typeface="Arial" panose="020B0604020202020204" pitchFamily="34" charset="0"/>
                <a:ea typeface="Arial" panose="020B0604020202020204" pitchFamily="34" charset="0"/>
              </a:rPr>
              <a:t>of</a:t>
            </a:r>
            <a:r>
              <a:rPr lang="en-US" sz="1800" spc="-25" dirty="0">
                <a:effectLst/>
                <a:latin typeface="Arial" panose="020B0604020202020204" pitchFamily="34" charset="0"/>
                <a:ea typeface="Arial" panose="020B0604020202020204" pitchFamily="34" charset="0"/>
              </a:rPr>
              <a:t> </a:t>
            </a:r>
            <a:r>
              <a:rPr lang="en-US" sz="1800" spc="-10" dirty="0">
                <a:effectLst/>
                <a:latin typeface="Arial" panose="020B0604020202020204" pitchFamily="34" charset="0"/>
                <a:ea typeface="Arial" panose="020B0604020202020204" pitchFamily="34" charset="0"/>
              </a:rPr>
              <a:t>current</a:t>
            </a:r>
            <a:r>
              <a:rPr lang="en-US" sz="1800" spc="-25" dirty="0">
                <a:effectLst/>
                <a:latin typeface="Arial" panose="020B0604020202020204" pitchFamily="34" charset="0"/>
                <a:ea typeface="Arial" panose="020B0604020202020204" pitchFamily="34" charset="0"/>
              </a:rPr>
              <a:t> </a:t>
            </a:r>
            <a:r>
              <a:rPr lang="en-US" sz="1800" spc="-10" dirty="0" err="1">
                <a:effectLst/>
                <a:latin typeface="Arial" panose="020B0604020202020204" pitchFamily="34" charset="0"/>
                <a:ea typeface="Arial" panose="020B0604020202020204" pitchFamily="34" charset="0"/>
              </a:rPr>
              <a:t>RtD</a:t>
            </a:r>
            <a:r>
              <a:rPr lang="en-US" sz="1800" spc="-35" dirty="0">
                <a:effectLst/>
                <a:latin typeface="Arial" panose="020B0604020202020204" pitchFamily="34" charset="0"/>
                <a:ea typeface="Arial" panose="020B0604020202020204" pitchFamily="34" charset="0"/>
              </a:rPr>
              <a:t> </a:t>
            </a:r>
            <a:r>
              <a:rPr lang="en-US" sz="1800" spc="-10" dirty="0">
                <a:effectLst/>
                <a:latin typeface="Arial" panose="020B0604020202020204" pitchFamily="34" charset="0"/>
                <a:ea typeface="Arial" panose="020B0604020202020204" pitchFamily="34" charset="0"/>
              </a:rPr>
              <a:t>practitioners:</a:t>
            </a:r>
          </a:p>
          <a:p>
            <a:pPr marL="0" indent="0">
              <a:lnSpc>
                <a:spcPct val="105000"/>
              </a:lnSpc>
              <a:spcBef>
                <a:spcPts val="605"/>
              </a:spcBef>
              <a:buNone/>
            </a:pPr>
            <a:endParaRPr lang="en-GB" sz="1800" dirty="0">
              <a:effectLst/>
              <a:latin typeface="Arial" panose="020B0604020202020204" pitchFamily="34" charset="0"/>
              <a:ea typeface="Arial" panose="020B0604020202020204" pitchFamily="34" charset="0"/>
            </a:endParaRPr>
          </a:p>
          <a:p>
            <a:pPr marL="422910" marR="410845">
              <a:lnSpc>
                <a:spcPct val="105000"/>
              </a:lnSpc>
              <a:spcBef>
                <a:spcPts val="610"/>
              </a:spcBef>
              <a:spcAft>
                <a:spcPts val="0"/>
              </a:spcAft>
            </a:pPr>
            <a:r>
              <a:rPr lang="en-US" sz="1800" i="1" dirty="0">
                <a:effectLst/>
                <a:latin typeface="Arial" panose="020B0604020202020204" pitchFamily="34" charset="0"/>
                <a:ea typeface="Arial" panose="020B0604020202020204" pitchFamily="34" charset="0"/>
              </a:rPr>
              <a:t>… researchers make prototypes, products, and models to codify their own understanding </a:t>
            </a:r>
            <a:r>
              <a:rPr lang="en-US" sz="1800" i="1" spc="-20" dirty="0">
                <a:effectLst/>
                <a:latin typeface="Arial" panose="020B0604020202020204" pitchFamily="34" charset="0"/>
                <a:ea typeface="Arial" panose="020B0604020202020204" pitchFamily="34" charset="0"/>
              </a:rPr>
              <a:t>of</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particular</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situation</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and</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to</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provide</a:t>
            </a:r>
            <a:r>
              <a:rPr lang="en-US" sz="1800" i="1" spc="-6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concrete</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framing</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of</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problem</a:t>
            </a:r>
            <a:r>
              <a:rPr lang="en-US" sz="1800" i="1" spc="-6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and</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 </a:t>
            </a:r>
            <a:r>
              <a:rPr lang="en-US" sz="1800" i="1" spc="-40" dirty="0">
                <a:effectLst/>
                <a:latin typeface="Arial" panose="020B0604020202020204" pitchFamily="34" charset="0"/>
                <a:ea typeface="Arial" panose="020B0604020202020204" pitchFamily="34" charset="0"/>
              </a:rPr>
              <a:t>description of a proposed, preferred state…Designers focus on the creation of artifacts </a:t>
            </a:r>
            <a:r>
              <a:rPr lang="en-US" sz="1800" i="1" spc="-30" dirty="0">
                <a:effectLst/>
                <a:latin typeface="Arial" panose="020B0604020202020204" pitchFamily="34" charset="0"/>
                <a:ea typeface="Arial" panose="020B0604020202020204" pitchFamily="34" charset="0"/>
              </a:rPr>
              <a:t>through</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a</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process</a:t>
            </a:r>
            <a:r>
              <a:rPr lang="en-US" sz="1800" i="1" spc="-5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of</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disciplined</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imagination,</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because</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artifacts</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they</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make</a:t>
            </a:r>
            <a:r>
              <a:rPr lang="en-US" sz="1800" i="1" spc="-5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both</a:t>
            </a:r>
            <a:r>
              <a:rPr lang="en-US" sz="1800" i="1" spc="-6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reveal </a:t>
            </a:r>
            <a:r>
              <a:rPr lang="en-US" sz="1800" i="1" dirty="0">
                <a:effectLst/>
                <a:latin typeface="Arial" panose="020B0604020202020204" pitchFamily="34" charset="0"/>
                <a:ea typeface="Arial" panose="020B0604020202020204" pitchFamily="34" charset="0"/>
              </a:rPr>
              <a:t>and become embodiments of possible futures…Design researchers can explore new </a:t>
            </a:r>
            <a:r>
              <a:rPr lang="en-US" sz="1800" i="1" spc="-20" dirty="0">
                <a:effectLst/>
                <a:latin typeface="Arial" panose="020B0604020202020204" pitchFamily="34" charset="0"/>
                <a:ea typeface="Arial" panose="020B0604020202020204" pitchFamily="34" charset="0"/>
              </a:rPr>
              <a:t>materials</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and</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actively</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participate</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in</a:t>
            </a:r>
            <a:r>
              <a:rPr lang="en-US" sz="1800" i="1" spc="-6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intentionally</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constructing</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future,</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in</a:t>
            </a:r>
            <a:r>
              <a:rPr lang="en-US" sz="1800" i="1" spc="-7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form</a:t>
            </a:r>
            <a:r>
              <a:rPr lang="en-US" sz="1800" i="1" spc="-5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of </a:t>
            </a:r>
            <a:r>
              <a:rPr lang="en-US" sz="1800" i="1" spc="-30" dirty="0">
                <a:effectLst/>
                <a:latin typeface="Arial" panose="020B0604020202020204" pitchFamily="34" charset="0"/>
                <a:ea typeface="Arial" panose="020B0604020202020204" pitchFamily="34" charset="0"/>
              </a:rPr>
              <a:t>disciplined imagination, instead of limiting their research to an analysis of the present </a:t>
            </a:r>
            <a:r>
              <a:rPr lang="en-US" sz="1800" i="1" spc="-20" dirty="0">
                <a:effectLst/>
                <a:latin typeface="Arial" panose="020B0604020202020204" pitchFamily="34" charset="0"/>
                <a:ea typeface="Arial" panose="020B0604020202020204" pitchFamily="34" charset="0"/>
              </a:rPr>
              <a:t>and</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a:t>
            </a:r>
            <a:r>
              <a:rPr lang="en-US" sz="1800" i="1" spc="-6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past.</a:t>
            </a:r>
            <a:r>
              <a:rPr lang="en-US" sz="1800" i="1" spc="-60"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(Koskinen</a:t>
            </a:r>
            <a:r>
              <a:rPr lang="en-US" sz="1800" spc="-60"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et</a:t>
            </a:r>
            <a:r>
              <a:rPr lang="en-US" sz="1800" spc="-65"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al.,</a:t>
            </a:r>
            <a:r>
              <a:rPr lang="en-US" sz="1800" spc="-60"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2011,</a:t>
            </a:r>
            <a:r>
              <a:rPr lang="en-US" sz="1800" spc="-60"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p.</a:t>
            </a:r>
            <a:r>
              <a:rPr lang="en-US" sz="1800" spc="-60" dirty="0">
                <a:effectLst/>
                <a:latin typeface="Arial" panose="020B0604020202020204" pitchFamily="34" charset="0"/>
                <a:ea typeface="Arial" panose="020B0604020202020204" pitchFamily="34" charset="0"/>
              </a:rPr>
              <a:t> </a:t>
            </a:r>
            <a:r>
              <a:rPr lang="en-US" sz="1800" spc="-20" dirty="0">
                <a:effectLst/>
                <a:latin typeface="Arial" panose="020B0604020202020204" pitchFamily="34" charset="0"/>
                <a:ea typeface="Arial" panose="020B0604020202020204" pitchFamily="34" charset="0"/>
              </a:rPr>
              <a:t>5)</a:t>
            </a:r>
            <a:endParaRPr lang="en-GB" sz="180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1155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476DA-E643-AF84-DC2C-DFDE6D12DA60}"/>
              </a:ext>
            </a:extLst>
          </p:cNvPr>
          <p:cNvSpPr>
            <a:spLocks noGrp="1"/>
          </p:cNvSpPr>
          <p:nvPr>
            <p:ph type="title"/>
          </p:nvPr>
        </p:nvSpPr>
        <p:spPr/>
        <p:txBody>
          <a:bodyPr/>
          <a:lstStyle/>
          <a:p>
            <a:r>
              <a:rPr lang="en-US" b="1" kern="0" spc="-10" dirty="0">
                <a:latin typeface="Arial" panose="020B0604020202020204" pitchFamily="34" charset="0"/>
                <a:ea typeface="Arial" panose="020B0604020202020204" pitchFamily="34" charset="0"/>
              </a:rPr>
              <a:t>Do you see yourself in the following?</a:t>
            </a:r>
            <a:br>
              <a:rPr lang="en-GB" b="1" kern="0" dirty="0">
                <a:latin typeface="Arial" panose="020B0604020202020204" pitchFamily="34" charset="0"/>
                <a:ea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C2567D68-A03F-C3EB-91C9-7418A45867A4}"/>
              </a:ext>
            </a:extLst>
          </p:cNvPr>
          <p:cNvSpPr>
            <a:spLocks noGrp="1"/>
          </p:cNvSpPr>
          <p:nvPr>
            <p:ph idx="1"/>
          </p:nvPr>
        </p:nvSpPr>
        <p:spPr/>
        <p:txBody>
          <a:bodyPr/>
          <a:lstStyle/>
          <a:p>
            <a:pPr marL="0" indent="0">
              <a:spcBef>
                <a:spcPts val="90"/>
              </a:spcBef>
              <a:buNone/>
            </a:pPr>
            <a:r>
              <a:rPr lang="en-US" sz="1800" dirty="0">
                <a:effectLst/>
                <a:latin typeface="Arial" panose="020B0604020202020204" pitchFamily="34" charset="0"/>
                <a:ea typeface="Arial" panose="020B0604020202020204" pitchFamily="34" charset="0"/>
              </a:rPr>
              <a:t>This</a:t>
            </a:r>
            <a:r>
              <a:rPr lang="en-US" sz="1800" spc="-25"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begins</a:t>
            </a:r>
            <a:r>
              <a:rPr lang="en-US" sz="1800" spc="-10"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with</a:t>
            </a:r>
            <a:r>
              <a:rPr lang="en-US" sz="1800" spc="-10"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Koskinen</a:t>
            </a:r>
            <a:r>
              <a:rPr lang="en-US" sz="1800" spc="-10" dirty="0">
                <a:effectLst/>
                <a:latin typeface="Arial" panose="020B0604020202020204" pitchFamily="34" charset="0"/>
                <a:ea typeface="Arial" panose="020B0604020202020204" pitchFamily="34" charset="0"/>
              </a:rPr>
              <a:t> </a:t>
            </a:r>
            <a:r>
              <a:rPr lang="en-US" sz="1800" spc="-25" dirty="0">
                <a:effectLst/>
                <a:latin typeface="Arial" panose="020B0604020202020204" pitchFamily="34" charset="0"/>
                <a:ea typeface="Arial" panose="020B0604020202020204" pitchFamily="34" charset="0"/>
              </a:rPr>
              <a:t>et</a:t>
            </a:r>
            <a:endParaRPr lang="en-GB" sz="1800" dirty="0">
              <a:effectLst/>
              <a:latin typeface="Arial" panose="020B0604020202020204" pitchFamily="34" charset="0"/>
              <a:ea typeface="Arial" panose="020B0604020202020204" pitchFamily="34" charset="0"/>
            </a:endParaRPr>
          </a:p>
          <a:p>
            <a:pPr marL="0" indent="0">
              <a:spcBef>
                <a:spcPts val="80"/>
              </a:spcBef>
              <a:buNone/>
            </a:pPr>
            <a:r>
              <a:rPr lang="en-US" sz="1800" dirty="0">
                <a:effectLst/>
                <a:latin typeface="Arial" panose="020B0604020202020204" pitchFamily="34" charset="0"/>
                <a:ea typeface="Arial" panose="020B0604020202020204" pitchFamily="34" charset="0"/>
              </a:rPr>
              <a:t>al.’s</a:t>
            </a:r>
            <a:r>
              <a:rPr lang="en-US" sz="1800" spc="-20"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(2011)</a:t>
            </a:r>
            <a:r>
              <a:rPr lang="en-US" sz="1800" spc="-15"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description</a:t>
            </a:r>
            <a:r>
              <a:rPr lang="en-US" sz="1800" spc="-20"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of</a:t>
            </a:r>
            <a:r>
              <a:rPr lang="en-US" sz="1800" spc="-30" dirty="0">
                <a:effectLst/>
                <a:latin typeface="Arial" panose="020B0604020202020204" pitchFamily="34" charset="0"/>
                <a:ea typeface="Arial" panose="020B0604020202020204" pitchFamily="34" charset="0"/>
              </a:rPr>
              <a:t> </a:t>
            </a:r>
            <a:r>
              <a:rPr lang="en-US" sz="1800" dirty="0">
                <a:effectLst/>
                <a:latin typeface="Arial" panose="020B0604020202020204" pitchFamily="34" charset="0"/>
                <a:ea typeface="Arial" panose="020B0604020202020204" pitchFamily="34" charset="0"/>
              </a:rPr>
              <a:t>design</a:t>
            </a:r>
            <a:r>
              <a:rPr lang="en-US" sz="1800" spc="-20" dirty="0">
                <a:effectLst/>
                <a:latin typeface="Arial" panose="020B0604020202020204" pitchFamily="34" charset="0"/>
                <a:ea typeface="Arial" panose="020B0604020202020204" pitchFamily="34" charset="0"/>
              </a:rPr>
              <a:t> </a:t>
            </a:r>
            <a:r>
              <a:rPr lang="en-US" sz="1800" spc="-10" dirty="0">
                <a:effectLst/>
                <a:latin typeface="Arial" panose="020B0604020202020204" pitchFamily="34" charset="0"/>
                <a:ea typeface="Arial" panose="020B0604020202020204" pitchFamily="34" charset="0"/>
              </a:rPr>
              <a:t>researchers,</a:t>
            </a:r>
          </a:p>
          <a:p>
            <a:pPr marL="63500">
              <a:spcBef>
                <a:spcPts val="80"/>
              </a:spcBef>
            </a:pPr>
            <a:endParaRPr lang="en-GB" sz="1800" dirty="0">
              <a:effectLst/>
              <a:latin typeface="Arial" panose="020B0604020202020204" pitchFamily="34" charset="0"/>
              <a:ea typeface="Arial" panose="020B0604020202020204" pitchFamily="34" charset="0"/>
            </a:endParaRPr>
          </a:p>
          <a:p>
            <a:pPr marL="422910" marR="619125" algn="just">
              <a:lnSpc>
                <a:spcPct val="105000"/>
              </a:lnSpc>
              <a:spcBef>
                <a:spcPts val="675"/>
              </a:spcBef>
              <a:spcAft>
                <a:spcPts val="0"/>
              </a:spcAft>
            </a:pPr>
            <a:r>
              <a:rPr lang="en-US" sz="1800" i="1" dirty="0">
                <a:effectLst/>
                <a:latin typeface="Arial" panose="020B0604020202020204" pitchFamily="34" charset="0"/>
                <a:ea typeface="Arial" panose="020B0604020202020204" pitchFamily="34" charset="0"/>
              </a:rPr>
              <a:t>…researchers [within </a:t>
            </a:r>
            <a:r>
              <a:rPr lang="en-US" sz="1800" i="1" dirty="0" err="1">
                <a:effectLst/>
                <a:latin typeface="Arial" panose="020B0604020202020204" pitchFamily="34" charset="0"/>
                <a:ea typeface="Arial" panose="020B0604020202020204" pitchFamily="34" charset="0"/>
              </a:rPr>
              <a:t>RtD</a:t>
            </a:r>
            <a:r>
              <a:rPr lang="en-US" sz="1800" i="1" dirty="0">
                <a:effectLst/>
                <a:latin typeface="Arial" panose="020B0604020202020204" pitchFamily="34" charset="0"/>
                <a:ea typeface="Arial" panose="020B0604020202020204" pitchFamily="34" charset="0"/>
              </a:rPr>
              <a:t>]</a:t>
            </a:r>
            <a:r>
              <a:rPr lang="en-US" sz="1800" i="1" spc="-15" dirty="0">
                <a:effectLst/>
                <a:latin typeface="Arial" panose="020B0604020202020204" pitchFamily="34" charset="0"/>
                <a:ea typeface="Arial" panose="020B0604020202020204" pitchFamily="34" charset="0"/>
              </a:rPr>
              <a:t> </a:t>
            </a:r>
            <a:r>
              <a:rPr lang="en-US" sz="1800" i="1" dirty="0">
                <a:effectLst/>
                <a:latin typeface="Arial" panose="020B0604020202020204" pitchFamily="34" charset="0"/>
                <a:ea typeface="Arial" panose="020B0604020202020204" pitchFamily="34" charset="0"/>
              </a:rPr>
              <a:t>do not try to analyze the material worlds…, nor do they see designs as an exercise in rational problem solving.</a:t>
            </a:r>
            <a:r>
              <a:rPr lang="en-US" sz="1800" i="1" spc="200" dirty="0">
                <a:effectLst/>
                <a:latin typeface="Arial" panose="020B0604020202020204" pitchFamily="34" charset="0"/>
                <a:ea typeface="Arial" panose="020B0604020202020204" pitchFamily="34" charset="0"/>
              </a:rPr>
              <a:t> </a:t>
            </a:r>
            <a:r>
              <a:rPr lang="en-US" sz="1800" i="1" dirty="0">
                <a:effectLst/>
                <a:latin typeface="Arial" panose="020B0604020202020204" pitchFamily="34" charset="0"/>
                <a:ea typeface="Arial" panose="020B0604020202020204" pitchFamily="34" charset="0"/>
              </a:rPr>
              <a:t>Rather, they imagine new realities </a:t>
            </a:r>
            <a:r>
              <a:rPr lang="en-US" sz="1800" i="1" spc="-20" dirty="0">
                <a:effectLst/>
                <a:latin typeface="Arial" panose="020B0604020202020204" pitchFamily="34" charset="0"/>
                <a:ea typeface="Arial" panose="020B0604020202020204" pitchFamily="34" charset="0"/>
              </a:rPr>
              <a:t>and</a:t>
            </a:r>
            <a:r>
              <a:rPr lang="en-US" sz="1800" i="1" spc="-4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build</a:t>
            </a:r>
            <a:r>
              <a:rPr lang="en-US" sz="1800" i="1" spc="-4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them</a:t>
            </a:r>
            <a:r>
              <a:rPr lang="en-US" sz="1800" i="1" spc="-3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to</a:t>
            </a:r>
            <a:r>
              <a:rPr lang="en-US" sz="1800" i="1" spc="-5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see</a:t>
            </a:r>
            <a:r>
              <a:rPr lang="en-US" sz="1800" i="1" spc="-45"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whether</a:t>
            </a:r>
            <a:r>
              <a:rPr lang="en-US" sz="1800" i="1" spc="-3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they</a:t>
            </a:r>
            <a:r>
              <a:rPr lang="en-US" sz="1800" i="1" spc="-5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work.</a:t>
            </a:r>
            <a:r>
              <a:rPr lang="en-US" sz="1800" i="1" spc="-40" dirty="0">
                <a:effectLst/>
                <a:latin typeface="Arial" panose="020B0604020202020204" pitchFamily="34" charset="0"/>
                <a:ea typeface="Arial" panose="020B0604020202020204" pitchFamily="34" charset="0"/>
              </a:rPr>
              <a:t> </a:t>
            </a:r>
            <a:r>
              <a:rPr lang="en-US" sz="1800" i="1" spc="-20" dirty="0">
                <a:effectLst/>
                <a:latin typeface="Arial" panose="020B0604020202020204" pitchFamily="34" charset="0"/>
                <a:ea typeface="Arial" panose="020B0604020202020204" pitchFamily="34" charset="0"/>
              </a:rPr>
              <a:t>(p.42)</a:t>
            </a:r>
            <a:endParaRPr lang="en-GB" sz="1800" dirty="0">
              <a:effectLst/>
              <a:latin typeface="Arial" panose="020B0604020202020204" pitchFamily="34" charset="0"/>
              <a:ea typeface="Arial" panose="020B0604020202020204" pitchFamily="34" charset="0"/>
            </a:endParaRPr>
          </a:p>
          <a:p>
            <a:pPr marL="422910" marR="480060">
              <a:lnSpc>
                <a:spcPct val="105000"/>
              </a:lnSpc>
              <a:spcBef>
                <a:spcPts val="610"/>
              </a:spcBef>
              <a:spcAft>
                <a:spcPts val="0"/>
              </a:spcAft>
            </a:pPr>
            <a:r>
              <a:rPr lang="en-US" sz="1800" i="1" spc="-30" dirty="0">
                <a:effectLst/>
                <a:latin typeface="Arial" panose="020B0604020202020204" pitchFamily="34" charset="0"/>
                <a:ea typeface="Arial" panose="020B0604020202020204" pitchFamily="34" charset="0"/>
              </a:rPr>
              <a:t>…intended to alter reality,</a:t>
            </a:r>
            <a:r>
              <a:rPr lang="en-US" sz="1800" i="1" spc="-3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pushing it in the direction of order and logic. Instead the </a:t>
            </a:r>
            <a:r>
              <a:rPr lang="en-US" sz="1800" i="1" spc="-40" dirty="0">
                <a:effectLst/>
                <a:latin typeface="Arial" panose="020B0604020202020204" pitchFamily="34" charset="0"/>
                <a:ea typeface="Arial" panose="020B0604020202020204" pitchFamily="34" charset="0"/>
              </a:rPr>
              <a:t>project is an act of invention that creates something to be added on to existing reality, </a:t>
            </a:r>
            <a:r>
              <a:rPr lang="en-US" sz="1800" i="1" spc="-30" dirty="0">
                <a:effectLst/>
                <a:latin typeface="Arial" panose="020B0604020202020204" pitchFamily="34" charset="0"/>
                <a:ea typeface="Arial" panose="020B0604020202020204" pitchFamily="34" charset="0"/>
              </a:rPr>
              <a:t>increasing</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its</a:t>
            </a:r>
            <a:r>
              <a:rPr lang="en-US" sz="1800" i="1" spc="-5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depth</a:t>
            </a:r>
            <a:r>
              <a:rPr lang="en-US" sz="1800" i="1" spc="-6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and</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multiplying</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the</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number</a:t>
            </a:r>
            <a:r>
              <a:rPr lang="en-US" sz="1800" i="1" spc="-65"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of</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choices</a:t>
            </a:r>
            <a:r>
              <a:rPr lang="en-US" sz="1800" i="1" spc="-60" dirty="0">
                <a:effectLst/>
                <a:latin typeface="Arial" panose="020B0604020202020204" pitchFamily="34" charset="0"/>
                <a:ea typeface="Arial" panose="020B0604020202020204" pitchFamily="34" charset="0"/>
              </a:rPr>
              <a:t> </a:t>
            </a:r>
            <a:r>
              <a:rPr lang="en-US" sz="1800" i="1" spc="-30" dirty="0">
                <a:effectLst/>
                <a:latin typeface="Arial" panose="020B0604020202020204" pitchFamily="34" charset="0"/>
                <a:ea typeface="Arial" panose="020B0604020202020204" pitchFamily="34" charset="0"/>
              </a:rPr>
              <a:t>available</a:t>
            </a:r>
            <a:r>
              <a:rPr lang="en-US" sz="1800" i="1" spc="-45" dirty="0">
                <a:effectLst/>
                <a:latin typeface="Arial" panose="020B0604020202020204" pitchFamily="34" charset="0"/>
                <a:ea typeface="Arial" panose="020B0604020202020204" pitchFamily="34" charset="0"/>
              </a:rPr>
              <a:t> </a:t>
            </a:r>
            <a:r>
              <a:rPr lang="en-US" sz="1800" spc="-30" dirty="0">
                <a:effectLst/>
                <a:latin typeface="Arial" panose="020B0604020202020204" pitchFamily="34" charset="0"/>
                <a:ea typeface="Arial" panose="020B0604020202020204" pitchFamily="34" charset="0"/>
              </a:rPr>
              <a:t>(Koskinen</a:t>
            </a:r>
            <a:r>
              <a:rPr lang="en-US" sz="1800" spc="-70" dirty="0">
                <a:effectLst/>
                <a:latin typeface="Arial" panose="020B0604020202020204" pitchFamily="34" charset="0"/>
                <a:ea typeface="Arial" panose="020B0604020202020204" pitchFamily="34" charset="0"/>
              </a:rPr>
              <a:t> </a:t>
            </a:r>
            <a:r>
              <a:rPr lang="en-US" sz="1800" spc="-30" dirty="0">
                <a:effectLst/>
                <a:latin typeface="Arial" panose="020B0604020202020204" pitchFamily="34" charset="0"/>
                <a:ea typeface="Arial" panose="020B0604020202020204" pitchFamily="34" charset="0"/>
              </a:rPr>
              <a:t>et</a:t>
            </a:r>
            <a:r>
              <a:rPr lang="en-US" sz="1800" spc="-55" dirty="0">
                <a:effectLst/>
                <a:latin typeface="Arial" panose="020B0604020202020204" pitchFamily="34" charset="0"/>
                <a:ea typeface="Arial" panose="020B0604020202020204" pitchFamily="34" charset="0"/>
              </a:rPr>
              <a:t> </a:t>
            </a:r>
            <a:r>
              <a:rPr lang="en-US" sz="1800" spc="-30" dirty="0">
                <a:effectLst/>
                <a:latin typeface="Arial" panose="020B0604020202020204" pitchFamily="34" charset="0"/>
                <a:ea typeface="Arial" panose="020B0604020202020204" pitchFamily="34" charset="0"/>
              </a:rPr>
              <a:t>al., </a:t>
            </a:r>
            <a:r>
              <a:rPr lang="en-US" sz="1800" dirty="0">
                <a:effectLst/>
                <a:latin typeface="Arial" panose="020B0604020202020204" pitchFamily="34" charset="0"/>
                <a:ea typeface="Arial" panose="020B0604020202020204" pitchFamily="34" charset="0"/>
              </a:rPr>
              <a:t>2011, p. 44).</a:t>
            </a:r>
            <a:endParaRPr lang="en-GB" sz="180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6439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8F157-E00D-75E3-D7C2-7A28E5B502A4}"/>
              </a:ext>
            </a:extLst>
          </p:cNvPr>
          <p:cNvSpPr>
            <a:spLocks noGrp="1"/>
          </p:cNvSpPr>
          <p:nvPr>
            <p:ph type="title"/>
          </p:nvPr>
        </p:nvSpPr>
        <p:spPr/>
        <p:txBody>
          <a:bodyPr/>
          <a:lstStyle/>
          <a:p>
            <a:r>
              <a:rPr lang="en-US" sz="4400" dirty="0">
                <a:effectLst/>
                <a:latin typeface="Arial" panose="020B0604020202020204" pitchFamily="34" charset="0"/>
                <a:ea typeface="Arial" panose="020B0604020202020204" pitchFamily="34" charset="0"/>
              </a:rPr>
              <a:t>people,</a:t>
            </a:r>
            <a:r>
              <a:rPr lang="en-US" sz="4400" spc="-25" dirty="0">
                <a:effectLst/>
                <a:latin typeface="Arial" panose="020B0604020202020204" pitchFamily="34" charset="0"/>
                <a:ea typeface="Arial" panose="020B0604020202020204" pitchFamily="34" charset="0"/>
              </a:rPr>
              <a:t> </a:t>
            </a:r>
            <a:r>
              <a:rPr lang="en-US" sz="4400" dirty="0">
                <a:effectLst/>
                <a:latin typeface="Arial" panose="020B0604020202020204" pitchFamily="34" charset="0"/>
                <a:ea typeface="Arial" panose="020B0604020202020204" pitchFamily="34" charset="0"/>
              </a:rPr>
              <a:t>process,</a:t>
            </a:r>
            <a:r>
              <a:rPr lang="en-US" sz="4400" spc="-25" dirty="0">
                <a:effectLst/>
                <a:latin typeface="Arial" panose="020B0604020202020204" pitchFamily="34" charset="0"/>
                <a:ea typeface="Arial" panose="020B0604020202020204" pitchFamily="34" charset="0"/>
              </a:rPr>
              <a:t> </a:t>
            </a:r>
            <a:r>
              <a:rPr lang="en-US" sz="4400" dirty="0">
                <a:effectLst/>
                <a:latin typeface="Arial" panose="020B0604020202020204" pitchFamily="34" charset="0"/>
                <a:ea typeface="Arial" panose="020B0604020202020204" pitchFamily="34" charset="0"/>
              </a:rPr>
              <a:t>and</a:t>
            </a:r>
            <a:r>
              <a:rPr lang="en-US" sz="4400" spc="-30" dirty="0">
                <a:effectLst/>
                <a:latin typeface="Arial" panose="020B0604020202020204" pitchFamily="34" charset="0"/>
                <a:ea typeface="Arial" panose="020B0604020202020204" pitchFamily="34" charset="0"/>
              </a:rPr>
              <a:t> </a:t>
            </a:r>
            <a:r>
              <a:rPr lang="en-US" sz="4400" spc="-10" dirty="0">
                <a:effectLst/>
                <a:latin typeface="Arial" panose="020B0604020202020204" pitchFamily="34" charset="0"/>
                <a:ea typeface="Arial" panose="020B0604020202020204" pitchFamily="34" charset="0"/>
              </a:rPr>
              <a:t>product.</a:t>
            </a:r>
            <a:endParaRPr lang="en-US" dirty="0"/>
          </a:p>
        </p:txBody>
      </p:sp>
      <p:sp>
        <p:nvSpPr>
          <p:cNvPr id="3" name="Content Placeholder 2">
            <a:extLst>
              <a:ext uri="{FF2B5EF4-FFF2-40B4-BE49-F238E27FC236}">
                <a16:creationId xmlns:a16="http://schemas.microsoft.com/office/drawing/2014/main" id="{0E4B4533-26BE-F247-90F0-5A9BAE3851A5}"/>
              </a:ext>
            </a:extLst>
          </p:cNvPr>
          <p:cNvSpPr>
            <a:spLocks noGrp="1"/>
          </p:cNvSpPr>
          <p:nvPr>
            <p:ph idx="1"/>
          </p:nvPr>
        </p:nvSpPr>
        <p:spPr/>
        <p:txBody>
          <a:bodyPr/>
          <a:lstStyle/>
          <a:p>
            <a:pPr marL="63500">
              <a:spcBef>
                <a:spcPts val="620"/>
              </a:spcBef>
            </a:pPr>
            <a:r>
              <a:rPr lang="en-US" sz="2400" dirty="0">
                <a:effectLst/>
                <a:latin typeface="Arial" panose="020B0604020202020204" pitchFamily="34" charset="0"/>
                <a:ea typeface="Arial" panose="020B0604020202020204" pitchFamily="34" charset="0"/>
              </a:rPr>
              <a:t>Within</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design</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Cross’s</a:t>
            </a:r>
            <a:r>
              <a:rPr lang="en-US" sz="2400" spc="-3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(1999,</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2006)</a:t>
            </a:r>
            <a:r>
              <a:rPr lang="en-US" sz="2400" spc="-3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classifies</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three</a:t>
            </a:r>
            <a:r>
              <a:rPr lang="en-US" sz="2400" spc="-2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areas</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of</a:t>
            </a:r>
            <a:r>
              <a:rPr lang="en-US" sz="2400" spc="-3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study:</a:t>
            </a:r>
            <a:r>
              <a:rPr lang="en-US" sz="2400" spc="-2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people,</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process,</a:t>
            </a:r>
            <a:r>
              <a:rPr lang="en-US" sz="2400" spc="-2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and</a:t>
            </a:r>
            <a:r>
              <a:rPr lang="en-US" sz="2400" spc="-30" dirty="0">
                <a:effectLst/>
                <a:latin typeface="Arial" panose="020B0604020202020204" pitchFamily="34" charset="0"/>
                <a:ea typeface="Arial" panose="020B0604020202020204" pitchFamily="34" charset="0"/>
              </a:rPr>
              <a:t> </a:t>
            </a:r>
            <a:r>
              <a:rPr lang="en-US" sz="2400" spc="-10" dirty="0">
                <a:effectLst/>
                <a:latin typeface="Arial" panose="020B0604020202020204" pitchFamily="34" charset="0"/>
                <a:ea typeface="Arial" panose="020B0604020202020204" pitchFamily="34" charset="0"/>
              </a:rPr>
              <a:t>product.</a:t>
            </a:r>
          </a:p>
          <a:p>
            <a:pPr marL="63500">
              <a:spcBef>
                <a:spcPts val="620"/>
              </a:spcBef>
            </a:pPr>
            <a:endParaRPr lang="en-GB" sz="2400" dirty="0">
              <a:effectLst/>
              <a:latin typeface="Arial" panose="020B0604020202020204" pitchFamily="34" charset="0"/>
              <a:ea typeface="Arial" panose="020B0604020202020204" pitchFamily="34" charset="0"/>
            </a:endParaRPr>
          </a:p>
          <a:p>
            <a:pPr marL="63500">
              <a:spcBef>
                <a:spcPts val="80"/>
              </a:spcBef>
            </a:pPr>
            <a:r>
              <a:rPr lang="en-US" sz="2400" dirty="0">
                <a:effectLst/>
                <a:latin typeface="Arial" panose="020B0604020202020204" pitchFamily="34" charset="0"/>
                <a:ea typeface="Arial" panose="020B0604020202020204" pitchFamily="34" charset="0"/>
              </a:rPr>
              <a:t>These</a:t>
            </a:r>
            <a:r>
              <a:rPr lang="en-US" sz="2400" spc="-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three</a:t>
            </a:r>
            <a:r>
              <a:rPr lang="en-US" sz="2400" spc="-1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areas</a:t>
            </a:r>
            <a:r>
              <a:rPr lang="en-US" sz="2400" spc="-1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form</a:t>
            </a:r>
            <a:r>
              <a:rPr lang="en-US" sz="2400" spc="-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the</a:t>
            </a:r>
            <a:r>
              <a:rPr lang="en-US" sz="2400" spc="-1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foundation</a:t>
            </a:r>
            <a:r>
              <a:rPr lang="en-US" sz="2400" spc="-2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for</a:t>
            </a:r>
            <a:r>
              <a:rPr lang="en-US" sz="2400" spc="-1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Cross’s</a:t>
            </a:r>
            <a:r>
              <a:rPr lang="en-US" sz="2400" spc="-1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taxonomies</a:t>
            </a:r>
            <a:r>
              <a:rPr lang="en-US" sz="2400" spc="-15"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of</a:t>
            </a:r>
            <a:r>
              <a:rPr lang="en-US" sz="2400" spc="-10" dirty="0">
                <a:effectLst/>
                <a:latin typeface="Arial" panose="020B0604020202020204" pitchFamily="34" charset="0"/>
                <a:ea typeface="Arial" panose="020B0604020202020204" pitchFamily="34" charset="0"/>
              </a:rPr>
              <a:t> </a:t>
            </a:r>
            <a:r>
              <a:rPr lang="en-US" sz="2400" dirty="0">
                <a:effectLst/>
                <a:latin typeface="Arial" panose="020B0604020202020204" pitchFamily="34" charset="0"/>
                <a:ea typeface="Arial" panose="020B0604020202020204" pitchFamily="34" charset="0"/>
              </a:rPr>
              <a:t>design </a:t>
            </a:r>
            <a:r>
              <a:rPr lang="en-US" sz="2400" spc="-10" dirty="0">
                <a:effectLst/>
                <a:latin typeface="Arial" panose="020B0604020202020204" pitchFamily="34" charset="0"/>
                <a:ea typeface="Arial" panose="020B0604020202020204" pitchFamily="34" charset="0"/>
              </a:rPr>
              <a:t>research.</a:t>
            </a:r>
            <a:endParaRPr lang="en-GB" sz="2400" dirty="0">
              <a:effectLst/>
              <a:latin typeface="Arial" panose="020B0604020202020204" pitchFamily="34" charset="0"/>
              <a:ea typeface="Arial" panose="020B0604020202020204" pitchFamily="34" charset="0"/>
            </a:endParaRPr>
          </a:p>
          <a:p>
            <a:pPr marL="914400" lvl="1" indent="-457200">
              <a:lnSpc>
                <a:spcPct val="150000"/>
              </a:lnSpc>
              <a:spcBef>
                <a:spcPts val="725"/>
              </a:spcBef>
              <a:buSzPts val="1100"/>
              <a:buFont typeface="+mj-lt"/>
              <a:buAutoNum type="arabicPeriod"/>
              <a:tabLst>
                <a:tab pos="520700" algn="l"/>
              </a:tabLst>
            </a:pPr>
            <a:r>
              <a:rPr lang="en-US" spc="0" dirty="0">
                <a:effectLst/>
                <a:latin typeface="Arial" panose="020B0604020202020204" pitchFamily="34" charset="0"/>
                <a:ea typeface="Arial" panose="020B0604020202020204" pitchFamily="34" charset="0"/>
              </a:rPr>
              <a:t>Design</a:t>
            </a:r>
            <a:r>
              <a:rPr lang="en-US" spc="-2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epistemology:</a:t>
            </a:r>
            <a:r>
              <a:rPr lang="en-US" spc="-1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study</a:t>
            </a:r>
            <a:r>
              <a:rPr lang="en-US" spc="-2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20" dirty="0">
                <a:effectLst/>
                <a:latin typeface="Arial" panose="020B0604020202020204" pitchFamily="34" charset="0"/>
                <a:ea typeface="Arial" panose="020B0604020202020204" pitchFamily="34" charset="0"/>
              </a:rPr>
              <a:t> </a:t>
            </a:r>
            <a:r>
              <a:rPr lang="en-US" spc="0" dirty="0" err="1">
                <a:effectLst/>
                <a:latin typeface="Arial" panose="020B0604020202020204" pitchFamily="34" charset="0"/>
                <a:ea typeface="Arial" panose="020B0604020202020204" pitchFamily="34" charset="0"/>
              </a:rPr>
              <a:t>designerly</a:t>
            </a:r>
            <a:r>
              <a:rPr lang="en-US" spc="-2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ways</a:t>
            </a:r>
            <a:r>
              <a:rPr lang="en-US" spc="-3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20" dirty="0">
                <a:effectLst/>
                <a:latin typeface="Arial" panose="020B0604020202020204" pitchFamily="34" charset="0"/>
                <a:ea typeface="Arial" panose="020B0604020202020204" pitchFamily="34" charset="0"/>
              </a:rPr>
              <a:t> </a:t>
            </a:r>
            <a:r>
              <a:rPr lang="en-US" spc="-10" dirty="0">
                <a:effectLst/>
                <a:latin typeface="Arial" panose="020B0604020202020204" pitchFamily="34" charset="0"/>
                <a:ea typeface="Arial" panose="020B0604020202020204" pitchFamily="34" charset="0"/>
              </a:rPr>
              <a:t>knowing</a:t>
            </a:r>
            <a:endParaRPr lang="en-US" spc="-10" dirty="0">
              <a:latin typeface="Arial" panose="020B0604020202020204" pitchFamily="34" charset="0"/>
              <a:ea typeface="Arial" panose="020B0604020202020204" pitchFamily="34" charset="0"/>
            </a:endParaRPr>
          </a:p>
          <a:p>
            <a:pPr marL="914400" lvl="1" indent="-457200">
              <a:lnSpc>
                <a:spcPct val="150000"/>
              </a:lnSpc>
              <a:spcBef>
                <a:spcPts val="725"/>
              </a:spcBef>
              <a:buSzPts val="1100"/>
              <a:buFont typeface="+mj-lt"/>
              <a:buAutoNum type="arabicPeriod"/>
              <a:tabLst>
                <a:tab pos="520700" algn="l"/>
              </a:tabLst>
            </a:pPr>
            <a:r>
              <a:rPr lang="en-US" spc="0" dirty="0">
                <a:effectLst/>
                <a:latin typeface="Arial" panose="020B0604020202020204" pitchFamily="34" charset="0"/>
                <a:ea typeface="Arial" panose="020B0604020202020204" pitchFamily="34" charset="0"/>
              </a:rPr>
              <a:t>Design</a:t>
            </a:r>
            <a:r>
              <a:rPr lang="en-US" spc="-1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praxeology:</a:t>
            </a:r>
            <a:r>
              <a:rPr lang="en-US" spc="-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study</a:t>
            </a:r>
            <a:r>
              <a:rPr lang="en-US" spc="-1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1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the</a:t>
            </a:r>
            <a:r>
              <a:rPr lang="en-US" spc="-1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practices</a:t>
            </a:r>
            <a:r>
              <a:rPr lang="en-US" spc="-2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and</a:t>
            </a:r>
            <a:r>
              <a:rPr lang="en-US" spc="-1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processes</a:t>
            </a:r>
            <a:r>
              <a:rPr lang="en-US" spc="-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25" dirty="0">
                <a:effectLst/>
                <a:latin typeface="Arial" panose="020B0604020202020204" pitchFamily="34" charset="0"/>
                <a:ea typeface="Arial" panose="020B0604020202020204" pitchFamily="34" charset="0"/>
              </a:rPr>
              <a:t> </a:t>
            </a:r>
            <a:r>
              <a:rPr lang="en-US" spc="-10" dirty="0">
                <a:effectLst/>
                <a:latin typeface="Arial" panose="020B0604020202020204" pitchFamily="34" charset="0"/>
                <a:ea typeface="Arial" panose="020B0604020202020204" pitchFamily="34" charset="0"/>
              </a:rPr>
              <a:t>design</a:t>
            </a:r>
            <a:endParaRPr lang="en-GB" spc="0" dirty="0">
              <a:effectLst/>
              <a:latin typeface="Arial" panose="020B0604020202020204" pitchFamily="34" charset="0"/>
              <a:ea typeface="Arial" panose="020B0604020202020204" pitchFamily="34" charset="0"/>
            </a:endParaRPr>
          </a:p>
          <a:p>
            <a:pPr marL="914400" lvl="1" indent="-457200">
              <a:lnSpc>
                <a:spcPct val="150000"/>
              </a:lnSpc>
              <a:spcBef>
                <a:spcPts val="140"/>
              </a:spcBef>
              <a:buSzPts val="1100"/>
              <a:buFont typeface="+mj-lt"/>
              <a:buAutoNum type="arabicPeriod"/>
              <a:tabLst>
                <a:tab pos="516255" algn="l"/>
              </a:tabLst>
            </a:pPr>
            <a:r>
              <a:rPr lang="en-US" spc="0" dirty="0">
                <a:effectLst/>
                <a:latin typeface="Arial" panose="020B0604020202020204" pitchFamily="34" charset="0"/>
                <a:ea typeface="Arial" panose="020B0604020202020204" pitchFamily="34" charset="0"/>
              </a:rPr>
              <a:t>Design</a:t>
            </a:r>
            <a:r>
              <a:rPr lang="en-US" spc="4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phenomenology:</a:t>
            </a:r>
            <a:r>
              <a:rPr lang="en-US" spc="4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study</a:t>
            </a:r>
            <a:r>
              <a:rPr lang="en-US" spc="5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2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the</a:t>
            </a:r>
            <a:r>
              <a:rPr lang="en-US" spc="4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form</a:t>
            </a:r>
            <a:r>
              <a:rPr lang="en-US" spc="50"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and</a:t>
            </a:r>
            <a:r>
              <a:rPr lang="en-US" spc="3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configuration</a:t>
            </a:r>
            <a:r>
              <a:rPr lang="en-US" spc="45" dirty="0">
                <a:effectLst/>
                <a:latin typeface="Arial" panose="020B0604020202020204" pitchFamily="34" charset="0"/>
                <a:ea typeface="Arial" panose="020B0604020202020204" pitchFamily="34" charset="0"/>
              </a:rPr>
              <a:t> </a:t>
            </a:r>
            <a:r>
              <a:rPr lang="en-US" spc="0" dirty="0">
                <a:effectLst/>
                <a:latin typeface="Arial" panose="020B0604020202020204" pitchFamily="34" charset="0"/>
                <a:ea typeface="Arial" panose="020B0604020202020204" pitchFamily="34" charset="0"/>
              </a:rPr>
              <a:t>of</a:t>
            </a:r>
            <a:r>
              <a:rPr lang="en-US" spc="40" dirty="0">
                <a:effectLst/>
                <a:latin typeface="Arial" panose="020B0604020202020204" pitchFamily="34" charset="0"/>
                <a:ea typeface="Arial" panose="020B0604020202020204" pitchFamily="34" charset="0"/>
              </a:rPr>
              <a:t> </a:t>
            </a:r>
            <a:r>
              <a:rPr lang="en-US" spc="-10" dirty="0">
                <a:effectLst/>
                <a:latin typeface="Arial" panose="020B0604020202020204" pitchFamily="34" charset="0"/>
                <a:ea typeface="Arial" panose="020B0604020202020204" pitchFamily="34" charset="0"/>
              </a:rPr>
              <a:t>artifacts</a:t>
            </a:r>
            <a:endParaRPr lang="en-GB" spc="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1916660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9BD75-E646-7718-BC8A-5104F743D5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49AF88-6F08-8F9C-85D5-E288F3392D76}"/>
              </a:ext>
            </a:extLst>
          </p:cNvPr>
          <p:cNvSpPr>
            <a:spLocks noGrp="1"/>
          </p:cNvSpPr>
          <p:nvPr>
            <p:ph type="title"/>
          </p:nvPr>
        </p:nvSpPr>
        <p:spPr/>
        <p:txBody>
          <a:bodyPr/>
          <a:lstStyle/>
          <a:p>
            <a:pPr algn="ctr"/>
            <a:r>
              <a:rPr lang="en-US" dirty="0"/>
              <a:t>Praxeology and its application to biomimetics in art and design (as article)</a:t>
            </a:r>
          </a:p>
        </p:txBody>
      </p:sp>
      <p:sp>
        <p:nvSpPr>
          <p:cNvPr id="3" name="Content Placeholder 2">
            <a:extLst>
              <a:ext uri="{FF2B5EF4-FFF2-40B4-BE49-F238E27FC236}">
                <a16:creationId xmlns:a16="http://schemas.microsoft.com/office/drawing/2014/main" id="{9CAFA412-126C-3354-5173-4920F3A0AFEF}"/>
              </a:ext>
            </a:extLst>
          </p:cNvPr>
          <p:cNvSpPr>
            <a:spLocks noGrp="1"/>
          </p:cNvSpPr>
          <p:nvPr>
            <p:ph idx="1"/>
          </p:nvPr>
        </p:nvSpPr>
        <p:spPr/>
        <p:txBody>
          <a:bodyPr>
            <a:normAutofit fontScale="55000" lnSpcReduction="20000"/>
          </a:bodyPr>
          <a:lstStyle/>
          <a:p>
            <a:endParaRPr lang="en-US" dirty="0"/>
          </a:p>
          <a:p>
            <a:pPr marL="0" indent="0">
              <a:lnSpc>
                <a:spcPct val="120000"/>
              </a:lnSpc>
              <a:buNone/>
            </a:pPr>
            <a:r>
              <a:rPr lang="en-US" dirty="0"/>
              <a:t>1. Understand the Praxeological Framework:</a:t>
            </a:r>
          </a:p>
          <a:p>
            <a:pPr marL="0" indent="0">
              <a:lnSpc>
                <a:spcPct val="120000"/>
              </a:lnSpc>
              <a:buNone/>
            </a:pPr>
            <a:r>
              <a:rPr lang="en-US" dirty="0"/>
              <a:t>Write a brief overview explaining the fundamental principles of Praxeology and how they emphasize the study of human action and purposeful behavior.</a:t>
            </a:r>
          </a:p>
          <a:p>
            <a:pPr marL="0" indent="0">
              <a:lnSpc>
                <a:spcPct val="120000"/>
              </a:lnSpc>
              <a:buNone/>
            </a:pPr>
            <a:endParaRPr lang="en-US" dirty="0"/>
          </a:p>
          <a:p>
            <a:pPr marL="0" indent="0">
              <a:lnSpc>
                <a:spcPct val="120000"/>
              </a:lnSpc>
              <a:buNone/>
            </a:pPr>
            <a:r>
              <a:rPr lang="en-US" dirty="0"/>
              <a:t>2. Analyze the Role of Human Intention:</a:t>
            </a:r>
          </a:p>
          <a:p>
            <a:pPr marL="0" indent="0">
              <a:lnSpc>
                <a:spcPct val="120000"/>
              </a:lnSpc>
              <a:buNone/>
            </a:pPr>
            <a:r>
              <a:rPr lang="en-US" dirty="0"/>
              <a:t>Select a biomimetic art or design project and analyze how the artist or designer expressed their creative intentions in imitating or drawing inspiration from natural systems. Discuss the role of intention in shaping the final artistic or design outcome.</a:t>
            </a:r>
          </a:p>
          <a:p>
            <a:pPr marL="0" indent="0">
              <a:lnSpc>
                <a:spcPct val="120000"/>
              </a:lnSpc>
              <a:buNone/>
            </a:pPr>
            <a:endParaRPr lang="en-US" dirty="0"/>
          </a:p>
          <a:p>
            <a:pPr marL="0" indent="0">
              <a:lnSpc>
                <a:spcPct val="120000"/>
              </a:lnSpc>
              <a:buNone/>
            </a:pPr>
            <a:r>
              <a:rPr lang="en-US" dirty="0"/>
              <a:t>3. Explore the Concept of Means-End Reasoning:</a:t>
            </a:r>
          </a:p>
          <a:p>
            <a:pPr marL="0" indent="0">
              <a:lnSpc>
                <a:spcPct val="120000"/>
              </a:lnSpc>
              <a:buNone/>
            </a:pPr>
            <a:r>
              <a:rPr lang="en-US" dirty="0"/>
              <a:t>Identify a specific means-end reasoning process used in a biomimetic design project. Explain how the project's creator employed various means to achieve their desired artistic or design ends. Provide examples of the means employed.</a:t>
            </a:r>
          </a:p>
          <a:p>
            <a:endParaRPr lang="en-US" dirty="0"/>
          </a:p>
        </p:txBody>
      </p:sp>
    </p:spTree>
    <p:extLst>
      <p:ext uri="{BB962C8B-B14F-4D97-AF65-F5344CB8AC3E}">
        <p14:creationId xmlns:p14="http://schemas.microsoft.com/office/powerpoint/2010/main" val="919832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29AAE5-B6F6-4CC8-79A3-34536CBA6B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61EEA3-1BCF-1032-8C37-1EE82C183256}"/>
              </a:ext>
            </a:extLst>
          </p:cNvPr>
          <p:cNvSpPr>
            <a:spLocks noGrp="1"/>
          </p:cNvSpPr>
          <p:nvPr>
            <p:ph type="title"/>
          </p:nvPr>
        </p:nvSpPr>
        <p:spPr/>
        <p:txBody>
          <a:bodyPr/>
          <a:lstStyle/>
          <a:p>
            <a:r>
              <a:rPr lang="en-US" dirty="0"/>
              <a:t>Praxeology and its application to biomimetics in art and design</a:t>
            </a:r>
          </a:p>
        </p:txBody>
      </p:sp>
      <p:sp>
        <p:nvSpPr>
          <p:cNvPr id="3" name="Content Placeholder 2">
            <a:extLst>
              <a:ext uri="{FF2B5EF4-FFF2-40B4-BE49-F238E27FC236}">
                <a16:creationId xmlns:a16="http://schemas.microsoft.com/office/drawing/2014/main" id="{A234ADDB-B631-75FF-80E8-3330ECDAD557}"/>
              </a:ext>
            </a:extLst>
          </p:cNvPr>
          <p:cNvSpPr>
            <a:spLocks noGrp="1"/>
          </p:cNvSpPr>
          <p:nvPr>
            <p:ph idx="1"/>
          </p:nvPr>
        </p:nvSpPr>
        <p:spPr/>
        <p:txBody>
          <a:bodyPr>
            <a:normAutofit fontScale="77500" lnSpcReduction="20000"/>
          </a:bodyPr>
          <a:lstStyle/>
          <a:p>
            <a:pPr marL="0" indent="0">
              <a:lnSpc>
                <a:spcPct val="120000"/>
              </a:lnSpc>
              <a:buNone/>
            </a:pPr>
            <a:r>
              <a:rPr lang="en-US" dirty="0"/>
              <a:t>4. Examine the Subjective Preferences of Artists and Designers:</a:t>
            </a:r>
          </a:p>
          <a:p>
            <a:pPr marL="0" indent="0">
              <a:lnSpc>
                <a:spcPct val="120000"/>
              </a:lnSpc>
              <a:buNone/>
            </a:pPr>
            <a:r>
              <a:rPr lang="en-US" dirty="0"/>
              <a:t>Choose a biomimetic art or design piece and discuss how the artist or designer's subjective preferences influenced their choice of biomimetic elements, materials, and techniques. Explore the role of personal aesthetics and artistic vision in the work.</a:t>
            </a:r>
          </a:p>
          <a:p>
            <a:pPr marL="0" indent="0">
              <a:lnSpc>
                <a:spcPct val="120000"/>
              </a:lnSpc>
              <a:buNone/>
            </a:pPr>
            <a:endParaRPr lang="en-US" dirty="0"/>
          </a:p>
          <a:p>
            <a:pPr marL="0" indent="0">
              <a:lnSpc>
                <a:spcPct val="120000"/>
              </a:lnSpc>
              <a:buNone/>
            </a:pPr>
            <a:r>
              <a:rPr lang="en-US" dirty="0"/>
              <a:t>5. Explore the Impact on Society and Culture:</a:t>
            </a:r>
          </a:p>
          <a:p>
            <a:pPr marL="0" indent="0">
              <a:lnSpc>
                <a:spcPct val="120000"/>
              </a:lnSpc>
              <a:buNone/>
            </a:pPr>
            <a:r>
              <a:rPr lang="en-US" dirty="0"/>
              <a:t>Research and write an essay discussing the societal and cultural impact of biomimetic art and design. Explore how these creative endeavors influence individuals' behavior, preferences, and choices within a cultural context. Analyze any shifts or trends that have occurred due to biomimetic influences.</a:t>
            </a:r>
          </a:p>
          <a:p>
            <a:endParaRPr lang="en-US" dirty="0"/>
          </a:p>
        </p:txBody>
      </p:sp>
    </p:spTree>
    <p:extLst>
      <p:ext uri="{BB962C8B-B14F-4D97-AF65-F5344CB8AC3E}">
        <p14:creationId xmlns:p14="http://schemas.microsoft.com/office/powerpoint/2010/main" val="1787596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53304-C82D-340B-47F9-5A0989A70A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DF6959-1166-41B5-78A8-171C7820B430}"/>
              </a:ext>
            </a:extLst>
          </p:cNvPr>
          <p:cNvSpPr>
            <a:spLocks noGrp="1"/>
          </p:cNvSpPr>
          <p:nvPr>
            <p:ph type="title"/>
          </p:nvPr>
        </p:nvSpPr>
        <p:spPr/>
        <p:txBody>
          <a:bodyPr/>
          <a:lstStyle/>
          <a:p>
            <a:r>
              <a:rPr lang="en-US" dirty="0"/>
              <a:t>Importance of intention in Praxeology</a:t>
            </a:r>
          </a:p>
        </p:txBody>
      </p:sp>
      <p:sp>
        <p:nvSpPr>
          <p:cNvPr id="3" name="Content Placeholder 2">
            <a:extLst>
              <a:ext uri="{FF2B5EF4-FFF2-40B4-BE49-F238E27FC236}">
                <a16:creationId xmlns:a16="http://schemas.microsoft.com/office/drawing/2014/main" id="{8DBE810A-AF67-140B-B90E-E7C050B9E37F}"/>
              </a:ext>
            </a:extLst>
          </p:cNvPr>
          <p:cNvSpPr>
            <a:spLocks noGrp="1"/>
          </p:cNvSpPr>
          <p:nvPr>
            <p:ph idx="1"/>
          </p:nvPr>
        </p:nvSpPr>
        <p:spPr/>
        <p:txBody>
          <a:bodyPr>
            <a:normAutofit fontScale="62500" lnSpcReduction="20000"/>
          </a:bodyPr>
          <a:lstStyle/>
          <a:p>
            <a:pPr marL="0" indent="0">
              <a:lnSpc>
                <a:spcPct val="120000"/>
              </a:lnSpc>
              <a:buNone/>
            </a:pPr>
            <a:r>
              <a:rPr lang="en-US" dirty="0"/>
              <a:t>1. </a:t>
            </a:r>
            <a:r>
              <a:rPr lang="en-US" b="1" dirty="0"/>
              <a:t>Purposeful Human Action</a:t>
            </a:r>
            <a:r>
              <a:rPr lang="en-US" dirty="0"/>
              <a:t>: Intention holds a pivotal role within Praxeology, shining a spotlight on the deliberate nature of human actions. Praxeology asserts that individuals act with intent, with their goals, desires, and preferences as the driving forces behind their actions. The importance of intention lies in understanding and analyzing these purposeful human actions.</a:t>
            </a:r>
          </a:p>
          <a:p>
            <a:pPr marL="0" indent="0">
              <a:lnSpc>
                <a:spcPct val="120000"/>
              </a:lnSpc>
              <a:buNone/>
            </a:pPr>
            <a:r>
              <a:rPr lang="en-US" dirty="0"/>
              <a:t>2. </a:t>
            </a:r>
            <a:r>
              <a:rPr lang="en-US" b="1" dirty="0"/>
              <a:t>Subjective Nature of Human Action</a:t>
            </a:r>
            <a:r>
              <a:rPr lang="en-US" dirty="0"/>
              <a:t>: Praxeology acknowledges that intentions are inherently subjective. Each individual's intentions can differ, even in similar circumstances. This subjectivity highlights the significance of comprehending personal motivations and preferences as they guide human actions.</a:t>
            </a:r>
          </a:p>
          <a:p>
            <a:pPr marL="0" indent="0">
              <a:lnSpc>
                <a:spcPct val="120000"/>
              </a:lnSpc>
              <a:buNone/>
            </a:pPr>
            <a:r>
              <a:rPr lang="en-US" dirty="0"/>
              <a:t>3. </a:t>
            </a:r>
            <a:r>
              <a:rPr lang="en-US" b="1" dirty="0"/>
              <a:t>Means-End Relationship</a:t>
            </a:r>
            <a:r>
              <a:rPr lang="en-US" dirty="0"/>
              <a:t>: Intentions are closely intertwined with the means-end relationship. People act in ways they believe will lead to the attainment of their desired ends or objectives. Praxeology delves into the process by which individuals select from available means to realize their intended goals.</a:t>
            </a:r>
          </a:p>
          <a:p>
            <a:pPr marL="0" indent="0">
              <a:lnSpc>
                <a:spcPct val="120000"/>
              </a:lnSpc>
              <a:buNone/>
            </a:pPr>
            <a:r>
              <a:rPr lang="en-US" dirty="0"/>
              <a:t>4. </a:t>
            </a:r>
            <a:r>
              <a:rPr lang="en-US" b="1" dirty="0"/>
              <a:t>Predictive and Explanatory Power</a:t>
            </a:r>
            <a:r>
              <a:rPr lang="en-US" dirty="0"/>
              <a:t>: Intention plays a pivotal role in predicting and explaining human behavior. By examining the intentions underpinning actions, Praxeology offers insights into why people make specific choices and how they are likely to behave in the future. This predictive and explanatory capacity proves valuable in various fields, encompassing economics, sociology, and psychology.</a:t>
            </a:r>
          </a:p>
          <a:p>
            <a:endParaRPr lang="en-US" dirty="0"/>
          </a:p>
        </p:txBody>
      </p:sp>
    </p:spTree>
    <p:extLst>
      <p:ext uri="{BB962C8B-B14F-4D97-AF65-F5344CB8AC3E}">
        <p14:creationId xmlns:p14="http://schemas.microsoft.com/office/powerpoint/2010/main" val="1720956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7AF20-4687-54A1-7894-E984870EED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784BDA-8A3F-D7EA-8C04-8BBF1C4B188B}"/>
              </a:ext>
            </a:extLst>
          </p:cNvPr>
          <p:cNvSpPr>
            <a:spLocks noGrp="1"/>
          </p:cNvSpPr>
          <p:nvPr>
            <p:ph type="title"/>
          </p:nvPr>
        </p:nvSpPr>
        <p:spPr/>
        <p:txBody>
          <a:bodyPr/>
          <a:lstStyle/>
          <a:p>
            <a:r>
              <a:rPr lang="en-US" dirty="0"/>
              <a:t>Importance of intention in Praxeology</a:t>
            </a:r>
          </a:p>
        </p:txBody>
      </p:sp>
      <p:sp>
        <p:nvSpPr>
          <p:cNvPr id="3" name="Content Placeholder 2">
            <a:extLst>
              <a:ext uri="{FF2B5EF4-FFF2-40B4-BE49-F238E27FC236}">
                <a16:creationId xmlns:a16="http://schemas.microsoft.com/office/drawing/2014/main" id="{557D85A2-6850-5004-1C41-E702F15D93E6}"/>
              </a:ext>
            </a:extLst>
          </p:cNvPr>
          <p:cNvSpPr>
            <a:spLocks noGrp="1"/>
          </p:cNvSpPr>
          <p:nvPr>
            <p:ph idx="1"/>
          </p:nvPr>
        </p:nvSpPr>
        <p:spPr/>
        <p:txBody>
          <a:bodyPr>
            <a:normAutofit fontScale="92500" lnSpcReduction="10000"/>
          </a:bodyPr>
          <a:lstStyle/>
          <a:p>
            <a:pPr marL="0" indent="0">
              <a:lnSpc>
                <a:spcPct val="110000"/>
              </a:lnSpc>
              <a:buNone/>
            </a:pPr>
            <a:r>
              <a:rPr lang="en-US" dirty="0"/>
              <a:t>5. </a:t>
            </a:r>
            <a:r>
              <a:rPr lang="en-US" b="1" dirty="0"/>
              <a:t>Decision-Making and Planning</a:t>
            </a:r>
            <a:r>
              <a:rPr lang="en-US" dirty="0"/>
              <a:t>: Intention holds a central position in decision-making and planning processes. Individuals set goals and formulate plans, all rooted in their intentions. Praxeology helps us comprehend how people allocate their resources and make choices in pursuit of their intended outcomes.</a:t>
            </a:r>
          </a:p>
          <a:p>
            <a:pPr>
              <a:lnSpc>
                <a:spcPct val="110000"/>
              </a:lnSpc>
            </a:pPr>
            <a:endParaRPr lang="en-US" dirty="0"/>
          </a:p>
          <a:p>
            <a:pPr marL="0" indent="0">
              <a:lnSpc>
                <a:spcPct val="110000"/>
              </a:lnSpc>
              <a:buNone/>
            </a:pPr>
            <a:r>
              <a:rPr lang="en-US"/>
              <a:t>6. </a:t>
            </a:r>
            <a:r>
              <a:rPr lang="en-US" b="1" dirty="0"/>
              <a:t>Individual Autonomy</a:t>
            </a:r>
            <a:r>
              <a:rPr lang="en-US" dirty="0"/>
              <a:t>: Recognizing the significance of intention underscores the autonomy and agency of individuals. Praxeology respects the notion that people possess the capacity to make purposeful choices, and their actions are not mere consequences of external forces.</a:t>
            </a:r>
          </a:p>
          <a:p>
            <a:endParaRPr lang="en-US" dirty="0"/>
          </a:p>
          <a:p>
            <a:endParaRPr lang="en-US" dirty="0"/>
          </a:p>
        </p:txBody>
      </p:sp>
    </p:spTree>
    <p:extLst>
      <p:ext uri="{BB962C8B-B14F-4D97-AF65-F5344CB8AC3E}">
        <p14:creationId xmlns:p14="http://schemas.microsoft.com/office/powerpoint/2010/main" val="640957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61811CDD-A80D-41A2-CFD5-E54F584DC4C5}"/>
              </a:ext>
            </a:extLst>
          </p:cNvPr>
          <p:cNvSpPr>
            <a:spLocks/>
          </p:cNvSpPr>
          <p:nvPr/>
        </p:nvSpPr>
        <p:spPr bwMode="auto">
          <a:xfrm>
            <a:off x="1981200" y="585788"/>
            <a:ext cx="8229600" cy="59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gn="ctr">
              <a:spcBef>
                <a:spcPct val="0"/>
              </a:spcBef>
              <a:buFontTx/>
              <a:buNone/>
            </a:pPr>
            <a:r>
              <a:rPr lang="en-GB" altLang="en-US" sz="4400" b="1" dirty="0"/>
              <a:t>Integrating theories</a:t>
            </a:r>
            <a:endParaRPr lang="en-GB" altLang="en-US" sz="4400" dirty="0"/>
          </a:p>
        </p:txBody>
      </p:sp>
      <p:sp>
        <p:nvSpPr>
          <p:cNvPr id="4100" name="Rectangle 1029">
            <a:extLst>
              <a:ext uri="{FF2B5EF4-FFF2-40B4-BE49-F238E27FC236}">
                <a16:creationId xmlns:a16="http://schemas.microsoft.com/office/drawing/2014/main" id="{EA0C7588-D96B-A76F-B424-1ABF052A8386}"/>
              </a:ext>
            </a:extLst>
          </p:cNvPr>
          <p:cNvSpPr>
            <a:spLocks noChangeArrowheads="1"/>
          </p:cNvSpPr>
          <p:nvPr/>
        </p:nvSpPr>
        <p:spPr bwMode="auto">
          <a:xfrm>
            <a:off x="8693150" y="6389689"/>
            <a:ext cx="17351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US" altLang="en-US" sz="2000">
                <a:solidFill>
                  <a:schemeClr val="bg1"/>
                </a:solidFill>
                <a:latin typeface="Georgia" panose="02040502050405020303" pitchFamily="18" charset="0"/>
              </a:rPr>
              <a:t>edgehill.ac.uk</a:t>
            </a:r>
          </a:p>
        </p:txBody>
      </p:sp>
      <p:sp>
        <p:nvSpPr>
          <p:cNvPr id="4101" name="Content Placeholder 2">
            <a:extLst>
              <a:ext uri="{FF2B5EF4-FFF2-40B4-BE49-F238E27FC236}">
                <a16:creationId xmlns:a16="http://schemas.microsoft.com/office/drawing/2014/main" id="{EFD85EFA-F603-BED3-090E-BE66A0293AFE}"/>
              </a:ext>
            </a:extLst>
          </p:cNvPr>
          <p:cNvSpPr>
            <a:spLocks/>
          </p:cNvSpPr>
          <p:nvPr/>
        </p:nvSpPr>
        <p:spPr bwMode="auto">
          <a:xfrm>
            <a:off x="771524" y="1557338"/>
            <a:ext cx="10787063"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800100" indent="-34290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400" dirty="0"/>
              <a:t>Theories are systems of concepts and ideas that provide an explanation of a trend, development or phenomena</a:t>
            </a:r>
          </a:p>
          <a:p>
            <a:pPr eaLnBrk="1" hangingPunct="1"/>
            <a:r>
              <a:rPr lang="en-GB" altLang="en-US" sz="2400" dirty="0"/>
              <a:t>Theories have underlying propositions and suppositions arising from their ontological underpinnings</a:t>
            </a:r>
          </a:p>
          <a:p>
            <a:pPr eaLnBrk="1" hangingPunct="1"/>
            <a:r>
              <a:rPr lang="en-GB" altLang="en-US" sz="2400" dirty="0"/>
              <a:t>Theories provide both explanations and rationales (or justifications?) for action</a:t>
            </a:r>
          </a:p>
          <a:p>
            <a:pPr eaLnBrk="1" hangingPunct="1"/>
            <a:r>
              <a:rPr lang="en-GB" altLang="en-US" sz="2400" dirty="0"/>
              <a:t>Theories work between tensions and contradictions:</a:t>
            </a:r>
          </a:p>
          <a:p>
            <a:pPr lvl="1" eaLnBrk="1" hangingPunct="1">
              <a:buFontTx/>
              <a:buChar char="•"/>
            </a:pPr>
            <a:r>
              <a:rPr lang="en-GB" altLang="en-US" sz="2400" dirty="0"/>
              <a:t>Abstractions and concrete analyses</a:t>
            </a:r>
          </a:p>
          <a:p>
            <a:pPr lvl="1" eaLnBrk="1" hangingPunct="1">
              <a:buFontTx/>
              <a:buChar char="•"/>
            </a:pPr>
            <a:r>
              <a:rPr lang="en-GB" altLang="en-US" sz="2400" dirty="0"/>
              <a:t>Macro-micro</a:t>
            </a:r>
          </a:p>
          <a:p>
            <a:pPr lvl="1" eaLnBrk="1" hangingPunct="1">
              <a:buFontTx/>
              <a:buChar char="•"/>
            </a:pPr>
            <a:r>
              <a:rPr lang="en-GB" altLang="en-US" sz="2400" dirty="0"/>
              <a:t>Science and ideology</a:t>
            </a:r>
          </a:p>
          <a:p>
            <a:pPr lvl="1" eaLnBrk="1" hangingPunct="1">
              <a:buFontTx/>
              <a:buChar char="•"/>
            </a:pPr>
            <a:r>
              <a:rPr lang="en-GB" altLang="en-US" sz="2400" dirty="0"/>
              <a:t>Mutable yet with persistence</a:t>
            </a:r>
          </a:p>
          <a:p>
            <a:pPr eaLnBrk="1" hangingPunct="1"/>
            <a:endParaRPr lang="en-GB" altLang="en-US" sz="2400" dirty="0"/>
          </a:p>
          <a:p>
            <a:pPr eaLnBrk="1" hangingPunct="1"/>
            <a:endParaRPr lang="en-GB"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7A7A6FB3-9600-3A4A-871C-35F4A4E2BFDE}"/>
              </a:ext>
            </a:extLst>
          </p:cNvPr>
          <p:cNvSpPr>
            <a:spLocks/>
          </p:cNvSpPr>
          <p:nvPr/>
        </p:nvSpPr>
        <p:spPr bwMode="auto">
          <a:xfrm>
            <a:off x="1981200" y="390525"/>
            <a:ext cx="8229600" cy="59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4400" b="1" i="1" dirty="0"/>
              <a:t>Theories</a:t>
            </a:r>
            <a:endParaRPr lang="en-GB" altLang="en-US" sz="4400" dirty="0">
              <a:solidFill>
                <a:schemeClr val="tx2"/>
              </a:solidFill>
            </a:endParaRPr>
          </a:p>
        </p:txBody>
      </p:sp>
      <p:sp>
        <p:nvSpPr>
          <p:cNvPr id="5126" name="Oval 4">
            <a:extLst>
              <a:ext uri="{FF2B5EF4-FFF2-40B4-BE49-F238E27FC236}">
                <a16:creationId xmlns:a16="http://schemas.microsoft.com/office/drawing/2014/main" id="{37B46B7E-B3F0-8015-BD0E-81D4BDD3ED14}"/>
              </a:ext>
            </a:extLst>
          </p:cNvPr>
          <p:cNvSpPr>
            <a:spLocks noChangeArrowheads="1"/>
          </p:cNvSpPr>
          <p:nvPr/>
        </p:nvSpPr>
        <p:spPr bwMode="auto">
          <a:xfrm>
            <a:off x="1919288" y="1844675"/>
            <a:ext cx="1905000" cy="18288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endParaRPr lang="en-US" altLang="en-US" sz="2400"/>
          </a:p>
        </p:txBody>
      </p:sp>
      <p:sp>
        <p:nvSpPr>
          <p:cNvPr id="5127" name="Oval 7">
            <a:extLst>
              <a:ext uri="{FF2B5EF4-FFF2-40B4-BE49-F238E27FC236}">
                <a16:creationId xmlns:a16="http://schemas.microsoft.com/office/drawing/2014/main" id="{F5F3636C-21C9-421B-783A-927D4CED68DF}"/>
              </a:ext>
            </a:extLst>
          </p:cNvPr>
          <p:cNvSpPr>
            <a:spLocks noChangeArrowheads="1"/>
          </p:cNvSpPr>
          <p:nvPr/>
        </p:nvSpPr>
        <p:spPr bwMode="auto">
          <a:xfrm>
            <a:off x="1992313" y="2997200"/>
            <a:ext cx="1905000" cy="18288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endParaRPr lang="en-US" altLang="en-US" sz="2400"/>
          </a:p>
        </p:txBody>
      </p:sp>
      <p:sp>
        <p:nvSpPr>
          <p:cNvPr id="5128" name="Oval 6">
            <a:extLst>
              <a:ext uri="{FF2B5EF4-FFF2-40B4-BE49-F238E27FC236}">
                <a16:creationId xmlns:a16="http://schemas.microsoft.com/office/drawing/2014/main" id="{AF358E47-8F32-585F-0308-077AA1B4F4E8}"/>
              </a:ext>
            </a:extLst>
          </p:cNvPr>
          <p:cNvSpPr>
            <a:spLocks noChangeArrowheads="1"/>
          </p:cNvSpPr>
          <p:nvPr/>
        </p:nvSpPr>
        <p:spPr bwMode="auto">
          <a:xfrm>
            <a:off x="3071813" y="2420938"/>
            <a:ext cx="1905000" cy="18288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endParaRPr lang="en-US" altLang="en-US" sz="2400"/>
          </a:p>
        </p:txBody>
      </p:sp>
      <p:sp>
        <p:nvSpPr>
          <p:cNvPr id="5129" name="Text Box 8">
            <a:extLst>
              <a:ext uri="{FF2B5EF4-FFF2-40B4-BE49-F238E27FC236}">
                <a16:creationId xmlns:a16="http://schemas.microsoft.com/office/drawing/2014/main" id="{555598AD-6556-2406-2369-C510BCA11670}"/>
              </a:ext>
            </a:extLst>
          </p:cNvPr>
          <p:cNvSpPr txBox="1">
            <a:spLocks noChangeArrowheads="1"/>
          </p:cNvSpPr>
          <p:nvPr/>
        </p:nvSpPr>
        <p:spPr bwMode="auto">
          <a:xfrm>
            <a:off x="2063750" y="2492375"/>
            <a:ext cx="86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50000"/>
              </a:spcBef>
              <a:buFontTx/>
              <a:buNone/>
            </a:pPr>
            <a:r>
              <a:rPr lang="en-GB" altLang="en-US" sz="2400"/>
              <a:t>Data</a:t>
            </a:r>
          </a:p>
        </p:txBody>
      </p:sp>
      <p:sp>
        <p:nvSpPr>
          <p:cNvPr id="5130" name="Text Box 10">
            <a:extLst>
              <a:ext uri="{FF2B5EF4-FFF2-40B4-BE49-F238E27FC236}">
                <a16:creationId xmlns:a16="http://schemas.microsoft.com/office/drawing/2014/main" id="{CE3DA702-6F2F-E3D1-246A-C8A1D3B31218}"/>
              </a:ext>
            </a:extLst>
          </p:cNvPr>
          <p:cNvSpPr txBox="1">
            <a:spLocks noChangeArrowheads="1"/>
          </p:cNvSpPr>
          <p:nvPr/>
        </p:nvSpPr>
        <p:spPr bwMode="auto">
          <a:xfrm>
            <a:off x="3792538" y="3429000"/>
            <a:ext cx="1143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50000"/>
              </a:spcBef>
              <a:buFontTx/>
              <a:buNone/>
            </a:pPr>
            <a:r>
              <a:rPr lang="en-GB" altLang="en-US" sz="2400"/>
              <a:t>Values</a:t>
            </a:r>
          </a:p>
        </p:txBody>
      </p:sp>
      <p:sp>
        <p:nvSpPr>
          <p:cNvPr id="5131" name="Text Box 9">
            <a:extLst>
              <a:ext uri="{FF2B5EF4-FFF2-40B4-BE49-F238E27FC236}">
                <a16:creationId xmlns:a16="http://schemas.microsoft.com/office/drawing/2014/main" id="{8A0BD8CD-BD94-FDD1-251A-3133EC00C45D}"/>
              </a:ext>
            </a:extLst>
          </p:cNvPr>
          <p:cNvSpPr txBox="1">
            <a:spLocks noChangeArrowheads="1"/>
          </p:cNvSpPr>
          <p:nvPr/>
        </p:nvSpPr>
        <p:spPr bwMode="auto">
          <a:xfrm>
            <a:off x="2063750" y="38608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50000"/>
              </a:spcBef>
              <a:buFontTx/>
              <a:buNone/>
            </a:pPr>
            <a:r>
              <a:rPr lang="en-GB" altLang="en-US" sz="2400"/>
              <a:t>Theory</a:t>
            </a:r>
          </a:p>
        </p:txBody>
      </p:sp>
      <p:sp>
        <p:nvSpPr>
          <p:cNvPr id="5132" name="Line 21">
            <a:extLst>
              <a:ext uri="{FF2B5EF4-FFF2-40B4-BE49-F238E27FC236}">
                <a16:creationId xmlns:a16="http://schemas.microsoft.com/office/drawing/2014/main" id="{1E24668E-9CE5-D889-1A03-3D54A37C18EB}"/>
              </a:ext>
            </a:extLst>
          </p:cNvPr>
          <p:cNvSpPr>
            <a:spLocks noChangeShapeType="1"/>
          </p:cNvSpPr>
          <p:nvPr/>
        </p:nvSpPr>
        <p:spPr bwMode="auto">
          <a:xfrm>
            <a:off x="3287714" y="3284538"/>
            <a:ext cx="2016125" cy="0"/>
          </a:xfrm>
          <a:prstGeom prst="line">
            <a:avLst/>
          </a:prstGeom>
          <a:noFill/>
          <a:ln w="76200">
            <a:solidFill>
              <a:schemeClr val="tx1"/>
            </a:solidFill>
            <a:round/>
            <a:headEnd type="diamond"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5133" name="Text Box 22">
            <a:extLst>
              <a:ext uri="{FF2B5EF4-FFF2-40B4-BE49-F238E27FC236}">
                <a16:creationId xmlns:a16="http://schemas.microsoft.com/office/drawing/2014/main" id="{FDD293F2-09F6-C2FF-DA61-28678CCE344E}"/>
              </a:ext>
            </a:extLst>
          </p:cNvPr>
          <p:cNvSpPr txBox="1">
            <a:spLocks noChangeArrowheads="1"/>
          </p:cNvSpPr>
          <p:nvPr/>
        </p:nvSpPr>
        <p:spPr bwMode="auto">
          <a:xfrm>
            <a:off x="5375275" y="3141663"/>
            <a:ext cx="2362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50000"/>
              </a:spcBef>
              <a:buFontTx/>
              <a:buNone/>
            </a:pPr>
            <a:r>
              <a:rPr lang="en-GB" altLang="en-US" sz="2400"/>
              <a:t>Explanations</a:t>
            </a:r>
          </a:p>
        </p:txBody>
      </p:sp>
      <p:sp>
        <p:nvSpPr>
          <p:cNvPr id="5134" name="Line 21">
            <a:extLst>
              <a:ext uri="{FF2B5EF4-FFF2-40B4-BE49-F238E27FC236}">
                <a16:creationId xmlns:a16="http://schemas.microsoft.com/office/drawing/2014/main" id="{D3986AAB-CF9E-4E08-8CB6-7CF6872135B6}"/>
              </a:ext>
            </a:extLst>
          </p:cNvPr>
          <p:cNvSpPr>
            <a:spLocks noChangeShapeType="1"/>
          </p:cNvSpPr>
          <p:nvPr/>
        </p:nvSpPr>
        <p:spPr bwMode="auto">
          <a:xfrm flipV="1">
            <a:off x="7428001" y="2373775"/>
            <a:ext cx="1245303" cy="863600"/>
          </a:xfrm>
          <a:prstGeom prst="line">
            <a:avLst/>
          </a:prstGeom>
          <a:noFill/>
          <a:ln w="76200">
            <a:solidFill>
              <a:schemeClr val="tx1"/>
            </a:solidFill>
            <a:round/>
            <a:headEnd type="diamond"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5135" name="Line 21">
            <a:extLst>
              <a:ext uri="{FF2B5EF4-FFF2-40B4-BE49-F238E27FC236}">
                <a16:creationId xmlns:a16="http://schemas.microsoft.com/office/drawing/2014/main" id="{3698787B-9084-EE09-F156-851989E4C157}"/>
              </a:ext>
            </a:extLst>
          </p:cNvPr>
          <p:cNvSpPr>
            <a:spLocks noChangeShapeType="1"/>
          </p:cNvSpPr>
          <p:nvPr/>
        </p:nvSpPr>
        <p:spPr bwMode="auto">
          <a:xfrm flipH="1">
            <a:off x="7808911" y="3522663"/>
            <a:ext cx="1728787" cy="1512888"/>
          </a:xfrm>
          <a:prstGeom prst="line">
            <a:avLst/>
          </a:prstGeom>
          <a:noFill/>
          <a:ln w="76200">
            <a:solidFill>
              <a:schemeClr val="tx1"/>
            </a:solidFill>
            <a:round/>
            <a:headEnd type="diamond" w="med" len="med"/>
            <a:tailEnd type="triangle" w="med" len="med"/>
          </a:ln>
          <a:extLst>
            <a:ext uri="{909E8E84-426E-40DD-AFC4-6F175D3DCCD1}">
              <a14:hiddenFill xmlns:a14="http://schemas.microsoft.com/office/drawing/2010/main">
                <a:noFill/>
              </a14:hiddenFill>
            </a:ext>
          </a:extLst>
        </p:spPr>
        <p:txBody>
          <a:bodyPr wrap="none" anchor="ctr"/>
          <a:lstStyle/>
          <a:p>
            <a:endParaRPr lang="en-US" dirty="0"/>
          </a:p>
        </p:txBody>
      </p:sp>
      <p:sp>
        <p:nvSpPr>
          <p:cNvPr id="5136" name="Text Box 22">
            <a:extLst>
              <a:ext uri="{FF2B5EF4-FFF2-40B4-BE49-F238E27FC236}">
                <a16:creationId xmlns:a16="http://schemas.microsoft.com/office/drawing/2014/main" id="{B797C4CC-547C-0A1E-94B3-06A6EAF0D960}"/>
              </a:ext>
            </a:extLst>
          </p:cNvPr>
          <p:cNvSpPr txBox="1">
            <a:spLocks noChangeArrowheads="1"/>
          </p:cNvSpPr>
          <p:nvPr/>
        </p:nvSpPr>
        <p:spPr bwMode="auto">
          <a:xfrm>
            <a:off x="8725822" y="1225550"/>
            <a:ext cx="2219325"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50000"/>
              </a:spcBef>
              <a:buFontTx/>
              <a:buNone/>
            </a:pPr>
            <a:r>
              <a:rPr lang="en-GB" altLang="en-US" sz="2400" dirty="0"/>
              <a:t>Revised Theories, Amended Values and Approaches</a:t>
            </a:r>
          </a:p>
        </p:txBody>
      </p:sp>
      <p:sp>
        <p:nvSpPr>
          <p:cNvPr id="5137" name="Text Box 22">
            <a:extLst>
              <a:ext uri="{FF2B5EF4-FFF2-40B4-BE49-F238E27FC236}">
                <a16:creationId xmlns:a16="http://schemas.microsoft.com/office/drawing/2014/main" id="{07EAA92F-DF0B-3423-6724-4FE3D8B67A81}"/>
              </a:ext>
            </a:extLst>
          </p:cNvPr>
          <p:cNvSpPr txBox="1">
            <a:spLocks noChangeArrowheads="1"/>
          </p:cNvSpPr>
          <p:nvPr/>
        </p:nvSpPr>
        <p:spPr bwMode="auto">
          <a:xfrm>
            <a:off x="4383090" y="4520658"/>
            <a:ext cx="3744913"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50000"/>
              </a:spcBef>
              <a:buFontTx/>
              <a:buNone/>
            </a:pPr>
            <a:r>
              <a:rPr lang="en-GB" altLang="en-US" sz="2400" dirty="0"/>
              <a:t>Theories tend to be both constituted in and constitutive of traditions of theories and against alternate traditions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71B20EDB-A320-8576-B889-BFAFD4737F0C}"/>
              </a:ext>
            </a:extLst>
          </p:cNvPr>
          <p:cNvSpPr>
            <a:spLocks/>
          </p:cNvSpPr>
          <p:nvPr/>
        </p:nvSpPr>
        <p:spPr bwMode="auto">
          <a:xfrm>
            <a:off x="1976438" y="815975"/>
            <a:ext cx="8229600" cy="59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3600" b="1" i="1" dirty="0"/>
              <a:t>What must you prove theories do?</a:t>
            </a:r>
            <a:endParaRPr lang="en-GB" altLang="en-US" sz="3600" dirty="0">
              <a:solidFill>
                <a:schemeClr val="tx2"/>
              </a:solidFill>
            </a:endParaRPr>
          </a:p>
        </p:txBody>
      </p:sp>
      <p:sp>
        <p:nvSpPr>
          <p:cNvPr id="6148" name="Rectangle 1029">
            <a:extLst>
              <a:ext uri="{FF2B5EF4-FFF2-40B4-BE49-F238E27FC236}">
                <a16:creationId xmlns:a16="http://schemas.microsoft.com/office/drawing/2014/main" id="{BFA1037C-777F-70C3-4968-C9C032B7FCCA}"/>
              </a:ext>
            </a:extLst>
          </p:cNvPr>
          <p:cNvSpPr>
            <a:spLocks noChangeArrowheads="1"/>
          </p:cNvSpPr>
          <p:nvPr/>
        </p:nvSpPr>
        <p:spPr bwMode="auto">
          <a:xfrm>
            <a:off x="8693150" y="6389689"/>
            <a:ext cx="17351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US" altLang="en-US" sz="2000">
                <a:solidFill>
                  <a:schemeClr val="bg1"/>
                </a:solidFill>
                <a:latin typeface="Georgia" panose="02040502050405020303" pitchFamily="18" charset="0"/>
              </a:rPr>
              <a:t>edgehill.ac.uk</a:t>
            </a:r>
          </a:p>
        </p:txBody>
      </p:sp>
      <p:sp>
        <p:nvSpPr>
          <p:cNvPr id="6150" name="Content Placeholder 2">
            <a:extLst>
              <a:ext uri="{FF2B5EF4-FFF2-40B4-BE49-F238E27FC236}">
                <a16:creationId xmlns:a16="http://schemas.microsoft.com/office/drawing/2014/main" id="{C981F18D-82BA-12FC-0525-5A3A9CAC60B0}"/>
              </a:ext>
            </a:extLst>
          </p:cNvPr>
          <p:cNvSpPr>
            <a:spLocks/>
          </p:cNvSpPr>
          <p:nvPr/>
        </p:nvSpPr>
        <p:spPr bwMode="auto">
          <a:xfrm>
            <a:off x="661988" y="1722439"/>
            <a:ext cx="10858500"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400" dirty="0"/>
              <a:t>Provide a basis for classification and distinction</a:t>
            </a:r>
          </a:p>
          <a:p>
            <a:pPr eaLnBrk="1" hangingPunct="1"/>
            <a:r>
              <a:rPr lang="en-GB" altLang="en-US" sz="2400" dirty="0"/>
              <a:t>Makes attributions of significance</a:t>
            </a:r>
          </a:p>
          <a:p>
            <a:pPr eaLnBrk="1" hangingPunct="1"/>
            <a:r>
              <a:rPr lang="en-GB" altLang="en-US" sz="2400" dirty="0"/>
              <a:t>Provide a framework for statements of causality and relationality – explanatory power</a:t>
            </a:r>
          </a:p>
          <a:p>
            <a:pPr eaLnBrk="1" hangingPunct="1"/>
            <a:r>
              <a:rPr lang="en-GB" altLang="en-US" sz="2400" dirty="0"/>
              <a:t>Have a predictive capacity</a:t>
            </a:r>
          </a:p>
          <a:p>
            <a:pPr eaLnBrk="1" hangingPunct="1"/>
            <a:r>
              <a:rPr lang="en-GB" altLang="en-US" sz="2400" dirty="0"/>
              <a:t>Have both normative and analytic elements</a:t>
            </a:r>
          </a:p>
          <a:p>
            <a:pPr eaLnBrk="1" hangingPunct="1"/>
            <a:r>
              <a:rPr lang="en-GB" altLang="en-US" sz="2400" dirty="0"/>
              <a:t>Are praxeological – have a relationship to practice</a:t>
            </a:r>
          </a:p>
          <a:p>
            <a:pPr eaLnBrk="1" hangingPunct="1"/>
            <a:r>
              <a:rPr lang="en-GB" altLang="en-US" sz="2400" dirty="0"/>
              <a:t>Work paradigmatically within and beyond traditions</a:t>
            </a:r>
          </a:p>
          <a:p>
            <a:pPr eaLnBrk="1" hangingPunct="1"/>
            <a:r>
              <a:rPr lang="en-GB" altLang="en-US" sz="2400" dirty="0"/>
              <a:t>They can be tested by comparison to other theories (adjacent and opposing) and empirical testing</a:t>
            </a:r>
          </a:p>
          <a:p>
            <a:pPr eaLnBrk="1" hangingPunct="1"/>
            <a:endParaRPr lang="en-GB" alt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5E2C2-71F6-BEAA-268A-B66BE7E585FF}"/>
              </a:ext>
            </a:extLst>
          </p:cNvPr>
          <p:cNvSpPr>
            <a:spLocks noGrp="1"/>
          </p:cNvSpPr>
          <p:nvPr>
            <p:ph type="title"/>
          </p:nvPr>
        </p:nvSpPr>
        <p:spPr/>
        <p:txBody>
          <a:bodyPr/>
          <a:lstStyle/>
          <a:p>
            <a:r>
              <a:rPr lang="en-GB" b="0" i="0" dirty="0">
                <a:solidFill>
                  <a:srgbClr val="333333"/>
                </a:solidFill>
                <a:effectLst/>
                <a:latin typeface="Tahoma" panose="020B0604030504040204" pitchFamily="34" charset="0"/>
              </a:rPr>
              <a:t>What is Praxeology</a:t>
            </a:r>
            <a:br>
              <a:rPr lang="en-GB" b="0" i="0" dirty="0">
                <a:solidFill>
                  <a:srgbClr val="333333"/>
                </a:solidFill>
                <a:effectLst/>
                <a:latin typeface="Tahoma" panose="020B0604030504040204" pitchFamily="34" charset="0"/>
              </a:rPr>
            </a:br>
            <a:endParaRPr lang="en-US" dirty="0"/>
          </a:p>
        </p:txBody>
      </p:sp>
      <p:sp>
        <p:nvSpPr>
          <p:cNvPr id="3" name="Content Placeholder 2">
            <a:extLst>
              <a:ext uri="{FF2B5EF4-FFF2-40B4-BE49-F238E27FC236}">
                <a16:creationId xmlns:a16="http://schemas.microsoft.com/office/drawing/2014/main" id="{C31EDD6F-9DA8-5DE4-4B65-38D583BCAE53}"/>
              </a:ext>
            </a:extLst>
          </p:cNvPr>
          <p:cNvSpPr>
            <a:spLocks noGrp="1"/>
          </p:cNvSpPr>
          <p:nvPr>
            <p:ph idx="1"/>
          </p:nvPr>
        </p:nvSpPr>
        <p:spPr>
          <a:xfrm>
            <a:off x="636608" y="1690688"/>
            <a:ext cx="10717192" cy="4486275"/>
          </a:xfrm>
        </p:spPr>
        <p:txBody>
          <a:bodyPr>
            <a:normAutofit fontScale="92500" lnSpcReduction="10000"/>
          </a:bodyPr>
          <a:lstStyle/>
          <a:p>
            <a:pPr marL="0" indent="0">
              <a:lnSpc>
                <a:spcPct val="110000"/>
              </a:lnSpc>
              <a:buNone/>
            </a:pPr>
            <a:r>
              <a:rPr lang="en-GB" b="0" i="0" dirty="0">
                <a:solidFill>
                  <a:srgbClr val="333333"/>
                </a:solidFill>
                <a:effectLst/>
                <a:latin typeface="Arial" panose="020B0604020202020204" pitchFamily="34" charset="0"/>
              </a:rPr>
              <a:t>The term originated in France in 1890, based on Alfred Victor Espinas’ theory of human action, or techniques used by humans in their purposeful behaviour, study of human act and conduct, purposeful and conscious act. </a:t>
            </a:r>
          </a:p>
          <a:p>
            <a:pPr marL="0" indent="0">
              <a:lnSpc>
                <a:spcPct val="110000"/>
              </a:lnSpc>
              <a:buNone/>
            </a:pPr>
            <a:r>
              <a:rPr lang="en-GB" b="0" i="0" dirty="0">
                <a:solidFill>
                  <a:srgbClr val="333333"/>
                </a:solidFill>
                <a:effectLst/>
                <a:latin typeface="Arial" panose="020B0604020202020204" pitchFamily="34" charset="0"/>
              </a:rPr>
              <a:t>According to Ludwig von Mises, praxeology is the science of human action. </a:t>
            </a:r>
          </a:p>
          <a:p>
            <a:pPr marL="0" indent="0">
              <a:lnSpc>
                <a:spcPct val="110000"/>
              </a:lnSpc>
              <a:buNone/>
            </a:pPr>
            <a:r>
              <a:rPr lang="en-GB" b="0" i="0" dirty="0">
                <a:solidFill>
                  <a:srgbClr val="333333"/>
                </a:solidFill>
                <a:effectLst/>
                <a:latin typeface="Arial" panose="020B0604020202020204" pitchFamily="34" charset="0"/>
              </a:rPr>
              <a:t>The specific method of praxeology he calls for is the method of imaginary constructions. An imaginary construction is a conceptual image of a sequence of events logically evolved from the elements of action employed in its formation.</a:t>
            </a:r>
            <a:endParaRPr lang="en-US" dirty="0"/>
          </a:p>
        </p:txBody>
      </p:sp>
    </p:spTree>
    <p:extLst>
      <p:ext uri="{BB962C8B-B14F-4D97-AF65-F5344CB8AC3E}">
        <p14:creationId xmlns:p14="http://schemas.microsoft.com/office/powerpoint/2010/main" val="1092581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E4F032AA-595E-FCB4-84DE-B80899B0A7A9}"/>
              </a:ext>
            </a:extLst>
          </p:cNvPr>
          <p:cNvSpPr>
            <a:spLocks/>
          </p:cNvSpPr>
          <p:nvPr/>
        </p:nvSpPr>
        <p:spPr bwMode="auto">
          <a:xfrm>
            <a:off x="1976438" y="815975"/>
            <a:ext cx="8229600" cy="66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4000" b="1" i="1"/>
              <a:t>The Role of Theory in Research</a:t>
            </a:r>
            <a:endParaRPr lang="en-GB" altLang="en-US" sz="4000">
              <a:solidFill>
                <a:schemeClr val="tx2"/>
              </a:solidFill>
            </a:endParaRPr>
          </a:p>
        </p:txBody>
      </p:sp>
      <p:sp>
        <p:nvSpPr>
          <p:cNvPr id="7172" name="Rectangle 1029">
            <a:extLst>
              <a:ext uri="{FF2B5EF4-FFF2-40B4-BE49-F238E27FC236}">
                <a16:creationId xmlns:a16="http://schemas.microsoft.com/office/drawing/2014/main" id="{FAD8A3CF-52E0-40A1-B56F-C7A03BFE7BEE}"/>
              </a:ext>
            </a:extLst>
          </p:cNvPr>
          <p:cNvSpPr>
            <a:spLocks noChangeArrowheads="1"/>
          </p:cNvSpPr>
          <p:nvPr/>
        </p:nvSpPr>
        <p:spPr bwMode="auto">
          <a:xfrm>
            <a:off x="8693150" y="6389689"/>
            <a:ext cx="17351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FontTx/>
              <a:buNone/>
            </a:pPr>
            <a:r>
              <a:rPr lang="en-US" altLang="en-US" sz="2000">
                <a:solidFill>
                  <a:schemeClr val="bg1"/>
                </a:solidFill>
                <a:latin typeface="Georgia" panose="02040502050405020303" pitchFamily="18" charset="0"/>
              </a:rPr>
              <a:t>edgehill.ac.uk</a:t>
            </a:r>
          </a:p>
        </p:txBody>
      </p:sp>
      <p:sp>
        <p:nvSpPr>
          <p:cNvPr id="7173" name="Content Placeholder 2">
            <a:extLst>
              <a:ext uri="{FF2B5EF4-FFF2-40B4-BE49-F238E27FC236}">
                <a16:creationId xmlns:a16="http://schemas.microsoft.com/office/drawing/2014/main" id="{A3E449FF-4DDE-7793-244F-EF7F38751172}"/>
              </a:ext>
            </a:extLst>
          </p:cNvPr>
          <p:cNvSpPr>
            <a:spLocks/>
          </p:cNvSpPr>
          <p:nvPr/>
        </p:nvSpPr>
        <p:spPr bwMode="auto">
          <a:xfrm>
            <a:off x="567159" y="1908176"/>
            <a:ext cx="10660283"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365125">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pPr>
            <a:r>
              <a:rPr lang="en-GB" altLang="en-US" sz="2000" dirty="0"/>
              <a:t>Theory engages implicitly or explicitly throughout the research process – different degrees of impact dependent on your theoretical and value positions</a:t>
            </a:r>
          </a:p>
          <a:p>
            <a:pPr>
              <a:spcBef>
                <a:spcPct val="0"/>
              </a:spcBef>
            </a:pPr>
            <a:r>
              <a:rPr lang="en-GB" altLang="en-US" sz="2000" dirty="0"/>
              <a:t>Research can be heavily or lightly theoretically informed </a:t>
            </a:r>
          </a:p>
          <a:p>
            <a:pPr>
              <a:spcBef>
                <a:spcPct val="0"/>
              </a:spcBef>
            </a:pPr>
            <a:r>
              <a:rPr lang="en-GB" altLang="en-US" sz="2000" dirty="0"/>
              <a:t>It is necessary to recognise prior theoretical dispositions or theoretically informed presumptions that arise from your research knowledge and experience thus far</a:t>
            </a:r>
          </a:p>
          <a:p>
            <a:pPr>
              <a:spcBef>
                <a:spcPct val="0"/>
              </a:spcBef>
            </a:pPr>
            <a:r>
              <a:rPr lang="en-GB" altLang="en-US" sz="2000" dirty="0"/>
              <a:t>Theory influences your research questions and decisions about design and methodology are in part a consequence of theoretical positions</a:t>
            </a:r>
          </a:p>
          <a:p>
            <a:pPr>
              <a:spcBef>
                <a:spcPct val="0"/>
              </a:spcBef>
            </a:pPr>
            <a:r>
              <a:rPr lang="en-GB" altLang="en-US" sz="2000" dirty="0"/>
              <a:t>Theory Influences your research evaluation, which will, equally be informed by your theoretical position</a:t>
            </a:r>
          </a:p>
          <a:p>
            <a:pPr>
              <a:spcBef>
                <a:spcPct val="0"/>
              </a:spcBef>
            </a:pPr>
            <a:r>
              <a:rPr lang="en-GB" altLang="en-US" sz="2000" dirty="0"/>
              <a:t>Your research stands within and </a:t>
            </a:r>
            <a:r>
              <a:rPr lang="en-GB" altLang="en-US" sz="2000" dirty="0" err="1"/>
              <a:t>outwith</a:t>
            </a:r>
            <a:r>
              <a:rPr lang="en-GB" altLang="en-US" sz="2000" dirty="0"/>
              <a:t> theoretical paradigms</a:t>
            </a:r>
          </a:p>
          <a:p>
            <a:pPr>
              <a:spcBef>
                <a:spcPct val="0"/>
              </a:spcBef>
            </a:pPr>
            <a:r>
              <a:rPr lang="en-GB" altLang="en-US" sz="2000" dirty="0"/>
              <a:t>Theory frames and provides interpretative structure – the basis for explanations and arguments</a:t>
            </a:r>
          </a:p>
          <a:p>
            <a:pPr>
              <a:spcBef>
                <a:spcPct val="0"/>
              </a:spcBef>
            </a:pPr>
            <a:r>
              <a:rPr lang="en-GB" altLang="en-US" sz="2000" dirty="0"/>
              <a:t>Theory has a circular relationship with research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3F2F400E-9052-4360-37FA-6F7ED36E1996}"/>
              </a:ext>
            </a:extLst>
          </p:cNvPr>
          <p:cNvSpPr>
            <a:spLocks/>
          </p:cNvSpPr>
          <p:nvPr/>
        </p:nvSpPr>
        <p:spPr bwMode="auto">
          <a:xfrm>
            <a:off x="1976438" y="815975"/>
            <a:ext cx="8229600" cy="59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0"/>
              </a:spcBef>
              <a:buFontTx/>
              <a:buNone/>
            </a:pPr>
            <a:r>
              <a:rPr lang="en-GB" altLang="en-US" sz="4400" b="1" i="1"/>
              <a:t>Theory and your Research</a:t>
            </a:r>
            <a:endParaRPr lang="en-GB" altLang="en-US" sz="4400">
              <a:solidFill>
                <a:schemeClr val="tx2"/>
              </a:solidFill>
            </a:endParaRPr>
          </a:p>
        </p:txBody>
      </p:sp>
      <p:sp>
        <p:nvSpPr>
          <p:cNvPr id="8197" name="Content Placeholder 2">
            <a:extLst>
              <a:ext uri="{FF2B5EF4-FFF2-40B4-BE49-F238E27FC236}">
                <a16:creationId xmlns:a16="http://schemas.microsoft.com/office/drawing/2014/main" id="{6EBCE693-2E1F-120A-9350-4DD3538C0A51}"/>
              </a:ext>
            </a:extLst>
          </p:cNvPr>
          <p:cNvSpPr>
            <a:spLocks/>
          </p:cNvSpPr>
          <p:nvPr/>
        </p:nvSpPr>
        <p:spPr bwMode="auto">
          <a:xfrm>
            <a:off x="358814" y="2020325"/>
            <a:ext cx="10984375" cy="4679950"/>
          </a:xfrm>
          <a:prstGeom prst="rect">
            <a:avLst/>
          </a:prstGeom>
          <a:noFill/>
          <a:ln w="9525">
            <a:noFill/>
            <a:miter lim="800000"/>
            <a:headEnd/>
            <a:tailEnd/>
          </a:ln>
        </p:spPr>
        <p:txBody>
          <a:bodyPr/>
          <a:lstStyle/>
          <a:p>
            <a:pPr marL="342900" indent="-342900">
              <a:lnSpc>
                <a:spcPct val="150000"/>
              </a:lnSpc>
              <a:spcBef>
                <a:spcPct val="20000"/>
              </a:spcBef>
              <a:defRPr/>
            </a:pPr>
            <a:r>
              <a:rPr lang="en-GB" altLang="en-US" dirty="0">
                <a:latin typeface="Arial" charset="0"/>
                <a:ea typeface="ＭＳ Ｐゴシック" pitchFamily="1" charset="-128"/>
              </a:rPr>
              <a:t>Consider the following questions:</a:t>
            </a:r>
          </a:p>
          <a:p>
            <a:pPr marL="342900" indent="-342900">
              <a:lnSpc>
                <a:spcPct val="150000"/>
              </a:lnSpc>
              <a:spcBef>
                <a:spcPct val="20000"/>
              </a:spcBef>
              <a:defRPr/>
            </a:pPr>
            <a:endParaRPr lang="en-GB" altLang="en-US" dirty="0">
              <a:latin typeface="Arial" charset="0"/>
              <a:ea typeface="ＭＳ Ｐゴシック" pitchFamily="1" charset="-128"/>
            </a:endParaRPr>
          </a:p>
          <a:p>
            <a:pPr marL="457200" indent="-457200">
              <a:lnSpc>
                <a:spcPct val="150000"/>
              </a:lnSpc>
              <a:spcBef>
                <a:spcPct val="20000"/>
              </a:spcBef>
              <a:buFont typeface="+mj-lt"/>
              <a:buAutoNum type="arabicPeriod"/>
              <a:defRPr/>
            </a:pPr>
            <a:r>
              <a:rPr lang="en-GB" altLang="en-US" dirty="0">
                <a:latin typeface="Arial" charset="0"/>
                <a:ea typeface="ＭＳ Ｐゴシック" pitchFamily="1" charset="-128"/>
              </a:rPr>
              <a:t> What theoretical traditions have influenced the framing of your research/research question/problem?</a:t>
            </a:r>
          </a:p>
          <a:p>
            <a:pPr marL="457200" indent="-457200">
              <a:lnSpc>
                <a:spcPct val="150000"/>
              </a:lnSpc>
              <a:spcBef>
                <a:spcPct val="20000"/>
              </a:spcBef>
              <a:buFont typeface="+mj-lt"/>
              <a:buAutoNum type="arabicPeriod"/>
              <a:defRPr/>
            </a:pPr>
            <a:r>
              <a:rPr lang="en-GB" altLang="en-US" dirty="0">
                <a:latin typeface="Arial" charset="0"/>
                <a:ea typeface="ＭＳ Ｐゴシック" pitchFamily="1" charset="-128"/>
              </a:rPr>
              <a:t>What are the main theoretical arguments and disputes in your research area?</a:t>
            </a:r>
          </a:p>
          <a:p>
            <a:pPr marL="457200" indent="-457200">
              <a:lnSpc>
                <a:spcPct val="150000"/>
              </a:lnSpc>
              <a:spcBef>
                <a:spcPct val="20000"/>
              </a:spcBef>
              <a:buFont typeface="+mj-lt"/>
              <a:buAutoNum type="arabicPeriod"/>
              <a:defRPr/>
            </a:pPr>
            <a:r>
              <a:rPr lang="en-GB" altLang="en-US" dirty="0">
                <a:latin typeface="Arial" charset="0"/>
                <a:ea typeface="ＭＳ Ｐゴシック" pitchFamily="1" charset="-128"/>
              </a:rPr>
              <a:t>How has (or how do you anticipate) theory influencing your research methodology/design?</a:t>
            </a:r>
          </a:p>
          <a:p>
            <a:pPr marL="457200" indent="-457200">
              <a:lnSpc>
                <a:spcPct val="150000"/>
              </a:lnSpc>
              <a:spcBef>
                <a:spcPct val="20000"/>
              </a:spcBef>
              <a:buFont typeface="+mj-lt"/>
              <a:buAutoNum type="arabicPeriod"/>
              <a:defRPr/>
            </a:pPr>
            <a:r>
              <a:rPr lang="en-GB" altLang="en-US" dirty="0">
                <a:latin typeface="Arial" charset="0"/>
                <a:ea typeface="ＭＳ Ｐゴシック" pitchFamily="1" charset="-128"/>
              </a:rPr>
              <a:t>How does theory enable critical thinking in relation to your research? </a:t>
            </a:r>
          </a:p>
          <a:p>
            <a:pPr marL="457200" indent="-457200">
              <a:lnSpc>
                <a:spcPct val="150000"/>
              </a:lnSpc>
              <a:spcBef>
                <a:spcPct val="20000"/>
              </a:spcBef>
              <a:buFont typeface="+mj-lt"/>
              <a:buAutoNum type="arabicPeriod"/>
              <a:defRPr/>
            </a:pPr>
            <a:r>
              <a:rPr lang="en-GB" altLang="en-US" dirty="0">
                <a:latin typeface="Arial" charset="0"/>
                <a:ea typeface="ＭＳ Ｐゴシック" pitchFamily="1" charset="-128"/>
              </a:rPr>
              <a:t>What implications does this have for your understanding of  your research?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TotalTime>
  <Words>1607</Words>
  <Application>Microsoft Macintosh PowerPoint</Application>
  <PresentationFormat>Widescreen</PresentationFormat>
  <Paragraphs>106</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Georgia</vt:lpstr>
      <vt:lpstr>Tahoma</vt:lpstr>
      <vt:lpstr>Office Theme</vt:lpstr>
      <vt:lpstr>Professional Doctorate Art &amp; Design </vt:lpstr>
      <vt:lpstr>So far</vt:lpstr>
      <vt:lpstr>Which one is your work </vt:lpstr>
      <vt:lpstr>Research through design (RtD)</vt:lpstr>
      <vt:lpstr>Do you see yourself in the following? </vt:lpstr>
      <vt:lpstr>people, process, and product.</vt:lpstr>
      <vt:lpstr>Praxeology and its application to biomimetics in art and design (as article)</vt:lpstr>
      <vt:lpstr>Praxeology and its application to biomimetics in art and design</vt:lpstr>
      <vt:lpstr>Importance of intention in Praxeology</vt:lpstr>
      <vt:lpstr>Importance of intention in Praxeology</vt:lpstr>
      <vt:lpstr>PowerPoint Presentation</vt:lpstr>
      <vt:lpstr>PowerPoint Presentation</vt:lpstr>
      <vt:lpstr>PowerPoint Presentation</vt:lpstr>
      <vt:lpstr>What is Praxeology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Nexus</dc:title>
  <dc:creator>Timi O'neill</dc:creator>
  <cp:lastModifiedBy>Timi O'neill</cp:lastModifiedBy>
  <cp:revision>7</cp:revision>
  <dcterms:created xsi:type="dcterms:W3CDTF">2024-02-06T10:59:40Z</dcterms:created>
  <dcterms:modified xsi:type="dcterms:W3CDTF">2024-02-06T12:24:05Z</dcterms:modified>
</cp:coreProperties>
</file>