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6"/>
  </p:notesMasterIdLst>
  <p:handoutMasterIdLst>
    <p:handoutMasterId r:id="rId17"/>
  </p:handoutMasterIdLst>
  <p:sldIdLst>
    <p:sldId id="257" r:id="rId5"/>
    <p:sldId id="389" r:id="rId6"/>
    <p:sldId id="384" r:id="rId7"/>
    <p:sldId id="317" r:id="rId8"/>
    <p:sldId id="277" r:id="rId9"/>
    <p:sldId id="278" r:id="rId10"/>
    <p:sldId id="268" r:id="rId11"/>
    <p:sldId id="279" r:id="rId12"/>
    <p:sldId id="270" r:id="rId13"/>
    <p:sldId id="321" r:id="rId14"/>
    <p:sldId id="39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25" autoAdjust="0"/>
  </p:normalViewPr>
  <p:slideViewPr>
    <p:cSldViewPr snapToGrid="0">
      <p:cViewPr varScale="1">
        <p:scale>
          <a:sx n="82" d="100"/>
          <a:sy n="82" d="100"/>
        </p:scale>
        <p:origin x="720" y="7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7/6/2022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7/6/2022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7</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9</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10</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39415781@N06/5325493476"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openxmlformats.org/officeDocument/2006/relationships/hyperlink" Target="https://technofaq.org/posts/2019/05/big-data-analytics-how-beneficial-is-it-for-healthcare/" TargetMode="External"/><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hyperlink" Target="https://www.flickr.com/photos/premierrp/7225557904/"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infirmiers.com/etudiants-en-ifsi/tfe/acte-1-contexte-du-travail-de-recherche-infirmier-dans-la-formation-infirmiere.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flickr.com/photos/gemmerich/8676632854"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pestleanalysis.com/nhs-pestle-analysis/" TargetMode="External"/><Relationship Id="rId1" Type="http://schemas.openxmlformats.org/officeDocument/2006/relationships/slideLayout" Target="../slideLayouts/slideLayout12.xml"/><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326571"/>
            <a:ext cx="3565524" cy="3109878"/>
          </a:xfrm>
        </p:spPr>
        <p:txBody>
          <a:bodyPr anchor="b" anchorCtr="0">
            <a:normAutofit fontScale="90000"/>
          </a:bodyPr>
          <a:lstStyle/>
          <a:p>
            <a:r>
              <a:rPr lang="en-GB"/>
              <a:t>Addressing the problem of staff shortage in Proper Care, UK</a:t>
            </a:r>
            <a:endParaRPr lang="en-US" dirty="0"/>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a:t>Kamil Lenczowski</a:t>
            </a:r>
          </a:p>
          <a:p>
            <a:r>
              <a:rPr lang="en-US"/>
              <a:t> 2120455</a:t>
            </a:r>
            <a:endParaRPr lang="en-US" dirty="0"/>
          </a:p>
        </p:txBody>
      </p:sp>
      <p:pic>
        <p:nvPicPr>
          <p:cNvPr id="4" name="Picture 3">
            <a:extLst>
              <a:ext uri="{FF2B5EF4-FFF2-40B4-BE49-F238E27FC236}">
                <a16:creationId xmlns:a16="http://schemas.microsoft.com/office/drawing/2014/main" id="{113D81BD-A1E4-C281-CA85-02B9699C2077}"/>
              </a:ext>
            </a:extLst>
          </p:cNvPr>
          <p:cNvPicPr>
            <a:picLocks noChangeAspect="1"/>
          </p:cNvPicPr>
          <p:nvPr/>
        </p:nvPicPr>
        <p:blipFill>
          <a:blip r:embed="rId4"/>
          <a:stretch>
            <a:fillRect/>
          </a:stretch>
        </p:blipFill>
        <p:spPr>
          <a:xfrm>
            <a:off x="0" y="0"/>
            <a:ext cx="7452360" cy="6781800"/>
          </a:xfrm>
          <a:prstGeom prst="rect">
            <a:avLst/>
          </a:prstGeom>
        </p:spPr>
      </p:pic>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99114" y="-1449384"/>
            <a:ext cx="3565524" cy="1997855"/>
          </a:xfrm>
        </p:spPr>
        <p:txBody>
          <a:bodyPr/>
          <a:lstStyle/>
          <a:p>
            <a:r>
              <a:rPr lang="en-US" sz="1400" dirty="0">
                <a:latin typeface="Arial" panose="020B0604020202020204" pitchFamily="34" charset="0"/>
                <a:cs typeface="Arial" panose="020B0604020202020204" pitchFamily="34" charset="0"/>
              </a:rPr>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737475" y="256398"/>
            <a:ext cx="3565525" cy="5873750"/>
          </a:xfrm>
        </p:spPr>
        <p:txBody>
          <a:bodyPr/>
          <a:lstStyle/>
          <a:p>
            <a:endParaRPr lang="en-US" sz="1200" b="1" u="sng" dirty="0">
              <a:solidFill>
                <a:srgbClr val="FF0000">
                  <a:alpha val="60000"/>
                </a:srgbClr>
              </a:solidFill>
            </a:endParaRPr>
          </a:p>
          <a:p>
            <a:pPr>
              <a:buFont typeface="+mj-lt"/>
              <a:buAutoNum type="arabicPeriod"/>
            </a:pPr>
            <a:r>
              <a:rPr lang="en-US" sz="1600" b="1" u="sng" dirty="0">
                <a:solidFill>
                  <a:srgbClr val="FF0000">
                    <a:alpha val="60000"/>
                  </a:srgbClr>
                </a:solidFill>
                <a:latin typeface="Arial" panose="020B0604020202020204" pitchFamily="34" charset="0"/>
                <a:cs typeface="Arial" panose="020B0604020202020204" pitchFamily="34" charset="0"/>
              </a:rPr>
              <a:t> introduction the problem of staff shortage</a:t>
            </a:r>
          </a:p>
          <a:p>
            <a:pPr>
              <a:buFont typeface="+mj-lt"/>
              <a:buAutoNum type="arabicPeriod"/>
            </a:pPr>
            <a:r>
              <a:rPr lang="en-US" sz="1600" b="1" u="sng" dirty="0">
                <a:solidFill>
                  <a:srgbClr val="FF0000">
                    <a:alpha val="60000"/>
                  </a:srgbClr>
                </a:solidFill>
                <a:latin typeface="Arial" panose="020B0604020202020204" pitchFamily="34" charset="0"/>
                <a:cs typeface="Arial" panose="020B0604020202020204" pitchFamily="34" charset="0"/>
              </a:rPr>
              <a:t>Costs:</a:t>
            </a:r>
          </a:p>
          <a:p>
            <a:pPr marL="342900" indent="-342900">
              <a:buFont typeface="Arial" panose="020B0604020202020204" pitchFamily="34" charset="0"/>
              <a:buChar char="•"/>
            </a:pPr>
            <a:r>
              <a:rPr lang="en-US" sz="1100" dirty="0">
                <a:solidFill>
                  <a:schemeClr val="tx1">
                    <a:lumMod val="95000"/>
                    <a:alpha val="60000"/>
                  </a:schemeClr>
                </a:solidFill>
              </a:rPr>
              <a:t>Nursing shortage</a:t>
            </a:r>
          </a:p>
          <a:p>
            <a:pPr marL="342900" indent="-342900">
              <a:buFont typeface="Arial" panose="020B0604020202020204" pitchFamily="34" charset="0"/>
              <a:buChar char="•"/>
            </a:pPr>
            <a:r>
              <a:rPr lang="en-US" sz="1100" dirty="0">
                <a:solidFill>
                  <a:srgbClr val="FFC000">
                    <a:alpha val="60000"/>
                  </a:srgbClr>
                </a:solidFill>
              </a:rPr>
              <a:t>Adult social care sectors shortage</a:t>
            </a:r>
          </a:p>
          <a:p>
            <a:pPr marL="342900" indent="-342900">
              <a:buFont typeface="Arial" panose="020B0604020202020204" pitchFamily="34" charset="0"/>
              <a:buChar char="•"/>
            </a:pPr>
            <a:r>
              <a:rPr lang="en-US" sz="1100" dirty="0">
                <a:solidFill>
                  <a:schemeClr val="accent3">
                    <a:lumMod val="60000"/>
                    <a:lumOff val="40000"/>
                    <a:alpha val="60000"/>
                  </a:schemeClr>
                </a:solidFill>
              </a:rPr>
              <a:t>Problems in medicine</a:t>
            </a:r>
          </a:p>
          <a:p>
            <a:pPr marL="342900" indent="-342900">
              <a:buFont typeface="Arial" panose="020B0604020202020204" pitchFamily="34" charset="0"/>
              <a:buChar char="•"/>
            </a:pPr>
            <a:r>
              <a:rPr lang="en-US" sz="1100" dirty="0">
                <a:solidFill>
                  <a:srgbClr val="92D050">
                    <a:alpha val="60000"/>
                  </a:srgbClr>
                </a:solidFill>
              </a:rPr>
              <a:t>Additional risk of Brexit</a:t>
            </a:r>
          </a:p>
          <a:p>
            <a:pPr marL="342900" indent="-342900">
              <a:buFont typeface="Arial" panose="020B0604020202020204" pitchFamily="34" charset="0"/>
              <a:buChar char="•"/>
            </a:pPr>
            <a:r>
              <a:rPr lang="en-US" sz="1100" dirty="0">
                <a:solidFill>
                  <a:schemeClr val="accent2">
                    <a:lumMod val="75000"/>
                    <a:alpha val="60000"/>
                  </a:schemeClr>
                </a:solidFill>
              </a:rPr>
              <a:t>NHS bursary removed</a:t>
            </a:r>
          </a:p>
          <a:p>
            <a:pPr marL="0" indent="0"/>
            <a:r>
              <a:rPr lang="en-US" sz="1600" b="1" u="sng" dirty="0">
                <a:solidFill>
                  <a:srgbClr val="FF0000">
                    <a:alpha val="60000"/>
                  </a:srgbClr>
                </a:solidFill>
                <a:latin typeface="Arial" panose="020B0604020202020204" pitchFamily="34" charset="0"/>
                <a:cs typeface="Arial" panose="020B0604020202020204" pitchFamily="34" charset="0"/>
              </a:rPr>
              <a:t>3. Possible tools  to examine the problem and impact:</a:t>
            </a:r>
          </a:p>
          <a:p>
            <a:pPr marL="171450" indent="-171450">
              <a:buFont typeface="Arial" panose="020B0604020202020204" pitchFamily="34" charset="0"/>
              <a:buChar char="•"/>
            </a:pPr>
            <a:r>
              <a:rPr lang="en-US" sz="1100" b="1" u="sng" dirty="0">
                <a:solidFill>
                  <a:srgbClr val="FF0000">
                    <a:alpha val="60000"/>
                  </a:srgbClr>
                </a:solidFill>
                <a:latin typeface="Arial" panose="020B0604020202020204" pitchFamily="34" charset="0"/>
                <a:cs typeface="Arial" panose="020B0604020202020204" pitchFamily="34" charset="0"/>
              </a:rPr>
              <a:t>Pestel analysis</a:t>
            </a:r>
          </a:p>
          <a:p>
            <a:pPr marL="171450" indent="-171450">
              <a:buFont typeface="Arial" panose="020B0604020202020204" pitchFamily="34" charset="0"/>
              <a:buChar char="•"/>
            </a:pPr>
            <a:r>
              <a:rPr lang="en-US" sz="1100" b="1" u="sng" dirty="0">
                <a:solidFill>
                  <a:srgbClr val="FF0000">
                    <a:alpha val="60000"/>
                  </a:srgbClr>
                </a:solidFill>
                <a:latin typeface="Arial" panose="020B0604020202020204" pitchFamily="34" charset="0"/>
                <a:cs typeface="Arial" panose="020B0604020202020204" pitchFamily="34" charset="0"/>
              </a:rPr>
              <a:t>Swot analysis</a:t>
            </a:r>
          </a:p>
          <a:p>
            <a:pPr marL="171450" indent="-171450">
              <a:buFont typeface="Arial" panose="020B0604020202020204" pitchFamily="34" charset="0"/>
              <a:buChar char="•"/>
            </a:pPr>
            <a:r>
              <a:rPr lang="en-US" sz="1100" b="1" u="sng" dirty="0">
                <a:solidFill>
                  <a:srgbClr val="FF0000">
                    <a:alpha val="60000"/>
                  </a:srgbClr>
                </a:solidFill>
                <a:latin typeface="Arial" panose="020B0604020202020204" pitchFamily="34" charset="0"/>
                <a:cs typeface="Arial" panose="020B0604020202020204" pitchFamily="34" charset="0"/>
              </a:rPr>
              <a:t>CAUSE AND EFFECT DIAGRAM, (FISHBONE)</a:t>
            </a:r>
          </a:p>
          <a:p>
            <a:pPr marL="0" indent="0"/>
            <a:r>
              <a:rPr lang="en-US" sz="1600" b="1" u="sng" dirty="0">
                <a:solidFill>
                  <a:srgbClr val="FF0000">
                    <a:alpha val="60000"/>
                  </a:srgbClr>
                </a:solidFill>
                <a:latin typeface="Arial" panose="020B0604020202020204" pitchFamily="34" charset="0"/>
                <a:cs typeface="Arial" panose="020B0604020202020204" pitchFamily="34" charset="0"/>
              </a:rPr>
              <a:t>4.Effective Decision making, (problem solving, decision making)</a:t>
            </a:r>
          </a:p>
          <a:p>
            <a:pPr marL="171450" indent="-171450">
              <a:buFont typeface="Arial" panose="020B0604020202020204" pitchFamily="34" charset="0"/>
              <a:buChar char="•"/>
            </a:pPr>
            <a:endParaRPr lang="en-US" sz="1200" b="1" u="sng" dirty="0">
              <a:solidFill>
                <a:srgbClr val="FF0000">
                  <a:alpha val="60000"/>
                </a:srgb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100" dirty="0">
              <a:solidFill>
                <a:schemeClr val="accent2">
                  <a:lumMod val="75000"/>
                  <a:alpha val="60000"/>
                </a:schemeClr>
              </a:solidFill>
            </a:endParaRPr>
          </a:p>
          <a:p>
            <a:pPr marL="457200" indent="-457200">
              <a:buFont typeface="+mj-lt"/>
              <a:buAutoNum type="arabicPeriod"/>
            </a:pPr>
            <a:endParaRPr lang="en-US" dirty="0"/>
          </a:p>
          <a:p>
            <a:endParaRPr lang="en-US" dirty="0"/>
          </a:p>
        </p:txBody>
      </p:sp>
      <p:pic>
        <p:nvPicPr>
          <p:cNvPr id="8" name="Picture Placeholder 7">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a:xfrm>
            <a:off x="5208928" y="2027841"/>
            <a:ext cx="3448558" cy="2586418"/>
          </a:xfrm>
        </p:spPr>
      </p:pic>
      <p:pic>
        <p:nvPicPr>
          <p:cNvPr id="10" name="Picture Placeholder 9" descr="Doctor with stethoscope">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a:blip r:embed="rId4"/>
          <a:srcRect/>
          <a:stretch/>
        </p:blipFill>
        <p:spPr>
          <a:xfrm>
            <a:off x="8918575" y="972937"/>
            <a:ext cx="2263776" cy="1510685"/>
          </a:xfrm>
        </p:spPr>
      </p:pic>
      <p:pic>
        <p:nvPicPr>
          <p:cNvPr id="12" name="Picture Placeholder 11" descr="Smiling healthcare professional">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a:blip r:embed="rId5"/>
          <a:srcRect/>
          <a:stretch/>
        </p:blipFill>
        <p:spPr>
          <a:xfrm>
            <a:off x="9091612" y="3907015"/>
            <a:ext cx="2936876" cy="1772311"/>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dirty="0"/>
              <a:t>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3776472"/>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endParaRPr lang="en-US"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fontScale="92500" lnSpcReduction="20000"/>
          </a:bodyPr>
          <a:lstStyle/>
          <a:p>
            <a:pPr marL="0" indent="0">
              <a:buNone/>
            </a:pPr>
            <a:r>
              <a:rPr lang="en-US" dirty="0"/>
              <a:t>The whole health service including NHS trust, and adult care health service is facing staff shortage in the UK. The presentation will bring up the problem in more specific sectors by looking up closer to the date provided.</a:t>
            </a:r>
          </a:p>
          <a:p>
            <a:pPr marL="0" indent="0">
              <a:buNone/>
            </a:pPr>
            <a:r>
              <a:rPr lang="en-US" dirty="0"/>
              <a:t>The presentation will visualize the impact of staff shortage.</a:t>
            </a:r>
          </a:p>
        </p:txBody>
      </p:sp>
      <p:pic>
        <p:nvPicPr>
          <p:cNvPr id="15" name="Picture Placeholder 14" descr="A picture containing indoor, ceiling, person, standing&#10;&#10;Description automatically generated">
            <a:extLst>
              <a:ext uri="{FF2B5EF4-FFF2-40B4-BE49-F238E27FC236}">
                <a16:creationId xmlns:a16="http://schemas.microsoft.com/office/drawing/2014/main" id="{AD5291DF-C617-7476-91D9-C2A4B6292D41}"/>
              </a:ext>
            </a:extLst>
          </p:cNvPr>
          <p:cNvPicPr>
            <a:picLocks noGrp="1" noChangeAspect="1"/>
          </p:cNvPicPr>
          <p:nvPr>
            <p:ph type="pic" sz="quarter" idx="16"/>
          </p:nvPr>
        </p:nvPicPr>
        <p:blipFill>
          <a:blip r:embed="rId4">
            <a:extLst>
              <a:ext uri="{837473B0-CC2E-450A-ABE3-18F120FF3D39}">
                <a1611:picAttrSrcUrl xmlns:a1611="http://schemas.microsoft.com/office/drawing/2016/11/main" r:id="rId5"/>
              </a:ext>
            </a:extLst>
          </a:blip>
          <a:srcRect l="24529" r="24529"/>
          <a:stretch>
            <a:fillRect/>
          </a:stretch>
        </p:blipFill>
        <p:spPr>
          <a:xfrm>
            <a:off x="9128942" y="0"/>
            <a:ext cx="3054096" cy="3776472"/>
          </a:xfrm>
        </p:spPr>
      </p:pic>
      <p:pic>
        <p:nvPicPr>
          <p:cNvPr id="21" name="Picture 20">
            <a:extLst>
              <a:ext uri="{FF2B5EF4-FFF2-40B4-BE49-F238E27FC236}">
                <a16:creationId xmlns:a16="http://schemas.microsoft.com/office/drawing/2014/main" id="{E67D794C-9432-9BD5-F6D5-6114DBCB440C}"/>
              </a:ext>
            </a:extLst>
          </p:cNvPr>
          <p:cNvPicPr>
            <a:picLocks noChangeAspect="1"/>
          </p:cNvPicPr>
          <p:nvPr/>
        </p:nvPicPr>
        <p:blipFill>
          <a:blip r:embed="rId6"/>
          <a:stretch>
            <a:fillRect/>
          </a:stretch>
        </p:blipFill>
        <p:spPr>
          <a:xfrm>
            <a:off x="6083543" y="0"/>
            <a:ext cx="3054361" cy="3779848"/>
          </a:xfrm>
          <a:prstGeom prst="rect">
            <a:avLst/>
          </a:prstGeom>
        </p:spPr>
      </p:pic>
      <p:pic>
        <p:nvPicPr>
          <p:cNvPr id="31" name="Picture Placeholder 30" descr="A picture containing text, outdoor object, honeycomb&#10;&#10;Description automatically generated">
            <a:extLst>
              <a:ext uri="{FF2B5EF4-FFF2-40B4-BE49-F238E27FC236}">
                <a16:creationId xmlns:a16="http://schemas.microsoft.com/office/drawing/2014/main" id="{FBF9EB9A-58AF-0879-E519-E9DE5D9A8D83}"/>
              </a:ext>
            </a:extLst>
          </p:cNvPr>
          <p:cNvPicPr>
            <a:picLocks noGrp="1" noChangeAspect="1"/>
          </p:cNvPicPr>
          <p:nvPr>
            <p:ph type="pic" sz="quarter" idx="14"/>
          </p:nvPr>
        </p:nvPicPr>
        <p:blipFill>
          <a:blip r:embed="rId7">
            <a:extLst>
              <a:ext uri="{837473B0-CC2E-450A-ABE3-18F120FF3D39}">
                <a1611:picAttrSrcUrl xmlns:a1611="http://schemas.microsoft.com/office/drawing/2016/11/main" r:id="rId8"/>
              </a:ext>
            </a:extLst>
          </a:blip>
          <a:srcRect l="27237" r="27237"/>
          <a:stretch>
            <a:fillRect/>
          </a:stretch>
        </p:blipFill>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dirty="0"/>
              <a:t>NHS establish the problem of staff shortage </a:t>
            </a:r>
            <a:endParaRPr lang="en-US"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rmAutofit/>
          </a:bodyPr>
          <a:lstStyle/>
          <a:p>
            <a:pPr marL="0" indent="0">
              <a:lnSpc>
                <a:spcPct val="100000"/>
              </a:lnSpc>
            </a:pPr>
            <a:r>
              <a:rPr lang="en-US" dirty="0"/>
              <a:t>From many sectors we can see that the health care system has been faced up with several problems for decades, it seems that many analytics have looked down the causes and tried to find a proper decision-making process with the defined problem.</a:t>
            </a:r>
            <a:endParaRPr lang="en-US" kern="1200" dirty="0">
              <a:latin typeface="+mn-lt"/>
              <a:ea typeface="+mn-ea"/>
              <a:cs typeface="+mn-cs"/>
            </a:endParaRPr>
          </a:p>
        </p:txBody>
      </p:sp>
      <p:pic>
        <p:nvPicPr>
          <p:cNvPr id="12" name="Picture Placeholder 11" descr="Icon&#10;&#10;Description automatically generated">
            <a:extLst>
              <a:ext uri="{FF2B5EF4-FFF2-40B4-BE49-F238E27FC236}">
                <a16:creationId xmlns:a16="http://schemas.microsoft.com/office/drawing/2014/main" id="{3F9BA33B-7A24-59B5-4D62-F33CE7D222E7}"/>
              </a:ext>
            </a:extLst>
          </p:cNvPr>
          <p:cNvPicPr>
            <a:picLocks noGrp="1" noChangeAspect="1"/>
          </p:cNvPicPr>
          <p:nvPr>
            <p:ph type="pic" sz="quarter" idx="13"/>
          </p:nvPr>
        </p:nvPicPr>
        <p:blipFill rotWithShape="1">
          <a:blip r:embed="rId3">
            <a:extLst>
              <a:ext uri="{837473B0-CC2E-450A-ABE3-18F120FF3D39}">
                <a1611:picAttrSrcUrl xmlns:a1611="http://schemas.microsoft.com/office/drawing/2016/11/main" r:id="rId4"/>
              </a:ext>
            </a:extLst>
          </a:blip>
          <a:srcRect l="17626" r="16148" b="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69" name="Group 68">
            <a:extLst>
              <a:ext uri="{FF2B5EF4-FFF2-40B4-BE49-F238E27FC236}">
                <a16:creationId xmlns:a16="http://schemas.microsoft.com/office/drawing/2014/main" id="{73840CF4-F848-4FE0-AEA6-C9E806911B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20950" y="549275"/>
            <a:ext cx="667802" cy="631474"/>
            <a:chOff x="10478914" y="1506691"/>
            <a:chExt cx="667802" cy="631474"/>
          </a:xfrm>
        </p:grpSpPr>
        <p:sp>
          <p:nvSpPr>
            <p:cNvPr id="70" name="Freeform: Shape 69">
              <a:extLst>
                <a:ext uri="{FF2B5EF4-FFF2-40B4-BE49-F238E27FC236}">
                  <a16:creationId xmlns:a16="http://schemas.microsoft.com/office/drawing/2014/main" id="{F4B46153-41DB-494F-9B08-EBCCF27283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Oval 70">
              <a:extLst>
                <a:ext uri="{FF2B5EF4-FFF2-40B4-BE49-F238E27FC236}">
                  <a16:creationId xmlns:a16="http://schemas.microsoft.com/office/drawing/2014/main" id="{7B6D42DA-2D84-4A50-A359-7A5C651B1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3" name="Oval 72">
            <a:extLst>
              <a:ext uri="{FF2B5EF4-FFF2-40B4-BE49-F238E27FC236}">
                <a16:creationId xmlns:a16="http://schemas.microsoft.com/office/drawing/2014/main" id="{94459D96-B947-4C7F-8BCA-915F8B07C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2954" y="5171203"/>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4</a:t>
            </a:fld>
            <a:endParaRPr lang="en-US">
              <a:solidFill>
                <a:schemeClr val="tx1">
                  <a:alpha val="80000"/>
                </a:schemeClr>
              </a:solidFill>
            </a:endParaRPr>
          </a:p>
        </p:txBody>
      </p:sp>
    </p:spTree>
    <p:extLst>
      <p:ext uri="{BB962C8B-B14F-4D97-AF65-F5344CB8AC3E}">
        <p14:creationId xmlns:p14="http://schemas.microsoft.com/office/powerpoint/2010/main" val="5600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400"/>
                                        <p:tgtEl>
                                          <p:spTgt spid="16">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15"/>
                                        </p:tgtEl>
                                        <p:attrNameLst>
                                          <p:attrName>style.visibility</p:attrName>
                                        </p:attrNameLst>
                                      </p:cBhvr>
                                      <p:to>
                                        <p:strVal val="visible"/>
                                      </p:to>
                                    </p:set>
                                    <p:animEffect transition="in" filter="fade">
                                      <p:cBhvr>
                                        <p:cTn id="10" dur="4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8" name="Group 37">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9" name="Freeform: Shape 38">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1" name="Oval 40">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4" name="Rectangle 43">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8" name="Group 47">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49" name="Freeform: Shape 48">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52" name="Group 51">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53"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8" name="Content Placeholder 7">
            <a:extLst>
              <a:ext uri="{FF2B5EF4-FFF2-40B4-BE49-F238E27FC236}">
                <a16:creationId xmlns:a16="http://schemas.microsoft.com/office/drawing/2014/main" id="{DE07547A-62C0-9CDC-00F8-934CCD234BC0}"/>
              </a:ext>
            </a:extLst>
          </p:cNvPr>
          <p:cNvPicPr>
            <a:picLocks noGrp="1" noChangeAspect="1"/>
          </p:cNvPicPr>
          <p:nvPr>
            <p:ph idx="1"/>
          </p:nvPr>
        </p:nvPicPr>
        <p:blipFill>
          <a:blip r:embed="rId2"/>
          <a:stretch>
            <a:fillRect/>
          </a:stretch>
        </p:blipFill>
        <p:spPr>
          <a:xfrm>
            <a:off x="4333733" y="549275"/>
            <a:ext cx="7269448" cy="5761037"/>
          </a:xfrm>
          <a:custGeom>
            <a:avLst/>
            <a:gdLst/>
            <a:ahLst/>
            <a:cxnLst/>
            <a:rect l="l" t="t" r="r" b="b"/>
            <a:pathLst>
              <a:path w="7345363" h="5761037">
                <a:moveTo>
                  <a:pt x="0" y="0"/>
                </a:moveTo>
                <a:lnTo>
                  <a:pt x="7345363" y="0"/>
                </a:lnTo>
                <a:lnTo>
                  <a:pt x="7345363" y="5761037"/>
                </a:lnTo>
                <a:lnTo>
                  <a:pt x="0" y="5761037"/>
                </a:lnTo>
                <a:close/>
              </a:path>
            </a:pathLst>
          </a:custGeom>
        </p:spPr>
      </p:pic>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5</a:t>
            </a:fld>
            <a:endParaRPr lang="en-US">
              <a:solidFill>
                <a:schemeClr val="tx1">
                  <a:alpha val="80000"/>
                </a:schemeClr>
              </a:solidFill>
            </a:endParaRPr>
          </a:p>
        </p:txBody>
      </p:sp>
      <p:sp>
        <p:nvSpPr>
          <p:cNvPr id="9" name="TextBox 8">
            <a:extLst>
              <a:ext uri="{FF2B5EF4-FFF2-40B4-BE49-F238E27FC236}">
                <a16:creationId xmlns:a16="http://schemas.microsoft.com/office/drawing/2014/main" id="{0C19F688-B1FD-7756-7479-EDFCF64153F2}"/>
              </a:ext>
            </a:extLst>
          </p:cNvPr>
          <p:cNvSpPr txBox="1"/>
          <p:nvPr/>
        </p:nvSpPr>
        <p:spPr>
          <a:xfrm>
            <a:off x="271841" y="2104082"/>
            <a:ext cx="3580516" cy="2800767"/>
          </a:xfrm>
          <a:prstGeom prst="rect">
            <a:avLst/>
          </a:prstGeom>
          <a:noFill/>
        </p:spPr>
        <p:txBody>
          <a:bodyPr wrap="square" rtlCol="0">
            <a:spAutoFit/>
          </a:bodyPr>
          <a:lstStyle/>
          <a:p>
            <a:pPr marL="285750" indent="-285750">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The whole sector is missing staff. </a:t>
            </a:r>
          </a:p>
          <a:p>
            <a:endParaRPr lang="en-US" sz="2000" dirty="0">
              <a:solidFill>
                <a:srgbClr val="FF0000"/>
              </a:solidFill>
              <a:latin typeface="Arial" panose="020B0604020202020204" pitchFamily="34" charset="0"/>
              <a:cs typeface="Arial" panose="020B0604020202020204" pitchFamily="34" charset="0"/>
            </a:endParaRPr>
          </a:p>
          <a:p>
            <a:endParaRPr lang="en-US" sz="20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There are more vacancies available than already staff working.</a:t>
            </a:r>
          </a:p>
          <a:p>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4028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a:lstStyle/>
          <a:p>
            <a:r>
              <a:rPr lang="en-US" dirty="0"/>
              <a:t>COSTS :</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sp>
        <p:nvSpPr>
          <p:cNvPr id="4" name="Content Placeholder 3">
            <a:extLst>
              <a:ext uri="{FF2B5EF4-FFF2-40B4-BE49-F238E27FC236}">
                <a16:creationId xmlns:a16="http://schemas.microsoft.com/office/drawing/2014/main" id="{D9E913AE-B285-11B7-6471-85BA590C466F}"/>
              </a:ext>
            </a:extLst>
          </p:cNvPr>
          <p:cNvSpPr>
            <a:spLocks noGrp="1"/>
          </p:cNvSpPr>
          <p:nvPr>
            <p:ph idx="1"/>
          </p:nvPr>
        </p:nvSpPr>
        <p:spPr/>
        <p:txBody>
          <a:bodyPr/>
          <a:lstStyle/>
          <a:p>
            <a:pPr marL="0" indent="0">
              <a:buNone/>
            </a:pPr>
            <a:endParaRPr lang="en-GB" dirty="0"/>
          </a:p>
          <a:p>
            <a:endParaRPr lang="en-GB" dirty="0"/>
          </a:p>
        </p:txBody>
      </p:sp>
      <p:sp>
        <p:nvSpPr>
          <p:cNvPr id="10" name="TextBox 9">
            <a:extLst>
              <a:ext uri="{FF2B5EF4-FFF2-40B4-BE49-F238E27FC236}">
                <a16:creationId xmlns:a16="http://schemas.microsoft.com/office/drawing/2014/main" id="{D9FA6A1F-CDBE-56FD-28B7-689A08886E74}"/>
              </a:ext>
            </a:extLst>
          </p:cNvPr>
          <p:cNvSpPr txBox="1"/>
          <p:nvPr/>
        </p:nvSpPr>
        <p:spPr>
          <a:xfrm>
            <a:off x="3048778" y="2690336"/>
            <a:ext cx="6097554" cy="1477328"/>
          </a:xfrm>
          <a:prstGeom prst="rect">
            <a:avLst/>
          </a:prstGeom>
          <a:noFill/>
        </p:spPr>
        <p:txBody>
          <a:bodyPr wrap="square">
            <a:spAutoFit/>
          </a:bodyPr>
          <a:lstStyle/>
          <a:p>
            <a:pPr marL="342900" indent="-342900">
              <a:buFont typeface="Arial" panose="020B0604020202020204" pitchFamily="34" charset="0"/>
              <a:buChar char="•"/>
            </a:pPr>
            <a:r>
              <a:rPr lang="en-US" sz="1800" dirty="0">
                <a:solidFill>
                  <a:schemeClr val="tx1">
                    <a:lumMod val="95000"/>
                    <a:alpha val="60000"/>
                  </a:schemeClr>
                </a:solidFill>
              </a:rPr>
              <a:t>Nursing shortage</a:t>
            </a:r>
          </a:p>
          <a:p>
            <a:pPr marL="342900" indent="-342900">
              <a:buFont typeface="Arial" panose="020B0604020202020204" pitchFamily="34" charset="0"/>
              <a:buChar char="•"/>
            </a:pPr>
            <a:r>
              <a:rPr lang="en-US" sz="1800" dirty="0">
                <a:solidFill>
                  <a:srgbClr val="FFC000">
                    <a:alpha val="60000"/>
                  </a:srgbClr>
                </a:solidFill>
              </a:rPr>
              <a:t>Adult social care sectors shortage</a:t>
            </a:r>
          </a:p>
          <a:p>
            <a:pPr marL="342900" indent="-342900">
              <a:buFont typeface="Arial" panose="020B0604020202020204" pitchFamily="34" charset="0"/>
              <a:buChar char="•"/>
            </a:pPr>
            <a:r>
              <a:rPr lang="en-US" sz="1800" dirty="0">
                <a:solidFill>
                  <a:schemeClr val="accent3">
                    <a:lumMod val="60000"/>
                    <a:lumOff val="40000"/>
                    <a:alpha val="60000"/>
                  </a:schemeClr>
                </a:solidFill>
              </a:rPr>
              <a:t>Problems in medicine</a:t>
            </a:r>
          </a:p>
          <a:p>
            <a:pPr marL="342900" indent="-342900">
              <a:buFont typeface="Arial" panose="020B0604020202020204" pitchFamily="34" charset="0"/>
              <a:buChar char="•"/>
            </a:pPr>
            <a:r>
              <a:rPr lang="en-US" sz="1800" dirty="0">
                <a:solidFill>
                  <a:srgbClr val="92D050">
                    <a:alpha val="60000"/>
                  </a:srgbClr>
                </a:solidFill>
              </a:rPr>
              <a:t>Additional risk of Brexit</a:t>
            </a:r>
          </a:p>
          <a:p>
            <a:pPr marL="342900" indent="-342900">
              <a:buFont typeface="Arial" panose="020B0604020202020204" pitchFamily="34" charset="0"/>
              <a:buChar char="•"/>
            </a:pPr>
            <a:r>
              <a:rPr lang="en-US" sz="1800" dirty="0">
                <a:solidFill>
                  <a:schemeClr val="accent2">
                    <a:lumMod val="75000"/>
                    <a:alpha val="60000"/>
                  </a:schemeClr>
                </a:solidFill>
              </a:rPr>
              <a:t>NHS bursary removed</a:t>
            </a:r>
          </a:p>
        </p:txBody>
      </p:sp>
    </p:spTree>
    <p:extLst>
      <p:ext uri="{BB962C8B-B14F-4D97-AF65-F5344CB8AC3E}">
        <p14:creationId xmlns:p14="http://schemas.microsoft.com/office/powerpoint/2010/main" val="249694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462635" y="4101708"/>
            <a:ext cx="1082222" cy="365760"/>
          </a:xfrm>
        </p:spPr>
        <p:txBody>
          <a:bodyPr/>
          <a:lstStyle/>
          <a:p>
            <a:r>
              <a:rPr lang="en-US" dirty="0"/>
              <a:t>PESTEL</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3571917" y="4105429"/>
            <a:ext cx="1691640" cy="1947631"/>
          </a:xfrm>
        </p:spPr>
        <p:txBody>
          <a:bodyPr/>
          <a:lstStyle/>
          <a:p>
            <a:pPr marL="0"/>
            <a:r>
              <a:rPr lang="en-US" sz="1600" dirty="0">
                <a:latin typeface="Arial" panose="020B0604020202020204" pitchFamily="34" charset="0"/>
                <a:cs typeface="Arial" panose="020B0604020202020204" pitchFamily="34" charset="0"/>
              </a:rPr>
              <a:t>ECONOMIC DOWNTURN</a:t>
            </a:r>
          </a:p>
          <a:p>
            <a:pPr marL="0">
              <a:lnSpc>
                <a:spcPct val="150000"/>
              </a:lnSpc>
            </a:pPr>
            <a:r>
              <a:rPr lang="en-US" sz="1600" dirty="0">
                <a:latin typeface="Arial" panose="020B0604020202020204" pitchFamily="34" charset="0"/>
                <a:cs typeface="Arial" panose="020B0604020202020204" pitchFamily="34" charset="0"/>
              </a:rPr>
              <a:t>GOVERNMENT SAVING ACTIONS</a:t>
            </a:r>
          </a:p>
          <a:p>
            <a:endParaRPr lang="en-US"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894165" y="6572526"/>
            <a:ext cx="1692274" cy="153888"/>
          </a:xfrm>
        </p:spPr>
        <p:txBody>
          <a:bodyPr/>
          <a:lstStyle/>
          <a:p>
            <a:fld id="{DBA1B0FB-D917-4C8C-928F-313BD683BF39}" type="slidenum">
              <a:rPr lang="en-US" smtClean="0"/>
              <a:pPr/>
              <a:t>7</a:t>
            </a:fld>
            <a:endParaRPr lang="en-US"/>
          </a:p>
        </p:txBody>
      </p:sp>
      <p:pic>
        <p:nvPicPr>
          <p:cNvPr id="10" name="Picture Placeholder 9" descr="A picture containing clipart&#10;&#10;Description automatically generated">
            <a:extLst>
              <a:ext uri="{FF2B5EF4-FFF2-40B4-BE49-F238E27FC236}">
                <a16:creationId xmlns:a16="http://schemas.microsoft.com/office/drawing/2014/main" id="{AE3C1B2E-45FE-9D05-06E6-D93E1E4FDE86}"/>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11775" b="11775"/>
          <a:stretch>
            <a:fillRect/>
          </a:stretch>
        </p:blipFill>
        <p:spPr>
          <a:xfrm>
            <a:off x="425075" y="2026544"/>
            <a:ext cx="1691640" cy="1435608"/>
          </a:xfrm>
        </p:spPr>
      </p:pic>
      <p:sp>
        <p:nvSpPr>
          <p:cNvPr id="20" name="Text Placeholder 19">
            <a:extLst>
              <a:ext uri="{FF2B5EF4-FFF2-40B4-BE49-F238E27FC236}">
                <a16:creationId xmlns:a16="http://schemas.microsoft.com/office/drawing/2014/main" id="{5E7A5652-024F-DB9A-0505-D3E486BFE8CF}"/>
              </a:ext>
            </a:extLst>
          </p:cNvPr>
          <p:cNvSpPr>
            <a:spLocks noGrp="1"/>
          </p:cNvSpPr>
          <p:nvPr>
            <p:ph type="body" sz="quarter" idx="20"/>
          </p:nvPr>
        </p:nvSpPr>
        <p:spPr>
          <a:xfrm>
            <a:off x="2203982" y="4101708"/>
            <a:ext cx="1082222" cy="365760"/>
          </a:xfrm>
        </p:spPr>
        <p:txBody>
          <a:bodyPr/>
          <a:lstStyle/>
          <a:p>
            <a:r>
              <a:rPr lang="en-GB" sz="1600" dirty="0">
                <a:latin typeface="Arial" panose="020B0604020202020204" pitchFamily="34" charset="0"/>
                <a:cs typeface="Arial" panose="020B0604020202020204" pitchFamily="34" charset="0"/>
              </a:rPr>
              <a:t>BREXIT</a:t>
            </a:r>
          </a:p>
          <a:p>
            <a:endParaRPr lang="en-GB" dirty="0"/>
          </a:p>
        </p:txBody>
      </p:sp>
      <p:sp>
        <p:nvSpPr>
          <p:cNvPr id="25" name="TextBox 24">
            <a:extLst>
              <a:ext uri="{FF2B5EF4-FFF2-40B4-BE49-F238E27FC236}">
                <a16:creationId xmlns:a16="http://schemas.microsoft.com/office/drawing/2014/main" id="{FCD1954A-F927-2A29-C637-1ED829BDA7EA}"/>
              </a:ext>
            </a:extLst>
          </p:cNvPr>
          <p:cNvSpPr txBox="1"/>
          <p:nvPr/>
        </p:nvSpPr>
        <p:spPr>
          <a:xfrm>
            <a:off x="5222373" y="4056892"/>
            <a:ext cx="1828678" cy="1419363"/>
          </a:xfrm>
          <a:prstGeom prst="rect">
            <a:avLst/>
          </a:prstGeom>
          <a:noFill/>
        </p:spPr>
        <p:txBody>
          <a:bodyPr wrap="square" rtlCol="0">
            <a:spAutoFit/>
          </a:bodyPr>
          <a:lstStyle/>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AGING</a:t>
            </a:r>
            <a:r>
              <a:rPr lang="en-GB" b="1" dirty="0"/>
              <a:t> </a:t>
            </a:r>
            <a:r>
              <a:rPr lang="en-GB" sz="1600" b="1" dirty="0">
                <a:solidFill>
                  <a:schemeClr val="tx1">
                    <a:alpha val="60000"/>
                  </a:schemeClr>
                </a:solidFill>
                <a:latin typeface="Arial" panose="020B0604020202020204" pitchFamily="34" charset="0"/>
                <a:cs typeface="Arial" panose="020B0604020202020204" pitchFamily="34" charset="0"/>
              </a:rPr>
              <a:t>POPULATION </a:t>
            </a:r>
          </a:p>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HIGH PATIENT EXPECTATIONS</a:t>
            </a:r>
          </a:p>
        </p:txBody>
      </p:sp>
      <p:sp>
        <p:nvSpPr>
          <p:cNvPr id="30" name="TextBox 29">
            <a:extLst>
              <a:ext uri="{FF2B5EF4-FFF2-40B4-BE49-F238E27FC236}">
                <a16:creationId xmlns:a16="http://schemas.microsoft.com/office/drawing/2014/main" id="{B3ECAB21-AF70-3938-1BB2-9C6821078547}"/>
              </a:ext>
            </a:extLst>
          </p:cNvPr>
          <p:cNvSpPr txBox="1"/>
          <p:nvPr/>
        </p:nvSpPr>
        <p:spPr>
          <a:xfrm>
            <a:off x="7009895" y="4101708"/>
            <a:ext cx="1609716" cy="1786130"/>
          </a:xfrm>
          <a:prstGeom prst="rect">
            <a:avLst/>
          </a:prstGeom>
          <a:noFill/>
        </p:spPr>
        <p:txBody>
          <a:bodyPr wrap="square" rtlCol="0">
            <a:spAutoFit/>
          </a:bodyPr>
          <a:lstStyle/>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IMPROVED HEALTHCARE</a:t>
            </a:r>
          </a:p>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BETTER EDUCATION</a:t>
            </a:r>
          </a:p>
          <a:p>
            <a:endParaRPr lang="en-GB" dirty="0"/>
          </a:p>
        </p:txBody>
      </p:sp>
      <p:sp>
        <p:nvSpPr>
          <p:cNvPr id="39" name="Rectangle 38">
            <a:extLst>
              <a:ext uri="{FF2B5EF4-FFF2-40B4-BE49-F238E27FC236}">
                <a16:creationId xmlns:a16="http://schemas.microsoft.com/office/drawing/2014/main" id="{3C668413-2FB9-0384-D4B9-2F0396D7F30D}"/>
              </a:ext>
            </a:extLst>
          </p:cNvPr>
          <p:cNvSpPr/>
          <p:nvPr/>
        </p:nvSpPr>
        <p:spPr>
          <a:xfrm>
            <a:off x="2116715" y="2014657"/>
            <a:ext cx="1503564" cy="14474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POLITICAL</a:t>
            </a:r>
          </a:p>
        </p:txBody>
      </p:sp>
      <p:sp>
        <p:nvSpPr>
          <p:cNvPr id="58" name="Rectangle 57">
            <a:extLst>
              <a:ext uri="{FF2B5EF4-FFF2-40B4-BE49-F238E27FC236}">
                <a16:creationId xmlns:a16="http://schemas.microsoft.com/office/drawing/2014/main" id="{65A12629-7315-0C07-29A4-A2291B4B89C0}"/>
              </a:ext>
            </a:extLst>
          </p:cNvPr>
          <p:cNvSpPr/>
          <p:nvPr/>
        </p:nvSpPr>
        <p:spPr>
          <a:xfrm>
            <a:off x="3620279" y="2001430"/>
            <a:ext cx="1691640" cy="1471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ECONOMICAL</a:t>
            </a:r>
          </a:p>
        </p:txBody>
      </p:sp>
      <p:sp>
        <p:nvSpPr>
          <p:cNvPr id="60" name="Rectangle 59">
            <a:extLst>
              <a:ext uri="{FF2B5EF4-FFF2-40B4-BE49-F238E27FC236}">
                <a16:creationId xmlns:a16="http://schemas.microsoft.com/office/drawing/2014/main" id="{379C7093-465B-3710-2798-B5A7A285DEF4}"/>
              </a:ext>
            </a:extLst>
          </p:cNvPr>
          <p:cNvSpPr/>
          <p:nvPr/>
        </p:nvSpPr>
        <p:spPr>
          <a:xfrm>
            <a:off x="5318255" y="2015998"/>
            <a:ext cx="1691640" cy="1471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a:t>
            </a:r>
          </a:p>
        </p:txBody>
      </p:sp>
      <p:sp>
        <p:nvSpPr>
          <p:cNvPr id="61" name="Rectangle 60">
            <a:extLst>
              <a:ext uri="{FF2B5EF4-FFF2-40B4-BE49-F238E27FC236}">
                <a16:creationId xmlns:a16="http://schemas.microsoft.com/office/drawing/2014/main" id="{11F75597-9111-3703-D828-FCD873196F0A}"/>
              </a:ext>
            </a:extLst>
          </p:cNvPr>
          <p:cNvSpPr/>
          <p:nvPr/>
        </p:nvSpPr>
        <p:spPr>
          <a:xfrm>
            <a:off x="7016211" y="2008646"/>
            <a:ext cx="1828679" cy="1471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TECHNOLOGY</a:t>
            </a:r>
          </a:p>
        </p:txBody>
      </p:sp>
      <p:sp>
        <p:nvSpPr>
          <p:cNvPr id="62" name="Rectangle 61">
            <a:extLst>
              <a:ext uri="{FF2B5EF4-FFF2-40B4-BE49-F238E27FC236}">
                <a16:creationId xmlns:a16="http://schemas.microsoft.com/office/drawing/2014/main" id="{4B92F01D-D685-346F-8B96-733910878D89}"/>
              </a:ext>
            </a:extLst>
          </p:cNvPr>
          <p:cNvSpPr/>
          <p:nvPr/>
        </p:nvSpPr>
        <p:spPr>
          <a:xfrm>
            <a:off x="8841717" y="2014919"/>
            <a:ext cx="1828679" cy="1471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ENVIRONMENTAL</a:t>
            </a:r>
          </a:p>
        </p:txBody>
      </p:sp>
      <p:sp>
        <p:nvSpPr>
          <p:cNvPr id="63" name="Rectangle 62">
            <a:extLst>
              <a:ext uri="{FF2B5EF4-FFF2-40B4-BE49-F238E27FC236}">
                <a16:creationId xmlns:a16="http://schemas.microsoft.com/office/drawing/2014/main" id="{FDDB2AE3-1641-7B1C-AE0A-178975219D10}"/>
              </a:ext>
            </a:extLst>
          </p:cNvPr>
          <p:cNvSpPr/>
          <p:nvPr/>
        </p:nvSpPr>
        <p:spPr>
          <a:xfrm>
            <a:off x="10664048" y="2015998"/>
            <a:ext cx="1524778" cy="1471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LEGAL</a:t>
            </a:r>
          </a:p>
        </p:txBody>
      </p:sp>
      <p:sp>
        <p:nvSpPr>
          <p:cNvPr id="65" name="TextBox 64">
            <a:extLst>
              <a:ext uri="{FF2B5EF4-FFF2-40B4-BE49-F238E27FC236}">
                <a16:creationId xmlns:a16="http://schemas.microsoft.com/office/drawing/2014/main" id="{507C4E27-BAC7-7A9E-718C-72E423A8CA17}"/>
              </a:ext>
            </a:extLst>
          </p:cNvPr>
          <p:cNvSpPr txBox="1"/>
          <p:nvPr/>
        </p:nvSpPr>
        <p:spPr>
          <a:xfrm>
            <a:off x="10845580" y="4103058"/>
            <a:ext cx="1524777" cy="584775"/>
          </a:xfrm>
          <a:prstGeom prst="rect">
            <a:avLst/>
          </a:prstGeom>
          <a:noFill/>
        </p:spPr>
        <p:txBody>
          <a:bodyPr wrap="square" rtlCol="0">
            <a:spAutoFit/>
          </a:bodyPr>
          <a:lstStyle/>
          <a:p>
            <a:r>
              <a:rPr lang="en-GB" sz="1600" b="1" dirty="0">
                <a:solidFill>
                  <a:schemeClr val="tx1">
                    <a:alpha val="60000"/>
                  </a:schemeClr>
                </a:solidFill>
                <a:latin typeface="Arial" panose="020B0604020202020204" pitchFamily="34" charset="0"/>
                <a:cs typeface="Arial" panose="020B0604020202020204" pitchFamily="34" charset="0"/>
              </a:rPr>
              <a:t>LEGAL ACTION</a:t>
            </a:r>
          </a:p>
        </p:txBody>
      </p:sp>
      <p:sp>
        <p:nvSpPr>
          <p:cNvPr id="66" name="TextBox 65">
            <a:extLst>
              <a:ext uri="{FF2B5EF4-FFF2-40B4-BE49-F238E27FC236}">
                <a16:creationId xmlns:a16="http://schemas.microsoft.com/office/drawing/2014/main" id="{A30C7791-51F7-EDD6-1EB5-7C5FF877B697}"/>
              </a:ext>
            </a:extLst>
          </p:cNvPr>
          <p:cNvSpPr txBox="1"/>
          <p:nvPr/>
        </p:nvSpPr>
        <p:spPr>
          <a:xfrm>
            <a:off x="8987220" y="4056892"/>
            <a:ext cx="1828664" cy="338554"/>
          </a:xfrm>
          <a:prstGeom prst="rect">
            <a:avLst/>
          </a:prstGeom>
          <a:noFill/>
        </p:spPr>
        <p:txBody>
          <a:bodyPr wrap="square" rtlCol="0">
            <a:spAutoFit/>
          </a:bodyPr>
          <a:lstStyle/>
          <a:p>
            <a:r>
              <a:rPr lang="en-GB" sz="1600" b="1" dirty="0">
                <a:solidFill>
                  <a:schemeClr val="tx1">
                    <a:alpha val="60000"/>
                  </a:schemeClr>
                </a:solidFill>
                <a:latin typeface="Arial" panose="020B0604020202020204" pitchFamily="34" charset="0"/>
                <a:cs typeface="Arial" panose="020B0604020202020204" pitchFamily="34" charset="0"/>
              </a:rPr>
              <a:t>NOT FOUND</a:t>
            </a:r>
          </a:p>
        </p:txBody>
      </p:sp>
    </p:spTree>
    <p:extLst>
      <p:ext uri="{BB962C8B-B14F-4D97-AF65-F5344CB8AC3E}">
        <p14:creationId xmlns:p14="http://schemas.microsoft.com/office/powerpoint/2010/main" val="297987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56" name="Freeform: Shape 55">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7" name="Oval 56">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8" name="Oval 57">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Freeform: Shape 58">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61" name="Rectangle 6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9CC9281-9EE1-5E3E-B2A6-D52A57B5AD33}"/>
              </a:ext>
            </a:extLst>
          </p:cNvPr>
          <p:cNvSpPr>
            <a:spLocks noGrp="1"/>
          </p:cNvSpPr>
          <p:nvPr>
            <p:ph type="title"/>
          </p:nvPr>
        </p:nvSpPr>
        <p:spPr>
          <a:xfrm>
            <a:off x="5910440" y="352375"/>
            <a:ext cx="5437187" cy="215899"/>
          </a:xfrm>
        </p:spPr>
        <p:txBody>
          <a:bodyPr vert="horz" wrap="square" lIns="0" tIns="0" rIns="0" bIns="0" rtlCol="0" anchor="b" anchorCtr="0">
            <a:normAutofit fontScale="90000"/>
          </a:bodyPr>
          <a:lstStyle/>
          <a:p>
            <a:pPr>
              <a:lnSpc>
                <a:spcPct val="100000"/>
              </a:lnSpc>
            </a:pPr>
            <a:r>
              <a:rPr lang="en-US" sz="1800" dirty="0"/>
              <a:t>Fishbone diagram presented at NHS </a:t>
            </a:r>
          </a:p>
        </p:txBody>
      </p:sp>
      <p:pic>
        <p:nvPicPr>
          <p:cNvPr id="3" name="Picture 2">
            <a:extLst>
              <a:ext uri="{FF2B5EF4-FFF2-40B4-BE49-F238E27FC236}">
                <a16:creationId xmlns:a16="http://schemas.microsoft.com/office/drawing/2014/main" id="{5B513412-22DA-2D07-1B2A-794CA9F476FF}"/>
              </a:ext>
            </a:extLst>
          </p:cNvPr>
          <p:cNvPicPr>
            <a:picLocks noChangeAspect="1"/>
          </p:cNvPicPr>
          <p:nvPr/>
        </p:nvPicPr>
        <p:blipFill>
          <a:blip r:embed="rId2"/>
          <a:stretch>
            <a:fillRect/>
          </a:stretch>
        </p:blipFill>
        <p:spPr>
          <a:xfrm>
            <a:off x="409189" y="71997"/>
            <a:ext cx="5092062" cy="4230579"/>
          </a:xfrm>
          <a:custGeom>
            <a:avLst/>
            <a:gdLst/>
            <a:ahLst/>
            <a:cxnLst/>
            <a:rect l="l" t="t" r="r" b="b"/>
            <a:pathLst>
              <a:path w="5092062" h="5759450">
                <a:moveTo>
                  <a:pt x="0" y="0"/>
                </a:moveTo>
                <a:lnTo>
                  <a:pt x="5092062" y="0"/>
                </a:lnTo>
                <a:lnTo>
                  <a:pt x="5092062" y="5759450"/>
                </a:lnTo>
                <a:lnTo>
                  <a:pt x="0" y="5759450"/>
                </a:lnTo>
                <a:close/>
              </a:path>
            </a:pathLst>
          </a:custGeom>
        </p:spPr>
      </p:pic>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6201410" y="765174"/>
            <a:ext cx="5437187" cy="5895926"/>
          </a:xfrm>
        </p:spPr>
        <p:txBody>
          <a:bodyPr vert="horz" wrap="square" lIns="0" tIns="0" rIns="0" bIns="0" rtlCol="0" anchor="t">
            <a:normAutofit fontScale="62500" lnSpcReduction="20000"/>
          </a:bodyPr>
          <a:lstStyle/>
          <a:p>
            <a:pPr marL="457200" lvl="1" indent="0">
              <a:buNone/>
            </a:pPr>
            <a:r>
              <a:rPr lang="en-US" dirty="0">
                <a:solidFill>
                  <a:schemeClr val="accent2">
                    <a:lumMod val="60000"/>
                    <a:lumOff val="40000"/>
                    <a:alpha val="60000"/>
                  </a:schemeClr>
                </a:solidFill>
              </a:rPr>
              <a:t>ENVIRONMENTAL</a:t>
            </a:r>
            <a:endParaRPr lang="en-US" sz="1600" dirty="0">
              <a:solidFill>
                <a:schemeClr val="accent2">
                  <a:lumMod val="60000"/>
                  <a:lumOff val="40000"/>
                  <a:alpha val="60000"/>
                </a:schemeClr>
              </a:solidFill>
            </a:endParaRPr>
          </a:p>
          <a:p>
            <a:pPr lvl="1"/>
            <a:r>
              <a:rPr lang="en-US" sz="1800" dirty="0">
                <a:latin typeface="Arial" panose="020B0604020202020204" pitchFamily="34" charset="0"/>
                <a:cs typeface="Arial" panose="020B0604020202020204" pitchFamily="34" charset="0"/>
              </a:rPr>
              <a:t>not enough treatment rooms</a:t>
            </a:r>
          </a:p>
          <a:p>
            <a:pPr lvl="1"/>
            <a:r>
              <a:rPr lang="en-US" sz="1800" dirty="0">
                <a:latin typeface="Arial" panose="020B0604020202020204" pitchFamily="34" charset="0"/>
                <a:cs typeface="Arial" panose="020B0604020202020204" pitchFamily="34" charset="0"/>
              </a:rPr>
              <a:t>Small properties </a:t>
            </a:r>
          </a:p>
          <a:p>
            <a:pPr marL="457200" lvl="1" indent="0">
              <a:buNone/>
            </a:pPr>
            <a:r>
              <a:rPr lang="en-US" sz="2100" dirty="0">
                <a:solidFill>
                  <a:schemeClr val="accent2">
                    <a:lumMod val="60000"/>
                    <a:lumOff val="40000"/>
                    <a:alpha val="60000"/>
                  </a:schemeClr>
                </a:solidFill>
              </a:rPr>
              <a:t>METHODS</a:t>
            </a:r>
            <a:r>
              <a:rPr lang="en-US" sz="1600" dirty="0">
                <a:solidFill>
                  <a:schemeClr val="accent2">
                    <a:lumMod val="60000"/>
                    <a:lumOff val="40000"/>
                    <a:alpha val="60000"/>
                  </a:schemeClr>
                </a:solidFill>
              </a:rPr>
              <a:t> :</a:t>
            </a:r>
          </a:p>
          <a:p>
            <a:pPr lvl="1"/>
            <a:r>
              <a:rPr lang="en-US" sz="1800" dirty="0">
                <a:latin typeface="Arial" panose="020B0604020202020204" pitchFamily="34" charset="0"/>
                <a:cs typeface="Arial" panose="020B0604020202020204" pitchFamily="34" charset="0"/>
              </a:rPr>
              <a:t>Transport arrives early</a:t>
            </a:r>
          </a:p>
          <a:p>
            <a:pPr lvl="1"/>
            <a:r>
              <a:rPr lang="en-US" sz="1800" dirty="0">
                <a:latin typeface="Arial" panose="020B0604020202020204" pitchFamily="34" charset="0"/>
                <a:cs typeface="Arial" panose="020B0604020202020204" pitchFamily="34" charset="0"/>
              </a:rPr>
              <a:t>Poor scheduling</a:t>
            </a:r>
          </a:p>
          <a:p>
            <a:pPr lvl="1"/>
            <a:r>
              <a:rPr lang="en-US" sz="1800" dirty="0">
                <a:latin typeface="Arial" panose="020B0604020202020204" pitchFamily="34" charset="0"/>
                <a:cs typeface="Arial" panose="020B0604020202020204" pitchFamily="34" charset="0"/>
              </a:rPr>
              <a:t>Corridor blocked</a:t>
            </a:r>
          </a:p>
          <a:p>
            <a:pPr lvl="1"/>
            <a:r>
              <a:rPr lang="en-US" sz="1800" dirty="0">
                <a:latin typeface="Arial" panose="020B0604020202020204" pitchFamily="34" charset="0"/>
                <a:cs typeface="Arial" panose="020B0604020202020204" pitchFamily="34" charset="0"/>
              </a:rPr>
              <a:t>Lack of automation</a:t>
            </a:r>
          </a:p>
          <a:p>
            <a:pPr lvl="1"/>
            <a:r>
              <a:rPr lang="en-US" sz="1800" dirty="0">
                <a:latin typeface="Arial" panose="020B0604020202020204" pitchFamily="34" charset="0"/>
                <a:cs typeface="Arial" panose="020B0604020202020204" pitchFamily="34" charset="0"/>
              </a:rPr>
              <a:t>Process takes too long</a:t>
            </a:r>
          </a:p>
          <a:p>
            <a:pPr marL="457200" lvl="1" indent="0">
              <a:buNone/>
            </a:pPr>
            <a:r>
              <a:rPr lang="en-US" sz="2100" dirty="0">
                <a:solidFill>
                  <a:schemeClr val="accent2">
                    <a:lumMod val="60000"/>
                    <a:lumOff val="40000"/>
                    <a:alpha val="60000"/>
                  </a:schemeClr>
                </a:solidFill>
              </a:rPr>
              <a:t>EQUIPMENT</a:t>
            </a:r>
            <a:r>
              <a:rPr lang="en-US" sz="1600" dirty="0">
                <a:solidFill>
                  <a:schemeClr val="accent2">
                    <a:lumMod val="60000"/>
                    <a:lumOff val="40000"/>
                    <a:alpha val="60000"/>
                  </a:schemeClr>
                </a:solidFill>
              </a:rPr>
              <a:t> :</a:t>
            </a:r>
          </a:p>
          <a:p>
            <a:pPr lvl="1"/>
            <a:r>
              <a:rPr lang="en-US" dirty="0">
                <a:latin typeface="Arial" panose="020B0604020202020204" pitchFamily="34" charset="0"/>
                <a:cs typeface="Arial" panose="020B0604020202020204" pitchFamily="34" charset="0"/>
              </a:rPr>
              <a:t>Poor maintenance </a:t>
            </a:r>
          </a:p>
          <a:p>
            <a:pPr lvl="1"/>
            <a:r>
              <a:rPr lang="en-US" dirty="0">
                <a:latin typeface="Arial" panose="020B0604020202020204" pitchFamily="34" charset="0"/>
                <a:cs typeface="Arial" panose="020B0604020202020204" pitchFamily="34" charset="0"/>
              </a:rPr>
              <a:t>Lifts broken </a:t>
            </a:r>
          </a:p>
          <a:p>
            <a:pPr lvl="1"/>
            <a:r>
              <a:rPr lang="en-US" dirty="0">
                <a:latin typeface="Arial" panose="020B0604020202020204" pitchFamily="34" charset="0"/>
                <a:cs typeface="Arial" panose="020B0604020202020204" pitchFamily="34" charset="0"/>
              </a:rPr>
              <a:t>Wheelchairs unavailable </a:t>
            </a:r>
          </a:p>
          <a:p>
            <a:pPr marL="457200" lvl="1" indent="0">
              <a:buNone/>
            </a:pPr>
            <a:r>
              <a:rPr lang="en-US" sz="2100" dirty="0">
                <a:solidFill>
                  <a:schemeClr val="accent2">
                    <a:lumMod val="60000"/>
                    <a:lumOff val="40000"/>
                    <a:alpha val="60000"/>
                  </a:schemeClr>
                </a:solidFill>
              </a:rPr>
              <a:t>PEOPLE</a:t>
            </a:r>
            <a:r>
              <a:rPr lang="en-US" sz="1600" dirty="0">
                <a:solidFill>
                  <a:schemeClr val="accent2">
                    <a:lumMod val="60000"/>
                    <a:lumOff val="40000"/>
                    <a:alpha val="60000"/>
                  </a:schemeClr>
                </a:solidFill>
              </a:rPr>
              <a:t> :</a:t>
            </a:r>
          </a:p>
          <a:p>
            <a:pPr lvl="1"/>
            <a:r>
              <a:rPr lang="en-US" dirty="0">
                <a:latin typeface="Arial" panose="020B0604020202020204" pitchFamily="34" charset="0"/>
                <a:cs typeface="Arial" panose="020B0604020202020204" pitchFamily="34" charset="0"/>
              </a:rPr>
              <a:t>Incorrect referrals</a:t>
            </a:r>
          </a:p>
          <a:p>
            <a:pPr lvl="1"/>
            <a:r>
              <a:rPr lang="en-US" dirty="0">
                <a:latin typeface="Arial" panose="020B0604020202020204" pitchFamily="34" charset="0"/>
                <a:cs typeface="Arial" panose="020B0604020202020204" pitchFamily="34" charset="0"/>
              </a:rPr>
              <a:t>Unexpected patients</a:t>
            </a:r>
          </a:p>
          <a:p>
            <a:pPr lvl="1"/>
            <a:r>
              <a:rPr lang="en-US" dirty="0">
                <a:latin typeface="Arial" panose="020B0604020202020204" pitchFamily="34" charset="0"/>
                <a:cs typeface="Arial" panose="020B0604020202020204" pitchFamily="34" charset="0"/>
              </a:rPr>
              <a:t>Original appointments missed </a:t>
            </a:r>
          </a:p>
          <a:p>
            <a:pPr lvl="1"/>
            <a:r>
              <a:rPr lang="en-US" dirty="0">
                <a:latin typeface="Arial" panose="020B0604020202020204" pitchFamily="34" charset="0"/>
                <a:cs typeface="Arial" panose="020B0604020202020204" pitchFamily="34" charset="0"/>
              </a:rPr>
              <a:t>Patients queue jumping</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sp>
        <p:nvSpPr>
          <p:cNvPr id="8" name="TextBox 7">
            <a:extLst>
              <a:ext uri="{FF2B5EF4-FFF2-40B4-BE49-F238E27FC236}">
                <a16:creationId xmlns:a16="http://schemas.microsoft.com/office/drawing/2014/main" id="{EA117AB6-2051-3531-A84E-2809B8DD74CB}"/>
              </a:ext>
            </a:extLst>
          </p:cNvPr>
          <p:cNvSpPr txBox="1"/>
          <p:nvPr/>
        </p:nvSpPr>
        <p:spPr>
          <a:xfrm>
            <a:off x="1642188" y="5131837"/>
            <a:ext cx="4506875" cy="369332"/>
          </a:xfrm>
          <a:prstGeom prst="rect">
            <a:avLst/>
          </a:prstGeom>
          <a:noFill/>
        </p:spPr>
        <p:txBody>
          <a:bodyPr wrap="none" rtlCol="0">
            <a:spAutoFit/>
          </a:bodyPr>
          <a:lstStyle/>
          <a:p>
            <a:r>
              <a:rPr lang="en-GB" dirty="0"/>
              <a:t>All of the suggestions can overlap each other  </a:t>
            </a:r>
          </a:p>
        </p:txBody>
      </p:sp>
    </p:spTree>
    <p:extLst>
      <p:ext uri="{BB962C8B-B14F-4D97-AF65-F5344CB8AC3E}">
        <p14:creationId xmlns:p14="http://schemas.microsoft.com/office/powerpoint/2010/main" val="395518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Content </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a:lstStyle/>
          <a:p>
            <a:r>
              <a:rPr lang="en-US" dirty="0"/>
              <a:t>Summary</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Tree>
    <p:extLst>
      <p:ext uri="{BB962C8B-B14F-4D97-AF65-F5344CB8AC3E}">
        <p14:creationId xmlns:p14="http://schemas.microsoft.com/office/powerpoint/2010/main" val="3521561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a:lstStyle/>
          <a:p>
            <a:r>
              <a:rPr lang="en-US" dirty="0"/>
              <a:t>Reference</a:t>
            </a:r>
            <a:br>
              <a:rPr lang="en-US" dirty="0"/>
            </a:br>
            <a:endParaRPr lang="en-US" dirty="0"/>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a:lstStyle/>
          <a:p>
            <a:r>
              <a:rPr lang="en-US" dirty="0">
                <a:hlinkClick r:id="rId2"/>
              </a:rPr>
              <a:t>https://pestleanalysis.com/nhs-pestle-analysis/</a:t>
            </a:r>
            <a:endParaRPr lang="en-US" dirty="0"/>
          </a:p>
          <a:p>
            <a:r>
              <a:rPr lang="en-GB" dirty="0"/>
              <a:t>Ishikawa, K (1968) Guide to Quality Control, JUSE, Tokyo</a:t>
            </a:r>
            <a:endParaRPr lang="en-US" dirty="0"/>
          </a:p>
          <a:p>
            <a:endParaRPr lang="en-US"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{D8DAD6C6-1E7E-40AF-864F-1181EC5330E3}tf33713516_win32</Template>
  <TotalTime>0</TotalTime>
  <Words>359</Words>
  <Application>Microsoft Office PowerPoint</Application>
  <PresentationFormat>Widescreen</PresentationFormat>
  <Paragraphs>95</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Walbaum Display</vt:lpstr>
      <vt:lpstr>3DFloatVTI</vt:lpstr>
      <vt:lpstr>Addressing the problem of staff shortage in Proper Care, UK</vt:lpstr>
      <vt:lpstr>Agenda</vt:lpstr>
      <vt:lpstr>Introduction</vt:lpstr>
      <vt:lpstr>NHS establish the problem of staff shortage </vt:lpstr>
      <vt:lpstr>PowerPoint Presentation</vt:lpstr>
      <vt:lpstr>COSTS :</vt:lpstr>
      <vt:lpstr>PowerPoint Presentation</vt:lpstr>
      <vt:lpstr>Fishbone diagram presented at NHS </vt:lpstr>
      <vt:lpstr>Content </vt:lpstr>
      <vt:lpstr>Summary</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problem of staff shortage in Proper Care, UK</dc:title>
  <dc:creator>Kamil Kazimierz Lenczowski (2120445)</dc:creator>
  <cp:lastModifiedBy>Kamil Kazimierz Lenczowski (2120445)</cp:lastModifiedBy>
  <cp:revision>5</cp:revision>
  <dcterms:created xsi:type="dcterms:W3CDTF">2022-07-06T14:14:14Z</dcterms:created>
  <dcterms:modified xsi:type="dcterms:W3CDTF">2022-07-06T18:30:30Z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