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y="5143500" cx="9144000"/>
  <p:notesSz cx="6858000" cy="9144000"/>
  <p:embeddedFontLst>
    <p:embeddedFont>
      <p:font typeface="Raleway"/>
      <p:regular r:id="rId20"/>
      <p:bold r:id="rId21"/>
      <p:italic r:id="rId22"/>
      <p:boldItalic r:id="rId23"/>
    </p:embeddedFont>
    <p:embeddedFont>
      <p:font typeface="Lato"/>
      <p:regular r:id="rId24"/>
      <p:bold r:id="rId25"/>
      <p:italic r:id="rId26"/>
      <p:boldItalic r:id="rId27"/>
    </p:embeddedFont>
    <p:embeddedFont>
      <p:font typeface="Old Standard TT"/>
      <p:regular r:id="rId28"/>
      <p:bold r:id="rId29"/>
      <p:italic r:id="rId3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aleway-regular.fntdata"/><Relationship Id="rId22" Type="http://schemas.openxmlformats.org/officeDocument/2006/relationships/font" Target="fonts/Raleway-italic.fntdata"/><Relationship Id="rId21" Type="http://schemas.openxmlformats.org/officeDocument/2006/relationships/font" Target="fonts/Raleway-bold.fntdata"/><Relationship Id="rId24" Type="http://schemas.openxmlformats.org/officeDocument/2006/relationships/font" Target="fonts/Lato-regular.fntdata"/><Relationship Id="rId23" Type="http://schemas.openxmlformats.org/officeDocument/2006/relationships/font" Target="fonts/Raleway-bold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Lato-italic.fntdata"/><Relationship Id="rId25" Type="http://schemas.openxmlformats.org/officeDocument/2006/relationships/font" Target="fonts/Lato-bold.fntdata"/><Relationship Id="rId28" Type="http://schemas.openxmlformats.org/officeDocument/2006/relationships/font" Target="fonts/OldStandardTT-regular.fntdata"/><Relationship Id="rId27" Type="http://schemas.openxmlformats.org/officeDocument/2006/relationships/font" Target="fonts/Lato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OldStandardTT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font" Target="fonts/OldStandardTT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cb9a0b074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cb9a0b074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d5b15f0a3_5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d5b15f0a3_5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723630543_3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723630543_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25d1eb0f6d2_0_6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25d1eb0f6d2_0_6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d251bb473_0_6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d251bb473_0_6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d251bb473_0_6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d251bb473_0_6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723630543_1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723630543_1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cb9a0b074_1_12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cb9a0b074_1_1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d814cf7d3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d814cf7d3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723630543_5_2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723630543_5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267aaff5cbc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267aaff5cb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267aaff5cbc_0_1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267aaff5cbc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267aaff5cbc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267aaff5cbc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25d1eb0f6d2_0_6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25d1eb0f6d2_0_6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" name="Google Shape;12;p2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" name="Google Shape;17;p3"/>
          <p:cNvSpPr txBox="1"/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aperback">
    <p:bg>
      <p:bgPr>
        <a:solidFill>
          <a:schemeClr val="accen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Relationship Id="rId4" Type="http://schemas.openxmlformats.org/officeDocument/2006/relationships/image" Target="../media/image1.png"/><Relationship Id="rId5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Relationship Id="rId4" Type="http://schemas.openxmlformats.org/officeDocument/2006/relationships/image" Target="../media/image1.png"/><Relationship Id="rId5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Relationship Id="rId4" Type="http://schemas.openxmlformats.org/officeDocument/2006/relationships/image" Target="../media/image4.png"/><Relationship Id="rId5" Type="http://schemas.openxmlformats.org/officeDocument/2006/relationships/image" Target="../media/image13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2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.png"/><Relationship Id="rId4" Type="http://schemas.openxmlformats.org/officeDocument/2006/relationships/image" Target="../media/image1.png"/><Relationship Id="rId5" Type="http://schemas.openxmlformats.org/officeDocument/2006/relationships/image" Target="../media/image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nhglobalpartners.com/authors/antoine-boquen/" TargetMode="External"/><Relationship Id="rId4" Type="http://schemas.openxmlformats.org/officeDocument/2006/relationships/hyperlink" Target="https://nhglobalpartners.com/global-talent-acquisition-strategy/#:~:text=By%20identifying%20and%20attracting%20the,expertise%20to%20meet%20their%20business" TargetMode="External"/><Relationship Id="rId5" Type="http://schemas.openxmlformats.org/officeDocument/2006/relationships/hyperlink" Target="https://www.maddyness.com/uk/2023/04/15/10-recruiting-trends-for-2023/" TargetMode="External"/><Relationship Id="rId6" Type="http://schemas.openxmlformats.org/officeDocument/2006/relationships/hyperlink" Target="https://www.hrexchangenetwork.com/contributor/francesca-di-meglio" TargetMode="External"/><Relationship Id="rId7" Type="http://schemas.openxmlformats.org/officeDocument/2006/relationships/hyperlink" Target="https://www.hrexchangenetwork.com/hr-talent-acquisition/articles/best-practices-for-global-hiring/amp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57" y="0"/>
            <a:ext cx="9139487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 rotWithShape="1">
          <a:blip r:embed="rId4">
            <a:alphaModFix amt="80000"/>
          </a:blip>
          <a:srcRect b="0" l="0" r="0" t="33475"/>
          <a:stretch/>
        </p:blipFill>
        <p:spPr>
          <a:xfrm>
            <a:off x="0" y="1724798"/>
            <a:ext cx="9143999" cy="3409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 rotWithShape="1">
          <a:blip r:embed="rId4">
            <a:alphaModFix/>
          </a:blip>
          <a:srcRect b="66522" l="0" r="0" t="0"/>
          <a:stretch/>
        </p:blipFill>
        <p:spPr>
          <a:xfrm>
            <a:off x="0" y="0"/>
            <a:ext cx="9143999" cy="1724800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3"/>
          <p:cNvSpPr txBox="1"/>
          <p:nvPr>
            <p:ph type="ctrTitle"/>
          </p:nvPr>
        </p:nvSpPr>
        <p:spPr>
          <a:xfrm>
            <a:off x="510325" y="1724800"/>
            <a:ext cx="8118600" cy="2768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300">
                <a:solidFill>
                  <a:srgbClr val="000000"/>
                </a:solidFill>
              </a:rPr>
              <a:t>Human Resource Management</a:t>
            </a:r>
            <a:endParaRPr b="1" sz="3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300">
                <a:solidFill>
                  <a:srgbClr val="000000"/>
                </a:solidFill>
              </a:rPr>
              <a:t>(Strategic Management)</a:t>
            </a:r>
            <a:endParaRPr sz="3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300">
                <a:solidFill>
                  <a:srgbClr val="000000"/>
                </a:solidFill>
              </a:rPr>
              <a:t>Group 6</a:t>
            </a:r>
            <a:endParaRPr b="1" sz="33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66">
              <a:solidFill>
                <a:schemeClr val="accen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66">
                <a:solidFill>
                  <a:srgbClr val="F3F3F3"/>
                </a:solidFill>
              </a:rPr>
              <a:t>Hiren Ahir - 2239857</a:t>
            </a:r>
            <a:br>
              <a:rPr lang="en" sz="2266">
                <a:solidFill>
                  <a:srgbClr val="F3F3F3"/>
                </a:solidFill>
              </a:rPr>
            </a:br>
            <a:r>
              <a:rPr lang="en" sz="2266">
                <a:solidFill>
                  <a:srgbClr val="F3F3F3"/>
                </a:solidFill>
              </a:rPr>
              <a:t>Meet Patel - 2241321</a:t>
            </a:r>
            <a:br>
              <a:rPr lang="en" sz="2266">
                <a:solidFill>
                  <a:srgbClr val="F3F3F3"/>
                </a:solidFill>
              </a:rPr>
            </a:br>
            <a:r>
              <a:rPr lang="en" sz="2266">
                <a:solidFill>
                  <a:srgbClr val="F3F3F3"/>
                </a:solidFill>
              </a:rPr>
              <a:t>Mohammed Taqil - 2210126</a:t>
            </a:r>
            <a:br>
              <a:rPr lang="en" sz="2266">
                <a:solidFill>
                  <a:srgbClr val="F3F3F3"/>
                </a:solidFill>
              </a:rPr>
            </a:br>
            <a:r>
              <a:rPr lang="en" sz="2266">
                <a:solidFill>
                  <a:srgbClr val="F3F3F3"/>
                </a:solidFill>
              </a:rPr>
              <a:t>Rohan Patel - 2239383</a:t>
            </a:r>
            <a:endParaRPr sz="2266">
              <a:solidFill>
                <a:srgbClr val="F3F3F3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66">
                <a:solidFill>
                  <a:srgbClr val="F3F3F3"/>
                </a:solidFill>
              </a:rPr>
              <a:t>Vraj Pandya - 2244599 (Leader)</a:t>
            </a:r>
            <a:br>
              <a:rPr lang="en" sz="2600">
                <a:solidFill>
                  <a:schemeClr val="accent2"/>
                </a:solidFill>
              </a:rPr>
            </a:br>
            <a:endParaRPr sz="2600">
              <a:solidFill>
                <a:schemeClr val="accen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>
              <a:solidFill>
                <a:schemeClr val="accen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5833"/>
              <a:buFont typeface="Arial"/>
              <a:buNone/>
            </a:pPr>
            <a:r>
              <a:t/>
            </a:r>
            <a:endParaRPr sz="2400">
              <a:solidFill>
                <a:schemeClr val="accent2"/>
              </a:solidFill>
            </a:endParaRPr>
          </a:p>
        </p:txBody>
      </p:sp>
      <p:sp>
        <p:nvSpPr>
          <p:cNvPr id="63" name="Google Shape;63;p13"/>
          <p:cNvSpPr txBox="1"/>
          <p:nvPr>
            <p:ph idx="1" type="subTitle"/>
          </p:nvPr>
        </p:nvSpPr>
        <p:spPr>
          <a:xfrm>
            <a:off x="512700" y="378728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600">
                <a:solidFill>
                  <a:srgbClr val="FFFFFF"/>
                </a:solidFill>
              </a:rPr>
              <a:t>Developing an Effective Talent Acquisition Strategy</a:t>
            </a:r>
            <a:endParaRPr b="1" sz="2600">
              <a:solidFill>
                <a:srgbClr val="FFFFFF"/>
              </a:solidFill>
            </a:endParaRPr>
          </a:p>
          <a:p>
            <a:pPr indent="0" lvl="0" marL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600">
                <a:solidFill>
                  <a:srgbClr val="FFFFFF"/>
                </a:solidFill>
              </a:rPr>
              <a:t>in a Globalized World</a:t>
            </a:r>
            <a:endParaRPr b="1" sz="26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661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4"/>
          <p:cNvSpPr txBox="1"/>
          <p:nvPr>
            <p:ph idx="4294967295" type="title"/>
          </p:nvPr>
        </p:nvSpPr>
        <p:spPr>
          <a:xfrm>
            <a:off x="535775" y="445450"/>
            <a:ext cx="5197200" cy="103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600">
                <a:solidFill>
                  <a:srgbClr val="FFFFFF"/>
                </a:solidFill>
              </a:rPr>
              <a:t>Index</a:t>
            </a:r>
            <a:endParaRPr sz="3600">
              <a:solidFill>
                <a:srgbClr val="FFFFFF"/>
              </a:solidFill>
            </a:endParaRPr>
          </a:p>
        </p:txBody>
      </p:sp>
      <p:sp>
        <p:nvSpPr>
          <p:cNvPr id="70" name="Google Shape;70;p14"/>
          <p:cNvSpPr txBox="1"/>
          <p:nvPr>
            <p:ph idx="4294967295" type="title"/>
          </p:nvPr>
        </p:nvSpPr>
        <p:spPr>
          <a:xfrm>
            <a:off x="535775" y="1022950"/>
            <a:ext cx="6369900" cy="306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Lato"/>
              <a:buAutoNum type="arabicPeriod"/>
            </a:pPr>
            <a:r>
              <a:rPr b="1" lang="en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Introduction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Lato"/>
              <a:buAutoNum type="arabicPeriod"/>
            </a:pPr>
            <a:r>
              <a:rPr b="1" lang="en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Concept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Lato"/>
              <a:buAutoNum type="arabicPeriod"/>
            </a:pPr>
            <a:r>
              <a:rPr b="1" lang="en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Global Recruitment Trend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Lato"/>
              <a:buAutoNum type="arabicPeriod"/>
            </a:pPr>
            <a:r>
              <a:rPr b="1" lang="en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Best Practices ( Solutions )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Lato"/>
              <a:buAutoNum type="arabicPeriod"/>
            </a:pPr>
            <a:r>
              <a:rPr b="1" lang="en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Recommendation Talent Acquisition Efforts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Lato"/>
              <a:buAutoNum type="arabicPeriod"/>
            </a:pPr>
            <a:r>
              <a:rPr b="1" lang="en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Conclusion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Google Shape;7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607" y="0"/>
            <a:ext cx="9139487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444700" y="162737"/>
            <a:ext cx="4254600" cy="481803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77" name="Google Shape;77;p15"/>
          <p:cNvPicPr preferRelativeResize="0"/>
          <p:nvPr/>
        </p:nvPicPr>
        <p:blipFill rotWithShape="1">
          <a:blip r:embed="rId5">
            <a:alphaModFix/>
          </a:blip>
          <a:srcRect b="10011" l="9244" r="2118" t="5926"/>
          <a:stretch/>
        </p:blipFill>
        <p:spPr>
          <a:xfrm rot="154828">
            <a:off x="3536000" y="147301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5"/>
          <p:cNvSpPr txBox="1"/>
          <p:nvPr/>
        </p:nvSpPr>
        <p:spPr>
          <a:xfrm>
            <a:off x="2855550" y="68739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1. Intro</a:t>
            </a:r>
            <a:endParaRPr b="1" sz="30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79" name="Google Shape;79;p15"/>
          <p:cNvSpPr txBox="1"/>
          <p:nvPr>
            <p:ph idx="4294967295" type="body"/>
          </p:nvPr>
        </p:nvSpPr>
        <p:spPr>
          <a:xfrm>
            <a:off x="2855550" y="1377480"/>
            <a:ext cx="3432900" cy="332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latin typeface="Raleway"/>
                <a:ea typeface="Raleway"/>
                <a:cs typeface="Raleway"/>
                <a:sym typeface="Raleway"/>
              </a:rPr>
              <a:t>&gt; Attracting top talent</a:t>
            </a:r>
            <a:endParaRPr b="1" sz="12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200">
                <a:latin typeface="Raleway"/>
                <a:ea typeface="Raleway"/>
                <a:cs typeface="Raleway"/>
                <a:sym typeface="Raleway"/>
              </a:rPr>
              <a:t>&gt; Adopting a global recruiting strategy </a:t>
            </a:r>
            <a:endParaRPr b="1" sz="12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200">
                <a:latin typeface="Raleway"/>
                <a:ea typeface="Raleway"/>
                <a:cs typeface="Raleway"/>
                <a:sym typeface="Raleway"/>
              </a:rPr>
              <a:t>&gt; competitive  global economy</a:t>
            </a:r>
            <a:endParaRPr b="1" sz="12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&gt; </a:t>
            </a: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The COVID-19 pandemic &amp; geographic     boundaries 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&gt; The shift to remote work</a:t>
            </a:r>
            <a:endParaRPr sz="12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57" y="0"/>
            <a:ext cx="9139487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444700" y="162737"/>
            <a:ext cx="4254600" cy="481803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86" name="Google Shape;86;p16"/>
          <p:cNvPicPr preferRelativeResize="0"/>
          <p:nvPr/>
        </p:nvPicPr>
        <p:blipFill rotWithShape="1">
          <a:blip r:embed="rId5">
            <a:alphaModFix/>
          </a:blip>
          <a:srcRect b="10011" l="9244" r="2118" t="5926"/>
          <a:stretch/>
        </p:blipFill>
        <p:spPr>
          <a:xfrm rot="154828">
            <a:off x="3536000" y="147301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6"/>
          <p:cNvSpPr txBox="1"/>
          <p:nvPr/>
        </p:nvSpPr>
        <p:spPr>
          <a:xfrm>
            <a:off x="2855550" y="68739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0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88" name="Google Shape;88;p16"/>
          <p:cNvSpPr txBox="1"/>
          <p:nvPr>
            <p:ph idx="4294967295" type="body"/>
          </p:nvPr>
        </p:nvSpPr>
        <p:spPr>
          <a:xfrm>
            <a:off x="2779350" y="920280"/>
            <a:ext cx="3432900" cy="332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&gt; successful global talent acquisition strategy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&gt; benefits 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such as: 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-298450" lvl="0" marL="457200" rtl="0" algn="l">
              <a:spcBef>
                <a:spcPts val="1000"/>
              </a:spcBef>
              <a:spcAft>
                <a:spcPts val="0"/>
              </a:spcAft>
              <a:buSzPts val="1100"/>
              <a:buFont typeface="Raleway"/>
              <a:buAutoNum type="arabicPeriod"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Flexibility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0" lvl="0" marL="9144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  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-298450" lvl="0" marL="457200" rtl="0" algn="l">
              <a:spcBef>
                <a:spcPts val="1000"/>
              </a:spcBef>
              <a:spcAft>
                <a:spcPts val="0"/>
              </a:spcAft>
              <a:buSzPts val="1100"/>
              <a:buFont typeface="Raleway"/>
              <a:buAutoNum type="arabicPeriod"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Diversity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0" lvl="0" marL="9144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 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-298450" lvl="0" marL="457200" rtl="0" algn="l">
              <a:spcBef>
                <a:spcPts val="1000"/>
              </a:spcBef>
              <a:spcAft>
                <a:spcPts val="0"/>
              </a:spcAft>
              <a:buSzPts val="1100"/>
              <a:buFont typeface="Raleway"/>
              <a:buAutoNum type="arabicPeriod"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Local </a:t>
            </a: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Knowledge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7"/>
          <p:cNvSpPr txBox="1"/>
          <p:nvPr>
            <p:ph type="title"/>
          </p:nvPr>
        </p:nvSpPr>
        <p:spPr>
          <a:xfrm>
            <a:off x="283100" y="712150"/>
            <a:ext cx="8631600" cy="10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2.Concept</a:t>
            </a:r>
            <a:endParaRPr>
              <a:solidFill>
                <a:schemeClr val="accent5"/>
              </a:solidFill>
            </a:endParaRPr>
          </a:p>
        </p:txBody>
      </p:sp>
      <p:sp>
        <p:nvSpPr>
          <p:cNvPr id="94" name="Google Shape;94;p17"/>
          <p:cNvSpPr txBox="1"/>
          <p:nvPr/>
        </p:nvSpPr>
        <p:spPr>
          <a:xfrm>
            <a:off x="265900" y="1658300"/>
            <a:ext cx="6146700" cy="326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Raleway"/>
              <a:buAutoNum type="arabicPeriod"/>
            </a:pPr>
            <a:r>
              <a:rPr b="1" lang="en" sz="2000">
                <a:latin typeface="Raleway"/>
                <a:ea typeface="Raleway"/>
                <a:cs typeface="Raleway"/>
                <a:sym typeface="Raleway"/>
              </a:rPr>
              <a:t>Talent Acquisition</a:t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Raleway"/>
              <a:buAutoNum type="arabicPeriod"/>
            </a:pPr>
            <a:r>
              <a:rPr b="1" lang="en" sz="2000">
                <a:latin typeface="Raleway"/>
                <a:ea typeface="Raleway"/>
                <a:cs typeface="Raleway"/>
                <a:sym typeface="Raleway"/>
              </a:rPr>
              <a:t>Compensation and Benefits</a:t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Raleway"/>
              <a:buAutoNum type="arabicPeriod"/>
            </a:pPr>
            <a:r>
              <a:rPr b="1" lang="en" sz="2000">
                <a:latin typeface="Raleway"/>
                <a:ea typeface="Raleway"/>
                <a:cs typeface="Raleway"/>
                <a:sym typeface="Raleway"/>
              </a:rPr>
              <a:t>Employment Regulations</a:t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Raleway"/>
              <a:buAutoNum type="arabicPeriod"/>
            </a:pPr>
            <a:r>
              <a:rPr b="1" lang="en" sz="2000">
                <a:latin typeface="Raleway"/>
                <a:ea typeface="Raleway"/>
                <a:cs typeface="Raleway"/>
                <a:sym typeface="Raleway"/>
              </a:rPr>
              <a:t>Training and Development</a:t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95" name="Google Shape;95;p17"/>
          <p:cNvPicPr preferRelativeResize="0"/>
          <p:nvPr/>
        </p:nvPicPr>
        <p:blipFill>
          <a:blip r:embed="rId3">
            <a:alphaModFix amt="92000"/>
          </a:blip>
          <a:stretch>
            <a:fillRect/>
          </a:stretch>
        </p:blipFill>
        <p:spPr>
          <a:xfrm>
            <a:off x="4354557" y="571100"/>
            <a:ext cx="4307418" cy="4001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8"/>
          <p:cNvSpPr txBox="1"/>
          <p:nvPr>
            <p:ph type="title"/>
          </p:nvPr>
        </p:nvSpPr>
        <p:spPr>
          <a:xfrm>
            <a:off x="0" y="1308000"/>
            <a:ext cx="8622300" cy="38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5. Employee Engagement</a:t>
            </a:r>
            <a:endParaRPr b="1" sz="200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6. Workforce Planning</a:t>
            </a:r>
            <a:endParaRPr b="1" sz="200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7. Diversity and Inclusion</a:t>
            </a:r>
            <a:endParaRPr b="1">
              <a:solidFill>
                <a:schemeClr val="accent5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grpSp>
        <p:nvGrpSpPr>
          <p:cNvPr id="101" name="Google Shape;101;p18"/>
          <p:cNvGrpSpPr/>
          <p:nvPr/>
        </p:nvGrpSpPr>
        <p:grpSpPr>
          <a:xfrm>
            <a:off x="6781388" y="2464035"/>
            <a:ext cx="2212050" cy="2537076"/>
            <a:chOff x="6803275" y="395363"/>
            <a:chExt cx="2212050" cy="2537076"/>
          </a:xfrm>
        </p:grpSpPr>
        <p:pic>
          <p:nvPicPr>
            <p:cNvPr id="102" name="Google Shape;102;p18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03275" y="427445"/>
              <a:ext cx="2212050" cy="250499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descr="Piece of duct tape sticking a note to the slide" id="103" name="Google Shape;103;p18"/>
            <p:cNvPicPr preferRelativeResize="0"/>
            <p:nvPr/>
          </p:nvPicPr>
          <p:blipFill rotWithShape="1">
            <a:blip r:embed="rId4">
              <a:alphaModFix/>
            </a:blip>
            <a:srcRect b="10011" l="9244" r="2118" t="5926"/>
            <a:stretch/>
          </p:blipFill>
          <p:spPr>
            <a:xfrm rot="154826">
              <a:off x="7370663" y="419419"/>
              <a:ext cx="1077273" cy="38268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4" name="Google Shape;104;p18"/>
            <p:cNvSpPr txBox="1"/>
            <p:nvPr/>
          </p:nvSpPr>
          <p:spPr>
            <a:xfrm>
              <a:off x="6944800" y="684231"/>
              <a:ext cx="1929000" cy="200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r>
                <a:rPr b="1" lang="en">
                  <a:solidFill>
                    <a:schemeClr val="dk1"/>
                  </a:solidFill>
                  <a:latin typeface="Raleway"/>
                  <a:ea typeface="Raleway"/>
                  <a:cs typeface="Raleway"/>
                  <a:sym typeface="Raleway"/>
                </a:rPr>
                <a:t>Tip</a:t>
              </a:r>
              <a:endParaRPr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80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Remember. If something sounds like common sense, people will ignore it. </a:t>
              </a:r>
              <a:endParaRPr sz="12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  <a:p>
              <a:pPr indent="0" lvl="0" marL="0" rtl="0" algn="l">
                <a:spcBef>
                  <a:spcPts val="800"/>
                </a:spcBef>
                <a:spcAft>
                  <a:spcPts val="800"/>
                </a:spcAft>
                <a:buNone/>
              </a:pPr>
              <a:r>
                <a:rPr lang="en" sz="120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Highlight what is unexpected about </a:t>
              </a:r>
              <a:br>
                <a:rPr lang="en" sz="120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</a:br>
              <a:r>
                <a:rPr lang="en" sz="1200">
                  <a:solidFill>
                    <a:schemeClr val="dk2"/>
                  </a:solidFill>
                  <a:latin typeface="Raleway"/>
                  <a:ea typeface="Raleway"/>
                  <a:cs typeface="Raleway"/>
                  <a:sym typeface="Raleway"/>
                </a:rPr>
                <a:t>your topic.</a:t>
              </a:r>
              <a:endParaRPr b="1" sz="12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  <p:pic>
        <p:nvPicPr>
          <p:cNvPr id="105" name="Google Shape;105;p18"/>
          <p:cNvPicPr preferRelativeResize="0"/>
          <p:nvPr/>
        </p:nvPicPr>
        <p:blipFill rotWithShape="1">
          <a:blip r:embed="rId5">
            <a:alphaModFix/>
          </a:blip>
          <a:srcRect b="0" l="0" r="39660" t="0"/>
          <a:stretch/>
        </p:blipFill>
        <p:spPr>
          <a:xfrm>
            <a:off x="4488725" y="0"/>
            <a:ext cx="4655273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9"/>
          <p:cNvSpPr txBox="1"/>
          <p:nvPr>
            <p:ph idx="1" type="body"/>
          </p:nvPr>
        </p:nvSpPr>
        <p:spPr>
          <a:xfrm>
            <a:off x="4832750" y="-437363"/>
            <a:ext cx="4033800" cy="318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" sz="3000"/>
              <a:t>3.Global Recruitment Trend</a:t>
            </a:r>
            <a:endParaRPr sz="1800">
              <a:solidFill>
                <a:srgbClr val="000000"/>
              </a:solidFill>
            </a:endParaRPr>
          </a:p>
        </p:txBody>
      </p:sp>
      <p:sp>
        <p:nvSpPr>
          <p:cNvPr id="111" name="Google Shape;111;p19"/>
          <p:cNvSpPr txBox="1"/>
          <p:nvPr/>
        </p:nvSpPr>
        <p:spPr>
          <a:xfrm>
            <a:off x="4718800" y="1722325"/>
            <a:ext cx="4151100" cy="327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1 &gt; Proactive Recruitment</a:t>
            </a:r>
            <a:br>
              <a:rPr b="1" lang="en">
                <a:latin typeface="Raleway"/>
                <a:ea typeface="Raleway"/>
                <a:cs typeface="Raleway"/>
                <a:sym typeface="Raleway"/>
              </a:rPr>
            </a:b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2 &gt; Employer Branding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3 &gt; Candidate Experience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4 &gt; Work Flexibility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5 &gt; Internal Mobility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112" name="Google Shape;112;p19"/>
          <p:cNvPicPr preferRelativeResize="0"/>
          <p:nvPr/>
        </p:nvPicPr>
        <p:blipFill rotWithShape="1">
          <a:blip r:embed="rId3">
            <a:alphaModFix/>
          </a:blip>
          <a:srcRect b="0" l="47489" r="9669" t="0"/>
          <a:stretch/>
        </p:blipFill>
        <p:spPr>
          <a:xfrm>
            <a:off x="0" y="0"/>
            <a:ext cx="4407176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4802028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20"/>
          <p:cNvSpPr txBox="1"/>
          <p:nvPr/>
        </p:nvSpPr>
        <p:spPr>
          <a:xfrm>
            <a:off x="5572475" y="1927225"/>
            <a:ext cx="2465100" cy="10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6 &gt;    </a:t>
            </a: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Transferable Skills</a:t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7 &gt;     Attracting Gen-Z</a:t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3050" y="0"/>
            <a:ext cx="7708784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21"/>
          <p:cNvSpPr txBox="1"/>
          <p:nvPr>
            <p:ph type="title"/>
          </p:nvPr>
        </p:nvSpPr>
        <p:spPr>
          <a:xfrm>
            <a:off x="490250" y="526350"/>
            <a:ext cx="5604000" cy="204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4.</a:t>
            </a:r>
            <a:r>
              <a:rPr lang="en"/>
              <a:t>Best Practices (Solutions)</a:t>
            </a:r>
            <a:endParaRPr/>
          </a:p>
        </p:txBody>
      </p:sp>
      <p:sp>
        <p:nvSpPr>
          <p:cNvPr id="125" name="Google Shape;125;p21"/>
          <p:cNvSpPr txBox="1"/>
          <p:nvPr/>
        </p:nvSpPr>
        <p:spPr>
          <a:xfrm>
            <a:off x="674450" y="2571750"/>
            <a:ext cx="4268400" cy="261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1 &gt; Determine Where to Seek Talent</a:t>
            </a:r>
            <a:endParaRPr b="1" sz="16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2 &gt; Consider Investing in an EOR Service</a:t>
            </a:r>
            <a:br>
              <a:rPr b="1" lang="en" sz="16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</a:br>
            <a:br>
              <a:rPr b="1" lang="en" sz="16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</a:br>
            <a:r>
              <a:rPr b="1" lang="en" sz="16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3 &gt;  Embrace Remote Work</a:t>
            </a:r>
            <a:endParaRPr b="1" sz="16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6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2"/>
          <p:cNvSpPr/>
          <p:nvPr/>
        </p:nvSpPr>
        <p:spPr>
          <a:xfrm rot="10800000">
            <a:off x="0" y="0"/>
            <a:ext cx="4151100" cy="57603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31" name="Google Shape;131;p22"/>
          <p:cNvPicPr preferRelativeResize="0"/>
          <p:nvPr/>
        </p:nvPicPr>
        <p:blipFill rotWithShape="1">
          <a:blip r:embed="rId3">
            <a:alphaModFix/>
          </a:blip>
          <a:srcRect b="15742" l="20937" r="5392" t="4384"/>
          <a:stretch/>
        </p:blipFill>
        <p:spPr>
          <a:xfrm flipH="1">
            <a:off x="1794000" y="0"/>
            <a:ext cx="7350000" cy="5307825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22"/>
          <p:cNvSpPr/>
          <p:nvPr/>
        </p:nvSpPr>
        <p:spPr>
          <a:xfrm>
            <a:off x="283000" y="297900"/>
            <a:ext cx="4547700" cy="4547700"/>
          </a:xfrm>
          <a:prstGeom prst="rect">
            <a:avLst/>
          </a:prstGeom>
          <a:solidFill>
            <a:srgbClr val="000000">
              <a:alpha val="7692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22"/>
          <p:cNvSpPr txBox="1"/>
          <p:nvPr>
            <p:ph idx="4294967295" type="body"/>
          </p:nvPr>
        </p:nvSpPr>
        <p:spPr>
          <a:xfrm>
            <a:off x="481300" y="529650"/>
            <a:ext cx="5998200" cy="408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&lt; 4 &gt; Allow Asynchronous Work</a:t>
            </a:r>
            <a:endParaRPr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&lt; 5 &gt; Create Opportunities for</a:t>
            </a:r>
            <a:endParaRPr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b="1" lang="en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            Cultural Exchange</a:t>
            </a:r>
            <a:endParaRPr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23"/>
          <p:cNvPicPr preferRelativeResize="0"/>
          <p:nvPr/>
        </p:nvPicPr>
        <p:blipFill rotWithShape="1">
          <a:blip r:embed="rId3">
            <a:alphaModFix/>
          </a:blip>
          <a:srcRect b="0" l="0" r="24041" t="0"/>
          <a:stretch/>
        </p:blipFill>
        <p:spPr>
          <a:xfrm>
            <a:off x="2198250" y="-614600"/>
            <a:ext cx="6945750" cy="5765026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3"/>
          <p:cNvSpPr/>
          <p:nvPr/>
        </p:nvSpPr>
        <p:spPr>
          <a:xfrm rot="10800000">
            <a:off x="0" y="-614675"/>
            <a:ext cx="4151100" cy="57603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0" name="Google Shape;140;p23"/>
          <p:cNvSpPr txBox="1"/>
          <p:nvPr>
            <p:ph idx="1" type="body"/>
          </p:nvPr>
        </p:nvSpPr>
        <p:spPr>
          <a:xfrm>
            <a:off x="369750" y="0"/>
            <a:ext cx="3411600" cy="161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" sz="3000"/>
              <a:t>5.Recommendation </a:t>
            </a:r>
            <a:br>
              <a:rPr b="1" lang="en" sz="3000"/>
            </a:br>
            <a:r>
              <a:rPr b="1" lang="en" sz="3000"/>
              <a:t>Talent </a:t>
            </a:r>
            <a:r>
              <a:rPr b="1" lang="en" sz="3000"/>
              <a:t>Acquisition</a:t>
            </a:r>
            <a:br>
              <a:rPr b="1" lang="en" sz="3000"/>
            </a:br>
            <a:r>
              <a:rPr b="1" lang="en" sz="3000"/>
              <a:t>Efforts</a:t>
            </a:r>
            <a:endParaRPr sz="1800">
              <a:solidFill>
                <a:srgbClr val="000000"/>
              </a:solidFill>
            </a:endParaRPr>
          </a:p>
        </p:txBody>
      </p:sp>
      <p:sp>
        <p:nvSpPr>
          <p:cNvPr id="141" name="Google Shape;141;p23"/>
          <p:cNvSpPr txBox="1"/>
          <p:nvPr/>
        </p:nvSpPr>
        <p:spPr>
          <a:xfrm>
            <a:off x="26700" y="1613450"/>
            <a:ext cx="4097700" cy="236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1 &gt; Understand Market Trends</a:t>
            </a:r>
            <a:br>
              <a:rPr b="1" lang="en">
                <a:latin typeface="Raleway"/>
                <a:ea typeface="Raleway"/>
                <a:cs typeface="Raleway"/>
                <a:sym typeface="Raleway"/>
              </a:rPr>
            </a:b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2 &gt; Utilize Digital Platform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3 &gt; Employer Branding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4 &gt; Streamlined Application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latin typeface="Raleway"/>
                <a:ea typeface="Raleway"/>
                <a:cs typeface="Raleway"/>
                <a:sym typeface="Raleway"/>
              </a:rPr>
              <a:t>&lt; 5 &gt; Employee  Referral Program</a:t>
            </a:r>
            <a:endParaRPr b="1"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Google Shape;146;p24"/>
          <p:cNvPicPr preferRelativeResize="0"/>
          <p:nvPr/>
        </p:nvPicPr>
        <p:blipFill rotWithShape="1">
          <a:blip r:embed="rId3">
            <a:alphaModFix/>
          </a:blip>
          <a:srcRect b="0" l="0" r="12342" t="0"/>
          <a:stretch/>
        </p:blipFill>
        <p:spPr>
          <a:xfrm>
            <a:off x="0" y="0"/>
            <a:ext cx="9017024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24"/>
          <p:cNvSpPr/>
          <p:nvPr/>
        </p:nvSpPr>
        <p:spPr>
          <a:xfrm>
            <a:off x="4572000" y="297900"/>
            <a:ext cx="4547700" cy="4547700"/>
          </a:xfrm>
          <a:prstGeom prst="rect">
            <a:avLst/>
          </a:prstGeom>
          <a:solidFill>
            <a:srgbClr val="000000">
              <a:alpha val="7692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24"/>
          <p:cNvSpPr txBox="1"/>
          <p:nvPr/>
        </p:nvSpPr>
        <p:spPr>
          <a:xfrm>
            <a:off x="4738350" y="1393650"/>
            <a:ext cx="4215000" cy="235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6 &gt;   </a:t>
            </a:r>
            <a:r>
              <a:rPr b="1" lang="en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Collaborate with educational Institutions</a:t>
            </a:r>
            <a:endParaRPr b="1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7 &gt;    Assess Cultural Fit</a:t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8 &gt;    Offer Competitive Compensation</a:t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9 &gt;    Prioritize Diversity Compensation</a:t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&lt; 10 &gt; Talent Pipelining</a:t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rgbClr val="FFFFFF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607" y="0"/>
            <a:ext cx="9139487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444700" y="162737"/>
            <a:ext cx="4254600" cy="481803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155" name="Google Shape;155;p25"/>
          <p:cNvPicPr preferRelativeResize="0"/>
          <p:nvPr/>
        </p:nvPicPr>
        <p:blipFill rotWithShape="1">
          <a:blip r:embed="rId5">
            <a:alphaModFix/>
          </a:blip>
          <a:srcRect b="10011" l="9244" r="2118" t="5926"/>
          <a:stretch/>
        </p:blipFill>
        <p:spPr>
          <a:xfrm rot="154828">
            <a:off x="3536000" y="147301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5"/>
          <p:cNvSpPr txBox="1"/>
          <p:nvPr/>
        </p:nvSpPr>
        <p:spPr>
          <a:xfrm>
            <a:off x="2855550" y="68739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6.</a:t>
            </a:r>
            <a:r>
              <a:rPr b="1" lang="en"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Conclusion</a:t>
            </a:r>
            <a:endParaRPr b="1" sz="30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157" name="Google Shape;157;p25"/>
          <p:cNvSpPr txBox="1"/>
          <p:nvPr>
            <p:ph idx="4294967295" type="body"/>
          </p:nvPr>
        </p:nvSpPr>
        <p:spPr>
          <a:xfrm>
            <a:off x="2855550" y="1377480"/>
            <a:ext cx="3432900" cy="332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latin typeface="Raleway"/>
                <a:ea typeface="Raleway"/>
                <a:cs typeface="Raleway"/>
                <a:sym typeface="Raleway"/>
              </a:rPr>
              <a:t>&gt; Attracting top talent</a:t>
            </a:r>
            <a:endParaRPr b="1" sz="12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200">
                <a:latin typeface="Raleway"/>
                <a:ea typeface="Raleway"/>
                <a:cs typeface="Raleway"/>
                <a:sym typeface="Raleway"/>
              </a:rPr>
              <a:t>&gt; Adopting a global recruiting strategy </a:t>
            </a:r>
            <a:endParaRPr b="1" sz="12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200">
                <a:latin typeface="Raleway"/>
                <a:ea typeface="Raleway"/>
                <a:cs typeface="Raleway"/>
                <a:sym typeface="Raleway"/>
              </a:rPr>
              <a:t>&gt; competitive  global economy</a:t>
            </a:r>
            <a:endParaRPr b="1" sz="12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&gt; The COVID-19 pandemic &amp; geographic     boundaries </a:t>
            </a:r>
            <a:endParaRPr b="1" sz="1100"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b="1" lang="en" sz="1100">
                <a:latin typeface="Raleway"/>
                <a:ea typeface="Raleway"/>
                <a:cs typeface="Raleway"/>
                <a:sym typeface="Raleway"/>
              </a:rPr>
              <a:t>&gt; The shift to remote work</a:t>
            </a:r>
            <a:endParaRPr sz="1200">
              <a:solidFill>
                <a:schemeClr val="dk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6"/>
          <p:cNvSpPr txBox="1"/>
          <p:nvPr/>
        </p:nvSpPr>
        <p:spPr>
          <a:xfrm>
            <a:off x="1134525" y="1149300"/>
            <a:ext cx="7137000" cy="358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Antoine Boquen</a:t>
            </a:r>
            <a:r>
              <a:rPr b="1" lang="en" sz="1200">
                <a:solidFill>
                  <a:schemeClr val="dk1"/>
                </a:solidFill>
              </a:rPr>
              <a:t>(march 31,2023) </a:t>
            </a:r>
            <a:r>
              <a:rPr b="1" i="1" lang="en" sz="1200">
                <a:solidFill>
                  <a:schemeClr val="dk1"/>
                </a:solidFill>
              </a:rPr>
              <a:t>nhglobalpartners </a:t>
            </a:r>
            <a:r>
              <a:rPr b="1" lang="en" sz="1200">
                <a:solidFill>
                  <a:schemeClr val="dk1"/>
                </a:solidFill>
              </a:rPr>
              <a:t>Available at</a:t>
            </a:r>
            <a:r>
              <a:rPr b="1" lang="en" sz="1200">
                <a:solidFill>
                  <a:schemeClr val="dk1"/>
                </a:solidFill>
              </a:rPr>
              <a:t> : </a:t>
            </a:r>
            <a:r>
              <a:rPr b="1" lang="en" sz="1200" u="sng">
                <a:solidFill>
                  <a:schemeClr val="hlink"/>
                </a:solidFill>
                <a:hlinkClick r:id="rId4"/>
              </a:rPr>
              <a:t>https://nhglobalpartners.com/global-talent-acquisition-strategy/#:~:text=By%20identifying%20and%20attracting%20the,expertise%20to%20meet%20their%20business</a:t>
            </a:r>
            <a:endParaRPr b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</a:rPr>
              <a:t>( Accessed on 29/07/2023 )</a:t>
            </a:r>
            <a:br>
              <a:rPr b="1" lang="en" sz="1200">
                <a:solidFill>
                  <a:schemeClr val="dk1"/>
                </a:solidFill>
              </a:rPr>
            </a:br>
            <a:endParaRPr b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</a:rPr>
              <a:t>George Mathew(april 15,2023) </a:t>
            </a:r>
            <a:r>
              <a:rPr b="1" i="1" lang="en" sz="1200">
                <a:solidFill>
                  <a:schemeClr val="dk1"/>
                </a:solidFill>
              </a:rPr>
              <a:t>maddyness </a:t>
            </a:r>
            <a:r>
              <a:rPr b="1" lang="en" sz="1200">
                <a:solidFill>
                  <a:schemeClr val="dk1"/>
                </a:solidFill>
              </a:rPr>
              <a:t>Available at : </a:t>
            </a:r>
            <a:endParaRPr b="1" i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 u="sng">
                <a:solidFill>
                  <a:schemeClr val="hlink"/>
                </a:solidFill>
                <a:hlinkClick r:id="rId5"/>
              </a:rPr>
              <a:t>https://www.maddyness.com/uk/2023/04/15/10-recruiting-trends-for-2023/</a:t>
            </a:r>
            <a:br>
              <a:rPr b="1" lang="en" sz="1200">
                <a:solidFill>
                  <a:schemeClr val="dk1"/>
                </a:solidFill>
              </a:rPr>
            </a:br>
            <a:r>
              <a:rPr b="1" lang="en" sz="1200">
                <a:solidFill>
                  <a:schemeClr val="dk1"/>
                </a:solidFill>
              </a:rPr>
              <a:t>( Accessed on 08/07/2023 )</a:t>
            </a:r>
            <a:endParaRPr b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latin typeface="Raleway"/>
                <a:ea typeface="Raleway"/>
                <a:cs typeface="Raleway"/>
                <a:sym typeface="Raleway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Francesca Di Meglio</a:t>
            </a:r>
            <a:r>
              <a:rPr b="1" lang="en" sz="1300">
                <a:solidFill>
                  <a:schemeClr val="dk1"/>
                </a:solidFill>
              </a:rPr>
              <a:t>(june 25,2023) </a:t>
            </a:r>
            <a:r>
              <a:rPr b="1" i="1" lang="en" sz="1200">
                <a:solidFill>
                  <a:schemeClr val="dk1"/>
                </a:solidFill>
              </a:rPr>
              <a:t>hrexchangenetwork </a:t>
            </a:r>
            <a:r>
              <a:rPr b="1" lang="en" sz="1200">
                <a:solidFill>
                  <a:schemeClr val="dk1"/>
                </a:solidFill>
              </a:rPr>
              <a:t>Available at :</a:t>
            </a:r>
            <a:endParaRPr b="1" i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 u="sng">
                <a:solidFill>
                  <a:schemeClr val="hlink"/>
                </a:solidFill>
                <a:hlinkClick r:id="rId7"/>
              </a:rPr>
              <a:t>https://www.hrexchangenetwork.com/hr-talent-acquisition/articles/best-practices-for-global-hiring/amp</a:t>
            </a:r>
            <a:endParaRPr b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200">
                <a:solidFill>
                  <a:schemeClr val="dk1"/>
                </a:solidFill>
              </a:rPr>
              <a:t>( Accessed on 04/07/2023 )</a:t>
            </a:r>
            <a:endParaRPr b="1" sz="1200">
              <a:solidFill>
                <a:schemeClr val="dk1"/>
              </a:solidFill>
            </a:endParaRPr>
          </a:p>
        </p:txBody>
      </p:sp>
      <p:sp>
        <p:nvSpPr>
          <p:cNvPr id="163" name="Google Shape;163;p26"/>
          <p:cNvSpPr txBox="1"/>
          <p:nvPr/>
        </p:nvSpPr>
        <p:spPr>
          <a:xfrm>
            <a:off x="482350" y="324850"/>
            <a:ext cx="5057400" cy="94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latin typeface="Old Standard TT"/>
                <a:ea typeface="Old Standard TT"/>
                <a:cs typeface="Old Standard TT"/>
                <a:sym typeface="Old Standard TT"/>
              </a:rPr>
              <a:t>Referencing </a:t>
            </a:r>
            <a:endParaRPr sz="2800"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