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479462-D7CD-4D9D-90BD-D2F79E385C72}" v="3" dt="2024-09-16T15:02:46.8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>
        <p:scale>
          <a:sx n="112" d="100"/>
          <a:sy n="112" d="100"/>
        </p:scale>
        <p:origin x="39" y="-10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gel Davies (ISA)" userId="7d37e63e-28d6-43b0-88de-6e0fd37c61d5" providerId="ADAL" clId="{AF479462-D7CD-4D9D-90BD-D2F79E385C72}"/>
    <pc:docChg chg="custSel addSld modSld">
      <pc:chgData name="Nigel Davies (ISA)" userId="7d37e63e-28d6-43b0-88de-6e0fd37c61d5" providerId="ADAL" clId="{AF479462-D7CD-4D9D-90BD-D2F79E385C72}" dt="2024-09-16T15:04:15.820" v="1085" actId="20577"/>
      <pc:docMkLst>
        <pc:docMk/>
      </pc:docMkLst>
      <pc:sldChg chg="modSp mod">
        <pc:chgData name="Nigel Davies (ISA)" userId="7d37e63e-28d6-43b0-88de-6e0fd37c61d5" providerId="ADAL" clId="{AF479462-D7CD-4D9D-90BD-D2F79E385C72}" dt="2024-09-16T14:32:06.631" v="4" actId="27636"/>
        <pc:sldMkLst>
          <pc:docMk/>
          <pc:sldMk cId="2252788717" sldId="257"/>
        </pc:sldMkLst>
        <pc:spChg chg="mod">
          <ac:chgData name="Nigel Davies (ISA)" userId="7d37e63e-28d6-43b0-88de-6e0fd37c61d5" providerId="ADAL" clId="{AF479462-D7CD-4D9D-90BD-D2F79E385C72}" dt="2024-09-16T14:32:06.631" v="4" actId="27636"/>
          <ac:spMkLst>
            <pc:docMk/>
            <pc:sldMk cId="2252788717" sldId="257"/>
            <ac:spMk id="3" creationId="{4186F4EA-9E76-78FF-43C1-C47FB972879F}"/>
          </ac:spMkLst>
        </pc:spChg>
      </pc:sldChg>
      <pc:sldChg chg="modSp new mod">
        <pc:chgData name="Nigel Davies (ISA)" userId="7d37e63e-28d6-43b0-88de-6e0fd37c61d5" providerId="ADAL" clId="{AF479462-D7CD-4D9D-90BD-D2F79E385C72}" dt="2024-09-16T14:36:51.298" v="471" actId="313"/>
        <pc:sldMkLst>
          <pc:docMk/>
          <pc:sldMk cId="1750671715" sldId="259"/>
        </pc:sldMkLst>
        <pc:spChg chg="mod">
          <ac:chgData name="Nigel Davies (ISA)" userId="7d37e63e-28d6-43b0-88de-6e0fd37c61d5" providerId="ADAL" clId="{AF479462-D7CD-4D9D-90BD-D2F79E385C72}" dt="2024-09-16T14:36:51.298" v="471" actId="313"/>
          <ac:spMkLst>
            <pc:docMk/>
            <pc:sldMk cId="1750671715" sldId="259"/>
            <ac:spMk id="3" creationId="{2C1B472F-BAFA-10DE-5824-E18A1A2A3DA3}"/>
          </ac:spMkLst>
        </pc:spChg>
      </pc:sldChg>
      <pc:sldChg chg="addSp modSp new mod">
        <pc:chgData name="Nigel Davies (ISA)" userId="7d37e63e-28d6-43b0-88de-6e0fd37c61d5" providerId="ADAL" clId="{AF479462-D7CD-4D9D-90BD-D2F79E385C72}" dt="2024-09-16T14:38:35.986" v="483" actId="20577"/>
        <pc:sldMkLst>
          <pc:docMk/>
          <pc:sldMk cId="4257056771" sldId="260"/>
        </pc:sldMkLst>
        <pc:spChg chg="mod">
          <ac:chgData name="Nigel Davies (ISA)" userId="7d37e63e-28d6-43b0-88de-6e0fd37c61d5" providerId="ADAL" clId="{AF479462-D7CD-4D9D-90BD-D2F79E385C72}" dt="2024-09-16T14:36:04.593" v="434" actId="20577"/>
          <ac:spMkLst>
            <pc:docMk/>
            <pc:sldMk cId="4257056771" sldId="260"/>
            <ac:spMk id="2" creationId="{26FBB748-D1C7-331A-2B49-A0421052DB3E}"/>
          </ac:spMkLst>
        </pc:spChg>
        <pc:spChg chg="mod">
          <ac:chgData name="Nigel Davies (ISA)" userId="7d37e63e-28d6-43b0-88de-6e0fd37c61d5" providerId="ADAL" clId="{AF479462-D7CD-4D9D-90BD-D2F79E385C72}" dt="2024-09-16T14:36:21.609" v="469" actId="20577"/>
          <ac:spMkLst>
            <pc:docMk/>
            <pc:sldMk cId="4257056771" sldId="260"/>
            <ac:spMk id="3" creationId="{82C8C0AC-D4BD-145C-F044-422A65BE8583}"/>
          </ac:spMkLst>
        </pc:spChg>
        <pc:graphicFrameChg chg="add mod modGraphic">
          <ac:chgData name="Nigel Davies (ISA)" userId="7d37e63e-28d6-43b0-88de-6e0fd37c61d5" providerId="ADAL" clId="{AF479462-D7CD-4D9D-90BD-D2F79E385C72}" dt="2024-09-16T14:38:35.986" v="483" actId="20577"/>
          <ac:graphicFrameMkLst>
            <pc:docMk/>
            <pc:sldMk cId="4257056771" sldId="260"/>
            <ac:graphicFrameMk id="4" creationId="{274E9C07-1F6C-C015-C3CA-F3B269871D94}"/>
          </ac:graphicFrameMkLst>
        </pc:graphicFrameChg>
      </pc:sldChg>
      <pc:sldChg chg="addSp delSp modSp new mod">
        <pc:chgData name="Nigel Davies (ISA)" userId="7d37e63e-28d6-43b0-88de-6e0fd37c61d5" providerId="ADAL" clId="{AF479462-D7CD-4D9D-90BD-D2F79E385C72}" dt="2024-09-16T14:43:25.709" v="528" actId="947"/>
        <pc:sldMkLst>
          <pc:docMk/>
          <pc:sldMk cId="230820714" sldId="261"/>
        </pc:sldMkLst>
        <pc:spChg chg="mod">
          <ac:chgData name="Nigel Davies (ISA)" userId="7d37e63e-28d6-43b0-88de-6e0fd37c61d5" providerId="ADAL" clId="{AF479462-D7CD-4D9D-90BD-D2F79E385C72}" dt="2024-09-16T14:42:08.504" v="524" actId="20577"/>
          <ac:spMkLst>
            <pc:docMk/>
            <pc:sldMk cId="230820714" sldId="261"/>
            <ac:spMk id="2" creationId="{25FC5B61-B3B8-FDD0-41AD-FD4F980E6FA1}"/>
          </ac:spMkLst>
        </pc:spChg>
        <pc:spChg chg="del mod">
          <ac:chgData name="Nigel Davies (ISA)" userId="7d37e63e-28d6-43b0-88de-6e0fd37c61d5" providerId="ADAL" clId="{AF479462-D7CD-4D9D-90BD-D2F79E385C72}" dt="2024-09-16T14:40:31.151" v="486" actId="3680"/>
          <ac:spMkLst>
            <pc:docMk/>
            <pc:sldMk cId="230820714" sldId="261"/>
            <ac:spMk id="3" creationId="{A880ED18-7C6F-B965-05B8-7EA3EB73DB5E}"/>
          </ac:spMkLst>
        </pc:spChg>
        <pc:graphicFrameChg chg="add mod ord modGraphic">
          <ac:chgData name="Nigel Davies (ISA)" userId="7d37e63e-28d6-43b0-88de-6e0fd37c61d5" providerId="ADAL" clId="{AF479462-D7CD-4D9D-90BD-D2F79E385C72}" dt="2024-09-16T14:43:25.709" v="528" actId="947"/>
          <ac:graphicFrameMkLst>
            <pc:docMk/>
            <pc:sldMk cId="230820714" sldId="261"/>
            <ac:graphicFrameMk id="4" creationId="{AE98B729-C5E9-30D4-5887-B8A8E5E08F7D}"/>
          </ac:graphicFrameMkLst>
        </pc:graphicFrameChg>
      </pc:sldChg>
      <pc:sldChg chg="modSp new mod">
        <pc:chgData name="Nigel Davies (ISA)" userId="7d37e63e-28d6-43b0-88de-6e0fd37c61d5" providerId="ADAL" clId="{AF479462-D7CD-4D9D-90BD-D2F79E385C72}" dt="2024-09-16T14:46:23.469" v="586" actId="20577"/>
        <pc:sldMkLst>
          <pc:docMk/>
          <pc:sldMk cId="2172936574" sldId="262"/>
        </pc:sldMkLst>
        <pc:spChg chg="mod">
          <ac:chgData name="Nigel Davies (ISA)" userId="7d37e63e-28d6-43b0-88de-6e0fd37c61d5" providerId="ADAL" clId="{AF479462-D7CD-4D9D-90BD-D2F79E385C72}" dt="2024-09-16T14:46:23.469" v="586" actId="20577"/>
          <ac:spMkLst>
            <pc:docMk/>
            <pc:sldMk cId="2172936574" sldId="262"/>
            <ac:spMk id="3" creationId="{EBCB2538-165D-3AA6-E5AE-7FC21792F586}"/>
          </ac:spMkLst>
        </pc:spChg>
      </pc:sldChg>
      <pc:sldChg chg="modSp new mod">
        <pc:chgData name="Nigel Davies (ISA)" userId="7d37e63e-28d6-43b0-88de-6e0fd37c61d5" providerId="ADAL" clId="{AF479462-D7CD-4D9D-90BD-D2F79E385C72}" dt="2024-09-16T14:56:09.108" v="815" actId="947"/>
        <pc:sldMkLst>
          <pc:docMk/>
          <pc:sldMk cId="2025549854" sldId="263"/>
        </pc:sldMkLst>
        <pc:spChg chg="mod">
          <ac:chgData name="Nigel Davies (ISA)" userId="7d37e63e-28d6-43b0-88de-6e0fd37c61d5" providerId="ADAL" clId="{AF479462-D7CD-4D9D-90BD-D2F79E385C72}" dt="2024-09-16T14:56:09.108" v="815" actId="947"/>
          <ac:spMkLst>
            <pc:docMk/>
            <pc:sldMk cId="2025549854" sldId="263"/>
            <ac:spMk id="3" creationId="{9943F520-756E-8824-6A19-2D977AC56235}"/>
          </ac:spMkLst>
        </pc:spChg>
      </pc:sldChg>
      <pc:sldChg chg="modSp new mod">
        <pc:chgData name="Nigel Davies (ISA)" userId="7d37e63e-28d6-43b0-88de-6e0fd37c61d5" providerId="ADAL" clId="{AF479462-D7CD-4D9D-90BD-D2F79E385C72}" dt="2024-09-16T14:58:06.524" v="847" actId="20577"/>
        <pc:sldMkLst>
          <pc:docMk/>
          <pc:sldMk cId="3304840088" sldId="264"/>
        </pc:sldMkLst>
        <pc:spChg chg="mod">
          <ac:chgData name="Nigel Davies (ISA)" userId="7d37e63e-28d6-43b0-88de-6e0fd37c61d5" providerId="ADAL" clId="{AF479462-D7CD-4D9D-90BD-D2F79E385C72}" dt="2024-09-16T14:58:06.524" v="847" actId="20577"/>
          <ac:spMkLst>
            <pc:docMk/>
            <pc:sldMk cId="3304840088" sldId="264"/>
            <ac:spMk id="3" creationId="{1CF53559-6610-BDFE-6FCF-8A868CB6EFDB}"/>
          </ac:spMkLst>
        </pc:spChg>
      </pc:sldChg>
      <pc:sldChg chg="modSp new mod">
        <pc:chgData name="Nigel Davies (ISA)" userId="7d37e63e-28d6-43b0-88de-6e0fd37c61d5" providerId="ADAL" clId="{AF479462-D7CD-4D9D-90BD-D2F79E385C72}" dt="2024-09-16T14:59:56.872" v="885" actId="20577"/>
        <pc:sldMkLst>
          <pc:docMk/>
          <pc:sldMk cId="2299459184" sldId="265"/>
        </pc:sldMkLst>
        <pc:spChg chg="mod">
          <ac:chgData name="Nigel Davies (ISA)" userId="7d37e63e-28d6-43b0-88de-6e0fd37c61d5" providerId="ADAL" clId="{AF479462-D7CD-4D9D-90BD-D2F79E385C72}" dt="2024-09-16T14:59:56.872" v="885" actId="20577"/>
          <ac:spMkLst>
            <pc:docMk/>
            <pc:sldMk cId="2299459184" sldId="265"/>
            <ac:spMk id="3" creationId="{A30E9FA7-85A7-A4A7-0E10-D239D5E08CE3}"/>
          </ac:spMkLst>
        </pc:spChg>
      </pc:sldChg>
      <pc:sldChg chg="modSp new mod">
        <pc:chgData name="Nigel Davies (ISA)" userId="7d37e63e-28d6-43b0-88de-6e0fd37c61d5" providerId="ADAL" clId="{AF479462-D7CD-4D9D-90BD-D2F79E385C72}" dt="2024-09-16T15:04:15.820" v="1085" actId="20577"/>
        <pc:sldMkLst>
          <pc:docMk/>
          <pc:sldMk cId="782993796" sldId="266"/>
        </pc:sldMkLst>
        <pc:spChg chg="mod">
          <ac:chgData name="Nigel Davies (ISA)" userId="7d37e63e-28d6-43b0-88de-6e0fd37c61d5" providerId="ADAL" clId="{AF479462-D7CD-4D9D-90BD-D2F79E385C72}" dt="2024-09-16T15:04:15.820" v="1085" actId="20577"/>
          <ac:spMkLst>
            <pc:docMk/>
            <pc:sldMk cId="782993796" sldId="266"/>
            <ac:spMk id="3" creationId="{5B55BC85-1CAD-B764-6FA6-86CA3905DDB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FA858-377C-9882-50E2-79207BEDAC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4DB0B3-A3E9-01B5-7220-ADE431D3E0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31E3F3-322C-3388-7C5B-4AC962E58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B3681-2582-74E6-9564-6F92A42D8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67A0D-D145-FF44-1D27-1422F5F7D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835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230E4-591F-7109-99DA-468925F17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17AA7-C5A7-9F58-B9FE-4E21BEB43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B2F569-4227-269A-5BE5-49D87D229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A51BE-5522-1868-7B57-06F164F242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95497-B4A3-39F3-BCEA-ED03DADBA3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473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E2A66-D635-992F-7299-2ABC4783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C8CE42-872D-CFA4-9285-DE202FCA70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F72678-5803-727B-7A9B-C6FE7CBED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670A4-E64E-AFAB-D995-F9B17A60B7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72750-B57D-372A-DD0B-C48B4A769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1315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7063B-4AD8-8E87-C0EE-F9ADD5BF3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D8150-05E0-9C09-9FD5-F3D5F2D0CF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D192BC-C4B3-852D-BB37-52A07AB124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9E8541-CEB5-29AC-241B-F29C647AC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4C5B76-49D3-86BE-DFAD-892100737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2D3E3A-F193-7A90-A1FC-DEF010C6D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178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E4273-C05A-0421-054B-DDD74F176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338961-61D1-B2BB-A498-23BECE17F7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1A8A12-C86E-F983-172D-EBF77B4B51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4824BD-BC09-C590-632B-9332C9271E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87CC22C-B50E-DCF5-A062-DB466C0366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DB7328-0F99-28FA-02BD-670E070F7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7A9820-38AC-85F8-8814-315AA4A35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41583-DB26-C5CE-ADFF-D173FBB2B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4281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A4150-E295-7B74-D4B8-78325603D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68CD5E-9FBE-0D8F-C1D7-FFCD9106F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BDEABF-8920-7A97-F0C6-0C254A31E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3D6212-A187-C19A-FACA-77E5163B22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12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4E6DE7-036C-093B-6F1D-A1C062D99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4EDDBA-6F9A-B14B-5F30-B03059B5C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EEA3C3-B5A2-CD1C-C169-75262A12C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095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F1201-629C-97AE-F5B2-2A6F0B7BA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CF70E-A49B-D44D-AC7E-055CC697C8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A42177-98D7-F2F0-C63A-B241B0EBBB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34146B-28C1-0D63-2D69-643CF71FA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5C1052-9B92-4A7D-6B68-9212154B5A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5D15DC-3300-2E05-FB02-3D83C75B1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19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F2061-B298-9F7D-2B72-D180085F5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6104FC-E4E8-3763-8CB5-564D386474C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AF5DD9-6950-7BC6-7C62-46AC4F3B4C4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EC1AF9-5FD4-FF6D-67E3-1743A7CA87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CA8234-8AEA-31C7-11D8-17B470A37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D197F5-D3E4-E859-6ED6-ECCF36EC0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166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1F05D-6FDF-2550-D6D3-C40CFEA11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8917A1-03E2-B59F-A9F5-64C010342C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645C82-842F-6E5A-72FA-6D7CC997B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F1FED-2291-150C-0096-D4F87D27B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1C6C17-1BF5-5970-8BCE-409609386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646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7009E0-F76A-9D1F-0E58-3BA4626735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F4D566-B075-C493-A70F-3EFC0A78BE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A8D008-6B00-1631-BC58-67FFDCAC9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51D618-EEDD-03C9-7C26-60751711A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3873C9-6A05-DAC4-A2BE-7A845B3F7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896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96C80E-5A67-3224-93AC-8B70C7967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320F4-2730-1189-2D18-80066783C3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ABBF9-52F3-0B76-F3C8-0FB03A23D9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7966A8-E09B-4124-918D-48B74150D35E}" type="datetimeFigureOut">
              <a:rPr lang="en-GB" smtClean="0"/>
              <a:t>16/09/2024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53DF62-6A4E-41CB-1918-68E1F01E63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653F5D-307E-2320-25F6-69620548E7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45CFF0-3CB9-47D1-8856-824EF6BD1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492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72FAC-B52C-F94C-71A5-C97CAD5BC2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PEARSONS PRODUCT MOMENT REGRESSION COEFFICIENT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9A4CD2-CD74-20A8-F807-847BB6B8B1D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4074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D0EF48-2D97-986B-CA75-302C50D4E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endParaRPr lang="en-GB" sz="4000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6F4EA-9E76-78FF-43C1-C47FB9728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This is a measure of how closely two set of data( x and y variables) are </a:t>
            </a:r>
            <a:r>
              <a:rPr lang="en-GB" sz="2400" u="sng" dirty="0"/>
              <a:t>LINEARLY</a:t>
            </a:r>
            <a:r>
              <a:rPr lang="en-GB" sz="2400" dirty="0"/>
              <a:t> related.</a:t>
            </a:r>
          </a:p>
          <a:p>
            <a:endParaRPr lang="en-GB" sz="2400" dirty="0"/>
          </a:p>
          <a:p>
            <a:r>
              <a:rPr lang="en-GB" sz="2400" dirty="0"/>
              <a:t>The Pearson product moment correlation coefficient ‘</a:t>
            </a:r>
            <a:r>
              <a:rPr lang="en-GB" sz="2400" dirty="0" err="1"/>
              <a:t>r</a:t>
            </a:r>
            <a:r>
              <a:rPr lang="en-GB" sz="2400" baseline="-25000" dirty="0" err="1"/>
              <a:t>p</a:t>
            </a:r>
            <a:r>
              <a:rPr lang="en-GB" sz="2400" dirty="0"/>
              <a:t> ‘ is calculate as follows:</a:t>
            </a:r>
          </a:p>
          <a:p>
            <a:r>
              <a:rPr lang="en-GB" sz="2400" dirty="0"/>
              <a:t> </a:t>
            </a:r>
            <a:r>
              <a:rPr lang="en-GB" sz="2400" dirty="0" err="1"/>
              <a:t>r</a:t>
            </a:r>
            <a:r>
              <a:rPr lang="en-GB" sz="2400" baseline="-25000" dirty="0" err="1"/>
              <a:t>p</a:t>
            </a:r>
            <a:r>
              <a:rPr lang="en-GB" sz="2400" dirty="0"/>
              <a:t> =        </a:t>
            </a:r>
            <a:r>
              <a:rPr lang="en-GB" sz="2400" u="sng" dirty="0"/>
              <a:t>s </a:t>
            </a:r>
            <a:r>
              <a:rPr lang="en-GB" sz="2400" u="sng" baseline="-25000" dirty="0" err="1"/>
              <a:t>xy</a:t>
            </a:r>
            <a:endParaRPr lang="en-GB" sz="2400" u="sng" baseline="-25000" dirty="0"/>
          </a:p>
          <a:p>
            <a:pPr marL="0" indent="0">
              <a:buNone/>
            </a:pPr>
            <a:r>
              <a:rPr lang="en-GB" sz="2400" dirty="0"/>
              <a:t>              √(</a:t>
            </a:r>
            <a:r>
              <a:rPr lang="en-GB" sz="2400" dirty="0" err="1"/>
              <a:t>s</a:t>
            </a:r>
            <a:r>
              <a:rPr lang="en-GB" sz="2400" baseline="-25000" dirty="0" err="1"/>
              <a:t>xx</a:t>
            </a:r>
            <a:r>
              <a:rPr lang="en-GB" sz="2400" dirty="0" err="1"/>
              <a:t>.s</a:t>
            </a:r>
            <a:r>
              <a:rPr lang="en-GB" sz="2400" baseline="-25000" dirty="0" err="1"/>
              <a:t>yy</a:t>
            </a:r>
            <a:r>
              <a:rPr lang="en-GB" sz="2400" dirty="0"/>
              <a:t>)</a:t>
            </a:r>
          </a:p>
          <a:p>
            <a:pPr marL="0" indent="0">
              <a:buNone/>
            </a:pPr>
            <a:r>
              <a:rPr lang="en-GB" sz="2400" dirty="0"/>
              <a:t>Where </a:t>
            </a:r>
            <a:r>
              <a:rPr lang="en-GB" sz="2400" dirty="0" err="1"/>
              <a:t>s</a:t>
            </a:r>
            <a:r>
              <a:rPr lang="en-GB" sz="2400" baseline="-25000" dirty="0" err="1"/>
              <a:t>xx</a:t>
            </a:r>
            <a:r>
              <a:rPr lang="en-GB" sz="2400" dirty="0"/>
              <a:t>= variance of x</a:t>
            </a:r>
          </a:p>
          <a:p>
            <a:pPr marL="0" indent="0">
              <a:buNone/>
            </a:pPr>
            <a:r>
              <a:rPr lang="en-GB" sz="2400" dirty="0"/>
              <a:t>                      =</a:t>
            </a:r>
            <a:r>
              <a:rPr lang="en-GB" sz="2400" u="sng" dirty="0"/>
              <a:t>1</a:t>
            </a:r>
            <a:r>
              <a:rPr lang="en-GB" sz="2400" dirty="0"/>
              <a:t> ∑ x</a:t>
            </a:r>
            <a:r>
              <a:rPr lang="en-GB" sz="2400" baseline="30000" dirty="0"/>
              <a:t>2</a:t>
            </a:r>
            <a:r>
              <a:rPr lang="en-GB" sz="2400" dirty="0"/>
              <a:t> – (mean of x)</a:t>
            </a:r>
            <a:r>
              <a:rPr lang="en-GB" sz="2400" baseline="30000" dirty="0"/>
              <a:t>2</a:t>
            </a:r>
            <a:endParaRPr lang="en-GB" sz="2400" dirty="0"/>
          </a:p>
          <a:p>
            <a:pPr marL="0" indent="0">
              <a:buNone/>
            </a:pPr>
            <a:r>
              <a:rPr lang="en-GB" sz="2400" baseline="30000" dirty="0"/>
              <a:t>                                      </a:t>
            </a:r>
            <a:r>
              <a:rPr lang="en-GB" baseline="30000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22527887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A81E7-6849-193A-ECFB-563C6E16B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7607A-1E21-98CC-F297-9A9F3B07AB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Where </a:t>
            </a:r>
            <a:r>
              <a:rPr lang="en-GB" sz="2800" dirty="0" err="1"/>
              <a:t>s</a:t>
            </a:r>
            <a:r>
              <a:rPr lang="en-GB" baseline="-25000" dirty="0" err="1"/>
              <a:t>yy</a:t>
            </a:r>
            <a:r>
              <a:rPr lang="en-GB" sz="2800" dirty="0"/>
              <a:t>= variance of y</a:t>
            </a:r>
          </a:p>
          <a:p>
            <a:pPr marL="0" indent="0">
              <a:buNone/>
            </a:pPr>
            <a:r>
              <a:rPr lang="en-GB" sz="2800" dirty="0"/>
              <a:t>                      =</a:t>
            </a:r>
            <a:r>
              <a:rPr lang="en-GB" sz="2800" u="sng" dirty="0"/>
              <a:t>1</a:t>
            </a:r>
            <a:r>
              <a:rPr lang="en-GB" sz="2800" dirty="0"/>
              <a:t> ∑ y</a:t>
            </a:r>
            <a:r>
              <a:rPr lang="en-GB" sz="2800" baseline="30000" dirty="0"/>
              <a:t>2</a:t>
            </a:r>
            <a:r>
              <a:rPr lang="en-GB" sz="2800" dirty="0"/>
              <a:t> – (mean of y)</a:t>
            </a:r>
            <a:r>
              <a:rPr lang="en-GB" sz="2800" baseline="30000" dirty="0"/>
              <a:t>2</a:t>
            </a:r>
            <a:endParaRPr lang="en-GB" sz="2800" dirty="0"/>
          </a:p>
          <a:p>
            <a:pPr marL="0" indent="0">
              <a:buNone/>
            </a:pPr>
            <a:r>
              <a:rPr lang="en-GB" sz="2800" baseline="30000" dirty="0"/>
              <a:t>                                      </a:t>
            </a:r>
            <a:r>
              <a:rPr lang="en-GB" baseline="30000" dirty="0"/>
              <a:t>n</a:t>
            </a:r>
          </a:p>
          <a:p>
            <a:pPr marL="0" indent="0">
              <a:buNone/>
            </a:pPr>
            <a:r>
              <a:rPr lang="en-GB" baseline="30000" dirty="0"/>
              <a:t>And</a:t>
            </a:r>
          </a:p>
          <a:p>
            <a:pPr marL="0" indent="0">
              <a:buNone/>
            </a:pPr>
            <a:endParaRPr lang="en-GB" baseline="30000" dirty="0"/>
          </a:p>
          <a:p>
            <a:pPr marL="0" indent="0">
              <a:buNone/>
            </a:pPr>
            <a:r>
              <a:rPr lang="en-GB" sz="2800" dirty="0"/>
              <a:t>Where </a:t>
            </a:r>
            <a:r>
              <a:rPr lang="en-GB" sz="2800" dirty="0" err="1"/>
              <a:t>s</a:t>
            </a:r>
            <a:r>
              <a:rPr lang="en-GB" sz="2800" baseline="-25000" dirty="0" err="1"/>
              <a:t>xy</a:t>
            </a:r>
            <a:r>
              <a:rPr lang="en-GB" sz="2800" dirty="0"/>
              <a:t>= co-variance of x and y</a:t>
            </a:r>
          </a:p>
          <a:p>
            <a:pPr marL="0" indent="0">
              <a:buNone/>
            </a:pPr>
            <a:r>
              <a:rPr lang="en-GB" sz="2800" dirty="0"/>
              <a:t>                      =</a:t>
            </a:r>
            <a:r>
              <a:rPr lang="en-GB" sz="2800" u="sng" dirty="0"/>
              <a:t>1</a:t>
            </a:r>
            <a:r>
              <a:rPr lang="en-GB" sz="2800" dirty="0"/>
              <a:t> ∑ x y – (mean of x)(mean of </a:t>
            </a:r>
            <a:r>
              <a:rPr lang="en-GB" dirty="0"/>
              <a:t>y)</a:t>
            </a:r>
            <a:endParaRPr lang="en-GB" sz="2800" dirty="0"/>
          </a:p>
          <a:p>
            <a:pPr marL="0" indent="0">
              <a:buNone/>
            </a:pPr>
            <a:r>
              <a:rPr lang="en-GB" sz="2800" baseline="30000" dirty="0"/>
              <a:t>                                      </a:t>
            </a:r>
            <a:r>
              <a:rPr lang="en-GB" baseline="30000" dirty="0"/>
              <a:t>n</a:t>
            </a:r>
          </a:p>
          <a:p>
            <a:pPr marL="0" indent="0">
              <a:buNone/>
            </a:pPr>
            <a:endParaRPr lang="en-GB" baseline="30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4485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6C4DF-EA02-7C3D-231B-7FA7FBB36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1B472F-BAFA-10DE-5824-E18A1A2A3D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</a:t>
            </a:r>
            <a:r>
              <a:rPr lang="en-GB" dirty="0" err="1"/>
              <a:t>r</a:t>
            </a:r>
            <a:r>
              <a:rPr lang="en-GB" baseline="-25000" dirty="0" err="1"/>
              <a:t>p</a:t>
            </a:r>
            <a:r>
              <a:rPr lang="en-GB" dirty="0"/>
              <a:t> =+1 there is perfect positive linear correlation between the two x and y variables</a:t>
            </a:r>
          </a:p>
          <a:p>
            <a:r>
              <a:rPr lang="en-GB" dirty="0"/>
              <a:t>If </a:t>
            </a:r>
            <a:r>
              <a:rPr lang="en-GB" dirty="0" err="1"/>
              <a:t>r</a:t>
            </a:r>
            <a:r>
              <a:rPr lang="en-GB" baseline="-25000" dirty="0" err="1"/>
              <a:t>p</a:t>
            </a:r>
            <a:r>
              <a:rPr lang="en-GB" dirty="0"/>
              <a:t> =-1 there is a perfect negative correlation between the variables</a:t>
            </a:r>
          </a:p>
          <a:p>
            <a:r>
              <a:rPr lang="en-GB" dirty="0"/>
              <a:t>If </a:t>
            </a:r>
            <a:r>
              <a:rPr lang="en-GB" dirty="0" err="1"/>
              <a:t>r</a:t>
            </a:r>
            <a:r>
              <a:rPr lang="en-GB" baseline="-25000" dirty="0" err="1"/>
              <a:t>p</a:t>
            </a:r>
            <a:r>
              <a:rPr lang="en-GB" dirty="0"/>
              <a:t> =0 there is no discernible linear correlation between the x and y </a:t>
            </a:r>
            <a:r>
              <a:rPr lang="en-GB" dirty="0" err="1"/>
              <a:t>varables</a:t>
            </a:r>
            <a:r>
              <a:rPr lang="en-GB" dirty="0"/>
              <a:t>.</a:t>
            </a:r>
          </a:p>
          <a:p>
            <a:r>
              <a:rPr lang="en-GB" dirty="0"/>
              <a:t>Most results are somewhere between these values, that is</a:t>
            </a:r>
          </a:p>
          <a:p>
            <a:r>
              <a:rPr lang="en-GB" dirty="0"/>
              <a:t>If </a:t>
            </a:r>
            <a:r>
              <a:rPr lang="en-GB" dirty="0" err="1"/>
              <a:t>r</a:t>
            </a:r>
            <a:r>
              <a:rPr lang="en-GB" baseline="-25000" dirty="0" err="1"/>
              <a:t>p</a:t>
            </a:r>
            <a:r>
              <a:rPr lang="en-GB" dirty="0"/>
              <a:t> =0.3 say, then there is a slight positive correlation between the two variables etc. </a:t>
            </a:r>
          </a:p>
        </p:txBody>
      </p:sp>
    </p:spTree>
    <p:extLst>
      <p:ext uri="{BB962C8B-B14F-4D97-AF65-F5344CB8AC3E}">
        <p14:creationId xmlns:p14="http://schemas.microsoft.com/office/powerpoint/2010/main" val="1750671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BB748-D1C7-331A-2B49-A0421052D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8C0AC-D4BD-145C-F044-422A65BE85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the following data set: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74E9C07-1F6C-C015-C3CA-F3B269871D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7189539"/>
              </p:ext>
            </p:extLst>
          </p:nvPr>
        </p:nvGraphicFramePr>
        <p:xfrm>
          <a:off x="2032000" y="2792963"/>
          <a:ext cx="8128000" cy="7899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51620827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488845996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63289404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460856578"/>
                    </a:ext>
                  </a:extLst>
                </a:gridCol>
              </a:tblGrid>
              <a:tr h="394996"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572453"/>
                  </a:ext>
                </a:extLst>
              </a:tr>
              <a:tr h="394996">
                <a:tc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76162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7056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C5B61-B3B8-FDD0-41AD-FD4F980E6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98B729-C5E9-30D4-5887-B8A8E5E08F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7569251"/>
              </p:ext>
            </p:extLst>
          </p:nvPr>
        </p:nvGraphicFramePr>
        <p:xfrm>
          <a:off x="838200" y="2074545"/>
          <a:ext cx="10515600" cy="1478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3761627627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1979853191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835188313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07135966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6456132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</a:t>
                      </a:r>
                      <a:r>
                        <a:rPr lang="en-GB" baseline="30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</a:t>
                      </a:r>
                      <a:r>
                        <a:rPr lang="en-GB" baseline="30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xy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127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87068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4297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2330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820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8906E-FE05-B217-998C-50764742F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B2538-165D-3AA6-E5AE-7FC21792F5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Then ∑ x=6</a:t>
            </a:r>
          </a:p>
          <a:p>
            <a:pPr marL="0" indent="0">
              <a:buNone/>
            </a:pPr>
            <a:r>
              <a:rPr lang="en-GB" dirty="0"/>
              <a:t>Mean X = 6/3 =2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Then ∑ y=9</a:t>
            </a:r>
          </a:p>
          <a:p>
            <a:pPr marL="0" indent="0">
              <a:buNone/>
            </a:pPr>
            <a:r>
              <a:rPr lang="en-GB" dirty="0"/>
              <a:t>Mean y = 9/3 =3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Then ∑ </a:t>
            </a:r>
            <a:r>
              <a:rPr lang="en-GB" dirty="0" err="1"/>
              <a:t>xy</a:t>
            </a:r>
            <a:r>
              <a:rPr lang="en-GB" dirty="0"/>
              <a:t>=20</a:t>
            </a:r>
          </a:p>
          <a:p>
            <a:pPr marL="0" indent="0">
              <a:buNone/>
            </a:pPr>
            <a:r>
              <a:rPr lang="en-GB" dirty="0"/>
              <a:t>Mean X = 20/3 =6.67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936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6495E-DF97-551A-99F0-A0D2954CB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3F520-756E-8824-6A19-2D977AC562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Also ∑ x</a:t>
            </a:r>
            <a:r>
              <a:rPr lang="en-GB" baseline="30000" dirty="0"/>
              <a:t>2</a:t>
            </a:r>
            <a:r>
              <a:rPr lang="en-GB" dirty="0"/>
              <a:t> = 14</a:t>
            </a:r>
          </a:p>
          <a:p>
            <a:pPr marL="0" indent="0">
              <a:buNone/>
            </a:pPr>
            <a:r>
              <a:rPr lang="en-GB" dirty="0"/>
              <a:t>∑ y</a:t>
            </a:r>
            <a:r>
              <a:rPr lang="en-GB" baseline="30000" dirty="0"/>
              <a:t>2</a:t>
            </a:r>
            <a:r>
              <a:rPr lang="en-GB" dirty="0"/>
              <a:t> = 29</a:t>
            </a:r>
          </a:p>
          <a:p>
            <a:pPr marL="0" indent="0">
              <a:buNone/>
            </a:pPr>
            <a:r>
              <a:rPr lang="en-GB" dirty="0"/>
              <a:t>∑ </a:t>
            </a:r>
            <a:r>
              <a:rPr lang="en-GB" dirty="0" err="1"/>
              <a:t>xy</a:t>
            </a:r>
            <a:r>
              <a:rPr lang="en-GB" dirty="0"/>
              <a:t> = 20</a:t>
            </a:r>
          </a:p>
          <a:p>
            <a:pPr marL="0" indent="0">
              <a:buNone/>
            </a:pPr>
            <a:r>
              <a:rPr lang="en-GB" dirty="0"/>
              <a:t>So</a:t>
            </a:r>
            <a:r>
              <a:rPr lang="en-GB" sz="2800" dirty="0"/>
              <a:t> </a:t>
            </a:r>
            <a:r>
              <a:rPr lang="en-GB" sz="2800" dirty="0" err="1"/>
              <a:t>s</a:t>
            </a:r>
            <a:r>
              <a:rPr lang="en-GB" sz="2800" baseline="-25000" dirty="0" err="1"/>
              <a:t>xx</a:t>
            </a:r>
            <a:r>
              <a:rPr lang="en-GB" sz="2800" dirty="0"/>
              <a:t>= variance of x</a:t>
            </a:r>
          </a:p>
          <a:p>
            <a:pPr marL="0" indent="0">
              <a:buNone/>
            </a:pPr>
            <a:r>
              <a:rPr lang="en-GB" sz="2800" dirty="0"/>
              <a:t>                      =</a:t>
            </a:r>
            <a:r>
              <a:rPr lang="en-GB" sz="2800" u="sng" dirty="0"/>
              <a:t>1</a:t>
            </a:r>
            <a:r>
              <a:rPr lang="en-GB" sz="2800" dirty="0"/>
              <a:t> ∑ x</a:t>
            </a:r>
            <a:r>
              <a:rPr lang="en-GB" sz="2800" baseline="30000" dirty="0"/>
              <a:t>2</a:t>
            </a:r>
            <a:r>
              <a:rPr lang="en-GB" sz="2800" dirty="0"/>
              <a:t> – (mean of x)</a:t>
            </a:r>
            <a:r>
              <a:rPr lang="en-GB" sz="2800" baseline="30000" dirty="0"/>
              <a:t>2</a:t>
            </a:r>
            <a:endParaRPr lang="en-GB" sz="2800" dirty="0"/>
          </a:p>
          <a:p>
            <a:pPr marL="0" indent="0">
              <a:buNone/>
            </a:pPr>
            <a:r>
              <a:rPr lang="en-GB" sz="2800" baseline="30000" dirty="0"/>
              <a:t>                                      </a:t>
            </a:r>
            <a:r>
              <a:rPr lang="en-GB" baseline="30000" dirty="0"/>
              <a:t>n</a:t>
            </a:r>
          </a:p>
          <a:p>
            <a:pPr marL="0" indent="0">
              <a:buNone/>
            </a:pPr>
            <a:r>
              <a:rPr lang="en-GB" baseline="30000" dirty="0"/>
              <a:t>                                   =</a:t>
            </a:r>
            <a:r>
              <a:rPr lang="en-GB" u="sng" dirty="0"/>
              <a:t>1 </a:t>
            </a:r>
            <a:r>
              <a:rPr lang="en-GB" dirty="0"/>
              <a:t>(14) – (2)</a:t>
            </a:r>
            <a:r>
              <a:rPr lang="en-GB" baseline="30000" dirty="0"/>
              <a:t>2</a:t>
            </a:r>
          </a:p>
          <a:p>
            <a:pPr marL="0" indent="0">
              <a:buNone/>
            </a:pPr>
            <a:r>
              <a:rPr lang="en-GB" baseline="30000" dirty="0"/>
              <a:t>                                     </a:t>
            </a:r>
            <a:r>
              <a:rPr lang="en-GB" dirty="0"/>
              <a:t> 3</a:t>
            </a:r>
          </a:p>
          <a:p>
            <a:pPr marL="0" indent="0">
              <a:buNone/>
            </a:pPr>
            <a:r>
              <a:rPr lang="en-GB" dirty="0"/>
              <a:t>                       =0.6667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549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98244-7E17-45EB-5CDA-5769B68D8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F53559-6610-BDFE-6FCF-8A868CB6E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</a:t>
            </a:r>
            <a:r>
              <a:rPr lang="en-GB" sz="2800" dirty="0"/>
              <a:t> </a:t>
            </a:r>
            <a:r>
              <a:rPr lang="en-GB" sz="2800" dirty="0" err="1"/>
              <a:t>s</a:t>
            </a:r>
            <a:r>
              <a:rPr lang="en-GB" baseline="-25000" dirty="0" err="1"/>
              <a:t>yy</a:t>
            </a:r>
            <a:r>
              <a:rPr lang="en-GB" sz="2800" dirty="0"/>
              <a:t>= variance of y</a:t>
            </a:r>
          </a:p>
          <a:p>
            <a:pPr marL="0" indent="0">
              <a:buNone/>
            </a:pPr>
            <a:r>
              <a:rPr lang="en-GB" sz="2800" dirty="0"/>
              <a:t>                      =</a:t>
            </a:r>
            <a:r>
              <a:rPr lang="en-GB" sz="2800" u="sng" dirty="0"/>
              <a:t>1</a:t>
            </a:r>
            <a:r>
              <a:rPr lang="en-GB" sz="2800" dirty="0"/>
              <a:t> ∑ y</a:t>
            </a:r>
            <a:r>
              <a:rPr lang="en-GB" sz="2800" baseline="30000" dirty="0"/>
              <a:t>2</a:t>
            </a:r>
            <a:r>
              <a:rPr lang="en-GB" sz="2800" dirty="0"/>
              <a:t> – (mean of y)</a:t>
            </a:r>
            <a:r>
              <a:rPr lang="en-GB" sz="2800" baseline="30000" dirty="0"/>
              <a:t>2</a:t>
            </a:r>
            <a:endParaRPr lang="en-GB" sz="2800" dirty="0"/>
          </a:p>
          <a:p>
            <a:pPr marL="0" indent="0">
              <a:buNone/>
            </a:pPr>
            <a:r>
              <a:rPr lang="en-GB" sz="2800" baseline="30000" dirty="0"/>
              <a:t>                                      </a:t>
            </a:r>
            <a:r>
              <a:rPr lang="en-GB" baseline="30000" dirty="0"/>
              <a:t>n</a:t>
            </a:r>
          </a:p>
          <a:p>
            <a:pPr marL="0" indent="0">
              <a:buNone/>
            </a:pPr>
            <a:r>
              <a:rPr lang="en-GB" baseline="30000" dirty="0"/>
              <a:t>                                   =</a:t>
            </a:r>
            <a:r>
              <a:rPr lang="en-GB" u="sng" dirty="0"/>
              <a:t>1 </a:t>
            </a:r>
            <a:r>
              <a:rPr lang="en-GB" dirty="0"/>
              <a:t>(29) – (3)</a:t>
            </a:r>
            <a:r>
              <a:rPr lang="en-GB" baseline="30000" dirty="0"/>
              <a:t>2</a:t>
            </a:r>
          </a:p>
          <a:p>
            <a:pPr marL="0" indent="0">
              <a:buNone/>
            </a:pPr>
            <a:r>
              <a:rPr lang="en-GB" baseline="30000" dirty="0"/>
              <a:t>                                     </a:t>
            </a:r>
            <a:r>
              <a:rPr lang="en-GB" dirty="0"/>
              <a:t> 3</a:t>
            </a:r>
          </a:p>
          <a:p>
            <a:pPr marL="0" indent="0">
              <a:buNone/>
            </a:pPr>
            <a:r>
              <a:rPr lang="en-GB" dirty="0"/>
              <a:t>                       =0.6667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840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20A02-0E6E-5157-7C70-CD4D65B2A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E9FA7-85A7-A4A7-0E10-D239D5E08C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And </a:t>
            </a:r>
          </a:p>
          <a:p>
            <a:pPr marL="0" indent="0">
              <a:buNone/>
            </a:pPr>
            <a:r>
              <a:rPr lang="en-GB" dirty="0"/>
              <a:t>So</a:t>
            </a:r>
            <a:r>
              <a:rPr lang="en-GB" sz="2800" dirty="0"/>
              <a:t> </a:t>
            </a:r>
            <a:r>
              <a:rPr lang="en-GB" sz="2800" dirty="0" err="1"/>
              <a:t>s</a:t>
            </a:r>
            <a:r>
              <a:rPr lang="en-GB" sz="2800" baseline="-25000" dirty="0" err="1"/>
              <a:t>xy</a:t>
            </a:r>
            <a:r>
              <a:rPr lang="en-GB" sz="2800" dirty="0"/>
              <a:t>= variance of x, y</a:t>
            </a:r>
          </a:p>
          <a:p>
            <a:pPr marL="0" indent="0">
              <a:buNone/>
            </a:pPr>
            <a:r>
              <a:rPr lang="en-GB" sz="2800" dirty="0"/>
              <a:t>                      =</a:t>
            </a:r>
            <a:r>
              <a:rPr lang="en-GB" sz="2800" u="sng" dirty="0"/>
              <a:t>1</a:t>
            </a:r>
            <a:r>
              <a:rPr lang="en-GB" sz="2800" dirty="0"/>
              <a:t> ∑ </a:t>
            </a:r>
            <a:r>
              <a:rPr lang="en-GB" sz="2800" dirty="0" err="1"/>
              <a:t>xy</a:t>
            </a:r>
            <a:r>
              <a:rPr lang="en-GB" sz="2800" dirty="0"/>
              <a:t> – (mean of x)</a:t>
            </a:r>
            <a:r>
              <a:rPr lang="en-GB" dirty="0"/>
              <a:t>(mean of y)</a:t>
            </a:r>
            <a:endParaRPr lang="en-GB" sz="2800" dirty="0"/>
          </a:p>
          <a:p>
            <a:pPr marL="0" indent="0">
              <a:buNone/>
            </a:pPr>
            <a:r>
              <a:rPr lang="en-GB" sz="2800" baseline="30000" dirty="0"/>
              <a:t>                                      </a:t>
            </a:r>
            <a:r>
              <a:rPr lang="en-GB" baseline="30000" dirty="0"/>
              <a:t>n</a:t>
            </a:r>
          </a:p>
          <a:p>
            <a:pPr marL="0" indent="0">
              <a:buNone/>
            </a:pPr>
            <a:r>
              <a:rPr lang="en-GB" baseline="30000" dirty="0"/>
              <a:t>                                   =</a:t>
            </a:r>
            <a:r>
              <a:rPr lang="en-GB" u="sng" dirty="0"/>
              <a:t>1 </a:t>
            </a:r>
            <a:r>
              <a:rPr lang="en-GB" dirty="0"/>
              <a:t>(20) – (2)(3)</a:t>
            </a:r>
            <a:endParaRPr lang="en-GB" baseline="30000" dirty="0"/>
          </a:p>
          <a:p>
            <a:pPr marL="0" indent="0">
              <a:buNone/>
            </a:pPr>
            <a:r>
              <a:rPr lang="en-GB" baseline="30000" dirty="0"/>
              <a:t>                                     </a:t>
            </a:r>
            <a:r>
              <a:rPr lang="en-GB" dirty="0"/>
              <a:t> 3</a:t>
            </a:r>
          </a:p>
          <a:p>
            <a:pPr marL="0" indent="0">
              <a:buNone/>
            </a:pPr>
            <a:r>
              <a:rPr lang="en-GB" dirty="0"/>
              <a:t>                       =0.6667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459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2C6FB-D023-6C52-3558-8F9CB93C3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55BC85-1CAD-B764-6FA6-86CA3905D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 </a:t>
            </a:r>
            <a:r>
              <a:rPr lang="en-GB" sz="2800" dirty="0" err="1"/>
              <a:t>r</a:t>
            </a:r>
            <a:r>
              <a:rPr lang="en-GB" sz="2800" baseline="-25000" dirty="0" err="1"/>
              <a:t>p</a:t>
            </a:r>
            <a:r>
              <a:rPr lang="en-GB" sz="2800" dirty="0"/>
              <a:t> =             </a:t>
            </a:r>
            <a:r>
              <a:rPr lang="en-GB" sz="2800" u="sng" dirty="0"/>
              <a:t>s </a:t>
            </a:r>
            <a:r>
              <a:rPr lang="en-GB" sz="2800" u="sng" baseline="-25000" dirty="0" err="1"/>
              <a:t>xy</a:t>
            </a:r>
            <a:endParaRPr lang="en-GB" sz="2800" u="sng" baseline="-25000" dirty="0"/>
          </a:p>
          <a:p>
            <a:pPr marL="0" indent="0">
              <a:buNone/>
            </a:pPr>
            <a:r>
              <a:rPr lang="en-GB" sz="2800" dirty="0"/>
              <a:t>                  √(</a:t>
            </a:r>
            <a:r>
              <a:rPr lang="en-GB" sz="2800" dirty="0" err="1"/>
              <a:t>s</a:t>
            </a:r>
            <a:r>
              <a:rPr lang="en-GB" sz="2800" baseline="-25000" dirty="0" err="1"/>
              <a:t>xx</a:t>
            </a:r>
            <a:r>
              <a:rPr lang="en-GB" sz="2800" dirty="0" err="1"/>
              <a:t>.s</a:t>
            </a:r>
            <a:r>
              <a:rPr lang="en-GB" sz="2800" baseline="-25000" dirty="0" err="1"/>
              <a:t>yy</a:t>
            </a:r>
            <a:r>
              <a:rPr lang="en-GB" sz="2800" dirty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= </a:t>
            </a:r>
            <a:r>
              <a:rPr lang="en-GB" u="sng" dirty="0"/>
              <a:t>            0.6667</a:t>
            </a:r>
          </a:p>
          <a:p>
            <a:pPr marL="0" indent="0">
              <a:buNone/>
            </a:pPr>
            <a:r>
              <a:rPr lang="en-GB" sz="2800" dirty="0"/>
              <a:t>            √(0.6667)(0.6667)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dirty="0"/>
              <a:t>        = +1</a:t>
            </a:r>
          </a:p>
          <a:p>
            <a:pPr marL="0" indent="0">
              <a:buNone/>
            </a:pPr>
            <a:r>
              <a:rPr lang="en-GB" dirty="0"/>
              <a:t>Perfect positive correlation between the variables</a:t>
            </a:r>
          </a:p>
          <a:p>
            <a:pPr marL="0" indent="0">
              <a:buNone/>
            </a:pPr>
            <a:r>
              <a:rPr lang="en-GB" dirty="0"/>
              <a:t>Y=x+1 is the </a:t>
            </a:r>
            <a:r>
              <a:rPr lang="en-GB"/>
              <a:t>regression line.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993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430</Words>
  <Application>Microsoft Office PowerPoint</Application>
  <PresentationFormat>Widescreen</PresentationFormat>
  <Paragraphs>108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PEARSONS PRODUCT MOMENT REGRESSION COEFFICIENT </vt:lpstr>
      <vt:lpstr>PowerPoint Presentation</vt:lpstr>
      <vt:lpstr>PowerPoint Presentation</vt:lpstr>
      <vt:lpstr>PowerPoint Presentation</vt:lpstr>
      <vt:lpstr>Example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Nigel Davies (ISA)</dc:creator>
  <cp:lastModifiedBy>Nigel Davies (ISA)</cp:lastModifiedBy>
  <cp:revision>1</cp:revision>
  <dcterms:created xsi:type="dcterms:W3CDTF">2024-09-16T14:19:24Z</dcterms:created>
  <dcterms:modified xsi:type="dcterms:W3CDTF">2024-09-16T15:04:20Z</dcterms:modified>
</cp:coreProperties>
</file>