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8"/>
  </p:notesMasterIdLst>
  <p:sldIdLst>
    <p:sldId id="256" r:id="rId2"/>
    <p:sldId id="257" r:id="rId3"/>
    <p:sldId id="258" r:id="rId4"/>
    <p:sldId id="269" r:id="rId5"/>
    <p:sldId id="260" r:id="rId6"/>
    <p:sldId id="270" r:id="rId7"/>
    <p:sldId id="271" r:id="rId8"/>
    <p:sldId id="272" r:id="rId9"/>
    <p:sldId id="273" r:id="rId10"/>
    <p:sldId id="274" r:id="rId11"/>
    <p:sldId id="275" r:id="rId12"/>
    <p:sldId id="262" r:id="rId13"/>
    <p:sldId id="268" r:id="rId14"/>
    <p:sldId id="264" r:id="rId15"/>
    <p:sldId id="265" r:id="rId16"/>
    <p:sldId id="266"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661A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391" autoAdjust="0"/>
    <p:restoredTop sz="96283" autoAdjust="0"/>
  </p:normalViewPr>
  <p:slideViewPr>
    <p:cSldViewPr snapToGrid="0">
      <p:cViewPr>
        <p:scale>
          <a:sx n="123" d="100"/>
          <a:sy n="123" d="100"/>
        </p:scale>
        <p:origin x="96" y="-59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726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1207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849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6967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15/03/2026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8148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15/03/2026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3815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15/03/2026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9862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80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63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995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98725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007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0131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6804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15/03/2026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hyperlink" Target="https://calculatorultra.com/en/tool/drop-in-sales-calculator.html#google_vignette" TargetMode="Externa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alpha val="4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pPr algn="ctr"/>
            <a:r>
              <a:rPr lang="en-GB" sz="3200" b="1" dirty="0">
                <a:latin typeface="A"/>
              </a:rPr>
              <a:t>Problem solving and decision making module</a:t>
            </a:r>
            <a:br>
              <a:rPr lang="en-GB" sz="3200" dirty="0">
                <a:latin typeface="A"/>
              </a:rPr>
            </a:br>
            <a:r>
              <a:rPr lang="en-GB" sz="2800" dirty="0">
                <a:latin typeface="A"/>
              </a:rPr>
              <a:t>LCLM4004</a:t>
            </a:r>
            <a:br>
              <a:rPr lang="en-GB" sz="3200" dirty="0">
                <a:latin typeface="A"/>
              </a:rPr>
            </a:br>
            <a:r>
              <a:rPr lang="en-GB" sz="2800" dirty="0">
                <a:latin typeface="A"/>
              </a:rPr>
              <a:t>Cesar Martin Perea</a:t>
            </a:r>
            <a:br>
              <a:rPr lang="en-GB" sz="3200" dirty="0">
                <a:latin typeface="A"/>
              </a:rPr>
            </a:br>
            <a:r>
              <a:rPr lang="en-GB" sz="3200" b="1" dirty="0">
                <a:latin typeface="A"/>
              </a:rPr>
              <a:t>2511411</a:t>
            </a:r>
            <a:br>
              <a:rPr lang="en-GB" sz="3200" dirty="0">
                <a:latin typeface="A"/>
              </a:rPr>
            </a:br>
            <a:r>
              <a:rPr lang="en-GB" sz="3200" dirty="0">
                <a:latin typeface="A"/>
              </a:rPr>
              <a:t>LECTURER: </a:t>
            </a:r>
            <a:r>
              <a:rPr lang="en-GB" sz="3200" b="1" dirty="0" err="1">
                <a:latin typeface="A"/>
              </a:rPr>
              <a:t>Mustakkima</a:t>
            </a:r>
            <a:r>
              <a:rPr lang="en-GB" sz="3200" b="1" dirty="0">
                <a:latin typeface="A"/>
              </a:rPr>
              <a:t> Afrin</a:t>
            </a:r>
            <a:br>
              <a:rPr lang="en-GB" sz="3200" dirty="0">
                <a:latin typeface="A"/>
              </a:rPr>
            </a:br>
            <a:r>
              <a:rPr lang="en-GB" sz="32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Green Haven Florists</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752599" y="1589314"/>
            <a:ext cx="10232571" cy="3002141"/>
          </a:xfrm>
        </p:spPr>
        <p:txBody>
          <a:bodyPr>
            <a:normAutofit/>
          </a:bodyPr>
          <a:lstStyle/>
          <a:p>
            <a:r>
              <a:rPr lang="en-GB" dirty="0">
                <a:solidFill>
                  <a:srgbClr val="111111"/>
                </a:solidFill>
                <a:latin typeface="+mj-lt"/>
                <a:ea typeface="Roboto"/>
                <a:cs typeface="Times New Roman" panose="02020603050405020304" pitchFamily="18" charset="0"/>
              </a:rPr>
              <a:t>Green Haven Florists is a small flower shop that creates personalised floral arrangements and focuses on working in a sustainable way. Over the past year, the business has seen a drop in its in‑store sales and fewer customers visiting the shop.</a:t>
            </a:r>
          </a:p>
          <a:p>
            <a:r>
              <a:rPr lang="en-GB" dirty="0">
                <a:solidFill>
                  <a:srgbClr val="111111"/>
                </a:solidFill>
                <a:latin typeface="+mj-lt"/>
                <a:ea typeface="Roboto"/>
                <a:cs typeface="Times New Roman" panose="02020603050405020304" pitchFamily="18" charset="0"/>
              </a:rPr>
              <a:t>This is happening for several reasons: operating costs have increased, there is more competition from online stores, and customers’ buying habits are changing.</a:t>
            </a:r>
          </a:p>
          <a:p>
            <a:r>
              <a:rPr lang="en-GB" dirty="0">
                <a:solidFill>
                  <a:srgbClr val="111111"/>
                </a:solidFill>
                <a:latin typeface="+mj-lt"/>
                <a:ea typeface="Roboto"/>
                <a:cs typeface="Times New Roman" panose="02020603050405020304" pitchFamily="18" charset="0"/>
              </a:rPr>
              <a:t>In this analysis, we will look at the main problems affecting the company’s performance and the reasons behind the decrease in its in‑store sales.</a:t>
            </a: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EA3CF0-2654-D36E-7185-CFE21831B8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348C011-BE86-181B-A3B6-F3304A292A80}"/>
              </a:ext>
            </a:extLst>
          </p:cNvPr>
          <p:cNvSpPr>
            <a:spLocks noGrp="1"/>
          </p:cNvSpPr>
          <p:nvPr>
            <p:ph type="title"/>
          </p:nvPr>
        </p:nvSpPr>
        <p:spPr>
          <a:xfrm>
            <a:off x="1089499" y="602142"/>
            <a:ext cx="10327514" cy="756339"/>
          </a:xfrm>
        </p:spPr>
        <p:txBody>
          <a:bodyPr>
            <a:normAutofit fontScale="90000"/>
          </a:bodyPr>
          <a:lstStyle/>
          <a:p>
            <a:r>
              <a:rPr lang="en-GB" b="1" dirty="0"/>
              <a:t>Company Background – Green Haven Florists</a:t>
            </a:r>
          </a:p>
        </p:txBody>
      </p:sp>
      <p:sp>
        <p:nvSpPr>
          <p:cNvPr id="3" name="Text Placeholder 2">
            <a:extLst>
              <a:ext uri="{FF2B5EF4-FFF2-40B4-BE49-F238E27FC236}">
                <a16:creationId xmlns:a16="http://schemas.microsoft.com/office/drawing/2014/main" id="{100028E6-76ED-4F40-6046-DBBF6555474D}"/>
              </a:ext>
            </a:extLst>
          </p:cNvPr>
          <p:cNvSpPr>
            <a:spLocks noGrp="1"/>
          </p:cNvSpPr>
          <p:nvPr>
            <p:ph type="body" idx="1"/>
          </p:nvPr>
        </p:nvSpPr>
        <p:spPr>
          <a:xfrm>
            <a:off x="2414016" y="1892808"/>
            <a:ext cx="9090595" cy="4078224"/>
          </a:xfrm>
        </p:spPr>
        <p:txBody>
          <a:bodyPr>
            <a:normAutofit lnSpcReduction="10000"/>
          </a:bodyPr>
          <a:lstStyle/>
          <a:p>
            <a:pPr marL="342900" indent="-342900">
              <a:buFont typeface="Wingdings" panose="05000000000000000000" pitchFamily="2" charset="2"/>
              <a:buChar char="q"/>
            </a:pPr>
            <a:r>
              <a:rPr lang="en-GB" sz="2400" dirty="0">
                <a:solidFill>
                  <a:srgbClr val="000000"/>
                </a:solidFill>
              </a:rPr>
              <a:t>Green Haven Florists Founded in 2016 by Liam and Priya Patel in Norwich, UK.</a:t>
            </a:r>
          </a:p>
          <a:p>
            <a:pPr marL="342900" indent="-342900">
              <a:buFont typeface="Wingdings" panose="05000000000000000000" pitchFamily="2" charset="2"/>
              <a:buChar char="q"/>
            </a:pPr>
            <a:r>
              <a:rPr lang="en-GB" sz="2400" dirty="0">
                <a:solidFill>
                  <a:srgbClr val="000000"/>
                </a:solidFill>
              </a:rPr>
              <a:t>Independent flower shop known for bespoke floral arrangements and eco‑friendly packaging.</a:t>
            </a:r>
          </a:p>
          <a:p>
            <a:pPr marL="342900" indent="-342900">
              <a:buFont typeface="Wingdings" panose="05000000000000000000" pitchFamily="2" charset="2"/>
              <a:buChar char="q"/>
            </a:pPr>
            <a:r>
              <a:rPr lang="en-GB" sz="2400" dirty="0">
                <a:solidFill>
                  <a:srgbClr val="000000"/>
                </a:solidFill>
              </a:rPr>
              <a:t>Serves walk‑in customers, corporate clients, events, and weddings.</a:t>
            </a:r>
          </a:p>
          <a:p>
            <a:pPr marL="342900" indent="-342900">
              <a:buFont typeface="Wingdings" panose="05000000000000000000" pitchFamily="2" charset="2"/>
              <a:buChar char="q"/>
            </a:pPr>
            <a:r>
              <a:rPr lang="en-GB" sz="2400" dirty="0">
                <a:solidFill>
                  <a:srgbClr val="000000"/>
                </a:solidFill>
              </a:rPr>
              <a:t>Built a strong reputation through its community involvement and sustainable practices.</a:t>
            </a:r>
          </a:p>
          <a:p>
            <a:pPr marL="342900" indent="-342900">
              <a:buFont typeface="Wingdings" panose="05000000000000000000" pitchFamily="2" charset="2"/>
              <a:buChar char="q"/>
            </a:pPr>
            <a:r>
              <a:rPr lang="en-GB" sz="2400" dirty="0">
                <a:solidFill>
                  <a:srgbClr val="000000"/>
                </a:solidFill>
              </a:rPr>
              <a:t>Appeals especially to environmentally conscious consumers seeking personalised services.</a:t>
            </a:r>
          </a:p>
        </p:txBody>
      </p:sp>
    </p:spTree>
    <p:extLst>
      <p:ext uri="{BB962C8B-B14F-4D97-AF65-F5344CB8AC3E}">
        <p14:creationId xmlns:p14="http://schemas.microsoft.com/office/powerpoint/2010/main" val="33546732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488141"/>
            <a:ext cx="10065503" cy="4509247"/>
          </a:xfrm>
        </p:spPr>
        <p:txBody>
          <a:bodyPr>
            <a:normAutofit/>
          </a:bodyPr>
          <a:lstStyle/>
          <a:p>
            <a:pPr marL="514350" indent="-514350">
              <a:buAutoNum type="arabicPeriod"/>
            </a:pPr>
            <a:r>
              <a:rPr lang="en-GB" sz="2800" b="1" dirty="0">
                <a:solidFill>
                  <a:schemeClr val="tx1"/>
                </a:solidFill>
              </a:rPr>
              <a:t>WHO (Who is involved?)</a:t>
            </a:r>
          </a:p>
          <a:p>
            <a:pPr marL="342900" indent="-342900">
              <a:buFont typeface="Wingdings" panose="05000000000000000000" pitchFamily="2" charset="2"/>
              <a:buChar char="q"/>
            </a:pPr>
            <a:r>
              <a:rPr lang="en-GB" dirty="0">
                <a:solidFill>
                  <a:schemeClr val="tx1"/>
                </a:solidFill>
              </a:rPr>
              <a:t>Liam and Priya Patel, the owners responsible for running the business and making strategic decisions.</a:t>
            </a:r>
          </a:p>
          <a:p>
            <a:pPr marL="342900" indent="-342900">
              <a:buFont typeface="Wingdings" panose="05000000000000000000" pitchFamily="2" charset="2"/>
              <a:buChar char="q"/>
            </a:pPr>
            <a:r>
              <a:rPr lang="en-GB" dirty="0">
                <a:solidFill>
                  <a:schemeClr val="tx1"/>
                </a:solidFill>
              </a:rPr>
              <a:t>Customers, especially walk‑in clients whose visits have significantly decreased.</a:t>
            </a:r>
          </a:p>
          <a:p>
            <a:pPr marL="342900" indent="-342900">
              <a:buFont typeface="Wingdings" panose="05000000000000000000" pitchFamily="2" charset="2"/>
              <a:buChar char="q"/>
            </a:pPr>
            <a:r>
              <a:rPr lang="en-GB" dirty="0">
                <a:solidFill>
                  <a:schemeClr val="tx1"/>
                </a:solidFill>
              </a:rPr>
              <a:t>Competitors, including online flower delivery services, a new boutique florist with a strong social media presence, and a national chain offering low prices and wide delivery coverage.</a:t>
            </a: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0062F1-330C-CEB7-BD31-35912132F4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735D65-A7A8-7516-23E7-E7898508535B}"/>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8166E97B-EACF-4546-D7CA-4AC838C07FBB}"/>
              </a:ext>
            </a:extLst>
          </p:cNvPr>
          <p:cNvSpPr>
            <a:spLocks noGrp="1"/>
          </p:cNvSpPr>
          <p:nvPr>
            <p:ph type="body" idx="1"/>
          </p:nvPr>
        </p:nvSpPr>
        <p:spPr>
          <a:xfrm>
            <a:off x="1694329" y="1488141"/>
            <a:ext cx="10065503" cy="4509247"/>
          </a:xfrm>
        </p:spPr>
        <p:txBody>
          <a:bodyPr>
            <a:normAutofit/>
          </a:bodyPr>
          <a:lstStyle/>
          <a:p>
            <a:r>
              <a:rPr lang="en-GB" sz="2800" b="1" dirty="0">
                <a:solidFill>
                  <a:schemeClr val="tx1"/>
                </a:solidFill>
              </a:rPr>
              <a:t>2. WHAT (What is happening?)</a:t>
            </a:r>
          </a:p>
          <a:p>
            <a:pPr marL="342900" indent="-342900">
              <a:buFont typeface="Wingdings" panose="05000000000000000000" pitchFamily="2" charset="2"/>
              <a:buChar char="q"/>
            </a:pPr>
            <a:r>
              <a:rPr lang="en-GB" dirty="0">
                <a:solidFill>
                  <a:schemeClr val="tx1"/>
                </a:solidFill>
              </a:rPr>
              <a:t>The business has experienced a 30% decline in in‑store sales over the last 12 months.</a:t>
            </a:r>
          </a:p>
          <a:p>
            <a:pPr marL="342900" indent="-342900">
              <a:buFont typeface="Wingdings" panose="05000000000000000000" pitchFamily="2" charset="2"/>
              <a:buChar char="q"/>
            </a:pPr>
            <a:r>
              <a:rPr lang="en-GB" dirty="0">
                <a:solidFill>
                  <a:schemeClr val="tx1"/>
                </a:solidFill>
              </a:rPr>
              <a:t>Foot traffic has decreased due to reduced activity on the high street.</a:t>
            </a:r>
          </a:p>
          <a:p>
            <a:pPr marL="342900" indent="-342900">
              <a:buFont typeface="Wingdings" panose="05000000000000000000" pitchFamily="2" charset="2"/>
              <a:buChar char="q"/>
            </a:pPr>
            <a:r>
              <a:rPr lang="en-GB" dirty="0">
                <a:solidFill>
                  <a:schemeClr val="tx1"/>
                </a:solidFill>
              </a:rPr>
              <a:t>Rising operational costs and increased competition are impacting profitability.</a:t>
            </a:r>
          </a:p>
          <a:p>
            <a:pPr marL="342900" indent="-342900">
              <a:buFont typeface="Wingdings" panose="05000000000000000000" pitchFamily="2" charset="2"/>
              <a:buChar char="q"/>
            </a:pPr>
            <a:r>
              <a:rPr lang="en-GB" dirty="0">
                <a:solidFill>
                  <a:schemeClr val="tx1"/>
                </a:solidFill>
              </a:rPr>
              <a:t>The website is outdated, and the business lacks effective digital marketing strategies.</a:t>
            </a:r>
          </a:p>
        </p:txBody>
      </p:sp>
    </p:spTree>
    <p:extLst>
      <p:ext uri="{BB962C8B-B14F-4D97-AF65-F5344CB8AC3E}">
        <p14:creationId xmlns:p14="http://schemas.microsoft.com/office/powerpoint/2010/main" val="9236222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EA8A62-6C0E-13DB-972E-A73E757146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504BBA-99EA-4BD3-C701-9D69CB362C82}"/>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940E93F6-52B5-38AF-9544-44D06E161248}"/>
              </a:ext>
            </a:extLst>
          </p:cNvPr>
          <p:cNvSpPr>
            <a:spLocks noGrp="1"/>
          </p:cNvSpPr>
          <p:nvPr>
            <p:ph type="body" idx="1"/>
          </p:nvPr>
        </p:nvSpPr>
        <p:spPr>
          <a:xfrm>
            <a:off x="1694329" y="1488141"/>
            <a:ext cx="10065503" cy="4509247"/>
          </a:xfrm>
        </p:spPr>
        <p:txBody>
          <a:bodyPr>
            <a:normAutofit/>
          </a:bodyPr>
          <a:lstStyle/>
          <a:p>
            <a:r>
              <a:rPr lang="en-GB" sz="2800" b="1" dirty="0">
                <a:solidFill>
                  <a:schemeClr val="tx1"/>
                </a:solidFill>
              </a:rPr>
              <a:t> 3.WHERE (Where is the issue occurring?)</a:t>
            </a:r>
          </a:p>
          <a:p>
            <a:pPr marL="342900" indent="-342900">
              <a:buFont typeface="Wingdings" panose="05000000000000000000" pitchFamily="2" charset="2"/>
              <a:buChar char="q"/>
            </a:pPr>
            <a:r>
              <a:rPr lang="en-GB" dirty="0">
                <a:solidFill>
                  <a:schemeClr val="tx1"/>
                </a:solidFill>
              </a:rPr>
              <a:t>At the physical store located on a declining high street in Norwich, UK.</a:t>
            </a:r>
          </a:p>
          <a:p>
            <a:pPr marL="342900" indent="-342900">
              <a:buFont typeface="Wingdings" panose="05000000000000000000" pitchFamily="2" charset="2"/>
              <a:buChar char="q"/>
            </a:pPr>
            <a:r>
              <a:rPr lang="en-GB" dirty="0">
                <a:solidFill>
                  <a:schemeClr val="tx1"/>
                </a:solidFill>
              </a:rPr>
              <a:t>In the digital environment, where Green Haven has an outdated website and limited online visibility.</a:t>
            </a:r>
          </a:p>
        </p:txBody>
      </p:sp>
    </p:spTree>
    <p:extLst>
      <p:ext uri="{BB962C8B-B14F-4D97-AF65-F5344CB8AC3E}">
        <p14:creationId xmlns:p14="http://schemas.microsoft.com/office/powerpoint/2010/main" val="17708068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3CAB4C-4942-9B64-E94B-566F03EA45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04ABF22-9E1C-9FA6-481D-82101E090BDF}"/>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D288AC09-AE59-68BA-4424-A8F2F536AAA6}"/>
              </a:ext>
            </a:extLst>
          </p:cNvPr>
          <p:cNvSpPr>
            <a:spLocks noGrp="1"/>
          </p:cNvSpPr>
          <p:nvPr>
            <p:ph type="body" idx="1"/>
          </p:nvPr>
        </p:nvSpPr>
        <p:spPr>
          <a:xfrm>
            <a:off x="1694329" y="1488141"/>
            <a:ext cx="10065503" cy="4509247"/>
          </a:xfrm>
        </p:spPr>
        <p:txBody>
          <a:bodyPr>
            <a:normAutofit/>
          </a:bodyPr>
          <a:lstStyle/>
          <a:p>
            <a:r>
              <a:rPr lang="en-GB" sz="2800" b="1" dirty="0">
                <a:solidFill>
                  <a:schemeClr val="tx1"/>
                </a:solidFill>
              </a:rPr>
              <a:t> 4. WHEN (When did the problem start?)</a:t>
            </a:r>
          </a:p>
          <a:p>
            <a:pPr marL="342900" indent="-342900">
              <a:buFont typeface="Wingdings" panose="05000000000000000000" pitchFamily="2" charset="2"/>
              <a:buChar char="q"/>
            </a:pPr>
            <a:r>
              <a:rPr lang="en-GB" dirty="0">
                <a:solidFill>
                  <a:schemeClr val="tx1"/>
                </a:solidFill>
              </a:rPr>
              <a:t>The decline has become significant over the past 12 months, coinciding with inflation, supply chain issues, and growing competition from online retailers.</a:t>
            </a:r>
          </a:p>
        </p:txBody>
      </p:sp>
    </p:spTree>
    <p:extLst>
      <p:ext uri="{BB962C8B-B14F-4D97-AF65-F5344CB8AC3E}">
        <p14:creationId xmlns:p14="http://schemas.microsoft.com/office/powerpoint/2010/main" val="12701846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102A28-FF4C-E1D6-9EF4-73C4AD548B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19D785-47CA-4FCD-6605-152E2768C7BA}"/>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72322CA7-6CF9-F7FC-6D36-120468147C67}"/>
              </a:ext>
            </a:extLst>
          </p:cNvPr>
          <p:cNvSpPr>
            <a:spLocks noGrp="1"/>
          </p:cNvSpPr>
          <p:nvPr>
            <p:ph type="body" idx="1"/>
          </p:nvPr>
        </p:nvSpPr>
        <p:spPr>
          <a:xfrm>
            <a:off x="1694329" y="1488141"/>
            <a:ext cx="10065503" cy="4509247"/>
          </a:xfrm>
        </p:spPr>
        <p:txBody>
          <a:bodyPr>
            <a:normAutofit/>
          </a:bodyPr>
          <a:lstStyle/>
          <a:p>
            <a:r>
              <a:rPr lang="en-GB" sz="2800" b="1" dirty="0">
                <a:solidFill>
                  <a:schemeClr val="tx1"/>
                </a:solidFill>
              </a:rPr>
              <a:t> 5. WHY (Why is this happening?)</a:t>
            </a:r>
          </a:p>
          <a:p>
            <a:pPr marL="342900" indent="-342900">
              <a:buFont typeface="Wingdings" panose="05000000000000000000" pitchFamily="2" charset="2"/>
              <a:buChar char="q"/>
            </a:pPr>
            <a:r>
              <a:rPr lang="en-GB" dirty="0">
                <a:solidFill>
                  <a:schemeClr val="tx1"/>
                </a:solidFill>
              </a:rPr>
              <a:t>Changing customer behaviour, with more people choosing online shopping for convenience and lower prices.</a:t>
            </a:r>
          </a:p>
          <a:p>
            <a:pPr marL="342900" indent="-342900">
              <a:buFont typeface="Wingdings" panose="05000000000000000000" pitchFamily="2" charset="2"/>
              <a:buChar char="q"/>
            </a:pPr>
            <a:r>
              <a:rPr lang="en-GB" dirty="0">
                <a:solidFill>
                  <a:schemeClr val="tx1"/>
                </a:solidFill>
              </a:rPr>
              <a:t>Increased competition, both local and online.</a:t>
            </a:r>
          </a:p>
          <a:p>
            <a:pPr marL="342900" indent="-342900">
              <a:buFont typeface="Wingdings" panose="05000000000000000000" pitchFamily="2" charset="2"/>
              <a:buChar char="q"/>
            </a:pPr>
            <a:r>
              <a:rPr lang="en-GB" dirty="0">
                <a:solidFill>
                  <a:schemeClr val="tx1"/>
                </a:solidFill>
              </a:rPr>
              <a:t>Higher costs for imported flowers and sustainable materials.</a:t>
            </a:r>
          </a:p>
          <a:p>
            <a:pPr marL="342900" indent="-342900">
              <a:buFont typeface="Wingdings" panose="05000000000000000000" pitchFamily="2" charset="2"/>
              <a:buChar char="q"/>
            </a:pPr>
            <a:r>
              <a:rPr lang="en-GB" dirty="0">
                <a:solidFill>
                  <a:schemeClr val="tx1"/>
                </a:solidFill>
              </a:rPr>
              <a:t>Weak digital presence, including an outdated website and inconsistent marketing efforts.</a:t>
            </a:r>
          </a:p>
          <a:p>
            <a:pPr marL="342900" indent="-342900">
              <a:buFont typeface="Wingdings" panose="05000000000000000000" pitchFamily="2" charset="2"/>
              <a:buChar char="q"/>
            </a:pPr>
            <a:r>
              <a:rPr lang="en-GB" dirty="0">
                <a:solidFill>
                  <a:schemeClr val="tx1"/>
                </a:solidFill>
              </a:rPr>
              <a:t>Reduced local foot traffic due to nearby business closures.</a:t>
            </a:r>
          </a:p>
        </p:txBody>
      </p:sp>
    </p:spTree>
    <p:extLst>
      <p:ext uri="{BB962C8B-B14F-4D97-AF65-F5344CB8AC3E}">
        <p14:creationId xmlns:p14="http://schemas.microsoft.com/office/powerpoint/2010/main" val="5143052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59E00F-D2CA-11DA-915E-191C6119C7F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7968ED-B785-7EE2-9489-24F7CE06070A}"/>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1D6671A1-8D0C-D81F-7AB0-564E07CE458F}"/>
              </a:ext>
            </a:extLst>
          </p:cNvPr>
          <p:cNvSpPr>
            <a:spLocks noGrp="1"/>
          </p:cNvSpPr>
          <p:nvPr>
            <p:ph type="body" idx="1"/>
          </p:nvPr>
        </p:nvSpPr>
        <p:spPr>
          <a:xfrm>
            <a:off x="1694329" y="1527052"/>
            <a:ext cx="10065503" cy="4509247"/>
          </a:xfrm>
        </p:spPr>
        <p:txBody>
          <a:bodyPr>
            <a:normAutofit/>
          </a:bodyPr>
          <a:lstStyle/>
          <a:p>
            <a:r>
              <a:rPr lang="en-GB" sz="2800" b="1" dirty="0">
                <a:solidFill>
                  <a:schemeClr val="tx1"/>
                </a:solidFill>
              </a:rPr>
              <a:t> 6. HOW (How is the problem affecting the business?)</a:t>
            </a:r>
          </a:p>
          <a:p>
            <a:pPr marL="342900" indent="-342900">
              <a:buFont typeface="Wingdings" panose="05000000000000000000" pitchFamily="2" charset="2"/>
              <a:buChar char="q"/>
            </a:pPr>
            <a:r>
              <a:rPr lang="en-GB" dirty="0">
                <a:solidFill>
                  <a:schemeClr val="tx1"/>
                </a:solidFill>
              </a:rPr>
              <a:t>Reduced revenue and difficulty maintaining profitability.</a:t>
            </a:r>
          </a:p>
          <a:p>
            <a:pPr marL="342900" indent="-342900">
              <a:buFont typeface="Wingdings" panose="05000000000000000000" pitchFamily="2" charset="2"/>
              <a:buChar char="q"/>
            </a:pPr>
            <a:r>
              <a:rPr lang="en-GB" dirty="0">
                <a:solidFill>
                  <a:schemeClr val="tx1"/>
                </a:solidFill>
              </a:rPr>
              <a:t>Increased pressure on the business model, especially its sustainability commitment.</a:t>
            </a:r>
          </a:p>
          <a:p>
            <a:pPr marL="342900" indent="-342900">
              <a:buFont typeface="Wingdings" panose="05000000000000000000" pitchFamily="2" charset="2"/>
              <a:buChar char="q"/>
            </a:pPr>
            <a:r>
              <a:rPr lang="en-GB" dirty="0">
                <a:solidFill>
                  <a:schemeClr val="tx1"/>
                </a:solidFill>
              </a:rPr>
              <a:t>Loss of competitive advantage compared to modern, digitally focused flower retailers.</a:t>
            </a:r>
          </a:p>
          <a:p>
            <a:pPr marL="342900" indent="-342900">
              <a:buFont typeface="Wingdings" panose="05000000000000000000" pitchFamily="2" charset="2"/>
              <a:buChar char="q"/>
            </a:pPr>
            <a:r>
              <a:rPr lang="en-GB" dirty="0">
                <a:solidFill>
                  <a:schemeClr val="tx1"/>
                </a:solidFill>
              </a:rPr>
              <a:t>Risk of becoming less relevant to customers. </a:t>
            </a:r>
          </a:p>
        </p:txBody>
      </p:sp>
    </p:spTree>
    <p:extLst>
      <p:ext uri="{BB962C8B-B14F-4D97-AF65-F5344CB8AC3E}">
        <p14:creationId xmlns:p14="http://schemas.microsoft.com/office/powerpoint/2010/main" val="30991503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8E691D-DB91-5D84-CBF1-9D38B3CA7F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B6D8AAE-DF6E-995E-5785-0925EB51A7FE}"/>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0322D2C8-810A-8DD1-558A-11CC3E729690}"/>
              </a:ext>
            </a:extLst>
          </p:cNvPr>
          <p:cNvSpPr>
            <a:spLocks noGrp="1"/>
          </p:cNvSpPr>
          <p:nvPr>
            <p:ph type="body" idx="1"/>
          </p:nvPr>
        </p:nvSpPr>
        <p:spPr>
          <a:xfrm>
            <a:off x="1694329" y="1527052"/>
            <a:ext cx="10065503" cy="4509247"/>
          </a:xfrm>
        </p:spPr>
        <p:txBody>
          <a:bodyPr>
            <a:normAutofit/>
          </a:bodyPr>
          <a:lstStyle/>
          <a:p>
            <a:r>
              <a:rPr lang="en-GB" sz="2800" b="1" dirty="0">
                <a:solidFill>
                  <a:schemeClr val="tx1"/>
                </a:solidFill>
              </a:rPr>
              <a:t> 7. HOW MUCH (How large is the impact?)</a:t>
            </a:r>
          </a:p>
          <a:p>
            <a:pPr marL="342900" indent="-342900">
              <a:buFont typeface="Wingdings" panose="05000000000000000000" pitchFamily="2" charset="2"/>
              <a:buChar char="q"/>
            </a:pPr>
            <a:r>
              <a:rPr lang="en-GB" dirty="0">
                <a:solidFill>
                  <a:schemeClr val="tx1"/>
                </a:solidFill>
              </a:rPr>
              <a:t>A 30% decrease in in‑store sales in the last year.</a:t>
            </a:r>
          </a:p>
          <a:p>
            <a:pPr marL="342900" indent="-342900">
              <a:buFont typeface="Wingdings" panose="05000000000000000000" pitchFamily="2" charset="2"/>
              <a:buChar char="q"/>
            </a:pPr>
            <a:r>
              <a:rPr lang="en-GB" dirty="0">
                <a:solidFill>
                  <a:schemeClr val="tx1"/>
                </a:solidFill>
              </a:rPr>
              <a:t>Increased costs in flowers and eco‑friendly supplies (exact figures not provided but described as significantly rising).</a:t>
            </a:r>
          </a:p>
          <a:p>
            <a:pPr marL="342900" indent="-342900">
              <a:buFont typeface="Wingdings" panose="05000000000000000000" pitchFamily="2" charset="2"/>
              <a:buChar char="q"/>
            </a:pPr>
            <a:r>
              <a:rPr lang="en-GB" dirty="0">
                <a:solidFill>
                  <a:schemeClr val="tx1"/>
                </a:solidFill>
              </a:rPr>
              <a:t>Slight growth in online orders, but not enough to offset the decline in foot traffic.</a:t>
            </a:r>
          </a:p>
        </p:txBody>
      </p:sp>
    </p:spTree>
    <p:extLst>
      <p:ext uri="{BB962C8B-B14F-4D97-AF65-F5344CB8AC3E}">
        <p14:creationId xmlns:p14="http://schemas.microsoft.com/office/powerpoint/2010/main" val="903771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Green Haven Florists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1005784" y="756869"/>
            <a:ext cx="3177109" cy="2579718"/>
          </a:xfrm>
        </p:spPr>
        <p:txBody>
          <a:bodyPr>
            <a:normAutofit fontScale="92500" lnSpcReduction="20000"/>
          </a:bodyPr>
          <a:lstStyle/>
          <a:p>
            <a:endParaRPr lang="en-GB" b="1" dirty="0"/>
          </a:p>
          <a:p>
            <a:r>
              <a:rPr lang="en-GB" b="1" dirty="0"/>
              <a:t>P – Political Factors</a:t>
            </a:r>
          </a:p>
          <a:p>
            <a:pPr marL="285750" indent="-285750">
              <a:buFont typeface="Wingdings" panose="05000000000000000000" pitchFamily="2" charset="2"/>
              <a:buChar char="v"/>
            </a:pPr>
            <a:r>
              <a:rPr lang="en-GB" sz="1500" dirty="0"/>
              <a:t>Import regulations and post‑Brexit trade policies affect the cost and availability of imported flowers, especially varieties like orchids and tulips.</a:t>
            </a:r>
          </a:p>
          <a:p>
            <a:pPr marL="285750" indent="-285750">
              <a:buFont typeface="Wingdings" panose="05000000000000000000" pitchFamily="2" charset="2"/>
              <a:buChar char="v"/>
            </a:pPr>
            <a:r>
              <a:rPr lang="en-GB" sz="1500" dirty="0"/>
              <a:t>Government incentives promoting sustainability may benefit businesses using eco‑friendly packaging.</a:t>
            </a:r>
          </a:p>
        </p:txBody>
      </p:sp>
      <p:sp>
        <p:nvSpPr>
          <p:cNvPr id="6" name="Text Placeholder 2">
            <a:extLst>
              <a:ext uri="{FF2B5EF4-FFF2-40B4-BE49-F238E27FC236}">
                <a16:creationId xmlns:a16="http://schemas.microsoft.com/office/drawing/2014/main" id="{6232A51C-7F9A-2420-DC2C-775F8A64F8B3}"/>
              </a:ext>
            </a:extLst>
          </p:cNvPr>
          <p:cNvSpPr txBox="1">
            <a:spLocks/>
          </p:cNvSpPr>
          <p:nvPr/>
        </p:nvSpPr>
        <p:spPr>
          <a:xfrm>
            <a:off x="4426677" y="732781"/>
            <a:ext cx="3177109" cy="2579718"/>
          </a:xfrm>
          <a:prstGeom prst="rect">
            <a:avLst/>
          </a:prstGeom>
        </p:spPr>
        <p:txBody>
          <a:bodyPr vert="horz" lIns="91440" tIns="45720" rIns="91440" bIns="45720" rtlCol="0" anchor="t">
            <a:normAutofit/>
          </a:bodyPr>
          <a:lstStyle>
            <a:lvl1pPr marL="0" indent="0" algn="l" defTabSz="457200" rtl="0" eaLnBrk="1" latinLnBrk="0" hangingPunct="1">
              <a:spcBef>
                <a:spcPts val="1000"/>
              </a:spcBef>
              <a:spcAft>
                <a:spcPts val="0"/>
              </a:spcAft>
              <a:buClr>
                <a:schemeClr val="accent1"/>
              </a:buClr>
              <a:buFont typeface="Wingdings 3" charset="2"/>
              <a:buNone/>
              <a:defRPr sz="2000" kern="1200">
                <a:solidFill>
                  <a:schemeClr val="tx1">
                    <a:lumMod val="65000"/>
                    <a:lumOff val="35000"/>
                  </a:schemeClr>
                </a:solidFill>
                <a:latin typeface="+mn-lt"/>
                <a:ea typeface="+mn-ea"/>
                <a:cs typeface="+mn-cs"/>
              </a:defRPr>
            </a:lvl1pPr>
            <a:lvl2pPr marL="457200" indent="0" algn="l" defTabSz="457200" rtl="0" eaLnBrk="1" latinLnBrk="0" hangingPunct="1">
              <a:spcBef>
                <a:spcPts val="1000"/>
              </a:spcBef>
              <a:spcAft>
                <a:spcPts val="0"/>
              </a:spcAft>
              <a:buClr>
                <a:schemeClr val="accent1"/>
              </a:buClr>
              <a:buFont typeface="Wingdings 3" charset="2"/>
              <a:buNone/>
              <a:defRPr sz="1800" kern="1200">
                <a:solidFill>
                  <a:schemeClr val="tx1">
                    <a:tint val="7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Font typeface="Wingdings 3" charset="2"/>
              <a:buNone/>
              <a:defRPr sz="1600" kern="1200">
                <a:solidFill>
                  <a:schemeClr val="tx1">
                    <a:tint val="7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9pPr>
          </a:lstStyle>
          <a:p>
            <a:endParaRPr lang="en-GB" b="1" dirty="0"/>
          </a:p>
        </p:txBody>
      </p:sp>
      <p:sp>
        <p:nvSpPr>
          <p:cNvPr id="10" name="Text Placeholder 2">
            <a:extLst>
              <a:ext uri="{FF2B5EF4-FFF2-40B4-BE49-F238E27FC236}">
                <a16:creationId xmlns:a16="http://schemas.microsoft.com/office/drawing/2014/main" id="{0690F1B2-DC23-C786-EE55-D6AC941036FD}"/>
              </a:ext>
            </a:extLst>
          </p:cNvPr>
          <p:cNvSpPr txBox="1">
            <a:spLocks/>
          </p:cNvSpPr>
          <p:nvPr/>
        </p:nvSpPr>
        <p:spPr>
          <a:xfrm>
            <a:off x="4426675" y="647121"/>
            <a:ext cx="3177109" cy="2465730"/>
          </a:xfrm>
          <a:prstGeom prst="rect">
            <a:avLst/>
          </a:prstGeom>
        </p:spPr>
        <p:txBody>
          <a:bodyPr vert="horz" lIns="91440" tIns="45720" rIns="91440" bIns="45720" rtlCol="0" anchor="t">
            <a:normAutofit fontScale="92500" lnSpcReduction="20000"/>
          </a:bodyPr>
          <a:lstStyle>
            <a:lvl1pPr marL="0" indent="0" algn="l" defTabSz="457200" rtl="0" eaLnBrk="1" latinLnBrk="0" hangingPunct="1">
              <a:spcBef>
                <a:spcPts val="1000"/>
              </a:spcBef>
              <a:spcAft>
                <a:spcPts val="0"/>
              </a:spcAft>
              <a:buClr>
                <a:schemeClr val="accent1"/>
              </a:buClr>
              <a:buFont typeface="Wingdings 3" charset="2"/>
              <a:buNone/>
              <a:defRPr sz="2000" kern="1200">
                <a:solidFill>
                  <a:schemeClr val="tx1">
                    <a:lumMod val="65000"/>
                    <a:lumOff val="35000"/>
                  </a:schemeClr>
                </a:solidFill>
                <a:latin typeface="+mn-lt"/>
                <a:ea typeface="+mn-ea"/>
                <a:cs typeface="+mn-cs"/>
              </a:defRPr>
            </a:lvl1pPr>
            <a:lvl2pPr marL="457200" indent="0" algn="l" defTabSz="457200" rtl="0" eaLnBrk="1" latinLnBrk="0" hangingPunct="1">
              <a:spcBef>
                <a:spcPts val="1000"/>
              </a:spcBef>
              <a:spcAft>
                <a:spcPts val="0"/>
              </a:spcAft>
              <a:buClr>
                <a:schemeClr val="accent1"/>
              </a:buClr>
              <a:buFont typeface="Wingdings 3" charset="2"/>
              <a:buNone/>
              <a:defRPr sz="1800" kern="1200">
                <a:solidFill>
                  <a:schemeClr val="tx1">
                    <a:tint val="7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Font typeface="Wingdings 3" charset="2"/>
              <a:buNone/>
              <a:defRPr sz="1600" kern="1200">
                <a:solidFill>
                  <a:schemeClr val="tx1">
                    <a:tint val="7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9pPr>
          </a:lstStyle>
          <a:p>
            <a:endParaRPr lang="en-GB" b="1" dirty="0"/>
          </a:p>
          <a:p>
            <a:r>
              <a:rPr lang="en-GB" b="1" dirty="0"/>
              <a:t>E – Economic Factors</a:t>
            </a:r>
          </a:p>
          <a:p>
            <a:pPr marL="285750" indent="-285750">
              <a:buFont typeface="Wingdings" panose="05000000000000000000" pitchFamily="2" charset="2"/>
              <a:buChar char="v"/>
            </a:pPr>
            <a:r>
              <a:rPr lang="en-GB" sz="1500" dirty="0"/>
              <a:t>Rising inflation and supply chain disruptions have increased the cost of flowers and sustainable materials, reducing profitability.</a:t>
            </a:r>
          </a:p>
          <a:p>
            <a:pPr marL="285750" indent="-285750">
              <a:buFont typeface="Wingdings" panose="05000000000000000000" pitchFamily="2" charset="2"/>
              <a:buChar char="v"/>
            </a:pPr>
            <a:r>
              <a:rPr lang="en-GB" sz="1500" dirty="0"/>
              <a:t>The decline of the local high street has reduced foot traffic, directly impacting revenue.</a:t>
            </a:r>
          </a:p>
        </p:txBody>
      </p:sp>
      <p:sp>
        <p:nvSpPr>
          <p:cNvPr id="11" name="Text Placeholder 2">
            <a:extLst>
              <a:ext uri="{FF2B5EF4-FFF2-40B4-BE49-F238E27FC236}">
                <a16:creationId xmlns:a16="http://schemas.microsoft.com/office/drawing/2014/main" id="{F2228DFD-85F6-4DFA-9C73-77C673AA9040}"/>
              </a:ext>
            </a:extLst>
          </p:cNvPr>
          <p:cNvSpPr txBox="1">
            <a:spLocks/>
          </p:cNvSpPr>
          <p:nvPr/>
        </p:nvSpPr>
        <p:spPr>
          <a:xfrm>
            <a:off x="8002218" y="669320"/>
            <a:ext cx="3177109" cy="2754816"/>
          </a:xfrm>
          <a:prstGeom prst="rect">
            <a:avLst/>
          </a:prstGeom>
        </p:spPr>
        <p:txBody>
          <a:bodyPr vert="horz" lIns="91440" tIns="45720" rIns="91440" bIns="45720" rtlCol="0" anchor="t">
            <a:normAutofit fontScale="77500" lnSpcReduction="20000"/>
          </a:bodyPr>
          <a:lstStyle>
            <a:lvl1pPr marL="0" indent="0" algn="l" defTabSz="457200" rtl="0" eaLnBrk="1" latinLnBrk="0" hangingPunct="1">
              <a:spcBef>
                <a:spcPts val="1000"/>
              </a:spcBef>
              <a:spcAft>
                <a:spcPts val="0"/>
              </a:spcAft>
              <a:buClr>
                <a:schemeClr val="accent1"/>
              </a:buClr>
              <a:buFont typeface="Wingdings 3" charset="2"/>
              <a:buNone/>
              <a:defRPr sz="2000" kern="1200">
                <a:solidFill>
                  <a:schemeClr val="tx1">
                    <a:lumMod val="65000"/>
                    <a:lumOff val="35000"/>
                  </a:schemeClr>
                </a:solidFill>
                <a:latin typeface="+mn-lt"/>
                <a:ea typeface="+mn-ea"/>
                <a:cs typeface="+mn-cs"/>
              </a:defRPr>
            </a:lvl1pPr>
            <a:lvl2pPr marL="457200" indent="0" algn="l" defTabSz="457200" rtl="0" eaLnBrk="1" latinLnBrk="0" hangingPunct="1">
              <a:spcBef>
                <a:spcPts val="1000"/>
              </a:spcBef>
              <a:spcAft>
                <a:spcPts val="0"/>
              </a:spcAft>
              <a:buClr>
                <a:schemeClr val="accent1"/>
              </a:buClr>
              <a:buFont typeface="Wingdings 3" charset="2"/>
              <a:buNone/>
              <a:defRPr sz="1800" kern="1200">
                <a:solidFill>
                  <a:schemeClr val="tx1">
                    <a:tint val="7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Font typeface="Wingdings 3" charset="2"/>
              <a:buNone/>
              <a:defRPr sz="1600" kern="1200">
                <a:solidFill>
                  <a:schemeClr val="tx1">
                    <a:tint val="7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9pPr>
          </a:lstStyle>
          <a:p>
            <a:endParaRPr lang="en-GB" b="1" dirty="0"/>
          </a:p>
          <a:p>
            <a:r>
              <a:rPr lang="en-GB" b="1" dirty="0"/>
              <a:t>S – Social Factors</a:t>
            </a:r>
          </a:p>
          <a:p>
            <a:pPr marL="285750" indent="-285750">
              <a:buFont typeface="Wingdings" panose="05000000000000000000" pitchFamily="2" charset="2"/>
              <a:buChar char="v"/>
            </a:pPr>
            <a:r>
              <a:rPr lang="en-GB" sz="1800" dirty="0"/>
              <a:t>Customer preferences are shifting toward online shopping, prioritising convenience, fast delivery, and lower prices.</a:t>
            </a:r>
          </a:p>
          <a:p>
            <a:pPr marL="285750" indent="-285750">
              <a:buFont typeface="Wingdings" panose="05000000000000000000" pitchFamily="2" charset="2"/>
              <a:buChar char="v"/>
            </a:pPr>
            <a:r>
              <a:rPr lang="en-GB" sz="1800" dirty="0"/>
              <a:t>There is increasing consumer awareness around sustainability, which aligns with Green Haven’s eco‑friendly practices but also increases operating costs.</a:t>
            </a:r>
          </a:p>
        </p:txBody>
      </p:sp>
      <p:sp>
        <p:nvSpPr>
          <p:cNvPr id="13" name="Text Placeholder 2">
            <a:extLst>
              <a:ext uri="{FF2B5EF4-FFF2-40B4-BE49-F238E27FC236}">
                <a16:creationId xmlns:a16="http://schemas.microsoft.com/office/drawing/2014/main" id="{E8625568-766D-3702-348E-2594BA1D3061}"/>
              </a:ext>
            </a:extLst>
          </p:cNvPr>
          <p:cNvSpPr txBox="1">
            <a:spLocks/>
          </p:cNvSpPr>
          <p:nvPr/>
        </p:nvSpPr>
        <p:spPr>
          <a:xfrm>
            <a:off x="1005783" y="3307866"/>
            <a:ext cx="3177109" cy="2579718"/>
          </a:xfrm>
          <a:prstGeom prst="rect">
            <a:avLst/>
          </a:prstGeom>
        </p:spPr>
        <p:txBody>
          <a:bodyPr vert="horz" lIns="91440" tIns="45720" rIns="91440" bIns="45720" rtlCol="0" anchor="t">
            <a:normAutofit fontScale="92500" lnSpcReduction="10000"/>
          </a:bodyPr>
          <a:lstStyle>
            <a:lvl1pPr marL="0" indent="0" algn="l" defTabSz="457200" rtl="0" eaLnBrk="1" latinLnBrk="0" hangingPunct="1">
              <a:spcBef>
                <a:spcPts val="1000"/>
              </a:spcBef>
              <a:spcAft>
                <a:spcPts val="0"/>
              </a:spcAft>
              <a:buClr>
                <a:schemeClr val="accent1"/>
              </a:buClr>
              <a:buFont typeface="Wingdings 3" charset="2"/>
              <a:buNone/>
              <a:defRPr sz="2000" kern="1200">
                <a:solidFill>
                  <a:schemeClr val="tx1">
                    <a:lumMod val="65000"/>
                    <a:lumOff val="35000"/>
                  </a:schemeClr>
                </a:solidFill>
                <a:latin typeface="+mn-lt"/>
                <a:ea typeface="+mn-ea"/>
                <a:cs typeface="+mn-cs"/>
              </a:defRPr>
            </a:lvl1pPr>
            <a:lvl2pPr marL="457200" indent="0" algn="l" defTabSz="457200" rtl="0" eaLnBrk="1" latinLnBrk="0" hangingPunct="1">
              <a:spcBef>
                <a:spcPts val="1000"/>
              </a:spcBef>
              <a:spcAft>
                <a:spcPts val="0"/>
              </a:spcAft>
              <a:buClr>
                <a:schemeClr val="accent1"/>
              </a:buClr>
              <a:buFont typeface="Wingdings 3" charset="2"/>
              <a:buNone/>
              <a:defRPr sz="1800" kern="1200">
                <a:solidFill>
                  <a:schemeClr val="tx1">
                    <a:tint val="7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Font typeface="Wingdings 3" charset="2"/>
              <a:buNone/>
              <a:defRPr sz="1600" kern="1200">
                <a:solidFill>
                  <a:schemeClr val="tx1">
                    <a:tint val="7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9pPr>
          </a:lstStyle>
          <a:p>
            <a:endParaRPr lang="en-GB" b="1" dirty="0"/>
          </a:p>
          <a:p>
            <a:r>
              <a:rPr lang="en-GB" b="1" dirty="0"/>
              <a:t>T –Technological Factors</a:t>
            </a:r>
          </a:p>
          <a:p>
            <a:pPr marL="285750" indent="-285750">
              <a:buFont typeface="Wingdings" panose="05000000000000000000" pitchFamily="2" charset="2"/>
              <a:buChar char="v"/>
            </a:pPr>
            <a:r>
              <a:rPr lang="en-GB" sz="1500" dirty="0"/>
              <a:t>The shop relies on an outdated website, and lack of digital marketing limits online visibility.</a:t>
            </a:r>
          </a:p>
          <a:p>
            <a:pPr marL="285750" indent="-285750">
              <a:buFont typeface="Wingdings" panose="05000000000000000000" pitchFamily="2" charset="2"/>
              <a:buChar char="v"/>
            </a:pPr>
            <a:r>
              <a:rPr lang="en-GB" sz="1500" dirty="0"/>
              <a:t>Competitors use strong social media strategies (e.g., Instagram‑based florists), giving them a modern and attractive online presence.</a:t>
            </a:r>
          </a:p>
        </p:txBody>
      </p:sp>
      <p:sp>
        <p:nvSpPr>
          <p:cNvPr id="14" name="Text Placeholder 2">
            <a:extLst>
              <a:ext uri="{FF2B5EF4-FFF2-40B4-BE49-F238E27FC236}">
                <a16:creationId xmlns:a16="http://schemas.microsoft.com/office/drawing/2014/main" id="{28B1CE7E-E958-74F8-75D2-951B5ED0E8EA}"/>
              </a:ext>
            </a:extLst>
          </p:cNvPr>
          <p:cNvSpPr txBox="1">
            <a:spLocks/>
          </p:cNvSpPr>
          <p:nvPr/>
        </p:nvSpPr>
        <p:spPr>
          <a:xfrm>
            <a:off x="4670461" y="3317593"/>
            <a:ext cx="3177109" cy="2579718"/>
          </a:xfrm>
          <a:prstGeom prst="rect">
            <a:avLst/>
          </a:prstGeom>
        </p:spPr>
        <p:txBody>
          <a:bodyPr vert="horz" lIns="91440" tIns="45720" rIns="91440" bIns="45720" rtlCol="0" anchor="t">
            <a:normAutofit fontScale="92500" lnSpcReduction="10000"/>
          </a:bodyPr>
          <a:lstStyle>
            <a:lvl1pPr marL="0" indent="0" algn="l" defTabSz="457200" rtl="0" eaLnBrk="1" latinLnBrk="0" hangingPunct="1">
              <a:spcBef>
                <a:spcPts val="1000"/>
              </a:spcBef>
              <a:spcAft>
                <a:spcPts val="0"/>
              </a:spcAft>
              <a:buClr>
                <a:schemeClr val="accent1"/>
              </a:buClr>
              <a:buFont typeface="Wingdings 3" charset="2"/>
              <a:buNone/>
              <a:defRPr sz="2000" kern="1200">
                <a:solidFill>
                  <a:schemeClr val="tx1">
                    <a:lumMod val="65000"/>
                    <a:lumOff val="35000"/>
                  </a:schemeClr>
                </a:solidFill>
                <a:latin typeface="+mn-lt"/>
                <a:ea typeface="+mn-ea"/>
                <a:cs typeface="+mn-cs"/>
              </a:defRPr>
            </a:lvl1pPr>
            <a:lvl2pPr marL="457200" indent="0" algn="l" defTabSz="457200" rtl="0" eaLnBrk="1" latinLnBrk="0" hangingPunct="1">
              <a:spcBef>
                <a:spcPts val="1000"/>
              </a:spcBef>
              <a:spcAft>
                <a:spcPts val="0"/>
              </a:spcAft>
              <a:buClr>
                <a:schemeClr val="accent1"/>
              </a:buClr>
              <a:buFont typeface="Wingdings 3" charset="2"/>
              <a:buNone/>
              <a:defRPr sz="1800" kern="1200">
                <a:solidFill>
                  <a:schemeClr val="tx1">
                    <a:tint val="7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Font typeface="Wingdings 3" charset="2"/>
              <a:buNone/>
              <a:defRPr sz="1600" kern="1200">
                <a:solidFill>
                  <a:schemeClr val="tx1">
                    <a:tint val="7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9pPr>
          </a:lstStyle>
          <a:p>
            <a:endParaRPr lang="en-GB" b="1" dirty="0"/>
          </a:p>
          <a:p>
            <a:r>
              <a:rPr lang="en-GB" b="1" dirty="0"/>
              <a:t>L – Legal Factors</a:t>
            </a:r>
          </a:p>
          <a:p>
            <a:pPr marL="285750" indent="-285750">
              <a:buFont typeface="Wingdings" panose="05000000000000000000" pitchFamily="2" charset="2"/>
              <a:buChar char="v"/>
            </a:pPr>
            <a:r>
              <a:rPr lang="en-GB" sz="1500" dirty="0"/>
              <a:t>Compliance with environmental regulations may raise costs for biodegradable and sustainable materials.</a:t>
            </a:r>
          </a:p>
          <a:p>
            <a:pPr marL="285750" indent="-285750">
              <a:buFont typeface="Wingdings" panose="05000000000000000000" pitchFamily="2" charset="2"/>
              <a:buChar char="v"/>
            </a:pPr>
            <a:r>
              <a:rPr lang="en-GB" sz="1500" dirty="0"/>
              <a:t>Employment and health‑and‑safety regulations impact operational flexibility and staffing.</a:t>
            </a:r>
          </a:p>
          <a:p>
            <a:endParaRPr lang="en-GB" sz="1500" dirty="0"/>
          </a:p>
        </p:txBody>
      </p:sp>
      <p:sp>
        <p:nvSpPr>
          <p:cNvPr id="15" name="Text Placeholder 2">
            <a:extLst>
              <a:ext uri="{FF2B5EF4-FFF2-40B4-BE49-F238E27FC236}">
                <a16:creationId xmlns:a16="http://schemas.microsoft.com/office/drawing/2014/main" id="{189C2583-2DFE-36F8-71F6-5FE00CD1CEE9}"/>
              </a:ext>
            </a:extLst>
          </p:cNvPr>
          <p:cNvSpPr txBox="1">
            <a:spLocks/>
          </p:cNvSpPr>
          <p:nvPr/>
        </p:nvSpPr>
        <p:spPr>
          <a:xfrm>
            <a:off x="8002217" y="3288410"/>
            <a:ext cx="3177109" cy="2579718"/>
          </a:xfrm>
          <a:prstGeom prst="rect">
            <a:avLst/>
          </a:prstGeom>
        </p:spPr>
        <p:txBody>
          <a:bodyPr vert="horz" lIns="91440" tIns="45720" rIns="91440" bIns="45720" rtlCol="0" anchor="t">
            <a:normAutofit fontScale="92500" lnSpcReduction="10000"/>
          </a:bodyPr>
          <a:lstStyle>
            <a:lvl1pPr marL="0" indent="0" algn="l" defTabSz="457200" rtl="0" eaLnBrk="1" latinLnBrk="0" hangingPunct="1">
              <a:spcBef>
                <a:spcPts val="1000"/>
              </a:spcBef>
              <a:spcAft>
                <a:spcPts val="0"/>
              </a:spcAft>
              <a:buClr>
                <a:schemeClr val="accent1"/>
              </a:buClr>
              <a:buFont typeface="Wingdings 3" charset="2"/>
              <a:buNone/>
              <a:defRPr sz="2000" kern="1200">
                <a:solidFill>
                  <a:schemeClr val="tx1">
                    <a:lumMod val="65000"/>
                    <a:lumOff val="35000"/>
                  </a:schemeClr>
                </a:solidFill>
                <a:latin typeface="+mn-lt"/>
                <a:ea typeface="+mn-ea"/>
                <a:cs typeface="+mn-cs"/>
              </a:defRPr>
            </a:lvl1pPr>
            <a:lvl2pPr marL="457200" indent="0" algn="l" defTabSz="457200" rtl="0" eaLnBrk="1" latinLnBrk="0" hangingPunct="1">
              <a:spcBef>
                <a:spcPts val="1000"/>
              </a:spcBef>
              <a:spcAft>
                <a:spcPts val="0"/>
              </a:spcAft>
              <a:buClr>
                <a:schemeClr val="accent1"/>
              </a:buClr>
              <a:buFont typeface="Wingdings 3" charset="2"/>
              <a:buNone/>
              <a:defRPr sz="1800" kern="1200">
                <a:solidFill>
                  <a:schemeClr val="tx1">
                    <a:tint val="7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Font typeface="Wingdings 3" charset="2"/>
              <a:buNone/>
              <a:defRPr sz="1600" kern="1200">
                <a:solidFill>
                  <a:schemeClr val="tx1">
                    <a:tint val="7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9pPr>
          </a:lstStyle>
          <a:p>
            <a:endParaRPr lang="en-GB" b="1" dirty="0"/>
          </a:p>
          <a:p>
            <a:r>
              <a:rPr lang="en-GB" b="1" dirty="0"/>
              <a:t>E – Environmental Factors</a:t>
            </a:r>
          </a:p>
          <a:p>
            <a:pPr marL="285750" indent="-285750">
              <a:buFont typeface="Wingdings" panose="05000000000000000000" pitchFamily="2" charset="2"/>
              <a:buChar char="v"/>
            </a:pPr>
            <a:r>
              <a:rPr lang="en-GB" sz="1500" dirty="0"/>
              <a:t>Sourcing local and biodegradable materials helps reduce ecological impact but comes at a higher cost.</a:t>
            </a:r>
          </a:p>
          <a:p>
            <a:pPr marL="285750" indent="-285750">
              <a:buFont typeface="Wingdings" panose="05000000000000000000" pitchFamily="2" charset="2"/>
              <a:buChar char="v"/>
            </a:pPr>
            <a:r>
              <a:rPr lang="en-GB" sz="1500" dirty="0"/>
              <a:t>Climate‑related disruptions can affect flower availability and pricing, especially for imported varieties.</a:t>
            </a:r>
          </a:p>
          <a:p>
            <a:endParaRPr lang="en-GB" sz="1500" dirty="0"/>
          </a:p>
        </p:txBody>
      </p:sp>
    </p:spTree>
    <p:extLst>
      <p:ext uri="{BB962C8B-B14F-4D97-AF65-F5344CB8AC3E}">
        <p14:creationId xmlns:p14="http://schemas.microsoft.com/office/powerpoint/2010/main" val="13827166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a:t>Cause and effect analysis: Fishbone diagram</a:t>
            </a:r>
            <a:endParaRPr lang="en-US" sz="3200">
              <a:solidFill>
                <a:srgbClr val="000000"/>
              </a:solidFill>
            </a:endParaRPr>
          </a:p>
          <a:p>
            <a:endParaRPr lang="en-US" dirty="0"/>
          </a:p>
        </p:txBody>
      </p:sp>
      <p:sp>
        <p:nvSpPr>
          <p:cNvPr id="8" name="Rectangle 7">
            <a:extLst>
              <a:ext uri="{FF2B5EF4-FFF2-40B4-BE49-F238E27FC236}">
                <a16:creationId xmlns:a16="http://schemas.microsoft.com/office/drawing/2014/main" id="{5D145A19-CDC7-69BA-E508-5359B9E071F6}"/>
              </a:ext>
            </a:extLst>
          </p:cNvPr>
          <p:cNvSpPr/>
          <p:nvPr/>
        </p:nvSpPr>
        <p:spPr>
          <a:xfrm>
            <a:off x="10077855" y="3429000"/>
            <a:ext cx="1517515" cy="666345"/>
          </a:xfrm>
          <a:prstGeom prst="rect">
            <a:avLst/>
          </a:prstGeom>
          <a:solidFill>
            <a:srgbClr val="4661A4"/>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s-CO" dirty="0"/>
              <a:t>Decline 30% in sales</a:t>
            </a:r>
            <a:endParaRPr lang="en-GB" dirty="0"/>
          </a:p>
        </p:txBody>
      </p:sp>
      <p:cxnSp>
        <p:nvCxnSpPr>
          <p:cNvPr id="10" name="Straight Connector 9">
            <a:extLst>
              <a:ext uri="{FF2B5EF4-FFF2-40B4-BE49-F238E27FC236}">
                <a16:creationId xmlns:a16="http://schemas.microsoft.com/office/drawing/2014/main" id="{92BC9F40-434C-3757-2889-393C4E277266}"/>
              </a:ext>
            </a:extLst>
          </p:cNvPr>
          <p:cNvCxnSpPr>
            <a:cxnSpLocks/>
            <a:stCxn id="8" idx="1"/>
          </p:cNvCxnSpPr>
          <p:nvPr/>
        </p:nvCxnSpPr>
        <p:spPr>
          <a:xfrm flipH="1">
            <a:off x="2833718" y="3762173"/>
            <a:ext cx="7244137"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7ACF72C-7132-B128-0703-09C3346975A7}"/>
              </a:ext>
            </a:extLst>
          </p:cNvPr>
          <p:cNvCxnSpPr>
            <a:cxnSpLocks/>
          </p:cNvCxnSpPr>
          <p:nvPr/>
        </p:nvCxnSpPr>
        <p:spPr>
          <a:xfrm flipH="1" flipV="1">
            <a:off x="8740140" y="3095827"/>
            <a:ext cx="259080" cy="666346"/>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8F5E1754-D80E-0FD1-AD62-469C8E456893}"/>
              </a:ext>
            </a:extLst>
          </p:cNvPr>
          <p:cNvSpPr txBox="1"/>
          <p:nvPr/>
        </p:nvSpPr>
        <p:spPr>
          <a:xfrm rot="4122987">
            <a:off x="8690611" y="3263456"/>
            <a:ext cx="617220" cy="307777"/>
          </a:xfrm>
          <a:prstGeom prst="rect">
            <a:avLst/>
          </a:prstGeom>
          <a:noFill/>
          <a:ln w="38100">
            <a:noFill/>
          </a:ln>
        </p:spPr>
        <p:txBody>
          <a:bodyPr wrap="square" rtlCol="0">
            <a:spAutoFit/>
          </a:bodyPr>
          <a:lstStyle/>
          <a:p>
            <a:r>
              <a:rPr lang="es-CO" sz="1400" dirty="0">
                <a:solidFill>
                  <a:srgbClr val="4661A4"/>
                </a:solidFill>
              </a:rPr>
              <a:t>Man</a:t>
            </a:r>
            <a:endParaRPr lang="en-GB" sz="1400" dirty="0">
              <a:solidFill>
                <a:srgbClr val="4661A4"/>
              </a:solidFill>
            </a:endParaRPr>
          </a:p>
        </p:txBody>
      </p:sp>
      <p:cxnSp>
        <p:nvCxnSpPr>
          <p:cNvPr id="20" name="Straight Connector 19">
            <a:extLst>
              <a:ext uri="{FF2B5EF4-FFF2-40B4-BE49-F238E27FC236}">
                <a16:creationId xmlns:a16="http://schemas.microsoft.com/office/drawing/2014/main" id="{6D79F8CE-E68D-AF0B-9B9E-71F2DB569027}"/>
              </a:ext>
            </a:extLst>
          </p:cNvPr>
          <p:cNvCxnSpPr>
            <a:cxnSpLocks/>
          </p:cNvCxnSpPr>
          <p:nvPr/>
        </p:nvCxnSpPr>
        <p:spPr>
          <a:xfrm flipH="1">
            <a:off x="7985760" y="3095827"/>
            <a:ext cx="75438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EECD436D-A48C-7758-6562-46B5A73BF410}"/>
              </a:ext>
            </a:extLst>
          </p:cNvPr>
          <p:cNvSpPr txBox="1"/>
          <p:nvPr/>
        </p:nvSpPr>
        <p:spPr>
          <a:xfrm>
            <a:off x="6634442" y="2208730"/>
            <a:ext cx="1613520" cy="246221"/>
          </a:xfrm>
          <a:prstGeom prst="rect">
            <a:avLst/>
          </a:prstGeom>
          <a:noFill/>
        </p:spPr>
        <p:txBody>
          <a:bodyPr wrap="square">
            <a:spAutoFit/>
          </a:bodyPr>
          <a:lstStyle/>
          <a:p>
            <a:pPr>
              <a:defRPr sz="1200">
                <a:solidFill>
                  <a:srgbClr val="333333"/>
                </a:solidFill>
                <a:latin typeface="Segoe UI"/>
              </a:defRPr>
            </a:pPr>
            <a:r>
              <a:rPr lang="en-GB" sz="1000" dirty="0">
                <a:solidFill>
                  <a:srgbClr val="4661A4"/>
                </a:solidFill>
              </a:rPr>
              <a:t>Ou</a:t>
            </a:r>
            <a:r>
              <a:rPr sz="1000" dirty="0" err="1">
                <a:solidFill>
                  <a:srgbClr val="4661A4"/>
                </a:solidFill>
              </a:rPr>
              <a:t>tdated</a:t>
            </a:r>
            <a:r>
              <a:rPr sz="1000" dirty="0">
                <a:solidFill>
                  <a:srgbClr val="4661A4"/>
                </a:solidFill>
              </a:rPr>
              <a:t> website</a:t>
            </a:r>
          </a:p>
        </p:txBody>
      </p:sp>
      <p:sp>
        <p:nvSpPr>
          <p:cNvPr id="24" name="TextBox 23">
            <a:extLst>
              <a:ext uri="{FF2B5EF4-FFF2-40B4-BE49-F238E27FC236}">
                <a16:creationId xmlns:a16="http://schemas.microsoft.com/office/drawing/2014/main" id="{E3353108-2A91-272C-29EE-E2984B8AD192}"/>
              </a:ext>
            </a:extLst>
          </p:cNvPr>
          <p:cNvSpPr txBox="1"/>
          <p:nvPr/>
        </p:nvSpPr>
        <p:spPr>
          <a:xfrm>
            <a:off x="7890510" y="2777098"/>
            <a:ext cx="944880" cy="307777"/>
          </a:xfrm>
          <a:prstGeom prst="rect">
            <a:avLst/>
          </a:prstGeom>
          <a:noFill/>
          <a:ln w="38100">
            <a:noFill/>
          </a:ln>
        </p:spPr>
        <p:txBody>
          <a:bodyPr wrap="square" rtlCol="0">
            <a:spAutoFit/>
          </a:bodyPr>
          <a:lstStyle/>
          <a:p>
            <a:r>
              <a:rPr lang="es-CO" sz="1400" dirty="0">
                <a:solidFill>
                  <a:srgbClr val="4661A4"/>
                </a:solidFill>
              </a:rPr>
              <a:t>OWNERS</a:t>
            </a:r>
            <a:endParaRPr lang="en-GB" sz="1400" dirty="0">
              <a:solidFill>
                <a:srgbClr val="4661A4"/>
              </a:solidFill>
            </a:endParaRPr>
          </a:p>
        </p:txBody>
      </p:sp>
      <p:cxnSp>
        <p:nvCxnSpPr>
          <p:cNvPr id="26" name="Straight Connector 25">
            <a:extLst>
              <a:ext uri="{FF2B5EF4-FFF2-40B4-BE49-F238E27FC236}">
                <a16:creationId xmlns:a16="http://schemas.microsoft.com/office/drawing/2014/main" id="{5E1FA029-99E9-2031-3EDF-4AA1A8E6FCC5}"/>
              </a:ext>
            </a:extLst>
          </p:cNvPr>
          <p:cNvCxnSpPr>
            <a:cxnSpLocks/>
          </p:cNvCxnSpPr>
          <p:nvPr/>
        </p:nvCxnSpPr>
        <p:spPr>
          <a:xfrm flipH="1" flipV="1">
            <a:off x="7723013" y="2429481"/>
            <a:ext cx="259080" cy="666346"/>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63618AE-9670-9A38-000F-693B6A0EBF56}"/>
              </a:ext>
            </a:extLst>
          </p:cNvPr>
          <p:cNvCxnSpPr>
            <a:cxnSpLocks/>
          </p:cNvCxnSpPr>
          <p:nvPr/>
        </p:nvCxnSpPr>
        <p:spPr>
          <a:xfrm flipH="1">
            <a:off x="6968633" y="2424038"/>
            <a:ext cx="754380"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8D1DEA4-82DD-8526-18F5-D0DF52391ED2}"/>
              </a:ext>
            </a:extLst>
          </p:cNvPr>
          <p:cNvCxnSpPr>
            <a:cxnSpLocks/>
          </p:cNvCxnSpPr>
          <p:nvPr/>
        </p:nvCxnSpPr>
        <p:spPr>
          <a:xfrm flipH="1">
            <a:off x="7072576" y="2762654"/>
            <a:ext cx="75438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4D7F4A53-B9E3-178F-4957-636C32AC38C7}"/>
              </a:ext>
            </a:extLst>
          </p:cNvPr>
          <p:cNvSpPr txBox="1"/>
          <p:nvPr/>
        </p:nvSpPr>
        <p:spPr>
          <a:xfrm>
            <a:off x="6259286" y="2530876"/>
            <a:ext cx="1803619" cy="246221"/>
          </a:xfrm>
          <a:prstGeom prst="rect">
            <a:avLst/>
          </a:prstGeom>
          <a:noFill/>
        </p:spPr>
        <p:txBody>
          <a:bodyPr wrap="square">
            <a:spAutoFit/>
          </a:bodyPr>
          <a:lstStyle/>
          <a:p>
            <a:pPr>
              <a:defRPr sz="1200">
                <a:solidFill>
                  <a:srgbClr val="333333"/>
                </a:solidFill>
                <a:latin typeface="Segoe UI"/>
              </a:defRPr>
            </a:pPr>
            <a:r>
              <a:rPr lang="es-CO" sz="1000" dirty="0">
                <a:solidFill>
                  <a:srgbClr val="4661A4"/>
                </a:solidFill>
              </a:rPr>
              <a:t>B</a:t>
            </a:r>
            <a:r>
              <a:rPr lang="en-GB" sz="1000" dirty="0">
                <a:solidFill>
                  <a:srgbClr val="4661A4"/>
                </a:solidFill>
              </a:rPr>
              <a:t>ad online administration</a:t>
            </a:r>
            <a:endParaRPr sz="1000" dirty="0">
              <a:solidFill>
                <a:srgbClr val="4661A4"/>
              </a:solidFill>
            </a:endParaRPr>
          </a:p>
        </p:txBody>
      </p:sp>
      <p:cxnSp>
        <p:nvCxnSpPr>
          <p:cNvPr id="30" name="Straight Connector 29">
            <a:extLst>
              <a:ext uri="{FF2B5EF4-FFF2-40B4-BE49-F238E27FC236}">
                <a16:creationId xmlns:a16="http://schemas.microsoft.com/office/drawing/2014/main" id="{85BF9B54-5934-52DE-E2F8-BD378AA70126}"/>
              </a:ext>
            </a:extLst>
          </p:cNvPr>
          <p:cNvCxnSpPr>
            <a:cxnSpLocks/>
          </p:cNvCxnSpPr>
          <p:nvPr/>
        </p:nvCxnSpPr>
        <p:spPr>
          <a:xfrm flipH="1">
            <a:off x="7193767" y="3055408"/>
            <a:ext cx="75438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FB2D09D0-A8E1-605F-D607-B00BF008526D}"/>
              </a:ext>
            </a:extLst>
          </p:cNvPr>
          <p:cNvSpPr txBox="1"/>
          <p:nvPr/>
        </p:nvSpPr>
        <p:spPr>
          <a:xfrm>
            <a:off x="6374236" y="2831361"/>
            <a:ext cx="1803619" cy="246221"/>
          </a:xfrm>
          <a:prstGeom prst="rect">
            <a:avLst/>
          </a:prstGeom>
          <a:noFill/>
        </p:spPr>
        <p:txBody>
          <a:bodyPr wrap="square">
            <a:spAutoFit/>
          </a:bodyPr>
          <a:lstStyle/>
          <a:p>
            <a:pPr>
              <a:defRPr sz="1200">
                <a:solidFill>
                  <a:srgbClr val="333333"/>
                </a:solidFill>
                <a:latin typeface="Segoe UI"/>
              </a:defRPr>
            </a:pPr>
            <a:r>
              <a:rPr lang="es-CO" sz="1000" dirty="0">
                <a:solidFill>
                  <a:srgbClr val="4661A4"/>
                </a:solidFill>
              </a:rPr>
              <a:t>No social media plan</a:t>
            </a:r>
            <a:endParaRPr sz="1000" dirty="0">
              <a:solidFill>
                <a:srgbClr val="4661A4"/>
              </a:solidFill>
            </a:endParaRPr>
          </a:p>
        </p:txBody>
      </p:sp>
      <p:grpSp>
        <p:nvGrpSpPr>
          <p:cNvPr id="51" name="Group 50">
            <a:extLst>
              <a:ext uri="{FF2B5EF4-FFF2-40B4-BE49-F238E27FC236}">
                <a16:creationId xmlns:a16="http://schemas.microsoft.com/office/drawing/2014/main" id="{BD89565E-548A-8E8F-B3F8-DC503F0BF53D}"/>
              </a:ext>
            </a:extLst>
          </p:cNvPr>
          <p:cNvGrpSpPr/>
          <p:nvPr/>
        </p:nvGrpSpPr>
        <p:grpSpPr>
          <a:xfrm>
            <a:off x="5263760" y="3055408"/>
            <a:ext cx="1013460" cy="666346"/>
            <a:chOff x="5263760" y="3055408"/>
            <a:chExt cx="1013460" cy="666346"/>
          </a:xfrm>
        </p:grpSpPr>
        <p:cxnSp>
          <p:nvCxnSpPr>
            <p:cNvPr id="33" name="Straight Connector 32">
              <a:extLst>
                <a:ext uri="{FF2B5EF4-FFF2-40B4-BE49-F238E27FC236}">
                  <a16:creationId xmlns:a16="http://schemas.microsoft.com/office/drawing/2014/main" id="{0FBF7A62-686E-0C10-F8C6-C168FDD20D70}"/>
                </a:ext>
              </a:extLst>
            </p:cNvPr>
            <p:cNvCxnSpPr>
              <a:cxnSpLocks/>
            </p:cNvCxnSpPr>
            <p:nvPr/>
          </p:nvCxnSpPr>
          <p:spPr>
            <a:xfrm flipH="1" flipV="1">
              <a:off x="6018140" y="3055408"/>
              <a:ext cx="259080" cy="666346"/>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D8684D9E-8BC6-4C88-FEC3-1FC288BA0673}"/>
                </a:ext>
              </a:extLst>
            </p:cNvPr>
            <p:cNvCxnSpPr>
              <a:cxnSpLocks/>
            </p:cNvCxnSpPr>
            <p:nvPr/>
          </p:nvCxnSpPr>
          <p:spPr>
            <a:xfrm flipH="1">
              <a:off x="5263760" y="3055408"/>
              <a:ext cx="754380" cy="0"/>
            </a:xfrm>
            <a:prstGeom prst="line">
              <a:avLst/>
            </a:prstGeom>
            <a:ln w="38100"/>
          </p:spPr>
          <p:style>
            <a:lnRef idx="1">
              <a:schemeClr val="accent1"/>
            </a:lnRef>
            <a:fillRef idx="0">
              <a:schemeClr val="accent1"/>
            </a:fillRef>
            <a:effectRef idx="0">
              <a:schemeClr val="accent1"/>
            </a:effectRef>
            <a:fontRef idx="minor">
              <a:schemeClr val="tx1"/>
            </a:fontRef>
          </p:style>
        </p:cxnSp>
      </p:grpSp>
      <p:sp>
        <p:nvSpPr>
          <p:cNvPr id="35" name="TextBox 34">
            <a:extLst>
              <a:ext uri="{FF2B5EF4-FFF2-40B4-BE49-F238E27FC236}">
                <a16:creationId xmlns:a16="http://schemas.microsoft.com/office/drawing/2014/main" id="{4F18B89C-6C09-D5AB-EC3D-8B2C3228119C}"/>
              </a:ext>
            </a:extLst>
          </p:cNvPr>
          <p:cNvSpPr txBox="1"/>
          <p:nvPr/>
        </p:nvSpPr>
        <p:spPr>
          <a:xfrm rot="4116115">
            <a:off x="5842294" y="3232844"/>
            <a:ext cx="944880" cy="307777"/>
          </a:xfrm>
          <a:prstGeom prst="rect">
            <a:avLst/>
          </a:prstGeom>
          <a:noFill/>
          <a:ln w="38100">
            <a:noFill/>
          </a:ln>
        </p:spPr>
        <p:txBody>
          <a:bodyPr wrap="square" rtlCol="0">
            <a:spAutoFit/>
          </a:bodyPr>
          <a:lstStyle/>
          <a:p>
            <a:r>
              <a:rPr lang="es-CO" sz="1400" dirty="0">
                <a:solidFill>
                  <a:srgbClr val="4661A4"/>
                </a:solidFill>
              </a:rPr>
              <a:t>METHOD</a:t>
            </a:r>
            <a:endParaRPr lang="en-GB" sz="1400" dirty="0">
              <a:solidFill>
                <a:srgbClr val="4661A4"/>
              </a:solidFill>
            </a:endParaRPr>
          </a:p>
        </p:txBody>
      </p:sp>
      <p:sp>
        <p:nvSpPr>
          <p:cNvPr id="38" name="TextBox 37">
            <a:extLst>
              <a:ext uri="{FF2B5EF4-FFF2-40B4-BE49-F238E27FC236}">
                <a16:creationId xmlns:a16="http://schemas.microsoft.com/office/drawing/2014/main" id="{8681D7D5-9B56-5947-E15D-B20F61197655}"/>
              </a:ext>
            </a:extLst>
          </p:cNvPr>
          <p:cNvSpPr txBox="1"/>
          <p:nvPr/>
        </p:nvSpPr>
        <p:spPr>
          <a:xfrm>
            <a:off x="3501578" y="2142840"/>
            <a:ext cx="1613520" cy="246221"/>
          </a:xfrm>
          <a:prstGeom prst="rect">
            <a:avLst/>
          </a:prstGeom>
          <a:noFill/>
        </p:spPr>
        <p:txBody>
          <a:bodyPr wrap="square">
            <a:spAutoFit/>
          </a:bodyPr>
          <a:lstStyle/>
          <a:p>
            <a:pPr>
              <a:defRPr sz="1200">
                <a:solidFill>
                  <a:srgbClr val="333333"/>
                </a:solidFill>
                <a:latin typeface="Segoe UI"/>
              </a:defRPr>
            </a:pPr>
            <a:r>
              <a:rPr lang="es-CO" sz="1000" dirty="0" err="1">
                <a:solidFill>
                  <a:srgbClr val="4661A4"/>
                </a:solidFill>
              </a:rPr>
              <a:t>Weak</a:t>
            </a:r>
            <a:r>
              <a:rPr lang="es-CO" sz="1000" dirty="0">
                <a:solidFill>
                  <a:srgbClr val="4661A4"/>
                </a:solidFill>
              </a:rPr>
              <a:t> marketing </a:t>
            </a:r>
            <a:r>
              <a:rPr lang="es-CO" sz="1000" dirty="0" err="1">
                <a:solidFill>
                  <a:srgbClr val="4661A4"/>
                </a:solidFill>
              </a:rPr>
              <a:t>method</a:t>
            </a:r>
            <a:endParaRPr sz="1000" dirty="0">
              <a:solidFill>
                <a:srgbClr val="4661A4"/>
              </a:solidFill>
            </a:endParaRPr>
          </a:p>
        </p:txBody>
      </p:sp>
      <p:grpSp>
        <p:nvGrpSpPr>
          <p:cNvPr id="45" name="Group 44">
            <a:extLst>
              <a:ext uri="{FF2B5EF4-FFF2-40B4-BE49-F238E27FC236}">
                <a16:creationId xmlns:a16="http://schemas.microsoft.com/office/drawing/2014/main" id="{781E7220-67E1-4B04-1FCF-602B34EAA8C5}"/>
              </a:ext>
            </a:extLst>
          </p:cNvPr>
          <p:cNvGrpSpPr/>
          <p:nvPr/>
        </p:nvGrpSpPr>
        <p:grpSpPr>
          <a:xfrm>
            <a:off x="4242966" y="2389062"/>
            <a:ext cx="1013460" cy="666346"/>
            <a:chOff x="4242966" y="2389062"/>
            <a:chExt cx="1013460" cy="666346"/>
          </a:xfrm>
        </p:grpSpPr>
        <p:cxnSp>
          <p:nvCxnSpPr>
            <p:cNvPr id="36" name="Straight Connector 35">
              <a:extLst>
                <a:ext uri="{FF2B5EF4-FFF2-40B4-BE49-F238E27FC236}">
                  <a16:creationId xmlns:a16="http://schemas.microsoft.com/office/drawing/2014/main" id="{92525C72-FB6A-A039-4F6C-86F3B9C4F2C0}"/>
                </a:ext>
              </a:extLst>
            </p:cNvPr>
            <p:cNvCxnSpPr>
              <a:cxnSpLocks/>
            </p:cNvCxnSpPr>
            <p:nvPr/>
          </p:nvCxnSpPr>
          <p:spPr>
            <a:xfrm flipH="1" flipV="1">
              <a:off x="4997346" y="2389062"/>
              <a:ext cx="259080" cy="666346"/>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666D126C-E127-3E75-1836-91708747F9BF}"/>
                </a:ext>
              </a:extLst>
            </p:cNvPr>
            <p:cNvCxnSpPr>
              <a:cxnSpLocks/>
            </p:cNvCxnSpPr>
            <p:nvPr/>
          </p:nvCxnSpPr>
          <p:spPr>
            <a:xfrm flipH="1">
              <a:off x="4242966" y="2389062"/>
              <a:ext cx="754380"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58325EB7-A6B2-4323-9AA5-B3F770C3B0BE}"/>
                </a:ext>
              </a:extLst>
            </p:cNvPr>
            <p:cNvCxnSpPr>
              <a:cxnSpLocks/>
            </p:cNvCxnSpPr>
            <p:nvPr/>
          </p:nvCxnSpPr>
          <p:spPr>
            <a:xfrm flipH="1">
              <a:off x="4339698" y="2653986"/>
              <a:ext cx="754380"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CAC150D1-7FC7-AFEE-583A-F6E75B01E661}"/>
                </a:ext>
              </a:extLst>
            </p:cNvPr>
            <p:cNvCxnSpPr>
              <a:cxnSpLocks/>
            </p:cNvCxnSpPr>
            <p:nvPr/>
          </p:nvCxnSpPr>
          <p:spPr>
            <a:xfrm flipH="1">
              <a:off x="4442543" y="2954471"/>
              <a:ext cx="754380" cy="0"/>
            </a:xfrm>
            <a:prstGeom prst="line">
              <a:avLst/>
            </a:prstGeom>
            <a:ln w="38100"/>
          </p:spPr>
          <p:style>
            <a:lnRef idx="1">
              <a:schemeClr val="accent1"/>
            </a:lnRef>
            <a:fillRef idx="0">
              <a:schemeClr val="accent1"/>
            </a:fillRef>
            <a:effectRef idx="0">
              <a:schemeClr val="accent1"/>
            </a:effectRef>
            <a:fontRef idx="minor">
              <a:schemeClr val="tx1"/>
            </a:fontRef>
          </p:style>
        </p:cxnSp>
      </p:grpSp>
      <p:sp>
        <p:nvSpPr>
          <p:cNvPr id="41" name="TextBox 40">
            <a:extLst>
              <a:ext uri="{FF2B5EF4-FFF2-40B4-BE49-F238E27FC236}">
                <a16:creationId xmlns:a16="http://schemas.microsoft.com/office/drawing/2014/main" id="{4BD3138C-69C7-691E-1245-8807D3DAD288}"/>
              </a:ext>
            </a:extLst>
          </p:cNvPr>
          <p:cNvSpPr txBox="1"/>
          <p:nvPr/>
        </p:nvSpPr>
        <p:spPr>
          <a:xfrm>
            <a:off x="3516198" y="2434898"/>
            <a:ext cx="1613520" cy="246221"/>
          </a:xfrm>
          <a:prstGeom prst="rect">
            <a:avLst/>
          </a:prstGeom>
          <a:noFill/>
        </p:spPr>
        <p:txBody>
          <a:bodyPr wrap="square">
            <a:spAutoFit/>
          </a:bodyPr>
          <a:lstStyle/>
          <a:p>
            <a:pPr>
              <a:defRPr sz="1200">
                <a:solidFill>
                  <a:srgbClr val="333333"/>
                </a:solidFill>
                <a:latin typeface="Segoe UI"/>
              </a:defRPr>
            </a:pPr>
            <a:r>
              <a:rPr lang="es-CO" sz="1000" dirty="0">
                <a:solidFill>
                  <a:srgbClr val="4661A4"/>
                </a:solidFill>
              </a:rPr>
              <a:t>No </a:t>
            </a:r>
            <a:r>
              <a:rPr lang="es-CO" sz="1000" dirty="0" err="1">
                <a:solidFill>
                  <a:srgbClr val="4661A4"/>
                </a:solidFill>
              </a:rPr>
              <a:t>subscription</a:t>
            </a:r>
            <a:r>
              <a:rPr lang="es-CO" sz="1000" dirty="0">
                <a:solidFill>
                  <a:srgbClr val="4661A4"/>
                </a:solidFill>
              </a:rPr>
              <a:t> </a:t>
            </a:r>
            <a:r>
              <a:rPr lang="es-CO" sz="1000" dirty="0" err="1">
                <a:solidFill>
                  <a:srgbClr val="4661A4"/>
                </a:solidFill>
              </a:rPr>
              <a:t>service</a:t>
            </a:r>
            <a:endParaRPr sz="1000" dirty="0">
              <a:solidFill>
                <a:srgbClr val="4661A4"/>
              </a:solidFill>
            </a:endParaRPr>
          </a:p>
        </p:txBody>
      </p:sp>
      <p:sp>
        <p:nvSpPr>
          <p:cNvPr id="42" name="TextBox 41">
            <a:extLst>
              <a:ext uri="{FF2B5EF4-FFF2-40B4-BE49-F238E27FC236}">
                <a16:creationId xmlns:a16="http://schemas.microsoft.com/office/drawing/2014/main" id="{5D567FC1-24E0-BAB9-82B8-FD865566557B}"/>
              </a:ext>
            </a:extLst>
          </p:cNvPr>
          <p:cNvSpPr txBox="1"/>
          <p:nvPr/>
        </p:nvSpPr>
        <p:spPr>
          <a:xfrm>
            <a:off x="3604253" y="2722839"/>
            <a:ext cx="1613520" cy="246221"/>
          </a:xfrm>
          <a:prstGeom prst="rect">
            <a:avLst/>
          </a:prstGeom>
          <a:noFill/>
        </p:spPr>
        <p:txBody>
          <a:bodyPr wrap="square">
            <a:spAutoFit/>
          </a:bodyPr>
          <a:lstStyle/>
          <a:p>
            <a:pPr>
              <a:defRPr sz="1200">
                <a:solidFill>
                  <a:srgbClr val="333333"/>
                </a:solidFill>
                <a:latin typeface="Segoe UI"/>
              </a:defRPr>
            </a:pPr>
            <a:r>
              <a:rPr lang="es-CO" sz="1000" dirty="0" err="1">
                <a:solidFill>
                  <a:srgbClr val="4661A4"/>
                </a:solidFill>
              </a:rPr>
              <a:t>Weak</a:t>
            </a:r>
            <a:r>
              <a:rPr lang="es-CO" sz="1000" dirty="0">
                <a:solidFill>
                  <a:srgbClr val="4661A4"/>
                </a:solidFill>
              </a:rPr>
              <a:t> </a:t>
            </a:r>
            <a:r>
              <a:rPr lang="es-CO" sz="1000" dirty="0" err="1">
                <a:solidFill>
                  <a:srgbClr val="4661A4"/>
                </a:solidFill>
              </a:rPr>
              <a:t>delivery</a:t>
            </a:r>
            <a:r>
              <a:rPr lang="es-CO" sz="1000" dirty="0">
                <a:solidFill>
                  <a:srgbClr val="4661A4"/>
                </a:solidFill>
              </a:rPr>
              <a:t> </a:t>
            </a:r>
            <a:r>
              <a:rPr lang="es-CO" sz="1000" dirty="0" err="1">
                <a:solidFill>
                  <a:srgbClr val="4661A4"/>
                </a:solidFill>
              </a:rPr>
              <a:t>option</a:t>
            </a:r>
            <a:endParaRPr sz="1000" dirty="0">
              <a:solidFill>
                <a:srgbClr val="4661A4"/>
              </a:solidFill>
            </a:endParaRPr>
          </a:p>
        </p:txBody>
      </p:sp>
      <p:grpSp>
        <p:nvGrpSpPr>
          <p:cNvPr id="55" name="Group 54">
            <a:extLst>
              <a:ext uri="{FF2B5EF4-FFF2-40B4-BE49-F238E27FC236}">
                <a16:creationId xmlns:a16="http://schemas.microsoft.com/office/drawing/2014/main" id="{08641545-19BA-4719-BF91-C3331EC0E283}"/>
              </a:ext>
            </a:extLst>
          </p:cNvPr>
          <p:cNvGrpSpPr/>
          <p:nvPr/>
        </p:nvGrpSpPr>
        <p:grpSpPr>
          <a:xfrm>
            <a:off x="1870670" y="2371404"/>
            <a:ext cx="2026920" cy="1340058"/>
            <a:chOff x="2525689" y="2331840"/>
            <a:chExt cx="2026920" cy="1340058"/>
          </a:xfrm>
        </p:grpSpPr>
        <p:grpSp>
          <p:nvGrpSpPr>
            <p:cNvPr id="46" name="Group 45">
              <a:extLst>
                <a:ext uri="{FF2B5EF4-FFF2-40B4-BE49-F238E27FC236}">
                  <a16:creationId xmlns:a16="http://schemas.microsoft.com/office/drawing/2014/main" id="{63EFC790-992F-76DF-F3AA-8EF5720E0BB9}"/>
                </a:ext>
              </a:extLst>
            </p:cNvPr>
            <p:cNvGrpSpPr/>
            <p:nvPr/>
          </p:nvGrpSpPr>
          <p:grpSpPr>
            <a:xfrm>
              <a:off x="2525689" y="2331840"/>
              <a:ext cx="1013460" cy="666346"/>
              <a:chOff x="4242966" y="2389062"/>
              <a:chExt cx="1013460" cy="666346"/>
            </a:xfrm>
          </p:grpSpPr>
          <p:cxnSp>
            <p:nvCxnSpPr>
              <p:cNvPr id="47" name="Straight Connector 46">
                <a:extLst>
                  <a:ext uri="{FF2B5EF4-FFF2-40B4-BE49-F238E27FC236}">
                    <a16:creationId xmlns:a16="http://schemas.microsoft.com/office/drawing/2014/main" id="{C06386BD-AAEB-676B-3D31-5A09B0B0ABF5}"/>
                  </a:ext>
                </a:extLst>
              </p:cNvPr>
              <p:cNvCxnSpPr>
                <a:cxnSpLocks/>
              </p:cNvCxnSpPr>
              <p:nvPr/>
            </p:nvCxnSpPr>
            <p:spPr>
              <a:xfrm flipH="1" flipV="1">
                <a:off x="4997346" y="2389062"/>
                <a:ext cx="259080" cy="666346"/>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54BABFA7-D9F8-3673-9410-2524FBE16C62}"/>
                  </a:ext>
                </a:extLst>
              </p:cNvPr>
              <p:cNvCxnSpPr>
                <a:cxnSpLocks/>
              </p:cNvCxnSpPr>
              <p:nvPr/>
            </p:nvCxnSpPr>
            <p:spPr>
              <a:xfrm flipH="1">
                <a:off x="4242966" y="2389062"/>
                <a:ext cx="754380"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D120F3C1-EBEA-5B52-9846-09C469057845}"/>
                  </a:ext>
                </a:extLst>
              </p:cNvPr>
              <p:cNvCxnSpPr>
                <a:cxnSpLocks/>
              </p:cNvCxnSpPr>
              <p:nvPr/>
            </p:nvCxnSpPr>
            <p:spPr>
              <a:xfrm flipH="1">
                <a:off x="4339698" y="2653986"/>
                <a:ext cx="754380"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3C2DF233-7D2D-2480-4382-E9F326569EE3}"/>
                  </a:ext>
                </a:extLst>
              </p:cNvPr>
              <p:cNvCxnSpPr>
                <a:cxnSpLocks/>
              </p:cNvCxnSpPr>
              <p:nvPr/>
            </p:nvCxnSpPr>
            <p:spPr>
              <a:xfrm flipH="1">
                <a:off x="4442543" y="2954471"/>
                <a:ext cx="754380" cy="0"/>
              </a:xfrm>
              <a:prstGeom prst="line">
                <a:avLst/>
              </a:prstGeom>
              <a:ln w="38100"/>
            </p:spPr>
            <p:style>
              <a:lnRef idx="1">
                <a:schemeClr val="accent1"/>
              </a:lnRef>
              <a:fillRef idx="0">
                <a:schemeClr val="accent1"/>
              </a:fillRef>
              <a:effectRef idx="0">
                <a:schemeClr val="accent1"/>
              </a:effectRef>
              <a:fontRef idx="minor">
                <a:schemeClr val="tx1"/>
              </a:fontRef>
            </p:style>
          </p:cxnSp>
        </p:grpSp>
        <p:grpSp>
          <p:nvGrpSpPr>
            <p:cNvPr id="52" name="Group 51">
              <a:extLst>
                <a:ext uri="{FF2B5EF4-FFF2-40B4-BE49-F238E27FC236}">
                  <a16:creationId xmlns:a16="http://schemas.microsoft.com/office/drawing/2014/main" id="{78145295-2B0D-BA80-73CA-040EDFE2BDBF}"/>
                </a:ext>
              </a:extLst>
            </p:cNvPr>
            <p:cNvGrpSpPr/>
            <p:nvPr/>
          </p:nvGrpSpPr>
          <p:grpSpPr>
            <a:xfrm>
              <a:off x="3539149" y="3005552"/>
              <a:ext cx="1013460" cy="666346"/>
              <a:chOff x="5263760" y="3055408"/>
              <a:chExt cx="1013460" cy="666346"/>
            </a:xfrm>
          </p:grpSpPr>
          <p:cxnSp>
            <p:nvCxnSpPr>
              <p:cNvPr id="53" name="Straight Connector 52">
                <a:extLst>
                  <a:ext uri="{FF2B5EF4-FFF2-40B4-BE49-F238E27FC236}">
                    <a16:creationId xmlns:a16="http://schemas.microsoft.com/office/drawing/2014/main" id="{E829A98D-098B-8468-7AF9-C9C7CE179534}"/>
                  </a:ext>
                </a:extLst>
              </p:cNvPr>
              <p:cNvCxnSpPr>
                <a:cxnSpLocks/>
              </p:cNvCxnSpPr>
              <p:nvPr/>
            </p:nvCxnSpPr>
            <p:spPr>
              <a:xfrm flipH="1" flipV="1">
                <a:off x="6018140" y="3055408"/>
                <a:ext cx="259080" cy="666346"/>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59AFAA97-CEE0-97E1-801A-CB59A93C858A}"/>
                  </a:ext>
                </a:extLst>
              </p:cNvPr>
              <p:cNvCxnSpPr>
                <a:cxnSpLocks/>
              </p:cNvCxnSpPr>
              <p:nvPr/>
            </p:nvCxnSpPr>
            <p:spPr>
              <a:xfrm flipH="1">
                <a:off x="5263760" y="3055408"/>
                <a:ext cx="754380" cy="0"/>
              </a:xfrm>
              <a:prstGeom prst="line">
                <a:avLst/>
              </a:prstGeom>
              <a:ln w="38100"/>
            </p:spPr>
            <p:style>
              <a:lnRef idx="1">
                <a:schemeClr val="accent1"/>
              </a:lnRef>
              <a:fillRef idx="0">
                <a:schemeClr val="accent1"/>
              </a:fillRef>
              <a:effectRef idx="0">
                <a:schemeClr val="accent1"/>
              </a:effectRef>
              <a:fontRef idx="minor">
                <a:schemeClr val="tx1"/>
              </a:fontRef>
            </p:style>
          </p:cxnSp>
        </p:grpSp>
      </p:grpSp>
      <p:sp>
        <p:nvSpPr>
          <p:cNvPr id="57" name="TextBox 56">
            <a:extLst>
              <a:ext uri="{FF2B5EF4-FFF2-40B4-BE49-F238E27FC236}">
                <a16:creationId xmlns:a16="http://schemas.microsoft.com/office/drawing/2014/main" id="{26AE102C-6B52-CAE5-4BC7-2ADCBA2175C5}"/>
              </a:ext>
            </a:extLst>
          </p:cNvPr>
          <p:cNvSpPr txBox="1"/>
          <p:nvPr/>
        </p:nvSpPr>
        <p:spPr>
          <a:xfrm rot="4234513">
            <a:off x="3443033" y="3263455"/>
            <a:ext cx="944880" cy="307777"/>
          </a:xfrm>
          <a:prstGeom prst="rect">
            <a:avLst/>
          </a:prstGeom>
          <a:noFill/>
          <a:ln w="38100">
            <a:noFill/>
          </a:ln>
        </p:spPr>
        <p:txBody>
          <a:bodyPr wrap="square" rtlCol="0">
            <a:spAutoFit/>
          </a:bodyPr>
          <a:lstStyle/>
          <a:p>
            <a:r>
              <a:rPr lang="es-CO" sz="1400" dirty="0">
                <a:solidFill>
                  <a:srgbClr val="4661A4"/>
                </a:solidFill>
              </a:rPr>
              <a:t>MARKET</a:t>
            </a:r>
            <a:endParaRPr lang="en-GB" sz="1400" dirty="0">
              <a:solidFill>
                <a:srgbClr val="4661A4"/>
              </a:solidFill>
            </a:endParaRPr>
          </a:p>
        </p:txBody>
      </p:sp>
      <p:sp>
        <p:nvSpPr>
          <p:cNvPr id="58" name="TextBox 57">
            <a:extLst>
              <a:ext uri="{FF2B5EF4-FFF2-40B4-BE49-F238E27FC236}">
                <a16:creationId xmlns:a16="http://schemas.microsoft.com/office/drawing/2014/main" id="{48D02371-1CFC-0B5D-F39F-EF9CB23B465E}"/>
              </a:ext>
            </a:extLst>
          </p:cNvPr>
          <p:cNvSpPr txBox="1"/>
          <p:nvPr/>
        </p:nvSpPr>
        <p:spPr>
          <a:xfrm>
            <a:off x="511834" y="2142839"/>
            <a:ext cx="2262328" cy="246221"/>
          </a:xfrm>
          <a:prstGeom prst="rect">
            <a:avLst/>
          </a:prstGeom>
          <a:noFill/>
        </p:spPr>
        <p:txBody>
          <a:bodyPr wrap="square">
            <a:spAutoFit/>
          </a:bodyPr>
          <a:lstStyle/>
          <a:p>
            <a:pPr>
              <a:defRPr sz="1200">
                <a:solidFill>
                  <a:srgbClr val="333333"/>
                </a:solidFill>
                <a:latin typeface="Segoe UI"/>
              </a:defRPr>
            </a:pPr>
            <a:r>
              <a:rPr lang="es-CO" sz="1000" dirty="0" err="1">
                <a:solidFill>
                  <a:srgbClr val="4661A4"/>
                </a:solidFill>
              </a:rPr>
              <a:t>Competitors</a:t>
            </a:r>
            <a:r>
              <a:rPr lang="es-CO" sz="1000" dirty="0">
                <a:solidFill>
                  <a:srgbClr val="4661A4"/>
                </a:solidFill>
              </a:rPr>
              <a:t> </a:t>
            </a:r>
            <a:r>
              <a:rPr lang="es-CO" sz="1000" dirty="0" err="1">
                <a:solidFill>
                  <a:srgbClr val="4661A4"/>
                </a:solidFill>
              </a:rPr>
              <a:t>strong</a:t>
            </a:r>
            <a:r>
              <a:rPr lang="es-CO" sz="1000" dirty="0">
                <a:solidFill>
                  <a:srgbClr val="4661A4"/>
                </a:solidFill>
              </a:rPr>
              <a:t> online </a:t>
            </a:r>
            <a:r>
              <a:rPr lang="es-CO" sz="1000" dirty="0" err="1">
                <a:solidFill>
                  <a:srgbClr val="4661A4"/>
                </a:solidFill>
              </a:rPr>
              <a:t>services</a:t>
            </a:r>
            <a:endParaRPr sz="1000" dirty="0">
              <a:solidFill>
                <a:srgbClr val="4661A4"/>
              </a:solidFill>
            </a:endParaRPr>
          </a:p>
        </p:txBody>
      </p:sp>
      <p:sp>
        <p:nvSpPr>
          <p:cNvPr id="59" name="TextBox 58">
            <a:extLst>
              <a:ext uri="{FF2B5EF4-FFF2-40B4-BE49-F238E27FC236}">
                <a16:creationId xmlns:a16="http://schemas.microsoft.com/office/drawing/2014/main" id="{A5596CDE-7109-EF7A-8593-8B9DC0ED3361}"/>
              </a:ext>
            </a:extLst>
          </p:cNvPr>
          <p:cNvSpPr txBox="1"/>
          <p:nvPr/>
        </p:nvSpPr>
        <p:spPr>
          <a:xfrm>
            <a:off x="836238" y="2411824"/>
            <a:ext cx="2262328" cy="246221"/>
          </a:xfrm>
          <a:prstGeom prst="rect">
            <a:avLst/>
          </a:prstGeom>
          <a:noFill/>
        </p:spPr>
        <p:txBody>
          <a:bodyPr wrap="square">
            <a:spAutoFit/>
          </a:bodyPr>
          <a:lstStyle/>
          <a:p>
            <a:pPr>
              <a:defRPr sz="1200">
                <a:solidFill>
                  <a:srgbClr val="333333"/>
                </a:solidFill>
                <a:latin typeface="Segoe UI"/>
              </a:defRPr>
            </a:pPr>
            <a:r>
              <a:rPr lang="es-CO" sz="1000" dirty="0" err="1">
                <a:solidFill>
                  <a:srgbClr val="4661A4"/>
                </a:solidFill>
              </a:rPr>
              <a:t>Chain</a:t>
            </a:r>
            <a:r>
              <a:rPr lang="es-CO" sz="1000" dirty="0">
                <a:solidFill>
                  <a:srgbClr val="4661A4"/>
                </a:solidFill>
              </a:rPr>
              <a:t> </a:t>
            </a:r>
            <a:r>
              <a:rPr lang="es-CO" sz="1000" dirty="0" err="1">
                <a:solidFill>
                  <a:srgbClr val="4661A4"/>
                </a:solidFill>
              </a:rPr>
              <a:t>national</a:t>
            </a:r>
            <a:r>
              <a:rPr lang="es-CO" sz="1000" dirty="0">
                <a:solidFill>
                  <a:srgbClr val="4661A4"/>
                </a:solidFill>
              </a:rPr>
              <a:t> </a:t>
            </a:r>
            <a:r>
              <a:rPr lang="es-CO" sz="1000" dirty="0" err="1">
                <a:solidFill>
                  <a:srgbClr val="4661A4"/>
                </a:solidFill>
              </a:rPr>
              <a:t>lower</a:t>
            </a:r>
            <a:r>
              <a:rPr lang="es-CO" sz="1000" dirty="0">
                <a:solidFill>
                  <a:srgbClr val="4661A4"/>
                </a:solidFill>
              </a:rPr>
              <a:t> </a:t>
            </a:r>
            <a:r>
              <a:rPr lang="es-CO" sz="1000" dirty="0" err="1">
                <a:solidFill>
                  <a:srgbClr val="4661A4"/>
                </a:solidFill>
              </a:rPr>
              <a:t>prices</a:t>
            </a:r>
            <a:endParaRPr sz="1000" dirty="0">
              <a:solidFill>
                <a:srgbClr val="4661A4"/>
              </a:solidFill>
            </a:endParaRPr>
          </a:p>
        </p:txBody>
      </p:sp>
      <p:sp>
        <p:nvSpPr>
          <p:cNvPr id="60" name="TextBox 59">
            <a:extLst>
              <a:ext uri="{FF2B5EF4-FFF2-40B4-BE49-F238E27FC236}">
                <a16:creationId xmlns:a16="http://schemas.microsoft.com/office/drawing/2014/main" id="{0BEDDE9C-D17C-4EA0-D073-695E351BA360}"/>
              </a:ext>
            </a:extLst>
          </p:cNvPr>
          <p:cNvSpPr txBox="1"/>
          <p:nvPr/>
        </p:nvSpPr>
        <p:spPr>
          <a:xfrm>
            <a:off x="840495" y="2702681"/>
            <a:ext cx="2262328" cy="246221"/>
          </a:xfrm>
          <a:prstGeom prst="rect">
            <a:avLst/>
          </a:prstGeom>
          <a:noFill/>
        </p:spPr>
        <p:txBody>
          <a:bodyPr wrap="square">
            <a:spAutoFit/>
          </a:bodyPr>
          <a:lstStyle/>
          <a:p>
            <a:pPr>
              <a:defRPr sz="1200">
                <a:solidFill>
                  <a:srgbClr val="333333"/>
                </a:solidFill>
                <a:latin typeface="Segoe UI"/>
              </a:defRPr>
            </a:pPr>
            <a:r>
              <a:rPr lang="es-CO" sz="1000" dirty="0">
                <a:solidFill>
                  <a:srgbClr val="4661A4"/>
                </a:solidFill>
              </a:rPr>
              <a:t>People </a:t>
            </a:r>
            <a:r>
              <a:rPr lang="es-CO" sz="1000" dirty="0" err="1">
                <a:solidFill>
                  <a:srgbClr val="4661A4"/>
                </a:solidFill>
              </a:rPr>
              <a:t>change</a:t>
            </a:r>
            <a:r>
              <a:rPr lang="es-CO" sz="1000" dirty="0">
                <a:solidFill>
                  <a:srgbClr val="4661A4"/>
                </a:solidFill>
              </a:rPr>
              <a:t> </a:t>
            </a:r>
            <a:r>
              <a:rPr lang="es-CO" sz="1000" dirty="0" err="1">
                <a:solidFill>
                  <a:srgbClr val="4661A4"/>
                </a:solidFill>
              </a:rPr>
              <a:t>buying</a:t>
            </a:r>
            <a:r>
              <a:rPr lang="es-CO" sz="1000" dirty="0">
                <a:solidFill>
                  <a:srgbClr val="4661A4"/>
                </a:solidFill>
              </a:rPr>
              <a:t> </a:t>
            </a:r>
            <a:r>
              <a:rPr lang="es-CO" sz="1000" dirty="0" err="1">
                <a:solidFill>
                  <a:srgbClr val="4661A4"/>
                </a:solidFill>
              </a:rPr>
              <a:t>methods</a:t>
            </a:r>
            <a:endParaRPr sz="1000" dirty="0">
              <a:solidFill>
                <a:srgbClr val="4661A4"/>
              </a:solidFill>
            </a:endParaRPr>
          </a:p>
        </p:txBody>
      </p:sp>
      <p:grpSp>
        <p:nvGrpSpPr>
          <p:cNvPr id="61" name="Group 60">
            <a:extLst>
              <a:ext uri="{FF2B5EF4-FFF2-40B4-BE49-F238E27FC236}">
                <a16:creationId xmlns:a16="http://schemas.microsoft.com/office/drawing/2014/main" id="{275E7125-4F8C-31EB-675E-BBFE07F08650}"/>
              </a:ext>
            </a:extLst>
          </p:cNvPr>
          <p:cNvGrpSpPr/>
          <p:nvPr/>
        </p:nvGrpSpPr>
        <p:grpSpPr>
          <a:xfrm flipV="1">
            <a:off x="1192194" y="3778674"/>
            <a:ext cx="2189268" cy="1336181"/>
            <a:chOff x="2525689" y="2331840"/>
            <a:chExt cx="2026920" cy="1340058"/>
          </a:xfrm>
        </p:grpSpPr>
        <p:grpSp>
          <p:nvGrpSpPr>
            <p:cNvPr id="62" name="Group 61">
              <a:extLst>
                <a:ext uri="{FF2B5EF4-FFF2-40B4-BE49-F238E27FC236}">
                  <a16:creationId xmlns:a16="http://schemas.microsoft.com/office/drawing/2014/main" id="{03471B43-2DBF-C76A-EDCB-DFB4BF6A945E}"/>
                </a:ext>
              </a:extLst>
            </p:cNvPr>
            <p:cNvGrpSpPr/>
            <p:nvPr/>
          </p:nvGrpSpPr>
          <p:grpSpPr>
            <a:xfrm>
              <a:off x="2525689" y="2331840"/>
              <a:ext cx="1013460" cy="666346"/>
              <a:chOff x="4242966" y="2389062"/>
              <a:chExt cx="1013460" cy="666346"/>
            </a:xfrm>
          </p:grpSpPr>
          <p:cxnSp>
            <p:nvCxnSpPr>
              <p:cNvPr id="66" name="Straight Connector 65">
                <a:extLst>
                  <a:ext uri="{FF2B5EF4-FFF2-40B4-BE49-F238E27FC236}">
                    <a16:creationId xmlns:a16="http://schemas.microsoft.com/office/drawing/2014/main" id="{ECB40673-1B22-C7B3-3762-60760DFBF3B0}"/>
                  </a:ext>
                </a:extLst>
              </p:cNvPr>
              <p:cNvCxnSpPr>
                <a:cxnSpLocks/>
              </p:cNvCxnSpPr>
              <p:nvPr/>
            </p:nvCxnSpPr>
            <p:spPr>
              <a:xfrm flipH="1" flipV="1">
                <a:off x="4997346" y="2389062"/>
                <a:ext cx="259080" cy="666346"/>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B3868FED-BF94-19B4-96C0-44131234812B}"/>
                  </a:ext>
                </a:extLst>
              </p:cNvPr>
              <p:cNvCxnSpPr>
                <a:cxnSpLocks/>
              </p:cNvCxnSpPr>
              <p:nvPr/>
            </p:nvCxnSpPr>
            <p:spPr>
              <a:xfrm flipH="1">
                <a:off x="4242966" y="2389062"/>
                <a:ext cx="754380"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DD9AF38-31FE-57E3-F002-6FB92531965A}"/>
                  </a:ext>
                </a:extLst>
              </p:cNvPr>
              <p:cNvCxnSpPr>
                <a:cxnSpLocks/>
              </p:cNvCxnSpPr>
              <p:nvPr/>
            </p:nvCxnSpPr>
            <p:spPr>
              <a:xfrm flipH="1">
                <a:off x="4339698" y="2653986"/>
                <a:ext cx="754380"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E0D075CA-C285-68F2-51A5-E53C2A5F0985}"/>
                  </a:ext>
                </a:extLst>
              </p:cNvPr>
              <p:cNvCxnSpPr>
                <a:cxnSpLocks/>
              </p:cNvCxnSpPr>
              <p:nvPr/>
            </p:nvCxnSpPr>
            <p:spPr>
              <a:xfrm flipH="1">
                <a:off x="4442543" y="2954471"/>
                <a:ext cx="754380" cy="0"/>
              </a:xfrm>
              <a:prstGeom prst="line">
                <a:avLst/>
              </a:prstGeom>
              <a:ln w="38100"/>
            </p:spPr>
            <p:style>
              <a:lnRef idx="1">
                <a:schemeClr val="accent1"/>
              </a:lnRef>
              <a:fillRef idx="0">
                <a:schemeClr val="accent1"/>
              </a:fillRef>
              <a:effectRef idx="0">
                <a:schemeClr val="accent1"/>
              </a:effectRef>
              <a:fontRef idx="minor">
                <a:schemeClr val="tx1"/>
              </a:fontRef>
            </p:style>
          </p:cxnSp>
        </p:grpSp>
        <p:grpSp>
          <p:nvGrpSpPr>
            <p:cNvPr id="63" name="Group 62">
              <a:extLst>
                <a:ext uri="{FF2B5EF4-FFF2-40B4-BE49-F238E27FC236}">
                  <a16:creationId xmlns:a16="http://schemas.microsoft.com/office/drawing/2014/main" id="{70676CDC-D45E-3AE7-9A97-62B84C62145F}"/>
                </a:ext>
              </a:extLst>
            </p:cNvPr>
            <p:cNvGrpSpPr/>
            <p:nvPr/>
          </p:nvGrpSpPr>
          <p:grpSpPr>
            <a:xfrm>
              <a:off x="3539149" y="3005552"/>
              <a:ext cx="1013460" cy="666346"/>
              <a:chOff x="5263760" y="3055408"/>
              <a:chExt cx="1013460" cy="666346"/>
            </a:xfrm>
          </p:grpSpPr>
          <p:cxnSp>
            <p:nvCxnSpPr>
              <p:cNvPr id="64" name="Straight Connector 63">
                <a:extLst>
                  <a:ext uri="{FF2B5EF4-FFF2-40B4-BE49-F238E27FC236}">
                    <a16:creationId xmlns:a16="http://schemas.microsoft.com/office/drawing/2014/main" id="{C4494304-4F66-769E-7E81-F771C582D979}"/>
                  </a:ext>
                </a:extLst>
              </p:cNvPr>
              <p:cNvCxnSpPr>
                <a:cxnSpLocks/>
              </p:cNvCxnSpPr>
              <p:nvPr/>
            </p:nvCxnSpPr>
            <p:spPr>
              <a:xfrm flipH="1" flipV="1">
                <a:off x="6018140" y="3055408"/>
                <a:ext cx="259080" cy="666346"/>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A6175A86-E3CE-C753-39DF-0AD8AAF71C44}"/>
                  </a:ext>
                </a:extLst>
              </p:cNvPr>
              <p:cNvCxnSpPr>
                <a:cxnSpLocks/>
              </p:cNvCxnSpPr>
              <p:nvPr/>
            </p:nvCxnSpPr>
            <p:spPr>
              <a:xfrm flipH="1">
                <a:off x="5263760" y="3055408"/>
                <a:ext cx="754380" cy="0"/>
              </a:xfrm>
              <a:prstGeom prst="line">
                <a:avLst/>
              </a:prstGeom>
              <a:ln w="38100"/>
            </p:spPr>
            <p:style>
              <a:lnRef idx="1">
                <a:schemeClr val="accent1"/>
              </a:lnRef>
              <a:fillRef idx="0">
                <a:schemeClr val="accent1"/>
              </a:fillRef>
              <a:effectRef idx="0">
                <a:schemeClr val="accent1"/>
              </a:effectRef>
              <a:fontRef idx="minor">
                <a:schemeClr val="tx1"/>
              </a:fontRef>
            </p:style>
          </p:cxnSp>
        </p:grpSp>
      </p:grpSp>
      <p:grpSp>
        <p:nvGrpSpPr>
          <p:cNvPr id="71" name="Group 70">
            <a:extLst>
              <a:ext uri="{FF2B5EF4-FFF2-40B4-BE49-F238E27FC236}">
                <a16:creationId xmlns:a16="http://schemas.microsoft.com/office/drawing/2014/main" id="{7B26A6FE-E4E3-58FC-2167-B419BE7BD58C}"/>
              </a:ext>
            </a:extLst>
          </p:cNvPr>
          <p:cNvGrpSpPr/>
          <p:nvPr/>
        </p:nvGrpSpPr>
        <p:grpSpPr>
          <a:xfrm flipV="1">
            <a:off x="3638510" y="3805136"/>
            <a:ext cx="2189268" cy="1336181"/>
            <a:chOff x="2525689" y="2331840"/>
            <a:chExt cx="2026920" cy="1340058"/>
          </a:xfrm>
        </p:grpSpPr>
        <p:grpSp>
          <p:nvGrpSpPr>
            <p:cNvPr id="72" name="Group 71">
              <a:extLst>
                <a:ext uri="{FF2B5EF4-FFF2-40B4-BE49-F238E27FC236}">
                  <a16:creationId xmlns:a16="http://schemas.microsoft.com/office/drawing/2014/main" id="{02863B77-FED9-CC2A-0AEF-1BDFE6CCC940}"/>
                </a:ext>
              </a:extLst>
            </p:cNvPr>
            <p:cNvGrpSpPr/>
            <p:nvPr/>
          </p:nvGrpSpPr>
          <p:grpSpPr>
            <a:xfrm>
              <a:off x="2525689" y="2331840"/>
              <a:ext cx="1013460" cy="666346"/>
              <a:chOff x="4242966" y="2389062"/>
              <a:chExt cx="1013460" cy="666346"/>
            </a:xfrm>
          </p:grpSpPr>
          <p:cxnSp>
            <p:nvCxnSpPr>
              <p:cNvPr id="76" name="Straight Connector 75">
                <a:extLst>
                  <a:ext uri="{FF2B5EF4-FFF2-40B4-BE49-F238E27FC236}">
                    <a16:creationId xmlns:a16="http://schemas.microsoft.com/office/drawing/2014/main" id="{064A7E51-78AE-4AC5-160D-F637B71E2EF7}"/>
                  </a:ext>
                </a:extLst>
              </p:cNvPr>
              <p:cNvCxnSpPr>
                <a:cxnSpLocks/>
              </p:cNvCxnSpPr>
              <p:nvPr/>
            </p:nvCxnSpPr>
            <p:spPr>
              <a:xfrm flipH="1" flipV="1">
                <a:off x="4997346" y="2389062"/>
                <a:ext cx="259080" cy="666346"/>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AAC79EF2-27AB-A0E5-86C7-3D8B9EE90BF9}"/>
                  </a:ext>
                </a:extLst>
              </p:cNvPr>
              <p:cNvCxnSpPr>
                <a:cxnSpLocks/>
              </p:cNvCxnSpPr>
              <p:nvPr/>
            </p:nvCxnSpPr>
            <p:spPr>
              <a:xfrm flipH="1">
                <a:off x="4242966" y="2389062"/>
                <a:ext cx="754380"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DBB23747-D069-4FE7-008D-E7BAA49E4564}"/>
                  </a:ext>
                </a:extLst>
              </p:cNvPr>
              <p:cNvCxnSpPr>
                <a:cxnSpLocks/>
              </p:cNvCxnSpPr>
              <p:nvPr/>
            </p:nvCxnSpPr>
            <p:spPr>
              <a:xfrm flipH="1">
                <a:off x="4339698" y="2653986"/>
                <a:ext cx="754380"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0B7642C3-D279-92E0-C6FB-4758AB9866B1}"/>
                  </a:ext>
                </a:extLst>
              </p:cNvPr>
              <p:cNvCxnSpPr>
                <a:cxnSpLocks/>
              </p:cNvCxnSpPr>
              <p:nvPr/>
            </p:nvCxnSpPr>
            <p:spPr>
              <a:xfrm flipH="1">
                <a:off x="4442543" y="2954471"/>
                <a:ext cx="754380" cy="0"/>
              </a:xfrm>
              <a:prstGeom prst="line">
                <a:avLst/>
              </a:prstGeom>
              <a:ln w="38100"/>
            </p:spPr>
            <p:style>
              <a:lnRef idx="1">
                <a:schemeClr val="accent1"/>
              </a:lnRef>
              <a:fillRef idx="0">
                <a:schemeClr val="accent1"/>
              </a:fillRef>
              <a:effectRef idx="0">
                <a:schemeClr val="accent1"/>
              </a:effectRef>
              <a:fontRef idx="minor">
                <a:schemeClr val="tx1"/>
              </a:fontRef>
            </p:style>
          </p:cxnSp>
        </p:grpSp>
        <p:grpSp>
          <p:nvGrpSpPr>
            <p:cNvPr id="73" name="Group 72">
              <a:extLst>
                <a:ext uri="{FF2B5EF4-FFF2-40B4-BE49-F238E27FC236}">
                  <a16:creationId xmlns:a16="http://schemas.microsoft.com/office/drawing/2014/main" id="{BBDB7754-D36B-7C02-ECBC-63D2DADB95FD}"/>
                </a:ext>
              </a:extLst>
            </p:cNvPr>
            <p:cNvGrpSpPr/>
            <p:nvPr/>
          </p:nvGrpSpPr>
          <p:grpSpPr>
            <a:xfrm>
              <a:off x="3539149" y="3005552"/>
              <a:ext cx="1013460" cy="666346"/>
              <a:chOff x="5263760" y="3055408"/>
              <a:chExt cx="1013460" cy="666346"/>
            </a:xfrm>
          </p:grpSpPr>
          <p:cxnSp>
            <p:nvCxnSpPr>
              <p:cNvPr id="74" name="Straight Connector 73">
                <a:extLst>
                  <a:ext uri="{FF2B5EF4-FFF2-40B4-BE49-F238E27FC236}">
                    <a16:creationId xmlns:a16="http://schemas.microsoft.com/office/drawing/2014/main" id="{054A90E6-D55A-84B6-2AEA-F4049321A654}"/>
                  </a:ext>
                </a:extLst>
              </p:cNvPr>
              <p:cNvCxnSpPr>
                <a:cxnSpLocks/>
              </p:cNvCxnSpPr>
              <p:nvPr/>
            </p:nvCxnSpPr>
            <p:spPr>
              <a:xfrm flipH="1" flipV="1">
                <a:off x="6018140" y="3055408"/>
                <a:ext cx="259080" cy="666346"/>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61ECEDDF-300F-7F7C-F977-F287CF175491}"/>
                  </a:ext>
                </a:extLst>
              </p:cNvPr>
              <p:cNvCxnSpPr>
                <a:cxnSpLocks/>
              </p:cNvCxnSpPr>
              <p:nvPr/>
            </p:nvCxnSpPr>
            <p:spPr>
              <a:xfrm flipH="1">
                <a:off x="5263760" y="3055408"/>
                <a:ext cx="754380" cy="0"/>
              </a:xfrm>
              <a:prstGeom prst="line">
                <a:avLst/>
              </a:prstGeom>
              <a:ln w="38100"/>
            </p:spPr>
            <p:style>
              <a:lnRef idx="1">
                <a:schemeClr val="accent1"/>
              </a:lnRef>
              <a:fillRef idx="0">
                <a:schemeClr val="accent1"/>
              </a:fillRef>
              <a:effectRef idx="0">
                <a:schemeClr val="accent1"/>
              </a:effectRef>
              <a:fontRef idx="minor">
                <a:schemeClr val="tx1"/>
              </a:fontRef>
            </p:style>
          </p:cxnSp>
        </p:grpSp>
      </p:grpSp>
      <p:grpSp>
        <p:nvGrpSpPr>
          <p:cNvPr id="81" name="Group 80">
            <a:extLst>
              <a:ext uri="{FF2B5EF4-FFF2-40B4-BE49-F238E27FC236}">
                <a16:creationId xmlns:a16="http://schemas.microsoft.com/office/drawing/2014/main" id="{EE18E61E-BF1A-6C0B-7611-F6CBB7A8ECFD}"/>
              </a:ext>
            </a:extLst>
          </p:cNvPr>
          <p:cNvGrpSpPr/>
          <p:nvPr/>
        </p:nvGrpSpPr>
        <p:grpSpPr>
          <a:xfrm flipV="1">
            <a:off x="6426875" y="3794697"/>
            <a:ext cx="2189268" cy="1336181"/>
            <a:chOff x="2525689" y="2331840"/>
            <a:chExt cx="2026920" cy="1340058"/>
          </a:xfrm>
        </p:grpSpPr>
        <p:grpSp>
          <p:nvGrpSpPr>
            <p:cNvPr id="82" name="Group 81">
              <a:extLst>
                <a:ext uri="{FF2B5EF4-FFF2-40B4-BE49-F238E27FC236}">
                  <a16:creationId xmlns:a16="http://schemas.microsoft.com/office/drawing/2014/main" id="{4452113D-D850-08D7-4895-DD1F46D9F42B}"/>
                </a:ext>
              </a:extLst>
            </p:cNvPr>
            <p:cNvGrpSpPr/>
            <p:nvPr/>
          </p:nvGrpSpPr>
          <p:grpSpPr>
            <a:xfrm>
              <a:off x="2525689" y="2331840"/>
              <a:ext cx="1013460" cy="666346"/>
              <a:chOff x="4242966" y="2389062"/>
              <a:chExt cx="1013460" cy="666346"/>
            </a:xfrm>
          </p:grpSpPr>
          <p:cxnSp>
            <p:nvCxnSpPr>
              <p:cNvPr id="86" name="Straight Connector 85">
                <a:extLst>
                  <a:ext uri="{FF2B5EF4-FFF2-40B4-BE49-F238E27FC236}">
                    <a16:creationId xmlns:a16="http://schemas.microsoft.com/office/drawing/2014/main" id="{E64A282A-DF43-5B83-0220-EEC1A7876FCD}"/>
                  </a:ext>
                </a:extLst>
              </p:cNvPr>
              <p:cNvCxnSpPr>
                <a:cxnSpLocks/>
              </p:cNvCxnSpPr>
              <p:nvPr/>
            </p:nvCxnSpPr>
            <p:spPr>
              <a:xfrm flipH="1" flipV="1">
                <a:off x="4997346" y="2389062"/>
                <a:ext cx="259080" cy="666346"/>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1CC35EE6-B23C-3711-9218-1E61EC4BC79C}"/>
                  </a:ext>
                </a:extLst>
              </p:cNvPr>
              <p:cNvCxnSpPr>
                <a:cxnSpLocks/>
              </p:cNvCxnSpPr>
              <p:nvPr/>
            </p:nvCxnSpPr>
            <p:spPr>
              <a:xfrm flipH="1">
                <a:off x="4242966" y="2389062"/>
                <a:ext cx="754380"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A4751294-6781-C298-6929-2E9852D8B47B}"/>
                  </a:ext>
                </a:extLst>
              </p:cNvPr>
              <p:cNvCxnSpPr>
                <a:cxnSpLocks/>
              </p:cNvCxnSpPr>
              <p:nvPr/>
            </p:nvCxnSpPr>
            <p:spPr>
              <a:xfrm flipH="1">
                <a:off x="4339698" y="2653986"/>
                <a:ext cx="754380"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4C86FD83-56DD-F369-73E2-75F97A09E4A4}"/>
                  </a:ext>
                </a:extLst>
              </p:cNvPr>
              <p:cNvCxnSpPr>
                <a:cxnSpLocks/>
              </p:cNvCxnSpPr>
              <p:nvPr/>
            </p:nvCxnSpPr>
            <p:spPr>
              <a:xfrm flipH="1">
                <a:off x="4442543" y="2954471"/>
                <a:ext cx="754380" cy="0"/>
              </a:xfrm>
              <a:prstGeom prst="line">
                <a:avLst/>
              </a:prstGeom>
              <a:ln w="38100"/>
            </p:spPr>
            <p:style>
              <a:lnRef idx="1">
                <a:schemeClr val="accent1"/>
              </a:lnRef>
              <a:fillRef idx="0">
                <a:schemeClr val="accent1"/>
              </a:fillRef>
              <a:effectRef idx="0">
                <a:schemeClr val="accent1"/>
              </a:effectRef>
              <a:fontRef idx="minor">
                <a:schemeClr val="tx1"/>
              </a:fontRef>
            </p:style>
          </p:cxnSp>
        </p:grpSp>
        <p:grpSp>
          <p:nvGrpSpPr>
            <p:cNvPr id="83" name="Group 82">
              <a:extLst>
                <a:ext uri="{FF2B5EF4-FFF2-40B4-BE49-F238E27FC236}">
                  <a16:creationId xmlns:a16="http://schemas.microsoft.com/office/drawing/2014/main" id="{0CD1AE8E-F28A-A5F2-C755-EEBF660746FE}"/>
                </a:ext>
              </a:extLst>
            </p:cNvPr>
            <p:cNvGrpSpPr/>
            <p:nvPr/>
          </p:nvGrpSpPr>
          <p:grpSpPr>
            <a:xfrm>
              <a:off x="3539149" y="3005552"/>
              <a:ext cx="1013460" cy="666346"/>
              <a:chOff x="5263760" y="3055408"/>
              <a:chExt cx="1013460" cy="666346"/>
            </a:xfrm>
          </p:grpSpPr>
          <p:cxnSp>
            <p:nvCxnSpPr>
              <p:cNvPr id="84" name="Straight Connector 83">
                <a:extLst>
                  <a:ext uri="{FF2B5EF4-FFF2-40B4-BE49-F238E27FC236}">
                    <a16:creationId xmlns:a16="http://schemas.microsoft.com/office/drawing/2014/main" id="{7851EF78-9B1B-D820-8E97-B10266EADE71}"/>
                  </a:ext>
                </a:extLst>
              </p:cNvPr>
              <p:cNvCxnSpPr>
                <a:cxnSpLocks/>
              </p:cNvCxnSpPr>
              <p:nvPr/>
            </p:nvCxnSpPr>
            <p:spPr>
              <a:xfrm flipH="1" flipV="1">
                <a:off x="6018140" y="3055408"/>
                <a:ext cx="259080" cy="666346"/>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F34D0275-C83B-28F6-6E1D-1159F60C8B34}"/>
                  </a:ext>
                </a:extLst>
              </p:cNvPr>
              <p:cNvCxnSpPr>
                <a:cxnSpLocks/>
              </p:cNvCxnSpPr>
              <p:nvPr/>
            </p:nvCxnSpPr>
            <p:spPr>
              <a:xfrm flipH="1">
                <a:off x="5263760" y="3055408"/>
                <a:ext cx="754380" cy="0"/>
              </a:xfrm>
              <a:prstGeom prst="line">
                <a:avLst/>
              </a:prstGeom>
              <a:ln w="38100"/>
            </p:spPr>
            <p:style>
              <a:lnRef idx="1">
                <a:schemeClr val="accent1"/>
              </a:lnRef>
              <a:fillRef idx="0">
                <a:schemeClr val="accent1"/>
              </a:fillRef>
              <a:effectRef idx="0">
                <a:schemeClr val="accent1"/>
              </a:effectRef>
              <a:fontRef idx="minor">
                <a:schemeClr val="tx1"/>
              </a:fontRef>
            </p:style>
          </p:cxnSp>
        </p:grpSp>
      </p:grpSp>
      <p:sp>
        <p:nvSpPr>
          <p:cNvPr id="90" name="TextBox 89">
            <a:extLst>
              <a:ext uri="{FF2B5EF4-FFF2-40B4-BE49-F238E27FC236}">
                <a16:creationId xmlns:a16="http://schemas.microsoft.com/office/drawing/2014/main" id="{634BFA38-7D92-EA90-2349-7E5154AA508E}"/>
              </a:ext>
            </a:extLst>
          </p:cNvPr>
          <p:cNvSpPr txBox="1"/>
          <p:nvPr/>
        </p:nvSpPr>
        <p:spPr>
          <a:xfrm rot="17688760">
            <a:off x="2788735" y="4042033"/>
            <a:ext cx="1089571" cy="307777"/>
          </a:xfrm>
          <a:prstGeom prst="rect">
            <a:avLst/>
          </a:prstGeom>
          <a:noFill/>
          <a:ln w="38100">
            <a:noFill/>
          </a:ln>
        </p:spPr>
        <p:txBody>
          <a:bodyPr wrap="square" rtlCol="0">
            <a:spAutoFit/>
          </a:bodyPr>
          <a:lstStyle/>
          <a:p>
            <a:r>
              <a:rPr lang="es-CO" sz="1400" dirty="0">
                <a:solidFill>
                  <a:srgbClr val="4661A4"/>
                </a:solidFill>
              </a:rPr>
              <a:t>MACHINE</a:t>
            </a:r>
            <a:endParaRPr lang="en-GB" sz="1400" dirty="0">
              <a:solidFill>
                <a:srgbClr val="4661A4"/>
              </a:solidFill>
            </a:endParaRPr>
          </a:p>
        </p:txBody>
      </p:sp>
      <p:sp>
        <p:nvSpPr>
          <p:cNvPr id="91" name="TextBox 90">
            <a:extLst>
              <a:ext uri="{FF2B5EF4-FFF2-40B4-BE49-F238E27FC236}">
                <a16:creationId xmlns:a16="http://schemas.microsoft.com/office/drawing/2014/main" id="{386A8C20-FE15-088D-A64A-911BAF5013A6}"/>
              </a:ext>
            </a:extLst>
          </p:cNvPr>
          <p:cNvSpPr txBox="1"/>
          <p:nvPr/>
        </p:nvSpPr>
        <p:spPr>
          <a:xfrm>
            <a:off x="921946" y="4326718"/>
            <a:ext cx="1495214" cy="246221"/>
          </a:xfrm>
          <a:prstGeom prst="rect">
            <a:avLst/>
          </a:prstGeom>
          <a:noFill/>
        </p:spPr>
        <p:txBody>
          <a:bodyPr wrap="square">
            <a:spAutoFit/>
          </a:bodyPr>
          <a:lstStyle/>
          <a:p>
            <a:pPr>
              <a:defRPr sz="1200">
                <a:solidFill>
                  <a:srgbClr val="333333"/>
                </a:solidFill>
                <a:latin typeface="Segoe UI"/>
              </a:defRPr>
            </a:pPr>
            <a:r>
              <a:rPr lang="es-CO" sz="1000" dirty="0">
                <a:solidFill>
                  <a:srgbClr val="4661A4"/>
                </a:solidFill>
              </a:rPr>
              <a:t>Old versión </a:t>
            </a:r>
            <a:r>
              <a:rPr lang="es-CO" sz="1000" dirty="0" err="1">
                <a:solidFill>
                  <a:srgbClr val="4661A4"/>
                </a:solidFill>
              </a:rPr>
              <a:t>website</a:t>
            </a:r>
            <a:endParaRPr sz="1000" dirty="0">
              <a:solidFill>
                <a:srgbClr val="4661A4"/>
              </a:solidFill>
            </a:endParaRPr>
          </a:p>
        </p:txBody>
      </p:sp>
      <p:sp>
        <p:nvSpPr>
          <p:cNvPr id="92" name="TextBox 91">
            <a:extLst>
              <a:ext uri="{FF2B5EF4-FFF2-40B4-BE49-F238E27FC236}">
                <a16:creationId xmlns:a16="http://schemas.microsoft.com/office/drawing/2014/main" id="{757D6F91-FFFE-E327-642A-60C615A41875}"/>
              </a:ext>
            </a:extLst>
          </p:cNvPr>
          <p:cNvSpPr txBox="1"/>
          <p:nvPr/>
        </p:nvSpPr>
        <p:spPr>
          <a:xfrm>
            <a:off x="612183" y="4610801"/>
            <a:ext cx="1719269" cy="246221"/>
          </a:xfrm>
          <a:prstGeom prst="rect">
            <a:avLst/>
          </a:prstGeom>
          <a:noFill/>
        </p:spPr>
        <p:txBody>
          <a:bodyPr wrap="square">
            <a:spAutoFit/>
          </a:bodyPr>
          <a:lstStyle/>
          <a:p>
            <a:pPr>
              <a:defRPr sz="1200">
                <a:solidFill>
                  <a:srgbClr val="333333"/>
                </a:solidFill>
                <a:latin typeface="Segoe UI"/>
              </a:defRPr>
            </a:pPr>
            <a:r>
              <a:rPr lang="es-CO" sz="1000" dirty="0">
                <a:solidFill>
                  <a:srgbClr val="4661A4"/>
                </a:solidFill>
              </a:rPr>
              <a:t>Low social media </a:t>
            </a:r>
            <a:r>
              <a:rPr lang="es-CO" sz="1000" dirty="0" err="1">
                <a:solidFill>
                  <a:srgbClr val="4661A4"/>
                </a:solidFill>
              </a:rPr>
              <a:t>activity</a:t>
            </a:r>
            <a:endParaRPr sz="1000" dirty="0">
              <a:solidFill>
                <a:srgbClr val="4661A4"/>
              </a:solidFill>
            </a:endParaRPr>
          </a:p>
        </p:txBody>
      </p:sp>
      <p:sp>
        <p:nvSpPr>
          <p:cNvPr id="93" name="TextBox 92">
            <a:extLst>
              <a:ext uri="{FF2B5EF4-FFF2-40B4-BE49-F238E27FC236}">
                <a16:creationId xmlns:a16="http://schemas.microsoft.com/office/drawing/2014/main" id="{F369211D-43D4-3AAA-81A6-0E27A7EA4C14}"/>
              </a:ext>
            </a:extLst>
          </p:cNvPr>
          <p:cNvSpPr txBox="1"/>
          <p:nvPr/>
        </p:nvSpPr>
        <p:spPr>
          <a:xfrm>
            <a:off x="567559" y="4868634"/>
            <a:ext cx="1719269" cy="246221"/>
          </a:xfrm>
          <a:prstGeom prst="rect">
            <a:avLst/>
          </a:prstGeom>
          <a:noFill/>
        </p:spPr>
        <p:txBody>
          <a:bodyPr wrap="square">
            <a:spAutoFit/>
          </a:bodyPr>
          <a:lstStyle/>
          <a:p>
            <a:pPr>
              <a:defRPr sz="1200">
                <a:solidFill>
                  <a:srgbClr val="333333"/>
                </a:solidFill>
                <a:latin typeface="Segoe UI"/>
              </a:defRPr>
            </a:pPr>
            <a:r>
              <a:rPr lang="es-CO" sz="1000" dirty="0">
                <a:solidFill>
                  <a:srgbClr val="4661A4"/>
                </a:solidFill>
              </a:rPr>
              <a:t>Poor online </a:t>
            </a:r>
            <a:r>
              <a:rPr lang="es-CO" sz="1000" dirty="0" err="1">
                <a:solidFill>
                  <a:srgbClr val="4661A4"/>
                </a:solidFill>
              </a:rPr>
              <a:t>experience</a:t>
            </a:r>
            <a:endParaRPr sz="1000" dirty="0">
              <a:solidFill>
                <a:srgbClr val="4661A4"/>
              </a:solidFill>
            </a:endParaRPr>
          </a:p>
        </p:txBody>
      </p:sp>
      <p:sp>
        <p:nvSpPr>
          <p:cNvPr id="94" name="TextBox 93">
            <a:extLst>
              <a:ext uri="{FF2B5EF4-FFF2-40B4-BE49-F238E27FC236}">
                <a16:creationId xmlns:a16="http://schemas.microsoft.com/office/drawing/2014/main" id="{54048952-8CE5-757F-74C7-099965975996}"/>
              </a:ext>
            </a:extLst>
          </p:cNvPr>
          <p:cNvSpPr txBox="1"/>
          <p:nvPr/>
        </p:nvSpPr>
        <p:spPr>
          <a:xfrm rot="17488119">
            <a:off x="5250962" y="4053584"/>
            <a:ext cx="1089571" cy="307777"/>
          </a:xfrm>
          <a:prstGeom prst="rect">
            <a:avLst/>
          </a:prstGeom>
          <a:noFill/>
          <a:ln w="38100">
            <a:noFill/>
          </a:ln>
        </p:spPr>
        <p:txBody>
          <a:bodyPr wrap="square" rtlCol="0">
            <a:spAutoFit/>
          </a:bodyPr>
          <a:lstStyle/>
          <a:p>
            <a:r>
              <a:rPr lang="es-CO" sz="1400" dirty="0">
                <a:solidFill>
                  <a:srgbClr val="4661A4"/>
                </a:solidFill>
              </a:rPr>
              <a:t>MATERIAL</a:t>
            </a:r>
            <a:endParaRPr lang="en-GB" sz="1400" dirty="0">
              <a:solidFill>
                <a:srgbClr val="4661A4"/>
              </a:solidFill>
            </a:endParaRPr>
          </a:p>
        </p:txBody>
      </p:sp>
      <p:sp>
        <p:nvSpPr>
          <p:cNvPr id="95" name="TextBox 94">
            <a:extLst>
              <a:ext uri="{FF2B5EF4-FFF2-40B4-BE49-F238E27FC236}">
                <a16:creationId xmlns:a16="http://schemas.microsoft.com/office/drawing/2014/main" id="{E4B04EC6-4D27-A197-5727-722587FCDE56}"/>
              </a:ext>
            </a:extLst>
          </p:cNvPr>
          <p:cNvSpPr txBox="1"/>
          <p:nvPr/>
        </p:nvSpPr>
        <p:spPr>
          <a:xfrm>
            <a:off x="3384245" y="4367524"/>
            <a:ext cx="1495214" cy="246221"/>
          </a:xfrm>
          <a:prstGeom prst="rect">
            <a:avLst/>
          </a:prstGeom>
          <a:noFill/>
        </p:spPr>
        <p:txBody>
          <a:bodyPr wrap="square">
            <a:spAutoFit/>
          </a:bodyPr>
          <a:lstStyle/>
          <a:p>
            <a:pPr>
              <a:defRPr sz="1200">
                <a:solidFill>
                  <a:srgbClr val="333333"/>
                </a:solidFill>
                <a:latin typeface="Segoe UI"/>
              </a:defRPr>
            </a:pPr>
            <a:r>
              <a:rPr lang="es-CO" sz="1000" dirty="0" err="1">
                <a:solidFill>
                  <a:srgbClr val="4661A4"/>
                </a:solidFill>
              </a:rPr>
              <a:t>Higher</a:t>
            </a:r>
            <a:r>
              <a:rPr lang="es-CO" sz="1000" dirty="0">
                <a:solidFill>
                  <a:srgbClr val="4661A4"/>
                </a:solidFill>
              </a:rPr>
              <a:t> </a:t>
            </a:r>
            <a:r>
              <a:rPr lang="es-CO" sz="1000" dirty="0" err="1">
                <a:solidFill>
                  <a:srgbClr val="4661A4"/>
                </a:solidFill>
              </a:rPr>
              <a:t>import</a:t>
            </a:r>
            <a:r>
              <a:rPr lang="es-CO" sz="1000" dirty="0">
                <a:solidFill>
                  <a:srgbClr val="4661A4"/>
                </a:solidFill>
              </a:rPr>
              <a:t> </a:t>
            </a:r>
            <a:r>
              <a:rPr lang="es-CO" sz="1000" dirty="0" err="1">
                <a:solidFill>
                  <a:srgbClr val="4661A4"/>
                </a:solidFill>
              </a:rPr>
              <a:t>prices</a:t>
            </a:r>
            <a:endParaRPr sz="1000" dirty="0">
              <a:solidFill>
                <a:srgbClr val="4661A4"/>
              </a:solidFill>
            </a:endParaRPr>
          </a:p>
        </p:txBody>
      </p:sp>
      <p:sp>
        <p:nvSpPr>
          <p:cNvPr id="96" name="TextBox 95">
            <a:extLst>
              <a:ext uri="{FF2B5EF4-FFF2-40B4-BE49-F238E27FC236}">
                <a16:creationId xmlns:a16="http://schemas.microsoft.com/office/drawing/2014/main" id="{50B91415-5144-3479-E2FA-F89E877767CB}"/>
              </a:ext>
            </a:extLst>
          </p:cNvPr>
          <p:cNvSpPr txBox="1"/>
          <p:nvPr/>
        </p:nvSpPr>
        <p:spPr>
          <a:xfrm>
            <a:off x="2625050" y="4629668"/>
            <a:ext cx="2147740" cy="246221"/>
          </a:xfrm>
          <a:prstGeom prst="rect">
            <a:avLst/>
          </a:prstGeom>
          <a:noFill/>
        </p:spPr>
        <p:txBody>
          <a:bodyPr wrap="square">
            <a:spAutoFit/>
          </a:bodyPr>
          <a:lstStyle/>
          <a:p>
            <a:pPr>
              <a:defRPr sz="1200">
                <a:solidFill>
                  <a:srgbClr val="333333"/>
                </a:solidFill>
                <a:latin typeface="Segoe UI"/>
              </a:defRPr>
            </a:pPr>
            <a:r>
              <a:rPr lang="es-CO" sz="1000" dirty="0" err="1">
                <a:solidFill>
                  <a:srgbClr val="4661A4"/>
                </a:solidFill>
              </a:rPr>
              <a:t>Expensive</a:t>
            </a:r>
            <a:r>
              <a:rPr lang="es-CO" sz="1000" dirty="0">
                <a:solidFill>
                  <a:srgbClr val="4661A4"/>
                </a:solidFill>
              </a:rPr>
              <a:t> eco-</a:t>
            </a:r>
            <a:r>
              <a:rPr lang="es-CO" sz="1000" dirty="0" err="1">
                <a:solidFill>
                  <a:srgbClr val="4661A4"/>
                </a:solidFill>
              </a:rPr>
              <a:t>friendly</a:t>
            </a:r>
            <a:r>
              <a:rPr lang="es-CO" sz="1000" dirty="0">
                <a:solidFill>
                  <a:srgbClr val="4661A4"/>
                </a:solidFill>
              </a:rPr>
              <a:t> </a:t>
            </a:r>
            <a:r>
              <a:rPr lang="es-CO" sz="1000" dirty="0" err="1">
                <a:solidFill>
                  <a:srgbClr val="4661A4"/>
                </a:solidFill>
              </a:rPr>
              <a:t>packaging</a:t>
            </a:r>
            <a:r>
              <a:rPr lang="es-CO" sz="1000" dirty="0">
                <a:solidFill>
                  <a:srgbClr val="4661A4"/>
                </a:solidFill>
              </a:rPr>
              <a:t> </a:t>
            </a:r>
            <a:endParaRPr sz="1000" dirty="0">
              <a:solidFill>
                <a:srgbClr val="4661A4"/>
              </a:solidFill>
            </a:endParaRPr>
          </a:p>
        </p:txBody>
      </p:sp>
      <p:sp>
        <p:nvSpPr>
          <p:cNvPr id="97" name="TextBox 96">
            <a:extLst>
              <a:ext uri="{FF2B5EF4-FFF2-40B4-BE49-F238E27FC236}">
                <a16:creationId xmlns:a16="http://schemas.microsoft.com/office/drawing/2014/main" id="{4C96623E-2970-3C90-40A4-B63709E1423A}"/>
              </a:ext>
            </a:extLst>
          </p:cNvPr>
          <p:cNvSpPr txBox="1"/>
          <p:nvPr/>
        </p:nvSpPr>
        <p:spPr>
          <a:xfrm>
            <a:off x="3227147" y="4902440"/>
            <a:ext cx="1253850" cy="246221"/>
          </a:xfrm>
          <a:prstGeom prst="rect">
            <a:avLst/>
          </a:prstGeom>
          <a:noFill/>
        </p:spPr>
        <p:txBody>
          <a:bodyPr wrap="square">
            <a:spAutoFit/>
          </a:bodyPr>
          <a:lstStyle/>
          <a:p>
            <a:pPr>
              <a:defRPr sz="1200">
                <a:solidFill>
                  <a:srgbClr val="333333"/>
                </a:solidFill>
                <a:latin typeface="Segoe UI"/>
              </a:defRPr>
            </a:pPr>
            <a:r>
              <a:rPr lang="es-CO" sz="1000" dirty="0" err="1">
                <a:solidFill>
                  <a:srgbClr val="4661A4"/>
                </a:solidFill>
              </a:rPr>
              <a:t>Supply</a:t>
            </a:r>
            <a:r>
              <a:rPr lang="es-CO" sz="1000" dirty="0">
                <a:solidFill>
                  <a:srgbClr val="4661A4"/>
                </a:solidFill>
              </a:rPr>
              <a:t> </a:t>
            </a:r>
            <a:r>
              <a:rPr lang="es-CO" sz="1000" dirty="0" err="1">
                <a:solidFill>
                  <a:srgbClr val="4661A4"/>
                </a:solidFill>
              </a:rPr>
              <a:t>disruption</a:t>
            </a:r>
            <a:r>
              <a:rPr lang="es-CO" sz="1000" dirty="0">
                <a:solidFill>
                  <a:srgbClr val="4661A4"/>
                </a:solidFill>
              </a:rPr>
              <a:t> </a:t>
            </a:r>
            <a:endParaRPr sz="1000" dirty="0">
              <a:solidFill>
                <a:srgbClr val="4661A4"/>
              </a:solidFill>
            </a:endParaRPr>
          </a:p>
        </p:txBody>
      </p:sp>
      <p:sp>
        <p:nvSpPr>
          <p:cNvPr id="98" name="TextBox 97">
            <a:extLst>
              <a:ext uri="{FF2B5EF4-FFF2-40B4-BE49-F238E27FC236}">
                <a16:creationId xmlns:a16="http://schemas.microsoft.com/office/drawing/2014/main" id="{2E4C5A5E-55CD-3F3E-39DF-8D42DA17D156}"/>
              </a:ext>
            </a:extLst>
          </p:cNvPr>
          <p:cNvSpPr txBox="1"/>
          <p:nvPr/>
        </p:nvSpPr>
        <p:spPr>
          <a:xfrm rot="17488119">
            <a:off x="7832200" y="4213634"/>
            <a:ext cx="1456280" cy="307777"/>
          </a:xfrm>
          <a:prstGeom prst="rect">
            <a:avLst/>
          </a:prstGeom>
          <a:noFill/>
          <a:ln w="38100">
            <a:noFill/>
          </a:ln>
        </p:spPr>
        <p:txBody>
          <a:bodyPr wrap="square" rtlCol="0">
            <a:spAutoFit/>
          </a:bodyPr>
          <a:lstStyle/>
          <a:p>
            <a:r>
              <a:rPr lang="es-CO" sz="1400" dirty="0">
                <a:solidFill>
                  <a:srgbClr val="4661A4"/>
                </a:solidFill>
              </a:rPr>
              <a:t>ENVIROMENT</a:t>
            </a:r>
            <a:endParaRPr lang="en-GB" sz="1400" dirty="0">
              <a:solidFill>
                <a:srgbClr val="4661A4"/>
              </a:solidFill>
            </a:endParaRPr>
          </a:p>
        </p:txBody>
      </p:sp>
      <p:sp>
        <p:nvSpPr>
          <p:cNvPr id="99" name="TextBox 98">
            <a:extLst>
              <a:ext uri="{FF2B5EF4-FFF2-40B4-BE49-F238E27FC236}">
                <a16:creationId xmlns:a16="http://schemas.microsoft.com/office/drawing/2014/main" id="{F06C38AF-F44E-C4BB-22F9-11960F2861A1}"/>
              </a:ext>
            </a:extLst>
          </p:cNvPr>
          <p:cNvSpPr txBox="1"/>
          <p:nvPr/>
        </p:nvSpPr>
        <p:spPr>
          <a:xfrm>
            <a:off x="5732324" y="4336004"/>
            <a:ext cx="1870919" cy="246221"/>
          </a:xfrm>
          <a:prstGeom prst="rect">
            <a:avLst/>
          </a:prstGeom>
          <a:noFill/>
        </p:spPr>
        <p:txBody>
          <a:bodyPr wrap="square">
            <a:spAutoFit/>
          </a:bodyPr>
          <a:lstStyle/>
          <a:p>
            <a:pPr>
              <a:defRPr sz="1200">
                <a:solidFill>
                  <a:srgbClr val="333333"/>
                </a:solidFill>
                <a:latin typeface="Segoe UI"/>
              </a:defRPr>
            </a:pPr>
            <a:r>
              <a:rPr lang="es-CO" sz="1000" dirty="0" err="1">
                <a:solidFill>
                  <a:srgbClr val="4661A4"/>
                </a:solidFill>
              </a:rPr>
              <a:t>Reduced</a:t>
            </a:r>
            <a:r>
              <a:rPr lang="es-CO" sz="1000" dirty="0">
                <a:solidFill>
                  <a:srgbClr val="4661A4"/>
                </a:solidFill>
              </a:rPr>
              <a:t> </a:t>
            </a:r>
            <a:r>
              <a:rPr lang="es-CO" sz="1000" dirty="0" err="1">
                <a:solidFill>
                  <a:srgbClr val="4661A4"/>
                </a:solidFill>
              </a:rPr>
              <a:t>people</a:t>
            </a:r>
            <a:r>
              <a:rPr lang="es-CO" sz="1000" dirty="0">
                <a:solidFill>
                  <a:srgbClr val="4661A4"/>
                </a:solidFill>
              </a:rPr>
              <a:t> in </a:t>
            </a:r>
            <a:r>
              <a:rPr lang="es-CO" sz="1000" dirty="0" err="1">
                <a:solidFill>
                  <a:srgbClr val="4661A4"/>
                </a:solidFill>
              </a:rPr>
              <a:t>the</a:t>
            </a:r>
            <a:r>
              <a:rPr lang="es-CO" sz="1000" dirty="0">
                <a:solidFill>
                  <a:srgbClr val="4661A4"/>
                </a:solidFill>
              </a:rPr>
              <a:t> </a:t>
            </a:r>
            <a:r>
              <a:rPr lang="es-CO" sz="1000" dirty="0" err="1">
                <a:solidFill>
                  <a:srgbClr val="4661A4"/>
                </a:solidFill>
              </a:rPr>
              <a:t>street</a:t>
            </a:r>
            <a:endParaRPr sz="1000" dirty="0">
              <a:solidFill>
                <a:srgbClr val="4661A4"/>
              </a:solidFill>
            </a:endParaRPr>
          </a:p>
        </p:txBody>
      </p:sp>
      <p:sp>
        <p:nvSpPr>
          <p:cNvPr id="100" name="TextBox 99">
            <a:extLst>
              <a:ext uri="{FF2B5EF4-FFF2-40B4-BE49-F238E27FC236}">
                <a16:creationId xmlns:a16="http://schemas.microsoft.com/office/drawing/2014/main" id="{16415D5D-1F42-E5E4-BB61-EDF4430C6546}"/>
              </a:ext>
            </a:extLst>
          </p:cNvPr>
          <p:cNvSpPr txBox="1"/>
          <p:nvPr/>
        </p:nvSpPr>
        <p:spPr>
          <a:xfrm>
            <a:off x="5776576" y="4637471"/>
            <a:ext cx="1870919" cy="246221"/>
          </a:xfrm>
          <a:prstGeom prst="rect">
            <a:avLst/>
          </a:prstGeom>
          <a:noFill/>
        </p:spPr>
        <p:txBody>
          <a:bodyPr wrap="square">
            <a:spAutoFit/>
          </a:bodyPr>
          <a:lstStyle/>
          <a:p>
            <a:pPr>
              <a:defRPr sz="1200">
                <a:solidFill>
                  <a:srgbClr val="333333"/>
                </a:solidFill>
                <a:latin typeface="Segoe UI"/>
              </a:defRPr>
            </a:pPr>
            <a:r>
              <a:rPr lang="es-CO" sz="1000" dirty="0" err="1">
                <a:solidFill>
                  <a:srgbClr val="4661A4"/>
                </a:solidFill>
              </a:rPr>
              <a:t>Businnesses</a:t>
            </a:r>
            <a:r>
              <a:rPr lang="es-CO" sz="1000" dirty="0">
                <a:solidFill>
                  <a:srgbClr val="4661A4"/>
                </a:solidFill>
              </a:rPr>
              <a:t> </a:t>
            </a:r>
            <a:r>
              <a:rPr lang="es-CO" sz="1000" dirty="0" err="1">
                <a:solidFill>
                  <a:srgbClr val="4661A4"/>
                </a:solidFill>
              </a:rPr>
              <a:t>closing</a:t>
            </a:r>
            <a:r>
              <a:rPr lang="es-CO" sz="1000" dirty="0">
                <a:solidFill>
                  <a:srgbClr val="4661A4"/>
                </a:solidFill>
              </a:rPr>
              <a:t> </a:t>
            </a:r>
            <a:r>
              <a:rPr lang="es-CO" sz="1000" dirty="0" err="1">
                <a:solidFill>
                  <a:srgbClr val="4661A4"/>
                </a:solidFill>
              </a:rPr>
              <a:t>down</a:t>
            </a:r>
            <a:endParaRPr sz="1000" dirty="0">
              <a:solidFill>
                <a:srgbClr val="4661A4"/>
              </a:solidFill>
            </a:endParaRPr>
          </a:p>
        </p:txBody>
      </p:sp>
      <p:sp>
        <p:nvSpPr>
          <p:cNvPr id="101" name="TextBox 100">
            <a:extLst>
              <a:ext uri="{FF2B5EF4-FFF2-40B4-BE49-F238E27FC236}">
                <a16:creationId xmlns:a16="http://schemas.microsoft.com/office/drawing/2014/main" id="{95E3B24D-06AA-7073-C21D-BD14EE57012C}"/>
              </a:ext>
            </a:extLst>
          </p:cNvPr>
          <p:cNvSpPr txBox="1"/>
          <p:nvPr/>
        </p:nvSpPr>
        <p:spPr>
          <a:xfrm>
            <a:off x="5530141" y="4912366"/>
            <a:ext cx="1870919" cy="246221"/>
          </a:xfrm>
          <a:prstGeom prst="rect">
            <a:avLst/>
          </a:prstGeom>
          <a:noFill/>
        </p:spPr>
        <p:txBody>
          <a:bodyPr wrap="square">
            <a:spAutoFit/>
          </a:bodyPr>
          <a:lstStyle/>
          <a:p>
            <a:pPr>
              <a:defRPr sz="1200">
                <a:solidFill>
                  <a:srgbClr val="333333"/>
                </a:solidFill>
                <a:latin typeface="Segoe UI"/>
              </a:defRPr>
            </a:pPr>
            <a:r>
              <a:rPr lang="es-CO" sz="1000" dirty="0">
                <a:solidFill>
                  <a:srgbClr val="4661A4"/>
                </a:solidFill>
              </a:rPr>
              <a:t>Shift </a:t>
            </a:r>
            <a:r>
              <a:rPr lang="es-CO" sz="1000" dirty="0" err="1">
                <a:solidFill>
                  <a:srgbClr val="4661A4"/>
                </a:solidFill>
              </a:rPr>
              <a:t>toward</a:t>
            </a:r>
            <a:r>
              <a:rPr lang="es-CO" sz="1000" dirty="0">
                <a:solidFill>
                  <a:srgbClr val="4661A4"/>
                </a:solidFill>
              </a:rPr>
              <a:t> online </a:t>
            </a:r>
            <a:r>
              <a:rPr lang="es-CO" sz="1000" dirty="0" err="1">
                <a:solidFill>
                  <a:srgbClr val="4661A4"/>
                </a:solidFill>
              </a:rPr>
              <a:t>shipping</a:t>
            </a:r>
            <a:endParaRPr sz="1000" dirty="0">
              <a:solidFill>
                <a:srgbClr val="4661A4"/>
              </a:solidFill>
            </a:endParaRPr>
          </a:p>
        </p:txBody>
      </p:sp>
      <p:sp>
        <p:nvSpPr>
          <p:cNvPr id="102" name="TextBox 101">
            <a:extLst>
              <a:ext uri="{FF2B5EF4-FFF2-40B4-BE49-F238E27FC236}">
                <a16:creationId xmlns:a16="http://schemas.microsoft.com/office/drawing/2014/main" id="{4B56D612-AE60-ABEC-FA43-A737EC570ED2}"/>
              </a:ext>
            </a:extLst>
          </p:cNvPr>
          <p:cNvSpPr txBox="1"/>
          <p:nvPr/>
        </p:nvSpPr>
        <p:spPr>
          <a:xfrm>
            <a:off x="5234788" y="2727421"/>
            <a:ext cx="1096328" cy="307777"/>
          </a:xfrm>
          <a:prstGeom prst="rect">
            <a:avLst/>
          </a:prstGeom>
          <a:noFill/>
          <a:ln w="38100">
            <a:noFill/>
          </a:ln>
        </p:spPr>
        <p:txBody>
          <a:bodyPr wrap="square" rtlCol="0">
            <a:spAutoFit/>
          </a:bodyPr>
          <a:lstStyle/>
          <a:p>
            <a:r>
              <a:rPr lang="es-CO" sz="1400" dirty="0">
                <a:solidFill>
                  <a:srgbClr val="4661A4"/>
                </a:solidFill>
              </a:rPr>
              <a:t>Marketing</a:t>
            </a:r>
            <a:endParaRPr lang="en-GB" sz="1400" dirty="0">
              <a:solidFill>
                <a:srgbClr val="4661A4"/>
              </a:solidFill>
            </a:endParaRPr>
          </a:p>
        </p:txBody>
      </p:sp>
      <p:sp>
        <p:nvSpPr>
          <p:cNvPr id="103" name="TextBox 102">
            <a:extLst>
              <a:ext uri="{FF2B5EF4-FFF2-40B4-BE49-F238E27FC236}">
                <a16:creationId xmlns:a16="http://schemas.microsoft.com/office/drawing/2014/main" id="{6A7B0268-A9DB-13DF-6E21-38605CCF09C0}"/>
              </a:ext>
            </a:extLst>
          </p:cNvPr>
          <p:cNvSpPr txBox="1"/>
          <p:nvPr/>
        </p:nvSpPr>
        <p:spPr>
          <a:xfrm>
            <a:off x="2831266" y="2746609"/>
            <a:ext cx="1096328" cy="307777"/>
          </a:xfrm>
          <a:prstGeom prst="rect">
            <a:avLst/>
          </a:prstGeom>
          <a:noFill/>
          <a:ln w="38100">
            <a:noFill/>
          </a:ln>
        </p:spPr>
        <p:txBody>
          <a:bodyPr wrap="square" rtlCol="0">
            <a:spAutoFit/>
          </a:bodyPr>
          <a:lstStyle/>
          <a:p>
            <a:r>
              <a:rPr lang="es-CO" sz="1400" dirty="0" err="1">
                <a:solidFill>
                  <a:srgbClr val="4661A4"/>
                </a:solidFill>
              </a:rPr>
              <a:t>Nature</a:t>
            </a:r>
            <a:endParaRPr lang="en-GB" sz="1400" dirty="0">
              <a:solidFill>
                <a:srgbClr val="4661A4"/>
              </a:solidFill>
            </a:endParaRPr>
          </a:p>
        </p:txBody>
      </p:sp>
      <p:sp>
        <p:nvSpPr>
          <p:cNvPr id="104" name="TextBox 103">
            <a:extLst>
              <a:ext uri="{FF2B5EF4-FFF2-40B4-BE49-F238E27FC236}">
                <a16:creationId xmlns:a16="http://schemas.microsoft.com/office/drawing/2014/main" id="{940D3E56-1935-55BF-57DC-F3337A75A6E3}"/>
              </a:ext>
            </a:extLst>
          </p:cNvPr>
          <p:cNvSpPr txBox="1"/>
          <p:nvPr/>
        </p:nvSpPr>
        <p:spPr>
          <a:xfrm>
            <a:off x="2165483" y="4123729"/>
            <a:ext cx="1096328" cy="307777"/>
          </a:xfrm>
          <a:prstGeom prst="rect">
            <a:avLst/>
          </a:prstGeom>
          <a:noFill/>
          <a:ln w="38100">
            <a:noFill/>
          </a:ln>
        </p:spPr>
        <p:txBody>
          <a:bodyPr wrap="square" rtlCol="0">
            <a:spAutoFit/>
          </a:bodyPr>
          <a:lstStyle/>
          <a:p>
            <a:r>
              <a:rPr lang="es-CO" sz="1400" dirty="0" err="1">
                <a:solidFill>
                  <a:srgbClr val="4661A4"/>
                </a:solidFill>
              </a:rPr>
              <a:t>System</a:t>
            </a:r>
            <a:endParaRPr lang="en-GB" sz="1400" dirty="0">
              <a:solidFill>
                <a:srgbClr val="4661A4"/>
              </a:solidFill>
            </a:endParaRPr>
          </a:p>
        </p:txBody>
      </p:sp>
      <p:sp>
        <p:nvSpPr>
          <p:cNvPr id="106" name="TextBox 105">
            <a:extLst>
              <a:ext uri="{FF2B5EF4-FFF2-40B4-BE49-F238E27FC236}">
                <a16:creationId xmlns:a16="http://schemas.microsoft.com/office/drawing/2014/main" id="{46C06E73-C132-42FB-AC9E-ED3A5F623A5C}"/>
              </a:ext>
            </a:extLst>
          </p:cNvPr>
          <p:cNvSpPr txBox="1"/>
          <p:nvPr/>
        </p:nvSpPr>
        <p:spPr>
          <a:xfrm>
            <a:off x="4724488" y="4167779"/>
            <a:ext cx="1096328" cy="307777"/>
          </a:xfrm>
          <a:prstGeom prst="rect">
            <a:avLst/>
          </a:prstGeom>
          <a:noFill/>
          <a:ln w="38100">
            <a:noFill/>
          </a:ln>
        </p:spPr>
        <p:txBody>
          <a:bodyPr wrap="square" rtlCol="0">
            <a:spAutoFit/>
          </a:bodyPr>
          <a:lstStyle/>
          <a:p>
            <a:r>
              <a:rPr lang="es-CO" sz="1400" dirty="0" err="1">
                <a:solidFill>
                  <a:srgbClr val="4661A4"/>
                </a:solidFill>
              </a:rPr>
              <a:t>Flowers</a:t>
            </a:r>
            <a:endParaRPr lang="en-GB" sz="1400" dirty="0">
              <a:solidFill>
                <a:srgbClr val="4661A4"/>
              </a:solidFill>
            </a:endParaRPr>
          </a:p>
        </p:txBody>
      </p:sp>
      <p:sp>
        <p:nvSpPr>
          <p:cNvPr id="107" name="TextBox 106">
            <a:extLst>
              <a:ext uri="{FF2B5EF4-FFF2-40B4-BE49-F238E27FC236}">
                <a16:creationId xmlns:a16="http://schemas.microsoft.com/office/drawing/2014/main" id="{9D9DEE25-7FB2-BFCE-7144-5A461C046DAE}"/>
              </a:ext>
            </a:extLst>
          </p:cNvPr>
          <p:cNvSpPr txBox="1"/>
          <p:nvPr/>
        </p:nvSpPr>
        <p:spPr>
          <a:xfrm>
            <a:off x="7432834" y="4126138"/>
            <a:ext cx="1096328" cy="307777"/>
          </a:xfrm>
          <a:prstGeom prst="rect">
            <a:avLst/>
          </a:prstGeom>
          <a:noFill/>
          <a:ln w="38100">
            <a:noFill/>
          </a:ln>
        </p:spPr>
        <p:txBody>
          <a:bodyPr wrap="square" rtlCol="0">
            <a:spAutoFit/>
          </a:bodyPr>
          <a:lstStyle/>
          <a:p>
            <a:r>
              <a:rPr lang="es-CO" sz="1400" dirty="0">
                <a:solidFill>
                  <a:srgbClr val="4661A4"/>
                </a:solidFill>
              </a:rPr>
              <a:t>Social</a:t>
            </a:r>
            <a:endParaRPr lang="en-GB" sz="1400" dirty="0">
              <a:solidFill>
                <a:srgbClr val="4661A4"/>
              </a:solidFill>
            </a:endParaRPr>
          </a:p>
        </p:txBody>
      </p:sp>
    </p:spTree>
    <p:extLst>
      <p:ext uri="{BB962C8B-B14F-4D97-AF65-F5344CB8AC3E}">
        <p14:creationId xmlns:p14="http://schemas.microsoft.com/office/powerpoint/2010/main" val="36454786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1062629" y="1166558"/>
            <a:ext cx="8915399" cy="4160520"/>
          </a:xfrm>
        </p:spPr>
        <p:txBody>
          <a:bodyPr/>
          <a:lstStyle/>
          <a:p>
            <a:r>
              <a:rPr lang="en-GB" dirty="0" err="1"/>
              <a:t>reen</a:t>
            </a:r>
            <a:r>
              <a:rPr lang="en-GB" dirty="0"/>
              <a:t> Haven Florists is experiencing a significant decline in in‑store sales due to a combination of rising operational costs, stronger online competition, and shifting customer behaviour. The analyses (5W2H, PESTLE and Fishbone) show that the main issues include an outdated digital presence, limited marketing strategies, supply chain challenges, and reduced foot traffic on the high street. Although the business maintains strong values and quality products, it must modernise its operations. Strengthening its online platform, improving digital marketing, and expanding services such as subscriptions and flexible delivery will be essential for restoring competitiveness and supporting long‑term growth.</a:t>
            </a:r>
          </a:p>
        </p:txBody>
      </p:sp>
    </p:spTree>
    <p:extLst>
      <p:ext uri="{BB962C8B-B14F-4D97-AF65-F5344CB8AC3E}">
        <p14:creationId xmlns:p14="http://schemas.microsoft.com/office/powerpoint/2010/main" val="39704733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normAutofit lnSpcReduction="10000"/>
          </a:bodyPr>
          <a:lstStyle/>
          <a:p>
            <a:r>
              <a:rPr lang="en-GB" b="1" dirty="0">
                <a:solidFill>
                  <a:srgbClr val="111111"/>
                </a:solidFill>
                <a:latin typeface="Arial"/>
                <a:ea typeface="Roboto"/>
                <a:cs typeface="Roboto"/>
              </a:rPr>
              <a:t>Calculator Ultra (2025)</a:t>
            </a:r>
            <a:r>
              <a:rPr lang="en-GB" b="1" i="1" dirty="0">
                <a:solidFill>
                  <a:srgbClr val="111111"/>
                </a:solidFill>
                <a:latin typeface="Arial"/>
                <a:ea typeface="Roboto"/>
                <a:cs typeface="Roboto"/>
              </a:rPr>
              <a:t> </a:t>
            </a:r>
            <a:r>
              <a:rPr lang="en-GB" b="1" i="1" dirty="0">
                <a:solidFill>
                  <a:srgbClr val="1D4ED8"/>
                </a:solidFill>
                <a:latin typeface="Arial"/>
                <a:ea typeface="Roboto"/>
                <a:cs typeface="Roboto"/>
              </a:rPr>
              <a:t>Find More Calculator</a:t>
            </a:r>
            <a:r>
              <a:rPr lang="en-GB" b="1" dirty="0">
                <a:solidFill>
                  <a:srgbClr val="1D4ED8"/>
                </a:solidFill>
                <a:latin typeface="Arial"/>
                <a:ea typeface="Roboto"/>
                <a:cs typeface="Roboto"/>
              </a:rPr>
              <a:t> Available at: </a:t>
            </a:r>
            <a:r>
              <a:rPr lang="en-GB" dirty="0">
                <a:solidFill>
                  <a:srgbClr val="1D4ED8"/>
                </a:solidFill>
                <a:latin typeface="Arial"/>
                <a:ea typeface="+mn-lt"/>
                <a:cs typeface="+mn-lt"/>
                <a:hlinkClick r:id="rId2"/>
              </a:rPr>
              <a:t>Drop in Sales Calculator &amp; Formula Online Calculator Ultra</a:t>
            </a:r>
            <a:r>
              <a:rPr lang="en-GB" b="1" i="1" dirty="0">
                <a:latin typeface="Arial"/>
                <a:ea typeface="Roboto"/>
                <a:cs typeface="Roboto"/>
              </a:rPr>
              <a:t> </a:t>
            </a:r>
            <a:r>
              <a:rPr lang="en-GB" b="1" dirty="0">
                <a:latin typeface="Arial"/>
                <a:ea typeface="Roboto"/>
                <a:cs typeface="Roboto"/>
              </a:rPr>
              <a:t>(Accessed:  6 October 2025).</a:t>
            </a:r>
          </a:p>
          <a:p>
            <a:r>
              <a:rPr lang="en-GB" b="1" dirty="0">
                <a:latin typeface="Arial"/>
                <a:ea typeface="Roboto"/>
                <a:cs typeface="Roboto"/>
              </a:rPr>
              <a:t>IBISWorld. (2025). Florists in the UK – Industry Report SP0.136. Revenue trends, supply chain issues, and competition pressures in the UK floristry sector.</a:t>
            </a:r>
          </a:p>
          <a:p>
            <a:r>
              <a:rPr lang="en-GB" b="1" dirty="0">
                <a:latin typeface="Arial"/>
                <a:ea typeface="Roboto"/>
                <a:cs typeface="Roboto"/>
              </a:rPr>
              <a:t>Mintel – UK Flower Market Report (2025)Mintel. (2025). UK Flower Market Report. Discussion on rising costs, sustainability trends, and shifting consumer behaviours in the UK floral market.</a:t>
            </a:r>
          </a:p>
          <a:p>
            <a:r>
              <a:rPr lang="en-GB" b="1" dirty="0">
                <a:latin typeface="Arial"/>
                <a:ea typeface="Roboto"/>
                <a:cs typeface="Roboto"/>
              </a:rPr>
              <a:t>Office for National Statistics – Retail Sales Index (Flowers &amp; Plants)Office for National Statistics. (2026). Retail Sales Index: Flowers, garden centres and pet (vol SA). Data on declining foot traffic and changes in consumer spending patterns.</a:t>
            </a:r>
          </a:p>
          <a:p>
            <a:r>
              <a:rPr lang="en-GB" b="1" dirty="0">
                <a:latin typeface="Arial"/>
                <a:ea typeface="Roboto"/>
                <a:cs typeface="Roboto"/>
              </a:rPr>
              <a:t>LinkedIn – UK Floristry Market Insights Report (2025)Robinson, M. (2025). UK Floristry Market: Insights from the 2025 Report. Analysis on online competition, search traffic, and subscription trends among leading UK flower retailers.</a:t>
            </a:r>
          </a:p>
          <a:p>
            <a:endParaRPr lang="en-GB" b="1" dirty="0">
              <a:latin typeface="Arial"/>
              <a:ea typeface="Roboto"/>
              <a:cs typeface="Roboto"/>
            </a:endParaRPr>
          </a:p>
          <a:p>
            <a:endParaRPr lang="en-GB" b="1" dirty="0">
              <a:latin typeface="Arial"/>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68" name="Group 106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7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8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9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00"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02"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03"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04"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05"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06"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07"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08"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09"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10" name="Group 1109">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1"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12"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13"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14"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15"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16"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17"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18"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19"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20"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21"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22"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23" name="Rectangle 1122">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4"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67" name="Rectangle 1066">
            <a:extLst>
              <a:ext uri="{FF2B5EF4-FFF2-40B4-BE49-F238E27FC236}">
                <a16:creationId xmlns:a16="http://schemas.microsoft.com/office/drawing/2014/main" id="{97A5CE44-9D07-4AD7-B94C-7C935136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Rectangle 1068">
            <a:extLst>
              <a:ext uri="{FF2B5EF4-FFF2-40B4-BE49-F238E27FC236}">
                <a16:creationId xmlns:a16="http://schemas.microsoft.com/office/drawing/2014/main" id="{1A703601-C9B7-448F-B403-01CBCB088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1" name="Group 1070">
            <a:extLst>
              <a:ext uri="{FF2B5EF4-FFF2-40B4-BE49-F238E27FC236}">
                <a16:creationId xmlns:a16="http://schemas.microsoft.com/office/drawing/2014/main" id="{7923CDCA-D161-4CE7-BA92-92AE20B96D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072" name="Freeform 11">
              <a:extLst>
                <a:ext uri="{FF2B5EF4-FFF2-40B4-BE49-F238E27FC236}">
                  <a16:creationId xmlns:a16="http://schemas.microsoft.com/office/drawing/2014/main" id="{AFFB0997-74F4-42F6-80A7-7C1B6BD3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73" name="Freeform 12">
              <a:extLst>
                <a:ext uri="{FF2B5EF4-FFF2-40B4-BE49-F238E27FC236}">
                  <a16:creationId xmlns:a16="http://schemas.microsoft.com/office/drawing/2014/main" id="{A14E1792-3BAD-41B1-A563-2180A26E6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74" name="Freeform 13">
              <a:extLst>
                <a:ext uri="{FF2B5EF4-FFF2-40B4-BE49-F238E27FC236}">
                  <a16:creationId xmlns:a16="http://schemas.microsoft.com/office/drawing/2014/main" id="{C30D05BD-CE6E-4143-946E-A2C5EC7CF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75" name="Freeform 14">
              <a:extLst>
                <a:ext uri="{FF2B5EF4-FFF2-40B4-BE49-F238E27FC236}">
                  <a16:creationId xmlns:a16="http://schemas.microsoft.com/office/drawing/2014/main" id="{4317EBD8-70E0-492B-B401-C72697C7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76" name="Freeform 15">
              <a:extLst>
                <a:ext uri="{FF2B5EF4-FFF2-40B4-BE49-F238E27FC236}">
                  <a16:creationId xmlns:a16="http://schemas.microsoft.com/office/drawing/2014/main" id="{60545381-EDB5-47D8-9497-D5802F5A4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77" name="Freeform 16">
              <a:extLst>
                <a:ext uri="{FF2B5EF4-FFF2-40B4-BE49-F238E27FC236}">
                  <a16:creationId xmlns:a16="http://schemas.microsoft.com/office/drawing/2014/main" id="{E67012E4-2FDC-4F96-A145-1E426784C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78" name="Freeform 17">
              <a:extLst>
                <a:ext uri="{FF2B5EF4-FFF2-40B4-BE49-F238E27FC236}">
                  <a16:creationId xmlns:a16="http://schemas.microsoft.com/office/drawing/2014/main" id="{C088EA8D-BA27-4043-967F-595BE451C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79" name="Freeform 18">
              <a:extLst>
                <a:ext uri="{FF2B5EF4-FFF2-40B4-BE49-F238E27FC236}">
                  <a16:creationId xmlns:a16="http://schemas.microsoft.com/office/drawing/2014/main" id="{7D7B306D-2572-4DF7-BC2E-675203317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80" name="Freeform 19">
              <a:extLst>
                <a:ext uri="{FF2B5EF4-FFF2-40B4-BE49-F238E27FC236}">
                  <a16:creationId xmlns:a16="http://schemas.microsoft.com/office/drawing/2014/main" id="{EBFED6A3-D5D7-4F26-B6EB-091492A9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81" name="Freeform 20">
              <a:extLst>
                <a:ext uri="{FF2B5EF4-FFF2-40B4-BE49-F238E27FC236}">
                  <a16:creationId xmlns:a16="http://schemas.microsoft.com/office/drawing/2014/main" id="{57CA315F-B9C5-4899-A337-C1389083C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82" name="Freeform 21">
              <a:extLst>
                <a:ext uri="{FF2B5EF4-FFF2-40B4-BE49-F238E27FC236}">
                  <a16:creationId xmlns:a16="http://schemas.microsoft.com/office/drawing/2014/main" id="{F3C62C3A-023D-428B-AEEA-68C9B037B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83" name="Freeform 22">
              <a:extLst>
                <a:ext uri="{FF2B5EF4-FFF2-40B4-BE49-F238E27FC236}">
                  <a16:creationId xmlns:a16="http://schemas.microsoft.com/office/drawing/2014/main" id="{6132B97B-0D55-426A-8D75-9E7F8FCE7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85" name="Group 1084">
            <a:extLst>
              <a:ext uri="{FF2B5EF4-FFF2-40B4-BE49-F238E27FC236}">
                <a16:creationId xmlns:a16="http://schemas.microsoft.com/office/drawing/2014/main" id="{B28C8CE4-C5A6-4B6C-B428-1D2852C394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1086" name="Freeform 27">
              <a:extLst>
                <a:ext uri="{FF2B5EF4-FFF2-40B4-BE49-F238E27FC236}">
                  <a16:creationId xmlns:a16="http://schemas.microsoft.com/office/drawing/2014/main" id="{6C6C0EAF-AF4D-4E28-B480-93C9A324D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87" name="Freeform 28">
              <a:extLst>
                <a:ext uri="{FF2B5EF4-FFF2-40B4-BE49-F238E27FC236}">
                  <a16:creationId xmlns:a16="http://schemas.microsoft.com/office/drawing/2014/main" id="{C254D393-7673-4399-AE7D-933ED61B1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88" name="Freeform 29">
              <a:extLst>
                <a:ext uri="{FF2B5EF4-FFF2-40B4-BE49-F238E27FC236}">
                  <a16:creationId xmlns:a16="http://schemas.microsoft.com/office/drawing/2014/main" id="{76A48428-8958-41F8-BCFD-F9EB16A17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89" name="Freeform 30">
              <a:extLst>
                <a:ext uri="{FF2B5EF4-FFF2-40B4-BE49-F238E27FC236}">
                  <a16:creationId xmlns:a16="http://schemas.microsoft.com/office/drawing/2014/main" id="{F895B04F-691C-404F-A9F1-47B31575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90" name="Freeform 31">
              <a:extLst>
                <a:ext uri="{FF2B5EF4-FFF2-40B4-BE49-F238E27FC236}">
                  <a16:creationId xmlns:a16="http://schemas.microsoft.com/office/drawing/2014/main" id="{38BAB3B8-E8BB-4327-9E73-FFAD5597B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91" name="Freeform 32">
              <a:extLst>
                <a:ext uri="{FF2B5EF4-FFF2-40B4-BE49-F238E27FC236}">
                  <a16:creationId xmlns:a16="http://schemas.microsoft.com/office/drawing/2014/main" id="{88ED23AE-358F-4EEC-8D62-917EBED71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92" name="Freeform 33">
              <a:extLst>
                <a:ext uri="{FF2B5EF4-FFF2-40B4-BE49-F238E27FC236}">
                  <a16:creationId xmlns:a16="http://schemas.microsoft.com/office/drawing/2014/main" id="{776F07C9-FA92-406A-B934-95BE8CAED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93" name="Freeform 34">
              <a:extLst>
                <a:ext uri="{FF2B5EF4-FFF2-40B4-BE49-F238E27FC236}">
                  <a16:creationId xmlns:a16="http://schemas.microsoft.com/office/drawing/2014/main" id="{BDA1CEAF-E0AD-4A46-8E40-9251837CB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94" name="Freeform 35">
              <a:extLst>
                <a:ext uri="{FF2B5EF4-FFF2-40B4-BE49-F238E27FC236}">
                  <a16:creationId xmlns:a16="http://schemas.microsoft.com/office/drawing/2014/main" id="{53D21C6F-F2ED-4F73-8B4D-9E2FECBB9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95" name="Freeform 36">
              <a:extLst>
                <a:ext uri="{FF2B5EF4-FFF2-40B4-BE49-F238E27FC236}">
                  <a16:creationId xmlns:a16="http://schemas.microsoft.com/office/drawing/2014/main" id="{2FED37FF-C037-4A76-A8D6-33525D19B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96" name="Freeform 37">
              <a:extLst>
                <a:ext uri="{FF2B5EF4-FFF2-40B4-BE49-F238E27FC236}">
                  <a16:creationId xmlns:a16="http://schemas.microsoft.com/office/drawing/2014/main" id="{8DE0DC4B-718F-4E78-A0AB-8442F28A8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97" name="Freeform 38">
              <a:extLst>
                <a:ext uri="{FF2B5EF4-FFF2-40B4-BE49-F238E27FC236}">
                  <a16:creationId xmlns:a16="http://schemas.microsoft.com/office/drawing/2014/main" id="{8F80CA79-E2F4-4B1D-97DE-04F9215B0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
        <p:nvSpPr>
          <p:cNvPr id="1099" name="Rectangle 1098">
            <a:extLst>
              <a:ext uri="{FF2B5EF4-FFF2-40B4-BE49-F238E27FC236}">
                <a16:creationId xmlns:a16="http://schemas.microsoft.com/office/drawing/2014/main" id="{E15F4FDF-1B24-4F56-AF01-4D0645A8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1" name="Freeform 33">
            <a:extLst>
              <a:ext uri="{FF2B5EF4-FFF2-40B4-BE49-F238E27FC236}">
                <a16:creationId xmlns:a16="http://schemas.microsoft.com/office/drawing/2014/main" id="{4FD76CDA-1C6B-40B2-9A61-FD38CE1B4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781</TotalTime>
  <Words>1290</Words>
  <Application>Microsoft Office PowerPoint</Application>
  <PresentationFormat>Widescreen</PresentationFormat>
  <Paragraphs>122</Paragraphs>
  <Slides>16</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vt:lpstr>
      <vt:lpstr>Aptos</vt:lpstr>
      <vt:lpstr>Arial</vt:lpstr>
      <vt:lpstr>Century Gothic</vt:lpstr>
      <vt:lpstr>Wingdings</vt:lpstr>
      <vt:lpstr>Wingdings 3</vt:lpstr>
      <vt:lpstr>Wisp</vt:lpstr>
      <vt:lpstr>Problem solving and decision making module LCLM4004 Cesar Martin Perea 2511411 LECTURER: Mustakkima Afrin Assignment 1: Presentation</vt:lpstr>
      <vt:lpstr>OVERVIEW</vt:lpstr>
      <vt:lpstr>Introduction</vt:lpstr>
      <vt:lpstr>Company Background – Green Haven Florists</vt:lpstr>
      <vt:lpstr>Problem: nature and scope</vt:lpstr>
      <vt:lpstr>Problem: nature and scope</vt:lpstr>
      <vt:lpstr>Problem: nature and scope</vt:lpstr>
      <vt:lpstr>Problem: nature and scope</vt:lpstr>
      <vt:lpstr>Problem: nature and scope</vt:lpstr>
      <vt:lpstr>Problem: nature and scope</vt:lpstr>
      <vt:lpstr>Problem: nature and scope</vt:lpstr>
      <vt:lpstr>PESTLE ANALYSIS: Green Haven Florists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Cesar Martin Perea Perea (2511411)</cp:lastModifiedBy>
  <cp:revision>94</cp:revision>
  <dcterms:created xsi:type="dcterms:W3CDTF">2024-10-08T15:58:04Z</dcterms:created>
  <dcterms:modified xsi:type="dcterms:W3CDTF">2026-03-15T18:05:51Z</dcterms:modified>
</cp:coreProperties>
</file>