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6" r:id="rId2"/>
    <p:sldId id="263" r:id="rId3"/>
    <p:sldId id="269" r:id="rId4"/>
    <p:sldId id="256" r:id="rId5"/>
    <p:sldId id="272" r:id="rId6"/>
    <p:sldId id="271" r:id="rId7"/>
    <p:sldId id="257" r:id="rId8"/>
    <p:sldId id="265" r:id="rId9"/>
    <p:sldId id="267" r:id="rId10"/>
    <p:sldId id="268" r:id="rId11"/>
    <p:sldId id="270" r:id="rId12"/>
    <p:sldId id="277" r:id="rId13"/>
    <p:sldId id="279" r:id="rId14"/>
    <p:sldId id="278" r:id="rId15"/>
    <p:sldId id="280" r:id="rId16"/>
    <p:sldId id="276" r:id="rId17"/>
    <p:sldId id="273" r:id="rId18"/>
    <p:sldId id="275" r:id="rId19"/>
    <p:sldId id="274"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59" autoAdjust="0"/>
    <p:restoredTop sz="94660"/>
  </p:normalViewPr>
  <p:slideViewPr>
    <p:cSldViewPr>
      <p:cViewPr>
        <p:scale>
          <a:sx n="60" d="100"/>
          <a:sy n="60" d="100"/>
        </p:scale>
        <p:origin x="42" y="24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6551A3E-1BFE-4139-B24E-D7B969B3576F}" type="datetimeFigureOut">
              <a:rPr lang="en-GB" smtClean="0"/>
              <a:t>06/10/2015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E08653-4A12-43AD-BE20-6A39E70DF4EE}" type="slidenum">
              <a:rPr lang="en-GB" smtClean="0"/>
              <a:t>‹#›</a:t>
            </a:fld>
            <a:endParaRPr lang="en-GB"/>
          </a:p>
        </p:txBody>
      </p:sp>
    </p:spTree>
    <p:extLst>
      <p:ext uri="{BB962C8B-B14F-4D97-AF65-F5344CB8AC3E}">
        <p14:creationId xmlns:p14="http://schemas.microsoft.com/office/powerpoint/2010/main" val="1573653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6551A3E-1BFE-4139-B24E-D7B969B3576F}" type="datetimeFigureOut">
              <a:rPr lang="en-GB" smtClean="0"/>
              <a:t>06/10/2015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E08653-4A12-43AD-BE20-6A39E70DF4EE}" type="slidenum">
              <a:rPr lang="en-GB" smtClean="0"/>
              <a:t>‹#›</a:t>
            </a:fld>
            <a:endParaRPr lang="en-GB"/>
          </a:p>
        </p:txBody>
      </p:sp>
    </p:spTree>
    <p:extLst>
      <p:ext uri="{BB962C8B-B14F-4D97-AF65-F5344CB8AC3E}">
        <p14:creationId xmlns:p14="http://schemas.microsoft.com/office/powerpoint/2010/main" val="39373367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6551A3E-1BFE-4139-B24E-D7B969B3576F}" type="datetimeFigureOut">
              <a:rPr lang="en-GB" smtClean="0"/>
              <a:t>06/10/2015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E08653-4A12-43AD-BE20-6A39E70DF4EE}" type="slidenum">
              <a:rPr lang="en-GB" smtClean="0"/>
              <a:t>‹#›</a:t>
            </a:fld>
            <a:endParaRPr lang="en-GB"/>
          </a:p>
        </p:txBody>
      </p:sp>
    </p:spTree>
    <p:extLst>
      <p:ext uri="{BB962C8B-B14F-4D97-AF65-F5344CB8AC3E}">
        <p14:creationId xmlns:p14="http://schemas.microsoft.com/office/powerpoint/2010/main" val="29169424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6551A3E-1BFE-4139-B24E-D7B969B3576F}" type="datetimeFigureOut">
              <a:rPr lang="en-GB" smtClean="0"/>
              <a:t>06/10/2015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E08653-4A12-43AD-BE20-6A39E70DF4EE}" type="slidenum">
              <a:rPr lang="en-GB" smtClean="0"/>
              <a:t>‹#›</a:t>
            </a:fld>
            <a:endParaRPr lang="en-GB"/>
          </a:p>
        </p:txBody>
      </p:sp>
    </p:spTree>
    <p:extLst>
      <p:ext uri="{BB962C8B-B14F-4D97-AF65-F5344CB8AC3E}">
        <p14:creationId xmlns:p14="http://schemas.microsoft.com/office/powerpoint/2010/main" val="35572641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6551A3E-1BFE-4139-B24E-D7B969B3576F}" type="datetimeFigureOut">
              <a:rPr lang="en-GB" smtClean="0"/>
              <a:t>06/10/2015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E08653-4A12-43AD-BE20-6A39E70DF4EE}" type="slidenum">
              <a:rPr lang="en-GB" smtClean="0"/>
              <a:t>‹#›</a:t>
            </a:fld>
            <a:endParaRPr lang="en-GB"/>
          </a:p>
        </p:txBody>
      </p:sp>
    </p:spTree>
    <p:extLst>
      <p:ext uri="{BB962C8B-B14F-4D97-AF65-F5344CB8AC3E}">
        <p14:creationId xmlns:p14="http://schemas.microsoft.com/office/powerpoint/2010/main" val="34279577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6551A3E-1BFE-4139-B24E-D7B969B3576F}" type="datetimeFigureOut">
              <a:rPr lang="en-GB" smtClean="0"/>
              <a:t>06/10/2015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E08653-4A12-43AD-BE20-6A39E70DF4EE}" type="slidenum">
              <a:rPr lang="en-GB" smtClean="0"/>
              <a:t>‹#›</a:t>
            </a:fld>
            <a:endParaRPr lang="en-GB"/>
          </a:p>
        </p:txBody>
      </p:sp>
    </p:spTree>
    <p:extLst>
      <p:ext uri="{BB962C8B-B14F-4D97-AF65-F5344CB8AC3E}">
        <p14:creationId xmlns:p14="http://schemas.microsoft.com/office/powerpoint/2010/main" val="2868631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551A3E-1BFE-4139-B24E-D7B969B3576F}" type="datetimeFigureOut">
              <a:rPr lang="en-GB" smtClean="0"/>
              <a:t>06/10/2015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E08653-4A12-43AD-BE20-6A39E70DF4EE}" type="slidenum">
              <a:rPr lang="en-GB" smtClean="0"/>
              <a:t>‹#›</a:t>
            </a:fld>
            <a:endParaRPr lang="en-GB"/>
          </a:p>
        </p:txBody>
      </p:sp>
    </p:spTree>
    <p:extLst>
      <p:ext uri="{BB962C8B-B14F-4D97-AF65-F5344CB8AC3E}">
        <p14:creationId xmlns:p14="http://schemas.microsoft.com/office/powerpoint/2010/main" val="26799808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6551A3E-1BFE-4139-B24E-D7B969B3576F}" type="datetimeFigureOut">
              <a:rPr lang="en-GB" smtClean="0"/>
              <a:t>06/10/2015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E08653-4A12-43AD-BE20-6A39E70DF4EE}" type="slidenum">
              <a:rPr lang="en-GB" smtClean="0"/>
              <a:t>‹#›</a:t>
            </a:fld>
            <a:endParaRPr lang="en-GB"/>
          </a:p>
        </p:txBody>
      </p:sp>
    </p:spTree>
    <p:extLst>
      <p:ext uri="{BB962C8B-B14F-4D97-AF65-F5344CB8AC3E}">
        <p14:creationId xmlns:p14="http://schemas.microsoft.com/office/powerpoint/2010/main" val="1375564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6551A3E-1BFE-4139-B24E-D7B969B3576F}" type="datetimeFigureOut">
              <a:rPr lang="en-GB" smtClean="0"/>
              <a:t>06/10/2015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E08653-4A12-43AD-BE20-6A39E70DF4EE}" type="slidenum">
              <a:rPr lang="en-GB" smtClean="0"/>
              <a:t>‹#›</a:t>
            </a:fld>
            <a:endParaRPr lang="en-GB"/>
          </a:p>
        </p:txBody>
      </p:sp>
    </p:spTree>
    <p:extLst>
      <p:ext uri="{BB962C8B-B14F-4D97-AF65-F5344CB8AC3E}">
        <p14:creationId xmlns:p14="http://schemas.microsoft.com/office/powerpoint/2010/main" val="26672593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6551A3E-1BFE-4139-B24E-D7B969B3576F}" type="datetimeFigureOut">
              <a:rPr lang="en-GB" smtClean="0"/>
              <a:t>06/10/2015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E08653-4A12-43AD-BE20-6A39E70DF4EE}" type="slidenum">
              <a:rPr lang="en-GB" smtClean="0"/>
              <a:t>‹#›</a:t>
            </a:fld>
            <a:endParaRPr lang="en-GB"/>
          </a:p>
        </p:txBody>
      </p:sp>
    </p:spTree>
    <p:extLst>
      <p:ext uri="{BB962C8B-B14F-4D97-AF65-F5344CB8AC3E}">
        <p14:creationId xmlns:p14="http://schemas.microsoft.com/office/powerpoint/2010/main" val="3687622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6551A3E-1BFE-4139-B24E-D7B969B3576F}" type="datetimeFigureOut">
              <a:rPr lang="en-GB" smtClean="0"/>
              <a:t>06/10/2015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E08653-4A12-43AD-BE20-6A39E70DF4EE}" type="slidenum">
              <a:rPr lang="en-GB" smtClean="0"/>
              <a:t>‹#›</a:t>
            </a:fld>
            <a:endParaRPr lang="en-GB"/>
          </a:p>
        </p:txBody>
      </p:sp>
    </p:spTree>
    <p:extLst>
      <p:ext uri="{BB962C8B-B14F-4D97-AF65-F5344CB8AC3E}">
        <p14:creationId xmlns:p14="http://schemas.microsoft.com/office/powerpoint/2010/main" val="13006061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551A3E-1BFE-4139-B24E-D7B969B3576F}" type="datetimeFigureOut">
              <a:rPr lang="en-GB" smtClean="0"/>
              <a:t>06/10/2015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E08653-4A12-43AD-BE20-6A39E70DF4EE}" type="slidenum">
              <a:rPr lang="en-GB" smtClean="0"/>
              <a:t>‹#›</a:t>
            </a:fld>
            <a:endParaRPr lang="en-GB"/>
          </a:p>
        </p:txBody>
      </p:sp>
    </p:spTree>
    <p:extLst>
      <p:ext uri="{BB962C8B-B14F-4D97-AF65-F5344CB8AC3E}">
        <p14:creationId xmlns:p14="http://schemas.microsoft.com/office/powerpoint/2010/main" val="14545213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6.jpg"/><Relationship Id="rId2" Type="http://schemas.openxmlformats.org/officeDocument/2006/relationships/image" Target="../media/image1.jpg"/><Relationship Id="rId1" Type="http://schemas.openxmlformats.org/officeDocument/2006/relationships/slideLayout" Target="../slideLayouts/slideLayout7.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6.jp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8.jpeg"/><Relationship Id="rId7"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image" Target="../media/image11.jpg"/><Relationship Id="rId5" Type="http://schemas.openxmlformats.org/officeDocument/2006/relationships/image" Target="../media/image10.jpeg"/><Relationship Id="rId10" Type="http://schemas.openxmlformats.org/officeDocument/2006/relationships/image" Target="../media/image14.jpeg"/><Relationship Id="rId4" Type="http://schemas.openxmlformats.org/officeDocument/2006/relationships/image" Target="../media/image9.jpeg"/><Relationship Id="rId9" Type="http://schemas.openxmlformats.org/officeDocument/2006/relationships/image" Target="../media/image1.jpg"/></Relationships>
</file>

<file path=ppt/slides/_rels/slide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jpg"/><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hyperlink" Target="http://www.rarebits.co.uk/"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6.xml"/><Relationship Id="rId6" Type="http://schemas.openxmlformats.org/officeDocument/2006/relationships/image" Target="../media/image1.jpg"/><Relationship Id="rId5" Type="http://schemas.openxmlformats.org/officeDocument/2006/relationships/image" Target="../media/image21.png"/><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6.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7.png"/><Relationship Id="rId1" Type="http://schemas.openxmlformats.org/officeDocument/2006/relationships/slideLayout" Target="../slideLayouts/slideLayout6.xml"/><Relationship Id="rId4" Type="http://schemas.openxmlformats.org/officeDocument/2006/relationships/image" Target="../media/image28.png"/></Relationships>
</file>

<file path=ppt/slides/_rels/slide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hyperlink" Target="http://www.rarebits.co.uk/" TargetMode="External"/><Relationship Id="rId7" Type="http://schemas.openxmlformats.org/officeDocument/2006/relationships/hyperlink" Target="http://www.gourmetwales.co.uk/" TargetMode="External"/><Relationship Id="rId2" Type="http://schemas.openxmlformats.org/officeDocument/2006/relationships/hyperlink" Target="mailto:sioned@rarebits.co.uk" TargetMode="External"/><Relationship Id="rId1" Type="http://schemas.openxmlformats.org/officeDocument/2006/relationships/slideLayout" Target="../slideLayouts/slideLayout6.xml"/><Relationship Id="rId6" Type="http://schemas.openxmlformats.org/officeDocument/2006/relationships/hyperlink" Target="http://www.walesinstyle.com/" TargetMode="External"/><Relationship Id="rId5" Type="http://schemas.openxmlformats.org/officeDocument/2006/relationships/hyperlink" Target="http://www.rarehideaways.co.uk/" TargetMode="External"/><Relationship Id="rId4" Type="http://schemas.openxmlformats.org/officeDocument/2006/relationships/hyperlink" Target="http://www.little-places.co.uk/" TargetMode="External"/><Relationship Id="rId9" Type="http://schemas.openxmlformats.org/officeDocument/2006/relationships/image" Target="../media/image1.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email">
            <a:extLst>
              <a:ext uri="{28A0092B-C50C-407E-A947-70E740481C1C}">
                <a14:useLocalDpi xmlns:a14="http://schemas.microsoft.com/office/drawing/2010/main"/>
              </a:ext>
            </a:extLst>
          </a:blip>
          <a:srcRect l="20794" t="32953" r="20576" b="24373"/>
          <a:stretch/>
        </p:blipFill>
        <p:spPr>
          <a:xfrm>
            <a:off x="2483767" y="620688"/>
            <a:ext cx="4431957" cy="2273644"/>
          </a:xfrm>
          <a:prstGeom prst="rect">
            <a:avLst/>
          </a:prstGeom>
        </p:spPr>
      </p:pic>
      <p:sp>
        <p:nvSpPr>
          <p:cNvPr id="3" name="Title 3"/>
          <p:cNvSpPr txBox="1">
            <a:spLocks/>
          </p:cNvSpPr>
          <p:nvPr/>
        </p:nvSpPr>
        <p:spPr>
          <a:xfrm>
            <a:off x="2339752" y="188640"/>
            <a:ext cx="1008112" cy="1008112"/>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smtClean="0"/>
              <a:t>The</a:t>
            </a:r>
            <a:endParaRPr lang="en-GB" sz="3200" dirty="0"/>
          </a:p>
        </p:txBody>
      </p:sp>
      <p:pic>
        <p:nvPicPr>
          <p:cNvPr id="4" name="Picture 3"/>
          <p:cNvPicPr>
            <a:picLocks noChangeAspect="1"/>
          </p:cNvPicPr>
          <p:nvPr/>
        </p:nvPicPr>
        <p:blipFill rotWithShape="1">
          <a:blip r:embed="rId3" cstate="email">
            <a:extLst>
              <a:ext uri="{28A0092B-C50C-407E-A947-70E740481C1C}">
                <a14:useLocalDpi xmlns:a14="http://schemas.microsoft.com/office/drawing/2010/main"/>
              </a:ext>
            </a:extLst>
          </a:blip>
          <a:srcRect l="25315" t="36208" r="26847" b="19837"/>
          <a:stretch/>
        </p:blipFill>
        <p:spPr>
          <a:xfrm>
            <a:off x="971600" y="3356992"/>
            <a:ext cx="2037172" cy="1323586"/>
          </a:xfrm>
          <a:prstGeom prst="rect">
            <a:avLst/>
          </a:prstGeom>
        </p:spPr>
      </p:pic>
      <p:pic>
        <p:nvPicPr>
          <p:cNvPr id="5" name="Picture 4"/>
          <p:cNvPicPr>
            <a:picLocks noChangeAspect="1"/>
          </p:cNvPicPr>
          <p:nvPr/>
        </p:nvPicPr>
        <p:blipFill rotWithShape="1">
          <a:blip r:embed="rId4" cstate="email">
            <a:extLst>
              <a:ext uri="{28A0092B-C50C-407E-A947-70E740481C1C}">
                <a14:useLocalDpi xmlns:a14="http://schemas.microsoft.com/office/drawing/2010/main"/>
              </a:ext>
            </a:extLst>
          </a:blip>
          <a:srcRect l="21556" t="30171" r="22210" b="8447"/>
          <a:stretch/>
        </p:blipFill>
        <p:spPr>
          <a:xfrm>
            <a:off x="3419872" y="3247005"/>
            <a:ext cx="2006239" cy="1543560"/>
          </a:xfrm>
          <a:prstGeom prst="rect">
            <a:avLst/>
          </a:prstGeom>
        </p:spPr>
      </p:pic>
      <p:pic>
        <p:nvPicPr>
          <p:cNvPr id="6" name="Picture 5"/>
          <p:cNvPicPr>
            <a:picLocks noChangeAspect="1"/>
          </p:cNvPicPr>
          <p:nvPr/>
        </p:nvPicPr>
        <p:blipFill rotWithShape="1">
          <a:blip r:embed="rId5" cstate="email">
            <a:extLst>
              <a:ext uri="{28A0092B-C50C-407E-A947-70E740481C1C}">
                <a14:useLocalDpi xmlns:a14="http://schemas.microsoft.com/office/drawing/2010/main"/>
              </a:ext>
            </a:extLst>
          </a:blip>
          <a:srcRect l="21350" t="28637" r="25054" b="8780"/>
          <a:stretch/>
        </p:blipFill>
        <p:spPr>
          <a:xfrm>
            <a:off x="5978153" y="3247005"/>
            <a:ext cx="1875141" cy="1543560"/>
          </a:xfrm>
          <a:prstGeom prst="rect">
            <a:avLst/>
          </a:prstGeom>
        </p:spPr>
      </p:pic>
      <p:pic>
        <p:nvPicPr>
          <p:cNvPr id="7" name="Picture 6"/>
          <p:cNvPicPr>
            <a:picLocks noChangeAspect="1"/>
          </p:cNvPicPr>
          <p:nvPr/>
        </p:nvPicPr>
        <p:blipFill rotWithShape="1">
          <a:blip r:embed="rId6" cstate="email">
            <a:extLst>
              <a:ext uri="{28A0092B-C50C-407E-A947-70E740481C1C}">
                <a14:useLocalDpi xmlns:a14="http://schemas.microsoft.com/office/drawing/2010/main"/>
              </a:ext>
            </a:extLst>
          </a:blip>
          <a:srcRect l="25807" t="24281" r="25910" b="25724"/>
          <a:stretch/>
        </p:blipFill>
        <p:spPr>
          <a:xfrm>
            <a:off x="2051720" y="5005330"/>
            <a:ext cx="2037469" cy="1487042"/>
          </a:xfrm>
          <a:prstGeom prst="rect">
            <a:avLst/>
          </a:prstGeom>
        </p:spPr>
      </p:pic>
      <p:pic>
        <p:nvPicPr>
          <p:cNvPr id="8" name="Picture 7"/>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4827417" y="5089066"/>
            <a:ext cx="1976832" cy="1339144"/>
          </a:xfrm>
          <a:prstGeom prst="rect">
            <a:avLst/>
          </a:prstGeom>
        </p:spPr>
      </p:pic>
    </p:spTree>
    <p:extLst>
      <p:ext uri="{BB962C8B-B14F-4D97-AF65-F5344CB8AC3E}">
        <p14:creationId xmlns:p14="http://schemas.microsoft.com/office/powerpoint/2010/main" val="246660385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email">
            <a:extLst>
              <a:ext uri="{28A0092B-C50C-407E-A947-70E740481C1C}">
                <a14:useLocalDpi xmlns:a14="http://schemas.microsoft.com/office/drawing/2010/main"/>
              </a:ext>
            </a:extLst>
          </a:blip>
          <a:srcRect l="20794" t="32953" r="20576" b="24373"/>
          <a:stretch/>
        </p:blipFill>
        <p:spPr>
          <a:xfrm>
            <a:off x="2483767" y="620688"/>
            <a:ext cx="4431957" cy="2273644"/>
          </a:xfrm>
          <a:prstGeom prst="rect">
            <a:avLst/>
          </a:prstGeom>
        </p:spPr>
      </p:pic>
      <p:sp>
        <p:nvSpPr>
          <p:cNvPr id="3" name="Title 3"/>
          <p:cNvSpPr txBox="1">
            <a:spLocks/>
          </p:cNvSpPr>
          <p:nvPr/>
        </p:nvSpPr>
        <p:spPr>
          <a:xfrm>
            <a:off x="2339752" y="188640"/>
            <a:ext cx="1008112" cy="1008112"/>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dirty="0"/>
              <a:t>t</a:t>
            </a:r>
            <a:r>
              <a:rPr lang="en-GB" sz="3200" dirty="0" smtClean="0"/>
              <a:t>he</a:t>
            </a:r>
            <a:endParaRPr lang="en-GB" sz="3200" dirty="0"/>
          </a:p>
        </p:txBody>
      </p:sp>
      <p:sp>
        <p:nvSpPr>
          <p:cNvPr id="4" name="TextBox 3"/>
          <p:cNvSpPr txBox="1"/>
          <p:nvPr/>
        </p:nvSpPr>
        <p:spPr>
          <a:xfrm>
            <a:off x="991333" y="3157736"/>
            <a:ext cx="7416824" cy="3039294"/>
          </a:xfrm>
          <a:prstGeom prst="rect">
            <a:avLst/>
          </a:prstGeom>
          <a:noFill/>
        </p:spPr>
        <p:txBody>
          <a:bodyPr wrap="square" rtlCol="0">
            <a:spAutoFit/>
          </a:bodyPr>
          <a:lstStyle/>
          <a:p>
            <a:r>
              <a:rPr lang="en-GB" sz="1600" dirty="0"/>
              <a:t>The Welsh Rarebits Collection is the country’s leading high end marketing consortium representing a unique portfolio of top </a:t>
            </a:r>
            <a:r>
              <a:rPr lang="en-GB" sz="1600" dirty="0" smtClean="0"/>
              <a:t>quality accommodation </a:t>
            </a:r>
            <a:r>
              <a:rPr lang="en-GB" sz="1600" dirty="0"/>
              <a:t>throughout Wales. </a:t>
            </a:r>
            <a:endParaRPr lang="en-GB" sz="1600" dirty="0" smtClean="0"/>
          </a:p>
          <a:p>
            <a:endParaRPr lang="en-GB" sz="1600" dirty="0" smtClean="0"/>
          </a:p>
          <a:p>
            <a:endParaRPr lang="en-GB" sz="1600" dirty="0"/>
          </a:p>
          <a:p>
            <a:r>
              <a:rPr lang="en-GB" sz="1600" dirty="0" smtClean="0"/>
              <a:t>Established since 1985, </a:t>
            </a:r>
            <a:r>
              <a:rPr lang="en-GB" sz="1600" b="1" dirty="0" smtClean="0"/>
              <a:t>Welsh Rarebits Hotels of Distinction </a:t>
            </a:r>
            <a:r>
              <a:rPr lang="en-GB" sz="1600" dirty="0" smtClean="0"/>
              <a:t>is the lead brand in the Collection followed by </a:t>
            </a:r>
            <a:r>
              <a:rPr lang="en-GB" sz="1600" b="1" dirty="0" smtClean="0"/>
              <a:t>The Great Little Places Guide </a:t>
            </a:r>
            <a:r>
              <a:rPr lang="en-GB" sz="1600" dirty="0" smtClean="0"/>
              <a:t>which started 9 years later in 1994. In 2011 we acquired an online platform called </a:t>
            </a:r>
            <a:r>
              <a:rPr lang="en-GB" sz="1600" b="1" dirty="0" smtClean="0"/>
              <a:t>Wales in Style </a:t>
            </a:r>
            <a:r>
              <a:rPr lang="en-GB" sz="1600" dirty="0" smtClean="0"/>
              <a:t>which has recently re-launched under our branding as well as launching our own online Welsh food </a:t>
            </a:r>
            <a:r>
              <a:rPr lang="en-GB" sz="1600" dirty="0"/>
              <a:t>s</a:t>
            </a:r>
            <a:r>
              <a:rPr lang="en-GB" sz="1600" dirty="0" smtClean="0"/>
              <a:t>tore, </a:t>
            </a:r>
            <a:r>
              <a:rPr lang="en-GB" sz="1600" b="1" dirty="0" smtClean="0"/>
              <a:t>Gourmet Wales </a:t>
            </a:r>
            <a:r>
              <a:rPr lang="en-GB" sz="1600" dirty="0" smtClean="0"/>
              <a:t>in late 2012. Completing the brand is </a:t>
            </a:r>
            <a:r>
              <a:rPr lang="en-GB" sz="1600" b="1" dirty="0" smtClean="0"/>
              <a:t>The Rare Hideaways Guide </a:t>
            </a:r>
            <a:r>
              <a:rPr lang="en-GB" sz="1600" dirty="0" smtClean="0"/>
              <a:t>which was launched in 2013.</a:t>
            </a:r>
            <a:endParaRPr lang="en-GB" sz="1600" dirty="0"/>
          </a:p>
          <a:p>
            <a:endParaRPr lang="en-GB" sz="1050" dirty="0" smtClean="0"/>
          </a:p>
          <a:p>
            <a:endParaRPr lang="en-GB" sz="1050" dirty="0" smtClean="0"/>
          </a:p>
          <a:p>
            <a:endParaRPr lang="en-GB" sz="1050" dirty="0"/>
          </a:p>
        </p:txBody>
      </p:sp>
      <p:sp>
        <p:nvSpPr>
          <p:cNvPr id="5" name="TextBox 4"/>
          <p:cNvSpPr txBox="1"/>
          <p:nvPr/>
        </p:nvSpPr>
        <p:spPr>
          <a:xfrm>
            <a:off x="1115616" y="187499"/>
            <a:ext cx="1538626" cy="584775"/>
          </a:xfrm>
          <a:prstGeom prst="rect">
            <a:avLst/>
          </a:prstGeom>
          <a:noFill/>
        </p:spPr>
        <p:txBody>
          <a:bodyPr wrap="none" rtlCol="0">
            <a:spAutoFit/>
          </a:bodyPr>
          <a:lstStyle/>
          <a:p>
            <a:r>
              <a:rPr lang="en-GB" sz="3200" dirty="0" smtClean="0"/>
              <a:t>What is </a:t>
            </a:r>
            <a:endParaRPr lang="en-GB" sz="3200" dirty="0"/>
          </a:p>
        </p:txBody>
      </p:sp>
      <p:sp>
        <p:nvSpPr>
          <p:cNvPr id="6" name="TextBox 5"/>
          <p:cNvSpPr txBox="1"/>
          <p:nvPr/>
        </p:nvSpPr>
        <p:spPr>
          <a:xfrm>
            <a:off x="4211960" y="2256489"/>
            <a:ext cx="864096" cy="707886"/>
          </a:xfrm>
          <a:prstGeom prst="rect">
            <a:avLst/>
          </a:prstGeom>
          <a:noFill/>
        </p:spPr>
        <p:txBody>
          <a:bodyPr wrap="square" rtlCol="0">
            <a:spAutoFit/>
          </a:bodyPr>
          <a:lstStyle/>
          <a:p>
            <a:r>
              <a:rPr lang="en-GB" sz="4000" dirty="0" smtClean="0"/>
              <a:t>?</a:t>
            </a:r>
            <a:endParaRPr lang="en-GB" sz="4000" dirty="0"/>
          </a:p>
        </p:txBody>
      </p:sp>
    </p:spTree>
    <p:extLst>
      <p:ext uri="{BB962C8B-B14F-4D97-AF65-F5344CB8AC3E}">
        <p14:creationId xmlns:p14="http://schemas.microsoft.com/office/powerpoint/2010/main" val="3350014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email">
            <a:extLst>
              <a:ext uri="{28A0092B-C50C-407E-A947-70E740481C1C}">
                <a14:useLocalDpi xmlns:a14="http://schemas.microsoft.com/office/drawing/2010/main"/>
              </a:ext>
            </a:extLst>
          </a:blip>
          <a:srcRect l="20794" t="32953" r="20576" b="24373"/>
          <a:stretch/>
        </p:blipFill>
        <p:spPr>
          <a:xfrm>
            <a:off x="251520" y="404664"/>
            <a:ext cx="1905417" cy="977500"/>
          </a:xfrm>
          <a:prstGeom prst="rect">
            <a:avLst/>
          </a:prstGeom>
        </p:spPr>
      </p:pic>
      <p:sp>
        <p:nvSpPr>
          <p:cNvPr id="2" name="Title 1"/>
          <p:cNvSpPr>
            <a:spLocks noGrp="1"/>
          </p:cNvSpPr>
          <p:nvPr>
            <p:ph type="ctrTitle"/>
          </p:nvPr>
        </p:nvSpPr>
        <p:spPr>
          <a:xfrm>
            <a:off x="1763688" y="1052736"/>
            <a:ext cx="6692280" cy="1470025"/>
          </a:xfrm>
        </p:spPr>
        <p:txBody>
          <a:bodyPr>
            <a:normAutofit fontScale="90000"/>
          </a:bodyPr>
          <a:lstStyle/>
          <a:p>
            <a:r>
              <a:rPr lang="en-GB" sz="2800" dirty="0" smtClean="0"/>
              <a:t/>
            </a:r>
            <a:br>
              <a:rPr lang="en-GB" sz="2800" dirty="0" smtClean="0"/>
            </a:br>
            <a:r>
              <a:rPr lang="en-GB" sz="3600" dirty="0" smtClean="0"/>
              <a:t>Recognised as </a:t>
            </a:r>
            <a:r>
              <a:rPr lang="en-GB" sz="3600" u="sng" dirty="0" smtClean="0"/>
              <a:t>the</a:t>
            </a:r>
            <a:r>
              <a:rPr lang="en-GB" sz="3600" dirty="0" smtClean="0"/>
              <a:t> collection of places to stay in Wales</a:t>
            </a:r>
            <a:r>
              <a:rPr lang="en-GB" dirty="0" smtClean="0"/>
              <a:t/>
            </a:r>
            <a:br>
              <a:rPr lang="en-GB" dirty="0" smtClean="0"/>
            </a:br>
            <a:endParaRPr lang="en-GB" dirty="0"/>
          </a:p>
        </p:txBody>
      </p:sp>
      <p:sp>
        <p:nvSpPr>
          <p:cNvPr id="3" name="Subtitle 2"/>
          <p:cNvSpPr>
            <a:spLocks noGrp="1"/>
          </p:cNvSpPr>
          <p:nvPr>
            <p:ph type="subTitle" idx="1"/>
          </p:nvPr>
        </p:nvSpPr>
        <p:spPr>
          <a:xfrm>
            <a:off x="1619672" y="2348880"/>
            <a:ext cx="7128792" cy="4104456"/>
          </a:xfrm>
        </p:spPr>
        <p:txBody>
          <a:bodyPr>
            <a:noAutofit/>
          </a:bodyPr>
          <a:lstStyle/>
          <a:p>
            <a:r>
              <a:rPr lang="en-GB" sz="1400" dirty="0">
                <a:solidFill>
                  <a:schemeClr val="tx1"/>
                </a:solidFill>
              </a:rPr>
              <a:t>Welsh Rarebits Hotels of Distinction includes Wales’s top country house hotels, historic inns, restaurants with rooms and seaside boltholes. </a:t>
            </a:r>
            <a:endParaRPr lang="en-GB" sz="1400" dirty="0" smtClean="0">
              <a:solidFill>
                <a:schemeClr val="tx1"/>
              </a:solidFill>
            </a:endParaRPr>
          </a:p>
          <a:p>
            <a:endParaRPr lang="en-GB" sz="1400" dirty="0" smtClean="0">
              <a:solidFill>
                <a:schemeClr val="tx1"/>
              </a:solidFill>
            </a:endParaRPr>
          </a:p>
          <a:p>
            <a:r>
              <a:rPr lang="en-GB" sz="1400" dirty="0" smtClean="0">
                <a:solidFill>
                  <a:schemeClr val="tx1"/>
                </a:solidFill>
              </a:rPr>
              <a:t>The </a:t>
            </a:r>
            <a:r>
              <a:rPr lang="en-GB" sz="1400" dirty="0">
                <a:solidFill>
                  <a:schemeClr val="tx1"/>
                </a:solidFill>
              </a:rPr>
              <a:t>Great Little Places Guide represents small, personally run places to stay including farmhouses, B&amp;Bs and Guest-Houses. </a:t>
            </a:r>
            <a:endParaRPr lang="en-GB" sz="1400" dirty="0" smtClean="0">
              <a:solidFill>
                <a:schemeClr val="tx1"/>
              </a:solidFill>
            </a:endParaRPr>
          </a:p>
          <a:p>
            <a:endParaRPr lang="en-GB" sz="1400" dirty="0">
              <a:solidFill>
                <a:schemeClr val="tx1"/>
              </a:solidFill>
            </a:endParaRPr>
          </a:p>
          <a:p>
            <a:r>
              <a:rPr lang="en-GB" sz="1400" dirty="0" smtClean="0">
                <a:solidFill>
                  <a:schemeClr val="tx1"/>
                </a:solidFill>
              </a:rPr>
              <a:t>And </a:t>
            </a:r>
            <a:r>
              <a:rPr lang="en-GB" sz="1400" dirty="0">
                <a:solidFill>
                  <a:schemeClr val="tx1"/>
                </a:solidFill>
              </a:rPr>
              <a:t>our final publication, The Rare Hideaways Guide showcases the finest in self-catering accommodation throughout Wales including cosy cottages, romantic bolt holes and exclusive private rentals</a:t>
            </a:r>
            <a:r>
              <a:rPr lang="en-GB" sz="1400" dirty="0" smtClean="0">
                <a:solidFill>
                  <a:schemeClr val="tx1"/>
                </a:solidFill>
              </a:rPr>
              <a:t>.</a:t>
            </a:r>
          </a:p>
          <a:p>
            <a:endParaRPr lang="en-GB" sz="1400" dirty="0">
              <a:solidFill>
                <a:schemeClr val="tx1"/>
              </a:solidFill>
            </a:endParaRPr>
          </a:p>
          <a:p>
            <a:r>
              <a:rPr lang="en-GB" sz="1400" dirty="0" smtClean="0">
                <a:solidFill>
                  <a:schemeClr val="tx1"/>
                </a:solidFill>
              </a:rPr>
              <a:t>Wales in Style is your ultimate online guide to Wales. The website helps you plan your visit to Wales by linking accommodation, food &amp; drink, things to do and what’s on all listed together at a click of a button. This service is complimented by a retail area for all your Welsh gifts and a tours section where you can build your own trip or select one of our tailor made tours.</a:t>
            </a:r>
          </a:p>
          <a:p>
            <a:endParaRPr lang="en-GB" sz="1400" dirty="0">
              <a:solidFill>
                <a:schemeClr val="tx1"/>
              </a:solidFill>
            </a:endParaRPr>
          </a:p>
          <a:p>
            <a:r>
              <a:rPr lang="en-GB" sz="1400" dirty="0" smtClean="0">
                <a:solidFill>
                  <a:schemeClr val="tx1"/>
                </a:solidFill>
              </a:rPr>
              <a:t>Gourmet Wales is our online Welsh food store selling home grown produce from our well-known brands down to our local artisan producers in Wales.</a:t>
            </a:r>
            <a:endParaRPr lang="en-GB" sz="1400" dirty="0">
              <a:solidFill>
                <a:schemeClr val="tx1"/>
              </a:solidFill>
            </a:endParaRPr>
          </a:p>
          <a:p>
            <a:endParaRPr lang="en-GB" sz="1400" dirty="0"/>
          </a:p>
        </p:txBody>
      </p:sp>
      <p:sp>
        <p:nvSpPr>
          <p:cNvPr id="5" name="Title 3"/>
          <p:cNvSpPr txBox="1">
            <a:spLocks/>
          </p:cNvSpPr>
          <p:nvPr/>
        </p:nvSpPr>
        <p:spPr>
          <a:xfrm>
            <a:off x="166971" y="116632"/>
            <a:ext cx="539883" cy="391549"/>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1500" dirty="0" smtClean="0"/>
              <a:t>The</a:t>
            </a:r>
            <a:endParaRPr lang="en-GB" sz="1500" dirty="0"/>
          </a:p>
        </p:txBody>
      </p:sp>
      <p:pic>
        <p:nvPicPr>
          <p:cNvPr id="6" name="Picture 5"/>
          <p:cNvPicPr>
            <a:picLocks noChangeAspect="1"/>
          </p:cNvPicPr>
          <p:nvPr/>
        </p:nvPicPr>
        <p:blipFill rotWithShape="1">
          <a:blip r:embed="rId3" cstate="email">
            <a:extLst>
              <a:ext uri="{28A0092B-C50C-407E-A947-70E740481C1C}">
                <a14:useLocalDpi xmlns:a14="http://schemas.microsoft.com/office/drawing/2010/main"/>
              </a:ext>
            </a:extLst>
          </a:blip>
          <a:srcRect l="25315" t="36208" r="26847" b="19837"/>
          <a:stretch/>
        </p:blipFill>
        <p:spPr>
          <a:xfrm>
            <a:off x="402292" y="2204864"/>
            <a:ext cx="997468" cy="648072"/>
          </a:xfrm>
          <a:prstGeom prst="rect">
            <a:avLst/>
          </a:prstGeom>
        </p:spPr>
      </p:pic>
      <p:pic>
        <p:nvPicPr>
          <p:cNvPr id="7" name="Picture 6"/>
          <p:cNvPicPr>
            <a:picLocks noChangeAspect="1"/>
          </p:cNvPicPr>
          <p:nvPr/>
        </p:nvPicPr>
        <p:blipFill rotWithShape="1">
          <a:blip r:embed="rId4" cstate="email">
            <a:extLst>
              <a:ext uri="{28A0092B-C50C-407E-A947-70E740481C1C}">
                <a14:useLocalDpi xmlns:a14="http://schemas.microsoft.com/office/drawing/2010/main"/>
              </a:ext>
            </a:extLst>
          </a:blip>
          <a:srcRect l="21556" t="30171" r="22210" b="26058"/>
          <a:stretch/>
        </p:blipFill>
        <p:spPr>
          <a:xfrm>
            <a:off x="385040" y="3068960"/>
            <a:ext cx="997747" cy="547406"/>
          </a:xfrm>
          <a:prstGeom prst="rect">
            <a:avLst/>
          </a:prstGeom>
        </p:spPr>
      </p:pic>
      <p:pic>
        <p:nvPicPr>
          <p:cNvPr id="8" name="Picture 7"/>
          <p:cNvPicPr>
            <a:picLocks noChangeAspect="1"/>
          </p:cNvPicPr>
          <p:nvPr/>
        </p:nvPicPr>
        <p:blipFill rotWithShape="1">
          <a:blip r:embed="rId5" cstate="email">
            <a:extLst>
              <a:ext uri="{28A0092B-C50C-407E-A947-70E740481C1C}">
                <a14:useLocalDpi xmlns:a14="http://schemas.microsoft.com/office/drawing/2010/main"/>
              </a:ext>
            </a:extLst>
          </a:blip>
          <a:srcRect l="21350" t="28638" r="25054" b="27084"/>
          <a:stretch/>
        </p:blipFill>
        <p:spPr>
          <a:xfrm>
            <a:off x="402292" y="3748679"/>
            <a:ext cx="989121" cy="576064"/>
          </a:xfrm>
          <a:prstGeom prst="rect">
            <a:avLst/>
          </a:prstGeom>
        </p:spPr>
      </p:pic>
      <p:pic>
        <p:nvPicPr>
          <p:cNvPr id="9" name="Picture 8"/>
          <p:cNvPicPr>
            <a:picLocks noChangeAspect="1"/>
          </p:cNvPicPr>
          <p:nvPr/>
        </p:nvPicPr>
        <p:blipFill rotWithShape="1">
          <a:blip r:embed="rId6" cstate="email">
            <a:extLst>
              <a:ext uri="{28A0092B-C50C-407E-A947-70E740481C1C}">
                <a14:useLocalDpi xmlns:a14="http://schemas.microsoft.com/office/drawing/2010/main"/>
              </a:ext>
            </a:extLst>
          </a:blip>
          <a:srcRect l="25807" t="24281" r="25910" b="43304"/>
          <a:stretch/>
        </p:blipFill>
        <p:spPr>
          <a:xfrm>
            <a:off x="342540" y="4797152"/>
            <a:ext cx="1018736" cy="482075"/>
          </a:xfrm>
          <a:prstGeom prst="rect">
            <a:avLst/>
          </a:prstGeom>
        </p:spPr>
      </p:pic>
      <p:pic>
        <p:nvPicPr>
          <p:cNvPr id="10" name="Picture 9"/>
          <p:cNvPicPr>
            <a:picLocks noChangeAspect="1"/>
          </p:cNvPicPr>
          <p:nvPr/>
        </p:nvPicPr>
        <p:blipFill rotWithShape="1">
          <a:blip r:embed="rId7" cstate="email">
            <a:extLst>
              <a:ext uri="{28A0092B-C50C-407E-A947-70E740481C1C}">
                <a14:useLocalDpi xmlns:a14="http://schemas.microsoft.com/office/drawing/2010/main"/>
              </a:ext>
            </a:extLst>
          </a:blip>
          <a:srcRect b="36832"/>
          <a:stretch/>
        </p:blipFill>
        <p:spPr>
          <a:xfrm>
            <a:off x="411349" y="5877272"/>
            <a:ext cx="976236" cy="417742"/>
          </a:xfrm>
          <a:prstGeom prst="rect">
            <a:avLst/>
          </a:prstGeom>
        </p:spPr>
      </p:pic>
    </p:spTree>
    <p:extLst>
      <p:ext uri="{BB962C8B-B14F-4D97-AF65-F5344CB8AC3E}">
        <p14:creationId xmlns:p14="http://schemas.microsoft.com/office/powerpoint/2010/main" val="661970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cstate="email">
            <a:extLst>
              <a:ext uri="{28A0092B-C50C-407E-A947-70E740481C1C}">
                <a14:useLocalDpi xmlns:a14="http://schemas.microsoft.com/office/drawing/2010/main"/>
              </a:ext>
            </a:extLst>
          </a:blip>
          <a:srcRect l="20794" t="32953" r="20576" b="24373"/>
          <a:stretch/>
        </p:blipFill>
        <p:spPr>
          <a:xfrm>
            <a:off x="2483767" y="620688"/>
            <a:ext cx="4431957" cy="2273644"/>
          </a:xfrm>
          <a:prstGeom prst="rect">
            <a:avLst/>
          </a:prstGeom>
        </p:spPr>
      </p:pic>
      <p:sp>
        <p:nvSpPr>
          <p:cNvPr id="4" name="Title 3"/>
          <p:cNvSpPr>
            <a:spLocks noGrp="1"/>
          </p:cNvSpPr>
          <p:nvPr>
            <p:ph type="ctrTitle"/>
          </p:nvPr>
        </p:nvSpPr>
        <p:spPr>
          <a:xfrm>
            <a:off x="2339752" y="0"/>
            <a:ext cx="1008112" cy="1008112"/>
          </a:xfrm>
        </p:spPr>
        <p:txBody>
          <a:bodyPr>
            <a:normAutofit/>
          </a:bodyPr>
          <a:lstStyle/>
          <a:p>
            <a:r>
              <a:rPr lang="en-GB" sz="3200" dirty="0" smtClean="0"/>
              <a:t>The</a:t>
            </a:r>
            <a:endParaRPr lang="en-GB" sz="3200" dirty="0"/>
          </a:p>
        </p:txBody>
      </p:sp>
      <p:sp>
        <p:nvSpPr>
          <p:cNvPr id="5" name="Subtitle 4"/>
          <p:cNvSpPr>
            <a:spLocks noGrp="1"/>
          </p:cNvSpPr>
          <p:nvPr>
            <p:ph type="subTitle" idx="1"/>
          </p:nvPr>
        </p:nvSpPr>
        <p:spPr>
          <a:xfrm>
            <a:off x="395536" y="3068960"/>
            <a:ext cx="8424936" cy="3384376"/>
          </a:xfrm>
        </p:spPr>
        <p:txBody>
          <a:bodyPr>
            <a:normAutofit fontScale="25000" lnSpcReduction="20000"/>
          </a:bodyPr>
          <a:lstStyle/>
          <a:p>
            <a:pPr algn="l"/>
            <a:r>
              <a:rPr lang="en-GB" sz="6400" dirty="0">
                <a:solidFill>
                  <a:schemeClr val="tx1"/>
                </a:solidFill>
              </a:rPr>
              <a:t>The Welsh Rarebits Collection is no ordinary hotel scheme. The collection is built on the basis of quality and personal service, attention to detail and hands-on hosts who really care which is why our members are all by invitation only. </a:t>
            </a:r>
            <a:endParaRPr lang="en-GB" sz="6400" dirty="0" smtClean="0">
              <a:solidFill>
                <a:schemeClr val="tx1"/>
              </a:solidFill>
            </a:endParaRPr>
          </a:p>
          <a:p>
            <a:pPr algn="l"/>
            <a:endParaRPr lang="en-GB" sz="6400" dirty="0">
              <a:solidFill>
                <a:schemeClr val="tx1"/>
              </a:solidFill>
            </a:endParaRPr>
          </a:p>
          <a:p>
            <a:pPr algn="l"/>
            <a:r>
              <a:rPr lang="en-GB" sz="6400" dirty="0">
                <a:solidFill>
                  <a:schemeClr val="tx1"/>
                </a:solidFill>
              </a:rPr>
              <a:t>Although the collection is full of variety and choice, certain common factors apply. Quality and high standards are two Welsh Rarebits hallmarks along with the art of ‘Croeso’ – translated to a very warm Welsh Welcome! These are the characteristics that always separate the best from the rest along with attention to detail, genuine hospitality and value for money.</a:t>
            </a:r>
          </a:p>
          <a:p>
            <a:r>
              <a:rPr lang="en-GB" sz="6400" dirty="0">
                <a:solidFill>
                  <a:schemeClr val="tx1"/>
                </a:solidFill>
              </a:rPr>
              <a:t> </a:t>
            </a:r>
          </a:p>
          <a:p>
            <a:r>
              <a:rPr lang="en-GB" sz="6400" dirty="0">
                <a:solidFill>
                  <a:schemeClr val="tx1"/>
                </a:solidFill>
              </a:rPr>
              <a:t> </a:t>
            </a:r>
            <a:r>
              <a:rPr lang="en-GB" sz="6400" dirty="0" smtClean="0">
                <a:solidFill>
                  <a:schemeClr val="tx1"/>
                </a:solidFill>
              </a:rPr>
              <a:t>What </a:t>
            </a:r>
            <a:r>
              <a:rPr lang="en-GB" sz="6400" dirty="0">
                <a:solidFill>
                  <a:schemeClr val="tx1"/>
                </a:solidFill>
              </a:rPr>
              <a:t>we look for…</a:t>
            </a:r>
          </a:p>
          <a:p>
            <a:endParaRPr lang="en-GB" sz="4000" dirty="0">
              <a:solidFill>
                <a:schemeClr val="tx1"/>
              </a:solidFill>
            </a:endParaRPr>
          </a:p>
          <a:p>
            <a:r>
              <a:rPr lang="en-GB" sz="6400" dirty="0">
                <a:solidFill>
                  <a:schemeClr val="tx1"/>
                </a:solidFill>
              </a:rPr>
              <a:t>Independently owned and operated properties</a:t>
            </a:r>
          </a:p>
          <a:p>
            <a:r>
              <a:rPr lang="en-GB" sz="6400" dirty="0">
                <a:solidFill>
                  <a:schemeClr val="tx1"/>
                </a:solidFill>
              </a:rPr>
              <a:t>Warm, friendly and inviting hosts</a:t>
            </a:r>
          </a:p>
          <a:p>
            <a:r>
              <a:rPr lang="en-GB" sz="6400" dirty="0">
                <a:solidFill>
                  <a:schemeClr val="tx1"/>
                </a:solidFill>
              </a:rPr>
              <a:t>Uncompromising standards and quality</a:t>
            </a:r>
          </a:p>
          <a:p>
            <a:r>
              <a:rPr lang="en-GB" sz="6400" dirty="0">
                <a:solidFill>
                  <a:schemeClr val="tx1"/>
                </a:solidFill>
              </a:rPr>
              <a:t>Members who like to get involved and communicate with us</a:t>
            </a:r>
          </a:p>
          <a:p>
            <a:r>
              <a:rPr lang="en-GB" sz="6400" dirty="0">
                <a:solidFill>
                  <a:schemeClr val="tx1"/>
                </a:solidFill>
              </a:rPr>
              <a:t>Passion and commitment</a:t>
            </a:r>
          </a:p>
          <a:p>
            <a:endParaRPr lang="en-GB" dirty="0"/>
          </a:p>
        </p:txBody>
      </p:sp>
    </p:spTree>
    <p:extLst>
      <p:ext uri="{BB962C8B-B14F-4D97-AF65-F5344CB8AC3E}">
        <p14:creationId xmlns:p14="http://schemas.microsoft.com/office/powerpoint/2010/main" val="2939580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print">
            <a:extLst>
              <a:ext uri="{28A0092B-C50C-407E-A947-70E740481C1C}">
                <a14:useLocalDpi xmlns:a14="http://schemas.microsoft.com/office/drawing/2010/main" val="0"/>
              </a:ext>
            </a:extLst>
          </a:blip>
          <a:srcRect l="8740" t="2" r="7496" b="-39"/>
          <a:stretch/>
        </p:blipFill>
        <p:spPr>
          <a:xfrm>
            <a:off x="6335158" y="116632"/>
            <a:ext cx="2608028" cy="1898920"/>
          </a:xfrm>
          <a:prstGeom prst="rect">
            <a:avLst/>
          </a:prstGeom>
        </p:spPr>
      </p:pic>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4744" y="1556792"/>
            <a:ext cx="2592288" cy="2203578"/>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958169" y="4502624"/>
            <a:ext cx="3097054" cy="2077770"/>
          </a:xfrm>
          <a:prstGeom prst="rect">
            <a:avLst/>
          </a:prstGeom>
        </p:spPr>
      </p:pic>
      <p:pic>
        <p:nvPicPr>
          <p:cNvPr id="5" name="Picture 4"/>
          <p:cNvPicPr>
            <a:picLocks noChangeAspect="1"/>
          </p:cNvPicPr>
          <p:nvPr/>
        </p:nvPicPr>
        <p:blipFill rotWithShape="1">
          <a:blip r:embed="rId5" cstate="print">
            <a:extLst>
              <a:ext uri="{28A0092B-C50C-407E-A947-70E740481C1C}">
                <a14:useLocalDpi xmlns:a14="http://schemas.microsoft.com/office/drawing/2010/main" val="0"/>
              </a:ext>
            </a:extLst>
          </a:blip>
          <a:srcRect l="21877" r="7799" b="14271"/>
          <a:stretch/>
        </p:blipFill>
        <p:spPr>
          <a:xfrm>
            <a:off x="2958169" y="2130828"/>
            <a:ext cx="2711395" cy="2203577"/>
          </a:xfrm>
          <a:prstGeom prst="rect">
            <a:avLst/>
          </a:prstGeom>
        </p:spPr>
      </p:pic>
      <p:pic>
        <p:nvPicPr>
          <p:cNvPr id="6" name="Picture 5"/>
          <p:cNvPicPr>
            <a:picLocks noChangeAspect="1"/>
          </p:cNvPicPr>
          <p:nvPr/>
        </p:nvPicPr>
        <p:blipFill rotWithShape="1">
          <a:blip r:embed="rId6">
            <a:extLst>
              <a:ext uri="{28A0092B-C50C-407E-A947-70E740481C1C}">
                <a14:useLocalDpi xmlns:a14="http://schemas.microsoft.com/office/drawing/2010/main" val="0"/>
              </a:ext>
            </a:extLst>
          </a:blip>
          <a:srcRect l="11514" r="9125" b="30771"/>
          <a:stretch/>
        </p:blipFill>
        <p:spPr>
          <a:xfrm>
            <a:off x="2958169" y="116632"/>
            <a:ext cx="3260035" cy="1898920"/>
          </a:xfrm>
          <a:prstGeom prst="rect">
            <a:avLst/>
          </a:prstGeom>
        </p:spPr>
      </p:pic>
      <p:pic>
        <p:nvPicPr>
          <p:cNvPr id="8" name="Picture 7"/>
          <p:cNvPicPr>
            <a:picLocks noChangeAspect="1"/>
          </p:cNvPicPr>
          <p:nvPr/>
        </p:nvPicPr>
        <p:blipFill rotWithShape="1">
          <a:blip r:embed="rId7" cstate="print">
            <a:extLst>
              <a:ext uri="{28A0092B-C50C-407E-A947-70E740481C1C}">
                <a14:useLocalDpi xmlns:a14="http://schemas.microsoft.com/office/drawing/2010/main" val="0"/>
              </a:ext>
            </a:extLst>
          </a:blip>
          <a:srcRect l="14451"/>
          <a:stretch/>
        </p:blipFill>
        <p:spPr>
          <a:xfrm>
            <a:off x="5796136" y="2154884"/>
            <a:ext cx="3130092" cy="2203577"/>
          </a:xfrm>
          <a:prstGeom prst="rect">
            <a:avLst/>
          </a:prstGeom>
        </p:spPr>
      </p:pic>
      <p:pic>
        <p:nvPicPr>
          <p:cNvPr id="9" name="Picture 8"/>
          <p:cNvPicPr>
            <a:picLocks noChangeAspect="1"/>
          </p:cNvPicPr>
          <p:nvPr/>
        </p:nvPicPr>
        <p:blipFill rotWithShape="1">
          <a:blip r:embed="rId8" cstate="print">
            <a:extLst>
              <a:ext uri="{28A0092B-C50C-407E-A947-70E740481C1C}">
                <a14:useLocalDpi xmlns:a14="http://schemas.microsoft.com/office/drawing/2010/main" val="0"/>
              </a:ext>
            </a:extLst>
          </a:blip>
          <a:srcRect t="15082" b="-499"/>
          <a:stretch/>
        </p:blipFill>
        <p:spPr>
          <a:xfrm>
            <a:off x="244744" y="3861048"/>
            <a:ext cx="2579226" cy="2719346"/>
          </a:xfrm>
          <a:prstGeom prst="rect">
            <a:avLst/>
          </a:prstGeom>
        </p:spPr>
      </p:pic>
      <p:pic>
        <p:nvPicPr>
          <p:cNvPr id="10" name="Picture 9"/>
          <p:cNvPicPr>
            <a:picLocks noChangeAspect="1"/>
          </p:cNvPicPr>
          <p:nvPr/>
        </p:nvPicPr>
        <p:blipFill rotWithShape="1">
          <a:blip r:embed="rId9" cstate="email">
            <a:extLst>
              <a:ext uri="{28A0092B-C50C-407E-A947-70E740481C1C}">
                <a14:useLocalDpi xmlns:a14="http://schemas.microsoft.com/office/drawing/2010/main"/>
              </a:ext>
            </a:extLst>
          </a:blip>
          <a:srcRect l="20794" t="32953" r="20576" b="24373"/>
          <a:stretch/>
        </p:blipFill>
        <p:spPr>
          <a:xfrm>
            <a:off x="251520" y="404664"/>
            <a:ext cx="1905417" cy="977500"/>
          </a:xfrm>
          <a:prstGeom prst="rect">
            <a:avLst/>
          </a:prstGeom>
        </p:spPr>
      </p:pic>
      <p:sp>
        <p:nvSpPr>
          <p:cNvPr id="11" name="Title 3"/>
          <p:cNvSpPr txBox="1">
            <a:spLocks/>
          </p:cNvSpPr>
          <p:nvPr/>
        </p:nvSpPr>
        <p:spPr>
          <a:xfrm>
            <a:off x="166971" y="116632"/>
            <a:ext cx="539883" cy="391549"/>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1500" dirty="0" smtClean="0"/>
              <a:t>The</a:t>
            </a:r>
            <a:endParaRPr lang="en-GB" sz="1500" dirty="0"/>
          </a:p>
        </p:txBody>
      </p:sp>
      <p:pic>
        <p:nvPicPr>
          <p:cNvPr id="12" name="Picture 11"/>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6218204" y="4502624"/>
            <a:ext cx="2704176" cy="2077770"/>
          </a:xfrm>
          <a:prstGeom prst="rect">
            <a:avLst/>
          </a:prstGeom>
        </p:spPr>
      </p:pic>
    </p:spTree>
    <p:extLst>
      <p:ext uri="{BB962C8B-B14F-4D97-AF65-F5344CB8AC3E}">
        <p14:creationId xmlns:p14="http://schemas.microsoft.com/office/powerpoint/2010/main" val="314484962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780928"/>
            <a:ext cx="8229600" cy="1143000"/>
          </a:xfrm>
        </p:spPr>
        <p:txBody>
          <a:bodyPr>
            <a:normAutofit fontScale="90000"/>
          </a:bodyPr>
          <a:lstStyle/>
          <a:p>
            <a:r>
              <a:rPr lang="en-GB" dirty="0" smtClean="0"/>
              <a:t>What do we do for our members in terms of marketing?</a:t>
            </a:r>
            <a:endParaRPr lang="en-GB" dirty="0"/>
          </a:p>
        </p:txBody>
      </p:sp>
      <p:pic>
        <p:nvPicPr>
          <p:cNvPr id="3" name="Picture 2"/>
          <p:cNvPicPr>
            <a:picLocks noChangeAspect="1"/>
          </p:cNvPicPr>
          <p:nvPr/>
        </p:nvPicPr>
        <p:blipFill rotWithShape="1">
          <a:blip r:embed="rId2" cstate="email">
            <a:extLst>
              <a:ext uri="{28A0092B-C50C-407E-A947-70E740481C1C}">
                <a14:useLocalDpi xmlns:a14="http://schemas.microsoft.com/office/drawing/2010/main"/>
              </a:ext>
            </a:extLst>
          </a:blip>
          <a:srcRect l="20794" t="32953" r="20576" b="24373"/>
          <a:stretch/>
        </p:blipFill>
        <p:spPr>
          <a:xfrm>
            <a:off x="7342802" y="5815480"/>
            <a:ext cx="1440160" cy="738818"/>
          </a:xfrm>
          <a:prstGeom prst="rect">
            <a:avLst/>
          </a:prstGeom>
        </p:spPr>
      </p:pic>
      <p:sp>
        <p:nvSpPr>
          <p:cNvPr id="4" name="Title 3"/>
          <p:cNvSpPr txBox="1">
            <a:spLocks/>
          </p:cNvSpPr>
          <p:nvPr/>
        </p:nvSpPr>
        <p:spPr>
          <a:xfrm>
            <a:off x="7285951" y="5549839"/>
            <a:ext cx="455739" cy="386916"/>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1200" dirty="0" smtClean="0"/>
              <a:t>The</a:t>
            </a:r>
            <a:endParaRPr lang="en-GB" sz="1200" dirty="0"/>
          </a:p>
        </p:txBody>
      </p:sp>
    </p:spTree>
    <p:extLst>
      <p:ext uri="{BB962C8B-B14F-4D97-AF65-F5344CB8AC3E}">
        <p14:creationId xmlns:p14="http://schemas.microsoft.com/office/powerpoint/2010/main" val="57992405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email">
            <a:extLst>
              <a:ext uri="{28A0092B-C50C-407E-A947-70E740481C1C}">
                <a14:useLocalDpi xmlns:a14="http://schemas.microsoft.com/office/drawing/2010/main"/>
              </a:ext>
            </a:extLst>
          </a:blip>
          <a:srcRect l="25315" t="36208" r="26847" b="19837"/>
          <a:stretch/>
        </p:blipFill>
        <p:spPr>
          <a:xfrm>
            <a:off x="3343519" y="445314"/>
            <a:ext cx="2780119" cy="1806292"/>
          </a:xfrm>
          <a:prstGeom prst="rect">
            <a:avLst/>
          </a:prstGeom>
        </p:spPr>
      </p:pic>
      <p:pic>
        <p:nvPicPr>
          <p:cNvPr id="8" name="Picture 7"/>
          <p:cNvPicPr>
            <a:picLocks/>
          </p:cNvPicPr>
          <p:nvPr/>
        </p:nvPicPr>
        <p:blipFill rotWithShape="1">
          <a:blip r:embed="rId3" cstate="print">
            <a:extLst>
              <a:ext uri="{28A0092B-C50C-407E-A947-70E740481C1C}">
                <a14:useLocalDpi xmlns:a14="http://schemas.microsoft.com/office/drawing/2010/main"/>
              </a:ext>
            </a:extLst>
          </a:blip>
          <a:stretch/>
        </p:blipFill>
        <p:spPr bwMode="auto">
          <a:xfrm>
            <a:off x="2843808" y="2378303"/>
            <a:ext cx="3677163" cy="3829585"/>
          </a:xfrm>
          <a:prstGeom prst="rect">
            <a:avLst/>
          </a:prstGeom>
          <a:ln>
            <a:noFill/>
          </a:ln>
          <a:extLst>
            <a:ext uri="{53640926-AAD7-44D8-BBD7-CCE9431645EC}">
              <a14:shadowObscured xmlns:a14="http://schemas.microsoft.com/office/drawing/2010/main"/>
            </a:ext>
          </a:extLst>
        </p:spPr>
      </p:pic>
      <p:sp>
        <p:nvSpPr>
          <p:cNvPr id="7" name="TextBox 6"/>
          <p:cNvSpPr txBox="1"/>
          <p:nvPr/>
        </p:nvSpPr>
        <p:spPr>
          <a:xfrm>
            <a:off x="2506730" y="6207888"/>
            <a:ext cx="4536503" cy="584775"/>
          </a:xfrm>
          <a:prstGeom prst="rect">
            <a:avLst/>
          </a:prstGeom>
          <a:noFill/>
        </p:spPr>
        <p:txBody>
          <a:bodyPr wrap="square" rtlCol="0">
            <a:spAutoFit/>
          </a:bodyPr>
          <a:lstStyle/>
          <a:p>
            <a:pPr algn="ctr"/>
            <a:r>
              <a:rPr lang="en-GB" sz="1600" dirty="0" smtClean="0"/>
              <a:t> *Dedicated hotel listing on </a:t>
            </a:r>
            <a:r>
              <a:rPr lang="en-GB" sz="1600" dirty="0" smtClean="0">
                <a:hlinkClick r:id="rId4"/>
              </a:rPr>
              <a:t>www.rarebits.co.uk</a:t>
            </a:r>
            <a:endParaRPr lang="en-GB" sz="1600" dirty="0" smtClean="0"/>
          </a:p>
          <a:p>
            <a:pPr algn="ctr"/>
            <a:r>
              <a:rPr lang="en-GB" sz="1600" dirty="0"/>
              <a:t>w</a:t>
            </a:r>
            <a:r>
              <a:rPr lang="en-GB" sz="1600" dirty="0" smtClean="0"/>
              <a:t>hich attracts 200,000 unique visitors per year</a:t>
            </a:r>
            <a:endParaRPr lang="en-GB" sz="1600" dirty="0"/>
          </a:p>
        </p:txBody>
      </p:sp>
      <p:sp>
        <p:nvSpPr>
          <p:cNvPr id="10" name="TextBox 9"/>
          <p:cNvSpPr txBox="1"/>
          <p:nvPr/>
        </p:nvSpPr>
        <p:spPr>
          <a:xfrm>
            <a:off x="6725368" y="2708920"/>
            <a:ext cx="2160239" cy="584775"/>
          </a:xfrm>
          <a:prstGeom prst="rect">
            <a:avLst/>
          </a:prstGeom>
          <a:noFill/>
        </p:spPr>
        <p:txBody>
          <a:bodyPr wrap="square" rtlCol="0">
            <a:spAutoFit/>
          </a:bodyPr>
          <a:lstStyle/>
          <a:p>
            <a:pPr algn="ctr"/>
            <a:r>
              <a:rPr lang="en-GB" sz="1600" dirty="0" smtClean="0"/>
              <a:t>*Full page </a:t>
            </a:r>
            <a:r>
              <a:rPr lang="en-GB" sz="1600" dirty="0" smtClean="0"/>
              <a:t>brochure </a:t>
            </a:r>
            <a:r>
              <a:rPr lang="en-GB" sz="1600" dirty="0" smtClean="0"/>
              <a:t>listing</a:t>
            </a:r>
            <a:endParaRPr lang="en-GB" sz="1600" dirty="0"/>
          </a:p>
        </p:txBody>
      </p:sp>
      <p:pic>
        <p:nvPicPr>
          <p:cNvPr id="13" name="Picture 12"/>
          <p:cNvPicPr/>
          <p:nvPr/>
        </p:nvPicPr>
        <p:blipFill rotWithShape="1">
          <a:blip r:embed="rId5" cstate="print">
            <a:extLst>
              <a:ext uri="{28A0092B-C50C-407E-A947-70E740481C1C}">
                <a14:useLocalDpi xmlns:a14="http://schemas.microsoft.com/office/drawing/2010/main"/>
              </a:ext>
            </a:extLst>
          </a:blip>
          <a:srcRect/>
          <a:stretch/>
        </p:blipFill>
        <p:spPr bwMode="auto">
          <a:xfrm>
            <a:off x="281232" y="584133"/>
            <a:ext cx="2095242" cy="2986250"/>
          </a:xfrm>
          <a:prstGeom prst="rect">
            <a:avLst/>
          </a:prstGeom>
          <a:ln>
            <a:noFill/>
          </a:ln>
          <a:extLst>
            <a:ext uri="{53640926-AAD7-44D8-BBD7-CCE9431645EC}">
              <a14:shadowObscured xmlns:a14="http://schemas.microsoft.com/office/drawing/2010/main"/>
            </a:ext>
          </a:extLst>
        </p:spPr>
      </p:pic>
      <p:sp>
        <p:nvSpPr>
          <p:cNvPr id="18" name="TextBox 17"/>
          <p:cNvSpPr txBox="1"/>
          <p:nvPr/>
        </p:nvSpPr>
        <p:spPr>
          <a:xfrm>
            <a:off x="107504" y="3717032"/>
            <a:ext cx="2592288" cy="1323439"/>
          </a:xfrm>
          <a:prstGeom prst="rect">
            <a:avLst/>
          </a:prstGeom>
          <a:noFill/>
        </p:spPr>
        <p:txBody>
          <a:bodyPr wrap="square" rtlCol="0">
            <a:spAutoFit/>
          </a:bodyPr>
          <a:lstStyle/>
          <a:p>
            <a:pPr algn="ctr"/>
            <a:r>
              <a:rPr lang="en-GB" sz="1600" dirty="0" smtClean="0"/>
              <a:t>*Part of a collection of 46 hotels including country houses, historic inns, restaurant with rooms and resort hotels with spas</a:t>
            </a:r>
            <a:endParaRPr lang="en-GB" sz="1600" dirty="0"/>
          </a:p>
        </p:txBody>
      </p:sp>
      <p:sp>
        <p:nvSpPr>
          <p:cNvPr id="19" name="TextBox 18"/>
          <p:cNvSpPr txBox="1"/>
          <p:nvPr/>
        </p:nvSpPr>
        <p:spPr>
          <a:xfrm>
            <a:off x="6372200" y="3501008"/>
            <a:ext cx="2734171" cy="584775"/>
          </a:xfrm>
          <a:prstGeom prst="rect">
            <a:avLst/>
          </a:prstGeom>
          <a:noFill/>
        </p:spPr>
        <p:txBody>
          <a:bodyPr wrap="square" rtlCol="0">
            <a:spAutoFit/>
          </a:bodyPr>
          <a:lstStyle/>
          <a:p>
            <a:pPr algn="ctr"/>
            <a:r>
              <a:rPr lang="en-GB" sz="1600" dirty="0" smtClean="0"/>
              <a:t>* Sole and joint e-shots about their property to our database</a:t>
            </a:r>
            <a:endParaRPr lang="en-GB" sz="1600" dirty="0"/>
          </a:p>
        </p:txBody>
      </p:sp>
      <p:sp>
        <p:nvSpPr>
          <p:cNvPr id="20" name="TextBox 19"/>
          <p:cNvSpPr txBox="1"/>
          <p:nvPr/>
        </p:nvSpPr>
        <p:spPr>
          <a:xfrm>
            <a:off x="6607234" y="4298629"/>
            <a:ext cx="2278373" cy="830997"/>
          </a:xfrm>
          <a:prstGeom prst="rect">
            <a:avLst/>
          </a:prstGeom>
          <a:noFill/>
        </p:spPr>
        <p:txBody>
          <a:bodyPr wrap="square" rtlCol="0">
            <a:spAutoFit/>
          </a:bodyPr>
          <a:lstStyle/>
          <a:p>
            <a:pPr algn="ctr"/>
            <a:r>
              <a:rPr lang="en-GB" sz="1600" dirty="0" smtClean="0"/>
              <a:t>*A % of £150,000 worth of gift voucher sales per year spent at their hotel</a:t>
            </a:r>
            <a:endParaRPr lang="en-GB" sz="1600" dirty="0"/>
          </a:p>
        </p:txBody>
      </p:sp>
      <p:sp>
        <p:nvSpPr>
          <p:cNvPr id="21" name="TextBox 20"/>
          <p:cNvSpPr txBox="1"/>
          <p:nvPr/>
        </p:nvSpPr>
        <p:spPr>
          <a:xfrm>
            <a:off x="6278057" y="5253780"/>
            <a:ext cx="2865943" cy="1077218"/>
          </a:xfrm>
          <a:prstGeom prst="rect">
            <a:avLst/>
          </a:prstGeom>
          <a:noFill/>
        </p:spPr>
        <p:txBody>
          <a:bodyPr wrap="square" rtlCol="0">
            <a:spAutoFit/>
          </a:bodyPr>
          <a:lstStyle/>
          <a:p>
            <a:pPr algn="ctr"/>
            <a:r>
              <a:rPr lang="en-GB" sz="1600" dirty="0" smtClean="0"/>
              <a:t>*A % of £250,000 worth of B&amp;B business secured from overseas tour operators, booked via the Rarebits office </a:t>
            </a:r>
            <a:endParaRPr lang="en-GB" sz="1600" dirty="0"/>
          </a:p>
        </p:txBody>
      </p:sp>
      <p:pic>
        <p:nvPicPr>
          <p:cNvPr id="22" name="Picture 21"/>
          <p:cNvPicPr/>
          <p:nvPr/>
        </p:nvPicPr>
        <p:blipFill rotWithShape="1">
          <a:blip r:embed="rId6"/>
          <a:srcRect l="48891" t="11308" r="18057" b="2882"/>
          <a:stretch/>
        </p:blipFill>
        <p:spPr bwMode="auto">
          <a:xfrm>
            <a:off x="7020272" y="260648"/>
            <a:ext cx="1584176" cy="2232248"/>
          </a:xfrm>
          <a:prstGeom prst="rect">
            <a:avLst/>
          </a:prstGeom>
          <a:ln>
            <a:noFill/>
          </a:ln>
          <a:extLst>
            <a:ext uri="{53640926-AAD7-44D8-BBD7-CCE9431645EC}">
              <a14:shadowObscured xmlns:a14="http://schemas.microsoft.com/office/drawing/2010/main"/>
            </a:ext>
          </a:extLst>
        </p:spPr>
      </p:pic>
      <p:sp>
        <p:nvSpPr>
          <p:cNvPr id="9" name="TextBox 8"/>
          <p:cNvSpPr txBox="1"/>
          <p:nvPr/>
        </p:nvSpPr>
        <p:spPr>
          <a:xfrm>
            <a:off x="179512" y="75982"/>
            <a:ext cx="4644413" cy="369332"/>
          </a:xfrm>
          <a:prstGeom prst="rect">
            <a:avLst/>
          </a:prstGeom>
          <a:noFill/>
        </p:spPr>
        <p:txBody>
          <a:bodyPr wrap="none" rtlCol="0">
            <a:spAutoFit/>
          </a:bodyPr>
          <a:lstStyle/>
          <a:p>
            <a:r>
              <a:rPr lang="en-GB" b="1" dirty="0" smtClean="0"/>
              <a:t>The membership, at individual property level…</a:t>
            </a:r>
            <a:endParaRPr lang="en-GB" b="1" dirty="0"/>
          </a:p>
        </p:txBody>
      </p:sp>
      <p:sp>
        <p:nvSpPr>
          <p:cNvPr id="24" name="TextBox 23"/>
          <p:cNvSpPr txBox="1"/>
          <p:nvPr/>
        </p:nvSpPr>
        <p:spPr>
          <a:xfrm>
            <a:off x="179514" y="5092783"/>
            <a:ext cx="2664295" cy="830997"/>
          </a:xfrm>
          <a:prstGeom prst="rect">
            <a:avLst/>
          </a:prstGeom>
          <a:noFill/>
        </p:spPr>
        <p:txBody>
          <a:bodyPr wrap="square" rtlCol="0">
            <a:spAutoFit/>
          </a:bodyPr>
          <a:lstStyle/>
          <a:p>
            <a:pPr algn="ctr"/>
            <a:r>
              <a:rPr lang="en-GB" sz="1600" dirty="0" smtClean="0"/>
              <a:t>*An extensive network of preferred partners offering discounted rates</a:t>
            </a:r>
            <a:endParaRPr lang="en-GB" sz="1600" dirty="0"/>
          </a:p>
        </p:txBody>
      </p:sp>
      <p:sp>
        <p:nvSpPr>
          <p:cNvPr id="25" name="TextBox 24"/>
          <p:cNvSpPr txBox="1"/>
          <p:nvPr/>
        </p:nvSpPr>
        <p:spPr>
          <a:xfrm>
            <a:off x="179513" y="5915500"/>
            <a:ext cx="2664296" cy="830997"/>
          </a:xfrm>
          <a:prstGeom prst="rect">
            <a:avLst/>
          </a:prstGeom>
          <a:noFill/>
        </p:spPr>
        <p:txBody>
          <a:bodyPr wrap="square" rtlCol="0">
            <a:spAutoFit/>
          </a:bodyPr>
          <a:lstStyle/>
          <a:p>
            <a:pPr algn="ctr"/>
            <a:r>
              <a:rPr lang="en-GB" sz="1600" dirty="0" smtClean="0"/>
              <a:t>*Networking opportunities at regional meetings and an annual event</a:t>
            </a:r>
            <a:endParaRPr lang="en-GB" sz="1600" dirty="0"/>
          </a:p>
        </p:txBody>
      </p:sp>
    </p:spTree>
    <p:extLst>
      <p:ext uri="{BB962C8B-B14F-4D97-AF65-F5344CB8AC3E}">
        <p14:creationId xmlns:p14="http://schemas.microsoft.com/office/powerpoint/2010/main" val="154744919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530" y="692696"/>
            <a:ext cx="8784976" cy="1143000"/>
          </a:xfrm>
        </p:spPr>
        <p:txBody>
          <a:bodyPr>
            <a:noAutofit/>
          </a:bodyPr>
          <a:lstStyle/>
          <a:p>
            <a:r>
              <a:rPr lang="en-GB" sz="2400" dirty="0" smtClean="0"/>
              <a:t>8 social media accounts with a combined 2,500 likes on Facebook and 12,000+ followers on Twitter, Instagram and Pinterest</a:t>
            </a:r>
            <a:endParaRPr lang="en-GB" sz="2400" dirty="0"/>
          </a:p>
        </p:txBody>
      </p:sp>
      <p:sp>
        <p:nvSpPr>
          <p:cNvPr id="3" name="Title 1"/>
          <p:cNvSpPr txBox="1">
            <a:spLocks/>
          </p:cNvSpPr>
          <p:nvPr/>
        </p:nvSpPr>
        <p:spPr>
          <a:xfrm>
            <a:off x="553362" y="3577580"/>
            <a:ext cx="82296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000" dirty="0" err="1" smtClean="0"/>
              <a:t>welshrarebits</a:t>
            </a:r>
            <a:endParaRPr lang="en-GB" sz="2000" dirty="0" smtClean="0"/>
          </a:p>
          <a:p>
            <a:r>
              <a:rPr lang="en-GB" sz="2000" dirty="0" err="1" smtClean="0"/>
              <a:t>walesinstyle</a:t>
            </a:r>
            <a:endParaRPr lang="en-GB" sz="2000" dirty="0" smtClean="0"/>
          </a:p>
          <a:p>
            <a:r>
              <a:rPr lang="en-GB" sz="2000" dirty="0" err="1" smtClean="0"/>
              <a:t>gourmetwales</a:t>
            </a:r>
            <a:endParaRPr lang="en-GB" sz="2000" dirty="0" smtClean="0"/>
          </a:p>
          <a:p>
            <a:endParaRPr lang="en-GB" sz="2000" dirty="0" smtClean="0"/>
          </a:p>
          <a:p>
            <a:r>
              <a:rPr lang="en-GB" sz="2000" dirty="0" smtClean="0"/>
              <a:t>@rarebits</a:t>
            </a:r>
          </a:p>
          <a:p>
            <a:r>
              <a:rPr lang="en-GB" sz="2000" dirty="0" smtClean="0"/>
              <a:t>@</a:t>
            </a:r>
            <a:r>
              <a:rPr lang="en-GB" sz="2000" dirty="0" err="1" smtClean="0"/>
              <a:t>walesinstyle</a:t>
            </a:r>
            <a:endParaRPr lang="en-GB" sz="2000" dirty="0" smtClean="0"/>
          </a:p>
          <a:p>
            <a:r>
              <a:rPr lang="en-GB" sz="2000" dirty="0" smtClean="0"/>
              <a:t>@</a:t>
            </a:r>
            <a:r>
              <a:rPr lang="en-GB" sz="2000" dirty="0" err="1" smtClean="0"/>
              <a:t>gourmetwales</a:t>
            </a:r>
            <a:endParaRPr lang="en-GB" sz="2000" dirty="0" smtClean="0"/>
          </a:p>
          <a:p>
            <a:endParaRPr lang="en-GB" sz="2000" dirty="0"/>
          </a:p>
          <a:p>
            <a:r>
              <a:rPr lang="en-GB" sz="2000" dirty="0" smtClean="0"/>
              <a:t>@</a:t>
            </a:r>
            <a:r>
              <a:rPr lang="en-GB" sz="2000" dirty="0" err="1" smtClean="0"/>
              <a:t>welshrarebitshotels</a:t>
            </a:r>
            <a:endParaRPr lang="en-GB" sz="2000" dirty="0" smtClean="0"/>
          </a:p>
          <a:p>
            <a:endParaRPr lang="en-GB" sz="2000" dirty="0"/>
          </a:p>
          <a:p>
            <a:endParaRPr lang="en-GB" sz="2000" dirty="0" smtClean="0"/>
          </a:p>
          <a:p>
            <a:r>
              <a:rPr lang="en-GB" sz="2000" dirty="0" smtClean="0"/>
              <a:t>@</a:t>
            </a:r>
            <a:r>
              <a:rPr lang="en-GB" sz="2000" dirty="0" err="1" smtClean="0"/>
              <a:t>welshrarebits</a:t>
            </a:r>
            <a:endParaRPr lang="en-GB" sz="2000" dirty="0"/>
          </a:p>
          <a:p>
            <a:endParaRPr lang="en-GB" sz="2400" dirty="0" smtClean="0"/>
          </a:p>
          <a:p>
            <a:endParaRPr lang="en-GB" sz="2400" dirty="0"/>
          </a:p>
        </p:txBody>
      </p:sp>
      <p:pic>
        <p:nvPicPr>
          <p:cNvPr id="8" name="Picture 7"/>
          <p:cNvPicPr/>
          <p:nvPr/>
        </p:nvPicPr>
        <p:blipFill rotWithShape="1">
          <a:blip r:embed="rId2" cstate="email">
            <a:extLst>
              <a:ext uri="{28A0092B-C50C-407E-A947-70E740481C1C}">
                <a14:useLocalDpi xmlns:a14="http://schemas.microsoft.com/office/drawing/2010/main"/>
              </a:ext>
            </a:extLst>
          </a:blip>
          <a:srcRect/>
          <a:stretch/>
        </p:blipFill>
        <p:spPr bwMode="auto">
          <a:xfrm>
            <a:off x="2306782" y="3284984"/>
            <a:ext cx="582335" cy="504056"/>
          </a:xfrm>
          <a:prstGeom prst="rect">
            <a:avLst/>
          </a:prstGeom>
          <a:ln>
            <a:noFill/>
          </a:ln>
          <a:extLst>
            <a:ext uri="{53640926-AAD7-44D8-BBD7-CCE9431645EC}">
              <a14:shadowObscured xmlns:a14="http://schemas.microsoft.com/office/drawing/2010/main"/>
            </a:ext>
          </a:extLst>
        </p:spPr>
      </p:pic>
      <p:pic>
        <p:nvPicPr>
          <p:cNvPr id="9" name="Picture 8"/>
          <p:cNvPicPr/>
          <p:nvPr/>
        </p:nvPicPr>
        <p:blipFill rotWithShape="1">
          <a:blip r:embed="rId3" cstate="email">
            <a:extLst>
              <a:ext uri="{28A0092B-C50C-407E-A947-70E740481C1C}">
                <a14:useLocalDpi xmlns:a14="http://schemas.microsoft.com/office/drawing/2010/main"/>
              </a:ext>
            </a:extLst>
          </a:blip>
          <a:srcRect/>
          <a:stretch/>
        </p:blipFill>
        <p:spPr bwMode="auto">
          <a:xfrm>
            <a:off x="2338249" y="4377163"/>
            <a:ext cx="519403" cy="392268"/>
          </a:xfrm>
          <a:prstGeom prst="rect">
            <a:avLst/>
          </a:prstGeom>
          <a:ln>
            <a:noFill/>
          </a:ln>
          <a:extLst>
            <a:ext uri="{53640926-AAD7-44D8-BBD7-CCE9431645EC}">
              <a14:shadowObscured xmlns:a14="http://schemas.microsoft.com/office/drawing/2010/main"/>
            </a:ext>
          </a:extLst>
        </p:spPr>
      </p:pic>
      <p:pic>
        <p:nvPicPr>
          <p:cNvPr id="10" name="Picture 9"/>
          <p:cNvPicPr/>
          <p:nvPr/>
        </p:nvPicPr>
        <p:blipFill rotWithShape="1">
          <a:blip r:embed="rId4" cstate="email">
            <a:extLst>
              <a:ext uri="{28A0092B-C50C-407E-A947-70E740481C1C}">
                <a14:useLocalDpi xmlns:a14="http://schemas.microsoft.com/office/drawing/2010/main"/>
              </a:ext>
            </a:extLst>
          </a:blip>
          <a:srcRect/>
          <a:stretch/>
        </p:blipFill>
        <p:spPr bwMode="auto">
          <a:xfrm>
            <a:off x="2367916" y="2061719"/>
            <a:ext cx="441102" cy="430306"/>
          </a:xfrm>
          <a:prstGeom prst="rect">
            <a:avLst/>
          </a:prstGeom>
          <a:ln>
            <a:noFill/>
          </a:ln>
          <a:extLst>
            <a:ext uri="{53640926-AAD7-44D8-BBD7-CCE9431645EC}">
              <a14:shadowObscured xmlns:a14="http://schemas.microsoft.com/office/drawing/2010/main"/>
            </a:ext>
          </a:extLst>
        </p:spPr>
      </p:pic>
      <p:pic>
        <p:nvPicPr>
          <p:cNvPr id="11" name="Picture 10"/>
          <p:cNvPicPr/>
          <p:nvPr/>
        </p:nvPicPr>
        <p:blipFill rotWithShape="1">
          <a:blip r:embed="rId5" cstate="email">
            <a:extLst>
              <a:ext uri="{28A0092B-C50C-407E-A947-70E740481C1C}">
                <a14:useLocalDpi xmlns:a14="http://schemas.microsoft.com/office/drawing/2010/main"/>
              </a:ext>
            </a:extLst>
          </a:blip>
          <a:srcRect/>
          <a:stretch/>
        </p:blipFill>
        <p:spPr bwMode="auto">
          <a:xfrm>
            <a:off x="2338249" y="5266283"/>
            <a:ext cx="573069" cy="477014"/>
          </a:xfrm>
          <a:prstGeom prst="rect">
            <a:avLst/>
          </a:prstGeom>
          <a:ln>
            <a:noFill/>
          </a:ln>
          <a:extLst>
            <a:ext uri="{53640926-AAD7-44D8-BBD7-CCE9431645EC}">
              <a14:shadowObscured xmlns:a14="http://schemas.microsoft.com/office/drawing/2010/main"/>
            </a:ext>
          </a:extLst>
        </p:spPr>
      </p:pic>
      <p:pic>
        <p:nvPicPr>
          <p:cNvPr id="12" name="Picture 11"/>
          <p:cNvPicPr>
            <a:picLocks noChangeAspect="1"/>
          </p:cNvPicPr>
          <p:nvPr/>
        </p:nvPicPr>
        <p:blipFill rotWithShape="1">
          <a:blip r:embed="rId6" cstate="email">
            <a:extLst>
              <a:ext uri="{28A0092B-C50C-407E-A947-70E740481C1C}">
                <a14:useLocalDpi xmlns:a14="http://schemas.microsoft.com/office/drawing/2010/main"/>
              </a:ext>
            </a:extLst>
          </a:blip>
          <a:srcRect l="20794" t="32953" r="20576" b="24373"/>
          <a:stretch/>
        </p:blipFill>
        <p:spPr>
          <a:xfrm>
            <a:off x="7342802" y="5815480"/>
            <a:ext cx="1440160" cy="738818"/>
          </a:xfrm>
          <a:prstGeom prst="rect">
            <a:avLst/>
          </a:prstGeom>
        </p:spPr>
      </p:pic>
      <p:sp>
        <p:nvSpPr>
          <p:cNvPr id="13" name="Title 3"/>
          <p:cNvSpPr txBox="1">
            <a:spLocks/>
          </p:cNvSpPr>
          <p:nvPr/>
        </p:nvSpPr>
        <p:spPr>
          <a:xfrm>
            <a:off x="7285951" y="5549839"/>
            <a:ext cx="455739" cy="386916"/>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1200" dirty="0" smtClean="0"/>
              <a:t>The</a:t>
            </a:r>
            <a:endParaRPr lang="en-GB" sz="1200" dirty="0"/>
          </a:p>
        </p:txBody>
      </p:sp>
      <p:sp>
        <p:nvSpPr>
          <p:cNvPr id="14" name="TextBox 13"/>
          <p:cNvSpPr txBox="1"/>
          <p:nvPr/>
        </p:nvSpPr>
        <p:spPr>
          <a:xfrm>
            <a:off x="179512" y="188640"/>
            <a:ext cx="3373231" cy="369332"/>
          </a:xfrm>
          <a:prstGeom prst="rect">
            <a:avLst/>
          </a:prstGeom>
          <a:noFill/>
        </p:spPr>
        <p:txBody>
          <a:bodyPr wrap="none" rtlCol="0">
            <a:spAutoFit/>
          </a:bodyPr>
          <a:lstStyle/>
          <a:p>
            <a:r>
              <a:rPr lang="en-GB" b="1" dirty="0" smtClean="0"/>
              <a:t>The membership, at group level…</a:t>
            </a:r>
            <a:endParaRPr lang="en-GB" b="1" dirty="0"/>
          </a:p>
        </p:txBody>
      </p:sp>
    </p:spTree>
    <p:extLst>
      <p:ext uri="{BB962C8B-B14F-4D97-AF65-F5344CB8AC3E}">
        <p14:creationId xmlns:p14="http://schemas.microsoft.com/office/powerpoint/2010/main" val="387049022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5 Websites</a:t>
            </a:r>
            <a:br>
              <a:rPr lang="en-GB" dirty="0" smtClean="0">
                <a:solidFill>
                  <a:schemeClr val="bg1"/>
                </a:solidFill>
              </a:rPr>
            </a:br>
            <a:r>
              <a:rPr lang="en-GB" sz="2200" dirty="0" smtClean="0">
                <a:solidFill>
                  <a:schemeClr val="bg1"/>
                </a:solidFill>
              </a:rPr>
              <a:t>www.rarebits.co.uk, www.little-places.co.uk, www.rarehideaways.co.uk, www.walesinstyle.com &amp; www.gourmetwales.co.uk </a:t>
            </a:r>
            <a:br>
              <a:rPr lang="en-GB" sz="2200" dirty="0" smtClean="0">
                <a:solidFill>
                  <a:schemeClr val="bg1"/>
                </a:solidFill>
              </a:rPr>
            </a:br>
            <a:r>
              <a:rPr lang="en-GB" sz="2200" dirty="0" smtClean="0">
                <a:solidFill>
                  <a:schemeClr val="bg1"/>
                </a:solidFill>
              </a:rPr>
              <a:t>with a combined unique visitor total of over 500,000 per year</a:t>
            </a:r>
            <a:endParaRPr lang="en-GB" sz="2200" dirty="0">
              <a:solidFill>
                <a:schemeClr val="bg1"/>
              </a:solidFill>
            </a:endParaRPr>
          </a:p>
        </p:txBody>
      </p:sp>
      <p:pic>
        <p:nvPicPr>
          <p:cNvPr id="3" name="Picture 2"/>
          <p:cNvPicPr>
            <a:picLocks/>
          </p:cNvPicPr>
          <p:nvPr/>
        </p:nvPicPr>
        <p:blipFill rotWithShape="1">
          <a:blip r:embed="rId2" cstate="print">
            <a:extLst>
              <a:ext uri="{28A0092B-C50C-407E-A947-70E740481C1C}">
                <a14:useLocalDpi xmlns:a14="http://schemas.microsoft.com/office/drawing/2010/main"/>
              </a:ext>
            </a:extLst>
          </a:blip>
          <a:stretch/>
        </p:blipFill>
        <p:spPr bwMode="auto">
          <a:xfrm>
            <a:off x="611560" y="1700808"/>
            <a:ext cx="2376264" cy="2376264"/>
          </a:xfrm>
          <a:prstGeom prst="rect">
            <a:avLst/>
          </a:prstGeom>
          <a:ln>
            <a:noFill/>
          </a:ln>
          <a:extLst>
            <a:ext uri="{53640926-AAD7-44D8-BBD7-CCE9431645EC}">
              <a14:shadowObscured xmlns:a14="http://schemas.microsoft.com/office/drawing/2010/main"/>
            </a:ext>
          </a:extLst>
        </p:spPr>
      </p:pic>
      <p:pic>
        <p:nvPicPr>
          <p:cNvPr id="4" name="Picture 3"/>
          <p:cNvPicPr/>
          <p:nvPr/>
        </p:nvPicPr>
        <p:blipFill rotWithShape="1">
          <a:blip r:embed="rId3" cstate="print">
            <a:extLst>
              <a:ext uri="{28A0092B-C50C-407E-A947-70E740481C1C}">
                <a14:useLocalDpi xmlns:a14="http://schemas.microsoft.com/office/drawing/2010/main"/>
              </a:ext>
            </a:extLst>
          </a:blip>
          <a:srcRect/>
          <a:stretch/>
        </p:blipFill>
        <p:spPr bwMode="auto">
          <a:xfrm>
            <a:off x="3347864" y="1691956"/>
            <a:ext cx="2304256" cy="2385116"/>
          </a:xfrm>
          <a:prstGeom prst="rect">
            <a:avLst/>
          </a:prstGeom>
          <a:ln>
            <a:noFill/>
          </a:ln>
          <a:extLst>
            <a:ext uri="{53640926-AAD7-44D8-BBD7-CCE9431645EC}">
              <a14:shadowObscured xmlns:a14="http://schemas.microsoft.com/office/drawing/2010/main"/>
            </a:ext>
          </a:extLst>
        </p:spPr>
      </p:pic>
      <p:pic>
        <p:nvPicPr>
          <p:cNvPr id="5" name="Picture 4"/>
          <p:cNvPicPr/>
          <p:nvPr/>
        </p:nvPicPr>
        <p:blipFill rotWithShape="1">
          <a:blip r:embed="rId4" cstate="print">
            <a:extLst>
              <a:ext uri="{28A0092B-C50C-407E-A947-70E740481C1C}">
                <a14:useLocalDpi xmlns:a14="http://schemas.microsoft.com/office/drawing/2010/main"/>
              </a:ext>
            </a:extLst>
          </a:blip>
          <a:srcRect/>
          <a:stretch/>
        </p:blipFill>
        <p:spPr bwMode="auto">
          <a:xfrm>
            <a:off x="6012160" y="1691956"/>
            <a:ext cx="2376264" cy="2385116"/>
          </a:xfrm>
          <a:prstGeom prst="rect">
            <a:avLst/>
          </a:prstGeom>
          <a:ln>
            <a:noFill/>
          </a:ln>
          <a:extLst>
            <a:ext uri="{53640926-AAD7-44D8-BBD7-CCE9431645EC}">
              <a14:shadowObscured xmlns:a14="http://schemas.microsoft.com/office/drawing/2010/main"/>
            </a:ext>
          </a:extLst>
        </p:spPr>
      </p:pic>
      <p:pic>
        <p:nvPicPr>
          <p:cNvPr id="6" name="Picture 5"/>
          <p:cNvPicPr/>
          <p:nvPr/>
        </p:nvPicPr>
        <p:blipFill rotWithShape="1">
          <a:blip r:embed="rId5" cstate="print">
            <a:extLst>
              <a:ext uri="{28A0092B-C50C-407E-A947-70E740481C1C}">
                <a14:useLocalDpi xmlns:a14="http://schemas.microsoft.com/office/drawing/2010/main"/>
              </a:ext>
            </a:extLst>
          </a:blip>
          <a:srcRect/>
          <a:stretch/>
        </p:blipFill>
        <p:spPr bwMode="auto">
          <a:xfrm>
            <a:off x="1907704" y="4221088"/>
            <a:ext cx="2339169" cy="2376264"/>
          </a:xfrm>
          <a:prstGeom prst="rect">
            <a:avLst/>
          </a:prstGeom>
          <a:ln>
            <a:noFill/>
          </a:ln>
          <a:extLst>
            <a:ext uri="{53640926-AAD7-44D8-BBD7-CCE9431645EC}">
              <a14:shadowObscured xmlns:a14="http://schemas.microsoft.com/office/drawing/2010/main"/>
            </a:ext>
          </a:extLst>
        </p:spPr>
      </p:pic>
      <p:pic>
        <p:nvPicPr>
          <p:cNvPr id="7" name="Picture 6"/>
          <p:cNvPicPr/>
          <p:nvPr/>
        </p:nvPicPr>
        <p:blipFill rotWithShape="1">
          <a:blip r:embed="rId6" cstate="print">
            <a:extLst>
              <a:ext uri="{28A0092B-C50C-407E-A947-70E740481C1C}">
                <a14:useLocalDpi xmlns:a14="http://schemas.microsoft.com/office/drawing/2010/main"/>
              </a:ext>
            </a:extLst>
          </a:blip>
          <a:srcRect/>
          <a:stretch/>
        </p:blipFill>
        <p:spPr bwMode="auto">
          <a:xfrm>
            <a:off x="4932040" y="4221089"/>
            <a:ext cx="2376264" cy="237626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81012409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87624" y="252028"/>
            <a:ext cx="6563072" cy="1143000"/>
          </a:xfrm>
        </p:spPr>
        <p:txBody>
          <a:bodyPr>
            <a:normAutofit fontScale="90000"/>
          </a:bodyPr>
          <a:lstStyle/>
          <a:p>
            <a:r>
              <a:rPr lang="en-GB" dirty="0" smtClean="0">
                <a:solidFill>
                  <a:schemeClr val="bg1"/>
                </a:solidFill>
              </a:rPr>
              <a:t>3 Brochures</a:t>
            </a:r>
            <a:br>
              <a:rPr lang="en-GB" dirty="0" smtClean="0">
                <a:solidFill>
                  <a:schemeClr val="bg1"/>
                </a:solidFill>
              </a:rPr>
            </a:br>
            <a:r>
              <a:rPr lang="en-GB" sz="2700" dirty="0" smtClean="0">
                <a:solidFill>
                  <a:schemeClr val="bg1"/>
                </a:solidFill>
              </a:rPr>
              <a:t>with a 160,000 combined annual print run</a:t>
            </a:r>
            <a:endParaRPr lang="en-GB" sz="3300" dirty="0">
              <a:solidFill>
                <a:schemeClr val="bg1"/>
              </a:solidFill>
            </a:endParaRPr>
          </a:p>
        </p:txBody>
      </p:sp>
      <p:sp>
        <p:nvSpPr>
          <p:cNvPr id="4" name="Title 3"/>
          <p:cNvSpPr txBox="1">
            <a:spLocks/>
          </p:cNvSpPr>
          <p:nvPr/>
        </p:nvSpPr>
        <p:spPr>
          <a:xfrm>
            <a:off x="179512" y="0"/>
            <a:ext cx="539883" cy="504056"/>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1600" dirty="0" smtClean="0"/>
              <a:t>The</a:t>
            </a:r>
            <a:endParaRPr lang="en-GB" sz="1600" dirty="0"/>
          </a:p>
        </p:txBody>
      </p:sp>
      <p:pic>
        <p:nvPicPr>
          <p:cNvPr id="6" name="Picture 5"/>
          <p:cNvPicPr/>
          <p:nvPr/>
        </p:nvPicPr>
        <p:blipFill rotWithShape="1">
          <a:blip r:embed="rId2"/>
          <a:srcRect l="48891" t="11308" r="18057" b="2882"/>
          <a:stretch/>
        </p:blipFill>
        <p:spPr bwMode="auto">
          <a:xfrm>
            <a:off x="611560" y="2046922"/>
            <a:ext cx="2520280" cy="3686334"/>
          </a:xfrm>
          <a:prstGeom prst="rect">
            <a:avLst/>
          </a:prstGeom>
          <a:ln>
            <a:noFill/>
          </a:ln>
          <a:extLst>
            <a:ext uri="{53640926-AAD7-44D8-BBD7-CCE9431645EC}">
              <a14:shadowObscured xmlns:a14="http://schemas.microsoft.com/office/drawing/2010/main"/>
            </a:ext>
          </a:extLst>
        </p:spPr>
      </p:pic>
      <p:pic>
        <p:nvPicPr>
          <p:cNvPr id="7" name="Picture 6"/>
          <p:cNvPicPr/>
          <p:nvPr/>
        </p:nvPicPr>
        <p:blipFill rotWithShape="1">
          <a:blip r:embed="rId3"/>
          <a:srcRect l="49016" t="11308" r="17808" b="3103"/>
          <a:stretch/>
        </p:blipFill>
        <p:spPr bwMode="auto">
          <a:xfrm>
            <a:off x="3470296" y="2057399"/>
            <a:ext cx="2462128" cy="3675857"/>
          </a:xfrm>
          <a:prstGeom prst="rect">
            <a:avLst/>
          </a:prstGeom>
          <a:ln>
            <a:noFill/>
          </a:ln>
          <a:extLst>
            <a:ext uri="{53640926-AAD7-44D8-BBD7-CCE9431645EC}">
              <a14:shadowObscured xmlns:a14="http://schemas.microsoft.com/office/drawing/2010/main"/>
            </a:ext>
          </a:extLst>
        </p:spPr>
      </p:pic>
      <p:pic>
        <p:nvPicPr>
          <p:cNvPr id="8" name="Picture 7"/>
          <p:cNvPicPr/>
          <p:nvPr/>
        </p:nvPicPr>
        <p:blipFill rotWithShape="1">
          <a:blip r:embed="rId4"/>
          <a:srcRect l="49016" t="11308" r="17433" b="3548"/>
          <a:stretch/>
        </p:blipFill>
        <p:spPr bwMode="auto">
          <a:xfrm>
            <a:off x="6300192" y="2046922"/>
            <a:ext cx="2376264" cy="368633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60898804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557972"/>
            <a:ext cx="8748464" cy="6186309"/>
          </a:xfrm>
          <a:prstGeom prst="rect">
            <a:avLst/>
          </a:prstGeom>
          <a:noFill/>
        </p:spPr>
        <p:txBody>
          <a:bodyPr wrap="square" rtlCol="0">
            <a:spAutoFit/>
          </a:bodyPr>
          <a:lstStyle/>
          <a:p>
            <a:pPr algn="ctr"/>
            <a:endParaRPr lang="en-GB" dirty="0" smtClean="0"/>
          </a:p>
          <a:p>
            <a:pPr algn="ctr"/>
            <a:r>
              <a:rPr lang="en-GB" dirty="0" smtClean="0"/>
              <a:t>Loyalty Member scheme</a:t>
            </a:r>
          </a:p>
          <a:p>
            <a:pPr algn="ctr"/>
            <a:endParaRPr lang="en-GB" sz="900" dirty="0"/>
          </a:p>
          <a:p>
            <a:pPr algn="ctr"/>
            <a:r>
              <a:rPr lang="en-GB" dirty="0" smtClean="0"/>
              <a:t>Gift Voucher sales</a:t>
            </a:r>
          </a:p>
          <a:p>
            <a:pPr algn="ctr"/>
            <a:endParaRPr lang="en-GB" sz="900" dirty="0" smtClean="0"/>
          </a:p>
          <a:p>
            <a:pPr algn="ctr"/>
            <a:r>
              <a:rPr lang="en-GB" dirty="0" smtClean="0"/>
              <a:t>Online booking platform via the websites</a:t>
            </a:r>
          </a:p>
          <a:p>
            <a:pPr algn="ctr"/>
            <a:endParaRPr lang="en-GB" sz="900" dirty="0"/>
          </a:p>
          <a:p>
            <a:pPr algn="ctr"/>
            <a:r>
              <a:rPr lang="en-GB" dirty="0" smtClean="0"/>
              <a:t>Targeted e-shots to 60,000+ ABC1 database</a:t>
            </a:r>
          </a:p>
          <a:p>
            <a:pPr algn="ctr"/>
            <a:endParaRPr lang="en-GB" sz="900" dirty="0"/>
          </a:p>
          <a:p>
            <a:pPr algn="ctr"/>
            <a:r>
              <a:rPr lang="en-GB" dirty="0" smtClean="0"/>
              <a:t>Distribution of the brochures to key locations in the UK and overseas</a:t>
            </a:r>
          </a:p>
          <a:p>
            <a:pPr algn="ctr"/>
            <a:endParaRPr lang="en-GB" sz="900" dirty="0"/>
          </a:p>
          <a:p>
            <a:pPr algn="ctr"/>
            <a:r>
              <a:rPr lang="en-GB" dirty="0" smtClean="0"/>
              <a:t>Facilitate domestic and overseas Travel Trade bookings through tour operators and travel agents, and representation at National and International trade events</a:t>
            </a:r>
          </a:p>
          <a:p>
            <a:pPr algn="ctr"/>
            <a:endParaRPr lang="en-GB" sz="900" dirty="0"/>
          </a:p>
          <a:p>
            <a:pPr algn="ctr"/>
            <a:r>
              <a:rPr lang="en-GB" dirty="0" smtClean="0"/>
              <a:t>Working with a PR Agency with a base in Cardiff and London</a:t>
            </a:r>
          </a:p>
          <a:p>
            <a:pPr algn="ctr"/>
            <a:endParaRPr lang="en-GB" sz="900" dirty="0"/>
          </a:p>
          <a:p>
            <a:pPr algn="ctr"/>
            <a:r>
              <a:rPr lang="en-GB" dirty="0" smtClean="0"/>
              <a:t>Running a group purchasing scheme called Preferred Rare Partners</a:t>
            </a:r>
          </a:p>
          <a:p>
            <a:pPr algn="ctr"/>
            <a:endParaRPr lang="en-GB" sz="900" dirty="0"/>
          </a:p>
          <a:p>
            <a:pPr algn="ctr"/>
            <a:r>
              <a:rPr lang="en-GB" dirty="0" smtClean="0"/>
              <a:t>Partnerships with key organisations within the industry including Visit Wales, Visit Britain, </a:t>
            </a:r>
            <a:r>
              <a:rPr lang="en-GB" dirty="0" err="1" smtClean="0"/>
              <a:t>UKInbound</a:t>
            </a:r>
            <a:r>
              <a:rPr lang="en-GB" dirty="0" smtClean="0"/>
              <a:t>, National Trust as well as affiliations with similar organisations including Historic Hotels of Europe and Irelands Blue Book</a:t>
            </a:r>
          </a:p>
          <a:p>
            <a:pPr algn="ctr"/>
            <a:endParaRPr lang="en-GB" dirty="0" smtClean="0"/>
          </a:p>
          <a:p>
            <a:pPr algn="ctr"/>
            <a:r>
              <a:rPr lang="en-GB" b="1" dirty="0" smtClean="0"/>
              <a:t>All delivered by 1 </a:t>
            </a:r>
            <a:r>
              <a:rPr lang="en-GB" b="1" dirty="0"/>
              <a:t>Team of 3 full-time bilingual staff!</a:t>
            </a:r>
          </a:p>
          <a:p>
            <a:pPr algn="ctr"/>
            <a:endParaRPr lang="en-GB" dirty="0"/>
          </a:p>
          <a:p>
            <a:pPr algn="ctr"/>
            <a:endParaRPr lang="en-GB" dirty="0" smtClean="0"/>
          </a:p>
          <a:p>
            <a:pPr algn="ctr"/>
            <a:endParaRPr lang="en-GB" dirty="0"/>
          </a:p>
        </p:txBody>
      </p:sp>
      <p:pic>
        <p:nvPicPr>
          <p:cNvPr id="5" name="Picture 4"/>
          <p:cNvPicPr>
            <a:picLocks noChangeAspect="1"/>
          </p:cNvPicPr>
          <p:nvPr/>
        </p:nvPicPr>
        <p:blipFill rotWithShape="1">
          <a:blip r:embed="rId2" cstate="email">
            <a:extLst>
              <a:ext uri="{28A0092B-C50C-407E-A947-70E740481C1C}">
                <a14:useLocalDpi xmlns:a14="http://schemas.microsoft.com/office/drawing/2010/main"/>
              </a:ext>
            </a:extLst>
          </a:blip>
          <a:srcRect l="20794" t="32953" r="20576" b="24373"/>
          <a:stretch/>
        </p:blipFill>
        <p:spPr>
          <a:xfrm>
            <a:off x="7380312" y="5805264"/>
            <a:ext cx="1440160" cy="738818"/>
          </a:xfrm>
          <a:prstGeom prst="rect">
            <a:avLst/>
          </a:prstGeom>
        </p:spPr>
      </p:pic>
      <p:sp>
        <p:nvSpPr>
          <p:cNvPr id="6" name="Title 3"/>
          <p:cNvSpPr txBox="1">
            <a:spLocks/>
          </p:cNvSpPr>
          <p:nvPr/>
        </p:nvSpPr>
        <p:spPr>
          <a:xfrm>
            <a:off x="7285951" y="5549839"/>
            <a:ext cx="455739" cy="386916"/>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1200" dirty="0" smtClean="0"/>
              <a:t>The</a:t>
            </a:r>
            <a:endParaRPr lang="en-GB" sz="1200" dirty="0"/>
          </a:p>
        </p:txBody>
      </p:sp>
      <p:sp>
        <p:nvSpPr>
          <p:cNvPr id="7" name="TextBox 6"/>
          <p:cNvSpPr txBox="1"/>
          <p:nvPr/>
        </p:nvSpPr>
        <p:spPr>
          <a:xfrm>
            <a:off x="179512" y="188640"/>
            <a:ext cx="1348254" cy="369332"/>
          </a:xfrm>
          <a:prstGeom prst="rect">
            <a:avLst/>
          </a:prstGeom>
          <a:noFill/>
        </p:spPr>
        <p:txBody>
          <a:bodyPr wrap="none" rtlCol="0">
            <a:spAutoFit/>
          </a:bodyPr>
          <a:lstStyle/>
          <a:p>
            <a:r>
              <a:rPr lang="en-GB" b="1" dirty="0" smtClean="0"/>
              <a:t>As well as.…</a:t>
            </a:r>
            <a:endParaRPr lang="en-GB" b="1" dirty="0"/>
          </a:p>
        </p:txBody>
      </p:sp>
    </p:spTree>
    <p:extLst>
      <p:ext uri="{BB962C8B-B14F-4D97-AF65-F5344CB8AC3E}">
        <p14:creationId xmlns:p14="http://schemas.microsoft.com/office/powerpoint/2010/main" val="473825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13" end="1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15" end="1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17" end="1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19" end="1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28800"/>
            <a:ext cx="8229600" cy="576064"/>
          </a:xfrm>
        </p:spPr>
        <p:txBody>
          <a:bodyPr>
            <a:normAutofit fontScale="90000"/>
          </a:bodyPr>
          <a:lstStyle/>
          <a:p>
            <a:r>
              <a:rPr lang="en-GB" sz="3100" dirty="0" smtClean="0"/>
              <a:t>Partnership for Growth 2016 - 2020</a:t>
            </a:r>
            <a:r>
              <a:rPr lang="en-GB" dirty="0" smtClean="0"/>
              <a:t/>
            </a:r>
            <a:br>
              <a:rPr lang="en-GB" dirty="0" smtClean="0"/>
            </a:br>
            <a:r>
              <a:rPr lang="en-GB" sz="1400" dirty="0" smtClean="0"/>
              <a:t>Welsh Government Tourism Advisory Board</a:t>
            </a:r>
            <a:r>
              <a:rPr lang="en-GB" dirty="0" smtClean="0"/>
              <a:t/>
            </a:r>
            <a:br>
              <a:rPr lang="en-GB" dirty="0" smtClean="0"/>
            </a:br>
            <a:endParaRPr lang="en-GB" dirty="0"/>
          </a:p>
        </p:txBody>
      </p:sp>
      <p:sp>
        <p:nvSpPr>
          <p:cNvPr id="5" name="Title 1"/>
          <p:cNvSpPr txBox="1">
            <a:spLocks/>
          </p:cNvSpPr>
          <p:nvPr/>
        </p:nvSpPr>
        <p:spPr>
          <a:xfrm>
            <a:off x="457200" y="2746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The Tourism Landscape</a:t>
            </a:r>
            <a:endParaRPr lang="en-GB" dirty="0"/>
          </a:p>
        </p:txBody>
      </p:sp>
      <p:pic>
        <p:nvPicPr>
          <p:cNvPr id="7" name="Picture 6"/>
          <p:cNvPicPr>
            <a:picLocks noChangeAspect="1"/>
          </p:cNvPicPr>
          <p:nvPr/>
        </p:nvPicPr>
        <p:blipFill rotWithShape="1">
          <a:blip r:embed="rId2" cstate="email">
            <a:extLst>
              <a:ext uri="{28A0092B-C50C-407E-A947-70E740481C1C}">
                <a14:useLocalDpi xmlns:a14="http://schemas.microsoft.com/office/drawing/2010/main"/>
              </a:ext>
            </a:extLst>
          </a:blip>
          <a:srcRect l="20794" t="32953" r="20576" b="24373"/>
          <a:stretch/>
        </p:blipFill>
        <p:spPr>
          <a:xfrm>
            <a:off x="7380312" y="5805264"/>
            <a:ext cx="1440160" cy="738818"/>
          </a:xfrm>
          <a:prstGeom prst="rect">
            <a:avLst/>
          </a:prstGeom>
        </p:spPr>
      </p:pic>
      <p:sp>
        <p:nvSpPr>
          <p:cNvPr id="8" name="Rectangle 7"/>
          <p:cNvSpPr/>
          <p:nvPr/>
        </p:nvSpPr>
        <p:spPr>
          <a:xfrm>
            <a:off x="647564" y="2132856"/>
            <a:ext cx="7848872" cy="4401205"/>
          </a:xfrm>
          <a:prstGeom prst="rect">
            <a:avLst/>
          </a:prstGeom>
        </p:spPr>
        <p:txBody>
          <a:bodyPr wrap="square">
            <a:spAutoFit/>
          </a:bodyPr>
          <a:lstStyle/>
          <a:p>
            <a:pPr marL="285750" indent="-285750">
              <a:buFont typeface="Arial" panose="020B0604020202020204" pitchFamily="34" charset="0"/>
              <a:buChar char="•"/>
            </a:pPr>
            <a:r>
              <a:rPr lang="en-GB" sz="2000" dirty="0"/>
              <a:t>The Wales Tourism Satellite </a:t>
            </a:r>
            <a:r>
              <a:rPr lang="en-GB" sz="2000" dirty="0" smtClean="0"/>
              <a:t>Account estimates </a:t>
            </a:r>
            <a:r>
              <a:rPr lang="en-GB" sz="2000" dirty="0"/>
              <a:t>total Tourism spending of £4.5 billion representing a Gross Value Added of £1.8 </a:t>
            </a:r>
            <a:r>
              <a:rPr lang="en-GB" sz="2000" dirty="0" smtClean="0"/>
              <a:t>billion, or around </a:t>
            </a:r>
            <a:r>
              <a:rPr lang="en-GB" sz="2000" dirty="0"/>
              <a:t>4.4% of </a:t>
            </a:r>
            <a:r>
              <a:rPr lang="en-GB" sz="2000" dirty="0" smtClean="0"/>
              <a:t>GVA </a:t>
            </a:r>
            <a:r>
              <a:rPr lang="en-GB" sz="2000" dirty="0"/>
              <a:t>for the </a:t>
            </a:r>
            <a:r>
              <a:rPr lang="en-GB" sz="2000" dirty="0" smtClean="0"/>
              <a:t>whole Welsh </a:t>
            </a:r>
            <a:r>
              <a:rPr lang="en-GB" sz="2000" dirty="0"/>
              <a:t>economy.  </a:t>
            </a:r>
            <a:endParaRPr lang="en-GB" sz="2000" dirty="0" smtClean="0"/>
          </a:p>
          <a:p>
            <a:pPr marL="285750" indent="-285750">
              <a:buFont typeface="Arial" panose="020B0604020202020204" pitchFamily="34" charset="0"/>
              <a:buChar char="•"/>
            </a:pPr>
            <a:endParaRPr lang="en-GB" sz="2000" dirty="0" smtClean="0"/>
          </a:p>
          <a:p>
            <a:pPr marL="285750" indent="-285750">
              <a:buFont typeface="Arial" panose="020B0604020202020204" pitchFamily="34" charset="0"/>
              <a:buChar char="•"/>
            </a:pPr>
            <a:r>
              <a:rPr lang="en-GB" sz="2000" dirty="0" smtClean="0"/>
              <a:t>Emerging </a:t>
            </a:r>
            <a:r>
              <a:rPr lang="en-GB" sz="2000" dirty="0"/>
              <a:t>research suggests that </a:t>
            </a:r>
            <a:r>
              <a:rPr lang="en-GB" sz="2000" dirty="0" smtClean="0"/>
              <a:t>the addition of indirect impacts, </a:t>
            </a:r>
            <a:r>
              <a:rPr lang="en-GB" sz="2000" dirty="0"/>
              <a:t>the tourism GVA </a:t>
            </a:r>
            <a:r>
              <a:rPr lang="en-GB" sz="2000" dirty="0" smtClean="0"/>
              <a:t>is increased to </a:t>
            </a:r>
            <a:r>
              <a:rPr lang="en-GB" sz="2000" dirty="0"/>
              <a:t>£2.5 billion </a:t>
            </a:r>
            <a:endParaRPr lang="en-GB" sz="2000" dirty="0" smtClean="0"/>
          </a:p>
          <a:p>
            <a:pPr marL="285750" indent="-285750">
              <a:buFont typeface="Arial" panose="020B0604020202020204" pitchFamily="34" charset="0"/>
              <a:buChar char="•"/>
            </a:pPr>
            <a:endParaRPr lang="en-GB" sz="2000" dirty="0" smtClean="0"/>
          </a:p>
          <a:p>
            <a:pPr marL="285750" indent="-285750">
              <a:buFont typeface="Arial" panose="020B0604020202020204" pitchFamily="34" charset="0"/>
              <a:buChar char="•"/>
            </a:pPr>
            <a:r>
              <a:rPr lang="en-GB" sz="2000" dirty="0" smtClean="0"/>
              <a:t>Or 6</a:t>
            </a:r>
            <a:r>
              <a:rPr lang="en-GB" sz="2000" dirty="0"/>
              <a:t>% of the whole economy. </a:t>
            </a:r>
            <a:r>
              <a:rPr lang="en-GB" sz="2000" dirty="0" smtClean="0"/>
              <a:t>A staggering 8.3</a:t>
            </a:r>
            <a:r>
              <a:rPr lang="en-GB" sz="2000" dirty="0"/>
              <a:t>% of </a:t>
            </a:r>
            <a:r>
              <a:rPr lang="en-GB" sz="2000" b="1" dirty="0"/>
              <a:t>all full-time equivalent jobs</a:t>
            </a:r>
            <a:r>
              <a:rPr lang="en-GB" sz="2000" dirty="0"/>
              <a:t> in </a:t>
            </a:r>
            <a:r>
              <a:rPr lang="en-GB" sz="2000" dirty="0" smtClean="0"/>
              <a:t>Wales</a:t>
            </a:r>
          </a:p>
          <a:p>
            <a:pPr marL="285750" indent="-285750">
              <a:buFont typeface="Arial" panose="020B0604020202020204" pitchFamily="34" charset="0"/>
              <a:buChar char="•"/>
            </a:pPr>
            <a:endParaRPr lang="en-GB" sz="2000" dirty="0" smtClean="0"/>
          </a:p>
          <a:p>
            <a:pPr marL="285750" indent="-285750">
              <a:buFont typeface="Arial" panose="020B0604020202020204" pitchFamily="34" charset="0"/>
              <a:buChar char="•"/>
            </a:pPr>
            <a:r>
              <a:rPr lang="en-GB" sz="2000" dirty="0" smtClean="0"/>
              <a:t>When </a:t>
            </a:r>
            <a:r>
              <a:rPr lang="en-GB" sz="2000" dirty="0"/>
              <a:t>indirect supply chain jobs are added this total for FTE figure rises to well over </a:t>
            </a:r>
            <a:r>
              <a:rPr lang="en-GB" sz="2000" dirty="0" smtClean="0"/>
              <a:t>120,000</a:t>
            </a:r>
          </a:p>
          <a:p>
            <a:pPr marL="285750" indent="-285750">
              <a:buFont typeface="Arial" panose="020B0604020202020204" pitchFamily="34" charset="0"/>
              <a:buChar char="•"/>
            </a:pPr>
            <a:endParaRPr lang="en-GB" sz="2000" dirty="0" smtClean="0"/>
          </a:p>
          <a:p>
            <a:pPr marL="285750" indent="-285750">
              <a:buFont typeface="Arial" panose="020B0604020202020204" pitchFamily="34" charset="0"/>
              <a:buChar char="•"/>
            </a:pPr>
            <a:r>
              <a:rPr lang="en-GB" sz="2000" b="1" dirty="0" smtClean="0"/>
              <a:t>9.5</a:t>
            </a:r>
            <a:r>
              <a:rPr lang="en-GB" sz="2000" b="1" dirty="0"/>
              <a:t>%</a:t>
            </a:r>
            <a:r>
              <a:rPr lang="en-GB" sz="2000" dirty="0"/>
              <a:t> of all Welsh </a:t>
            </a:r>
            <a:r>
              <a:rPr lang="en-GB" sz="2000" dirty="0" smtClean="0"/>
              <a:t>jobs</a:t>
            </a:r>
            <a:endParaRPr lang="en-GB" sz="1600" dirty="0"/>
          </a:p>
        </p:txBody>
      </p:sp>
      <p:sp>
        <p:nvSpPr>
          <p:cNvPr id="6" name="Title 3"/>
          <p:cNvSpPr txBox="1">
            <a:spLocks/>
          </p:cNvSpPr>
          <p:nvPr/>
        </p:nvSpPr>
        <p:spPr>
          <a:xfrm>
            <a:off x="7285951" y="5549839"/>
            <a:ext cx="455739" cy="386916"/>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1200" dirty="0" smtClean="0"/>
              <a:t>The</a:t>
            </a:r>
            <a:endParaRPr lang="en-GB" sz="1200" dirty="0"/>
          </a:p>
        </p:txBody>
      </p:sp>
    </p:spTree>
    <p:extLst>
      <p:ext uri="{BB962C8B-B14F-4D97-AF65-F5344CB8AC3E}">
        <p14:creationId xmlns:p14="http://schemas.microsoft.com/office/powerpoint/2010/main" val="2076837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28800"/>
            <a:ext cx="8229600" cy="576064"/>
          </a:xfrm>
        </p:spPr>
        <p:txBody>
          <a:bodyPr>
            <a:normAutofit fontScale="90000"/>
          </a:bodyPr>
          <a:lstStyle/>
          <a:p>
            <a:r>
              <a:rPr lang="en-GB" sz="3100" dirty="0" smtClean="0"/>
              <a:t>Partnership for Growth 2016 - 2020</a:t>
            </a:r>
            <a:r>
              <a:rPr lang="en-GB" dirty="0" smtClean="0"/>
              <a:t/>
            </a:r>
            <a:br>
              <a:rPr lang="en-GB" dirty="0" smtClean="0"/>
            </a:br>
            <a:r>
              <a:rPr lang="en-GB" sz="1400" dirty="0" smtClean="0"/>
              <a:t>Welsh </a:t>
            </a:r>
            <a:r>
              <a:rPr lang="en-GB" sz="1400" dirty="0" smtClean="0"/>
              <a:t>Government </a:t>
            </a:r>
            <a:r>
              <a:rPr lang="en-GB" sz="1400" dirty="0" smtClean="0"/>
              <a:t>Tourism Advisory Board</a:t>
            </a:r>
            <a:r>
              <a:rPr lang="en-GB" dirty="0" smtClean="0"/>
              <a:t/>
            </a:r>
            <a:br>
              <a:rPr lang="en-GB" dirty="0" smtClean="0"/>
            </a:br>
            <a:endParaRPr lang="en-GB" dirty="0"/>
          </a:p>
        </p:txBody>
      </p:sp>
      <p:sp>
        <p:nvSpPr>
          <p:cNvPr id="3" name="Rectangle 2"/>
          <p:cNvSpPr/>
          <p:nvPr/>
        </p:nvSpPr>
        <p:spPr>
          <a:xfrm>
            <a:off x="827584" y="2416026"/>
            <a:ext cx="7488832" cy="3416320"/>
          </a:xfrm>
          <a:prstGeom prst="rect">
            <a:avLst/>
          </a:prstGeom>
        </p:spPr>
        <p:txBody>
          <a:bodyPr wrap="square">
            <a:spAutoFit/>
          </a:bodyPr>
          <a:lstStyle/>
          <a:p>
            <a:r>
              <a:rPr lang="en-GB" dirty="0"/>
              <a:t>Partnership for Growth, a Tourism Strategy for Wales, through to 2020, is curated and delivered by Visit Wales, the national Tourism body, which sits in the Economy, Science and Transport portfolio within Welsh Government with Deputy Minister, Ken Skates, and Minister Edwina Hart. </a:t>
            </a:r>
          </a:p>
          <a:p>
            <a:endParaRPr lang="en-GB" dirty="0"/>
          </a:p>
          <a:p>
            <a:r>
              <a:rPr lang="en-GB" dirty="0"/>
              <a:t>“Wales cannot afford to be left behind; there is no doubt that hospitality and tourism are key drivers to the Welsh Economy and offer significant growth potential.  Occupancy levels in the sector rises in line with quality grading.  In order to achieve four and five star provision in the growing market for boutique hotels and independent travellers in Wales we require high-quality middle to senior management graduates, with strong language skills, including Welsh”.</a:t>
            </a:r>
          </a:p>
        </p:txBody>
      </p:sp>
      <p:sp>
        <p:nvSpPr>
          <p:cNvPr id="5" name="Title 1"/>
          <p:cNvSpPr txBox="1">
            <a:spLocks/>
          </p:cNvSpPr>
          <p:nvPr/>
        </p:nvSpPr>
        <p:spPr>
          <a:xfrm>
            <a:off x="457200" y="2746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The Tourism Landscape</a:t>
            </a:r>
            <a:endParaRPr lang="en-GB" dirty="0"/>
          </a:p>
        </p:txBody>
      </p:sp>
      <p:pic>
        <p:nvPicPr>
          <p:cNvPr id="7" name="Picture 6"/>
          <p:cNvPicPr>
            <a:picLocks noChangeAspect="1"/>
          </p:cNvPicPr>
          <p:nvPr/>
        </p:nvPicPr>
        <p:blipFill rotWithShape="1">
          <a:blip r:embed="rId2" cstate="email">
            <a:extLst>
              <a:ext uri="{28A0092B-C50C-407E-A947-70E740481C1C}">
                <a14:useLocalDpi xmlns:a14="http://schemas.microsoft.com/office/drawing/2010/main"/>
              </a:ext>
            </a:extLst>
          </a:blip>
          <a:srcRect l="20794" t="32953" r="20576" b="24373"/>
          <a:stretch/>
        </p:blipFill>
        <p:spPr>
          <a:xfrm>
            <a:off x="7380312" y="5805264"/>
            <a:ext cx="1440160" cy="738818"/>
          </a:xfrm>
          <a:prstGeom prst="rect">
            <a:avLst/>
          </a:prstGeom>
        </p:spPr>
      </p:pic>
      <p:sp>
        <p:nvSpPr>
          <p:cNvPr id="6" name="Title 3"/>
          <p:cNvSpPr txBox="1">
            <a:spLocks/>
          </p:cNvSpPr>
          <p:nvPr/>
        </p:nvSpPr>
        <p:spPr>
          <a:xfrm>
            <a:off x="7285951" y="5549839"/>
            <a:ext cx="455739" cy="386916"/>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1200" dirty="0" smtClean="0"/>
              <a:t>The</a:t>
            </a:r>
            <a:endParaRPr lang="en-GB" sz="1200" dirty="0"/>
          </a:p>
        </p:txBody>
      </p:sp>
    </p:spTree>
    <p:extLst>
      <p:ext uri="{BB962C8B-B14F-4D97-AF65-F5344CB8AC3E}">
        <p14:creationId xmlns:p14="http://schemas.microsoft.com/office/powerpoint/2010/main" val="327060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28800"/>
            <a:ext cx="8229600" cy="576064"/>
          </a:xfrm>
        </p:spPr>
        <p:txBody>
          <a:bodyPr>
            <a:normAutofit fontScale="90000"/>
          </a:bodyPr>
          <a:lstStyle/>
          <a:p>
            <a:r>
              <a:rPr lang="en-GB" sz="3100" dirty="0" smtClean="0"/>
              <a:t>Partnership for Growth 2016 - 2020</a:t>
            </a:r>
            <a:r>
              <a:rPr lang="en-GB" dirty="0" smtClean="0"/>
              <a:t/>
            </a:r>
            <a:br>
              <a:rPr lang="en-GB" dirty="0" smtClean="0"/>
            </a:br>
            <a:r>
              <a:rPr lang="en-GB" sz="1400" dirty="0" smtClean="0"/>
              <a:t>Welsh </a:t>
            </a:r>
            <a:r>
              <a:rPr lang="en-GB" sz="1400" dirty="0" smtClean="0"/>
              <a:t>Government </a:t>
            </a:r>
            <a:r>
              <a:rPr lang="en-GB" sz="1400" dirty="0" smtClean="0"/>
              <a:t>Tourism Advisory Board</a:t>
            </a:r>
            <a:r>
              <a:rPr lang="en-GB" dirty="0" smtClean="0"/>
              <a:t/>
            </a:r>
            <a:br>
              <a:rPr lang="en-GB" dirty="0" smtClean="0"/>
            </a:br>
            <a:endParaRPr lang="en-GB" dirty="0"/>
          </a:p>
        </p:txBody>
      </p:sp>
      <p:sp>
        <p:nvSpPr>
          <p:cNvPr id="3" name="Rectangle 2"/>
          <p:cNvSpPr/>
          <p:nvPr/>
        </p:nvSpPr>
        <p:spPr>
          <a:xfrm>
            <a:off x="827584" y="2416026"/>
            <a:ext cx="7488832" cy="1477328"/>
          </a:xfrm>
          <a:prstGeom prst="rect">
            <a:avLst/>
          </a:prstGeom>
        </p:spPr>
        <p:txBody>
          <a:bodyPr wrap="square">
            <a:spAutoFit/>
          </a:bodyPr>
          <a:lstStyle/>
          <a:p>
            <a:pPr algn="ctr"/>
            <a:r>
              <a:rPr lang="en-GB" dirty="0" smtClean="0"/>
              <a:t>“Wales </a:t>
            </a:r>
            <a:r>
              <a:rPr lang="en-GB" dirty="0"/>
              <a:t>will provide the warmest of welcomes, outstanding quality, excellent value for money and memorable and authentic experiences to every visitor.  The goal is for tourism to grow in a sustainable way and to make an increasing contribution to the economic, social and environmental well-being of Wales. The ambition is to grow tourism earnings in Wales by 10% or more by 2020.”</a:t>
            </a:r>
          </a:p>
        </p:txBody>
      </p:sp>
      <p:sp>
        <p:nvSpPr>
          <p:cNvPr id="5" name="Title 1"/>
          <p:cNvSpPr txBox="1">
            <a:spLocks/>
          </p:cNvSpPr>
          <p:nvPr/>
        </p:nvSpPr>
        <p:spPr>
          <a:xfrm>
            <a:off x="457200" y="2746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The Tourism Landscape</a:t>
            </a:r>
            <a:endParaRPr lang="en-GB" dirty="0"/>
          </a:p>
        </p:txBody>
      </p:sp>
      <p:sp>
        <p:nvSpPr>
          <p:cNvPr id="6" name="Rectangle 5"/>
          <p:cNvSpPr/>
          <p:nvPr/>
        </p:nvSpPr>
        <p:spPr>
          <a:xfrm>
            <a:off x="827584" y="4216226"/>
            <a:ext cx="7488832" cy="1477328"/>
          </a:xfrm>
          <a:prstGeom prst="rect">
            <a:avLst/>
          </a:prstGeom>
        </p:spPr>
        <p:txBody>
          <a:bodyPr wrap="square">
            <a:spAutoFit/>
          </a:bodyPr>
          <a:lstStyle/>
          <a:p>
            <a:pPr algn="ctr"/>
            <a:r>
              <a:rPr lang="en-GB" dirty="0"/>
              <a:t>“A skilled and customer focused workforce attracting the ambitious and talented. A regional network of internationally recognised centres for hospitality, tourism and leisure skills. Well defined standards in service delivery a distinctive service style that puts people at the heart of our brand along with language skills to serve a global tourism market.”</a:t>
            </a:r>
          </a:p>
        </p:txBody>
      </p:sp>
      <p:pic>
        <p:nvPicPr>
          <p:cNvPr id="7" name="Picture 6"/>
          <p:cNvPicPr>
            <a:picLocks noChangeAspect="1"/>
          </p:cNvPicPr>
          <p:nvPr/>
        </p:nvPicPr>
        <p:blipFill rotWithShape="1">
          <a:blip r:embed="rId2" cstate="email">
            <a:extLst>
              <a:ext uri="{28A0092B-C50C-407E-A947-70E740481C1C}">
                <a14:useLocalDpi xmlns:a14="http://schemas.microsoft.com/office/drawing/2010/main"/>
              </a:ext>
            </a:extLst>
          </a:blip>
          <a:srcRect l="20794" t="32953" r="20576" b="24373"/>
          <a:stretch/>
        </p:blipFill>
        <p:spPr>
          <a:xfrm>
            <a:off x="7380312" y="5805264"/>
            <a:ext cx="1440160" cy="738818"/>
          </a:xfrm>
          <a:prstGeom prst="rect">
            <a:avLst/>
          </a:prstGeom>
        </p:spPr>
      </p:pic>
      <p:sp>
        <p:nvSpPr>
          <p:cNvPr id="8" name="Title 3"/>
          <p:cNvSpPr txBox="1">
            <a:spLocks/>
          </p:cNvSpPr>
          <p:nvPr/>
        </p:nvSpPr>
        <p:spPr>
          <a:xfrm>
            <a:off x="7285951" y="5549839"/>
            <a:ext cx="455739" cy="386916"/>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1200" dirty="0" smtClean="0"/>
              <a:t>The</a:t>
            </a:r>
            <a:endParaRPr lang="en-GB" sz="1200" dirty="0"/>
          </a:p>
        </p:txBody>
      </p:sp>
    </p:spTree>
    <p:extLst>
      <p:ext uri="{BB962C8B-B14F-4D97-AF65-F5344CB8AC3E}">
        <p14:creationId xmlns:p14="http://schemas.microsoft.com/office/powerpoint/2010/main" val="148456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28800"/>
            <a:ext cx="8229600" cy="576064"/>
          </a:xfrm>
        </p:spPr>
        <p:txBody>
          <a:bodyPr>
            <a:normAutofit fontScale="90000"/>
          </a:bodyPr>
          <a:lstStyle/>
          <a:p>
            <a:r>
              <a:rPr lang="en-GB" sz="3100" dirty="0" smtClean="0"/>
              <a:t>Partnership for Growth 2016 - 2020</a:t>
            </a:r>
            <a:r>
              <a:rPr lang="en-GB" dirty="0" smtClean="0"/>
              <a:t/>
            </a:r>
            <a:br>
              <a:rPr lang="en-GB" dirty="0" smtClean="0"/>
            </a:br>
            <a:r>
              <a:rPr lang="en-GB" sz="1400" dirty="0" smtClean="0"/>
              <a:t>Welsh Government Tourism Advisory Board</a:t>
            </a:r>
            <a:r>
              <a:rPr lang="en-GB" dirty="0" smtClean="0"/>
              <a:t/>
            </a:r>
            <a:br>
              <a:rPr lang="en-GB" dirty="0" smtClean="0"/>
            </a:br>
            <a:endParaRPr lang="en-GB" dirty="0"/>
          </a:p>
        </p:txBody>
      </p:sp>
      <p:sp>
        <p:nvSpPr>
          <p:cNvPr id="5" name="Title 1"/>
          <p:cNvSpPr txBox="1">
            <a:spLocks/>
          </p:cNvSpPr>
          <p:nvPr/>
        </p:nvSpPr>
        <p:spPr>
          <a:xfrm>
            <a:off x="457200" y="2746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The Tourism Landscape</a:t>
            </a:r>
            <a:endParaRPr lang="en-GB" dirty="0"/>
          </a:p>
        </p:txBody>
      </p:sp>
      <p:pic>
        <p:nvPicPr>
          <p:cNvPr id="7" name="Picture 6"/>
          <p:cNvPicPr>
            <a:picLocks noChangeAspect="1"/>
          </p:cNvPicPr>
          <p:nvPr/>
        </p:nvPicPr>
        <p:blipFill rotWithShape="1">
          <a:blip r:embed="rId2" cstate="email">
            <a:extLst>
              <a:ext uri="{28A0092B-C50C-407E-A947-70E740481C1C}">
                <a14:useLocalDpi xmlns:a14="http://schemas.microsoft.com/office/drawing/2010/main"/>
              </a:ext>
            </a:extLst>
          </a:blip>
          <a:srcRect l="20794" t="32953" r="20576" b="24373"/>
          <a:stretch/>
        </p:blipFill>
        <p:spPr>
          <a:xfrm>
            <a:off x="7380312" y="5805264"/>
            <a:ext cx="1440160" cy="738818"/>
          </a:xfrm>
          <a:prstGeom prst="rect">
            <a:avLst/>
          </a:prstGeom>
        </p:spPr>
      </p:pic>
      <p:sp>
        <p:nvSpPr>
          <p:cNvPr id="4" name="Rectangle 3"/>
          <p:cNvSpPr/>
          <p:nvPr/>
        </p:nvSpPr>
        <p:spPr>
          <a:xfrm>
            <a:off x="1115616" y="2611639"/>
            <a:ext cx="6624736" cy="3416320"/>
          </a:xfrm>
          <a:prstGeom prst="rect">
            <a:avLst/>
          </a:prstGeom>
        </p:spPr>
        <p:txBody>
          <a:bodyPr wrap="square">
            <a:spAutoFit/>
          </a:bodyPr>
          <a:lstStyle/>
          <a:p>
            <a:r>
              <a:rPr lang="en-GB" dirty="0" smtClean="0"/>
              <a:t>People 1st, The Sector Skills Council for Wales said :</a:t>
            </a:r>
          </a:p>
          <a:p>
            <a:endParaRPr lang="en-GB" dirty="0"/>
          </a:p>
          <a:p>
            <a:r>
              <a:rPr lang="en-GB" dirty="0" smtClean="0"/>
              <a:t>“</a:t>
            </a:r>
            <a:r>
              <a:rPr lang="en-GB" dirty="0"/>
              <a:t>The need for skilled managers is greater than ever.  The range of skills and attributes that hospitality and tourism businesses need their managers to possess continues to expand</a:t>
            </a:r>
            <a:r>
              <a:rPr lang="en-GB" dirty="0" smtClean="0"/>
              <a:t>.</a:t>
            </a:r>
          </a:p>
          <a:p>
            <a:endParaRPr lang="en-GB" dirty="0" smtClean="0"/>
          </a:p>
          <a:p>
            <a:r>
              <a:rPr lang="en-GB" dirty="0" smtClean="0"/>
              <a:t>Whether </a:t>
            </a:r>
            <a:r>
              <a:rPr lang="en-GB" dirty="0"/>
              <a:t>they are working for a chain or an independent business, they need more than ever to be entrepreneurial and good people managers who can get the most out of their teams. By 2022, the sector needs an additional 66,000 managers.  This is going to be challenging if we don’t think very differently about how we recruit, develop and retain.”</a:t>
            </a:r>
          </a:p>
        </p:txBody>
      </p:sp>
      <p:sp>
        <p:nvSpPr>
          <p:cNvPr id="6" name="Title 3"/>
          <p:cNvSpPr txBox="1">
            <a:spLocks/>
          </p:cNvSpPr>
          <p:nvPr/>
        </p:nvSpPr>
        <p:spPr>
          <a:xfrm>
            <a:off x="7285951" y="5549839"/>
            <a:ext cx="455739" cy="386916"/>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1200" dirty="0" smtClean="0"/>
              <a:t>The</a:t>
            </a:r>
            <a:endParaRPr lang="en-GB" sz="1200" dirty="0"/>
          </a:p>
        </p:txBody>
      </p:sp>
    </p:spTree>
    <p:extLst>
      <p:ext uri="{BB962C8B-B14F-4D97-AF65-F5344CB8AC3E}">
        <p14:creationId xmlns:p14="http://schemas.microsoft.com/office/powerpoint/2010/main" val="3703456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204864"/>
            <a:ext cx="8229600" cy="1143000"/>
          </a:xfrm>
        </p:spPr>
        <p:txBody>
          <a:bodyPr/>
          <a:lstStyle/>
          <a:p>
            <a:r>
              <a:rPr lang="en-GB" dirty="0" smtClean="0"/>
              <a:t>Student Placement Opportunities</a:t>
            </a:r>
            <a:endParaRPr lang="en-GB" dirty="0"/>
          </a:p>
        </p:txBody>
      </p:sp>
      <p:pic>
        <p:nvPicPr>
          <p:cNvPr id="3" name="Picture 2"/>
          <p:cNvPicPr>
            <a:picLocks noChangeAspect="1"/>
          </p:cNvPicPr>
          <p:nvPr/>
        </p:nvPicPr>
        <p:blipFill rotWithShape="1">
          <a:blip r:embed="rId2" cstate="email">
            <a:extLst>
              <a:ext uri="{28A0092B-C50C-407E-A947-70E740481C1C}">
                <a14:useLocalDpi xmlns:a14="http://schemas.microsoft.com/office/drawing/2010/main"/>
              </a:ext>
            </a:extLst>
          </a:blip>
          <a:srcRect l="20794" t="32953" r="20576" b="24373"/>
          <a:stretch/>
        </p:blipFill>
        <p:spPr>
          <a:xfrm>
            <a:off x="7380312" y="5805264"/>
            <a:ext cx="1440160" cy="738818"/>
          </a:xfrm>
          <a:prstGeom prst="rect">
            <a:avLst/>
          </a:prstGeom>
        </p:spPr>
      </p:pic>
      <p:sp>
        <p:nvSpPr>
          <p:cNvPr id="4" name="Title 3"/>
          <p:cNvSpPr txBox="1">
            <a:spLocks/>
          </p:cNvSpPr>
          <p:nvPr/>
        </p:nvSpPr>
        <p:spPr>
          <a:xfrm>
            <a:off x="7285951" y="5549839"/>
            <a:ext cx="455739" cy="386916"/>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1200" dirty="0" smtClean="0"/>
              <a:t>The</a:t>
            </a:r>
            <a:endParaRPr lang="en-GB" sz="1200" dirty="0"/>
          </a:p>
        </p:txBody>
      </p:sp>
    </p:spTree>
    <p:extLst>
      <p:ext uri="{BB962C8B-B14F-4D97-AF65-F5344CB8AC3E}">
        <p14:creationId xmlns:p14="http://schemas.microsoft.com/office/powerpoint/2010/main" val="20147330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457200" y="557972"/>
            <a:ext cx="82296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dirty="0" smtClean="0"/>
              <a:t>2015 Summer Placement</a:t>
            </a:r>
          </a:p>
          <a:p>
            <a:r>
              <a:rPr lang="en-GB" sz="3200" dirty="0" smtClean="0"/>
              <a:t>Alexandra Bowman</a:t>
            </a:r>
            <a:endParaRPr lang="en-GB" sz="3200" dirty="0"/>
          </a:p>
        </p:txBody>
      </p:sp>
      <p:sp>
        <p:nvSpPr>
          <p:cNvPr id="4" name="Content Placeholder 2"/>
          <p:cNvSpPr txBox="1">
            <a:spLocks/>
          </p:cNvSpPr>
          <p:nvPr/>
        </p:nvSpPr>
        <p:spPr>
          <a:xfrm>
            <a:off x="457200" y="1844824"/>
            <a:ext cx="8229600" cy="4525963"/>
          </a:xfrm>
          <a:prstGeom prst="rect">
            <a:avLst/>
          </a:prstGeom>
        </p:spPr>
        <p:txBody>
          <a:bodyP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1800" dirty="0" smtClean="0"/>
              <a:t>Produce a Social Media plan in line with the general PR and Marketing plan</a:t>
            </a:r>
          </a:p>
          <a:p>
            <a:r>
              <a:rPr lang="en-GB" sz="1800" dirty="0"/>
              <a:t>Work alongside our PR Agency to deliver an effective PR, Marketing and Social Media Campaign</a:t>
            </a:r>
          </a:p>
          <a:p>
            <a:r>
              <a:rPr lang="en-GB" sz="1800" dirty="0" smtClean="0"/>
              <a:t>Responsible for posting on all Social </a:t>
            </a:r>
            <a:r>
              <a:rPr lang="en-GB" sz="1800" dirty="0"/>
              <a:t>M</a:t>
            </a:r>
            <a:r>
              <a:rPr lang="en-GB" sz="1800" dirty="0" smtClean="0"/>
              <a:t>edia accounts for each brand including Twitter and Facebook</a:t>
            </a:r>
          </a:p>
          <a:p>
            <a:r>
              <a:rPr lang="en-GB" sz="1800" dirty="0" smtClean="0"/>
              <a:t>Producing reports on Social </a:t>
            </a:r>
            <a:r>
              <a:rPr lang="en-GB" sz="1800" dirty="0"/>
              <a:t>M</a:t>
            </a:r>
            <a:r>
              <a:rPr lang="en-GB" sz="1800" dirty="0" smtClean="0"/>
              <a:t>edia engagement and trends</a:t>
            </a:r>
          </a:p>
          <a:p>
            <a:r>
              <a:rPr lang="en-GB" sz="1800" dirty="0" smtClean="0"/>
              <a:t>Communicate with all brand members (hotels) for gathering information relating to PR and Social Media</a:t>
            </a:r>
          </a:p>
          <a:p>
            <a:r>
              <a:rPr lang="en-GB" sz="1800" dirty="0" smtClean="0"/>
              <a:t>Collaborate on a new print marketing campaign to promote the relaunch of Wales in Style</a:t>
            </a:r>
          </a:p>
          <a:p>
            <a:r>
              <a:rPr lang="en-GB" sz="1800" dirty="0" smtClean="0"/>
              <a:t>Update </a:t>
            </a:r>
            <a:r>
              <a:rPr lang="en-GB" sz="1800" dirty="0"/>
              <a:t>information and images on all brand websites</a:t>
            </a:r>
          </a:p>
          <a:p>
            <a:r>
              <a:rPr lang="en-GB" sz="1800" dirty="0" smtClean="0"/>
              <a:t>Assist </a:t>
            </a:r>
            <a:r>
              <a:rPr lang="en-GB" sz="1800" dirty="0"/>
              <a:t>with general day to day office tasks</a:t>
            </a:r>
          </a:p>
          <a:p>
            <a:endParaRPr lang="en-GB" sz="1800" dirty="0"/>
          </a:p>
        </p:txBody>
      </p:sp>
      <p:sp>
        <p:nvSpPr>
          <p:cNvPr id="5" name="TextBox 4"/>
          <p:cNvSpPr txBox="1"/>
          <p:nvPr/>
        </p:nvSpPr>
        <p:spPr>
          <a:xfrm>
            <a:off x="179512" y="188640"/>
            <a:ext cx="1225015" cy="369332"/>
          </a:xfrm>
          <a:prstGeom prst="rect">
            <a:avLst/>
          </a:prstGeom>
          <a:noFill/>
        </p:spPr>
        <p:txBody>
          <a:bodyPr wrap="none" rtlCol="0">
            <a:spAutoFit/>
          </a:bodyPr>
          <a:lstStyle/>
          <a:p>
            <a:r>
              <a:rPr lang="en-GB" b="1" dirty="0" smtClean="0"/>
              <a:t>Case Study</a:t>
            </a:r>
            <a:endParaRPr lang="en-GB" b="1" dirty="0"/>
          </a:p>
        </p:txBody>
      </p:sp>
      <p:pic>
        <p:nvPicPr>
          <p:cNvPr id="6" name="Picture 5"/>
          <p:cNvPicPr>
            <a:picLocks noChangeAspect="1"/>
          </p:cNvPicPr>
          <p:nvPr/>
        </p:nvPicPr>
        <p:blipFill rotWithShape="1">
          <a:blip r:embed="rId2" cstate="email">
            <a:extLst>
              <a:ext uri="{28A0092B-C50C-407E-A947-70E740481C1C}">
                <a14:useLocalDpi xmlns:a14="http://schemas.microsoft.com/office/drawing/2010/main"/>
              </a:ext>
            </a:extLst>
          </a:blip>
          <a:srcRect l="20794" t="32953" r="20576" b="24373"/>
          <a:stretch/>
        </p:blipFill>
        <p:spPr>
          <a:xfrm>
            <a:off x="7380312" y="5805264"/>
            <a:ext cx="1440160" cy="738818"/>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8304" y="5517232"/>
            <a:ext cx="457200" cy="390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35508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88640"/>
            <a:ext cx="7772400" cy="1470025"/>
          </a:xfrm>
        </p:spPr>
        <p:txBody>
          <a:bodyPr/>
          <a:lstStyle/>
          <a:p>
            <a:r>
              <a:rPr lang="en-GB" dirty="0" smtClean="0"/>
              <a:t>Who should apply?</a:t>
            </a:r>
            <a:endParaRPr lang="en-GB" dirty="0"/>
          </a:p>
        </p:txBody>
      </p:sp>
      <p:sp>
        <p:nvSpPr>
          <p:cNvPr id="3" name="Subtitle 2"/>
          <p:cNvSpPr>
            <a:spLocks noGrp="1"/>
          </p:cNvSpPr>
          <p:nvPr>
            <p:ph type="subTitle" idx="1"/>
          </p:nvPr>
        </p:nvSpPr>
        <p:spPr>
          <a:xfrm>
            <a:off x="1115616" y="1484784"/>
            <a:ext cx="7272808" cy="4752528"/>
          </a:xfrm>
        </p:spPr>
        <p:txBody>
          <a:bodyPr>
            <a:normAutofit/>
          </a:bodyPr>
          <a:lstStyle/>
          <a:p>
            <a:pPr marL="342900" indent="-342900" algn="l">
              <a:buFont typeface="Arial" panose="020B0604020202020204" pitchFamily="34" charset="0"/>
              <a:buChar char="•"/>
            </a:pPr>
            <a:r>
              <a:rPr lang="en-GB" sz="1800" dirty="0" smtClean="0">
                <a:solidFill>
                  <a:schemeClr val="tx1"/>
                </a:solidFill>
              </a:rPr>
              <a:t>If you are wanting hands on experience in the tourism industry whilst working with a market leading luxury brand</a:t>
            </a:r>
          </a:p>
          <a:p>
            <a:pPr marL="342900" indent="-342900" algn="l">
              <a:buFont typeface="Arial" panose="020B0604020202020204" pitchFamily="34" charset="0"/>
              <a:buChar char="•"/>
            </a:pPr>
            <a:r>
              <a:rPr lang="en-GB" sz="1800" dirty="0" smtClean="0">
                <a:solidFill>
                  <a:schemeClr val="tx1"/>
                </a:solidFill>
              </a:rPr>
              <a:t>Looking to build a network of valuable contacts in the industry including hoteliers and suppliers</a:t>
            </a:r>
          </a:p>
          <a:p>
            <a:pPr marL="342900" indent="-342900" algn="l">
              <a:buFont typeface="Arial" panose="020B0604020202020204" pitchFamily="34" charset="0"/>
              <a:buChar char="•"/>
            </a:pPr>
            <a:r>
              <a:rPr lang="en-GB" sz="1800" dirty="0" smtClean="0">
                <a:solidFill>
                  <a:schemeClr val="tx1"/>
                </a:solidFill>
              </a:rPr>
              <a:t>You should have the ability to </a:t>
            </a:r>
            <a:r>
              <a:rPr lang="en-GB" sz="1800" dirty="0">
                <a:solidFill>
                  <a:schemeClr val="tx1"/>
                </a:solidFill>
              </a:rPr>
              <a:t>work independently and as part of a team</a:t>
            </a:r>
          </a:p>
          <a:p>
            <a:pPr marL="342900" indent="-342900" algn="l">
              <a:buFont typeface="Arial" panose="020B0604020202020204" pitchFamily="34" charset="0"/>
              <a:buChar char="•"/>
            </a:pPr>
            <a:r>
              <a:rPr lang="en-GB" sz="1800" dirty="0" smtClean="0">
                <a:solidFill>
                  <a:schemeClr val="tx1"/>
                </a:solidFill>
              </a:rPr>
              <a:t>Highly motivated person who is eager to learn</a:t>
            </a:r>
          </a:p>
          <a:p>
            <a:pPr marL="342900" indent="-342900" algn="l">
              <a:buFont typeface="Arial" panose="020B0604020202020204" pitchFamily="34" charset="0"/>
              <a:buChar char="•"/>
            </a:pPr>
            <a:r>
              <a:rPr lang="en-GB" sz="1800" dirty="0" smtClean="0">
                <a:solidFill>
                  <a:schemeClr val="tx1"/>
                </a:solidFill>
              </a:rPr>
              <a:t>Great communication skills</a:t>
            </a:r>
          </a:p>
          <a:p>
            <a:pPr marL="342900" indent="-342900" algn="l">
              <a:buFont typeface="Arial" panose="020B0604020202020204" pitchFamily="34" charset="0"/>
              <a:buChar char="•"/>
            </a:pPr>
            <a:r>
              <a:rPr lang="en-GB" sz="1800" dirty="0" smtClean="0">
                <a:solidFill>
                  <a:schemeClr val="tx1"/>
                </a:solidFill>
              </a:rPr>
              <a:t>Available for a minimum of 12 </a:t>
            </a:r>
            <a:r>
              <a:rPr lang="en-GB" sz="1800" dirty="0" smtClean="0">
                <a:solidFill>
                  <a:schemeClr val="tx1"/>
                </a:solidFill>
              </a:rPr>
              <a:t>weeks</a:t>
            </a:r>
          </a:p>
          <a:p>
            <a:pPr marL="342900" indent="-342900" algn="l">
              <a:buFont typeface="Arial" panose="020B0604020202020204" pitchFamily="34" charset="0"/>
              <a:buChar char="•"/>
            </a:pPr>
            <a:r>
              <a:rPr lang="en-GB" sz="1800" dirty="0">
                <a:solidFill>
                  <a:schemeClr val="tx1"/>
                </a:solidFill>
              </a:rPr>
              <a:t>This placement is office based with some travel, Mon-Fri 9am-5pm. The office is based in </a:t>
            </a:r>
            <a:r>
              <a:rPr lang="en-GB" sz="1800" dirty="0" err="1">
                <a:solidFill>
                  <a:schemeClr val="tx1"/>
                </a:solidFill>
              </a:rPr>
              <a:t>Lampeter</a:t>
            </a:r>
            <a:r>
              <a:rPr lang="en-GB" sz="1800" dirty="0">
                <a:solidFill>
                  <a:schemeClr val="tx1"/>
                </a:solidFill>
              </a:rPr>
              <a:t>, West Wales.</a:t>
            </a:r>
          </a:p>
          <a:p>
            <a:pPr algn="l"/>
            <a:endParaRPr lang="en-GB" sz="1800" dirty="0">
              <a:solidFill>
                <a:schemeClr val="tx1"/>
              </a:solidFill>
            </a:endParaRPr>
          </a:p>
          <a:p>
            <a:pPr marL="342900" indent="-342900" algn="l">
              <a:buFont typeface="Arial" panose="020B0604020202020204" pitchFamily="34" charset="0"/>
              <a:buChar char="•"/>
            </a:pPr>
            <a:endParaRPr lang="en-GB" sz="1800" dirty="0" smtClean="0">
              <a:solidFill>
                <a:schemeClr val="tx1"/>
              </a:solidFill>
            </a:endParaRPr>
          </a:p>
          <a:p>
            <a:pPr marL="342900" indent="-342900" algn="l">
              <a:buFont typeface="Arial" panose="020B0604020202020204" pitchFamily="34" charset="0"/>
              <a:buChar char="•"/>
            </a:pPr>
            <a:endParaRPr lang="en-GB" sz="1800" dirty="0">
              <a:solidFill>
                <a:schemeClr val="tx1"/>
              </a:solidFill>
            </a:endParaRPr>
          </a:p>
        </p:txBody>
      </p:sp>
      <p:pic>
        <p:nvPicPr>
          <p:cNvPr id="4" name="Picture 3"/>
          <p:cNvPicPr>
            <a:picLocks noChangeAspect="1"/>
          </p:cNvPicPr>
          <p:nvPr/>
        </p:nvPicPr>
        <p:blipFill rotWithShape="1">
          <a:blip r:embed="rId2" cstate="email">
            <a:extLst>
              <a:ext uri="{28A0092B-C50C-407E-A947-70E740481C1C}">
                <a14:useLocalDpi xmlns:a14="http://schemas.microsoft.com/office/drawing/2010/main"/>
              </a:ext>
            </a:extLst>
          </a:blip>
          <a:srcRect l="20794" t="32953" r="20576" b="24373"/>
          <a:stretch/>
        </p:blipFill>
        <p:spPr>
          <a:xfrm>
            <a:off x="7380312" y="5805264"/>
            <a:ext cx="1440160" cy="738818"/>
          </a:xfrm>
          <a:prstGeom prst="rect">
            <a:avLst/>
          </a:prstGeom>
        </p:spPr>
      </p:pic>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8304" y="5517232"/>
            <a:ext cx="457200" cy="390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71458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txBox="1">
            <a:spLocks/>
          </p:cNvSpPr>
          <p:nvPr/>
        </p:nvSpPr>
        <p:spPr>
          <a:xfrm>
            <a:off x="611560" y="332656"/>
            <a:ext cx="7772400" cy="1470025"/>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How to apply?</a:t>
            </a:r>
            <a:endParaRPr lang="en-GB" dirty="0"/>
          </a:p>
        </p:txBody>
      </p:sp>
      <p:sp>
        <p:nvSpPr>
          <p:cNvPr id="4" name="Subtitle 4"/>
          <p:cNvSpPr txBox="1">
            <a:spLocks/>
          </p:cNvSpPr>
          <p:nvPr/>
        </p:nvSpPr>
        <p:spPr>
          <a:xfrm>
            <a:off x="1187624" y="1772816"/>
            <a:ext cx="7416824" cy="4680520"/>
          </a:xfrm>
          <a:prstGeom prst="rect">
            <a:avLst/>
          </a:prstGeom>
        </p:spPr>
        <p:txBody>
          <a:bodyPr>
            <a:normAutofit fontScale="6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dirty="0" smtClean="0"/>
              <a:t>Send your CV and covering letter to Sioned Williams (</a:t>
            </a:r>
            <a:r>
              <a:rPr lang="en-GB" dirty="0" smtClean="0">
                <a:hlinkClick r:id="rId2"/>
              </a:rPr>
              <a:t>sioned@rarebits.co.uk</a:t>
            </a:r>
            <a:r>
              <a:rPr lang="en-GB" dirty="0" smtClean="0"/>
              <a:t>) to be considered for this opportunity.</a:t>
            </a:r>
          </a:p>
          <a:p>
            <a:pPr marL="0" indent="0">
              <a:buNone/>
            </a:pPr>
            <a:endParaRPr lang="en-GB" dirty="0" smtClean="0"/>
          </a:p>
          <a:p>
            <a:r>
              <a:rPr lang="en-GB" dirty="0" smtClean="0"/>
              <a:t>Please let us know of any experience you have of working in the industry, what your interested in doing in terms of assisting us with our marketing – which area you would like to concentrate on and what characteristics you would bring to our business.</a:t>
            </a:r>
          </a:p>
          <a:p>
            <a:endParaRPr lang="en-GB" dirty="0" smtClean="0"/>
          </a:p>
          <a:p>
            <a:r>
              <a:rPr lang="en-GB" dirty="0" smtClean="0"/>
              <a:t>For more information about the company please visit our websites:</a:t>
            </a:r>
          </a:p>
          <a:p>
            <a:pPr marL="0" indent="0" algn="ctr">
              <a:buNone/>
            </a:pPr>
            <a:r>
              <a:rPr lang="en-GB" dirty="0" smtClean="0">
                <a:hlinkClick r:id="rId3"/>
              </a:rPr>
              <a:t>www.rarebits.co.uk</a:t>
            </a:r>
            <a:endParaRPr lang="en-GB" dirty="0" smtClean="0"/>
          </a:p>
          <a:p>
            <a:pPr marL="0" indent="0" algn="ctr">
              <a:buNone/>
            </a:pPr>
            <a:r>
              <a:rPr lang="en-GB" dirty="0" smtClean="0">
                <a:hlinkClick r:id="rId4"/>
              </a:rPr>
              <a:t>www.little-places.co.uk</a:t>
            </a:r>
            <a:endParaRPr lang="en-GB" dirty="0" smtClean="0"/>
          </a:p>
          <a:p>
            <a:pPr marL="0" indent="0" algn="ctr">
              <a:buNone/>
            </a:pPr>
            <a:r>
              <a:rPr lang="en-GB" dirty="0" smtClean="0">
                <a:hlinkClick r:id="rId5"/>
              </a:rPr>
              <a:t>www.rarehideaways.co.uk</a:t>
            </a:r>
            <a:endParaRPr lang="en-GB" dirty="0" smtClean="0"/>
          </a:p>
          <a:p>
            <a:pPr marL="0" indent="0" algn="ctr">
              <a:buNone/>
            </a:pPr>
            <a:r>
              <a:rPr lang="en-GB" dirty="0" smtClean="0">
                <a:hlinkClick r:id="rId6"/>
              </a:rPr>
              <a:t>www.walesinstyle.com</a:t>
            </a:r>
            <a:endParaRPr lang="en-GB" dirty="0" smtClean="0"/>
          </a:p>
          <a:p>
            <a:pPr marL="0" indent="0" algn="ctr">
              <a:buNone/>
            </a:pPr>
            <a:r>
              <a:rPr lang="en-GB" dirty="0" smtClean="0">
                <a:hlinkClick r:id="rId7"/>
              </a:rPr>
              <a:t>www.gourmetwales.co.uk</a:t>
            </a:r>
            <a:endParaRPr lang="en-GB" dirty="0" smtClean="0"/>
          </a:p>
          <a:p>
            <a:endParaRPr lang="en-GB" dirty="0"/>
          </a:p>
        </p:txBody>
      </p:sp>
      <p:pic>
        <p:nvPicPr>
          <p:cNvPr id="5"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308304" y="5517232"/>
            <a:ext cx="457200" cy="390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a:picLocks noChangeAspect="1"/>
          </p:cNvPicPr>
          <p:nvPr/>
        </p:nvPicPr>
        <p:blipFill rotWithShape="1">
          <a:blip r:embed="rId9" cstate="email">
            <a:extLst>
              <a:ext uri="{28A0092B-C50C-407E-A947-70E740481C1C}">
                <a14:useLocalDpi xmlns:a14="http://schemas.microsoft.com/office/drawing/2010/main"/>
              </a:ext>
            </a:extLst>
          </a:blip>
          <a:srcRect l="20794" t="32953" r="20576" b="24373"/>
          <a:stretch/>
        </p:blipFill>
        <p:spPr>
          <a:xfrm>
            <a:off x="7380312" y="5805264"/>
            <a:ext cx="1440160" cy="738818"/>
          </a:xfrm>
          <a:prstGeom prst="rect">
            <a:avLst/>
          </a:prstGeom>
        </p:spPr>
      </p:pic>
    </p:spTree>
    <p:extLst>
      <p:ext uri="{BB962C8B-B14F-4D97-AF65-F5344CB8AC3E}">
        <p14:creationId xmlns:p14="http://schemas.microsoft.com/office/powerpoint/2010/main" val="3371629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1934</TotalTime>
  <Words>1490</Words>
  <Application>Microsoft Office PowerPoint</Application>
  <PresentationFormat>On-screen Show (4:3)</PresentationFormat>
  <Paragraphs>150</Paragraphs>
  <Slides>19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Calibri</vt:lpstr>
      <vt:lpstr>Office Theme</vt:lpstr>
      <vt:lpstr>PowerPoint Presentation</vt:lpstr>
      <vt:lpstr>PowerPoint Presentation</vt:lpstr>
      <vt:lpstr> Recognised as the collection of places to stay in Wales </vt:lpstr>
      <vt:lpstr>The</vt:lpstr>
      <vt:lpstr>PowerPoint Presentation</vt:lpstr>
      <vt:lpstr>What do we do for our members in terms of marketing?</vt:lpstr>
      <vt:lpstr>PowerPoint Presentation</vt:lpstr>
      <vt:lpstr>8 social media accounts with a combined 2,500 likes on Facebook and 12,000+ followers on Twitter, Instagram and Pinterest</vt:lpstr>
      <vt:lpstr>5 Websites www.rarebits.co.uk, www.little-places.co.uk, www.rarehideaways.co.uk, www.walesinstyle.com &amp; www.gourmetwales.co.uk  with a combined unique visitor total of over 500,000 per year</vt:lpstr>
      <vt:lpstr>3 Brochures with a 160,000 combined annual print run</vt:lpstr>
      <vt:lpstr>PowerPoint Presentation</vt:lpstr>
      <vt:lpstr>Partnership for Growth 2016 - 2020 Welsh Government Tourism Advisory Board </vt:lpstr>
      <vt:lpstr>Partnership for Growth 2016 - 2020 Welsh Government Tourism Advisory Board </vt:lpstr>
      <vt:lpstr>Partnership for Growth 2016 - 2020 Welsh Government Tourism Advisory Board </vt:lpstr>
      <vt:lpstr>Partnership for Growth 2016 - 2020 Welsh Government Tourism Advisory Board </vt:lpstr>
      <vt:lpstr>Student Placement Opportunities</vt:lpstr>
      <vt:lpstr>PowerPoint Presentation</vt:lpstr>
      <vt:lpstr>Who should apply?</vt:lpstr>
      <vt:lpstr>PowerPoint Presentation</vt:lpstr>
    </vt:vector>
  </TitlesOfParts>
  <Company>Hewlett-Packard Company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dc:title>
  <dc:creator>Welsh Rarebits</dc:creator>
  <cp:lastModifiedBy>Office</cp:lastModifiedBy>
  <cp:revision>43</cp:revision>
  <dcterms:created xsi:type="dcterms:W3CDTF">2015-09-17T08:55:16Z</dcterms:created>
  <dcterms:modified xsi:type="dcterms:W3CDTF">2015-10-06T09:06:46Z</dcterms:modified>
</cp:coreProperties>
</file>