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image/jpeg" Extension="jpe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slideMaster+xml" PartName="/ppt/slideMasters/slideMaster1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7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presentation.main+xml" PartName="/ppt/presentation.xml"/>
  <Override ContentType="application/vnd.openxmlformats-officedocument.presentationml.presProps+xml" PartName="/ppt/presProps1.xml"/>
  <Override ContentType="application/vnd.openxmlformats-officedocument.theme+xml" PartName="/ppt/theme/theme1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</p:sldIdLst>
  <p:sldSz cy="6858000" cx="12192000"/>
  <p:notesSz cx="6858000" cy="9144000"/>
  <p:defaultTextStyle>
    <a:defPPr lvl="0">
      <a:defRPr lang="en-US"/>
    </a:defPPr>
    <a:lvl1pPr defTabSz="457200" eaLnBrk="1" hangingPunct="1" latinLnBrk="0" lvl="0" marL="0" rtl="0" algn="l">
      <a:defRPr kern="1200" sz="1800">
        <a:solidFill>
          <a:schemeClr val="tx1"/>
        </a:solidFill>
        <a:latin typeface="+mn-lt"/>
        <a:ea typeface="+mn-ea"/>
        <a:cs typeface="+mn-cs"/>
      </a:defRPr>
    </a:lvl1pPr>
    <a:lvl2pPr defTabSz="457200" eaLnBrk="1" hangingPunct="1" latinLnBrk="0" lvl="1" marL="457200" rtl="0" algn="l">
      <a:defRPr kern="1200" sz="1800">
        <a:solidFill>
          <a:schemeClr val="tx1"/>
        </a:solidFill>
        <a:latin typeface="+mn-lt"/>
        <a:ea typeface="+mn-ea"/>
        <a:cs typeface="+mn-cs"/>
      </a:defRPr>
    </a:lvl2pPr>
    <a:lvl3pPr defTabSz="457200" eaLnBrk="1" hangingPunct="1" latinLnBrk="0" lvl="2" marL="914400" rtl="0" algn="l">
      <a:defRPr kern="1200" sz="1800">
        <a:solidFill>
          <a:schemeClr val="tx1"/>
        </a:solidFill>
        <a:latin typeface="+mn-lt"/>
        <a:ea typeface="+mn-ea"/>
        <a:cs typeface="+mn-cs"/>
      </a:defRPr>
    </a:lvl3pPr>
    <a:lvl4pPr defTabSz="457200" eaLnBrk="1" hangingPunct="1" latinLnBrk="0" lvl="3" marL="1371600" rtl="0" algn="l">
      <a:defRPr kern="1200" sz="1800">
        <a:solidFill>
          <a:schemeClr val="tx1"/>
        </a:solidFill>
        <a:latin typeface="+mn-lt"/>
        <a:ea typeface="+mn-ea"/>
        <a:cs typeface="+mn-cs"/>
      </a:defRPr>
    </a:lvl4pPr>
    <a:lvl5pPr defTabSz="457200" eaLnBrk="1" hangingPunct="1" latinLnBrk="0" lvl="4" marL="1828800" rtl="0" algn="l">
      <a:defRPr kern="1200" sz="1800">
        <a:solidFill>
          <a:schemeClr val="tx1"/>
        </a:solidFill>
        <a:latin typeface="+mn-lt"/>
        <a:ea typeface="+mn-ea"/>
        <a:cs typeface="+mn-cs"/>
      </a:defRPr>
    </a:lvl5pPr>
    <a:lvl6pPr defTabSz="457200" eaLnBrk="1" hangingPunct="1" latinLnBrk="0" lvl="5" marL="2286000" rtl="0" algn="l">
      <a:defRPr kern="1200" sz="1800">
        <a:solidFill>
          <a:schemeClr val="tx1"/>
        </a:solidFill>
        <a:latin typeface="+mn-lt"/>
        <a:ea typeface="+mn-ea"/>
        <a:cs typeface="+mn-cs"/>
      </a:defRPr>
    </a:lvl6pPr>
    <a:lvl7pPr defTabSz="457200" eaLnBrk="1" hangingPunct="1" latinLnBrk="0" lvl="6" marL="2743200" rtl="0" algn="l">
      <a:defRPr kern="1200" sz="1800">
        <a:solidFill>
          <a:schemeClr val="tx1"/>
        </a:solidFill>
        <a:latin typeface="+mn-lt"/>
        <a:ea typeface="+mn-ea"/>
        <a:cs typeface="+mn-cs"/>
      </a:defRPr>
    </a:lvl7pPr>
    <a:lvl8pPr defTabSz="457200" eaLnBrk="1" hangingPunct="1" latinLnBrk="0" lvl="7" marL="3200400" rtl="0" algn="l">
      <a:defRPr kern="1200" sz="1800">
        <a:solidFill>
          <a:schemeClr val="tx1"/>
        </a:solidFill>
        <a:latin typeface="+mn-lt"/>
        <a:ea typeface="+mn-ea"/>
        <a:cs typeface="+mn-cs"/>
      </a:defRPr>
    </a:lvl8pPr>
    <a:lvl9pPr defTabSz="457200" eaLnBrk="1" hangingPunct="1" latinLnBrk="0" lvl="8" marL="3657600" rtl="0" algn="l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1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" Type="http://schemas.openxmlformats.org/officeDocument/2006/relationships/theme" Target="theme/theme1.xml"/><Relationship Id="rId2" Type="http://schemas.openxmlformats.org/officeDocument/2006/relationships/presProps" Target="presProps1.xml"/><Relationship Id="rId3" Type="http://schemas.openxmlformats.org/officeDocument/2006/relationships/slideMaster" Target="slideMasters/slide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5" Type="http://schemas.openxmlformats.org/officeDocument/2006/relationships/slide" Target="slides/slide2.xml"/><Relationship Id="rId6" Type="http://schemas.openxmlformats.org/officeDocument/2006/relationships/slide" Target="slides/slide3.xml"/><Relationship Id="rId18" Type="http://schemas.openxmlformats.org/officeDocument/2006/relationships/slide" Target="slides/slide15.xml"/><Relationship Id="rId7" Type="http://schemas.openxmlformats.org/officeDocument/2006/relationships/slide" Target="slides/slide4.xml"/><Relationship Id="rId8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976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14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4464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9124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97924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762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19928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738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6807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5278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59881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931437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66387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51753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2949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12353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723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3A90B8BA-BCC5-4CE9-AC65-CDF8A8EFD820}" type="datetimeFigureOut">
              <a:rPr lang="en-US" smtClean="0"/>
              <a:t>06-Nov-25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BEAED-60D7-44BC-ADAE-2FED93D78DD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435095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4623D-1589-6958-5077-A22479A82B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Food Waste &amp; its Efficacy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63562B1-DD26-1385-2D77-3F0D0DA5F05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A Contemporary Theme in terms of sustainability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6EE7A2-C864-A1BF-491E-3DF3B61E471A}"/>
              </a:ext>
            </a:extLst>
          </p:cNvPr>
          <p:cNvSpPr txBox="1"/>
          <p:nvPr/>
        </p:nvSpPr>
        <p:spPr>
          <a:xfrm>
            <a:off x="1154955" y="5310719"/>
            <a:ext cx="23631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Student ID: 2121099</a:t>
            </a:r>
          </a:p>
        </p:txBody>
      </p:sp>
    </p:spTree>
    <p:extLst>
      <p:ext uri="{BB962C8B-B14F-4D97-AF65-F5344CB8AC3E}">
        <p14:creationId xmlns:p14="http://schemas.microsoft.com/office/powerpoint/2010/main" val="584300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E1B58D-7967-68AA-B6EB-704F8BC3C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(Overview Of The Theme)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CDBBC61-2217-2D8C-0488-5A449A4F90E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16078" y="2331809"/>
            <a:ext cx="10205884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b="1" i="1" dirty="0"/>
              <a:t>Contemporary Theme:</a:t>
            </a:r>
          </a:p>
          <a:p>
            <a:pPr marR="0" lv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altLang="en-US" sz="1800" dirty="0"/>
              <a:t>Food waste reduction in hotel buffet operations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b="1" i="1" dirty="0"/>
              <a:t>Importance</a:t>
            </a:r>
            <a:r>
              <a:rPr lang="en-US" altLang="en-US" dirty="0"/>
              <a:t>: </a:t>
            </a:r>
          </a:p>
          <a:p>
            <a:pPr marR="0" lv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altLang="en-US" sz="1800" dirty="0"/>
              <a:t>Global food waste estimated at 931 million tons annually (UNEP, 2021)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b="1" i="1" dirty="0"/>
              <a:t>Key Issue: </a:t>
            </a:r>
          </a:p>
          <a:p>
            <a:pPr marR="0" lv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altLang="en-US" sz="1800" dirty="0"/>
              <a:t>Buffet-style services create excess due to overproduction and consumer behavior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b="1" i="1" dirty="0"/>
              <a:t>Impact</a:t>
            </a:r>
            <a:r>
              <a:rPr lang="en-US" altLang="en-US" dirty="0"/>
              <a:t>:</a:t>
            </a:r>
          </a:p>
          <a:p>
            <a:pPr marR="0" lv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altLang="en-US" sz="1800" dirty="0"/>
              <a:t>Increased greenhouse gas emissions</a:t>
            </a:r>
          </a:p>
          <a:p>
            <a:pPr marR="0" lv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altLang="en-US" sz="1800" dirty="0"/>
              <a:t>Resource depletion and operational inefficiency</a:t>
            </a:r>
          </a:p>
          <a:p>
            <a:pPr marL="0" marR="0" lvl="0" indent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US" altLang="en-US" b="1" i="1" dirty="0"/>
              <a:t>Relevance</a:t>
            </a:r>
            <a:r>
              <a:rPr lang="en-US" altLang="en-US" dirty="0"/>
              <a:t>: </a:t>
            </a:r>
          </a:p>
          <a:p>
            <a:pPr marR="0" lvl="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lang="en-US" altLang="en-US" sz="1800" dirty="0"/>
              <a:t>Sustainability and alignment with UN SDG 12 – Responsible Consumption and Production (ESCAP, 2021)</a:t>
            </a:r>
          </a:p>
        </p:txBody>
      </p:sp>
    </p:spTree>
    <p:extLst>
      <p:ext uri="{BB962C8B-B14F-4D97-AF65-F5344CB8AC3E}">
        <p14:creationId xmlns:p14="http://schemas.microsoft.com/office/powerpoint/2010/main" val="27301416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928E7-68B0-66C0-4F03-4601A7544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Introduction (Purpose And The Context Of The Industry)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A38BCB41-BDB6-954A-FCB6-6A26ED4528E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03312" y="2191148"/>
            <a:ext cx="10302107" cy="3919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Hospitality Sector Context:</a:t>
            </a:r>
            <a:endParaRPr kumimoji="0" lang="en-US" altLang="en-US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Heightened focus on sustainability and waste management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Rising consumer awareness and regulatory pressures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 of Study:</a:t>
            </a:r>
            <a:endParaRPr kumimoji="0" lang="en-US" altLang="en-US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Examining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food waste minimization protocols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 hotel buffet settings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Purpose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Evaluate how sustainability models and practical strategies contribute to long-term environmental and operational efficiency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28407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20C07-C413-4B31-FE83-CEE42D48E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4" y="985133"/>
            <a:ext cx="10867463" cy="1366250"/>
          </a:xfrm>
        </p:spPr>
        <p:txBody>
          <a:bodyPr/>
          <a:lstStyle/>
          <a:p>
            <a:r>
              <a:rPr lang="en-US" dirty="0"/>
              <a:t>Literature Review (Main Trends &amp;Theories)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EEAA10B-41E2-6B02-69BE-CEE1572EF70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7843" y="1866636"/>
            <a:ext cx="10085798" cy="3919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Main Issue: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Buffet services generate disproportionate waste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Papargyropoulou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et al., 2021)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Theoretical Lens: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Circular Economy &amp; Waste Hierarchy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Filimonau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et al., 2025)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Recent Findings:</a:t>
            </a:r>
            <a:endParaRPr kumimoji="0" lang="en-US" altLang="en-US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Buffet restaurants waste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30–40%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more food than à la carte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Kostensalo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et al., 2025)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Smart digital tracking systems (e.g., AI-integrated smart scales) reduce waste by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25%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daa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Costa et al., 2022)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6481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9D60D1-5717-C43C-74AF-38B2E07718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EA9551-69B8-A6AF-5254-AF9E773BFB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4" y="985133"/>
            <a:ext cx="10867463" cy="1366250"/>
          </a:xfrm>
        </p:spPr>
        <p:txBody>
          <a:bodyPr/>
          <a:lstStyle/>
          <a:p>
            <a:r>
              <a:rPr lang="en-US" dirty="0"/>
              <a:t>Literature Review (Main Trends &amp;Theories)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15C9FAC-6E18-1C91-C4F0-1747BFB2BD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7843" y="1866637"/>
            <a:ext cx="10085798" cy="3919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Behavioral Nudges: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Portion size control and signage reduce plate waste by 15% (</a:t>
            </a:r>
            <a:r>
              <a:rPr kumimoji="0" lang="en-US" altLang="en-US" sz="180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Metcho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2025)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Technology in Practice: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Meliá Hotels 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– </a:t>
            </a:r>
            <a:r>
              <a:rPr kumimoji="0" lang="en-US" altLang="en-US" sz="180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Lumitics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Insight → 40% waste reduction (</a:t>
            </a:r>
            <a:r>
              <a:rPr kumimoji="0" lang="en-US" altLang="en-US" sz="180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Murciano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2024)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Rotana Hotels 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(UAE) – AI waste tracking → 22% production waste drop (Hotel &amp; Catering, 2024)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1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FoodWise</a:t>
            </a: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(HKUST) – Gamified app increased sustainable dining behavior (Yu et al., 2023)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Limitations: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investment cost, staff training needs, and cultural differences</a:t>
            </a:r>
            <a:endParaRPr kumimoji="0" lang="en-US" altLang="en-US" sz="16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43403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78A07-03BF-7714-9799-EDF3646FA0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Methods (Research Design)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2A89CEC-6FB7-4BD7-78C8-B43E9BCCA8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23335" y="1043373"/>
            <a:ext cx="8473473" cy="52116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Research Type:</a:t>
            </a: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Quantitative &amp; qualitative survey-based study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Participants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50 hotel managers, chefs, sustainability officers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Instrument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Online questionnaire (closed &amp; open-ended items)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Analysis Methods:</a:t>
            </a:r>
            <a:endParaRPr kumimoji="0" lang="en-US" altLang="en-US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Descriptive statistics for trends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Correlation analysis for strategy–outcome relationships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Thematic coding for qualitative insights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Goal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Identify effective buffet food waste reduction methods and operational barriers</a:t>
            </a:r>
          </a:p>
        </p:txBody>
      </p:sp>
    </p:spTree>
    <p:extLst>
      <p:ext uri="{BB962C8B-B14F-4D97-AF65-F5344CB8AC3E}">
        <p14:creationId xmlns:p14="http://schemas.microsoft.com/office/powerpoint/2010/main" val="1911182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3FE342-ABD7-A925-E3E9-9F394C1A9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A658D-A5CB-D453-A752-098BB3FCE3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Theme Analysis (Triple Bottom Line Approach)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2F918617-7B0A-5330-838C-4F2F10ACEF7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23924" y="2588271"/>
            <a:ext cx="8288902" cy="22108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Framework: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Triple Bottom Line (TBL) – </a:t>
            </a:r>
            <a:r>
              <a:rPr kumimoji="0" lang="en-US" altLang="en-US" sz="18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Environmental, Economic, Social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(Bui, 2021)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Focus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food waste minimization affects all three dimensions of sustainability in hotels</a:t>
            </a:r>
          </a:p>
        </p:txBody>
      </p:sp>
    </p:spTree>
    <p:extLst>
      <p:ext uri="{BB962C8B-B14F-4D97-AF65-F5344CB8AC3E}">
        <p14:creationId xmlns:p14="http://schemas.microsoft.com/office/powerpoint/2010/main" val="14366908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CBE3F9-F72E-140A-3D6E-216378D9ED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8C2DED3-0224-7637-24DC-BC8EBC94E4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Environmental Impact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C918B0E7-94AB-4EB9-354E-496F9A34DBB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778848" y="1884987"/>
            <a:ext cx="9525043" cy="3088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Environmental Cost: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1/3 of global food wasted = 8–10% of global GHG emissions (Balan, 2023)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Industry Response: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Accor’s Zero Food Waste Program → 20% reduction in buffet waste (Ruiz Molina, 2022)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Real-time tracking systems improved efficiency and guest awareness (Fenech, 2024)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Outcome: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Sustainable food service models achievable without lowering guest satisfaction</a:t>
            </a:r>
          </a:p>
        </p:txBody>
      </p:sp>
    </p:spTree>
    <p:extLst>
      <p:ext uri="{BB962C8B-B14F-4D97-AF65-F5344CB8AC3E}">
        <p14:creationId xmlns:p14="http://schemas.microsoft.com/office/powerpoint/2010/main" val="40256731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FD07D4-5C8D-B9E9-B3FC-EF3CE03D87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781F74D-F8DF-3925-3D5B-B1117B731C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Economic Impact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E786FD0-5446-9B28-DCF9-A1B3A9EA63C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24654" y="1853248"/>
            <a:ext cx="7314823" cy="39190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 &amp; Smart Inventory Tools: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Help forecast demand and optimize purchasing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Shebanina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2023)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Challenges: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Initial investment costs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Employee digital literacy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Resistance to change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Benefit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: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Long-term cost savings and enhanced operational efficiency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162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2F02EC4-9C99-7DAC-3FA3-A84799585D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1EC8DA9-E631-AB05-6C9C-87D321550A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Impact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30744EF2-2101-3E43-A851-EAE4920A69F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04990" y="1351989"/>
            <a:ext cx="9404723" cy="3965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Consumer Awareness: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Growing preference for sustainable dining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Hotel Initiatives: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Marriott International – Buffet leftovers donated via food banks (International, n.d.)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Behavioral nudges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(smaller plates, awareness signage) → 15–20% reduction (Monforte, 2025)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Challenges: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Cultural differences and guest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expectationsLimited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standardized waste reporting frameworks</a:t>
            </a:r>
          </a:p>
        </p:txBody>
      </p:sp>
    </p:spTree>
    <p:extLst>
      <p:ext uri="{BB962C8B-B14F-4D97-AF65-F5344CB8AC3E}">
        <p14:creationId xmlns:p14="http://schemas.microsoft.com/office/powerpoint/2010/main" val="4205240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40C2F-95BF-E4D5-FB84-A432AAF942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AAC6B20-0CBE-C63C-409E-E6EEB52CA70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393290" y="2239529"/>
            <a:ext cx="11061291" cy="2118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Food waste is a critical sustainability and cost challenge for buffet-style hotels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Large chains benefit from tech-based interventions; small hotels face resource constraints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Behavior change among guests remains essential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Sustainable success requires a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holistic approach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integrating technology, staff training, and consumer engagement</a:t>
            </a:r>
          </a:p>
        </p:txBody>
      </p:sp>
    </p:spTree>
    <p:extLst>
      <p:ext uri="{BB962C8B-B14F-4D97-AF65-F5344CB8AC3E}">
        <p14:creationId xmlns:p14="http://schemas.microsoft.com/office/powerpoint/2010/main" val="9986805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5F798-0FF4-0A47-B6AA-10B79E0ED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 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D6352A3-3515-DF42-BD55-8A12D3DDEDA4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03312" y="1729486"/>
            <a:ext cx="9789101" cy="4842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Implement Waste Tracking Solutions: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AI-based systems for large chains; digital logs for small hotels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Patrichi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2024)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Optimize Buffet Design:</a:t>
            </a:r>
            <a:endParaRPr kumimoji="0" lang="en-US" altLang="en-US" b="0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Batch cooking, demand-based menus, made-to-order stations (Monforte, 2025) 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Increase Guest Involvement: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On-site messaging, digital reminders, reward programs (Cami, 2025)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Redistribution Protocols: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Partner with local charities to donate surplus food safely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Industry Collaboration: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Forums, workshops, and certifications to share best practices (Liu, 2025)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07912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A61BEF-5913-4EC2-978D-2C30A0460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Final Reflection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943DFE1-6D04-8E0D-99D3-67BEF3C7AC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04990" y="1705499"/>
            <a:ext cx="7407642" cy="3041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Key Takeaway: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Sustainable buffet management is achievable through innovation, collaboration, and behavioral change.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b="1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Memorable Thought: </a:t>
            </a:r>
          </a:p>
          <a:p>
            <a:pPr marR="0" lvl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“Reducing food waste is not just an environmental goal, it’s a measure of how responsibly hospitality nourishes both people and the planet</a:t>
            </a:r>
          </a:p>
        </p:txBody>
      </p:sp>
    </p:spTree>
    <p:extLst>
      <p:ext uri="{BB962C8B-B14F-4D97-AF65-F5344CB8AC3E}">
        <p14:creationId xmlns:p14="http://schemas.microsoft.com/office/powerpoint/2010/main" val="17257038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E75E8C-23AA-03F3-CCED-F1A9CE9F3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2F210-549A-6AD6-A80E-63C2835BEC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1944" y="1636938"/>
            <a:ext cx="9404723" cy="4655707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en-US" dirty="0"/>
              <a:t>(</a:t>
            </a:r>
            <a:r>
              <a:rPr lang="en-US" sz="4400" dirty="0"/>
              <a:t>No date a) Global food losses and Food Waste. Available at: https://www.fao.org/4/mb060e/mb060e00.htm (Accessed: 23 October 2025). </a:t>
            </a:r>
          </a:p>
          <a:p>
            <a:pPr>
              <a:lnSpc>
                <a:spcPct val="120000"/>
              </a:lnSpc>
            </a:pPr>
            <a:r>
              <a:rPr lang="en-US" sz="4400" dirty="0"/>
              <a:t>(No date) UNEP Food Waste Index Report 2021 | UNEP - UN environment </a:t>
            </a:r>
            <a:r>
              <a:rPr lang="en-US" sz="4400" dirty="0" err="1"/>
              <a:t>programme</a:t>
            </a:r>
            <a:r>
              <a:rPr lang="en-US" sz="4400" dirty="0"/>
              <a:t>. Available at: https://www.unep.org/resources/report/unep-food-waste-index-report-2021 (Accessed: 23 October 2025). </a:t>
            </a:r>
          </a:p>
          <a:p>
            <a:pPr>
              <a:lnSpc>
                <a:spcPct val="120000"/>
              </a:lnSpc>
            </a:pPr>
            <a:r>
              <a:rPr lang="en-US" sz="4400" dirty="0" err="1"/>
              <a:t>Antonschmidt</a:t>
            </a:r>
            <a:r>
              <a:rPr lang="en-US" sz="4400" dirty="0"/>
              <a:t>, H. and Lund-Durlacher, D., 2021. Stimulating food waste reduction </a:t>
            </a:r>
            <a:r>
              <a:rPr lang="en-US" sz="4400" dirty="0" err="1"/>
              <a:t>behaviour</a:t>
            </a:r>
            <a:r>
              <a:rPr lang="en-US" sz="4400" dirty="0"/>
              <a:t> among hotel guests through context manipulation. Journal of Cleaner Production, 329, p.129709.</a:t>
            </a:r>
          </a:p>
          <a:p>
            <a:pPr>
              <a:lnSpc>
                <a:spcPct val="120000"/>
              </a:lnSpc>
            </a:pPr>
            <a:r>
              <a:rPr lang="en-US" sz="4400" dirty="0"/>
              <a:t>Balan, I.M., </a:t>
            </a:r>
            <a:r>
              <a:rPr lang="en-US" sz="4400" dirty="0" err="1"/>
              <a:t>Trasca</a:t>
            </a:r>
            <a:r>
              <a:rPr lang="en-US" sz="4400" dirty="0"/>
              <a:t>, T.I., Brad, I., </a:t>
            </a:r>
            <a:r>
              <a:rPr lang="en-US" sz="4400" dirty="0" err="1"/>
              <a:t>Belc</a:t>
            </a:r>
            <a:r>
              <a:rPr lang="en-US" sz="4400" dirty="0"/>
              <a:t>, N., </a:t>
            </a:r>
            <a:r>
              <a:rPr lang="en-US" sz="4400" dirty="0" err="1"/>
              <a:t>Tulcan</a:t>
            </a:r>
            <a:r>
              <a:rPr lang="en-US" sz="4400" dirty="0"/>
              <a:t>, C., Radoi, B.P., RINOVETS, A. and KIBA, D., 2023. Approaches to limiting food loss and food waste. Transitioning to Zero Hunger. Chapter, MDPI, pp.215-244.</a:t>
            </a:r>
          </a:p>
          <a:p>
            <a:pPr>
              <a:lnSpc>
                <a:spcPct val="120000"/>
              </a:lnSpc>
            </a:pPr>
            <a:r>
              <a:rPr lang="en-US" sz="4400" dirty="0"/>
              <a:t>Bui, H.T. and </a:t>
            </a:r>
            <a:r>
              <a:rPr lang="en-US" sz="4400" dirty="0" err="1"/>
              <a:t>Filimonau</a:t>
            </a:r>
            <a:r>
              <a:rPr lang="en-US" sz="4400" dirty="0"/>
              <a:t>, V., 2021. A recipe for sustainable development: assessing transition of commercial foodservices towards the goal of the triple bottom line sustainability. International Journal of Contemporary Hospitality Management, 33(10), pp.3535-3563.</a:t>
            </a:r>
          </a:p>
          <a:p>
            <a:pPr>
              <a:lnSpc>
                <a:spcPct val="120000"/>
              </a:lnSpc>
            </a:pPr>
            <a:r>
              <a:rPr lang="en-US" sz="4400" dirty="0"/>
              <a:t>Cami, S., 2025. Circular Economy in Tourism and Hospitality in Durres, Albania (Doctoral dissertation).</a:t>
            </a:r>
          </a:p>
          <a:p>
            <a:pPr>
              <a:lnSpc>
                <a:spcPct val="120000"/>
              </a:lnSpc>
            </a:pPr>
            <a:r>
              <a:rPr lang="en-US" sz="4400" dirty="0"/>
              <a:t>da Costa, T.P., Gillespie, J., Cama-</a:t>
            </a:r>
            <a:r>
              <a:rPr lang="en-US" sz="4400" dirty="0" err="1"/>
              <a:t>Moncunill</a:t>
            </a:r>
            <a:r>
              <a:rPr lang="en-US" sz="4400" dirty="0"/>
              <a:t>, X., Ward, S., Condell, J., Ramanathan, R. and Murphy, F., 2022. A systematic review of real-time monitoring technologies and its potential application to reduce food loss and waste: Key elements of food supply chains and IoT technologies. Sustainability, 15(1), p.614.</a:t>
            </a:r>
          </a:p>
          <a:p>
            <a:pPr>
              <a:lnSpc>
                <a:spcPct val="120000"/>
              </a:lnSpc>
            </a:pPr>
            <a:r>
              <a:rPr lang="en-US" sz="4400" dirty="0"/>
              <a:t>ESCAP, U., 2021. SDG 12: Responsible consumption and production.</a:t>
            </a:r>
          </a:p>
          <a:p>
            <a:pPr>
              <a:lnSpc>
                <a:spcPct val="120000"/>
              </a:lnSpc>
            </a:pPr>
            <a:r>
              <a:rPr lang="en-US" sz="4400" dirty="0"/>
              <a:t>Fenech, M.C., 2024. The Management of Waste in Large Chain Hotels: A Review of Corporate Sustainability Reporting.</a:t>
            </a:r>
          </a:p>
          <a:p>
            <a:pPr>
              <a:lnSpc>
                <a:spcPct val="120000"/>
              </a:lnSpc>
            </a:pPr>
            <a:r>
              <a:rPr lang="en-US" sz="4400" dirty="0" err="1"/>
              <a:t>Filimonau</a:t>
            </a:r>
            <a:r>
              <a:rPr lang="en-US" sz="4400" dirty="0"/>
              <a:t>, V. and </a:t>
            </a:r>
            <a:r>
              <a:rPr lang="en-US" sz="4400" dirty="0" err="1"/>
              <a:t>Sezerel</a:t>
            </a:r>
            <a:r>
              <a:rPr lang="en-US" sz="4400" dirty="0"/>
              <a:t>, H., 2025. </a:t>
            </a:r>
            <a:r>
              <a:rPr lang="en-US" sz="4400" dirty="0" err="1"/>
              <a:t>Crystallised</a:t>
            </a:r>
            <a:r>
              <a:rPr lang="en-US" sz="4400" dirty="0"/>
              <a:t> food (waste) in tourism and hospitality. Current Issues in Tourism, pp.1-6.</a:t>
            </a:r>
          </a:p>
          <a:p>
            <a:pPr>
              <a:lnSpc>
                <a:spcPct val="120000"/>
              </a:lnSpc>
            </a:pPr>
            <a:r>
              <a:rPr lang="en-US" sz="4400" dirty="0"/>
              <a:t>Gannon, M., Taheri, B., </a:t>
            </a:r>
            <a:r>
              <a:rPr lang="en-US" sz="4400" dirty="0" err="1"/>
              <a:t>Okumus</a:t>
            </a:r>
            <a:r>
              <a:rPr lang="en-US" sz="4400" dirty="0"/>
              <a:t>, B. and </a:t>
            </a:r>
            <a:r>
              <a:rPr lang="en-US" sz="4400" dirty="0" err="1"/>
              <a:t>Giritlioglu</a:t>
            </a:r>
            <a:r>
              <a:rPr lang="en-US" sz="4400" dirty="0"/>
              <a:t>, I., 2022. Sustainable luxury tourism and food waste management: As case study of all-inclusive luxury resorts. In The rise of positive luxury (pp. 117-136). Routledge.</a:t>
            </a:r>
          </a:p>
        </p:txBody>
      </p:sp>
    </p:spTree>
    <p:extLst>
      <p:ext uri="{BB962C8B-B14F-4D97-AF65-F5344CB8AC3E}">
        <p14:creationId xmlns:p14="http://schemas.microsoft.com/office/powerpoint/2010/main" val="369055290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730CD-8AE0-EBB7-2750-B0341CF7B2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C2FDA-A110-D612-BFA0-ECF8428EEA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961" y="1219200"/>
            <a:ext cx="10825315" cy="5407742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20000"/>
              </a:lnSpc>
            </a:pPr>
            <a:r>
              <a:rPr lang="en-US" sz="2300" dirty="0"/>
              <a:t>Hotel &amp; Catering (2024) Rotana partners with Chef’s eye to reduce food waste through the use of machine learning, Hotel &amp; Catering. Available at: https://hotelandcatering.com/news/rotana-partners-with-chefs-eye-to-reduce-food-waste-through-the-use-of-machine-learning (Accessed: 23 October 2025). </a:t>
            </a:r>
          </a:p>
          <a:p>
            <a:pPr>
              <a:lnSpc>
                <a:spcPct val="120000"/>
              </a:lnSpc>
            </a:pPr>
            <a:r>
              <a:rPr lang="en-US" sz="2300" dirty="0"/>
              <a:t>International, M. (no date) Marriott Hotels UK, Ireland and Nordics Launches Initiative to reduce food waste across 53 hotels, integrating winnow AI technology to achieve 25% waste reduction in first six months of 2024, Marriott International Media Centre. Available at: https://marriott.pressarea.com/en/news/17102024/marriott-hotels-uk-ireland-and-nordics-launches-initiative-to-reduce-food-waste-across-53-hotels-1 (Accessed: 23 October 2025). </a:t>
            </a:r>
          </a:p>
          <a:p>
            <a:pPr>
              <a:lnSpc>
                <a:spcPct val="120000"/>
              </a:lnSpc>
            </a:pPr>
            <a:r>
              <a:rPr lang="en-US" sz="2300" dirty="0" err="1"/>
              <a:t>Kostensalo</a:t>
            </a:r>
            <a:r>
              <a:rPr lang="en-US" sz="2300" dirty="0"/>
              <a:t>, J., Silvennoinen, K., Kettunen, M. and Lampi, V., 2025. Optimal design of national food waste monitoring for the food service sector. Journal of Cleaner Production, p.145889.</a:t>
            </a:r>
          </a:p>
          <a:p>
            <a:pPr>
              <a:lnSpc>
                <a:spcPct val="120000"/>
              </a:lnSpc>
            </a:pPr>
            <a:r>
              <a:rPr lang="en-US" sz="2300" dirty="0"/>
              <a:t>Lee, H.H. and Huang, P.Y., 2023. Food waste and environmental sustainability of the hotel industry in Taiwan. Sustainability, 15(21), p.15459.</a:t>
            </a:r>
          </a:p>
          <a:p>
            <a:pPr>
              <a:lnSpc>
                <a:spcPct val="120000"/>
              </a:lnSpc>
            </a:pPr>
            <a:r>
              <a:rPr lang="en-US" sz="2300" dirty="0"/>
              <a:t>Liu, W. and Li, J., 2025. Knowledge dynamics in rural tourism supply chains: challenges, innovations, and cross-sector applications. Journal of the Knowledge Economy, 16(2), pp.6732-6764.</a:t>
            </a:r>
          </a:p>
          <a:p>
            <a:pPr>
              <a:lnSpc>
                <a:spcPct val="120000"/>
              </a:lnSpc>
            </a:pPr>
            <a:r>
              <a:rPr lang="en-US" sz="2300" dirty="0" err="1"/>
              <a:t>Metcho</a:t>
            </a:r>
            <a:r>
              <a:rPr lang="en-US" sz="2300" dirty="0"/>
              <a:t>, M.A., 2025. Wasted </a:t>
            </a:r>
            <a:r>
              <a:rPr lang="en-US" sz="2300" dirty="0" err="1"/>
              <a:t>Da’am</a:t>
            </a:r>
            <a:r>
              <a:rPr lang="en-US" sz="2300" dirty="0"/>
              <a:t>: Evaluating the Impact of Food Waste Management Practices on the Environment in Hotels in Qatar (Master's thesis, Hamad Bin Khalifa University (Qatar)).</a:t>
            </a:r>
          </a:p>
          <a:p>
            <a:pPr>
              <a:lnSpc>
                <a:spcPct val="120000"/>
              </a:lnSpc>
            </a:pPr>
            <a:r>
              <a:rPr lang="en-US" sz="2300" dirty="0"/>
              <a:t>Monforte, C.M.A.T., 2025. Food Waste Reduction Strategies for Buffet-Style Service.</a:t>
            </a:r>
          </a:p>
          <a:p>
            <a:pPr>
              <a:lnSpc>
                <a:spcPct val="120000"/>
              </a:lnSpc>
            </a:pPr>
            <a:r>
              <a:rPr lang="en-US" sz="2300" dirty="0" err="1"/>
              <a:t>Murciano</a:t>
            </a:r>
            <a:r>
              <a:rPr lang="en-US" sz="2300" dirty="0"/>
              <a:t>, E.G. (2024) Meliá hotels limit food waste with ai - hospitality lexis: Ernesto Guerra </a:t>
            </a:r>
            <a:r>
              <a:rPr lang="en-US" sz="2300" dirty="0" err="1"/>
              <a:t>Murciano</a:t>
            </a:r>
            <a:r>
              <a:rPr lang="en-US" sz="2300" dirty="0"/>
              <a:t>, Meliá Hotels Limit Food Waste With AI - Hospitality Lexis | Ernesto Guerra </a:t>
            </a:r>
            <a:r>
              <a:rPr lang="en-US" sz="2300" dirty="0" err="1"/>
              <a:t>Murciano</a:t>
            </a:r>
            <a:r>
              <a:rPr lang="en-US" sz="2300" dirty="0"/>
              <a:t>. Available at: https://www.linkedin.com/posts/ernesto-guerra-murciano-2026812_meli%C3%A1-hotels-limit-food-waste-with-ai-hospitality-activity-7249426116627611649-2nV1 (Accessed: 23 October 2025). </a:t>
            </a:r>
          </a:p>
          <a:p>
            <a:r>
              <a:rPr lang="en-US" sz="2300" dirty="0" err="1"/>
              <a:t>Patrichi</a:t>
            </a:r>
            <a:r>
              <a:rPr lang="en-US" sz="2300" dirty="0"/>
              <a:t>, I.C., 2024. AI solutions for sustainable tourism management: A comprehensive review. Journal of Information Systems &amp; Operations Management, 18(1), pp.172-185.</a:t>
            </a:r>
          </a:p>
          <a:p>
            <a:r>
              <a:rPr lang="en-US" sz="2300" dirty="0"/>
              <a:t>Pretorius, B., </a:t>
            </a:r>
            <a:r>
              <a:rPr lang="en-US" sz="2300" dirty="0" err="1"/>
              <a:t>Ambuko</a:t>
            </a:r>
            <a:r>
              <a:rPr lang="en-US" sz="2300" dirty="0"/>
              <a:t>, J., </a:t>
            </a:r>
            <a:r>
              <a:rPr lang="en-US" sz="2300" dirty="0" err="1"/>
              <a:t>Papargyropoulou</a:t>
            </a:r>
            <a:r>
              <a:rPr lang="en-US" sz="2300" dirty="0"/>
              <a:t>, E. and </a:t>
            </a:r>
            <a:r>
              <a:rPr lang="en-US" sz="2300" dirty="0" err="1"/>
              <a:t>Schönfeldt</a:t>
            </a:r>
            <a:r>
              <a:rPr lang="en-US" sz="2300" dirty="0"/>
              <a:t>, H.C., 2021. Guiding nutritious food choices and diets along food systems. Sustainability, 13(17), p.9501.</a:t>
            </a:r>
          </a:p>
          <a:p>
            <a:r>
              <a:rPr lang="en-US" sz="2300" dirty="0"/>
              <a:t>Ruiz Molina, M.E., Belda-Miquel, S., </a:t>
            </a:r>
            <a:r>
              <a:rPr lang="en-US" sz="2300" dirty="0" err="1"/>
              <a:t>Hytti</a:t>
            </a:r>
            <a:r>
              <a:rPr lang="en-US" sz="2300" dirty="0"/>
              <a:t>, A. and Gil-Saura, I., 2022. Addressing sustainable food management in hotels: proposing a framework and examining hotel groups. British Food Journal, 124(2), pp.462-492.</a:t>
            </a:r>
          </a:p>
          <a:p>
            <a:r>
              <a:rPr lang="en-US" sz="2300" dirty="0" err="1"/>
              <a:t>Shebanina</a:t>
            </a:r>
            <a:r>
              <a:rPr lang="en-US" sz="2300" dirty="0"/>
              <a:t>, E., </a:t>
            </a:r>
            <a:r>
              <a:rPr lang="en-US" sz="2300" dirty="0" err="1"/>
              <a:t>Burkovskaia</a:t>
            </a:r>
            <a:r>
              <a:rPr lang="en-US" sz="2300" dirty="0"/>
              <a:t>, A. and Poltorak, A., 2023. Management of the Informational Potential of Eco-Hotels in the Conditions of Sustainable Development of Hospitality and Tourist Destinations Based on Agricultural Enterprises.</a:t>
            </a:r>
          </a:p>
          <a:p>
            <a:r>
              <a:rPr lang="en-US" sz="2300" dirty="0"/>
              <a:t>South, L., Saffo, D., Vitek, O., Dunne, C. and Borkin, M.A., 2022, June. Effective use of Likert scales in visualization evaluations: A systematic review. In Computer Graphics Forum (Vol. 41, No. 3, pp. 43-55).</a:t>
            </a:r>
          </a:p>
          <a:p>
            <a:r>
              <a:rPr lang="en-US" sz="2300" dirty="0"/>
              <a:t>Taipei, R. (2024) Regent Taipei embraces winnow’s AI food waste system: Paving the way for sustainable dining benchmarks, United States. Available at: https://www.prnewswire.com/apac/news-releases/regent-taipei-embraces-winnows-ai-food-waste-system-paving-the-way-for-sustainable-dining-benchmarks-302058436.html (Accessed: 23 October 2025). </a:t>
            </a:r>
          </a:p>
          <a:p>
            <a:r>
              <a:rPr lang="en-US" sz="2300" dirty="0"/>
              <a:t>Yu, Y., Yi, S., Nan, X., Lo, L.Y.H., </a:t>
            </a:r>
            <a:r>
              <a:rPr lang="en-US" sz="2300" dirty="0" err="1"/>
              <a:t>Shigyo</a:t>
            </a:r>
            <a:r>
              <a:rPr lang="en-US" sz="2300" dirty="0"/>
              <a:t>, K., Xie, L., </a:t>
            </a:r>
            <a:r>
              <a:rPr lang="en-US" sz="2300" dirty="0" err="1"/>
              <a:t>Wicaksana</a:t>
            </a:r>
            <a:r>
              <a:rPr lang="en-US" sz="2300" dirty="0"/>
              <a:t>, J., Cheng, K.T. and Qu, H., 2023, August. </a:t>
            </a:r>
            <a:r>
              <a:rPr lang="en-US" sz="2300" dirty="0" err="1"/>
              <a:t>FoodWise</a:t>
            </a:r>
            <a:r>
              <a:rPr lang="en-US" sz="2300" dirty="0"/>
              <a:t>: Food waste reduction and behavior change on campus with data visualization and gamification. In Proceedings of the 6th ACM SIGCAS/SIGCHI Conference on Computing and Sustainable Societies (pp. 76-83).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32711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