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3" r:id="rId7"/>
    <p:sldId id="264" r:id="rId8"/>
    <p:sldId id="267" r:id="rId9"/>
    <p:sldId id="265"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7" autoAdjust="0"/>
    <p:restoredTop sz="69231" autoAdjust="0"/>
  </p:normalViewPr>
  <p:slideViewPr>
    <p:cSldViewPr snapToGrid="0">
      <p:cViewPr varScale="1">
        <p:scale>
          <a:sx n="45" d="100"/>
          <a:sy n="45" d="100"/>
        </p:scale>
        <p:origin x="12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AF2AB-78C7-488F-9626-E3FEF1469395}" type="datetimeFigureOut">
              <a:rPr lang="en-GB" smtClean="0"/>
              <a:t>08/10/2025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D8EA7-71E0-41B6-A544-A4CBAAE96379}" type="slidenum">
              <a:rPr lang="en-GB" smtClean="0"/>
              <a:t>‹#›</a:t>
            </a:fld>
            <a:endParaRPr lang="en-GB"/>
          </a:p>
        </p:txBody>
      </p:sp>
    </p:spTree>
    <p:extLst>
      <p:ext uri="{BB962C8B-B14F-4D97-AF65-F5344CB8AC3E}">
        <p14:creationId xmlns:p14="http://schemas.microsoft.com/office/powerpoint/2010/main" val="429415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bmcpsychiatry.biomedcentral.com/articles/10.1186/s12888-017-1492-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Therefore, the </a:t>
            </a:r>
            <a:r>
              <a:rPr lang="en-GB" sz="1200" kern="1200" dirty="0" smtClean="0">
                <a:solidFill>
                  <a:schemeClr val="tx1"/>
                </a:solidFill>
                <a:effectLst/>
                <a:latin typeface="+mn-lt"/>
                <a:ea typeface="+mn-ea"/>
                <a:cs typeface="+mn-cs"/>
              </a:rPr>
              <a:t>presentation will </a:t>
            </a:r>
            <a:r>
              <a:rPr lang="en-GB" sz="1200" kern="1200" dirty="0" smtClean="0">
                <a:solidFill>
                  <a:schemeClr val="tx1"/>
                </a:solidFill>
                <a:effectLst/>
                <a:latin typeface="+mn-lt"/>
                <a:ea typeface="+mn-ea"/>
                <a:cs typeface="+mn-cs"/>
              </a:rPr>
              <a:t>cover Piaget's cognitive development theory to understand the situation in deep and it will be applied to the condition of a child, Amira. Biological and environmental influences will also be covered along with limitations and usefulness of the theory.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3</a:t>
            </a:fld>
            <a:endParaRPr lang="en-GB"/>
          </a:p>
        </p:txBody>
      </p:sp>
    </p:spTree>
    <p:extLst>
      <p:ext uri="{BB962C8B-B14F-4D97-AF65-F5344CB8AC3E}">
        <p14:creationId xmlns:p14="http://schemas.microsoft.com/office/powerpoint/2010/main" val="3431938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key concepts of this theory are schemas that take into account thinking capacity and organising the information of the world. Next one is assimilation, which means use of new and learned information into a fresh schema. Accommodation refers to the modification of current schemas as the child learns that different objects possess different characteristics. At last, equilibrium stage comes when a child can explain the situation with the use of current schemas.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4</a:t>
            </a:fld>
            <a:endParaRPr lang="en-GB"/>
          </a:p>
        </p:txBody>
      </p:sp>
    </p:spTree>
    <p:extLst>
      <p:ext uri="{BB962C8B-B14F-4D97-AF65-F5344CB8AC3E}">
        <p14:creationId xmlns:p14="http://schemas.microsoft.com/office/powerpoint/2010/main" val="4159055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After that, concrete operational stage facilitates the child in identifying the carious uses of a single object. During formal operational stage, the child become capable enough of solving the problems and can perform multitasking as well (Malik, and </a:t>
            </a:r>
            <a:r>
              <a:rPr lang="en-GB" sz="1200" kern="1200" dirty="0" err="1" smtClean="0">
                <a:solidFill>
                  <a:schemeClr val="tx1"/>
                </a:solidFill>
                <a:effectLst/>
                <a:latin typeface="+mn-lt"/>
                <a:ea typeface="+mn-ea"/>
                <a:cs typeface="+mn-cs"/>
              </a:rPr>
              <a:t>Marwaha</a:t>
            </a:r>
            <a:r>
              <a:rPr lang="en-GB" sz="1200" kern="1200" dirty="0" smtClean="0">
                <a:solidFill>
                  <a:schemeClr val="tx1"/>
                </a:solidFill>
                <a:effectLst/>
                <a:latin typeface="+mn-lt"/>
                <a:ea typeface="+mn-ea"/>
                <a:cs typeface="+mn-cs"/>
              </a:rPr>
              <a:t>, 2023).  The theory is highly aligned with early years development as it shed light on the development of thinking capacity aligned with discovery learning.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F1D8EA7-71E0-41B6-A544-A4CBAAE96379}" type="slidenum">
              <a:rPr lang="en-GB" smtClean="0"/>
              <a:t>5</a:t>
            </a:fld>
            <a:endParaRPr lang="en-GB"/>
          </a:p>
        </p:txBody>
      </p:sp>
    </p:spTree>
    <p:extLst>
      <p:ext uri="{BB962C8B-B14F-4D97-AF65-F5344CB8AC3E}">
        <p14:creationId xmlns:p14="http://schemas.microsoft.com/office/powerpoint/2010/main" val="1787626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As per the theory, Amira is in preoperational stage, which is between 2-7 years and in this stage, the child does not take into consideration any logic and rather, perceptions are framed according to the ego they possess. At this stage, Amira is still trying to learn the world and explore it. Hence, a dedicated practitioner can help her in coping up with the challenges. It can be made possible via regularly monitoring her activities and asking her to bring new items daily. The thing is where to perform all these so classroom is the best option as she would be able to interact with the children and develop verbal communication.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F1D8EA7-71E0-41B6-A544-A4CBAAE96379}" type="slidenum">
              <a:rPr lang="en-GB" smtClean="0"/>
              <a:t>6</a:t>
            </a:fld>
            <a:endParaRPr lang="en-GB"/>
          </a:p>
        </p:txBody>
      </p:sp>
    </p:spTree>
    <p:extLst>
      <p:ext uri="{BB962C8B-B14F-4D97-AF65-F5344CB8AC3E}">
        <p14:creationId xmlns:p14="http://schemas.microsoft.com/office/powerpoint/2010/main" val="3626781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very first strategy is to create a fix routine to ensure she is familiar with the people. It is essential that the child is taken care by the carers and nurses in the classroom. This can be done via engaging her in puzzle games and playing while learning. This is needed because the child is suffering from anxiety and it is needed that she interacts with the people of her age. </a:t>
            </a:r>
            <a:r>
              <a:rPr lang="en-GB" sz="1200" dirty="0" smtClean="0">
                <a:solidFill>
                  <a:schemeClr val="tx1"/>
                </a:solidFill>
                <a:latin typeface="Times New Roman" panose="02020603050405020304" pitchFamily="18" charset="0"/>
                <a:cs typeface="Times New Roman" panose="02020603050405020304" pitchFamily="18" charset="0"/>
              </a:rPr>
              <a:t>A real life example is of a 4 year old child who had anxiety due to being neglected and later, adopted. He showed symptoms of attachment issues and obsessing over food (BMC psychiatry, 2025).</a:t>
            </a:r>
            <a:endParaRPr lang="en-IN" sz="1200" dirty="0" smtClean="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case represents that Amira maybe going through the same and needs attention from the carers.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F1D8EA7-71E0-41B6-A544-A4CBAAE96379}" type="slidenum">
              <a:rPr lang="en-GB" smtClean="0"/>
              <a:t>7</a:t>
            </a:fld>
            <a:endParaRPr lang="en-GB"/>
          </a:p>
        </p:txBody>
      </p:sp>
    </p:spTree>
    <p:extLst>
      <p:ext uri="{BB962C8B-B14F-4D97-AF65-F5344CB8AC3E}">
        <p14:creationId xmlns:p14="http://schemas.microsoft.com/office/powerpoint/2010/main" val="2738257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As a child undergoes various phases, all are related to biological factor because psychological development takes place with the help of this. Talking about Amira, she is an introvert and this can be embedded in her nature and cannot be changed quickly. Many children are emotionally attached to their carers and so is Amira.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Talking about nurture, which are the environmental influences, a child when being introduced to a new thing or place, it is difficult to fit in the new schema as things do not match immediately with the existing schema (</a:t>
            </a:r>
            <a:r>
              <a:rPr lang="en-GB" sz="1200" kern="1200" dirty="0" err="1" smtClean="0">
                <a:solidFill>
                  <a:schemeClr val="tx1"/>
                </a:solidFill>
                <a:effectLst/>
                <a:latin typeface="+mn-lt"/>
                <a:ea typeface="+mn-ea"/>
                <a:cs typeface="+mn-cs"/>
              </a:rPr>
              <a:t>Turkheimer</a:t>
            </a:r>
            <a:r>
              <a:rPr lang="en-GB" sz="1200" kern="1200" dirty="0" smtClean="0">
                <a:solidFill>
                  <a:schemeClr val="tx1"/>
                </a:solidFill>
                <a:effectLst/>
                <a:latin typeface="+mn-lt"/>
                <a:ea typeface="+mn-ea"/>
                <a:cs typeface="+mn-cs"/>
              </a:rPr>
              <a:t>, 2025). Nurture takes into consideration interaction with the external environment and bonding with the family members that shapes the personality of individuals. Mental health of a child like Amira is shaped due to nurture as physical environment plays a vital role in this context. Not paying enough attention to a child and childhood traumas lead to anxiety issues and in this way, nurture helps in psychological development.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8</a:t>
            </a:fld>
            <a:endParaRPr lang="en-GB"/>
          </a:p>
        </p:txBody>
      </p:sp>
    </p:spTree>
    <p:extLst>
      <p:ext uri="{BB962C8B-B14F-4D97-AF65-F5344CB8AC3E}">
        <p14:creationId xmlns:p14="http://schemas.microsoft.com/office/powerpoint/2010/main" val="3642690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But it can prove to be beneficial in determining the stages where children can be embedded with education and also, at which stage a child needs to learn specific things. Activities and tasks can be allotted to a child based on this theory’s stages. Meanwhile, the theory can be eliminated in this era because the development of a child in this era is very different and they are easily adaptable to the situations and can easily learn new things, signalling to the irrelevancy of the theory. But this theory can prove to be a boon if a child needs support and with the help of this, it can be determined what kind of support is needed at which stage. </a:t>
            </a:r>
            <a:endParaRPr lang="en-IN"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F1D8EA7-71E0-41B6-A544-A4CBAAE96379}" type="slidenum">
              <a:rPr lang="en-GB" smtClean="0"/>
              <a:t>9</a:t>
            </a:fld>
            <a:endParaRPr lang="en-GB"/>
          </a:p>
        </p:txBody>
      </p:sp>
    </p:spTree>
    <p:extLst>
      <p:ext uri="{BB962C8B-B14F-4D97-AF65-F5344CB8AC3E}">
        <p14:creationId xmlns:p14="http://schemas.microsoft.com/office/powerpoint/2010/main" val="3077577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a:t>
            </a:r>
            <a:r>
              <a:rPr lang="en-GB" sz="1200" kern="1200" dirty="0" smtClean="0">
                <a:solidFill>
                  <a:schemeClr val="tx1"/>
                </a:solidFill>
                <a:effectLst/>
                <a:latin typeface="+mn-lt"/>
                <a:ea typeface="+mn-ea"/>
                <a:cs typeface="+mn-cs"/>
              </a:rPr>
              <a:t>presentation covered </a:t>
            </a:r>
            <a:r>
              <a:rPr lang="en-GB" sz="1200" kern="1200" dirty="0" smtClean="0">
                <a:solidFill>
                  <a:schemeClr val="tx1"/>
                </a:solidFill>
                <a:effectLst/>
                <a:latin typeface="+mn-lt"/>
                <a:ea typeface="+mn-ea"/>
                <a:cs typeface="+mn-cs"/>
              </a:rPr>
              <a:t>a child, Amira suffering from anxiety and applied theory was Piaget's Cognitive Development Theory</a:t>
            </a:r>
            <a:r>
              <a:rPr lang="en-IN" sz="1200" kern="1200" dirty="0" smtClean="0">
                <a:solidFill>
                  <a:schemeClr val="tx1"/>
                </a:solidFill>
                <a:effectLst/>
                <a:latin typeface="+mn-lt"/>
                <a:ea typeface="+mn-ea"/>
                <a:cs typeface="+mn-cs"/>
              </a:rPr>
              <a:t>, which helped in determining various stages a child undergoes and it is essential to make necessary changes in nurturing keeping in mind all the relevant stages.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F1D8EA7-71E0-41B6-A544-A4CBAAE96379}" type="slidenum">
              <a:rPr lang="en-GB" smtClean="0"/>
              <a:t>10</a:t>
            </a:fld>
            <a:endParaRPr lang="en-GB"/>
          </a:p>
        </p:txBody>
      </p:sp>
    </p:spTree>
    <p:extLst>
      <p:ext uri="{BB962C8B-B14F-4D97-AF65-F5344CB8AC3E}">
        <p14:creationId xmlns:p14="http://schemas.microsoft.com/office/powerpoint/2010/main" val="2349469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smtClean="0">
                <a:solidFill>
                  <a:schemeClr val="tx1"/>
                </a:solidFill>
                <a:latin typeface="Times New Roman" panose="02020603050405020304" pitchFamily="18" charset="0"/>
                <a:cs typeface="Times New Roman" panose="02020603050405020304" pitchFamily="18" charset="0"/>
              </a:rPr>
              <a:t>Harlow, E., (2021). Attachment theory: Developments, debates and recent applications in social work, social care and education. </a:t>
            </a:r>
            <a:r>
              <a:rPr lang="en-IN" sz="1200" i="1" dirty="0" smtClean="0">
                <a:solidFill>
                  <a:schemeClr val="tx1"/>
                </a:solidFill>
                <a:latin typeface="Times New Roman" panose="02020603050405020304" pitchFamily="18" charset="0"/>
                <a:cs typeface="Times New Roman" panose="02020603050405020304" pitchFamily="18" charset="0"/>
              </a:rPr>
              <a:t>Journal of Social Work Practice</a:t>
            </a:r>
            <a:r>
              <a:rPr lang="en-IN" sz="1200" dirty="0" smtClean="0">
                <a:solidFill>
                  <a:schemeClr val="tx1"/>
                </a:solidFill>
                <a:latin typeface="Times New Roman" panose="02020603050405020304" pitchFamily="18" charset="0"/>
                <a:cs typeface="Times New Roman" panose="02020603050405020304" pitchFamily="18" charset="0"/>
              </a:rPr>
              <a:t>, </a:t>
            </a:r>
            <a:r>
              <a:rPr lang="en-IN" sz="1200" i="1" dirty="0" smtClean="0">
                <a:solidFill>
                  <a:schemeClr val="tx1"/>
                </a:solidFill>
                <a:latin typeface="Times New Roman" panose="02020603050405020304" pitchFamily="18" charset="0"/>
                <a:cs typeface="Times New Roman" panose="02020603050405020304" pitchFamily="18" charset="0"/>
              </a:rPr>
              <a:t>35</a:t>
            </a:r>
            <a:r>
              <a:rPr lang="en-IN" sz="1200" dirty="0" smtClean="0">
                <a:solidFill>
                  <a:schemeClr val="tx1"/>
                </a:solidFill>
                <a:latin typeface="Times New Roman" panose="02020603050405020304" pitchFamily="18" charset="0"/>
                <a:cs typeface="Times New Roman" panose="02020603050405020304" pitchFamily="18" charset="0"/>
              </a:rPr>
              <a:t>(1), pp.79-91.</a:t>
            </a:r>
          </a:p>
          <a:p>
            <a:pPr algn="just">
              <a:lnSpc>
                <a:spcPct val="150000"/>
              </a:lnSpc>
            </a:pPr>
            <a:r>
              <a:rPr lang="en-GB" sz="1200" dirty="0" err="1" smtClean="0">
                <a:solidFill>
                  <a:schemeClr val="tx1"/>
                </a:solidFill>
                <a:latin typeface="Times New Roman" panose="02020603050405020304" pitchFamily="18" charset="0"/>
                <a:cs typeface="Times New Roman" panose="02020603050405020304" pitchFamily="18" charset="0"/>
              </a:rPr>
              <a:t>Houmark</a:t>
            </a:r>
            <a:r>
              <a:rPr lang="en-GB" sz="1200" dirty="0" smtClean="0">
                <a:solidFill>
                  <a:schemeClr val="tx1"/>
                </a:solidFill>
                <a:latin typeface="Times New Roman" panose="02020603050405020304" pitchFamily="18" charset="0"/>
                <a:cs typeface="Times New Roman" panose="02020603050405020304" pitchFamily="18" charset="0"/>
              </a:rPr>
              <a:t>, M.A., Ronda, V. and </a:t>
            </a:r>
            <a:r>
              <a:rPr lang="en-GB" sz="1200" dirty="0" err="1" smtClean="0">
                <a:solidFill>
                  <a:schemeClr val="tx1"/>
                </a:solidFill>
                <a:latin typeface="Times New Roman" panose="02020603050405020304" pitchFamily="18" charset="0"/>
                <a:cs typeface="Times New Roman" panose="02020603050405020304" pitchFamily="18" charset="0"/>
              </a:rPr>
              <a:t>Rosholm</a:t>
            </a:r>
            <a:r>
              <a:rPr lang="en-GB" sz="1200" dirty="0" smtClean="0">
                <a:solidFill>
                  <a:schemeClr val="tx1"/>
                </a:solidFill>
                <a:latin typeface="Times New Roman" panose="02020603050405020304" pitchFamily="18" charset="0"/>
                <a:cs typeface="Times New Roman" panose="02020603050405020304" pitchFamily="18" charset="0"/>
              </a:rPr>
              <a:t>, M., (2024). The nurture of nature and the nature of nurture: How genes and investments interact in the formation of skills. </a:t>
            </a:r>
            <a:r>
              <a:rPr lang="en-IN" sz="1200" i="1" dirty="0" smtClean="0">
                <a:solidFill>
                  <a:schemeClr val="tx1"/>
                </a:solidFill>
                <a:latin typeface="Times New Roman" panose="02020603050405020304" pitchFamily="18" charset="0"/>
                <a:cs typeface="Times New Roman" panose="02020603050405020304" pitchFamily="18" charset="0"/>
              </a:rPr>
              <a:t>American Economic Review</a:t>
            </a:r>
            <a:r>
              <a:rPr lang="en-IN" sz="1200" dirty="0" smtClean="0">
                <a:solidFill>
                  <a:schemeClr val="tx1"/>
                </a:solidFill>
                <a:latin typeface="Times New Roman" panose="02020603050405020304" pitchFamily="18" charset="0"/>
                <a:cs typeface="Times New Roman" panose="02020603050405020304" pitchFamily="18" charset="0"/>
              </a:rPr>
              <a:t>, </a:t>
            </a:r>
            <a:r>
              <a:rPr lang="en-IN" sz="1200" i="1" dirty="0" smtClean="0">
                <a:solidFill>
                  <a:schemeClr val="tx1"/>
                </a:solidFill>
                <a:latin typeface="Times New Roman" panose="02020603050405020304" pitchFamily="18" charset="0"/>
                <a:cs typeface="Times New Roman" panose="02020603050405020304" pitchFamily="18" charset="0"/>
              </a:rPr>
              <a:t>114</a:t>
            </a:r>
            <a:r>
              <a:rPr lang="en-IN" sz="1200" dirty="0" smtClean="0">
                <a:solidFill>
                  <a:schemeClr val="tx1"/>
                </a:solidFill>
                <a:latin typeface="Times New Roman" panose="02020603050405020304" pitchFamily="18" charset="0"/>
                <a:cs typeface="Times New Roman" panose="02020603050405020304" pitchFamily="18" charset="0"/>
              </a:rPr>
              <a:t>(2), pp.385-425.</a:t>
            </a:r>
          </a:p>
          <a:p>
            <a:r>
              <a:rPr lang="en-GB" sz="1200" kern="1200" dirty="0" err="1" smtClean="0">
                <a:solidFill>
                  <a:schemeClr val="tx1"/>
                </a:solidFill>
                <a:effectLst/>
                <a:latin typeface="+mn-lt"/>
                <a:ea typeface="+mn-ea"/>
                <a:cs typeface="+mn-cs"/>
              </a:rPr>
              <a:t>Kashyap</a:t>
            </a:r>
            <a:r>
              <a:rPr lang="en-GB" sz="1200" kern="1200" dirty="0" smtClean="0">
                <a:solidFill>
                  <a:schemeClr val="tx1"/>
                </a:solidFill>
                <a:effectLst/>
                <a:latin typeface="+mn-lt"/>
                <a:ea typeface="+mn-ea"/>
                <a:cs typeface="+mn-cs"/>
              </a:rPr>
              <a:t>, N., (2025). Jean Piaget’s Theory, its Application in </a:t>
            </a:r>
            <a:r>
              <a:rPr lang="en-GB" sz="1200" kern="1200" dirty="0" err="1" smtClean="0">
                <a:solidFill>
                  <a:schemeClr val="tx1"/>
                </a:solidFill>
                <a:effectLst/>
                <a:latin typeface="+mn-lt"/>
                <a:ea typeface="+mn-ea"/>
                <a:cs typeface="+mn-cs"/>
              </a:rPr>
              <a:t>Pediatric</a:t>
            </a:r>
            <a:r>
              <a:rPr lang="en-GB" sz="1200" kern="1200" dirty="0" smtClean="0">
                <a:solidFill>
                  <a:schemeClr val="tx1"/>
                </a:solidFill>
                <a:effectLst/>
                <a:latin typeface="+mn-lt"/>
                <a:ea typeface="+mn-ea"/>
                <a:cs typeface="+mn-cs"/>
              </a:rPr>
              <a:t> Dentistry and its Pros and Cons. </a:t>
            </a:r>
            <a:r>
              <a:rPr lang="en-IN" sz="1200" i="1" kern="1200" dirty="0" smtClean="0">
                <a:solidFill>
                  <a:schemeClr val="tx1"/>
                </a:solidFill>
                <a:effectLst/>
                <a:latin typeface="+mn-lt"/>
                <a:ea typeface="+mn-ea"/>
                <a:cs typeface="+mn-cs"/>
              </a:rPr>
              <a:t>J Stoma Dent Res</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3</a:t>
            </a:r>
            <a:r>
              <a:rPr lang="en-IN" sz="1200" kern="1200" dirty="0" smtClean="0">
                <a:solidFill>
                  <a:schemeClr val="tx1"/>
                </a:solidFill>
                <a:effectLst/>
                <a:latin typeface="+mn-lt"/>
                <a:ea typeface="+mn-ea"/>
                <a:cs typeface="+mn-cs"/>
              </a:rPr>
              <a:t>(1), pp.1-3.</a:t>
            </a:r>
          </a:p>
          <a:p>
            <a:r>
              <a:rPr lang="en-GB" sz="1200" kern="1200" dirty="0" smtClean="0">
                <a:solidFill>
                  <a:schemeClr val="tx1"/>
                </a:solidFill>
                <a:effectLst/>
                <a:latin typeface="+mn-lt"/>
                <a:ea typeface="+mn-ea"/>
                <a:cs typeface="+mn-cs"/>
              </a:rPr>
              <a:t>Malik, F. and </a:t>
            </a:r>
            <a:r>
              <a:rPr lang="en-GB" sz="1200" kern="1200" dirty="0" err="1" smtClean="0">
                <a:solidFill>
                  <a:schemeClr val="tx1"/>
                </a:solidFill>
                <a:effectLst/>
                <a:latin typeface="+mn-lt"/>
                <a:ea typeface="+mn-ea"/>
                <a:cs typeface="+mn-cs"/>
              </a:rPr>
              <a:t>Marwaha</a:t>
            </a:r>
            <a:r>
              <a:rPr lang="en-GB" sz="1200" kern="1200" dirty="0" smtClean="0">
                <a:solidFill>
                  <a:schemeClr val="tx1"/>
                </a:solidFill>
                <a:effectLst/>
                <a:latin typeface="+mn-lt"/>
                <a:ea typeface="+mn-ea"/>
                <a:cs typeface="+mn-cs"/>
              </a:rPr>
              <a:t>, R., (2023). Cognitive development. In </a:t>
            </a:r>
            <a:r>
              <a:rPr lang="en-IN" sz="1200" i="1" kern="1200" dirty="0" err="1" smtClean="0">
                <a:solidFill>
                  <a:schemeClr val="tx1"/>
                </a:solidFill>
                <a:effectLst/>
                <a:latin typeface="+mn-lt"/>
                <a:ea typeface="+mn-ea"/>
                <a:cs typeface="+mn-cs"/>
              </a:rPr>
              <a:t>StatPearls</a:t>
            </a:r>
            <a:r>
              <a:rPr lang="en-IN" sz="1200" i="1" kern="1200" dirty="0" smtClean="0">
                <a:solidFill>
                  <a:schemeClr val="tx1"/>
                </a:solidFill>
                <a:effectLst/>
                <a:latin typeface="+mn-lt"/>
                <a:ea typeface="+mn-ea"/>
                <a:cs typeface="+mn-cs"/>
              </a:rPr>
              <a:t> [Internet]</a:t>
            </a:r>
            <a:r>
              <a:rPr lang="en-IN" sz="1200" kern="1200" dirty="0" smtClean="0">
                <a:solidFill>
                  <a:schemeClr val="tx1"/>
                </a:solidFill>
                <a:effectLst/>
                <a:latin typeface="+mn-lt"/>
                <a:ea typeface="+mn-ea"/>
                <a:cs typeface="+mn-cs"/>
              </a:rPr>
              <a:t>. </a:t>
            </a:r>
            <a:r>
              <a:rPr lang="en-IN" sz="1200" kern="1200" dirty="0" err="1" smtClean="0">
                <a:solidFill>
                  <a:schemeClr val="tx1"/>
                </a:solidFill>
                <a:effectLst/>
                <a:latin typeface="+mn-lt"/>
                <a:ea typeface="+mn-ea"/>
                <a:cs typeface="+mn-cs"/>
              </a:rPr>
              <a:t>StatPearls</a:t>
            </a:r>
            <a:r>
              <a:rPr lang="en-IN" sz="1200" kern="1200" dirty="0" smtClean="0">
                <a:solidFill>
                  <a:schemeClr val="tx1"/>
                </a:solidFill>
                <a:effectLst/>
                <a:latin typeface="+mn-lt"/>
                <a:ea typeface="+mn-ea"/>
                <a:cs typeface="+mn-cs"/>
              </a:rPr>
              <a:t> Publishing.</a:t>
            </a:r>
          </a:p>
          <a:p>
            <a:r>
              <a:rPr lang="en-GB" sz="1200" kern="1200" dirty="0" err="1" smtClean="0">
                <a:solidFill>
                  <a:schemeClr val="tx1"/>
                </a:solidFill>
                <a:effectLst/>
                <a:latin typeface="+mn-lt"/>
                <a:ea typeface="+mn-ea"/>
                <a:cs typeface="+mn-cs"/>
              </a:rPr>
              <a:t>Turkheimer</a:t>
            </a:r>
            <a:r>
              <a:rPr lang="en-GB" sz="1200" kern="1200" dirty="0" smtClean="0">
                <a:solidFill>
                  <a:schemeClr val="tx1"/>
                </a:solidFill>
                <a:effectLst/>
                <a:latin typeface="+mn-lt"/>
                <a:ea typeface="+mn-ea"/>
                <a:cs typeface="+mn-cs"/>
              </a:rPr>
              <a:t>, E., (2025). The nature-nurture question. </a:t>
            </a:r>
            <a:r>
              <a:rPr lang="en-IN" sz="1200" i="1" kern="1200" dirty="0" smtClean="0">
                <a:solidFill>
                  <a:schemeClr val="tx1"/>
                </a:solidFill>
                <a:effectLst/>
                <a:latin typeface="+mn-lt"/>
                <a:ea typeface="+mn-ea"/>
                <a:cs typeface="+mn-cs"/>
              </a:rPr>
              <a:t>Understanding Biological </a:t>
            </a:r>
            <a:r>
              <a:rPr lang="en-IN" sz="1200" i="1" kern="1200" dirty="0" err="1" smtClean="0">
                <a:solidFill>
                  <a:schemeClr val="tx1"/>
                </a:solidFill>
                <a:effectLst/>
                <a:latin typeface="+mn-lt"/>
                <a:ea typeface="+mn-ea"/>
                <a:cs typeface="+mn-cs"/>
              </a:rPr>
              <a:t>Behavior</a:t>
            </a:r>
            <a:r>
              <a:rPr lang="en-IN" sz="1200" i="1" kern="1200" dirty="0" smtClean="0">
                <a:solidFill>
                  <a:schemeClr val="tx1"/>
                </a:solidFill>
                <a:effectLst/>
                <a:latin typeface="+mn-lt"/>
                <a:ea typeface="+mn-ea"/>
                <a:cs typeface="+mn-cs"/>
              </a:rPr>
              <a:t> 2nd Edition</a:t>
            </a:r>
            <a:r>
              <a:rPr lang="en-IN" sz="1200" kern="1200" dirty="0" smtClean="0">
                <a:solidFill>
                  <a:schemeClr val="tx1"/>
                </a:solidFill>
                <a:effectLst/>
                <a:latin typeface="+mn-lt"/>
                <a:ea typeface="+mn-ea"/>
                <a:cs typeface="+mn-cs"/>
              </a:rPr>
              <a:t>.</a:t>
            </a:r>
          </a:p>
          <a:p>
            <a:r>
              <a:rPr lang="en-GB" sz="1200" u="sng" kern="1200" dirty="0" smtClean="0">
                <a:solidFill>
                  <a:schemeClr val="tx1"/>
                </a:solidFill>
                <a:effectLst/>
                <a:latin typeface="+mn-lt"/>
                <a:ea typeface="+mn-ea"/>
                <a:cs typeface="+mn-cs"/>
              </a:rPr>
              <a:t>Online</a:t>
            </a:r>
            <a:endParaRPr lang="en-IN"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BMC psychiatry, (2025). </a:t>
            </a:r>
            <a:r>
              <a:rPr lang="en-GB" sz="1200" kern="1200" dirty="0" smtClean="0">
                <a:solidFill>
                  <a:schemeClr val="tx1"/>
                </a:solidFill>
                <a:effectLst/>
                <a:latin typeface="+mn-lt"/>
                <a:ea typeface="+mn-ea"/>
                <a:cs typeface="+mn-cs"/>
              </a:rPr>
              <a:t>A case of a four-year-old child adopted at eight months with unusual mood patterns and significant polypharmacy. [Online]. Assessed through: &lt;</a:t>
            </a:r>
            <a:r>
              <a:rPr lang="en-GB" sz="1200" u="sng" kern="1200" dirty="0" smtClean="0">
                <a:solidFill>
                  <a:schemeClr val="tx1"/>
                </a:solidFill>
                <a:effectLst/>
                <a:latin typeface="+mn-lt"/>
                <a:ea typeface="+mn-ea"/>
                <a:cs typeface="+mn-cs"/>
                <a:hlinkClick r:id="rId3"/>
              </a:rPr>
              <a:t>https://bmcpsychiatry.biomedcentral.com/articles/10.1186/s12888-017-1492-y</a:t>
            </a:r>
            <a:r>
              <a:rPr lang="en-GB" sz="1200" u="sng" kern="1200" dirty="0" smtClean="0">
                <a:solidFill>
                  <a:schemeClr val="tx1"/>
                </a:solidFill>
                <a:effectLst/>
                <a:latin typeface="+mn-lt"/>
                <a:ea typeface="+mn-ea"/>
                <a:cs typeface="+mn-cs"/>
              </a:rPr>
              <a:t> &gt; [Assessed on: 8</a:t>
            </a:r>
            <a:r>
              <a:rPr lang="en-GB" sz="1200" u="sng" kern="1200" baseline="30000" dirty="0" smtClean="0">
                <a:solidFill>
                  <a:schemeClr val="tx1"/>
                </a:solidFill>
                <a:effectLst/>
                <a:latin typeface="+mn-lt"/>
                <a:ea typeface="+mn-ea"/>
                <a:cs typeface="+mn-cs"/>
              </a:rPr>
              <a:t>th</a:t>
            </a:r>
            <a:r>
              <a:rPr lang="en-GB" sz="1200" u="sng" kern="1200" dirty="0" smtClean="0">
                <a:solidFill>
                  <a:schemeClr val="tx1"/>
                </a:solidFill>
                <a:effectLst/>
                <a:latin typeface="+mn-lt"/>
                <a:ea typeface="+mn-ea"/>
                <a:cs typeface="+mn-cs"/>
              </a:rPr>
              <a:t> October, 2025].</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F1D8EA7-71E0-41B6-A544-A4CBAAE96379}" type="slidenum">
              <a:rPr lang="en-GB" smtClean="0"/>
              <a:t>11</a:t>
            </a:fld>
            <a:endParaRPr lang="en-GB"/>
          </a:p>
        </p:txBody>
      </p:sp>
    </p:spTree>
    <p:extLst>
      <p:ext uri="{BB962C8B-B14F-4D97-AF65-F5344CB8AC3E}">
        <p14:creationId xmlns:p14="http://schemas.microsoft.com/office/powerpoint/2010/main" val="2824114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51DA981-040A-4497-B63B-839F276818E9}"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9376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1DA981-040A-4497-B63B-839F276818E9}"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65043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1DA981-040A-4497-B63B-839F276818E9}"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7787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51DA981-040A-4497-B63B-839F276818E9}"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285234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51DA981-040A-4497-B63B-839F276818E9}" type="datetimeFigureOut">
              <a:rPr lang="en-GB" smtClean="0"/>
              <a:t>08/10/2025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3451037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51DA981-040A-4497-B63B-839F276818E9}"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2549339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51DA981-040A-4497-B63B-839F276818E9}" type="datetimeFigureOut">
              <a:rPr lang="en-GB" smtClean="0"/>
              <a:t>08/10/2025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711309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51DA981-040A-4497-B63B-839F276818E9}" type="datetimeFigureOut">
              <a:rPr lang="en-GB" smtClean="0"/>
              <a:t>08/10/2025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331CEFB-8947-4508-A61D-663A112C157C}" type="slidenum">
              <a:rPr lang="en-GB" smtClean="0"/>
              <a:t>‹#›</a:t>
            </a:fld>
            <a:endParaRPr lang="en-GB"/>
          </a:p>
        </p:txBody>
      </p:sp>
    </p:spTree>
    <p:extLst>
      <p:ext uri="{BB962C8B-B14F-4D97-AF65-F5344CB8AC3E}">
        <p14:creationId xmlns:p14="http://schemas.microsoft.com/office/powerpoint/2010/main" val="2492581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1DA981-040A-4497-B63B-839F276818E9}"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172723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1DA981-040A-4497-B63B-839F276818E9}"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690934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1DA981-040A-4497-B63B-839F276818E9}"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1CEFB-8947-4508-A61D-663A112C157C}" type="slidenum">
              <a:rPr lang="en-GB" smtClean="0"/>
              <a:t>‹#›</a:t>
            </a:fld>
            <a:endParaRPr lang="en-GB"/>
          </a:p>
        </p:txBody>
      </p:sp>
    </p:spTree>
    <p:extLst>
      <p:ext uri="{BB962C8B-B14F-4D97-AF65-F5344CB8AC3E}">
        <p14:creationId xmlns:p14="http://schemas.microsoft.com/office/powerpoint/2010/main" val="3198163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51DA981-040A-4497-B63B-839F276818E9}" type="datetimeFigureOut">
              <a:rPr lang="en-GB" smtClean="0"/>
              <a:t>08/10/2025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331CEFB-8947-4508-A61D-663A112C157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90598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3883" y="2200696"/>
            <a:ext cx="10058400" cy="2032386"/>
          </a:xfrm>
        </p:spPr>
        <p:txBody>
          <a:bodyPr>
            <a:noAutofit/>
          </a:bodyPr>
          <a:lstStyle/>
          <a:p>
            <a:pPr algn="just" fontAlgn="base">
              <a:lnSpc>
                <a:spcPct val="150000"/>
              </a:lnSpc>
            </a:pPr>
            <a:r>
              <a:rPr lang="en-IN" sz="4400" b="1" dirty="0" smtClean="0">
                <a:solidFill>
                  <a:schemeClr val="tx1"/>
                </a:solidFill>
                <a:latin typeface="Times New Roman" panose="02020603050405020304" pitchFamily="18" charset="0"/>
                <a:cs typeface="Times New Roman" panose="02020603050405020304" pitchFamily="18" charset="0"/>
              </a:rPr>
              <a:t>Psychology </a:t>
            </a:r>
            <a:r>
              <a:rPr lang="en-IN" sz="4400" b="1" dirty="0">
                <a:solidFill>
                  <a:schemeClr val="tx1"/>
                </a:solidFill>
                <a:latin typeface="Times New Roman" panose="02020603050405020304" pitchFamily="18" charset="0"/>
                <a:cs typeface="Times New Roman" panose="02020603050405020304" pitchFamily="18" charset="0"/>
              </a:rPr>
              <a:t>in Health and Social </a:t>
            </a:r>
            <a:r>
              <a:rPr lang="en-IN" sz="4400" b="1" dirty="0" smtClean="0">
                <a:solidFill>
                  <a:schemeClr val="tx1"/>
                </a:solidFill>
                <a:latin typeface="Times New Roman" panose="02020603050405020304" pitchFamily="18" charset="0"/>
                <a:cs typeface="Times New Roman" panose="02020603050405020304" pitchFamily="18" charset="0"/>
              </a:rPr>
              <a:t>Care</a:t>
            </a:r>
            <a:br>
              <a:rPr lang="en-IN" sz="4400" b="1" dirty="0" smtClean="0">
                <a:solidFill>
                  <a:schemeClr val="tx1"/>
                </a:solidFill>
                <a:latin typeface="Times New Roman" panose="02020603050405020304" pitchFamily="18" charset="0"/>
                <a:cs typeface="Times New Roman" panose="02020603050405020304" pitchFamily="18" charset="0"/>
              </a:rPr>
            </a:br>
            <a:endParaRPr lang="en-IN" sz="4400"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2"/>
          <a:stretch>
            <a:fillRect/>
          </a:stretch>
        </p:blipFill>
        <p:spPr>
          <a:xfrm>
            <a:off x="2329566" y="4572000"/>
            <a:ext cx="8169640" cy="1514475"/>
          </a:xfrm>
          <a:prstGeom prst="rect">
            <a:avLst/>
          </a:prstGeom>
        </p:spPr>
      </p:pic>
    </p:spTree>
    <p:extLst>
      <p:ext uri="{BB962C8B-B14F-4D97-AF65-F5344CB8AC3E}">
        <p14:creationId xmlns:p14="http://schemas.microsoft.com/office/powerpoint/2010/main" val="1325327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IN" sz="4400" b="1" dirty="0" smtClean="0">
                <a:solidFill>
                  <a:schemeClr val="tx1"/>
                </a:solidFill>
                <a:latin typeface="Times New Roman" panose="02020603050405020304" pitchFamily="18" charset="0"/>
                <a:cs typeface="Times New Roman" panose="02020603050405020304" pitchFamily="18" charset="0"/>
              </a:rPr>
              <a:t>TABLE OF CONTENT</a:t>
            </a:r>
            <a:endParaRPr lang="en-GB" sz="4400" b="1" dirty="0">
              <a:solidFill>
                <a:schemeClr val="tx1"/>
              </a:solidFill>
              <a:latin typeface="Times New Roman" panose="02020603050405020304" pitchFamily="18" charset="0"/>
              <a:cs typeface="Times New Roman" panose="02020603050405020304" pitchFamily="18" charset="0"/>
            </a:endParaRPr>
          </a:p>
        </p:txBody>
      </p:sp>
      <p:sp>
        <p:nvSpPr>
          <p:cNvPr id="4" name="Rectangle 1"/>
          <p:cNvSpPr>
            <a:spLocks noChangeArrowheads="1"/>
          </p:cNvSpPr>
          <p:nvPr/>
        </p:nvSpPr>
        <p:spPr bwMode="auto">
          <a:xfrm>
            <a:off x="0" y="105489"/>
            <a:ext cx="219932"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GB" altLang="zh-CN" sz="1000" b="0" i="0" u="none" strike="noStrike" cap="none" normalizeH="0" baseline="0" dirty="0" smtClean="0">
                <a:ln>
                  <a:noFill/>
                </a:ln>
                <a:solidFill>
                  <a:schemeClr val="tx1"/>
                </a:solidFill>
                <a:effectLst/>
              </a:rPr>
              <a:t> </a:t>
            </a:r>
            <a:endParaRPr kumimoji="0" lang="en-GB" altLang="zh-CN" sz="1800" b="0" i="0" u="none" strike="noStrike" cap="none" normalizeH="0" baseline="0" dirty="0" smtClean="0">
              <a:ln>
                <a:noFill/>
              </a:ln>
              <a:solidFill>
                <a:schemeClr val="tx1"/>
              </a:solidFill>
              <a:effectLst/>
              <a:latin typeface="Arial" panose="020B0604020202020204" pitchFamily="34" charset="0"/>
            </a:endParaRPr>
          </a:p>
        </p:txBody>
      </p:sp>
      <p:sp>
        <p:nvSpPr>
          <p:cNvPr id="5" name="Rectangle 2"/>
          <p:cNvSpPr>
            <a:spLocks noGrp="1" noChangeArrowheads="1"/>
          </p:cNvSpPr>
          <p:nvPr>
            <p:ph idx="1"/>
          </p:nvPr>
        </p:nvSpPr>
        <p:spPr bwMode="auto">
          <a:xfrm>
            <a:off x="900113" y="2149254"/>
            <a:ext cx="10987087"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algn="just">
              <a:lnSpc>
                <a:spcPct val="150000"/>
              </a:lnSpc>
              <a:buClrTx/>
              <a:buSzTx/>
            </a:pPr>
            <a:r>
              <a:rPr lang="en-IN" altLang="en-US" sz="1800" dirty="0" smtClean="0">
                <a:latin typeface="Times New Roman" panose="02020603050405020304" pitchFamily="18" charset="0"/>
                <a:cs typeface="Times New Roman" panose="02020603050405020304" pitchFamily="18" charset="0"/>
              </a:rPr>
              <a:t>Introduction</a:t>
            </a:r>
            <a:endParaRPr lang="en-IN" altLang="en-US" sz="1800" dirty="0">
              <a:latin typeface="Times New Roman" panose="02020603050405020304" pitchFamily="18" charset="0"/>
              <a:cs typeface="Times New Roman" panose="02020603050405020304" pitchFamily="18" charset="0"/>
            </a:endParaRPr>
          </a:p>
          <a:p>
            <a:pPr algn="just">
              <a:lnSpc>
                <a:spcPct val="150000"/>
              </a:lnSpc>
              <a:buClrTx/>
              <a:buSzTx/>
            </a:pPr>
            <a:r>
              <a:rPr lang="en-IN" altLang="en-US" sz="1800" dirty="0">
                <a:latin typeface="Times New Roman" panose="02020603050405020304" pitchFamily="18" charset="0"/>
                <a:cs typeface="Times New Roman" panose="02020603050405020304" pitchFamily="18" charset="0"/>
              </a:rPr>
              <a:t>Piaget's Cognitive Development </a:t>
            </a:r>
            <a:r>
              <a:rPr lang="en-IN" altLang="en-US" sz="1800" dirty="0" smtClean="0">
                <a:latin typeface="Times New Roman" panose="02020603050405020304" pitchFamily="18" charset="0"/>
                <a:cs typeface="Times New Roman" panose="02020603050405020304" pitchFamily="18" charset="0"/>
              </a:rPr>
              <a:t>Theory</a:t>
            </a:r>
            <a:endParaRPr lang="en-IN" altLang="en-US" sz="1800" dirty="0">
              <a:latin typeface="Times New Roman" panose="02020603050405020304" pitchFamily="18" charset="0"/>
              <a:cs typeface="Times New Roman" panose="02020603050405020304" pitchFamily="18" charset="0"/>
            </a:endParaRPr>
          </a:p>
          <a:p>
            <a:pPr algn="just">
              <a:lnSpc>
                <a:spcPct val="150000"/>
              </a:lnSpc>
              <a:buClrTx/>
              <a:buSzTx/>
            </a:pPr>
            <a:r>
              <a:rPr lang="en-IN" altLang="en-US" sz="1800" dirty="0">
                <a:latin typeface="Times New Roman" panose="02020603050405020304" pitchFamily="18" charset="0"/>
                <a:cs typeface="Times New Roman" panose="02020603050405020304" pitchFamily="18" charset="0"/>
              </a:rPr>
              <a:t>Application of the </a:t>
            </a:r>
            <a:r>
              <a:rPr lang="en-IN" altLang="en-US" sz="1800" dirty="0" smtClean="0">
                <a:latin typeface="Times New Roman" panose="02020603050405020304" pitchFamily="18" charset="0"/>
                <a:cs typeface="Times New Roman" panose="02020603050405020304" pitchFamily="18" charset="0"/>
              </a:rPr>
              <a:t>theory</a:t>
            </a:r>
            <a:endParaRPr lang="en-IN" altLang="en-US" sz="1800" dirty="0">
              <a:latin typeface="Times New Roman" panose="02020603050405020304" pitchFamily="18" charset="0"/>
              <a:cs typeface="Times New Roman" panose="02020603050405020304" pitchFamily="18" charset="0"/>
            </a:endParaRPr>
          </a:p>
          <a:p>
            <a:pPr algn="just">
              <a:lnSpc>
                <a:spcPct val="150000"/>
              </a:lnSpc>
              <a:buClrTx/>
              <a:buSzTx/>
            </a:pPr>
            <a:r>
              <a:rPr lang="en-IN" altLang="en-US" sz="1800" dirty="0">
                <a:latin typeface="Times New Roman" panose="02020603050405020304" pitchFamily="18" charset="0"/>
                <a:cs typeface="Times New Roman" panose="02020603050405020304" pitchFamily="18" charset="0"/>
              </a:rPr>
              <a:t>Practical strategies or </a:t>
            </a:r>
            <a:r>
              <a:rPr lang="en-IN" altLang="en-US" sz="1800" dirty="0" smtClean="0">
                <a:latin typeface="Times New Roman" panose="02020603050405020304" pitchFamily="18" charset="0"/>
                <a:cs typeface="Times New Roman" panose="02020603050405020304" pitchFamily="18" charset="0"/>
              </a:rPr>
              <a:t>interventions</a:t>
            </a:r>
            <a:endParaRPr lang="en-IN" altLang="en-US" sz="1800" dirty="0">
              <a:latin typeface="Times New Roman" panose="02020603050405020304" pitchFamily="18" charset="0"/>
              <a:cs typeface="Times New Roman" panose="02020603050405020304" pitchFamily="18" charset="0"/>
            </a:endParaRPr>
          </a:p>
          <a:p>
            <a:pPr algn="just">
              <a:lnSpc>
                <a:spcPct val="150000"/>
              </a:lnSpc>
              <a:buClrTx/>
              <a:buSzTx/>
            </a:pPr>
            <a:r>
              <a:rPr lang="en-IN" altLang="en-US" sz="1800" dirty="0">
                <a:latin typeface="Times New Roman" panose="02020603050405020304" pitchFamily="18" charset="0"/>
                <a:cs typeface="Times New Roman" panose="02020603050405020304" pitchFamily="18" charset="0"/>
              </a:rPr>
              <a:t>Biological and environmental </a:t>
            </a:r>
            <a:r>
              <a:rPr lang="en-IN" altLang="en-US" sz="1800" dirty="0" smtClean="0">
                <a:latin typeface="Times New Roman" panose="02020603050405020304" pitchFamily="18" charset="0"/>
                <a:cs typeface="Times New Roman" panose="02020603050405020304" pitchFamily="18" charset="0"/>
              </a:rPr>
              <a:t>influences</a:t>
            </a:r>
            <a:endParaRPr lang="en-IN" altLang="en-US" sz="1800" dirty="0">
              <a:latin typeface="Times New Roman" panose="02020603050405020304" pitchFamily="18" charset="0"/>
              <a:cs typeface="Times New Roman" panose="02020603050405020304" pitchFamily="18" charset="0"/>
            </a:endParaRPr>
          </a:p>
          <a:p>
            <a:pPr algn="just">
              <a:lnSpc>
                <a:spcPct val="150000"/>
              </a:lnSpc>
              <a:buClrTx/>
              <a:buSzTx/>
            </a:pPr>
            <a:r>
              <a:rPr lang="en-IN" altLang="en-US" sz="1800" dirty="0">
                <a:latin typeface="Times New Roman" panose="02020603050405020304" pitchFamily="18" charset="0"/>
                <a:cs typeface="Times New Roman" panose="02020603050405020304" pitchFamily="18" charset="0"/>
              </a:rPr>
              <a:t>Usefulness and limitations of the </a:t>
            </a:r>
            <a:r>
              <a:rPr lang="en-IN" altLang="en-US" sz="1800" dirty="0" smtClean="0">
                <a:latin typeface="Times New Roman" panose="02020603050405020304" pitchFamily="18" charset="0"/>
                <a:cs typeface="Times New Roman" panose="02020603050405020304" pitchFamily="18" charset="0"/>
              </a:rPr>
              <a:t>theory</a:t>
            </a:r>
            <a:endParaRPr lang="en-IN" altLang="en-US" sz="1800" dirty="0">
              <a:latin typeface="Times New Roman" panose="02020603050405020304" pitchFamily="18" charset="0"/>
              <a:cs typeface="Times New Roman" panose="02020603050405020304" pitchFamily="18" charset="0"/>
            </a:endParaRPr>
          </a:p>
          <a:p>
            <a:pPr algn="just">
              <a:lnSpc>
                <a:spcPct val="150000"/>
              </a:lnSpc>
              <a:buClrTx/>
              <a:buSzTx/>
            </a:pPr>
            <a:r>
              <a:rPr lang="en-IN" altLang="en-US" sz="1800" dirty="0" smtClean="0">
                <a:latin typeface="Times New Roman" panose="02020603050405020304" pitchFamily="18" charset="0"/>
                <a:cs typeface="Times New Roman" panose="02020603050405020304" pitchFamily="18" charset="0"/>
              </a:rPr>
              <a:t>Conclusion</a:t>
            </a:r>
            <a:endParaRPr lang="en-IN" altLang="en-US" sz="1800" dirty="0">
              <a:latin typeface="Times New Roman" panose="02020603050405020304" pitchFamily="18" charset="0"/>
              <a:cs typeface="Times New Roman" panose="02020603050405020304" pitchFamily="18" charset="0"/>
            </a:endParaRPr>
          </a:p>
          <a:p>
            <a:pPr algn="just">
              <a:lnSpc>
                <a:spcPct val="150000"/>
              </a:lnSpc>
              <a:buClrTx/>
              <a:buSzTx/>
            </a:pPr>
            <a:r>
              <a:rPr lang="en-IN" altLang="en-US" sz="1800" dirty="0" smtClean="0">
                <a:latin typeface="Times New Roman" panose="02020603050405020304" pitchFamily="18" charset="0"/>
                <a:cs typeface="Times New Roman" panose="02020603050405020304" pitchFamily="18" charset="0"/>
              </a:rPr>
              <a:t>References</a:t>
            </a:r>
            <a:endParaRPr lang="en-IN" alt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1357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GB" sz="4400" b="1" dirty="0" smtClean="0">
                <a:solidFill>
                  <a:schemeClr val="tx1"/>
                </a:solidFill>
                <a:latin typeface="Times New Roman" panose="02020603050405020304" pitchFamily="18" charset="0"/>
                <a:cs typeface="Times New Roman" panose="02020603050405020304" pitchFamily="18" charset="0"/>
              </a:rPr>
              <a:t>INTRODUCTION</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1" y="1845734"/>
            <a:ext cx="6452096" cy="4023360"/>
          </a:xfrm>
        </p:spPr>
        <p:txBody>
          <a:bodyPr>
            <a:normAutofit/>
          </a:bodyPr>
          <a:lstStyle/>
          <a:p>
            <a:pPr algn="just">
              <a:lnSpc>
                <a:spcPct val="15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Psychology is highly aligned with health and social care as it states that physical health, mental well-being and social factors are connected to each other. </a:t>
            </a:r>
            <a:endParaRPr lang="en-GB" sz="1800"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buFont typeface="Arial" panose="020B0604020202020204" pitchFamily="34" charset="0"/>
              <a:buChar char="•"/>
            </a:pPr>
            <a:r>
              <a:rPr lang="en-GB" sz="1800" dirty="0" smtClean="0">
                <a:solidFill>
                  <a:schemeClr val="tx1"/>
                </a:solidFill>
                <a:latin typeface="Times New Roman" panose="02020603050405020304" pitchFamily="18" charset="0"/>
                <a:cs typeface="Times New Roman" panose="02020603050405020304" pitchFamily="18" charset="0"/>
              </a:rPr>
              <a:t>It </a:t>
            </a:r>
            <a:r>
              <a:rPr lang="en-GB" sz="1800" dirty="0">
                <a:solidFill>
                  <a:schemeClr val="tx1"/>
                </a:solidFill>
                <a:latin typeface="Times New Roman" panose="02020603050405020304" pitchFamily="18" charset="0"/>
                <a:cs typeface="Times New Roman" panose="02020603050405020304" pitchFamily="18" charset="0"/>
              </a:rPr>
              <a:t>takes into account biological and social factors that can result in impact on health (Castellano-</a:t>
            </a:r>
            <a:r>
              <a:rPr lang="en-GB" sz="1800" dirty="0" err="1">
                <a:solidFill>
                  <a:schemeClr val="tx1"/>
                </a:solidFill>
                <a:latin typeface="Times New Roman" panose="02020603050405020304" pitchFamily="18" charset="0"/>
                <a:cs typeface="Times New Roman" panose="02020603050405020304" pitchFamily="18" charset="0"/>
              </a:rPr>
              <a:t>Tejedor</a:t>
            </a:r>
            <a:r>
              <a:rPr lang="en-GB" sz="1800" dirty="0">
                <a:solidFill>
                  <a:schemeClr val="tx1"/>
                </a:solidFill>
                <a:latin typeface="Times New Roman" panose="02020603050405020304" pitchFamily="18" charset="0"/>
                <a:cs typeface="Times New Roman" panose="02020603050405020304" pitchFamily="18" charset="0"/>
              </a:rPr>
              <a:t>, and </a:t>
            </a:r>
            <a:r>
              <a:rPr lang="en-GB" sz="1800" dirty="0" err="1">
                <a:solidFill>
                  <a:schemeClr val="tx1"/>
                </a:solidFill>
                <a:latin typeface="Times New Roman" panose="02020603050405020304" pitchFamily="18" charset="0"/>
                <a:cs typeface="Times New Roman" panose="02020603050405020304" pitchFamily="18" charset="0"/>
              </a:rPr>
              <a:t>Cencerrado</a:t>
            </a:r>
            <a:r>
              <a:rPr lang="en-GB" sz="1800" dirty="0">
                <a:solidFill>
                  <a:schemeClr val="tx1"/>
                </a:solidFill>
                <a:latin typeface="Times New Roman" panose="02020603050405020304" pitchFamily="18" charset="0"/>
                <a:cs typeface="Times New Roman" panose="02020603050405020304" pitchFamily="18" charset="0"/>
              </a:rPr>
              <a:t>, 2024). </a:t>
            </a:r>
            <a:endParaRPr lang="en-GB" sz="1800"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7869836" y="2001594"/>
            <a:ext cx="3932420" cy="2692763"/>
          </a:xfrm>
          <a:prstGeom prst="rect">
            <a:avLst/>
          </a:prstGeom>
        </p:spPr>
      </p:pic>
    </p:spTree>
    <p:extLst>
      <p:ext uri="{BB962C8B-B14F-4D97-AF65-F5344CB8AC3E}">
        <p14:creationId xmlns:p14="http://schemas.microsoft.com/office/powerpoint/2010/main" val="1992110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498" y="0"/>
            <a:ext cx="10241280" cy="1738859"/>
          </a:xfrm>
        </p:spPr>
        <p:txBody>
          <a:bodyPr>
            <a:noAutofit/>
          </a:bodyPr>
          <a:lstStyle/>
          <a:p>
            <a:pPr algn="just">
              <a:lnSpc>
                <a:spcPct val="150000"/>
              </a:lnSpc>
            </a:pPr>
            <a:r>
              <a:rPr lang="en-GB" sz="4400" b="1" dirty="0">
                <a:solidFill>
                  <a:schemeClr val="tx1"/>
                </a:solidFill>
                <a:latin typeface="Times New Roman" panose="02020603050405020304" pitchFamily="18" charset="0"/>
                <a:cs typeface="Times New Roman" panose="02020603050405020304" pitchFamily="18" charset="0"/>
              </a:rPr>
              <a:t>Piaget's Cognitive Development Theory</a:t>
            </a:r>
            <a:endParaRPr lang="en-IN" sz="4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6184466" cy="4023360"/>
          </a:xfrm>
        </p:spPr>
        <p:txBody>
          <a:bodyPr>
            <a:normAutofit/>
          </a:bodyPr>
          <a:lstStyle/>
          <a:p>
            <a:pPr algn="just">
              <a:lnSpc>
                <a:spcPct val="15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This theory states that the development of a child undergoes 4 stages, which are sensorimotor, a child reaching the age of 2</a:t>
            </a:r>
            <a:r>
              <a:rPr lang="en-GB" sz="1800"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buFont typeface="Arial" panose="020B0604020202020204" pitchFamily="34" charset="0"/>
              <a:buChar char="•"/>
            </a:pPr>
            <a:r>
              <a:rPr lang="en-GB" sz="1800" dirty="0" smtClean="0">
                <a:solidFill>
                  <a:schemeClr val="tx1"/>
                </a:solidFill>
                <a:latin typeface="Times New Roman" panose="02020603050405020304" pitchFamily="18" charset="0"/>
                <a:cs typeface="Times New Roman" panose="02020603050405020304" pitchFamily="18" charset="0"/>
              </a:rPr>
              <a:t> </a:t>
            </a:r>
            <a:r>
              <a:rPr lang="en-GB" sz="1800" dirty="0">
                <a:solidFill>
                  <a:schemeClr val="tx1"/>
                </a:solidFill>
                <a:latin typeface="Times New Roman" panose="02020603050405020304" pitchFamily="18" charset="0"/>
                <a:cs typeface="Times New Roman" panose="02020603050405020304" pitchFamily="18" charset="0"/>
              </a:rPr>
              <a:t>Preoperational, between 2-7 years, concrete operational is between 7-11 years and formal operational consists of child above 12 years (</a:t>
            </a:r>
            <a:r>
              <a:rPr lang="en-GB" sz="1800" dirty="0" err="1">
                <a:solidFill>
                  <a:schemeClr val="tx1"/>
                </a:solidFill>
                <a:latin typeface="Times New Roman" panose="02020603050405020304" pitchFamily="18" charset="0"/>
                <a:cs typeface="Times New Roman" panose="02020603050405020304" pitchFamily="18" charset="0"/>
              </a:rPr>
              <a:t>Cerovac</a:t>
            </a:r>
            <a:r>
              <a:rPr lang="en-GB" sz="1800" dirty="0">
                <a:solidFill>
                  <a:schemeClr val="tx1"/>
                </a:solidFill>
                <a:latin typeface="Times New Roman" panose="02020603050405020304" pitchFamily="18" charset="0"/>
                <a:cs typeface="Times New Roman" panose="02020603050405020304" pitchFamily="18" charset="0"/>
              </a:rPr>
              <a:t>, and Keane, </a:t>
            </a:r>
            <a:r>
              <a:rPr lang="en-GB" sz="1800" dirty="0">
                <a:solidFill>
                  <a:schemeClr val="tx1"/>
                </a:solidFill>
                <a:latin typeface="Times New Roman" panose="02020603050405020304" pitchFamily="18" charset="0"/>
                <a:cs typeface="Times New Roman" panose="02020603050405020304" pitchFamily="18" charset="0"/>
              </a:rPr>
              <a:t>2025). </a:t>
            </a:r>
          </a:p>
        </p:txBody>
      </p:sp>
      <p:pic>
        <p:nvPicPr>
          <p:cNvPr id="5" name="Picture 4"/>
          <p:cNvPicPr>
            <a:picLocks noChangeAspect="1"/>
          </p:cNvPicPr>
          <p:nvPr/>
        </p:nvPicPr>
        <p:blipFill>
          <a:blip r:embed="rId3"/>
          <a:stretch>
            <a:fillRect/>
          </a:stretch>
        </p:blipFill>
        <p:spPr>
          <a:xfrm>
            <a:off x="7780390" y="2199403"/>
            <a:ext cx="4096322" cy="2429214"/>
          </a:xfrm>
          <a:prstGeom prst="rect">
            <a:avLst/>
          </a:prstGeom>
        </p:spPr>
      </p:pic>
    </p:spTree>
    <p:extLst>
      <p:ext uri="{BB962C8B-B14F-4D97-AF65-F5344CB8AC3E}">
        <p14:creationId xmlns:p14="http://schemas.microsoft.com/office/powerpoint/2010/main" val="2458255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GB" sz="4400" b="1" dirty="0" smtClean="0">
                <a:solidFill>
                  <a:schemeClr val="tx1"/>
                </a:solidFill>
                <a:latin typeface="Times New Roman" panose="02020603050405020304" pitchFamily="18" charset="0"/>
                <a:cs typeface="Times New Roman" panose="02020603050405020304" pitchFamily="18" charset="0"/>
              </a:rPr>
              <a:t>Continue…</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6507852" cy="4023360"/>
          </a:xfrm>
        </p:spPr>
        <p:txBody>
          <a:bodyPr>
            <a:noAutofit/>
          </a:bodyPr>
          <a:lstStyle/>
          <a:p>
            <a:pPr algn="just">
              <a:lnSpc>
                <a:spcPct val="15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In this theory, the first stage is sensorimotor in which the child discovers the world and related </a:t>
            </a:r>
            <a:r>
              <a:rPr lang="en-GB" sz="1800" dirty="0" smtClean="0">
                <a:solidFill>
                  <a:schemeClr val="tx1"/>
                </a:solidFill>
                <a:latin typeface="Times New Roman" panose="02020603050405020304" pitchFamily="18" charset="0"/>
                <a:cs typeface="Times New Roman" panose="02020603050405020304" pitchFamily="18" charset="0"/>
              </a:rPr>
              <a:t>activities.</a:t>
            </a:r>
          </a:p>
          <a:p>
            <a:pPr algn="just">
              <a:lnSpc>
                <a:spcPct val="150000"/>
              </a:lnSpc>
              <a:buFont typeface="Arial" panose="020B0604020202020204" pitchFamily="34" charset="0"/>
              <a:buChar char="•"/>
            </a:pPr>
            <a:r>
              <a:rPr lang="en-GB" sz="1800" dirty="0" smtClean="0">
                <a:solidFill>
                  <a:schemeClr val="tx1"/>
                </a:solidFill>
                <a:latin typeface="Times New Roman" panose="02020603050405020304" pitchFamily="18" charset="0"/>
                <a:cs typeface="Times New Roman" panose="02020603050405020304" pitchFamily="18" charset="0"/>
              </a:rPr>
              <a:t>At </a:t>
            </a:r>
            <a:r>
              <a:rPr lang="en-GB" sz="1800" dirty="0">
                <a:solidFill>
                  <a:schemeClr val="tx1"/>
                </a:solidFill>
                <a:latin typeface="Times New Roman" panose="02020603050405020304" pitchFamily="18" charset="0"/>
                <a:cs typeface="Times New Roman" panose="02020603050405020304" pitchFamily="18" charset="0"/>
              </a:rPr>
              <a:t>preoperational stage, they develop thinking capacity and use words as well as images. </a:t>
            </a:r>
            <a:r>
              <a:rPr lang="en-GB" sz="1800" dirty="0" smtClean="0">
                <a:solidFill>
                  <a:schemeClr val="tx1"/>
                </a:solidFill>
                <a:latin typeface="Times New Roman" panose="02020603050405020304" pitchFamily="18" charset="0"/>
                <a:cs typeface="Times New Roman" panose="02020603050405020304" pitchFamily="18" charset="0"/>
              </a:rPr>
              <a:t>. </a:t>
            </a:r>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7747927" y="2145537"/>
            <a:ext cx="4150845" cy="2606345"/>
          </a:xfrm>
          <a:prstGeom prst="rect">
            <a:avLst/>
          </a:prstGeom>
        </p:spPr>
      </p:pic>
    </p:spTree>
    <p:extLst>
      <p:ext uri="{BB962C8B-B14F-4D97-AF65-F5344CB8AC3E}">
        <p14:creationId xmlns:p14="http://schemas.microsoft.com/office/powerpoint/2010/main" val="3914081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GB" sz="4400" b="1" dirty="0">
                <a:solidFill>
                  <a:schemeClr val="tx1"/>
                </a:solidFill>
                <a:latin typeface="Times New Roman" panose="02020603050405020304" pitchFamily="18" charset="0"/>
                <a:cs typeface="Times New Roman" panose="02020603050405020304" pitchFamily="18" charset="0"/>
              </a:rPr>
              <a:t>Application of the theory</a:t>
            </a:r>
            <a:endParaRPr lang="en-IN" sz="4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6630515" cy="4298588"/>
          </a:xfrm>
        </p:spPr>
        <p:txBody>
          <a:bodyPr>
            <a:normAutofit/>
          </a:bodyPr>
          <a:lstStyle/>
          <a:p>
            <a:pPr algn="just">
              <a:lnSpc>
                <a:spcPct val="150000"/>
              </a:lnSpc>
              <a:buFont typeface="Arial" panose="020B0604020202020204" pitchFamily="34" charset="0"/>
              <a:buChar char="•"/>
            </a:pPr>
            <a:r>
              <a:rPr lang="en-GB" sz="1800" dirty="0" smtClean="0">
                <a:solidFill>
                  <a:schemeClr val="tx1"/>
                </a:solidFill>
                <a:latin typeface="Times New Roman" panose="02020603050405020304" pitchFamily="18" charset="0"/>
                <a:cs typeface="Times New Roman" panose="02020603050405020304" pitchFamily="18" charset="0"/>
              </a:rPr>
              <a:t>Amira was left by her carers but she cannot digest the fact that they will not return back to her and hope has taken over her mind. </a:t>
            </a:r>
          </a:p>
          <a:p>
            <a:pPr algn="just">
              <a:lnSpc>
                <a:spcPct val="150000"/>
              </a:lnSpc>
              <a:buFont typeface="Arial" panose="020B0604020202020204" pitchFamily="34" charset="0"/>
              <a:buChar char="•"/>
            </a:pPr>
            <a:r>
              <a:rPr lang="en-GB" sz="1800" dirty="0" smtClean="0">
                <a:solidFill>
                  <a:schemeClr val="tx1"/>
                </a:solidFill>
                <a:latin typeface="Times New Roman" panose="02020603050405020304" pitchFamily="18" charset="0"/>
                <a:cs typeface="Times New Roman" panose="02020603050405020304" pitchFamily="18" charset="0"/>
              </a:rPr>
              <a:t>The theory can be helpful in understanding her situation better as she has limited verbal communication but the theory states that language factor develop during a specified stage and Amira is still working on developing the schemas to understand the world and communicate (Malik, and </a:t>
            </a:r>
            <a:r>
              <a:rPr lang="en-GB" sz="1800" dirty="0" err="1" smtClean="0">
                <a:solidFill>
                  <a:schemeClr val="tx1"/>
                </a:solidFill>
                <a:latin typeface="Times New Roman" panose="02020603050405020304" pitchFamily="18" charset="0"/>
                <a:cs typeface="Times New Roman" panose="02020603050405020304" pitchFamily="18" charset="0"/>
              </a:rPr>
              <a:t>Marwaha</a:t>
            </a:r>
            <a:r>
              <a:rPr lang="en-GB" sz="1800" dirty="0" smtClean="0">
                <a:solidFill>
                  <a:schemeClr val="tx1"/>
                </a:solidFill>
                <a:latin typeface="Times New Roman" panose="02020603050405020304" pitchFamily="18" charset="0"/>
                <a:cs typeface="Times New Roman" panose="02020603050405020304" pitchFamily="18" charset="0"/>
              </a:rPr>
              <a:t>, 2023). </a:t>
            </a:r>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014427" y="2351407"/>
            <a:ext cx="4120610" cy="2145643"/>
          </a:xfrm>
          <a:prstGeom prst="rect">
            <a:avLst/>
          </a:prstGeom>
        </p:spPr>
      </p:pic>
    </p:spTree>
    <p:extLst>
      <p:ext uri="{BB962C8B-B14F-4D97-AF65-F5344CB8AC3E}">
        <p14:creationId xmlns:p14="http://schemas.microsoft.com/office/powerpoint/2010/main" val="506106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just">
              <a:lnSpc>
                <a:spcPct val="150000"/>
              </a:lnSpc>
            </a:pPr>
            <a:r>
              <a:rPr lang="en-IN" sz="4400" b="1" dirty="0">
                <a:solidFill>
                  <a:schemeClr val="tx1"/>
                </a:solidFill>
                <a:latin typeface="Times New Roman" panose="02020603050405020304" pitchFamily="18" charset="0"/>
                <a:cs typeface="Times New Roman" panose="02020603050405020304" pitchFamily="18" charset="0"/>
              </a:rPr>
              <a:t/>
            </a:r>
            <a:br>
              <a:rPr lang="en-IN" sz="4400" b="1" dirty="0">
                <a:solidFill>
                  <a:schemeClr val="tx1"/>
                </a:solidFill>
                <a:latin typeface="Times New Roman" panose="02020603050405020304" pitchFamily="18" charset="0"/>
                <a:cs typeface="Times New Roman" panose="02020603050405020304" pitchFamily="18" charset="0"/>
              </a:rPr>
            </a:br>
            <a:r>
              <a:rPr lang="en-GB" sz="4400" b="1" dirty="0">
                <a:solidFill>
                  <a:schemeClr val="tx1"/>
                </a:solidFill>
                <a:latin typeface="Times New Roman" panose="02020603050405020304" pitchFamily="18" charset="0"/>
                <a:cs typeface="Times New Roman" panose="02020603050405020304" pitchFamily="18" charset="0"/>
              </a:rPr>
              <a:t>Practical strategies or interventions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2038662"/>
            <a:ext cx="4913776" cy="3830432"/>
          </a:xfrm>
        </p:spPr>
        <p:txBody>
          <a:bodyPr>
            <a:normAutofit/>
          </a:bodyPr>
          <a:lstStyle/>
          <a:p>
            <a:pPr algn="just">
              <a:lnSpc>
                <a:spcPct val="15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By comparing this theory with attachment theory, it can be stated that attachment theory helps in building an emotional connection while Piagetian one focuses on the development of cognitive skills (Harlow, 2021</a:t>
            </a:r>
            <a:r>
              <a:rPr lang="en-GB" sz="1800"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buFont typeface="Arial" panose="020B0604020202020204" pitchFamily="34" charset="0"/>
              <a:buChar char="•"/>
            </a:pPr>
            <a:r>
              <a:rPr lang="en-GB" sz="1800" dirty="0" smtClean="0">
                <a:solidFill>
                  <a:schemeClr val="tx1"/>
                </a:solidFill>
                <a:latin typeface="Times New Roman" panose="02020603050405020304" pitchFamily="18" charset="0"/>
                <a:cs typeface="Times New Roman" panose="02020603050405020304" pitchFamily="18" charset="0"/>
              </a:rPr>
              <a:t>The </a:t>
            </a:r>
            <a:r>
              <a:rPr lang="en-GB" sz="1800" dirty="0">
                <a:solidFill>
                  <a:schemeClr val="tx1"/>
                </a:solidFill>
                <a:latin typeface="Times New Roman" panose="02020603050405020304" pitchFamily="18" charset="0"/>
                <a:cs typeface="Times New Roman" panose="02020603050405020304" pitchFamily="18" charset="0"/>
              </a:rPr>
              <a:t>combination of both can be helpful in providing an emotional support along with the development of verbal communication.</a:t>
            </a:r>
          </a:p>
        </p:txBody>
      </p:sp>
      <p:pic>
        <p:nvPicPr>
          <p:cNvPr id="5" name="Picture 4"/>
          <p:cNvPicPr>
            <a:picLocks noChangeAspect="1"/>
          </p:cNvPicPr>
          <p:nvPr/>
        </p:nvPicPr>
        <p:blipFill>
          <a:blip r:embed="rId3"/>
          <a:stretch>
            <a:fillRect/>
          </a:stretch>
        </p:blipFill>
        <p:spPr>
          <a:xfrm>
            <a:off x="7417823" y="2463202"/>
            <a:ext cx="3982006" cy="2591162"/>
          </a:xfrm>
          <a:prstGeom prst="rect">
            <a:avLst/>
          </a:prstGeom>
        </p:spPr>
      </p:pic>
    </p:spTree>
    <p:extLst>
      <p:ext uri="{BB962C8B-B14F-4D97-AF65-F5344CB8AC3E}">
        <p14:creationId xmlns:p14="http://schemas.microsoft.com/office/powerpoint/2010/main" val="1532613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GB" sz="4400" b="1" dirty="0">
                <a:solidFill>
                  <a:schemeClr val="tx1"/>
                </a:solidFill>
                <a:latin typeface="Times New Roman" panose="02020603050405020304" pitchFamily="18" charset="0"/>
                <a:cs typeface="Times New Roman" panose="02020603050405020304" pitchFamily="18" charset="0"/>
              </a:rPr>
              <a:t>Biological and environmental influences</a:t>
            </a:r>
            <a:endParaRPr lang="en-IN" sz="4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6251374" cy="4023360"/>
          </a:xfrm>
        </p:spPr>
        <p:txBody>
          <a:bodyPr>
            <a:normAutofit/>
          </a:bodyPr>
          <a:lstStyle/>
          <a:p>
            <a:pPr algn="just">
              <a:lnSpc>
                <a:spcPct val="15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Nature, also referred as biological influences, has a belief that children are born with embedded motivation and brain are framed in such a way that they get mature with time</a:t>
            </a:r>
            <a:r>
              <a:rPr lang="en-GB" sz="1800" dirty="0" smtClean="0">
                <a:solidFill>
                  <a:schemeClr val="tx1"/>
                </a:solidFill>
                <a:latin typeface="Times New Roman" panose="02020603050405020304" pitchFamily="18" charset="0"/>
                <a:cs typeface="Times New Roman" panose="02020603050405020304" pitchFamily="18" charset="0"/>
              </a:rPr>
              <a:t>.</a:t>
            </a:r>
          </a:p>
          <a:p>
            <a:pPr algn="just">
              <a:lnSpc>
                <a:spcPct val="150000"/>
              </a:lnSpc>
              <a:buFont typeface="Arial" panose="020B0604020202020204" pitchFamily="34" charset="0"/>
              <a:buChar char="•"/>
            </a:pPr>
            <a:r>
              <a:rPr lang="en-GB" sz="1800" dirty="0" smtClean="0">
                <a:solidFill>
                  <a:schemeClr val="tx1"/>
                </a:solidFill>
                <a:latin typeface="Times New Roman" panose="02020603050405020304" pitchFamily="18" charset="0"/>
                <a:cs typeface="Times New Roman" panose="02020603050405020304" pitchFamily="18" charset="0"/>
              </a:rPr>
              <a:t> </a:t>
            </a:r>
            <a:r>
              <a:rPr lang="en-GB" sz="1800" dirty="0">
                <a:solidFill>
                  <a:schemeClr val="tx1"/>
                </a:solidFill>
                <a:latin typeface="Times New Roman" panose="02020603050405020304" pitchFamily="18" charset="0"/>
                <a:cs typeface="Times New Roman" panose="02020603050405020304" pitchFamily="18" charset="0"/>
              </a:rPr>
              <a:t>Genetics play a vital role as it shapes the personality of individuals and physical features are also framed accordingly (</a:t>
            </a:r>
            <a:r>
              <a:rPr lang="en-GB" sz="1800" dirty="0" err="1">
                <a:solidFill>
                  <a:schemeClr val="tx1"/>
                </a:solidFill>
                <a:latin typeface="Times New Roman" panose="02020603050405020304" pitchFamily="18" charset="0"/>
                <a:cs typeface="Times New Roman" panose="02020603050405020304" pitchFamily="18" charset="0"/>
              </a:rPr>
              <a:t>Houmark,Ronda</a:t>
            </a:r>
            <a:r>
              <a:rPr lang="en-GB" sz="1800" dirty="0">
                <a:solidFill>
                  <a:schemeClr val="tx1"/>
                </a:solidFill>
                <a:latin typeface="Times New Roman" panose="02020603050405020304" pitchFamily="18" charset="0"/>
                <a:cs typeface="Times New Roman" panose="02020603050405020304" pitchFamily="18" charset="0"/>
              </a:rPr>
              <a:t>, and </a:t>
            </a:r>
            <a:r>
              <a:rPr lang="en-GB" sz="1800" dirty="0" err="1">
                <a:solidFill>
                  <a:schemeClr val="tx1"/>
                </a:solidFill>
                <a:latin typeface="Times New Roman" panose="02020603050405020304" pitchFamily="18" charset="0"/>
                <a:cs typeface="Times New Roman" panose="02020603050405020304" pitchFamily="18" charset="0"/>
              </a:rPr>
              <a:t>Rosholm</a:t>
            </a:r>
            <a:r>
              <a:rPr lang="en-GB" sz="1800" dirty="0">
                <a:solidFill>
                  <a:schemeClr val="tx1"/>
                </a:solidFill>
                <a:latin typeface="Times New Roman" panose="02020603050405020304" pitchFamily="18" charset="0"/>
                <a:cs typeface="Times New Roman" panose="02020603050405020304" pitchFamily="18" charset="0"/>
              </a:rPr>
              <a:t>, 2024).</a:t>
            </a:r>
            <a:endParaRPr lang="en-GB"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078508" y="1999350"/>
            <a:ext cx="3620005" cy="2829320"/>
          </a:xfrm>
          <a:prstGeom prst="rect">
            <a:avLst/>
          </a:prstGeom>
        </p:spPr>
      </p:pic>
    </p:spTree>
    <p:extLst>
      <p:ext uri="{BB962C8B-B14F-4D97-AF65-F5344CB8AC3E}">
        <p14:creationId xmlns:p14="http://schemas.microsoft.com/office/powerpoint/2010/main" val="28434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GB" sz="4400" b="1" dirty="0">
                <a:solidFill>
                  <a:schemeClr val="tx1"/>
                </a:solidFill>
                <a:latin typeface="Times New Roman" panose="02020603050405020304" pitchFamily="18" charset="0"/>
                <a:cs typeface="Times New Roman" panose="02020603050405020304" pitchFamily="18" charset="0"/>
              </a:rPr>
              <a:t>Usefulness and limitations of the theory</a:t>
            </a:r>
            <a:endParaRPr lang="en-IN" sz="44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6072954" cy="4023360"/>
          </a:xfrm>
        </p:spPr>
        <p:txBody>
          <a:bodyPr>
            <a:normAutofit/>
          </a:bodyPr>
          <a:lstStyle/>
          <a:p>
            <a:pPr algn="just">
              <a:lnSpc>
                <a:spcPct val="15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The theory is useful in identifying all the stages related to the development of a child and also helps individuals in defining the criteria of behaviour of their child at a certain age (</a:t>
            </a:r>
            <a:r>
              <a:rPr lang="en-GB" sz="1800" dirty="0" err="1">
                <a:solidFill>
                  <a:schemeClr val="tx1"/>
                </a:solidFill>
                <a:latin typeface="Times New Roman" panose="02020603050405020304" pitchFamily="18" charset="0"/>
                <a:cs typeface="Times New Roman" panose="02020603050405020304" pitchFamily="18" charset="0"/>
              </a:rPr>
              <a:t>Kashyap</a:t>
            </a:r>
            <a:r>
              <a:rPr lang="en-GB" sz="1800" dirty="0">
                <a:solidFill>
                  <a:schemeClr val="tx1"/>
                </a:solidFill>
                <a:latin typeface="Times New Roman" panose="02020603050405020304" pitchFamily="18" charset="0"/>
                <a:cs typeface="Times New Roman" panose="02020603050405020304" pitchFamily="18" charset="0"/>
              </a:rPr>
              <a:t>, 2025</a:t>
            </a:r>
            <a:r>
              <a:rPr lang="en-GB" sz="1800" dirty="0" smtClean="0">
                <a:solidFill>
                  <a:schemeClr val="tx1"/>
                </a:solidFill>
                <a:latin typeface="Times New Roman" panose="02020603050405020304" pitchFamily="18" charset="0"/>
                <a:cs typeface="Times New Roman" panose="02020603050405020304" pitchFamily="18" charset="0"/>
              </a:rPr>
              <a:t>).</a:t>
            </a:r>
            <a:endParaRPr lang="en-GB" sz="1800" dirty="0">
              <a:solidFill>
                <a:schemeClr val="tx1"/>
              </a:solidFill>
              <a:latin typeface="Times New Roman" panose="02020603050405020304" pitchFamily="18" charset="0"/>
              <a:cs typeface="Times New Roman" panose="02020603050405020304" pitchFamily="18" charset="0"/>
            </a:endParaRPr>
          </a:p>
          <a:p>
            <a:pPr algn="just">
              <a:lnSpc>
                <a:spcPct val="150000"/>
              </a:lnSpc>
              <a:buFont typeface="Arial" panose="020B0604020202020204" pitchFamily="34" charset="0"/>
              <a:buChar char="•"/>
            </a:pPr>
            <a:r>
              <a:rPr lang="en-GB" sz="1800" dirty="0">
                <a:solidFill>
                  <a:schemeClr val="tx1"/>
                </a:solidFill>
                <a:latin typeface="Times New Roman" panose="02020603050405020304" pitchFamily="18" charset="0"/>
                <a:cs typeface="Times New Roman" panose="02020603050405020304" pitchFamily="18" charset="0"/>
              </a:rPr>
              <a:t>But on the other hand, this theory only takes into consideration a small sample of children from a same background and this is why, this theory cannot be applied worldwide. </a:t>
            </a:r>
          </a:p>
        </p:txBody>
      </p:sp>
      <p:pic>
        <p:nvPicPr>
          <p:cNvPr id="5" name="Picture 4"/>
          <p:cNvPicPr>
            <a:picLocks noChangeAspect="1"/>
          </p:cNvPicPr>
          <p:nvPr/>
        </p:nvPicPr>
        <p:blipFill>
          <a:blip r:embed="rId3"/>
          <a:stretch>
            <a:fillRect/>
          </a:stretch>
        </p:blipFill>
        <p:spPr>
          <a:xfrm>
            <a:off x="7827321" y="2223501"/>
            <a:ext cx="3972479" cy="2800741"/>
          </a:xfrm>
          <a:prstGeom prst="rect">
            <a:avLst/>
          </a:prstGeom>
        </p:spPr>
      </p:pic>
    </p:spTree>
    <p:extLst>
      <p:ext uri="{BB962C8B-B14F-4D97-AF65-F5344CB8AC3E}">
        <p14:creationId xmlns:p14="http://schemas.microsoft.com/office/powerpoint/2010/main" val="3101435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GB" sz="4400" b="1" dirty="0" smtClean="0">
                <a:solidFill>
                  <a:schemeClr val="tx1"/>
                </a:solidFill>
                <a:latin typeface="Times New Roman" panose="02020603050405020304" pitchFamily="18" charset="0"/>
                <a:cs typeface="Times New Roman" panose="02020603050405020304" pitchFamily="18" charset="0"/>
              </a:rPr>
              <a:t>CONCLUSION</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4"/>
            <a:ext cx="6128710" cy="4023360"/>
          </a:xfrm>
        </p:spPr>
        <p:txBody>
          <a:bodyPr/>
          <a:lstStyle/>
          <a:p>
            <a:pPr lvl="1" algn="just">
              <a:lnSpc>
                <a:spcPct val="150000"/>
              </a:lnSpc>
              <a:buFont typeface="Arial" panose="020B0604020202020204" pitchFamily="34" charset="0"/>
              <a:buChar char="•"/>
            </a:pPr>
            <a:r>
              <a:rPr lang="en-GB" dirty="0">
                <a:solidFill>
                  <a:schemeClr val="tx1"/>
                </a:solidFill>
                <a:latin typeface="Times New Roman" panose="02020603050405020304" pitchFamily="18" charset="0"/>
                <a:cs typeface="Times New Roman" panose="02020603050405020304" pitchFamily="18" charset="0"/>
              </a:rPr>
              <a:t>From the above, it can be concluded that both, biological and environmental factors help in shaping personality of individuals, especially children. </a:t>
            </a:r>
          </a:p>
        </p:txBody>
      </p:sp>
      <p:pic>
        <p:nvPicPr>
          <p:cNvPr id="4" name="Picture 3"/>
          <p:cNvPicPr>
            <a:picLocks noChangeAspect="1"/>
          </p:cNvPicPr>
          <p:nvPr/>
        </p:nvPicPr>
        <p:blipFill>
          <a:blip r:embed="rId3"/>
          <a:stretch>
            <a:fillRect/>
          </a:stretch>
        </p:blipFill>
        <p:spPr>
          <a:xfrm>
            <a:off x="7929679" y="2228639"/>
            <a:ext cx="2800350" cy="1628775"/>
          </a:xfrm>
          <a:prstGeom prst="rect">
            <a:avLst/>
          </a:prstGeom>
        </p:spPr>
      </p:pic>
    </p:spTree>
    <p:extLst>
      <p:ext uri="{BB962C8B-B14F-4D97-AF65-F5344CB8AC3E}">
        <p14:creationId xmlns:p14="http://schemas.microsoft.com/office/powerpoint/2010/main" val="3597731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lnSpc>
                <a:spcPct val="150000"/>
              </a:lnSpc>
            </a:pPr>
            <a:r>
              <a:rPr lang="en-GB" sz="4400" b="1" dirty="0" smtClean="0">
                <a:solidFill>
                  <a:schemeClr val="tx1"/>
                </a:solidFill>
                <a:latin typeface="Times New Roman" panose="02020603050405020304" pitchFamily="18" charset="0"/>
                <a:cs typeface="Times New Roman" panose="02020603050405020304" pitchFamily="18" charset="0"/>
              </a:rPr>
              <a:t>REFERENCES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GB" sz="1800" u="sng" dirty="0">
                <a:solidFill>
                  <a:schemeClr val="tx1"/>
                </a:solidFill>
                <a:latin typeface="Times New Roman" panose="02020603050405020304" pitchFamily="18" charset="0"/>
                <a:cs typeface="Times New Roman" panose="02020603050405020304" pitchFamily="18" charset="0"/>
              </a:rPr>
              <a:t>Books and journals</a:t>
            </a:r>
            <a:endParaRPr lang="en-GB" sz="18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sz="1800" dirty="0">
                <a:solidFill>
                  <a:schemeClr val="tx1"/>
                </a:solidFill>
                <a:latin typeface="Times New Roman" panose="02020603050405020304" pitchFamily="18" charset="0"/>
                <a:cs typeface="Times New Roman" panose="02020603050405020304" pitchFamily="18" charset="0"/>
              </a:rPr>
              <a:t>Castellano-</a:t>
            </a:r>
            <a:r>
              <a:rPr lang="en-GB" sz="1800" dirty="0" err="1">
                <a:solidFill>
                  <a:schemeClr val="tx1"/>
                </a:solidFill>
                <a:latin typeface="Times New Roman" panose="02020603050405020304" pitchFamily="18" charset="0"/>
                <a:cs typeface="Times New Roman" panose="02020603050405020304" pitchFamily="18" charset="0"/>
              </a:rPr>
              <a:t>Tejedor</a:t>
            </a:r>
            <a:r>
              <a:rPr lang="en-GB" sz="1800" dirty="0">
                <a:solidFill>
                  <a:schemeClr val="tx1"/>
                </a:solidFill>
                <a:latin typeface="Times New Roman" panose="02020603050405020304" pitchFamily="18" charset="0"/>
                <a:cs typeface="Times New Roman" panose="02020603050405020304" pitchFamily="18" charset="0"/>
              </a:rPr>
              <a:t>, C. and </a:t>
            </a:r>
            <a:r>
              <a:rPr lang="en-GB" sz="1800" dirty="0" err="1">
                <a:solidFill>
                  <a:schemeClr val="tx1"/>
                </a:solidFill>
                <a:latin typeface="Times New Roman" panose="02020603050405020304" pitchFamily="18" charset="0"/>
                <a:cs typeface="Times New Roman" panose="02020603050405020304" pitchFamily="18" charset="0"/>
              </a:rPr>
              <a:t>Cencerrado</a:t>
            </a:r>
            <a:r>
              <a:rPr lang="en-GB" sz="1800" dirty="0">
                <a:solidFill>
                  <a:schemeClr val="tx1"/>
                </a:solidFill>
                <a:latin typeface="Times New Roman" panose="02020603050405020304" pitchFamily="18" charset="0"/>
                <a:cs typeface="Times New Roman" panose="02020603050405020304" pitchFamily="18" charset="0"/>
              </a:rPr>
              <a:t>, A., (2024). Gamification for mental health and health psychology: Insights at the first quarter mark of the 21st century. </a:t>
            </a:r>
            <a:r>
              <a:rPr lang="en-IN" sz="1800" i="1" dirty="0">
                <a:solidFill>
                  <a:schemeClr val="tx1"/>
                </a:solidFill>
                <a:latin typeface="Times New Roman" panose="02020603050405020304" pitchFamily="18" charset="0"/>
                <a:cs typeface="Times New Roman" panose="02020603050405020304" pitchFamily="18" charset="0"/>
              </a:rPr>
              <a:t>International Journal of Environmental Research and Public Health</a:t>
            </a:r>
            <a:r>
              <a:rPr lang="en-IN" sz="1800" dirty="0">
                <a:solidFill>
                  <a:schemeClr val="tx1"/>
                </a:solidFill>
                <a:latin typeface="Times New Roman" panose="02020603050405020304" pitchFamily="18" charset="0"/>
                <a:cs typeface="Times New Roman" panose="02020603050405020304" pitchFamily="18" charset="0"/>
              </a:rPr>
              <a:t>, </a:t>
            </a:r>
            <a:r>
              <a:rPr lang="en-IN" sz="1800" i="1" dirty="0">
                <a:solidFill>
                  <a:schemeClr val="tx1"/>
                </a:solidFill>
                <a:latin typeface="Times New Roman" panose="02020603050405020304" pitchFamily="18" charset="0"/>
                <a:cs typeface="Times New Roman" panose="02020603050405020304" pitchFamily="18" charset="0"/>
              </a:rPr>
              <a:t>21</a:t>
            </a:r>
            <a:r>
              <a:rPr lang="en-IN" sz="1800" dirty="0">
                <a:solidFill>
                  <a:schemeClr val="tx1"/>
                </a:solidFill>
                <a:latin typeface="Times New Roman" panose="02020603050405020304" pitchFamily="18" charset="0"/>
                <a:cs typeface="Times New Roman" panose="02020603050405020304" pitchFamily="18" charset="0"/>
              </a:rPr>
              <a:t>(8), p.990.</a:t>
            </a:r>
          </a:p>
          <a:p>
            <a:pPr algn="just">
              <a:lnSpc>
                <a:spcPct val="150000"/>
              </a:lnSpc>
            </a:pPr>
            <a:r>
              <a:rPr lang="en-GB" sz="1800" dirty="0" err="1">
                <a:solidFill>
                  <a:schemeClr val="tx1"/>
                </a:solidFill>
                <a:latin typeface="Times New Roman" panose="02020603050405020304" pitchFamily="18" charset="0"/>
                <a:cs typeface="Times New Roman" panose="02020603050405020304" pitchFamily="18" charset="0"/>
              </a:rPr>
              <a:t>Cerovac</a:t>
            </a:r>
            <a:r>
              <a:rPr lang="en-GB" sz="1800" dirty="0">
                <a:solidFill>
                  <a:schemeClr val="tx1"/>
                </a:solidFill>
                <a:latin typeface="Times New Roman" panose="02020603050405020304" pitchFamily="18" charset="0"/>
                <a:cs typeface="Times New Roman" panose="02020603050405020304" pitchFamily="18" charset="0"/>
              </a:rPr>
              <a:t>, M. and Keane, T., (2025). Early insights into Piaget’s cognitive development model through the lens of the Technologies curriculum. </a:t>
            </a:r>
            <a:r>
              <a:rPr lang="en-IN" sz="1800" i="1" dirty="0">
                <a:solidFill>
                  <a:schemeClr val="tx1"/>
                </a:solidFill>
                <a:latin typeface="Times New Roman" panose="02020603050405020304" pitchFamily="18" charset="0"/>
                <a:cs typeface="Times New Roman" panose="02020603050405020304" pitchFamily="18" charset="0"/>
              </a:rPr>
              <a:t>International Journal of Technology and Design Education</a:t>
            </a:r>
            <a:r>
              <a:rPr lang="en-IN" sz="1800" dirty="0">
                <a:solidFill>
                  <a:schemeClr val="tx1"/>
                </a:solidFill>
                <a:latin typeface="Times New Roman" panose="02020603050405020304" pitchFamily="18" charset="0"/>
                <a:cs typeface="Times New Roman" panose="02020603050405020304" pitchFamily="18" charset="0"/>
              </a:rPr>
              <a:t>, </a:t>
            </a:r>
            <a:r>
              <a:rPr lang="en-IN" sz="1800" i="1" dirty="0">
                <a:solidFill>
                  <a:schemeClr val="tx1"/>
                </a:solidFill>
                <a:latin typeface="Times New Roman" panose="02020603050405020304" pitchFamily="18" charset="0"/>
                <a:cs typeface="Times New Roman" panose="02020603050405020304" pitchFamily="18" charset="0"/>
              </a:rPr>
              <a:t>35</a:t>
            </a:r>
            <a:r>
              <a:rPr lang="en-IN" sz="1800" dirty="0">
                <a:solidFill>
                  <a:schemeClr val="tx1"/>
                </a:solidFill>
                <a:latin typeface="Times New Roman" panose="02020603050405020304" pitchFamily="18" charset="0"/>
                <a:cs typeface="Times New Roman" panose="02020603050405020304" pitchFamily="18" charset="0"/>
              </a:rPr>
              <a:t>(1), pp.61-81</a:t>
            </a:r>
            <a:r>
              <a:rPr lang="en-IN" sz="1800" dirty="0" smtClean="0">
                <a:solidFill>
                  <a:schemeClr val="tx1"/>
                </a:solidFill>
                <a:latin typeface="Times New Roman" panose="02020603050405020304" pitchFamily="18" charset="0"/>
                <a:cs typeface="Times New Roman" panose="02020603050405020304" pitchFamily="18" charset="0"/>
              </a:rPr>
              <a:t>.</a:t>
            </a:r>
          </a:p>
          <a:p>
            <a:endParaRPr lang="en-IN" dirty="0">
              <a:solidFill>
                <a:schemeClr val="tx1"/>
              </a:solidFill>
            </a:endParaRPr>
          </a:p>
        </p:txBody>
      </p:sp>
    </p:spTree>
    <p:extLst>
      <p:ext uri="{BB962C8B-B14F-4D97-AF65-F5344CB8AC3E}">
        <p14:creationId xmlns:p14="http://schemas.microsoft.com/office/powerpoint/2010/main" val="601212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05312" y="1527717"/>
            <a:ext cx="3381375" cy="2577558"/>
          </a:xfrm>
          <a:prstGeom prst="rect">
            <a:avLst/>
          </a:prstGeom>
        </p:spPr>
      </p:pic>
    </p:spTree>
    <p:extLst>
      <p:ext uri="{BB962C8B-B14F-4D97-AF65-F5344CB8AC3E}">
        <p14:creationId xmlns:p14="http://schemas.microsoft.com/office/powerpoint/2010/main" val="334369223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69</TotalTime>
  <Words>1359</Words>
  <Application>Microsoft Office PowerPoint</Application>
  <PresentationFormat>Widescreen</PresentationFormat>
  <Paragraphs>64</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SimSun</vt:lpstr>
      <vt:lpstr>Arial</vt:lpstr>
      <vt:lpstr>Calibri</vt:lpstr>
      <vt:lpstr>Calibri Light</vt:lpstr>
      <vt:lpstr>Times New Roman</vt:lpstr>
      <vt:lpstr>Retrospect</vt:lpstr>
      <vt:lpstr>Psychology in Health and Social Care </vt:lpstr>
      <vt:lpstr>TABLE OF CONTENT</vt:lpstr>
      <vt:lpstr>INTRODUCTION</vt:lpstr>
      <vt:lpstr>Piaget's Cognitive Development Theory</vt:lpstr>
      <vt:lpstr>Continue…</vt:lpstr>
      <vt:lpstr>Application of the theory</vt:lpstr>
      <vt:lpstr> Practical strategies or interventions</vt:lpstr>
      <vt:lpstr>Biological and environmental influences</vt:lpstr>
      <vt:lpstr>Usefulness and limitations of the theory</vt:lpstr>
      <vt:lpstr>CONCLUSION</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AND ENTREPRENEURSHIP</dc:title>
  <dc:creator>BST-022</dc:creator>
  <cp:lastModifiedBy>BST-019</cp:lastModifiedBy>
  <cp:revision>11</cp:revision>
  <dcterms:created xsi:type="dcterms:W3CDTF">2025-09-13T04:31:25Z</dcterms:created>
  <dcterms:modified xsi:type="dcterms:W3CDTF">2025-10-08T09:50:32Z</dcterms:modified>
</cp:coreProperties>
</file>