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4391D1F-3AE4-4B08-9899-F7D073149D76}" type="datetimeFigureOut">
              <a:rPr lang="en-GB" smtClean="0"/>
              <a:t>13/03/2020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7EC7A80-F0EF-4245-A4F8-08C61F2492B8}" type="slidenum">
              <a:rPr lang="en-GB" smtClean="0"/>
              <a:t>‹#›</a:t>
            </a:fld>
            <a:endParaRPr lang="en-GB"/>
          </a:p>
        </p:txBody>
      </p:sp>
    </p:spTree>
    <p:extLst>
      <p:ext uri="{BB962C8B-B14F-4D97-AF65-F5344CB8AC3E}">
        <p14:creationId xmlns:p14="http://schemas.microsoft.com/office/powerpoint/2010/main" val="3572859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A89E8797-2171-4BC9-8C28-96528BDB5BA7}" type="datetime1">
              <a:rPr lang="en-GB" smtClean="0"/>
              <a:t>13/03/2020</a:t>
            </a:fld>
            <a:endParaRPr lang="en-GB"/>
          </a:p>
        </p:txBody>
      </p:sp>
      <p:sp>
        <p:nvSpPr>
          <p:cNvPr id="20" name="Footer Placeholder 19"/>
          <p:cNvSpPr>
            <a:spLocks noGrp="1"/>
          </p:cNvSpPr>
          <p:nvPr>
            <p:ph type="ftr" sz="quarter" idx="11"/>
          </p:nvPr>
        </p:nvSpPr>
        <p:spPr/>
        <p:txBody>
          <a:bodyPr/>
          <a:lstStyle>
            <a:extLst/>
          </a:lstStyle>
          <a:p>
            <a:endParaRPr lang="en-GB"/>
          </a:p>
        </p:txBody>
      </p:sp>
      <p:sp>
        <p:nvSpPr>
          <p:cNvPr id="10" name="Slide Number Placeholder 9"/>
          <p:cNvSpPr>
            <a:spLocks noGrp="1"/>
          </p:cNvSpPr>
          <p:nvPr>
            <p:ph type="sldNum" sz="quarter" idx="12"/>
          </p:nvPr>
        </p:nvSpPr>
        <p:spPr/>
        <p:txBody>
          <a:bodyPr/>
          <a:lstStyle>
            <a:extLst/>
          </a:lstStyle>
          <a:p>
            <a:fld id="{6EC4BE15-5212-421A-AA9B-DEA07331D6A3}" type="slidenum">
              <a:rPr lang="en-GB" smtClean="0"/>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A2AB58D-C6C3-4FBE-B2FD-0328ADD620B9}" type="datetime1">
              <a:rPr lang="en-GB" smtClean="0"/>
              <a:t>13/03/2020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EC4BE15-5212-421A-AA9B-DEA07331D6A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5FE8AEFC-56DF-4BDD-9B54-566AD2D8F3AE}" type="datetime1">
              <a:rPr lang="en-GB" smtClean="0"/>
              <a:t>13/03/2020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EC4BE15-5212-421A-AA9B-DEA07331D6A3}" type="slidenum">
              <a:rPr lang="en-GB" smtClean="0"/>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00F71459-2083-4C0A-82CE-68DCE7B4270A}" type="datetime1">
              <a:rPr lang="en-GB" smtClean="0"/>
              <a:t>13/03/2020</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EC4BE15-5212-421A-AA9B-DEA07331D6A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131805D-57C2-4F76-882B-63AFAAB82818}" type="datetime1">
              <a:rPr lang="en-GB" smtClean="0"/>
              <a:t>13/03/2020</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6EC4BE15-5212-421A-AA9B-DEA07331D6A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8A251568-9FC7-4EAF-A5AF-2175FC285CE4}" type="datetime1">
              <a:rPr lang="en-GB" smtClean="0"/>
              <a:t>13/03/2020</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6EC4BE15-5212-421A-AA9B-DEA07331D6A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637BB1C7-5C31-4C29-B656-82E57077CA99}" type="datetime1">
              <a:rPr lang="en-GB" smtClean="0"/>
              <a:t>13/03/2020</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6EC4BE15-5212-421A-AA9B-DEA07331D6A3}" type="slidenum">
              <a:rPr lang="en-GB" smtClean="0"/>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728D86B5-2C79-4A99-9FD2-EDAB5B1BF2B8}" type="datetime1">
              <a:rPr lang="en-GB" smtClean="0"/>
              <a:t>13/03/2020</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EC4BE15-5212-421A-AA9B-DEA07331D6A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6AD0BB61-5D05-45B7-8781-12F56E455432}" type="datetime1">
              <a:rPr lang="en-GB" smtClean="0"/>
              <a:t>13/03/2020</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EC4BE15-5212-421A-AA9B-DEA07331D6A3}" type="slidenum">
              <a:rPr lang="en-GB" smtClean="0"/>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3372FC2-0AC1-4501-9DA6-8A2A5BEF5AB1}" type="datetime1">
              <a:rPr lang="en-GB" smtClean="0"/>
              <a:t>13/03/2020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EC4BE15-5212-421A-AA9B-DEA07331D6A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5FADC4F-60E0-4440-9191-2D4941B10776}" type="datetime1">
              <a:rPr lang="en-GB" smtClean="0"/>
              <a:t>13/03/2020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EC4BE15-5212-421A-AA9B-DEA07331D6A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0E975340-92E3-478D-A58C-9172A1D9C493}" type="datetime1">
              <a:rPr lang="en-GB" smtClean="0"/>
              <a:t>13/03/2020</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6EC4BE15-5212-421A-AA9B-DEA07331D6A3}" type="slidenum">
              <a:rPr lang="en-GB" smtClean="0"/>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Critical analysis of CRM, Ethics and Sustainability on </a:t>
            </a:r>
            <a:r>
              <a:rPr lang="en-GB" dirty="0" err="1"/>
              <a:t>A</a:t>
            </a:r>
            <a:r>
              <a:rPr lang="en-GB" dirty="0" err="1" smtClean="0"/>
              <a:t>sda</a:t>
            </a:r>
            <a:endParaRPr lang="en-GB" dirty="0"/>
          </a:p>
        </p:txBody>
      </p:sp>
      <p:sp>
        <p:nvSpPr>
          <p:cNvPr id="3" name="Subtitle 2"/>
          <p:cNvSpPr>
            <a:spLocks noGrp="1"/>
          </p:cNvSpPr>
          <p:nvPr>
            <p:ph type="subTitle" idx="1"/>
          </p:nvPr>
        </p:nvSpPr>
        <p:spPr/>
        <p:txBody>
          <a:bodyPr/>
          <a:lstStyle/>
          <a:p>
            <a:r>
              <a:rPr lang="en-GB" dirty="0" smtClean="0"/>
              <a:t>Nusrat </a:t>
            </a:r>
            <a:r>
              <a:rPr lang="en-GB" dirty="0" err="1" smtClean="0"/>
              <a:t>Yasmin</a:t>
            </a:r>
            <a:r>
              <a:rPr lang="en-GB" dirty="0" smtClean="0"/>
              <a:t> </a:t>
            </a:r>
            <a:r>
              <a:rPr lang="en-GB" dirty="0" err="1" smtClean="0"/>
              <a:t>Shitara</a:t>
            </a:r>
            <a:endParaRPr lang="en-GB" dirty="0" smtClean="0"/>
          </a:p>
          <a:p>
            <a:r>
              <a:rPr lang="en-GB" dirty="0" smtClean="0"/>
              <a:t>Student No: 1712117</a:t>
            </a:r>
          </a:p>
          <a:p>
            <a:r>
              <a:rPr lang="en-GB" dirty="0" smtClean="0"/>
              <a:t>Module Code: BMSK5003</a:t>
            </a:r>
            <a:endParaRPr lang="en-GB" dirty="0"/>
          </a:p>
        </p:txBody>
      </p:sp>
      <p:sp>
        <p:nvSpPr>
          <p:cNvPr id="4" name="Slide Number Placeholder 3"/>
          <p:cNvSpPr>
            <a:spLocks noGrp="1"/>
          </p:cNvSpPr>
          <p:nvPr>
            <p:ph type="sldNum" sz="quarter" idx="12"/>
          </p:nvPr>
        </p:nvSpPr>
        <p:spPr/>
        <p:txBody>
          <a:bodyPr/>
          <a:lstStyle/>
          <a:p>
            <a:fld id="{6EC4BE15-5212-421A-AA9B-DEA07331D6A3}" type="slidenum">
              <a:rPr lang="en-GB" smtClean="0"/>
              <a:t>1</a:t>
            </a:fld>
            <a:endParaRPr lang="en-GB"/>
          </a:p>
        </p:txBody>
      </p:sp>
      <p:pic>
        <p:nvPicPr>
          <p:cNvPr id="1026" name="Picture 2" descr="Image result for asda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67744" y="3933056"/>
            <a:ext cx="4680520" cy="13885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42124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a:t>
            </a:r>
            <a:r>
              <a:rPr lang="en-GB" dirty="0" smtClean="0"/>
              <a:t>ntroduction</a:t>
            </a:r>
            <a:endParaRPr lang="en-GB" dirty="0"/>
          </a:p>
        </p:txBody>
      </p:sp>
      <p:sp>
        <p:nvSpPr>
          <p:cNvPr id="3" name="Subtitle 2"/>
          <p:cNvSpPr>
            <a:spLocks noGrp="1"/>
          </p:cNvSpPr>
          <p:nvPr>
            <p:ph type="subTitle" idx="1"/>
          </p:nvPr>
        </p:nvSpPr>
        <p:spPr>
          <a:xfrm>
            <a:off x="1331640" y="2492896"/>
            <a:ext cx="7406640" cy="1752600"/>
          </a:xfrm>
        </p:spPr>
        <p:txBody>
          <a:bodyPr>
            <a:normAutofit/>
          </a:bodyPr>
          <a:lstStyle/>
          <a:p>
            <a:r>
              <a:rPr lang="en-GB" sz="1600" dirty="0">
                <a:solidFill>
                  <a:schemeClr val="tx1"/>
                </a:solidFill>
                <a:latin typeface="Arial" pitchFamily="34" charset="0"/>
                <a:cs typeface="Arial" pitchFamily="34" charset="0"/>
              </a:rPr>
              <a:t>This report will look at how the supermarket giants, in particular </a:t>
            </a:r>
            <a:r>
              <a:rPr lang="en-GB" sz="1600" dirty="0" err="1">
                <a:solidFill>
                  <a:schemeClr val="tx1"/>
                </a:solidFill>
                <a:latin typeface="Arial" pitchFamily="34" charset="0"/>
                <a:cs typeface="Arial" pitchFamily="34" charset="0"/>
              </a:rPr>
              <a:t>Asda</a:t>
            </a:r>
            <a:r>
              <a:rPr lang="en-GB" sz="1600" dirty="0">
                <a:solidFill>
                  <a:schemeClr val="tx1"/>
                </a:solidFill>
                <a:latin typeface="Arial" pitchFamily="34" charset="0"/>
                <a:cs typeface="Arial" pitchFamily="34" charset="0"/>
              </a:rPr>
              <a:t> Stores Limited (“</a:t>
            </a:r>
            <a:r>
              <a:rPr lang="en-GB" sz="1600" dirty="0" err="1">
                <a:solidFill>
                  <a:schemeClr val="tx1"/>
                </a:solidFill>
                <a:latin typeface="Arial" pitchFamily="34" charset="0"/>
                <a:cs typeface="Arial" pitchFamily="34" charset="0"/>
              </a:rPr>
              <a:t>Asda</a:t>
            </a:r>
            <a:r>
              <a:rPr lang="en-GB" sz="1600" dirty="0">
                <a:solidFill>
                  <a:schemeClr val="tx1"/>
                </a:solidFill>
                <a:latin typeface="Arial" pitchFamily="34" charset="0"/>
                <a:cs typeface="Arial" pitchFamily="34" charset="0"/>
              </a:rPr>
              <a:t>”) manages customer relationships, applies ethical principles and moves towards sustainability.</a:t>
            </a:r>
          </a:p>
          <a:p>
            <a:r>
              <a:rPr lang="en-GB" sz="1600" dirty="0">
                <a:solidFill>
                  <a:schemeClr val="tx1"/>
                </a:solidFill>
                <a:latin typeface="Arial" pitchFamily="34" charset="0"/>
                <a:cs typeface="Arial" pitchFamily="34" charset="0"/>
              </a:rPr>
              <a:t>In considering </a:t>
            </a:r>
            <a:r>
              <a:rPr lang="en-GB" sz="1600" dirty="0" err="1">
                <a:solidFill>
                  <a:schemeClr val="tx1"/>
                </a:solidFill>
                <a:latin typeface="Arial" pitchFamily="34" charset="0"/>
                <a:cs typeface="Arial" pitchFamily="34" charset="0"/>
              </a:rPr>
              <a:t>Asda’s</a:t>
            </a:r>
            <a:r>
              <a:rPr lang="en-GB" sz="1600" dirty="0">
                <a:solidFill>
                  <a:schemeClr val="tx1"/>
                </a:solidFill>
                <a:latin typeface="Arial" pitchFamily="34" charset="0"/>
                <a:cs typeface="Arial" pitchFamily="34" charset="0"/>
              </a:rPr>
              <a:t> business model, the report will draw comparison with one of </a:t>
            </a:r>
            <a:r>
              <a:rPr lang="en-GB" sz="1600" dirty="0" err="1">
                <a:solidFill>
                  <a:schemeClr val="tx1"/>
                </a:solidFill>
                <a:latin typeface="Arial" pitchFamily="34" charset="0"/>
                <a:cs typeface="Arial" pitchFamily="34" charset="0"/>
              </a:rPr>
              <a:t>Asda’s</a:t>
            </a:r>
            <a:r>
              <a:rPr lang="en-GB" sz="1600" dirty="0">
                <a:solidFill>
                  <a:schemeClr val="tx1"/>
                </a:solidFill>
                <a:latin typeface="Arial" pitchFamily="34" charset="0"/>
                <a:cs typeface="Arial" pitchFamily="34" charset="0"/>
              </a:rPr>
              <a:t> rival supermarkets to see what they are doing to tackle the same issues. </a:t>
            </a:r>
          </a:p>
        </p:txBody>
      </p:sp>
      <p:sp>
        <p:nvSpPr>
          <p:cNvPr id="4" name="Slide Number Placeholder 3"/>
          <p:cNvSpPr>
            <a:spLocks noGrp="1"/>
          </p:cNvSpPr>
          <p:nvPr>
            <p:ph type="sldNum" sz="quarter" idx="12"/>
          </p:nvPr>
        </p:nvSpPr>
        <p:spPr/>
        <p:txBody>
          <a:bodyPr/>
          <a:lstStyle/>
          <a:p>
            <a:fld id="{6EC4BE15-5212-421A-AA9B-DEA07331D6A3}" type="slidenum">
              <a:rPr lang="en-GB" smtClean="0"/>
              <a:t>2</a:t>
            </a:fld>
            <a:endParaRPr lang="en-GB"/>
          </a:p>
        </p:txBody>
      </p:sp>
    </p:spTree>
    <p:extLst>
      <p:ext uri="{BB962C8B-B14F-4D97-AF65-F5344CB8AC3E}">
        <p14:creationId xmlns:p14="http://schemas.microsoft.com/office/powerpoint/2010/main" val="2322878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CRM, Ethics and Sustainability</a:t>
            </a:r>
            <a:endParaRPr lang="en-GB" dirty="0"/>
          </a:p>
        </p:txBody>
      </p:sp>
      <p:sp>
        <p:nvSpPr>
          <p:cNvPr id="3" name="Subtitle 2"/>
          <p:cNvSpPr>
            <a:spLocks noGrp="1"/>
          </p:cNvSpPr>
          <p:nvPr>
            <p:ph type="subTitle" idx="1"/>
          </p:nvPr>
        </p:nvSpPr>
        <p:spPr>
          <a:xfrm>
            <a:off x="1619672" y="1988840"/>
            <a:ext cx="7406640" cy="3744416"/>
          </a:xfrm>
        </p:spPr>
        <p:txBody>
          <a:bodyPr>
            <a:noAutofit/>
          </a:bodyPr>
          <a:lstStyle/>
          <a:p>
            <a:r>
              <a:rPr lang="en-GB" sz="1600" b="1" dirty="0">
                <a:solidFill>
                  <a:schemeClr val="tx1"/>
                </a:solidFill>
                <a:latin typeface="Arial" pitchFamily="34" charset="0"/>
                <a:cs typeface="Arial" pitchFamily="34" charset="0"/>
              </a:rPr>
              <a:t>Customer relationship management </a:t>
            </a:r>
            <a:r>
              <a:rPr lang="en-GB" sz="1600" dirty="0">
                <a:solidFill>
                  <a:schemeClr val="tx1"/>
                </a:solidFill>
                <a:latin typeface="Arial" pitchFamily="34" charset="0"/>
                <a:cs typeface="Arial" pitchFamily="34" charset="0"/>
              </a:rPr>
              <a:t>(CRM) is a technology for managing all your company's relationships and interactions with customers and potential customers. The goal is simple: Improve business relationships. A CRM system helps companies stay connected to customers, </a:t>
            </a:r>
            <a:r>
              <a:rPr lang="en-GB" sz="1600" dirty="0" smtClean="0">
                <a:solidFill>
                  <a:schemeClr val="tx1"/>
                </a:solidFill>
                <a:latin typeface="Arial" pitchFamily="34" charset="0"/>
                <a:cs typeface="Arial" pitchFamily="34" charset="0"/>
              </a:rPr>
              <a:t>streamline </a:t>
            </a:r>
            <a:r>
              <a:rPr lang="en-GB" sz="1600" dirty="0">
                <a:solidFill>
                  <a:schemeClr val="tx1"/>
                </a:solidFill>
                <a:latin typeface="Arial" pitchFamily="34" charset="0"/>
                <a:cs typeface="Arial" pitchFamily="34" charset="0"/>
              </a:rPr>
              <a:t>processes, and improve profitability. </a:t>
            </a:r>
            <a:endParaRPr lang="en-GB" sz="1600" dirty="0" smtClean="0">
              <a:solidFill>
                <a:schemeClr val="tx1"/>
              </a:solidFill>
              <a:latin typeface="Arial" pitchFamily="34" charset="0"/>
              <a:cs typeface="Arial" pitchFamily="34" charset="0"/>
            </a:endParaRPr>
          </a:p>
          <a:p>
            <a:endParaRPr lang="en-GB" sz="1600" dirty="0" smtClean="0">
              <a:solidFill>
                <a:schemeClr val="tx1"/>
              </a:solidFill>
              <a:latin typeface="Arial" pitchFamily="34" charset="0"/>
              <a:cs typeface="Arial" pitchFamily="34" charset="0"/>
            </a:endParaRPr>
          </a:p>
          <a:p>
            <a:r>
              <a:rPr lang="en-GB" sz="1600" b="1" dirty="0">
                <a:solidFill>
                  <a:schemeClr val="tx1"/>
                </a:solidFill>
                <a:latin typeface="Arial" pitchFamily="34" charset="0"/>
                <a:cs typeface="Arial" pitchFamily="34" charset="0"/>
              </a:rPr>
              <a:t>Ethics </a:t>
            </a:r>
            <a:r>
              <a:rPr lang="en-GB" sz="1600" dirty="0">
                <a:solidFill>
                  <a:schemeClr val="tx1"/>
                </a:solidFill>
                <a:latin typeface="Arial" pitchFamily="34" charset="0"/>
                <a:cs typeface="Arial" pitchFamily="34" charset="0"/>
              </a:rPr>
              <a:t>is a set of principles and values which guide help individuals and businesses determine what is right from wrong and what is good from bad. Ethics form a fundamental basis of any business and individual and it makes that business or that individual who they are. </a:t>
            </a:r>
            <a:endParaRPr lang="en-GB" sz="1600" dirty="0" smtClean="0">
              <a:solidFill>
                <a:schemeClr val="tx1"/>
              </a:solidFill>
              <a:latin typeface="Arial" pitchFamily="34" charset="0"/>
              <a:cs typeface="Arial" pitchFamily="34" charset="0"/>
            </a:endParaRPr>
          </a:p>
          <a:p>
            <a:endParaRPr lang="en-GB" sz="1600" dirty="0" smtClean="0">
              <a:solidFill>
                <a:schemeClr val="tx1"/>
              </a:solidFill>
              <a:latin typeface="Arial" pitchFamily="34" charset="0"/>
              <a:cs typeface="Arial" pitchFamily="34" charset="0"/>
            </a:endParaRPr>
          </a:p>
          <a:p>
            <a:r>
              <a:rPr lang="en-GB" sz="1600" b="1" dirty="0">
                <a:solidFill>
                  <a:schemeClr val="tx1"/>
                </a:solidFill>
                <a:latin typeface="Arial" pitchFamily="34" charset="0"/>
                <a:cs typeface="Arial" pitchFamily="34" charset="0"/>
              </a:rPr>
              <a:t>Sustainability</a:t>
            </a:r>
            <a:r>
              <a:rPr lang="en-GB" sz="1600" dirty="0">
                <a:solidFill>
                  <a:schemeClr val="tx1"/>
                </a:solidFill>
                <a:latin typeface="Arial" pitchFamily="34" charset="0"/>
                <a:cs typeface="Arial" pitchFamily="34" charset="0"/>
              </a:rPr>
              <a:t> is about preservation. It is about meeting the present needs without negatively impacting on future generations’ use of the same resources and preserving the environment without causing it more harm. </a:t>
            </a:r>
            <a:endParaRPr lang="en-GB" sz="1600" dirty="0" smtClean="0">
              <a:solidFill>
                <a:schemeClr val="tx1"/>
              </a:solidFill>
              <a:latin typeface="Arial" pitchFamily="34" charset="0"/>
              <a:cs typeface="Arial" pitchFamily="34" charset="0"/>
            </a:endParaRPr>
          </a:p>
          <a:p>
            <a:endParaRPr lang="en-GB" sz="1600"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6EC4BE15-5212-421A-AA9B-DEA07331D6A3}" type="slidenum">
              <a:rPr lang="en-GB" smtClean="0"/>
              <a:t>3</a:t>
            </a:fld>
            <a:endParaRPr lang="en-GB"/>
          </a:p>
        </p:txBody>
      </p:sp>
    </p:spTree>
    <p:extLst>
      <p:ext uri="{BB962C8B-B14F-4D97-AF65-F5344CB8AC3E}">
        <p14:creationId xmlns:p14="http://schemas.microsoft.com/office/powerpoint/2010/main" val="1862692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Customer Experience</a:t>
            </a:r>
            <a:endParaRPr lang="en-GB" dirty="0"/>
          </a:p>
        </p:txBody>
      </p:sp>
      <p:sp>
        <p:nvSpPr>
          <p:cNvPr id="3" name="Subtitle 2"/>
          <p:cNvSpPr>
            <a:spLocks noGrp="1"/>
          </p:cNvSpPr>
          <p:nvPr>
            <p:ph type="subTitle" idx="1"/>
          </p:nvPr>
        </p:nvSpPr>
        <p:spPr>
          <a:xfrm>
            <a:off x="1547664" y="1916832"/>
            <a:ext cx="7406640" cy="3024336"/>
          </a:xfrm>
        </p:spPr>
        <p:txBody>
          <a:bodyPr>
            <a:normAutofit/>
          </a:bodyPr>
          <a:lstStyle/>
          <a:p>
            <a:r>
              <a:rPr lang="en-GB" sz="1900" dirty="0">
                <a:latin typeface="Arial" pitchFamily="34" charset="0"/>
                <a:cs typeface="Arial" pitchFamily="34" charset="0"/>
              </a:rPr>
              <a:t>The meaning of </a:t>
            </a:r>
            <a:r>
              <a:rPr lang="en-GB" sz="1900" b="1" dirty="0">
                <a:latin typeface="Arial" pitchFamily="34" charset="0"/>
                <a:cs typeface="Arial" pitchFamily="34" charset="0"/>
              </a:rPr>
              <a:t>customer experience </a:t>
            </a:r>
            <a:r>
              <a:rPr lang="en-GB" sz="1900" dirty="0">
                <a:latin typeface="Arial" pitchFamily="34" charset="0"/>
                <a:cs typeface="Arial" pitchFamily="34" charset="0"/>
              </a:rPr>
              <a:t>is the outcome a customer has and feels following an interaction with a business brand. Interaction happens at every stage – from the moment a customer enters into a store or visits the company’s website. </a:t>
            </a:r>
          </a:p>
          <a:p>
            <a:r>
              <a:rPr lang="en-GB" sz="1900" dirty="0">
                <a:latin typeface="Arial" pitchFamily="34" charset="0"/>
                <a:cs typeface="Arial" pitchFamily="34" charset="0"/>
              </a:rPr>
              <a:t>Customer experience is very important because customers form the foundation of any successful business. The better the customer experience is, the more likely the business will be able to retain and attract customers and the more successful the business will be. </a:t>
            </a:r>
          </a:p>
          <a:p>
            <a:endParaRPr lang="en-GB" sz="1900" dirty="0">
              <a:latin typeface="Arial" pitchFamily="34" charset="0"/>
              <a:cs typeface="Arial" pitchFamily="34" charset="0"/>
            </a:endParaRPr>
          </a:p>
          <a:p>
            <a:endParaRPr lang="en-GB" dirty="0"/>
          </a:p>
        </p:txBody>
      </p:sp>
      <p:sp>
        <p:nvSpPr>
          <p:cNvPr id="4" name="Slide Number Placeholder 3"/>
          <p:cNvSpPr>
            <a:spLocks noGrp="1"/>
          </p:cNvSpPr>
          <p:nvPr>
            <p:ph type="sldNum" sz="quarter" idx="12"/>
          </p:nvPr>
        </p:nvSpPr>
        <p:spPr/>
        <p:txBody>
          <a:bodyPr/>
          <a:lstStyle/>
          <a:p>
            <a:fld id="{6EC4BE15-5212-421A-AA9B-DEA07331D6A3}" type="slidenum">
              <a:rPr lang="en-GB" smtClean="0"/>
              <a:t>4</a:t>
            </a:fld>
            <a:endParaRPr lang="en-GB"/>
          </a:p>
        </p:txBody>
      </p:sp>
    </p:spTree>
    <p:extLst>
      <p:ext uri="{BB962C8B-B14F-4D97-AF65-F5344CB8AC3E}">
        <p14:creationId xmlns:p14="http://schemas.microsoft.com/office/powerpoint/2010/main" val="1970337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04664"/>
            <a:ext cx="7772400" cy="1470025"/>
          </a:xfrm>
        </p:spPr>
        <p:txBody>
          <a:bodyPr/>
          <a:lstStyle/>
          <a:p>
            <a:r>
              <a:rPr lang="en-GB" dirty="0" smtClean="0"/>
              <a:t>     Ethics and Sustainability</a:t>
            </a:r>
            <a:endParaRPr lang="en-GB" dirty="0"/>
          </a:p>
        </p:txBody>
      </p:sp>
      <p:sp>
        <p:nvSpPr>
          <p:cNvPr id="3" name="Subtitle 2"/>
          <p:cNvSpPr>
            <a:spLocks noGrp="1"/>
          </p:cNvSpPr>
          <p:nvPr>
            <p:ph type="subTitle" idx="1"/>
          </p:nvPr>
        </p:nvSpPr>
        <p:spPr>
          <a:xfrm>
            <a:off x="1403648" y="2780928"/>
            <a:ext cx="6400800" cy="3024336"/>
          </a:xfrm>
        </p:spPr>
        <p:txBody>
          <a:bodyPr>
            <a:normAutofit fontScale="70000" lnSpcReduction="20000"/>
          </a:bodyPr>
          <a:lstStyle/>
          <a:p>
            <a:endParaRPr lang="en-GB" sz="1600" dirty="0"/>
          </a:p>
          <a:p>
            <a:endParaRPr lang="en-GB" sz="1600" dirty="0" smtClean="0"/>
          </a:p>
          <a:p>
            <a:r>
              <a:rPr lang="en-GB" sz="2100" dirty="0" smtClean="0">
                <a:solidFill>
                  <a:schemeClr val="tx1"/>
                </a:solidFill>
                <a:latin typeface="Arial" pitchFamily="34" charset="0"/>
                <a:cs typeface="Arial" pitchFamily="34" charset="0"/>
              </a:rPr>
              <a:t>Ethics</a:t>
            </a:r>
            <a:endParaRPr lang="en-GB" sz="2100" dirty="0">
              <a:solidFill>
                <a:schemeClr val="tx1"/>
              </a:solidFill>
              <a:latin typeface="Arial" pitchFamily="34" charset="0"/>
              <a:cs typeface="Arial" pitchFamily="34" charset="0"/>
            </a:endParaRPr>
          </a:p>
          <a:p>
            <a:pPr marL="285750" indent="-285750">
              <a:buFont typeface="Arial" pitchFamily="34" charset="0"/>
              <a:buChar char="•"/>
            </a:pPr>
            <a:r>
              <a:rPr lang="en-GB" sz="2100" dirty="0">
                <a:solidFill>
                  <a:schemeClr val="tx1"/>
                </a:solidFill>
                <a:latin typeface="Arial" pitchFamily="34" charset="0"/>
                <a:cs typeface="Arial" pitchFamily="34" charset="0"/>
              </a:rPr>
              <a:t> Promote fair trade</a:t>
            </a:r>
          </a:p>
          <a:p>
            <a:pPr marL="285750" indent="-285750">
              <a:buFont typeface="Arial" pitchFamily="34" charset="0"/>
              <a:buChar char="•"/>
            </a:pPr>
            <a:r>
              <a:rPr lang="en-GB" sz="2100" dirty="0">
                <a:solidFill>
                  <a:schemeClr val="tx1"/>
                </a:solidFill>
                <a:latin typeface="Arial" pitchFamily="34" charset="0"/>
                <a:cs typeface="Arial" pitchFamily="34" charset="0"/>
              </a:rPr>
              <a:t>no child labour or forced labour</a:t>
            </a:r>
          </a:p>
          <a:p>
            <a:pPr marL="285750" indent="-285750">
              <a:buFont typeface="Arial" pitchFamily="34" charset="0"/>
              <a:buChar char="•"/>
            </a:pPr>
            <a:r>
              <a:rPr lang="en-GB" sz="2100" dirty="0">
                <a:solidFill>
                  <a:schemeClr val="tx1"/>
                </a:solidFill>
                <a:latin typeface="Arial" pitchFamily="34" charset="0"/>
                <a:cs typeface="Arial" pitchFamily="34" charset="0"/>
              </a:rPr>
              <a:t>no discrimination or gender equity</a:t>
            </a:r>
          </a:p>
          <a:p>
            <a:pPr marL="285750" indent="-285750">
              <a:buFont typeface="Arial" pitchFamily="34" charset="0"/>
              <a:buChar char="•"/>
            </a:pPr>
            <a:endParaRPr lang="en-GB" sz="2100" dirty="0">
              <a:solidFill>
                <a:schemeClr val="tx1"/>
              </a:solidFill>
              <a:latin typeface="Arial" pitchFamily="34" charset="0"/>
              <a:cs typeface="Arial" pitchFamily="34" charset="0"/>
            </a:endParaRPr>
          </a:p>
          <a:p>
            <a:pPr marL="0"/>
            <a:r>
              <a:rPr lang="en-GB" sz="2100" dirty="0" smtClean="0">
                <a:solidFill>
                  <a:schemeClr val="tx1"/>
                </a:solidFill>
                <a:latin typeface="Arial" pitchFamily="34" charset="0"/>
                <a:cs typeface="Arial" pitchFamily="34" charset="0"/>
              </a:rPr>
              <a:t>Sustainability</a:t>
            </a:r>
          </a:p>
          <a:p>
            <a:pPr marL="285750" indent="-285750">
              <a:buFont typeface="Arial" pitchFamily="34" charset="0"/>
              <a:buChar char="•"/>
            </a:pPr>
            <a:r>
              <a:rPr lang="en-GB" sz="2100" dirty="0">
                <a:solidFill>
                  <a:schemeClr val="tx1"/>
                </a:solidFill>
                <a:latin typeface="Arial" pitchFamily="34" charset="0"/>
                <a:cs typeface="Arial" pitchFamily="34" charset="0"/>
              </a:rPr>
              <a:t>Plastics and </a:t>
            </a:r>
            <a:r>
              <a:rPr lang="en-GB" sz="2100" dirty="0" smtClean="0">
                <a:solidFill>
                  <a:schemeClr val="tx1"/>
                </a:solidFill>
                <a:latin typeface="Arial" pitchFamily="34" charset="0"/>
                <a:cs typeface="Arial" pitchFamily="34" charset="0"/>
              </a:rPr>
              <a:t>packaging</a:t>
            </a:r>
          </a:p>
          <a:p>
            <a:pPr marL="285750" indent="-285750">
              <a:buFont typeface="Arial" pitchFamily="34" charset="0"/>
              <a:buChar char="•"/>
            </a:pPr>
            <a:r>
              <a:rPr lang="en-GB" sz="2100" dirty="0" smtClean="0">
                <a:solidFill>
                  <a:schemeClr val="tx1"/>
                </a:solidFill>
                <a:latin typeface="Arial" pitchFamily="34" charset="0"/>
                <a:cs typeface="Arial" pitchFamily="34" charset="0"/>
              </a:rPr>
              <a:t>Waste</a:t>
            </a:r>
          </a:p>
          <a:p>
            <a:pPr marL="285750" indent="-285750">
              <a:buFont typeface="Arial" pitchFamily="34" charset="0"/>
              <a:buChar char="•"/>
            </a:pPr>
            <a:r>
              <a:rPr lang="en-GB" sz="2100" dirty="0" smtClean="0">
                <a:solidFill>
                  <a:schemeClr val="tx1"/>
                </a:solidFill>
                <a:latin typeface="Arial" pitchFamily="34" charset="0"/>
                <a:cs typeface="Arial" pitchFamily="34" charset="0"/>
              </a:rPr>
              <a:t>Transport</a:t>
            </a:r>
          </a:p>
          <a:p>
            <a:pPr marL="285750" indent="-285750">
              <a:buFont typeface="Arial" pitchFamily="34" charset="0"/>
              <a:buChar char="•"/>
            </a:pPr>
            <a:r>
              <a:rPr lang="en-GB" sz="2100" dirty="0" smtClean="0">
                <a:solidFill>
                  <a:schemeClr val="tx1"/>
                </a:solidFill>
                <a:latin typeface="Arial" pitchFamily="34" charset="0"/>
                <a:cs typeface="Arial" pitchFamily="34" charset="0"/>
              </a:rPr>
              <a:t>water</a:t>
            </a:r>
            <a:endParaRPr lang="en-GB" sz="2100" dirty="0">
              <a:solidFill>
                <a:schemeClr val="tx1"/>
              </a:solidFill>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6EC4BE15-5212-421A-AA9B-DEA07331D6A3}" type="slidenum">
              <a:rPr lang="en-GB" smtClean="0"/>
              <a:t>5</a:t>
            </a:fld>
            <a:endParaRPr lang="en-GB"/>
          </a:p>
        </p:txBody>
      </p:sp>
    </p:spTree>
    <p:extLst>
      <p:ext uri="{BB962C8B-B14F-4D97-AF65-F5344CB8AC3E}">
        <p14:creationId xmlns:p14="http://schemas.microsoft.com/office/powerpoint/2010/main" val="3289066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Quality policies and customer reviews</a:t>
            </a:r>
            <a:br>
              <a:rPr lang="en-GB" dirty="0" smtClean="0"/>
            </a:br>
            <a:endParaRPr lang="en-GB" dirty="0"/>
          </a:p>
        </p:txBody>
      </p:sp>
      <p:sp>
        <p:nvSpPr>
          <p:cNvPr id="3" name="Subtitle 2"/>
          <p:cNvSpPr>
            <a:spLocks noGrp="1"/>
          </p:cNvSpPr>
          <p:nvPr>
            <p:ph type="subTitle" idx="1"/>
          </p:nvPr>
        </p:nvSpPr>
        <p:spPr>
          <a:xfrm>
            <a:off x="1432560" y="1850064"/>
            <a:ext cx="7406640" cy="2515040"/>
          </a:xfrm>
        </p:spPr>
        <p:txBody>
          <a:bodyPr>
            <a:normAutofit/>
          </a:bodyPr>
          <a:lstStyle/>
          <a:p>
            <a:pPr marL="484632" indent="-457200">
              <a:buFont typeface="Arial" pitchFamily="34" charset="0"/>
              <a:buChar char="•"/>
            </a:pPr>
            <a:r>
              <a:rPr lang="en-GB" sz="1600" dirty="0" err="1" smtClean="0">
                <a:latin typeface="Arial" pitchFamily="34" charset="0"/>
                <a:cs typeface="Arial" pitchFamily="34" charset="0"/>
              </a:rPr>
              <a:t>Asda</a:t>
            </a:r>
            <a:r>
              <a:rPr lang="en-GB" sz="1600" dirty="0" smtClean="0">
                <a:latin typeface="Arial" pitchFamily="34" charset="0"/>
                <a:cs typeface="Arial" pitchFamily="34" charset="0"/>
              </a:rPr>
              <a:t> customer service</a:t>
            </a:r>
          </a:p>
          <a:p>
            <a:pPr marL="484632" indent="-457200">
              <a:buFont typeface="Arial" pitchFamily="34" charset="0"/>
              <a:buChar char="•"/>
            </a:pPr>
            <a:r>
              <a:rPr lang="en-GB" sz="1600" dirty="0" smtClean="0">
                <a:latin typeface="Arial" pitchFamily="34" charset="0"/>
                <a:cs typeface="Arial" pitchFamily="34" charset="0"/>
              </a:rPr>
              <a:t>Customer review</a:t>
            </a:r>
          </a:p>
          <a:p>
            <a:pPr marL="484632" indent="-457200">
              <a:buFont typeface="Arial" pitchFamily="34" charset="0"/>
              <a:buChar char="•"/>
            </a:pPr>
            <a:r>
              <a:rPr lang="en-GB" sz="1600" dirty="0" smtClean="0">
                <a:latin typeface="Arial" pitchFamily="34" charset="0"/>
                <a:cs typeface="Arial" pitchFamily="34" charset="0"/>
              </a:rPr>
              <a:t>Exchange and refund</a:t>
            </a:r>
          </a:p>
          <a:p>
            <a:pPr marL="484632" indent="-457200">
              <a:buFont typeface="Arial" pitchFamily="34" charset="0"/>
              <a:buChar char="•"/>
            </a:pPr>
            <a:r>
              <a:rPr lang="en-GB" sz="1600" dirty="0" smtClean="0">
                <a:latin typeface="Arial" pitchFamily="34" charset="0"/>
                <a:cs typeface="Arial" pitchFamily="34" charset="0"/>
              </a:rPr>
              <a:t>Customer review</a:t>
            </a:r>
          </a:p>
          <a:p>
            <a:pPr marL="484632" indent="-457200">
              <a:buFont typeface="Arial" pitchFamily="34" charset="0"/>
              <a:buChar char="•"/>
            </a:pPr>
            <a:r>
              <a:rPr lang="en-GB" sz="1600" dirty="0" smtClean="0">
                <a:latin typeface="Arial" pitchFamily="34" charset="0"/>
                <a:cs typeface="Arial" pitchFamily="34" charset="0"/>
              </a:rPr>
              <a:t>Home delivery</a:t>
            </a:r>
          </a:p>
          <a:p>
            <a:pPr marL="484632" indent="-457200">
              <a:buFont typeface="Arial" pitchFamily="34" charset="0"/>
              <a:buChar char="•"/>
            </a:pPr>
            <a:r>
              <a:rPr lang="en-GB" sz="1600" dirty="0" smtClean="0">
                <a:latin typeface="Arial" pitchFamily="34" charset="0"/>
                <a:cs typeface="Arial" pitchFamily="34" charset="0"/>
              </a:rPr>
              <a:t>Customer review</a:t>
            </a:r>
          </a:p>
          <a:p>
            <a:pPr marL="484632" indent="-457200">
              <a:buFont typeface="Arial" pitchFamily="34" charset="0"/>
              <a:buChar char="•"/>
            </a:pPr>
            <a:endParaRPr lang="en-GB" sz="1600"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6EC4BE15-5212-421A-AA9B-DEA07331D6A3}" type="slidenum">
              <a:rPr lang="en-GB" smtClean="0"/>
              <a:t>6</a:t>
            </a:fld>
            <a:endParaRPr lang="en-GB"/>
          </a:p>
        </p:txBody>
      </p:sp>
    </p:spTree>
    <p:extLst>
      <p:ext uri="{BB962C8B-B14F-4D97-AF65-F5344CB8AC3E}">
        <p14:creationId xmlns:p14="http://schemas.microsoft.com/office/powerpoint/2010/main" val="2475110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7664" y="404664"/>
            <a:ext cx="7406640" cy="1472184"/>
          </a:xfrm>
        </p:spPr>
        <p:txBody>
          <a:bodyPr>
            <a:normAutofit fontScale="90000"/>
          </a:bodyPr>
          <a:lstStyle/>
          <a:p>
            <a:r>
              <a:rPr lang="en-GB" dirty="0" smtClean="0"/>
              <a:t>Quality models for continuous improvement</a:t>
            </a:r>
            <a:br>
              <a:rPr lang="en-GB" dirty="0" smtClean="0"/>
            </a:br>
            <a:endParaRPr lang="en-GB" dirty="0"/>
          </a:p>
        </p:txBody>
      </p:sp>
      <p:sp>
        <p:nvSpPr>
          <p:cNvPr id="3" name="Subtitle 2"/>
          <p:cNvSpPr>
            <a:spLocks noGrp="1"/>
          </p:cNvSpPr>
          <p:nvPr>
            <p:ph type="subTitle" idx="1"/>
          </p:nvPr>
        </p:nvSpPr>
        <p:spPr>
          <a:xfrm>
            <a:off x="1475656" y="1772816"/>
            <a:ext cx="7406640" cy="2731064"/>
          </a:xfrm>
        </p:spPr>
        <p:txBody>
          <a:bodyPr>
            <a:normAutofit/>
          </a:bodyPr>
          <a:lstStyle/>
          <a:p>
            <a:r>
              <a:rPr lang="en-GB" sz="1600" dirty="0" smtClean="0">
                <a:solidFill>
                  <a:schemeClr val="tx1"/>
                </a:solidFill>
                <a:latin typeface="Arial" pitchFamily="34" charset="0"/>
                <a:cs typeface="Arial" pitchFamily="34" charset="0"/>
              </a:rPr>
              <a:t>Kaizen Model</a:t>
            </a:r>
          </a:p>
          <a:p>
            <a:pPr marL="484632" indent="-457200">
              <a:buFont typeface="Arial" pitchFamily="34" charset="0"/>
              <a:buChar char="•"/>
            </a:pPr>
            <a:r>
              <a:rPr lang="en-GB" sz="1600" dirty="0" smtClean="0">
                <a:solidFill>
                  <a:schemeClr val="tx1"/>
                </a:solidFill>
                <a:latin typeface="Arial" pitchFamily="34" charset="0"/>
                <a:cs typeface="Arial" pitchFamily="34" charset="0"/>
              </a:rPr>
              <a:t>Ten principles of Kaizen</a:t>
            </a:r>
          </a:p>
          <a:p>
            <a:pPr marL="484632" indent="-457200">
              <a:buFont typeface="Arial" pitchFamily="34" charset="0"/>
              <a:buChar char="•"/>
            </a:pPr>
            <a:r>
              <a:rPr lang="en-GB" sz="1600" dirty="0" smtClean="0">
                <a:solidFill>
                  <a:schemeClr val="tx1"/>
                </a:solidFill>
                <a:latin typeface="Arial" pitchFamily="34" charset="0"/>
                <a:cs typeface="Arial" pitchFamily="34" charset="0"/>
              </a:rPr>
              <a:t>How Kaizen work</a:t>
            </a:r>
          </a:p>
          <a:p>
            <a:r>
              <a:rPr lang="en-GB" sz="1600" dirty="0" err="1" smtClean="0">
                <a:solidFill>
                  <a:schemeClr val="tx1"/>
                </a:solidFill>
                <a:latin typeface="Arial" pitchFamily="34" charset="0"/>
                <a:cs typeface="Arial" pitchFamily="34" charset="0"/>
              </a:rPr>
              <a:t>Juran’s</a:t>
            </a:r>
            <a:r>
              <a:rPr lang="en-GB" sz="1600" dirty="0" smtClean="0">
                <a:solidFill>
                  <a:schemeClr val="tx1"/>
                </a:solidFill>
                <a:latin typeface="Arial" pitchFamily="34" charset="0"/>
                <a:cs typeface="Arial" pitchFamily="34" charset="0"/>
              </a:rPr>
              <a:t> Quality Trilogy</a:t>
            </a:r>
          </a:p>
          <a:p>
            <a:r>
              <a:rPr lang="en-GB" sz="1600" dirty="0" smtClean="0">
                <a:solidFill>
                  <a:schemeClr val="tx1"/>
                </a:solidFill>
                <a:latin typeface="Arial" pitchFamily="34" charset="0"/>
                <a:cs typeface="Arial" pitchFamily="34" charset="0"/>
              </a:rPr>
              <a:t>Crosby’s cost of quality</a:t>
            </a:r>
            <a:endParaRPr lang="en-GB" sz="1600" dirty="0">
              <a:solidFill>
                <a:schemeClr val="tx1"/>
              </a:solidFill>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6EC4BE15-5212-421A-AA9B-DEA07331D6A3}" type="slidenum">
              <a:rPr lang="en-GB" smtClean="0"/>
              <a:t>7</a:t>
            </a:fld>
            <a:endParaRPr lang="en-GB"/>
          </a:p>
        </p:txBody>
      </p:sp>
    </p:spTree>
    <p:extLst>
      <p:ext uri="{BB962C8B-B14F-4D97-AF65-F5344CB8AC3E}">
        <p14:creationId xmlns:p14="http://schemas.microsoft.com/office/powerpoint/2010/main" val="2080479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Recommendations and conclusions</a:t>
            </a:r>
            <a:br>
              <a:rPr lang="en-GB" dirty="0" smtClean="0"/>
            </a:br>
            <a:endParaRPr lang="en-GB" dirty="0"/>
          </a:p>
        </p:txBody>
      </p:sp>
      <p:sp>
        <p:nvSpPr>
          <p:cNvPr id="3" name="Content Placeholder 2"/>
          <p:cNvSpPr>
            <a:spLocks noGrp="1"/>
          </p:cNvSpPr>
          <p:nvPr>
            <p:ph idx="1"/>
          </p:nvPr>
        </p:nvSpPr>
        <p:spPr>
          <a:xfrm>
            <a:off x="1435608" y="1447800"/>
            <a:ext cx="7498080" cy="2341240"/>
          </a:xfrm>
        </p:spPr>
        <p:txBody>
          <a:bodyPr>
            <a:normAutofit/>
          </a:bodyPr>
          <a:lstStyle/>
          <a:p>
            <a:r>
              <a:rPr lang="en-GB" sz="1600" dirty="0">
                <a:latin typeface="Arial" pitchFamily="34" charset="0"/>
                <a:cs typeface="Arial" pitchFamily="34" charset="0"/>
              </a:rPr>
              <a:t>E</a:t>
            </a:r>
            <a:r>
              <a:rPr lang="en-GB" sz="1600" dirty="0" smtClean="0">
                <a:latin typeface="Arial" pitchFamily="34" charset="0"/>
                <a:cs typeface="Arial" pitchFamily="34" charset="0"/>
              </a:rPr>
              <a:t>thics conclusion</a:t>
            </a:r>
          </a:p>
          <a:p>
            <a:r>
              <a:rPr lang="en-GB" sz="1600" dirty="0" smtClean="0">
                <a:latin typeface="Arial" pitchFamily="34" charset="0"/>
                <a:cs typeface="Arial" pitchFamily="34" charset="0"/>
              </a:rPr>
              <a:t>Ethics Recommendation</a:t>
            </a:r>
          </a:p>
          <a:p>
            <a:r>
              <a:rPr lang="en-GB" sz="1600" dirty="0" smtClean="0">
                <a:latin typeface="Arial" pitchFamily="34" charset="0"/>
                <a:cs typeface="Arial" pitchFamily="34" charset="0"/>
              </a:rPr>
              <a:t>Sustainability conclusion</a:t>
            </a:r>
          </a:p>
          <a:p>
            <a:r>
              <a:rPr lang="en-GB" sz="1600" dirty="0" smtClean="0">
                <a:latin typeface="Arial" pitchFamily="34" charset="0"/>
                <a:cs typeface="Arial" pitchFamily="34" charset="0"/>
              </a:rPr>
              <a:t>Sustainability Recommendation</a:t>
            </a:r>
          </a:p>
          <a:p>
            <a:r>
              <a:rPr lang="en-GB" sz="1600" dirty="0" smtClean="0">
                <a:latin typeface="Arial" pitchFamily="34" charset="0"/>
                <a:cs typeface="Arial" pitchFamily="34" charset="0"/>
              </a:rPr>
              <a:t>Quality model conclusion </a:t>
            </a:r>
          </a:p>
          <a:p>
            <a:r>
              <a:rPr lang="en-GB" sz="1600" dirty="0" smtClean="0">
                <a:latin typeface="Arial" pitchFamily="34" charset="0"/>
                <a:cs typeface="Arial" pitchFamily="34" charset="0"/>
              </a:rPr>
              <a:t>Quality model Recommendation </a:t>
            </a:r>
          </a:p>
          <a:p>
            <a:endParaRPr lang="en-GB" sz="1600" dirty="0" smtClean="0">
              <a:latin typeface="Arial" pitchFamily="34" charset="0"/>
              <a:cs typeface="Arial" pitchFamily="34" charset="0"/>
            </a:endParaRPr>
          </a:p>
          <a:p>
            <a:pPr marL="82296" indent="0">
              <a:buNone/>
            </a:pPr>
            <a:endParaRPr lang="en-GB" sz="1600"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6EC4BE15-5212-421A-AA9B-DEA07331D6A3}" type="slidenum">
              <a:rPr lang="en-GB" smtClean="0"/>
              <a:t>8</a:t>
            </a:fld>
            <a:endParaRPr lang="en-GB"/>
          </a:p>
        </p:txBody>
      </p:sp>
    </p:spTree>
    <p:extLst>
      <p:ext uri="{BB962C8B-B14F-4D97-AF65-F5344CB8AC3E}">
        <p14:creationId xmlns:p14="http://schemas.microsoft.com/office/powerpoint/2010/main" val="4034718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Thank you </a:t>
            </a:r>
            <a:br>
              <a:rPr lang="en-GB" dirty="0" smtClean="0"/>
            </a:br>
            <a:r>
              <a:rPr lang="en-GB" dirty="0" smtClean="0"/>
              <a:t>any questions?</a:t>
            </a:r>
            <a:endParaRPr lang="en-GB" dirty="0"/>
          </a:p>
        </p:txBody>
      </p:sp>
      <p:sp>
        <p:nvSpPr>
          <p:cNvPr id="3" name="Content Placeholder 2"/>
          <p:cNvSpPr>
            <a:spLocks noGrp="1"/>
          </p:cNvSpPr>
          <p:nvPr>
            <p:ph idx="1"/>
          </p:nvPr>
        </p:nvSpPr>
        <p:spPr/>
        <p:txBody>
          <a:bodyPr/>
          <a:lstStyle/>
          <a:p>
            <a:endParaRPr lang="en-GB" dirty="0"/>
          </a:p>
        </p:txBody>
      </p:sp>
      <p:sp>
        <p:nvSpPr>
          <p:cNvPr id="4" name="Slide Number Placeholder 3"/>
          <p:cNvSpPr>
            <a:spLocks noGrp="1"/>
          </p:cNvSpPr>
          <p:nvPr>
            <p:ph type="sldNum" sz="quarter" idx="12"/>
          </p:nvPr>
        </p:nvSpPr>
        <p:spPr/>
        <p:txBody>
          <a:bodyPr/>
          <a:lstStyle/>
          <a:p>
            <a:fld id="{6EC4BE15-5212-421A-AA9B-DEA07331D6A3}" type="slidenum">
              <a:rPr lang="en-GB" smtClean="0"/>
              <a:t>9</a:t>
            </a:fld>
            <a:endParaRPr lang="en-GB"/>
          </a:p>
        </p:txBody>
      </p:sp>
    </p:spTree>
    <p:extLst>
      <p:ext uri="{BB962C8B-B14F-4D97-AF65-F5344CB8AC3E}">
        <p14:creationId xmlns:p14="http://schemas.microsoft.com/office/powerpoint/2010/main" val="10045165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86</TotalTime>
  <Words>401</Words>
  <Application>Microsoft Office PowerPoint</Application>
  <PresentationFormat>On-screen Show (4:3)</PresentationFormat>
  <Paragraphs>59</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Solstice</vt:lpstr>
      <vt:lpstr>Critical analysis of CRM, Ethics and Sustainability on Asda</vt:lpstr>
      <vt:lpstr>Introduction</vt:lpstr>
      <vt:lpstr>CRM, Ethics and Sustainability</vt:lpstr>
      <vt:lpstr>Customer Experience</vt:lpstr>
      <vt:lpstr>     Ethics and Sustainability</vt:lpstr>
      <vt:lpstr>Quality policies and customer reviews </vt:lpstr>
      <vt:lpstr>Quality models for continuous improvement </vt:lpstr>
      <vt:lpstr>Recommendations and conclusions </vt:lpstr>
      <vt:lpstr>Thank you  any 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analysis of CRM, Ethics and Sustainability on asda</dc:title>
  <dc:creator>Nusrat</dc:creator>
  <cp:lastModifiedBy>Nusrat</cp:lastModifiedBy>
  <cp:revision>38</cp:revision>
  <dcterms:created xsi:type="dcterms:W3CDTF">2020-03-12T18:24:32Z</dcterms:created>
  <dcterms:modified xsi:type="dcterms:W3CDTF">2020-03-13T14:22:46Z</dcterms:modified>
</cp:coreProperties>
</file>