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59" r:id="rId3"/>
    <p:sldId id="263" r:id="rId4"/>
    <p:sldId id="266" r:id="rId5"/>
    <p:sldId id="277" r:id="rId6"/>
    <p:sldId id="281" r:id="rId7"/>
    <p:sldId id="258" r:id="rId8"/>
    <p:sldId id="267" r:id="rId9"/>
    <p:sldId id="273" r:id="rId10"/>
    <p:sldId id="275" r:id="rId11"/>
    <p:sldId id="260" r:id="rId12"/>
    <p:sldId id="270" r:id="rId13"/>
    <p:sldId id="274" r:id="rId14"/>
    <p:sldId id="279" r:id="rId15"/>
    <p:sldId id="284" r:id="rId16"/>
    <p:sldId id="291" r:id="rId17"/>
    <p:sldId id="288" r:id="rId18"/>
    <p:sldId id="289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etc-tic.escolacristiana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phonemod.net/office-365-rename-microsoft-365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mbc.com.au/2021/02/ways-of-aging-care-at-home-for-elderly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rnationaljournalofresearch.com/2020/07/07/energy-efficiency-and-why-you-need-it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vikis.kvk.lt/doku.php?id=lt:kt_sis:team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meblast.com.br/2020/03/vencedor-microsoft-game-jam-2020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19/02/microsoft-aggiornamento-teams-febbraio-2019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ybersecurity-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skline.blogspot.com/2013/09/digital-literacy-and-responsibility.htm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odges-model.blogspot.com/2009_02_01_archive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atablog.is.ed.ac.uk/category/active-data-infrastructure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r/responsibility.html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isc.ac.uk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" TargetMode="External"/><Relationship Id="rId2" Type="http://schemas.openxmlformats.org/officeDocument/2006/relationships/hyperlink" Target="https://www.microsof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669E9-1283-9A8B-76B4-2510BFE99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82A06-FC56-3FEB-8091-6AA7A6149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0784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Digital tools are increasingly important in health and social care. This presentation focuses on how Microsoft 365 applications can support Greenfield Home Care Agency. The presentation will cover:</a:t>
            </a:r>
          </a:p>
          <a:p>
            <a:r>
              <a:rPr lang="en-GB"/>
              <a:t>Microsoft Excel and organisation efficiency.</a:t>
            </a:r>
          </a:p>
          <a:p>
            <a:r>
              <a:rPr lang="en-GB"/>
              <a:t>Microsoft Teams and communication. </a:t>
            </a:r>
          </a:p>
          <a:p>
            <a:r>
              <a:rPr lang="en-GB"/>
              <a:t>Digital literacy and digital safety. </a:t>
            </a:r>
          </a:p>
          <a:p>
            <a:pPr marL="0" indent="0">
              <a:buNone/>
            </a:pPr>
            <a:r>
              <a:rPr lang="en-GB"/>
              <a:t>These tools support safe, effective and coordinated care. </a:t>
            </a:r>
          </a:p>
          <a:p>
            <a:pPr marL="0" indent="0">
              <a:buNone/>
            </a:pPr>
            <a:r>
              <a:rPr lang="en-GB"/>
              <a:t>(NHS Digital, 2023)</a:t>
            </a:r>
          </a:p>
        </p:txBody>
      </p:sp>
      <p:pic>
        <p:nvPicPr>
          <p:cNvPr id="8" name="Picture 7" descr="Several different colored squares with icons&#10;&#10;AI-generated content may be incorrect.">
            <a:extLst>
              <a:ext uri="{FF2B5EF4-FFF2-40B4-BE49-F238E27FC236}">
                <a16:creationId xmlns:a16="http://schemas.microsoft.com/office/drawing/2014/main" id="{BB4CBB2D-689C-ADCE-10AF-184F36895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6133" y="232003"/>
            <a:ext cx="5211154" cy="1588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670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CC45B-C4FB-A33F-AE18-170FB96CD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Using Microsoft Excel to Improve Efficiency at Greenfield Home Care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1C707-3175-BBCE-70AD-433BD0A29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8302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Group Member 1</a:t>
            </a:r>
          </a:p>
          <a:p>
            <a:pPr marL="0" indent="0">
              <a:buNone/>
            </a:pPr>
            <a:r>
              <a:rPr lang="en-US"/>
              <a:t>Module: Digital Skills and Research Methods LCHS4007</a:t>
            </a:r>
          </a:p>
          <a:p>
            <a:pPr marL="0" indent="0">
              <a:buNone/>
            </a:pPr>
            <a:r>
              <a:rPr lang="en-US"/>
              <a:t>Case Study: Greenfield Home Care Agency</a:t>
            </a:r>
          </a:p>
          <a:p>
            <a:pPr marL="0" indent="0">
              <a:buNone/>
            </a:pPr>
            <a:r>
              <a:rPr lang="en-US"/>
              <a:t>Alishba Khan </a:t>
            </a:r>
          </a:p>
          <a:p>
            <a:pPr marL="0" indent="0">
              <a:buNone/>
            </a:pPr>
            <a:r>
              <a:rPr lang="en-US"/>
              <a:t>2522168</a:t>
            </a:r>
          </a:p>
        </p:txBody>
      </p:sp>
      <p:pic>
        <p:nvPicPr>
          <p:cNvPr id="4" name="Picture 3" descr="I spent a week using Copilot in Microsoft Excel and now I can't go back">
            <a:extLst>
              <a:ext uri="{FF2B5EF4-FFF2-40B4-BE49-F238E27FC236}">
                <a16:creationId xmlns:a16="http://schemas.microsoft.com/office/drawing/2014/main" id="{0D249244-CEDE-936D-B522-F3DBB23BE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4056" y="2413711"/>
            <a:ext cx="2354843" cy="1945120"/>
          </a:xfrm>
          <a:prstGeom prst="rect">
            <a:avLst/>
          </a:prstGeom>
        </p:spPr>
      </p:pic>
      <p:pic>
        <p:nvPicPr>
          <p:cNvPr id="5" name="Picture 4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906DD0DE-5FD7-BA39-532C-83838A2D17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09103" y="4176898"/>
            <a:ext cx="3973796" cy="2086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844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057A9-0964-23C8-9622-CFE351263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85320" cy="1339805"/>
          </a:xfrm>
        </p:spPr>
        <p:txBody>
          <a:bodyPr/>
          <a:lstStyle/>
          <a:p>
            <a:r>
              <a:rPr lang="en-GB" sz="4000"/>
              <a:t>Why Excel at Greenfield</a:t>
            </a:r>
            <a:r>
              <a:rPr lang="en-GB" sz="3200"/>
              <a:t>                     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B10CA-F99D-96DF-3068-EBD5A9B08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835" y="1704560"/>
            <a:ext cx="9910274" cy="43442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Greenfield supports older adults in the community.</a:t>
            </a:r>
          </a:p>
          <a:p>
            <a:r>
              <a:rPr lang="en-GB"/>
              <a:t>Staff include carers, nurses, coordinators and admin staff.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Daily tasks include: </a:t>
            </a:r>
          </a:p>
          <a:p>
            <a:r>
              <a:rPr lang="en-GB"/>
              <a:t>Staff scheduling.</a:t>
            </a:r>
          </a:p>
          <a:p>
            <a:r>
              <a:rPr lang="en-GB"/>
              <a:t>Recording care visits.</a:t>
            </a:r>
          </a:p>
          <a:p>
            <a:r>
              <a:rPr lang="en-GB"/>
              <a:t>Tracking service user information.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(Microsoft, 2024)</a:t>
            </a:r>
            <a:endParaRPr lang="en-GB" b="1" i="1"/>
          </a:p>
          <a:p>
            <a:endParaRPr lang="en-GB"/>
          </a:p>
        </p:txBody>
      </p:sp>
      <p:pic>
        <p:nvPicPr>
          <p:cNvPr id="9" name="Picture 8" descr="A nurse smiling at an old person&#10;&#10;AI-generated content may be incorrect.">
            <a:extLst>
              <a:ext uri="{FF2B5EF4-FFF2-40B4-BE49-F238E27FC236}">
                <a16:creationId xmlns:a16="http://schemas.microsoft.com/office/drawing/2014/main" id="{F8934812-7297-19CF-65B8-707E14CA2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84693" y="3277957"/>
            <a:ext cx="3354225" cy="224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935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C297E-EC19-9440-419F-E16E48974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Current Practise at Greenfield and How Excel Will Improve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89299-723A-9448-1010-2332AC5C3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27" y="1882597"/>
            <a:ext cx="11427151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Currently:</a:t>
            </a:r>
          </a:p>
          <a:p>
            <a:r>
              <a:rPr lang="en-GB"/>
              <a:t>Use of paper records and manual systems.</a:t>
            </a:r>
          </a:p>
          <a:p>
            <a:r>
              <a:rPr lang="en-GB"/>
              <a:t>Risk of duplication and human error.</a:t>
            </a:r>
          </a:p>
          <a:p>
            <a:r>
              <a:rPr lang="en-GB"/>
              <a:t>Information not always updated in real time.</a:t>
            </a:r>
          </a:p>
          <a:p>
            <a:pPr marL="0" indent="0">
              <a:buNone/>
            </a:pPr>
            <a:r>
              <a:rPr lang="en-GB"/>
              <a:t>(NHS Digital, 2023)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How it will improve: </a:t>
            </a:r>
          </a:p>
          <a:p>
            <a:r>
              <a:rPr lang="en-GB"/>
              <a:t>Digital staff rotas.</a:t>
            </a:r>
          </a:p>
          <a:p>
            <a:r>
              <a:rPr lang="en-GB"/>
              <a:t>Automated calculations.</a:t>
            </a:r>
          </a:p>
          <a:p>
            <a:r>
              <a:rPr lang="en-GB"/>
              <a:t>Shared access through Microsoft 365.</a:t>
            </a:r>
          </a:p>
          <a:p>
            <a:pPr marL="0" indent="0">
              <a:buNone/>
            </a:pPr>
            <a:r>
              <a:rPr lang="en-GB"/>
              <a:t>(Microsoft, 2024)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BF72CF-6A3C-F443-C54C-35A7BD21CD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92411" y="3575542"/>
            <a:ext cx="4386842" cy="27477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7C5524-846D-BD16-96BA-1A48C3866E55}"/>
              </a:ext>
            </a:extLst>
          </p:cNvPr>
          <p:cNvSpPr txBox="1"/>
          <p:nvPr/>
        </p:nvSpPr>
        <p:spPr>
          <a:xfrm>
            <a:off x="7292411" y="6572176"/>
            <a:ext cx="4386842" cy="68248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18026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A9E4A-60A0-99F8-B726-34FE9C560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Use of Excel and Benefits of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17199-CF1F-630A-4E13-BD4AA2452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9868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Weekly schedules.</a:t>
            </a:r>
            <a:endParaRPr lang="en-US"/>
          </a:p>
          <a:p>
            <a:r>
              <a:rPr lang="en-GB"/>
              <a:t>Visit logs.</a:t>
            </a:r>
          </a:p>
          <a:p>
            <a:r>
              <a:rPr lang="en-GB"/>
              <a:t>Colour coding and formulas.</a:t>
            </a:r>
          </a:p>
          <a:p>
            <a:pPr marL="0" indent="0">
              <a:buNone/>
            </a:pPr>
            <a:r>
              <a:rPr lang="en-GB"/>
              <a:t>(Greenhalgh et al., 2017)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Benefits:</a:t>
            </a:r>
          </a:p>
          <a:p>
            <a:r>
              <a:rPr lang="en-GB"/>
              <a:t>Saves time.</a:t>
            </a:r>
          </a:p>
          <a:p>
            <a:r>
              <a:rPr lang="en-GB"/>
              <a:t>Improves organisation.</a:t>
            </a:r>
          </a:p>
          <a:p>
            <a:r>
              <a:rPr lang="en-GB"/>
              <a:t>Easy to manage and accessible. </a:t>
            </a:r>
          </a:p>
          <a:p>
            <a:pPr marL="0" indent="0">
              <a:buNone/>
            </a:pPr>
            <a:r>
              <a:rPr lang="en-GB"/>
              <a:t>(Microsoft, 2024)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3F311C-1CA1-C3CC-DC15-FE9F59D7C3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82848" y="2243315"/>
            <a:ext cx="3852284" cy="216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952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585A3-3729-566C-47F6-A4BB15557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Limitations of Excel and Digital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960AA-C982-FFAB-91CE-FBC8E22D8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 Tr​aining required.</a:t>
            </a:r>
            <a:endParaRPr lang="en-US"/>
          </a:p>
          <a:p>
            <a:r>
              <a:rPr lang="en-GB"/>
              <a:t>Risk of data entry errors.</a:t>
            </a:r>
          </a:p>
          <a:p>
            <a:r>
              <a:rPr lang="en-GB"/>
              <a:t>Data protection responsibilities.</a:t>
            </a:r>
          </a:p>
          <a:p>
            <a:pPr marL="0" indent="0">
              <a:buNone/>
            </a:pPr>
            <a:r>
              <a:rPr lang="en-GB"/>
              <a:t>(UK Government, 2018)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Digital Safety:</a:t>
            </a:r>
          </a:p>
          <a:p>
            <a:r>
              <a:rPr lang="en-GB"/>
              <a:t>Password protection.</a:t>
            </a:r>
          </a:p>
          <a:p>
            <a:r>
              <a:rPr lang="en-GB"/>
              <a:t>Access controls.</a:t>
            </a:r>
          </a:p>
          <a:p>
            <a:r>
              <a:rPr lang="en-GB"/>
              <a:t>GDPR compliance. </a:t>
            </a:r>
          </a:p>
          <a:p>
            <a:pPr marL="0" indent="0">
              <a:buNone/>
            </a:pPr>
            <a:r>
              <a:rPr lang="en-GB"/>
              <a:t>(UK Government, 2018)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Geheime Office 365-API zum Ausspähen von Benutzern">
            <a:extLst>
              <a:ext uri="{FF2B5EF4-FFF2-40B4-BE49-F238E27FC236}">
                <a16:creationId xmlns:a16="http://schemas.microsoft.com/office/drawing/2014/main" id="{9E0F513D-9591-65B9-50ED-7CF28AB2C8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539" t="803" r="-3385" b="16964"/>
          <a:stretch>
            <a:fillRect/>
          </a:stretch>
        </p:blipFill>
        <p:spPr>
          <a:xfrm>
            <a:off x="7126810" y="2974379"/>
            <a:ext cx="3881781" cy="2058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58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08585-531D-0F78-C0A5-4166F2D48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363" y="1717704"/>
            <a:ext cx="9672680" cy="125246"/>
          </a:xfrm>
        </p:spPr>
        <p:txBody>
          <a:bodyPr>
            <a:normAutofit fontScale="90000"/>
          </a:bodyPr>
          <a:lstStyle/>
          <a:p>
            <a:br>
              <a:rPr lang="en-GB" b="1"/>
            </a:br>
            <a:br>
              <a:rPr lang="en-GB" b="1"/>
            </a:br>
            <a:br>
              <a:rPr lang="en-GB" b="1"/>
            </a:br>
            <a:br>
              <a:rPr lang="en-GB" b="1"/>
            </a:br>
            <a:br>
              <a:rPr lang="en-GB" b="1"/>
            </a:br>
            <a:br>
              <a:rPr lang="en-GB" b="1"/>
            </a:br>
            <a:r>
              <a:rPr lang="en-GB" b="1"/>
              <a:t>Using Microsoft teams to improve communication at green fields home care agency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F3870-2656-3288-C115-2D2F12066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0249" y="2188761"/>
            <a:ext cx="8463409" cy="43115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Group member two</a:t>
            </a:r>
          </a:p>
          <a:p>
            <a:pPr marL="0" indent="0">
              <a:buNone/>
            </a:pPr>
            <a:r>
              <a:rPr lang="en-GB"/>
              <a:t>Module: digital skills and  research methods</a:t>
            </a:r>
          </a:p>
          <a:p>
            <a:pPr marL="0" indent="0">
              <a:buNone/>
            </a:pPr>
            <a:r>
              <a:rPr lang="en-GB"/>
              <a:t>Case study: greenfield home care agency. </a:t>
            </a:r>
          </a:p>
          <a:p>
            <a:pPr marL="0" indent="0">
              <a:buNone/>
            </a:pPr>
            <a:r>
              <a:rPr lang="en-GB"/>
              <a:t>Areeba khan </a:t>
            </a:r>
          </a:p>
          <a:p>
            <a:pPr marL="0" indent="0">
              <a:buNone/>
            </a:pPr>
            <a:r>
              <a:rPr lang="en-GB"/>
              <a:t>2523434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CE5FF4B4-0C61-34D2-CB3A-B1939BEFF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67937" y="3425761"/>
            <a:ext cx="5598443" cy="315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515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02E0D-3D07-1598-54DC-16A35B00F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What is Microsoft Teams</a:t>
            </a:r>
            <a:r>
              <a:rPr lang="en-GB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C8DD2-56D7-27E1-45A5-F9D6A7237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480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Microsoft teams is a collaboration tool that lets staff:</a:t>
            </a:r>
          </a:p>
          <a:p>
            <a:r>
              <a:rPr lang="en-GB"/>
              <a:t>Send messages quickly.</a:t>
            </a:r>
          </a:p>
          <a:p>
            <a:r>
              <a:rPr lang="en-GB"/>
              <a:t>Make voice and video calls.</a:t>
            </a:r>
          </a:p>
          <a:p>
            <a:r>
              <a:rPr lang="en-GB"/>
              <a:t>Share files securely.</a:t>
            </a:r>
          </a:p>
          <a:p>
            <a:r>
              <a:rPr lang="en-GB"/>
              <a:t>Work in group channels.</a:t>
            </a:r>
          </a:p>
          <a:p>
            <a:r>
              <a:rPr lang="en-GB"/>
              <a:t>It works fully with Microsoft 365.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Microsoft, 2024)</a:t>
            </a:r>
          </a:p>
        </p:txBody>
      </p:sp>
      <p:pic>
        <p:nvPicPr>
          <p:cNvPr id="7" name="Picture 6" descr="A computer with a logo on it&#10;&#10;AI-generated content may be incorrect.">
            <a:extLst>
              <a:ext uri="{FF2B5EF4-FFF2-40B4-BE49-F238E27FC236}">
                <a16:creationId xmlns:a16="http://schemas.microsoft.com/office/drawing/2014/main" id="{641129A6-6C9A-F0D1-1704-5E8EDD486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51477" y="2992372"/>
            <a:ext cx="4700187" cy="2696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684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2C279-3ED7-8BD2-5577-1F840B177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Challenges, Limitations and Advantages of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A1CE2-DA6B-D3D9-B4AA-D2E604DF6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/>
              <a:t>Challenges and limitations: </a:t>
            </a:r>
            <a:endParaRPr lang="en-US"/>
          </a:p>
          <a:p>
            <a:r>
              <a:rPr lang="en-GB"/>
              <a:t>St​</a:t>
            </a:r>
            <a:r>
              <a:rPr lang="en-GB" err="1"/>
              <a:t>aff</a:t>
            </a:r>
            <a:r>
              <a:rPr lang="en-GB"/>
              <a:t> may require digital skills training. </a:t>
            </a:r>
          </a:p>
          <a:p>
            <a:r>
              <a:rPr lang="en-GB"/>
              <a:t>Overuse of notifications can be distracting. </a:t>
            </a:r>
          </a:p>
          <a:p>
            <a:r>
              <a:rPr lang="en-GB"/>
              <a:t>Reliance on internet access.</a:t>
            </a:r>
          </a:p>
          <a:p>
            <a:r>
              <a:rPr lang="en-GB"/>
              <a:t> Risk of inappropriate information sharing if not managed correctly.</a:t>
            </a:r>
          </a:p>
          <a:p>
            <a:r>
              <a:rPr lang="en-GB"/>
              <a:t>Clear policies are required.</a:t>
            </a:r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UK Government, 2018</a:t>
            </a:r>
            <a:r>
              <a:rPr lang="en-GB"/>
              <a:t>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Advantages: </a:t>
            </a:r>
          </a:p>
          <a:p>
            <a:r>
              <a:rPr lang="en-GB"/>
              <a:t>Faster communication than email.</a:t>
            </a:r>
          </a:p>
          <a:p>
            <a:r>
              <a:rPr lang="en-GB"/>
              <a:t>Supports teamwork.</a:t>
            </a:r>
          </a:p>
          <a:p>
            <a:r>
              <a:rPr lang="en-GB"/>
              <a:t>Accessible on all devices.</a:t>
            </a:r>
          </a:p>
          <a:p>
            <a:r>
              <a:rPr lang="en-GB"/>
              <a:t>Integrates with Excel, One Drive and Outlook.</a:t>
            </a:r>
          </a:p>
          <a:p>
            <a:pPr marL="0" indent="0">
              <a:buNone/>
            </a:pPr>
            <a:r>
              <a:rPr lang="en-GB"/>
              <a:t>(Microsoft, 2024)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AAD6076-6480-301A-6743-8D553A7B3A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36336" y="1686557"/>
            <a:ext cx="4671702" cy="41899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A2580B-0A7C-01E1-C06F-46DAC7DF1D46}"/>
              </a:ext>
            </a:extLst>
          </p:cNvPr>
          <p:cNvSpPr txBox="1"/>
          <p:nvPr/>
        </p:nvSpPr>
        <p:spPr>
          <a:xfrm>
            <a:off x="3090729" y="6759039"/>
            <a:ext cx="5326880" cy="13946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40070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3D1CE-4F45-EA97-B02D-4CEE984D3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Digital Literacy and Safety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493F3-A47C-35B7-DDE6-517FA45F9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798" y="1697439"/>
            <a:ext cx="8065806" cy="43655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To ensure safe use of Teams:</a:t>
            </a:r>
            <a:endParaRPr lang="en-US"/>
          </a:p>
          <a:p>
            <a:r>
              <a:rPr lang="en-GB"/>
              <a:t>Strong passwords and two-factor authentication.</a:t>
            </a:r>
          </a:p>
          <a:p>
            <a:r>
              <a:rPr lang="en-GB"/>
              <a:t>Restricted access to channels.</a:t>
            </a:r>
          </a:p>
          <a:p>
            <a:r>
              <a:rPr lang="en-GB"/>
              <a:t>Staff training on appropriate use.</a:t>
            </a:r>
          </a:p>
          <a:p>
            <a:r>
              <a:rPr lang="en-GB"/>
              <a:t> Compliance with GDPR when sharing care information. </a:t>
            </a:r>
          </a:p>
          <a:p>
            <a:r>
              <a:rPr lang="en-GB"/>
              <a:t>This protects service user confidentially. </a:t>
            </a:r>
          </a:p>
          <a:p>
            <a:endParaRPr lang="en-GB"/>
          </a:p>
          <a:p>
            <a:pPr marL="0" indent="0">
              <a:buNone/>
            </a:pPr>
            <a:r>
              <a:rPr lang="en-GB" i="1"/>
              <a:t>(UK Government 2018)</a:t>
            </a:r>
          </a:p>
        </p:txBody>
      </p:sp>
      <p:pic>
        <p:nvPicPr>
          <p:cNvPr id="4" name="Picture 3" descr="A computer monitor and phone with gears and icons&#10;&#10;AI-generated content may be incorrect.">
            <a:extLst>
              <a:ext uri="{FF2B5EF4-FFF2-40B4-BE49-F238E27FC236}">
                <a16:creationId xmlns:a16="http://schemas.microsoft.com/office/drawing/2014/main" id="{69343572-20ED-81B3-9F44-DAC2E8DB0D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6399" y="2605666"/>
            <a:ext cx="3918603" cy="254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857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F96B9-B3C3-1AEC-F1AB-6A1F78D02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Literacy &amp; Digital Safety In a Care Home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A2E30-0DCD-EDEC-3D46-529C7210B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Group Member 3</a:t>
            </a:r>
          </a:p>
          <a:p>
            <a:pPr marL="0" indent="0">
              <a:buNone/>
            </a:pPr>
            <a:r>
              <a:rPr lang="en-GB"/>
              <a:t>Module : Digital Skills and Research Methods LCHS4007</a:t>
            </a:r>
          </a:p>
          <a:p>
            <a:pPr marL="0" indent="0">
              <a:buNone/>
            </a:pPr>
            <a:r>
              <a:rPr lang="en-GB"/>
              <a:t>Case Study: Greenfield Home Care Agency</a:t>
            </a:r>
          </a:p>
          <a:p>
            <a:pPr marL="0" indent="0">
              <a:buNone/>
            </a:pPr>
            <a:r>
              <a:rPr lang="en-GB" err="1"/>
              <a:t>Mehhak</a:t>
            </a:r>
            <a:r>
              <a:rPr lang="en-GB"/>
              <a:t> Arif</a:t>
            </a:r>
          </a:p>
          <a:p>
            <a:pPr marL="0" indent="0">
              <a:buNone/>
            </a:pPr>
            <a:r>
              <a:rPr lang="en-GB"/>
              <a:t>2522167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A close-up of words&#10;&#10;AI-generated content may be incorrect.">
            <a:extLst>
              <a:ext uri="{FF2B5EF4-FFF2-40B4-BE49-F238E27FC236}">
                <a16:creationId xmlns:a16="http://schemas.microsoft.com/office/drawing/2014/main" id="{D9A83785-BF14-FE45-07C9-034A4696D4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94897" y="3431981"/>
            <a:ext cx="3924300" cy="2657475"/>
          </a:xfrm>
          <a:prstGeom prst="rect">
            <a:avLst/>
          </a:prstGeom>
        </p:spPr>
      </p:pic>
      <p:pic>
        <p:nvPicPr>
          <p:cNvPr id="7" name="Picture 6" descr="Digital Safety Steps by Гүлназ Иманбек on Prezi">
            <a:extLst>
              <a:ext uri="{FF2B5EF4-FFF2-40B4-BE49-F238E27FC236}">
                <a16:creationId xmlns:a16="http://schemas.microsoft.com/office/drawing/2014/main" id="{674C7BFE-6EA6-1380-6732-A5676FBB5E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3069" y="3999966"/>
            <a:ext cx="3244554" cy="182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637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401B-E7C7-27C6-0187-92A1BF061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Digital Safety Matters at Greenfield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F53C6-000E-0AE3-A367-9D2535015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Greenfield handles:</a:t>
            </a:r>
            <a:endParaRPr lang="en-US"/>
          </a:p>
          <a:p>
            <a:r>
              <a:rPr lang="en-GB"/>
              <a:t>Personal data.</a:t>
            </a:r>
          </a:p>
          <a:p>
            <a:r>
              <a:rPr lang="en-GB"/>
              <a:t>Health and care records.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Risks include:</a:t>
            </a:r>
          </a:p>
          <a:p>
            <a:r>
              <a:rPr lang="en-GB"/>
              <a:t>Data breaches.</a:t>
            </a:r>
          </a:p>
          <a:p>
            <a:r>
              <a:rPr lang="en-GB"/>
              <a:t>Unauthorised access.</a:t>
            </a:r>
          </a:p>
          <a:p>
            <a:r>
              <a:rPr lang="en-GB"/>
              <a:t>Human error.</a:t>
            </a:r>
          </a:p>
          <a:p>
            <a:r>
              <a:rPr lang="en-GB"/>
              <a:t>Poor digital safety can harm service users and the organisation.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UK Government. 2018)</a:t>
            </a:r>
          </a:p>
          <a:p>
            <a:endParaRPr lang="en-GB"/>
          </a:p>
        </p:txBody>
      </p:sp>
      <p:pic>
        <p:nvPicPr>
          <p:cNvPr id="4" name="Picture 3" descr="Guide to Digital Family Safety with Josh Damaro">
            <a:extLst>
              <a:ext uri="{FF2B5EF4-FFF2-40B4-BE49-F238E27FC236}">
                <a16:creationId xmlns:a16="http://schemas.microsoft.com/office/drawing/2014/main" id="{4D80FA05-02D4-97E9-6275-4DC4F1E3FF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9078" y="1959478"/>
            <a:ext cx="3893322" cy="2347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6627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02123-CCA3-3EE8-67AD-E63A6152C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Safety Plan (Part 1)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C594C-CBF3-1090-F145-23844EABE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12" y="1468794"/>
            <a:ext cx="7339415" cy="4864085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GB"/>
              <a:t>Secure Access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/>
              <a:t>At Greenfield staff should:</a:t>
            </a:r>
          </a:p>
          <a:p>
            <a:r>
              <a:rPr lang="en-GB"/>
              <a:t>Use strong passwords as well as unique. never use the same passwords for different work accounts.</a:t>
            </a:r>
          </a:p>
          <a:p>
            <a:r>
              <a:rPr lang="en-GB"/>
              <a:t>Enable two factor authentication use a phone number or security key as the second verification step.</a:t>
            </a:r>
          </a:p>
          <a:p>
            <a:r>
              <a:rPr lang="en-GB"/>
              <a:t>Lock devices when not in use, you can use a pin,  password or biometric lock for example like finger prints or Face ID for unlocking.</a:t>
            </a:r>
          </a:p>
          <a:p>
            <a:r>
              <a:rPr lang="en-GB"/>
              <a:t>Log out of shared devices and don't stay logged in or save logins.</a:t>
            </a:r>
          </a:p>
          <a:p>
            <a:r>
              <a:rPr lang="en-GB"/>
              <a:t>This reduces unauthorised access.</a:t>
            </a:r>
          </a:p>
          <a:p>
            <a:endParaRPr lang="en-GB"/>
          </a:p>
          <a:p>
            <a:r>
              <a:rPr lang="en-GB"/>
              <a:t>Confidentiality and compliance.</a:t>
            </a:r>
          </a:p>
          <a:p>
            <a:r>
              <a:rPr lang="en-GB"/>
              <a:t>Update policies every year, check and revise digital safety rules each year to match current laws like (GDPR) and best practises.</a:t>
            </a:r>
          </a:p>
          <a:p>
            <a:r>
              <a:rPr lang="en-GB"/>
              <a:t>Name a safety lead, get someone like a data protection officer to watch over compliance and handle questions.</a:t>
            </a:r>
          </a:p>
          <a:p>
            <a:r>
              <a:rPr lang="en-GB"/>
              <a:t>Train every year: give staff refreshers on confidentiality rules and legal duties, especially for protecting care residents information.</a:t>
            </a:r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UK Government, 2018</a:t>
            </a:r>
            <a:r>
              <a:rPr lang="en-GB"/>
              <a:t>)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Isolated heart padlock graphic icon | Free stock illustration - 457439">
            <a:extLst>
              <a:ext uri="{FF2B5EF4-FFF2-40B4-BE49-F238E27FC236}">
                <a16:creationId xmlns:a16="http://schemas.microsoft.com/office/drawing/2014/main" id="{5ED566AD-D4AB-EF80-38B5-0465692B12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4381" y="329469"/>
            <a:ext cx="3520866" cy="3007462"/>
          </a:xfrm>
          <a:prstGeom prst="rect">
            <a:avLst/>
          </a:prstGeom>
        </p:spPr>
      </p:pic>
      <p:pic>
        <p:nvPicPr>
          <p:cNvPr id="5" name="Picture 4" descr="A close-up of a stamp&#10;&#10;AI-generated content may be incorrect.">
            <a:extLst>
              <a:ext uri="{FF2B5EF4-FFF2-40B4-BE49-F238E27FC236}">
                <a16:creationId xmlns:a16="http://schemas.microsoft.com/office/drawing/2014/main" id="{6BDC1667-4966-2761-4B50-3A4D578143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67022" y="4214008"/>
            <a:ext cx="3093400" cy="144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768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C44CB-3A79-798B-9E5E-EBEBCDF24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8"/>
            <a:ext cx="9091301" cy="898273"/>
          </a:xfrm>
        </p:spPr>
        <p:txBody>
          <a:bodyPr/>
          <a:lstStyle/>
          <a:p>
            <a:r>
              <a:rPr lang="en-GB"/>
              <a:t>Digital Safety Plan (Part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70B50-C7FB-774C-C190-B5F95C657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910" y="835737"/>
            <a:ext cx="11377300" cy="51807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/>
              <a:t>   Email awareness: </a:t>
            </a:r>
          </a:p>
          <a:p>
            <a:r>
              <a:rPr lang="en-GB" sz="1400"/>
              <a:t>Only access data needed for their role, do not open browsing files and folders or systems that are not relevant to tasks </a:t>
            </a:r>
          </a:p>
          <a:p>
            <a:r>
              <a:rPr lang="en-GB" sz="1400"/>
              <a:t>Sending sensitive data to the wrong person. </a:t>
            </a:r>
          </a:p>
          <a:p>
            <a:pPr marL="0" indent="0">
              <a:buNone/>
            </a:pPr>
            <a:endParaRPr lang="en-GB" sz="1400"/>
          </a:p>
          <a:p>
            <a:r>
              <a:rPr lang="en-GB" sz="1400"/>
              <a:t>Staff should also include"</a:t>
            </a:r>
          </a:p>
          <a:p>
            <a:r>
              <a:rPr lang="en-GB" sz="1400"/>
              <a:t>Avoid using public Wi-Fi for work tasks.</a:t>
            </a:r>
          </a:p>
          <a:p>
            <a:r>
              <a:rPr lang="en-GB" sz="1400"/>
              <a:t>Store files securely using one drive. </a:t>
            </a:r>
          </a:p>
          <a:p>
            <a:r>
              <a:rPr lang="en-GB" sz="1400"/>
              <a:t>Double check recipients before sending information.</a:t>
            </a:r>
          </a:p>
          <a:p>
            <a:r>
              <a:rPr lang="en-GB" sz="1400"/>
              <a:t>Report suspected data breaches at once. </a:t>
            </a:r>
          </a:p>
          <a:p>
            <a:r>
              <a:rPr lang="en-GB" sz="1400"/>
              <a:t>Follow organisational data protection policies.</a:t>
            </a:r>
          </a:p>
          <a:p>
            <a:endParaRPr lang="en-GB" sz="1400"/>
          </a:p>
          <a:p>
            <a:r>
              <a:rPr lang="en-GB" sz="1400"/>
              <a:t>Data management</a:t>
            </a:r>
          </a:p>
          <a:p>
            <a:r>
              <a:rPr lang="en-GB" sz="1400"/>
              <a:t>Clear rules for storing data: only keep data confidential information on work systems that are safe and locked. Do not save it on personal phones, laptops, or unsafe online storage.</a:t>
            </a:r>
          </a:p>
          <a:p>
            <a:r>
              <a:rPr lang="en-GB" sz="1400"/>
              <a:t>Back up data often:</a:t>
            </a:r>
          </a:p>
          <a:p>
            <a:r>
              <a:rPr lang="en-GB" sz="1400"/>
              <a:t>Set up automatic daily copies of important data and keep these copies in a various places so they are safe if something goes wrong.</a:t>
            </a:r>
          </a:p>
          <a:p>
            <a:r>
              <a:rPr lang="en-GB" sz="1400"/>
              <a:t>Rule for keeping data: Decide how long to keep each type of data when you do not need it anymore cut it so no one can retrieve you</a:t>
            </a:r>
          </a:p>
          <a:p>
            <a:r>
              <a:rPr lang="en-GB" sz="1400"/>
              <a:t>Teaching staff how to handle data right: make sure they know how to mark confidential information clearly and only share it with people who are allowed to see it using safe ways.</a:t>
            </a:r>
          </a:p>
          <a:p>
            <a:r>
              <a:rPr lang="en-GB" sz="1400"/>
              <a:t>(</a:t>
            </a:r>
            <a:r>
              <a:rPr lang="en-GB" sz="1400" i="1"/>
              <a:t>NHS Digital, 2023)</a:t>
            </a:r>
            <a:endParaRPr lang="en-GB"/>
          </a:p>
        </p:txBody>
      </p:sp>
      <p:pic>
        <p:nvPicPr>
          <p:cNvPr id="4" name="Picture 3" descr="Email Mailing Internet · Free vector graphic on Pixabay">
            <a:extLst>
              <a:ext uri="{FF2B5EF4-FFF2-40B4-BE49-F238E27FC236}">
                <a16:creationId xmlns:a16="http://schemas.microsoft.com/office/drawing/2014/main" id="{BCB486C1-AED3-576D-7447-66C02F1F4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754" y="1952355"/>
            <a:ext cx="2942770" cy="19562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46BE89-1740-3AB8-9060-D997AE05FF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026944" y="-901283"/>
            <a:ext cx="3010430" cy="3829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FA012F-2839-2871-CA01-CA70E4B80CE8}"/>
              </a:ext>
            </a:extLst>
          </p:cNvPr>
          <p:cNvSpPr txBox="1"/>
          <p:nvPr/>
        </p:nvSpPr>
        <p:spPr>
          <a:xfrm>
            <a:off x="8927551" y="4328800"/>
            <a:ext cx="3010880" cy="9673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2776115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0807F-FBD9-C3FE-A354-70CF615D3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Staff Training and Responsibility 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CD965-B0B4-91B3-59DB-375607A1A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Regular digital safety training is essential </a:t>
            </a:r>
          </a:p>
          <a:p>
            <a:r>
              <a:rPr lang="en-GB"/>
              <a:t>Staff must:</a:t>
            </a:r>
          </a:p>
          <a:p>
            <a:r>
              <a:rPr lang="en-GB"/>
              <a:t>Understand GDPR responsibilities. </a:t>
            </a:r>
          </a:p>
          <a:p>
            <a:r>
              <a:rPr lang="en-GB"/>
              <a:t>Follow Greenfields digital policies.</a:t>
            </a:r>
          </a:p>
          <a:p>
            <a:r>
              <a:rPr lang="en-GB"/>
              <a:t>Keep skills up to date.</a:t>
            </a:r>
          </a:p>
          <a:p>
            <a:r>
              <a:rPr lang="en-GB"/>
              <a:t>Digital safety is a shared responsibility.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JISC, 2022</a:t>
            </a:r>
            <a:r>
              <a:rPr lang="en-GB"/>
              <a:t>)</a:t>
            </a:r>
          </a:p>
        </p:txBody>
      </p:sp>
      <p:pic>
        <p:nvPicPr>
          <p:cNvPr id="4" name="Picture 3" descr="A chalkboard with a pair of glasses and a book&#10;&#10;AI-generated content may be incorrect.">
            <a:extLst>
              <a:ext uri="{FF2B5EF4-FFF2-40B4-BE49-F238E27FC236}">
                <a16:creationId xmlns:a16="http://schemas.microsoft.com/office/drawing/2014/main" id="{CD4CD3C4-1889-D38E-0434-D379960CF5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99234" y="2003883"/>
            <a:ext cx="4301384" cy="285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7429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3179D-5D3F-1466-66B3-8183E3A90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90C82-CFD6-A2AA-8A76-0E718AE48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This presentation explored how Microsoft 365 tools can support digital working at Greenfield Home Care Agency.</a:t>
            </a:r>
          </a:p>
          <a:p>
            <a:pPr marL="0" indent="0">
              <a:buNone/>
            </a:pPr>
            <a:r>
              <a:rPr lang="en-GB"/>
              <a:t>Microsoft Excel can improve efficiency by supporting staff rotas, visit logs and record management. </a:t>
            </a:r>
          </a:p>
          <a:p>
            <a:pPr marL="0" indent="0">
              <a:buNone/>
            </a:pPr>
            <a:r>
              <a:rPr lang="en-GB"/>
              <a:t>Microsoft Teams can enhance communication between carers and office staff working across different locations. </a:t>
            </a:r>
          </a:p>
          <a:p>
            <a:pPr marL="0" indent="0">
              <a:buNone/>
            </a:pPr>
            <a:r>
              <a:rPr lang="en-GB"/>
              <a:t>Digital Literacy and Digital Safety are essential to ensure data protection, GDPR compliance and safe practise.</a:t>
            </a:r>
          </a:p>
          <a:p>
            <a:pPr marL="0" indent="0">
              <a:buNone/>
            </a:pPr>
            <a:r>
              <a:rPr lang="en-GB"/>
              <a:t>When supported by staff training and clear organisational policies, digital tools can improve coordination, reduce errors and support high-quality care delivery. </a:t>
            </a:r>
          </a:p>
        </p:txBody>
      </p:sp>
    </p:spTree>
    <p:extLst>
      <p:ext uri="{BB962C8B-B14F-4D97-AF65-F5344CB8AC3E}">
        <p14:creationId xmlns:p14="http://schemas.microsoft.com/office/powerpoint/2010/main" val="389468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50BBA-4F82-4D0C-3E9E-0DA0D4E54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1E985-7B7D-BAED-B5B7-AFEA3B08ED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Greenhalgh, T., </a:t>
            </a:r>
            <a:r>
              <a:rPr lang="en-GB" err="1"/>
              <a:t>Wherton</a:t>
            </a:r>
            <a:r>
              <a:rPr lang="en-GB"/>
              <a:t> J., Papoutsi, C., Lynch, J., Hughes, G., A'Court, C., Hinder, S., Fahy, N. and Procter, R. (2017)</a:t>
            </a:r>
          </a:p>
          <a:p>
            <a:pPr marL="0" indent="0">
              <a:buNone/>
            </a:pPr>
            <a:r>
              <a:rPr lang="en-GB"/>
              <a:t>Beyond adoption: a new framework for theorizing and evaluating </a:t>
            </a:r>
            <a:r>
              <a:rPr lang="en-GB" err="1"/>
              <a:t>nonadoption</a:t>
            </a:r>
            <a:r>
              <a:rPr lang="en-GB"/>
              <a:t>, abandonment, and challenges to the scale-up of health and care technologies.</a:t>
            </a:r>
            <a:r>
              <a:rPr lang="en-GB" i="1"/>
              <a:t> Journal of medical internet research 19(11), e367. </a:t>
            </a:r>
          </a:p>
          <a:p>
            <a:pPr marL="0" indent="0">
              <a:buNone/>
            </a:pPr>
            <a:endParaRPr lang="en-GB" i="1"/>
          </a:p>
          <a:p>
            <a:pPr marL="0" indent="0">
              <a:buNone/>
            </a:pPr>
            <a:r>
              <a:rPr lang="en-GB"/>
              <a:t>JISC (2022)</a:t>
            </a:r>
          </a:p>
          <a:p>
            <a:pPr marL="0" indent="0">
              <a:buNone/>
            </a:pPr>
            <a:r>
              <a:rPr lang="en-GB" i="1"/>
              <a:t>Digital</a:t>
            </a:r>
            <a:r>
              <a:rPr lang="en-GB"/>
              <a:t> </a:t>
            </a:r>
            <a:r>
              <a:rPr lang="en-GB" i="1"/>
              <a:t>literacy</a:t>
            </a:r>
            <a:r>
              <a:rPr lang="en-GB"/>
              <a:t> </a:t>
            </a:r>
            <a:r>
              <a:rPr lang="en-GB" i="1"/>
              <a:t>framework</a:t>
            </a:r>
            <a:r>
              <a:rPr lang="en-GB"/>
              <a:t>. Available at </a:t>
            </a:r>
            <a:r>
              <a:rPr lang="en-GB">
                <a:hlinkClick r:id="rId2"/>
              </a:rPr>
              <a:t>https://www.jisc.ac.uk</a:t>
            </a:r>
            <a:r>
              <a:rPr lang="en-GB"/>
              <a:t> (Accessed: 13 February 2026).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311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5E013-4B61-4752-CE3E-B31CCC84D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2439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Microsoft (2024)</a:t>
            </a:r>
          </a:p>
          <a:p>
            <a:pPr marL="0" indent="0">
              <a:buNone/>
            </a:pPr>
            <a:r>
              <a:rPr lang="en-GB" i="1"/>
              <a:t>Microsoft</a:t>
            </a:r>
            <a:r>
              <a:rPr lang="en-GB"/>
              <a:t> </a:t>
            </a:r>
            <a:r>
              <a:rPr lang="en-GB" i="1"/>
              <a:t>365</a:t>
            </a:r>
            <a:r>
              <a:rPr lang="en-GB"/>
              <a:t> </a:t>
            </a:r>
            <a:r>
              <a:rPr lang="en-GB" i="1"/>
              <a:t>overview</a:t>
            </a:r>
            <a:r>
              <a:rPr lang="en-GB"/>
              <a:t>. Available at: </a:t>
            </a:r>
            <a:r>
              <a:rPr lang="en-GB">
                <a:hlinkClick r:id="rId2"/>
              </a:rPr>
              <a:t>https://www.microsoft.com</a:t>
            </a:r>
            <a:r>
              <a:rPr lang="en-GB"/>
              <a:t> (Accessed: 13 February 2026).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NHS Digital (2023)</a:t>
            </a:r>
          </a:p>
          <a:p>
            <a:pPr marL="0" indent="0">
              <a:buNone/>
            </a:pPr>
            <a:r>
              <a:rPr lang="en-GB" i="1"/>
              <a:t>Digital</a:t>
            </a:r>
            <a:r>
              <a:rPr lang="en-GB"/>
              <a:t> </a:t>
            </a:r>
            <a:r>
              <a:rPr lang="en-GB" i="1"/>
              <a:t>transformation</a:t>
            </a:r>
            <a:r>
              <a:rPr lang="en-GB"/>
              <a:t> </a:t>
            </a:r>
            <a:r>
              <a:rPr lang="en-GB" i="1"/>
              <a:t>in</a:t>
            </a:r>
            <a:r>
              <a:rPr lang="en-GB"/>
              <a:t> </a:t>
            </a:r>
            <a:r>
              <a:rPr lang="en-GB" i="1"/>
              <a:t>health</a:t>
            </a:r>
            <a:r>
              <a:rPr lang="en-GB"/>
              <a:t> </a:t>
            </a:r>
            <a:r>
              <a:rPr lang="en-GB" i="1"/>
              <a:t>and</a:t>
            </a:r>
            <a:r>
              <a:rPr lang="en-GB"/>
              <a:t> </a:t>
            </a:r>
            <a:r>
              <a:rPr lang="en-GB" i="1"/>
              <a:t>social</a:t>
            </a:r>
            <a:r>
              <a:rPr lang="en-GB"/>
              <a:t> </a:t>
            </a:r>
            <a:r>
              <a:rPr lang="en-GB" i="1"/>
              <a:t>care</a:t>
            </a:r>
            <a:r>
              <a:rPr lang="en-GB"/>
              <a:t>. Available at: </a:t>
            </a:r>
            <a:r>
              <a:rPr lang="en-GB">
                <a:hlinkClick r:id="rId3"/>
              </a:rPr>
              <a:t>https://digital.nhs.uk</a:t>
            </a:r>
            <a:r>
              <a:rPr lang="en-GB"/>
              <a:t> (Accessed: 13 February 2026).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UK Government (2018)</a:t>
            </a:r>
          </a:p>
          <a:p>
            <a:pPr marL="0" indent="0">
              <a:buNone/>
            </a:pPr>
            <a:r>
              <a:rPr lang="en-GB" i="1"/>
              <a:t>Data</a:t>
            </a:r>
            <a:r>
              <a:rPr lang="en-GB"/>
              <a:t> </a:t>
            </a:r>
            <a:r>
              <a:rPr lang="en-GB" i="1"/>
              <a:t>Protection Act</a:t>
            </a:r>
            <a:r>
              <a:rPr lang="en-GB"/>
              <a:t> </a:t>
            </a:r>
            <a:r>
              <a:rPr lang="en-GB" i="1"/>
              <a:t>2018</a:t>
            </a:r>
            <a:r>
              <a:rPr lang="en-GB"/>
              <a:t>. Available at </a:t>
            </a:r>
            <a:r>
              <a:rPr lang="en-GB">
                <a:hlinkClick r:id="rId4"/>
              </a:rPr>
              <a:t>https://www.gov.uk</a:t>
            </a:r>
            <a:r>
              <a:rPr lang="en-GB"/>
              <a:t> </a:t>
            </a:r>
          </a:p>
          <a:p>
            <a:pPr marL="0" indent="0">
              <a:buNone/>
            </a:pPr>
            <a:r>
              <a:rPr lang="en-GB"/>
              <a:t>(Accessed: 13 February 2026). </a:t>
            </a:r>
          </a:p>
        </p:txBody>
      </p:sp>
    </p:spTree>
    <p:extLst>
      <p:ext uri="{BB962C8B-B14F-4D97-AF65-F5344CB8AC3E}">
        <p14:creationId xmlns:p14="http://schemas.microsoft.com/office/powerpoint/2010/main" val="136557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Group Introduction</vt:lpstr>
      <vt:lpstr>Using Microsoft Excel to Improve Efficiency at Greenfield Home Care Agency</vt:lpstr>
      <vt:lpstr>Why Excel at Greenfield                      </vt:lpstr>
      <vt:lpstr>Current Practise at Greenfield and How Excel Will Improve Efficiency </vt:lpstr>
      <vt:lpstr>Practical Use of Excel and Benefits of Excel</vt:lpstr>
      <vt:lpstr>Limitations of Excel and Digital Safety</vt:lpstr>
      <vt:lpstr>      Using Microsoft teams to improve communication at green fields home care agency </vt:lpstr>
      <vt:lpstr>What is Microsoft Teams?</vt:lpstr>
      <vt:lpstr>Challenges, Limitations and Advantages of Microsoft Teams</vt:lpstr>
      <vt:lpstr>Digital Literacy and Safety </vt:lpstr>
      <vt:lpstr>Digital Literacy &amp; Digital Safety In a Care Home  </vt:lpstr>
      <vt:lpstr>Why Digital Safety Matters at Greenfield </vt:lpstr>
      <vt:lpstr>Digital Safety Plan (Part 1) </vt:lpstr>
      <vt:lpstr>Digital Safety Plan (Part 2)</vt:lpstr>
      <vt:lpstr>Staff Training and Responsibility  </vt:lpstr>
      <vt:lpstr>Group 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Areeba Rida-E-Zenib Mahmood Khan (2523434)</cp:lastModifiedBy>
  <cp:revision>3</cp:revision>
  <dcterms:created xsi:type="dcterms:W3CDTF">2026-01-30T13:08:04Z</dcterms:created>
  <dcterms:modified xsi:type="dcterms:W3CDTF">2026-02-15T22:01:40Z</dcterms:modified>
</cp:coreProperties>
</file>