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y="10287000" cx="18288000"/>
  <p:notesSz cx="6858000" cy="9144000"/>
  <p:embeddedFontLst>
    <p:embeddedFont>
      <p:font typeface="Poppins"/>
      <p:regular r:id="rId26"/>
      <p:bold r:id="rId27"/>
      <p:italic r:id="rId28"/>
      <p:boldItalic r:id="rId29"/>
    </p:embeddedFont>
    <p:embeddedFont>
      <p:font typeface="Open Sans"/>
      <p:regular r:id="rId30"/>
      <p:bold r:id="rId31"/>
      <p:italic r:id="rId32"/>
      <p:boldItalic r:id="rId3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Poppins-regular.fntdata"/><Relationship Id="rId25" Type="http://schemas.openxmlformats.org/officeDocument/2006/relationships/slide" Target="slides/slide20.xml"/><Relationship Id="rId28" Type="http://schemas.openxmlformats.org/officeDocument/2006/relationships/font" Target="fonts/Poppins-italic.fntdata"/><Relationship Id="rId27" Type="http://schemas.openxmlformats.org/officeDocument/2006/relationships/font" Target="fonts/Poppins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Poppins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OpenSans-bold.fntdata"/><Relationship Id="rId30" Type="http://schemas.openxmlformats.org/officeDocument/2006/relationships/font" Target="fonts/OpenSans-regular.fntdata"/><Relationship Id="rId11" Type="http://schemas.openxmlformats.org/officeDocument/2006/relationships/slide" Target="slides/slide6.xml"/><Relationship Id="rId33" Type="http://schemas.openxmlformats.org/officeDocument/2006/relationships/font" Target="fonts/OpenSans-boldItalic.fntdata"/><Relationship Id="rId10" Type="http://schemas.openxmlformats.org/officeDocument/2006/relationships/slide" Target="slides/slide5.xml"/><Relationship Id="rId32" Type="http://schemas.openxmlformats.org/officeDocument/2006/relationships/font" Target="fonts/OpenSans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7" name="Google Shape;97;p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7" name="Google Shape;107;p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7" name="Google Shape;117;p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2" name="Google Shape;142;p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5" name="Google Shape;155;p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8" name="Google Shape;168;p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8" name="Google Shape;178;p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7" name="Google Shape;197;p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23" name="Google Shape;223;p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42" name="Google Shape;242;p1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65" name="Google Shape;265;p1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94" name="Google Shape;294;p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11" name="Google Shape;311;p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28" name="Google Shape;328;p1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54" name="Google Shape;354;p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6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68" name="Google Shape;368;p1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78" name="Google Shape;378;p1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88" name="Google Shape;388;p2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98" name="Google Shape;398;p2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ctrTitle"/>
          </p:nvPr>
        </p:nvSpPr>
        <p:spPr>
          <a:xfrm>
            <a:off x="685800" y="2130425"/>
            <a:ext cx="7772400" cy="147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722313" y="4406900"/>
            <a:ext cx="7772400" cy="136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722313" y="2906713"/>
            <a:ext cx="77724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5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457200" y="1535113"/>
            <a:ext cx="40401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457200" y="2174875"/>
            <a:ext cx="40401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4645025" y="1535113"/>
            <a:ext cx="40419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4645025" y="2174875"/>
            <a:ext cx="40419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400" cy="1162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00" cy="585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400" cy="46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8950" y="-251550"/>
            <a:ext cx="4526100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50" y="2171688"/>
            <a:ext cx="5851500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50" y="190488"/>
            <a:ext cx="5851500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8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png"/><Relationship Id="rId4" Type="http://schemas.openxmlformats.org/officeDocument/2006/relationships/image" Target="../media/image15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7.png"/><Relationship Id="rId4" Type="http://schemas.openxmlformats.org/officeDocument/2006/relationships/image" Target="../media/image29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0.png"/><Relationship Id="rId4" Type="http://schemas.openxmlformats.org/officeDocument/2006/relationships/image" Target="../media/image12.jpg"/><Relationship Id="rId5" Type="http://schemas.openxmlformats.org/officeDocument/2006/relationships/image" Target="../media/image13.png"/><Relationship Id="rId6" Type="http://schemas.openxmlformats.org/officeDocument/2006/relationships/image" Target="../media/image21.png"/><Relationship Id="rId7" Type="http://schemas.openxmlformats.org/officeDocument/2006/relationships/image" Target="../media/image2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6.png"/><Relationship Id="rId4" Type="http://schemas.openxmlformats.org/officeDocument/2006/relationships/image" Target="../media/image28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0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9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4.jp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13"/>
          <p:cNvGrpSpPr/>
          <p:nvPr/>
        </p:nvGrpSpPr>
        <p:grpSpPr>
          <a:xfrm rot="-2700000">
            <a:off x="13571556" y="-1185774"/>
            <a:ext cx="9050021" cy="10298869"/>
            <a:chOff x="0" y="-38100"/>
            <a:chExt cx="635100" cy="722740"/>
          </a:xfrm>
        </p:grpSpPr>
        <p:sp>
          <p:nvSpPr>
            <p:cNvPr id="85" name="Google Shape;85;p13"/>
            <p:cNvSpPr/>
            <p:nvPr/>
          </p:nvSpPr>
          <p:spPr>
            <a:xfrm>
              <a:off x="0" y="0"/>
              <a:ext cx="635000" cy="684640"/>
            </a:xfrm>
            <a:custGeom>
              <a:rect b="b" l="l" r="r" t="t"/>
              <a:pathLst>
                <a:path extrusionOk="0" h="684640" w="635000">
                  <a:moveTo>
                    <a:pt x="0" y="0"/>
                  </a:moveTo>
                  <a:lnTo>
                    <a:pt x="635000" y="0"/>
                  </a:lnTo>
                  <a:lnTo>
                    <a:pt x="635000" y="684640"/>
                  </a:lnTo>
                  <a:lnTo>
                    <a:pt x="0" y="68464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86" name="Google Shape;86;p13"/>
            <p:cNvSpPr txBox="1"/>
            <p:nvPr/>
          </p:nvSpPr>
          <p:spPr>
            <a:xfrm>
              <a:off x="0" y="-38100"/>
              <a:ext cx="635100" cy="722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7" name="Google Shape;87;p13"/>
          <p:cNvSpPr/>
          <p:nvPr/>
        </p:nvSpPr>
        <p:spPr>
          <a:xfrm>
            <a:off x="10715656" y="1801905"/>
            <a:ext cx="10688320" cy="10688320"/>
          </a:xfrm>
          <a:custGeom>
            <a:rect b="b" l="l" r="r" t="t"/>
            <a:pathLst>
              <a:path extrusionOk="0" h="812800" w="812800">
                <a:moveTo>
                  <a:pt x="406400" y="0"/>
                </a:moveTo>
                <a:lnTo>
                  <a:pt x="812800" y="406400"/>
                </a:lnTo>
                <a:lnTo>
                  <a:pt x="406400" y="812800"/>
                </a:lnTo>
                <a:lnTo>
                  <a:pt x="0" y="406400"/>
                </a:lnTo>
                <a:lnTo>
                  <a:pt x="40640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 cap="sq" cmpd="sng" w="95250">
            <a:solidFill>
              <a:srgbClr val="0577C8"/>
            </a:solidFill>
            <a:prstDash val="solid"/>
            <a:miter lim="0"/>
            <a:headEnd len="sm" w="sm" type="none"/>
            <a:tailEnd len="sm" w="sm" type="none"/>
          </a:ln>
        </p:spPr>
      </p:sp>
      <p:sp>
        <p:nvSpPr>
          <p:cNvPr id="88" name="Google Shape;88;p13"/>
          <p:cNvSpPr/>
          <p:nvPr/>
        </p:nvSpPr>
        <p:spPr>
          <a:xfrm>
            <a:off x="925108" y="9039104"/>
            <a:ext cx="1748790" cy="220041"/>
          </a:xfrm>
          <a:custGeom>
            <a:rect b="b" l="l" r="r" t="t"/>
            <a:pathLst>
              <a:path extrusionOk="0" h="1629936" w="12954000">
                <a:moveTo>
                  <a:pt x="12954000" y="814968"/>
                </a:moveTo>
                <a:cubicBezTo>
                  <a:pt x="12954000" y="1265064"/>
                  <a:pt x="12589124" y="1629936"/>
                  <a:pt x="12139032" y="1629936"/>
                </a:cubicBezTo>
                <a:cubicBezTo>
                  <a:pt x="11722777" y="1629936"/>
                  <a:pt x="11379450" y="1317854"/>
                  <a:pt x="11330169" y="914913"/>
                </a:cubicBezTo>
                <a:cubicBezTo>
                  <a:pt x="11280890" y="1317854"/>
                  <a:pt x="10937563" y="1629936"/>
                  <a:pt x="10521309" y="1629936"/>
                </a:cubicBezTo>
                <a:cubicBezTo>
                  <a:pt x="10105055" y="1629936"/>
                  <a:pt x="9761727" y="1317854"/>
                  <a:pt x="9712448" y="914913"/>
                </a:cubicBezTo>
                <a:cubicBezTo>
                  <a:pt x="9663170" y="1317854"/>
                  <a:pt x="9319840" y="1629936"/>
                  <a:pt x="8903585" y="1629936"/>
                </a:cubicBezTo>
                <a:cubicBezTo>
                  <a:pt x="8487330" y="1629936"/>
                  <a:pt x="8144004" y="1317854"/>
                  <a:pt x="8094725" y="914913"/>
                </a:cubicBezTo>
                <a:cubicBezTo>
                  <a:pt x="8045446" y="1317854"/>
                  <a:pt x="7702117" y="1629936"/>
                  <a:pt x="7285863" y="1629936"/>
                </a:cubicBezTo>
                <a:cubicBezTo>
                  <a:pt x="6869609" y="1629936"/>
                  <a:pt x="6526280" y="1317854"/>
                  <a:pt x="6477001" y="914911"/>
                </a:cubicBezTo>
                <a:cubicBezTo>
                  <a:pt x="6427723" y="1317854"/>
                  <a:pt x="6084395" y="1629936"/>
                  <a:pt x="5668140" y="1629936"/>
                </a:cubicBezTo>
                <a:cubicBezTo>
                  <a:pt x="5251884" y="1629936"/>
                  <a:pt x="4908558" y="1317854"/>
                  <a:pt x="4859278" y="914913"/>
                </a:cubicBezTo>
                <a:cubicBezTo>
                  <a:pt x="4809999" y="1317854"/>
                  <a:pt x="4466671" y="1629936"/>
                  <a:pt x="4050417" y="1629936"/>
                </a:cubicBezTo>
                <a:cubicBezTo>
                  <a:pt x="3634163" y="1629936"/>
                  <a:pt x="3290836" y="1317854"/>
                  <a:pt x="3241556" y="914913"/>
                </a:cubicBezTo>
                <a:cubicBezTo>
                  <a:pt x="3192276" y="1317854"/>
                  <a:pt x="2848949" y="1629936"/>
                  <a:pt x="2432694" y="1629936"/>
                </a:cubicBezTo>
                <a:cubicBezTo>
                  <a:pt x="2016439" y="1629936"/>
                  <a:pt x="1673112" y="1317854"/>
                  <a:pt x="1623834" y="914913"/>
                </a:cubicBezTo>
                <a:cubicBezTo>
                  <a:pt x="1574554" y="1317854"/>
                  <a:pt x="1231226" y="1629936"/>
                  <a:pt x="814971" y="1629936"/>
                </a:cubicBezTo>
                <a:cubicBezTo>
                  <a:pt x="364875" y="1629937"/>
                  <a:pt x="0" y="1265063"/>
                  <a:pt x="0" y="814968"/>
                </a:cubicBezTo>
                <a:cubicBezTo>
                  <a:pt x="0" y="364872"/>
                  <a:pt x="364875" y="0"/>
                  <a:pt x="814968" y="0"/>
                </a:cubicBezTo>
                <a:cubicBezTo>
                  <a:pt x="1231223" y="0"/>
                  <a:pt x="1574551" y="312082"/>
                  <a:pt x="1623831" y="715020"/>
                </a:cubicBezTo>
                <a:cubicBezTo>
                  <a:pt x="1673111" y="312082"/>
                  <a:pt x="2016439" y="0"/>
                  <a:pt x="2432693" y="0"/>
                </a:cubicBezTo>
                <a:cubicBezTo>
                  <a:pt x="2848946" y="0"/>
                  <a:pt x="3192275" y="312082"/>
                  <a:pt x="3241554" y="715020"/>
                </a:cubicBezTo>
                <a:cubicBezTo>
                  <a:pt x="3290834" y="312081"/>
                  <a:pt x="3634161" y="0"/>
                  <a:pt x="4050416" y="0"/>
                </a:cubicBezTo>
                <a:cubicBezTo>
                  <a:pt x="4466671" y="0"/>
                  <a:pt x="4809998" y="312082"/>
                  <a:pt x="4859277" y="715020"/>
                </a:cubicBezTo>
                <a:cubicBezTo>
                  <a:pt x="4908556" y="312081"/>
                  <a:pt x="5251884" y="0"/>
                  <a:pt x="5668138" y="0"/>
                </a:cubicBezTo>
                <a:cubicBezTo>
                  <a:pt x="6084392" y="0"/>
                  <a:pt x="6427722" y="312082"/>
                  <a:pt x="6477000" y="715025"/>
                </a:cubicBezTo>
                <a:cubicBezTo>
                  <a:pt x="6526278" y="312082"/>
                  <a:pt x="6869606" y="0"/>
                  <a:pt x="7285861" y="0"/>
                </a:cubicBezTo>
                <a:cubicBezTo>
                  <a:pt x="7702117" y="0"/>
                  <a:pt x="8045445" y="312082"/>
                  <a:pt x="8094724" y="715020"/>
                </a:cubicBezTo>
                <a:cubicBezTo>
                  <a:pt x="8144002" y="312081"/>
                  <a:pt x="8487332" y="0"/>
                  <a:pt x="8903584" y="0"/>
                </a:cubicBezTo>
                <a:cubicBezTo>
                  <a:pt x="9319837" y="0"/>
                  <a:pt x="9663167" y="312082"/>
                  <a:pt x="9712447" y="715020"/>
                </a:cubicBezTo>
                <a:cubicBezTo>
                  <a:pt x="9761725" y="312081"/>
                  <a:pt x="10105054" y="0"/>
                  <a:pt x="10521307" y="0"/>
                </a:cubicBezTo>
                <a:cubicBezTo>
                  <a:pt x="10937561" y="0"/>
                  <a:pt x="11280889" y="312082"/>
                  <a:pt x="11330168" y="715020"/>
                </a:cubicBezTo>
                <a:cubicBezTo>
                  <a:pt x="11379449" y="312081"/>
                  <a:pt x="11722776" y="0"/>
                  <a:pt x="12139031" y="0"/>
                </a:cubicBezTo>
                <a:cubicBezTo>
                  <a:pt x="12589124" y="0"/>
                  <a:pt x="12953998" y="364874"/>
                  <a:pt x="12953998" y="814968"/>
                </a:cubicBezTo>
                <a:close/>
              </a:path>
            </a:pathLst>
          </a:custGeom>
          <a:solidFill>
            <a:srgbClr val="509F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3"/>
          <p:cNvSpPr txBox="1"/>
          <p:nvPr/>
        </p:nvSpPr>
        <p:spPr>
          <a:xfrm>
            <a:off x="925108" y="626626"/>
            <a:ext cx="10265700" cy="2693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899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5288"/>
              <a:buFont typeface="Arial"/>
              <a:buNone/>
            </a:pPr>
            <a:r>
              <a:rPr b="1" i="0" lang="en-US" sz="528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Schizophrenia: Diagnosis, Assessment, Treatment, Management and Prevention in the United Kingdom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3"/>
          <p:cNvSpPr txBox="1"/>
          <p:nvPr/>
        </p:nvSpPr>
        <p:spPr>
          <a:xfrm>
            <a:off x="1548575" y="3832773"/>
            <a:ext cx="9018600" cy="1327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3100"/>
              <a:buFont typeface="Arial"/>
              <a:buNone/>
            </a:pPr>
            <a:r>
              <a:rPr b="1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Module</a:t>
            </a:r>
            <a:r>
              <a:rPr b="0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: Community Care and Management of Long-Term Condition (LCHS7003)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3"/>
          <p:cNvSpPr txBox="1"/>
          <p:nvPr/>
        </p:nvSpPr>
        <p:spPr>
          <a:xfrm>
            <a:off x="1593125" y="5428475"/>
            <a:ext cx="8929500" cy="1327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3100"/>
              <a:buFont typeface="Arial"/>
              <a:buNone/>
            </a:pPr>
            <a:r>
              <a:rPr b="1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Assessment:</a:t>
            </a:r>
            <a:r>
              <a:rPr b="0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Component 2 - Individual Presentation 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3"/>
          <p:cNvSpPr txBox="1"/>
          <p:nvPr/>
        </p:nvSpPr>
        <p:spPr>
          <a:xfrm>
            <a:off x="2068298" y="6636376"/>
            <a:ext cx="7809900" cy="606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800"/>
              <a:buFont typeface="Arial"/>
              <a:buNone/>
            </a:pPr>
            <a:r>
              <a:rPr b="1" i="0" lang="en-US" sz="2800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Arial"/>
                <a:ea typeface="Arial"/>
                <a:cs typeface="Arial"/>
                <a:sym typeface="Arial"/>
              </a:rPr>
              <a:t>Student Name:</a:t>
            </a:r>
            <a:r>
              <a:rPr b="1" i="0" lang="en-US" sz="2800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b="1" i="0" lang="en-US" sz="2800" u="none" cap="none" strike="noStrike">
                <a:solidFill>
                  <a:srgbClr val="0B68AB"/>
                </a:solidFill>
                <a:latin typeface="Calibri"/>
                <a:ea typeface="Calibri"/>
                <a:cs typeface="Calibri"/>
                <a:sym typeface="Calibri"/>
              </a:rPr>
              <a:t>SIKANDARBHAI RAMANI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3"/>
          <p:cNvSpPr txBox="1"/>
          <p:nvPr/>
        </p:nvSpPr>
        <p:spPr>
          <a:xfrm>
            <a:off x="2068310" y="7336775"/>
            <a:ext cx="6299700" cy="606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9"/>
              <a:buFont typeface="Open Sans"/>
              <a:buNone/>
            </a:pPr>
            <a:r>
              <a:rPr b="1" i="0" lang="en-US" sz="2799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Open Sans"/>
                <a:ea typeface="Open Sans"/>
                <a:cs typeface="Open Sans"/>
                <a:sym typeface="Open Sans"/>
              </a:rPr>
              <a:t>Student ID:</a:t>
            </a:r>
            <a:r>
              <a:rPr b="1" i="0" lang="en-US" sz="2799" u="none" cap="none" strike="noStrike">
                <a:solidFill>
                  <a:srgbClr val="0B68AB"/>
                </a:solidFill>
                <a:latin typeface="Open Sans"/>
                <a:ea typeface="Open Sans"/>
                <a:cs typeface="Open Sans"/>
                <a:sym typeface="Open Sans"/>
              </a:rPr>
              <a:t> 2541466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3"/>
          <p:cNvSpPr txBox="1"/>
          <p:nvPr/>
        </p:nvSpPr>
        <p:spPr>
          <a:xfrm>
            <a:off x="2134600" y="8037195"/>
            <a:ext cx="6299700" cy="606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9"/>
              <a:buFont typeface="Open Sans"/>
              <a:buNone/>
            </a:pPr>
            <a:r>
              <a:rPr b="1" i="0" lang="en-US" sz="2799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Open Sans"/>
                <a:ea typeface="Open Sans"/>
                <a:cs typeface="Open Sans"/>
                <a:sym typeface="Open Sans"/>
              </a:rPr>
              <a:t>Lecturer: </a:t>
            </a:r>
            <a:r>
              <a:rPr b="1" i="0" lang="en-US" sz="2799" u="none" cap="none" strike="noStrike">
                <a:solidFill>
                  <a:srgbClr val="0B68AB"/>
                </a:solidFill>
                <a:latin typeface="Open Sans"/>
                <a:ea typeface="Open Sans"/>
                <a:cs typeface="Open Sans"/>
                <a:sym typeface="Open Sans"/>
              </a:rPr>
              <a:t>MUHAMMAD KHAN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" name="Google Shape;99;p14"/>
          <p:cNvGrpSpPr/>
          <p:nvPr/>
        </p:nvGrpSpPr>
        <p:grpSpPr>
          <a:xfrm>
            <a:off x="-4087453" y="3118831"/>
            <a:ext cx="10020389" cy="4039790"/>
            <a:chOff x="0" y="-38100"/>
            <a:chExt cx="703200" cy="283500"/>
          </a:xfrm>
        </p:grpSpPr>
        <p:sp>
          <p:nvSpPr>
            <p:cNvPr id="100" name="Google Shape;100;p14"/>
            <p:cNvSpPr/>
            <p:nvPr/>
          </p:nvSpPr>
          <p:spPr>
            <a:xfrm>
              <a:off x="0" y="0"/>
              <a:ext cx="703103" cy="245268"/>
            </a:xfrm>
            <a:custGeom>
              <a:rect b="b" l="l" r="r" t="t"/>
              <a:pathLst>
                <a:path extrusionOk="0" h="245268" w="703103">
                  <a:moveTo>
                    <a:pt x="0" y="0"/>
                  </a:moveTo>
                  <a:lnTo>
                    <a:pt x="703103" y="0"/>
                  </a:lnTo>
                  <a:lnTo>
                    <a:pt x="703103" y="245268"/>
                  </a:lnTo>
                  <a:lnTo>
                    <a:pt x="0" y="245268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01" name="Google Shape;101;p14"/>
            <p:cNvSpPr txBox="1"/>
            <p:nvPr/>
          </p:nvSpPr>
          <p:spPr>
            <a:xfrm>
              <a:off x="0" y="-38100"/>
              <a:ext cx="703200" cy="283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2" name="Google Shape;102;p14"/>
          <p:cNvSpPr/>
          <p:nvPr/>
        </p:nvSpPr>
        <p:spPr>
          <a:xfrm>
            <a:off x="1668504" y="2382041"/>
            <a:ext cx="6055360" cy="6055360"/>
          </a:xfrm>
          <a:custGeom>
            <a:rect b="b" l="l" r="r" t="t"/>
            <a:pathLst>
              <a:path extrusionOk="0" h="812800" w="812800">
                <a:moveTo>
                  <a:pt x="406400" y="0"/>
                </a:moveTo>
                <a:lnTo>
                  <a:pt x="812800" y="406400"/>
                </a:lnTo>
                <a:lnTo>
                  <a:pt x="406400" y="812800"/>
                </a:lnTo>
                <a:lnTo>
                  <a:pt x="0" y="406400"/>
                </a:lnTo>
                <a:lnTo>
                  <a:pt x="40640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 cap="sq" cmpd="sng" w="95250">
            <a:solidFill>
              <a:srgbClr val="0577C8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03" name="Google Shape;103;p14"/>
          <p:cNvSpPr txBox="1"/>
          <p:nvPr/>
        </p:nvSpPr>
        <p:spPr>
          <a:xfrm>
            <a:off x="8153471" y="3642695"/>
            <a:ext cx="8359500" cy="379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Schizophrenia is a </a:t>
            </a:r>
            <a:r>
              <a:rPr b="1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chronic, severe mental disorder</a:t>
            </a: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affecting thought, perception, and behaviour (Jones,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It is characterised by psychosis, including hallucinations, delusions, and disorganised thinking (Smith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Typically emerges in late adolescence or early adulthood, significantly impacting daily functioning and quality of life (Brown, 2022).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8153471" y="1917221"/>
            <a:ext cx="6854400" cy="1219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898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650"/>
              <a:buFont typeface="Arial"/>
              <a:buNone/>
            </a:pPr>
            <a:r>
              <a:rPr b="1" i="0" lang="en-US" sz="465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Definition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" name="Google Shape;109;p15"/>
          <p:cNvGrpSpPr/>
          <p:nvPr/>
        </p:nvGrpSpPr>
        <p:grpSpPr>
          <a:xfrm>
            <a:off x="0" y="-111045"/>
            <a:ext cx="18288065" cy="9990465"/>
            <a:chOff x="0" y="-38100"/>
            <a:chExt cx="1283400" cy="701100"/>
          </a:xfrm>
        </p:grpSpPr>
        <p:sp>
          <p:nvSpPr>
            <p:cNvPr id="110" name="Google Shape;110;p15"/>
            <p:cNvSpPr/>
            <p:nvPr/>
          </p:nvSpPr>
          <p:spPr>
            <a:xfrm>
              <a:off x="0" y="0"/>
              <a:ext cx="1283393" cy="662987"/>
            </a:xfrm>
            <a:custGeom>
              <a:rect b="b" l="l" r="r" t="t"/>
              <a:pathLst>
                <a:path extrusionOk="0" h="66298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662987"/>
                  </a:lnTo>
                  <a:lnTo>
                    <a:pt x="0" y="66298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11" name="Google Shape;111;p15"/>
            <p:cNvSpPr txBox="1"/>
            <p:nvPr/>
          </p:nvSpPr>
          <p:spPr>
            <a:xfrm>
              <a:off x="0" y="-38100"/>
              <a:ext cx="1283400" cy="70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2" name="Google Shape;112;p15"/>
          <p:cNvSpPr/>
          <p:nvPr/>
        </p:nvSpPr>
        <p:spPr>
          <a:xfrm>
            <a:off x="10880193" y="1395095"/>
            <a:ext cx="7407807" cy="7520926"/>
          </a:xfrm>
          <a:custGeom>
            <a:rect b="b" l="l" r="r" t="t"/>
            <a:pathLst>
              <a:path extrusionOk="0" h="7520926" w="7407807">
                <a:moveTo>
                  <a:pt x="0" y="0"/>
                </a:moveTo>
                <a:lnTo>
                  <a:pt x="7407807" y="0"/>
                </a:lnTo>
                <a:lnTo>
                  <a:pt x="7407807" y="7520927"/>
                </a:lnTo>
                <a:lnTo>
                  <a:pt x="0" y="75209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1180" l="0" r="-2720" t="0"/>
            </a:stretch>
          </a:blipFill>
          <a:ln>
            <a:noFill/>
          </a:ln>
        </p:spPr>
      </p:sp>
      <p:sp>
        <p:nvSpPr>
          <p:cNvPr id="113" name="Google Shape;113;p15"/>
          <p:cNvSpPr txBox="1"/>
          <p:nvPr/>
        </p:nvSpPr>
        <p:spPr>
          <a:xfrm>
            <a:off x="179389" y="850588"/>
            <a:ext cx="102666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89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566"/>
              <a:buFont typeface="Arial"/>
              <a:buNone/>
            </a:pPr>
            <a:r>
              <a:rPr b="1" i="0" lang="en-US" sz="5566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Symptoms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15"/>
          <p:cNvSpPr txBox="1"/>
          <p:nvPr/>
        </p:nvSpPr>
        <p:spPr>
          <a:xfrm>
            <a:off x="179437" y="1618150"/>
            <a:ext cx="10266600" cy="852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Hallucinations,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Delusions,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Disorganised thinking/speech,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Passivity/control experiences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Avolition – reduced motivation and difficulty initiating activities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Anhedonia – reduced ability to experience pleasure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Alogia – reduced amount of speech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Blunted/flat affect – reduced facial expression,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withdrawal/asociality – avoiding friends and social activities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poor self-care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Poor attention, concentration, memory,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sleep changes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Anxiety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Fear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Distress            (NHS 2025/2026)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16"/>
          <p:cNvGrpSpPr/>
          <p:nvPr/>
        </p:nvGrpSpPr>
        <p:grpSpPr>
          <a:xfrm>
            <a:off x="0" y="485786"/>
            <a:ext cx="4988820" cy="2013483"/>
            <a:chOff x="0" y="-38100"/>
            <a:chExt cx="350100" cy="141300"/>
          </a:xfrm>
        </p:grpSpPr>
        <p:sp>
          <p:nvSpPr>
            <p:cNvPr id="120" name="Google Shape;120;p16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21" name="Google Shape;121;p16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2" name="Google Shape;122;p16"/>
          <p:cNvGrpSpPr/>
          <p:nvPr/>
        </p:nvGrpSpPr>
        <p:grpSpPr>
          <a:xfrm rot="-2700000">
            <a:off x="-411247" y="1940399"/>
            <a:ext cx="5750008" cy="5750008"/>
            <a:chOff x="0" y="0"/>
            <a:chExt cx="812800" cy="812800"/>
          </a:xfrm>
        </p:grpSpPr>
        <p:sp>
          <p:nvSpPr>
            <p:cNvPr id="123" name="Google Shape;123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24" name="Google Shape;124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5" name="Google Shape;125;p16"/>
          <p:cNvGrpSpPr/>
          <p:nvPr/>
        </p:nvGrpSpPr>
        <p:grpSpPr>
          <a:xfrm rot="2700000">
            <a:off x="3911848" y="4610999"/>
            <a:ext cx="5748398" cy="5748398"/>
            <a:chOff x="0" y="0"/>
            <a:chExt cx="812800" cy="812800"/>
          </a:xfrm>
        </p:grpSpPr>
        <p:sp>
          <p:nvSpPr>
            <p:cNvPr id="126" name="Google Shape;126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27" name="Google Shape;127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8" name="Google Shape;128;p16"/>
          <p:cNvGrpSpPr/>
          <p:nvPr/>
        </p:nvGrpSpPr>
        <p:grpSpPr>
          <a:xfrm rot="-2700000">
            <a:off x="8155837" y="2008501"/>
            <a:ext cx="5873001" cy="5873001"/>
            <a:chOff x="0" y="0"/>
            <a:chExt cx="812800" cy="812800"/>
          </a:xfrm>
        </p:grpSpPr>
        <p:sp>
          <p:nvSpPr>
            <p:cNvPr id="129" name="Google Shape;129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30" name="Google Shape;130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31" name="Google Shape;131;p16"/>
          <p:cNvGrpSpPr/>
          <p:nvPr/>
        </p:nvGrpSpPr>
        <p:grpSpPr>
          <a:xfrm rot="-2700000">
            <a:off x="12586986" y="4599285"/>
            <a:ext cx="5936797" cy="5936797"/>
            <a:chOff x="0" y="0"/>
            <a:chExt cx="812800" cy="812800"/>
          </a:xfrm>
        </p:grpSpPr>
        <p:sp>
          <p:nvSpPr>
            <p:cNvPr id="132" name="Google Shape;132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33" name="Google Shape;133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4" name="Google Shape;134;p16"/>
          <p:cNvSpPr/>
          <p:nvPr/>
        </p:nvSpPr>
        <p:spPr>
          <a:xfrm>
            <a:off x="13465325" y="545050"/>
            <a:ext cx="2355022" cy="2268293"/>
          </a:xfrm>
          <a:custGeom>
            <a:rect b="b" l="l" r="r" t="t"/>
            <a:pathLst>
              <a:path extrusionOk="0" h="2268293" w="2668580">
                <a:moveTo>
                  <a:pt x="0" y="0"/>
                </a:moveTo>
                <a:lnTo>
                  <a:pt x="2668581" y="0"/>
                </a:lnTo>
                <a:lnTo>
                  <a:pt x="2668581" y="2268293"/>
                </a:lnTo>
                <a:lnTo>
                  <a:pt x="0" y="226829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35" name="Google Shape;135;p16"/>
          <p:cNvSpPr txBox="1"/>
          <p:nvPr/>
        </p:nvSpPr>
        <p:spPr>
          <a:xfrm>
            <a:off x="485888" y="3622450"/>
            <a:ext cx="3955800" cy="23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Genetic Predisposition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Family history and inherited genetic variants significantly increase the risk of developing schizophrenia (Lee et al., 2023).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Twin studies show heritability estimates of up to 80% (Lee et al., 2023).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16"/>
          <p:cNvSpPr txBox="1"/>
          <p:nvPr/>
        </p:nvSpPr>
        <p:spPr>
          <a:xfrm>
            <a:off x="5224800" y="611348"/>
            <a:ext cx="7838400" cy="213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994"/>
              <a:buFont typeface="Arial"/>
              <a:buNone/>
            </a:pPr>
            <a:r>
              <a:rPr b="1" i="0" lang="en-US" sz="6995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Causes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16"/>
          <p:cNvSpPr txBox="1"/>
          <p:nvPr/>
        </p:nvSpPr>
        <p:spPr>
          <a:xfrm>
            <a:off x="9102375" y="3473350"/>
            <a:ext cx="4076100" cy="268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3.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Neurodevelopmental Abnormalities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Abnormal brain development during fetal and early life stages is implicated in schizophrenia onset (Patel, 2022).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Structural changes in the </a:t>
            </a:r>
            <a:r>
              <a:rPr b="1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prefrontal cortex and hippocampus are commonly observed</a:t>
            </a: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(Patel, 2022).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16"/>
          <p:cNvSpPr txBox="1"/>
          <p:nvPr/>
        </p:nvSpPr>
        <p:spPr>
          <a:xfrm>
            <a:off x="4807844" y="6028723"/>
            <a:ext cx="4007700" cy="268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Environmental Factors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Prenatal stress, maternal infections, and adolescent cannabis use are key environmental risk factors (Miller, 2024).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Urban upbringing and social adversity further elevate risk (Miller, 2024).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16"/>
          <p:cNvSpPr txBox="1"/>
          <p:nvPr/>
        </p:nvSpPr>
        <p:spPr>
          <a:xfrm>
            <a:off x="13465313" y="6225638"/>
            <a:ext cx="4180200" cy="268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4.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Neurochemical Imbalances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Dopamine dysregulation, particularly hyperactivity in mesolimbic pathways, underlies positive symptoms (Nguyen et al., 2025).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Glutamate and serotonin system disruptions also contribute to the disorder (Nguyen et al., 2025).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7"/>
          <p:cNvGrpSpPr/>
          <p:nvPr/>
        </p:nvGrpSpPr>
        <p:grpSpPr>
          <a:xfrm>
            <a:off x="0" y="-542914"/>
            <a:ext cx="18288065" cy="10829886"/>
            <a:chOff x="0" y="-38100"/>
            <a:chExt cx="1283400" cy="760008"/>
          </a:xfrm>
        </p:grpSpPr>
        <p:sp>
          <p:nvSpPr>
            <p:cNvPr id="145" name="Google Shape;145;p17"/>
            <p:cNvSpPr/>
            <p:nvPr/>
          </p:nvSpPr>
          <p:spPr>
            <a:xfrm>
              <a:off x="0" y="0"/>
              <a:ext cx="1283393" cy="721908"/>
            </a:xfrm>
            <a:custGeom>
              <a:rect b="b" l="l" r="r" t="t"/>
              <a:pathLst>
                <a:path extrusionOk="0" h="721908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721908"/>
                  </a:lnTo>
                  <a:lnTo>
                    <a:pt x="0" y="721908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46" name="Google Shape;146;p17"/>
            <p:cNvSpPr txBox="1"/>
            <p:nvPr/>
          </p:nvSpPr>
          <p:spPr>
            <a:xfrm>
              <a:off x="0" y="-38100"/>
              <a:ext cx="1283400" cy="759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7" name="Google Shape;147;p17"/>
          <p:cNvSpPr/>
          <p:nvPr/>
        </p:nvSpPr>
        <p:spPr>
          <a:xfrm>
            <a:off x="696911" y="2846817"/>
            <a:ext cx="8447089" cy="6039668"/>
          </a:xfrm>
          <a:custGeom>
            <a:rect b="b" l="l" r="r" t="t"/>
            <a:pathLst>
              <a:path extrusionOk="0" h="6039668" w="8447089">
                <a:moveTo>
                  <a:pt x="0" y="0"/>
                </a:moveTo>
                <a:lnTo>
                  <a:pt x="8447089" y="0"/>
                </a:lnTo>
                <a:lnTo>
                  <a:pt x="8447089" y="6039668"/>
                </a:lnTo>
                <a:lnTo>
                  <a:pt x="0" y="60396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48" name="Google Shape;148;p17"/>
          <p:cNvSpPr/>
          <p:nvPr/>
        </p:nvSpPr>
        <p:spPr>
          <a:xfrm>
            <a:off x="9304920" y="2846817"/>
            <a:ext cx="8447089" cy="6039668"/>
          </a:xfrm>
          <a:custGeom>
            <a:rect b="b" l="l" r="r" t="t"/>
            <a:pathLst>
              <a:path extrusionOk="0" h="6039668" w="8447089">
                <a:moveTo>
                  <a:pt x="0" y="0"/>
                </a:moveTo>
                <a:lnTo>
                  <a:pt x="8447089" y="0"/>
                </a:lnTo>
                <a:lnTo>
                  <a:pt x="8447089" y="6039668"/>
                </a:lnTo>
                <a:lnTo>
                  <a:pt x="0" y="60396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49" name="Google Shape;149;p17"/>
          <p:cNvSpPr txBox="1"/>
          <p:nvPr/>
        </p:nvSpPr>
        <p:spPr>
          <a:xfrm>
            <a:off x="1028700" y="3205128"/>
            <a:ext cx="8447100" cy="20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In the UK, approximately </a:t>
            </a:r>
            <a:r>
              <a:rPr b="1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1 in 100 adults </a:t>
            </a: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are diagnosed with schizophrenia, reflecting a significant public health concern (Office for National Statistics,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17"/>
          <p:cNvSpPr txBox="1"/>
          <p:nvPr/>
        </p:nvSpPr>
        <p:spPr>
          <a:xfrm>
            <a:off x="3304122" y="1216170"/>
            <a:ext cx="11796600" cy="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6"/>
              <a:buFont typeface="Arial"/>
              <a:buNone/>
            </a:pPr>
            <a:r>
              <a:rPr b="1" i="0" lang="en-US" sz="5006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Prevalence in the UK and Worldwide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17"/>
          <p:cNvSpPr txBox="1"/>
          <p:nvPr/>
        </p:nvSpPr>
        <p:spPr>
          <a:xfrm>
            <a:off x="9797629" y="3281589"/>
            <a:ext cx="7461600" cy="17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Globally, an estimated </a:t>
            </a:r>
            <a:r>
              <a:rPr b="1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20 million people </a:t>
            </a: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are affected by schizophrenia, making it one of the leading causes of disability worldwide (WHO,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2" name="Google Shape;152;p17"/>
          <p:cNvSpPr txBox="1"/>
          <p:nvPr/>
        </p:nvSpPr>
        <p:spPr>
          <a:xfrm>
            <a:off x="1028700" y="5307750"/>
            <a:ext cx="8115300" cy="20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Higher incidence rates are observed in urban areas and among some ethnic minority groups in the UK, highlighting health inequalities in diagnosis and care (Khan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7" name="Google Shape;157;p18"/>
          <p:cNvGrpSpPr/>
          <p:nvPr/>
        </p:nvGrpSpPr>
        <p:grpSpPr>
          <a:xfrm>
            <a:off x="0" y="485786"/>
            <a:ext cx="4988820" cy="2013483"/>
            <a:chOff x="0" y="-38100"/>
            <a:chExt cx="350100" cy="141300"/>
          </a:xfrm>
        </p:grpSpPr>
        <p:sp>
          <p:nvSpPr>
            <p:cNvPr id="158" name="Google Shape;158;p18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59" name="Google Shape;159;p18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0" name="Google Shape;160;p18"/>
          <p:cNvSpPr/>
          <p:nvPr/>
        </p:nvSpPr>
        <p:spPr>
          <a:xfrm>
            <a:off x="1385451" y="3440075"/>
            <a:ext cx="15473153" cy="6198750"/>
          </a:xfrm>
          <a:custGeom>
            <a:rect b="b" l="l" r="r" t="t"/>
            <a:pathLst>
              <a:path extrusionOk="0" h="4160235" w="14597314">
                <a:moveTo>
                  <a:pt x="0" y="0"/>
                </a:moveTo>
                <a:lnTo>
                  <a:pt x="14597314" y="0"/>
                </a:lnTo>
                <a:lnTo>
                  <a:pt x="14597314" y="4160234"/>
                </a:lnTo>
                <a:lnTo>
                  <a:pt x="0" y="416023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61" name="Google Shape;161;p18"/>
          <p:cNvSpPr txBox="1"/>
          <p:nvPr/>
        </p:nvSpPr>
        <p:spPr>
          <a:xfrm>
            <a:off x="2427987" y="3892068"/>
            <a:ext cx="13388100" cy="4935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420180" lvl="0" marL="457200" marR="0" rtl="0" algn="l">
              <a:lnSpc>
                <a:spcPct val="117998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17"/>
              <a:buFont typeface="Arial"/>
              <a:buChar char="●"/>
            </a:pP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Annual cost to the UK economy is </a:t>
            </a:r>
            <a:r>
              <a:rPr b="1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estimated at £11.8 billion</a:t>
            </a: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, encompassing NHS care expenditure and significant lost productivity across the workforce (NHS, 2025).</a:t>
            </a:r>
            <a:endParaRPr b="0" i="0" sz="3017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0180" lvl="0" marL="457200" marR="0" rtl="0" algn="l">
              <a:lnSpc>
                <a:spcPct val="117998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17"/>
              <a:buFont typeface="Arial"/>
              <a:buChar char="●"/>
            </a:pP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 earlier UK cost-of-illness study estimated that an annual cohort of newly diagnosed patients generated </a:t>
            </a:r>
            <a:r>
              <a:rPr b="1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approximately £862 million</a:t>
            </a: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in discounted societal costs over the first five years after diagnosis.</a:t>
            </a:r>
            <a:endParaRPr b="0" i="0" sz="3017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0180" lvl="0" marL="457200" marR="0" rtl="0" algn="l">
              <a:lnSpc>
                <a:spcPct val="117998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17"/>
              <a:buFont typeface="Arial"/>
              <a:buChar char="●"/>
            </a:pP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estimated average was approximately £115,000 per patient over five years, or about £23,000 per patient per year at the study's price levels. ( Guest JF, 1999).</a:t>
            </a:r>
            <a:endParaRPr b="0" i="0" sz="3017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18"/>
          <p:cNvSpPr txBox="1"/>
          <p:nvPr/>
        </p:nvSpPr>
        <p:spPr>
          <a:xfrm>
            <a:off x="5742214" y="1382454"/>
            <a:ext cx="10266600" cy="86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0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429"/>
              <a:buFont typeface="Arial"/>
              <a:buNone/>
            </a:pPr>
            <a:r>
              <a:rPr b="1" i="0" lang="en-US" sz="6429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Economic Burden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63" name="Google Shape;163;p18"/>
          <p:cNvGrpSpPr/>
          <p:nvPr/>
        </p:nvGrpSpPr>
        <p:grpSpPr>
          <a:xfrm>
            <a:off x="13257588" y="485786"/>
            <a:ext cx="4988820" cy="2013483"/>
            <a:chOff x="0" y="-38100"/>
            <a:chExt cx="350100" cy="141300"/>
          </a:xfrm>
        </p:grpSpPr>
        <p:sp>
          <p:nvSpPr>
            <p:cNvPr id="164" name="Google Shape;164;p18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65" name="Google Shape;165;p18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0" name="Google Shape;170;p19"/>
          <p:cNvGrpSpPr/>
          <p:nvPr/>
        </p:nvGrpSpPr>
        <p:grpSpPr>
          <a:xfrm>
            <a:off x="0" y="485786"/>
            <a:ext cx="9582111" cy="9802369"/>
            <a:chOff x="0" y="-38100"/>
            <a:chExt cx="672443" cy="687900"/>
          </a:xfrm>
        </p:grpSpPr>
        <p:sp>
          <p:nvSpPr>
            <p:cNvPr id="171" name="Google Shape;171;p19"/>
            <p:cNvSpPr/>
            <p:nvPr/>
          </p:nvSpPr>
          <p:spPr>
            <a:xfrm>
              <a:off x="0" y="0"/>
              <a:ext cx="672443" cy="649718"/>
            </a:xfrm>
            <a:custGeom>
              <a:rect b="b" l="l" r="r" t="t"/>
              <a:pathLst>
                <a:path extrusionOk="0" h="649718" w="672443">
                  <a:moveTo>
                    <a:pt x="0" y="0"/>
                  </a:moveTo>
                  <a:lnTo>
                    <a:pt x="672443" y="0"/>
                  </a:lnTo>
                  <a:lnTo>
                    <a:pt x="672443" y="649718"/>
                  </a:lnTo>
                  <a:lnTo>
                    <a:pt x="0" y="649718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72" name="Google Shape;172;p19"/>
            <p:cNvSpPr txBox="1"/>
            <p:nvPr/>
          </p:nvSpPr>
          <p:spPr>
            <a:xfrm>
              <a:off x="0" y="-38100"/>
              <a:ext cx="672300" cy="68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3" name="Google Shape;173;p19"/>
          <p:cNvSpPr/>
          <p:nvPr/>
        </p:nvSpPr>
        <p:spPr>
          <a:xfrm>
            <a:off x="8326006" y="2252516"/>
            <a:ext cx="9961994" cy="6810667"/>
          </a:xfrm>
          <a:custGeom>
            <a:rect b="b" l="l" r="r" t="t"/>
            <a:pathLst>
              <a:path extrusionOk="0" h="6810667" w="9961994">
                <a:moveTo>
                  <a:pt x="0" y="0"/>
                </a:moveTo>
                <a:lnTo>
                  <a:pt x="9961994" y="0"/>
                </a:lnTo>
                <a:lnTo>
                  <a:pt x="9961994" y="6810668"/>
                </a:lnTo>
                <a:lnTo>
                  <a:pt x="0" y="68106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21949" l="-42069" r="-45950" t="-32579"/>
            </a:stretch>
          </a:blipFill>
          <a:ln>
            <a:noFill/>
          </a:ln>
        </p:spPr>
      </p:sp>
      <p:sp>
        <p:nvSpPr>
          <p:cNvPr id="174" name="Google Shape;174;p19"/>
          <p:cNvSpPr txBox="1"/>
          <p:nvPr/>
        </p:nvSpPr>
        <p:spPr>
          <a:xfrm>
            <a:off x="0" y="117086"/>
            <a:ext cx="18288000" cy="1395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949"/>
              <a:buFont typeface="Arial"/>
              <a:buNone/>
            </a:pPr>
            <a:r>
              <a:rPr b="1" i="0" lang="en-US" sz="3949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Social Burden and Family Impact of Schizophrenia: Biopsychosocial Model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949"/>
              <a:buFont typeface="Arial"/>
              <a:buNone/>
            </a:pPr>
            <a:r>
              <a:t/>
            </a:r>
            <a:endParaRPr b="1" i="0" sz="3949" u="none" cap="none" strike="noStrike">
              <a:solidFill>
                <a:srgbClr val="0B68A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19"/>
          <p:cNvSpPr txBox="1"/>
          <p:nvPr/>
        </p:nvSpPr>
        <p:spPr>
          <a:xfrm>
            <a:off x="0" y="1300806"/>
            <a:ext cx="8325900" cy="915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Biological Impact</a:t>
            </a:r>
            <a:r>
              <a:rPr b="1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Schizophrenia causes neurological changes affecting brain structure and neurotransmitter function which influence physical health and cognitive abilities (Morgan et al., 2024).</a:t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Psychological Impact</a:t>
            </a:r>
            <a:r>
              <a:rPr b="1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People with schizophrenia experience high rates of depression, anxiety, low self-esteem and emotional distress related to symptom management (Davies et al., 2023).</a:t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Social Impact</a:t>
            </a:r>
            <a:r>
              <a:rPr b="1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Schizophrenia significantly affects employment opportunities, housing stability, social relationships and family dynamics while caregivers face emotional and financial burden (Thompson et al., 2025).</a:t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Stigma and Discrimination: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Social stigma leads to isolation, discrimination in healthcare and employment, and reduced quality of life (Wilson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t/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0" name="Google Shape;180;p20"/>
          <p:cNvGrpSpPr/>
          <p:nvPr/>
        </p:nvGrpSpPr>
        <p:grpSpPr>
          <a:xfrm>
            <a:off x="1755762" y="3999277"/>
            <a:ext cx="1134831" cy="1134831"/>
            <a:chOff x="0" y="0"/>
            <a:chExt cx="812800" cy="812800"/>
          </a:xfrm>
        </p:grpSpPr>
        <p:sp>
          <p:nvSpPr>
            <p:cNvPr id="181" name="Google Shape;181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82" name="Google Shape;182;p2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3" name="Google Shape;183;p20"/>
          <p:cNvGrpSpPr/>
          <p:nvPr/>
        </p:nvGrpSpPr>
        <p:grpSpPr>
          <a:xfrm>
            <a:off x="1755762" y="5800853"/>
            <a:ext cx="1134831" cy="1134831"/>
            <a:chOff x="0" y="0"/>
            <a:chExt cx="812800" cy="812800"/>
          </a:xfrm>
        </p:grpSpPr>
        <p:sp>
          <p:nvSpPr>
            <p:cNvPr id="184" name="Google Shape;184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85" name="Google Shape;185;p2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6" name="Google Shape;186;p20"/>
          <p:cNvGrpSpPr/>
          <p:nvPr/>
        </p:nvGrpSpPr>
        <p:grpSpPr>
          <a:xfrm>
            <a:off x="1755762" y="7616794"/>
            <a:ext cx="1134831" cy="1134831"/>
            <a:chOff x="0" y="0"/>
            <a:chExt cx="812800" cy="812800"/>
          </a:xfrm>
        </p:grpSpPr>
        <p:sp>
          <p:nvSpPr>
            <p:cNvPr id="187" name="Google Shape;187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88" name="Google Shape;188;p2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20"/>
          <p:cNvSpPr/>
          <p:nvPr/>
        </p:nvSpPr>
        <p:spPr>
          <a:xfrm>
            <a:off x="12885935" y="0"/>
            <a:ext cx="3229140" cy="3329011"/>
          </a:xfrm>
          <a:custGeom>
            <a:rect b="b" l="l" r="r" t="t"/>
            <a:pathLst>
              <a:path extrusionOk="0" h="3329011" w="3229140">
                <a:moveTo>
                  <a:pt x="0" y="0"/>
                </a:moveTo>
                <a:lnTo>
                  <a:pt x="3229140" y="0"/>
                </a:lnTo>
                <a:lnTo>
                  <a:pt x="3229140" y="3329011"/>
                </a:lnTo>
                <a:lnTo>
                  <a:pt x="0" y="332901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90" name="Google Shape;190;p20"/>
          <p:cNvSpPr txBox="1"/>
          <p:nvPr/>
        </p:nvSpPr>
        <p:spPr>
          <a:xfrm>
            <a:off x="3600275" y="5819924"/>
            <a:ext cx="11437200" cy="1201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Comprehensive psychiatric evaluation including detailed 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history, mental state examination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, and collateral information from family (Roberts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Physical examination and investigations — including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bloods, neuroimaging, and EEG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— conducted to exclude organic causes (Taylor et al.,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20"/>
          <p:cNvSpPr txBox="1"/>
          <p:nvPr/>
        </p:nvSpPr>
        <p:spPr>
          <a:xfrm>
            <a:off x="5501812" y="1053982"/>
            <a:ext cx="7838400" cy="168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2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444"/>
              <a:buFont typeface="Arial"/>
              <a:buNone/>
            </a:pPr>
            <a:r>
              <a:rPr b="1" i="0" lang="en-US" sz="6445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Diagnosis and Initial Assessment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20"/>
          <p:cNvSpPr txBox="1"/>
          <p:nvPr/>
        </p:nvSpPr>
        <p:spPr>
          <a:xfrm>
            <a:off x="3600275" y="7740597"/>
            <a:ext cx="11611800" cy="90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Standardised assessment tools including the 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Positive and Negative Syndrome Scale (PANSS)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and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Brief Psychiatric Rating Scale (BPRS)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used for systematic symptom quantification (Nguyen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20"/>
          <p:cNvSpPr txBox="1"/>
          <p:nvPr/>
        </p:nvSpPr>
        <p:spPr>
          <a:xfrm>
            <a:off x="3556926" y="3827806"/>
            <a:ext cx="11728200" cy="149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DSM-5 criteria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require delusions, hallucinations, or disorganised speech as at least one of two core symptoms, with significant functional impairment (American Psychiatric Association, 2022).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ICD-11 classification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aligns closely with DSM-5, emphasising symptom duration and exclusion of mood and substance-related disorders (Roberts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4" name="Google Shape;194;p20"/>
          <p:cNvSpPr/>
          <p:nvPr/>
        </p:nvSpPr>
        <p:spPr>
          <a:xfrm>
            <a:off x="1755762" y="0"/>
            <a:ext cx="3229140" cy="3329011"/>
          </a:xfrm>
          <a:custGeom>
            <a:rect b="b" l="l" r="r" t="t"/>
            <a:pathLst>
              <a:path extrusionOk="0" h="3329011" w="3229140">
                <a:moveTo>
                  <a:pt x="0" y="0"/>
                </a:moveTo>
                <a:lnTo>
                  <a:pt x="3229141" y="0"/>
                </a:lnTo>
                <a:lnTo>
                  <a:pt x="3229141" y="3329011"/>
                </a:lnTo>
                <a:lnTo>
                  <a:pt x="0" y="332901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9" name="Google Shape;199;p21"/>
          <p:cNvGrpSpPr/>
          <p:nvPr/>
        </p:nvGrpSpPr>
        <p:grpSpPr>
          <a:xfrm>
            <a:off x="0" y="485786"/>
            <a:ext cx="18288065" cy="2013483"/>
            <a:chOff x="0" y="-38100"/>
            <a:chExt cx="1283400" cy="141300"/>
          </a:xfrm>
        </p:grpSpPr>
        <p:sp>
          <p:nvSpPr>
            <p:cNvPr id="200" name="Google Shape;200;p21"/>
            <p:cNvSpPr/>
            <p:nvPr/>
          </p:nvSpPr>
          <p:spPr>
            <a:xfrm>
              <a:off x="0" y="0"/>
              <a:ext cx="1283393" cy="103127"/>
            </a:xfrm>
            <a:custGeom>
              <a:rect b="b" l="l" r="r" t="t"/>
              <a:pathLst>
                <a:path extrusionOk="0" h="10312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01" name="Google Shape;201;p21"/>
            <p:cNvSpPr txBox="1"/>
            <p:nvPr/>
          </p:nvSpPr>
          <p:spPr>
            <a:xfrm>
              <a:off x="0" y="-38100"/>
              <a:ext cx="12834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2" name="Google Shape;202;p21"/>
          <p:cNvGrpSpPr/>
          <p:nvPr/>
        </p:nvGrpSpPr>
        <p:grpSpPr>
          <a:xfrm rot="-2218910">
            <a:off x="-375942" y="2855817"/>
            <a:ext cx="6798175" cy="6798175"/>
            <a:chOff x="0" y="0"/>
            <a:chExt cx="812800" cy="812800"/>
          </a:xfrm>
        </p:grpSpPr>
        <p:sp>
          <p:nvSpPr>
            <p:cNvPr id="203" name="Google Shape;203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04" name="Google Shape;204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5" name="Google Shape;205;p21"/>
          <p:cNvGrpSpPr/>
          <p:nvPr/>
        </p:nvGrpSpPr>
        <p:grpSpPr>
          <a:xfrm>
            <a:off x="9444271" y="6826809"/>
            <a:ext cx="1134831" cy="1134831"/>
            <a:chOff x="0" y="0"/>
            <a:chExt cx="812800" cy="812800"/>
          </a:xfrm>
        </p:grpSpPr>
        <p:sp>
          <p:nvSpPr>
            <p:cNvPr id="206" name="Google Shape;206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07" name="Google Shape;207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8" name="Google Shape;208;p21"/>
          <p:cNvSpPr/>
          <p:nvPr/>
        </p:nvSpPr>
        <p:spPr>
          <a:xfrm rot="1413338">
            <a:off x="722671" y="3959112"/>
            <a:ext cx="4598730" cy="4598730"/>
          </a:xfrm>
          <a:custGeom>
            <a:rect b="b" l="l" r="r" t="t"/>
            <a:pathLst>
              <a:path extrusionOk="0" h="4594582" w="4594582">
                <a:moveTo>
                  <a:pt x="0" y="0"/>
                </a:moveTo>
                <a:lnTo>
                  <a:pt x="4594583" y="0"/>
                </a:lnTo>
                <a:lnTo>
                  <a:pt x="4594583" y="4594582"/>
                </a:lnTo>
                <a:lnTo>
                  <a:pt x="0" y="459458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5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9" name="Google Shape;209;p21"/>
          <p:cNvSpPr txBox="1"/>
          <p:nvPr/>
        </p:nvSpPr>
        <p:spPr>
          <a:xfrm>
            <a:off x="1175129" y="4169213"/>
            <a:ext cx="3668400" cy="3982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1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Antipsychotic medication</a:t>
            </a:r>
            <a:r>
              <a:rPr b="0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is recommended as first-line pharmacological treatment for schizophrenia, with choice tailored to individual patient profile (NICE,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p21"/>
          <p:cNvSpPr txBox="1"/>
          <p:nvPr/>
        </p:nvSpPr>
        <p:spPr>
          <a:xfrm>
            <a:off x="5224837" y="1056337"/>
            <a:ext cx="7838400" cy="1441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899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2"/>
              <a:buFont typeface="Arial"/>
              <a:buNone/>
            </a:pPr>
            <a:r>
              <a:rPr b="1" i="0" lang="en-US" sz="5492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NICE UK Management Guidelines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1" name="Google Shape;211;p21"/>
          <p:cNvGrpSpPr/>
          <p:nvPr/>
        </p:nvGrpSpPr>
        <p:grpSpPr>
          <a:xfrm rot="-2218910">
            <a:off x="5744949" y="2855817"/>
            <a:ext cx="6798175" cy="6798175"/>
            <a:chOff x="0" y="0"/>
            <a:chExt cx="812800" cy="812800"/>
          </a:xfrm>
        </p:grpSpPr>
        <p:sp>
          <p:nvSpPr>
            <p:cNvPr id="212" name="Google Shape;212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13" name="Google Shape;213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4" name="Google Shape;214;p21"/>
          <p:cNvSpPr/>
          <p:nvPr/>
        </p:nvSpPr>
        <p:spPr>
          <a:xfrm rot="1413338">
            <a:off x="6843563" y="3959112"/>
            <a:ext cx="4598730" cy="4598730"/>
          </a:xfrm>
          <a:custGeom>
            <a:rect b="b" l="l" r="r" t="t"/>
            <a:pathLst>
              <a:path extrusionOk="0" h="4594582" w="4594582">
                <a:moveTo>
                  <a:pt x="0" y="0"/>
                </a:moveTo>
                <a:lnTo>
                  <a:pt x="4594582" y="0"/>
                </a:lnTo>
                <a:lnTo>
                  <a:pt x="4594582" y="4594582"/>
                </a:lnTo>
                <a:lnTo>
                  <a:pt x="0" y="459458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5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5" name="Google Shape;215;p21"/>
          <p:cNvSpPr txBox="1"/>
          <p:nvPr/>
        </p:nvSpPr>
        <p:spPr>
          <a:xfrm>
            <a:off x="7235563" y="4169224"/>
            <a:ext cx="3742200" cy="3982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1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Physical Health Monitoring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0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Routine monitoring of physical health is mandated, including metabolic screening and cardiovascular risk assessment for all patients (NICE,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6" name="Google Shape;216;p21"/>
          <p:cNvGrpSpPr/>
          <p:nvPr/>
        </p:nvGrpSpPr>
        <p:grpSpPr>
          <a:xfrm rot="-2218910">
            <a:off x="11791166" y="2855817"/>
            <a:ext cx="6798175" cy="6798175"/>
            <a:chOff x="0" y="0"/>
            <a:chExt cx="812800" cy="812800"/>
          </a:xfrm>
        </p:grpSpPr>
        <p:sp>
          <p:nvSpPr>
            <p:cNvPr id="217" name="Google Shape;217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18" name="Google Shape;218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9" name="Google Shape;219;p21"/>
          <p:cNvSpPr/>
          <p:nvPr/>
        </p:nvSpPr>
        <p:spPr>
          <a:xfrm rot="1413338">
            <a:off x="12889780" y="3959112"/>
            <a:ext cx="4598730" cy="4598730"/>
          </a:xfrm>
          <a:custGeom>
            <a:rect b="b" l="l" r="r" t="t"/>
            <a:pathLst>
              <a:path extrusionOk="0" h="4594582" w="4594582">
                <a:moveTo>
                  <a:pt x="0" y="0"/>
                </a:moveTo>
                <a:lnTo>
                  <a:pt x="4594582" y="0"/>
                </a:lnTo>
                <a:lnTo>
                  <a:pt x="4594582" y="4594582"/>
                </a:lnTo>
                <a:lnTo>
                  <a:pt x="0" y="459458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5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20" name="Google Shape;220;p21"/>
          <p:cNvSpPr txBox="1"/>
          <p:nvPr/>
        </p:nvSpPr>
        <p:spPr>
          <a:xfrm>
            <a:off x="13444478" y="4169217"/>
            <a:ext cx="3491400" cy="4425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1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Psychological Therapies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0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Cognitive behavioural therapy (CBT) and family interventions are advised alongside medication to address symptoms and support recovery (NICE,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" name="Google Shape;225;p22"/>
          <p:cNvGrpSpPr/>
          <p:nvPr/>
        </p:nvGrpSpPr>
        <p:grpSpPr>
          <a:xfrm>
            <a:off x="831472" y="38592"/>
            <a:ext cx="6604736" cy="3407127"/>
            <a:chOff x="0" y="-38100"/>
            <a:chExt cx="463500" cy="239100"/>
          </a:xfrm>
        </p:grpSpPr>
        <p:sp>
          <p:nvSpPr>
            <p:cNvPr id="226" name="Google Shape;226;p22"/>
            <p:cNvSpPr/>
            <p:nvPr/>
          </p:nvSpPr>
          <p:spPr>
            <a:xfrm>
              <a:off x="0" y="0"/>
              <a:ext cx="463411" cy="200934"/>
            </a:xfrm>
            <a:custGeom>
              <a:rect b="b" l="l" r="r" t="t"/>
              <a:pathLst>
                <a:path extrusionOk="0" h="200934" w="463411">
                  <a:moveTo>
                    <a:pt x="0" y="0"/>
                  </a:moveTo>
                  <a:lnTo>
                    <a:pt x="463411" y="0"/>
                  </a:lnTo>
                  <a:lnTo>
                    <a:pt x="463411" y="200934"/>
                  </a:lnTo>
                  <a:lnTo>
                    <a:pt x="0" y="200934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27" name="Google Shape;227;p22"/>
            <p:cNvSpPr txBox="1"/>
            <p:nvPr/>
          </p:nvSpPr>
          <p:spPr>
            <a:xfrm>
              <a:off x="0" y="-38100"/>
              <a:ext cx="463500" cy="239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28" name="Google Shape;228;p22"/>
          <p:cNvGrpSpPr/>
          <p:nvPr/>
        </p:nvGrpSpPr>
        <p:grpSpPr>
          <a:xfrm>
            <a:off x="1392167" y="4758145"/>
            <a:ext cx="5482344" cy="2427358"/>
            <a:chOff x="0" y="-28575"/>
            <a:chExt cx="1443900" cy="639300"/>
          </a:xfrm>
        </p:grpSpPr>
        <p:sp>
          <p:nvSpPr>
            <p:cNvPr id="229" name="Google Shape;229;p22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0" name="Google Shape;230;p22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1" name="Google Shape;231;p22"/>
          <p:cNvGrpSpPr/>
          <p:nvPr/>
        </p:nvGrpSpPr>
        <p:grpSpPr>
          <a:xfrm>
            <a:off x="1392167" y="7251695"/>
            <a:ext cx="5482344" cy="2427358"/>
            <a:chOff x="0" y="-28575"/>
            <a:chExt cx="1443900" cy="639300"/>
          </a:xfrm>
        </p:grpSpPr>
        <p:sp>
          <p:nvSpPr>
            <p:cNvPr id="232" name="Google Shape;232;p22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3" name="Google Shape;233;p22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34" name="Google Shape;234;p22"/>
          <p:cNvSpPr/>
          <p:nvPr/>
        </p:nvSpPr>
        <p:spPr>
          <a:xfrm>
            <a:off x="7513714" y="1471154"/>
            <a:ext cx="10696862" cy="8207795"/>
          </a:xfrm>
          <a:custGeom>
            <a:rect b="b" l="l" r="r" t="t"/>
            <a:pathLst>
              <a:path extrusionOk="0" h="8207795" w="10696862">
                <a:moveTo>
                  <a:pt x="0" y="0"/>
                </a:moveTo>
                <a:lnTo>
                  <a:pt x="10696862" y="0"/>
                </a:lnTo>
                <a:lnTo>
                  <a:pt x="10696862" y="8207795"/>
                </a:lnTo>
                <a:lnTo>
                  <a:pt x="0" y="820779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000" r="-40" t="-3200"/>
            </a:stretch>
          </a:blipFill>
          <a:ln>
            <a:noFill/>
          </a:ln>
        </p:spPr>
      </p:sp>
      <p:sp>
        <p:nvSpPr>
          <p:cNvPr id="235" name="Google Shape;235;p22"/>
          <p:cNvSpPr/>
          <p:nvPr/>
        </p:nvSpPr>
        <p:spPr>
          <a:xfrm>
            <a:off x="7506931" y="298641"/>
            <a:ext cx="2289678" cy="2289678"/>
          </a:xfrm>
          <a:custGeom>
            <a:rect b="b" l="l" r="r" t="t"/>
            <a:pathLst>
              <a:path extrusionOk="0" h="2289678" w="2289678">
                <a:moveTo>
                  <a:pt x="0" y="0"/>
                </a:moveTo>
                <a:lnTo>
                  <a:pt x="2289678" y="0"/>
                </a:lnTo>
                <a:lnTo>
                  <a:pt x="2289678" y="2289678"/>
                </a:lnTo>
                <a:lnTo>
                  <a:pt x="0" y="228967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6" name="Google Shape;236;p22"/>
          <p:cNvSpPr txBox="1"/>
          <p:nvPr/>
        </p:nvSpPr>
        <p:spPr>
          <a:xfrm>
            <a:off x="0" y="933450"/>
            <a:ext cx="8266500" cy="20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3999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43"/>
              <a:buFont typeface="Arial"/>
              <a:buNone/>
            </a:pPr>
            <a:r>
              <a:rPr b="1" i="0" lang="en-US" sz="3843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Models and Frameworks supporting Schizophrenia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22"/>
          <p:cNvSpPr txBox="1"/>
          <p:nvPr/>
        </p:nvSpPr>
        <p:spPr>
          <a:xfrm>
            <a:off x="831472" y="3943241"/>
            <a:ext cx="6682200" cy="48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7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68"/>
              <a:buFont typeface="Arial"/>
              <a:buNone/>
            </a:pPr>
            <a:r>
              <a:rPr b="1" i="0" lang="en-US" sz="3568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HOUSE OF CARE MODEL (UK)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8" name="Google Shape;238;p22"/>
          <p:cNvSpPr txBox="1"/>
          <p:nvPr/>
        </p:nvSpPr>
        <p:spPr>
          <a:xfrm>
            <a:off x="1856487" y="5114925"/>
            <a:ext cx="4632300" cy="172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Promotes collaborative care planning between patients and healthcare professionals (NHS England,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Encourages patient engagement, empowerment and self-management  (Alliance,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22"/>
          <p:cNvSpPr txBox="1"/>
          <p:nvPr/>
        </p:nvSpPr>
        <p:spPr>
          <a:xfrm>
            <a:off x="1856487" y="7871198"/>
            <a:ext cx="4720800" cy="1155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Supports personalised and coordinated care (Year of Care Partnership,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Centres the care planning conversation as the foundation of the model.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4" name="Google Shape;244;p23"/>
          <p:cNvGrpSpPr/>
          <p:nvPr/>
        </p:nvGrpSpPr>
        <p:grpSpPr>
          <a:xfrm>
            <a:off x="831472" y="38592"/>
            <a:ext cx="6604736" cy="3407127"/>
            <a:chOff x="0" y="-38100"/>
            <a:chExt cx="463500" cy="239100"/>
          </a:xfrm>
        </p:grpSpPr>
        <p:sp>
          <p:nvSpPr>
            <p:cNvPr id="245" name="Google Shape;245;p23"/>
            <p:cNvSpPr/>
            <p:nvPr/>
          </p:nvSpPr>
          <p:spPr>
            <a:xfrm>
              <a:off x="0" y="0"/>
              <a:ext cx="463411" cy="200934"/>
            </a:xfrm>
            <a:custGeom>
              <a:rect b="b" l="l" r="r" t="t"/>
              <a:pathLst>
                <a:path extrusionOk="0" h="200934" w="463411">
                  <a:moveTo>
                    <a:pt x="0" y="0"/>
                  </a:moveTo>
                  <a:lnTo>
                    <a:pt x="463411" y="0"/>
                  </a:lnTo>
                  <a:lnTo>
                    <a:pt x="463411" y="200934"/>
                  </a:lnTo>
                  <a:lnTo>
                    <a:pt x="0" y="200934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46" name="Google Shape;246;p23"/>
            <p:cNvSpPr txBox="1"/>
            <p:nvPr/>
          </p:nvSpPr>
          <p:spPr>
            <a:xfrm>
              <a:off x="0" y="-38100"/>
              <a:ext cx="463500" cy="239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7" name="Google Shape;247;p23"/>
          <p:cNvGrpSpPr/>
          <p:nvPr/>
        </p:nvGrpSpPr>
        <p:grpSpPr>
          <a:xfrm>
            <a:off x="911466" y="4727924"/>
            <a:ext cx="5482344" cy="2427358"/>
            <a:chOff x="0" y="-28575"/>
            <a:chExt cx="1443900" cy="639300"/>
          </a:xfrm>
        </p:grpSpPr>
        <p:sp>
          <p:nvSpPr>
            <p:cNvPr id="248" name="Google Shape;248;p23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9" name="Google Shape;249;p23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0" name="Google Shape;250;p23"/>
          <p:cNvGrpSpPr/>
          <p:nvPr/>
        </p:nvGrpSpPr>
        <p:grpSpPr>
          <a:xfrm>
            <a:off x="911466" y="7240126"/>
            <a:ext cx="5482344" cy="2427358"/>
            <a:chOff x="0" y="-28575"/>
            <a:chExt cx="1443900" cy="639300"/>
          </a:xfrm>
        </p:grpSpPr>
        <p:sp>
          <p:nvSpPr>
            <p:cNvPr id="251" name="Google Shape;251;p23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2" name="Google Shape;252;p23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53" name="Google Shape;253;p23"/>
          <p:cNvSpPr/>
          <p:nvPr/>
        </p:nvSpPr>
        <p:spPr>
          <a:xfrm>
            <a:off x="7442104" y="69630"/>
            <a:ext cx="10845896" cy="10224479"/>
          </a:xfrm>
          <a:custGeom>
            <a:rect b="b" l="l" r="r" t="t"/>
            <a:pathLst>
              <a:path extrusionOk="0" h="10224479" w="10845896">
                <a:moveTo>
                  <a:pt x="0" y="0"/>
                </a:moveTo>
                <a:lnTo>
                  <a:pt x="10845896" y="0"/>
                </a:lnTo>
                <a:lnTo>
                  <a:pt x="10845896" y="10224479"/>
                </a:lnTo>
                <a:lnTo>
                  <a:pt x="0" y="1022447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1370" l="-620" r="-610" t="0"/>
            </a:stretch>
          </a:blipFill>
          <a:ln>
            <a:noFill/>
          </a:ln>
        </p:spPr>
      </p:sp>
      <p:sp>
        <p:nvSpPr>
          <p:cNvPr id="254" name="Google Shape;254;p23"/>
          <p:cNvSpPr/>
          <p:nvPr/>
        </p:nvSpPr>
        <p:spPr>
          <a:xfrm>
            <a:off x="6495870" y="9009480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55" name="Google Shape;255;p23"/>
          <p:cNvSpPr txBox="1"/>
          <p:nvPr/>
        </p:nvSpPr>
        <p:spPr>
          <a:xfrm>
            <a:off x="0" y="933450"/>
            <a:ext cx="8266500" cy="20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3999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43"/>
              <a:buFont typeface="Arial"/>
              <a:buNone/>
            </a:pPr>
            <a:r>
              <a:rPr b="1" i="0" lang="en-US" sz="3843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Models and Frameworks supporting Schizophrenia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6" name="Google Shape;256;p23"/>
          <p:cNvSpPr txBox="1"/>
          <p:nvPr/>
        </p:nvSpPr>
        <p:spPr>
          <a:xfrm>
            <a:off x="880335" y="3883004"/>
            <a:ext cx="5686800" cy="485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703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75"/>
              <a:buFont typeface="Arial"/>
              <a:buNone/>
            </a:pPr>
            <a:r>
              <a:rPr b="1" i="0" lang="en-US" sz="3576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RECOVERY MODEL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7" name="Google Shape;257;p23"/>
          <p:cNvSpPr txBox="1"/>
          <p:nvPr/>
        </p:nvSpPr>
        <p:spPr>
          <a:xfrm>
            <a:off x="1206034" y="5082586"/>
            <a:ext cx="4897800" cy="172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Focuses on personal recovery journey emphasising hope, identity and meaning in life (Slade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Promotes individual strengths, resilience and personal responsibility in mental health recovery (Leamy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8" name="Google Shape;258;p23"/>
          <p:cNvSpPr txBox="1"/>
          <p:nvPr/>
        </p:nvSpPr>
        <p:spPr>
          <a:xfrm>
            <a:off x="1206034" y="7783827"/>
            <a:ext cx="4654200" cy="87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Supports long-term wellbeing and quality of life beyond symptom reduction (Davidson et al.,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23"/>
          <p:cNvSpPr/>
          <p:nvPr/>
        </p:nvSpPr>
        <p:spPr>
          <a:xfrm>
            <a:off x="7289828" y="9803438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60" name="Google Shape;260;p23"/>
          <p:cNvSpPr/>
          <p:nvPr/>
        </p:nvSpPr>
        <p:spPr>
          <a:xfrm>
            <a:off x="14192108" y="9009480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0" y="0"/>
                </a:lnTo>
                <a:lnTo>
                  <a:pt x="4598000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61" name="Google Shape;261;p23"/>
          <p:cNvSpPr/>
          <p:nvPr/>
        </p:nvSpPr>
        <p:spPr>
          <a:xfrm>
            <a:off x="7021897" y="9324656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5"/>
                </a:lnTo>
                <a:lnTo>
                  <a:pt x="0" y="193890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62" name="Google Shape;262;p23"/>
          <p:cNvSpPr/>
          <p:nvPr/>
        </p:nvSpPr>
        <p:spPr>
          <a:xfrm>
            <a:off x="11399731" y="10131332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7" name="Google Shape;267;p24"/>
          <p:cNvGrpSpPr/>
          <p:nvPr/>
        </p:nvGrpSpPr>
        <p:grpSpPr>
          <a:xfrm>
            <a:off x="1328971" y="3999277"/>
            <a:ext cx="1134831" cy="1134831"/>
            <a:chOff x="0" y="0"/>
            <a:chExt cx="812800" cy="812800"/>
          </a:xfrm>
        </p:grpSpPr>
        <p:sp>
          <p:nvSpPr>
            <p:cNvPr id="268" name="Google Shape;268;p24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69" name="Google Shape;269;p2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70" name="Google Shape;270;p24"/>
          <p:cNvGrpSpPr/>
          <p:nvPr/>
        </p:nvGrpSpPr>
        <p:grpSpPr>
          <a:xfrm>
            <a:off x="1328971" y="6826809"/>
            <a:ext cx="1134831" cy="1134831"/>
            <a:chOff x="0" y="0"/>
            <a:chExt cx="812800" cy="812800"/>
          </a:xfrm>
        </p:grpSpPr>
        <p:sp>
          <p:nvSpPr>
            <p:cNvPr id="271" name="Google Shape;271;p24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72" name="Google Shape;272;p2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73" name="Google Shape;273;p24"/>
          <p:cNvGrpSpPr/>
          <p:nvPr/>
        </p:nvGrpSpPr>
        <p:grpSpPr>
          <a:xfrm>
            <a:off x="9444271" y="3999277"/>
            <a:ext cx="1134831" cy="1134831"/>
            <a:chOff x="0" y="0"/>
            <a:chExt cx="812800" cy="812800"/>
          </a:xfrm>
        </p:grpSpPr>
        <p:sp>
          <p:nvSpPr>
            <p:cNvPr id="274" name="Google Shape;274;p24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75" name="Google Shape;275;p2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76" name="Google Shape;276;p24"/>
          <p:cNvGrpSpPr/>
          <p:nvPr/>
        </p:nvGrpSpPr>
        <p:grpSpPr>
          <a:xfrm>
            <a:off x="9444271" y="6826809"/>
            <a:ext cx="1134831" cy="1134831"/>
            <a:chOff x="0" y="0"/>
            <a:chExt cx="812800" cy="812800"/>
          </a:xfrm>
        </p:grpSpPr>
        <p:sp>
          <p:nvSpPr>
            <p:cNvPr id="277" name="Google Shape;277;p24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78" name="Google Shape;278;p2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79" name="Google Shape;279;p24"/>
          <p:cNvSpPr/>
          <p:nvPr/>
        </p:nvSpPr>
        <p:spPr>
          <a:xfrm>
            <a:off x="3882621" y="170924"/>
            <a:ext cx="9593117" cy="10315180"/>
          </a:xfrm>
          <a:custGeom>
            <a:rect b="b" l="l" r="r" t="t"/>
            <a:pathLst>
              <a:path extrusionOk="0" h="10315180" w="9593117">
                <a:moveTo>
                  <a:pt x="0" y="0"/>
                </a:moveTo>
                <a:lnTo>
                  <a:pt x="9593117" y="0"/>
                </a:lnTo>
                <a:lnTo>
                  <a:pt x="9593117" y="10315180"/>
                </a:lnTo>
                <a:lnTo>
                  <a:pt x="0" y="103151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17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0" name="Google Shape;280;p24"/>
          <p:cNvSpPr/>
          <p:nvPr/>
        </p:nvSpPr>
        <p:spPr>
          <a:xfrm rot="-3316661">
            <a:off x="2506846" y="-367734"/>
            <a:ext cx="2169679" cy="3556851"/>
          </a:xfrm>
          <a:custGeom>
            <a:rect b="b" l="l" r="r" t="t"/>
            <a:pathLst>
              <a:path extrusionOk="0" h="3554353" w="2168155">
                <a:moveTo>
                  <a:pt x="0" y="0"/>
                </a:moveTo>
                <a:lnTo>
                  <a:pt x="2168155" y="0"/>
                </a:lnTo>
                <a:lnTo>
                  <a:pt x="2168155" y="3554353"/>
                </a:lnTo>
                <a:lnTo>
                  <a:pt x="0" y="35543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1" name="Google Shape;281;p24"/>
          <p:cNvSpPr txBox="1"/>
          <p:nvPr/>
        </p:nvSpPr>
        <p:spPr>
          <a:xfrm>
            <a:off x="5369076" y="589405"/>
            <a:ext cx="7838400" cy="1834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994"/>
              <a:buFont typeface="Arial"/>
              <a:buNone/>
            </a:pPr>
            <a:r>
              <a:rPr b="1" i="0" lang="en-US" sz="6995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Treatment Options in the UK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82" name="Google Shape;282;p24"/>
          <p:cNvGrpSpPr/>
          <p:nvPr/>
        </p:nvGrpSpPr>
        <p:grpSpPr>
          <a:xfrm>
            <a:off x="9467662" y="3996819"/>
            <a:ext cx="1134831" cy="1134831"/>
            <a:chOff x="0" y="0"/>
            <a:chExt cx="812800" cy="812800"/>
          </a:xfrm>
        </p:grpSpPr>
        <p:sp>
          <p:nvSpPr>
            <p:cNvPr id="283" name="Google Shape;283;p24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84" name="Google Shape;284;p2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85" name="Google Shape;285;p24"/>
          <p:cNvGrpSpPr/>
          <p:nvPr/>
        </p:nvGrpSpPr>
        <p:grpSpPr>
          <a:xfrm>
            <a:off x="9467662" y="6808986"/>
            <a:ext cx="1134831" cy="1134831"/>
            <a:chOff x="0" y="0"/>
            <a:chExt cx="812800" cy="812800"/>
          </a:xfrm>
        </p:grpSpPr>
        <p:sp>
          <p:nvSpPr>
            <p:cNvPr id="286" name="Google Shape;286;p24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87" name="Google Shape;287;p2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88" name="Google Shape;288;p24"/>
          <p:cNvSpPr txBox="1"/>
          <p:nvPr/>
        </p:nvSpPr>
        <p:spPr>
          <a:xfrm>
            <a:off x="2794531" y="3555796"/>
            <a:ext cx="5747700" cy="235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Antipsychotics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Typical antipsychotics (e.g., haloperidol, chlorpromazine)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Atypical antipsychotics (e.g., clozapine, olanzapine, risperidone)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b="1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Clozapine for treatment-resistant</a:t>
            </a: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schizophrenia (Smith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9" name="Google Shape;289;p24"/>
          <p:cNvSpPr txBox="1"/>
          <p:nvPr/>
        </p:nvSpPr>
        <p:spPr>
          <a:xfrm>
            <a:off x="2794531" y="6607329"/>
            <a:ext cx="5747700" cy="169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Psychosocial Interventions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Cognitive Behavioural Therapy (CBT)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Supported employment programmes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Social skills training and rehabilitation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(Brown et al., 2023).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24"/>
          <p:cNvSpPr txBox="1"/>
          <p:nvPr/>
        </p:nvSpPr>
        <p:spPr>
          <a:xfrm>
            <a:off x="10935862" y="3555796"/>
            <a:ext cx="5747700" cy="235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Inpatient &amp; Community Care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Acute inpatient units for crisis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Community Mental Health Teams (CMHTs)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Early Intervention in Psychosis (EIP) services (Jones et al., 2025).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1" name="Google Shape;291;p24"/>
          <p:cNvSpPr txBox="1"/>
          <p:nvPr/>
        </p:nvSpPr>
        <p:spPr>
          <a:xfrm>
            <a:off x="10935862" y="6607329"/>
            <a:ext cx="5747700" cy="2025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Emerging Treatments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Digital health tools and apps for monitoring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Long-acting injectable (LAI) antipsychotics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(Lee, 2026).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6" name="Google Shape;296;p25"/>
          <p:cNvCxnSpPr/>
          <p:nvPr/>
        </p:nvCxnSpPr>
        <p:spPr>
          <a:xfrm>
            <a:off x="0" y="3189856"/>
            <a:ext cx="6958500" cy="0"/>
          </a:xfrm>
          <a:prstGeom prst="straightConnector1">
            <a:avLst/>
          </a:prstGeom>
          <a:noFill/>
          <a:ln cap="flat" cmpd="sng" w="28575">
            <a:solidFill>
              <a:srgbClr val="0577C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97" name="Google Shape;297;p25"/>
          <p:cNvSpPr/>
          <p:nvPr/>
        </p:nvSpPr>
        <p:spPr>
          <a:xfrm>
            <a:off x="119580" y="4071684"/>
            <a:ext cx="693354" cy="280808"/>
          </a:xfrm>
          <a:custGeom>
            <a:rect b="b" l="l" r="r" t="t"/>
            <a:pathLst>
              <a:path extrusionOk="0" h="280808" w="693354">
                <a:moveTo>
                  <a:pt x="0" y="0"/>
                </a:moveTo>
                <a:lnTo>
                  <a:pt x="693355" y="0"/>
                </a:lnTo>
                <a:lnTo>
                  <a:pt x="693355" y="280808"/>
                </a:lnTo>
                <a:lnTo>
                  <a:pt x="0" y="28080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98" name="Google Shape;298;p25"/>
          <p:cNvSpPr/>
          <p:nvPr/>
        </p:nvSpPr>
        <p:spPr>
          <a:xfrm>
            <a:off x="119580" y="6033190"/>
            <a:ext cx="693354" cy="280808"/>
          </a:xfrm>
          <a:custGeom>
            <a:rect b="b" l="l" r="r" t="t"/>
            <a:pathLst>
              <a:path extrusionOk="0" h="280808" w="693354">
                <a:moveTo>
                  <a:pt x="0" y="0"/>
                </a:moveTo>
                <a:lnTo>
                  <a:pt x="693355" y="0"/>
                </a:lnTo>
                <a:lnTo>
                  <a:pt x="693355" y="280809"/>
                </a:lnTo>
                <a:lnTo>
                  <a:pt x="0" y="28080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99" name="Google Shape;299;p25"/>
          <p:cNvSpPr/>
          <p:nvPr/>
        </p:nvSpPr>
        <p:spPr>
          <a:xfrm>
            <a:off x="119580" y="7902214"/>
            <a:ext cx="693354" cy="280808"/>
          </a:xfrm>
          <a:custGeom>
            <a:rect b="b" l="l" r="r" t="t"/>
            <a:pathLst>
              <a:path extrusionOk="0" h="280808" w="693354">
                <a:moveTo>
                  <a:pt x="0" y="0"/>
                </a:moveTo>
                <a:lnTo>
                  <a:pt x="693355" y="0"/>
                </a:lnTo>
                <a:lnTo>
                  <a:pt x="693355" y="280809"/>
                </a:lnTo>
                <a:lnTo>
                  <a:pt x="0" y="28080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0" name="Google Shape;300;p25"/>
          <p:cNvSpPr/>
          <p:nvPr/>
        </p:nvSpPr>
        <p:spPr>
          <a:xfrm>
            <a:off x="8097927" y="2842966"/>
            <a:ext cx="10018357" cy="6273955"/>
          </a:xfrm>
          <a:custGeom>
            <a:rect b="b" l="l" r="r" t="t"/>
            <a:pathLst>
              <a:path extrusionOk="0" h="6273955" w="10018357">
                <a:moveTo>
                  <a:pt x="0" y="0"/>
                </a:moveTo>
                <a:lnTo>
                  <a:pt x="10018357" y="0"/>
                </a:lnTo>
                <a:lnTo>
                  <a:pt x="10018357" y="6273955"/>
                </a:lnTo>
                <a:lnTo>
                  <a:pt x="0" y="627395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1" name="Google Shape;301;p25"/>
          <p:cNvSpPr txBox="1"/>
          <p:nvPr/>
        </p:nvSpPr>
        <p:spPr>
          <a:xfrm>
            <a:off x="889987" y="3649051"/>
            <a:ext cx="7207800" cy="114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98"/>
              <a:buFont typeface="Arial"/>
              <a:buNone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Substance use disorders affect up to 50% of patients, significantly complicating treatment and worsening outcomes (Clark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2" name="Google Shape;302;p25"/>
          <p:cNvSpPr txBox="1"/>
          <p:nvPr/>
        </p:nvSpPr>
        <p:spPr>
          <a:xfrm>
            <a:off x="889987" y="7479582"/>
            <a:ext cx="6942600" cy="114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98"/>
              <a:buFont typeface="Arial"/>
              <a:buNone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High rates of depression and anxiety disorders, increasing distress and reducing quality of life (Patel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3" name="Google Shape;303;p25"/>
          <p:cNvSpPr txBox="1"/>
          <p:nvPr/>
        </p:nvSpPr>
        <p:spPr>
          <a:xfrm>
            <a:off x="889987" y="5239083"/>
            <a:ext cx="6942600" cy="188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98"/>
              <a:buFont typeface="Arial"/>
              <a:buNone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Physical health risks include cardiovascular disease, Respiratory disease and diabetes, often exacerbated by antipsychotic medication and lifestyle factors (NHS,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04" name="Google Shape;304;p25"/>
          <p:cNvGrpSpPr/>
          <p:nvPr/>
        </p:nvGrpSpPr>
        <p:grpSpPr>
          <a:xfrm>
            <a:off x="0" y="485786"/>
            <a:ext cx="18288065" cy="2013483"/>
            <a:chOff x="0" y="-38100"/>
            <a:chExt cx="1283400" cy="141300"/>
          </a:xfrm>
        </p:grpSpPr>
        <p:sp>
          <p:nvSpPr>
            <p:cNvPr id="305" name="Google Shape;305;p25"/>
            <p:cNvSpPr/>
            <p:nvPr/>
          </p:nvSpPr>
          <p:spPr>
            <a:xfrm>
              <a:off x="0" y="0"/>
              <a:ext cx="1283393" cy="103127"/>
            </a:xfrm>
            <a:custGeom>
              <a:rect b="b" l="l" r="r" t="t"/>
              <a:pathLst>
                <a:path extrusionOk="0" h="10312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06" name="Google Shape;306;p25"/>
            <p:cNvSpPr txBox="1"/>
            <p:nvPr/>
          </p:nvSpPr>
          <p:spPr>
            <a:xfrm>
              <a:off x="0" y="-38100"/>
              <a:ext cx="12834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07" name="Google Shape;307;p25"/>
          <p:cNvSpPr txBox="1"/>
          <p:nvPr/>
        </p:nvSpPr>
        <p:spPr>
          <a:xfrm>
            <a:off x="992229" y="1403801"/>
            <a:ext cx="16267200" cy="8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900"/>
              <a:buFont typeface="Arial"/>
              <a:buNone/>
            </a:pPr>
            <a:r>
              <a:rPr b="1" i="0" lang="en-US" sz="59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Comorbidities associated with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308" name="Google Shape;308;p25"/>
          <p:cNvCxnSpPr/>
          <p:nvPr/>
        </p:nvCxnSpPr>
        <p:spPr>
          <a:xfrm>
            <a:off x="-489158" y="9094156"/>
            <a:ext cx="7447800" cy="22800"/>
          </a:xfrm>
          <a:prstGeom prst="straightConnector1">
            <a:avLst/>
          </a:prstGeom>
          <a:noFill/>
          <a:ln cap="flat" cmpd="sng" w="28575">
            <a:solidFill>
              <a:srgbClr val="0577C8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3" name="Google Shape;313;p26"/>
          <p:cNvGrpSpPr/>
          <p:nvPr/>
        </p:nvGrpSpPr>
        <p:grpSpPr>
          <a:xfrm>
            <a:off x="299385" y="-245125"/>
            <a:ext cx="17689283" cy="10304731"/>
            <a:chOff x="0" y="-38100"/>
            <a:chExt cx="1426233" cy="830839"/>
          </a:xfrm>
        </p:grpSpPr>
        <p:sp>
          <p:nvSpPr>
            <p:cNvPr id="314" name="Google Shape;314;p26"/>
            <p:cNvSpPr/>
            <p:nvPr/>
          </p:nvSpPr>
          <p:spPr>
            <a:xfrm>
              <a:off x="0" y="0"/>
              <a:ext cx="1426233" cy="792739"/>
            </a:xfrm>
            <a:custGeom>
              <a:rect b="b" l="l" r="r" t="t"/>
              <a:pathLst>
                <a:path extrusionOk="0" h="792739" w="1426233">
                  <a:moveTo>
                    <a:pt x="0" y="0"/>
                  </a:moveTo>
                  <a:lnTo>
                    <a:pt x="1426233" y="0"/>
                  </a:lnTo>
                  <a:lnTo>
                    <a:pt x="1426233" y="792739"/>
                  </a:lnTo>
                  <a:lnTo>
                    <a:pt x="0" y="792739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15" name="Google Shape;315;p26"/>
            <p:cNvSpPr txBox="1"/>
            <p:nvPr/>
          </p:nvSpPr>
          <p:spPr>
            <a:xfrm>
              <a:off x="0" y="-38100"/>
              <a:ext cx="1426200" cy="830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16" name="Google Shape;316;p26"/>
          <p:cNvSpPr/>
          <p:nvPr/>
        </p:nvSpPr>
        <p:spPr>
          <a:xfrm>
            <a:off x="299385" y="7568587"/>
            <a:ext cx="3068225" cy="2515945"/>
          </a:xfrm>
          <a:custGeom>
            <a:rect b="b" l="l" r="r" t="t"/>
            <a:pathLst>
              <a:path extrusionOk="0" h="2515945" w="3068225">
                <a:moveTo>
                  <a:pt x="0" y="0"/>
                </a:moveTo>
                <a:lnTo>
                  <a:pt x="3068226" y="0"/>
                </a:lnTo>
                <a:lnTo>
                  <a:pt x="3068226" y="2515945"/>
                </a:lnTo>
                <a:lnTo>
                  <a:pt x="0" y="251594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7" name="Google Shape;317;p26"/>
          <p:cNvSpPr/>
          <p:nvPr/>
        </p:nvSpPr>
        <p:spPr>
          <a:xfrm>
            <a:off x="8890620" y="2673546"/>
            <a:ext cx="2018084" cy="1523653"/>
          </a:xfrm>
          <a:custGeom>
            <a:rect b="b" l="l" r="r" t="t"/>
            <a:pathLst>
              <a:path extrusionOk="0" h="1523653" w="2018084">
                <a:moveTo>
                  <a:pt x="0" y="0"/>
                </a:moveTo>
                <a:lnTo>
                  <a:pt x="2018084" y="0"/>
                </a:lnTo>
                <a:lnTo>
                  <a:pt x="2018084" y="1523653"/>
                </a:lnTo>
                <a:lnTo>
                  <a:pt x="0" y="15236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8" name="Google Shape;318;p26"/>
          <p:cNvSpPr/>
          <p:nvPr/>
        </p:nvSpPr>
        <p:spPr>
          <a:xfrm>
            <a:off x="11919295" y="4211943"/>
            <a:ext cx="652090" cy="1863114"/>
          </a:xfrm>
          <a:custGeom>
            <a:rect b="b" l="l" r="r" t="t"/>
            <a:pathLst>
              <a:path extrusionOk="0" h="1863114" w="652090">
                <a:moveTo>
                  <a:pt x="0" y="0"/>
                </a:moveTo>
                <a:lnTo>
                  <a:pt x="652090" y="0"/>
                </a:lnTo>
                <a:lnTo>
                  <a:pt x="652090" y="1863114"/>
                </a:lnTo>
                <a:lnTo>
                  <a:pt x="0" y="186311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9" name="Google Shape;319;p26"/>
          <p:cNvSpPr/>
          <p:nvPr/>
        </p:nvSpPr>
        <p:spPr>
          <a:xfrm>
            <a:off x="8882371" y="6162435"/>
            <a:ext cx="2159069" cy="1899980"/>
          </a:xfrm>
          <a:custGeom>
            <a:rect b="b" l="l" r="r" t="t"/>
            <a:pathLst>
              <a:path extrusionOk="0" h="1899980" w="2159069">
                <a:moveTo>
                  <a:pt x="0" y="0"/>
                </a:moveTo>
                <a:lnTo>
                  <a:pt x="2159069" y="0"/>
                </a:lnTo>
                <a:lnTo>
                  <a:pt x="2159069" y="1899980"/>
                </a:lnTo>
                <a:lnTo>
                  <a:pt x="0" y="18999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20" name="Google Shape;320;p26"/>
          <p:cNvSpPr/>
          <p:nvPr/>
        </p:nvSpPr>
        <p:spPr>
          <a:xfrm>
            <a:off x="11819549" y="7776111"/>
            <a:ext cx="2121069" cy="1792303"/>
          </a:xfrm>
          <a:custGeom>
            <a:rect b="b" l="l" r="r" t="t"/>
            <a:pathLst>
              <a:path extrusionOk="0" h="1792303" w="2121069">
                <a:moveTo>
                  <a:pt x="0" y="0"/>
                </a:moveTo>
                <a:lnTo>
                  <a:pt x="2121068" y="0"/>
                </a:lnTo>
                <a:lnTo>
                  <a:pt x="2121068" y="1792303"/>
                </a:lnTo>
                <a:lnTo>
                  <a:pt x="0" y="179230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21" name="Google Shape;321;p26"/>
          <p:cNvSpPr txBox="1"/>
          <p:nvPr/>
        </p:nvSpPr>
        <p:spPr>
          <a:xfrm>
            <a:off x="2654723" y="985520"/>
            <a:ext cx="13668000" cy="680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7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36"/>
              <a:buFont typeface="Arial"/>
              <a:buNone/>
            </a:pPr>
            <a:r>
              <a:rPr b="1" i="0" lang="en-US" sz="5036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PREVENTION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2" name="Google Shape;322;p26"/>
          <p:cNvSpPr txBox="1"/>
          <p:nvPr/>
        </p:nvSpPr>
        <p:spPr>
          <a:xfrm>
            <a:off x="3277082" y="2989729"/>
            <a:ext cx="5251200" cy="853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Early identification of risk factors reduces illness onset (Miller, 2023)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3" name="Google Shape;323;p26"/>
          <p:cNvSpPr txBox="1"/>
          <p:nvPr/>
        </p:nvSpPr>
        <p:spPr>
          <a:xfrm>
            <a:off x="6123972" y="4433465"/>
            <a:ext cx="5251200" cy="127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Genetic and environmental risk assessment critical for targeted interventions (Smith, 2024)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4" name="Google Shape;324;p26"/>
          <p:cNvSpPr txBox="1"/>
          <p:nvPr/>
        </p:nvSpPr>
        <p:spPr>
          <a:xfrm>
            <a:off x="3077978" y="6296301"/>
            <a:ext cx="5251200" cy="127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Psychoeducation for at-risk individuals and families lowers progression risk (Jones, 2022)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5" name="Google Shape;325;p26"/>
          <p:cNvSpPr txBox="1"/>
          <p:nvPr/>
        </p:nvSpPr>
        <p:spPr>
          <a:xfrm>
            <a:off x="6264957" y="8161903"/>
            <a:ext cx="5251200" cy="127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Integration of community support and early treatment models improves outcomes (Lee, 2025)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0" name="Google Shape;330;p27"/>
          <p:cNvGrpSpPr/>
          <p:nvPr/>
        </p:nvGrpSpPr>
        <p:grpSpPr>
          <a:xfrm>
            <a:off x="0" y="485786"/>
            <a:ext cx="4988820" cy="2013483"/>
            <a:chOff x="0" y="-38100"/>
            <a:chExt cx="350100" cy="141300"/>
          </a:xfrm>
        </p:grpSpPr>
        <p:sp>
          <p:nvSpPr>
            <p:cNvPr id="331" name="Google Shape;331;p27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32" name="Google Shape;332;p27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3" name="Google Shape;333;p27"/>
          <p:cNvGrpSpPr/>
          <p:nvPr/>
        </p:nvGrpSpPr>
        <p:grpSpPr>
          <a:xfrm>
            <a:off x="13257588" y="485786"/>
            <a:ext cx="4988820" cy="2013483"/>
            <a:chOff x="0" y="-38100"/>
            <a:chExt cx="350100" cy="141300"/>
          </a:xfrm>
        </p:grpSpPr>
        <p:sp>
          <p:nvSpPr>
            <p:cNvPr id="334" name="Google Shape;334;p27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35" name="Google Shape;335;p27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6" name="Google Shape;336;p27"/>
          <p:cNvSpPr txBox="1"/>
          <p:nvPr/>
        </p:nvSpPr>
        <p:spPr>
          <a:xfrm>
            <a:off x="4744519" y="287638"/>
            <a:ext cx="8799000" cy="3170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2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64"/>
              <a:buFont typeface="Arial"/>
              <a:buNone/>
            </a:pPr>
            <a:r>
              <a:rPr b="1" i="0" lang="en-US" sz="6664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Skills, Values, and Behaviors for Co-productive Care in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37" name="Google Shape;337;p27"/>
          <p:cNvGrpSpPr/>
          <p:nvPr/>
        </p:nvGrpSpPr>
        <p:grpSpPr>
          <a:xfrm>
            <a:off x="1259087" y="3677408"/>
            <a:ext cx="16082211" cy="2013483"/>
            <a:chOff x="0" y="-38100"/>
            <a:chExt cx="1128600" cy="141300"/>
          </a:xfrm>
        </p:grpSpPr>
        <p:sp>
          <p:nvSpPr>
            <p:cNvPr id="338" name="Google Shape;338;p27"/>
            <p:cNvSpPr/>
            <p:nvPr/>
          </p:nvSpPr>
          <p:spPr>
            <a:xfrm>
              <a:off x="0" y="0"/>
              <a:ext cx="1128480" cy="103127"/>
            </a:xfrm>
            <a:custGeom>
              <a:rect b="b" l="l" r="r" t="t"/>
              <a:pathLst>
                <a:path extrusionOk="0" h="103127" w="1128480">
                  <a:moveTo>
                    <a:pt x="0" y="0"/>
                  </a:moveTo>
                  <a:lnTo>
                    <a:pt x="1128480" y="0"/>
                  </a:lnTo>
                  <a:lnTo>
                    <a:pt x="1128480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39" name="Google Shape;339;p27"/>
            <p:cNvSpPr txBox="1"/>
            <p:nvPr/>
          </p:nvSpPr>
          <p:spPr>
            <a:xfrm>
              <a:off x="0" y="-38100"/>
              <a:ext cx="11286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40" name="Google Shape;340;p27"/>
          <p:cNvGrpSpPr/>
          <p:nvPr/>
        </p:nvGrpSpPr>
        <p:grpSpPr>
          <a:xfrm>
            <a:off x="1259087" y="5594613"/>
            <a:ext cx="16082211" cy="2013483"/>
            <a:chOff x="0" y="-38100"/>
            <a:chExt cx="1128600" cy="141300"/>
          </a:xfrm>
        </p:grpSpPr>
        <p:sp>
          <p:nvSpPr>
            <p:cNvPr id="341" name="Google Shape;341;p27"/>
            <p:cNvSpPr/>
            <p:nvPr/>
          </p:nvSpPr>
          <p:spPr>
            <a:xfrm>
              <a:off x="0" y="0"/>
              <a:ext cx="1128480" cy="103127"/>
            </a:xfrm>
            <a:custGeom>
              <a:rect b="b" l="l" r="r" t="t"/>
              <a:pathLst>
                <a:path extrusionOk="0" h="103127" w="1128480">
                  <a:moveTo>
                    <a:pt x="0" y="0"/>
                  </a:moveTo>
                  <a:lnTo>
                    <a:pt x="1128480" y="0"/>
                  </a:lnTo>
                  <a:lnTo>
                    <a:pt x="1128480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42" name="Google Shape;342;p27"/>
            <p:cNvSpPr txBox="1"/>
            <p:nvPr/>
          </p:nvSpPr>
          <p:spPr>
            <a:xfrm>
              <a:off x="0" y="-38100"/>
              <a:ext cx="11286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43" name="Google Shape;343;p27"/>
          <p:cNvGrpSpPr/>
          <p:nvPr/>
        </p:nvGrpSpPr>
        <p:grpSpPr>
          <a:xfrm>
            <a:off x="1259087" y="7511818"/>
            <a:ext cx="16082211" cy="2013483"/>
            <a:chOff x="0" y="-38100"/>
            <a:chExt cx="1128600" cy="141300"/>
          </a:xfrm>
        </p:grpSpPr>
        <p:sp>
          <p:nvSpPr>
            <p:cNvPr id="344" name="Google Shape;344;p27"/>
            <p:cNvSpPr/>
            <p:nvPr/>
          </p:nvSpPr>
          <p:spPr>
            <a:xfrm>
              <a:off x="0" y="0"/>
              <a:ext cx="1128480" cy="103127"/>
            </a:xfrm>
            <a:custGeom>
              <a:rect b="b" l="l" r="r" t="t"/>
              <a:pathLst>
                <a:path extrusionOk="0" h="103127" w="1128480">
                  <a:moveTo>
                    <a:pt x="0" y="0"/>
                  </a:moveTo>
                  <a:lnTo>
                    <a:pt x="1128480" y="0"/>
                  </a:lnTo>
                  <a:lnTo>
                    <a:pt x="1128480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45" name="Google Shape;345;p27"/>
            <p:cNvSpPr txBox="1"/>
            <p:nvPr/>
          </p:nvSpPr>
          <p:spPr>
            <a:xfrm>
              <a:off x="0" y="-38100"/>
              <a:ext cx="11286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46" name="Google Shape;346;p27"/>
          <p:cNvSpPr txBox="1"/>
          <p:nvPr/>
        </p:nvSpPr>
        <p:spPr>
          <a:xfrm>
            <a:off x="4510624" y="4522599"/>
            <a:ext cx="10206300" cy="852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26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29"/>
              <a:buFont typeface="Arial"/>
              <a:buNone/>
            </a:pPr>
            <a:r>
              <a:rPr b="0" i="0" lang="en-US" sz="262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Active listening and empathetic communication, empathy foster trust and engagement (Patel, 2023)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7" name="Google Shape;347;p27"/>
          <p:cNvSpPr txBox="1"/>
          <p:nvPr/>
        </p:nvSpPr>
        <p:spPr>
          <a:xfrm>
            <a:off x="1896701" y="4353174"/>
            <a:ext cx="1824000" cy="96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9"/>
              <a:buFont typeface="Arial"/>
              <a:buNone/>
            </a:pPr>
            <a:r>
              <a:rPr b="0" i="0" lang="en-US" sz="5499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Skills: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8" name="Google Shape;348;p27"/>
          <p:cNvSpPr txBox="1"/>
          <p:nvPr/>
        </p:nvSpPr>
        <p:spPr>
          <a:xfrm>
            <a:off x="628799" y="6361116"/>
            <a:ext cx="4359600" cy="927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9"/>
              <a:buFont typeface="Arial"/>
              <a:buNone/>
            </a:pPr>
            <a:r>
              <a:rPr b="0" i="0" lang="en-US" sz="5499" u="sng" cap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Values: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9" name="Google Shape;349;p27"/>
          <p:cNvSpPr txBox="1"/>
          <p:nvPr/>
        </p:nvSpPr>
        <p:spPr>
          <a:xfrm>
            <a:off x="1156982" y="8331198"/>
            <a:ext cx="3353700" cy="927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9"/>
              <a:buFont typeface="Arial"/>
              <a:buNone/>
            </a:pPr>
            <a:r>
              <a:rPr b="0" i="0" lang="en-US" sz="5499" u="sng" cap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Behavior: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0" name="Google Shape;350;p27"/>
          <p:cNvSpPr txBox="1"/>
          <p:nvPr/>
        </p:nvSpPr>
        <p:spPr>
          <a:xfrm>
            <a:off x="4510624" y="6189097"/>
            <a:ext cx="12584700" cy="132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696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29"/>
              <a:buFont typeface="Arial"/>
              <a:buNone/>
            </a:pPr>
            <a:r>
              <a:rPr b="0" i="0" lang="en-US" sz="272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Shared decision-making respects patient autonomy and preferences (Nguyen, 2024), Cultural competence ensures individualized, respectful care delivery (Garcia, 2022).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1" name="Google Shape;351;p27"/>
          <p:cNvSpPr txBox="1"/>
          <p:nvPr/>
        </p:nvSpPr>
        <p:spPr>
          <a:xfrm>
            <a:off x="4510624" y="8416682"/>
            <a:ext cx="10357200" cy="852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6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29"/>
              <a:buFont typeface="Arial"/>
              <a:buNone/>
            </a:pPr>
            <a:r>
              <a:rPr b="0" i="0" lang="en-US" sz="262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Commitment to transparency and honesty strengthens therapeutic alliance (Brown, 2025)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6" name="Google Shape;356;p28"/>
          <p:cNvGrpSpPr/>
          <p:nvPr/>
        </p:nvGrpSpPr>
        <p:grpSpPr>
          <a:xfrm>
            <a:off x="-1596670" y="-1048979"/>
            <a:ext cx="10105887" cy="12372957"/>
            <a:chOff x="0" y="-38100"/>
            <a:chExt cx="709200" cy="868296"/>
          </a:xfrm>
        </p:grpSpPr>
        <p:sp>
          <p:nvSpPr>
            <p:cNvPr id="357" name="Google Shape;357;p28"/>
            <p:cNvSpPr/>
            <p:nvPr/>
          </p:nvSpPr>
          <p:spPr>
            <a:xfrm>
              <a:off x="0" y="0"/>
              <a:ext cx="709189" cy="830196"/>
            </a:xfrm>
            <a:custGeom>
              <a:rect b="b" l="l" r="r" t="t"/>
              <a:pathLst>
                <a:path extrusionOk="0" h="830196" w="709189">
                  <a:moveTo>
                    <a:pt x="0" y="0"/>
                  </a:moveTo>
                  <a:lnTo>
                    <a:pt x="709189" y="0"/>
                  </a:lnTo>
                  <a:lnTo>
                    <a:pt x="709189" y="830196"/>
                  </a:lnTo>
                  <a:lnTo>
                    <a:pt x="0" y="830196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58" name="Google Shape;358;p28"/>
            <p:cNvSpPr txBox="1"/>
            <p:nvPr/>
          </p:nvSpPr>
          <p:spPr>
            <a:xfrm>
              <a:off x="0" y="-38100"/>
              <a:ext cx="709200" cy="86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59" name="Google Shape;359;p28"/>
          <p:cNvCxnSpPr/>
          <p:nvPr/>
        </p:nvCxnSpPr>
        <p:spPr>
          <a:xfrm>
            <a:off x="749022" y="2924384"/>
            <a:ext cx="6958500" cy="0"/>
          </a:xfrm>
          <a:prstGeom prst="straightConnector1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0" name="Google Shape;360;p28"/>
          <p:cNvSpPr/>
          <p:nvPr/>
        </p:nvSpPr>
        <p:spPr>
          <a:xfrm>
            <a:off x="-1" y="4972500"/>
            <a:ext cx="7790688" cy="3840480"/>
          </a:xfrm>
          <a:custGeom>
            <a:rect b="b" l="l" r="r" t="t"/>
            <a:pathLst>
              <a:path extrusionOk="0" h="3840480" w="7315200">
                <a:moveTo>
                  <a:pt x="0" y="0"/>
                </a:moveTo>
                <a:lnTo>
                  <a:pt x="7315200" y="0"/>
                </a:lnTo>
                <a:lnTo>
                  <a:pt x="7315200" y="3840480"/>
                </a:lnTo>
                <a:lnTo>
                  <a:pt x="0" y="38404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61" name="Google Shape;361;p28"/>
          <p:cNvSpPr txBox="1"/>
          <p:nvPr/>
        </p:nvSpPr>
        <p:spPr>
          <a:xfrm>
            <a:off x="287595" y="3129596"/>
            <a:ext cx="8509200" cy="1080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597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18"/>
              <a:buFont typeface="Arial"/>
              <a:buNone/>
            </a:pPr>
            <a:r>
              <a:rPr b="0" i="0" lang="en-US" sz="2118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 integrated approach drawing on the House of Care Model, Recovery Model, and Care Programme Approach (CPA) to support personalized recovery journeys through </a:t>
            </a:r>
            <a:r>
              <a:rPr b="1" i="0" lang="en-US" sz="2118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six evidence-based components: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2" name="Google Shape;362;p28"/>
          <p:cNvSpPr txBox="1"/>
          <p:nvPr/>
        </p:nvSpPr>
        <p:spPr>
          <a:xfrm>
            <a:off x="382299" y="501807"/>
            <a:ext cx="7692000" cy="2124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9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8"/>
              <a:buFont typeface="Arial"/>
              <a:buNone/>
            </a:pPr>
            <a:r>
              <a:rPr b="1" i="0" lang="en-US" sz="4508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Comprehensive Model of Personalised Care and Self-Management Support in Schizophrenia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3" name="Google Shape;363;p28"/>
          <p:cNvSpPr txBox="1"/>
          <p:nvPr/>
        </p:nvSpPr>
        <p:spPr>
          <a:xfrm>
            <a:off x="287595" y="8812984"/>
            <a:ext cx="8070000" cy="1118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99"/>
              <a:buFont typeface="Arial"/>
              <a:buNone/>
            </a:pPr>
            <a:r>
              <a:rPr b="0" i="0" lang="en-US" sz="209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model emphasises six evidence-based components that work together to support patient wellbeing, recovery, and long-term outcomes.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4" name="Google Shape;364;p28"/>
          <p:cNvSpPr txBox="1"/>
          <p:nvPr/>
        </p:nvSpPr>
        <p:spPr>
          <a:xfrm>
            <a:off x="422894" y="5520837"/>
            <a:ext cx="7799400" cy="274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Shared decision making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Personalised care and support planning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Enabling choice, including legal rights to choice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prescribing and community-based 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support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Supported self-management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Personal health budgets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65" name="Google Shape;365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09220" y="868000"/>
            <a:ext cx="9186405" cy="85510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9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0" name="Google Shape;370;p29"/>
          <p:cNvGrpSpPr/>
          <p:nvPr/>
        </p:nvGrpSpPr>
        <p:grpSpPr>
          <a:xfrm>
            <a:off x="-22123" y="-67281"/>
            <a:ext cx="18288065" cy="2013483"/>
            <a:chOff x="0" y="-38100"/>
            <a:chExt cx="1283400" cy="141300"/>
          </a:xfrm>
        </p:grpSpPr>
        <p:sp>
          <p:nvSpPr>
            <p:cNvPr id="371" name="Google Shape;371;p29"/>
            <p:cNvSpPr/>
            <p:nvPr/>
          </p:nvSpPr>
          <p:spPr>
            <a:xfrm>
              <a:off x="0" y="0"/>
              <a:ext cx="1283393" cy="103127"/>
            </a:xfrm>
            <a:custGeom>
              <a:rect b="b" l="l" r="r" t="t"/>
              <a:pathLst>
                <a:path extrusionOk="0" h="10312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72" name="Google Shape;372;p29"/>
            <p:cNvSpPr txBox="1"/>
            <p:nvPr/>
          </p:nvSpPr>
          <p:spPr>
            <a:xfrm>
              <a:off x="0" y="-38100"/>
              <a:ext cx="12834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73" name="Google Shape;373;p29"/>
          <p:cNvSpPr/>
          <p:nvPr/>
        </p:nvSpPr>
        <p:spPr>
          <a:xfrm>
            <a:off x="15059587" y="8838000"/>
            <a:ext cx="3563269" cy="2013247"/>
          </a:xfrm>
          <a:custGeom>
            <a:rect b="b" l="l" r="r" t="t"/>
            <a:pathLst>
              <a:path extrusionOk="0" h="2013247" w="3563269">
                <a:moveTo>
                  <a:pt x="0" y="0"/>
                </a:moveTo>
                <a:lnTo>
                  <a:pt x="3563268" y="0"/>
                </a:lnTo>
                <a:lnTo>
                  <a:pt x="3563268" y="2013247"/>
                </a:lnTo>
                <a:lnTo>
                  <a:pt x="0" y="201324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74" name="Google Shape;374;p29"/>
          <p:cNvSpPr txBox="1"/>
          <p:nvPr/>
        </p:nvSpPr>
        <p:spPr>
          <a:xfrm>
            <a:off x="3003828" y="610329"/>
            <a:ext cx="12280200" cy="10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1" i="0" lang="en-US" sz="6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Six evidence-based components: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5" name="Google Shape;375;p29"/>
          <p:cNvSpPr txBox="1"/>
          <p:nvPr/>
        </p:nvSpPr>
        <p:spPr>
          <a:xfrm>
            <a:off x="1477620" y="2252094"/>
            <a:ext cx="15288600" cy="803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Shared decision making: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 Involve the person in decisions about medication, psychological treatment and recovery goals.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Personalised care &amp; support planning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Develop an individual plan covering mental, physical, social and recovery needs.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Enabling choice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Provide information and support the person's choices and rights regarding care.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Social prescribing &amp; community support: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 Link the person with peer support, employment, housing, education and community services.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Supported self-management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Teach symptom monitoring, medication management, coping strategies, crisis planning and relapse prevention.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Personal health budgets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Where eligible, provide greater choice and control over agreed health and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0" name="Google Shape;380;p30"/>
          <p:cNvGrpSpPr/>
          <p:nvPr/>
        </p:nvGrpSpPr>
        <p:grpSpPr>
          <a:xfrm>
            <a:off x="3764591" y="-871998"/>
            <a:ext cx="14863862" cy="12372957"/>
            <a:chOff x="0" y="-38100"/>
            <a:chExt cx="1043100" cy="868296"/>
          </a:xfrm>
        </p:grpSpPr>
        <p:sp>
          <p:nvSpPr>
            <p:cNvPr id="381" name="Google Shape;381;p30"/>
            <p:cNvSpPr/>
            <p:nvPr/>
          </p:nvSpPr>
          <p:spPr>
            <a:xfrm>
              <a:off x="0" y="0"/>
              <a:ext cx="1042976" cy="830196"/>
            </a:xfrm>
            <a:custGeom>
              <a:rect b="b" l="l" r="r" t="t"/>
              <a:pathLst>
                <a:path extrusionOk="0" h="830196" w="1042976">
                  <a:moveTo>
                    <a:pt x="0" y="0"/>
                  </a:moveTo>
                  <a:lnTo>
                    <a:pt x="1042976" y="0"/>
                  </a:lnTo>
                  <a:lnTo>
                    <a:pt x="1042976" y="830196"/>
                  </a:lnTo>
                  <a:lnTo>
                    <a:pt x="0" y="830196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82" name="Google Shape;382;p30"/>
            <p:cNvSpPr txBox="1"/>
            <p:nvPr/>
          </p:nvSpPr>
          <p:spPr>
            <a:xfrm>
              <a:off x="0" y="-38100"/>
              <a:ext cx="1043100" cy="86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83" name="Google Shape;383;p30"/>
          <p:cNvSpPr/>
          <p:nvPr/>
        </p:nvSpPr>
        <p:spPr>
          <a:xfrm>
            <a:off x="-252723" y="6258916"/>
            <a:ext cx="3140229" cy="4215072"/>
          </a:xfrm>
          <a:custGeom>
            <a:rect b="b" l="l" r="r" t="t"/>
            <a:pathLst>
              <a:path extrusionOk="0" h="4215072" w="3140229">
                <a:moveTo>
                  <a:pt x="0" y="0"/>
                </a:moveTo>
                <a:lnTo>
                  <a:pt x="3140229" y="0"/>
                </a:lnTo>
                <a:lnTo>
                  <a:pt x="3140229" y="4215072"/>
                </a:lnTo>
                <a:lnTo>
                  <a:pt x="0" y="421507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84" name="Google Shape;384;p30"/>
          <p:cNvSpPr txBox="1"/>
          <p:nvPr/>
        </p:nvSpPr>
        <p:spPr>
          <a:xfrm>
            <a:off x="4356966" y="1054940"/>
            <a:ext cx="13679100" cy="817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Alliance. (2024) The House of Care Model - Health and Social Care Alliance Scotland. [Online]. Available at: https://www.alliance-scotland.org.uk/house-of-care-model/. [Accessed on: 24th July, 2026].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American Psychiatric Association (2022). Diagnostic and Statistical Manual of Mental Disorders (DSM-5-TR). APA Press.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Brown, A. (2022). Onset and functioning in schizophrenia. British Journal of Psychiatry, 220(3), 112–119.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Brown, A. et al. (2023). Psychosocial interventions in schizophrenia. Psychiatric Services, 74(2), 88–97.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Leamy, M., Bird, V., Le Boutillier, C., Williams, J. and Slade, M. (2023) Conceptual framework for personal recovery in mental health: Systematic review and narrative synthesis. British Journal of Psychiatry, 219(4), pp. 445-452.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Clark, R. et al. (2024). Substance use disorders and schizophrenia. Addiction, 119(5), 300–312.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Green, M. (2024). Cognitive symptoms in schizophrenia. Neuropsychology Review, 34(1), 55–70.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Slade, M., Oades, L. and Jarden, A. (2024) Wellbeing, Recovery and Mental Health. Cambridge University Press.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Jones, P. B. (2022). Psychoeducation approaches for families and at-risk individuals: Reducing progression to psychosis. British Journal of Psychiatry, 220(4), 189-203.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Jones, P. (2024). Schizophrenia: a clinical overview. The Lancet Psychiatry, 11(3), 145–160.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Jones, P. et al. (2025). Multidisciplinary care models in the UK. BJPsych Bulletin, 49(1), 22–31.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Khan, S. et al. (2023). Urban incidence and ethnicity in schizophrenia. Epidemiology &amp; Psychiatric Sciences, 32, e45.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Davies, M.J., Harrison, L., Thompson, R. and Wilson, K. (2023) Psychological burden and mental health comorbidities in schizophrenia: A systematic review of depression and anxiety prevalence. British Journal of Psychiatry, 218(4), pp. 445-458.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Morgan, C., Lappin, J., Heslin, M., Donoghue, K., Lomas, B., Reininghaus, U. and Dazzan, P. (2024) Neurobiological mechanisms and physical health consequences in schizophrenia: Understanding the biological impact. Schizophrenia Bulletin, 50(2), pp. 234-249.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Thompson, A., Singh, S., Birchwood, M. and Jones, P.B. (2025) Social functioning, employment outcomes and family burden in schizophrenia: A longitudinal UK cohort study. Social Psychiatry and Psychiatric Epidemiology, 60(3), pp. 567-582.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Wilson, J.E., Clarke, T., Nicholson, T.R. and Patel, M.X. (2024) Stigma, discrimination and social exclusion in severe mental illness: Impact on recovery and quality of life. The Lancet Psychiatry, 11(6), pp. 489-501.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just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43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5" name="Google Shape;385;p30"/>
          <p:cNvSpPr txBox="1"/>
          <p:nvPr/>
        </p:nvSpPr>
        <p:spPr>
          <a:xfrm rot="-5400000">
            <a:off x="-145562" y="2406583"/>
            <a:ext cx="5352600" cy="9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994"/>
              <a:buFont typeface="Arial"/>
              <a:buNone/>
            </a:pPr>
            <a:r>
              <a:rPr b="1" i="0" lang="en-US" sz="6995" u="none" cap="none" strike="noStrike">
                <a:solidFill>
                  <a:srgbClr val="0B68AB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9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31"/>
          <p:cNvSpPr txBox="1"/>
          <p:nvPr/>
        </p:nvSpPr>
        <p:spPr>
          <a:xfrm>
            <a:off x="4257899" y="564290"/>
            <a:ext cx="13598700" cy="948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Lee, S. H. (2025). Community-based early intervention models for schizophrenia: Integration and outcomes. The Lancet Psychiatry, 12(1), 67-82.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Lee, J. et al. (2023). Genetic risk factors in schizophrenia. Nature Genetics, 55(6), 890–902.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Miller, T. J. (2023). Early identification and intervention strategies for at-risk populations in schizophrenia prevention. Journal of Psychiatric Research, 145, 234-248.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Miller, T. (2024). Environmental risk factors for schizophrenia. Schizophrenia Bulletin, 50(2), 310–325.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Nguyen, H. et al. (2024). PANSS and BPRS in clinical assessment. Psychiatric Assessment Tools, 9(1), 14–26.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Nguyen, H. et al. (2025). Dopamine dysregulation in schizophrenia. Neuropharmacology, 230, 109–120.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(2025). NHS Mental Health Report: Schizophrenia Care and Costs. NHS England.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NICE (2023). Psychosis and Schizophrenia in Adults: Prevention and Management. NICE Guideline NG185. NICE.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Office for National Statistics (2025). Mental Health Prevalence in England. ONS Report.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Patel, V. (2022). Neurodevelopmental pathways in schizophrenia. Developmental Neuroscience, 44(3), 178–191.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Roberts, C. et al. (2023). Psychiatric evaluation and history-taking. Clinical Psychiatry, 18(2), 99–110.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Royal College of Psychiatrists. (2025) Standards for Community Mental Health Services. [Online]. Available at: https://www.rcpsych.ac.uk/improving-care/ccqi/quality-networks-accreditation/community-mental-health-services. [Accessed on: 24th July, 2026].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Smith, J. et al. (2023). Hallucinations and delusions in psychosis. Psychological Medicine, 53(4), 1200–1215.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Smith, J. et al. (2024). Antipsychotic agents in schizophrenia. British Journal of Clinical Pharmacology, 90(3), 560–575.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Smith, R. L. (2024). Genetic and environmental risk assessment in schizophrenia: Implications for targeted interventions. Schizophrenia Bulletin, 50(2), 412-428.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(2025/2026). Schizophrenia – Symptoms. National Health Service.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Taylor, M. et al. (2025). Physical investigations in psychosis. BMJ, 380, e072345.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WHO (2024). Schizophrenia Fact Sheet. World Health Organization.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Guest JF, Cookson RF. (1999). Cost of schizophrenia to UK Society: An incidence-based cost-of-illness model for the first 5 years following diagnosis. PharmacoEconomics, 15(6), 597–610.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England. (2023) House of Care: A framework for long term condition care. [Online]. Available at: https://www.england.nhs.uk/personalisedcare/house-of-care/. [Accessed on: 24th July, 2026].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England. (2024) Care Programe Approach for mental health services. [Online]. Available at: https://www.england.nhs.uk/mental-health/care-programme-approach/. [Accessed on: 24th July, 2026].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91" name="Google Shape;391;p31"/>
          <p:cNvGrpSpPr/>
          <p:nvPr/>
        </p:nvGrpSpPr>
        <p:grpSpPr>
          <a:xfrm>
            <a:off x="-3458605" y="-1068345"/>
            <a:ext cx="7716483" cy="11377445"/>
            <a:chOff x="0" y="-38100"/>
            <a:chExt cx="541519" cy="798434"/>
          </a:xfrm>
        </p:grpSpPr>
        <p:sp>
          <p:nvSpPr>
            <p:cNvPr id="392" name="Google Shape;392;p31"/>
            <p:cNvSpPr/>
            <p:nvPr/>
          </p:nvSpPr>
          <p:spPr>
            <a:xfrm>
              <a:off x="0" y="0"/>
              <a:ext cx="541519" cy="760334"/>
            </a:xfrm>
            <a:custGeom>
              <a:rect b="b" l="l" r="r" t="t"/>
              <a:pathLst>
                <a:path extrusionOk="0" h="760334" w="541519">
                  <a:moveTo>
                    <a:pt x="0" y="0"/>
                  </a:moveTo>
                  <a:lnTo>
                    <a:pt x="541519" y="0"/>
                  </a:lnTo>
                  <a:lnTo>
                    <a:pt x="541519" y="760334"/>
                  </a:lnTo>
                  <a:lnTo>
                    <a:pt x="0" y="760334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93" name="Google Shape;393;p31"/>
            <p:cNvSpPr txBox="1"/>
            <p:nvPr/>
          </p:nvSpPr>
          <p:spPr>
            <a:xfrm>
              <a:off x="0" y="-38100"/>
              <a:ext cx="541500" cy="798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4" name="Google Shape;394;p31"/>
          <p:cNvSpPr/>
          <p:nvPr/>
        </p:nvSpPr>
        <p:spPr>
          <a:xfrm>
            <a:off x="0" y="6531045"/>
            <a:ext cx="3135805" cy="3778078"/>
          </a:xfrm>
          <a:custGeom>
            <a:rect b="b" l="l" r="r" t="t"/>
            <a:pathLst>
              <a:path extrusionOk="0" h="3778078" w="3135805">
                <a:moveTo>
                  <a:pt x="0" y="0"/>
                </a:moveTo>
                <a:lnTo>
                  <a:pt x="3135805" y="0"/>
                </a:lnTo>
                <a:lnTo>
                  <a:pt x="3135805" y="3778078"/>
                </a:lnTo>
                <a:lnTo>
                  <a:pt x="0" y="377807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95" name="Google Shape;395;p31"/>
          <p:cNvSpPr txBox="1"/>
          <p:nvPr/>
        </p:nvSpPr>
        <p:spPr>
          <a:xfrm rot="-5400000">
            <a:off x="-145562" y="2406583"/>
            <a:ext cx="5352600" cy="9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994"/>
              <a:buFont typeface="Poppins"/>
              <a:buNone/>
            </a:pPr>
            <a:r>
              <a:rPr b="1" i="0" lang="en-US" sz="6995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32"/>
          <p:cNvSpPr/>
          <p:nvPr/>
        </p:nvSpPr>
        <p:spPr>
          <a:xfrm>
            <a:off x="36136" y="0"/>
            <a:ext cx="18251864" cy="10320189"/>
          </a:xfrm>
          <a:custGeom>
            <a:rect b="b" l="l" r="r" t="t"/>
            <a:pathLst>
              <a:path extrusionOk="0" h="10320189" w="18251864">
                <a:moveTo>
                  <a:pt x="0" y="0"/>
                </a:moveTo>
                <a:lnTo>
                  <a:pt x="18251864" y="0"/>
                </a:lnTo>
                <a:lnTo>
                  <a:pt x="18251864" y="10320189"/>
                </a:lnTo>
                <a:lnTo>
                  <a:pt x="0" y="1032018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480" l="-310" r="0" t="-8500"/>
            </a:stretch>
          </a:blipFill>
          <a:ln>
            <a:noFill/>
          </a:ln>
        </p:spPr>
      </p:sp>
      <p:sp>
        <p:nvSpPr>
          <p:cNvPr id="401" name="Google Shape;401;p32"/>
          <p:cNvSpPr/>
          <p:nvPr/>
        </p:nvSpPr>
        <p:spPr>
          <a:xfrm>
            <a:off x="3066239" y="918087"/>
            <a:ext cx="2510028" cy="8229600"/>
          </a:xfrm>
          <a:custGeom>
            <a:rect b="b" l="l" r="r" t="t"/>
            <a:pathLst>
              <a:path extrusionOk="0" h="8229600" w="2510028">
                <a:moveTo>
                  <a:pt x="0" y="0"/>
                </a:moveTo>
                <a:lnTo>
                  <a:pt x="2510028" y="0"/>
                </a:lnTo>
                <a:lnTo>
                  <a:pt x="251002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