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73" r:id="rId3"/>
    <p:sldId id="276" r:id="rId4"/>
    <p:sldId id="257" r:id="rId5"/>
    <p:sldId id="269" r:id="rId6"/>
    <p:sldId id="270" r:id="rId7"/>
    <p:sldId id="265" r:id="rId8"/>
    <p:sldId id="258" r:id="rId9"/>
    <p:sldId id="266" r:id="rId10"/>
    <p:sldId id="267" r:id="rId11"/>
    <p:sldId id="262" r:id="rId12"/>
    <p:sldId id="264" r:id="rId13"/>
    <p:sldId id="263" r:id="rId14"/>
    <p:sldId id="272" r:id="rId15"/>
    <p:sldId id="274" r:id="rId16"/>
    <p:sldId id="275" r:id="rId17"/>
    <p:sldId id="268" r:id="rId18"/>
    <p:sldId id="26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288E78E7-D9E7-4560-9AB3-8F33D1A6BD98}" type="datetimeFigureOut">
              <a:rPr lang="en-US" smtClean="0"/>
              <a:pPr/>
              <a:t>11/15/2023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CE49048A-6A9B-47E7-81E1-0F40480EF16E}" type="slidenum">
              <a:rPr lang="en-GB" smtClean="0"/>
              <a:pPr/>
              <a:t>‹#›</a:t>
            </a:fld>
            <a:endParaRPr lang="en-GB"/>
          </a:p>
        </p:txBody>
      </p:sp>
    </p:spTree>
    <p:extLst>
      <p:ext uri="{BB962C8B-B14F-4D97-AF65-F5344CB8AC3E}">
        <p14:creationId xmlns:p14="http://schemas.microsoft.com/office/powerpoint/2010/main" val="116045908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87349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0813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498004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3459569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2196722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47656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692904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839396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4265352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657019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288E78E7-D9E7-4560-9AB3-8F33D1A6BD98}" type="datetimeFigureOut">
              <a:rPr lang="en-US" smtClean="0"/>
              <a:pPr/>
              <a:t>11/15/2023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CE49048A-6A9B-47E7-81E1-0F40480EF16E}" type="slidenum">
              <a:rPr lang="en-GB" smtClean="0"/>
              <a:pPr/>
              <a:t>‹#›</a:t>
            </a:fld>
            <a:endParaRPr lang="en-GB"/>
          </a:p>
        </p:txBody>
      </p:sp>
    </p:spTree>
    <p:extLst>
      <p:ext uri="{BB962C8B-B14F-4D97-AF65-F5344CB8AC3E}">
        <p14:creationId xmlns:p14="http://schemas.microsoft.com/office/powerpoint/2010/main" val="394014141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bbc.co.uk/news/technology-5626649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gsa.europa.e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642918"/>
            <a:ext cx="7772400" cy="1470025"/>
          </a:xfrm>
        </p:spPr>
        <p:txBody>
          <a:bodyPr>
            <a:normAutofit fontScale="90000"/>
          </a:bodyPr>
          <a:lstStyle/>
          <a:p>
            <a:r>
              <a:rPr lang="en-GB" dirty="0"/>
              <a:t>Location Based Services</a:t>
            </a:r>
          </a:p>
        </p:txBody>
      </p:sp>
      <p:pic>
        <p:nvPicPr>
          <p:cNvPr id="1026" name="Picture 2" descr="http://www.watblog.com/wp-content/uploads/2008/04/a-gps-944.jpg"/>
          <p:cNvPicPr>
            <a:picLocks noChangeAspect="1" noChangeArrowheads="1"/>
          </p:cNvPicPr>
          <p:nvPr/>
        </p:nvPicPr>
        <p:blipFill>
          <a:blip r:embed="rId2" cstate="print"/>
          <a:srcRect/>
          <a:stretch>
            <a:fillRect/>
          </a:stretch>
        </p:blipFill>
        <p:spPr bwMode="auto">
          <a:xfrm>
            <a:off x="1691680" y="2420888"/>
            <a:ext cx="5072098" cy="3699757"/>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43AC-55E9-45FF-820E-7129BD47E11A}"/>
              </a:ext>
            </a:extLst>
          </p:cNvPr>
          <p:cNvSpPr>
            <a:spLocks noGrp="1"/>
          </p:cNvSpPr>
          <p:nvPr>
            <p:ph type="title"/>
          </p:nvPr>
        </p:nvSpPr>
        <p:spPr/>
        <p:txBody>
          <a:bodyPr/>
          <a:lstStyle/>
          <a:p>
            <a:r>
              <a:rPr lang="en-GB" dirty="0"/>
              <a:t>Components of location-based services</a:t>
            </a:r>
          </a:p>
        </p:txBody>
      </p:sp>
      <p:pic>
        <p:nvPicPr>
          <p:cNvPr id="5" name="Content Placeholder 4">
            <a:extLst>
              <a:ext uri="{FF2B5EF4-FFF2-40B4-BE49-F238E27FC236}">
                <a16:creationId xmlns:a16="http://schemas.microsoft.com/office/drawing/2014/main" id="{17C84A27-94D7-44B1-B6A6-12E104FDFA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6150" y="2021118"/>
            <a:ext cx="6446838" cy="3966701"/>
          </a:xfrm>
        </p:spPr>
      </p:pic>
    </p:spTree>
    <p:extLst>
      <p:ext uri="{BB962C8B-B14F-4D97-AF65-F5344CB8AC3E}">
        <p14:creationId xmlns:p14="http://schemas.microsoft.com/office/powerpoint/2010/main" val="152538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F5EAF-7CF6-A309-5F0D-C0127FAFE92C}"/>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4EE3B783-22D9-9FB5-45A7-CA12BFAEFD25}"/>
              </a:ext>
            </a:extLst>
          </p:cNvPr>
          <p:cNvSpPr>
            <a:spLocks noGrp="1"/>
          </p:cNvSpPr>
          <p:nvPr>
            <p:ph idx="1"/>
          </p:nvPr>
        </p:nvSpPr>
        <p:spPr>
          <a:xfrm>
            <a:off x="946404" y="2996952"/>
            <a:ext cx="6446520" cy="3183186"/>
          </a:xfrm>
        </p:spPr>
        <p:txBody>
          <a:bodyPr/>
          <a:lstStyle/>
          <a:p>
            <a:r>
              <a:rPr lang="en-GB" dirty="0"/>
              <a:t>Location based services (LBS) are the delivery of data and Information Services where the content of those services is tailored to the current or some projected location and context of a mobile user. (</a:t>
            </a:r>
            <a:r>
              <a:rPr lang="en-GB" sz="1200" i="1" dirty="0" err="1"/>
              <a:t>Brimicombe</a:t>
            </a:r>
            <a:r>
              <a:rPr lang="en-GB" sz="1200" i="1" dirty="0"/>
              <a:t> et al 2009)</a:t>
            </a:r>
            <a:endParaRPr lang="en-GB" i="1" dirty="0"/>
          </a:p>
        </p:txBody>
      </p:sp>
    </p:spTree>
    <p:extLst>
      <p:ext uri="{BB962C8B-B14F-4D97-AF65-F5344CB8AC3E}">
        <p14:creationId xmlns:p14="http://schemas.microsoft.com/office/powerpoint/2010/main" val="282509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Location Based Services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Location based services present a compelling business opportunity for application developers, operators, and content producers. Location awareness differentiates mobile applications from traditional PC and wired Internet services.</a:t>
            </a:r>
          </a:p>
          <a:p>
            <a:pPr>
              <a:buFont typeface="Wingdings" panose="05000000000000000000" pitchFamily="2" charset="2"/>
              <a:buChar char="§"/>
            </a:pPr>
            <a:r>
              <a:rPr lang="en-US" dirty="0"/>
              <a:t>Location based services are applications that make use of the users or object physical location in order to provide an enhanced service or experience.</a:t>
            </a:r>
          </a:p>
          <a:p>
            <a:pPr marL="0" indent="0">
              <a:buNone/>
            </a:pP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9F83-65DA-468E-B613-EF713A806CF8}"/>
              </a:ext>
            </a:extLst>
          </p:cNvPr>
          <p:cNvSpPr>
            <a:spLocks noGrp="1"/>
          </p:cNvSpPr>
          <p:nvPr>
            <p:ph type="title"/>
          </p:nvPr>
        </p:nvSpPr>
        <p:spPr/>
        <p:txBody>
          <a:bodyPr/>
          <a:lstStyle/>
          <a:p>
            <a:r>
              <a:rPr lang="en-GB" dirty="0"/>
              <a:t>Positioning</a:t>
            </a:r>
            <a:br>
              <a:rPr lang="en-GB" dirty="0"/>
            </a:br>
            <a:endParaRPr lang="en-GB" dirty="0"/>
          </a:p>
        </p:txBody>
      </p:sp>
      <p:sp>
        <p:nvSpPr>
          <p:cNvPr id="5" name="Content Placeholder 4">
            <a:extLst>
              <a:ext uri="{FF2B5EF4-FFF2-40B4-BE49-F238E27FC236}">
                <a16:creationId xmlns:a16="http://schemas.microsoft.com/office/drawing/2014/main" id="{C20DE35D-F102-40E2-999D-6775EBBA1182}"/>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One of the most obvious technologies behind LBS is positioning, with the most widely recognized system being the Global Positioning System (GPS). </a:t>
            </a:r>
          </a:p>
          <a:p>
            <a:pPr>
              <a:buFont typeface="Wingdings" panose="05000000000000000000" pitchFamily="2" charset="2"/>
              <a:buChar char="§"/>
            </a:pPr>
            <a:endParaRPr lang="en-GB" dirty="0"/>
          </a:p>
          <a:p>
            <a:pPr>
              <a:buFont typeface="Wingdings" panose="05000000000000000000" pitchFamily="2" charset="2"/>
              <a:buChar char="§"/>
            </a:pPr>
            <a:r>
              <a:rPr lang="en-GB" dirty="0"/>
              <a:t>Perhaps we should use the tern GNSS Global Navigation Satellite System (GNSS).</a:t>
            </a:r>
          </a:p>
          <a:p>
            <a:pPr>
              <a:buFont typeface="Wingdings" panose="05000000000000000000" pitchFamily="2" charset="2"/>
              <a:buChar char="§"/>
            </a:pPr>
            <a:endParaRPr lang="en-GB" dirty="0"/>
          </a:p>
          <a:p>
            <a:pPr>
              <a:buFont typeface="Wingdings" panose="05000000000000000000" pitchFamily="2" charset="2"/>
              <a:buChar char="§"/>
            </a:pPr>
            <a:r>
              <a:rPr lang="en-GB" dirty="0"/>
              <a:t>Galileo</a:t>
            </a:r>
          </a:p>
          <a:p>
            <a:pPr>
              <a:buFont typeface="Wingdings" panose="05000000000000000000" pitchFamily="2" charset="2"/>
              <a:buChar char="§"/>
            </a:pPr>
            <a:endParaRPr lang="en-GB" dirty="0"/>
          </a:p>
          <a:p>
            <a:pPr>
              <a:buFont typeface="Wingdings" panose="05000000000000000000" pitchFamily="2" charset="2"/>
              <a:buChar char="§"/>
            </a:pPr>
            <a:r>
              <a:rPr lang="en-GB" dirty="0"/>
              <a:t>There are however, other means of positioning in addition to GPS. These other technologies are network based positioning and typically rely on various means of triangulation of the signal from cell sites serving a mobile phone. In addition, the serving cell site can be used as a fix for location of the user.</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915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B5D1-9D0A-404A-BAD7-187FC1AE097C}"/>
              </a:ext>
            </a:extLst>
          </p:cNvPr>
          <p:cNvSpPr>
            <a:spLocks noGrp="1"/>
          </p:cNvSpPr>
          <p:nvPr>
            <p:ph type="title"/>
          </p:nvPr>
        </p:nvSpPr>
        <p:spPr/>
        <p:txBody>
          <a:bodyPr>
            <a:normAutofit fontScale="90000"/>
          </a:bodyPr>
          <a:lstStyle/>
          <a:p>
            <a:r>
              <a:rPr lang="en-US" b="1" dirty="0"/>
              <a:t>Geographic Information Systems</a:t>
            </a:r>
            <a:br>
              <a:rPr lang="en-GB" dirty="0"/>
            </a:br>
            <a:endParaRPr lang="en-GB" dirty="0"/>
          </a:p>
        </p:txBody>
      </p:sp>
      <p:sp>
        <p:nvSpPr>
          <p:cNvPr id="3" name="Content Placeholder 2">
            <a:extLst>
              <a:ext uri="{FF2B5EF4-FFF2-40B4-BE49-F238E27FC236}">
                <a16:creationId xmlns:a16="http://schemas.microsoft.com/office/drawing/2014/main" id="{90F82702-0C76-480F-84BF-C60B24942E25}"/>
              </a:ext>
            </a:extLst>
          </p:cNvPr>
          <p:cNvSpPr>
            <a:spLocks noGrp="1"/>
          </p:cNvSpPr>
          <p:nvPr>
            <p:ph idx="1"/>
          </p:nvPr>
        </p:nvSpPr>
        <p:spPr/>
        <p:txBody>
          <a:bodyPr/>
          <a:lstStyle/>
          <a:p>
            <a:pPr>
              <a:buFont typeface="Wingdings" panose="05000000000000000000" pitchFamily="2" charset="2"/>
              <a:buChar char="q"/>
            </a:pPr>
            <a:r>
              <a:rPr lang="en-US" dirty="0"/>
              <a:t>Geographic data is an important aspect of any location system. Geographic Information Systems (GIS) provide the tools to provision and administer base map data such as man made structures (streets, buildings) and terrain (mountains, rivers).</a:t>
            </a:r>
          </a:p>
          <a:p>
            <a:pPr>
              <a:buFont typeface="Wingdings" panose="05000000000000000000" pitchFamily="2" charset="2"/>
              <a:buChar char="q"/>
            </a:pPr>
            <a:r>
              <a:rPr lang="en-US" dirty="0"/>
              <a:t>GIS is also used to manage point-of-interest data such as location of service stations, restaurants, nightclubs, banks, Health services, public services etc. </a:t>
            </a:r>
          </a:p>
          <a:p>
            <a:endParaRPr lang="en-GB" dirty="0"/>
          </a:p>
        </p:txBody>
      </p:sp>
    </p:spTree>
    <p:extLst>
      <p:ext uri="{BB962C8B-B14F-4D97-AF65-F5344CB8AC3E}">
        <p14:creationId xmlns:p14="http://schemas.microsoft.com/office/powerpoint/2010/main" val="79317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Images of where Location Based Services are used</a:t>
            </a:r>
          </a:p>
        </p:txBody>
      </p:sp>
      <p:pic>
        <p:nvPicPr>
          <p:cNvPr id="6146" name="Picture 2"/>
          <p:cNvPicPr>
            <a:picLocks noGrp="1" noChangeAspect="1" noChangeArrowheads="1"/>
          </p:cNvPicPr>
          <p:nvPr>
            <p:ph idx="1"/>
          </p:nvPr>
        </p:nvPicPr>
        <p:blipFill>
          <a:blip r:embed="rId2" cstate="print"/>
          <a:stretch>
            <a:fillRect/>
          </a:stretch>
        </p:blipFill>
        <p:spPr bwMode="auto">
          <a:xfrm>
            <a:off x="946150" y="2002730"/>
            <a:ext cx="6446838" cy="400347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are Location Based Services used?</a:t>
            </a:r>
          </a:p>
        </p:txBody>
      </p:sp>
      <p:sp>
        <p:nvSpPr>
          <p:cNvPr id="3" name="Content Placeholder 2"/>
          <p:cNvSpPr>
            <a:spLocks noGrp="1"/>
          </p:cNvSpPr>
          <p:nvPr>
            <p:ph idx="1"/>
          </p:nvPr>
        </p:nvSpPr>
        <p:spPr/>
        <p:txBody>
          <a:bodyPr>
            <a:normAutofit/>
          </a:bodyPr>
          <a:lstStyle/>
          <a:p>
            <a:r>
              <a:rPr lang="en-GB" dirty="0"/>
              <a:t>Location Based Services can be used in many different ways, some examples are below – </a:t>
            </a:r>
          </a:p>
          <a:p>
            <a:endParaRPr lang="en-GB" dirty="0"/>
          </a:p>
          <a:p>
            <a:pPr lvl="1"/>
            <a:r>
              <a:rPr lang="en-GB" dirty="0"/>
              <a:t>Location Based Services can be used to find Businesses, Restaurants and Public Services.</a:t>
            </a:r>
          </a:p>
          <a:p>
            <a:pPr lvl="1"/>
            <a:r>
              <a:rPr lang="en-GB" dirty="0"/>
              <a:t>They also provide the user with alerts or notifications for e.g. A Traffic Jam.</a:t>
            </a:r>
          </a:p>
          <a:p>
            <a:pPr lvl="1"/>
            <a:r>
              <a:rPr lang="en-GB" dirty="0"/>
              <a:t>They can be used to find someone or something, like a doctor or hospital.	</a:t>
            </a:r>
          </a:p>
          <a:p>
            <a:r>
              <a:rPr lang="en-US" dirty="0"/>
              <a:t>Location awareness can be used for navigation, mapping, workforce tracking, finding points of interest and getting weather information.</a:t>
            </a:r>
          </a:p>
          <a:p>
            <a:pPr lvl="1"/>
            <a:endParaRPr lang="en-GB" dirty="0"/>
          </a:p>
          <a:p>
            <a:endParaRPr lang="en-GB"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ahoma" pitchFamily="34" charset="0"/>
              </a:rPr>
              <a:t>Location Based Services</a:t>
            </a:r>
            <a:endParaRPr lang="en-GB" dirty="0"/>
          </a:p>
        </p:txBody>
      </p:sp>
      <p:sp>
        <p:nvSpPr>
          <p:cNvPr id="3" name="Content Placeholder 2"/>
          <p:cNvSpPr>
            <a:spLocks noGrp="1"/>
          </p:cNvSpPr>
          <p:nvPr>
            <p:ph idx="1"/>
          </p:nvPr>
        </p:nvSpPr>
        <p:spPr>
          <a:xfrm>
            <a:off x="304800" y="1988840"/>
            <a:ext cx="5059288" cy="4091285"/>
          </a:xfrm>
        </p:spPr>
        <p:txBody>
          <a:bodyPr>
            <a:normAutofit fontScale="77500" lnSpcReduction="20000"/>
          </a:bodyPr>
          <a:lstStyle/>
          <a:p>
            <a:pPr marL="609600" indent="-609600" algn="just"/>
            <a:r>
              <a:rPr lang="en-GB" sz="1600" dirty="0">
                <a:latin typeface="Tahoma" pitchFamily="34" charset="0"/>
              </a:rPr>
              <a:t>The use of geographic data in the field on mobile devices like networked Personal Digital Assistant (PDA) </a:t>
            </a:r>
          </a:p>
          <a:p>
            <a:pPr marL="609600" indent="-609600">
              <a:buNone/>
            </a:pPr>
            <a:endParaRPr lang="en-GB" sz="1600" dirty="0">
              <a:latin typeface="Tahoma" pitchFamily="34" charset="0"/>
            </a:endParaRPr>
          </a:p>
          <a:p>
            <a:pPr marL="609600" indent="-609600"/>
            <a:r>
              <a:rPr lang="en-GB" sz="1600" dirty="0">
                <a:latin typeface="Tahoma" pitchFamily="34" charset="0"/>
              </a:rPr>
              <a:t>The main components for LBS are </a:t>
            </a:r>
          </a:p>
          <a:p>
            <a:pPr marL="609600" indent="-609600">
              <a:buNone/>
            </a:pPr>
            <a:r>
              <a:rPr lang="en-GB" sz="1600" dirty="0">
                <a:latin typeface="Tahoma" pitchFamily="34" charset="0"/>
              </a:rPr>
              <a:t>		Mobile device i.e. PDA's</a:t>
            </a:r>
          </a:p>
          <a:p>
            <a:pPr marL="609600" indent="-609600">
              <a:buNone/>
            </a:pPr>
            <a:r>
              <a:rPr lang="en-GB" sz="1600" dirty="0">
                <a:latin typeface="Tahoma" pitchFamily="34" charset="0"/>
              </a:rPr>
              <a:t>		Global positioning system (GPS)</a:t>
            </a:r>
          </a:p>
          <a:p>
            <a:pPr marL="609600" indent="-609600">
              <a:buNone/>
            </a:pPr>
            <a:r>
              <a:rPr lang="en-GB" sz="1600" dirty="0">
                <a:latin typeface="Tahoma" pitchFamily="34" charset="0"/>
              </a:rPr>
              <a:t>		Communication network </a:t>
            </a:r>
          </a:p>
          <a:p>
            <a:pPr marL="609600" indent="-609600">
              <a:buNone/>
            </a:pPr>
            <a:r>
              <a:rPr lang="en-GB" sz="1600" dirty="0">
                <a:latin typeface="Tahoma" pitchFamily="34" charset="0"/>
              </a:rPr>
              <a:t>		GIS</a:t>
            </a:r>
          </a:p>
          <a:p>
            <a:pPr marL="609600" indent="-609600">
              <a:buNone/>
            </a:pPr>
            <a:endParaRPr lang="en-GB" sz="1600" dirty="0">
              <a:latin typeface="Tahoma" pitchFamily="34" charset="0"/>
            </a:endParaRPr>
          </a:p>
          <a:p>
            <a:pPr marL="609600" indent="-609600"/>
            <a:r>
              <a:rPr lang="en-GB" sz="1600" dirty="0">
                <a:latin typeface="Tahoma" pitchFamily="34" charset="0"/>
              </a:rPr>
              <a:t>Typical Queries for LBS Applications</a:t>
            </a:r>
          </a:p>
          <a:p>
            <a:pPr marL="1004888" lvl="1" indent="-533400">
              <a:buFont typeface="Wingdings" pitchFamily="2" charset="2"/>
              <a:buChar char="Ø"/>
            </a:pPr>
            <a:r>
              <a:rPr lang="en-GB" sz="1600" dirty="0">
                <a:latin typeface="Tahoma" pitchFamily="34" charset="0"/>
              </a:rPr>
              <a:t>Where am I?</a:t>
            </a:r>
          </a:p>
          <a:p>
            <a:pPr marL="1004888" lvl="1" indent="-533400">
              <a:buFont typeface="Wingdings" pitchFamily="2" charset="2"/>
              <a:buChar char="Ø"/>
            </a:pPr>
            <a:r>
              <a:rPr lang="en-GB" sz="1600" dirty="0">
                <a:latin typeface="Tahoma" pitchFamily="34" charset="0"/>
              </a:rPr>
              <a:t>Where is the nearest…?</a:t>
            </a:r>
          </a:p>
          <a:p>
            <a:pPr marL="1004888" lvl="1" indent="-533400">
              <a:buFont typeface="Wingdings" pitchFamily="2" charset="2"/>
              <a:buChar char="Ø"/>
            </a:pPr>
            <a:r>
              <a:rPr lang="en-GB" sz="1600" dirty="0">
                <a:latin typeface="Tahoma" pitchFamily="34" charset="0"/>
              </a:rPr>
              <a:t>How do I get To…?</a:t>
            </a:r>
          </a:p>
          <a:p>
            <a:endParaRPr lang="en-GB" dirty="0"/>
          </a:p>
        </p:txBody>
      </p:sp>
      <p:pic>
        <p:nvPicPr>
          <p:cNvPr id="4" name="Picture 4" descr="fieldpad"/>
          <p:cNvPicPr>
            <a:picLocks noChangeAspect="1" noChangeArrowheads="1"/>
          </p:cNvPicPr>
          <p:nvPr/>
        </p:nvPicPr>
        <p:blipFill>
          <a:blip r:embed="rId2" cstate="print"/>
          <a:srcRect/>
          <a:stretch>
            <a:fillRect/>
          </a:stretch>
        </p:blipFill>
        <p:spPr>
          <a:xfrm>
            <a:off x="5795963" y="2060575"/>
            <a:ext cx="2690812" cy="388937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ahoma" pitchFamily="34" charset="0"/>
              </a:rPr>
              <a:t>Types of LBS</a:t>
            </a:r>
            <a:endParaRPr lang="en-GB" dirty="0"/>
          </a:p>
        </p:txBody>
      </p:sp>
      <p:sp>
        <p:nvSpPr>
          <p:cNvPr id="4" name="Rectangle 3"/>
          <p:cNvSpPr>
            <a:spLocks noGrp="1" noChangeArrowheads="1"/>
          </p:cNvSpPr>
          <p:nvPr>
            <p:ph idx="1"/>
          </p:nvPr>
        </p:nvSpPr>
        <p:spPr/>
        <p:txBody>
          <a:bodyPr>
            <a:normAutofit lnSpcReduction="10000"/>
          </a:bodyPr>
          <a:lstStyle/>
          <a:p>
            <a:pPr eaLnBrk="1" hangingPunct="1"/>
            <a:r>
              <a:rPr lang="en-GB" sz="2400" dirty="0">
                <a:latin typeface="Tahoma" pitchFamily="34" charset="0"/>
              </a:rPr>
              <a:t>Triggered</a:t>
            </a:r>
          </a:p>
          <a:p>
            <a:pPr eaLnBrk="1" hangingPunct="1">
              <a:buFont typeface="Wingdings" pitchFamily="2" charset="2"/>
              <a:buNone/>
            </a:pPr>
            <a:endParaRPr lang="en-GB" sz="2400" dirty="0">
              <a:latin typeface="Tahoma" pitchFamily="34" charset="0"/>
            </a:endParaRPr>
          </a:p>
          <a:p>
            <a:pPr lvl="1" eaLnBrk="1" hangingPunct="1">
              <a:buFont typeface="Wingdings" pitchFamily="2" charset="2"/>
              <a:buChar char="Ø"/>
            </a:pPr>
            <a:r>
              <a:rPr lang="en-GB" sz="2000" dirty="0">
                <a:latin typeface="Tahoma" pitchFamily="34" charset="0"/>
              </a:rPr>
              <a:t>Emergency Services</a:t>
            </a:r>
          </a:p>
          <a:p>
            <a:pPr lvl="1" eaLnBrk="1" hangingPunct="1">
              <a:buFont typeface="Wingdings" pitchFamily="2" charset="2"/>
              <a:buChar char="Ø"/>
            </a:pPr>
            <a:r>
              <a:rPr lang="en-GB" sz="2000" dirty="0">
                <a:latin typeface="Tahoma" pitchFamily="34" charset="0"/>
              </a:rPr>
              <a:t>Fleet Tracking</a:t>
            </a:r>
          </a:p>
          <a:p>
            <a:pPr lvl="1" eaLnBrk="1" hangingPunct="1">
              <a:buFont typeface="Wingdings" pitchFamily="2" charset="2"/>
              <a:buChar char="Ø"/>
            </a:pPr>
            <a:r>
              <a:rPr lang="en-GB" sz="2000" dirty="0">
                <a:latin typeface="Tahoma" pitchFamily="34" charset="0"/>
              </a:rPr>
              <a:t>Navigation Services</a:t>
            </a:r>
          </a:p>
          <a:p>
            <a:pPr eaLnBrk="1" hangingPunct="1">
              <a:buFont typeface="Wingdings" pitchFamily="2" charset="2"/>
              <a:buChar char="Ø"/>
            </a:pPr>
            <a:endParaRPr lang="en-GB" sz="2400" dirty="0">
              <a:latin typeface="Tahoma" pitchFamily="34" charset="0"/>
            </a:endParaRPr>
          </a:p>
          <a:p>
            <a:pPr eaLnBrk="1" hangingPunct="1"/>
            <a:r>
              <a:rPr lang="en-GB" sz="2400" dirty="0">
                <a:latin typeface="Tahoma" pitchFamily="34" charset="0"/>
              </a:rPr>
              <a:t>User- requested</a:t>
            </a:r>
          </a:p>
          <a:p>
            <a:pPr eaLnBrk="1" hangingPunct="1">
              <a:buFont typeface="Wingdings" pitchFamily="2" charset="2"/>
              <a:buNone/>
            </a:pPr>
            <a:endParaRPr lang="en-GB" sz="2400" dirty="0">
              <a:latin typeface="Tahoma" pitchFamily="34" charset="0"/>
            </a:endParaRPr>
          </a:p>
          <a:p>
            <a:pPr lvl="1" eaLnBrk="1" hangingPunct="1">
              <a:buFont typeface="Wingdings" pitchFamily="2" charset="2"/>
              <a:buChar char="Ø"/>
            </a:pPr>
            <a:r>
              <a:rPr lang="en-GB" sz="2000" dirty="0">
                <a:latin typeface="Tahoma" pitchFamily="34" charset="0"/>
              </a:rPr>
              <a:t>Information Services (weather forecasts etc)</a:t>
            </a:r>
          </a:p>
          <a:p>
            <a:pPr lvl="1" eaLnBrk="1" hangingPunct="1">
              <a:buFont typeface="Wingdings" pitchFamily="2" charset="2"/>
              <a:buChar char="Ø"/>
            </a:pPr>
            <a:r>
              <a:rPr lang="en-GB" sz="2000" dirty="0">
                <a:latin typeface="Tahoma" pitchFamily="34" charset="0"/>
              </a:rPr>
              <a:t>Service Location (finding nearest)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Location Based Services are used</a:t>
            </a:r>
          </a:p>
        </p:txBody>
      </p:sp>
      <p:sp>
        <p:nvSpPr>
          <p:cNvPr id="3" name="Content Placeholder 2"/>
          <p:cNvSpPr>
            <a:spLocks noGrp="1"/>
          </p:cNvSpPr>
          <p:nvPr>
            <p:ph idx="1"/>
          </p:nvPr>
        </p:nvSpPr>
        <p:spPr/>
        <p:txBody>
          <a:bodyPr>
            <a:normAutofit/>
          </a:bodyPr>
          <a:lstStyle/>
          <a:p>
            <a:pPr algn="ctr">
              <a:buNone/>
            </a:pPr>
            <a:r>
              <a:rPr lang="en-GB" sz="2800" dirty="0"/>
              <a:t>LBS as an intersection of technologies</a:t>
            </a:r>
          </a:p>
          <a:p>
            <a:pPr algn="ctr">
              <a:buNone/>
            </a:pPr>
            <a:r>
              <a:rPr lang="en-GB" sz="2800" dirty="0"/>
              <a:t>used within the Web, Mobile Devices and the Internet:</a:t>
            </a:r>
          </a:p>
        </p:txBody>
      </p:sp>
      <p:pic>
        <p:nvPicPr>
          <p:cNvPr id="4098" name="Picture 2"/>
          <p:cNvPicPr>
            <a:picLocks noChangeAspect="1" noChangeArrowheads="1"/>
          </p:cNvPicPr>
          <p:nvPr/>
        </p:nvPicPr>
        <p:blipFill>
          <a:blip r:embed="rId2" cstate="print"/>
          <a:srcRect/>
          <a:stretch>
            <a:fillRect/>
          </a:stretch>
        </p:blipFill>
        <p:spPr bwMode="auto">
          <a:xfrm>
            <a:off x="2285984" y="3286124"/>
            <a:ext cx="4314825" cy="29527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normAutofit fontScale="90000"/>
          </a:bodyPr>
          <a:lstStyle/>
          <a:p>
            <a:r>
              <a:rPr lang="en-GB" dirty="0"/>
              <a:t>Categories of Location Service Applications</a:t>
            </a:r>
            <a:br>
              <a:rPr lang="en-GB" dirty="0"/>
            </a:br>
            <a:r>
              <a:rPr lang="en-GB" sz="2200" dirty="0"/>
              <a:t>LBS application categories</a:t>
            </a:r>
          </a:p>
        </p:txBody>
      </p:sp>
      <p:pic>
        <p:nvPicPr>
          <p:cNvPr id="5123" name="Picture 3"/>
          <p:cNvPicPr>
            <a:picLocks noGrp="1" noChangeAspect="1" noChangeArrowheads="1"/>
          </p:cNvPicPr>
          <p:nvPr>
            <p:ph idx="1"/>
          </p:nvPr>
        </p:nvPicPr>
        <p:blipFill>
          <a:blip r:embed="rId2" cstate="print"/>
          <a:srcRect/>
          <a:stretch>
            <a:fillRect/>
          </a:stretch>
        </p:blipFill>
        <p:spPr bwMode="auto">
          <a:xfrm>
            <a:off x="683568" y="1700808"/>
            <a:ext cx="7426531" cy="4525963"/>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are Location Based Services useful?</a:t>
            </a:r>
          </a:p>
        </p:txBody>
      </p:sp>
      <p:sp>
        <p:nvSpPr>
          <p:cNvPr id="3" name="Content Placeholder 2"/>
          <p:cNvSpPr>
            <a:spLocks noGrp="1"/>
          </p:cNvSpPr>
          <p:nvPr>
            <p:ph idx="1"/>
          </p:nvPr>
        </p:nvSpPr>
        <p:spPr/>
        <p:txBody>
          <a:bodyPr/>
          <a:lstStyle/>
          <a:p>
            <a:r>
              <a:rPr lang="en-GB" dirty="0"/>
              <a:t>Navigation – planning a route</a:t>
            </a:r>
          </a:p>
          <a:p>
            <a:r>
              <a:rPr lang="en-GB" dirty="0"/>
              <a:t>Orientation and Localisation - locating</a:t>
            </a:r>
          </a:p>
          <a:p>
            <a:r>
              <a:rPr lang="en-GB" dirty="0"/>
              <a:t>Search – search for people and objects</a:t>
            </a:r>
          </a:p>
          <a:p>
            <a:r>
              <a:rPr lang="en-GB" dirty="0"/>
              <a:t>Identification - identifying and recognising</a:t>
            </a:r>
          </a:p>
          <a:p>
            <a:pPr>
              <a:buNone/>
            </a:pPr>
            <a:r>
              <a:rPr lang="en-GB" dirty="0"/>
              <a:t>  Persons or objects</a:t>
            </a:r>
          </a:p>
          <a:p>
            <a:r>
              <a:rPr lang="en-GB" dirty="0"/>
              <a:t>Event Check – checking for events</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A9A7F-F165-40CA-90CF-7FE93FBE99C4}"/>
              </a:ext>
            </a:extLst>
          </p:cNvPr>
          <p:cNvSpPr>
            <a:spLocks noGrp="1"/>
          </p:cNvSpPr>
          <p:nvPr>
            <p:ph type="title"/>
          </p:nvPr>
        </p:nvSpPr>
        <p:spPr/>
        <p:txBody>
          <a:bodyPr/>
          <a:lstStyle/>
          <a:p>
            <a:r>
              <a:rPr lang="en-US" b="1" dirty="0"/>
              <a:t>Location based billing</a:t>
            </a:r>
            <a:br>
              <a:rPr lang="en-GB" dirty="0"/>
            </a:br>
            <a:endParaRPr lang="en-GB" dirty="0"/>
          </a:p>
        </p:txBody>
      </p:sp>
      <p:sp>
        <p:nvSpPr>
          <p:cNvPr id="3" name="Content Placeholder 2">
            <a:extLst>
              <a:ext uri="{FF2B5EF4-FFF2-40B4-BE49-F238E27FC236}">
                <a16:creationId xmlns:a16="http://schemas.microsoft.com/office/drawing/2014/main" id="{995C6865-7EFE-4249-8AB7-52C0D3E74F7A}"/>
              </a:ext>
            </a:extLst>
          </p:cNvPr>
          <p:cNvSpPr>
            <a:spLocks noGrp="1"/>
          </p:cNvSpPr>
          <p:nvPr>
            <p:ph idx="1"/>
          </p:nvPr>
        </p:nvSpPr>
        <p:spPr/>
        <p:txBody>
          <a:bodyPr>
            <a:normAutofit/>
          </a:bodyPr>
          <a:lstStyle/>
          <a:p>
            <a:r>
              <a:rPr lang="en-US" dirty="0"/>
              <a:t>The ability to have preferential billing is provided by this type of application. Through location based billing, the user can establish personal zones such as a home zone or work zone. </a:t>
            </a:r>
          </a:p>
          <a:p>
            <a:r>
              <a:rPr lang="en-US" dirty="0"/>
              <a:t>Through arrangements with the serving wireless carrier, the user could perhaps enjoy flat-rate calling while in the home area and special rates while in other defined zones, Road Tolling (City Congestion Charge) is another example.  This type of application can be especially useful when used in conjunction with other mobile applications such as prepaid wireless.</a:t>
            </a:r>
            <a:endParaRPr lang="en-GB" dirty="0"/>
          </a:p>
          <a:p>
            <a:endParaRPr lang="en-GB" dirty="0"/>
          </a:p>
        </p:txBody>
      </p:sp>
    </p:spTree>
    <p:extLst>
      <p:ext uri="{BB962C8B-B14F-4D97-AF65-F5344CB8AC3E}">
        <p14:creationId xmlns:p14="http://schemas.microsoft.com/office/powerpoint/2010/main" val="4086355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BC804-DBE9-439B-82EE-D49219637635}"/>
              </a:ext>
            </a:extLst>
          </p:cNvPr>
          <p:cNvSpPr>
            <a:spLocks noGrp="1"/>
          </p:cNvSpPr>
          <p:nvPr>
            <p:ph type="title"/>
          </p:nvPr>
        </p:nvSpPr>
        <p:spPr/>
        <p:txBody>
          <a:bodyPr/>
          <a:lstStyle/>
          <a:p>
            <a:r>
              <a:rPr lang="en-GB" dirty="0"/>
              <a:t>Location Based shopping</a:t>
            </a:r>
            <a:br>
              <a:rPr lang="en-GB" dirty="0"/>
            </a:br>
            <a:endParaRPr lang="en-GB" dirty="0"/>
          </a:p>
        </p:txBody>
      </p:sp>
      <p:sp>
        <p:nvSpPr>
          <p:cNvPr id="3" name="Content Placeholder 2">
            <a:extLst>
              <a:ext uri="{FF2B5EF4-FFF2-40B4-BE49-F238E27FC236}">
                <a16:creationId xmlns:a16="http://schemas.microsoft.com/office/drawing/2014/main" id="{A59A568A-6D72-43CE-A1B4-E9166E2F38F7}"/>
              </a:ext>
            </a:extLst>
          </p:cNvPr>
          <p:cNvSpPr>
            <a:spLocks noGrp="1"/>
          </p:cNvSpPr>
          <p:nvPr>
            <p:ph idx="1"/>
          </p:nvPr>
        </p:nvSpPr>
        <p:spPr/>
        <p:txBody>
          <a:bodyPr>
            <a:normAutofit lnSpcReduction="10000"/>
          </a:bodyPr>
          <a:lstStyle/>
          <a:p>
            <a:r>
              <a:rPr lang="en-GB" dirty="0"/>
              <a:t>While location-based content and notifications bring value to customers, personalized content can greatly enhance in-store experiences and can prove to be a game changer in the retail industry. </a:t>
            </a:r>
            <a:r>
              <a:rPr lang="en-GB" b="1" dirty="0"/>
              <a:t>iBeacon technology</a:t>
            </a:r>
            <a:r>
              <a:rPr lang="en-GB" dirty="0"/>
              <a:t> is a great option to bring together both personal and hyper-local experiences in an app. Beacons at a store help in delivering specific content and notifications such as tailored offers, product reviews, sales assistance and other valuable functions directly to the apps on customers’ smartphones, when they are at specific sections of the store. </a:t>
            </a:r>
          </a:p>
          <a:p>
            <a:r>
              <a:rPr lang="en-GB" dirty="0"/>
              <a:t>Simple floor maps to locate goods in shops or guide the buyer directly to their usual basket fillers.</a:t>
            </a:r>
          </a:p>
          <a:p>
            <a:r>
              <a:rPr lang="en-GB" dirty="0"/>
              <a:t>Amazon Fresh </a:t>
            </a:r>
            <a:r>
              <a:rPr lang="en-GB" dirty="0">
                <a:hlinkClick r:id="rId2"/>
              </a:rPr>
              <a:t>https://www.bbc.co.uk/news/technology-56266494</a:t>
            </a:r>
            <a:endParaRPr lang="en-GB" dirty="0"/>
          </a:p>
          <a:p>
            <a:endParaRPr lang="en-GB" dirty="0"/>
          </a:p>
          <a:p>
            <a:endParaRPr lang="en-GB" dirty="0"/>
          </a:p>
        </p:txBody>
      </p:sp>
    </p:spTree>
    <p:extLst>
      <p:ext uri="{BB962C8B-B14F-4D97-AF65-F5344CB8AC3E}">
        <p14:creationId xmlns:p14="http://schemas.microsoft.com/office/powerpoint/2010/main" val="1203043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240F-1503-41DB-B5FB-ADED186F7D9C}"/>
              </a:ext>
            </a:extLst>
          </p:cNvPr>
          <p:cNvSpPr>
            <a:spLocks noGrp="1"/>
          </p:cNvSpPr>
          <p:nvPr>
            <p:ph type="title"/>
          </p:nvPr>
        </p:nvSpPr>
        <p:spPr/>
        <p:txBody>
          <a:bodyPr/>
          <a:lstStyle/>
          <a:p>
            <a:r>
              <a:rPr lang="en-GB" dirty="0"/>
              <a:t>Internal LBS</a:t>
            </a:r>
          </a:p>
        </p:txBody>
      </p:sp>
      <p:sp>
        <p:nvSpPr>
          <p:cNvPr id="3" name="Content Placeholder 2">
            <a:extLst>
              <a:ext uri="{FF2B5EF4-FFF2-40B4-BE49-F238E27FC236}">
                <a16:creationId xmlns:a16="http://schemas.microsoft.com/office/drawing/2014/main" id="{CA1BF4DA-CF4B-44B1-92FD-1BC5E192895C}"/>
              </a:ext>
            </a:extLst>
          </p:cNvPr>
          <p:cNvSpPr>
            <a:spLocks noGrp="1"/>
          </p:cNvSpPr>
          <p:nvPr>
            <p:ph idx="1"/>
          </p:nvPr>
        </p:nvSpPr>
        <p:spPr/>
        <p:txBody>
          <a:bodyPr/>
          <a:lstStyle/>
          <a:p>
            <a:pPr>
              <a:buFont typeface="Wingdings" panose="05000000000000000000" pitchFamily="2" charset="2"/>
              <a:buChar char="q"/>
            </a:pPr>
            <a:r>
              <a:rPr lang="en-GB" dirty="0"/>
              <a:t>As suggested in the above slide </a:t>
            </a:r>
            <a:r>
              <a:rPr lang="en-GB" dirty="0" err="1"/>
              <a:t>Ibeacon</a:t>
            </a:r>
            <a:r>
              <a:rPr lang="en-GB" dirty="0"/>
              <a:t> or </a:t>
            </a:r>
            <a:r>
              <a:rPr lang="en-GB" dirty="0" err="1"/>
              <a:t>rfid</a:t>
            </a:r>
            <a:r>
              <a:rPr lang="en-GB" dirty="0"/>
              <a:t> could be considered for the application of smart building LBS</a:t>
            </a:r>
          </a:p>
          <a:p>
            <a:pPr>
              <a:buFont typeface="Wingdings" panose="05000000000000000000" pitchFamily="2" charset="2"/>
              <a:buChar char="q"/>
            </a:pPr>
            <a:endParaRPr lang="en-GB" dirty="0"/>
          </a:p>
          <a:p>
            <a:pPr>
              <a:buFont typeface="Wingdings" panose="05000000000000000000" pitchFamily="2" charset="2"/>
              <a:buChar char="q"/>
            </a:pPr>
            <a:r>
              <a:rPr lang="en-GB" dirty="0"/>
              <a:t>GIS can be used not only to map large areas but we can also map buildings</a:t>
            </a:r>
          </a:p>
          <a:p>
            <a:pPr>
              <a:buFont typeface="Wingdings" panose="05000000000000000000" pitchFamily="2" charset="2"/>
              <a:buChar char="q"/>
            </a:pPr>
            <a:endParaRPr lang="en-GB" dirty="0"/>
          </a:p>
          <a:p>
            <a:pPr>
              <a:buFont typeface="Wingdings" panose="05000000000000000000" pitchFamily="2" charset="2"/>
              <a:buChar char="q"/>
            </a:pPr>
            <a:r>
              <a:rPr lang="en-GB" dirty="0"/>
              <a:t>This opens up lots of thought for many different applications and services.</a:t>
            </a:r>
          </a:p>
        </p:txBody>
      </p:sp>
    </p:spTree>
    <p:extLst>
      <p:ext uri="{BB962C8B-B14F-4D97-AF65-F5344CB8AC3E}">
        <p14:creationId xmlns:p14="http://schemas.microsoft.com/office/powerpoint/2010/main" val="2329779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692696"/>
            <a:ext cx="7543800" cy="1450757"/>
          </a:xfrm>
        </p:spPr>
        <p:txBody>
          <a:bodyPr>
            <a:noAutofit/>
          </a:bodyPr>
          <a:lstStyle/>
          <a:p>
            <a:r>
              <a:rPr lang="en-GB" sz="3600" b="1" dirty="0"/>
              <a:t>How important is Galileo? Investigate. With Brexit what will happen next?</a:t>
            </a:r>
            <a:br>
              <a:rPr lang="en-GB" sz="3600" b="1" dirty="0"/>
            </a:br>
            <a:endParaRPr lang="en-GB" sz="3600" b="1" dirty="0"/>
          </a:p>
        </p:txBody>
      </p:sp>
      <p:sp>
        <p:nvSpPr>
          <p:cNvPr id="3" name="Content Placeholder 2"/>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http://www.gsa.europa.eu/</a:t>
            </a:r>
            <a:endParaRPr lang="en-GB" dirty="0"/>
          </a:p>
          <a:p>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algn="just">
              <a:buNone/>
            </a:pPr>
            <a:r>
              <a:rPr lang="en-GB" dirty="0"/>
              <a:t>  </a:t>
            </a:r>
          </a:p>
          <a:p>
            <a:pPr algn="just">
              <a:buNone/>
            </a:pPr>
            <a:r>
              <a:rPr lang="en-GB" dirty="0"/>
              <a:t>  Location-based services are different from more conventional paper and internet based media (guides, directories, maps etc.) because they are aware of the context in which they are being used and can adapt their contents and presentation accordingly.</a:t>
            </a:r>
          </a:p>
        </p:txBody>
      </p:sp>
    </p:spTree>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View</Template>
  <TotalTime>191</TotalTime>
  <Words>907</Words>
  <Application>Microsoft Office PowerPoint</Application>
  <PresentationFormat>On-screen Show (4:3)</PresentationFormat>
  <Paragraphs>82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Century Schoolbook</vt:lpstr>
      <vt:lpstr>Tahoma</vt:lpstr>
      <vt:lpstr>Wingdings</vt:lpstr>
      <vt:lpstr>Wingdings 2</vt:lpstr>
      <vt:lpstr>View</vt:lpstr>
      <vt:lpstr>Location Based Services</vt:lpstr>
      <vt:lpstr>Components of location-based services</vt:lpstr>
      <vt:lpstr>Definition</vt:lpstr>
      <vt:lpstr>What are Location Based Services</vt:lpstr>
      <vt:lpstr>Positioning </vt:lpstr>
      <vt:lpstr>Geographic Information Systems </vt:lpstr>
      <vt:lpstr>Images of where Location Based Services are used</vt:lpstr>
      <vt:lpstr>Where are Location Based Services used?</vt:lpstr>
      <vt:lpstr>Location Based Services</vt:lpstr>
      <vt:lpstr>Types of LBS</vt:lpstr>
      <vt:lpstr>Where Location Based Services are used</vt:lpstr>
      <vt:lpstr>Categories of Location Service Applications LBS application categories</vt:lpstr>
      <vt:lpstr>Why are Location Based Services useful?</vt:lpstr>
      <vt:lpstr>Location based billing </vt:lpstr>
      <vt:lpstr>Location Based shopping </vt:lpstr>
      <vt:lpstr>Internal LBS</vt:lpstr>
      <vt:lpstr>How important is Galileo? Investigate. With Brexit what will happen next? </vt:lpstr>
      <vt:lpstr>Summary</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Location Based Services</dc:title>
  <dc:creator>p091777</dc:creator>
  <cp:lastModifiedBy>Beverley Holland</cp:lastModifiedBy>
  <cp:revision>22</cp:revision>
  <dcterms:created xsi:type="dcterms:W3CDTF">2009-02-24T13:32:20Z</dcterms:created>
  <dcterms:modified xsi:type="dcterms:W3CDTF">2023-11-15T18:21:04Z</dcterms:modified>
</cp:coreProperties>
</file>