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sldIdLst>
    <p:sldId id="258" r:id="rId2"/>
    <p:sldId id="259" r:id="rId3"/>
    <p:sldId id="260" r:id="rId4"/>
    <p:sldId id="261" r:id="rId5"/>
    <p:sldId id="265" r:id="rId6"/>
    <p:sldId id="264" r:id="rId7"/>
    <p:sldId id="263"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DE9923-BB8C-4200-B1B9-79E246216A6D}" v="120" dt="2026-03-28T03:04:37.606"/>
    <p1510:client id="{7B967EF2-C13B-4AFD-83C0-30A90038D953}" v="548" dt="2026-03-28T02:42:39.921"/>
    <p1510:client id="{BBABCD09-4657-406F-8C05-ADA734420CE9}" v="157" dt="2026-03-28T04:46:00.802"/>
    <p1510:client id="{C50BC1BD-D72E-4E53-B447-2992AF36C90C}" v="183" dt="2026-03-27T17:50:02.545"/>
    <p1510:client id="{D778A0E4-6E2C-4A2E-AAE6-69A7E027751F}" v="501" dt="2026-03-28T00:50:19.783"/>
    <p1510:client id="{F487CBED-E3E2-4F50-9BD2-60DCDB2CD0E4}" v="132" dt="2026-03-28T01:17:47.0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dirty="0"/>
              <a:t>Click to edit Master title style</a:t>
            </a:r>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9AB3A824-1A51-4B26-AD58-A6D8E14F6C04}" type="datetimeFigureOut">
              <a:rPr lang="en-US" dirty="0"/>
              <a:t>3/27/2026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8687413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97D162C4-EDD9-4389-A98B-B87ECEA2A816}" type="datetimeFigureOut">
              <a:rPr lang="en-US" dirty="0"/>
              <a:t>3/27/2026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1795280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dirty="0"/>
              <a:t>Click to edit Master title style</a:t>
            </a:r>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
        <p:nvSpPr>
          <p:cNvPr id="4" name="Date Placeholder 3"/>
          <p:cNvSpPr>
            <a:spLocks noGrp="1"/>
          </p:cNvSpPr>
          <p:nvPr>
            <p:ph type="dt" sz="half" idx="10"/>
          </p:nvPr>
        </p:nvSpPr>
        <p:spPr/>
        <p:txBody>
          <a:bodyPr/>
          <a:lstStyle/>
          <a:p>
            <a:fld id="{3E5059C3-6A89-4494-99FF-5A4D6FFD50EB}" type="datetimeFigureOut">
              <a:rPr lang="en-US" dirty="0"/>
              <a:t>3/27/2026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1658565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dirty="0"/>
              <a:t>Click to edit Master title style</a:t>
            </a:r>
          </a:p>
        </p:txBody>
      </p:sp>
      <p:sp>
        <p:nvSpPr>
          <p:cNvPr id="3" name="Content Placeholder 2"/>
          <p:cNvSpPr>
            <a:spLocks noGrp="1"/>
          </p:cNvSpPr>
          <p:nvPr>
            <p:ph sz="half" idx="1"/>
          </p:nvPr>
        </p:nvSpPr>
        <p:spPr>
          <a:xfrm>
            <a:off x="2605374" y="2052116"/>
            <a:ext cx="3891960" cy="3997828"/>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666636" y="2052114"/>
            <a:ext cx="3894222" cy="3997829"/>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A954B2F-12DE-47F5-8894-472B206D2E1E}" type="datetimeFigureOut">
              <a:rPr lang="en-US" dirty="0"/>
              <a:t>3/27/2026</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7862715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dirty="0"/>
              <a:t>Click to edit Master title style</a:t>
            </a:r>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3F30E46F-7819-4ACF-B48B-48222C2ACC88}" type="datetimeFigureOut">
              <a:rPr lang="en-US" dirty="0"/>
              <a:t>3/27/2026</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9335502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1FAF3416-4057-4DAA-829D-4CA07428D088}" type="datetimeFigureOut">
              <a:rPr lang="en-US" dirty="0"/>
              <a:t>3/27/2026</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7318980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dirty="0"/>
              <a:t>3/27/2026</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8841319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dirty="0"/>
              <a:t>Click to edit Master title style</a:t>
            </a:r>
          </a:p>
        </p:txBody>
      </p:sp>
      <p:sp>
        <p:nvSpPr>
          <p:cNvPr id="3" name="Content Placeholder 2"/>
          <p:cNvSpPr>
            <a:spLocks noGrp="1"/>
          </p:cNvSpPr>
          <p:nvPr>
            <p:ph idx="1"/>
          </p:nvPr>
        </p:nvSpPr>
        <p:spPr>
          <a:xfrm>
            <a:off x="5120154" y="805818"/>
            <a:ext cx="5446278" cy="5244126"/>
          </a:xfrm>
        </p:spPr>
        <p:txBody>
          <a:bodyPr anchor="ct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p:txBody>
          <a:bodyPr/>
          <a:lstStyle/>
          <a:p>
            <a:fld id="{37D525BB-DA17-4BA0-B3C8-3AC3ABC827E6}" type="datetimeFigureOut">
              <a:rPr lang="en-US" dirty="0"/>
              <a:t>3/27/2026</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8591954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dirty="0"/>
              <a:t>Click to edit Master title style</a:t>
            </a:r>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p:txBody>
          <a:bodyPr/>
          <a:lstStyle/>
          <a:p>
            <a:fld id="{B16C4C9A-3960-41CF-A4E9-2A8FB932454B}" type="datetimeFigureOut">
              <a:rPr lang="en-US" dirty="0"/>
              <a:t>3/27/2026</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9995581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D857E33E-8B18-4087-B112-809917729534}" type="datetimeFigureOut">
              <a:rPr lang="en-US" dirty="0"/>
              <a:t>3/27/2026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6234113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dirty="0"/>
              <a:t>Click to edit Master title style</a:t>
            </a:r>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D3FFE419-2371-464F-8239-3959401C3561}" type="datetimeFigureOut">
              <a:rPr lang="en-US" dirty="0"/>
              <a:t>3/27/2026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8760701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Eigth level</a:t>
            </a:r>
          </a:p>
          <a:p>
            <a:pPr lvl="8"/>
            <a:r>
              <a:rPr lang="en-US" dirty="0"/>
              <a:t>Ninth level</a:t>
            </a:r>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dirty="0"/>
              <a:t>3/27/2026</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dirty="0"/>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976159022"/>
      </p:ext>
    </p:extLst>
  </p:cSld>
  <p:clrMap bg1="dk1" tx1="lt1" bg2="dk2" tx2="lt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uk.indeed.com/career-advice/finding-a-job/what-are-care-assistant-duties" TargetMode="External"/><Relationship Id="rId2" Type="http://schemas.openxmlformats.org/officeDocument/2006/relationships/hyperlink" Target="https://www.indeed.com/hire/job-description/care-assistant" TargetMode="External"/><Relationship Id="rId1" Type="http://schemas.openxmlformats.org/officeDocument/2006/relationships/slideLayout" Target="../slideLayouts/slideLayout2.xml"/><Relationship Id="rId5" Type="http://schemas.openxmlformats.org/officeDocument/2006/relationships/hyperlink" Target="https://www.who.int/europe/home?v=welcome" TargetMode="External"/><Relationship Id="rId4" Type="http://schemas.openxmlformats.org/officeDocument/2006/relationships/hyperlink" Target="https://www.healthcareers.nhs.uk/explore-rol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5C71E-0649-00D0-8061-7D45CED55D62}"/>
              </a:ext>
            </a:extLst>
          </p:cNvPr>
          <p:cNvSpPr>
            <a:spLocks noGrp="1"/>
          </p:cNvSpPr>
          <p:nvPr>
            <p:ph type="title"/>
          </p:nvPr>
        </p:nvSpPr>
        <p:spPr/>
        <p:txBody>
          <a:bodyPr>
            <a:normAutofit/>
          </a:bodyPr>
          <a:lstStyle/>
          <a:p>
            <a:pPr algn="l">
              <a:lnSpc>
                <a:spcPct val="150000"/>
              </a:lnSpc>
            </a:pPr>
            <a:endParaRPr lang="en-US" sz="825" dirty="0">
              <a:cs typeface="Arial"/>
            </a:endParaRPr>
          </a:p>
        </p:txBody>
      </p:sp>
      <p:sp>
        <p:nvSpPr>
          <p:cNvPr id="5" name="Text Placeholder 4">
            <a:extLst>
              <a:ext uri="{FF2B5EF4-FFF2-40B4-BE49-F238E27FC236}">
                <a16:creationId xmlns:a16="http://schemas.microsoft.com/office/drawing/2014/main" id="{153DA154-6A73-110C-C68E-B04355F0176A}"/>
              </a:ext>
            </a:extLst>
          </p:cNvPr>
          <p:cNvSpPr>
            <a:spLocks noGrp="1"/>
          </p:cNvSpPr>
          <p:nvPr>
            <p:ph type="body" idx="1"/>
          </p:nvPr>
        </p:nvSpPr>
        <p:spPr/>
        <p:txBody>
          <a:bodyPr/>
          <a:lstStyle/>
          <a:p>
            <a:endParaRPr lang="en-US"/>
          </a:p>
        </p:txBody>
      </p:sp>
      <p:sp>
        <p:nvSpPr>
          <p:cNvPr id="3" name="Content Placeholder 2">
            <a:extLst>
              <a:ext uri="{FF2B5EF4-FFF2-40B4-BE49-F238E27FC236}">
                <a16:creationId xmlns:a16="http://schemas.microsoft.com/office/drawing/2014/main" id="{B9AE1033-1E0D-51E6-2747-815DD8E190EE}"/>
              </a:ext>
            </a:extLst>
          </p:cNvPr>
          <p:cNvSpPr>
            <a:spLocks noGrp="1"/>
          </p:cNvSpPr>
          <p:nvPr>
            <p:ph sz="half" idx="2"/>
          </p:nvPr>
        </p:nvSpPr>
        <p:spPr>
          <a:xfrm>
            <a:off x="2610108" y="1123794"/>
            <a:ext cx="2920217" cy="2303576"/>
          </a:xfrm>
        </p:spPr>
        <p:txBody>
          <a:bodyPr vert="horz" lIns="68580" tIns="34290" rIns="68580" bIns="34290" rtlCol="0" anchor="t">
            <a:normAutofit/>
          </a:bodyPr>
          <a:lstStyle/>
          <a:p>
            <a:pPr marL="257810" indent="-257810">
              <a:lnSpc>
                <a:spcPct val="150000"/>
              </a:lnSpc>
            </a:pPr>
            <a:r>
              <a:rPr lang="en-US" sz="1100">
                <a:cs typeface="Arial"/>
              </a:rPr>
              <a:t>Name</a:t>
            </a:r>
            <a:r>
              <a:rPr lang="en-US" sz="1100" b="1">
                <a:cs typeface="Arial"/>
              </a:rPr>
              <a:t>: </a:t>
            </a:r>
            <a:r>
              <a:rPr lang="en-US" sz="1100" b="1" i="1">
                <a:cs typeface="Arial"/>
              </a:rPr>
              <a:t>Thelma L. Lipa</a:t>
            </a:r>
            <a:br>
              <a:rPr lang="en-US" sz="1100" i="1" dirty="0">
                <a:cs typeface="Arial"/>
              </a:rPr>
            </a:br>
            <a:r>
              <a:rPr lang="en-US" sz="1100">
                <a:cs typeface="Arial"/>
              </a:rPr>
              <a:t>ID Number: 2527562</a:t>
            </a:r>
            <a:br>
              <a:rPr lang="en-US" sz="1100" dirty="0">
                <a:cs typeface="Arial"/>
              </a:rPr>
            </a:br>
            <a:r>
              <a:rPr lang="en-US" sz="1100">
                <a:cs typeface="Arial"/>
              </a:rPr>
              <a:t>Module: Academic and Employability Skills</a:t>
            </a:r>
            <a:br>
              <a:rPr lang="en-US" sz="1100" dirty="0">
                <a:cs typeface="Arial"/>
              </a:rPr>
            </a:br>
            <a:r>
              <a:rPr lang="en-US" sz="1100">
                <a:cs typeface="Arial"/>
              </a:rPr>
              <a:t>Module Code: LCHS4001</a:t>
            </a:r>
            <a:br>
              <a:rPr lang="en-US" sz="1100" dirty="0">
                <a:cs typeface="Arial"/>
              </a:rPr>
            </a:br>
            <a:r>
              <a:rPr lang="en-US" sz="1100">
                <a:cs typeface="Arial"/>
              </a:rPr>
              <a:t>Lecturer: </a:t>
            </a:r>
            <a:r>
              <a:rPr lang="en-US" sz="1100" i="1" dirty="0">
                <a:cs typeface="Arial"/>
              </a:rPr>
              <a:t>Umma Suleiman</a:t>
            </a:r>
            <a:endParaRPr lang="en-US" sz="1100" i="1">
              <a:solidFill>
                <a:srgbClr val="000000"/>
              </a:solidFill>
              <a:cs typeface="Arial"/>
            </a:endParaRPr>
          </a:p>
          <a:p>
            <a:pPr marL="257810" indent="-257810">
              <a:lnSpc>
                <a:spcPct val="150000"/>
              </a:lnSpc>
            </a:pPr>
            <a:endParaRPr lang="en-US" sz="1100" dirty="0">
              <a:cs typeface="Arial"/>
            </a:endParaRPr>
          </a:p>
        </p:txBody>
      </p:sp>
      <p:sp>
        <p:nvSpPr>
          <p:cNvPr id="6" name="Text Placeholder 5">
            <a:extLst>
              <a:ext uri="{FF2B5EF4-FFF2-40B4-BE49-F238E27FC236}">
                <a16:creationId xmlns:a16="http://schemas.microsoft.com/office/drawing/2014/main" id="{D48B0265-5B48-7DB4-D949-5FA8B2A63C9E}"/>
              </a:ext>
            </a:extLst>
          </p:cNvPr>
          <p:cNvSpPr>
            <a:spLocks noGrp="1"/>
          </p:cNvSpPr>
          <p:nvPr>
            <p:ph type="body" sz="quarter" idx="3"/>
          </p:nvPr>
        </p:nvSpPr>
        <p:spPr/>
        <p:txBody>
          <a:bodyPr/>
          <a:lstStyle/>
          <a:p>
            <a:endParaRPr lang="en-US"/>
          </a:p>
        </p:txBody>
      </p:sp>
      <p:sp>
        <p:nvSpPr>
          <p:cNvPr id="7" name="Content Placeholder 6">
            <a:extLst>
              <a:ext uri="{FF2B5EF4-FFF2-40B4-BE49-F238E27FC236}">
                <a16:creationId xmlns:a16="http://schemas.microsoft.com/office/drawing/2014/main" id="{B8D4ADDA-E400-F899-F5E4-20A5BE6583DB}"/>
              </a:ext>
            </a:extLst>
          </p:cNvPr>
          <p:cNvSpPr>
            <a:spLocks noGrp="1"/>
          </p:cNvSpPr>
          <p:nvPr>
            <p:ph sz="quarter" idx="4"/>
          </p:nvPr>
        </p:nvSpPr>
        <p:spPr/>
        <p:txBody>
          <a:bodyPr/>
          <a:lstStyle/>
          <a:p>
            <a:endParaRPr lang="en-US"/>
          </a:p>
        </p:txBody>
      </p:sp>
      <p:sp>
        <p:nvSpPr>
          <p:cNvPr id="4" name="Slide Number Placeholder 3">
            <a:extLst>
              <a:ext uri="{FF2B5EF4-FFF2-40B4-BE49-F238E27FC236}">
                <a16:creationId xmlns:a16="http://schemas.microsoft.com/office/drawing/2014/main" id="{E1412FFC-2C52-F92E-EBA5-ABB07A0FC593}"/>
              </a:ext>
            </a:extLst>
          </p:cNvPr>
          <p:cNvSpPr>
            <a:spLocks noGrp="1"/>
          </p:cNvSpPr>
          <p:nvPr>
            <p:ph type="sldNum" sz="quarter" idx="12"/>
          </p:nvPr>
        </p:nvSpPr>
        <p:spPr/>
        <p:txBody>
          <a:bodyPr/>
          <a:lstStyle/>
          <a:p>
            <a:fld id="{330EA680-D336-4FF7-8B7A-9848BB0A1C32}" type="slidenum">
              <a:rPr lang="en-US" smtClean="0"/>
              <a:t>1</a:t>
            </a:fld>
            <a:endParaRPr lang="en-US"/>
          </a:p>
        </p:txBody>
      </p:sp>
    </p:spTree>
    <p:extLst>
      <p:ext uri="{BB962C8B-B14F-4D97-AF65-F5344CB8AC3E}">
        <p14:creationId xmlns:p14="http://schemas.microsoft.com/office/powerpoint/2010/main" val="17569982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950329-D61B-A6B0-5807-897B2EF37AD0}"/>
              </a:ext>
            </a:extLst>
          </p:cNvPr>
          <p:cNvSpPr>
            <a:spLocks noGrp="1"/>
          </p:cNvSpPr>
          <p:nvPr>
            <p:ph type="title"/>
          </p:nvPr>
        </p:nvSpPr>
        <p:spPr>
          <a:xfrm>
            <a:off x="2689563" y="979117"/>
            <a:ext cx="7958331" cy="1077229"/>
          </a:xfrm>
        </p:spPr>
        <p:txBody>
          <a:bodyPr>
            <a:normAutofit/>
          </a:bodyPr>
          <a:lstStyle/>
          <a:p>
            <a:pPr algn="l"/>
            <a:r>
              <a:rPr lang="en-US" b="1">
                <a:cs typeface="Arial"/>
              </a:rPr>
              <a:t>Introduction</a:t>
            </a:r>
            <a:endParaRPr lang="en-US"/>
          </a:p>
        </p:txBody>
      </p:sp>
      <p:sp>
        <p:nvSpPr>
          <p:cNvPr id="3" name="Content Placeholder 2">
            <a:extLst>
              <a:ext uri="{FF2B5EF4-FFF2-40B4-BE49-F238E27FC236}">
                <a16:creationId xmlns:a16="http://schemas.microsoft.com/office/drawing/2014/main" id="{A1C46263-7781-2F73-97D0-F36B6F7CBB98}"/>
              </a:ext>
            </a:extLst>
          </p:cNvPr>
          <p:cNvSpPr>
            <a:spLocks noGrp="1"/>
          </p:cNvSpPr>
          <p:nvPr>
            <p:ph idx="1"/>
          </p:nvPr>
        </p:nvSpPr>
        <p:spPr>
          <a:xfrm>
            <a:off x="2773599" y="979096"/>
            <a:ext cx="7796540" cy="3997828"/>
          </a:xfrm>
        </p:spPr>
        <p:txBody>
          <a:bodyPr>
            <a:normAutofit/>
          </a:bodyPr>
          <a:lstStyle/>
          <a:p>
            <a:pPr marL="257810" indent="-257810">
              <a:lnSpc>
                <a:spcPct val="150000"/>
              </a:lnSpc>
            </a:pPr>
            <a:r>
              <a:rPr lang="en-US" sz="1100">
                <a:cs typeface="Arial"/>
              </a:rPr>
              <a:t>Tackle</a:t>
            </a:r>
            <a:r>
              <a:rPr lang="en-US" sz="1100" dirty="0">
                <a:cs typeface="Arial"/>
              </a:rPr>
              <a:t> about the TASK 1 of Health and Social care.</a:t>
            </a:r>
            <a:endParaRPr lang="en-US"/>
          </a:p>
          <a:p>
            <a:pPr marL="257810" indent="-257810">
              <a:lnSpc>
                <a:spcPct val="150000"/>
              </a:lnSpc>
            </a:pPr>
            <a:r>
              <a:rPr lang="en-US" sz="1100">
                <a:cs typeface="Arial"/>
              </a:rPr>
              <a:t>Discuss why I chose the role of Adult Care and how I started my research.</a:t>
            </a:r>
            <a:endParaRPr lang="en-US" sz="1100" dirty="0">
              <a:cs typeface="Arial"/>
            </a:endParaRPr>
          </a:p>
          <a:p>
            <a:pPr marL="257810" indent="-257810">
              <a:lnSpc>
                <a:spcPct val="150000"/>
              </a:lnSpc>
            </a:pPr>
            <a:r>
              <a:rPr lang="en-US" sz="1100">
                <a:cs typeface="Arial"/>
              </a:rPr>
              <a:t>Discuss the challenges I faced through this journey</a:t>
            </a:r>
            <a:endParaRPr lang="en-US" sz="1100">
              <a:solidFill>
                <a:srgbClr val="000000"/>
              </a:solidFill>
              <a:cs typeface="Arial"/>
            </a:endParaRPr>
          </a:p>
          <a:p>
            <a:pPr marL="257810" indent="-257810">
              <a:lnSpc>
                <a:spcPct val="150000"/>
              </a:lnSpc>
            </a:pPr>
            <a:r>
              <a:rPr lang="en-US" sz="1100" dirty="0">
                <a:cs typeface="Arial"/>
              </a:rPr>
              <a:t>Identify, process, elaborate on my plans in writing my Task 3 report </a:t>
            </a:r>
          </a:p>
          <a:p>
            <a:pPr marL="257810" indent="-257810">
              <a:lnSpc>
                <a:spcPct val="150000"/>
              </a:lnSpc>
            </a:pPr>
            <a:endParaRPr lang="en-US" sz="1100" dirty="0">
              <a:cs typeface="Arial"/>
            </a:endParaRPr>
          </a:p>
          <a:p>
            <a:pPr marL="257810" indent="-257810">
              <a:lnSpc>
                <a:spcPct val="150000"/>
              </a:lnSpc>
            </a:pPr>
            <a:endParaRPr lang="en-US" sz="1100" dirty="0">
              <a:cs typeface="Arial"/>
            </a:endParaRPr>
          </a:p>
        </p:txBody>
      </p:sp>
    </p:spTree>
    <p:extLst>
      <p:ext uri="{BB962C8B-B14F-4D97-AF65-F5344CB8AC3E}">
        <p14:creationId xmlns:p14="http://schemas.microsoft.com/office/powerpoint/2010/main" val="9366025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22CAE7-AF8A-05B9-7B03-BD8A7D753D16}"/>
              </a:ext>
            </a:extLst>
          </p:cNvPr>
          <p:cNvSpPr>
            <a:spLocks noGrp="1"/>
          </p:cNvSpPr>
          <p:nvPr>
            <p:ph type="title"/>
          </p:nvPr>
        </p:nvSpPr>
        <p:spPr/>
        <p:txBody>
          <a:bodyPr/>
          <a:lstStyle/>
          <a:p>
            <a:endParaRPr lang="en-US"/>
          </a:p>
        </p:txBody>
      </p:sp>
      <p:sp>
        <p:nvSpPr>
          <p:cNvPr id="4" name="Text Placeholder 3">
            <a:extLst>
              <a:ext uri="{FF2B5EF4-FFF2-40B4-BE49-F238E27FC236}">
                <a16:creationId xmlns:a16="http://schemas.microsoft.com/office/drawing/2014/main" id="{3C40747C-363D-19BA-EC04-A97DCC7B2F1A}"/>
              </a:ext>
            </a:extLst>
          </p:cNvPr>
          <p:cNvSpPr>
            <a:spLocks noGrp="1"/>
          </p:cNvSpPr>
          <p:nvPr>
            <p:ph type="body" idx="1"/>
          </p:nvPr>
        </p:nvSpPr>
        <p:spPr>
          <a:xfrm>
            <a:off x="2609285" y="986870"/>
            <a:ext cx="3896467" cy="713818"/>
          </a:xfrm>
        </p:spPr>
        <p:txBody>
          <a:bodyPr vert="horz" lIns="68580" tIns="34290" rIns="68580" bIns="34290" rtlCol="0" anchor="t">
            <a:noAutofit/>
          </a:bodyPr>
          <a:lstStyle/>
          <a:p>
            <a:pPr marL="171450" indent="-171450">
              <a:lnSpc>
                <a:spcPct val="150000"/>
              </a:lnSpc>
              <a:buAutoNum type="arabicPeriod"/>
            </a:pPr>
            <a:r>
              <a:rPr lang="en-US" sz="1100">
                <a:solidFill>
                  <a:srgbClr val="FFFFFF"/>
                </a:solidFill>
                <a:cs typeface="Arial"/>
              </a:rPr>
              <a:t>THE JOB ROLE AND WHY I CHOSE IT.</a:t>
            </a:r>
            <a:endParaRPr lang="en-US" sz="1100" dirty="0">
              <a:solidFill>
                <a:srgbClr val="FFFFFF"/>
              </a:solidFill>
              <a:cs typeface="Arial"/>
            </a:endParaRPr>
          </a:p>
          <a:p>
            <a:pPr>
              <a:lnSpc>
                <a:spcPct val="150000"/>
              </a:lnSpc>
            </a:pPr>
            <a:r>
              <a:rPr lang="en-US" sz="1100">
                <a:solidFill>
                  <a:srgbClr val="FFFFFF"/>
                </a:solidFill>
                <a:cs typeface="Arial"/>
              </a:rPr>
              <a:t>The job title I chose was </a:t>
            </a:r>
            <a:r>
              <a:rPr lang="en-US" sz="1100" b="1">
                <a:solidFill>
                  <a:srgbClr val="FFFFFF"/>
                </a:solidFill>
                <a:cs typeface="Arial"/>
              </a:rPr>
              <a:t>Adult Care</a:t>
            </a:r>
            <a:endParaRPr lang="en-US" sz="1100" dirty="0">
              <a:solidFill>
                <a:srgbClr val="FFFFFF"/>
              </a:solidFill>
              <a:cs typeface="Arial"/>
            </a:endParaRPr>
          </a:p>
          <a:p>
            <a:pPr>
              <a:lnSpc>
                <a:spcPct val="150000"/>
              </a:lnSpc>
            </a:pPr>
            <a:r>
              <a:rPr lang="en-US" sz="1100" dirty="0">
                <a:solidFill>
                  <a:srgbClr val="FFFFFF"/>
                </a:solidFill>
                <a:cs typeface="Arial"/>
              </a:rPr>
              <a:t>I chose this role because it focuses on helping adults who </a:t>
            </a:r>
            <a:r>
              <a:rPr lang="en-US" sz="1100" dirty="0" err="1">
                <a:solidFill>
                  <a:srgbClr val="FFFFFF"/>
                </a:solidFill>
                <a:cs typeface="Arial"/>
              </a:rPr>
              <a:t>maybe</a:t>
            </a:r>
            <a:r>
              <a:rPr lang="en-US" sz="1100" dirty="0">
                <a:solidFill>
                  <a:srgbClr val="FFFFFF"/>
                </a:solidFill>
                <a:cs typeface="Arial"/>
              </a:rPr>
              <a:t> incapable of helping themselves especially those who are in need of support in their daily life. </a:t>
            </a:r>
          </a:p>
          <a:p>
            <a:pPr>
              <a:lnSpc>
                <a:spcPct val="150000"/>
              </a:lnSpc>
            </a:pPr>
            <a:r>
              <a:rPr lang="en-US" sz="1100" dirty="0">
                <a:solidFill>
                  <a:srgbClr val="FFFFFF"/>
                </a:solidFill>
                <a:cs typeface="Arial"/>
              </a:rPr>
              <a:t>For me, I'm doing something meaningful when I make others around me more comfortable and less alone.</a:t>
            </a:r>
            <a:endParaRPr lang="en-US" sz="1100">
              <a:solidFill>
                <a:srgbClr val="8EC0C1"/>
              </a:solidFill>
              <a:cs typeface="Arial"/>
            </a:endParaRPr>
          </a:p>
          <a:p>
            <a:pPr>
              <a:lnSpc>
                <a:spcPct val="150000"/>
              </a:lnSpc>
            </a:pPr>
            <a:r>
              <a:rPr lang="en-US" sz="1100" dirty="0">
                <a:solidFill>
                  <a:srgbClr val="FFFFFF"/>
                </a:solidFill>
                <a:cs typeface="Arial"/>
              </a:rPr>
              <a:t> Also, in Filipino culture, we are naturally caring and respectful to the elders. This is why I feel like this role really suits my values and personality.</a:t>
            </a:r>
            <a:endParaRPr lang="en-US" sz="1100" dirty="0">
              <a:cs typeface="Arial"/>
            </a:endParaRPr>
          </a:p>
          <a:p>
            <a:pPr marL="342900" indent="-342900">
              <a:lnSpc>
                <a:spcPct val="150000"/>
              </a:lnSpc>
              <a:buAutoNum type="arabicPeriod"/>
            </a:pPr>
            <a:endParaRPr lang="en-US" sz="1100" dirty="0">
              <a:solidFill>
                <a:srgbClr val="FFFFFF"/>
              </a:solidFill>
              <a:cs typeface="Arial"/>
            </a:endParaRPr>
          </a:p>
          <a:p>
            <a:pPr marL="342900" indent="-342900">
              <a:lnSpc>
                <a:spcPct val="150000"/>
              </a:lnSpc>
              <a:buAutoNum type="arabicPeriod"/>
            </a:pPr>
            <a:endParaRPr lang="en-US" sz="1100" dirty="0">
              <a:cs typeface="Arial"/>
            </a:endParaRPr>
          </a:p>
        </p:txBody>
      </p:sp>
      <p:pic>
        <p:nvPicPr>
          <p:cNvPr id="10" name="Content Placeholder 9" descr="A person in a wheelchair with a nurse touching her shoulder&#10;&#10;AI-generated content may be incorrect.">
            <a:extLst>
              <a:ext uri="{FF2B5EF4-FFF2-40B4-BE49-F238E27FC236}">
                <a16:creationId xmlns:a16="http://schemas.microsoft.com/office/drawing/2014/main" id="{099521A9-3E47-C263-9332-1A38D5788CE1}"/>
              </a:ext>
            </a:extLst>
          </p:cNvPr>
          <p:cNvPicPr>
            <a:picLocks noGrp="1" noChangeAspect="1"/>
          </p:cNvPicPr>
          <p:nvPr>
            <p:ph sz="half" idx="2"/>
          </p:nvPr>
        </p:nvPicPr>
        <p:blipFill>
          <a:blip r:embed="rId2"/>
          <a:stretch>
            <a:fillRect/>
          </a:stretch>
        </p:blipFill>
        <p:spPr>
          <a:xfrm>
            <a:off x="6669512" y="1529730"/>
            <a:ext cx="3923257" cy="2635805"/>
          </a:xfrm>
          <a:prstGeom prst="rect">
            <a:avLst/>
          </a:prstGeom>
        </p:spPr>
      </p:pic>
      <p:sp>
        <p:nvSpPr>
          <p:cNvPr id="5" name="Text Placeholder 4">
            <a:extLst>
              <a:ext uri="{FF2B5EF4-FFF2-40B4-BE49-F238E27FC236}">
                <a16:creationId xmlns:a16="http://schemas.microsoft.com/office/drawing/2014/main" id="{12B63E04-20EA-BE3B-D544-CB44459480B7}"/>
              </a:ext>
            </a:extLst>
          </p:cNvPr>
          <p:cNvSpPr>
            <a:spLocks noGrp="1"/>
          </p:cNvSpPr>
          <p:nvPr>
            <p:ph type="body" sz="quarter" idx="3"/>
          </p:nvPr>
        </p:nvSpPr>
        <p:spPr/>
        <p:txBody>
          <a:bodyPr/>
          <a:lstStyle/>
          <a:p>
            <a:endParaRPr lang="en-US"/>
          </a:p>
        </p:txBody>
      </p:sp>
      <p:sp>
        <p:nvSpPr>
          <p:cNvPr id="9" name="Content Placeholder 8">
            <a:extLst>
              <a:ext uri="{FF2B5EF4-FFF2-40B4-BE49-F238E27FC236}">
                <a16:creationId xmlns:a16="http://schemas.microsoft.com/office/drawing/2014/main" id="{5855754F-384A-2780-415C-94A52D0BC86F}"/>
              </a:ext>
            </a:extLst>
          </p:cNvPr>
          <p:cNvSpPr>
            <a:spLocks noGrp="1"/>
          </p:cNvSpPr>
          <p:nvPr>
            <p:ph sz="quarter" idx="4"/>
          </p:nvPr>
        </p:nvSpPr>
        <p:spPr>
          <a:xfrm>
            <a:off x="6943855" y="1526434"/>
            <a:ext cx="3108160" cy="2643240"/>
          </a:xfrm>
        </p:spPr>
        <p:txBody>
          <a:bodyPr/>
          <a:lstStyle/>
          <a:p>
            <a:endParaRPr lang="en-US"/>
          </a:p>
        </p:txBody>
      </p:sp>
    </p:spTree>
    <p:extLst>
      <p:ext uri="{BB962C8B-B14F-4D97-AF65-F5344CB8AC3E}">
        <p14:creationId xmlns:p14="http://schemas.microsoft.com/office/powerpoint/2010/main" val="2818525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018E2-121C-F613-2FE1-C803CD45AA14}"/>
              </a:ext>
            </a:extLst>
          </p:cNvPr>
          <p:cNvSpPr>
            <a:spLocks noGrp="1"/>
          </p:cNvSpPr>
          <p:nvPr>
            <p:ph type="title"/>
          </p:nvPr>
        </p:nvSpPr>
        <p:spPr/>
        <p:txBody>
          <a:bodyPr/>
          <a:lstStyle/>
          <a:p>
            <a:endParaRPr lang="en-US"/>
          </a:p>
        </p:txBody>
      </p:sp>
      <p:sp>
        <p:nvSpPr>
          <p:cNvPr id="4" name="Content Placeholder 3">
            <a:extLst>
              <a:ext uri="{FF2B5EF4-FFF2-40B4-BE49-F238E27FC236}">
                <a16:creationId xmlns:a16="http://schemas.microsoft.com/office/drawing/2014/main" id="{7495DD07-1B0F-4069-7E37-C49F32904141}"/>
              </a:ext>
            </a:extLst>
          </p:cNvPr>
          <p:cNvSpPr>
            <a:spLocks noGrp="1"/>
          </p:cNvSpPr>
          <p:nvPr>
            <p:ph idx="1"/>
          </p:nvPr>
        </p:nvSpPr>
        <p:spPr>
          <a:xfrm>
            <a:off x="2609338" y="1883375"/>
            <a:ext cx="7472486" cy="4234677"/>
          </a:xfrm>
        </p:spPr>
        <p:txBody>
          <a:bodyPr>
            <a:normAutofit fontScale="25000" lnSpcReduction="20000"/>
          </a:bodyPr>
          <a:lstStyle/>
          <a:p>
            <a:pPr marL="0" indent="0">
              <a:lnSpc>
                <a:spcPct val="170000"/>
              </a:lnSpc>
              <a:buNone/>
            </a:pPr>
            <a:r>
              <a:rPr lang="en-US" sz="4200">
                <a:cs typeface="Arial" panose="020B0604020202020204"/>
              </a:rPr>
              <a:t>2. How I did my </a:t>
            </a:r>
            <a:r>
              <a:rPr lang="en-US" sz="4200" b="1" dirty="0">
                <a:cs typeface="Arial" panose="020B0604020202020204"/>
              </a:rPr>
              <a:t>Research</a:t>
            </a:r>
            <a:r>
              <a:rPr lang="en-US" sz="4200" b="1" dirty="0">
                <a:ea typeface="+mn-lt"/>
                <a:cs typeface="+mn-lt"/>
              </a:rPr>
              <a:t> Process</a:t>
            </a:r>
            <a:endParaRPr lang="en-US" sz="4200" b="1">
              <a:cs typeface="Arial"/>
            </a:endParaRPr>
          </a:p>
          <a:p>
            <a:pPr marL="766445" lvl="1" indent="-428625">
              <a:lnSpc>
                <a:spcPct val="170000"/>
              </a:lnSpc>
            </a:pPr>
            <a:r>
              <a:rPr lang="en-US" sz="4200">
                <a:ea typeface="+mn-lt"/>
                <a:cs typeface="+mn-lt"/>
              </a:rPr>
              <a:t>I started my research by using reliable sources on</a:t>
            </a:r>
            <a:r>
              <a:rPr lang="en-US" sz="4200" dirty="0">
                <a:ea typeface="+mn-lt"/>
                <a:cs typeface="+mn-lt"/>
              </a:rPr>
              <a:t> the internet like WHO, NHS and other well documented websites.</a:t>
            </a:r>
            <a:endParaRPr lang="en-US" sz="4200" dirty="0">
              <a:cs typeface="Arial" panose="020B0604020202020204"/>
            </a:endParaRPr>
          </a:p>
          <a:p>
            <a:pPr marL="766445" lvl="1" indent="-428625">
              <a:lnSpc>
                <a:spcPct val="170000"/>
              </a:lnSpc>
            </a:pPr>
            <a:r>
              <a:rPr lang="en-US" sz="4200">
                <a:ea typeface="+mn-lt"/>
                <a:cs typeface="+mn-lt"/>
              </a:rPr>
              <a:t>I looked for information on healthcare websites and read articles about adult care services.</a:t>
            </a:r>
            <a:endParaRPr lang="en-US" sz="4200" dirty="0">
              <a:cs typeface="Arial" panose="020B0604020202020204"/>
            </a:endParaRPr>
          </a:p>
          <a:p>
            <a:pPr marL="766445" lvl="1" indent="-428625">
              <a:lnSpc>
                <a:spcPct val="170000"/>
              </a:lnSpc>
            </a:pPr>
            <a:r>
              <a:rPr lang="en-US" sz="4200">
                <a:ea typeface="+mn-lt"/>
                <a:cs typeface="+mn-lt"/>
              </a:rPr>
              <a:t>I made sure to use trustworthy sources rather than random blogs.</a:t>
            </a:r>
            <a:endParaRPr lang="en-US" sz="4200" dirty="0">
              <a:ea typeface="+mn-lt"/>
              <a:cs typeface="+mn-lt"/>
            </a:endParaRPr>
          </a:p>
          <a:p>
            <a:pPr marL="766445" lvl="1" indent="-428625">
              <a:lnSpc>
                <a:spcPct val="170000"/>
              </a:lnSpc>
            </a:pPr>
            <a:endParaRPr lang="en-US" sz="4200" dirty="0">
              <a:ea typeface="+mn-lt"/>
              <a:cs typeface="+mn-lt"/>
            </a:endParaRPr>
          </a:p>
          <a:p>
            <a:pPr marL="0" indent="0">
              <a:lnSpc>
                <a:spcPct val="170000"/>
              </a:lnSpc>
              <a:buNone/>
            </a:pPr>
            <a:r>
              <a:rPr lang="en-US" sz="4200">
                <a:ea typeface="+mn-lt"/>
                <a:cs typeface="+mn-lt"/>
              </a:rPr>
              <a:t> </a:t>
            </a:r>
            <a:r>
              <a:rPr lang="en-US" sz="4200" b="1">
                <a:ea typeface="+mn-lt"/>
                <a:cs typeface="+mn-lt"/>
              </a:rPr>
              <a:t>Keywords Used</a:t>
            </a:r>
            <a:endParaRPr lang="en-US" sz="4200" dirty="0">
              <a:ea typeface="+mn-lt"/>
              <a:cs typeface="+mn-lt"/>
            </a:endParaRPr>
          </a:p>
          <a:p>
            <a:pPr marL="766445" lvl="1" indent="-428625">
              <a:lnSpc>
                <a:spcPct val="170000"/>
              </a:lnSpc>
            </a:pPr>
            <a:r>
              <a:rPr lang="en-US" sz="4200"/>
              <a:t>"Adult</a:t>
            </a:r>
            <a:r>
              <a:rPr lang="en-US" sz="4200" dirty="0"/>
              <a:t> healthcare roles” </a:t>
            </a:r>
            <a:endParaRPr lang="en-US" sz="4200" dirty="0">
              <a:ea typeface="+mn-lt"/>
              <a:cs typeface="+mn-lt"/>
            </a:endParaRPr>
          </a:p>
          <a:p>
            <a:pPr marL="766445" lvl="1" indent="-428625">
              <a:lnSpc>
                <a:spcPct val="170000"/>
              </a:lnSpc>
            </a:pPr>
            <a:r>
              <a:rPr lang="en-US" sz="4200">
                <a:ea typeface="+mn-lt"/>
                <a:cs typeface="+mn-lt"/>
              </a:rPr>
              <a:t>“Responsibilities of a care worker” </a:t>
            </a:r>
            <a:endParaRPr lang="en-US" sz="4200" dirty="0">
              <a:ea typeface="+mn-lt"/>
              <a:cs typeface="+mn-lt"/>
            </a:endParaRPr>
          </a:p>
          <a:p>
            <a:pPr marL="766445" lvl="1" indent="-428625">
              <a:lnSpc>
                <a:spcPct val="170000"/>
              </a:lnSpc>
            </a:pPr>
            <a:r>
              <a:rPr lang="en-US" sz="4200">
                <a:ea typeface="+mn-lt"/>
                <a:cs typeface="+mn-lt"/>
              </a:rPr>
              <a:t>“Adult social care services” </a:t>
            </a:r>
            <a:endParaRPr lang="en-US" sz="4200" dirty="0">
              <a:ea typeface="+mn-lt"/>
              <a:cs typeface="+mn-lt"/>
            </a:endParaRPr>
          </a:p>
          <a:p>
            <a:pPr marL="766445" lvl="1" indent="-428625">
              <a:lnSpc>
                <a:spcPct val="170000"/>
              </a:lnSpc>
            </a:pPr>
            <a:r>
              <a:rPr lang="en-US" sz="4200">
                <a:ea typeface="+mn-lt"/>
                <a:cs typeface="+mn-lt"/>
              </a:rPr>
              <a:t>“Skills needed in adult care”</a:t>
            </a:r>
            <a:endParaRPr lang="en-US" sz="4200">
              <a:cs typeface="Arial"/>
            </a:endParaRPr>
          </a:p>
          <a:p>
            <a:pPr marL="4445" indent="0">
              <a:lnSpc>
                <a:spcPct val="170000"/>
              </a:lnSpc>
              <a:buNone/>
            </a:pPr>
            <a:r>
              <a:rPr lang="en-US" sz="4200">
                <a:ea typeface="+mn-lt"/>
                <a:cs typeface="+mn-lt"/>
              </a:rPr>
              <a:t> </a:t>
            </a:r>
            <a:r>
              <a:rPr lang="en-US" sz="4200" b="1">
                <a:ea typeface="+mn-lt"/>
                <a:cs typeface="+mn-lt"/>
              </a:rPr>
              <a:t>Outcome</a:t>
            </a:r>
            <a:endParaRPr lang="en-US" sz="4200" b="1" dirty="0">
              <a:ea typeface="+mn-lt"/>
              <a:cs typeface="+mn-lt"/>
            </a:endParaRPr>
          </a:p>
          <a:p>
            <a:pPr marL="4445" indent="0">
              <a:lnSpc>
                <a:spcPct val="170000"/>
              </a:lnSpc>
              <a:buNone/>
            </a:pPr>
            <a:r>
              <a:rPr lang="en-US" sz="4200" dirty="0">
                <a:ea typeface="+mn-lt"/>
                <a:cs typeface="+mn-lt"/>
              </a:rPr>
              <a:t>      These keywords helped me find more accurate information which is very </a:t>
            </a:r>
            <a:r>
              <a:rPr lang="en-US" sz="4200">
                <a:ea typeface="+mn-lt"/>
                <a:cs typeface="+mn-lt"/>
              </a:rPr>
              <a:t>helpful for</a:t>
            </a:r>
            <a:r>
              <a:rPr lang="en-US" sz="4200" dirty="0">
                <a:ea typeface="+mn-lt"/>
                <a:cs typeface="+mn-lt"/>
              </a:rPr>
              <a:t> my research.</a:t>
            </a:r>
            <a:endParaRPr lang="en-US" sz="4200" dirty="0">
              <a:cs typeface="Arial"/>
            </a:endParaRPr>
          </a:p>
          <a:p>
            <a:pPr marL="4445" indent="0">
              <a:buNone/>
            </a:pPr>
            <a:r>
              <a:rPr lang="en-US" sz="1100">
                <a:ea typeface="+mn-lt"/>
                <a:cs typeface="+mn-lt"/>
              </a:rPr>
              <a:t> </a:t>
            </a:r>
            <a:endParaRPr lang="en-US" sz="1100" dirty="0">
              <a:ea typeface="+mn-lt"/>
              <a:cs typeface="+mn-lt"/>
            </a:endParaRPr>
          </a:p>
          <a:p>
            <a:pPr marL="4445" indent="0">
              <a:buNone/>
            </a:pPr>
            <a:endParaRPr lang="en-US" sz="1100" dirty="0">
              <a:ea typeface="+mn-lt"/>
              <a:cs typeface="+mn-lt"/>
            </a:endParaRPr>
          </a:p>
          <a:p>
            <a:pPr marL="0" indent="0">
              <a:buNone/>
            </a:pPr>
            <a:r>
              <a:rPr lang="en-US" sz="1125">
                <a:ea typeface="+mn-lt"/>
                <a:cs typeface="+mn-lt"/>
              </a:rPr>
              <a:t> </a:t>
            </a:r>
            <a:endParaRPr lang="en-US" sz="1125" dirty="0">
              <a:ea typeface="+mn-lt"/>
              <a:cs typeface="+mn-lt"/>
            </a:endParaRPr>
          </a:p>
          <a:p>
            <a:pPr marL="685800" lvl="2" indent="0">
              <a:buNone/>
            </a:pPr>
            <a:r>
              <a:rPr lang="en-US" sz="1100">
                <a:ea typeface="+mn-lt"/>
                <a:cs typeface="+mn-lt"/>
              </a:rPr>
              <a:t> </a:t>
            </a:r>
            <a:endParaRPr lang="en-US" sz="1100" dirty="0">
              <a:ea typeface="+mn-lt"/>
              <a:cs typeface="+mn-lt"/>
            </a:endParaRPr>
          </a:p>
          <a:p>
            <a:pPr marL="685800" lvl="2" indent="0">
              <a:buNone/>
            </a:pPr>
            <a:endParaRPr lang="en-US" sz="1100" dirty="0">
              <a:ea typeface="+mn-lt"/>
              <a:cs typeface="+mn-lt"/>
            </a:endParaRPr>
          </a:p>
          <a:p>
            <a:pPr marL="466725" lvl="1" indent="-128270"/>
            <a:endParaRPr lang="en-US" sz="1100" b="1" dirty="0">
              <a:ea typeface="+mn-lt"/>
              <a:cs typeface="+mn-lt"/>
            </a:endParaRPr>
          </a:p>
          <a:p>
            <a:pPr marL="0" indent="0">
              <a:buNone/>
            </a:pPr>
            <a:r>
              <a:rPr lang="en-US" sz="1100">
                <a:ea typeface="+mn-lt"/>
                <a:cs typeface="+mn-lt"/>
              </a:rPr>
              <a:t> </a:t>
            </a:r>
            <a:endParaRPr lang="en-US" sz="1100" dirty="0">
              <a:ea typeface="+mn-lt"/>
              <a:cs typeface="+mn-lt"/>
            </a:endParaRPr>
          </a:p>
        </p:txBody>
      </p:sp>
    </p:spTree>
    <p:extLst>
      <p:ext uri="{BB962C8B-B14F-4D97-AF65-F5344CB8AC3E}">
        <p14:creationId xmlns:p14="http://schemas.microsoft.com/office/powerpoint/2010/main" val="22330501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D0B8E-57B9-3C0E-6019-11DCABFAD335}"/>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54F557E-2CEF-8F93-8696-20BA070BE7DB}"/>
              </a:ext>
            </a:extLst>
          </p:cNvPr>
          <p:cNvSpPr>
            <a:spLocks noGrp="1"/>
          </p:cNvSpPr>
          <p:nvPr>
            <p:ph sz="half" idx="1"/>
          </p:nvPr>
        </p:nvSpPr>
        <p:spPr>
          <a:xfrm>
            <a:off x="2690905" y="2052116"/>
            <a:ext cx="3891960" cy="3997828"/>
          </a:xfrm>
        </p:spPr>
        <p:txBody>
          <a:bodyPr/>
          <a:lstStyle/>
          <a:p>
            <a:endParaRPr lang="en-US"/>
          </a:p>
        </p:txBody>
      </p:sp>
      <p:sp>
        <p:nvSpPr>
          <p:cNvPr id="4" name="Content Placeholder 3">
            <a:extLst>
              <a:ext uri="{FF2B5EF4-FFF2-40B4-BE49-F238E27FC236}">
                <a16:creationId xmlns:a16="http://schemas.microsoft.com/office/drawing/2014/main" id="{FF68CBF1-6366-53E9-B83F-E3A191F6297E}"/>
              </a:ext>
            </a:extLst>
          </p:cNvPr>
          <p:cNvSpPr>
            <a:spLocks noGrp="1"/>
          </p:cNvSpPr>
          <p:nvPr>
            <p:ph sz="half" idx="2"/>
          </p:nvPr>
        </p:nvSpPr>
        <p:spPr/>
        <p:txBody>
          <a:bodyPr/>
          <a:lstStyle/>
          <a:p>
            <a:endParaRPr lang="en-US"/>
          </a:p>
        </p:txBody>
      </p:sp>
      <p:sp>
        <p:nvSpPr>
          <p:cNvPr id="5" name="Title 1">
            <a:extLst>
              <a:ext uri="{FF2B5EF4-FFF2-40B4-BE49-F238E27FC236}">
                <a16:creationId xmlns:a16="http://schemas.microsoft.com/office/drawing/2014/main" id="{DD7A4B42-DF75-E36E-0343-5DF931CAE8E8}"/>
              </a:ext>
            </a:extLst>
          </p:cNvPr>
          <p:cNvSpPr>
            <a:spLocks noGrp="1"/>
          </p:cNvSpPr>
          <p:nvPr/>
        </p:nvSpPr>
        <p:spPr>
          <a:xfrm>
            <a:off x="2609763" y="802535"/>
            <a:ext cx="2660782" cy="1701419"/>
          </a:xfrm>
          <a:prstGeom prst="rect">
            <a:avLst/>
          </a:prstGeom>
        </p:spPr>
        <p:txBody>
          <a:bodyPr vert="horz" lIns="68580" tIns="34290" rIns="68580" bIns="34290" rtlCol="0" anchor="t">
            <a:noAutofit/>
          </a:bodyPr>
          <a:lst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a:lstStyle>
          <a:p>
            <a:pPr algn="l">
              <a:lnSpc>
                <a:spcPct val="150000"/>
              </a:lnSpc>
            </a:pPr>
            <a:r>
              <a:rPr lang="en-US" sz="1100" b="1">
                <a:cs typeface="Arial"/>
              </a:rPr>
              <a:t>CRAAP TEST</a:t>
            </a:r>
            <a:endParaRPr lang="en-US">
              <a:cs typeface="Arial" panose="020B0604020202020204"/>
            </a:endParaRPr>
          </a:p>
          <a:p>
            <a:pPr algn="l">
              <a:lnSpc>
                <a:spcPct val="150000"/>
              </a:lnSpc>
            </a:pPr>
            <a:br>
              <a:rPr lang="en-US" sz="1100" b="1" dirty="0">
                <a:cs typeface="Arial"/>
              </a:rPr>
            </a:br>
            <a:br>
              <a:rPr lang="en-US" sz="1100" b="1" dirty="0">
                <a:cs typeface="Arial"/>
              </a:rPr>
            </a:br>
            <a:r>
              <a:rPr lang="en-US" sz="1100" dirty="0">
                <a:cs typeface="Arial"/>
              </a:rPr>
              <a:t>I used the CRAAP Test to check if the data is:</a:t>
            </a:r>
            <a:br>
              <a:rPr lang="en-US" sz="1100" dirty="0">
                <a:cs typeface="Arial"/>
              </a:rPr>
            </a:br>
            <a:br>
              <a:rPr lang="en-US" sz="1100" dirty="0">
                <a:cs typeface="Arial"/>
              </a:rPr>
            </a:br>
            <a:r>
              <a:rPr lang="en-US" sz="1100" dirty="0">
                <a:cs typeface="Arial"/>
              </a:rPr>
              <a:t>1.  CURRENT – check if the study or document is done in present or near present and is still relevant.</a:t>
            </a:r>
            <a:br>
              <a:rPr lang="en-US" sz="1100" dirty="0">
                <a:cs typeface="Arial"/>
              </a:rPr>
            </a:br>
            <a:r>
              <a:rPr lang="en-US" sz="1100" dirty="0">
                <a:cs typeface="Arial"/>
              </a:rPr>
              <a:t>2.  RELEVANT -- is still very applicable to what is currently being </a:t>
            </a:r>
            <a:r>
              <a:rPr lang="en-US" sz="1100" dirty="0"/>
              <a:t>done</a:t>
            </a:r>
            <a:r>
              <a:rPr lang="en-US" sz="1100" dirty="0">
                <a:cs typeface="Arial"/>
              </a:rPr>
              <a:t>.</a:t>
            </a:r>
            <a:br>
              <a:rPr lang="en-US" sz="1100" dirty="0">
                <a:cs typeface="Arial"/>
              </a:rPr>
            </a:br>
            <a:r>
              <a:rPr lang="en-US" sz="1100" dirty="0">
                <a:cs typeface="Arial"/>
              </a:rPr>
              <a:t>3.  AUTHORITY – to check if there are credible sources or if the data/study is backed by credible individuals/institutions. </a:t>
            </a:r>
            <a:br>
              <a:rPr lang="en-US" sz="1100" dirty="0">
                <a:cs typeface="Arial"/>
              </a:rPr>
            </a:br>
            <a:r>
              <a:rPr lang="en-US" sz="1100" dirty="0">
                <a:cs typeface="Arial"/>
              </a:rPr>
              <a:t>4.  ACCURACY – this data is accurate and true to life.</a:t>
            </a:r>
            <a:br>
              <a:rPr lang="en-US" sz="1100" dirty="0">
                <a:cs typeface="Arial"/>
              </a:rPr>
            </a:br>
            <a:r>
              <a:rPr lang="en-US" sz="1100" dirty="0">
                <a:cs typeface="Arial"/>
              </a:rPr>
              <a:t>5.  PURPOSE – does this data serve a good purpose and is helpful to an Individual or to the masses.</a:t>
            </a:r>
            <a:endParaRPr lang="en-US" dirty="0">
              <a:cs typeface="Arial"/>
            </a:endParaRPr>
          </a:p>
        </p:txBody>
      </p:sp>
      <p:pic>
        <p:nvPicPr>
          <p:cNvPr id="6" name="Content Placeholder 4" descr="A diagram of different colored circles&#10;&#10;AI-generated content may be incorrect.">
            <a:extLst>
              <a:ext uri="{FF2B5EF4-FFF2-40B4-BE49-F238E27FC236}">
                <a16:creationId xmlns:a16="http://schemas.microsoft.com/office/drawing/2014/main" id="{7D710044-D8AE-8AA2-1EA3-B79477DF091E}"/>
              </a:ext>
            </a:extLst>
          </p:cNvPr>
          <p:cNvPicPr>
            <a:picLocks noGrp="1" noChangeAspect="1"/>
          </p:cNvPicPr>
          <p:nvPr/>
        </p:nvPicPr>
        <p:blipFill>
          <a:blip r:embed="rId2"/>
          <a:stretch>
            <a:fillRect/>
          </a:stretch>
        </p:blipFill>
        <p:spPr>
          <a:xfrm>
            <a:off x="6669728" y="1342645"/>
            <a:ext cx="3240377" cy="4173213"/>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Tree>
    <p:extLst>
      <p:ext uri="{BB962C8B-B14F-4D97-AF65-F5344CB8AC3E}">
        <p14:creationId xmlns:p14="http://schemas.microsoft.com/office/powerpoint/2010/main" val="21632105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196E1-03EE-8317-DF6D-48D826182460}"/>
              </a:ext>
            </a:extLst>
          </p:cNvPr>
          <p:cNvSpPr>
            <a:spLocks noGrp="1"/>
          </p:cNvSpPr>
          <p:nvPr>
            <p:ph type="title"/>
          </p:nvPr>
        </p:nvSpPr>
        <p:spPr/>
        <p:txBody>
          <a:bodyPr>
            <a:normAutofit/>
          </a:bodyPr>
          <a:lstStyle/>
          <a:p>
            <a:pPr algn="l"/>
            <a:r>
              <a:rPr lang="en-US" sz="1100" b="1">
                <a:cs typeface="Arial"/>
              </a:rPr>
              <a:t>Challenges Faced</a:t>
            </a:r>
            <a:endParaRPr lang="en-US" sz="900" b="1" dirty="0">
              <a:cs typeface="Arial"/>
            </a:endParaRPr>
          </a:p>
        </p:txBody>
      </p:sp>
      <p:sp>
        <p:nvSpPr>
          <p:cNvPr id="3" name="Content Placeholder 2">
            <a:extLst>
              <a:ext uri="{FF2B5EF4-FFF2-40B4-BE49-F238E27FC236}">
                <a16:creationId xmlns:a16="http://schemas.microsoft.com/office/drawing/2014/main" id="{AD5BB1E5-4F82-0A82-E07D-A65A356FE05F}"/>
              </a:ext>
            </a:extLst>
          </p:cNvPr>
          <p:cNvSpPr>
            <a:spLocks noGrp="1"/>
          </p:cNvSpPr>
          <p:nvPr>
            <p:ph idx="1"/>
          </p:nvPr>
        </p:nvSpPr>
        <p:spPr>
          <a:xfrm>
            <a:off x="2611356" y="947379"/>
            <a:ext cx="7262547" cy="2485189"/>
          </a:xfrm>
        </p:spPr>
        <p:txBody>
          <a:bodyPr>
            <a:normAutofit/>
          </a:bodyPr>
          <a:lstStyle/>
          <a:p>
            <a:pPr marL="257810" indent="-257810">
              <a:lnSpc>
                <a:spcPct val="150000"/>
              </a:lnSpc>
            </a:pPr>
            <a:r>
              <a:rPr lang="en-US" sz="1100" dirty="0">
                <a:ea typeface="+mn-lt"/>
                <a:cs typeface="+mn-lt"/>
              </a:rPr>
              <a:t>One challenge I encountered was understanding some medical terms since they can be quite difficult. Sometimes I need to search the meaning first before I can fully understand the topic. For example, one term I have encountered is "Occult infection", at first, it sounds like some kind of supernatural thing but later found out its real meaning. It is an infection that is somewhat hidden or something that is not immediately visible.</a:t>
            </a:r>
            <a:endParaRPr lang="en-US" sz="1100">
              <a:cs typeface="Arial"/>
            </a:endParaRPr>
          </a:p>
          <a:p>
            <a:pPr marL="257810" indent="-257810">
              <a:lnSpc>
                <a:spcPct val="150000"/>
              </a:lnSpc>
            </a:pPr>
            <a:r>
              <a:rPr lang="en-US" sz="1100" dirty="0">
                <a:ea typeface="+mn-lt"/>
                <a:cs typeface="+mn-lt"/>
              </a:rPr>
              <a:t>Also, some websites give very general </a:t>
            </a:r>
            <a:r>
              <a:rPr lang="en-US" sz="1100">
                <a:ea typeface="+mn-lt"/>
                <a:cs typeface="+mn-lt"/>
              </a:rPr>
              <a:t>information. I still need to search again to find more detailed explanations for my research.</a:t>
            </a:r>
            <a:endParaRPr lang="en-US" sz="1100">
              <a:cs typeface="Arial" panose="020B0604020202020204"/>
            </a:endParaRPr>
          </a:p>
        </p:txBody>
      </p:sp>
    </p:spTree>
    <p:extLst>
      <p:ext uri="{BB962C8B-B14F-4D97-AF65-F5344CB8AC3E}">
        <p14:creationId xmlns:p14="http://schemas.microsoft.com/office/powerpoint/2010/main" val="4139881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A38A9-CE70-F97A-F31D-2BDFEAA0B49D}"/>
              </a:ext>
            </a:extLst>
          </p:cNvPr>
          <p:cNvSpPr>
            <a:spLocks noGrp="1"/>
          </p:cNvSpPr>
          <p:nvPr>
            <p:ph type="title"/>
          </p:nvPr>
        </p:nvSpPr>
        <p:spPr/>
        <p:txBody>
          <a:bodyPr>
            <a:normAutofit/>
          </a:bodyPr>
          <a:lstStyle/>
          <a:p>
            <a:pPr algn="l"/>
            <a:r>
              <a:rPr lang="en-US" sz="1100" b="1">
                <a:cs typeface="Arial" panose="020B0604020202020204"/>
              </a:rPr>
              <a:t>Conclusion</a:t>
            </a:r>
          </a:p>
        </p:txBody>
      </p:sp>
      <p:sp>
        <p:nvSpPr>
          <p:cNvPr id="3" name="Content Placeholder 2">
            <a:extLst>
              <a:ext uri="{FF2B5EF4-FFF2-40B4-BE49-F238E27FC236}">
                <a16:creationId xmlns:a16="http://schemas.microsoft.com/office/drawing/2014/main" id="{9544DA12-63DD-F128-39AB-52755CA6FAA5}"/>
              </a:ext>
            </a:extLst>
          </p:cNvPr>
          <p:cNvSpPr>
            <a:spLocks noGrp="1"/>
          </p:cNvSpPr>
          <p:nvPr>
            <p:ph idx="1"/>
          </p:nvPr>
        </p:nvSpPr>
        <p:spPr>
          <a:xfrm>
            <a:off x="2608971" y="1712459"/>
            <a:ext cx="6429688" cy="4454335"/>
          </a:xfrm>
        </p:spPr>
        <p:txBody>
          <a:bodyPr>
            <a:noAutofit/>
          </a:bodyPr>
          <a:lstStyle/>
          <a:p>
            <a:pPr marL="257810" indent="-257810">
              <a:lnSpc>
                <a:spcPct val="150000"/>
              </a:lnSpc>
            </a:pPr>
            <a:endParaRPr lang="en-US" sz="1100" dirty="0">
              <a:ea typeface="+mn-lt"/>
              <a:cs typeface="+mn-lt"/>
            </a:endParaRPr>
          </a:p>
          <a:p>
            <a:pPr marL="257810" indent="-257810">
              <a:lnSpc>
                <a:spcPct val="150000"/>
              </a:lnSpc>
            </a:pPr>
            <a:r>
              <a:rPr lang="en-US" sz="1100" dirty="0">
                <a:ea typeface="+mn-lt"/>
                <a:cs typeface="+mn-lt"/>
              </a:rPr>
              <a:t>Overall, this research helped me understand more about adult care and the </a:t>
            </a:r>
            <a:r>
              <a:rPr lang="en-US" sz="1100">
                <a:ea typeface="+mn-lt"/>
                <a:cs typeface="+mn-lt"/>
              </a:rPr>
              <a:t>important role</a:t>
            </a:r>
            <a:r>
              <a:rPr lang="en-US" sz="1100" dirty="0">
                <a:ea typeface="+mn-lt"/>
                <a:cs typeface="+mn-lt"/>
              </a:rPr>
              <a:t> healthcare workers have in supporting adults. It also helped me improve my research skills especially in choosing reliable sources and understanding information better.</a:t>
            </a:r>
          </a:p>
          <a:p>
            <a:pPr marL="257810" indent="-257810">
              <a:lnSpc>
                <a:spcPct val="150000"/>
              </a:lnSpc>
            </a:pPr>
            <a:endParaRPr lang="en-US" sz="1100" dirty="0">
              <a:cs typeface="Arial" panose="020B0604020202020204"/>
            </a:endParaRPr>
          </a:p>
          <a:p>
            <a:pPr marL="0" indent="0">
              <a:lnSpc>
                <a:spcPct val="150000"/>
              </a:lnSpc>
              <a:buNone/>
            </a:pPr>
            <a:r>
              <a:rPr lang="en-US" sz="1100" b="1">
                <a:cs typeface="Arial" panose="020B0604020202020204"/>
              </a:rPr>
              <a:t>References:</a:t>
            </a:r>
          </a:p>
          <a:p>
            <a:pPr marL="257810" indent="-257810">
              <a:lnSpc>
                <a:spcPct val="150000"/>
              </a:lnSpc>
            </a:pPr>
            <a:r>
              <a:rPr lang="en-US" sz="1100" dirty="0" err="1">
                <a:ea typeface="+mn-lt"/>
                <a:cs typeface="+mn-lt"/>
              </a:rPr>
              <a:t>Indeed</a:t>
            </a:r>
            <a:r>
              <a:rPr lang="en-US" sz="1100" dirty="0">
                <a:ea typeface="+mn-lt"/>
                <a:cs typeface="+mn-lt"/>
              </a:rPr>
              <a:t> Editorial Team (2026) Care assistant job description: duties and responsibilities. Available at: </a:t>
            </a:r>
            <a:r>
              <a:rPr lang="en-US" sz="1100" dirty="0">
                <a:ea typeface="+mn-lt"/>
                <a:cs typeface="+mn-lt"/>
                <a:hlinkClick r:id="rId2"/>
              </a:rPr>
              <a:t>https://www.indeed.com/hire/job-description/care-assistant</a:t>
            </a:r>
            <a:r>
              <a:rPr lang="en-US" sz="1100" dirty="0">
                <a:ea typeface="+mn-lt"/>
                <a:cs typeface="+mn-lt"/>
              </a:rPr>
              <a:t> (Accessed: 27 March 2026).</a:t>
            </a:r>
            <a:endParaRPr lang="en-US" sz="1100" dirty="0">
              <a:cs typeface="Arial" panose="020B0604020202020204"/>
            </a:endParaRPr>
          </a:p>
          <a:p>
            <a:pPr marL="257810" indent="-257810">
              <a:lnSpc>
                <a:spcPct val="150000"/>
              </a:lnSpc>
            </a:pPr>
            <a:r>
              <a:rPr lang="en-US" sz="1100" dirty="0" err="1">
                <a:ea typeface="+mn-lt"/>
                <a:cs typeface="+mn-lt"/>
              </a:rPr>
              <a:t>Indeed</a:t>
            </a:r>
            <a:r>
              <a:rPr lang="en-US" sz="1100" dirty="0">
                <a:ea typeface="+mn-lt"/>
                <a:cs typeface="+mn-lt"/>
              </a:rPr>
              <a:t> Editorial Team (2025) What are care assistant duties and key skills? Available at: </a:t>
            </a:r>
            <a:r>
              <a:rPr lang="en-US" sz="1100" dirty="0">
                <a:ea typeface="+mn-lt"/>
                <a:cs typeface="+mn-lt"/>
                <a:hlinkClick r:id="rId3"/>
              </a:rPr>
              <a:t>https://uk.indeed.com/career-advice/finding-a-job/what-are-care-assistant-duties</a:t>
            </a:r>
            <a:r>
              <a:rPr lang="en-US" sz="1100" dirty="0">
                <a:ea typeface="+mn-lt"/>
                <a:cs typeface="+mn-lt"/>
              </a:rPr>
              <a:t> (Accessed: 27 March 2026).</a:t>
            </a:r>
            <a:endParaRPr lang="en-US" sz="1100" dirty="0">
              <a:cs typeface="Arial" panose="020B0604020202020204"/>
            </a:endParaRPr>
          </a:p>
          <a:p>
            <a:pPr marL="257810" indent="-257810">
              <a:lnSpc>
                <a:spcPct val="150000"/>
              </a:lnSpc>
            </a:pPr>
            <a:r>
              <a:rPr lang="en-US" sz="1100">
                <a:cs typeface="Arial" panose="020B0604020202020204"/>
              </a:rPr>
              <a:t>NHS at </a:t>
            </a:r>
            <a:r>
              <a:rPr lang="en-US" sz="1100" dirty="0">
                <a:ea typeface="+mn-lt"/>
                <a:cs typeface="+mn-lt"/>
                <a:hlinkClick r:id="rId4"/>
              </a:rPr>
              <a:t>https://www.healthcareers.nhs.uk/explore-roles</a:t>
            </a:r>
            <a:endParaRPr lang="en-US" sz="1100" dirty="0">
              <a:cs typeface="Arial" panose="020B0604020202020204"/>
            </a:endParaRPr>
          </a:p>
          <a:p>
            <a:pPr marL="257810" indent="-257810">
              <a:lnSpc>
                <a:spcPct val="150000"/>
              </a:lnSpc>
            </a:pPr>
            <a:r>
              <a:rPr lang="en-US" sz="1100">
                <a:cs typeface="Arial" panose="020B0604020202020204"/>
              </a:rPr>
              <a:t>WHO at </a:t>
            </a:r>
            <a:r>
              <a:rPr lang="en-US" sz="1100" dirty="0">
                <a:ea typeface="+mn-lt"/>
                <a:cs typeface="+mn-lt"/>
                <a:hlinkClick r:id="rId5"/>
              </a:rPr>
              <a:t>https://www.who.int/europe/home?v=welcome</a:t>
            </a:r>
            <a:endParaRPr lang="en-US" sz="1100">
              <a:ea typeface="+mn-lt"/>
              <a:cs typeface="+mn-lt"/>
            </a:endParaRPr>
          </a:p>
          <a:p>
            <a:pPr marL="0" indent="0">
              <a:lnSpc>
                <a:spcPct val="150000"/>
              </a:lnSpc>
              <a:buNone/>
            </a:pPr>
            <a:br>
              <a:rPr lang="en-US" sz="1100" b="1" dirty="0">
                <a:cs typeface="Arial" panose="020B0604020202020204"/>
              </a:rPr>
            </a:br>
            <a:br>
              <a:rPr lang="en-US" sz="1100" b="1" dirty="0">
                <a:cs typeface="Arial" panose="020B0604020202020204"/>
              </a:rPr>
            </a:br>
            <a:endParaRPr lang="en-US" sz="1100">
              <a:cs typeface="Arial" panose="020B0604020202020204"/>
            </a:endParaRPr>
          </a:p>
        </p:txBody>
      </p:sp>
    </p:spTree>
    <p:extLst>
      <p:ext uri="{BB962C8B-B14F-4D97-AF65-F5344CB8AC3E}">
        <p14:creationId xmlns:p14="http://schemas.microsoft.com/office/powerpoint/2010/main" val="202481867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Madison</vt:lpstr>
      <vt:lpstr>PowerPoint Presentation</vt:lpstr>
      <vt:lpstr>Introduction</vt:lpstr>
      <vt:lpstr>PowerPoint Presentation</vt:lpstr>
      <vt:lpstr>PowerPoint Presentation</vt:lpstr>
      <vt:lpstr>PowerPoint Presentation</vt:lpstr>
      <vt:lpstr>Challenges Faced</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749</cp:revision>
  <dcterms:created xsi:type="dcterms:W3CDTF">2026-03-27T14:39:30Z</dcterms:created>
  <dcterms:modified xsi:type="dcterms:W3CDTF">2026-03-28T04:46:05Z</dcterms:modified>
</cp:coreProperties>
</file>