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55"/>
  </p:notesMasterIdLst>
  <p:handoutMasterIdLst>
    <p:handoutMasterId r:id="rId56"/>
  </p:handoutMasterIdLst>
  <p:sldIdLst>
    <p:sldId id="374" r:id="rId5"/>
    <p:sldId id="375" r:id="rId6"/>
    <p:sldId id="359" r:id="rId7"/>
    <p:sldId id="258" r:id="rId8"/>
    <p:sldId id="259" r:id="rId9"/>
    <p:sldId id="260" r:id="rId10"/>
    <p:sldId id="261" r:id="rId11"/>
    <p:sldId id="262" r:id="rId12"/>
    <p:sldId id="265" r:id="rId13"/>
    <p:sldId id="266" r:id="rId14"/>
    <p:sldId id="267" r:id="rId15"/>
    <p:sldId id="268" r:id="rId16"/>
    <p:sldId id="350" r:id="rId17"/>
    <p:sldId id="351" r:id="rId18"/>
    <p:sldId id="352" r:id="rId19"/>
    <p:sldId id="353" r:id="rId20"/>
    <p:sldId id="354" r:id="rId21"/>
    <p:sldId id="355" r:id="rId22"/>
    <p:sldId id="356" r:id="rId23"/>
    <p:sldId id="357" r:id="rId24"/>
    <p:sldId id="358" r:id="rId25"/>
    <p:sldId id="390" r:id="rId26"/>
    <p:sldId id="361" r:id="rId27"/>
    <p:sldId id="362" r:id="rId28"/>
    <p:sldId id="363" r:id="rId29"/>
    <p:sldId id="364" r:id="rId30"/>
    <p:sldId id="365" r:id="rId31"/>
    <p:sldId id="366" r:id="rId32"/>
    <p:sldId id="367" r:id="rId33"/>
    <p:sldId id="368" r:id="rId34"/>
    <p:sldId id="369" r:id="rId35"/>
    <p:sldId id="370" r:id="rId36"/>
    <p:sldId id="371" r:id="rId37"/>
    <p:sldId id="399" r:id="rId38"/>
    <p:sldId id="373" r:id="rId39"/>
    <p:sldId id="391" r:id="rId40"/>
    <p:sldId id="376" r:id="rId41"/>
    <p:sldId id="393" r:id="rId42"/>
    <p:sldId id="394" r:id="rId43"/>
    <p:sldId id="395" r:id="rId44"/>
    <p:sldId id="396" r:id="rId45"/>
    <p:sldId id="397" r:id="rId46"/>
    <p:sldId id="398" r:id="rId47"/>
    <p:sldId id="383" r:id="rId48"/>
    <p:sldId id="384" r:id="rId49"/>
    <p:sldId id="385" r:id="rId50"/>
    <p:sldId id="387" r:id="rId51"/>
    <p:sldId id="388" r:id="rId52"/>
    <p:sldId id="389" r:id="rId53"/>
    <p:sldId id="349" r:id="rId5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102" d="100"/>
          <a:sy n="102" d="100"/>
        </p:scale>
        <p:origin x="894" y="11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6E5367-C47E-4A08-8323-2ECB4A526D8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FF43806-A874-4D46-8AA5-D47681E72F15}">
      <dgm:prSet/>
      <dgm:spPr/>
      <dgm:t>
        <a:bodyPr/>
        <a:lstStyle/>
        <a:p>
          <a:r>
            <a:rPr lang="en-GB" dirty="0"/>
            <a:t>In your group come up with a working definition for supervision.</a:t>
          </a:r>
          <a:endParaRPr lang="en-US" dirty="0"/>
        </a:p>
      </dgm:t>
    </dgm:pt>
    <dgm:pt modelId="{E01FFDDC-2354-414C-8AF2-FD70AD70BFEE}" type="parTrans" cxnId="{B5A22CA0-C8BD-4CAC-8F54-6F23B0FB44BA}">
      <dgm:prSet/>
      <dgm:spPr/>
      <dgm:t>
        <a:bodyPr/>
        <a:lstStyle/>
        <a:p>
          <a:endParaRPr lang="en-US"/>
        </a:p>
      </dgm:t>
    </dgm:pt>
    <dgm:pt modelId="{36391C19-8B60-48A9-BB5F-7A23D885F185}" type="sibTrans" cxnId="{B5A22CA0-C8BD-4CAC-8F54-6F23B0FB44BA}">
      <dgm:prSet/>
      <dgm:spPr/>
      <dgm:t>
        <a:bodyPr/>
        <a:lstStyle/>
        <a:p>
          <a:endParaRPr lang="en-US"/>
        </a:p>
      </dgm:t>
    </dgm:pt>
    <dgm:pt modelId="{CEDB17F8-9EC2-44B9-B2CC-6650DD4326D6}">
      <dgm:prSet/>
      <dgm:spPr/>
      <dgm:t>
        <a:bodyPr/>
        <a:lstStyle/>
        <a:p>
          <a:r>
            <a:rPr lang="en-GB"/>
            <a:t>5 minutes</a:t>
          </a:r>
          <a:endParaRPr lang="en-US"/>
        </a:p>
      </dgm:t>
    </dgm:pt>
    <dgm:pt modelId="{ABCC5C33-06A9-4F8A-9135-8407E9FD8954}" type="parTrans" cxnId="{347B813C-D43B-4199-B829-AE0304D2FDC2}">
      <dgm:prSet/>
      <dgm:spPr/>
      <dgm:t>
        <a:bodyPr/>
        <a:lstStyle/>
        <a:p>
          <a:endParaRPr lang="en-US"/>
        </a:p>
      </dgm:t>
    </dgm:pt>
    <dgm:pt modelId="{261A1D36-EBF8-478E-AE5A-0D1BCCB1431A}" type="sibTrans" cxnId="{347B813C-D43B-4199-B829-AE0304D2FDC2}">
      <dgm:prSet/>
      <dgm:spPr/>
      <dgm:t>
        <a:bodyPr/>
        <a:lstStyle/>
        <a:p>
          <a:endParaRPr lang="en-US"/>
        </a:p>
      </dgm:t>
    </dgm:pt>
    <dgm:pt modelId="{0EB45570-577E-4784-B608-794C652CA1B9}" type="pres">
      <dgm:prSet presAssocID="{306E5367-C47E-4A08-8323-2ECB4A526D82}" presName="hierChild1" presStyleCnt="0">
        <dgm:presLayoutVars>
          <dgm:chPref val="1"/>
          <dgm:dir/>
          <dgm:animOne val="branch"/>
          <dgm:animLvl val="lvl"/>
          <dgm:resizeHandles/>
        </dgm:presLayoutVars>
      </dgm:prSet>
      <dgm:spPr/>
    </dgm:pt>
    <dgm:pt modelId="{A3F4C9BB-3A25-48F5-956D-023B7EBACA9B}" type="pres">
      <dgm:prSet presAssocID="{CFF43806-A874-4D46-8AA5-D47681E72F15}" presName="hierRoot1" presStyleCnt="0"/>
      <dgm:spPr/>
    </dgm:pt>
    <dgm:pt modelId="{11C8F2BB-A248-4E47-86A7-ADA7651141F0}" type="pres">
      <dgm:prSet presAssocID="{CFF43806-A874-4D46-8AA5-D47681E72F15}" presName="composite" presStyleCnt="0"/>
      <dgm:spPr/>
    </dgm:pt>
    <dgm:pt modelId="{2A19E101-5B47-44B5-B7AD-DE0C14ACF80E}" type="pres">
      <dgm:prSet presAssocID="{CFF43806-A874-4D46-8AA5-D47681E72F15}" presName="background" presStyleLbl="node0" presStyleIdx="0" presStyleCnt="2"/>
      <dgm:spPr/>
    </dgm:pt>
    <dgm:pt modelId="{9847A8A1-9CFC-40BF-8CF1-C016C9528308}" type="pres">
      <dgm:prSet presAssocID="{CFF43806-A874-4D46-8AA5-D47681E72F15}" presName="text" presStyleLbl="fgAcc0" presStyleIdx="0" presStyleCnt="2">
        <dgm:presLayoutVars>
          <dgm:chPref val="3"/>
        </dgm:presLayoutVars>
      </dgm:prSet>
      <dgm:spPr/>
    </dgm:pt>
    <dgm:pt modelId="{0DAB8A04-350F-41F5-8153-B02D67FE5F63}" type="pres">
      <dgm:prSet presAssocID="{CFF43806-A874-4D46-8AA5-D47681E72F15}" presName="hierChild2" presStyleCnt="0"/>
      <dgm:spPr/>
    </dgm:pt>
    <dgm:pt modelId="{AB0EB1EF-FA42-4E0D-987A-18F8571FE0EA}" type="pres">
      <dgm:prSet presAssocID="{CEDB17F8-9EC2-44B9-B2CC-6650DD4326D6}" presName="hierRoot1" presStyleCnt="0"/>
      <dgm:spPr/>
    </dgm:pt>
    <dgm:pt modelId="{1E46F311-31D1-4C91-8F1B-4F039025AAA6}" type="pres">
      <dgm:prSet presAssocID="{CEDB17F8-9EC2-44B9-B2CC-6650DD4326D6}" presName="composite" presStyleCnt="0"/>
      <dgm:spPr/>
    </dgm:pt>
    <dgm:pt modelId="{BAC8F988-6907-47DD-BC2A-AD2FD67305B0}" type="pres">
      <dgm:prSet presAssocID="{CEDB17F8-9EC2-44B9-B2CC-6650DD4326D6}" presName="background" presStyleLbl="node0" presStyleIdx="1" presStyleCnt="2"/>
      <dgm:spPr/>
    </dgm:pt>
    <dgm:pt modelId="{94A1B2A1-1AE5-4317-9DA4-EE2D6F681A69}" type="pres">
      <dgm:prSet presAssocID="{CEDB17F8-9EC2-44B9-B2CC-6650DD4326D6}" presName="text" presStyleLbl="fgAcc0" presStyleIdx="1" presStyleCnt="2">
        <dgm:presLayoutVars>
          <dgm:chPref val="3"/>
        </dgm:presLayoutVars>
      </dgm:prSet>
      <dgm:spPr/>
    </dgm:pt>
    <dgm:pt modelId="{55CBBDFD-CDCD-41F5-A4ED-80A0118EF7CF}" type="pres">
      <dgm:prSet presAssocID="{CEDB17F8-9EC2-44B9-B2CC-6650DD4326D6}" presName="hierChild2" presStyleCnt="0"/>
      <dgm:spPr/>
    </dgm:pt>
  </dgm:ptLst>
  <dgm:cxnLst>
    <dgm:cxn modelId="{347B813C-D43B-4199-B829-AE0304D2FDC2}" srcId="{306E5367-C47E-4A08-8323-2ECB4A526D82}" destId="{CEDB17F8-9EC2-44B9-B2CC-6650DD4326D6}" srcOrd="1" destOrd="0" parTransId="{ABCC5C33-06A9-4F8A-9135-8407E9FD8954}" sibTransId="{261A1D36-EBF8-478E-AE5A-0D1BCCB1431A}"/>
    <dgm:cxn modelId="{1C240160-6E4D-4B4F-863B-7B9BD3079FE0}" type="presOf" srcId="{CFF43806-A874-4D46-8AA5-D47681E72F15}" destId="{9847A8A1-9CFC-40BF-8CF1-C016C9528308}" srcOrd="0" destOrd="0" presId="urn:microsoft.com/office/officeart/2005/8/layout/hierarchy1"/>
    <dgm:cxn modelId="{77BA5E4F-F189-4E1D-B995-E920FEA6961C}" type="presOf" srcId="{306E5367-C47E-4A08-8323-2ECB4A526D82}" destId="{0EB45570-577E-4784-B608-794C652CA1B9}" srcOrd="0" destOrd="0" presId="urn:microsoft.com/office/officeart/2005/8/layout/hierarchy1"/>
    <dgm:cxn modelId="{B5A22CA0-C8BD-4CAC-8F54-6F23B0FB44BA}" srcId="{306E5367-C47E-4A08-8323-2ECB4A526D82}" destId="{CFF43806-A874-4D46-8AA5-D47681E72F15}" srcOrd="0" destOrd="0" parTransId="{E01FFDDC-2354-414C-8AF2-FD70AD70BFEE}" sibTransId="{36391C19-8B60-48A9-BB5F-7A23D885F185}"/>
    <dgm:cxn modelId="{79C40FF0-392D-446D-BD97-528F5BD6DEED}" type="presOf" srcId="{CEDB17F8-9EC2-44B9-B2CC-6650DD4326D6}" destId="{94A1B2A1-1AE5-4317-9DA4-EE2D6F681A69}" srcOrd="0" destOrd="0" presId="urn:microsoft.com/office/officeart/2005/8/layout/hierarchy1"/>
    <dgm:cxn modelId="{0E779CD1-1AA9-4973-AAEE-B08BEB57F870}" type="presParOf" srcId="{0EB45570-577E-4784-B608-794C652CA1B9}" destId="{A3F4C9BB-3A25-48F5-956D-023B7EBACA9B}" srcOrd="0" destOrd="0" presId="urn:microsoft.com/office/officeart/2005/8/layout/hierarchy1"/>
    <dgm:cxn modelId="{522ECC5C-9A17-4F8E-A53E-ACF063957FBE}" type="presParOf" srcId="{A3F4C9BB-3A25-48F5-956D-023B7EBACA9B}" destId="{11C8F2BB-A248-4E47-86A7-ADA7651141F0}" srcOrd="0" destOrd="0" presId="urn:microsoft.com/office/officeart/2005/8/layout/hierarchy1"/>
    <dgm:cxn modelId="{35A0030A-B7FA-4AB8-B319-B01428053672}" type="presParOf" srcId="{11C8F2BB-A248-4E47-86A7-ADA7651141F0}" destId="{2A19E101-5B47-44B5-B7AD-DE0C14ACF80E}" srcOrd="0" destOrd="0" presId="urn:microsoft.com/office/officeart/2005/8/layout/hierarchy1"/>
    <dgm:cxn modelId="{319ADA7E-E482-4FB9-8CD6-747CAF03E875}" type="presParOf" srcId="{11C8F2BB-A248-4E47-86A7-ADA7651141F0}" destId="{9847A8A1-9CFC-40BF-8CF1-C016C9528308}" srcOrd="1" destOrd="0" presId="urn:microsoft.com/office/officeart/2005/8/layout/hierarchy1"/>
    <dgm:cxn modelId="{BDAB1A2B-305D-4C9D-B908-F518D7C87A79}" type="presParOf" srcId="{A3F4C9BB-3A25-48F5-956D-023B7EBACA9B}" destId="{0DAB8A04-350F-41F5-8153-B02D67FE5F63}" srcOrd="1" destOrd="0" presId="urn:microsoft.com/office/officeart/2005/8/layout/hierarchy1"/>
    <dgm:cxn modelId="{B05300D6-9865-4F5C-A1D7-434E7477D7D0}" type="presParOf" srcId="{0EB45570-577E-4784-B608-794C652CA1B9}" destId="{AB0EB1EF-FA42-4E0D-987A-18F8571FE0EA}" srcOrd="1" destOrd="0" presId="urn:microsoft.com/office/officeart/2005/8/layout/hierarchy1"/>
    <dgm:cxn modelId="{365CA1C4-9ED4-477B-800F-458DDB63314A}" type="presParOf" srcId="{AB0EB1EF-FA42-4E0D-987A-18F8571FE0EA}" destId="{1E46F311-31D1-4C91-8F1B-4F039025AAA6}" srcOrd="0" destOrd="0" presId="urn:microsoft.com/office/officeart/2005/8/layout/hierarchy1"/>
    <dgm:cxn modelId="{2ABDC8D6-7B3C-4498-B6B3-248243C3DB29}" type="presParOf" srcId="{1E46F311-31D1-4C91-8F1B-4F039025AAA6}" destId="{BAC8F988-6907-47DD-BC2A-AD2FD67305B0}" srcOrd="0" destOrd="0" presId="urn:microsoft.com/office/officeart/2005/8/layout/hierarchy1"/>
    <dgm:cxn modelId="{12B99D86-3066-408C-8AF1-6058B1FC275A}" type="presParOf" srcId="{1E46F311-31D1-4C91-8F1B-4F039025AAA6}" destId="{94A1B2A1-1AE5-4317-9DA4-EE2D6F681A69}" srcOrd="1" destOrd="0" presId="urn:microsoft.com/office/officeart/2005/8/layout/hierarchy1"/>
    <dgm:cxn modelId="{17DB6E49-821F-4B19-805C-D1352773DE2E}" type="presParOf" srcId="{AB0EB1EF-FA42-4E0D-987A-18F8571FE0EA}" destId="{55CBBDFD-CDCD-41F5-A4ED-80A0118EF7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2EDAAB-C41C-45FE-9C57-B9F26EC24EE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AEA60C3-90E9-4383-ADB4-B5F15FB0C018}">
      <dgm:prSet/>
      <dgm:spPr/>
      <dgm:t>
        <a:bodyPr/>
        <a:lstStyle/>
        <a:p>
          <a:r>
            <a:rPr lang="en-GB" dirty="0"/>
            <a:t>You will notice that most of these qualities and skills are ones you will already have or have developed in order to be a competent practitioner within the helping profession.</a:t>
          </a:r>
          <a:endParaRPr lang="en-US" dirty="0"/>
        </a:p>
      </dgm:t>
    </dgm:pt>
    <dgm:pt modelId="{2E3FD859-9857-4897-BADB-1F48244F3B3D}" type="parTrans" cxnId="{5BECA222-5AB5-47DB-89ED-14AB0ADB0560}">
      <dgm:prSet/>
      <dgm:spPr/>
      <dgm:t>
        <a:bodyPr/>
        <a:lstStyle/>
        <a:p>
          <a:endParaRPr lang="en-US"/>
        </a:p>
      </dgm:t>
    </dgm:pt>
    <dgm:pt modelId="{87E9E9E0-B892-4FBE-AF10-F0E436CF8A38}" type="sibTrans" cxnId="{5BECA222-5AB5-47DB-89ED-14AB0ADB0560}">
      <dgm:prSet/>
      <dgm:spPr/>
      <dgm:t>
        <a:bodyPr/>
        <a:lstStyle/>
        <a:p>
          <a:endParaRPr lang="en-US"/>
        </a:p>
      </dgm:t>
    </dgm:pt>
    <dgm:pt modelId="{CD48DDFE-344D-4ED4-AE78-2B382123EE95}">
      <dgm:prSet/>
      <dgm:spPr/>
      <dgm:t>
        <a:bodyPr/>
        <a:lstStyle/>
        <a:p>
          <a:r>
            <a:rPr lang="en-GB"/>
            <a:t>Good counselling skills are a prerequisite for being a competent supervisor. Proctor (1988) cited in Hawkins and Shohet (2003, 43) makes this point.</a:t>
          </a:r>
          <a:endParaRPr lang="en-US"/>
        </a:p>
      </dgm:t>
    </dgm:pt>
    <dgm:pt modelId="{22BFF71F-8F4E-4C1C-9722-85D40150CD0D}" type="parTrans" cxnId="{21653496-516E-4366-BFEC-F7C4DE88455A}">
      <dgm:prSet/>
      <dgm:spPr/>
      <dgm:t>
        <a:bodyPr/>
        <a:lstStyle/>
        <a:p>
          <a:endParaRPr lang="en-US"/>
        </a:p>
      </dgm:t>
    </dgm:pt>
    <dgm:pt modelId="{E065856E-92EA-4831-B845-2BADF4EA7E3F}" type="sibTrans" cxnId="{21653496-516E-4366-BFEC-F7C4DE88455A}">
      <dgm:prSet/>
      <dgm:spPr/>
      <dgm:t>
        <a:bodyPr/>
        <a:lstStyle/>
        <a:p>
          <a:endParaRPr lang="en-US"/>
        </a:p>
      </dgm:t>
    </dgm:pt>
    <dgm:pt modelId="{DCA8AE3E-8873-4C9D-8F29-3101FB27E09B}" type="pres">
      <dgm:prSet presAssocID="{172EDAAB-C41C-45FE-9C57-B9F26EC24EEA}" presName="hierChild1" presStyleCnt="0">
        <dgm:presLayoutVars>
          <dgm:chPref val="1"/>
          <dgm:dir/>
          <dgm:animOne val="branch"/>
          <dgm:animLvl val="lvl"/>
          <dgm:resizeHandles/>
        </dgm:presLayoutVars>
      </dgm:prSet>
      <dgm:spPr/>
    </dgm:pt>
    <dgm:pt modelId="{67048C0F-233A-4486-9FE8-954E4ED088D1}" type="pres">
      <dgm:prSet presAssocID="{4AEA60C3-90E9-4383-ADB4-B5F15FB0C018}" presName="hierRoot1" presStyleCnt="0"/>
      <dgm:spPr/>
    </dgm:pt>
    <dgm:pt modelId="{5BC38D9A-3C2F-45DC-B51E-1ADDDC8C628E}" type="pres">
      <dgm:prSet presAssocID="{4AEA60C3-90E9-4383-ADB4-B5F15FB0C018}" presName="composite" presStyleCnt="0"/>
      <dgm:spPr/>
    </dgm:pt>
    <dgm:pt modelId="{1BA5E194-E898-4BC4-ABBB-FFB1E6C3112D}" type="pres">
      <dgm:prSet presAssocID="{4AEA60C3-90E9-4383-ADB4-B5F15FB0C018}" presName="background" presStyleLbl="node0" presStyleIdx="0" presStyleCnt="2"/>
      <dgm:spPr/>
    </dgm:pt>
    <dgm:pt modelId="{7BE8057E-2CA2-410E-ACC3-D02D429AE854}" type="pres">
      <dgm:prSet presAssocID="{4AEA60C3-90E9-4383-ADB4-B5F15FB0C018}" presName="text" presStyleLbl="fgAcc0" presStyleIdx="0" presStyleCnt="2">
        <dgm:presLayoutVars>
          <dgm:chPref val="3"/>
        </dgm:presLayoutVars>
      </dgm:prSet>
      <dgm:spPr/>
    </dgm:pt>
    <dgm:pt modelId="{039761C7-A6BA-4D5F-8BAB-DA04AF730681}" type="pres">
      <dgm:prSet presAssocID="{4AEA60C3-90E9-4383-ADB4-B5F15FB0C018}" presName="hierChild2" presStyleCnt="0"/>
      <dgm:spPr/>
    </dgm:pt>
    <dgm:pt modelId="{2BA914CF-72A3-4777-843C-6CA7B33D9E3A}" type="pres">
      <dgm:prSet presAssocID="{CD48DDFE-344D-4ED4-AE78-2B382123EE95}" presName="hierRoot1" presStyleCnt="0"/>
      <dgm:spPr/>
    </dgm:pt>
    <dgm:pt modelId="{E0660F7A-F14A-4F4F-8C9E-7A27900EE703}" type="pres">
      <dgm:prSet presAssocID="{CD48DDFE-344D-4ED4-AE78-2B382123EE95}" presName="composite" presStyleCnt="0"/>
      <dgm:spPr/>
    </dgm:pt>
    <dgm:pt modelId="{573DF6F7-FB03-4297-B7B8-8A97EFC5D179}" type="pres">
      <dgm:prSet presAssocID="{CD48DDFE-344D-4ED4-AE78-2B382123EE95}" presName="background" presStyleLbl="node0" presStyleIdx="1" presStyleCnt="2"/>
      <dgm:spPr/>
    </dgm:pt>
    <dgm:pt modelId="{253EB026-E539-40D2-B333-350AFC09FA7B}" type="pres">
      <dgm:prSet presAssocID="{CD48DDFE-344D-4ED4-AE78-2B382123EE95}" presName="text" presStyleLbl="fgAcc0" presStyleIdx="1" presStyleCnt="2">
        <dgm:presLayoutVars>
          <dgm:chPref val="3"/>
        </dgm:presLayoutVars>
      </dgm:prSet>
      <dgm:spPr/>
    </dgm:pt>
    <dgm:pt modelId="{CE63D05C-C18C-4740-BEA3-5A51BBD82812}" type="pres">
      <dgm:prSet presAssocID="{CD48DDFE-344D-4ED4-AE78-2B382123EE95}" presName="hierChild2" presStyleCnt="0"/>
      <dgm:spPr/>
    </dgm:pt>
  </dgm:ptLst>
  <dgm:cxnLst>
    <dgm:cxn modelId="{5BECA222-5AB5-47DB-89ED-14AB0ADB0560}" srcId="{172EDAAB-C41C-45FE-9C57-B9F26EC24EEA}" destId="{4AEA60C3-90E9-4383-ADB4-B5F15FB0C018}" srcOrd="0" destOrd="0" parTransId="{2E3FD859-9857-4897-BADB-1F48244F3B3D}" sibTransId="{87E9E9E0-B892-4FBE-AF10-F0E436CF8A38}"/>
    <dgm:cxn modelId="{117FB95F-7DCE-49D3-9C37-AA4F51553ACC}" type="presOf" srcId="{4AEA60C3-90E9-4383-ADB4-B5F15FB0C018}" destId="{7BE8057E-2CA2-410E-ACC3-D02D429AE854}" srcOrd="0" destOrd="0" presId="urn:microsoft.com/office/officeart/2005/8/layout/hierarchy1"/>
    <dgm:cxn modelId="{E06A4A43-0BD4-4A9F-82DE-CEFDE6CE4B8A}" type="presOf" srcId="{CD48DDFE-344D-4ED4-AE78-2B382123EE95}" destId="{253EB026-E539-40D2-B333-350AFC09FA7B}" srcOrd="0" destOrd="0" presId="urn:microsoft.com/office/officeart/2005/8/layout/hierarchy1"/>
    <dgm:cxn modelId="{B722506D-1BD2-4122-B1F9-526831840589}" type="presOf" srcId="{172EDAAB-C41C-45FE-9C57-B9F26EC24EEA}" destId="{DCA8AE3E-8873-4C9D-8F29-3101FB27E09B}" srcOrd="0" destOrd="0" presId="urn:microsoft.com/office/officeart/2005/8/layout/hierarchy1"/>
    <dgm:cxn modelId="{21653496-516E-4366-BFEC-F7C4DE88455A}" srcId="{172EDAAB-C41C-45FE-9C57-B9F26EC24EEA}" destId="{CD48DDFE-344D-4ED4-AE78-2B382123EE95}" srcOrd="1" destOrd="0" parTransId="{22BFF71F-8F4E-4C1C-9722-85D40150CD0D}" sibTransId="{E065856E-92EA-4831-B845-2BADF4EA7E3F}"/>
    <dgm:cxn modelId="{606CDF13-7C09-4A02-AF0D-D530095198B6}" type="presParOf" srcId="{DCA8AE3E-8873-4C9D-8F29-3101FB27E09B}" destId="{67048C0F-233A-4486-9FE8-954E4ED088D1}" srcOrd="0" destOrd="0" presId="urn:microsoft.com/office/officeart/2005/8/layout/hierarchy1"/>
    <dgm:cxn modelId="{2B7E3AA6-BCBA-4BE8-9085-488CB5CC1B65}" type="presParOf" srcId="{67048C0F-233A-4486-9FE8-954E4ED088D1}" destId="{5BC38D9A-3C2F-45DC-B51E-1ADDDC8C628E}" srcOrd="0" destOrd="0" presId="urn:microsoft.com/office/officeart/2005/8/layout/hierarchy1"/>
    <dgm:cxn modelId="{4BD59E83-1E9E-4876-926A-A0FCB0799601}" type="presParOf" srcId="{5BC38D9A-3C2F-45DC-B51E-1ADDDC8C628E}" destId="{1BA5E194-E898-4BC4-ABBB-FFB1E6C3112D}" srcOrd="0" destOrd="0" presId="urn:microsoft.com/office/officeart/2005/8/layout/hierarchy1"/>
    <dgm:cxn modelId="{25569D7D-DE14-44D7-9048-07B3758D6BA4}" type="presParOf" srcId="{5BC38D9A-3C2F-45DC-B51E-1ADDDC8C628E}" destId="{7BE8057E-2CA2-410E-ACC3-D02D429AE854}" srcOrd="1" destOrd="0" presId="urn:microsoft.com/office/officeart/2005/8/layout/hierarchy1"/>
    <dgm:cxn modelId="{01755D46-FBD7-4DFF-B59D-7C08CC183152}" type="presParOf" srcId="{67048C0F-233A-4486-9FE8-954E4ED088D1}" destId="{039761C7-A6BA-4D5F-8BAB-DA04AF730681}" srcOrd="1" destOrd="0" presId="urn:microsoft.com/office/officeart/2005/8/layout/hierarchy1"/>
    <dgm:cxn modelId="{77558D15-75D5-4E4C-A743-E41087B75A19}" type="presParOf" srcId="{DCA8AE3E-8873-4C9D-8F29-3101FB27E09B}" destId="{2BA914CF-72A3-4777-843C-6CA7B33D9E3A}" srcOrd="1" destOrd="0" presId="urn:microsoft.com/office/officeart/2005/8/layout/hierarchy1"/>
    <dgm:cxn modelId="{4ED7A05B-66B8-4FE8-AA3D-89E8C8573F3A}" type="presParOf" srcId="{2BA914CF-72A3-4777-843C-6CA7B33D9E3A}" destId="{E0660F7A-F14A-4F4F-8C9E-7A27900EE703}" srcOrd="0" destOrd="0" presId="urn:microsoft.com/office/officeart/2005/8/layout/hierarchy1"/>
    <dgm:cxn modelId="{83BCCA28-521E-4DE1-A017-474384D025A9}" type="presParOf" srcId="{E0660F7A-F14A-4F4F-8C9E-7A27900EE703}" destId="{573DF6F7-FB03-4297-B7B8-8A97EFC5D179}" srcOrd="0" destOrd="0" presId="urn:microsoft.com/office/officeart/2005/8/layout/hierarchy1"/>
    <dgm:cxn modelId="{3F8FB2B3-5225-4B9E-B411-A161DD9D1943}" type="presParOf" srcId="{E0660F7A-F14A-4F4F-8C9E-7A27900EE703}" destId="{253EB026-E539-40D2-B333-350AFC09FA7B}" srcOrd="1" destOrd="0" presId="urn:microsoft.com/office/officeart/2005/8/layout/hierarchy1"/>
    <dgm:cxn modelId="{725F2CAE-D670-4755-98C5-5477983172DD}" type="presParOf" srcId="{2BA914CF-72A3-4777-843C-6CA7B33D9E3A}" destId="{CE63D05C-C18C-4740-BEA3-5A51BBD828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C52EED-7E39-46A5-B330-FCAF57383DBA}"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US"/>
        </a:p>
      </dgm:t>
    </dgm:pt>
    <dgm:pt modelId="{153A08E5-1607-40B1-A684-24FA5B26CC20}">
      <dgm:prSet/>
      <dgm:spPr/>
      <dgm:t>
        <a:bodyPr/>
        <a:lstStyle/>
        <a:p>
          <a:r>
            <a:rPr lang="en-GB" dirty="0"/>
            <a:t>Educative, Formative, Teaching function involves: </a:t>
          </a:r>
          <a:endParaRPr lang="en-US" dirty="0"/>
        </a:p>
      </dgm:t>
    </dgm:pt>
    <dgm:pt modelId="{52A6AAC1-77B2-4DD7-A3C9-5B2717041F30}" type="parTrans" cxnId="{C8E8ECE5-CC58-4754-9C4B-77D9AD355A03}">
      <dgm:prSet/>
      <dgm:spPr/>
      <dgm:t>
        <a:bodyPr/>
        <a:lstStyle/>
        <a:p>
          <a:endParaRPr lang="en-US"/>
        </a:p>
      </dgm:t>
    </dgm:pt>
    <dgm:pt modelId="{7585900F-52A6-431E-932B-5D0B69DB7F21}" type="sibTrans" cxnId="{C8E8ECE5-CC58-4754-9C4B-77D9AD355A03}">
      <dgm:prSet/>
      <dgm:spPr/>
      <dgm:t>
        <a:bodyPr/>
        <a:lstStyle/>
        <a:p>
          <a:endParaRPr lang="en-US"/>
        </a:p>
      </dgm:t>
    </dgm:pt>
    <dgm:pt modelId="{CC480CA4-CE81-4031-B8A9-4B3D6181FD32}">
      <dgm:prSet custT="1"/>
      <dgm:spPr/>
      <dgm:t>
        <a:bodyPr/>
        <a:lstStyle/>
        <a:p>
          <a:r>
            <a:rPr lang="en-GB" sz="1800" dirty="0"/>
            <a:t>Taking responsibility for the development of skills, knowledge and understanding</a:t>
          </a:r>
          <a:endParaRPr lang="en-US" sz="1800" dirty="0"/>
        </a:p>
      </dgm:t>
    </dgm:pt>
    <dgm:pt modelId="{A38BD961-7E09-4F75-BB81-4223BC3E4946}" type="parTrans" cxnId="{979D0340-12E1-4458-B8F8-64F78E5AACE1}">
      <dgm:prSet/>
      <dgm:spPr/>
      <dgm:t>
        <a:bodyPr/>
        <a:lstStyle/>
        <a:p>
          <a:endParaRPr lang="en-US"/>
        </a:p>
      </dgm:t>
    </dgm:pt>
    <dgm:pt modelId="{93E374ED-2774-4E82-B63E-487F80C8E868}" type="sibTrans" cxnId="{979D0340-12E1-4458-B8F8-64F78E5AACE1}">
      <dgm:prSet/>
      <dgm:spPr/>
      <dgm:t>
        <a:bodyPr/>
        <a:lstStyle/>
        <a:p>
          <a:endParaRPr lang="en-US"/>
        </a:p>
      </dgm:t>
    </dgm:pt>
    <dgm:pt modelId="{5473970B-72C6-4CB0-A5C0-DA81B333C1DB}">
      <dgm:prSet/>
      <dgm:spPr/>
      <dgm:t>
        <a:bodyPr/>
        <a:lstStyle/>
        <a:p>
          <a:r>
            <a:rPr lang="en-GB" dirty="0"/>
            <a:t>Managerial, Normative,  Administration function involves:</a:t>
          </a:r>
          <a:endParaRPr lang="en-US" dirty="0"/>
        </a:p>
      </dgm:t>
    </dgm:pt>
    <dgm:pt modelId="{104FAC73-24B5-4E9C-A059-19CDE392AA9C}" type="parTrans" cxnId="{451B0F7E-B433-4445-BDF0-62A4BDDFB167}">
      <dgm:prSet/>
      <dgm:spPr/>
      <dgm:t>
        <a:bodyPr/>
        <a:lstStyle/>
        <a:p>
          <a:endParaRPr lang="en-US"/>
        </a:p>
      </dgm:t>
    </dgm:pt>
    <dgm:pt modelId="{748542EA-3574-40E7-98AC-10C48696C0F5}" type="sibTrans" cxnId="{451B0F7E-B433-4445-BDF0-62A4BDDFB167}">
      <dgm:prSet/>
      <dgm:spPr/>
      <dgm:t>
        <a:bodyPr/>
        <a:lstStyle/>
        <a:p>
          <a:endParaRPr lang="en-US"/>
        </a:p>
      </dgm:t>
    </dgm:pt>
    <dgm:pt modelId="{96A2EF6A-7833-49D5-9A8C-C387626CE3F5}">
      <dgm:prSet custT="1"/>
      <dgm:spPr/>
      <dgm:t>
        <a:bodyPr/>
        <a:lstStyle/>
        <a:p>
          <a:r>
            <a:rPr lang="en-GB" sz="1800" dirty="0"/>
            <a:t>Taking responsibility for standards and ethics, assessment and quality control, ensuring the supervisee makes effective use of himself/herself</a:t>
          </a:r>
          <a:endParaRPr lang="en-US" sz="1800" dirty="0"/>
        </a:p>
      </dgm:t>
    </dgm:pt>
    <dgm:pt modelId="{82516268-0602-4825-BAA9-299FF3910C32}" type="parTrans" cxnId="{4C8B6AFE-F216-4C30-8DC9-4F53F2676757}">
      <dgm:prSet/>
      <dgm:spPr/>
      <dgm:t>
        <a:bodyPr/>
        <a:lstStyle/>
        <a:p>
          <a:endParaRPr lang="en-US"/>
        </a:p>
      </dgm:t>
    </dgm:pt>
    <dgm:pt modelId="{109E1DC7-B275-4B6B-AFF3-D1AC42CB4E2F}" type="sibTrans" cxnId="{4C8B6AFE-F216-4C30-8DC9-4F53F2676757}">
      <dgm:prSet/>
      <dgm:spPr/>
      <dgm:t>
        <a:bodyPr/>
        <a:lstStyle/>
        <a:p>
          <a:endParaRPr lang="en-US"/>
        </a:p>
      </dgm:t>
    </dgm:pt>
    <dgm:pt modelId="{2DDDA691-AA15-48A6-B684-E1051C9B1303}">
      <dgm:prSet/>
      <dgm:spPr/>
      <dgm:t>
        <a:bodyPr/>
        <a:lstStyle/>
        <a:p>
          <a:r>
            <a:rPr lang="en-GB" dirty="0"/>
            <a:t>Supportive, Restorative, Helping function involves: </a:t>
          </a:r>
          <a:endParaRPr lang="en-US" dirty="0"/>
        </a:p>
      </dgm:t>
    </dgm:pt>
    <dgm:pt modelId="{9B102314-ACA0-47DA-AA98-BB6822526525}" type="parTrans" cxnId="{1C306B13-E649-44F8-AE7C-8F8DB5F8F537}">
      <dgm:prSet/>
      <dgm:spPr/>
      <dgm:t>
        <a:bodyPr/>
        <a:lstStyle/>
        <a:p>
          <a:endParaRPr lang="en-US"/>
        </a:p>
      </dgm:t>
    </dgm:pt>
    <dgm:pt modelId="{773ADD79-4C26-4A80-A7FA-B394A23316A4}" type="sibTrans" cxnId="{1C306B13-E649-44F8-AE7C-8F8DB5F8F537}">
      <dgm:prSet/>
      <dgm:spPr/>
      <dgm:t>
        <a:bodyPr/>
        <a:lstStyle/>
        <a:p>
          <a:endParaRPr lang="en-US"/>
        </a:p>
      </dgm:t>
    </dgm:pt>
    <dgm:pt modelId="{8585963D-C334-4281-8620-D568E855C64C}">
      <dgm:prSet custT="1"/>
      <dgm:spPr/>
      <dgm:t>
        <a:bodyPr/>
        <a:lstStyle/>
        <a:p>
          <a:r>
            <a:rPr lang="en-GB" sz="1800" dirty="0"/>
            <a:t>Attending to the emotive aspects of work, including the effects of working with those with troubles</a:t>
          </a:r>
          <a:endParaRPr lang="en-US" sz="1800" dirty="0"/>
        </a:p>
      </dgm:t>
    </dgm:pt>
    <dgm:pt modelId="{43F4CB32-8D98-4C54-BF82-AC3FFC67FFA2}" type="parTrans" cxnId="{6A85F39F-603B-47E5-8D7F-B6D07CBB0D8A}">
      <dgm:prSet/>
      <dgm:spPr/>
      <dgm:t>
        <a:bodyPr/>
        <a:lstStyle/>
        <a:p>
          <a:endParaRPr lang="en-US"/>
        </a:p>
      </dgm:t>
    </dgm:pt>
    <dgm:pt modelId="{BAB95F3E-E063-4B6B-ACAF-0EE50077924E}" type="sibTrans" cxnId="{6A85F39F-603B-47E5-8D7F-B6D07CBB0D8A}">
      <dgm:prSet/>
      <dgm:spPr/>
      <dgm:t>
        <a:bodyPr/>
        <a:lstStyle/>
        <a:p>
          <a:endParaRPr lang="en-US"/>
        </a:p>
      </dgm:t>
    </dgm:pt>
    <dgm:pt modelId="{FD271DBD-7C68-41C3-BDCC-1FAD504B74F2}" type="pres">
      <dgm:prSet presAssocID="{F6C52EED-7E39-46A5-B330-FCAF57383DBA}" presName="Name0" presStyleCnt="0">
        <dgm:presLayoutVars>
          <dgm:dir/>
          <dgm:animLvl val="lvl"/>
          <dgm:resizeHandles val="exact"/>
        </dgm:presLayoutVars>
      </dgm:prSet>
      <dgm:spPr/>
    </dgm:pt>
    <dgm:pt modelId="{87BA13EE-6D14-45FC-A307-D25F53DE5A65}" type="pres">
      <dgm:prSet presAssocID="{153A08E5-1607-40B1-A684-24FA5B26CC20}" presName="linNode" presStyleCnt="0"/>
      <dgm:spPr/>
    </dgm:pt>
    <dgm:pt modelId="{CB2F6FB6-5A21-4CB2-B63F-ADAE20C9678C}" type="pres">
      <dgm:prSet presAssocID="{153A08E5-1607-40B1-A684-24FA5B26CC20}" presName="parentText" presStyleLbl="alignNode1" presStyleIdx="0" presStyleCnt="3" custScaleX="138905">
        <dgm:presLayoutVars>
          <dgm:chMax val="1"/>
          <dgm:bulletEnabled/>
        </dgm:presLayoutVars>
      </dgm:prSet>
      <dgm:spPr/>
    </dgm:pt>
    <dgm:pt modelId="{D92F1AC2-C55C-4C51-82F3-4EE69D951446}" type="pres">
      <dgm:prSet presAssocID="{153A08E5-1607-40B1-A684-24FA5B26CC20}" presName="descendantText" presStyleLbl="alignAccFollowNode1" presStyleIdx="0" presStyleCnt="3">
        <dgm:presLayoutVars>
          <dgm:bulletEnabled/>
        </dgm:presLayoutVars>
      </dgm:prSet>
      <dgm:spPr/>
    </dgm:pt>
    <dgm:pt modelId="{2E139B12-DA78-42CB-B8DC-C8D869037568}" type="pres">
      <dgm:prSet presAssocID="{7585900F-52A6-431E-932B-5D0B69DB7F21}" presName="sp" presStyleCnt="0"/>
      <dgm:spPr/>
    </dgm:pt>
    <dgm:pt modelId="{B3407FEA-CFDF-4940-80BC-92BD4BF249DB}" type="pres">
      <dgm:prSet presAssocID="{5473970B-72C6-4CB0-A5C0-DA81B333C1DB}" presName="linNode" presStyleCnt="0"/>
      <dgm:spPr/>
    </dgm:pt>
    <dgm:pt modelId="{461D5630-6539-4538-87BF-19FBEC9BA425}" type="pres">
      <dgm:prSet presAssocID="{5473970B-72C6-4CB0-A5C0-DA81B333C1DB}" presName="parentText" presStyleLbl="alignNode1" presStyleIdx="1" presStyleCnt="3" custScaleX="138905">
        <dgm:presLayoutVars>
          <dgm:chMax val="1"/>
          <dgm:bulletEnabled/>
        </dgm:presLayoutVars>
      </dgm:prSet>
      <dgm:spPr/>
    </dgm:pt>
    <dgm:pt modelId="{5EE4D268-06CF-4C79-ACC1-CFB547F5204B}" type="pres">
      <dgm:prSet presAssocID="{5473970B-72C6-4CB0-A5C0-DA81B333C1DB}" presName="descendantText" presStyleLbl="alignAccFollowNode1" presStyleIdx="1" presStyleCnt="3">
        <dgm:presLayoutVars>
          <dgm:bulletEnabled/>
        </dgm:presLayoutVars>
      </dgm:prSet>
      <dgm:spPr/>
    </dgm:pt>
    <dgm:pt modelId="{9458AC6C-27DD-43E0-B094-38AC52C1A6E7}" type="pres">
      <dgm:prSet presAssocID="{748542EA-3574-40E7-98AC-10C48696C0F5}" presName="sp" presStyleCnt="0"/>
      <dgm:spPr/>
    </dgm:pt>
    <dgm:pt modelId="{05A559AD-8E6E-46D4-B030-399698CFF7F3}" type="pres">
      <dgm:prSet presAssocID="{2DDDA691-AA15-48A6-B684-E1051C9B1303}" presName="linNode" presStyleCnt="0"/>
      <dgm:spPr/>
    </dgm:pt>
    <dgm:pt modelId="{A292F431-B5C3-4F82-8870-34FBA091D20C}" type="pres">
      <dgm:prSet presAssocID="{2DDDA691-AA15-48A6-B684-E1051C9B1303}" presName="parentText" presStyleLbl="alignNode1" presStyleIdx="2" presStyleCnt="3" custScaleX="138905">
        <dgm:presLayoutVars>
          <dgm:chMax val="1"/>
          <dgm:bulletEnabled/>
        </dgm:presLayoutVars>
      </dgm:prSet>
      <dgm:spPr/>
    </dgm:pt>
    <dgm:pt modelId="{A8C940B3-6DE2-42C1-8B9C-52BA3744C1C4}" type="pres">
      <dgm:prSet presAssocID="{2DDDA691-AA15-48A6-B684-E1051C9B1303}" presName="descendantText" presStyleLbl="alignAccFollowNode1" presStyleIdx="2" presStyleCnt="3">
        <dgm:presLayoutVars>
          <dgm:bulletEnabled/>
        </dgm:presLayoutVars>
      </dgm:prSet>
      <dgm:spPr/>
    </dgm:pt>
  </dgm:ptLst>
  <dgm:cxnLst>
    <dgm:cxn modelId="{BD595601-FFA0-4B1E-91CA-E8EE7FD65723}" type="presOf" srcId="{CC480CA4-CE81-4031-B8A9-4B3D6181FD32}" destId="{D92F1AC2-C55C-4C51-82F3-4EE69D951446}" srcOrd="0" destOrd="0" presId="urn:microsoft.com/office/officeart/2016/7/layout/VerticalSolidActionList"/>
    <dgm:cxn modelId="{1C306B13-E649-44F8-AE7C-8F8DB5F8F537}" srcId="{F6C52EED-7E39-46A5-B330-FCAF57383DBA}" destId="{2DDDA691-AA15-48A6-B684-E1051C9B1303}" srcOrd="2" destOrd="0" parTransId="{9B102314-ACA0-47DA-AA98-BB6822526525}" sibTransId="{773ADD79-4C26-4A80-A7FA-B394A23316A4}"/>
    <dgm:cxn modelId="{979D0340-12E1-4458-B8F8-64F78E5AACE1}" srcId="{153A08E5-1607-40B1-A684-24FA5B26CC20}" destId="{CC480CA4-CE81-4031-B8A9-4B3D6181FD32}" srcOrd="0" destOrd="0" parTransId="{A38BD961-7E09-4F75-BB81-4223BC3E4946}" sibTransId="{93E374ED-2774-4E82-B63E-487F80C8E868}"/>
    <dgm:cxn modelId="{40896C45-AF17-4DDB-9C82-E9AB2266D8AD}" type="presOf" srcId="{96A2EF6A-7833-49D5-9A8C-C387626CE3F5}" destId="{5EE4D268-06CF-4C79-ACC1-CFB547F5204B}" srcOrd="0" destOrd="0" presId="urn:microsoft.com/office/officeart/2016/7/layout/VerticalSolidActionList"/>
    <dgm:cxn modelId="{FF22C570-3887-4C3C-82F0-D99C3B0DF646}" type="presOf" srcId="{2DDDA691-AA15-48A6-B684-E1051C9B1303}" destId="{A292F431-B5C3-4F82-8870-34FBA091D20C}" srcOrd="0" destOrd="0" presId="urn:microsoft.com/office/officeart/2016/7/layout/VerticalSolidActionList"/>
    <dgm:cxn modelId="{451B0F7E-B433-4445-BDF0-62A4BDDFB167}" srcId="{F6C52EED-7E39-46A5-B330-FCAF57383DBA}" destId="{5473970B-72C6-4CB0-A5C0-DA81B333C1DB}" srcOrd="1" destOrd="0" parTransId="{104FAC73-24B5-4E9C-A059-19CDE392AA9C}" sibTransId="{748542EA-3574-40E7-98AC-10C48696C0F5}"/>
    <dgm:cxn modelId="{D55C8092-9E5F-4475-8C9F-561B3BFE7EA9}" type="presOf" srcId="{8585963D-C334-4281-8620-D568E855C64C}" destId="{A8C940B3-6DE2-42C1-8B9C-52BA3744C1C4}" srcOrd="0" destOrd="0" presId="urn:microsoft.com/office/officeart/2016/7/layout/VerticalSolidActionList"/>
    <dgm:cxn modelId="{E221DD97-82AC-4584-8367-226DFAA0EFEA}" type="presOf" srcId="{5473970B-72C6-4CB0-A5C0-DA81B333C1DB}" destId="{461D5630-6539-4538-87BF-19FBEC9BA425}" srcOrd="0" destOrd="0" presId="urn:microsoft.com/office/officeart/2016/7/layout/VerticalSolidActionList"/>
    <dgm:cxn modelId="{AB1D9B9E-6181-4635-B1B0-33C09467876C}" type="presOf" srcId="{F6C52EED-7E39-46A5-B330-FCAF57383DBA}" destId="{FD271DBD-7C68-41C3-BDCC-1FAD504B74F2}" srcOrd="0" destOrd="0" presId="urn:microsoft.com/office/officeart/2016/7/layout/VerticalSolidActionList"/>
    <dgm:cxn modelId="{6A85F39F-603B-47E5-8D7F-B6D07CBB0D8A}" srcId="{2DDDA691-AA15-48A6-B684-E1051C9B1303}" destId="{8585963D-C334-4281-8620-D568E855C64C}" srcOrd="0" destOrd="0" parTransId="{43F4CB32-8D98-4C54-BF82-AC3FFC67FFA2}" sibTransId="{BAB95F3E-E063-4B6B-ACAF-0EE50077924E}"/>
    <dgm:cxn modelId="{C8E8ECE5-CC58-4754-9C4B-77D9AD355A03}" srcId="{F6C52EED-7E39-46A5-B330-FCAF57383DBA}" destId="{153A08E5-1607-40B1-A684-24FA5B26CC20}" srcOrd="0" destOrd="0" parTransId="{52A6AAC1-77B2-4DD7-A3C9-5B2717041F30}" sibTransId="{7585900F-52A6-431E-932B-5D0B69DB7F21}"/>
    <dgm:cxn modelId="{307E65F0-90CA-4808-9C0D-E0AF3A4EB50B}" type="presOf" srcId="{153A08E5-1607-40B1-A684-24FA5B26CC20}" destId="{CB2F6FB6-5A21-4CB2-B63F-ADAE20C9678C}" srcOrd="0" destOrd="0" presId="urn:microsoft.com/office/officeart/2016/7/layout/VerticalSolidActionList"/>
    <dgm:cxn modelId="{4C8B6AFE-F216-4C30-8DC9-4F53F2676757}" srcId="{5473970B-72C6-4CB0-A5C0-DA81B333C1DB}" destId="{96A2EF6A-7833-49D5-9A8C-C387626CE3F5}" srcOrd="0" destOrd="0" parTransId="{82516268-0602-4825-BAA9-299FF3910C32}" sibTransId="{109E1DC7-B275-4B6B-AFF3-D1AC42CB4E2F}"/>
    <dgm:cxn modelId="{F7C1F42C-90E6-4B3B-A086-053FBF550507}" type="presParOf" srcId="{FD271DBD-7C68-41C3-BDCC-1FAD504B74F2}" destId="{87BA13EE-6D14-45FC-A307-D25F53DE5A65}" srcOrd="0" destOrd="0" presId="urn:microsoft.com/office/officeart/2016/7/layout/VerticalSolidActionList"/>
    <dgm:cxn modelId="{29D70506-B4D4-474F-A53C-67E602B69A8F}" type="presParOf" srcId="{87BA13EE-6D14-45FC-A307-D25F53DE5A65}" destId="{CB2F6FB6-5A21-4CB2-B63F-ADAE20C9678C}" srcOrd="0" destOrd="0" presId="urn:microsoft.com/office/officeart/2016/7/layout/VerticalSolidActionList"/>
    <dgm:cxn modelId="{597CDED5-270C-4905-9C68-EDDB1A24C9C5}" type="presParOf" srcId="{87BA13EE-6D14-45FC-A307-D25F53DE5A65}" destId="{D92F1AC2-C55C-4C51-82F3-4EE69D951446}" srcOrd="1" destOrd="0" presId="urn:microsoft.com/office/officeart/2016/7/layout/VerticalSolidActionList"/>
    <dgm:cxn modelId="{2B4E41A2-D7EC-462E-B46B-D33279D04F1D}" type="presParOf" srcId="{FD271DBD-7C68-41C3-BDCC-1FAD504B74F2}" destId="{2E139B12-DA78-42CB-B8DC-C8D869037568}" srcOrd="1" destOrd="0" presId="urn:microsoft.com/office/officeart/2016/7/layout/VerticalSolidActionList"/>
    <dgm:cxn modelId="{91C12A11-27EA-4BEB-9771-1634CBBB1167}" type="presParOf" srcId="{FD271DBD-7C68-41C3-BDCC-1FAD504B74F2}" destId="{B3407FEA-CFDF-4940-80BC-92BD4BF249DB}" srcOrd="2" destOrd="0" presId="urn:microsoft.com/office/officeart/2016/7/layout/VerticalSolidActionList"/>
    <dgm:cxn modelId="{56B28DAD-AF55-4B84-8DBA-1812851ECBC5}" type="presParOf" srcId="{B3407FEA-CFDF-4940-80BC-92BD4BF249DB}" destId="{461D5630-6539-4538-87BF-19FBEC9BA425}" srcOrd="0" destOrd="0" presId="urn:microsoft.com/office/officeart/2016/7/layout/VerticalSolidActionList"/>
    <dgm:cxn modelId="{939B55A6-8CEE-419B-8C18-2C8734F024C5}" type="presParOf" srcId="{B3407FEA-CFDF-4940-80BC-92BD4BF249DB}" destId="{5EE4D268-06CF-4C79-ACC1-CFB547F5204B}" srcOrd="1" destOrd="0" presId="urn:microsoft.com/office/officeart/2016/7/layout/VerticalSolidActionList"/>
    <dgm:cxn modelId="{54C7A73B-7467-475F-B62B-97510AECB09F}" type="presParOf" srcId="{FD271DBD-7C68-41C3-BDCC-1FAD504B74F2}" destId="{9458AC6C-27DD-43E0-B094-38AC52C1A6E7}" srcOrd="3" destOrd="0" presId="urn:microsoft.com/office/officeart/2016/7/layout/VerticalSolidActionList"/>
    <dgm:cxn modelId="{E96EB8CE-FC4B-410D-A3CE-BA0024ACB701}" type="presParOf" srcId="{FD271DBD-7C68-41C3-BDCC-1FAD504B74F2}" destId="{05A559AD-8E6E-46D4-B030-399698CFF7F3}" srcOrd="4" destOrd="0" presId="urn:microsoft.com/office/officeart/2016/7/layout/VerticalSolidActionList"/>
    <dgm:cxn modelId="{8A69472D-2110-4A3A-921E-9C51CEBA7D28}" type="presParOf" srcId="{05A559AD-8E6E-46D4-B030-399698CFF7F3}" destId="{A292F431-B5C3-4F82-8870-34FBA091D20C}" srcOrd="0" destOrd="0" presId="urn:microsoft.com/office/officeart/2016/7/layout/VerticalSolidActionList"/>
    <dgm:cxn modelId="{28C80210-3255-4A99-B5BA-F819AE487094}" type="presParOf" srcId="{05A559AD-8E6E-46D4-B030-399698CFF7F3}" destId="{A8C940B3-6DE2-42C1-8B9C-52BA3744C1C4}"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9E101-5B47-44B5-B7AD-DE0C14ACF80E}">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7A8A1-9CFC-40BF-8CF1-C016C9528308}">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In your group come up with a working definition for supervision.</a:t>
          </a:r>
          <a:endParaRPr lang="en-US" sz="3900" kern="1200" dirty="0"/>
        </a:p>
      </dsp:txBody>
      <dsp:txXfrm>
        <a:off x="696297" y="538547"/>
        <a:ext cx="4171627" cy="2590157"/>
      </dsp:txXfrm>
    </dsp:sp>
    <dsp:sp modelId="{BAC8F988-6907-47DD-BC2A-AD2FD67305B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1B2A1-1AE5-4317-9DA4-EE2D6F681A6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5 minutes</a:t>
          </a:r>
          <a:endParaRPr lang="en-US" sz="39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5E194-E898-4BC4-ABBB-FFB1E6C3112D}">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E8057E-2CA2-410E-ACC3-D02D429AE854}">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You will notice that most of these qualities and skills are ones you will already have or have developed in order to be a competent practitioner within the helping profession.</a:t>
          </a:r>
          <a:endParaRPr lang="en-US" sz="2600" kern="1200" dirty="0"/>
        </a:p>
      </dsp:txBody>
      <dsp:txXfrm>
        <a:off x="696297" y="538547"/>
        <a:ext cx="4171627" cy="2590157"/>
      </dsp:txXfrm>
    </dsp:sp>
    <dsp:sp modelId="{573DF6F7-FB03-4297-B7B8-8A97EFC5D179}">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3EB026-E539-40D2-B333-350AFC09FA7B}">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Good counselling skills are a prerequisite for being a competent supervisor. Proctor (1988) cited in Hawkins and Shohet (2003, 43) makes this point.</a:t>
          </a:r>
          <a:endParaRPr lang="en-US" sz="26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F1AC2-C55C-4C51-82F3-4EE69D951446}">
      <dsp:nvSpPr>
        <dsp:cNvPr id="0" name=""/>
        <dsp:cNvSpPr/>
      </dsp:nvSpPr>
      <dsp:spPr>
        <a:xfrm>
          <a:off x="2467032" y="1476"/>
          <a:ext cx="7103146" cy="15138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Taking responsibility for the development of skills, knowledge and understanding</a:t>
          </a:r>
          <a:endParaRPr lang="en-US" sz="1800" kern="1200" dirty="0"/>
        </a:p>
      </dsp:txBody>
      <dsp:txXfrm>
        <a:off x="2467032" y="1476"/>
        <a:ext cx="7103146" cy="1513885"/>
      </dsp:txXfrm>
    </dsp:sp>
    <dsp:sp modelId="{CB2F6FB6-5A21-4CB2-B63F-ADAE20C9678C}">
      <dsp:nvSpPr>
        <dsp:cNvPr id="0" name=""/>
        <dsp:cNvSpPr/>
      </dsp:nvSpPr>
      <dsp:spPr>
        <a:xfrm>
          <a:off x="376" y="1476"/>
          <a:ext cx="2466656" cy="15138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77900">
            <a:lnSpc>
              <a:spcPct val="90000"/>
            </a:lnSpc>
            <a:spcBef>
              <a:spcPct val="0"/>
            </a:spcBef>
            <a:spcAft>
              <a:spcPct val="35000"/>
            </a:spcAft>
            <a:buNone/>
          </a:pPr>
          <a:r>
            <a:rPr lang="en-GB" sz="2200" kern="1200" dirty="0"/>
            <a:t>Educative, Formative, Teaching function involves: </a:t>
          </a:r>
          <a:endParaRPr lang="en-US" sz="2200" kern="1200" dirty="0"/>
        </a:p>
      </dsp:txBody>
      <dsp:txXfrm>
        <a:off x="376" y="1476"/>
        <a:ext cx="2466656" cy="1513885"/>
      </dsp:txXfrm>
    </dsp:sp>
    <dsp:sp modelId="{5EE4D268-06CF-4C79-ACC1-CFB547F5204B}">
      <dsp:nvSpPr>
        <dsp:cNvPr id="0" name=""/>
        <dsp:cNvSpPr/>
      </dsp:nvSpPr>
      <dsp:spPr>
        <a:xfrm>
          <a:off x="2467032" y="1606195"/>
          <a:ext cx="7103146" cy="15138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Taking responsibility for standards and ethics, assessment and quality control, ensuring the supervisee makes effective use of himself/herself</a:t>
          </a:r>
          <a:endParaRPr lang="en-US" sz="1800" kern="1200" dirty="0"/>
        </a:p>
      </dsp:txBody>
      <dsp:txXfrm>
        <a:off x="2467032" y="1606195"/>
        <a:ext cx="7103146" cy="1513885"/>
      </dsp:txXfrm>
    </dsp:sp>
    <dsp:sp modelId="{461D5630-6539-4538-87BF-19FBEC9BA425}">
      <dsp:nvSpPr>
        <dsp:cNvPr id="0" name=""/>
        <dsp:cNvSpPr/>
      </dsp:nvSpPr>
      <dsp:spPr>
        <a:xfrm>
          <a:off x="376" y="1606195"/>
          <a:ext cx="2466656" cy="151388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77900">
            <a:lnSpc>
              <a:spcPct val="90000"/>
            </a:lnSpc>
            <a:spcBef>
              <a:spcPct val="0"/>
            </a:spcBef>
            <a:spcAft>
              <a:spcPct val="35000"/>
            </a:spcAft>
            <a:buNone/>
          </a:pPr>
          <a:r>
            <a:rPr lang="en-GB" sz="2200" kern="1200" dirty="0"/>
            <a:t>Managerial, Normative,  Administration function involves:</a:t>
          </a:r>
          <a:endParaRPr lang="en-US" sz="2200" kern="1200" dirty="0"/>
        </a:p>
      </dsp:txBody>
      <dsp:txXfrm>
        <a:off x="376" y="1606195"/>
        <a:ext cx="2466656" cy="1513885"/>
      </dsp:txXfrm>
    </dsp:sp>
    <dsp:sp modelId="{A8C940B3-6DE2-42C1-8B9C-52BA3744C1C4}">
      <dsp:nvSpPr>
        <dsp:cNvPr id="0" name=""/>
        <dsp:cNvSpPr/>
      </dsp:nvSpPr>
      <dsp:spPr>
        <a:xfrm>
          <a:off x="2467032" y="3210913"/>
          <a:ext cx="7103146" cy="15138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821" tIns="384527" rIns="137821" bIns="384527" numCol="1" spcCol="1270" anchor="ctr" anchorCtr="0">
          <a:noAutofit/>
        </a:bodyPr>
        <a:lstStyle/>
        <a:p>
          <a:pPr marL="0" lvl="0" indent="0" algn="l" defTabSz="800100">
            <a:lnSpc>
              <a:spcPct val="90000"/>
            </a:lnSpc>
            <a:spcBef>
              <a:spcPct val="0"/>
            </a:spcBef>
            <a:spcAft>
              <a:spcPct val="35000"/>
            </a:spcAft>
            <a:buNone/>
          </a:pPr>
          <a:r>
            <a:rPr lang="en-GB" sz="1800" kern="1200" dirty="0"/>
            <a:t>Attending to the emotive aspects of work, including the effects of working with those with troubles</a:t>
          </a:r>
          <a:endParaRPr lang="en-US" sz="1800" kern="1200" dirty="0"/>
        </a:p>
      </dsp:txBody>
      <dsp:txXfrm>
        <a:off x="2467032" y="3210913"/>
        <a:ext cx="7103146" cy="1513885"/>
      </dsp:txXfrm>
    </dsp:sp>
    <dsp:sp modelId="{A292F431-B5C3-4F82-8870-34FBA091D20C}">
      <dsp:nvSpPr>
        <dsp:cNvPr id="0" name=""/>
        <dsp:cNvSpPr/>
      </dsp:nvSpPr>
      <dsp:spPr>
        <a:xfrm>
          <a:off x="376" y="3210913"/>
          <a:ext cx="2466656" cy="151388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69" tIns="149538" rIns="93969" bIns="149538" numCol="1" spcCol="1270" anchor="ctr" anchorCtr="0">
          <a:noAutofit/>
        </a:bodyPr>
        <a:lstStyle/>
        <a:p>
          <a:pPr marL="0" lvl="0" indent="0" algn="ctr" defTabSz="977900">
            <a:lnSpc>
              <a:spcPct val="90000"/>
            </a:lnSpc>
            <a:spcBef>
              <a:spcPct val="0"/>
            </a:spcBef>
            <a:spcAft>
              <a:spcPct val="35000"/>
            </a:spcAft>
            <a:buNone/>
          </a:pPr>
          <a:r>
            <a:rPr lang="en-GB" sz="2200" kern="1200" dirty="0"/>
            <a:t>Supportive, Restorative, Helping function involves: </a:t>
          </a:r>
          <a:endParaRPr lang="en-US" sz="2200" kern="1200" dirty="0"/>
        </a:p>
      </dsp:txBody>
      <dsp:txXfrm>
        <a:off x="376" y="3210913"/>
        <a:ext cx="2466656" cy="15138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18/04/2024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18/04/2024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18/04/2024</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17</a:t>
            </a:fld>
            <a:endParaRPr lang="en-GB" noProof="0" dirty="0"/>
          </a:p>
        </p:txBody>
      </p:sp>
    </p:spTree>
    <p:extLst>
      <p:ext uri="{BB962C8B-B14F-4D97-AF65-F5344CB8AC3E}">
        <p14:creationId xmlns:p14="http://schemas.microsoft.com/office/powerpoint/2010/main" val="336336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18/04/2024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18/04/2024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ECYW5002</a:t>
            </a:r>
          </a:p>
          <a:p>
            <a:r>
              <a:rPr lang="en-GB" dirty="0"/>
              <a:t>Lecture 1</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C9CF-C089-1FC3-C7B8-5FCB01BA9F84}"/>
              </a:ext>
            </a:extLst>
          </p:cNvPr>
          <p:cNvSpPr>
            <a:spLocks noGrp="1"/>
          </p:cNvSpPr>
          <p:nvPr>
            <p:ph type="title"/>
          </p:nvPr>
        </p:nvSpPr>
        <p:spPr/>
        <p:txBody>
          <a:bodyPr/>
          <a:lstStyle/>
          <a:p>
            <a:r>
              <a:rPr lang="en-GB" b="1" dirty="0"/>
              <a:t>Lecture Focus</a:t>
            </a:r>
          </a:p>
        </p:txBody>
      </p:sp>
      <p:sp>
        <p:nvSpPr>
          <p:cNvPr id="3" name="Content Placeholder 2">
            <a:extLst>
              <a:ext uri="{FF2B5EF4-FFF2-40B4-BE49-F238E27FC236}">
                <a16:creationId xmlns:a16="http://schemas.microsoft.com/office/drawing/2014/main" id="{AEFF934A-78B4-B484-6C03-49CFEEF080AF}"/>
              </a:ext>
            </a:extLst>
          </p:cNvPr>
          <p:cNvSpPr>
            <a:spLocks noGrp="1"/>
          </p:cNvSpPr>
          <p:nvPr>
            <p:ph idx="1"/>
          </p:nvPr>
        </p:nvSpPr>
        <p:spPr/>
        <p:txBody>
          <a:bodyPr/>
          <a:lstStyle/>
          <a:p>
            <a:pPr marL="514350" indent="-514350">
              <a:buFont typeface="+mj-lt"/>
              <a:buAutoNum type="arabicPeriod"/>
            </a:pPr>
            <a:r>
              <a:rPr lang="en-GB" sz="2800" dirty="0"/>
              <a:t>What is good youth work, and why do we need to know this in the context of supervision?</a:t>
            </a:r>
          </a:p>
          <a:p>
            <a:pPr marL="514350" indent="-514350">
              <a:buFont typeface="+mj-lt"/>
              <a:buAutoNum type="arabicPeriod"/>
            </a:pPr>
            <a:r>
              <a:rPr lang="en-GB" sz="2800" dirty="0"/>
              <a:t>What is supervision</a:t>
            </a:r>
          </a:p>
          <a:p>
            <a:pPr marL="514350" indent="-514350">
              <a:buFont typeface="+mj-lt"/>
              <a:buAutoNum type="arabicPeriod"/>
            </a:pPr>
            <a:r>
              <a:rPr lang="en-GB" sz="2800" dirty="0"/>
              <a:t>Becoming a supervisor</a:t>
            </a:r>
          </a:p>
          <a:p>
            <a:pPr marL="514350" indent="-514350">
              <a:buFont typeface="+mj-lt"/>
              <a:buAutoNum type="arabicPeriod"/>
            </a:pPr>
            <a:r>
              <a:rPr lang="en-GB" sz="2800" dirty="0"/>
              <a:t>The functions of supervision</a:t>
            </a:r>
          </a:p>
          <a:p>
            <a:pPr marL="0" indent="0">
              <a:buNone/>
            </a:pPr>
            <a:endParaRPr lang="en-GB" dirty="0"/>
          </a:p>
        </p:txBody>
      </p:sp>
    </p:spTree>
    <p:extLst>
      <p:ext uri="{BB962C8B-B14F-4D97-AF65-F5344CB8AC3E}">
        <p14:creationId xmlns:p14="http://schemas.microsoft.com/office/powerpoint/2010/main" val="2054424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vert="horz" lIns="91440" tIns="45720" rIns="91440" bIns="45720" rtlCol="0" anchor="b">
            <a:normAutofit/>
          </a:bodyPr>
          <a:lstStyle/>
          <a:p>
            <a:r>
              <a:rPr lang="en-US" b="1"/>
              <a:t>Group Work</a:t>
            </a:r>
            <a:br>
              <a:rPr lang="en-US" b="1"/>
            </a:br>
            <a:endParaRPr lang="en-US" b="1" kern="1200"/>
          </a:p>
        </p:txBody>
      </p:sp>
      <p:sp>
        <p:nvSpPr>
          <p:cNvPr id="4" name="Content Placeholder 3">
            <a:extLst>
              <a:ext uri="{FF2B5EF4-FFF2-40B4-BE49-F238E27FC236}">
                <a16:creationId xmlns:a16="http://schemas.microsoft.com/office/drawing/2014/main" id="{45C2A966-C85A-D3C1-0826-EC571E61560C}"/>
              </a:ext>
            </a:extLst>
          </p:cNvPr>
          <p:cNvSpPr>
            <a:spLocks noGrp="1"/>
          </p:cNvSpPr>
          <p:nvPr>
            <p:ph type="subTitle" idx="1"/>
          </p:nvPr>
        </p:nvSpPr>
        <p:spPr>
          <a:xfrm>
            <a:off x="1524000" y="3602038"/>
            <a:ext cx="9144000" cy="1655762"/>
          </a:xfrm>
        </p:spPr>
        <p:txBody>
          <a:bodyPr>
            <a:normAutofit/>
          </a:bodyPr>
          <a:lstStyle/>
          <a:p>
            <a:r>
              <a:rPr lang="en-US" sz="3600" kern="1200" dirty="0"/>
              <a:t>What is good youth work?</a:t>
            </a:r>
          </a:p>
          <a:p>
            <a:endParaRPr lang="en-GB" dirty="0"/>
          </a:p>
        </p:txBody>
      </p:sp>
    </p:spTree>
    <p:extLst>
      <p:ext uri="{BB962C8B-B14F-4D97-AF65-F5344CB8AC3E}">
        <p14:creationId xmlns:p14="http://schemas.microsoft.com/office/powerpoint/2010/main" val="2666814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1043631" y="809898"/>
            <a:ext cx="10173010" cy="1554480"/>
          </a:xfrm>
        </p:spPr>
        <p:txBody>
          <a:bodyPr anchor="ctr">
            <a:normAutofit/>
          </a:bodyPr>
          <a:lstStyle/>
          <a:p>
            <a:r>
              <a:rPr lang="en-GB" altLang="en-US" sz="4800" b="1"/>
              <a:t>Definition</a:t>
            </a:r>
          </a:p>
        </p:txBody>
      </p:sp>
      <p:graphicFrame>
        <p:nvGraphicFramePr>
          <p:cNvPr id="4101" name="Content Placeholder 2">
            <a:extLst>
              <a:ext uri="{FF2B5EF4-FFF2-40B4-BE49-F238E27FC236}">
                <a16:creationId xmlns:a16="http://schemas.microsoft.com/office/drawing/2014/main" id="{D9C59190-3486-4F81-97AE-65B728DE4599}"/>
              </a:ext>
            </a:extLst>
          </p:cNvPr>
          <p:cNvGraphicFramePr>
            <a:graphicFrameLocks noGrp="1"/>
          </p:cNvGraphicFramePr>
          <p:nvPr>
            <p:ph idx="1"/>
            <p:extLst>
              <p:ext uri="{D42A27DB-BD31-4B8C-83A1-F6EECF244321}">
                <p14:modId xmlns:p14="http://schemas.microsoft.com/office/powerpoint/2010/main" val="2640146678"/>
              </p:ext>
            </p:extLst>
          </p:nvPr>
        </p:nvGraphicFramePr>
        <p:xfrm>
          <a:off x="838201" y="2364378"/>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9945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43631" y="809898"/>
            <a:ext cx="9942716" cy="1554480"/>
          </a:xfrm>
        </p:spPr>
        <p:txBody>
          <a:bodyPr anchor="ctr">
            <a:normAutofit/>
          </a:bodyPr>
          <a:lstStyle/>
          <a:p>
            <a:r>
              <a:rPr lang="en-GB" altLang="en-US" sz="4800" b="1"/>
              <a:t>What is supervision?</a:t>
            </a:r>
          </a:p>
        </p:txBody>
      </p:sp>
      <p:sp>
        <p:nvSpPr>
          <p:cNvPr id="5123" name="Rectangle 3"/>
          <p:cNvSpPr>
            <a:spLocks noGrp="1" noChangeArrowheads="1"/>
          </p:cNvSpPr>
          <p:nvPr>
            <p:ph idx="1"/>
          </p:nvPr>
        </p:nvSpPr>
        <p:spPr>
          <a:xfrm>
            <a:off x="931438" y="2114481"/>
            <a:ext cx="9941319" cy="3124658"/>
          </a:xfrm>
        </p:spPr>
        <p:txBody>
          <a:bodyPr anchor="ctr">
            <a:normAutofit/>
          </a:bodyPr>
          <a:lstStyle/>
          <a:p>
            <a:pPr eaLnBrk="1" hangingPunct="1"/>
            <a:r>
              <a:rPr lang="en-GB" altLang="en-US" sz="2400"/>
              <a:t>Hess (1980: 25) defines supervision as ‘a quintessential interpersonal interaction with the general goal that one person, the supervisor, meets with another, the supervisee, in an effort to make the latter more effective in helping people’.</a:t>
            </a:r>
          </a:p>
        </p:txBody>
      </p:sp>
    </p:spTree>
    <p:extLst>
      <p:ext uri="{BB962C8B-B14F-4D97-AF65-F5344CB8AC3E}">
        <p14:creationId xmlns:p14="http://schemas.microsoft.com/office/powerpoint/2010/main" val="3980570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65030" y="679531"/>
            <a:ext cx="3494362" cy="4930986"/>
          </a:xfrm>
        </p:spPr>
        <p:txBody>
          <a:bodyPr vert="horz" lIns="91440" tIns="45720" rIns="91440" bIns="45720" rtlCol="0" anchor="ctr">
            <a:normAutofit/>
          </a:bodyPr>
          <a:lstStyle/>
          <a:p>
            <a:pPr algn="r"/>
            <a:r>
              <a:rPr lang="en-US" altLang="en-US" sz="4000" b="1" kern="1200" dirty="0">
                <a:solidFill>
                  <a:schemeClr val="accent1"/>
                </a:solidFill>
                <a:latin typeface="+mj-lt"/>
                <a:ea typeface="+mj-ea"/>
                <a:cs typeface="+mj-cs"/>
              </a:rPr>
              <a:t>What is supervision?</a:t>
            </a:r>
          </a:p>
        </p:txBody>
      </p:sp>
      <p:sp>
        <p:nvSpPr>
          <p:cNvPr id="6147" name="Rectangle 3"/>
          <p:cNvSpPr>
            <a:spLocks noGrp="1" noChangeArrowheads="1"/>
          </p:cNvSpPr>
          <p:nvPr>
            <p:ph idx="1"/>
          </p:nvPr>
        </p:nvSpPr>
        <p:spPr>
          <a:xfrm>
            <a:off x="5038504" y="2276686"/>
            <a:ext cx="6250940" cy="2304627"/>
          </a:xfrm>
        </p:spPr>
        <p:txBody>
          <a:bodyPr vert="horz" lIns="91440" tIns="45720" rIns="91440" bIns="45720" rtlCol="0" anchor="b">
            <a:normAutofit/>
          </a:bodyPr>
          <a:lstStyle/>
          <a:p>
            <a:r>
              <a:rPr lang="en-US" altLang="en-US" sz="2000" dirty="0"/>
              <a:t>This is similar to the other most commonly used definition of supervision by </a:t>
            </a:r>
            <a:r>
              <a:rPr lang="en-US" altLang="en-US" sz="2000" dirty="0" err="1"/>
              <a:t>Loganbill</a:t>
            </a:r>
            <a:r>
              <a:rPr lang="en-US" altLang="en-US" sz="2000" dirty="0"/>
              <a:t> </a:t>
            </a:r>
            <a:r>
              <a:rPr lang="en-US" altLang="en-US" sz="2000" i="1" dirty="0"/>
              <a:t>et al</a:t>
            </a:r>
            <a:r>
              <a:rPr lang="en-US" altLang="en-US" sz="2000" dirty="0"/>
              <a:t>. (1982)</a:t>
            </a:r>
          </a:p>
          <a:p>
            <a:r>
              <a:rPr lang="en-US" altLang="en-US" sz="2000" dirty="0"/>
              <a:t>‘an intensive, interpersonally focused, one-to-one relationship in which one person is designated to facilitate the development of therapeutic competence in the other person’.</a:t>
            </a:r>
          </a:p>
          <a:p>
            <a:endParaRPr lang="en-US" altLang="en-US" sz="2000" dirty="0"/>
          </a:p>
        </p:txBody>
      </p:sp>
      <p:sp>
        <p:nvSpPr>
          <p:cNvPr id="4" name="TextBox 3"/>
          <p:cNvSpPr txBox="1"/>
          <p:nvPr/>
        </p:nvSpPr>
        <p:spPr>
          <a:xfrm>
            <a:off x="4976030" y="3589866"/>
            <a:ext cx="6250940" cy="2304628"/>
          </a:xfrm>
          <a:prstGeom prst="rect">
            <a:avLst/>
          </a:prstGeom>
        </p:spPr>
        <p:txBody>
          <a:bodyPr vert="horz" lIns="91440" tIns="45720" rIns="91440" bIns="45720" rtlCol="0">
            <a:normAutofit/>
          </a:bodyPr>
          <a:lstStyle/>
          <a:p>
            <a:pPr lvl="0" indent="-228600" defTabSz="914400">
              <a:lnSpc>
                <a:spcPct val="90000"/>
              </a:lnSpc>
              <a:spcBef>
                <a:spcPts val="1000"/>
              </a:spcBef>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367651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08638" y="386930"/>
            <a:ext cx="9236700" cy="1188950"/>
          </a:xfrm>
        </p:spPr>
        <p:txBody>
          <a:bodyPr anchor="b">
            <a:normAutofit/>
          </a:bodyPr>
          <a:lstStyle/>
          <a:p>
            <a:r>
              <a:rPr lang="en-GB" altLang="en-US" sz="5400" b="1"/>
              <a:t>What is supervision?</a:t>
            </a:r>
          </a:p>
        </p:txBody>
      </p:sp>
      <p:sp>
        <p:nvSpPr>
          <p:cNvPr id="7171" name="Rectangle 3"/>
          <p:cNvSpPr>
            <a:spLocks noGrp="1" noChangeArrowheads="1"/>
          </p:cNvSpPr>
          <p:nvPr>
            <p:ph idx="1"/>
          </p:nvPr>
        </p:nvSpPr>
        <p:spPr>
          <a:xfrm>
            <a:off x="808638" y="1903473"/>
            <a:ext cx="10143668" cy="3435531"/>
          </a:xfrm>
        </p:spPr>
        <p:txBody>
          <a:bodyPr anchor="ctr">
            <a:normAutofit/>
          </a:bodyPr>
          <a:lstStyle/>
          <a:p>
            <a:pPr eaLnBrk="1" hangingPunct="1"/>
            <a:r>
              <a:rPr lang="en-GB" altLang="en-US" sz="2400" dirty="0"/>
              <a:t>The British Association for Counselling have created some ground rules for supervision. In their first document on supervision (1987) they also include an awareness of supervision being not only for the supervisee, but also for the benefit of the client.</a:t>
            </a:r>
          </a:p>
          <a:p>
            <a:pPr eaLnBrk="1" hangingPunct="1"/>
            <a:r>
              <a:rPr lang="en-GB" altLang="en-US" sz="2400" dirty="0"/>
              <a:t>They state that the ‘primary purpose of supervision is to protect the best interests of the client’ (p. 2).</a:t>
            </a:r>
          </a:p>
        </p:txBody>
      </p:sp>
    </p:spTree>
    <p:extLst>
      <p:ext uri="{BB962C8B-B14F-4D97-AF65-F5344CB8AC3E}">
        <p14:creationId xmlns:p14="http://schemas.microsoft.com/office/powerpoint/2010/main" val="42077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43631" y="809898"/>
            <a:ext cx="9942716" cy="1554480"/>
          </a:xfrm>
        </p:spPr>
        <p:txBody>
          <a:bodyPr anchor="ctr">
            <a:normAutofit/>
          </a:bodyPr>
          <a:lstStyle/>
          <a:p>
            <a:r>
              <a:rPr lang="en-GB" altLang="en-US" sz="4800" b="1"/>
              <a:t>Useful literature</a:t>
            </a:r>
          </a:p>
        </p:txBody>
      </p:sp>
      <p:sp>
        <p:nvSpPr>
          <p:cNvPr id="8195" name="Rectangle 3"/>
          <p:cNvSpPr>
            <a:spLocks noGrp="1" noChangeArrowheads="1"/>
          </p:cNvSpPr>
          <p:nvPr>
            <p:ph idx="1"/>
          </p:nvPr>
        </p:nvSpPr>
        <p:spPr>
          <a:xfrm>
            <a:off x="1045028" y="2280543"/>
            <a:ext cx="9941319" cy="3124658"/>
          </a:xfrm>
        </p:spPr>
        <p:txBody>
          <a:bodyPr anchor="ctr">
            <a:normAutofit lnSpcReduction="10000"/>
          </a:bodyPr>
          <a:lstStyle/>
          <a:p>
            <a:pPr eaLnBrk="1" hangingPunct="1"/>
            <a:r>
              <a:rPr lang="en-GB" altLang="en-US" sz="2400" dirty="0"/>
              <a:t>Supervision has existed in the social work field for around forty years and as a result literature concerning supervision is mainly found within this field. </a:t>
            </a:r>
          </a:p>
          <a:p>
            <a:pPr eaLnBrk="1" hangingPunct="1"/>
            <a:r>
              <a:rPr lang="en-GB" altLang="en-US" sz="2400" dirty="0"/>
              <a:t>There is a broad, established body of literature within the field of social work supervision and significant authors include Munson, </a:t>
            </a:r>
            <a:r>
              <a:rPr lang="en-GB" altLang="en-US" sz="2400" dirty="0" err="1"/>
              <a:t>Kadushin</a:t>
            </a:r>
            <a:r>
              <a:rPr lang="en-GB" altLang="en-US" sz="2400" dirty="0"/>
              <a:t>, Shulman, and Hawkins and Shohet. </a:t>
            </a:r>
          </a:p>
          <a:p>
            <a:r>
              <a:rPr lang="en-GB" altLang="en-US" sz="2400" dirty="0" err="1"/>
              <a:t>Kadushin’s</a:t>
            </a:r>
            <a:r>
              <a:rPr lang="en-GB" altLang="en-US" sz="2400" dirty="0"/>
              <a:t> (1992) </a:t>
            </a:r>
            <a:r>
              <a:rPr lang="en-GB" altLang="en-US" sz="2400" i="1" dirty="0"/>
              <a:t>Supervision in Social Work, </a:t>
            </a:r>
            <a:r>
              <a:rPr lang="en-GB" altLang="en-US" sz="2400" dirty="0"/>
              <a:t>(Third edition) and Hawkins and Shohet (2000) and (2003) have been leading texts.</a:t>
            </a:r>
          </a:p>
          <a:p>
            <a:r>
              <a:rPr lang="en-GB" altLang="en-US" sz="2400" dirty="0"/>
              <a:t>Use the module reading list to support your understanding.</a:t>
            </a:r>
          </a:p>
        </p:txBody>
      </p:sp>
    </p:spTree>
    <p:extLst>
      <p:ext uri="{BB962C8B-B14F-4D97-AF65-F5344CB8AC3E}">
        <p14:creationId xmlns:p14="http://schemas.microsoft.com/office/powerpoint/2010/main" val="2175157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808638" y="386930"/>
            <a:ext cx="9236700" cy="1188950"/>
          </a:xfrm>
        </p:spPr>
        <p:txBody>
          <a:bodyPr anchor="b">
            <a:normAutofit/>
          </a:bodyPr>
          <a:lstStyle/>
          <a:p>
            <a:r>
              <a:rPr lang="en-GB" altLang="en-US" sz="5400" b="1"/>
              <a:t>Becoming a supervisor</a:t>
            </a:r>
          </a:p>
        </p:txBody>
      </p:sp>
      <p:sp>
        <p:nvSpPr>
          <p:cNvPr id="11267" name="Content Placeholder 2"/>
          <p:cNvSpPr>
            <a:spLocks noGrp="1"/>
          </p:cNvSpPr>
          <p:nvPr>
            <p:ph idx="1"/>
          </p:nvPr>
        </p:nvSpPr>
        <p:spPr>
          <a:xfrm>
            <a:off x="808638" y="1623694"/>
            <a:ext cx="10143668" cy="3435531"/>
          </a:xfrm>
        </p:spPr>
        <p:txBody>
          <a:bodyPr anchor="ctr">
            <a:normAutofit/>
          </a:bodyPr>
          <a:lstStyle/>
          <a:p>
            <a:pPr eaLnBrk="1" hangingPunct="1"/>
            <a:r>
              <a:rPr lang="en-GB" altLang="en-US" sz="2400" dirty="0"/>
              <a:t>Suddenly becoming, or being asked to become a supervisor can be both exhilarating and daunting.</a:t>
            </a:r>
          </a:p>
          <a:p>
            <a:pPr eaLnBrk="1" hangingPunct="1"/>
            <a:r>
              <a:rPr lang="en-GB" altLang="en-US" sz="2400" dirty="0"/>
              <a:t>Without training or support the task can be overwhelming.</a:t>
            </a:r>
          </a:p>
        </p:txBody>
      </p:sp>
    </p:spTree>
    <p:extLst>
      <p:ext uri="{BB962C8B-B14F-4D97-AF65-F5344CB8AC3E}">
        <p14:creationId xmlns:p14="http://schemas.microsoft.com/office/powerpoint/2010/main" val="3093513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tLang="en-US" b="1" dirty="0"/>
              <a:t>Becoming a supervisor</a:t>
            </a:r>
          </a:p>
        </p:txBody>
      </p:sp>
      <p:sp>
        <p:nvSpPr>
          <p:cNvPr id="4" name="Oval Callout 3"/>
          <p:cNvSpPr/>
          <p:nvPr/>
        </p:nvSpPr>
        <p:spPr>
          <a:xfrm>
            <a:off x="290637" y="1479700"/>
            <a:ext cx="5901438" cy="2917172"/>
          </a:xfrm>
          <a:prstGeom prst="wedgeEllipseCallout">
            <a:avLst>
              <a:gd name="adj1" fmla="val -23331"/>
              <a:gd name="adj2" fmla="val 66438"/>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lvl="1">
              <a:defRPr/>
            </a:pPr>
            <a:r>
              <a:rPr lang="en-GB" sz="2000" dirty="0"/>
              <a:t>Supervising is new to me. It’s OK, I suppose, but I’m anxious – I’m never quite sure whether I’m giving the people I’m supervising exactly what they are wanting.</a:t>
            </a:r>
          </a:p>
        </p:txBody>
      </p:sp>
      <p:sp>
        <p:nvSpPr>
          <p:cNvPr id="5" name="Oval Callout 4"/>
          <p:cNvSpPr/>
          <p:nvPr/>
        </p:nvSpPr>
        <p:spPr>
          <a:xfrm>
            <a:off x="6532729" y="1950764"/>
            <a:ext cx="5196114" cy="3271790"/>
          </a:xfrm>
          <a:prstGeom prst="wedgeEllipseCallout">
            <a:avLst>
              <a:gd name="adj1" fmla="val -36789"/>
              <a:gd name="adj2" fmla="val 6008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000" dirty="0"/>
              <a:t>…I’m really afraid about what they will say about me so I don’t ask. To be judged by a colleague is just too much.</a:t>
            </a:r>
          </a:p>
        </p:txBody>
      </p:sp>
    </p:spTree>
    <p:extLst>
      <p:ext uri="{BB962C8B-B14F-4D97-AF65-F5344CB8AC3E}">
        <p14:creationId xmlns:p14="http://schemas.microsoft.com/office/powerpoint/2010/main" val="404238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08638" y="386930"/>
            <a:ext cx="9236700" cy="1188950"/>
          </a:xfrm>
        </p:spPr>
        <p:txBody>
          <a:bodyPr anchor="b">
            <a:normAutofit/>
          </a:bodyPr>
          <a:lstStyle/>
          <a:p>
            <a:pPr eaLnBrk="1" hangingPunct="1"/>
            <a:r>
              <a:rPr lang="en-GB" altLang="en-US" sz="5400" b="1"/>
              <a:t>Becoming a supervisor</a:t>
            </a:r>
          </a:p>
        </p:txBody>
      </p:sp>
      <p:sp>
        <p:nvSpPr>
          <p:cNvPr id="13315" name="Content Placeholder 2"/>
          <p:cNvSpPr>
            <a:spLocks noGrp="1"/>
          </p:cNvSpPr>
          <p:nvPr>
            <p:ph idx="1"/>
          </p:nvPr>
        </p:nvSpPr>
        <p:spPr>
          <a:xfrm>
            <a:off x="882371" y="1964888"/>
            <a:ext cx="10143668" cy="3435531"/>
          </a:xfrm>
        </p:spPr>
        <p:txBody>
          <a:bodyPr anchor="ctr">
            <a:normAutofit/>
          </a:bodyPr>
          <a:lstStyle/>
          <a:p>
            <a:pPr eaLnBrk="1" hangingPunct="1"/>
            <a:r>
              <a:rPr lang="en-GB" altLang="en-US" sz="2400" dirty="0"/>
              <a:t>Hawkins and Shohet (2003) would argue that you cannot expect to give good supervision unless you have first learned to receive supervision and be a proactive supervisee.</a:t>
            </a:r>
          </a:p>
          <a:p>
            <a:pPr eaLnBrk="1" hangingPunct="1"/>
            <a:r>
              <a:rPr lang="en-GB" altLang="en-US" sz="2400" dirty="0"/>
              <a:t>So how can we ensure this? </a:t>
            </a:r>
          </a:p>
          <a:p>
            <a:pPr eaLnBrk="1" hangingPunct="1"/>
            <a:r>
              <a:rPr lang="en-GB" altLang="en-US" sz="2400" dirty="0"/>
              <a:t>Any Ideas?</a:t>
            </a:r>
          </a:p>
          <a:p>
            <a:pPr eaLnBrk="1" hangingPunct="1">
              <a:buFont typeface="Wingdings" panose="05000000000000000000" pitchFamily="2" charset="2"/>
              <a:buNone/>
            </a:pPr>
            <a:endParaRPr lang="en-GB" altLang="en-US" sz="2400" dirty="0"/>
          </a:p>
        </p:txBody>
      </p:sp>
    </p:spTree>
    <p:extLst>
      <p:ext uri="{BB962C8B-B14F-4D97-AF65-F5344CB8AC3E}">
        <p14:creationId xmlns:p14="http://schemas.microsoft.com/office/powerpoint/2010/main" val="272874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1043631" y="809898"/>
            <a:ext cx="9942716" cy="1554480"/>
          </a:xfrm>
        </p:spPr>
        <p:txBody>
          <a:bodyPr anchor="ctr">
            <a:normAutofit/>
          </a:bodyPr>
          <a:lstStyle/>
          <a:p>
            <a:r>
              <a:rPr lang="en-GB" altLang="en-US" sz="4800" b="1" dirty="0"/>
              <a:t>Getting the support and Supervision you need</a:t>
            </a:r>
          </a:p>
        </p:txBody>
      </p:sp>
      <p:sp>
        <p:nvSpPr>
          <p:cNvPr id="14339" name="Content Placeholder 2"/>
          <p:cNvSpPr>
            <a:spLocks noGrp="1"/>
          </p:cNvSpPr>
          <p:nvPr>
            <p:ph idx="1"/>
          </p:nvPr>
        </p:nvSpPr>
        <p:spPr>
          <a:xfrm>
            <a:off x="1043631" y="2519378"/>
            <a:ext cx="9941319" cy="3124658"/>
          </a:xfrm>
        </p:spPr>
        <p:txBody>
          <a:bodyPr anchor="ctr">
            <a:normAutofit/>
          </a:bodyPr>
          <a:lstStyle/>
          <a:p>
            <a:pPr eaLnBrk="1" hangingPunct="1"/>
            <a:r>
              <a:rPr lang="en-GB" altLang="en-US" sz="2400" dirty="0"/>
              <a:t>Taking responsibility for ensuring that you get the support and supervision you need.</a:t>
            </a:r>
          </a:p>
          <a:p>
            <a:pPr eaLnBrk="1" hangingPunct="1"/>
            <a:r>
              <a:rPr lang="en-GB" altLang="en-US" sz="2400" dirty="0"/>
              <a:t>Be aware of your rights to supervision and to understand the policies of the organisation that you work for.</a:t>
            </a:r>
          </a:p>
          <a:p>
            <a:pPr eaLnBrk="1" hangingPunct="1"/>
            <a:r>
              <a:rPr lang="en-GB" altLang="en-US" sz="2400" dirty="0"/>
              <a:t>This means a fundamental shift from being reactive and dependent to being proactive concerning your own support system.</a:t>
            </a:r>
          </a:p>
          <a:p>
            <a:pPr eaLnBrk="1" hangingPunct="1"/>
            <a:r>
              <a:rPr lang="en-GB" altLang="en-US" sz="2400" dirty="0"/>
              <a:t>Taking stock of your own support system, your stress and how to manage it.</a:t>
            </a:r>
          </a:p>
        </p:txBody>
      </p:sp>
    </p:spTree>
    <p:extLst>
      <p:ext uri="{BB962C8B-B14F-4D97-AF65-F5344CB8AC3E}">
        <p14:creationId xmlns:p14="http://schemas.microsoft.com/office/powerpoint/2010/main" val="3843038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043631" y="809898"/>
            <a:ext cx="9942716" cy="1554480"/>
          </a:xfrm>
        </p:spPr>
        <p:txBody>
          <a:bodyPr anchor="ctr">
            <a:normAutofit/>
          </a:bodyPr>
          <a:lstStyle/>
          <a:p>
            <a:pPr eaLnBrk="1" hangingPunct="1"/>
            <a:r>
              <a:rPr lang="en-GB" altLang="en-US" sz="4800" b="1" dirty="0"/>
              <a:t>Qualities needed to be a good supervisor</a:t>
            </a:r>
          </a:p>
        </p:txBody>
      </p:sp>
      <p:sp>
        <p:nvSpPr>
          <p:cNvPr id="18435" name="Content Placeholder 2"/>
          <p:cNvSpPr>
            <a:spLocks noGrp="1"/>
          </p:cNvSpPr>
          <p:nvPr>
            <p:ph idx="1"/>
          </p:nvPr>
        </p:nvSpPr>
        <p:spPr>
          <a:xfrm>
            <a:off x="950686" y="2242224"/>
            <a:ext cx="9941319" cy="3124658"/>
          </a:xfrm>
        </p:spPr>
        <p:txBody>
          <a:bodyPr anchor="ctr">
            <a:normAutofit/>
          </a:bodyPr>
          <a:lstStyle/>
          <a:p>
            <a:pPr eaLnBrk="1" hangingPunct="1"/>
            <a:r>
              <a:rPr lang="en-GB" altLang="en-US" sz="3200" dirty="0"/>
              <a:t>What qualities are needed to be a good supervisor?</a:t>
            </a:r>
          </a:p>
        </p:txBody>
      </p:sp>
    </p:spTree>
    <p:extLst>
      <p:ext uri="{BB962C8B-B14F-4D97-AF65-F5344CB8AC3E}">
        <p14:creationId xmlns:p14="http://schemas.microsoft.com/office/powerpoint/2010/main" val="343400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18434"/>
                                        </p:tgtEl>
                                        <p:attrNameLst>
                                          <p:attrName>style.visibility</p:attrName>
                                        </p:attrNameLst>
                                      </p:cBhvr>
                                      <p:to>
                                        <p:strVal val="visible"/>
                                      </p:to>
                                    </p:set>
                                    <p:animEffect transition="in" filter="fade">
                                      <p:cBhvr>
                                        <p:cTn id="7" dur="1000"/>
                                        <p:tgtEl>
                                          <p:spTgt spid="1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38200" y="1412488"/>
            <a:ext cx="2899189" cy="4363844"/>
          </a:xfrm>
        </p:spPr>
        <p:txBody>
          <a:bodyPr anchor="t">
            <a:normAutofit/>
          </a:bodyPr>
          <a:lstStyle/>
          <a:p>
            <a:pPr eaLnBrk="1" hangingPunct="1"/>
            <a:r>
              <a:rPr lang="en-GB" altLang="en-US" sz="4000" b="1" dirty="0" err="1"/>
              <a:t>SupervisorQualities</a:t>
            </a:r>
            <a:r>
              <a:rPr lang="en-GB" altLang="en-US" sz="4000" b="1" dirty="0">
                <a:solidFill>
                  <a:srgbClr val="FFFFFF"/>
                </a:solidFill>
              </a:rPr>
              <a:t>.</a:t>
            </a:r>
          </a:p>
        </p:txBody>
      </p:sp>
      <p:sp>
        <p:nvSpPr>
          <p:cNvPr id="19459" name="Content Placeholder 2"/>
          <p:cNvSpPr>
            <a:spLocks noGrp="1"/>
          </p:cNvSpPr>
          <p:nvPr>
            <p:ph sz="half" idx="1"/>
          </p:nvPr>
        </p:nvSpPr>
        <p:spPr>
          <a:xfrm>
            <a:off x="4380855" y="1412489"/>
            <a:ext cx="3427283" cy="4363844"/>
          </a:xfrm>
        </p:spPr>
        <p:txBody>
          <a:bodyPr>
            <a:normAutofit/>
          </a:bodyPr>
          <a:lstStyle/>
          <a:p>
            <a:pPr lvl="1" eaLnBrk="1" hangingPunct="1"/>
            <a:r>
              <a:rPr lang="en-GB" altLang="en-US" sz="2000" dirty="0"/>
              <a:t>Empathy </a:t>
            </a:r>
          </a:p>
          <a:p>
            <a:pPr lvl="1" eaLnBrk="1" hangingPunct="1"/>
            <a:r>
              <a:rPr lang="en-GB" altLang="en-US" sz="2000" dirty="0"/>
              <a:t>Understanding</a:t>
            </a:r>
          </a:p>
          <a:p>
            <a:pPr lvl="1" eaLnBrk="1" hangingPunct="1"/>
            <a:r>
              <a:rPr lang="en-GB" altLang="en-US" sz="2000" dirty="0"/>
              <a:t>Unconditional positive regard</a:t>
            </a:r>
          </a:p>
          <a:p>
            <a:pPr lvl="1" eaLnBrk="1" hangingPunct="1"/>
            <a:r>
              <a:rPr lang="en-GB" altLang="en-US" sz="2000" dirty="0"/>
              <a:t>Congruence</a:t>
            </a:r>
          </a:p>
          <a:p>
            <a:pPr lvl="1" eaLnBrk="1" hangingPunct="1"/>
            <a:r>
              <a:rPr lang="en-GB" altLang="en-US" sz="2000" dirty="0"/>
              <a:t>Genuineness</a:t>
            </a:r>
          </a:p>
          <a:p>
            <a:pPr lvl="1" eaLnBrk="1" hangingPunct="1"/>
            <a:r>
              <a:rPr lang="en-GB" altLang="en-US" sz="2000" dirty="0"/>
              <a:t>Can handle Power appropriately</a:t>
            </a:r>
          </a:p>
          <a:p>
            <a:pPr lvl="1" eaLnBrk="1" hangingPunct="1"/>
            <a:r>
              <a:rPr lang="en-GB" altLang="en-US" sz="2000" dirty="0"/>
              <a:t>Being able to see the same situation from a variety of angles</a:t>
            </a:r>
          </a:p>
          <a:p>
            <a:pPr lvl="1"/>
            <a:r>
              <a:rPr lang="en-GB" altLang="en-US" sz="2000" dirty="0"/>
              <a:t>Warmth </a:t>
            </a:r>
          </a:p>
          <a:p>
            <a:pPr lvl="1"/>
            <a:endParaRPr lang="en-GB" altLang="en-US" sz="2000" dirty="0"/>
          </a:p>
          <a:p>
            <a:pPr lvl="1" eaLnBrk="1" hangingPunct="1"/>
            <a:endParaRPr lang="en-GB" altLang="en-US" sz="2000" dirty="0"/>
          </a:p>
          <a:p>
            <a:pPr eaLnBrk="1" hangingPunct="1"/>
            <a:endParaRPr lang="en-GB" altLang="en-US" sz="2000" dirty="0"/>
          </a:p>
        </p:txBody>
      </p:sp>
      <p:sp>
        <p:nvSpPr>
          <p:cNvPr id="2" name="Content Placeholder 1"/>
          <p:cNvSpPr>
            <a:spLocks noGrp="1"/>
          </p:cNvSpPr>
          <p:nvPr>
            <p:ph sz="half" idx="2"/>
          </p:nvPr>
        </p:nvSpPr>
        <p:spPr>
          <a:xfrm>
            <a:off x="8451604" y="1412489"/>
            <a:ext cx="3647136" cy="4363844"/>
          </a:xfrm>
        </p:spPr>
        <p:txBody>
          <a:bodyPr>
            <a:normAutofit/>
          </a:bodyPr>
          <a:lstStyle/>
          <a:p>
            <a:pPr lvl="1"/>
            <a:r>
              <a:rPr lang="en-GB" altLang="en-US" sz="2000" dirty="0"/>
              <a:t>Flexibility</a:t>
            </a:r>
          </a:p>
          <a:p>
            <a:pPr lvl="1"/>
            <a:r>
              <a:rPr lang="en-GB" altLang="en-US" sz="2000" dirty="0"/>
              <a:t>Concern</a:t>
            </a:r>
          </a:p>
          <a:p>
            <a:pPr lvl="1"/>
            <a:r>
              <a:rPr lang="en-GB" altLang="en-US" sz="2000" dirty="0"/>
              <a:t>Attention</a:t>
            </a:r>
          </a:p>
          <a:p>
            <a:pPr lvl="1"/>
            <a:r>
              <a:rPr lang="en-GB" altLang="en-US" sz="2000" dirty="0"/>
              <a:t>Investment</a:t>
            </a:r>
          </a:p>
          <a:p>
            <a:pPr lvl="1"/>
            <a:r>
              <a:rPr lang="en-GB" altLang="en-US" sz="2000" dirty="0"/>
              <a:t>Openness</a:t>
            </a:r>
          </a:p>
          <a:p>
            <a:pPr lvl="1"/>
            <a:r>
              <a:rPr lang="en-GB" altLang="en-US" sz="2000" dirty="0"/>
              <a:t>Humour</a:t>
            </a:r>
          </a:p>
          <a:p>
            <a:pPr lvl="1"/>
            <a:r>
              <a:rPr lang="en-GB" altLang="en-US" sz="2000" dirty="0"/>
              <a:t>Patience</a:t>
            </a:r>
          </a:p>
          <a:p>
            <a:pPr lvl="1"/>
            <a:r>
              <a:rPr lang="en-GB" altLang="en-US" sz="2000" dirty="0"/>
              <a:t>Openness to learning</a:t>
            </a:r>
          </a:p>
          <a:p>
            <a:pPr lvl="1"/>
            <a:r>
              <a:rPr lang="en-GB" altLang="en-US" sz="2000" dirty="0"/>
              <a:t>Curiosity</a:t>
            </a:r>
          </a:p>
          <a:p>
            <a:pPr marL="0" indent="0">
              <a:buNone/>
            </a:pPr>
            <a:endParaRPr lang="en-GB" sz="2000" b="1" dirty="0"/>
          </a:p>
          <a:p>
            <a:pPr marL="0" indent="0">
              <a:buNone/>
            </a:pPr>
            <a:r>
              <a:rPr lang="en-GB" altLang="en-US" sz="2000" dirty="0"/>
              <a:t>(</a:t>
            </a:r>
            <a:r>
              <a:rPr lang="en-GB" altLang="en-US" sz="2000" dirty="0" err="1"/>
              <a:t>Carifio</a:t>
            </a:r>
            <a:r>
              <a:rPr lang="en-GB" altLang="en-US" sz="2000" dirty="0"/>
              <a:t> and Hess, 1989:27)</a:t>
            </a:r>
          </a:p>
          <a:p>
            <a:pPr marL="0" indent="0">
              <a:buNone/>
            </a:pPr>
            <a:endParaRPr lang="en-GB" sz="2000" b="1" dirty="0"/>
          </a:p>
        </p:txBody>
      </p:sp>
    </p:spTree>
    <p:extLst>
      <p:ext uri="{BB962C8B-B14F-4D97-AF65-F5344CB8AC3E}">
        <p14:creationId xmlns:p14="http://schemas.microsoft.com/office/powerpoint/2010/main" val="3636415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043631" y="809898"/>
            <a:ext cx="10173010" cy="1554480"/>
          </a:xfrm>
        </p:spPr>
        <p:txBody>
          <a:bodyPr anchor="ctr">
            <a:normAutofit/>
          </a:bodyPr>
          <a:lstStyle/>
          <a:p>
            <a:r>
              <a:rPr lang="en-GB" altLang="en-US" sz="4800" b="1"/>
              <a:t>Becoming a supervisor  </a:t>
            </a:r>
            <a:endParaRPr lang="cy-GB" altLang="en-US" sz="4800" b="1"/>
          </a:p>
        </p:txBody>
      </p:sp>
      <p:graphicFrame>
        <p:nvGraphicFramePr>
          <p:cNvPr id="20485" name="Content Placeholder 4">
            <a:extLst>
              <a:ext uri="{FF2B5EF4-FFF2-40B4-BE49-F238E27FC236}">
                <a16:creationId xmlns:a16="http://schemas.microsoft.com/office/drawing/2014/main" id="{4A71BF55-9D8B-4369-97AF-40765454B5A8}"/>
              </a:ext>
            </a:extLst>
          </p:cNvPr>
          <p:cNvGraphicFramePr>
            <a:graphicFrameLocks noGrp="1"/>
          </p:cNvGraphicFramePr>
          <p:nvPr>
            <p:ph idx="1"/>
            <p:extLst>
              <p:ext uri="{D42A27DB-BD31-4B8C-83A1-F6EECF244321}">
                <p14:modId xmlns:p14="http://schemas.microsoft.com/office/powerpoint/2010/main" val="2705600268"/>
              </p:ext>
            </p:extLst>
          </p:nvPr>
        </p:nvGraphicFramePr>
        <p:xfrm>
          <a:off x="940916" y="2364378"/>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398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675947" y="694017"/>
            <a:ext cx="4008586" cy="4680583"/>
          </a:xfrm>
        </p:spPr>
        <p:txBody>
          <a:bodyPr anchor="ctr">
            <a:normAutofit/>
          </a:bodyPr>
          <a:lstStyle/>
          <a:p>
            <a:r>
              <a:rPr lang="en-GB" altLang="en-US" sz="5200" b="1" dirty="0"/>
              <a:t>Becoming a supervisor </a:t>
            </a:r>
            <a:endParaRPr lang="cy-GB" altLang="en-US" sz="5200" b="1" dirty="0"/>
          </a:p>
        </p:txBody>
      </p:sp>
      <p:sp>
        <p:nvSpPr>
          <p:cNvPr id="21507" name="Content Placeholder 2"/>
          <p:cNvSpPr>
            <a:spLocks noGrp="1"/>
          </p:cNvSpPr>
          <p:nvPr>
            <p:ph idx="1"/>
          </p:nvPr>
        </p:nvSpPr>
        <p:spPr>
          <a:xfrm>
            <a:off x="5165392" y="1088708"/>
            <a:ext cx="6350661" cy="4680583"/>
          </a:xfrm>
        </p:spPr>
        <p:txBody>
          <a:bodyPr anchor="ctr">
            <a:normAutofit/>
          </a:bodyPr>
          <a:lstStyle/>
          <a:p>
            <a:pPr eaLnBrk="1" hangingPunct="1"/>
            <a:r>
              <a:rPr lang="en-GB" altLang="en-US" sz="2000" dirty="0"/>
              <a:t>The task of the supervisor is to help the supervisee feel received, valued, understood on the assumption that only then will he feel safe enough and open enough to review and challenge himself, as well as to value himself and his own abilities. Without this atmosphere, too, he is unlikely to be open to critical feed-back or to pay good attention to managerial instructions.</a:t>
            </a:r>
          </a:p>
        </p:txBody>
      </p:sp>
    </p:spTree>
    <p:extLst>
      <p:ext uri="{BB962C8B-B14F-4D97-AF65-F5344CB8AC3E}">
        <p14:creationId xmlns:p14="http://schemas.microsoft.com/office/powerpoint/2010/main" val="553461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44185" y="885086"/>
            <a:ext cx="4008586" cy="4680583"/>
          </a:xfrm>
        </p:spPr>
        <p:txBody>
          <a:bodyPr anchor="ctr">
            <a:normAutofit/>
          </a:bodyPr>
          <a:lstStyle/>
          <a:p>
            <a:r>
              <a:rPr lang="en-GB" altLang="en-US" sz="5200" b="1" dirty="0"/>
              <a:t>Becoming a supervisor </a:t>
            </a:r>
            <a:endParaRPr lang="cy-GB" altLang="en-US" sz="5200" b="1" dirty="0"/>
          </a:p>
        </p:txBody>
      </p:sp>
      <p:sp>
        <p:nvSpPr>
          <p:cNvPr id="22531" name="Content Placeholder 2"/>
          <p:cNvSpPr>
            <a:spLocks noGrp="1"/>
          </p:cNvSpPr>
          <p:nvPr>
            <p:ph idx="1"/>
          </p:nvPr>
        </p:nvSpPr>
        <p:spPr>
          <a:xfrm>
            <a:off x="5078266" y="885086"/>
            <a:ext cx="6212776" cy="4680583"/>
          </a:xfrm>
        </p:spPr>
        <p:txBody>
          <a:bodyPr anchor="ctr">
            <a:normAutofit/>
          </a:bodyPr>
          <a:lstStyle/>
          <a:p>
            <a:pPr eaLnBrk="1" hangingPunct="1"/>
            <a:r>
              <a:rPr lang="en-GB" altLang="en-US" sz="2000" dirty="0"/>
              <a:t>It will also be the case that a worker often comes to supervision stressed, anxious, angry, afraid. It is our assumption that only if he feels safe enough to talk about these uncomfortable feelings, and fully acknowledges them for himself will he be ‘cleared’ to re-evaluate his practice. </a:t>
            </a:r>
          </a:p>
        </p:txBody>
      </p:sp>
    </p:spTree>
    <p:extLst>
      <p:ext uri="{BB962C8B-B14F-4D97-AF65-F5344CB8AC3E}">
        <p14:creationId xmlns:p14="http://schemas.microsoft.com/office/powerpoint/2010/main" val="466184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808638" y="386930"/>
            <a:ext cx="9236700" cy="1188950"/>
          </a:xfrm>
        </p:spPr>
        <p:txBody>
          <a:bodyPr anchor="b">
            <a:normAutofit/>
          </a:bodyPr>
          <a:lstStyle/>
          <a:p>
            <a:pPr eaLnBrk="1" hangingPunct="1"/>
            <a:r>
              <a:rPr lang="en-GB" altLang="en-US" sz="5400" b="1"/>
              <a:t>Supervisor’s roles           </a:t>
            </a:r>
            <a:endParaRPr lang="cy-GB" altLang="en-US" sz="5400" b="1"/>
          </a:p>
        </p:txBody>
      </p:sp>
      <p:sp>
        <p:nvSpPr>
          <p:cNvPr id="23555" name="Content Placeholder 2"/>
          <p:cNvSpPr>
            <a:spLocks noGrp="1"/>
          </p:cNvSpPr>
          <p:nvPr>
            <p:ph idx="1"/>
          </p:nvPr>
        </p:nvSpPr>
        <p:spPr>
          <a:xfrm>
            <a:off x="808638" y="2190076"/>
            <a:ext cx="10143668" cy="3435531"/>
          </a:xfrm>
        </p:spPr>
        <p:txBody>
          <a:bodyPr anchor="ctr">
            <a:normAutofit/>
          </a:bodyPr>
          <a:lstStyle/>
          <a:p>
            <a:pPr eaLnBrk="1" hangingPunct="1"/>
            <a:r>
              <a:rPr lang="en-GB" altLang="en-US" sz="2400" dirty="0"/>
              <a:t>As supervisor you have to encompass many functions in your role:</a:t>
            </a:r>
          </a:p>
          <a:p>
            <a:pPr lvl="1" eaLnBrk="1" hangingPunct="1"/>
            <a:r>
              <a:rPr lang="en-GB" altLang="en-US" dirty="0"/>
              <a:t>A counsellor giving support;</a:t>
            </a:r>
          </a:p>
          <a:p>
            <a:pPr lvl="1" eaLnBrk="1" hangingPunct="1"/>
            <a:r>
              <a:rPr lang="en-GB" altLang="en-US" dirty="0"/>
              <a:t>An educator helping your supervisee learn and develop</a:t>
            </a:r>
          </a:p>
          <a:p>
            <a:pPr lvl="1" eaLnBrk="1" hangingPunct="1"/>
            <a:r>
              <a:rPr lang="en-GB" altLang="en-US" dirty="0"/>
              <a:t>A manager with responsibilities both for what the supervisee is doing with and to the client.</a:t>
            </a:r>
          </a:p>
          <a:p>
            <a:pPr lvl="1" eaLnBrk="1" hangingPunct="1"/>
            <a:r>
              <a:rPr lang="en-GB" altLang="en-US" dirty="0"/>
              <a:t>A manager or consultant with responsibilities to the organisation which is paying you for the supervision.</a:t>
            </a:r>
          </a:p>
          <a:p>
            <a:pPr lvl="1" eaLnBrk="1" hangingPunct="1"/>
            <a:endParaRPr lang="en-GB" altLang="en-US" dirty="0"/>
          </a:p>
          <a:p>
            <a:pPr lvl="1"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1581240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808638" y="386930"/>
            <a:ext cx="9236700" cy="1188950"/>
          </a:xfrm>
        </p:spPr>
        <p:txBody>
          <a:bodyPr anchor="b">
            <a:normAutofit/>
          </a:bodyPr>
          <a:lstStyle/>
          <a:p>
            <a:r>
              <a:rPr lang="en-GB" altLang="en-US" sz="5400" b="1"/>
              <a:t>Supervisor’s roles          </a:t>
            </a:r>
            <a:endParaRPr lang="cy-GB" altLang="en-US" sz="5400" b="1"/>
          </a:p>
        </p:txBody>
      </p:sp>
      <p:sp>
        <p:nvSpPr>
          <p:cNvPr id="24579" name="Content Placeholder 2"/>
          <p:cNvSpPr>
            <a:spLocks noGrp="1"/>
          </p:cNvSpPr>
          <p:nvPr>
            <p:ph idx="1"/>
          </p:nvPr>
        </p:nvSpPr>
        <p:spPr>
          <a:xfrm>
            <a:off x="619847" y="1780114"/>
            <a:ext cx="10994398" cy="3435531"/>
          </a:xfrm>
        </p:spPr>
        <p:txBody>
          <a:bodyPr anchor="ctr">
            <a:normAutofit/>
          </a:bodyPr>
          <a:lstStyle/>
          <a:p>
            <a:pPr eaLnBrk="1" hangingPunct="1"/>
            <a:r>
              <a:rPr lang="en-GB" altLang="en-US" sz="2400" dirty="0"/>
              <a:t>The supervisor has to be able to combine the roles of educator, supporter and, at times, manager, in an appropriate blend. As Hawthorne (1975, 179) notes ‘It requires effort an experience to integrate these into a comfortable and effective identity’.</a:t>
            </a:r>
          </a:p>
        </p:txBody>
      </p:sp>
    </p:spTree>
    <p:extLst>
      <p:ext uri="{BB962C8B-B14F-4D97-AF65-F5344CB8AC3E}">
        <p14:creationId xmlns:p14="http://schemas.microsoft.com/office/powerpoint/2010/main" val="1698402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043631" y="809898"/>
            <a:ext cx="9942716" cy="1554480"/>
          </a:xfrm>
        </p:spPr>
        <p:txBody>
          <a:bodyPr anchor="ctr">
            <a:normAutofit/>
          </a:bodyPr>
          <a:lstStyle/>
          <a:p>
            <a:r>
              <a:rPr lang="en-GB" altLang="en-US" sz="4800" b="1"/>
              <a:t>Ethics </a:t>
            </a:r>
            <a:endParaRPr lang="cy-GB" altLang="en-US" sz="4800" b="1"/>
          </a:p>
        </p:txBody>
      </p:sp>
      <p:sp>
        <p:nvSpPr>
          <p:cNvPr id="25603" name="Content Placeholder 2"/>
          <p:cNvSpPr>
            <a:spLocks noGrp="1"/>
          </p:cNvSpPr>
          <p:nvPr>
            <p:ph idx="1"/>
          </p:nvPr>
        </p:nvSpPr>
        <p:spPr>
          <a:xfrm>
            <a:off x="1043631" y="2471611"/>
            <a:ext cx="9941319" cy="3124658"/>
          </a:xfrm>
        </p:spPr>
        <p:txBody>
          <a:bodyPr anchor="ctr">
            <a:normAutofit/>
          </a:bodyPr>
          <a:lstStyle/>
          <a:p>
            <a:pPr eaLnBrk="1" hangingPunct="1"/>
            <a:r>
              <a:rPr lang="en-GB" altLang="en-US" sz="2400" dirty="0"/>
              <a:t>It is important before you start supervising to revisit the ethical standards that underpin your professional client work and to consider how each of these standards applies to working as a supervisor. </a:t>
            </a:r>
          </a:p>
          <a:p>
            <a:pPr eaLnBrk="1" hangingPunct="1"/>
            <a:r>
              <a:rPr lang="en-GB" altLang="en-US" sz="2400" dirty="0"/>
              <a:t>To be a supervisor is both complex and enriching task. It is deceptively similar to, and uses the same sort of skills as one’s work with clients, but the supervisor must be clear about how supervision is different in content, focus and boundaries and entails a more ethical sensitivity.</a:t>
            </a:r>
          </a:p>
          <a:p>
            <a:pPr eaLnBrk="1" hangingPunct="1">
              <a:buFont typeface="Wingdings" panose="05000000000000000000" pitchFamily="2" charset="2"/>
              <a:buNone/>
            </a:pPr>
            <a:endParaRPr lang="en-GB" altLang="en-US" sz="2400" dirty="0"/>
          </a:p>
        </p:txBody>
      </p:sp>
    </p:spTree>
    <p:extLst>
      <p:ext uri="{BB962C8B-B14F-4D97-AF65-F5344CB8AC3E}">
        <p14:creationId xmlns:p14="http://schemas.microsoft.com/office/powerpoint/2010/main" val="3779944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045028" y="1336329"/>
            <a:ext cx="4311718" cy="4382588"/>
          </a:xfrm>
        </p:spPr>
        <p:txBody>
          <a:bodyPr anchor="ctr">
            <a:normAutofit/>
          </a:bodyPr>
          <a:lstStyle/>
          <a:p>
            <a:pPr eaLnBrk="1" hangingPunct="1"/>
            <a:r>
              <a:rPr lang="en-GB" altLang="en-US" sz="5400" b="1" dirty="0"/>
              <a:t>Conclusion    </a:t>
            </a:r>
            <a:r>
              <a:rPr lang="en-GB" altLang="en-US" sz="5400" dirty="0"/>
              <a:t>                   </a:t>
            </a:r>
            <a:endParaRPr lang="cy-GB" altLang="en-US" sz="5400" dirty="0"/>
          </a:p>
        </p:txBody>
      </p:sp>
      <p:sp>
        <p:nvSpPr>
          <p:cNvPr id="26627" name="Content Placeholder 2"/>
          <p:cNvSpPr>
            <a:spLocks noGrp="1"/>
          </p:cNvSpPr>
          <p:nvPr>
            <p:ph idx="1"/>
          </p:nvPr>
        </p:nvSpPr>
        <p:spPr>
          <a:xfrm>
            <a:off x="5895833" y="1336329"/>
            <a:ext cx="5461016" cy="4382588"/>
          </a:xfrm>
        </p:spPr>
        <p:txBody>
          <a:bodyPr anchor="ctr">
            <a:normAutofit/>
          </a:bodyPr>
          <a:lstStyle/>
          <a:p>
            <a:pPr eaLnBrk="1" hangingPunct="1"/>
            <a:r>
              <a:rPr lang="en-GB" altLang="en-US" sz="2000" dirty="0"/>
              <a:t>It is also important to explore your feelings, motives and expectations in relation to the role of supervisor, as they will have a large effect on the supervision climate that you set in the session.</a:t>
            </a:r>
          </a:p>
          <a:p>
            <a:pPr eaLnBrk="1" hangingPunct="1"/>
            <a:r>
              <a:rPr lang="en-GB" altLang="en-US" sz="2000" dirty="0"/>
              <a:t>Above all, supervision is a place where both parties are constantly learning, and to stay a good supervisor is to return regularly to question not only the work of the supervisees, but also what you yourself do as a supervisor and how you do it.</a:t>
            </a:r>
          </a:p>
        </p:txBody>
      </p:sp>
    </p:spTree>
    <p:extLst>
      <p:ext uri="{BB962C8B-B14F-4D97-AF65-F5344CB8AC3E}">
        <p14:creationId xmlns:p14="http://schemas.microsoft.com/office/powerpoint/2010/main" val="33992214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ree Images : table, coffee, warm, tea, cup, dish, meal ..."/>
          <p:cNvPicPr>
            <a:picLocks noGrp="1" noChangeAspect="1"/>
          </p:cNvPicPr>
          <p:nvPr>
            <p:ph idx="1"/>
          </p:nvPr>
        </p:nvPicPr>
        <p:blipFill rotWithShape="1">
          <a:blip r:embed="rId2">
            <a:extLst>
              <a:ext uri="{28A0092B-C50C-407E-A947-70E740481C1C}">
                <a14:useLocalDpi xmlns:a14="http://schemas.microsoft.com/office/drawing/2010/main" val="0"/>
              </a:ext>
            </a:extLst>
          </a:blip>
          <a:srcRect r="2558" b="-1"/>
          <a:stretch/>
        </p:blipFill>
        <p:spPr>
          <a:xfrm>
            <a:off x="2050369" y="130629"/>
            <a:ext cx="8091262" cy="5542746"/>
          </a:xfrm>
          <a:prstGeom prst="rect">
            <a:avLst/>
          </a:prstGeom>
        </p:spPr>
      </p:pic>
    </p:spTree>
    <p:extLst>
      <p:ext uri="{BB962C8B-B14F-4D97-AF65-F5344CB8AC3E}">
        <p14:creationId xmlns:p14="http://schemas.microsoft.com/office/powerpoint/2010/main" val="1951740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sp>
        <p:nvSpPr>
          <p:cNvPr id="3" name="Content Placeholder 2"/>
          <p:cNvSpPr>
            <a:spLocks noGrp="1"/>
          </p:cNvSpPr>
          <p:nvPr>
            <p:ph idx="1"/>
          </p:nvPr>
        </p:nvSpPr>
        <p:spPr>
          <a:xfrm>
            <a:off x="808638" y="1978536"/>
            <a:ext cx="10143668" cy="3435531"/>
          </a:xfrm>
        </p:spPr>
        <p:txBody>
          <a:bodyPr anchor="ctr">
            <a:normAutofit/>
          </a:bodyPr>
          <a:lstStyle/>
          <a:p>
            <a:r>
              <a:rPr lang="en-GB" sz="2400"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p>
          <a:p>
            <a:r>
              <a:rPr lang="en-GB" sz="2400" dirty="0"/>
              <a:t>The above definition taken from Leicester City Youth Service’s draft supervision and appraisal policy was drafted in 2005, however supervision is not a new phenomenon. </a:t>
            </a:r>
          </a:p>
        </p:txBody>
      </p:sp>
    </p:spTree>
    <p:extLst>
      <p:ext uri="{BB962C8B-B14F-4D97-AF65-F5344CB8AC3E}">
        <p14:creationId xmlns:p14="http://schemas.microsoft.com/office/powerpoint/2010/main" val="1675086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What is Supervision?</a:t>
            </a:r>
          </a:p>
        </p:txBody>
      </p:sp>
      <p:sp>
        <p:nvSpPr>
          <p:cNvPr id="3" name="Content Placeholder 2"/>
          <p:cNvSpPr>
            <a:spLocks noGrp="1"/>
          </p:cNvSpPr>
          <p:nvPr>
            <p:ph idx="1"/>
          </p:nvPr>
        </p:nvSpPr>
        <p:spPr>
          <a:xfrm>
            <a:off x="808638" y="2026303"/>
            <a:ext cx="10143668" cy="3435531"/>
          </a:xfrm>
        </p:spPr>
        <p:txBody>
          <a:bodyPr anchor="ctr">
            <a:normAutofit/>
          </a:bodyPr>
          <a:lstStyle/>
          <a:p>
            <a:r>
              <a:rPr lang="en-GB" sz="2400" dirty="0"/>
              <a:t>According to Woods (2001: 250) supervision has a long history and is as old as social work itself.  She believes that we all need to talk to other people about our experiences at some time or other, about things that confuse or concern us, and we welcome possibly a different outlook on the situation or the giving of support.</a:t>
            </a:r>
          </a:p>
          <a:p>
            <a:r>
              <a:rPr lang="en-GB" sz="2400" dirty="0"/>
              <a:t>These concerns and problems cannot be solved by the simple application of technical solutions, and it is from this premise that reflective practice begins. </a:t>
            </a:r>
          </a:p>
        </p:txBody>
      </p:sp>
    </p:spTree>
    <p:extLst>
      <p:ext uri="{BB962C8B-B14F-4D97-AF65-F5344CB8AC3E}">
        <p14:creationId xmlns:p14="http://schemas.microsoft.com/office/powerpoint/2010/main" val="3020555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fontScale="90000"/>
          </a:bodyPr>
          <a:lstStyle/>
          <a:p>
            <a:r>
              <a:rPr lang="en-GB" sz="5400" b="1"/>
              <a:t>Supervision and Youth Work</a:t>
            </a:r>
          </a:p>
        </p:txBody>
      </p:sp>
      <p:sp>
        <p:nvSpPr>
          <p:cNvPr id="3" name="Content Placeholder 2"/>
          <p:cNvSpPr>
            <a:spLocks noGrp="1"/>
          </p:cNvSpPr>
          <p:nvPr>
            <p:ph idx="1"/>
          </p:nvPr>
        </p:nvSpPr>
        <p:spPr>
          <a:xfrm>
            <a:off x="902842" y="1814762"/>
            <a:ext cx="10143668" cy="3435531"/>
          </a:xfrm>
        </p:spPr>
        <p:txBody>
          <a:bodyPr anchor="ctr">
            <a:normAutofit/>
          </a:bodyPr>
          <a:lstStyle/>
          <a:p>
            <a:r>
              <a:rPr lang="en-GB" sz="2400" dirty="0"/>
              <a:t>The problems that are encountered within youth work are far too complex and muddled to be resolved in this way.   Youth workers cannot sit back and wait for experts to provide them with solutions on a plate. </a:t>
            </a:r>
          </a:p>
          <a:p>
            <a:r>
              <a:rPr lang="en-GB" sz="2400" dirty="0"/>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p:txBody>
      </p:sp>
    </p:spTree>
    <p:extLst>
      <p:ext uri="{BB962C8B-B14F-4D97-AF65-F5344CB8AC3E}">
        <p14:creationId xmlns:p14="http://schemas.microsoft.com/office/powerpoint/2010/main" val="399269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1463040"/>
            <a:ext cx="3796306" cy="2690949"/>
          </a:xfrm>
        </p:spPr>
        <p:txBody>
          <a:bodyPr anchor="t">
            <a:normAutofit/>
          </a:bodyPr>
          <a:lstStyle/>
          <a:p>
            <a:r>
              <a:rPr lang="en-GB" sz="4800" b="1"/>
              <a:t>Supervision and Youth Work</a:t>
            </a:r>
          </a:p>
        </p:txBody>
      </p:sp>
      <p:sp>
        <p:nvSpPr>
          <p:cNvPr id="3" name="Content Placeholder 2"/>
          <p:cNvSpPr>
            <a:spLocks noGrp="1"/>
          </p:cNvSpPr>
          <p:nvPr>
            <p:ph idx="1"/>
          </p:nvPr>
        </p:nvSpPr>
        <p:spPr>
          <a:xfrm>
            <a:off x="5656218" y="1463039"/>
            <a:ext cx="5542387" cy="5278847"/>
          </a:xfrm>
        </p:spPr>
        <p:txBody>
          <a:bodyPr anchor="t">
            <a:normAutofit/>
          </a:bodyPr>
          <a:lstStyle/>
          <a:p>
            <a:r>
              <a:rPr lang="en-GB" dirty="0"/>
              <a:t>Youth workers therefore need to be able to use experience, knowledge and theoretical perspectives to guide and inform practice.</a:t>
            </a:r>
          </a:p>
          <a:p>
            <a:r>
              <a:rPr lang="en-GB" dirty="0"/>
              <a:t>Supervision is a catalyst for guided reflection and discussion, which supports and develops practitioners to become effective youth workers.  </a:t>
            </a:r>
          </a:p>
          <a:p>
            <a:pPr marL="0" indent="0">
              <a:buNone/>
            </a:pPr>
            <a:r>
              <a:rPr lang="en-GB" sz="2200" dirty="0"/>
              <a:t> </a:t>
            </a:r>
          </a:p>
        </p:txBody>
      </p:sp>
    </p:spTree>
    <p:extLst>
      <p:ext uri="{BB962C8B-B14F-4D97-AF65-F5344CB8AC3E}">
        <p14:creationId xmlns:p14="http://schemas.microsoft.com/office/powerpoint/2010/main" val="21076548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Other Professionals</a:t>
            </a:r>
          </a:p>
        </p:txBody>
      </p:sp>
      <p:sp>
        <p:nvSpPr>
          <p:cNvPr id="3" name="Content Placeholder 2"/>
          <p:cNvSpPr>
            <a:spLocks noGrp="1"/>
          </p:cNvSpPr>
          <p:nvPr>
            <p:ph idx="1"/>
          </p:nvPr>
        </p:nvSpPr>
        <p:spPr>
          <a:xfrm>
            <a:off x="808638" y="1896649"/>
            <a:ext cx="10143668" cy="3435531"/>
          </a:xfrm>
        </p:spPr>
        <p:txBody>
          <a:bodyPr anchor="ctr">
            <a:normAutofit/>
          </a:bodyPr>
          <a:lstStyle/>
          <a:p>
            <a:r>
              <a:rPr lang="en-GB" sz="2400" dirty="0"/>
              <a:t>The need to discuss with others gradually became more formalised for certain profession.   Woods (2001:250-251) identifies that psychoanalysts, for instance, found difficulty in handling the complexity of the work they were doing, so the profession decided that trainee psychoanalysts should have regular sessions where they could reflect on their work with their patients. </a:t>
            </a:r>
          </a:p>
          <a:p>
            <a:r>
              <a:rPr lang="en-GB" sz="2400" dirty="0"/>
              <a:t>These 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3013471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b="1"/>
              <a:t>Other Professionals</a:t>
            </a:r>
          </a:p>
        </p:txBody>
      </p:sp>
      <p:sp>
        <p:nvSpPr>
          <p:cNvPr id="3" name="Content Placeholder 2"/>
          <p:cNvSpPr>
            <a:spLocks noGrp="1"/>
          </p:cNvSpPr>
          <p:nvPr>
            <p:ph idx="1"/>
          </p:nvPr>
        </p:nvSpPr>
        <p:spPr>
          <a:xfrm>
            <a:off x="1125340" y="2219128"/>
            <a:ext cx="9941319" cy="3124658"/>
          </a:xfrm>
        </p:spPr>
        <p:txBody>
          <a:bodyPr anchor="ctr">
            <a:normAutofit lnSpcReduction="10000"/>
          </a:bodyPr>
          <a:lstStyle/>
          <a:p>
            <a:r>
              <a:rPr lang="en-GB" sz="2400" dirty="0"/>
              <a:t>She also suggests that the sessions were therefore seen as being both </a:t>
            </a:r>
            <a:r>
              <a:rPr lang="en-GB" sz="2400" b="1" dirty="0"/>
              <a:t>educational</a:t>
            </a:r>
            <a:r>
              <a:rPr lang="en-GB" sz="2400" dirty="0"/>
              <a:t> and </a:t>
            </a:r>
            <a:r>
              <a:rPr lang="en-GB" sz="2400" b="1" dirty="0"/>
              <a:t>supportive</a:t>
            </a:r>
            <a:r>
              <a:rPr lang="en-GB" sz="2400" dirty="0"/>
              <a:t>. The sessions were on a one to one basis with a supervisor who would offers support and help in both analysing the work and relating it to theoretical models.</a:t>
            </a:r>
          </a:p>
          <a:p>
            <a:r>
              <a:rPr lang="en-GB" sz="2400" dirty="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spTree>
    <p:extLst>
      <p:ext uri="{BB962C8B-B14F-4D97-AF65-F5344CB8AC3E}">
        <p14:creationId xmlns:p14="http://schemas.microsoft.com/office/powerpoint/2010/main" val="2654091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fontScale="90000"/>
          </a:bodyPr>
          <a:lstStyle/>
          <a:p>
            <a:r>
              <a:rPr lang="en-GB" sz="5400" b="1"/>
              <a:t>Supervision and Youth Work</a:t>
            </a:r>
          </a:p>
        </p:txBody>
      </p:sp>
      <p:sp>
        <p:nvSpPr>
          <p:cNvPr id="3" name="Content Placeholder 2"/>
          <p:cNvSpPr>
            <a:spLocks noGrp="1"/>
          </p:cNvSpPr>
          <p:nvPr>
            <p:ph idx="1"/>
          </p:nvPr>
        </p:nvSpPr>
        <p:spPr>
          <a:xfrm>
            <a:off x="808638" y="1829660"/>
            <a:ext cx="10143668" cy="3435531"/>
          </a:xfrm>
        </p:spPr>
        <p:txBody>
          <a:bodyPr anchor="ctr">
            <a:normAutofit/>
          </a:bodyPr>
          <a:lstStyle/>
          <a:p>
            <a:r>
              <a:rPr lang="en-GB" sz="2400" dirty="0"/>
              <a:t>Social workers particularly found supervision useful when looking at casework and social group work.  Later, the introduction of social group work into youth work ‘naturally brought with it the possibility that supervision would also be valuable’ (Tash </a:t>
            </a:r>
            <a:r>
              <a:rPr lang="en-GB" sz="2400" i="1" dirty="0"/>
              <a:t>cited in</a:t>
            </a:r>
            <a:r>
              <a:rPr lang="en-GB" sz="2400" dirty="0"/>
              <a:t> Woods 2001:251). </a:t>
            </a:r>
          </a:p>
          <a:p>
            <a:r>
              <a:rPr lang="en-GB" sz="2400" dirty="0"/>
              <a:t>Today supervision is seen as being helpful in all areas of the work of the informal educator. </a:t>
            </a:r>
          </a:p>
          <a:p>
            <a:endParaRPr lang="en-GB" sz="2400" dirty="0"/>
          </a:p>
        </p:txBody>
      </p:sp>
    </p:spTree>
    <p:extLst>
      <p:ext uri="{BB962C8B-B14F-4D97-AF65-F5344CB8AC3E}">
        <p14:creationId xmlns:p14="http://schemas.microsoft.com/office/powerpoint/2010/main" val="3686292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fontScale="90000"/>
          </a:bodyPr>
          <a:lstStyle/>
          <a:p>
            <a:r>
              <a:rPr lang="en-GB" sz="5400" b="1"/>
              <a:t>Supervision and Youth Work</a:t>
            </a:r>
          </a:p>
        </p:txBody>
      </p:sp>
      <p:sp>
        <p:nvSpPr>
          <p:cNvPr id="3" name="Content Placeholder 2"/>
          <p:cNvSpPr>
            <a:spLocks noGrp="1"/>
          </p:cNvSpPr>
          <p:nvPr>
            <p:ph idx="1"/>
          </p:nvPr>
        </p:nvSpPr>
        <p:spPr>
          <a:xfrm>
            <a:off x="808638" y="1896649"/>
            <a:ext cx="10143668" cy="3435531"/>
          </a:xfrm>
        </p:spPr>
        <p:txBody>
          <a:bodyPr anchor="ctr">
            <a:normAutofit/>
          </a:bodyPr>
          <a:lstStyle/>
          <a:p>
            <a:r>
              <a:rPr lang="en-GB" sz="2400" dirty="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p>
          <a:p>
            <a:endParaRPr lang="en-GB" sz="2400" dirty="0"/>
          </a:p>
        </p:txBody>
      </p:sp>
    </p:spTree>
    <p:extLst>
      <p:ext uri="{BB962C8B-B14F-4D97-AF65-F5344CB8AC3E}">
        <p14:creationId xmlns:p14="http://schemas.microsoft.com/office/powerpoint/2010/main" val="8741893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fontScale="90000"/>
          </a:bodyPr>
          <a:lstStyle/>
          <a:p>
            <a:r>
              <a:rPr lang="en-GB" sz="5400" b="1"/>
              <a:t>Supervision and Youth Work</a:t>
            </a:r>
          </a:p>
        </p:txBody>
      </p:sp>
      <p:sp>
        <p:nvSpPr>
          <p:cNvPr id="3" name="Content Placeholder 2"/>
          <p:cNvSpPr>
            <a:spLocks noGrp="1"/>
          </p:cNvSpPr>
          <p:nvPr>
            <p:ph idx="1"/>
          </p:nvPr>
        </p:nvSpPr>
        <p:spPr>
          <a:xfrm>
            <a:off x="1024166" y="1855706"/>
            <a:ext cx="10143668" cy="3435531"/>
          </a:xfrm>
        </p:spPr>
        <p:txBody>
          <a:bodyPr anchor="ctr">
            <a:normAutofit/>
          </a:bodyPr>
          <a:lstStyle/>
          <a:p>
            <a:r>
              <a:rPr lang="en-GB" sz="2400" dirty="0"/>
              <a:t>It can be argued therefore that this difficult situation could adversely affect the very people (young people) that youth work is designed to help, given their complex needs as individuals. </a:t>
            </a:r>
          </a:p>
          <a:p>
            <a:r>
              <a:rPr lang="en-GB" sz="2400" dirty="0"/>
              <a:t>Ingram and Harris (2001: vi-vii) argue that the result of these pressures can be that the youth worker who started as a well rounded person gets de-motivated and in need of guidance and support from colleagues and supervisors. </a:t>
            </a:r>
          </a:p>
        </p:txBody>
      </p:sp>
    </p:spTree>
    <p:extLst>
      <p:ext uri="{BB962C8B-B14F-4D97-AF65-F5344CB8AC3E}">
        <p14:creationId xmlns:p14="http://schemas.microsoft.com/office/powerpoint/2010/main" val="2940742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b="1"/>
              <a:t>Supervision and Youth Work</a:t>
            </a:r>
          </a:p>
        </p:txBody>
      </p:sp>
      <p:sp>
        <p:nvSpPr>
          <p:cNvPr id="3" name="Content Placeholder 2"/>
          <p:cNvSpPr>
            <a:spLocks noGrp="1"/>
          </p:cNvSpPr>
          <p:nvPr>
            <p:ph idx="1"/>
          </p:nvPr>
        </p:nvSpPr>
        <p:spPr>
          <a:xfrm>
            <a:off x="1268819" y="2117160"/>
            <a:ext cx="9941319" cy="3124658"/>
          </a:xfrm>
        </p:spPr>
        <p:txBody>
          <a:bodyPr anchor="ctr">
            <a:normAutofit/>
          </a:bodyPr>
          <a:lstStyle/>
          <a:p>
            <a:r>
              <a:rPr lang="en-GB" sz="2400" dirty="0"/>
              <a:t>Ingram and Harris (2001) have suggested supervision and line management as two of the strategies workers need in order to deal with issues and become an effective worker. </a:t>
            </a:r>
          </a:p>
          <a:p>
            <a:r>
              <a:rPr lang="en-GB" sz="2400" dirty="0"/>
              <a:t>Therefore supervision is an important aspect of youth work and is central to the continuing professional development of the youth worker. </a:t>
            </a:r>
          </a:p>
        </p:txBody>
      </p:sp>
    </p:spTree>
    <p:extLst>
      <p:ext uri="{BB962C8B-B14F-4D97-AF65-F5344CB8AC3E}">
        <p14:creationId xmlns:p14="http://schemas.microsoft.com/office/powerpoint/2010/main" val="40049512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473578"/>
            <a:ext cx="10607514" cy="1048148"/>
          </a:xfrm>
        </p:spPr>
        <p:txBody>
          <a:bodyPr anchor="t">
            <a:normAutofit fontScale="90000"/>
          </a:bodyPr>
          <a:lstStyle/>
          <a:p>
            <a:r>
              <a:rPr lang="en-GB" sz="4800" b="1" dirty="0"/>
              <a:t>A useful perspective…</a:t>
            </a:r>
            <a:br>
              <a:rPr lang="en-GB" sz="4800" b="1" dirty="0"/>
            </a:br>
            <a:endParaRPr lang="en-GB" sz="4800" b="1" dirty="0"/>
          </a:p>
        </p:txBody>
      </p:sp>
      <p:sp>
        <p:nvSpPr>
          <p:cNvPr id="3" name="Content Placeholder 2"/>
          <p:cNvSpPr>
            <a:spLocks noGrp="1"/>
          </p:cNvSpPr>
          <p:nvPr>
            <p:ph idx="1"/>
          </p:nvPr>
        </p:nvSpPr>
        <p:spPr>
          <a:xfrm>
            <a:off x="645065" y="1460311"/>
            <a:ext cx="11201191" cy="4787548"/>
          </a:xfrm>
        </p:spPr>
        <p:txBody>
          <a:bodyPr anchor="t">
            <a:normAutofit/>
          </a:bodyPr>
          <a:lstStyle/>
          <a:p>
            <a:r>
              <a:rPr lang="en-GB" dirty="0"/>
              <a:t>The literature offers many definitions of professional social work supervision, however </a:t>
            </a:r>
            <a:r>
              <a:rPr lang="en-GB" dirty="0" err="1"/>
              <a:t>Kadushin’s</a:t>
            </a:r>
            <a:r>
              <a:rPr lang="en-GB" dirty="0"/>
              <a:t> (1992:22-23) definition is one that is used frequently. </a:t>
            </a:r>
          </a:p>
          <a:p>
            <a:pPr marL="0" indent="0">
              <a:buNone/>
            </a:pPr>
            <a:endParaRPr lang="en-GB" sz="1700" dirty="0"/>
          </a:p>
        </p:txBody>
      </p:sp>
    </p:spTree>
    <p:extLst>
      <p:ext uri="{BB962C8B-B14F-4D97-AF65-F5344CB8AC3E}">
        <p14:creationId xmlns:p14="http://schemas.microsoft.com/office/powerpoint/2010/main" val="1475332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473578"/>
            <a:ext cx="10607514" cy="1048148"/>
          </a:xfrm>
        </p:spPr>
        <p:txBody>
          <a:bodyPr anchor="t">
            <a:normAutofit fontScale="90000"/>
          </a:bodyPr>
          <a:lstStyle/>
          <a:p>
            <a:r>
              <a:rPr lang="en-GB" sz="4000" dirty="0"/>
              <a:t>(</a:t>
            </a:r>
            <a:r>
              <a:rPr lang="en-GB" sz="4000" dirty="0" err="1"/>
              <a:t>Kadushin</a:t>
            </a:r>
            <a:r>
              <a:rPr lang="en-GB" sz="4000" dirty="0"/>
              <a:t>, 1992:22-23)</a:t>
            </a:r>
            <a:br>
              <a:rPr lang="en-GB" sz="4800" b="1" dirty="0"/>
            </a:br>
            <a:endParaRPr lang="en-GB" sz="4800" b="1" dirty="0"/>
          </a:p>
        </p:txBody>
      </p:sp>
      <p:sp>
        <p:nvSpPr>
          <p:cNvPr id="3" name="Content Placeholder 2"/>
          <p:cNvSpPr>
            <a:spLocks noGrp="1"/>
          </p:cNvSpPr>
          <p:nvPr>
            <p:ph idx="1"/>
          </p:nvPr>
        </p:nvSpPr>
        <p:spPr>
          <a:xfrm>
            <a:off x="645065" y="1460311"/>
            <a:ext cx="11201191" cy="4787548"/>
          </a:xfrm>
        </p:spPr>
        <p:txBody>
          <a:bodyPr anchor="t">
            <a:normAutofit/>
          </a:bodyPr>
          <a:lstStyle/>
          <a:p>
            <a:pPr marL="0" indent="0">
              <a:buNone/>
            </a:pPr>
            <a:endParaRPr lang="en-GB" sz="2400" dirty="0"/>
          </a:p>
          <a:p>
            <a:r>
              <a:rPr lang="en-GB" sz="2400"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p>
          <a:p>
            <a:endParaRPr lang="en-GB" sz="1700" dirty="0"/>
          </a:p>
        </p:txBody>
      </p:sp>
    </p:spTree>
    <p:extLst>
      <p:ext uri="{BB962C8B-B14F-4D97-AF65-F5344CB8AC3E}">
        <p14:creationId xmlns:p14="http://schemas.microsoft.com/office/powerpoint/2010/main" val="34159656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7283" y="1444704"/>
            <a:ext cx="10143668" cy="3435531"/>
          </a:xfrm>
        </p:spPr>
        <p:txBody>
          <a:bodyPr anchor="ctr">
            <a:normAutofit/>
          </a:bodyPr>
          <a:lstStyle/>
          <a:p>
            <a:r>
              <a:rPr lang="en-GB" sz="2400" dirty="0"/>
              <a:t>This explanation emphasises that supervision takes place within an agency context, and it recognises that supervision has a place in both agency management and structure. Essentially, the three functions of supervision – namely: </a:t>
            </a:r>
            <a:r>
              <a:rPr lang="en-GB" sz="2400" b="1" dirty="0"/>
              <a:t>‘administration, education and support’ </a:t>
            </a:r>
            <a:r>
              <a:rPr lang="en-GB" sz="2400" dirty="0"/>
              <a:t>reinforce that the supervisor is the bridge between management and the professional.</a:t>
            </a:r>
          </a:p>
        </p:txBody>
      </p:sp>
    </p:spTree>
    <p:extLst>
      <p:ext uri="{BB962C8B-B14F-4D97-AF65-F5344CB8AC3E}">
        <p14:creationId xmlns:p14="http://schemas.microsoft.com/office/powerpoint/2010/main" val="734052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62751" y="1285640"/>
            <a:ext cx="10143668" cy="3435531"/>
          </a:xfrm>
        </p:spPr>
        <p:txBody>
          <a:bodyPr anchor="ctr">
            <a:normAutofit fontScale="92500" lnSpcReduction="10000"/>
          </a:bodyPr>
          <a:lstStyle/>
          <a:p>
            <a:r>
              <a:rPr lang="en-GB" sz="2400"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p>
          <a:p>
            <a:pPr marL="0" indent="0">
              <a:buNone/>
            </a:pPr>
            <a:endParaRPr lang="en-GB" sz="2400" dirty="0"/>
          </a:p>
          <a:p>
            <a:r>
              <a:rPr lang="en-GB" sz="2400" dirty="0"/>
              <a:t>Shohet and Wilmot (1991) supports </a:t>
            </a:r>
            <a:r>
              <a:rPr lang="en-GB" sz="2400" dirty="0" err="1"/>
              <a:t>Kadushin’s</a:t>
            </a:r>
            <a:r>
              <a:rPr lang="en-GB" sz="2400" dirty="0"/>
              <a:t> definition through reference to the supervisor’s mentoring and evaluating roles being combined as a main supervision task. Similarly supervision is now being used in the commercial sector where it is often given a different name such as ‘coaching’, mentoring or one-to-one.</a:t>
            </a:r>
          </a:p>
          <a:p>
            <a:endParaRPr lang="en-GB" sz="2400" dirty="0"/>
          </a:p>
        </p:txBody>
      </p:sp>
    </p:spTree>
    <p:extLst>
      <p:ext uri="{BB962C8B-B14F-4D97-AF65-F5344CB8AC3E}">
        <p14:creationId xmlns:p14="http://schemas.microsoft.com/office/powerpoint/2010/main" val="4036209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65" y="1463040"/>
            <a:ext cx="3796306" cy="2690949"/>
          </a:xfrm>
        </p:spPr>
        <p:txBody>
          <a:bodyPr anchor="t">
            <a:normAutofit/>
          </a:bodyPr>
          <a:lstStyle/>
          <a:p>
            <a:r>
              <a:rPr lang="en-GB" sz="4800" b="1" dirty="0"/>
              <a:t>Three different functions</a:t>
            </a:r>
          </a:p>
        </p:txBody>
      </p:sp>
      <p:sp>
        <p:nvSpPr>
          <p:cNvPr id="3" name="Content Placeholder 2"/>
          <p:cNvSpPr>
            <a:spLocks noGrp="1"/>
          </p:cNvSpPr>
          <p:nvPr>
            <p:ph idx="1"/>
          </p:nvPr>
        </p:nvSpPr>
        <p:spPr>
          <a:xfrm>
            <a:off x="4612944" y="504968"/>
            <a:ext cx="7301551" cy="5413828"/>
          </a:xfrm>
        </p:spPr>
        <p:txBody>
          <a:bodyPr anchor="t">
            <a:normAutofit/>
          </a:bodyPr>
          <a:lstStyle/>
          <a:p>
            <a:pPr marL="0" indent="0">
              <a:buNone/>
            </a:pPr>
            <a:r>
              <a:rPr lang="en-GB" sz="2400" dirty="0" err="1"/>
              <a:t>Kadushin</a:t>
            </a:r>
            <a:r>
              <a:rPr lang="en-GB" sz="2400" dirty="0"/>
              <a:t> (1992: 20) identifies supervision as holding within it three different functions;</a:t>
            </a:r>
          </a:p>
          <a:p>
            <a:pPr marL="0" indent="0">
              <a:buNone/>
            </a:pPr>
            <a:endParaRPr lang="en-GB" sz="2400" dirty="0"/>
          </a:p>
          <a:p>
            <a:pPr marL="0" indent="0">
              <a:buNone/>
            </a:pPr>
            <a:r>
              <a:rPr lang="en-GB" sz="2400" b="1" u="sng" dirty="0"/>
              <a:t>Educational</a:t>
            </a:r>
          </a:p>
          <a:p>
            <a:pPr lvl="1"/>
            <a:r>
              <a:rPr lang="en-GB" dirty="0"/>
              <a:t>Here the function is to develop the knowledge, attitude and skills that you require to do your work. </a:t>
            </a:r>
          </a:p>
          <a:p>
            <a:pPr lvl="1"/>
            <a:r>
              <a:rPr lang="en-GB" dirty="0"/>
              <a:t>This is undertaken through reflecting on practice.   An environment is provided for supervisees to reflect on their work and develop their understanding of,  and new perspectives on, what is happening. </a:t>
            </a:r>
          </a:p>
          <a:p>
            <a:pPr lvl="1"/>
            <a:r>
              <a:rPr lang="en-GB" dirty="0"/>
              <a:t>From this function new skills will be developed that can be used in future practice. </a:t>
            </a:r>
          </a:p>
          <a:p>
            <a:endParaRPr lang="en-GB" sz="1900" dirty="0"/>
          </a:p>
        </p:txBody>
      </p:sp>
    </p:spTree>
    <p:extLst>
      <p:ext uri="{BB962C8B-B14F-4D97-AF65-F5344CB8AC3E}">
        <p14:creationId xmlns:p14="http://schemas.microsoft.com/office/powerpoint/2010/main" val="3813238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sp>
        <p:nvSpPr>
          <p:cNvPr id="3" name="Content Placeholder 2"/>
          <p:cNvSpPr>
            <a:spLocks noGrp="1"/>
          </p:cNvSpPr>
          <p:nvPr>
            <p:ph idx="1"/>
          </p:nvPr>
        </p:nvSpPr>
        <p:spPr>
          <a:xfrm>
            <a:off x="4722126" y="1267833"/>
            <a:ext cx="6920032" cy="5406571"/>
          </a:xfrm>
        </p:spPr>
        <p:txBody>
          <a:bodyPr anchor="t">
            <a:normAutofit/>
          </a:bodyPr>
          <a:lstStyle/>
          <a:p>
            <a:pPr marL="0" indent="0">
              <a:buNone/>
            </a:pPr>
            <a:r>
              <a:rPr lang="en-GB" b="1" u="sng" dirty="0"/>
              <a:t>Administrative</a:t>
            </a:r>
          </a:p>
          <a:p>
            <a:pPr lvl="1"/>
            <a:r>
              <a:rPr lang="en-GB" sz="2800" dirty="0"/>
              <a:t>Here the focus is upon the correct, effective and appropriate use of agency’s policies and procedures (</a:t>
            </a:r>
            <a:r>
              <a:rPr lang="en-GB" sz="2800" dirty="0" err="1"/>
              <a:t>Kadushin</a:t>
            </a:r>
            <a:r>
              <a:rPr lang="en-GB" sz="2800" dirty="0"/>
              <a:t> 1992: 20). This involves exploring the responsibility students/workers have towards the organisation for which they work.</a:t>
            </a:r>
          </a:p>
          <a:p>
            <a:endParaRPr lang="en-GB" sz="2200" dirty="0"/>
          </a:p>
        </p:txBody>
      </p:sp>
    </p:spTree>
    <p:extLst>
      <p:ext uri="{BB962C8B-B14F-4D97-AF65-F5344CB8AC3E}">
        <p14:creationId xmlns:p14="http://schemas.microsoft.com/office/powerpoint/2010/main" val="25126802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45065" y="1463040"/>
            <a:ext cx="3796306" cy="2690949"/>
          </a:xfrm>
        </p:spPr>
        <p:txBody>
          <a:bodyPr anchor="t">
            <a:normAutofit/>
          </a:bodyPr>
          <a:lstStyle/>
          <a:p>
            <a:r>
              <a:rPr lang="en-GB" sz="4800" b="1"/>
              <a:t>Three different functions</a:t>
            </a:r>
            <a:endParaRPr lang="en-GB" sz="4800"/>
          </a:p>
        </p:txBody>
      </p:sp>
      <p:sp>
        <p:nvSpPr>
          <p:cNvPr id="3" name="Content Placeholder 2"/>
          <p:cNvSpPr>
            <a:spLocks noGrp="1"/>
          </p:cNvSpPr>
          <p:nvPr>
            <p:ph idx="1"/>
          </p:nvPr>
        </p:nvSpPr>
        <p:spPr>
          <a:xfrm>
            <a:off x="4162568" y="587829"/>
            <a:ext cx="7036038" cy="5682342"/>
          </a:xfrm>
        </p:spPr>
        <p:txBody>
          <a:bodyPr anchor="t">
            <a:normAutofit/>
          </a:bodyPr>
          <a:lstStyle/>
          <a:p>
            <a:pPr marL="0" indent="0">
              <a:buNone/>
            </a:pPr>
            <a:r>
              <a:rPr lang="en-GB" sz="2400" b="1" u="sng" dirty="0"/>
              <a:t>Supportive</a:t>
            </a:r>
            <a:r>
              <a:rPr lang="en-GB" sz="2400" dirty="0"/>
              <a:t> </a:t>
            </a:r>
          </a:p>
          <a:p>
            <a:pPr lvl="1"/>
            <a:r>
              <a:rPr lang="en-GB" dirty="0"/>
              <a:t>The focus in supportive supervision is upon the supervisee’s morale and job satisfaction – the function being to improve these (</a:t>
            </a:r>
            <a:r>
              <a:rPr lang="en-GB" dirty="0" err="1"/>
              <a:t>Kadushin</a:t>
            </a:r>
            <a:r>
              <a:rPr lang="en-GB" dirty="0"/>
              <a:t> 1992: 20). </a:t>
            </a:r>
          </a:p>
          <a:p>
            <a:pPr lvl="1"/>
            <a:r>
              <a:rPr lang="en-GB" dirty="0"/>
              <a:t>Hawkins and Shohet (1989: 43) have similar definitions and recognize that the supervisor ensures that as a person and a worker, supervisees are not left to carry, unnecessarily, difficulties and problems alone that arise in work. </a:t>
            </a:r>
          </a:p>
          <a:p>
            <a:pPr lvl="1"/>
            <a:r>
              <a:rPr lang="en-GB" dirty="0"/>
              <a:t>It is a space to express some of the stresses related to their work, and then to explore ways of dealing with them. </a:t>
            </a:r>
          </a:p>
        </p:txBody>
      </p:sp>
    </p:spTree>
    <p:extLst>
      <p:ext uri="{BB962C8B-B14F-4D97-AF65-F5344CB8AC3E}">
        <p14:creationId xmlns:p14="http://schemas.microsoft.com/office/powerpoint/2010/main" val="9362599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Functions of Supervision  </a:t>
            </a:r>
            <a:endParaRPr lang="cy-GB" sz="5400" b="1"/>
          </a:p>
        </p:txBody>
      </p:sp>
      <p:sp>
        <p:nvSpPr>
          <p:cNvPr id="3" name="Content Placeholder 2"/>
          <p:cNvSpPr>
            <a:spLocks noGrp="1"/>
          </p:cNvSpPr>
          <p:nvPr>
            <p:ph idx="1"/>
          </p:nvPr>
        </p:nvSpPr>
        <p:spPr>
          <a:xfrm>
            <a:off x="943786" y="1780643"/>
            <a:ext cx="10143668" cy="3435531"/>
          </a:xfrm>
        </p:spPr>
        <p:txBody>
          <a:bodyPr anchor="ctr">
            <a:normAutofit lnSpcReduction="10000"/>
          </a:bodyPr>
          <a:lstStyle/>
          <a:p>
            <a:pPr marL="0" indent="0">
              <a:buNone/>
            </a:pPr>
            <a:r>
              <a:rPr lang="en-GB" altLang="en-US" sz="2200" dirty="0"/>
              <a:t>Proctor (1987: 24) offers 3 functions for supervision, understanding that these will sometimes potentially conflict:</a:t>
            </a:r>
          </a:p>
          <a:p>
            <a:pPr>
              <a:buFontTx/>
              <a:buNone/>
            </a:pPr>
            <a:endParaRPr lang="en-GB" altLang="en-US" sz="2200" dirty="0"/>
          </a:p>
          <a:p>
            <a:pPr lvl="1"/>
            <a:r>
              <a:rPr lang="en-GB" altLang="en-US" sz="2200" dirty="0"/>
              <a:t>The </a:t>
            </a:r>
            <a:r>
              <a:rPr lang="en-GB" altLang="en-US" sz="2200" i="1" dirty="0"/>
              <a:t>formative </a:t>
            </a:r>
            <a:r>
              <a:rPr lang="en-GB" altLang="en-US" sz="2200" dirty="0"/>
              <a:t>function – the development of the student or worker (supervisee)</a:t>
            </a:r>
          </a:p>
          <a:p>
            <a:pPr lvl="1">
              <a:buFontTx/>
              <a:buNone/>
            </a:pPr>
            <a:endParaRPr lang="en-GB" altLang="en-US" sz="2200" dirty="0"/>
          </a:p>
          <a:p>
            <a:pPr lvl="1"/>
            <a:r>
              <a:rPr lang="en-GB" altLang="en-US" sz="2200" dirty="0"/>
              <a:t>The </a:t>
            </a:r>
            <a:r>
              <a:rPr lang="en-GB" altLang="en-US" sz="2200" i="1" dirty="0"/>
              <a:t>normative </a:t>
            </a:r>
            <a:r>
              <a:rPr lang="en-GB" altLang="en-US" sz="2200" dirty="0"/>
              <a:t>function – assessment of the supervisee</a:t>
            </a:r>
          </a:p>
          <a:p>
            <a:pPr lvl="1">
              <a:buFontTx/>
              <a:buNone/>
            </a:pPr>
            <a:endParaRPr lang="en-GB" altLang="en-US" sz="2200" dirty="0"/>
          </a:p>
          <a:p>
            <a:pPr lvl="1"/>
            <a:r>
              <a:rPr lang="en-GB" altLang="en-US" sz="2200" dirty="0"/>
              <a:t>The </a:t>
            </a:r>
            <a:r>
              <a:rPr lang="en-GB" altLang="en-US" sz="2200" i="1" dirty="0"/>
              <a:t>restorative </a:t>
            </a:r>
            <a:r>
              <a:rPr lang="en-GB" altLang="en-US" sz="2200" dirty="0"/>
              <a:t>task – ensuring that the supervisee is adequately refreshed and recreated</a:t>
            </a:r>
            <a:endParaRPr lang="en-US" altLang="en-US" sz="2200" dirty="0"/>
          </a:p>
          <a:p>
            <a:endParaRPr lang="en-GB" sz="2200" dirty="0"/>
          </a:p>
        </p:txBody>
      </p:sp>
    </p:spTree>
    <p:extLst>
      <p:ext uri="{BB962C8B-B14F-4D97-AF65-F5344CB8AC3E}">
        <p14:creationId xmlns:p14="http://schemas.microsoft.com/office/powerpoint/2010/main" val="28849419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6" name="Content Placeholder 2">
            <a:extLst>
              <a:ext uri="{FF2B5EF4-FFF2-40B4-BE49-F238E27FC236}">
                <a16:creationId xmlns:a16="http://schemas.microsoft.com/office/drawing/2014/main" id="{46CE379C-FF3D-4E2D-9968-14F002B30316}"/>
              </a:ext>
            </a:extLst>
          </p:cNvPr>
          <p:cNvGraphicFramePr>
            <a:graphicFrameLocks noGrp="1"/>
          </p:cNvGraphicFramePr>
          <p:nvPr>
            <p:ph idx="1"/>
            <p:extLst>
              <p:ext uri="{D42A27DB-BD31-4B8C-83A1-F6EECF244321}">
                <p14:modId xmlns:p14="http://schemas.microsoft.com/office/powerpoint/2010/main" val="2830494624"/>
              </p:ext>
            </p:extLst>
          </p:nvPr>
        </p:nvGraphicFramePr>
        <p:xfrm>
          <a:off x="1429540" y="615486"/>
          <a:ext cx="9570555" cy="4726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004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971081" y="1801115"/>
            <a:ext cx="10143668" cy="3435531"/>
          </a:xfrm>
        </p:spPr>
        <p:txBody>
          <a:bodyPr anchor="ctr">
            <a:normAutofit/>
          </a:bodyPr>
          <a:lstStyle/>
          <a:p>
            <a:r>
              <a:rPr lang="en-GB" sz="2400" dirty="0"/>
              <a:t>Supervision is thus about exploring ways of managing their feelings and stress, so that these do not negatively affect the supervisee’s morale and job satisfaction. </a:t>
            </a:r>
          </a:p>
          <a:p>
            <a:r>
              <a:rPr lang="en-GB" sz="2400" dirty="0"/>
              <a:t>The assumption here is that if morale is low, it affects the quality of work. </a:t>
            </a:r>
          </a:p>
          <a:p>
            <a:r>
              <a:rPr lang="en-GB" sz="2400" dirty="0"/>
              <a:t>Therefore it can be identified that supervision is an important process and a fundamental one within youth and community work. </a:t>
            </a:r>
          </a:p>
        </p:txBody>
      </p:sp>
    </p:spTree>
    <p:extLst>
      <p:ext uri="{BB962C8B-B14F-4D97-AF65-F5344CB8AC3E}">
        <p14:creationId xmlns:p14="http://schemas.microsoft.com/office/powerpoint/2010/main" val="30495430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909666" y="1999008"/>
            <a:ext cx="10143668" cy="3435531"/>
          </a:xfrm>
        </p:spPr>
        <p:txBody>
          <a:bodyPr anchor="ctr">
            <a:normAutofit/>
          </a:bodyPr>
          <a:lstStyle/>
          <a:p>
            <a:r>
              <a:rPr lang="en-GB" sz="2400" dirty="0"/>
              <a:t>Supervision is a vehicle for continued professional development as further training needs can be identified and practitioners develops knowledge and competence through a formal process of professional support and learning. Practitioners are supported to assume responsibility for their own practice and enhance client protection and safety in complex situations. </a:t>
            </a:r>
          </a:p>
        </p:txBody>
      </p:sp>
    </p:spTree>
    <p:extLst>
      <p:ext uri="{BB962C8B-B14F-4D97-AF65-F5344CB8AC3E}">
        <p14:creationId xmlns:p14="http://schemas.microsoft.com/office/powerpoint/2010/main" val="14751006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896018" y="2026303"/>
            <a:ext cx="10143668" cy="3435531"/>
          </a:xfrm>
        </p:spPr>
        <p:txBody>
          <a:bodyPr anchor="ctr">
            <a:normAutofit/>
          </a:bodyPr>
          <a:lstStyle/>
          <a:p>
            <a:r>
              <a:rPr lang="en-GB" sz="2400" dirty="0"/>
              <a:t>Supervision, when positively and competently implemented can benefit worker, client, employer and practice. </a:t>
            </a:r>
          </a:p>
          <a:p>
            <a:r>
              <a:rPr lang="en-GB" sz="2400" dirty="0"/>
              <a:t>Johns (2004: 68) maintains that supervision is central to the process of learning and to the expansion of the scope of practice, and should be seen as a means of encouraging self-assessment and analytical and reflective skills. </a:t>
            </a:r>
          </a:p>
          <a:p>
            <a:endParaRPr lang="en-GB" sz="2400" dirty="0"/>
          </a:p>
        </p:txBody>
      </p:sp>
    </p:spTree>
    <p:extLst>
      <p:ext uri="{BB962C8B-B14F-4D97-AF65-F5344CB8AC3E}">
        <p14:creationId xmlns:p14="http://schemas.microsoft.com/office/powerpoint/2010/main" val="20384790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a:t>
            </a:r>
          </a:p>
        </p:txBody>
      </p:sp>
      <p:sp>
        <p:nvSpPr>
          <p:cNvPr id="3" name="Content Placeholder 2"/>
          <p:cNvSpPr>
            <a:spLocks noGrp="1"/>
          </p:cNvSpPr>
          <p:nvPr>
            <p:ph idx="1"/>
          </p:nvPr>
        </p:nvSpPr>
        <p:spPr>
          <a:xfrm>
            <a:off x="889194" y="1876178"/>
            <a:ext cx="10143668" cy="3435531"/>
          </a:xfrm>
        </p:spPr>
        <p:txBody>
          <a:bodyPr anchor="ctr">
            <a:normAutofit/>
          </a:bodyPr>
          <a:lstStyle/>
          <a:p>
            <a:r>
              <a:rPr lang="en-GB" sz="2400" dirty="0"/>
              <a:t>However,  whilst there is the need for supervision within these caring professions, many organisations do not understand the value and benefit gained from supervision. </a:t>
            </a:r>
          </a:p>
          <a:p>
            <a:r>
              <a:rPr lang="en-GB" sz="2400" dirty="0"/>
              <a:t>This can have a negative effect on the worker, their practice, as well as the employing organisation. </a:t>
            </a:r>
          </a:p>
          <a:p>
            <a:r>
              <a:rPr lang="en-GB" sz="2400" dirty="0"/>
              <a:t>This lack of understanding from the organisation could have a detrimental result starting with the employing organisation and filtering down to the clients.  </a:t>
            </a:r>
          </a:p>
          <a:p>
            <a:endParaRPr lang="en-GB" sz="2400" dirty="0"/>
          </a:p>
        </p:txBody>
      </p:sp>
    </p:spTree>
    <p:extLst>
      <p:ext uri="{BB962C8B-B14F-4D97-AF65-F5344CB8AC3E}">
        <p14:creationId xmlns:p14="http://schemas.microsoft.com/office/powerpoint/2010/main" val="3132995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sp>
        <p:nvSpPr>
          <p:cNvPr id="3" name="Content Placeholder 2"/>
          <p:cNvSpPr>
            <a:spLocks noGrp="1"/>
          </p:cNvSpPr>
          <p:nvPr>
            <p:ph idx="1"/>
          </p:nvPr>
        </p:nvSpPr>
        <p:spPr>
          <a:xfrm>
            <a:off x="1024166" y="1835234"/>
            <a:ext cx="10143668" cy="3435531"/>
          </a:xfrm>
        </p:spPr>
        <p:txBody>
          <a:bodyPr anchor="ctr">
            <a:normAutofit/>
          </a:bodyPr>
          <a:lstStyle/>
          <a:p>
            <a:r>
              <a:rPr lang="en-GB" sz="2400" dirty="0"/>
              <a:t>One way of ensuring appropriate services is through a supervision policy. </a:t>
            </a:r>
          </a:p>
          <a:p>
            <a:r>
              <a:rPr lang="en-GB" sz="2400" dirty="0"/>
              <a:t>A supervision policy reveals whether an organisation or agency is committed to supervision</a:t>
            </a:r>
          </a:p>
          <a:p>
            <a:r>
              <a:rPr lang="en-GB" sz="2400" dirty="0"/>
              <a:t>It also sets both a context and organisational culture to the supervision that is undertaken within it.</a:t>
            </a:r>
          </a:p>
        </p:txBody>
      </p:sp>
    </p:spTree>
    <p:extLst>
      <p:ext uri="{BB962C8B-B14F-4D97-AF65-F5344CB8AC3E}">
        <p14:creationId xmlns:p14="http://schemas.microsoft.com/office/powerpoint/2010/main" val="13959165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Supervision Policy</a:t>
            </a:r>
          </a:p>
        </p:txBody>
      </p:sp>
      <p:sp>
        <p:nvSpPr>
          <p:cNvPr id="3" name="Content Placeholder 2"/>
          <p:cNvSpPr>
            <a:spLocks noGrp="1"/>
          </p:cNvSpPr>
          <p:nvPr>
            <p:ph idx="1"/>
          </p:nvPr>
        </p:nvSpPr>
        <p:spPr>
          <a:xfrm>
            <a:off x="1024166" y="1883001"/>
            <a:ext cx="10143668" cy="3435531"/>
          </a:xfrm>
        </p:spPr>
        <p:txBody>
          <a:bodyPr anchor="ctr">
            <a:normAutofit/>
          </a:bodyPr>
          <a:lstStyle/>
          <a:p>
            <a:r>
              <a:rPr lang="en-GB" sz="2400" dirty="0"/>
              <a:t>A written policy in itself does not automatically ensure the success of supervision, especially if this document is not read or applied. However, the absence of such a policy gives the impression that the organisation does not give a high priority to supervision. </a:t>
            </a:r>
          </a:p>
          <a:p>
            <a:r>
              <a:rPr lang="en-GB" sz="2400" dirty="0"/>
              <a:t>Effective managerial supervision provides an opportunity for an organisation to produce positive results from its staff, which is one of its major resources.</a:t>
            </a:r>
          </a:p>
          <a:p>
            <a:endParaRPr lang="en-GB" sz="2400" dirty="0"/>
          </a:p>
        </p:txBody>
      </p:sp>
    </p:spTree>
    <p:extLst>
      <p:ext uri="{BB962C8B-B14F-4D97-AF65-F5344CB8AC3E}">
        <p14:creationId xmlns:p14="http://schemas.microsoft.com/office/powerpoint/2010/main" val="10928379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sp>
        <p:nvSpPr>
          <p:cNvPr id="3" name="Content Placeholder 2"/>
          <p:cNvSpPr>
            <a:spLocks noGrp="1"/>
          </p:cNvSpPr>
          <p:nvPr>
            <p:ph idx="1"/>
          </p:nvPr>
        </p:nvSpPr>
        <p:spPr>
          <a:xfrm>
            <a:off x="1162150" y="1903473"/>
            <a:ext cx="10143668" cy="3435531"/>
          </a:xfrm>
        </p:spPr>
        <p:txBody>
          <a:bodyPr anchor="ctr">
            <a:normAutofit/>
          </a:bodyPr>
          <a:lstStyle/>
          <a:p>
            <a:r>
              <a:rPr lang="en-GB" sz="2400"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sz="2400" dirty="0"/>
              <a:t> </a:t>
            </a:r>
          </a:p>
          <a:p>
            <a:endParaRPr lang="en-GB" sz="2400" dirty="0"/>
          </a:p>
        </p:txBody>
      </p:sp>
    </p:spTree>
    <p:extLst>
      <p:ext uri="{BB962C8B-B14F-4D97-AF65-F5344CB8AC3E}">
        <p14:creationId xmlns:p14="http://schemas.microsoft.com/office/powerpoint/2010/main" val="382165274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r>
              <a:rPr lang="en-GB" sz="5400" b="1"/>
              <a:t>Learning Organisations</a:t>
            </a:r>
          </a:p>
        </p:txBody>
      </p:sp>
      <p:sp>
        <p:nvSpPr>
          <p:cNvPr id="3" name="Content Placeholder 2"/>
          <p:cNvSpPr>
            <a:spLocks noGrp="1"/>
          </p:cNvSpPr>
          <p:nvPr>
            <p:ph idx="1"/>
          </p:nvPr>
        </p:nvSpPr>
        <p:spPr>
          <a:xfrm>
            <a:off x="1121206" y="2128662"/>
            <a:ext cx="10143668" cy="3435531"/>
          </a:xfrm>
        </p:spPr>
        <p:txBody>
          <a:bodyPr anchor="ctr">
            <a:normAutofit/>
          </a:bodyPr>
          <a:lstStyle/>
          <a:p>
            <a:r>
              <a:rPr lang="en-GB" sz="2400" dirty="0"/>
              <a:t>One of the key thinkers on learning in organisations – Argyris (1982 </a:t>
            </a:r>
            <a:r>
              <a:rPr lang="en-GB" sz="2400" i="1" dirty="0"/>
              <a:t>cited in</a:t>
            </a:r>
            <a:r>
              <a:rPr lang="en-GB" sz="2400" dirty="0"/>
              <a:t> Turnbull, 2000: 216) – pointed out that we only learn in environments where we are encouraged to be responsible, productive and creative, and where errors are seen as the vehicle for learning.</a:t>
            </a:r>
          </a:p>
          <a:p>
            <a:r>
              <a:rPr lang="en-GB" sz="2400" dirty="0"/>
              <a:t> 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sz="2400" dirty="0"/>
              <a:t> </a:t>
            </a:r>
          </a:p>
          <a:p>
            <a:endParaRPr lang="en-GB" sz="2400" dirty="0"/>
          </a:p>
        </p:txBody>
      </p:sp>
    </p:spTree>
    <p:extLst>
      <p:ext uri="{BB962C8B-B14F-4D97-AF65-F5344CB8AC3E}">
        <p14:creationId xmlns:p14="http://schemas.microsoft.com/office/powerpoint/2010/main" val="968256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8638" y="386930"/>
            <a:ext cx="9236700" cy="1188950"/>
          </a:xfrm>
        </p:spPr>
        <p:txBody>
          <a:bodyPr anchor="b">
            <a:normAutofit/>
          </a:bodyPr>
          <a:lstStyle/>
          <a:p>
            <a:br>
              <a:rPr lang="en-US" sz="3800"/>
            </a:br>
            <a:r>
              <a:rPr lang="cy-GB" sz="3800" b="1"/>
              <a:t>Directed Study</a:t>
            </a:r>
            <a:endParaRPr lang="en-GB" sz="3800" b="1"/>
          </a:p>
        </p:txBody>
      </p:sp>
      <p:sp>
        <p:nvSpPr>
          <p:cNvPr id="3" name="Content Placeholder 2"/>
          <p:cNvSpPr>
            <a:spLocks noGrp="1"/>
          </p:cNvSpPr>
          <p:nvPr>
            <p:ph idx="1"/>
          </p:nvPr>
        </p:nvSpPr>
        <p:spPr>
          <a:xfrm>
            <a:off x="1395552" y="1855061"/>
            <a:ext cx="10143668" cy="3435531"/>
          </a:xfrm>
        </p:spPr>
        <p:txBody>
          <a:bodyPr anchor="ctr">
            <a:normAutofit/>
          </a:bodyPr>
          <a:lstStyle/>
          <a:p>
            <a:r>
              <a:rPr lang="en-GB" sz="2400" dirty="0"/>
              <a:t>Read the ‘Youth Work Values’ handout (CLD Standards Council Scotland, 2019) and the Code of Occupational Ethics for the Youth Service in Wales (ETS Wales &amp; YMCA Wales Community College, 2012)</a:t>
            </a:r>
          </a:p>
          <a:p>
            <a:r>
              <a:rPr lang="en-GB" sz="2400" dirty="0"/>
              <a:t>Consider how these standards can be applied to your role as a supervisor.</a:t>
            </a:r>
          </a:p>
          <a:p>
            <a:r>
              <a:rPr lang="en-GB" sz="2400" dirty="0"/>
              <a:t>Be prepared to feedback your findings </a:t>
            </a:r>
            <a:r>
              <a:rPr lang="en-GB" sz="2400"/>
              <a:t>on Thursday</a:t>
            </a:r>
            <a:endParaRPr lang="en-GB" sz="2400" dirty="0"/>
          </a:p>
        </p:txBody>
      </p:sp>
    </p:spTree>
    <p:extLst>
      <p:ext uri="{BB962C8B-B14F-4D97-AF65-F5344CB8AC3E}">
        <p14:creationId xmlns:p14="http://schemas.microsoft.com/office/powerpoint/2010/main" val="139997308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3155</Words>
  <Application>Microsoft Office PowerPoint</Application>
  <PresentationFormat>Widescreen</PresentationFormat>
  <Paragraphs>187</Paragraphs>
  <Slides>50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Arial</vt:lpstr>
      <vt:lpstr>Calibri</vt:lpstr>
      <vt:lpstr>Euphemia</vt:lpstr>
      <vt:lpstr>Wingdings</vt:lpstr>
      <vt:lpstr>Office Theme</vt:lpstr>
      <vt:lpstr>   Supervision, Leadership and Management for Professionals:  Supervision and Support Skills </vt:lpstr>
      <vt:lpstr>Lecture Focus</vt:lpstr>
      <vt:lpstr>Group Work </vt:lpstr>
      <vt:lpstr>Definition</vt:lpstr>
      <vt:lpstr>What is supervision?</vt:lpstr>
      <vt:lpstr>What is supervision?</vt:lpstr>
      <vt:lpstr>What is supervision?</vt:lpstr>
      <vt:lpstr>Useful literature</vt:lpstr>
      <vt:lpstr>Becoming a supervisor</vt:lpstr>
      <vt:lpstr>Becoming a supervisor</vt:lpstr>
      <vt:lpstr>Becoming a supervisor</vt:lpstr>
      <vt:lpstr>Getting the support and Supervision you need</vt:lpstr>
      <vt:lpstr>Qualities needed to be a good supervisor</vt:lpstr>
      <vt:lpstr>SupervisorQualities.</vt:lpstr>
      <vt:lpstr>Becoming a supervisor  </vt:lpstr>
      <vt:lpstr>Becoming a supervisor </vt:lpstr>
      <vt:lpstr>Becoming a supervisor </vt:lpstr>
      <vt:lpstr>Supervisor’s roles           </vt:lpstr>
      <vt:lpstr>Supervisor’s roles          </vt:lpstr>
      <vt:lpstr>Ethics </vt:lpstr>
      <vt:lpstr>Conclusion                       </vt:lpstr>
      <vt:lpstr>PowerPoint Presentation</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 </vt:lpstr>
      <vt:lpstr>(Kadushin, 1992:22-23) </vt:lpstr>
      <vt:lpstr>PowerPoint Presentation</vt:lpstr>
      <vt:lpstr>PowerPoint Presentation</vt:lpstr>
      <vt:lpstr>Three different functions</vt:lpstr>
      <vt:lpstr>Three different functions</vt:lpstr>
      <vt:lpstr>Three different functions</vt:lpstr>
      <vt:lpstr>Functions of Supervision  </vt:lpstr>
      <vt:lpstr>PowerPoint Presentation</vt:lpstr>
      <vt:lpstr>Supervision</vt:lpstr>
      <vt:lpstr>Supervision</vt:lpstr>
      <vt:lpstr>Supervision</vt:lpstr>
      <vt:lpstr>Supervision</vt:lpstr>
      <vt:lpstr>Supervision Policy</vt:lpstr>
      <vt:lpstr>Supervision Policy</vt:lpstr>
      <vt:lpstr>Learning Organisations</vt:lpstr>
      <vt:lpstr>Learning Organisations</vt:lpstr>
      <vt:lpstr> Directed Study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2024-04-18T17:22:04Z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