
<file path=[Content_Types].xml><?xml version="1.0" encoding="utf-8"?>
<Types xmlns="http://schemas.openxmlformats.org/package/2006/content-types">
  <Default Extension="jpeg" ContentType="image/jpeg"/>
  <Default Extension="jpg" ContentType="image/jp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99" r:id="rId2"/>
    <p:sldId id="267" r:id="rId3"/>
    <p:sldId id="257" r:id="rId4"/>
    <p:sldId id="258" r:id="rId5"/>
    <p:sldId id="259" r:id="rId6"/>
    <p:sldId id="260" r:id="rId7"/>
    <p:sldId id="261" r:id="rId8"/>
    <p:sldId id="262" r:id="rId9"/>
    <p:sldId id="263" r:id="rId10"/>
    <p:sldId id="264" r:id="rId11"/>
    <p:sldId id="265" r:id="rId12"/>
    <p:sldId id="269" r:id="rId13"/>
    <p:sldId id="256" r:id="rId14"/>
    <p:sldId id="270" r:id="rId15"/>
    <p:sldId id="271" r:id="rId16"/>
    <p:sldId id="272" r:id="rId17"/>
    <p:sldId id="273" r:id="rId18"/>
    <p:sldId id="274" r:id="rId19"/>
    <p:sldId id="278" r:id="rId20"/>
    <p:sldId id="279" r:id="rId21"/>
    <p:sldId id="280" r:id="rId22"/>
    <p:sldId id="281" r:id="rId23"/>
    <p:sldId id="282" r:id="rId24"/>
    <p:sldId id="283" r:id="rId25"/>
    <p:sldId id="284" r:id="rId26"/>
    <p:sldId id="285" r:id="rId27"/>
    <p:sldId id="286" r:id="rId28"/>
    <p:sldId id="288" r:id="rId29"/>
    <p:sldId id="289" r:id="rId30"/>
    <p:sldId id="290" r:id="rId31"/>
    <p:sldId id="291" r:id="rId32"/>
    <p:sldId id="292" r:id="rId33"/>
    <p:sldId id="293" r:id="rId34"/>
    <p:sldId id="294" r:id="rId35"/>
    <p:sldId id="295" r:id="rId36"/>
    <p:sldId id="296" r:id="rId37"/>
    <p:sldId id="297" r:id="rId38"/>
    <p:sldId id="298" r:id="rId39"/>
    <p:sldId id="266" r:id="rId40"/>
    <p:sldId id="275" r:id="rId41"/>
    <p:sldId id="276" r:id="rId42"/>
    <p:sldId id="30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76"/>
    <p:restoredTop sz="91444"/>
  </p:normalViewPr>
  <p:slideViewPr>
    <p:cSldViewPr snapToGrid="0">
      <p:cViewPr varScale="1">
        <p:scale>
          <a:sx n="112" d="100"/>
          <a:sy n="112" d="100"/>
        </p:scale>
        <p:origin x="23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BFCA60-DD78-C24C-B414-F0E6065D7995}" type="datetimeFigureOut">
              <a:rPr lang="en-US" smtClean="0"/>
              <a:t>3/9/26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513EA8-1886-D345-9BFA-8163D6102B50}" type="slidenum">
              <a:rPr lang="en-US" smtClean="0"/>
              <a:t>‹#›</a:t>
            </a:fld>
            <a:endParaRPr lang="en-US"/>
          </a:p>
        </p:txBody>
      </p:sp>
    </p:spTree>
    <p:extLst>
      <p:ext uri="{BB962C8B-B14F-4D97-AF65-F5344CB8AC3E}">
        <p14:creationId xmlns:p14="http://schemas.microsoft.com/office/powerpoint/2010/main" val="45217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ancerresearchuk.org/health-professional/cancer-statistics/statistics-by-cancer-type/cervical-cancer"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ancerresearchuk.org/health-professional/cancer-statistics/statistics-by-cancer-type/cervical-cancer"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www.nhs.uk/conditions/human-papilloma-virus-hpv/" TargetMode="External"/><Relationship Id="rId4" Type="http://schemas.openxmlformats.org/officeDocument/2006/relationships/hyperlink" Target="https://www.cancerresearchuk.org/health-professional/screening/cervical-screening"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ancerresearchuk.org/health-professional/screening/cervical-screening"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80C11-7AF8-C2D6-733D-FB032A505F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56BC8D-BE7C-01FC-77BB-E3DC8F006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90DBB5-ABBC-4AC1-19C2-9B8F677D871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www.england.nhs.uk</a:t>
            </a:r>
            <a:r>
              <a:rPr lang="en-US" dirty="0"/>
              <a:t>/long-read/cervical-cancer-elimination-by-2040-plan-for-england/ (NHS England, 2025)</a:t>
            </a:r>
          </a:p>
          <a:p>
            <a:endParaRPr lang="en-US" dirty="0"/>
          </a:p>
        </p:txBody>
      </p:sp>
      <p:sp>
        <p:nvSpPr>
          <p:cNvPr id="4" name="Slide Number Placeholder 3">
            <a:extLst>
              <a:ext uri="{FF2B5EF4-FFF2-40B4-BE49-F238E27FC236}">
                <a16:creationId xmlns:a16="http://schemas.microsoft.com/office/drawing/2014/main" id="{A5081EA0-F25A-688F-0E65-9DD942D4580A}"/>
              </a:ext>
            </a:extLst>
          </p:cNvPr>
          <p:cNvSpPr>
            <a:spLocks noGrp="1"/>
          </p:cNvSpPr>
          <p:nvPr>
            <p:ph type="sldNum" sz="quarter" idx="5"/>
          </p:nvPr>
        </p:nvSpPr>
        <p:spPr/>
        <p:txBody>
          <a:bodyPr/>
          <a:lstStyle/>
          <a:p>
            <a:fld id="{FE513EA8-1886-D345-9BFA-8163D6102B50}" type="slidenum">
              <a:rPr lang="en-US" smtClean="0"/>
              <a:t>2</a:t>
            </a:fld>
            <a:endParaRPr lang="en-US"/>
          </a:p>
        </p:txBody>
      </p:sp>
    </p:spTree>
    <p:extLst>
      <p:ext uri="{BB962C8B-B14F-4D97-AF65-F5344CB8AC3E}">
        <p14:creationId xmlns:p14="http://schemas.microsoft.com/office/powerpoint/2010/main" val="1503223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www.england.nhs.uk</a:t>
            </a:r>
            <a:r>
              <a:rPr lang="en-US" dirty="0"/>
              <a:t>/long-read/cervical-cancer-elimination-by-2040-plan-for-england/ (NHS England, 2025)</a:t>
            </a:r>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3</a:t>
            </a:fld>
            <a:endParaRPr lang="en-US"/>
          </a:p>
        </p:txBody>
      </p:sp>
    </p:spTree>
    <p:extLst>
      <p:ext uri="{BB962C8B-B14F-4D97-AF65-F5344CB8AC3E}">
        <p14:creationId xmlns:p14="http://schemas.microsoft.com/office/powerpoint/2010/main" val="1346892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x.com</a:t>
            </a:r>
            <a:r>
              <a:rPr lang="en-US" dirty="0"/>
              <a:t>/</a:t>
            </a:r>
            <a:r>
              <a:rPr lang="en-US" dirty="0" err="1"/>
              <a:t>NHSEngland</a:t>
            </a:r>
            <a:r>
              <a:rPr lang="en-US" dirty="0"/>
              <a:t>/status/1087420885118668805?lang=</a:t>
            </a:r>
            <a:r>
              <a:rPr lang="en-US" dirty="0" err="1"/>
              <a:t>ar</a:t>
            </a:r>
            <a:r>
              <a:rPr lang="en-US" dirty="0"/>
              <a:t>-x-</a:t>
            </a:r>
            <a:r>
              <a:rPr lang="en-US" dirty="0" err="1"/>
              <a:t>fm</a:t>
            </a:r>
            <a:endParaRPr lang="en-US" dirty="0"/>
          </a:p>
          <a:p>
            <a:r>
              <a:rPr lang="en-US" dirty="0"/>
              <a:t>https://</a:t>
            </a:r>
            <a:r>
              <a:rPr lang="en-US" dirty="0" err="1"/>
              <a:t>www.qlocal.co.uk</a:t>
            </a:r>
            <a:r>
              <a:rPr lang="en-US" dirty="0"/>
              <a:t>/</a:t>
            </a:r>
            <a:r>
              <a:rPr lang="en-US" dirty="0" err="1"/>
              <a:t>southport</a:t>
            </a:r>
            <a:r>
              <a:rPr lang="en-US" dirty="0"/>
              <a:t>/</a:t>
            </a:r>
            <a:r>
              <a:rPr lang="en-US" dirty="0" err="1"/>
              <a:t>news_list</a:t>
            </a:r>
            <a:r>
              <a:rPr lang="en-US" dirty="0"/>
              <a:t>/NHS_rolls_out_more_personalised_cervical_screening_for_millions-55073991.htm#google_vignette (NHS England June 10</a:t>
            </a:r>
            <a:r>
              <a:rPr lang="en-US" baseline="30000" dirty="0"/>
              <a:t>th</a:t>
            </a:r>
            <a:r>
              <a:rPr lang="en-US" dirty="0"/>
              <a:t>,2025)</a:t>
            </a:r>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4</a:t>
            </a:fld>
            <a:endParaRPr lang="en-US"/>
          </a:p>
        </p:txBody>
      </p:sp>
    </p:spTree>
    <p:extLst>
      <p:ext uri="{BB962C8B-B14F-4D97-AF65-F5344CB8AC3E}">
        <p14:creationId xmlns:p14="http://schemas.microsoft.com/office/powerpoint/2010/main" val="197775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Cancer Research UK [Internet]. 2015 [cited 2023 Oct 11]. Cervical cancer statistics. Available from: </a:t>
            </a:r>
            <a:r>
              <a:rPr lang="en-GB" sz="1200" b="0" i="0" u="sng" strike="noStrike" kern="1200" dirty="0">
                <a:solidFill>
                  <a:schemeClr val="tx1"/>
                </a:solidFill>
                <a:effectLst/>
                <a:latin typeface="+mn-lt"/>
                <a:ea typeface="+mn-ea"/>
                <a:cs typeface="+mn-cs"/>
                <a:hlinkClick r:id="rId3"/>
              </a:rPr>
              <a:t>https://www.cancerresearchuk.org/health-professional/cancer-statistics/statistics-by-cancer-type/cervical-cancer</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5</a:t>
            </a:fld>
            <a:endParaRPr lang="en-US"/>
          </a:p>
        </p:txBody>
      </p:sp>
    </p:spTree>
    <p:extLst>
      <p:ext uri="{BB962C8B-B14F-4D97-AF65-F5344CB8AC3E}">
        <p14:creationId xmlns:p14="http://schemas.microsoft.com/office/powerpoint/2010/main" val="2697105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www.england.nhs.uk</a:t>
            </a:r>
            <a:r>
              <a:rPr lang="en-US" dirty="0"/>
              <a:t>/long-read/cervical-cancer-elimination-by-2040-plan-for-england/ (NHS England, 2025)</a:t>
            </a:r>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6</a:t>
            </a:fld>
            <a:endParaRPr lang="en-US"/>
          </a:p>
        </p:txBody>
      </p:sp>
    </p:spTree>
    <p:extLst>
      <p:ext uri="{BB962C8B-B14F-4D97-AF65-F5344CB8AC3E}">
        <p14:creationId xmlns:p14="http://schemas.microsoft.com/office/powerpoint/2010/main" val="2996746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www.dreamstime.com</a:t>
            </a:r>
            <a:r>
              <a:rPr lang="en-US" dirty="0"/>
              <a:t>/illustration/cervical-cancer-</a:t>
            </a:r>
            <a:r>
              <a:rPr lang="en-US" dirty="0" err="1"/>
              <a:t>patient.html</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Gilham, C., Sargent, A., Crosbie, E.J. and Peto, J., 2023. Long-term risks of invasive cervical cancer following HPV infection: follow-up of two screening cohorts in Manchester. </a:t>
            </a:r>
            <a:r>
              <a:rPr lang="en-GB" sz="1200" b="0" i="1" u="none" strike="noStrike" kern="1200" dirty="0">
                <a:solidFill>
                  <a:schemeClr val="tx1"/>
                </a:solidFill>
                <a:effectLst/>
                <a:latin typeface="+mn-lt"/>
                <a:ea typeface="+mn-ea"/>
                <a:cs typeface="+mn-cs"/>
              </a:rPr>
              <a:t>British journal of cancer</a:t>
            </a:r>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128</a:t>
            </a:r>
            <a:r>
              <a:rPr lang="en-GB" sz="1200" b="0" i="0" u="none" strike="noStrike" kern="1200" dirty="0">
                <a:solidFill>
                  <a:schemeClr val="tx1"/>
                </a:solidFill>
                <a:effectLst/>
                <a:latin typeface="+mn-lt"/>
                <a:ea typeface="+mn-ea"/>
                <a:cs typeface="+mn-cs"/>
              </a:rPr>
              <a:t>(10), pp.1933-1940.</a:t>
            </a:r>
            <a:endParaRPr lang="en-US" dirty="0"/>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7</a:t>
            </a:fld>
            <a:endParaRPr lang="en-US"/>
          </a:p>
        </p:txBody>
      </p:sp>
    </p:spTree>
    <p:extLst>
      <p:ext uri="{BB962C8B-B14F-4D97-AF65-F5344CB8AC3E}">
        <p14:creationId xmlns:p14="http://schemas.microsoft.com/office/powerpoint/2010/main" val="3298595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www.biddulphvalleysurgery.nhs.uk</a:t>
            </a:r>
            <a:r>
              <a:rPr lang="en-US" dirty="0"/>
              <a:t>/cervical-screening-changes/ (NHS England June 24</a:t>
            </a:r>
            <a:r>
              <a:rPr lang="en-US" baseline="30000" dirty="0"/>
              <a:t>th</a:t>
            </a:r>
            <a:r>
              <a:rPr lang="en-US" dirty="0"/>
              <a:t>,2025)</a:t>
            </a:r>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8</a:t>
            </a:fld>
            <a:endParaRPr lang="en-US"/>
          </a:p>
        </p:txBody>
      </p:sp>
    </p:spTree>
    <p:extLst>
      <p:ext uri="{BB962C8B-B14F-4D97-AF65-F5344CB8AC3E}">
        <p14:creationId xmlns:p14="http://schemas.microsoft.com/office/powerpoint/2010/main" val="2469440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onlinedoctor.lloydspharmacy.com</a:t>
            </a:r>
            <a:r>
              <a:rPr lang="en-US" dirty="0"/>
              <a:t>/</a:t>
            </a:r>
            <a:r>
              <a:rPr lang="en-US" dirty="0" err="1"/>
              <a:t>uk</a:t>
            </a:r>
            <a:r>
              <a:rPr lang="en-US" dirty="0"/>
              <a:t>/sexual-health-advice/</a:t>
            </a:r>
            <a:r>
              <a:rPr lang="en-US" dirty="0" err="1"/>
              <a:t>hpv</a:t>
            </a:r>
            <a:r>
              <a:rPr lang="en-US" dirty="0"/>
              <a:t>-and-cervical-screening-report</a:t>
            </a:r>
          </a:p>
          <a:p>
            <a:r>
              <a:rPr lang="en-GB" sz="1200" b="0" i="0" u="sng" kern="1200" dirty="0">
                <a:solidFill>
                  <a:schemeClr val="tx1"/>
                </a:solidFill>
                <a:effectLst/>
                <a:latin typeface="+mn-lt"/>
                <a:ea typeface="+mn-ea"/>
                <a:cs typeface="+mn-cs"/>
                <a:hlinkClick r:id="rId3"/>
              </a:rPr>
              <a:t>https://www.cancerresearchuk.org/health-professional/cancer-statistics/statistics-by-cancer-type/cervical-cancer</a:t>
            </a:r>
            <a:br>
              <a:rPr lang="en-GB" dirty="0"/>
            </a:br>
            <a:r>
              <a:rPr lang="en-GB" sz="1200" b="0" i="0" u="sng" kern="1200" dirty="0">
                <a:solidFill>
                  <a:schemeClr val="tx1"/>
                </a:solidFill>
                <a:effectLst/>
                <a:latin typeface="+mn-lt"/>
                <a:ea typeface="+mn-ea"/>
                <a:cs typeface="+mn-cs"/>
                <a:hlinkClick r:id="rId4"/>
              </a:rPr>
              <a:t>https://www.cancerresearchuk.org/health-professional/screening/cervical-screening</a:t>
            </a:r>
            <a:br>
              <a:rPr lang="en-GB" dirty="0"/>
            </a:br>
            <a:r>
              <a:rPr lang="en-GB" sz="1200" b="0" i="0" u="sng" kern="1200" dirty="0">
                <a:solidFill>
                  <a:schemeClr val="tx1"/>
                </a:solidFill>
                <a:effectLst/>
                <a:latin typeface="+mn-lt"/>
                <a:ea typeface="+mn-ea"/>
                <a:cs typeface="+mn-cs"/>
                <a:hlinkClick r:id="rId5"/>
              </a:rPr>
              <a:t>https://www.nhs.uk/conditions/human-papilloma-virus-hpv/</a:t>
            </a:r>
            <a:endParaRPr lang="en-US" dirty="0"/>
          </a:p>
          <a:p>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9</a:t>
            </a:fld>
            <a:endParaRPr lang="en-US"/>
          </a:p>
        </p:txBody>
      </p:sp>
    </p:spTree>
    <p:extLst>
      <p:ext uri="{BB962C8B-B14F-4D97-AF65-F5344CB8AC3E}">
        <p14:creationId xmlns:p14="http://schemas.microsoft.com/office/powerpoint/2010/main" val="828715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www.sciencedirect.com</a:t>
            </a:r>
            <a:r>
              <a:rPr lang="en-US" dirty="0"/>
              <a:t>/science/article/</a:t>
            </a:r>
            <a:r>
              <a:rPr lang="en-US" dirty="0" err="1"/>
              <a:t>pii</a:t>
            </a:r>
            <a:r>
              <a:rPr lang="en-US" dirty="0"/>
              <a:t>/S2352578922000303</a:t>
            </a:r>
          </a:p>
          <a:p>
            <a:r>
              <a:rPr lang="en-GB" sz="1200" b="0" i="0" u="none" strike="noStrike" kern="1200" dirty="0">
                <a:solidFill>
                  <a:schemeClr val="tx1"/>
                </a:solidFill>
                <a:effectLst/>
                <a:latin typeface="+mn-lt"/>
                <a:ea typeface="+mn-ea"/>
                <a:cs typeface="+mn-cs"/>
              </a:rPr>
              <a:t>Boitano, T.K., Powell, M.A., Leath III, C.A., Straughn Jr, J.M. and Scarinci, I.C., 2022. Barriers and facilitators affecting presentation in women with early versus advanced stage cervical cancer. </a:t>
            </a:r>
            <a:r>
              <a:rPr lang="en-GB" sz="1200" b="0" i="1" u="none" strike="noStrike" kern="1200" dirty="0" err="1">
                <a:solidFill>
                  <a:schemeClr val="tx1"/>
                </a:solidFill>
                <a:effectLst/>
                <a:latin typeface="+mn-lt"/>
                <a:ea typeface="+mn-ea"/>
                <a:cs typeface="+mn-cs"/>
              </a:rPr>
              <a:t>Gynecologic</a:t>
            </a:r>
            <a:r>
              <a:rPr lang="en-GB" sz="1200" b="0" i="1" u="none" strike="noStrike" kern="1200" dirty="0">
                <a:solidFill>
                  <a:schemeClr val="tx1"/>
                </a:solidFill>
                <a:effectLst/>
                <a:latin typeface="+mn-lt"/>
                <a:ea typeface="+mn-ea"/>
                <a:cs typeface="+mn-cs"/>
              </a:rPr>
              <a:t> Oncology Reports</a:t>
            </a:r>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40</a:t>
            </a:r>
            <a:r>
              <a:rPr lang="en-GB" sz="1200" b="0" i="0" u="none" strike="noStrike" kern="1200" dirty="0">
                <a:solidFill>
                  <a:schemeClr val="tx1"/>
                </a:solidFill>
                <a:effectLst/>
                <a:latin typeface="+mn-lt"/>
                <a:ea typeface="+mn-ea"/>
                <a:cs typeface="+mn-cs"/>
              </a:rPr>
              <a:t>, p.100950.</a:t>
            </a:r>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10</a:t>
            </a:fld>
            <a:endParaRPr lang="en-US"/>
          </a:p>
        </p:txBody>
      </p:sp>
    </p:spTree>
    <p:extLst>
      <p:ext uri="{BB962C8B-B14F-4D97-AF65-F5344CB8AC3E}">
        <p14:creationId xmlns:p14="http://schemas.microsoft.com/office/powerpoint/2010/main" val="3533250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kern="1200" dirty="0">
                <a:solidFill>
                  <a:schemeClr val="tx1"/>
                </a:solidFill>
                <a:effectLst/>
                <a:latin typeface="+mn-lt"/>
                <a:ea typeface="+mn-ea"/>
                <a:cs typeface="+mn-cs"/>
                <a:hlinkClick r:id="rId3"/>
              </a:rPr>
              <a:t>https://www.cancerresearchuk.org/health-professional/screening/cervical-screening</a:t>
            </a:r>
            <a:endParaRPr lang="en-US" dirty="0"/>
          </a:p>
        </p:txBody>
      </p:sp>
      <p:sp>
        <p:nvSpPr>
          <p:cNvPr id="4" name="Slide Number Placeholder 3"/>
          <p:cNvSpPr>
            <a:spLocks noGrp="1"/>
          </p:cNvSpPr>
          <p:nvPr>
            <p:ph type="sldNum" sz="quarter" idx="5"/>
          </p:nvPr>
        </p:nvSpPr>
        <p:spPr/>
        <p:txBody>
          <a:bodyPr/>
          <a:lstStyle/>
          <a:p>
            <a:fld id="{FE513EA8-1886-D345-9BFA-8163D6102B50}" type="slidenum">
              <a:rPr lang="en-US" smtClean="0"/>
              <a:t>11</a:t>
            </a:fld>
            <a:endParaRPr lang="en-US"/>
          </a:p>
        </p:txBody>
      </p:sp>
    </p:spTree>
    <p:extLst>
      <p:ext uri="{BB962C8B-B14F-4D97-AF65-F5344CB8AC3E}">
        <p14:creationId xmlns:p14="http://schemas.microsoft.com/office/powerpoint/2010/main" val="1715105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666540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Cervical cancer is still a major health concern to women in the UK. Approximately 3,000-3,300 women are diagnosed with cervical cancer annually, yet the disease can be prevented to a great extent with the help of early screening and HPV vaccination (UK National Screening Committee, 2025). Screening assists in the detection of abnormal cervical cells during their early stages before they develop cancer. The NHS Cervical Screening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is the invitation to annual testing of women aged 25-64 years, and it is estimated that at least 2,000 lives are saved every year through screening (NHS , 2025).</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842054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proposed campaign is called Screen Today, Protect Tomorrow and its goal is to enhance awareness and attendance of cervical screening by women between the age of 25 and 64 living in the UK. Even though screening is not unavailable across the country, it is not optimally used. Recent statistics indicate that approximately 16.5 million women were eligible to be screened both in 2023-24, and that nearly 11.4 million women had been screened on time (Nuffield Trust, 2025). This shows that there is a wide disparity in terms of participation and as such, suitable health promotion campaigns should be conducted.</a:t>
            </a:r>
            <a:endParaRPr lang="en-US" b="0" dirty="0">
              <a:effectLst/>
            </a:endParaRP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515096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Process and outcome evaluation will be used to measure campaign effectiveness. Process evaluation is </a:t>
            </a:r>
            <a:r>
              <a:rPr lang="en-US" sz="1200" b="0" i="0" u="none" strike="noStrike" kern="1200" dirty="0" err="1">
                <a:solidFill>
                  <a:schemeClr val="tx1"/>
                </a:solidFill>
                <a:effectLst/>
                <a:latin typeface="+mn-lt"/>
                <a:ea typeface="+mn-ea"/>
                <a:cs typeface="+mn-cs"/>
              </a:rPr>
              <a:t>analysing</a:t>
            </a:r>
            <a:r>
              <a:rPr lang="en-US" sz="1200" b="0" i="0" u="none" strike="noStrike" kern="1200" dirty="0">
                <a:solidFill>
                  <a:schemeClr val="tx1"/>
                </a:solidFill>
                <a:effectLst/>
                <a:latin typeface="+mn-lt"/>
                <a:ea typeface="+mn-ea"/>
                <a:cs typeface="+mn-cs"/>
              </a:rPr>
              <a:t> the implementation of the campaign activities, i.e. the quantity of workshops, posts online, and educational materials provided. Outcome evaluation assesses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changes, such as attendance of screening and level of awareness. However, presently, approximately 68.8% of women between the ages of 25 and 64 years take part in cervical screening on the stipulated time, and this is lower than the NHS target coverage of about 80% (Digital.nhs.uk, 2026).</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56981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health campaign poster will entail the use of straightforward health messages, effective slogan and graphics that make women seek screening. The poster will emphasize the fact that cervical cancer is mostly preventable and screening of early cell changes will be done before cancer develops (SHIRE, 2025). The poster will also deal with some of the possible obstacles like fear or embarrassment. Research indicates that in the UK, 1/3 of the eligible population has not had their screening conducted in time, usually because of misinformation or lack of comfort with the test (Hutton et al., 2025).</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32631991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Effective public health campaigns usually utilize cooperation with national and local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NHS England, Cancer Research UK and Jo Cervical Cancer Trust are among the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in the UK that are engaged in the creation of awareness of cervical cancer prevention and screening (North East London Cancer Alliance, 2025). These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fund education, patient resources and community outreach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The goal of national health strategies is also to eradicate cervical cancer in England by 2040 by enhancing vaccination, uptake of screening, and prompt diagnosis efforts Reduce cancer incidence and mortality through research and awareness (World Health Organization, 2025).</a:t>
            </a:r>
            <a:endParaRPr lang="en-US" b="0" dirty="0">
              <a:effectLst/>
            </a:endParaRP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2859120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campaign will be similar to successful works in current national awareness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A few examples are educational leaflets, infographics on social media, community workshops, and reminder systems that promote attendance of screening. Outreach can also be enhanced with the help of digital means like online sources of information and educational videos. These plans are significant since the screening uptake rates have reduced over the past years, and the coverage is approximately 67-69% among women who are eligible to obtain screening, which implies that more intensive awareness and engagement programs are required (</a:t>
            </a:r>
            <a:r>
              <a:rPr lang="en-US" sz="1200" b="0" i="0" u="none" strike="noStrike" kern="1200" dirty="0" err="1">
                <a:solidFill>
                  <a:schemeClr val="tx1"/>
                </a:solidFill>
                <a:effectLst/>
                <a:latin typeface="+mn-lt"/>
                <a:ea typeface="+mn-ea"/>
                <a:cs typeface="+mn-cs"/>
              </a:rPr>
              <a:t>Jubina</a:t>
            </a:r>
            <a:r>
              <a:rPr lang="en-US" sz="1200" b="0" i="0" u="none" strike="noStrike" kern="1200" dirty="0">
                <a:solidFill>
                  <a:schemeClr val="tx1"/>
                </a:solidFill>
                <a:effectLst/>
                <a:latin typeface="+mn-lt"/>
                <a:ea typeface="+mn-ea"/>
                <a:cs typeface="+mn-cs"/>
              </a:rPr>
              <a:t> Balan </a:t>
            </a:r>
            <a:r>
              <a:rPr lang="en-US" sz="1200" b="0" i="0" u="none" strike="noStrike" kern="1200" dirty="0" err="1">
                <a:solidFill>
                  <a:schemeClr val="tx1"/>
                </a:solidFill>
                <a:effectLst/>
                <a:latin typeface="+mn-lt"/>
                <a:ea typeface="+mn-ea"/>
                <a:cs typeface="+mn-cs"/>
              </a:rPr>
              <a:t>Venghateri</a:t>
            </a:r>
            <a:r>
              <a:rPr lang="en-US" sz="1200" b="0" i="0" u="none" strike="noStrike" kern="1200" dirty="0">
                <a:solidFill>
                  <a:schemeClr val="tx1"/>
                </a:solidFill>
                <a:effectLst/>
                <a:latin typeface="+mn-lt"/>
                <a:ea typeface="+mn-ea"/>
                <a:cs typeface="+mn-cs"/>
              </a:rPr>
              <a:t> et al., 2025).</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2755376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DD253-CA2A-427E-9844-9A5F1F0A452B}" type="slidenum">
              <a:rPr lang="en-GB" smtClean="0"/>
              <a:t>33</a:t>
            </a:fld>
            <a:endParaRPr lang="en-GB"/>
          </a:p>
        </p:txBody>
      </p:sp>
    </p:spTree>
    <p:extLst>
      <p:ext uri="{BB962C8B-B14F-4D97-AF65-F5344CB8AC3E}">
        <p14:creationId xmlns:p14="http://schemas.microsoft.com/office/powerpoint/2010/main" val="2909262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2DD253-CA2A-427E-9844-9A5F1F0A452B}" type="slidenum">
              <a:rPr lang="en-GB" smtClean="0"/>
              <a:t>36</a:t>
            </a:fld>
            <a:endParaRPr lang="en-GB"/>
          </a:p>
        </p:txBody>
      </p:sp>
    </p:spTree>
    <p:extLst>
      <p:ext uri="{BB962C8B-B14F-4D97-AF65-F5344CB8AC3E}">
        <p14:creationId xmlns:p14="http://schemas.microsoft.com/office/powerpoint/2010/main" val="2085373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008E3-64E4-9AB8-22E9-A736952E68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DF8E42-7B8B-E3ED-255D-75A890456A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C5108C-9D82-DD3D-A1AB-756DFB1942ED}"/>
              </a:ext>
            </a:extLst>
          </p:cNvPr>
          <p:cNvSpPr>
            <a:spLocks noGrp="1"/>
          </p:cNvSpPr>
          <p:nvPr>
            <p:ph type="body" idx="1"/>
          </p:nvPr>
        </p:nvSpPr>
        <p:spPr/>
        <p:txBody>
          <a:bodyPr/>
          <a:lstStyle/>
          <a:p>
            <a:br>
              <a:rPr lang="en-US" dirty="0"/>
            </a:br>
            <a:endParaRPr lang="en-US" dirty="0"/>
          </a:p>
        </p:txBody>
      </p:sp>
      <p:sp>
        <p:nvSpPr>
          <p:cNvPr id="4" name="Slide Number Placeholder 3">
            <a:extLst>
              <a:ext uri="{FF2B5EF4-FFF2-40B4-BE49-F238E27FC236}">
                <a16:creationId xmlns:a16="http://schemas.microsoft.com/office/drawing/2014/main" id="{4248E121-6705-7CBC-2C8B-7F6A7BE7EE7C}"/>
              </a:ext>
            </a:extLst>
          </p:cNvPr>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2784314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8A73B-E51E-E2F7-16CD-943BF594BD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91180C-D530-6592-EE85-B954ED7A93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51E92D-DCB8-AD69-6AAD-66C595790C6A}"/>
              </a:ext>
            </a:extLst>
          </p:cNvPr>
          <p:cNvSpPr>
            <a:spLocks noGrp="1"/>
          </p:cNvSpPr>
          <p:nvPr>
            <p:ph type="body" idx="1"/>
          </p:nvPr>
        </p:nvSpPr>
        <p:spPr/>
        <p:txBody>
          <a:bodyPr/>
          <a:lstStyle/>
          <a:p>
            <a:br>
              <a:rPr lang="en-US" dirty="0"/>
            </a:br>
            <a:endParaRPr lang="en-US" dirty="0"/>
          </a:p>
        </p:txBody>
      </p:sp>
      <p:sp>
        <p:nvSpPr>
          <p:cNvPr id="4" name="Slide Number Placeholder 3">
            <a:extLst>
              <a:ext uri="{FF2B5EF4-FFF2-40B4-BE49-F238E27FC236}">
                <a16:creationId xmlns:a16="http://schemas.microsoft.com/office/drawing/2014/main" id="{38DBCBB1-85D6-643A-629E-46A78A43ED30}"/>
              </a:ext>
            </a:extLst>
          </p:cNvPr>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679023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8402-EF8D-8E88-B355-DE6FEE7AE6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0A418FA-8277-082D-D2DA-F538F0FA1F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3EF608C-3D5D-922C-DEEF-7E28AEF518C2}"/>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5" name="Footer Placeholder 4">
            <a:extLst>
              <a:ext uri="{FF2B5EF4-FFF2-40B4-BE49-F238E27FC236}">
                <a16:creationId xmlns:a16="http://schemas.microsoft.com/office/drawing/2014/main" id="{481B20C0-47BC-CC76-54E1-279952F0A5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02D70F-5459-2976-E7A2-A3B8283D3546}"/>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805781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07258-C218-8129-E06C-5A2667D1B8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2ADC10-01EE-8740-D645-B953DF897F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CA4A43-2A19-4EC3-33BC-6FE3677E9B54}"/>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5" name="Footer Placeholder 4">
            <a:extLst>
              <a:ext uri="{FF2B5EF4-FFF2-40B4-BE49-F238E27FC236}">
                <a16:creationId xmlns:a16="http://schemas.microsoft.com/office/drawing/2014/main" id="{D9242090-15A7-737B-FCAD-9A72246B4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F28F94-A43F-77C9-4C59-897865B855AC}"/>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3471499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46E7-2447-7933-03B4-A319C3CDE9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214AB72-8D07-6EC2-DD41-065E0CCDBA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7DC20-CDCE-4D5F-4B3C-A708886AD1E5}"/>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5" name="Footer Placeholder 4">
            <a:extLst>
              <a:ext uri="{FF2B5EF4-FFF2-40B4-BE49-F238E27FC236}">
                <a16:creationId xmlns:a16="http://schemas.microsoft.com/office/drawing/2014/main" id="{1CF63CEE-BDC8-BF49-8F79-B43911ED2A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E23506-C187-45B0-11DE-F7854AA3D6AC}"/>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136562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350C-42DC-2CE9-BFF2-2524B4B314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C162347-2473-FD18-F330-CAF97198A2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B558B0-1180-E5D4-5D35-46C8B69810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45F12E-8217-FC17-A4DF-5145A70B7181}"/>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6" name="Footer Placeholder 5">
            <a:extLst>
              <a:ext uri="{FF2B5EF4-FFF2-40B4-BE49-F238E27FC236}">
                <a16:creationId xmlns:a16="http://schemas.microsoft.com/office/drawing/2014/main" id="{A43127E2-3E89-832B-7EAB-3A66419E46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52E30-1A1C-818F-826B-8EA636166639}"/>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1707307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EE83-1C82-525D-1945-68BDB82A1EE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41D241-5BAB-76FF-F07E-204F7477CE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B73F01-97A9-55C6-0C2F-F6B23C0DCE7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86CE134-6B01-A5A3-F82B-60E1803C7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92AD99B-7209-3373-FB00-0040F23CE9B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09D49E6-9ABB-C1A8-30E1-B61960DCB79C}"/>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8" name="Footer Placeholder 7">
            <a:extLst>
              <a:ext uri="{FF2B5EF4-FFF2-40B4-BE49-F238E27FC236}">
                <a16:creationId xmlns:a16="http://schemas.microsoft.com/office/drawing/2014/main" id="{73BA1084-A8DF-E205-F37D-5A40C34AFF1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08E9921-A2AA-2D88-CAF3-39475178E5E4}"/>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346983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B8EE-C347-1543-93DB-7C69C57A303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60BCE44-052F-E238-87E9-387D27DFE1C4}"/>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4" name="Footer Placeholder 3">
            <a:extLst>
              <a:ext uri="{FF2B5EF4-FFF2-40B4-BE49-F238E27FC236}">
                <a16:creationId xmlns:a16="http://schemas.microsoft.com/office/drawing/2014/main" id="{31A2F0C4-C31F-563B-8B76-82AB72247E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F1074E-E30E-21F5-DE63-E8D4647CEDDC}"/>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42591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B0DD13-B511-CFFB-1128-2A6F832AF7BE}"/>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3" name="Footer Placeholder 2">
            <a:extLst>
              <a:ext uri="{FF2B5EF4-FFF2-40B4-BE49-F238E27FC236}">
                <a16:creationId xmlns:a16="http://schemas.microsoft.com/office/drawing/2014/main" id="{4CD86EBF-29C7-7D3B-A9E8-315F8FD07C9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5BDC49-3493-1C62-0599-930CE349B5C2}"/>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1343867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F6D98-7767-91A6-B2F2-9D0F21FE2F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06D851-5C70-2E99-0D73-AC0DB6AD79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44FAED-11FC-8B5F-15AE-B5AE0C117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94C0A5-2D97-FC13-E823-CFEA962FB8D4}"/>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6" name="Footer Placeholder 5">
            <a:extLst>
              <a:ext uri="{FF2B5EF4-FFF2-40B4-BE49-F238E27FC236}">
                <a16:creationId xmlns:a16="http://schemas.microsoft.com/office/drawing/2014/main" id="{5F83774C-312B-5098-1320-B36E0AFD75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934D58-9ECD-839C-C813-8CEC30B7DB73}"/>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1877045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4C1B-0914-5CAF-11C7-8106E7F69A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FB59372-D341-202C-E813-285096E426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C2F45D-0595-6EB1-BC2D-18185038BA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C3ECE0-9139-210A-A3E1-4D580C701AC7}"/>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6" name="Footer Placeholder 5">
            <a:extLst>
              <a:ext uri="{FF2B5EF4-FFF2-40B4-BE49-F238E27FC236}">
                <a16:creationId xmlns:a16="http://schemas.microsoft.com/office/drawing/2014/main" id="{3248EF82-4982-27F8-A967-A7C80D1141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FF6F15-48D4-809E-FFDD-65D08DD82E8F}"/>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2233797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8C0E-88BE-9C0F-DDAB-9906F93134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921B08-B813-CABF-DF78-40D43EE4D6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BCD9C9-6334-E51F-197A-8BCCE2851E06}"/>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5" name="Footer Placeholder 4">
            <a:extLst>
              <a:ext uri="{FF2B5EF4-FFF2-40B4-BE49-F238E27FC236}">
                <a16:creationId xmlns:a16="http://schemas.microsoft.com/office/drawing/2014/main" id="{A21902E1-AB4E-15A1-DF82-CAA46C6F56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D82ADE-DD16-B094-D397-E402D6F32E11}"/>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1373818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BE21FA-05BD-AB0A-386B-2B40A77C589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9646298-87E5-119A-72D5-12C0ADB16F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588D01-AF6D-8C4B-15B1-2EF780302E05}"/>
              </a:ext>
            </a:extLst>
          </p:cNvPr>
          <p:cNvSpPr>
            <a:spLocks noGrp="1"/>
          </p:cNvSpPr>
          <p:nvPr>
            <p:ph type="dt" sz="half" idx="10"/>
          </p:nvPr>
        </p:nvSpPr>
        <p:spPr/>
        <p:txBody>
          <a:bodyPr/>
          <a:lstStyle/>
          <a:p>
            <a:fld id="{4F6FF500-4A77-044B-AF1C-D14E710DB267}" type="datetimeFigureOut">
              <a:rPr lang="en-US" smtClean="0"/>
              <a:t>3/9/26</a:t>
            </a:fld>
            <a:endParaRPr lang="en-US"/>
          </a:p>
        </p:txBody>
      </p:sp>
      <p:sp>
        <p:nvSpPr>
          <p:cNvPr id="5" name="Footer Placeholder 4">
            <a:extLst>
              <a:ext uri="{FF2B5EF4-FFF2-40B4-BE49-F238E27FC236}">
                <a16:creationId xmlns:a16="http://schemas.microsoft.com/office/drawing/2014/main" id="{36DCE122-E465-4C82-A572-395B6B7C4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79F098-B5C3-8C6F-3C54-2D63C6EC81AE}"/>
              </a:ext>
            </a:extLst>
          </p:cNvPr>
          <p:cNvSpPr>
            <a:spLocks noGrp="1"/>
          </p:cNvSpPr>
          <p:nvPr>
            <p:ph type="sldNum" sz="quarter" idx="12"/>
          </p:nvPr>
        </p:nvSpPr>
        <p:spPr/>
        <p:txBody>
          <a:bodyPr/>
          <a:lstStyle/>
          <a:p>
            <a:fld id="{68244AF8-E676-AE48-BA4B-E8D823220007}" type="slidenum">
              <a:rPr lang="en-US" smtClean="0"/>
              <a:t>‹#›</a:t>
            </a:fld>
            <a:endParaRPr lang="en-US"/>
          </a:p>
        </p:txBody>
      </p:sp>
    </p:spTree>
    <p:extLst>
      <p:ext uri="{BB962C8B-B14F-4D97-AF65-F5344CB8AC3E}">
        <p14:creationId xmlns:p14="http://schemas.microsoft.com/office/powerpoint/2010/main" val="3389979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014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alpha val="4047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00CDE9-62D7-5C9D-407B-BD10688F8A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B820F52-77F4-7390-DA6E-9125CBD437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B0E807-8EE5-5211-62E5-6781C27FD1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F6FF500-4A77-044B-AF1C-D14E710DB267}" type="datetimeFigureOut">
              <a:rPr lang="en-US" smtClean="0"/>
              <a:t>3/9/26</a:t>
            </a:fld>
            <a:endParaRPr lang="en-US"/>
          </a:p>
        </p:txBody>
      </p:sp>
      <p:sp>
        <p:nvSpPr>
          <p:cNvPr id="5" name="Footer Placeholder 4">
            <a:extLst>
              <a:ext uri="{FF2B5EF4-FFF2-40B4-BE49-F238E27FC236}">
                <a16:creationId xmlns:a16="http://schemas.microsoft.com/office/drawing/2014/main" id="{7059B9D0-F197-43A7-C307-1129F49FB2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1E809B0-AA2D-0FAC-2C5E-3A6733987A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244AF8-E676-AE48-BA4B-E8D823220007}" type="slidenum">
              <a:rPr lang="en-US" smtClean="0"/>
              <a:t>‹#›</a:t>
            </a:fld>
            <a:endParaRPr lang="en-US"/>
          </a:p>
        </p:txBody>
      </p:sp>
    </p:spTree>
    <p:extLst>
      <p:ext uri="{BB962C8B-B14F-4D97-AF65-F5344CB8AC3E}">
        <p14:creationId xmlns:p14="http://schemas.microsoft.com/office/powerpoint/2010/main" val="1468829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cancerresearchuk.org/health-professional/cancer-statistics/statistics-by-cancer-type/cervical-cance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svg"/></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hyperlink" Target="https://x.com/NHSEngland/status/1087420885118668805?lang=ar-x-fm" TargetMode="External"/><Relationship Id="rId3" Type="http://schemas.openxmlformats.org/officeDocument/2006/relationships/hyperlink" Target="https://www.cancerresearchuk.org/health-professional/cancer-statistics/statistics-by-cancer-type/cervical-cancer" TargetMode="External"/><Relationship Id="rId7" Type="http://schemas.openxmlformats.org/officeDocument/2006/relationships/hyperlink" Target="https://www.sciencedirect.com/science/article/pii/S2352578922000303" TargetMode="External"/><Relationship Id="rId2" Type="http://schemas.openxmlformats.org/officeDocument/2006/relationships/hyperlink" Target="https://doi.org/10.7861/clinmed.22-4-s84" TargetMode="External"/><Relationship Id="rId1" Type="http://schemas.openxmlformats.org/officeDocument/2006/relationships/slideLayout" Target="../slideLayouts/slideLayout2.xml"/><Relationship Id="rId6" Type="http://schemas.openxmlformats.org/officeDocument/2006/relationships/hyperlink" Target="https://www.nhs.uk/conditions/human-papilloma-virus-hpv/" TargetMode="External"/><Relationship Id="rId5" Type="http://schemas.openxmlformats.org/officeDocument/2006/relationships/hyperlink" Target="https://www.cancerresearchuk.org/health-professional/screening/cervical-screening" TargetMode="External"/><Relationship Id="rId4" Type="http://schemas.openxmlformats.org/officeDocument/2006/relationships/hyperlink" Target="https://digital.nhs.uk/data-and-information/publications/statistical/cervical-screening-annual/england-2023-24"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nuffieldtrust.org.uk/resource/breast-and-cervical-cancer-screening" TargetMode="External"/><Relationship Id="rId3" Type="http://schemas.openxmlformats.org/officeDocument/2006/relationships/hyperlink" Target="https://doi.org/10.1186/s12885-025-14859-6" TargetMode="External"/><Relationship Id="rId7" Type="http://schemas.openxmlformats.org/officeDocument/2006/relationships/hyperlink" Target="https://www.nelcanceralliance.nhs.uk/cervical-cancer-training"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hyperlink" Target="https://www.gov.uk/government/publications/cervical-screening-quarterly-coverage-data-reports-2024" TargetMode="External"/><Relationship Id="rId5" Type="http://schemas.openxmlformats.org/officeDocument/2006/relationships/hyperlink" Target="https://www.nhs.uk/tests-and-treatments/cervical-screening/" TargetMode="External"/><Relationship Id="rId4" Type="http://schemas.openxmlformats.org/officeDocument/2006/relationships/hyperlink" Target="https://doi.org/10.1136/bmjopen-2021-058635" TargetMode="External"/><Relationship Id="rId9" Type="http://schemas.openxmlformats.org/officeDocument/2006/relationships/hyperlink" Target="https://www.shirevet.co.uk/cervical-cancer-prevention/"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uicc.org/what-we-do/thematic-areas-work/cervical-cancer-elimination/cervical-cancer-resources" TargetMode="External"/><Relationship Id="rId7" Type="http://schemas.openxmlformats.org/officeDocument/2006/relationships/hyperlink" Target="https://www.who.int/activities/preventing-cancer" TargetMode="External"/><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hyperlink" Target="https://www.who.int/news-room/fact-sheets/detail/cervical-cancer" TargetMode="External"/><Relationship Id="rId5" Type="http://schemas.openxmlformats.org/officeDocument/2006/relationships/hyperlink" Target="https://doi.org/10.1186/s12889-025-23691-3" TargetMode="External"/><Relationship Id="rId4" Type="http://schemas.openxmlformats.org/officeDocument/2006/relationships/hyperlink" Target="https://view-health-screening-recommendations.service.gov.uk/cervical-cancer/"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1026" name="Picture 2" descr="UWTSD Named UK University of the Year for Teaching Quality">
            <a:extLst>
              <a:ext uri="{FF2B5EF4-FFF2-40B4-BE49-F238E27FC236}">
                <a16:creationId xmlns:a16="http://schemas.microsoft.com/office/drawing/2014/main" id="{88D3F09B-9CA5-AE37-F9EF-C4B42865A9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691890" y="182879"/>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070D2A-9A8A-E5C0-40BD-246E4FE1F789}"/>
              </a:ext>
            </a:extLst>
          </p:cNvPr>
          <p:cNvSpPr txBox="1"/>
          <p:nvPr/>
        </p:nvSpPr>
        <p:spPr>
          <a:xfrm>
            <a:off x="2405576" y="1890911"/>
            <a:ext cx="8623494" cy="523220"/>
          </a:xfrm>
          <a:prstGeom prst="rect">
            <a:avLst/>
          </a:prstGeom>
          <a:noFill/>
        </p:spPr>
        <p:txBody>
          <a:bodyPr wrap="square" rtlCol="0">
            <a:spAutoFit/>
          </a:bodyPr>
          <a:lstStyle/>
          <a:p>
            <a:r>
              <a:rPr lang="en-US" sz="2800" dirty="0">
                <a:solidFill>
                  <a:schemeClr val="bg1"/>
                </a:solidFill>
                <a:latin typeface="Arial" panose="020B0604020202020204" pitchFamily="34" charset="0"/>
                <a:cs typeface="Arial" panose="020B0604020202020204" pitchFamily="34" charset="0"/>
              </a:rPr>
              <a:t>M.Sc. Public Health and Social Care in Practice</a:t>
            </a:r>
          </a:p>
        </p:txBody>
      </p:sp>
      <p:sp>
        <p:nvSpPr>
          <p:cNvPr id="5" name="TextBox 4">
            <a:extLst>
              <a:ext uri="{FF2B5EF4-FFF2-40B4-BE49-F238E27FC236}">
                <a16:creationId xmlns:a16="http://schemas.microsoft.com/office/drawing/2014/main" id="{147F1C5B-5322-3910-6DAC-5830BCA50083}"/>
              </a:ext>
            </a:extLst>
          </p:cNvPr>
          <p:cNvSpPr txBox="1"/>
          <p:nvPr/>
        </p:nvSpPr>
        <p:spPr>
          <a:xfrm>
            <a:off x="2087487" y="2572992"/>
            <a:ext cx="8623493" cy="1420325"/>
          </a:xfrm>
          <a:prstGeom prst="rect">
            <a:avLst/>
          </a:prstGeom>
          <a:noFill/>
        </p:spPr>
        <p:txBody>
          <a:bodyPr wrap="square" rtlCol="0">
            <a:spAutoFit/>
          </a:bodyPr>
          <a:lstStyle/>
          <a:p>
            <a:pPr algn="ctr">
              <a:lnSpc>
                <a:spcPct val="150000"/>
              </a:lnSpc>
            </a:pPr>
            <a:r>
              <a:rPr lang="en-US" sz="2000" b="1" dirty="0">
                <a:solidFill>
                  <a:schemeClr val="bg1"/>
                </a:solidFill>
                <a:latin typeface="Arial" panose="020B0604020202020204" pitchFamily="34" charset="0"/>
                <a:cs typeface="Arial" panose="020B0604020202020204" pitchFamily="34" charset="0"/>
              </a:rPr>
              <a:t>Module Code: LCHS7000</a:t>
            </a:r>
          </a:p>
          <a:p>
            <a:pPr algn="ctr">
              <a:lnSpc>
                <a:spcPct val="150000"/>
              </a:lnSpc>
            </a:pPr>
            <a:r>
              <a:rPr lang="en-US" sz="2000" b="1" dirty="0">
                <a:solidFill>
                  <a:schemeClr val="bg1"/>
                </a:solidFill>
                <a:latin typeface="Arial" panose="020B0604020202020204" pitchFamily="34" charset="0"/>
                <a:cs typeface="Arial" panose="020B0604020202020204" pitchFamily="34" charset="0"/>
              </a:rPr>
              <a:t>Module: Social Epidemiology and Public Health Development </a:t>
            </a:r>
          </a:p>
          <a:p>
            <a:pPr algn="ctr">
              <a:lnSpc>
                <a:spcPct val="150000"/>
              </a:lnSpc>
            </a:pPr>
            <a:r>
              <a:rPr lang="en-US" sz="2000" b="1" dirty="0">
                <a:solidFill>
                  <a:schemeClr val="bg1"/>
                </a:solidFill>
                <a:latin typeface="Arial" panose="020B0604020202020204" pitchFamily="34" charset="0"/>
                <a:cs typeface="Arial" panose="020B0604020202020204" pitchFamily="34" charset="0"/>
              </a:rPr>
              <a:t>Title</a:t>
            </a:r>
            <a:r>
              <a:rPr lang="en-US" sz="2000" b="1" i="1" dirty="0">
                <a:solidFill>
                  <a:schemeClr val="bg1"/>
                </a:solidFill>
                <a:latin typeface="Arial" panose="020B0604020202020204" pitchFamily="34" charset="0"/>
                <a:cs typeface="Arial" panose="020B0604020202020204" pitchFamily="34" charset="0"/>
              </a:rPr>
              <a:t>: Protect your Future: Cervical Screening Awareness Campaign</a:t>
            </a:r>
          </a:p>
        </p:txBody>
      </p:sp>
      <p:graphicFrame>
        <p:nvGraphicFramePr>
          <p:cNvPr id="8" name="Table 7">
            <a:extLst>
              <a:ext uri="{FF2B5EF4-FFF2-40B4-BE49-F238E27FC236}">
                <a16:creationId xmlns:a16="http://schemas.microsoft.com/office/drawing/2014/main" id="{D9C1DE3C-4B0E-A0F2-F4B6-D80C3DA056F7}"/>
              </a:ext>
            </a:extLst>
          </p:cNvPr>
          <p:cNvGraphicFramePr>
            <a:graphicFrameLocks noGrp="1"/>
          </p:cNvGraphicFramePr>
          <p:nvPr>
            <p:extLst>
              <p:ext uri="{D42A27DB-BD31-4B8C-83A1-F6EECF244321}">
                <p14:modId xmlns:p14="http://schemas.microsoft.com/office/powerpoint/2010/main" val="1290277739"/>
              </p:ext>
            </p:extLst>
          </p:nvPr>
        </p:nvGraphicFramePr>
        <p:xfrm>
          <a:off x="2236761" y="4711149"/>
          <a:ext cx="8127999" cy="18542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940143515"/>
                    </a:ext>
                  </a:extLst>
                </a:gridCol>
                <a:gridCol w="2709333">
                  <a:extLst>
                    <a:ext uri="{9D8B030D-6E8A-4147-A177-3AD203B41FA5}">
                      <a16:colId xmlns:a16="http://schemas.microsoft.com/office/drawing/2014/main" val="185088302"/>
                    </a:ext>
                  </a:extLst>
                </a:gridCol>
                <a:gridCol w="2709333">
                  <a:extLst>
                    <a:ext uri="{9D8B030D-6E8A-4147-A177-3AD203B41FA5}">
                      <a16:colId xmlns:a16="http://schemas.microsoft.com/office/drawing/2014/main" val="1314168454"/>
                    </a:ext>
                  </a:extLst>
                </a:gridCol>
              </a:tblGrid>
              <a:tr h="370840">
                <a:tc>
                  <a:txBody>
                    <a:bodyPr/>
                    <a:lstStyle/>
                    <a:p>
                      <a:pPr algn="ctr"/>
                      <a:r>
                        <a:rPr lang="en-US" dirty="0">
                          <a:latin typeface="Arial" panose="020B0604020202020204" pitchFamily="34" charset="0"/>
                          <a:cs typeface="Arial" panose="020B0604020202020204" pitchFamily="34" charset="0"/>
                        </a:rPr>
                        <a:t>Name</a:t>
                      </a:r>
                    </a:p>
                  </a:txBody>
                  <a:tcPr/>
                </a:tc>
                <a:tc>
                  <a:txBody>
                    <a:bodyPr/>
                    <a:lstStyle/>
                    <a:p>
                      <a:pPr algn="ctr"/>
                      <a:r>
                        <a:rPr lang="en-US" dirty="0">
                          <a:latin typeface="Arial" panose="020B0604020202020204" pitchFamily="34" charset="0"/>
                          <a:cs typeface="Arial" panose="020B0604020202020204" pitchFamily="34" charset="0"/>
                        </a:rPr>
                        <a:t>Student ID</a:t>
                      </a:r>
                    </a:p>
                  </a:txBody>
                  <a:tcPr/>
                </a:tc>
                <a:tc>
                  <a:txBody>
                    <a:bodyPr/>
                    <a:lstStyle/>
                    <a:p>
                      <a:pPr algn="ctr"/>
                      <a:r>
                        <a:rPr lang="en-US" dirty="0">
                          <a:latin typeface="Arial" panose="020B0604020202020204" pitchFamily="34" charset="0"/>
                          <a:cs typeface="Arial" panose="020B0604020202020204" pitchFamily="34" charset="0"/>
                        </a:rPr>
                        <a:t>Task Presented</a:t>
                      </a:r>
                    </a:p>
                  </a:txBody>
                  <a:tcPr/>
                </a:tc>
                <a:extLst>
                  <a:ext uri="{0D108BD9-81ED-4DB2-BD59-A6C34878D82A}">
                    <a16:rowId xmlns:a16="http://schemas.microsoft.com/office/drawing/2014/main" val="398423481"/>
                  </a:ext>
                </a:extLst>
              </a:tr>
              <a:tr h="370840">
                <a:tc>
                  <a:txBody>
                    <a:bodyPr/>
                    <a:lstStyle/>
                    <a:p>
                      <a:r>
                        <a:rPr lang="en-US" dirty="0"/>
                        <a:t>Amit Tiwari</a:t>
                      </a:r>
                    </a:p>
                  </a:txBody>
                  <a:tcPr/>
                </a:tc>
                <a:tc>
                  <a:txBody>
                    <a:bodyPr/>
                    <a:lstStyle/>
                    <a:p>
                      <a:r>
                        <a:rPr lang="en-US" dirty="0"/>
                        <a:t>2526931</a:t>
                      </a:r>
                    </a:p>
                  </a:txBody>
                  <a:tcPr/>
                </a:tc>
                <a:tc>
                  <a:txBody>
                    <a:bodyPr/>
                    <a:lstStyle/>
                    <a:p>
                      <a:r>
                        <a:rPr lang="en-US" dirty="0"/>
                        <a:t>Task 1 (2-11)</a:t>
                      </a:r>
                    </a:p>
                  </a:txBody>
                  <a:tcPr/>
                </a:tc>
                <a:extLst>
                  <a:ext uri="{0D108BD9-81ED-4DB2-BD59-A6C34878D82A}">
                    <a16:rowId xmlns:a16="http://schemas.microsoft.com/office/drawing/2014/main" val="2921580672"/>
                  </a:ext>
                </a:extLst>
              </a:tr>
              <a:tr h="370840">
                <a:tc>
                  <a:txBody>
                    <a:bodyPr/>
                    <a:lstStyle/>
                    <a:p>
                      <a:r>
                        <a:rPr lang="en-US" dirty="0"/>
                        <a:t>Vidhi Patel</a:t>
                      </a:r>
                    </a:p>
                  </a:txBody>
                  <a:tcPr/>
                </a:tc>
                <a:tc>
                  <a:txBody>
                    <a:bodyPr/>
                    <a:lstStyle/>
                    <a:p>
                      <a:r>
                        <a:rPr lang="en-US" dirty="0"/>
                        <a:t>2523554</a:t>
                      </a:r>
                    </a:p>
                  </a:txBody>
                  <a:tcPr/>
                </a:tc>
                <a:tc>
                  <a:txBody>
                    <a:bodyPr/>
                    <a:lstStyle/>
                    <a:p>
                      <a:r>
                        <a:rPr lang="en-US" dirty="0"/>
                        <a:t>Task 2 (12-18)</a:t>
                      </a:r>
                    </a:p>
                  </a:txBody>
                  <a:tcPr/>
                </a:tc>
                <a:extLst>
                  <a:ext uri="{0D108BD9-81ED-4DB2-BD59-A6C34878D82A}">
                    <a16:rowId xmlns:a16="http://schemas.microsoft.com/office/drawing/2014/main" val="2874765008"/>
                  </a:ext>
                </a:extLst>
              </a:tr>
              <a:tr h="370840">
                <a:tc>
                  <a:txBody>
                    <a:bodyPr/>
                    <a:lstStyle/>
                    <a:p>
                      <a:r>
                        <a:rPr lang="en-US" dirty="0"/>
                        <a:t>Hetvi  Chauhan</a:t>
                      </a:r>
                    </a:p>
                  </a:txBody>
                  <a:tcPr/>
                </a:tc>
                <a:tc>
                  <a:txBody>
                    <a:bodyPr/>
                    <a:lstStyle/>
                    <a:p>
                      <a:r>
                        <a:rPr lang="en-US" dirty="0"/>
                        <a:t>2522438</a:t>
                      </a:r>
                    </a:p>
                  </a:txBody>
                  <a:tcPr/>
                </a:tc>
                <a:tc>
                  <a:txBody>
                    <a:bodyPr/>
                    <a:lstStyle/>
                    <a:p>
                      <a:r>
                        <a:rPr lang="en-US" dirty="0"/>
                        <a:t>Task 2 (19-27)</a:t>
                      </a:r>
                    </a:p>
                  </a:txBody>
                  <a:tcPr/>
                </a:tc>
                <a:extLst>
                  <a:ext uri="{0D108BD9-81ED-4DB2-BD59-A6C34878D82A}">
                    <a16:rowId xmlns:a16="http://schemas.microsoft.com/office/drawing/2014/main" val="3178897684"/>
                  </a:ext>
                </a:extLst>
              </a:tr>
              <a:tr h="370840">
                <a:tc>
                  <a:txBody>
                    <a:bodyPr/>
                    <a:lstStyle/>
                    <a:p>
                      <a:r>
                        <a:rPr lang="en-US" dirty="0"/>
                        <a:t>Md Shamim Osman</a:t>
                      </a:r>
                    </a:p>
                  </a:txBody>
                  <a:tcPr/>
                </a:tc>
                <a:tc>
                  <a:txBody>
                    <a:bodyPr/>
                    <a:lstStyle/>
                    <a:p>
                      <a:r>
                        <a:rPr lang="en-US" dirty="0"/>
                        <a:t>2503961</a:t>
                      </a:r>
                    </a:p>
                  </a:txBody>
                  <a:tcPr/>
                </a:tc>
                <a:tc>
                  <a:txBody>
                    <a:bodyPr/>
                    <a:lstStyle/>
                    <a:p>
                      <a:r>
                        <a:rPr lang="en-US" dirty="0"/>
                        <a:t>Task 3 (28-38)</a:t>
                      </a:r>
                    </a:p>
                  </a:txBody>
                  <a:tcPr/>
                </a:tc>
                <a:extLst>
                  <a:ext uri="{0D108BD9-81ED-4DB2-BD59-A6C34878D82A}">
                    <a16:rowId xmlns:a16="http://schemas.microsoft.com/office/drawing/2014/main" val="668129976"/>
                  </a:ext>
                </a:extLst>
              </a:tr>
            </a:tbl>
          </a:graphicData>
        </a:graphic>
      </p:graphicFrame>
      <p:sp>
        <p:nvSpPr>
          <p:cNvPr id="9" name="TextBox 8">
            <a:extLst>
              <a:ext uri="{FF2B5EF4-FFF2-40B4-BE49-F238E27FC236}">
                <a16:creationId xmlns:a16="http://schemas.microsoft.com/office/drawing/2014/main" id="{9B678064-0E50-09DD-89A8-3F0A52362265}"/>
              </a:ext>
            </a:extLst>
          </p:cNvPr>
          <p:cNvSpPr txBox="1"/>
          <p:nvPr/>
        </p:nvSpPr>
        <p:spPr>
          <a:xfrm>
            <a:off x="5148775" y="4152178"/>
            <a:ext cx="4572000" cy="400110"/>
          </a:xfrm>
          <a:prstGeom prst="rect">
            <a:avLst/>
          </a:prstGeom>
          <a:noFill/>
        </p:spPr>
        <p:txBody>
          <a:bodyPr wrap="square" rtlCol="0">
            <a:spAutoFit/>
          </a:bodyPr>
          <a:lstStyle/>
          <a:p>
            <a:r>
              <a:rPr lang="en-US" sz="2000" b="1" dirty="0">
                <a:solidFill>
                  <a:schemeClr val="bg1"/>
                </a:solidFill>
              </a:rPr>
              <a:t>Lecturer: </a:t>
            </a:r>
            <a:r>
              <a:rPr lang="en-US" sz="2000" b="1" dirty="0" err="1">
                <a:solidFill>
                  <a:schemeClr val="bg1"/>
                </a:solidFill>
              </a:rPr>
              <a:t>Itse</a:t>
            </a:r>
            <a:r>
              <a:rPr lang="en-US" sz="2000" b="1" dirty="0">
                <a:solidFill>
                  <a:schemeClr val="bg1"/>
                </a:solidFill>
              </a:rPr>
              <a:t> Olaoye</a:t>
            </a:r>
          </a:p>
        </p:txBody>
      </p:sp>
    </p:spTree>
    <p:extLst>
      <p:ext uri="{BB962C8B-B14F-4D97-AF65-F5344CB8AC3E}">
        <p14:creationId xmlns:p14="http://schemas.microsoft.com/office/powerpoint/2010/main" val="2993473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F16E4-7806-21B9-26B1-8E62870FAC38}"/>
            </a:ext>
          </a:extLst>
        </p:cNvPr>
        <p:cNvGrpSpPr/>
        <p:nvPr/>
      </p:nvGrpSpPr>
      <p:grpSpPr>
        <a:xfrm>
          <a:off x="0" y="0"/>
          <a:ext cx="0" cy="0"/>
          <a:chOff x="0" y="0"/>
          <a:chExt cx="0" cy="0"/>
        </a:xfrm>
      </p:grpSpPr>
      <p:sp>
        <p:nvSpPr>
          <p:cNvPr id="8" name="object 4">
            <a:extLst>
              <a:ext uri="{FF2B5EF4-FFF2-40B4-BE49-F238E27FC236}">
                <a16:creationId xmlns:a16="http://schemas.microsoft.com/office/drawing/2014/main" id="{6800B926-2700-3EC7-11EB-93C0D42129D7}"/>
              </a:ext>
            </a:extLst>
          </p:cNvPr>
          <p:cNvSpPr txBox="1"/>
          <p:nvPr/>
        </p:nvSpPr>
        <p:spPr>
          <a:xfrm>
            <a:off x="570902" y="1908280"/>
            <a:ext cx="11050196" cy="665760"/>
          </a:xfrm>
          <a:prstGeom prst="rect">
            <a:avLst/>
          </a:prstGeom>
        </p:spPr>
        <p:txBody>
          <a:bodyPr vert="horz" wrap="square" lIns="0" tIns="11430" rIns="0" bIns="0" rtlCol="0">
            <a:spAutoFit/>
          </a:bodyPr>
          <a:lstStyle/>
          <a:p>
            <a:pPr marL="12700" marR="5080">
              <a:lnSpc>
                <a:spcPct val="141300"/>
              </a:lnSpc>
              <a:spcBef>
                <a:spcPts val="90"/>
              </a:spcBef>
            </a:pPr>
            <a:r>
              <a:rPr sz="1600" b="1" spc="-90" dirty="0">
                <a:solidFill>
                  <a:srgbClr val="54565A"/>
                </a:solidFill>
                <a:latin typeface="Arial" panose="020B0604020202020204" pitchFamily="34" charset="0"/>
                <a:cs typeface="Arial" panose="020B0604020202020204" pitchFamily="34" charset="0"/>
              </a:rPr>
              <a:t>Chosen</a:t>
            </a:r>
            <a:r>
              <a:rPr sz="1600" b="1" spc="4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population:</a:t>
            </a:r>
            <a:r>
              <a:rPr sz="1600" b="1" spc="45" dirty="0">
                <a:solidFill>
                  <a:srgbClr val="54565A"/>
                </a:solidFill>
                <a:latin typeface="Arial" panose="020B0604020202020204" pitchFamily="34" charset="0"/>
                <a:cs typeface="Arial" panose="020B0604020202020204" pitchFamily="34" charset="0"/>
              </a:rPr>
              <a:t> </a:t>
            </a:r>
            <a:r>
              <a:rPr sz="1600" b="1" spc="-130" dirty="0">
                <a:solidFill>
                  <a:srgbClr val="54565A"/>
                </a:solidFill>
                <a:latin typeface="Arial" panose="020B0604020202020204" pitchFamily="34" charset="0"/>
                <a:cs typeface="Arial" panose="020B0604020202020204" pitchFamily="34" charset="0"/>
              </a:rPr>
              <a:t>Women</a:t>
            </a:r>
            <a:r>
              <a:rPr sz="1600" b="1" spc="-25"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aged</a:t>
            </a:r>
            <a:r>
              <a:rPr sz="1600" b="1" spc="25" dirty="0">
                <a:solidFill>
                  <a:srgbClr val="54565A"/>
                </a:solidFill>
                <a:latin typeface="Arial" panose="020B0604020202020204" pitchFamily="34" charset="0"/>
                <a:cs typeface="Arial" panose="020B0604020202020204" pitchFamily="34" charset="0"/>
              </a:rPr>
              <a:t> </a:t>
            </a:r>
            <a:r>
              <a:rPr sz="1600" b="1" spc="-135" dirty="0">
                <a:solidFill>
                  <a:srgbClr val="54565A"/>
                </a:solidFill>
                <a:latin typeface="Arial" panose="020B0604020202020204" pitchFamily="34" charset="0"/>
                <a:cs typeface="Arial" panose="020B0604020202020204" pitchFamily="34" charset="0"/>
              </a:rPr>
              <a:t>25–49</a:t>
            </a:r>
            <a:r>
              <a:rPr sz="1600" b="1" spc="35" dirty="0">
                <a:solidFill>
                  <a:srgbClr val="54565A"/>
                </a:solidFill>
                <a:latin typeface="Arial" panose="020B0604020202020204" pitchFamily="34" charset="0"/>
                <a:cs typeface="Arial" panose="020B0604020202020204" pitchFamily="34" charset="0"/>
              </a:rPr>
              <a:t> </a:t>
            </a:r>
            <a:r>
              <a:rPr sz="1600" b="1" spc="-120" dirty="0">
                <a:solidFill>
                  <a:srgbClr val="54565A"/>
                </a:solidFill>
                <a:latin typeface="Arial" panose="020B0604020202020204" pitchFamily="34" charset="0"/>
                <a:cs typeface="Arial" panose="020B0604020202020204" pitchFamily="34" charset="0"/>
              </a:rPr>
              <a:t>in</a:t>
            </a:r>
            <a:r>
              <a:rPr sz="1600" b="1" spc="-20"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the</a:t>
            </a:r>
            <a:r>
              <a:rPr sz="1600" b="1" spc="5" dirty="0">
                <a:solidFill>
                  <a:srgbClr val="54565A"/>
                </a:solidFill>
                <a:latin typeface="Arial" panose="020B0604020202020204" pitchFamily="34" charset="0"/>
                <a:cs typeface="Arial" panose="020B0604020202020204" pitchFamily="34" charset="0"/>
              </a:rPr>
              <a:t> </a:t>
            </a:r>
            <a:r>
              <a:rPr sz="1600" b="1" spc="-135" dirty="0">
                <a:solidFill>
                  <a:srgbClr val="54565A"/>
                </a:solidFill>
                <a:latin typeface="Arial" panose="020B0604020202020204" pitchFamily="34" charset="0"/>
                <a:cs typeface="Arial" panose="020B0604020202020204" pitchFamily="34" charset="0"/>
              </a:rPr>
              <a:t>UK.</a:t>
            </a:r>
            <a:r>
              <a:rPr sz="1600" b="1" spc="-5"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Target</a:t>
            </a:r>
            <a:r>
              <a:rPr sz="1600" b="1" spc="1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activity:</a:t>
            </a:r>
            <a:r>
              <a:rPr sz="1600" b="1" spc="-25" dirty="0">
                <a:solidFill>
                  <a:srgbClr val="54565A"/>
                </a:solidFill>
                <a:latin typeface="Arial" panose="020B0604020202020204" pitchFamily="34" charset="0"/>
                <a:cs typeface="Arial" panose="020B0604020202020204" pitchFamily="34" charset="0"/>
              </a:rPr>
              <a:t> </a:t>
            </a:r>
            <a:r>
              <a:rPr sz="1600" b="1" dirty="0">
                <a:solidFill>
                  <a:srgbClr val="54565A"/>
                </a:solidFill>
                <a:latin typeface="Arial" panose="020B0604020202020204" pitchFamily="34" charset="0"/>
                <a:cs typeface="Arial" panose="020B0604020202020204" pitchFamily="34" charset="0"/>
              </a:rPr>
              <a:t>a</a:t>
            </a:r>
            <a:r>
              <a:rPr sz="1600" b="1" spc="-15" dirty="0">
                <a:solidFill>
                  <a:srgbClr val="54565A"/>
                </a:solidFill>
                <a:latin typeface="Arial" panose="020B0604020202020204" pitchFamily="34" charset="0"/>
                <a:cs typeface="Arial" panose="020B0604020202020204" pitchFamily="34" charset="0"/>
              </a:rPr>
              <a:t> </a:t>
            </a:r>
            <a:r>
              <a:rPr sz="1600" b="1" spc="-160" dirty="0">
                <a:solidFill>
                  <a:srgbClr val="54565A"/>
                </a:solidFill>
                <a:latin typeface="Arial" panose="020B0604020202020204" pitchFamily="34" charset="0"/>
                <a:cs typeface="Arial" panose="020B0604020202020204" pitchFamily="34" charset="0"/>
              </a:rPr>
              <a:t>6–8</a:t>
            </a:r>
            <a:r>
              <a:rPr lang="en-GB" sz="1600" b="1" spc="30" dirty="0">
                <a:solidFill>
                  <a:srgbClr val="54565A"/>
                </a:solidFill>
                <a:latin typeface="Arial" panose="020B0604020202020204" pitchFamily="34" charset="0"/>
                <a:cs typeface="Arial" panose="020B0604020202020204" pitchFamily="34" charset="0"/>
              </a:rPr>
              <a:t> </a:t>
            </a:r>
            <a:r>
              <a:rPr sz="1600" b="1" spc="-110" dirty="0">
                <a:solidFill>
                  <a:srgbClr val="54565A"/>
                </a:solidFill>
                <a:latin typeface="Arial" panose="020B0604020202020204" pitchFamily="34" charset="0"/>
                <a:cs typeface="Arial" panose="020B0604020202020204" pitchFamily="34" charset="0"/>
              </a:rPr>
              <a:t>week</a:t>
            </a:r>
            <a:r>
              <a:rPr lang="en-GB" sz="1600" b="1" spc="-110" dirty="0">
                <a:solidFill>
                  <a:srgbClr val="54565A"/>
                </a:solidFill>
                <a:latin typeface="Arial" panose="020B0604020202020204" pitchFamily="34" charset="0"/>
                <a:cs typeface="Arial" panose="020B0604020202020204" pitchFamily="34" charset="0"/>
              </a:rPr>
              <a:t> of</a:t>
            </a:r>
            <a:r>
              <a:rPr sz="1600" b="1" spc="30"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Cervical</a:t>
            </a:r>
            <a:r>
              <a:rPr sz="1600" b="1" spc="-1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Health</a:t>
            </a:r>
            <a:r>
              <a:rPr sz="1600" b="1" spc="50"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Education</a:t>
            </a:r>
            <a:r>
              <a:rPr sz="1600" b="1" spc="40" dirty="0">
                <a:solidFill>
                  <a:srgbClr val="54565A"/>
                </a:solidFill>
                <a:latin typeface="Arial" panose="020B0604020202020204" pitchFamily="34" charset="0"/>
                <a:cs typeface="Arial" panose="020B0604020202020204" pitchFamily="34" charset="0"/>
              </a:rPr>
              <a:t> </a:t>
            </a:r>
            <a:r>
              <a:rPr sz="1600" b="1" spc="-225" dirty="0">
                <a:solidFill>
                  <a:srgbClr val="54565A"/>
                </a:solidFill>
                <a:latin typeface="Arial" panose="020B0604020202020204" pitchFamily="34" charset="0"/>
                <a:cs typeface="Arial" panose="020B0604020202020204" pitchFamily="34" charset="0"/>
              </a:rPr>
              <a:t>&amp;</a:t>
            </a:r>
            <a:r>
              <a:rPr sz="1600" b="1" spc="-60"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Screening</a:t>
            </a:r>
            <a:r>
              <a:rPr sz="1600" b="1" spc="-40"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Promotion</a:t>
            </a:r>
            <a:r>
              <a:rPr sz="1600" b="1" spc="-30"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programme.</a:t>
            </a:r>
            <a:r>
              <a:rPr sz="1600" b="1" spc="-10" dirty="0">
                <a:solidFill>
                  <a:srgbClr val="54565A"/>
                </a:solidFill>
                <a:latin typeface="Arial" panose="020B0604020202020204" pitchFamily="34" charset="0"/>
                <a:cs typeface="Arial" panose="020B0604020202020204" pitchFamily="34" charset="0"/>
              </a:rPr>
              <a:t> </a:t>
            </a:r>
            <a:r>
              <a:rPr sz="1600" b="1" spc="-25" dirty="0">
                <a:solidFill>
                  <a:srgbClr val="54565A"/>
                </a:solidFill>
                <a:latin typeface="Arial" panose="020B0604020202020204" pitchFamily="34" charset="0"/>
                <a:cs typeface="Arial" panose="020B0604020202020204" pitchFamily="34" charset="0"/>
              </a:rPr>
              <a:t>Why </a:t>
            </a:r>
            <a:r>
              <a:rPr sz="1600" b="1" spc="-95" dirty="0">
                <a:solidFill>
                  <a:srgbClr val="54565A"/>
                </a:solidFill>
                <a:latin typeface="Arial" panose="020B0604020202020204" pitchFamily="34" charset="0"/>
                <a:cs typeface="Arial" panose="020B0604020202020204" pitchFamily="34" charset="0"/>
              </a:rPr>
              <a:t>this</a:t>
            </a:r>
            <a:r>
              <a:rPr sz="1600" b="1" spc="15"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matters:</a:t>
            </a:r>
            <a:r>
              <a:rPr sz="1600" b="1" spc="45" dirty="0">
                <a:solidFill>
                  <a:srgbClr val="54565A"/>
                </a:solidFill>
                <a:latin typeface="Arial" panose="020B0604020202020204" pitchFamily="34" charset="0"/>
                <a:cs typeface="Arial" panose="020B0604020202020204" pitchFamily="34" charset="0"/>
              </a:rPr>
              <a:t> </a:t>
            </a:r>
            <a:r>
              <a:rPr sz="1600" b="1" spc="-145" dirty="0">
                <a:solidFill>
                  <a:srgbClr val="54565A"/>
                </a:solidFill>
                <a:latin typeface="Arial" panose="020B0604020202020204" pitchFamily="34" charset="0"/>
                <a:cs typeface="Arial" panose="020B0604020202020204" pitchFamily="34" charset="0"/>
              </a:rPr>
              <a:t>1</a:t>
            </a:r>
            <a:r>
              <a:rPr sz="1600" b="1" spc="-50"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in</a:t>
            </a:r>
            <a:r>
              <a:rPr sz="1600" b="1" spc="-30" dirty="0">
                <a:solidFill>
                  <a:srgbClr val="54565A"/>
                </a:solidFill>
                <a:latin typeface="Arial" panose="020B0604020202020204" pitchFamily="34" charset="0"/>
                <a:cs typeface="Arial" panose="020B0604020202020204" pitchFamily="34" charset="0"/>
              </a:rPr>
              <a:t> </a:t>
            </a:r>
            <a:r>
              <a:rPr sz="1600" b="1" spc="-145" dirty="0">
                <a:solidFill>
                  <a:srgbClr val="54565A"/>
                </a:solidFill>
                <a:latin typeface="Arial" panose="020B0604020202020204" pitchFamily="34" charset="0"/>
                <a:cs typeface="Arial" panose="020B0604020202020204" pitchFamily="34" charset="0"/>
              </a:rPr>
              <a:t>3</a:t>
            </a:r>
            <a:r>
              <a:rPr sz="1600" b="1" spc="30" dirty="0">
                <a:solidFill>
                  <a:srgbClr val="54565A"/>
                </a:solidFill>
                <a:latin typeface="Arial" panose="020B0604020202020204" pitchFamily="34" charset="0"/>
                <a:cs typeface="Arial" panose="020B0604020202020204" pitchFamily="34" charset="0"/>
              </a:rPr>
              <a:t> </a:t>
            </a:r>
            <a:r>
              <a:rPr sz="1600" b="1" spc="-110" dirty="0">
                <a:solidFill>
                  <a:srgbClr val="54565A"/>
                </a:solidFill>
                <a:latin typeface="Arial" panose="020B0604020202020204" pitchFamily="34" charset="0"/>
                <a:cs typeface="Arial" panose="020B0604020202020204" pitchFamily="34" charset="0"/>
              </a:rPr>
              <a:t>women</a:t>
            </a:r>
            <a:r>
              <a:rPr sz="1600" b="1" spc="40"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aged</a:t>
            </a:r>
            <a:r>
              <a:rPr sz="1600" b="1" spc="-55" dirty="0">
                <a:solidFill>
                  <a:srgbClr val="54565A"/>
                </a:solidFill>
                <a:latin typeface="Arial" panose="020B0604020202020204" pitchFamily="34" charset="0"/>
                <a:cs typeface="Arial" panose="020B0604020202020204" pitchFamily="34" charset="0"/>
              </a:rPr>
              <a:t> </a:t>
            </a:r>
            <a:r>
              <a:rPr sz="1600" b="1" spc="-135" dirty="0">
                <a:solidFill>
                  <a:srgbClr val="54565A"/>
                </a:solidFill>
                <a:latin typeface="Arial" panose="020B0604020202020204" pitchFamily="34" charset="0"/>
                <a:cs typeface="Arial" panose="020B0604020202020204" pitchFamily="34" charset="0"/>
              </a:rPr>
              <a:t>25–49</a:t>
            </a:r>
            <a:r>
              <a:rPr sz="1600" b="1" spc="30"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are</a:t>
            </a:r>
            <a:r>
              <a:rPr sz="1600" b="1" spc="-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not</a:t>
            </a:r>
            <a:r>
              <a:rPr sz="1600" b="1" spc="-65"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up</a:t>
            </a:r>
            <a:r>
              <a:rPr sz="1600" b="1" spc="2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to</a:t>
            </a:r>
            <a:r>
              <a:rPr sz="1600" b="1" spc="-60"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date</a:t>
            </a:r>
            <a:r>
              <a:rPr sz="1600" b="1" spc="-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with</a:t>
            </a:r>
            <a:r>
              <a:rPr sz="1600" b="1" spc="-3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cervical</a:t>
            </a:r>
            <a:r>
              <a:rPr sz="1600" b="1" spc="-1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screening</a:t>
            </a:r>
            <a:r>
              <a:rPr lang="en-GB" sz="1600" b="1" spc="25" dirty="0">
                <a:solidFill>
                  <a:srgbClr val="54565A"/>
                </a:solidFill>
                <a:latin typeface="Arial" panose="020B0604020202020204" pitchFamily="34" charset="0"/>
                <a:cs typeface="Arial" panose="020B0604020202020204" pitchFamily="34" charset="0"/>
              </a:rPr>
              <a:t>.</a:t>
            </a:r>
            <a:endParaRPr sz="1600" dirty="0">
              <a:latin typeface="Arial" panose="020B0604020202020204" pitchFamily="34" charset="0"/>
              <a:cs typeface="Arial" panose="020B0604020202020204" pitchFamily="34" charset="0"/>
            </a:endParaRPr>
          </a:p>
        </p:txBody>
      </p:sp>
      <p:sp>
        <p:nvSpPr>
          <p:cNvPr id="9" name="object 3">
            <a:extLst>
              <a:ext uri="{FF2B5EF4-FFF2-40B4-BE49-F238E27FC236}">
                <a16:creationId xmlns:a16="http://schemas.microsoft.com/office/drawing/2014/main" id="{1CAFF32F-8579-4222-AAE9-648441D904D2}"/>
              </a:ext>
            </a:extLst>
          </p:cNvPr>
          <p:cNvSpPr txBox="1">
            <a:spLocks/>
          </p:cNvSpPr>
          <p:nvPr/>
        </p:nvSpPr>
        <p:spPr>
          <a:xfrm>
            <a:off x="1044239" y="-31933"/>
            <a:ext cx="9240072" cy="1350178"/>
          </a:xfrm>
          <a:prstGeom prst="rect">
            <a:avLst/>
          </a:prstGeom>
        </p:spPr>
        <p:txBody>
          <a:bodyPr vert="horz" wrap="square" lIns="0" tIns="0" rIns="0" bIns="0" rtlCol="0" anchor="b">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12700" marR="5080">
              <a:lnSpc>
                <a:spcPts val="5620"/>
              </a:lnSpc>
            </a:pPr>
            <a:r>
              <a:rPr lang="en-GB" sz="2800" b="1" i="1" dirty="0">
                <a:latin typeface="Arial" panose="020B0604020202020204" pitchFamily="34" charset="0"/>
                <a:cs typeface="Arial" panose="020B0604020202020204" pitchFamily="34" charset="0"/>
              </a:rPr>
              <a:t>PROTECT</a:t>
            </a:r>
            <a:r>
              <a:rPr lang="en-GB" sz="2800" b="1" i="1" spc="-365" dirty="0">
                <a:latin typeface="Arial" panose="020B0604020202020204" pitchFamily="34" charset="0"/>
                <a:cs typeface="Arial" panose="020B0604020202020204" pitchFamily="34" charset="0"/>
              </a:rPr>
              <a:t> </a:t>
            </a:r>
            <a:r>
              <a:rPr lang="en-GB" sz="2800" b="1" i="1" dirty="0">
                <a:latin typeface="Arial" panose="020B0604020202020204" pitchFamily="34" charset="0"/>
                <a:cs typeface="Arial" panose="020B0604020202020204" pitchFamily="34" charset="0"/>
              </a:rPr>
              <a:t>YOUR</a:t>
            </a:r>
            <a:r>
              <a:rPr lang="en-GB" sz="2800" b="1" i="1" spc="-420" dirty="0">
                <a:latin typeface="Arial" panose="020B0604020202020204" pitchFamily="34" charset="0"/>
                <a:cs typeface="Arial" panose="020B0604020202020204" pitchFamily="34" charset="0"/>
              </a:rPr>
              <a:t> </a:t>
            </a:r>
            <a:r>
              <a:rPr lang="en-GB" sz="2800" b="1" i="1" spc="-90" dirty="0">
                <a:latin typeface="Arial" panose="020B0604020202020204" pitchFamily="34" charset="0"/>
                <a:cs typeface="Arial" panose="020B0604020202020204" pitchFamily="34" charset="0"/>
              </a:rPr>
              <a:t>FUTURE:</a:t>
            </a:r>
            <a:r>
              <a:rPr lang="en-GB" sz="2800" b="1" i="1" spc="-360" dirty="0">
                <a:latin typeface="Arial" panose="020B0604020202020204" pitchFamily="34" charset="0"/>
                <a:cs typeface="Arial" panose="020B0604020202020204" pitchFamily="34" charset="0"/>
              </a:rPr>
              <a:t> </a:t>
            </a:r>
            <a:r>
              <a:rPr lang="en-GB" sz="2800" b="1" i="1" spc="200" dirty="0">
                <a:latin typeface="Arial" panose="020B0604020202020204" pitchFamily="34" charset="0"/>
                <a:cs typeface="Arial" panose="020B0604020202020204" pitchFamily="34" charset="0"/>
              </a:rPr>
              <a:t>CERVICAL </a:t>
            </a:r>
            <a:r>
              <a:rPr lang="en-GB" sz="2800" b="1" i="1" spc="120" dirty="0">
                <a:latin typeface="Arial" panose="020B0604020202020204" pitchFamily="34" charset="0"/>
                <a:cs typeface="Arial" panose="020B0604020202020204" pitchFamily="34" charset="0"/>
              </a:rPr>
              <a:t>SCREENING</a:t>
            </a:r>
            <a:r>
              <a:rPr lang="en-GB" sz="2800" b="1" i="1" spc="-260" dirty="0">
                <a:latin typeface="Arial" panose="020B0604020202020204" pitchFamily="34" charset="0"/>
                <a:cs typeface="Arial" panose="020B0604020202020204" pitchFamily="34" charset="0"/>
              </a:rPr>
              <a:t> </a:t>
            </a:r>
            <a:r>
              <a:rPr lang="en-GB" sz="2800" b="1" i="1" dirty="0">
                <a:latin typeface="Arial" panose="020B0604020202020204" pitchFamily="34" charset="0"/>
                <a:cs typeface="Arial" panose="020B0604020202020204" pitchFamily="34" charset="0"/>
              </a:rPr>
              <a:t>AWARENESS</a:t>
            </a:r>
            <a:r>
              <a:rPr lang="en-GB" sz="2800" b="1" i="1" spc="-305" dirty="0">
                <a:latin typeface="Arial" panose="020B0604020202020204" pitchFamily="34" charset="0"/>
                <a:cs typeface="Arial" panose="020B0604020202020204" pitchFamily="34" charset="0"/>
              </a:rPr>
              <a:t> </a:t>
            </a:r>
            <a:r>
              <a:rPr lang="en-GB" sz="2800" b="1" i="1" spc="225" dirty="0">
                <a:latin typeface="Arial" panose="020B0604020202020204" pitchFamily="34" charset="0"/>
                <a:cs typeface="Arial" panose="020B0604020202020204" pitchFamily="34" charset="0"/>
              </a:rPr>
              <a:t>CAMPAIGN</a:t>
            </a:r>
          </a:p>
        </p:txBody>
      </p:sp>
      <p:pic>
        <p:nvPicPr>
          <p:cNvPr id="10" name="object 8">
            <a:extLst>
              <a:ext uri="{FF2B5EF4-FFF2-40B4-BE49-F238E27FC236}">
                <a16:creationId xmlns:a16="http://schemas.microsoft.com/office/drawing/2014/main" id="{40DCCAAA-3A50-5E57-A505-8055B794004C}"/>
              </a:ext>
            </a:extLst>
          </p:cNvPr>
          <p:cNvPicPr/>
          <p:nvPr/>
        </p:nvPicPr>
        <p:blipFill>
          <a:blip r:embed="rId3" cstate="print"/>
          <a:stretch>
            <a:fillRect/>
          </a:stretch>
        </p:blipFill>
        <p:spPr>
          <a:xfrm>
            <a:off x="0" y="3642001"/>
            <a:ext cx="1846630" cy="2016602"/>
          </a:xfrm>
          <a:prstGeom prst="rect">
            <a:avLst/>
          </a:prstGeom>
        </p:spPr>
      </p:pic>
      <p:sp>
        <p:nvSpPr>
          <p:cNvPr id="11" name="object 5">
            <a:extLst>
              <a:ext uri="{FF2B5EF4-FFF2-40B4-BE49-F238E27FC236}">
                <a16:creationId xmlns:a16="http://schemas.microsoft.com/office/drawing/2014/main" id="{8AF4F326-0DEA-E03C-3759-9014BD160C3D}"/>
              </a:ext>
            </a:extLst>
          </p:cNvPr>
          <p:cNvSpPr txBox="1"/>
          <p:nvPr/>
        </p:nvSpPr>
        <p:spPr>
          <a:xfrm>
            <a:off x="2000130" y="3587137"/>
            <a:ext cx="2075687" cy="2122248"/>
          </a:xfrm>
          <a:prstGeom prst="rect">
            <a:avLst/>
          </a:prstGeom>
        </p:spPr>
        <p:txBody>
          <a:bodyPr vert="horz" wrap="square" lIns="0" tIns="10795" rIns="0" bIns="0" rtlCol="0">
            <a:spAutoFit/>
          </a:bodyPr>
          <a:lstStyle/>
          <a:p>
            <a:pPr marL="25400" marR="5080">
              <a:lnSpc>
                <a:spcPts val="2810"/>
              </a:lnSpc>
              <a:spcBef>
                <a:spcPts val="85"/>
              </a:spcBef>
            </a:pPr>
            <a:r>
              <a:rPr sz="1600" b="1" i="1" spc="-10" dirty="0">
                <a:solidFill>
                  <a:srgbClr val="54565A"/>
                </a:solidFill>
                <a:latin typeface="Arial" panose="020B0604020202020204" pitchFamily="34" charset="0"/>
                <a:cs typeface="Arial" panose="020B0604020202020204" pitchFamily="34" charset="0"/>
              </a:rPr>
              <a:t>NURSE </a:t>
            </a:r>
            <a:r>
              <a:rPr sz="1600" b="1" i="1" spc="70" dirty="0">
                <a:solidFill>
                  <a:srgbClr val="54565A"/>
                </a:solidFill>
                <a:latin typeface="Arial" panose="020B0604020202020204" pitchFamily="34" charset="0"/>
                <a:cs typeface="Arial" panose="020B0604020202020204" pitchFamily="34" charset="0"/>
              </a:rPr>
              <a:t>CONSULTATIONS</a:t>
            </a:r>
            <a:r>
              <a:rPr lang="en-GB" sz="1600" i="1" dirty="0">
                <a:latin typeface="Arial" panose="020B0604020202020204" pitchFamily="34" charset="0"/>
                <a:cs typeface="Arial" panose="020B0604020202020204" pitchFamily="34" charset="0"/>
              </a:rPr>
              <a:t> </a:t>
            </a:r>
            <a:r>
              <a:rPr sz="1600" b="1" spc="-105" dirty="0">
                <a:solidFill>
                  <a:srgbClr val="54565A"/>
                </a:solidFill>
                <a:latin typeface="Arial" panose="020B0604020202020204" pitchFamily="34" charset="0"/>
                <a:cs typeface="Arial" panose="020B0604020202020204" pitchFamily="34" charset="0"/>
              </a:rPr>
              <a:t>Supportive</a:t>
            </a:r>
            <a:r>
              <a:rPr sz="1600" b="1" spc="45" dirty="0">
                <a:solidFill>
                  <a:srgbClr val="54565A"/>
                </a:solidFill>
                <a:latin typeface="Arial" panose="020B0604020202020204" pitchFamily="34" charset="0"/>
                <a:cs typeface="Arial" panose="020B0604020202020204" pitchFamily="34" charset="0"/>
              </a:rPr>
              <a:t> </a:t>
            </a:r>
            <a:r>
              <a:rPr sz="1600" b="1" spc="-120" dirty="0">
                <a:solidFill>
                  <a:srgbClr val="54565A"/>
                </a:solidFill>
                <a:latin typeface="Arial" panose="020B0604020202020204" pitchFamily="34" charset="0"/>
                <a:cs typeface="Arial" panose="020B0604020202020204" pitchFamily="34" charset="0"/>
              </a:rPr>
              <a:t>face-</a:t>
            </a:r>
            <a:r>
              <a:rPr sz="1600" b="1" spc="-165" dirty="0">
                <a:solidFill>
                  <a:srgbClr val="54565A"/>
                </a:solidFill>
                <a:latin typeface="Arial" panose="020B0604020202020204" pitchFamily="34" charset="0"/>
                <a:cs typeface="Arial" panose="020B0604020202020204" pitchFamily="34" charset="0"/>
              </a:rPr>
              <a:t>to-</a:t>
            </a:r>
            <a:r>
              <a:rPr sz="1600" b="1" spc="-60" dirty="0">
                <a:solidFill>
                  <a:srgbClr val="54565A"/>
                </a:solidFill>
                <a:latin typeface="Arial" panose="020B0604020202020204" pitchFamily="34" charset="0"/>
                <a:cs typeface="Arial" panose="020B0604020202020204" pitchFamily="34" charset="0"/>
              </a:rPr>
              <a:t>face</a:t>
            </a:r>
            <a:r>
              <a:rPr sz="1600" b="1" spc="45" dirty="0">
                <a:solidFill>
                  <a:srgbClr val="54565A"/>
                </a:solidFill>
                <a:latin typeface="Arial" panose="020B0604020202020204" pitchFamily="34" charset="0"/>
                <a:cs typeface="Arial" panose="020B0604020202020204" pitchFamily="34" charset="0"/>
              </a:rPr>
              <a:t> </a:t>
            </a:r>
            <a:r>
              <a:rPr sz="1600" b="1" spc="-25" dirty="0">
                <a:solidFill>
                  <a:srgbClr val="54565A"/>
                </a:solidFill>
                <a:latin typeface="Arial" panose="020B0604020202020204" pitchFamily="34" charset="0"/>
                <a:cs typeface="Arial" panose="020B0604020202020204" pitchFamily="34" charset="0"/>
              </a:rPr>
              <a:t>or </a:t>
            </a:r>
            <a:r>
              <a:rPr sz="1600" b="1" spc="-90" dirty="0">
                <a:solidFill>
                  <a:srgbClr val="54565A"/>
                </a:solidFill>
                <a:latin typeface="Arial" panose="020B0604020202020204" pitchFamily="34" charset="0"/>
                <a:cs typeface="Arial" panose="020B0604020202020204" pitchFamily="34" charset="0"/>
              </a:rPr>
              <a:t>virtual</a:t>
            </a:r>
            <a:r>
              <a:rPr sz="1600" b="1" spc="-2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sessions</a:t>
            </a:r>
            <a:r>
              <a:rPr sz="1600" b="1" spc="15"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to</a:t>
            </a:r>
            <a:r>
              <a:rPr sz="1600" b="1" spc="10"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answer </a:t>
            </a:r>
            <a:r>
              <a:rPr sz="1600" b="1" spc="-90" dirty="0">
                <a:solidFill>
                  <a:srgbClr val="54565A"/>
                </a:solidFill>
                <a:latin typeface="Arial" panose="020B0604020202020204" pitchFamily="34" charset="0"/>
                <a:cs typeface="Arial" panose="020B0604020202020204" pitchFamily="34" charset="0"/>
              </a:rPr>
              <a:t>questions</a:t>
            </a:r>
            <a:r>
              <a:rPr sz="1600" b="1" spc="10"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and</a:t>
            </a:r>
            <a:r>
              <a:rPr sz="1600" b="1" spc="15" dirty="0">
                <a:solidFill>
                  <a:srgbClr val="54565A"/>
                </a:solidFill>
                <a:latin typeface="Arial" panose="020B0604020202020204" pitchFamily="34" charset="0"/>
                <a:cs typeface="Arial" panose="020B0604020202020204" pitchFamily="34" charset="0"/>
              </a:rPr>
              <a:t> </a:t>
            </a:r>
            <a:r>
              <a:rPr sz="1600" b="1" spc="-20" dirty="0">
                <a:solidFill>
                  <a:srgbClr val="54565A"/>
                </a:solidFill>
                <a:latin typeface="Arial" panose="020B0604020202020204" pitchFamily="34" charset="0"/>
                <a:cs typeface="Arial" panose="020B0604020202020204" pitchFamily="34" charset="0"/>
              </a:rPr>
              <a:t>build </a:t>
            </a:r>
            <a:r>
              <a:rPr sz="1600" b="1" spc="-10" dirty="0">
                <a:solidFill>
                  <a:srgbClr val="54565A"/>
                </a:solidFill>
                <a:latin typeface="Arial" panose="020B0604020202020204" pitchFamily="34" charset="0"/>
                <a:cs typeface="Arial" panose="020B0604020202020204" pitchFamily="34" charset="0"/>
              </a:rPr>
              <a:t>confidence.</a:t>
            </a:r>
            <a:endParaRPr sz="1600" dirty="0">
              <a:latin typeface="Arial" panose="020B0604020202020204" pitchFamily="34" charset="0"/>
              <a:cs typeface="Arial" panose="020B0604020202020204" pitchFamily="34" charset="0"/>
            </a:endParaRPr>
          </a:p>
        </p:txBody>
      </p:sp>
      <p:pic>
        <p:nvPicPr>
          <p:cNvPr id="12" name="object 9">
            <a:extLst>
              <a:ext uri="{FF2B5EF4-FFF2-40B4-BE49-F238E27FC236}">
                <a16:creationId xmlns:a16="http://schemas.microsoft.com/office/drawing/2014/main" id="{B8A2EB4A-CEC4-76FD-E73A-61D1F17AFB44}"/>
              </a:ext>
            </a:extLst>
          </p:cNvPr>
          <p:cNvPicPr/>
          <p:nvPr/>
        </p:nvPicPr>
        <p:blipFill>
          <a:blip r:embed="rId4" cstate="print"/>
          <a:stretch>
            <a:fillRect/>
          </a:stretch>
        </p:blipFill>
        <p:spPr>
          <a:xfrm>
            <a:off x="4129400" y="3675034"/>
            <a:ext cx="1082744" cy="1994407"/>
          </a:xfrm>
          <a:prstGeom prst="rect">
            <a:avLst/>
          </a:prstGeom>
        </p:spPr>
      </p:pic>
      <p:sp>
        <p:nvSpPr>
          <p:cNvPr id="13" name="object 6">
            <a:extLst>
              <a:ext uri="{FF2B5EF4-FFF2-40B4-BE49-F238E27FC236}">
                <a16:creationId xmlns:a16="http://schemas.microsoft.com/office/drawing/2014/main" id="{295CBD43-0705-9377-ABCE-40B326BCAE37}"/>
              </a:ext>
            </a:extLst>
          </p:cNvPr>
          <p:cNvSpPr txBox="1"/>
          <p:nvPr/>
        </p:nvSpPr>
        <p:spPr>
          <a:xfrm>
            <a:off x="5365644" y="3606697"/>
            <a:ext cx="2075687" cy="2062744"/>
          </a:xfrm>
          <a:prstGeom prst="rect">
            <a:avLst/>
          </a:prstGeom>
        </p:spPr>
        <p:txBody>
          <a:bodyPr vert="horz" wrap="square" lIns="0" tIns="10795" rIns="0" bIns="0" rtlCol="0">
            <a:spAutoFit/>
          </a:bodyPr>
          <a:lstStyle/>
          <a:p>
            <a:pPr marL="12700" marR="650240">
              <a:lnSpc>
                <a:spcPts val="2810"/>
              </a:lnSpc>
              <a:spcBef>
                <a:spcPts val="85"/>
              </a:spcBef>
            </a:pPr>
            <a:r>
              <a:rPr sz="1600" b="1" i="1" spc="55" dirty="0">
                <a:solidFill>
                  <a:srgbClr val="54565A"/>
                </a:solidFill>
                <a:latin typeface="Arial" panose="020B0604020202020204" pitchFamily="34" charset="0"/>
                <a:cs typeface="Arial" panose="020B0604020202020204" pitchFamily="34" charset="0"/>
              </a:rPr>
              <a:t>REMINDERS</a:t>
            </a:r>
            <a:r>
              <a:rPr sz="1600" b="1" i="1" spc="-229" dirty="0">
                <a:solidFill>
                  <a:srgbClr val="54565A"/>
                </a:solidFill>
                <a:latin typeface="Arial" panose="020B0604020202020204" pitchFamily="34" charset="0"/>
                <a:cs typeface="Arial" panose="020B0604020202020204" pitchFamily="34" charset="0"/>
              </a:rPr>
              <a:t> </a:t>
            </a:r>
            <a:r>
              <a:rPr sz="1600" b="1" i="1" spc="-50" dirty="0">
                <a:solidFill>
                  <a:srgbClr val="54565A"/>
                </a:solidFill>
                <a:latin typeface="Arial" panose="020B0604020202020204" pitchFamily="34" charset="0"/>
                <a:cs typeface="Arial" panose="020B0604020202020204" pitchFamily="34" charset="0"/>
              </a:rPr>
              <a:t>&amp; </a:t>
            </a:r>
            <a:r>
              <a:rPr sz="1600" b="1" i="1" spc="-10" dirty="0">
                <a:solidFill>
                  <a:srgbClr val="54565A"/>
                </a:solidFill>
                <a:latin typeface="Arial" panose="020B0604020202020204" pitchFamily="34" charset="0"/>
                <a:cs typeface="Arial" panose="020B0604020202020204" pitchFamily="34" charset="0"/>
              </a:rPr>
              <a:t>PROMPTS</a:t>
            </a:r>
            <a:endParaRPr sz="1600" dirty="0">
              <a:latin typeface="Arial" panose="020B0604020202020204" pitchFamily="34" charset="0"/>
              <a:cs typeface="Arial" panose="020B0604020202020204" pitchFamily="34" charset="0"/>
            </a:endParaRPr>
          </a:p>
          <a:p>
            <a:pPr marL="12700">
              <a:lnSpc>
                <a:spcPct val="100000"/>
              </a:lnSpc>
              <a:spcBef>
                <a:spcPts val="835"/>
              </a:spcBef>
            </a:pPr>
            <a:r>
              <a:rPr sz="1600" b="1" spc="-90" dirty="0">
                <a:solidFill>
                  <a:srgbClr val="54565A"/>
                </a:solidFill>
                <a:latin typeface="Arial" panose="020B0604020202020204" pitchFamily="34" charset="0"/>
                <a:cs typeface="Arial" panose="020B0604020202020204" pitchFamily="34" charset="0"/>
              </a:rPr>
              <a:t>Calendar</a:t>
            </a:r>
            <a:r>
              <a:rPr sz="1600" b="1"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challenges,</a:t>
            </a:r>
            <a:r>
              <a:rPr sz="1600" b="1" spc="50" dirty="0">
                <a:solidFill>
                  <a:srgbClr val="54565A"/>
                </a:solidFill>
                <a:latin typeface="Arial" panose="020B0604020202020204" pitchFamily="34" charset="0"/>
                <a:cs typeface="Arial" panose="020B0604020202020204" pitchFamily="34" charset="0"/>
              </a:rPr>
              <a:t> </a:t>
            </a:r>
            <a:r>
              <a:rPr sz="1600" b="1" spc="-170" dirty="0">
                <a:solidFill>
                  <a:srgbClr val="54565A"/>
                </a:solidFill>
                <a:latin typeface="Arial" panose="020B0604020202020204" pitchFamily="34" charset="0"/>
                <a:cs typeface="Arial" panose="020B0604020202020204" pitchFamily="34" charset="0"/>
              </a:rPr>
              <a:t>SMS</a:t>
            </a:r>
            <a:r>
              <a:rPr sz="1600" b="1" spc="-10" dirty="0">
                <a:solidFill>
                  <a:srgbClr val="54565A"/>
                </a:solidFill>
                <a:latin typeface="Arial" panose="020B0604020202020204" pitchFamily="34" charset="0"/>
                <a:cs typeface="Arial" panose="020B0604020202020204" pitchFamily="34" charset="0"/>
              </a:rPr>
              <a:t> </a:t>
            </a:r>
            <a:r>
              <a:rPr sz="1600" b="1" spc="-25" dirty="0">
                <a:solidFill>
                  <a:srgbClr val="54565A"/>
                </a:solidFill>
                <a:latin typeface="Arial" panose="020B0604020202020204" pitchFamily="34" charset="0"/>
                <a:cs typeface="Arial" panose="020B0604020202020204" pitchFamily="34" charset="0"/>
              </a:rPr>
              <a:t>and</a:t>
            </a:r>
            <a:r>
              <a:rPr lang="en-GB" sz="1600" dirty="0">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leaflet</a:t>
            </a:r>
            <a:r>
              <a:rPr sz="1600" b="1" spc="10"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reminders</a:t>
            </a:r>
            <a:r>
              <a:rPr sz="1600" b="1" spc="2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to</a:t>
            </a:r>
            <a:r>
              <a:rPr sz="1600" b="1" spc="15"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nudge booking</a:t>
            </a:r>
            <a:r>
              <a:rPr sz="1600" b="1" spc="-4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and</a:t>
            </a:r>
            <a:r>
              <a:rPr lang="en-GB" sz="1600" b="1" spc="-50"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attendance.</a:t>
            </a:r>
            <a:endParaRPr sz="1600" dirty="0">
              <a:latin typeface="Arial" panose="020B0604020202020204" pitchFamily="34" charset="0"/>
              <a:cs typeface="Arial" panose="020B0604020202020204" pitchFamily="34" charset="0"/>
            </a:endParaRPr>
          </a:p>
        </p:txBody>
      </p:sp>
      <p:pic>
        <p:nvPicPr>
          <p:cNvPr id="14" name="object 10">
            <a:extLst>
              <a:ext uri="{FF2B5EF4-FFF2-40B4-BE49-F238E27FC236}">
                <a16:creationId xmlns:a16="http://schemas.microsoft.com/office/drawing/2014/main" id="{91ED9C77-4545-3442-B87A-76B728F8B05C}"/>
              </a:ext>
            </a:extLst>
          </p:cNvPr>
          <p:cNvPicPr/>
          <p:nvPr/>
        </p:nvPicPr>
        <p:blipFill>
          <a:blip r:embed="rId5" cstate="print"/>
          <a:stretch>
            <a:fillRect/>
          </a:stretch>
        </p:blipFill>
        <p:spPr>
          <a:xfrm>
            <a:off x="7594831" y="3693543"/>
            <a:ext cx="1742738" cy="1994407"/>
          </a:xfrm>
          <a:prstGeom prst="rect">
            <a:avLst/>
          </a:prstGeom>
        </p:spPr>
      </p:pic>
      <p:sp>
        <p:nvSpPr>
          <p:cNvPr id="15" name="object 7">
            <a:extLst>
              <a:ext uri="{FF2B5EF4-FFF2-40B4-BE49-F238E27FC236}">
                <a16:creationId xmlns:a16="http://schemas.microsoft.com/office/drawing/2014/main" id="{0E459D49-434D-E35D-C15C-AEECCC40DF59}"/>
              </a:ext>
            </a:extLst>
          </p:cNvPr>
          <p:cNvSpPr txBox="1"/>
          <p:nvPr/>
        </p:nvSpPr>
        <p:spPr>
          <a:xfrm>
            <a:off x="9544789" y="3511220"/>
            <a:ext cx="2226917" cy="2147383"/>
          </a:xfrm>
          <a:prstGeom prst="rect">
            <a:avLst/>
          </a:prstGeom>
        </p:spPr>
        <p:txBody>
          <a:bodyPr vert="horz" wrap="square" lIns="0" tIns="10795" rIns="0" bIns="0" rtlCol="0">
            <a:spAutoFit/>
          </a:bodyPr>
          <a:lstStyle/>
          <a:p>
            <a:pPr marL="12700" marR="811530">
              <a:lnSpc>
                <a:spcPts val="2810"/>
              </a:lnSpc>
              <a:spcBef>
                <a:spcPts val="85"/>
              </a:spcBef>
            </a:pPr>
            <a:r>
              <a:rPr sz="1600" b="1" i="1" spc="-10" dirty="0">
                <a:solidFill>
                  <a:srgbClr val="54565A"/>
                </a:solidFill>
                <a:latin typeface="Arial" panose="020B0604020202020204" pitchFamily="34" charset="0"/>
                <a:cs typeface="Arial" panose="020B0604020202020204" pitchFamily="34" charset="0"/>
              </a:rPr>
              <a:t>GROU</a:t>
            </a:r>
            <a:r>
              <a:rPr lang="en-GB" sz="1600" b="1" i="1" spc="-10" dirty="0">
                <a:solidFill>
                  <a:srgbClr val="54565A"/>
                </a:solidFill>
                <a:latin typeface="Arial" panose="020B0604020202020204" pitchFamily="34" charset="0"/>
                <a:cs typeface="Arial" panose="020B0604020202020204" pitchFamily="34" charset="0"/>
              </a:rPr>
              <a:t>P </a:t>
            </a:r>
            <a:r>
              <a:rPr sz="1600" b="1" i="1" spc="220" dirty="0">
                <a:solidFill>
                  <a:srgbClr val="54565A"/>
                </a:solidFill>
                <a:latin typeface="Arial" panose="020B0604020202020204" pitchFamily="34" charset="0"/>
                <a:cs typeface="Arial" panose="020B0604020202020204" pitchFamily="34" charset="0"/>
              </a:rPr>
              <a:t>ACTIVIT</a:t>
            </a:r>
            <a:r>
              <a:rPr lang="en-GB" sz="1600" b="1" i="1" spc="220" dirty="0">
                <a:solidFill>
                  <a:srgbClr val="54565A"/>
                </a:solidFill>
                <a:latin typeface="Arial" panose="020B0604020202020204" pitchFamily="34" charset="0"/>
                <a:cs typeface="Arial" panose="020B0604020202020204" pitchFamily="34" charset="0"/>
              </a:rPr>
              <a:t>E</a:t>
            </a:r>
            <a:r>
              <a:rPr sz="1600" b="1" i="1" spc="220" dirty="0">
                <a:solidFill>
                  <a:srgbClr val="54565A"/>
                </a:solidFill>
                <a:latin typeface="Arial" panose="020B0604020202020204" pitchFamily="34" charset="0"/>
                <a:cs typeface="Arial" panose="020B0604020202020204" pitchFamily="34" charset="0"/>
              </a:rPr>
              <a:t>S</a:t>
            </a:r>
            <a:endParaRPr sz="1600" dirty="0">
              <a:latin typeface="Arial" panose="020B0604020202020204" pitchFamily="34" charset="0"/>
              <a:cs typeface="Arial" panose="020B0604020202020204" pitchFamily="34" charset="0"/>
            </a:endParaRPr>
          </a:p>
          <a:p>
            <a:pPr marL="12700" marR="5080">
              <a:lnSpc>
                <a:spcPct val="143100"/>
              </a:lnSpc>
              <a:spcBef>
                <a:spcPts val="350"/>
              </a:spcBef>
            </a:pPr>
            <a:r>
              <a:rPr sz="1600" b="1" spc="-170" dirty="0">
                <a:solidFill>
                  <a:srgbClr val="54565A"/>
                </a:solidFill>
                <a:latin typeface="Arial" panose="020B0604020202020204" pitchFamily="34" charset="0"/>
                <a:cs typeface="Arial" panose="020B0604020202020204" pitchFamily="34" charset="0"/>
              </a:rPr>
              <a:t>Myth-</a:t>
            </a:r>
            <a:r>
              <a:rPr sz="1600" b="1" spc="-175" dirty="0">
                <a:solidFill>
                  <a:srgbClr val="54565A"/>
                </a:solidFill>
                <a:latin typeface="Arial" panose="020B0604020202020204" pitchFamily="34" charset="0"/>
                <a:cs typeface="Arial" panose="020B0604020202020204" pitchFamily="34" charset="0"/>
              </a:rPr>
              <a:t>vs-</a:t>
            </a:r>
            <a:r>
              <a:rPr sz="1600" b="1" spc="-80" dirty="0">
                <a:solidFill>
                  <a:srgbClr val="54565A"/>
                </a:solidFill>
                <a:latin typeface="Arial" panose="020B0604020202020204" pitchFamily="34" charset="0"/>
                <a:cs typeface="Arial" panose="020B0604020202020204" pitchFamily="34" charset="0"/>
              </a:rPr>
              <a:t>fact</a:t>
            </a:r>
            <a:r>
              <a:rPr lang="en-GB" sz="1600" b="1" spc="-5" dirty="0">
                <a:solidFill>
                  <a:srgbClr val="54565A"/>
                </a:solidFill>
                <a:latin typeface="Arial" panose="020B0604020202020204" pitchFamily="34" charset="0"/>
                <a:cs typeface="Arial" panose="020B0604020202020204" pitchFamily="34" charset="0"/>
              </a:rPr>
              <a:t> </a:t>
            </a:r>
            <a:r>
              <a:rPr sz="1600" b="1" spc="-105" dirty="0">
                <a:solidFill>
                  <a:srgbClr val="54565A"/>
                </a:solidFill>
                <a:latin typeface="Arial" panose="020B0604020202020204" pitchFamily="34" charset="0"/>
                <a:cs typeface="Arial" panose="020B0604020202020204" pitchFamily="34" charset="0"/>
              </a:rPr>
              <a:t>quizzes,</a:t>
            </a:r>
            <a:r>
              <a:rPr sz="1600" b="1" spc="120" dirty="0">
                <a:solidFill>
                  <a:srgbClr val="54565A"/>
                </a:solidFill>
                <a:latin typeface="Arial" panose="020B0604020202020204" pitchFamily="34" charset="0"/>
                <a:cs typeface="Arial" panose="020B0604020202020204" pitchFamily="34" charset="0"/>
              </a:rPr>
              <a:t> </a:t>
            </a:r>
            <a:r>
              <a:rPr sz="1600" b="1" spc="-120" dirty="0">
                <a:solidFill>
                  <a:srgbClr val="54565A"/>
                </a:solidFill>
                <a:latin typeface="Arial" panose="020B0604020202020204" pitchFamily="34" charset="0"/>
                <a:cs typeface="Arial" panose="020B0604020202020204" pitchFamily="34" charset="0"/>
              </a:rPr>
              <a:t>role-</a:t>
            </a:r>
            <a:r>
              <a:rPr sz="1600" b="1" spc="-75" dirty="0">
                <a:solidFill>
                  <a:srgbClr val="54565A"/>
                </a:solidFill>
                <a:latin typeface="Arial" panose="020B0604020202020204" pitchFamily="34" charset="0"/>
                <a:cs typeface="Arial" panose="020B0604020202020204" pitchFamily="34" charset="0"/>
              </a:rPr>
              <a:t>play </a:t>
            </a:r>
            <a:r>
              <a:rPr sz="1600" b="1" spc="-100" dirty="0">
                <a:solidFill>
                  <a:srgbClr val="54565A"/>
                </a:solidFill>
                <a:latin typeface="Arial" panose="020B0604020202020204" pitchFamily="34" charset="0"/>
                <a:cs typeface="Arial" panose="020B0604020202020204" pitchFamily="34" charset="0"/>
              </a:rPr>
              <a:t>and</a:t>
            </a:r>
            <a:r>
              <a:rPr sz="1600" b="1" spc="-10"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peer</a:t>
            </a:r>
            <a:r>
              <a:rPr sz="1600" b="1" spc="-2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discussion</a:t>
            </a:r>
            <a:r>
              <a:rPr sz="1600" b="1" spc="-2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to</a:t>
            </a:r>
            <a:r>
              <a:rPr sz="1600" b="1" dirty="0">
                <a:solidFill>
                  <a:srgbClr val="54565A"/>
                </a:solidFill>
                <a:latin typeface="Arial" panose="020B0604020202020204" pitchFamily="34" charset="0"/>
                <a:cs typeface="Arial" panose="020B0604020202020204" pitchFamily="34" charset="0"/>
              </a:rPr>
              <a:t> </a:t>
            </a:r>
            <a:r>
              <a:rPr sz="1600" b="1" spc="-50" dirty="0">
                <a:solidFill>
                  <a:srgbClr val="54565A"/>
                </a:solidFill>
                <a:latin typeface="Arial" panose="020B0604020202020204" pitchFamily="34" charset="0"/>
                <a:cs typeface="Arial" panose="020B0604020202020204" pitchFamily="34" charset="0"/>
              </a:rPr>
              <a:t>reduce </a:t>
            </a:r>
            <a:r>
              <a:rPr sz="1600" b="1" spc="-60" dirty="0">
                <a:solidFill>
                  <a:srgbClr val="54565A"/>
                </a:solidFill>
                <a:latin typeface="Arial" panose="020B0604020202020204" pitchFamily="34" charset="0"/>
                <a:cs typeface="Arial" panose="020B0604020202020204" pitchFamily="34" charset="0"/>
              </a:rPr>
              <a:t>fear</a:t>
            </a:r>
            <a:r>
              <a:rPr sz="1600" b="1" spc="-3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and</a:t>
            </a:r>
            <a:r>
              <a:rPr sz="1600" b="1"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stigma.</a:t>
            </a:r>
            <a:endParaRPr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70E5A5C5-0AA7-E293-F9D7-0E4EA935E188}"/>
              </a:ext>
            </a:extLst>
          </p:cNvPr>
          <p:cNvSpPr txBox="1"/>
          <p:nvPr/>
        </p:nvSpPr>
        <p:spPr>
          <a:xfrm>
            <a:off x="9703398" y="6254018"/>
            <a:ext cx="2263440" cy="369332"/>
          </a:xfrm>
          <a:prstGeom prst="rect">
            <a:avLst/>
          </a:prstGeom>
          <a:noFill/>
        </p:spPr>
        <p:txBody>
          <a:bodyPr wrap="none" rtlCol="0">
            <a:spAutoFit/>
          </a:bodyPr>
          <a:lstStyle/>
          <a:p>
            <a:r>
              <a:rPr lang="en-GB" b="1" spc="-120" dirty="0">
                <a:solidFill>
                  <a:srgbClr val="54565A"/>
                </a:solidFill>
                <a:latin typeface="Arial" panose="020B0604020202020204" pitchFamily="34" charset="0"/>
                <a:cs typeface="Arial" panose="020B0604020202020204" pitchFamily="34" charset="0"/>
              </a:rPr>
              <a:t>(</a:t>
            </a:r>
            <a:r>
              <a:rPr lang="en-GB" spc="-120" dirty="0">
                <a:solidFill>
                  <a:srgbClr val="54565A"/>
                </a:solidFill>
                <a:latin typeface="Arial" panose="020B0604020202020204" pitchFamily="34" charset="0"/>
                <a:cs typeface="Arial" panose="020B0604020202020204" pitchFamily="34" charset="0"/>
              </a:rPr>
              <a:t>NHS</a:t>
            </a:r>
            <a:r>
              <a:rPr lang="en-GB" spc="-20" dirty="0">
                <a:solidFill>
                  <a:srgbClr val="54565A"/>
                </a:solidFill>
                <a:latin typeface="Arial" panose="020B0604020202020204" pitchFamily="34" charset="0"/>
                <a:cs typeface="Arial" panose="020B0604020202020204" pitchFamily="34" charset="0"/>
              </a:rPr>
              <a:t> </a:t>
            </a:r>
            <a:r>
              <a:rPr lang="en-GB" spc="-100" dirty="0">
                <a:solidFill>
                  <a:srgbClr val="54565A"/>
                </a:solidFill>
                <a:latin typeface="Arial" panose="020B0604020202020204" pitchFamily="34" charset="0"/>
                <a:cs typeface="Arial" panose="020B0604020202020204" pitchFamily="34" charset="0"/>
              </a:rPr>
              <a:t>England,</a:t>
            </a:r>
            <a:r>
              <a:rPr lang="en-GB" spc="-40" dirty="0">
                <a:solidFill>
                  <a:srgbClr val="54565A"/>
                </a:solidFill>
                <a:latin typeface="Arial" panose="020B0604020202020204" pitchFamily="34" charset="0"/>
                <a:cs typeface="Arial" panose="020B0604020202020204" pitchFamily="34" charset="0"/>
              </a:rPr>
              <a:t> </a:t>
            </a:r>
            <a:r>
              <a:rPr lang="en-GB" spc="-10" dirty="0">
                <a:solidFill>
                  <a:srgbClr val="54565A"/>
                </a:solidFill>
                <a:latin typeface="Arial" panose="020B0604020202020204" pitchFamily="34" charset="0"/>
                <a:cs typeface="Arial" panose="020B0604020202020204" pitchFamily="34" charset="0"/>
              </a:rPr>
              <a:t>2025</a:t>
            </a:r>
            <a:r>
              <a:rPr lang="en-GB" b="1" spc="-10" dirty="0">
                <a:solidFill>
                  <a:srgbClr val="54565A"/>
                </a:solidFill>
                <a:latin typeface="Arial" panose="020B0604020202020204" pitchFamily="34" charset="0"/>
                <a:cs typeface="Arial" panose="020B0604020202020204" pitchFamily="34" charset="0"/>
              </a:rPr>
              <a:t>)</a:t>
            </a:r>
            <a:endParaRPr lang="en-US" dirty="0"/>
          </a:p>
        </p:txBody>
      </p:sp>
    </p:spTree>
    <p:extLst>
      <p:ext uri="{BB962C8B-B14F-4D97-AF65-F5344CB8AC3E}">
        <p14:creationId xmlns:p14="http://schemas.microsoft.com/office/powerpoint/2010/main" val="3441068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BD77BF46-8F62-146B-FFFA-9F88F6FD7764}"/>
              </a:ext>
            </a:extLst>
          </p:cNvPr>
          <p:cNvSpPr txBox="1">
            <a:spLocks noGrp="1"/>
          </p:cNvSpPr>
          <p:nvPr>
            <p:ph type="title"/>
          </p:nvPr>
        </p:nvSpPr>
        <p:spPr>
          <a:xfrm>
            <a:off x="568128" y="546085"/>
            <a:ext cx="11506200" cy="484363"/>
          </a:xfrm>
          <a:prstGeom prst="rect">
            <a:avLst/>
          </a:prstGeom>
        </p:spPr>
        <p:txBody>
          <a:bodyPr vert="horz" wrap="square" lIns="0" tIns="8255" rIns="0" bIns="0" rtlCol="0">
            <a:spAutoFit/>
          </a:bodyPr>
          <a:lstStyle/>
          <a:p>
            <a:pPr marL="12700" marR="5080">
              <a:lnSpc>
                <a:spcPts val="4110"/>
              </a:lnSpc>
              <a:spcBef>
                <a:spcPts val="65"/>
              </a:spcBef>
            </a:pPr>
            <a:r>
              <a:rPr sz="2800" b="1" i="1" spc="170" dirty="0">
                <a:latin typeface="Arial" panose="020B0604020202020204" pitchFamily="34" charset="0"/>
                <a:cs typeface="Arial" panose="020B0604020202020204" pitchFamily="34" charset="0"/>
              </a:rPr>
              <a:t>8-</a:t>
            </a:r>
            <a:r>
              <a:rPr sz="2800" b="1" i="1" spc="-10" dirty="0">
                <a:latin typeface="Arial" panose="020B0604020202020204" pitchFamily="34" charset="0"/>
                <a:cs typeface="Arial" panose="020B0604020202020204" pitchFamily="34" charset="0"/>
              </a:rPr>
              <a:t>WEEK</a:t>
            </a:r>
            <a:r>
              <a:rPr sz="2800" b="1" i="1" spc="-295" dirty="0">
                <a:latin typeface="Arial" panose="020B0604020202020204" pitchFamily="34" charset="0"/>
                <a:cs typeface="Arial" panose="020B0604020202020204" pitchFamily="34" charset="0"/>
              </a:rPr>
              <a:t> </a:t>
            </a:r>
            <a:r>
              <a:rPr sz="2800" b="1" i="1" spc="155" dirty="0">
                <a:latin typeface="Arial" panose="020B0604020202020204" pitchFamily="34" charset="0"/>
                <a:cs typeface="Arial" panose="020B0604020202020204" pitchFamily="34" charset="0"/>
              </a:rPr>
              <a:t>CERVICAL</a:t>
            </a:r>
            <a:r>
              <a:rPr sz="2800" b="1" i="1" spc="-170" dirty="0">
                <a:latin typeface="Arial" panose="020B0604020202020204" pitchFamily="34" charset="0"/>
                <a:cs typeface="Arial" panose="020B0604020202020204" pitchFamily="34" charset="0"/>
              </a:rPr>
              <a:t> </a:t>
            </a:r>
            <a:r>
              <a:rPr sz="2800" b="1" i="1" dirty="0">
                <a:latin typeface="Arial" panose="020B0604020202020204" pitchFamily="34" charset="0"/>
                <a:cs typeface="Arial" panose="020B0604020202020204" pitchFamily="34" charset="0"/>
              </a:rPr>
              <a:t>HEALTH</a:t>
            </a:r>
            <a:r>
              <a:rPr sz="2800" b="1" i="1" spc="-235" dirty="0">
                <a:latin typeface="Arial" panose="020B0604020202020204" pitchFamily="34" charset="0"/>
                <a:cs typeface="Arial" panose="020B0604020202020204" pitchFamily="34" charset="0"/>
              </a:rPr>
              <a:t> </a:t>
            </a:r>
            <a:r>
              <a:rPr sz="2800" b="1" i="1" spc="-10" dirty="0">
                <a:latin typeface="Arial" panose="020B0604020202020204" pitchFamily="34" charset="0"/>
                <a:cs typeface="Arial" panose="020B0604020202020204" pitchFamily="34" charset="0"/>
              </a:rPr>
              <a:t>EMPOWERMENT PROGRAMME</a:t>
            </a:r>
            <a:endParaRPr sz="2800" b="1" i="1" dirty="0">
              <a:latin typeface="Arial" panose="020B0604020202020204" pitchFamily="34" charset="0"/>
              <a:cs typeface="Arial" panose="020B0604020202020204" pitchFamily="34" charset="0"/>
            </a:endParaRPr>
          </a:p>
        </p:txBody>
      </p:sp>
      <p:sp>
        <p:nvSpPr>
          <p:cNvPr id="5" name="object 4">
            <a:extLst>
              <a:ext uri="{FF2B5EF4-FFF2-40B4-BE49-F238E27FC236}">
                <a16:creationId xmlns:a16="http://schemas.microsoft.com/office/drawing/2014/main" id="{3ABBE414-1646-8C0D-A940-0EF425FBBC05}"/>
              </a:ext>
            </a:extLst>
          </p:cNvPr>
          <p:cNvSpPr txBox="1"/>
          <p:nvPr/>
        </p:nvSpPr>
        <p:spPr>
          <a:xfrm>
            <a:off x="648891" y="1336800"/>
            <a:ext cx="11440795" cy="504625"/>
          </a:xfrm>
          <a:prstGeom prst="rect">
            <a:avLst/>
          </a:prstGeom>
        </p:spPr>
        <p:txBody>
          <a:bodyPr vert="horz" wrap="square" lIns="0" tIns="12065" rIns="0" bIns="0" rtlCol="0">
            <a:spAutoFit/>
          </a:bodyPr>
          <a:lstStyle/>
          <a:p>
            <a:pPr marL="12700">
              <a:lnSpc>
                <a:spcPct val="100000"/>
              </a:lnSpc>
              <a:spcBef>
                <a:spcPts val="95"/>
              </a:spcBef>
            </a:pPr>
            <a:r>
              <a:rPr lang="en-GB" sz="1600" b="1" spc="-95" dirty="0">
                <a:solidFill>
                  <a:srgbClr val="54565A"/>
                </a:solidFill>
                <a:latin typeface="Arial" panose="020B0604020202020204" pitchFamily="34" charset="0"/>
                <a:cs typeface="Arial" panose="020B0604020202020204" pitchFamily="34" charset="0"/>
              </a:rPr>
              <a:t>Organised weekly meetings that combine booking assistance, practical help, and proof. intended for GP practice outreach, workplace cohorts, and small community groups.</a:t>
            </a:r>
          </a:p>
        </p:txBody>
      </p:sp>
      <p:sp>
        <p:nvSpPr>
          <p:cNvPr id="6" name="object 5">
            <a:extLst>
              <a:ext uri="{FF2B5EF4-FFF2-40B4-BE49-F238E27FC236}">
                <a16:creationId xmlns:a16="http://schemas.microsoft.com/office/drawing/2014/main" id="{143C6386-EB1A-BF5D-DB23-FC391C25EC26}"/>
              </a:ext>
            </a:extLst>
          </p:cNvPr>
          <p:cNvSpPr/>
          <p:nvPr/>
        </p:nvSpPr>
        <p:spPr>
          <a:xfrm>
            <a:off x="581586" y="2245072"/>
            <a:ext cx="2807335" cy="1920239"/>
          </a:xfrm>
          <a:custGeom>
            <a:avLst/>
            <a:gdLst/>
            <a:ahLst/>
            <a:cxnLst/>
            <a:rect l="l" t="t" r="r" b="b"/>
            <a:pathLst>
              <a:path w="2807335" h="1920239">
                <a:moveTo>
                  <a:pt x="2782062" y="0"/>
                </a:moveTo>
                <a:lnTo>
                  <a:pt x="25146" y="0"/>
                </a:lnTo>
                <a:lnTo>
                  <a:pt x="15323" y="1964"/>
                </a:lnTo>
                <a:lnTo>
                  <a:pt x="7334" y="7334"/>
                </a:lnTo>
                <a:lnTo>
                  <a:pt x="1964" y="15323"/>
                </a:lnTo>
                <a:lnTo>
                  <a:pt x="0" y="25146"/>
                </a:lnTo>
                <a:lnTo>
                  <a:pt x="0" y="1895094"/>
                </a:lnTo>
                <a:lnTo>
                  <a:pt x="1964" y="1904916"/>
                </a:lnTo>
                <a:lnTo>
                  <a:pt x="7334" y="1912905"/>
                </a:lnTo>
                <a:lnTo>
                  <a:pt x="15323" y="1918275"/>
                </a:lnTo>
                <a:lnTo>
                  <a:pt x="25146" y="1920239"/>
                </a:lnTo>
                <a:lnTo>
                  <a:pt x="2782062" y="1920239"/>
                </a:lnTo>
                <a:lnTo>
                  <a:pt x="2791884" y="1918275"/>
                </a:lnTo>
                <a:lnTo>
                  <a:pt x="2799873" y="1912905"/>
                </a:lnTo>
                <a:lnTo>
                  <a:pt x="2805243" y="1904916"/>
                </a:lnTo>
                <a:lnTo>
                  <a:pt x="2807207" y="1895094"/>
                </a:lnTo>
                <a:lnTo>
                  <a:pt x="2807207" y="25146"/>
                </a:lnTo>
                <a:lnTo>
                  <a:pt x="2805243" y="15323"/>
                </a:lnTo>
                <a:lnTo>
                  <a:pt x="2799873" y="7334"/>
                </a:lnTo>
                <a:lnTo>
                  <a:pt x="2791884" y="1964"/>
                </a:lnTo>
                <a:lnTo>
                  <a:pt x="2782062" y="0"/>
                </a:lnTo>
                <a:close/>
              </a:path>
            </a:pathLst>
          </a:custGeom>
          <a:solidFill>
            <a:srgbClr val="C7C9C1">
              <a:alpha val="50195"/>
            </a:srgbClr>
          </a:solidFill>
        </p:spPr>
        <p:txBody>
          <a:bodyPr wrap="square" lIns="0" tIns="0" rIns="0" bIns="0" rtlCol="0"/>
          <a:lstStyle/>
          <a:p>
            <a:endParaRPr/>
          </a:p>
        </p:txBody>
      </p:sp>
      <p:sp>
        <p:nvSpPr>
          <p:cNvPr id="7" name="object 6">
            <a:extLst>
              <a:ext uri="{FF2B5EF4-FFF2-40B4-BE49-F238E27FC236}">
                <a16:creationId xmlns:a16="http://schemas.microsoft.com/office/drawing/2014/main" id="{C664A247-7B5F-811A-F35A-84ABF330508C}"/>
              </a:ext>
            </a:extLst>
          </p:cNvPr>
          <p:cNvSpPr txBox="1"/>
          <p:nvPr/>
        </p:nvSpPr>
        <p:spPr>
          <a:xfrm>
            <a:off x="808870" y="2473373"/>
            <a:ext cx="2291080" cy="1691938"/>
          </a:xfrm>
          <a:prstGeom prst="rect">
            <a:avLst/>
          </a:prstGeom>
        </p:spPr>
        <p:txBody>
          <a:bodyPr vert="horz" wrap="square" lIns="0" tIns="12700" rIns="0" bIns="0" rtlCol="0">
            <a:spAutoFit/>
          </a:bodyPr>
          <a:lstStyle/>
          <a:p>
            <a:pPr marL="12700" marR="209550">
              <a:lnSpc>
                <a:spcPct val="105600"/>
              </a:lnSpc>
              <a:spcBef>
                <a:spcPts val="100"/>
              </a:spcBef>
            </a:pPr>
            <a:r>
              <a:rPr sz="1600" b="1" i="1" spc="-20" dirty="0">
                <a:latin typeface="Arial" panose="020B0604020202020204" pitchFamily="34" charset="0"/>
                <a:cs typeface="Arial" panose="020B0604020202020204" pitchFamily="34" charset="0"/>
              </a:rPr>
              <a:t>WEEK</a:t>
            </a:r>
            <a:r>
              <a:rPr sz="1600" b="1" i="1" spc="-170" dirty="0">
                <a:latin typeface="Arial" panose="020B0604020202020204" pitchFamily="34" charset="0"/>
                <a:cs typeface="Arial" panose="020B0604020202020204" pitchFamily="34" charset="0"/>
              </a:rPr>
              <a:t> </a:t>
            </a:r>
            <a:r>
              <a:rPr sz="1600" b="1" i="1" spc="-285" dirty="0">
                <a:latin typeface="Arial" panose="020B0604020202020204" pitchFamily="34" charset="0"/>
                <a:cs typeface="Arial" panose="020B0604020202020204" pitchFamily="34" charset="0"/>
              </a:rPr>
              <a:t>1:</a:t>
            </a:r>
            <a:r>
              <a:rPr sz="1600" b="1" i="1" spc="40" dirty="0">
                <a:latin typeface="Arial" panose="020B0604020202020204" pitchFamily="34" charset="0"/>
                <a:cs typeface="Arial" panose="020B0604020202020204" pitchFamily="34" charset="0"/>
              </a:rPr>
              <a:t> UNDERSTANDING </a:t>
            </a:r>
            <a:r>
              <a:rPr sz="1600" b="1" i="1" spc="75" dirty="0">
                <a:latin typeface="Arial" panose="020B0604020202020204" pitchFamily="34" charset="0"/>
                <a:cs typeface="Arial" panose="020B0604020202020204" pitchFamily="34" charset="0"/>
              </a:rPr>
              <a:t>CERVICAL</a:t>
            </a:r>
            <a:r>
              <a:rPr sz="1600" b="1" i="1" spc="-195" dirty="0">
                <a:latin typeface="Arial" panose="020B0604020202020204" pitchFamily="34" charset="0"/>
                <a:cs typeface="Arial" panose="020B0604020202020204" pitchFamily="34" charset="0"/>
              </a:rPr>
              <a:t> </a:t>
            </a:r>
            <a:r>
              <a:rPr sz="1600" b="1" i="1" spc="-10" dirty="0">
                <a:latin typeface="Arial" panose="020B0604020202020204" pitchFamily="34" charset="0"/>
                <a:cs typeface="Arial" panose="020B0604020202020204" pitchFamily="34" charset="0"/>
              </a:rPr>
              <a:t>HEALTH</a:t>
            </a:r>
            <a:endParaRPr sz="1600" dirty="0">
              <a:latin typeface="Arial" panose="020B0604020202020204" pitchFamily="34" charset="0"/>
              <a:cs typeface="Arial" panose="020B0604020202020204" pitchFamily="34" charset="0"/>
            </a:endParaRPr>
          </a:p>
          <a:p>
            <a:pPr marL="12700" marR="5080">
              <a:lnSpc>
                <a:spcPct val="115599"/>
              </a:lnSpc>
              <a:spcBef>
                <a:spcPts val="505"/>
              </a:spcBef>
            </a:pPr>
            <a:r>
              <a:rPr sz="1600" b="1" spc="-85" dirty="0">
                <a:latin typeface="Arial" panose="020B0604020202020204" pitchFamily="34" charset="0"/>
                <a:cs typeface="Arial" panose="020B0604020202020204" pitchFamily="34" charset="0"/>
              </a:rPr>
              <a:t>Basics</a:t>
            </a:r>
            <a:r>
              <a:rPr sz="1600" b="1" spc="45"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of</a:t>
            </a:r>
            <a:r>
              <a:rPr sz="1600" b="1" spc="-70" dirty="0">
                <a:latin typeface="Arial" panose="020B0604020202020204" pitchFamily="34" charset="0"/>
                <a:cs typeface="Arial" panose="020B0604020202020204" pitchFamily="34" charset="0"/>
              </a:rPr>
              <a:t> cervix</a:t>
            </a:r>
            <a:r>
              <a:rPr sz="1600" b="1" spc="-10" dirty="0">
                <a:latin typeface="Arial" panose="020B0604020202020204" pitchFamily="34" charset="0"/>
                <a:cs typeface="Arial" panose="020B0604020202020204" pitchFamily="34" charset="0"/>
              </a:rPr>
              <a:t> </a:t>
            </a:r>
            <a:r>
              <a:rPr sz="1600" b="1" spc="-114" dirty="0">
                <a:latin typeface="Arial" panose="020B0604020202020204" pitchFamily="34" charset="0"/>
                <a:cs typeface="Arial" panose="020B0604020202020204" pitchFamily="34" charset="0"/>
              </a:rPr>
              <a:t>anatomy,</a:t>
            </a:r>
            <a:r>
              <a:rPr sz="1600" b="1" spc="25" dirty="0">
                <a:latin typeface="Arial" panose="020B0604020202020204" pitchFamily="34" charset="0"/>
                <a:cs typeface="Arial" panose="020B0604020202020204" pitchFamily="34" charset="0"/>
              </a:rPr>
              <a:t> </a:t>
            </a:r>
            <a:r>
              <a:rPr sz="1600" b="1" spc="-120" dirty="0">
                <a:latin typeface="Arial" panose="020B0604020202020204" pitchFamily="34" charset="0"/>
                <a:cs typeface="Arial" panose="020B0604020202020204" pitchFamily="34" charset="0"/>
              </a:rPr>
              <a:t>HPV</a:t>
            </a:r>
            <a:r>
              <a:rPr sz="1600" b="1" spc="-15" dirty="0">
                <a:latin typeface="Arial" panose="020B0604020202020204" pitchFamily="34" charset="0"/>
                <a:cs typeface="Arial" panose="020B0604020202020204" pitchFamily="34" charset="0"/>
              </a:rPr>
              <a:t> </a:t>
            </a:r>
            <a:r>
              <a:rPr sz="1600" b="1" spc="-40" dirty="0">
                <a:latin typeface="Arial" panose="020B0604020202020204" pitchFamily="34" charset="0"/>
                <a:cs typeface="Arial" panose="020B0604020202020204" pitchFamily="34" charset="0"/>
              </a:rPr>
              <a:t>and </a:t>
            </a:r>
            <a:r>
              <a:rPr sz="1600" b="1" spc="-130" dirty="0">
                <a:latin typeface="Arial" panose="020B0604020202020204" pitchFamily="34" charset="0"/>
                <a:cs typeface="Arial" panose="020B0604020202020204" pitchFamily="34" charset="0"/>
              </a:rPr>
              <a:t>why</a:t>
            </a:r>
            <a:r>
              <a:rPr sz="1600" b="1" spc="30" dirty="0">
                <a:latin typeface="Arial" panose="020B0604020202020204" pitchFamily="34" charset="0"/>
                <a:cs typeface="Arial" panose="020B0604020202020204" pitchFamily="34" charset="0"/>
              </a:rPr>
              <a:t> </a:t>
            </a:r>
            <a:r>
              <a:rPr sz="1600" b="1" spc="-80" dirty="0">
                <a:latin typeface="Arial" panose="020B0604020202020204" pitchFamily="34" charset="0"/>
                <a:cs typeface="Arial" panose="020B0604020202020204" pitchFamily="34" charset="0"/>
              </a:rPr>
              <a:t>screening</a:t>
            </a:r>
            <a:r>
              <a:rPr sz="1600" b="1" dirty="0">
                <a:latin typeface="Arial" panose="020B0604020202020204" pitchFamily="34" charset="0"/>
                <a:cs typeface="Arial" panose="020B0604020202020204" pitchFamily="34" charset="0"/>
              </a:rPr>
              <a:t> </a:t>
            </a:r>
            <a:r>
              <a:rPr sz="1600" b="1" spc="-10" dirty="0">
                <a:latin typeface="Arial" panose="020B0604020202020204" pitchFamily="34" charset="0"/>
                <a:cs typeface="Arial" panose="020B0604020202020204" pitchFamily="34" charset="0"/>
              </a:rPr>
              <a:t>matters.</a:t>
            </a:r>
            <a:endParaRPr sz="1600" dirty="0">
              <a:latin typeface="Arial" panose="020B0604020202020204" pitchFamily="34" charset="0"/>
              <a:cs typeface="Arial" panose="020B0604020202020204" pitchFamily="34" charset="0"/>
            </a:endParaRPr>
          </a:p>
        </p:txBody>
      </p:sp>
      <p:sp>
        <p:nvSpPr>
          <p:cNvPr id="8" name="object 7">
            <a:extLst>
              <a:ext uri="{FF2B5EF4-FFF2-40B4-BE49-F238E27FC236}">
                <a16:creationId xmlns:a16="http://schemas.microsoft.com/office/drawing/2014/main" id="{2966DE4C-76D8-081D-F7D6-EACD9AF821E1}"/>
              </a:ext>
            </a:extLst>
          </p:cNvPr>
          <p:cNvSpPr/>
          <p:nvPr/>
        </p:nvSpPr>
        <p:spPr>
          <a:xfrm>
            <a:off x="3482723" y="2251419"/>
            <a:ext cx="2798445" cy="1920239"/>
          </a:xfrm>
          <a:custGeom>
            <a:avLst/>
            <a:gdLst/>
            <a:ahLst/>
            <a:cxnLst/>
            <a:rect l="l" t="t" r="r" b="b"/>
            <a:pathLst>
              <a:path w="2798445" h="1920239">
                <a:moveTo>
                  <a:pt x="2772918" y="0"/>
                </a:moveTo>
                <a:lnTo>
                  <a:pt x="25146" y="0"/>
                </a:lnTo>
                <a:lnTo>
                  <a:pt x="15323" y="1964"/>
                </a:lnTo>
                <a:lnTo>
                  <a:pt x="7334" y="7334"/>
                </a:lnTo>
                <a:lnTo>
                  <a:pt x="1964" y="15323"/>
                </a:lnTo>
                <a:lnTo>
                  <a:pt x="0" y="25146"/>
                </a:lnTo>
                <a:lnTo>
                  <a:pt x="0" y="1895094"/>
                </a:lnTo>
                <a:lnTo>
                  <a:pt x="1964" y="1904916"/>
                </a:lnTo>
                <a:lnTo>
                  <a:pt x="7334" y="1912905"/>
                </a:lnTo>
                <a:lnTo>
                  <a:pt x="15323" y="1918275"/>
                </a:lnTo>
                <a:lnTo>
                  <a:pt x="25146" y="1920239"/>
                </a:lnTo>
                <a:lnTo>
                  <a:pt x="2772918" y="1920239"/>
                </a:lnTo>
                <a:lnTo>
                  <a:pt x="2782740" y="1918275"/>
                </a:lnTo>
                <a:lnTo>
                  <a:pt x="2790729" y="1912905"/>
                </a:lnTo>
                <a:lnTo>
                  <a:pt x="2796099" y="1904916"/>
                </a:lnTo>
                <a:lnTo>
                  <a:pt x="2798064" y="1895094"/>
                </a:lnTo>
                <a:lnTo>
                  <a:pt x="2798064" y="25146"/>
                </a:lnTo>
                <a:lnTo>
                  <a:pt x="2796099" y="15323"/>
                </a:lnTo>
                <a:lnTo>
                  <a:pt x="2790729" y="7334"/>
                </a:lnTo>
                <a:lnTo>
                  <a:pt x="2782740" y="1964"/>
                </a:lnTo>
                <a:lnTo>
                  <a:pt x="2772918" y="0"/>
                </a:lnTo>
                <a:close/>
              </a:path>
            </a:pathLst>
          </a:custGeom>
          <a:solidFill>
            <a:srgbClr val="C7C9C1">
              <a:alpha val="50195"/>
            </a:srgbClr>
          </a:solidFill>
        </p:spPr>
        <p:txBody>
          <a:bodyPr wrap="square" lIns="0" tIns="0" rIns="0" bIns="0" rtlCol="0"/>
          <a:lstStyle/>
          <a:p>
            <a:endParaRPr/>
          </a:p>
        </p:txBody>
      </p:sp>
      <p:sp>
        <p:nvSpPr>
          <p:cNvPr id="9" name="object 8">
            <a:extLst>
              <a:ext uri="{FF2B5EF4-FFF2-40B4-BE49-F238E27FC236}">
                <a16:creationId xmlns:a16="http://schemas.microsoft.com/office/drawing/2014/main" id="{344BA09A-B569-F501-26F6-2B6CE47360BE}"/>
              </a:ext>
            </a:extLst>
          </p:cNvPr>
          <p:cNvSpPr txBox="1"/>
          <p:nvPr/>
        </p:nvSpPr>
        <p:spPr>
          <a:xfrm>
            <a:off x="3692015" y="2476834"/>
            <a:ext cx="2127872" cy="1428404"/>
          </a:xfrm>
          <a:prstGeom prst="rect">
            <a:avLst/>
          </a:prstGeom>
        </p:spPr>
        <p:txBody>
          <a:bodyPr vert="horz" wrap="square" lIns="0" tIns="26670" rIns="0" bIns="0" rtlCol="0">
            <a:spAutoFit/>
          </a:bodyPr>
          <a:lstStyle/>
          <a:p>
            <a:pPr marL="12700">
              <a:lnSpc>
                <a:spcPct val="100000"/>
              </a:lnSpc>
              <a:spcBef>
                <a:spcPts val="210"/>
              </a:spcBef>
            </a:pPr>
            <a:r>
              <a:rPr sz="1600" b="1" i="1" spc="-20" dirty="0">
                <a:latin typeface="Arial" panose="020B0604020202020204" pitchFamily="34" charset="0"/>
                <a:cs typeface="Arial" panose="020B0604020202020204" pitchFamily="34" charset="0"/>
              </a:rPr>
              <a:t>WEEK</a:t>
            </a:r>
            <a:r>
              <a:rPr sz="1600" b="1" i="1" spc="-185" dirty="0">
                <a:latin typeface="Arial" panose="020B0604020202020204" pitchFamily="34" charset="0"/>
                <a:cs typeface="Arial" panose="020B0604020202020204" pitchFamily="34" charset="0"/>
              </a:rPr>
              <a:t> </a:t>
            </a:r>
            <a:r>
              <a:rPr sz="1600" b="1" i="1" spc="-80" dirty="0">
                <a:latin typeface="Arial" panose="020B0604020202020204" pitchFamily="34" charset="0"/>
                <a:cs typeface="Arial" panose="020B0604020202020204" pitchFamily="34" charset="0"/>
              </a:rPr>
              <a:t>2:</a:t>
            </a:r>
            <a:r>
              <a:rPr sz="1600" b="1" i="1" spc="-114" dirty="0">
                <a:latin typeface="Arial" panose="020B0604020202020204" pitchFamily="34" charset="0"/>
                <a:cs typeface="Arial" panose="020B0604020202020204" pitchFamily="34" charset="0"/>
              </a:rPr>
              <a:t> </a:t>
            </a:r>
            <a:r>
              <a:rPr sz="1600" b="1" i="1" spc="50" dirty="0">
                <a:latin typeface="Arial" panose="020B0604020202020204" pitchFamily="34" charset="0"/>
                <a:cs typeface="Arial" panose="020B0604020202020204" pitchFamily="34" charset="0"/>
              </a:rPr>
              <a:t>HPV</a:t>
            </a:r>
            <a:r>
              <a:rPr sz="1600" b="1" i="1" spc="-190" dirty="0">
                <a:latin typeface="Arial" panose="020B0604020202020204" pitchFamily="34" charset="0"/>
                <a:cs typeface="Arial" panose="020B0604020202020204" pitchFamily="34" charset="0"/>
              </a:rPr>
              <a:t> </a:t>
            </a:r>
            <a:r>
              <a:rPr sz="1600" b="1" i="1" spc="-30" dirty="0">
                <a:latin typeface="Arial" panose="020B0604020202020204" pitchFamily="34" charset="0"/>
                <a:cs typeface="Arial" panose="020B0604020202020204" pitchFamily="34" charset="0"/>
              </a:rPr>
              <a:t>&amp;</a:t>
            </a:r>
            <a:r>
              <a:rPr sz="1600" b="1" i="1" spc="-180" dirty="0">
                <a:latin typeface="Arial" panose="020B0604020202020204" pitchFamily="34" charset="0"/>
                <a:cs typeface="Arial" panose="020B0604020202020204" pitchFamily="34" charset="0"/>
              </a:rPr>
              <a:t> </a:t>
            </a:r>
            <a:r>
              <a:rPr sz="1600" b="1" i="1" spc="90" dirty="0">
                <a:latin typeface="Arial" panose="020B0604020202020204" pitchFamily="34" charset="0"/>
                <a:cs typeface="Arial" panose="020B0604020202020204" pitchFamily="34" charset="0"/>
              </a:rPr>
              <a:t>RISK</a:t>
            </a:r>
            <a:endParaRPr sz="1600" dirty="0">
              <a:latin typeface="Arial" panose="020B0604020202020204" pitchFamily="34" charset="0"/>
              <a:cs typeface="Arial" panose="020B0604020202020204" pitchFamily="34" charset="0"/>
            </a:endParaRPr>
          </a:p>
          <a:p>
            <a:pPr marL="12700">
              <a:lnSpc>
                <a:spcPct val="100000"/>
              </a:lnSpc>
              <a:spcBef>
                <a:spcPts val="110"/>
              </a:spcBef>
            </a:pPr>
            <a:r>
              <a:rPr sz="1600" b="1" i="1" spc="-10" dirty="0">
                <a:latin typeface="Arial" panose="020B0604020202020204" pitchFamily="34" charset="0"/>
                <a:cs typeface="Arial" panose="020B0604020202020204" pitchFamily="34" charset="0"/>
              </a:rPr>
              <a:t>FACTORS</a:t>
            </a:r>
            <a:endParaRPr sz="1600" dirty="0">
              <a:latin typeface="Arial" panose="020B0604020202020204" pitchFamily="34" charset="0"/>
              <a:cs typeface="Arial" panose="020B0604020202020204" pitchFamily="34" charset="0"/>
            </a:endParaRPr>
          </a:p>
          <a:p>
            <a:pPr marL="12700" marR="5080">
              <a:lnSpc>
                <a:spcPct val="115500"/>
              </a:lnSpc>
              <a:spcBef>
                <a:spcPts val="540"/>
              </a:spcBef>
            </a:pPr>
            <a:r>
              <a:rPr sz="1600" b="1" spc="-90" dirty="0">
                <a:latin typeface="Arial" panose="020B0604020202020204" pitchFamily="34" charset="0"/>
                <a:cs typeface="Arial" panose="020B0604020202020204" pitchFamily="34" charset="0"/>
              </a:rPr>
              <a:t>Transmission,</a:t>
            </a:r>
            <a:r>
              <a:rPr sz="1600" b="1" spc="35" dirty="0">
                <a:latin typeface="Arial" panose="020B0604020202020204" pitchFamily="34" charset="0"/>
                <a:cs typeface="Arial" panose="020B0604020202020204" pitchFamily="34" charset="0"/>
              </a:rPr>
              <a:t> </a:t>
            </a:r>
            <a:r>
              <a:rPr sz="1600" b="1" spc="-85" dirty="0">
                <a:latin typeface="Arial" panose="020B0604020202020204" pitchFamily="34" charset="0"/>
                <a:cs typeface="Arial" panose="020B0604020202020204" pitchFamily="34" charset="0"/>
              </a:rPr>
              <a:t>prevalence</a:t>
            </a:r>
            <a:r>
              <a:rPr sz="1600" b="1" spc="45" dirty="0">
                <a:latin typeface="Arial" panose="020B0604020202020204" pitchFamily="34" charset="0"/>
                <a:cs typeface="Arial" panose="020B0604020202020204" pitchFamily="34" charset="0"/>
              </a:rPr>
              <a:t> </a:t>
            </a:r>
            <a:r>
              <a:rPr sz="1600" b="1" spc="-105" dirty="0">
                <a:latin typeface="Arial" panose="020B0604020202020204" pitchFamily="34" charset="0"/>
                <a:cs typeface="Arial" panose="020B0604020202020204" pitchFamily="34" charset="0"/>
              </a:rPr>
              <a:t>and</a:t>
            </a:r>
            <a:r>
              <a:rPr sz="1600" b="1" spc="5" dirty="0">
                <a:latin typeface="Arial" panose="020B0604020202020204" pitchFamily="34" charset="0"/>
                <a:cs typeface="Arial" panose="020B0604020202020204" pitchFamily="34" charset="0"/>
              </a:rPr>
              <a:t> </a:t>
            </a:r>
            <a:r>
              <a:rPr sz="1600" b="1" spc="-60" dirty="0">
                <a:latin typeface="Arial" panose="020B0604020202020204" pitchFamily="34" charset="0"/>
                <a:cs typeface="Arial" panose="020B0604020202020204" pitchFamily="34" charset="0"/>
              </a:rPr>
              <a:t>risk </a:t>
            </a:r>
            <a:r>
              <a:rPr sz="1600" b="1" spc="-10" dirty="0">
                <a:latin typeface="Arial" panose="020B0604020202020204" pitchFamily="34" charset="0"/>
                <a:cs typeface="Arial" panose="020B0604020202020204" pitchFamily="34" charset="0"/>
              </a:rPr>
              <a:t>reduction.</a:t>
            </a:r>
            <a:endParaRPr sz="1600" dirty="0">
              <a:latin typeface="Arial" panose="020B0604020202020204" pitchFamily="34" charset="0"/>
              <a:cs typeface="Arial" panose="020B0604020202020204" pitchFamily="34" charset="0"/>
            </a:endParaRPr>
          </a:p>
        </p:txBody>
      </p:sp>
      <p:sp>
        <p:nvSpPr>
          <p:cNvPr id="10" name="object 9">
            <a:extLst>
              <a:ext uri="{FF2B5EF4-FFF2-40B4-BE49-F238E27FC236}">
                <a16:creationId xmlns:a16="http://schemas.microsoft.com/office/drawing/2014/main" id="{264143A4-0136-6B90-5BD8-48F1A7283C7B}"/>
              </a:ext>
            </a:extLst>
          </p:cNvPr>
          <p:cNvSpPr/>
          <p:nvPr/>
        </p:nvSpPr>
        <p:spPr>
          <a:xfrm>
            <a:off x="6405114" y="2241547"/>
            <a:ext cx="2798445" cy="1920239"/>
          </a:xfrm>
          <a:custGeom>
            <a:avLst/>
            <a:gdLst/>
            <a:ahLst/>
            <a:cxnLst/>
            <a:rect l="l" t="t" r="r" b="b"/>
            <a:pathLst>
              <a:path w="2798445" h="1920239">
                <a:moveTo>
                  <a:pt x="2772918" y="0"/>
                </a:moveTo>
                <a:lnTo>
                  <a:pt x="25146" y="0"/>
                </a:lnTo>
                <a:lnTo>
                  <a:pt x="15323" y="1964"/>
                </a:lnTo>
                <a:lnTo>
                  <a:pt x="7334" y="7334"/>
                </a:lnTo>
                <a:lnTo>
                  <a:pt x="1964" y="15323"/>
                </a:lnTo>
                <a:lnTo>
                  <a:pt x="0" y="25146"/>
                </a:lnTo>
                <a:lnTo>
                  <a:pt x="0" y="1895094"/>
                </a:lnTo>
                <a:lnTo>
                  <a:pt x="1964" y="1904916"/>
                </a:lnTo>
                <a:lnTo>
                  <a:pt x="7334" y="1912905"/>
                </a:lnTo>
                <a:lnTo>
                  <a:pt x="15323" y="1918275"/>
                </a:lnTo>
                <a:lnTo>
                  <a:pt x="25146" y="1920239"/>
                </a:lnTo>
                <a:lnTo>
                  <a:pt x="2772918" y="1920239"/>
                </a:lnTo>
                <a:lnTo>
                  <a:pt x="2782740" y="1918275"/>
                </a:lnTo>
                <a:lnTo>
                  <a:pt x="2790729" y="1912905"/>
                </a:lnTo>
                <a:lnTo>
                  <a:pt x="2796099" y="1904916"/>
                </a:lnTo>
                <a:lnTo>
                  <a:pt x="2798064" y="1895094"/>
                </a:lnTo>
                <a:lnTo>
                  <a:pt x="2798064" y="25146"/>
                </a:lnTo>
                <a:lnTo>
                  <a:pt x="2796099" y="15323"/>
                </a:lnTo>
                <a:lnTo>
                  <a:pt x="2790729" y="7334"/>
                </a:lnTo>
                <a:lnTo>
                  <a:pt x="2782740" y="1964"/>
                </a:lnTo>
                <a:lnTo>
                  <a:pt x="2772918" y="0"/>
                </a:lnTo>
                <a:close/>
              </a:path>
            </a:pathLst>
          </a:custGeom>
          <a:solidFill>
            <a:srgbClr val="C7C9C1">
              <a:alpha val="50195"/>
            </a:srgbClr>
          </a:solidFill>
        </p:spPr>
        <p:txBody>
          <a:bodyPr wrap="square" lIns="0" tIns="0" rIns="0" bIns="0" rtlCol="0"/>
          <a:lstStyle/>
          <a:p>
            <a:endParaRPr/>
          </a:p>
        </p:txBody>
      </p:sp>
      <p:sp>
        <p:nvSpPr>
          <p:cNvPr id="11" name="object 10">
            <a:extLst>
              <a:ext uri="{FF2B5EF4-FFF2-40B4-BE49-F238E27FC236}">
                <a16:creationId xmlns:a16="http://schemas.microsoft.com/office/drawing/2014/main" id="{2EA6DB0B-19BA-7541-B7DC-2913C3C3C1AA}"/>
              </a:ext>
            </a:extLst>
          </p:cNvPr>
          <p:cNvSpPr txBox="1"/>
          <p:nvPr/>
        </p:nvSpPr>
        <p:spPr>
          <a:xfrm>
            <a:off x="6537232" y="2473373"/>
            <a:ext cx="2605659" cy="1638910"/>
          </a:xfrm>
          <a:prstGeom prst="rect">
            <a:avLst/>
          </a:prstGeom>
        </p:spPr>
        <p:txBody>
          <a:bodyPr vert="horz" wrap="square" lIns="0" tIns="12700" rIns="0" bIns="0" rtlCol="0">
            <a:spAutoFit/>
          </a:bodyPr>
          <a:lstStyle/>
          <a:p>
            <a:pPr marL="12700" marR="1013460">
              <a:lnSpc>
                <a:spcPct val="105600"/>
              </a:lnSpc>
              <a:spcBef>
                <a:spcPts val="100"/>
              </a:spcBef>
            </a:pPr>
            <a:r>
              <a:rPr sz="1600" b="1" i="1" spc="-20" dirty="0">
                <a:latin typeface="Arial" panose="020B0604020202020204" pitchFamily="34" charset="0"/>
                <a:cs typeface="Arial" panose="020B0604020202020204" pitchFamily="34" charset="0"/>
              </a:rPr>
              <a:t>WEEK</a:t>
            </a:r>
            <a:r>
              <a:rPr sz="1600" b="1" i="1" spc="-175" dirty="0">
                <a:latin typeface="Arial" panose="020B0604020202020204" pitchFamily="34" charset="0"/>
                <a:cs typeface="Arial" panose="020B0604020202020204" pitchFamily="34" charset="0"/>
              </a:rPr>
              <a:t> </a:t>
            </a:r>
            <a:r>
              <a:rPr sz="1600" b="1" i="1" spc="-50" dirty="0">
                <a:latin typeface="Arial" panose="020B0604020202020204" pitchFamily="34" charset="0"/>
                <a:cs typeface="Arial" panose="020B0604020202020204" pitchFamily="34" charset="0"/>
              </a:rPr>
              <a:t>3:</a:t>
            </a:r>
            <a:r>
              <a:rPr sz="1600" b="1" i="1" spc="-175" dirty="0">
                <a:latin typeface="Arial" panose="020B0604020202020204" pitchFamily="34" charset="0"/>
                <a:cs typeface="Arial" panose="020B0604020202020204" pitchFamily="34" charset="0"/>
              </a:rPr>
              <a:t> </a:t>
            </a:r>
            <a:r>
              <a:rPr sz="1600" b="1" i="1" spc="-25" dirty="0">
                <a:latin typeface="Arial" panose="020B0604020202020204" pitchFamily="34" charset="0"/>
                <a:cs typeface="Arial" panose="020B0604020202020204" pitchFamily="34" charset="0"/>
              </a:rPr>
              <a:t>NHS</a:t>
            </a:r>
            <a:r>
              <a:rPr lang="en-GB" sz="1600" b="1" i="1" spc="-25" dirty="0">
                <a:latin typeface="Arial" panose="020B0604020202020204" pitchFamily="34" charset="0"/>
                <a:cs typeface="Arial" panose="020B0604020202020204" pitchFamily="34" charset="0"/>
              </a:rPr>
              <a:t> </a:t>
            </a:r>
            <a:r>
              <a:rPr sz="1600" b="1" i="1" spc="65" dirty="0">
                <a:latin typeface="Arial" panose="020B0604020202020204" pitchFamily="34" charset="0"/>
                <a:cs typeface="Arial" panose="020B0604020202020204" pitchFamily="34" charset="0"/>
              </a:rPr>
              <a:t>CERVICAL</a:t>
            </a:r>
            <a:r>
              <a:rPr lang="en-GB" sz="1600" b="1" i="1" spc="65" dirty="0">
                <a:latin typeface="Arial" panose="020B0604020202020204" pitchFamily="34" charset="0"/>
                <a:cs typeface="Arial" panose="020B0604020202020204" pitchFamily="34" charset="0"/>
              </a:rPr>
              <a:t> </a:t>
            </a:r>
            <a:r>
              <a:rPr sz="1600" b="1" i="1" spc="-10" dirty="0">
                <a:latin typeface="Arial" panose="020B0604020202020204" pitchFamily="34" charset="0"/>
                <a:cs typeface="Arial" panose="020B0604020202020204" pitchFamily="34" charset="0"/>
              </a:rPr>
              <a:t>SCREENING PROGRAMME</a:t>
            </a:r>
            <a:endParaRPr sz="1600" dirty="0">
              <a:latin typeface="Arial" panose="020B0604020202020204" pitchFamily="34" charset="0"/>
              <a:cs typeface="Arial" panose="020B0604020202020204" pitchFamily="34" charset="0"/>
            </a:endParaRPr>
          </a:p>
          <a:p>
            <a:pPr marL="12700">
              <a:lnSpc>
                <a:spcPct val="100000"/>
              </a:lnSpc>
              <a:spcBef>
                <a:spcPts val="725"/>
              </a:spcBef>
            </a:pPr>
            <a:r>
              <a:rPr sz="1600" b="1" spc="-110" dirty="0">
                <a:latin typeface="Arial" panose="020B0604020202020204" pitchFamily="34" charset="0"/>
                <a:cs typeface="Arial" panose="020B0604020202020204" pitchFamily="34" charset="0"/>
              </a:rPr>
              <a:t>Who’s</a:t>
            </a:r>
            <a:r>
              <a:rPr sz="1600" b="1" spc="-30"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eligible,</a:t>
            </a:r>
            <a:r>
              <a:rPr sz="1600" b="1" spc="-50" dirty="0">
                <a:latin typeface="Arial" panose="020B0604020202020204" pitchFamily="34" charset="0"/>
                <a:cs typeface="Arial" panose="020B0604020202020204" pitchFamily="34" charset="0"/>
              </a:rPr>
              <a:t> </a:t>
            </a:r>
            <a:r>
              <a:rPr sz="1600" b="1" spc="-90" dirty="0">
                <a:latin typeface="Arial" panose="020B0604020202020204" pitchFamily="34" charset="0"/>
                <a:cs typeface="Arial" panose="020B0604020202020204" pitchFamily="34" charset="0"/>
              </a:rPr>
              <a:t>frequency</a:t>
            </a:r>
            <a:r>
              <a:rPr sz="1600" b="1" spc="35" dirty="0">
                <a:latin typeface="Arial" panose="020B0604020202020204" pitchFamily="34" charset="0"/>
                <a:cs typeface="Arial" panose="020B0604020202020204" pitchFamily="34" charset="0"/>
              </a:rPr>
              <a:t> </a:t>
            </a:r>
            <a:r>
              <a:rPr sz="1600" b="1" spc="-105" dirty="0">
                <a:latin typeface="Arial" panose="020B0604020202020204" pitchFamily="34" charset="0"/>
                <a:cs typeface="Arial" panose="020B0604020202020204" pitchFamily="34" charset="0"/>
              </a:rPr>
              <a:t>and</a:t>
            </a:r>
            <a:r>
              <a:rPr sz="1600" b="1" spc="5"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what</a:t>
            </a:r>
            <a:r>
              <a:rPr sz="1600" b="1" spc="-25" dirty="0">
                <a:latin typeface="Arial" panose="020B0604020202020204" pitchFamily="34" charset="0"/>
                <a:cs typeface="Arial" panose="020B0604020202020204" pitchFamily="34" charset="0"/>
              </a:rPr>
              <a:t> to</a:t>
            </a:r>
            <a:r>
              <a:rPr lang="en-GB" sz="1600" dirty="0">
                <a:latin typeface="Arial" panose="020B0604020202020204" pitchFamily="34" charset="0"/>
                <a:cs typeface="Arial" panose="020B0604020202020204" pitchFamily="34" charset="0"/>
              </a:rPr>
              <a:t> </a:t>
            </a:r>
            <a:r>
              <a:rPr sz="1600" b="1" spc="-85" dirty="0">
                <a:latin typeface="Arial" panose="020B0604020202020204" pitchFamily="34" charset="0"/>
                <a:cs typeface="Arial" panose="020B0604020202020204" pitchFamily="34" charset="0"/>
              </a:rPr>
              <a:t>expect</a:t>
            </a:r>
            <a:r>
              <a:rPr sz="1600" b="1" spc="40" dirty="0">
                <a:latin typeface="Arial" panose="020B0604020202020204" pitchFamily="34" charset="0"/>
                <a:cs typeface="Arial" panose="020B0604020202020204" pitchFamily="34" charset="0"/>
              </a:rPr>
              <a:t> </a:t>
            </a:r>
            <a:r>
              <a:rPr sz="1600" b="1" spc="-105" dirty="0">
                <a:latin typeface="Arial" panose="020B0604020202020204" pitchFamily="34" charset="0"/>
                <a:cs typeface="Arial" panose="020B0604020202020204" pitchFamily="34" charset="0"/>
              </a:rPr>
              <a:t>from</a:t>
            </a:r>
            <a:r>
              <a:rPr sz="1600" b="1" spc="20" dirty="0">
                <a:latin typeface="Arial" panose="020B0604020202020204" pitchFamily="34" charset="0"/>
                <a:cs typeface="Arial" panose="020B0604020202020204" pitchFamily="34" charset="0"/>
              </a:rPr>
              <a:t> </a:t>
            </a:r>
            <a:r>
              <a:rPr sz="1600" b="1" spc="-10" dirty="0">
                <a:latin typeface="Arial" panose="020B0604020202020204" pitchFamily="34" charset="0"/>
                <a:cs typeface="Arial" panose="020B0604020202020204" pitchFamily="34" charset="0"/>
              </a:rPr>
              <a:t>results.</a:t>
            </a:r>
            <a:endParaRPr sz="1600" dirty="0">
              <a:latin typeface="Arial" panose="020B0604020202020204" pitchFamily="34" charset="0"/>
              <a:cs typeface="Arial" panose="020B0604020202020204" pitchFamily="34" charset="0"/>
            </a:endParaRPr>
          </a:p>
        </p:txBody>
      </p:sp>
      <p:sp>
        <p:nvSpPr>
          <p:cNvPr id="12" name="object 11">
            <a:extLst>
              <a:ext uri="{FF2B5EF4-FFF2-40B4-BE49-F238E27FC236}">
                <a16:creationId xmlns:a16="http://schemas.microsoft.com/office/drawing/2014/main" id="{6899AD1D-04E3-C56C-ECB2-0FFAE1B534F9}"/>
              </a:ext>
            </a:extLst>
          </p:cNvPr>
          <p:cNvSpPr/>
          <p:nvPr/>
        </p:nvSpPr>
        <p:spPr>
          <a:xfrm>
            <a:off x="9327505" y="2251419"/>
            <a:ext cx="2807335" cy="1920239"/>
          </a:xfrm>
          <a:custGeom>
            <a:avLst/>
            <a:gdLst/>
            <a:ahLst/>
            <a:cxnLst/>
            <a:rect l="l" t="t" r="r" b="b"/>
            <a:pathLst>
              <a:path w="2807334" h="1920239">
                <a:moveTo>
                  <a:pt x="2782061" y="0"/>
                </a:moveTo>
                <a:lnTo>
                  <a:pt x="25146" y="0"/>
                </a:lnTo>
                <a:lnTo>
                  <a:pt x="15323" y="1964"/>
                </a:lnTo>
                <a:lnTo>
                  <a:pt x="7334" y="7334"/>
                </a:lnTo>
                <a:lnTo>
                  <a:pt x="1964" y="15323"/>
                </a:lnTo>
                <a:lnTo>
                  <a:pt x="0" y="25146"/>
                </a:lnTo>
                <a:lnTo>
                  <a:pt x="0" y="1895094"/>
                </a:lnTo>
                <a:lnTo>
                  <a:pt x="1964" y="1904916"/>
                </a:lnTo>
                <a:lnTo>
                  <a:pt x="7334" y="1912905"/>
                </a:lnTo>
                <a:lnTo>
                  <a:pt x="15323" y="1918275"/>
                </a:lnTo>
                <a:lnTo>
                  <a:pt x="25146" y="1920239"/>
                </a:lnTo>
                <a:lnTo>
                  <a:pt x="2782061" y="1920239"/>
                </a:lnTo>
                <a:lnTo>
                  <a:pt x="2791884" y="1918275"/>
                </a:lnTo>
                <a:lnTo>
                  <a:pt x="2799873" y="1912905"/>
                </a:lnTo>
                <a:lnTo>
                  <a:pt x="2805243" y="1904916"/>
                </a:lnTo>
                <a:lnTo>
                  <a:pt x="2807207" y="1895094"/>
                </a:lnTo>
                <a:lnTo>
                  <a:pt x="2807207" y="25146"/>
                </a:lnTo>
                <a:lnTo>
                  <a:pt x="2805243" y="15323"/>
                </a:lnTo>
                <a:lnTo>
                  <a:pt x="2799873" y="7334"/>
                </a:lnTo>
                <a:lnTo>
                  <a:pt x="2791884" y="1964"/>
                </a:lnTo>
                <a:lnTo>
                  <a:pt x="2782061" y="0"/>
                </a:lnTo>
                <a:close/>
              </a:path>
            </a:pathLst>
          </a:custGeom>
          <a:solidFill>
            <a:srgbClr val="C7C9C1">
              <a:alpha val="50195"/>
            </a:srgbClr>
          </a:solidFill>
        </p:spPr>
        <p:txBody>
          <a:bodyPr wrap="square" lIns="0" tIns="0" rIns="0" bIns="0" rtlCol="0"/>
          <a:lstStyle/>
          <a:p>
            <a:endParaRPr/>
          </a:p>
        </p:txBody>
      </p:sp>
      <p:sp>
        <p:nvSpPr>
          <p:cNvPr id="13" name="object 12">
            <a:extLst>
              <a:ext uri="{FF2B5EF4-FFF2-40B4-BE49-F238E27FC236}">
                <a16:creationId xmlns:a16="http://schemas.microsoft.com/office/drawing/2014/main" id="{64F024A2-093C-6B7A-49D8-A90F4BFF2C96}"/>
              </a:ext>
            </a:extLst>
          </p:cNvPr>
          <p:cNvSpPr txBox="1"/>
          <p:nvPr/>
        </p:nvSpPr>
        <p:spPr>
          <a:xfrm>
            <a:off x="9487208" y="2469848"/>
            <a:ext cx="2487930" cy="1691938"/>
          </a:xfrm>
          <a:prstGeom prst="rect">
            <a:avLst/>
          </a:prstGeom>
        </p:spPr>
        <p:txBody>
          <a:bodyPr vert="horz" wrap="square" lIns="0" tIns="12700" rIns="0" bIns="0" rtlCol="0">
            <a:spAutoFit/>
          </a:bodyPr>
          <a:lstStyle/>
          <a:p>
            <a:pPr marL="12700" marR="318770">
              <a:lnSpc>
                <a:spcPct val="105600"/>
              </a:lnSpc>
              <a:spcBef>
                <a:spcPts val="100"/>
              </a:spcBef>
            </a:pPr>
            <a:r>
              <a:rPr sz="1600" b="1" i="1" spc="-20" dirty="0">
                <a:latin typeface="Arial" panose="020B0604020202020204" pitchFamily="34" charset="0"/>
                <a:cs typeface="Arial" panose="020B0604020202020204" pitchFamily="34" charset="0"/>
              </a:rPr>
              <a:t>WEEK</a:t>
            </a:r>
            <a:r>
              <a:rPr sz="1600" b="1" i="1" spc="-175" dirty="0">
                <a:latin typeface="Arial" panose="020B0604020202020204" pitchFamily="34" charset="0"/>
                <a:cs typeface="Arial" panose="020B0604020202020204" pitchFamily="34" charset="0"/>
              </a:rPr>
              <a:t> </a:t>
            </a:r>
            <a:r>
              <a:rPr sz="1600" b="1" i="1" spc="-10" dirty="0">
                <a:latin typeface="Arial" panose="020B0604020202020204" pitchFamily="34" charset="0"/>
                <a:cs typeface="Arial" panose="020B0604020202020204" pitchFamily="34" charset="0"/>
              </a:rPr>
              <a:t>4:</a:t>
            </a:r>
            <a:r>
              <a:rPr sz="1600" b="1" i="1" spc="-175" dirty="0">
                <a:latin typeface="Arial" panose="020B0604020202020204" pitchFamily="34" charset="0"/>
                <a:cs typeface="Arial" panose="020B0604020202020204" pitchFamily="34" charset="0"/>
              </a:rPr>
              <a:t> </a:t>
            </a:r>
            <a:r>
              <a:rPr sz="1600" b="1" i="1" spc="70" dirty="0">
                <a:latin typeface="Arial" panose="020B0604020202020204" pitchFamily="34" charset="0"/>
                <a:cs typeface="Arial" panose="020B0604020202020204" pitchFamily="34" charset="0"/>
              </a:rPr>
              <a:t>WHAT </a:t>
            </a:r>
            <a:r>
              <a:rPr sz="1600" b="1" i="1" dirty="0">
                <a:latin typeface="Arial" panose="020B0604020202020204" pitchFamily="34" charset="0"/>
                <a:cs typeface="Arial" panose="020B0604020202020204" pitchFamily="34" charset="0"/>
              </a:rPr>
              <a:t>HAPPENS</a:t>
            </a:r>
            <a:r>
              <a:rPr sz="1600" b="1" i="1" spc="-180" dirty="0">
                <a:latin typeface="Arial" panose="020B0604020202020204" pitchFamily="34" charset="0"/>
                <a:cs typeface="Arial" panose="020B0604020202020204" pitchFamily="34" charset="0"/>
              </a:rPr>
              <a:t> </a:t>
            </a:r>
            <a:r>
              <a:rPr sz="1600" b="1" i="1" spc="80" dirty="0">
                <a:latin typeface="Arial" panose="020B0604020202020204" pitchFamily="34" charset="0"/>
                <a:cs typeface="Arial" panose="020B0604020202020204" pitchFamily="34" charset="0"/>
              </a:rPr>
              <a:t>DURING</a:t>
            </a:r>
            <a:r>
              <a:rPr sz="1600" b="1" i="1" spc="-130" dirty="0">
                <a:latin typeface="Arial" panose="020B0604020202020204" pitchFamily="34" charset="0"/>
                <a:cs typeface="Arial" panose="020B0604020202020204" pitchFamily="34" charset="0"/>
              </a:rPr>
              <a:t> </a:t>
            </a:r>
            <a:r>
              <a:rPr sz="1600" b="1" i="1" spc="20" dirty="0">
                <a:latin typeface="Arial" panose="020B0604020202020204" pitchFamily="34" charset="0"/>
                <a:cs typeface="Arial" panose="020B0604020202020204" pitchFamily="34" charset="0"/>
              </a:rPr>
              <a:t>A </a:t>
            </a:r>
            <a:r>
              <a:rPr sz="1600" b="1" i="1" dirty="0">
                <a:latin typeface="Arial" panose="020B0604020202020204" pitchFamily="34" charset="0"/>
                <a:cs typeface="Arial" panose="020B0604020202020204" pitchFamily="34" charset="0"/>
              </a:rPr>
              <a:t>SMEAR</a:t>
            </a:r>
            <a:r>
              <a:rPr sz="1600" b="1" i="1" spc="-105" dirty="0">
                <a:latin typeface="Arial" panose="020B0604020202020204" pitchFamily="34" charset="0"/>
                <a:cs typeface="Arial" panose="020B0604020202020204" pitchFamily="34" charset="0"/>
              </a:rPr>
              <a:t> </a:t>
            </a:r>
            <a:r>
              <a:rPr sz="1600" b="1" i="1" spc="-20" dirty="0">
                <a:latin typeface="Arial" panose="020B0604020202020204" pitchFamily="34" charset="0"/>
                <a:cs typeface="Arial" panose="020B0604020202020204" pitchFamily="34" charset="0"/>
              </a:rPr>
              <a:t>TEST</a:t>
            </a:r>
            <a:endParaRPr sz="1600" b="1" i="1" dirty="0">
              <a:latin typeface="Arial" panose="020B0604020202020204" pitchFamily="34" charset="0"/>
              <a:cs typeface="Arial" panose="020B0604020202020204" pitchFamily="34" charset="0"/>
            </a:endParaRPr>
          </a:p>
          <a:p>
            <a:pPr marL="12700" marR="5080">
              <a:lnSpc>
                <a:spcPct val="115599"/>
              </a:lnSpc>
              <a:spcBef>
                <a:spcPts val="505"/>
              </a:spcBef>
            </a:pPr>
            <a:r>
              <a:rPr sz="1600" b="1" spc="-130" dirty="0">
                <a:latin typeface="Arial" panose="020B0604020202020204" pitchFamily="34" charset="0"/>
                <a:cs typeface="Arial" panose="020B0604020202020204" pitchFamily="34" charset="0"/>
              </a:rPr>
              <a:t>Step-</a:t>
            </a:r>
            <a:r>
              <a:rPr sz="1600" b="1" spc="-155" dirty="0">
                <a:latin typeface="Arial" panose="020B0604020202020204" pitchFamily="34" charset="0"/>
                <a:cs typeface="Arial" panose="020B0604020202020204" pitchFamily="34" charset="0"/>
              </a:rPr>
              <a:t>by-</a:t>
            </a:r>
            <a:r>
              <a:rPr sz="1600" b="1" spc="-85" dirty="0">
                <a:latin typeface="Arial" panose="020B0604020202020204" pitchFamily="34" charset="0"/>
                <a:cs typeface="Arial" panose="020B0604020202020204" pitchFamily="34" charset="0"/>
              </a:rPr>
              <a:t>step</a:t>
            </a:r>
            <a:r>
              <a:rPr sz="1600" b="1" spc="40" dirty="0">
                <a:latin typeface="Arial" panose="020B0604020202020204" pitchFamily="34" charset="0"/>
                <a:cs typeface="Arial" panose="020B0604020202020204" pitchFamily="34" charset="0"/>
              </a:rPr>
              <a:t> </a:t>
            </a:r>
            <a:r>
              <a:rPr sz="1600" b="1" spc="-95" dirty="0">
                <a:latin typeface="Arial" panose="020B0604020202020204" pitchFamily="34" charset="0"/>
                <a:cs typeface="Arial" panose="020B0604020202020204" pitchFamily="34" charset="0"/>
              </a:rPr>
              <a:t>walkthrough,</a:t>
            </a:r>
            <a:r>
              <a:rPr sz="1600" b="1" spc="-20" dirty="0">
                <a:latin typeface="Arial" panose="020B0604020202020204" pitchFamily="34" charset="0"/>
                <a:cs typeface="Arial" panose="020B0604020202020204" pitchFamily="34" charset="0"/>
              </a:rPr>
              <a:t> </a:t>
            </a:r>
            <a:r>
              <a:rPr sz="1600" b="1" spc="-85" dirty="0">
                <a:latin typeface="Arial" panose="020B0604020202020204" pitchFamily="34" charset="0"/>
                <a:cs typeface="Arial" panose="020B0604020202020204" pitchFamily="34" charset="0"/>
              </a:rPr>
              <a:t>privacy</a:t>
            </a:r>
            <a:r>
              <a:rPr sz="1600" b="1" spc="-15" dirty="0">
                <a:latin typeface="Arial" panose="020B0604020202020204" pitchFamily="34" charset="0"/>
                <a:cs typeface="Arial" panose="020B0604020202020204" pitchFamily="34" charset="0"/>
              </a:rPr>
              <a:t> </a:t>
            </a:r>
            <a:r>
              <a:rPr sz="1600" b="1" spc="-40" dirty="0">
                <a:latin typeface="Arial" panose="020B0604020202020204" pitchFamily="34" charset="0"/>
                <a:cs typeface="Arial" panose="020B0604020202020204" pitchFamily="34" charset="0"/>
              </a:rPr>
              <a:t>and </a:t>
            </a:r>
            <a:r>
              <a:rPr sz="1600" b="1" spc="-95" dirty="0">
                <a:latin typeface="Arial" panose="020B0604020202020204" pitchFamily="34" charset="0"/>
                <a:cs typeface="Arial" panose="020B0604020202020204" pitchFamily="34" charset="0"/>
              </a:rPr>
              <a:t>consent,</a:t>
            </a:r>
            <a:r>
              <a:rPr sz="1600" b="1" spc="-45"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options</a:t>
            </a:r>
            <a:r>
              <a:rPr sz="1600" b="1" spc="-10" dirty="0">
                <a:latin typeface="Arial" panose="020B0604020202020204" pitchFamily="34" charset="0"/>
                <a:cs typeface="Arial" panose="020B0604020202020204" pitchFamily="34" charset="0"/>
              </a:rPr>
              <a:t> </a:t>
            </a:r>
            <a:r>
              <a:rPr sz="1600" b="1" spc="-65" dirty="0">
                <a:latin typeface="Arial" panose="020B0604020202020204" pitchFamily="34" charset="0"/>
                <a:cs typeface="Arial" panose="020B0604020202020204" pitchFamily="34" charset="0"/>
              </a:rPr>
              <a:t>for</a:t>
            </a:r>
            <a:r>
              <a:rPr sz="1600" b="1" spc="-35" dirty="0">
                <a:latin typeface="Arial" panose="020B0604020202020204" pitchFamily="34" charset="0"/>
                <a:cs typeface="Arial" panose="020B0604020202020204" pitchFamily="34" charset="0"/>
              </a:rPr>
              <a:t> </a:t>
            </a:r>
            <a:r>
              <a:rPr sz="1600" b="1" spc="-10" dirty="0">
                <a:latin typeface="Arial" panose="020B0604020202020204" pitchFamily="34" charset="0"/>
                <a:cs typeface="Arial" panose="020B0604020202020204" pitchFamily="34" charset="0"/>
              </a:rPr>
              <a:t>comfort</a:t>
            </a:r>
            <a:r>
              <a:rPr sz="1300" b="1" spc="-10" dirty="0">
                <a:latin typeface="Roboto Bk"/>
                <a:cs typeface="Roboto Bk"/>
              </a:rPr>
              <a:t>.</a:t>
            </a:r>
            <a:endParaRPr sz="1300" dirty="0">
              <a:latin typeface="Roboto Bk"/>
              <a:cs typeface="Roboto Bk"/>
            </a:endParaRPr>
          </a:p>
        </p:txBody>
      </p:sp>
      <p:sp>
        <p:nvSpPr>
          <p:cNvPr id="14" name="object 13">
            <a:extLst>
              <a:ext uri="{FF2B5EF4-FFF2-40B4-BE49-F238E27FC236}">
                <a16:creationId xmlns:a16="http://schemas.microsoft.com/office/drawing/2014/main" id="{78D63A8B-4FB0-25DF-CCBE-7CDD4CE90FBF}"/>
              </a:ext>
            </a:extLst>
          </p:cNvPr>
          <p:cNvSpPr/>
          <p:nvPr/>
        </p:nvSpPr>
        <p:spPr>
          <a:xfrm>
            <a:off x="630702" y="4364814"/>
            <a:ext cx="2807335" cy="1655445"/>
          </a:xfrm>
          <a:custGeom>
            <a:avLst/>
            <a:gdLst/>
            <a:ahLst/>
            <a:cxnLst/>
            <a:rect l="l" t="t" r="r" b="b"/>
            <a:pathLst>
              <a:path w="2807335" h="1655445">
                <a:moveTo>
                  <a:pt x="2782189" y="0"/>
                </a:moveTo>
                <a:lnTo>
                  <a:pt x="25018" y="0"/>
                </a:lnTo>
                <a:lnTo>
                  <a:pt x="15269" y="1962"/>
                </a:lnTo>
                <a:lnTo>
                  <a:pt x="7318" y="7318"/>
                </a:lnTo>
                <a:lnTo>
                  <a:pt x="1962" y="15269"/>
                </a:lnTo>
                <a:lnTo>
                  <a:pt x="0" y="25018"/>
                </a:lnTo>
                <a:lnTo>
                  <a:pt x="0" y="1630044"/>
                </a:lnTo>
                <a:lnTo>
                  <a:pt x="1962" y="1639794"/>
                </a:lnTo>
                <a:lnTo>
                  <a:pt x="7318" y="1647745"/>
                </a:lnTo>
                <a:lnTo>
                  <a:pt x="15269" y="1653101"/>
                </a:lnTo>
                <a:lnTo>
                  <a:pt x="25018" y="1655064"/>
                </a:lnTo>
                <a:lnTo>
                  <a:pt x="2782189" y="1655064"/>
                </a:lnTo>
                <a:lnTo>
                  <a:pt x="2791938" y="1653101"/>
                </a:lnTo>
                <a:lnTo>
                  <a:pt x="2799889" y="1647745"/>
                </a:lnTo>
                <a:lnTo>
                  <a:pt x="2805245" y="1639794"/>
                </a:lnTo>
                <a:lnTo>
                  <a:pt x="2807207" y="1630044"/>
                </a:lnTo>
                <a:lnTo>
                  <a:pt x="2807207" y="25018"/>
                </a:lnTo>
                <a:lnTo>
                  <a:pt x="2805245" y="15269"/>
                </a:lnTo>
                <a:lnTo>
                  <a:pt x="2799889" y="7318"/>
                </a:lnTo>
                <a:lnTo>
                  <a:pt x="2791938" y="1962"/>
                </a:lnTo>
                <a:lnTo>
                  <a:pt x="2782189" y="0"/>
                </a:lnTo>
                <a:close/>
              </a:path>
            </a:pathLst>
          </a:custGeom>
          <a:solidFill>
            <a:srgbClr val="C7C9C1">
              <a:alpha val="50195"/>
            </a:srgbClr>
          </a:solidFill>
        </p:spPr>
        <p:txBody>
          <a:bodyPr wrap="square" lIns="0" tIns="0" rIns="0" bIns="0" rtlCol="0"/>
          <a:lstStyle/>
          <a:p>
            <a:endParaRPr/>
          </a:p>
        </p:txBody>
      </p:sp>
      <p:sp>
        <p:nvSpPr>
          <p:cNvPr id="15" name="object 14">
            <a:extLst>
              <a:ext uri="{FF2B5EF4-FFF2-40B4-BE49-F238E27FC236}">
                <a16:creationId xmlns:a16="http://schemas.microsoft.com/office/drawing/2014/main" id="{7101EE22-3EE5-182F-F5DF-BE01941E11DF}"/>
              </a:ext>
            </a:extLst>
          </p:cNvPr>
          <p:cNvSpPr txBox="1"/>
          <p:nvPr/>
        </p:nvSpPr>
        <p:spPr>
          <a:xfrm>
            <a:off x="694269" y="4584038"/>
            <a:ext cx="2892424" cy="1390124"/>
          </a:xfrm>
          <a:prstGeom prst="rect">
            <a:avLst/>
          </a:prstGeom>
        </p:spPr>
        <p:txBody>
          <a:bodyPr vert="horz" wrap="square" lIns="0" tIns="12065" rIns="0" bIns="0" rtlCol="0">
            <a:spAutoFit/>
          </a:bodyPr>
          <a:lstStyle/>
          <a:p>
            <a:pPr marL="12700" marR="450850">
              <a:lnSpc>
                <a:spcPct val="105600"/>
              </a:lnSpc>
              <a:spcBef>
                <a:spcPts val="95"/>
              </a:spcBef>
            </a:pPr>
            <a:r>
              <a:rPr sz="1600" b="1" i="1" spc="-20" dirty="0">
                <a:latin typeface="Arial" panose="020B0604020202020204" pitchFamily="34" charset="0"/>
                <a:cs typeface="Arial" panose="020B0604020202020204" pitchFamily="34" charset="0"/>
              </a:rPr>
              <a:t>WEEK</a:t>
            </a:r>
            <a:r>
              <a:rPr sz="1600" b="1" i="1" spc="-175" dirty="0">
                <a:latin typeface="Arial" panose="020B0604020202020204" pitchFamily="34" charset="0"/>
                <a:cs typeface="Arial" panose="020B0604020202020204" pitchFamily="34" charset="0"/>
              </a:rPr>
              <a:t> </a:t>
            </a:r>
            <a:r>
              <a:rPr sz="1600" b="1" i="1" spc="-45" dirty="0">
                <a:latin typeface="Arial" panose="020B0604020202020204" pitchFamily="34" charset="0"/>
                <a:cs typeface="Arial" panose="020B0604020202020204" pitchFamily="34" charset="0"/>
              </a:rPr>
              <a:t>5:</a:t>
            </a:r>
            <a:r>
              <a:rPr sz="1600" b="1" i="1" spc="-180" dirty="0">
                <a:latin typeface="Arial" panose="020B0604020202020204" pitchFamily="34" charset="0"/>
                <a:cs typeface="Arial" panose="020B0604020202020204" pitchFamily="34" charset="0"/>
              </a:rPr>
              <a:t> </a:t>
            </a:r>
            <a:r>
              <a:rPr sz="1600" b="1" i="1" spc="25" dirty="0">
                <a:latin typeface="Arial" panose="020B0604020202020204" pitchFamily="34" charset="0"/>
                <a:cs typeface="Arial" panose="020B0604020202020204" pitchFamily="34" charset="0"/>
              </a:rPr>
              <a:t>HPV </a:t>
            </a:r>
            <a:r>
              <a:rPr sz="1600" b="1" i="1" spc="130" dirty="0">
                <a:latin typeface="Arial" panose="020B0604020202020204" pitchFamily="34" charset="0"/>
                <a:cs typeface="Arial" panose="020B0604020202020204" pitchFamily="34" charset="0"/>
              </a:rPr>
              <a:t>VACCINATION</a:t>
            </a:r>
            <a:r>
              <a:rPr sz="1600" b="1" i="1" spc="-170" dirty="0">
                <a:latin typeface="Arial" panose="020B0604020202020204" pitchFamily="34" charset="0"/>
                <a:cs typeface="Arial" panose="020B0604020202020204" pitchFamily="34" charset="0"/>
              </a:rPr>
              <a:t> </a:t>
            </a:r>
            <a:r>
              <a:rPr sz="1600" b="1" i="1" spc="-50" dirty="0">
                <a:latin typeface="Arial" panose="020B0604020202020204" pitchFamily="34" charset="0"/>
                <a:cs typeface="Arial" panose="020B0604020202020204" pitchFamily="34" charset="0"/>
              </a:rPr>
              <a:t>&amp; </a:t>
            </a:r>
            <a:r>
              <a:rPr sz="1600" b="1" i="1" spc="40" dirty="0">
                <a:latin typeface="Arial" panose="020B0604020202020204" pitchFamily="34" charset="0"/>
                <a:cs typeface="Arial" panose="020B0604020202020204" pitchFamily="34" charset="0"/>
              </a:rPr>
              <a:t>PREVENTION</a:t>
            </a:r>
            <a:endParaRPr sz="1600" dirty="0">
              <a:latin typeface="Arial" panose="020B0604020202020204" pitchFamily="34" charset="0"/>
              <a:cs typeface="Arial" panose="020B0604020202020204" pitchFamily="34" charset="0"/>
            </a:endParaRPr>
          </a:p>
          <a:p>
            <a:pPr marL="12700">
              <a:lnSpc>
                <a:spcPct val="100000"/>
              </a:lnSpc>
              <a:spcBef>
                <a:spcPts val="755"/>
              </a:spcBef>
            </a:pPr>
            <a:r>
              <a:rPr sz="1600" b="1" spc="-80" dirty="0">
                <a:latin typeface="Arial" panose="020B0604020202020204" pitchFamily="34" charset="0"/>
                <a:cs typeface="Arial" panose="020B0604020202020204" pitchFamily="34" charset="0"/>
              </a:rPr>
              <a:t>Vaccination</a:t>
            </a:r>
            <a:r>
              <a:rPr sz="1600" b="1" spc="-75" dirty="0">
                <a:latin typeface="Arial" panose="020B0604020202020204" pitchFamily="34" charset="0"/>
                <a:cs typeface="Arial" panose="020B0604020202020204" pitchFamily="34" charset="0"/>
              </a:rPr>
              <a:t> </a:t>
            </a:r>
            <a:r>
              <a:rPr sz="1600" b="1" spc="-70" dirty="0">
                <a:latin typeface="Arial" panose="020B0604020202020204" pitchFamily="34" charset="0"/>
                <a:cs typeface="Arial" panose="020B0604020202020204" pitchFamily="34" charset="0"/>
              </a:rPr>
              <a:t>benefits</a:t>
            </a:r>
            <a:r>
              <a:rPr sz="1600" b="1" spc="40" dirty="0">
                <a:latin typeface="Arial" panose="020B0604020202020204" pitchFamily="34" charset="0"/>
                <a:cs typeface="Arial" panose="020B0604020202020204" pitchFamily="34" charset="0"/>
              </a:rPr>
              <a:t> </a:t>
            </a:r>
            <a:r>
              <a:rPr sz="1600" b="1" spc="-105" dirty="0">
                <a:latin typeface="Arial" panose="020B0604020202020204" pitchFamily="34" charset="0"/>
                <a:cs typeface="Arial" panose="020B0604020202020204" pitchFamily="34" charset="0"/>
              </a:rPr>
              <a:t>and</a:t>
            </a:r>
            <a:r>
              <a:rPr sz="1600" b="1" spc="-15" dirty="0">
                <a:latin typeface="Arial" panose="020B0604020202020204" pitchFamily="34" charset="0"/>
                <a:cs typeface="Arial" panose="020B0604020202020204" pitchFamily="34" charset="0"/>
              </a:rPr>
              <a:t> </a:t>
            </a:r>
            <a:r>
              <a:rPr sz="1600" b="1" spc="-70" dirty="0">
                <a:latin typeface="Arial" panose="020B0604020202020204" pitchFamily="34" charset="0"/>
                <a:cs typeface="Arial" panose="020B0604020202020204" pitchFamily="34" charset="0"/>
              </a:rPr>
              <a:t>pathways</a:t>
            </a:r>
            <a:r>
              <a:rPr lang="en-GB" sz="1600" b="1" spc="-70" dirty="0">
                <a:latin typeface="Arial" panose="020B0604020202020204" pitchFamily="34" charset="0"/>
                <a:cs typeface="Arial" panose="020B0604020202020204" pitchFamily="34" charset="0"/>
              </a:rPr>
              <a:t> </a:t>
            </a:r>
            <a:r>
              <a:rPr sz="1600" b="1" spc="-65" dirty="0">
                <a:latin typeface="Arial" panose="020B0604020202020204" pitchFamily="34" charset="0"/>
                <a:cs typeface="Arial" panose="020B0604020202020204" pitchFamily="34" charset="0"/>
              </a:rPr>
              <a:t>for</a:t>
            </a:r>
            <a:r>
              <a:rPr sz="1600" b="1" spc="-75" dirty="0">
                <a:latin typeface="Arial" panose="020B0604020202020204" pitchFamily="34" charset="0"/>
                <a:cs typeface="Arial" panose="020B0604020202020204" pitchFamily="34" charset="0"/>
              </a:rPr>
              <a:t> </a:t>
            </a:r>
            <a:r>
              <a:rPr sz="1600" b="1" spc="-65" dirty="0">
                <a:latin typeface="Arial" panose="020B0604020202020204" pitchFamily="34" charset="0"/>
                <a:cs typeface="Arial" panose="020B0604020202020204" pitchFamily="34" charset="0"/>
              </a:rPr>
              <a:t>eligible</a:t>
            </a:r>
            <a:r>
              <a:rPr sz="1600" b="1" spc="5" dirty="0">
                <a:latin typeface="Arial" panose="020B0604020202020204" pitchFamily="34" charset="0"/>
                <a:cs typeface="Arial" panose="020B0604020202020204" pitchFamily="34" charset="0"/>
              </a:rPr>
              <a:t> </a:t>
            </a:r>
            <a:r>
              <a:rPr sz="1600" b="1" spc="-10" dirty="0">
                <a:latin typeface="Arial" panose="020B0604020202020204" pitchFamily="34" charset="0"/>
                <a:cs typeface="Arial" panose="020B0604020202020204" pitchFamily="34" charset="0"/>
              </a:rPr>
              <a:t>women.</a:t>
            </a:r>
            <a:endParaRPr sz="1600" dirty="0">
              <a:latin typeface="Arial" panose="020B0604020202020204" pitchFamily="34" charset="0"/>
              <a:cs typeface="Arial" panose="020B0604020202020204" pitchFamily="34" charset="0"/>
            </a:endParaRPr>
          </a:p>
        </p:txBody>
      </p:sp>
      <p:sp>
        <p:nvSpPr>
          <p:cNvPr id="16" name="object 15">
            <a:extLst>
              <a:ext uri="{FF2B5EF4-FFF2-40B4-BE49-F238E27FC236}">
                <a16:creationId xmlns:a16="http://schemas.microsoft.com/office/drawing/2014/main" id="{356518DA-7A61-287D-1386-CFDE71D0A608}"/>
              </a:ext>
            </a:extLst>
          </p:cNvPr>
          <p:cNvSpPr/>
          <p:nvPr/>
        </p:nvSpPr>
        <p:spPr>
          <a:xfrm>
            <a:off x="3542440" y="4410574"/>
            <a:ext cx="2798445" cy="1655445"/>
          </a:xfrm>
          <a:custGeom>
            <a:avLst/>
            <a:gdLst/>
            <a:ahLst/>
            <a:cxnLst/>
            <a:rect l="l" t="t" r="r" b="b"/>
            <a:pathLst>
              <a:path w="2798445" h="1655445">
                <a:moveTo>
                  <a:pt x="2773045" y="0"/>
                </a:moveTo>
                <a:lnTo>
                  <a:pt x="25019" y="0"/>
                </a:lnTo>
                <a:lnTo>
                  <a:pt x="15269" y="1962"/>
                </a:lnTo>
                <a:lnTo>
                  <a:pt x="7318" y="7318"/>
                </a:lnTo>
                <a:lnTo>
                  <a:pt x="1962" y="15269"/>
                </a:lnTo>
                <a:lnTo>
                  <a:pt x="0" y="25018"/>
                </a:lnTo>
                <a:lnTo>
                  <a:pt x="0" y="1630044"/>
                </a:lnTo>
                <a:lnTo>
                  <a:pt x="1962" y="1639794"/>
                </a:lnTo>
                <a:lnTo>
                  <a:pt x="7318" y="1647745"/>
                </a:lnTo>
                <a:lnTo>
                  <a:pt x="15269" y="1653101"/>
                </a:lnTo>
                <a:lnTo>
                  <a:pt x="25019" y="1655064"/>
                </a:lnTo>
                <a:lnTo>
                  <a:pt x="2773045" y="1655064"/>
                </a:lnTo>
                <a:lnTo>
                  <a:pt x="2782794" y="1653101"/>
                </a:lnTo>
                <a:lnTo>
                  <a:pt x="2790745" y="1647745"/>
                </a:lnTo>
                <a:lnTo>
                  <a:pt x="2796101" y="1639794"/>
                </a:lnTo>
                <a:lnTo>
                  <a:pt x="2798064" y="1630044"/>
                </a:lnTo>
                <a:lnTo>
                  <a:pt x="2798064" y="25018"/>
                </a:lnTo>
                <a:lnTo>
                  <a:pt x="2796101" y="15269"/>
                </a:lnTo>
                <a:lnTo>
                  <a:pt x="2790745" y="7318"/>
                </a:lnTo>
                <a:lnTo>
                  <a:pt x="2782794" y="1962"/>
                </a:lnTo>
                <a:lnTo>
                  <a:pt x="2773045" y="0"/>
                </a:lnTo>
                <a:close/>
              </a:path>
            </a:pathLst>
          </a:custGeom>
          <a:solidFill>
            <a:srgbClr val="C7C9C1">
              <a:alpha val="50195"/>
            </a:srgbClr>
          </a:solidFill>
        </p:spPr>
        <p:txBody>
          <a:bodyPr wrap="square" lIns="0" tIns="0" rIns="0" bIns="0" rtlCol="0"/>
          <a:lstStyle/>
          <a:p>
            <a:endParaRPr/>
          </a:p>
        </p:txBody>
      </p:sp>
      <p:sp>
        <p:nvSpPr>
          <p:cNvPr id="17" name="object 16">
            <a:extLst>
              <a:ext uri="{FF2B5EF4-FFF2-40B4-BE49-F238E27FC236}">
                <a16:creationId xmlns:a16="http://schemas.microsoft.com/office/drawing/2014/main" id="{08D8688D-DA16-AF1D-CC22-DD9DD4289589}"/>
              </a:ext>
            </a:extLst>
          </p:cNvPr>
          <p:cNvSpPr txBox="1"/>
          <p:nvPr/>
        </p:nvSpPr>
        <p:spPr>
          <a:xfrm>
            <a:off x="3542440" y="4577723"/>
            <a:ext cx="2915157" cy="1375377"/>
          </a:xfrm>
          <a:prstGeom prst="rect">
            <a:avLst/>
          </a:prstGeom>
        </p:spPr>
        <p:txBody>
          <a:bodyPr vert="horz" wrap="square" lIns="0" tIns="12065" rIns="0" bIns="0" rtlCol="0">
            <a:spAutoFit/>
          </a:bodyPr>
          <a:lstStyle/>
          <a:p>
            <a:pPr marL="12700" marR="190500">
              <a:lnSpc>
                <a:spcPct val="105600"/>
              </a:lnSpc>
              <a:spcBef>
                <a:spcPts val="95"/>
              </a:spcBef>
            </a:pPr>
            <a:r>
              <a:rPr sz="1600" b="1" i="1" spc="-20" dirty="0">
                <a:latin typeface="Arial" panose="020B0604020202020204" pitchFamily="34" charset="0"/>
                <a:cs typeface="Arial" panose="020B0604020202020204" pitchFamily="34" charset="0"/>
              </a:rPr>
              <a:t>WEEK</a:t>
            </a:r>
            <a:r>
              <a:rPr sz="1600" b="1" i="1" spc="-180" dirty="0">
                <a:latin typeface="Arial" panose="020B0604020202020204" pitchFamily="34" charset="0"/>
                <a:cs typeface="Arial" panose="020B0604020202020204" pitchFamily="34" charset="0"/>
              </a:rPr>
              <a:t> </a:t>
            </a:r>
            <a:r>
              <a:rPr sz="1600" b="1" i="1" spc="-45" dirty="0">
                <a:latin typeface="Arial" panose="020B0604020202020204" pitchFamily="34" charset="0"/>
                <a:cs typeface="Arial" panose="020B0604020202020204" pitchFamily="34" charset="0"/>
              </a:rPr>
              <a:t>6:</a:t>
            </a:r>
            <a:r>
              <a:rPr sz="1600" b="1" i="1" spc="-105" dirty="0">
                <a:latin typeface="Arial" panose="020B0604020202020204" pitchFamily="34" charset="0"/>
                <a:cs typeface="Arial" panose="020B0604020202020204" pitchFamily="34" charset="0"/>
              </a:rPr>
              <a:t> </a:t>
            </a:r>
            <a:r>
              <a:rPr sz="1600" b="1" i="1" spc="-10" dirty="0">
                <a:latin typeface="Arial" panose="020B0604020202020204" pitchFamily="34" charset="0"/>
                <a:cs typeface="Arial" panose="020B0604020202020204" pitchFamily="34" charset="0"/>
              </a:rPr>
              <a:t>BREAKING </a:t>
            </a:r>
            <a:r>
              <a:rPr sz="1600" b="1" i="1" dirty="0">
                <a:latin typeface="Arial" panose="020B0604020202020204" pitchFamily="34" charset="0"/>
                <a:cs typeface="Arial" panose="020B0604020202020204" pitchFamily="34" charset="0"/>
              </a:rPr>
              <a:t>MYTHS</a:t>
            </a:r>
            <a:r>
              <a:rPr sz="1600" b="1" i="1" spc="15" dirty="0">
                <a:latin typeface="Arial" panose="020B0604020202020204" pitchFamily="34" charset="0"/>
                <a:cs typeface="Arial" panose="020B0604020202020204" pitchFamily="34" charset="0"/>
              </a:rPr>
              <a:t> </a:t>
            </a:r>
            <a:r>
              <a:rPr sz="1600" b="1" i="1" spc="-30" dirty="0">
                <a:latin typeface="Arial" panose="020B0604020202020204" pitchFamily="34" charset="0"/>
                <a:cs typeface="Arial" panose="020B0604020202020204" pitchFamily="34" charset="0"/>
              </a:rPr>
              <a:t>&amp;</a:t>
            </a:r>
            <a:r>
              <a:rPr sz="1600" b="1" i="1" spc="-75" dirty="0">
                <a:latin typeface="Arial" panose="020B0604020202020204" pitchFamily="34" charset="0"/>
                <a:cs typeface="Arial" panose="020B0604020202020204" pitchFamily="34" charset="0"/>
              </a:rPr>
              <a:t> </a:t>
            </a:r>
            <a:r>
              <a:rPr sz="1600" b="1" i="1" spc="40" dirty="0">
                <a:latin typeface="Arial" panose="020B0604020202020204" pitchFamily="34" charset="0"/>
                <a:cs typeface="Arial" panose="020B0604020202020204" pitchFamily="34" charset="0"/>
              </a:rPr>
              <a:t>REDUCING </a:t>
            </a:r>
            <a:r>
              <a:rPr sz="1600" b="1" i="1" spc="-20" dirty="0">
                <a:latin typeface="Arial" panose="020B0604020202020204" pitchFamily="34" charset="0"/>
                <a:cs typeface="Arial" panose="020B0604020202020204" pitchFamily="34" charset="0"/>
              </a:rPr>
              <a:t>FEAR</a:t>
            </a:r>
            <a:endParaRPr sz="1600" dirty="0">
              <a:latin typeface="Arial" panose="020B0604020202020204" pitchFamily="34" charset="0"/>
              <a:cs typeface="Arial" panose="020B0604020202020204" pitchFamily="34" charset="0"/>
            </a:endParaRPr>
          </a:p>
          <a:p>
            <a:pPr marL="12700">
              <a:lnSpc>
                <a:spcPct val="100000"/>
              </a:lnSpc>
              <a:spcBef>
                <a:spcPts val="755"/>
              </a:spcBef>
            </a:pPr>
            <a:r>
              <a:rPr sz="1600" b="1" spc="-80" dirty="0">
                <a:latin typeface="Arial" panose="020B0604020202020204" pitchFamily="34" charset="0"/>
                <a:cs typeface="Arial" panose="020B0604020202020204" pitchFamily="34" charset="0"/>
              </a:rPr>
              <a:t>Addressing</a:t>
            </a:r>
            <a:r>
              <a:rPr sz="1600" b="1" spc="40" dirty="0">
                <a:latin typeface="Arial" panose="020B0604020202020204" pitchFamily="34" charset="0"/>
                <a:cs typeface="Arial" panose="020B0604020202020204" pitchFamily="34" charset="0"/>
              </a:rPr>
              <a:t> </a:t>
            </a:r>
            <a:r>
              <a:rPr sz="1600" b="1" spc="-100" dirty="0">
                <a:latin typeface="Arial" panose="020B0604020202020204" pitchFamily="34" charset="0"/>
                <a:cs typeface="Arial" panose="020B0604020202020204" pitchFamily="34" charset="0"/>
              </a:rPr>
              <a:t>embarrassment,</a:t>
            </a:r>
            <a:r>
              <a:rPr sz="1600" b="1" spc="-15" dirty="0">
                <a:latin typeface="Arial" panose="020B0604020202020204" pitchFamily="34" charset="0"/>
                <a:cs typeface="Arial" panose="020B0604020202020204" pitchFamily="34" charset="0"/>
              </a:rPr>
              <a:t> </a:t>
            </a:r>
            <a:r>
              <a:rPr sz="1600" b="1" spc="-50" dirty="0">
                <a:latin typeface="Arial" panose="020B0604020202020204" pitchFamily="34" charset="0"/>
                <a:cs typeface="Arial" panose="020B0604020202020204" pitchFamily="34" charset="0"/>
              </a:rPr>
              <a:t>cultural</a:t>
            </a:r>
            <a:r>
              <a:rPr lang="en-GB" sz="1600" dirty="0">
                <a:latin typeface="Arial" panose="020B0604020202020204" pitchFamily="34" charset="0"/>
                <a:cs typeface="Arial" panose="020B0604020202020204" pitchFamily="34" charset="0"/>
              </a:rPr>
              <a:t> </a:t>
            </a:r>
            <a:r>
              <a:rPr sz="1600" b="1" spc="-85" dirty="0">
                <a:latin typeface="Arial" panose="020B0604020202020204" pitchFamily="34" charset="0"/>
                <a:cs typeface="Arial" panose="020B0604020202020204" pitchFamily="34" charset="0"/>
              </a:rPr>
              <a:t>concerns</a:t>
            </a:r>
            <a:r>
              <a:rPr sz="1600" b="1" spc="-30" dirty="0">
                <a:latin typeface="Arial" panose="020B0604020202020204" pitchFamily="34" charset="0"/>
                <a:cs typeface="Arial" panose="020B0604020202020204" pitchFamily="34" charset="0"/>
              </a:rPr>
              <a:t> </a:t>
            </a:r>
            <a:r>
              <a:rPr sz="1600" b="1" spc="-80" dirty="0">
                <a:latin typeface="Arial" panose="020B0604020202020204" pitchFamily="34" charset="0"/>
                <a:cs typeface="Arial" panose="020B0604020202020204" pitchFamily="34" charset="0"/>
              </a:rPr>
              <a:t>and</a:t>
            </a:r>
            <a:r>
              <a:rPr sz="1600" b="1"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practical</a:t>
            </a:r>
            <a:r>
              <a:rPr sz="1600" b="1" spc="-20" dirty="0">
                <a:latin typeface="Arial" panose="020B0604020202020204" pitchFamily="34" charset="0"/>
                <a:cs typeface="Arial" panose="020B0604020202020204" pitchFamily="34" charset="0"/>
              </a:rPr>
              <a:t> </a:t>
            </a:r>
            <a:r>
              <a:rPr sz="1600" b="1" spc="-85" dirty="0">
                <a:latin typeface="Arial" panose="020B0604020202020204" pitchFamily="34" charset="0"/>
                <a:cs typeface="Arial" panose="020B0604020202020204" pitchFamily="34" charset="0"/>
              </a:rPr>
              <a:t>coping</a:t>
            </a:r>
            <a:r>
              <a:rPr sz="1600" b="1" dirty="0">
                <a:latin typeface="Arial" panose="020B0604020202020204" pitchFamily="34" charset="0"/>
                <a:cs typeface="Arial" panose="020B0604020202020204" pitchFamily="34" charset="0"/>
              </a:rPr>
              <a:t> </a:t>
            </a:r>
            <a:r>
              <a:rPr sz="1600" b="1" spc="-20" dirty="0">
                <a:latin typeface="Arial" panose="020B0604020202020204" pitchFamily="34" charset="0"/>
                <a:cs typeface="Arial" panose="020B0604020202020204" pitchFamily="34" charset="0"/>
              </a:rPr>
              <a:t>tips.</a:t>
            </a:r>
            <a:endParaRPr sz="1600" dirty="0">
              <a:latin typeface="Arial" panose="020B0604020202020204" pitchFamily="34" charset="0"/>
              <a:cs typeface="Arial" panose="020B0604020202020204" pitchFamily="34" charset="0"/>
            </a:endParaRPr>
          </a:p>
        </p:txBody>
      </p:sp>
      <p:sp>
        <p:nvSpPr>
          <p:cNvPr id="18" name="object 17">
            <a:extLst>
              <a:ext uri="{FF2B5EF4-FFF2-40B4-BE49-F238E27FC236}">
                <a16:creationId xmlns:a16="http://schemas.microsoft.com/office/drawing/2014/main" id="{6739FCA4-98D6-A827-33D2-DFF0459423EE}"/>
              </a:ext>
            </a:extLst>
          </p:cNvPr>
          <p:cNvSpPr/>
          <p:nvPr/>
        </p:nvSpPr>
        <p:spPr>
          <a:xfrm>
            <a:off x="6468551" y="4410574"/>
            <a:ext cx="2798445" cy="1655445"/>
          </a:xfrm>
          <a:custGeom>
            <a:avLst/>
            <a:gdLst/>
            <a:ahLst/>
            <a:cxnLst/>
            <a:rect l="l" t="t" r="r" b="b"/>
            <a:pathLst>
              <a:path w="2798445" h="1655445">
                <a:moveTo>
                  <a:pt x="2773045" y="0"/>
                </a:moveTo>
                <a:lnTo>
                  <a:pt x="25019" y="0"/>
                </a:lnTo>
                <a:lnTo>
                  <a:pt x="15269" y="1962"/>
                </a:lnTo>
                <a:lnTo>
                  <a:pt x="7318" y="7318"/>
                </a:lnTo>
                <a:lnTo>
                  <a:pt x="1962" y="15269"/>
                </a:lnTo>
                <a:lnTo>
                  <a:pt x="0" y="25018"/>
                </a:lnTo>
                <a:lnTo>
                  <a:pt x="0" y="1630044"/>
                </a:lnTo>
                <a:lnTo>
                  <a:pt x="1962" y="1639794"/>
                </a:lnTo>
                <a:lnTo>
                  <a:pt x="7318" y="1647745"/>
                </a:lnTo>
                <a:lnTo>
                  <a:pt x="15269" y="1653101"/>
                </a:lnTo>
                <a:lnTo>
                  <a:pt x="25019" y="1655064"/>
                </a:lnTo>
                <a:lnTo>
                  <a:pt x="2773045" y="1655064"/>
                </a:lnTo>
                <a:lnTo>
                  <a:pt x="2782794" y="1653101"/>
                </a:lnTo>
                <a:lnTo>
                  <a:pt x="2790745" y="1647745"/>
                </a:lnTo>
                <a:lnTo>
                  <a:pt x="2796101" y="1639794"/>
                </a:lnTo>
                <a:lnTo>
                  <a:pt x="2798064" y="1630044"/>
                </a:lnTo>
                <a:lnTo>
                  <a:pt x="2798064" y="25018"/>
                </a:lnTo>
                <a:lnTo>
                  <a:pt x="2796101" y="15269"/>
                </a:lnTo>
                <a:lnTo>
                  <a:pt x="2790745" y="7318"/>
                </a:lnTo>
                <a:lnTo>
                  <a:pt x="2782794" y="1962"/>
                </a:lnTo>
                <a:lnTo>
                  <a:pt x="2773045" y="0"/>
                </a:lnTo>
                <a:close/>
              </a:path>
            </a:pathLst>
          </a:custGeom>
          <a:solidFill>
            <a:srgbClr val="C7C9C1">
              <a:alpha val="50195"/>
            </a:srgbClr>
          </a:solidFill>
        </p:spPr>
        <p:txBody>
          <a:bodyPr wrap="square" lIns="0" tIns="0" rIns="0" bIns="0" rtlCol="0"/>
          <a:lstStyle/>
          <a:p>
            <a:endParaRPr/>
          </a:p>
        </p:txBody>
      </p:sp>
      <p:sp>
        <p:nvSpPr>
          <p:cNvPr id="19" name="object 18">
            <a:extLst>
              <a:ext uri="{FF2B5EF4-FFF2-40B4-BE49-F238E27FC236}">
                <a16:creationId xmlns:a16="http://schemas.microsoft.com/office/drawing/2014/main" id="{8953B8F4-4A34-CB0A-A271-606503C630E9}"/>
              </a:ext>
            </a:extLst>
          </p:cNvPr>
          <p:cNvSpPr txBox="1"/>
          <p:nvPr/>
        </p:nvSpPr>
        <p:spPr>
          <a:xfrm>
            <a:off x="6558248" y="4589931"/>
            <a:ext cx="2750440" cy="1430328"/>
          </a:xfrm>
          <a:prstGeom prst="rect">
            <a:avLst/>
          </a:prstGeom>
        </p:spPr>
        <p:txBody>
          <a:bodyPr vert="horz" wrap="square" lIns="0" tIns="12065" rIns="0" bIns="0" rtlCol="0">
            <a:spAutoFit/>
          </a:bodyPr>
          <a:lstStyle/>
          <a:p>
            <a:pPr marL="12700" marR="96520">
              <a:lnSpc>
                <a:spcPct val="105600"/>
              </a:lnSpc>
              <a:spcBef>
                <a:spcPts val="95"/>
              </a:spcBef>
            </a:pPr>
            <a:r>
              <a:rPr sz="1600" b="1" i="1" spc="-20" dirty="0">
                <a:latin typeface="Arial" panose="020B0604020202020204" pitchFamily="34" charset="0"/>
                <a:cs typeface="Arial" panose="020B0604020202020204" pitchFamily="34" charset="0"/>
              </a:rPr>
              <a:t>WEEK</a:t>
            </a:r>
            <a:r>
              <a:rPr sz="1600" b="1" i="1" spc="-185" dirty="0">
                <a:latin typeface="Arial" panose="020B0604020202020204" pitchFamily="34" charset="0"/>
                <a:cs typeface="Arial" panose="020B0604020202020204" pitchFamily="34" charset="0"/>
              </a:rPr>
              <a:t> </a:t>
            </a:r>
            <a:r>
              <a:rPr sz="1600" b="1" i="1" spc="-80" dirty="0">
                <a:latin typeface="Arial" panose="020B0604020202020204" pitchFamily="34" charset="0"/>
                <a:cs typeface="Arial" panose="020B0604020202020204" pitchFamily="34" charset="0"/>
              </a:rPr>
              <a:t>7:</a:t>
            </a:r>
            <a:r>
              <a:rPr sz="1600" b="1" i="1" spc="-110" dirty="0">
                <a:latin typeface="Arial" panose="020B0604020202020204" pitchFamily="34" charset="0"/>
                <a:cs typeface="Arial" panose="020B0604020202020204" pitchFamily="34" charset="0"/>
              </a:rPr>
              <a:t> </a:t>
            </a:r>
            <a:r>
              <a:rPr sz="1600" b="1" i="1" spc="55" dirty="0">
                <a:latin typeface="Arial" panose="020B0604020202020204" pitchFamily="34" charset="0"/>
                <a:cs typeface="Arial" panose="020B0604020202020204" pitchFamily="34" charset="0"/>
              </a:rPr>
              <a:t>BOOKING</a:t>
            </a:r>
            <a:r>
              <a:rPr sz="1600" b="1" i="1" spc="-135" dirty="0">
                <a:latin typeface="Arial" panose="020B0604020202020204" pitchFamily="34" charset="0"/>
                <a:cs typeface="Arial" panose="020B0604020202020204" pitchFamily="34" charset="0"/>
              </a:rPr>
              <a:t> </a:t>
            </a:r>
            <a:r>
              <a:rPr sz="1600" b="1" i="1" spc="-50" dirty="0">
                <a:latin typeface="Arial" panose="020B0604020202020204" pitchFamily="34" charset="0"/>
                <a:cs typeface="Arial" panose="020B0604020202020204" pitchFamily="34" charset="0"/>
              </a:rPr>
              <a:t>&amp; </a:t>
            </a:r>
            <a:r>
              <a:rPr sz="1600" b="1" i="1" dirty="0">
                <a:latin typeface="Arial" panose="020B0604020202020204" pitchFamily="34" charset="0"/>
                <a:cs typeface="Arial" panose="020B0604020202020204" pitchFamily="34" charset="0"/>
              </a:rPr>
              <a:t>ACCESS</a:t>
            </a:r>
            <a:r>
              <a:rPr sz="1600" b="1" i="1" spc="-95" dirty="0">
                <a:latin typeface="Arial" panose="020B0604020202020204" pitchFamily="34" charset="0"/>
                <a:cs typeface="Arial" panose="020B0604020202020204" pitchFamily="34" charset="0"/>
              </a:rPr>
              <a:t> </a:t>
            </a:r>
            <a:r>
              <a:rPr sz="1600" b="1" i="1" spc="-10" dirty="0">
                <a:latin typeface="Arial" panose="020B0604020202020204" pitchFamily="34" charset="0"/>
                <a:cs typeface="Arial" panose="020B0604020202020204" pitchFamily="34" charset="0"/>
              </a:rPr>
              <a:t>SUPPORT</a:t>
            </a:r>
            <a:endParaRPr sz="1600" dirty="0">
              <a:latin typeface="Arial" panose="020B0604020202020204" pitchFamily="34" charset="0"/>
              <a:cs typeface="Arial" panose="020B0604020202020204" pitchFamily="34" charset="0"/>
            </a:endParaRPr>
          </a:p>
          <a:p>
            <a:pPr marL="12700" marR="5080">
              <a:lnSpc>
                <a:spcPct val="115500"/>
              </a:lnSpc>
              <a:spcBef>
                <a:spcPts val="535"/>
              </a:spcBef>
            </a:pPr>
            <a:r>
              <a:rPr sz="1600" b="1" spc="-80" dirty="0">
                <a:latin typeface="Arial" panose="020B0604020202020204" pitchFamily="34" charset="0"/>
                <a:cs typeface="Arial" panose="020B0604020202020204" pitchFamily="34" charset="0"/>
              </a:rPr>
              <a:t>Assisted</a:t>
            </a:r>
            <a:r>
              <a:rPr sz="1600" b="1" spc="5" dirty="0">
                <a:latin typeface="Arial" panose="020B0604020202020204" pitchFamily="34" charset="0"/>
                <a:cs typeface="Arial" panose="020B0604020202020204" pitchFamily="34" charset="0"/>
              </a:rPr>
              <a:t> </a:t>
            </a:r>
            <a:r>
              <a:rPr sz="1600" b="1" spc="-100" dirty="0">
                <a:latin typeface="Arial" panose="020B0604020202020204" pitchFamily="34" charset="0"/>
                <a:cs typeface="Arial" panose="020B0604020202020204" pitchFamily="34" charset="0"/>
              </a:rPr>
              <a:t>booking,</a:t>
            </a:r>
            <a:r>
              <a:rPr sz="1600" b="1" spc="40" dirty="0">
                <a:latin typeface="Arial" panose="020B0604020202020204" pitchFamily="34" charset="0"/>
                <a:cs typeface="Arial" panose="020B0604020202020204" pitchFamily="34" charset="0"/>
              </a:rPr>
              <a:t> </a:t>
            </a:r>
            <a:r>
              <a:rPr sz="1600" b="1" spc="-10" dirty="0">
                <a:latin typeface="Arial" panose="020B0604020202020204" pitchFamily="34" charset="0"/>
                <a:cs typeface="Arial" panose="020B0604020202020204" pitchFamily="34" charset="0"/>
              </a:rPr>
              <a:t>transport, </a:t>
            </a:r>
            <a:r>
              <a:rPr sz="1600" b="1" spc="-90" dirty="0">
                <a:latin typeface="Arial" panose="020B0604020202020204" pitchFamily="34" charset="0"/>
                <a:cs typeface="Arial" panose="020B0604020202020204" pitchFamily="34" charset="0"/>
              </a:rPr>
              <a:t>chaperone</a:t>
            </a:r>
            <a:r>
              <a:rPr sz="1600" b="1" spc="35" dirty="0">
                <a:latin typeface="Arial" panose="020B0604020202020204" pitchFamily="34" charset="0"/>
                <a:cs typeface="Arial" panose="020B0604020202020204" pitchFamily="34" charset="0"/>
              </a:rPr>
              <a:t> </a:t>
            </a:r>
            <a:r>
              <a:rPr sz="1600" b="1" spc="-85" dirty="0">
                <a:latin typeface="Arial" panose="020B0604020202020204" pitchFamily="34" charset="0"/>
                <a:cs typeface="Arial" panose="020B0604020202020204" pitchFamily="34" charset="0"/>
              </a:rPr>
              <a:t>options</a:t>
            </a:r>
            <a:r>
              <a:rPr sz="1600" b="1" spc="-25" dirty="0">
                <a:latin typeface="Arial" panose="020B0604020202020204" pitchFamily="34" charset="0"/>
                <a:cs typeface="Arial" panose="020B0604020202020204" pitchFamily="34" charset="0"/>
              </a:rPr>
              <a:t> </a:t>
            </a:r>
            <a:r>
              <a:rPr sz="1600" b="1" spc="-80" dirty="0">
                <a:latin typeface="Arial" panose="020B0604020202020204" pitchFamily="34" charset="0"/>
                <a:cs typeface="Arial" panose="020B0604020202020204" pitchFamily="34" charset="0"/>
              </a:rPr>
              <a:t>and</a:t>
            </a:r>
            <a:r>
              <a:rPr sz="1600" b="1" spc="-5"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interpreter </a:t>
            </a:r>
            <a:r>
              <a:rPr sz="1600" b="1" spc="-10" dirty="0">
                <a:latin typeface="Arial" panose="020B0604020202020204" pitchFamily="34" charset="0"/>
                <a:cs typeface="Arial" panose="020B0604020202020204" pitchFamily="34" charset="0"/>
              </a:rPr>
              <a:t>support.</a:t>
            </a:r>
            <a:endParaRPr sz="1600" dirty="0">
              <a:latin typeface="Arial" panose="020B0604020202020204" pitchFamily="34" charset="0"/>
              <a:cs typeface="Arial" panose="020B0604020202020204" pitchFamily="34" charset="0"/>
            </a:endParaRPr>
          </a:p>
        </p:txBody>
      </p:sp>
      <p:sp>
        <p:nvSpPr>
          <p:cNvPr id="20" name="object 19">
            <a:extLst>
              <a:ext uri="{FF2B5EF4-FFF2-40B4-BE49-F238E27FC236}">
                <a16:creationId xmlns:a16="http://schemas.microsoft.com/office/drawing/2014/main" id="{1B8380B6-00CC-8EE0-31BA-2C54749299FB}"/>
              </a:ext>
            </a:extLst>
          </p:cNvPr>
          <p:cNvSpPr/>
          <p:nvPr/>
        </p:nvSpPr>
        <p:spPr>
          <a:xfrm>
            <a:off x="9367647" y="4416539"/>
            <a:ext cx="2807335" cy="1655445"/>
          </a:xfrm>
          <a:custGeom>
            <a:avLst/>
            <a:gdLst/>
            <a:ahLst/>
            <a:cxnLst/>
            <a:rect l="l" t="t" r="r" b="b"/>
            <a:pathLst>
              <a:path w="2807334" h="1655445">
                <a:moveTo>
                  <a:pt x="2782188" y="0"/>
                </a:moveTo>
                <a:lnTo>
                  <a:pt x="25019" y="0"/>
                </a:lnTo>
                <a:lnTo>
                  <a:pt x="15269" y="1962"/>
                </a:lnTo>
                <a:lnTo>
                  <a:pt x="7318" y="7318"/>
                </a:lnTo>
                <a:lnTo>
                  <a:pt x="1962" y="15269"/>
                </a:lnTo>
                <a:lnTo>
                  <a:pt x="0" y="25018"/>
                </a:lnTo>
                <a:lnTo>
                  <a:pt x="0" y="1630044"/>
                </a:lnTo>
                <a:lnTo>
                  <a:pt x="1962" y="1639794"/>
                </a:lnTo>
                <a:lnTo>
                  <a:pt x="7318" y="1647745"/>
                </a:lnTo>
                <a:lnTo>
                  <a:pt x="15269" y="1653101"/>
                </a:lnTo>
                <a:lnTo>
                  <a:pt x="25019" y="1655064"/>
                </a:lnTo>
                <a:lnTo>
                  <a:pt x="2782188" y="1655064"/>
                </a:lnTo>
                <a:lnTo>
                  <a:pt x="2791938" y="1653101"/>
                </a:lnTo>
                <a:lnTo>
                  <a:pt x="2799889" y="1647745"/>
                </a:lnTo>
                <a:lnTo>
                  <a:pt x="2805245" y="1639794"/>
                </a:lnTo>
                <a:lnTo>
                  <a:pt x="2807207" y="1630044"/>
                </a:lnTo>
                <a:lnTo>
                  <a:pt x="2807207" y="25018"/>
                </a:lnTo>
                <a:lnTo>
                  <a:pt x="2805245" y="15269"/>
                </a:lnTo>
                <a:lnTo>
                  <a:pt x="2799889" y="7318"/>
                </a:lnTo>
                <a:lnTo>
                  <a:pt x="2791938" y="1962"/>
                </a:lnTo>
                <a:lnTo>
                  <a:pt x="2782188" y="0"/>
                </a:lnTo>
                <a:close/>
              </a:path>
            </a:pathLst>
          </a:custGeom>
          <a:solidFill>
            <a:srgbClr val="C7C9C1">
              <a:alpha val="50195"/>
            </a:srgbClr>
          </a:solidFill>
        </p:spPr>
        <p:txBody>
          <a:bodyPr wrap="square" lIns="0" tIns="0" rIns="0" bIns="0" rtlCol="0"/>
          <a:lstStyle/>
          <a:p>
            <a:endParaRPr/>
          </a:p>
        </p:txBody>
      </p:sp>
      <p:sp>
        <p:nvSpPr>
          <p:cNvPr id="21" name="object 20">
            <a:extLst>
              <a:ext uri="{FF2B5EF4-FFF2-40B4-BE49-F238E27FC236}">
                <a16:creationId xmlns:a16="http://schemas.microsoft.com/office/drawing/2014/main" id="{2E425CEA-0A16-8483-77F0-756626ED8D9A}"/>
              </a:ext>
            </a:extLst>
          </p:cNvPr>
          <p:cNvSpPr txBox="1"/>
          <p:nvPr/>
        </p:nvSpPr>
        <p:spPr>
          <a:xfrm>
            <a:off x="9446449" y="4577723"/>
            <a:ext cx="2649729" cy="1430328"/>
          </a:xfrm>
          <a:prstGeom prst="rect">
            <a:avLst/>
          </a:prstGeom>
        </p:spPr>
        <p:txBody>
          <a:bodyPr vert="horz" wrap="square" lIns="0" tIns="12065" rIns="0" bIns="0" rtlCol="0">
            <a:spAutoFit/>
          </a:bodyPr>
          <a:lstStyle/>
          <a:p>
            <a:pPr marL="12700" marR="591185">
              <a:lnSpc>
                <a:spcPct val="105600"/>
              </a:lnSpc>
              <a:spcBef>
                <a:spcPts val="95"/>
              </a:spcBef>
            </a:pPr>
            <a:r>
              <a:rPr sz="1600" b="1" i="1" spc="-20" dirty="0">
                <a:latin typeface="Arial" panose="020B0604020202020204" pitchFamily="34" charset="0"/>
                <a:cs typeface="Arial" panose="020B0604020202020204" pitchFamily="34" charset="0"/>
              </a:rPr>
              <a:t>WEEK</a:t>
            </a:r>
            <a:r>
              <a:rPr sz="1600" b="1" i="1" spc="-175" dirty="0">
                <a:latin typeface="Arial" panose="020B0604020202020204" pitchFamily="34" charset="0"/>
                <a:cs typeface="Arial" panose="020B0604020202020204" pitchFamily="34" charset="0"/>
              </a:rPr>
              <a:t> </a:t>
            </a:r>
            <a:r>
              <a:rPr sz="1600" b="1" i="1" spc="-45" dirty="0">
                <a:latin typeface="Arial" panose="020B0604020202020204" pitchFamily="34" charset="0"/>
                <a:cs typeface="Arial" panose="020B0604020202020204" pitchFamily="34" charset="0"/>
              </a:rPr>
              <a:t>8:</a:t>
            </a:r>
            <a:r>
              <a:rPr sz="1600" b="1" i="1" spc="-180" dirty="0">
                <a:latin typeface="Arial" panose="020B0604020202020204" pitchFamily="34" charset="0"/>
                <a:cs typeface="Arial" panose="020B0604020202020204" pitchFamily="34" charset="0"/>
              </a:rPr>
              <a:t> </a:t>
            </a:r>
            <a:r>
              <a:rPr sz="1600" b="1" i="1" spc="50" dirty="0">
                <a:latin typeface="Arial" panose="020B0604020202020204" pitchFamily="34" charset="0"/>
                <a:cs typeface="Arial" panose="020B0604020202020204" pitchFamily="34" charset="0"/>
              </a:rPr>
              <a:t>REVIEW, </a:t>
            </a:r>
            <a:r>
              <a:rPr sz="1600" b="1" i="1" spc="-10" dirty="0">
                <a:latin typeface="Arial" panose="020B0604020202020204" pitchFamily="34" charset="0"/>
                <a:cs typeface="Arial" panose="020B0604020202020204" pitchFamily="34" charset="0"/>
              </a:rPr>
              <a:t>FEEDBACK</a:t>
            </a:r>
            <a:r>
              <a:rPr sz="1600" b="1" i="1" spc="-170" dirty="0">
                <a:latin typeface="Arial" panose="020B0604020202020204" pitchFamily="34" charset="0"/>
                <a:cs typeface="Arial" panose="020B0604020202020204" pitchFamily="34" charset="0"/>
              </a:rPr>
              <a:t> </a:t>
            </a:r>
            <a:r>
              <a:rPr sz="1600" b="1" i="1" spc="-30" dirty="0">
                <a:latin typeface="Arial" panose="020B0604020202020204" pitchFamily="34" charset="0"/>
                <a:cs typeface="Arial" panose="020B0604020202020204" pitchFamily="34" charset="0"/>
              </a:rPr>
              <a:t>&amp;</a:t>
            </a:r>
            <a:r>
              <a:rPr sz="1600" b="1" i="1" spc="-160" dirty="0">
                <a:latin typeface="Arial" panose="020B0604020202020204" pitchFamily="34" charset="0"/>
                <a:cs typeface="Arial" panose="020B0604020202020204" pitchFamily="34" charset="0"/>
              </a:rPr>
              <a:t> </a:t>
            </a:r>
            <a:r>
              <a:rPr sz="1600" b="1" i="1" spc="-25" dirty="0">
                <a:latin typeface="Arial" panose="020B0604020202020204" pitchFamily="34" charset="0"/>
                <a:cs typeface="Arial" panose="020B0604020202020204" pitchFamily="34" charset="0"/>
              </a:rPr>
              <a:t>Q&amp;A</a:t>
            </a:r>
            <a:endParaRPr sz="1600" dirty="0">
              <a:latin typeface="Arial" panose="020B0604020202020204" pitchFamily="34" charset="0"/>
              <a:cs typeface="Arial" panose="020B0604020202020204" pitchFamily="34" charset="0"/>
            </a:endParaRPr>
          </a:p>
          <a:p>
            <a:pPr marL="12700" marR="5080">
              <a:lnSpc>
                <a:spcPct val="115599"/>
              </a:lnSpc>
              <a:spcBef>
                <a:spcPts val="535"/>
              </a:spcBef>
            </a:pPr>
            <a:r>
              <a:rPr sz="1600" b="1" spc="-90" dirty="0">
                <a:latin typeface="Arial" panose="020B0604020202020204" pitchFamily="34" charset="0"/>
                <a:cs typeface="Arial" panose="020B0604020202020204" pitchFamily="34" charset="0"/>
              </a:rPr>
              <a:t>Evaluate,</a:t>
            </a:r>
            <a:r>
              <a:rPr sz="1600" b="1" spc="-45"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celebrate</a:t>
            </a:r>
            <a:r>
              <a:rPr sz="1600" b="1" spc="50" dirty="0">
                <a:latin typeface="Arial" panose="020B0604020202020204" pitchFamily="34" charset="0"/>
                <a:cs typeface="Arial" panose="020B0604020202020204" pitchFamily="34" charset="0"/>
              </a:rPr>
              <a:t> </a:t>
            </a:r>
            <a:r>
              <a:rPr sz="1600" b="1" spc="-75" dirty="0">
                <a:latin typeface="Arial" panose="020B0604020202020204" pitchFamily="34" charset="0"/>
                <a:cs typeface="Arial" panose="020B0604020202020204" pitchFamily="34" charset="0"/>
              </a:rPr>
              <a:t>progress</a:t>
            </a:r>
            <a:r>
              <a:rPr sz="1600" b="1" spc="-15" dirty="0">
                <a:latin typeface="Arial" panose="020B0604020202020204" pitchFamily="34" charset="0"/>
                <a:cs typeface="Arial" panose="020B0604020202020204" pitchFamily="34" charset="0"/>
              </a:rPr>
              <a:t> </a:t>
            </a:r>
            <a:r>
              <a:rPr sz="1600" b="1" spc="-105" dirty="0">
                <a:latin typeface="Arial" panose="020B0604020202020204" pitchFamily="34" charset="0"/>
                <a:cs typeface="Arial" panose="020B0604020202020204" pitchFamily="34" charset="0"/>
              </a:rPr>
              <a:t>and</a:t>
            </a:r>
            <a:r>
              <a:rPr sz="1600" b="1" spc="10" dirty="0">
                <a:latin typeface="Arial" panose="020B0604020202020204" pitchFamily="34" charset="0"/>
                <a:cs typeface="Arial" panose="020B0604020202020204" pitchFamily="34" charset="0"/>
              </a:rPr>
              <a:t> </a:t>
            </a:r>
            <a:r>
              <a:rPr sz="1600" b="1" spc="-50" dirty="0">
                <a:latin typeface="Arial" panose="020B0604020202020204" pitchFamily="34" charset="0"/>
                <a:cs typeface="Arial" panose="020B0604020202020204" pitchFamily="34" charset="0"/>
              </a:rPr>
              <a:t>plan </a:t>
            </a:r>
            <a:r>
              <a:rPr sz="1600" b="1" spc="-95" dirty="0">
                <a:latin typeface="Arial" panose="020B0604020202020204" pitchFamily="34" charset="0"/>
                <a:cs typeface="Arial" panose="020B0604020202020204" pitchFamily="34" charset="0"/>
              </a:rPr>
              <a:t>next</a:t>
            </a:r>
            <a:r>
              <a:rPr sz="1600" b="1" spc="30" dirty="0">
                <a:latin typeface="Arial" panose="020B0604020202020204" pitchFamily="34" charset="0"/>
                <a:cs typeface="Arial" panose="020B0604020202020204" pitchFamily="34" charset="0"/>
              </a:rPr>
              <a:t> </a:t>
            </a:r>
            <a:r>
              <a:rPr sz="1600" b="1" spc="-80" dirty="0">
                <a:latin typeface="Arial" panose="020B0604020202020204" pitchFamily="34" charset="0"/>
                <a:cs typeface="Arial" panose="020B0604020202020204" pitchFamily="34" charset="0"/>
              </a:rPr>
              <a:t>steps</a:t>
            </a:r>
            <a:r>
              <a:rPr sz="1600" b="1" spc="-35" dirty="0">
                <a:latin typeface="Arial" panose="020B0604020202020204" pitchFamily="34" charset="0"/>
                <a:cs typeface="Arial" panose="020B0604020202020204" pitchFamily="34" charset="0"/>
              </a:rPr>
              <a:t> </a:t>
            </a:r>
            <a:r>
              <a:rPr sz="1600" b="1" spc="-65" dirty="0">
                <a:latin typeface="Arial" panose="020B0604020202020204" pitchFamily="34" charset="0"/>
                <a:cs typeface="Arial" panose="020B0604020202020204" pitchFamily="34" charset="0"/>
              </a:rPr>
              <a:t>for</a:t>
            </a:r>
            <a:r>
              <a:rPr sz="1600" b="1" spc="-55" dirty="0">
                <a:latin typeface="Arial" panose="020B0604020202020204" pitchFamily="34" charset="0"/>
                <a:cs typeface="Arial" panose="020B0604020202020204" pitchFamily="34" charset="0"/>
              </a:rPr>
              <a:t> </a:t>
            </a:r>
            <a:r>
              <a:rPr sz="1600" b="1" spc="-80" dirty="0">
                <a:latin typeface="Arial" panose="020B0604020202020204" pitchFamily="34" charset="0"/>
                <a:cs typeface="Arial" panose="020B0604020202020204" pitchFamily="34" charset="0"/>
              </a:rPr>
              <a:t>continued</a:t>
            </a:r>
            <a:r>
              <a:rPr sz="1600" b="1" spc="-15" dirty="0">
                <a:latin typeface="Arial" panose="020B0604020202020204" pitchFamily="34" charset="0"/>
                <a:cs typeface="Arial" panose="020B0604020202020204" pitchFamily="34" charset="0"/>
              </a:rPr>
              <a:t> </a:t>
            </a:r>
            <a:r>
              <a:rPr sz="1600" b="1" spc="-10" dirty="0">
                <a:latin typeface="Arial" panose="020B0604020202020204" pitchFamily="34" charset="0"/>
                <a:cs typeface="Arial" panose="020B0604020202020204" pitchFamily="34" charset="0"/>
              </a:rPr>
              <a:t>screening.</a:t>
            </a:r>
            <a:endParaRPr sz="1600" dirty="0">
              <a:latin typeface="Arial" panose="020B0604020202020204" pitchFamily="34" charset="0"/>
              <a:cs typeface="Arial" panose="020B0604020202020204" pitchFamily="34" charset="0"/>
            </a:endParaRPr>
          </a:p>
        </p:txBody>
      </p:sp>
      <p:sp>
        <p:nvSpPr>
          <p:cNvPr id="22" name="object 21">
            <a:extLst>
              <a:ext uri="{FF2B5EF4-FFF2-40B4-BE49-F238E27FC236}">
                <a16:creationId xmlns:a16="http://schemas.microsoft.com/office/drawing/2014/main" id="{4FC043F6-68B4-D423-2E48-342535EB8078}"/>
              </a:ext>
            </a:extLst>
          </p:cNvPr>
          <p:cNvSpPr txBox="1"/>
          <p:nvPr/>
        </p:nvSpPr>
        <p:spPr>
          <a:xfrm>
            <a:off x="616197" y="6066019"/>
            <a:ext cx="11410062" cy="289182"/>
          </a:xfrm>
          <a:prstGeom prst="rect">
            <a:avLst/>
          </a:prstGeom>
        </p:spPr>
        <p:txBody>
          <a:bodyPr vert="horz" wrap="square" lIns="0" tIns="12065" rIns="0" bIns="0" rtlCol="0">
            <a:spAutoFit/>
          </a:bodyPr>
          <a:lstStyle/>
          <a:p>
            <a:pPr marL="12700">
              <a:lnSpc>
                <a:spcPct val="100000"/>
              </a:lnSpc>
              <a:spcBef>
                <a:spcPts val="95"/>
              </a:spcBef>
            </a:pPr>
            <a:r>
              <a:rPr b="1" spc="-100" dirty="0">
                <a:solidFill>
                  <a:srgbClr val="54565A"/>
                </a:solidFill>
                <a:latin typeface="Arial" panose="020B0604020202020204" pitchFamily="34" charset="0"/>
                <a:cs typeface="Arial" panose="020B0604020202020204" pitchFamily="34" charset="0"/>
              </a:rPr>
              <a:t>Example</a:t>
            </a:r>
            <a:r>
              <a:rPr b="1" spc="45" dirty="0">
                <a:solidFill>
                  <a:srgbClr val="54565A"/>
                </a:solidFill>
                <a:latin typeface="Arial" panose="020B0604020202020204" pitchFamily="34" charset="0"/>
                <a:cs typeface="Arial" panose="020B0604020202020204" pitchFamily="34" charset="0"/>
              </a:rPr>
              <a:t> </a:t>
            </a:r>
            <a:r>
              <a:rPr b="1" spc="-75" dirty="0">
                <a:solidFill>
                  <a:srgbClr val="54565A"/>
                </a:solidFill>
                <a:latin typeface="Arial" panose="020B0604020202020204" pitchFamily="34" charset="0"/>
                <a:cs typeface="Arial" panose="020B0604020202020204" pitchFamily="34" charset="0"/>
              </a:rPr>
              <a:t>activities:</a:t>
            </a:r>
            <a:r>
              <a:rPr b="1" spc="-15" dirty="0">
                <a:solidFill>
                  <a:srgbClr val="54565A"/>
                </a:solidFill>
                <a:latin typeface="Arial" panose="020B0604020202020204" pitchFamily="34" charset="0"/>
                <a:cs typeface="Arial" panose="020B0604020202020204" pitchFamily="34" charset="0"/>
              </a:rPr>
              <a:t> </a:t>
            </a:r>
            <a:r>
              <a:rPr b="1" spc="-135" dirty="0">
                <a:solidFill>
                  <a:srgbClr val="54565A"/>
                </a:solidFill>
                <a:latin typeface="Arial" panose="020B0604020202020204" pitchFamily="34" charset="0"/>
                <a:cs typeface="Arial" panose="020B0604020202020204" pitchFamily="34" charset="0"/>
              </a:rPr>
              <a:t>Myth</a:t>
            </a:r>
            <a:r>
              <a:rPr b="1" spc="25" dirty="0">
                <a:solidFill>
                  <a:srgbClr val="54565A"/>
                </a:solidFill>
                <a:latin typeface="Arial" panose="020B0604020202020204" pitchFamily="34" charset="0"/>
                <a:cs typeface="Arial" panose="020B0604020202020204" pitchFamily="34" charset="0"/>
              </a:rPr>
              <a:t> </a:t>
            </a:r>
            <a:r>
              <a:rPr b="1" spc="-95" dirty="0">
                <a:solidFill>
                  <a:srgbClr val="54565A"/>
                </a:solidFill>
                <a:latin typeface="Arial" panose="020B0604020202020204" pitchFamily="34" charset="0"/>
                <a:cs typeface="Arial" panose="020B0604020202020204" pitchFamily="34" charset="0"/>
              </a:rPr>
              <a:t>vs</a:t>
            </a:r>
            <a:r>
              <a:rPr b="1" spc="-15"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Fact</a:t>
            </a:r>
            <a:r>
              <a:rPr b="1" spc="-20" dirty="0">
                <a:solidFill>
                  <a:srgbClr val="54565A"/>
                </a:solidFill>
                <a:latin typeface="Arial" panose="020B0604020202020204" pitchFamily="34" charset="0"/>
                <a:cs typeface="Arial" panose="020B0604020202020204" pitchFamily="34" charset="0"/>
              </a:rPr>
              <a:t> </a:t>
            </a:r>
            <a:r>
              <a:rPr b="1" spc="-90" dirty="0">
                <a:solidFill>
                  <a:srgbClr val="54565A"/>
                </a:solidFill>
                <a:latin typeface="Arial" panose="020B0604020202020204" pitchFamily="34" charset="0"/>
                <a:cs typeface="Arial" panose="020B0604020202020204" pitchFamily="34" charset="0"/>
              </a:rPr>
              <a:t>quiz;</a:t>
            </a:r>
            <a:r>
              <a:rPr b="1" spc="3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role-</a:t>
            </a:r>
            <a:r>
              <a:rPr b="1" spc="-85" dirty="0">
                <a:solidFill>
                  <a:srgbClr val="54565A"/>
                </a:solidFill>
                <a:latin typeface="Arial" panose="020B0604020202020204" pitchFamily="34" charset="0"/>
                <a:cs typeface="Arial" panose="020B0604020202020204" pitchFamily="34" charset="0"/>
              </a:rPr>
              <a:t>play</a:t>
            </a:r>
            <a:r>
              <a:rPr b="1" spc="-40" dirty="0">
                <a:solidFill>
                  <a:srgbClr val="54565A"/>
                </a:solidFill>
                <a:latin typeface="Arial" panose="020B0604020202020204" pitchFamily="34" charset="0"/>
                <a:cs typeface="Arial" panose="020B0604020202020204" pitchFamily="34" charset="0"/>
              </a:rPr>
              <a:t> </a:t>
            </a:r>
            <a:r>
              <a:rPr b="1" spc="-95" dirty="0">
                <a:solidFill>
                  <a:srgbClr val="54565A"/>
                </a:solidFill>
                <a:latin typeface="Arial" panose="020B0604020202020204" pitchFamily="34" charset="0"/>
                <a:cs typeface="Arial" panose="020B0604020202020204" pitchFamily="34" charset="0"/>
              </a:rPr>
              <a:t>nurse</a:t>
            </a:r>
            <a:r>
              <a:rPr b="1" spc="45"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consultation;</a:t>
            </a:r>
            <a:r>
              <a:rPr b="1" spc="35" dirty="0">
                <a:solidFill>
                  <a:srgbClr val="54565A"/>
                </a:solidFill>
                <a:latin typeface="Arial" panose="020B0604020202020204" pitchFamily="34" charset="0"/>
                <a:cs typeface="Arial" panose="020B0604020202020204" pitchFamily="34" charset="0"/>
              </a:rPr>
              <a:t> </a:t>
            </a:r>
            <a:r>
              <a:rPr b="1" spc="-80" dirty="0">
                <a:solidFill>
                  <a:srgbClr val="54565A"/>
                </a:solidFill>
                <a:latin typeface="Arial" panose="020B0604020202020204" pitchFamily="34" charset="0"/>
                <a:cs typeface="Arial" panose="020B0604020202020204" pitchFamily="34" charset="0"/>
              </a:rPr>
              <a:t>screening</a:t>
            </a:r>
            <a:r>
              <a:rPr b="1" spc="10" dirty="0">
                <a:solidFill>
                  <a:srgbClr val="54565A"/>
                </a:solidFill>
                <a:latin typeface="Arial" panose="020B0604020202020204" pitchFamily="34" charset="0"/>
                <a:cs typeface="Arial" panose="020B0604020202020204" pitchFamily="34" charset="0"/>
              </a:rPr>
              <a:t> </a:t>
            </a:r>
            <a:r>
              <a:rPr b="1" spc="-95" dirty="0">
                <a:solidFill>
                  <a:srgbClr val="54565A"/>
                </a:solidFill>
                <a:latin typeface="Arial" panose="020B0604020202020204" pitchFamily="34" charset="0"/>
                <a:cs typeface="Arial" panose="020B0604020202020204" pitchFamily="34" charset="0"/>
              </a:rPr>
              <a:t>reminder</a:t>
            </a:r>
            <a:r>
              <a:rPr b="1" spc="45" dirty="0">
                <a:solidFill>
                  <a:srgbClr val="54565A"/>
                </a:solidFill>
                <a:latin typeface="Arial" panose="020B0604020202020204" pitchFamily="34" charset="0"/>
                <a:cs typeface="Arial" panose="020B0604020202020204" pitchFamily="34" charset="0"/>
              </a:rPr>
              <a:t> </a:t>
            </a:r>
            <a:r>
              <a:rPr b="1" spc="-80" dirty="0">
                <a:solidFill>
                  <a:srgbClr val="54565A"/>
                </a:solidFill>
                <a:latin typeface="Arial" panose="020B0604020202020204" pitchFamily="34" charset="0"/>
                <a:cs typeface="Arial" panose="020B0604020202020204" pitchFamily="34" charset="0"/>
              </a:rPr>
              <a:t>calendar</a:t>
            </a:r>
            <a:r>
              <a:rPr b="1" spc="-40" dirty="0">
                <a:solidFill>
                  <a:srgbClr val="54565A"/>
                </a:solidFill>
                <a:latin typeface="Arial" panose="020B0604020202020204" pitchFamily="34" charset="0"/>
                <a:cs typeface="Arial" panose="020B0604020202020204" pitchFamily="34" charset="0"/>
              </a:rPr>
              <a:t> </a:t>
            </a:r>
            <a:r>
              <a:rPr b="1" spc="-25" dirty="0">
                <a:solidFill>
                  <a:srgbClr val="54565A"/>
                </a:solidFill>
                <a:latin typeface="Arial" panose="020B0604020202020204" pitchFamily="34" charset="0"/>
                <a:cs typeface="Arial" panose="020B0604020202020204" pitchFamily="34" charset="0"/>
              </a:rPr>
              <a:t>challenge.</a:t>
            </a:r>
            <a:endParaRPr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2AA309E2-3FA0-D1FF-6D50-CEFEC0AEED9E}"/>
              </a:ext>
            </a:extLst>
          </p:cNvPr>
          <p:cNvSpPr txBox="1"/>
          <p:nvPr/>
        </p:nvSpPr>
        <p:spPr>
          <a:xfrm>
            <a:off x="9959681" y="6519446"/>
            <a:ext cx="2647633"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(NHS England, 2025)</a:t>
            </a:r>
          </a:p>
        </p:txBody>
      </p:sp>
    </p:spTree>
    <p:extLst>
      <p:ext uri="{BB962C8B-B14F-4D97-AF65-F5344CB8AC3E}">
        <p14:creationId xmlns:p14="http://schemas.microsoft.com/office/powerpoint/2010/main" val="1618893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9A8DC32E-9B22-FDEF-5BE9-493E637EE4C0}"/>
              </a:ext>
            </a:extLst>
          </p:cNvPr>
          <p:cNvSpPr txBox="1">
            <a:spLocks noGrp="1"/>
          </p:cNvSpPr>
          <p:nvPr>
            <p:ph type="title"/>
          </p:nvPr>
        </p:nvSpPr>
        <p:spPr>
          <a:xfrm>
            <a:off x="6984439" y="291592"/>
            <a:ext cx="4307205" cy="1549591"/>
          </a:xfrm>
          <a:prstGeom prst="rect">
            <a:avLst/>
          </a:prstGeom>
        </p:spPr>
        <p:txBody>
          <a:bodyPr vert="horz" wrap="square" lIns="0" tIns="6985" rIns="0" bIns="0" rtlCol="0">
            <a:spAutoFit/>
          </a:bodyPr>
          <a:lstStyle/>
          <a:p>
            <a:pPr marL="12700" marR="5080">
              <a:lnSpc>
                <a:spcPct val="107300"/>
              </a:lnSpc>
              <a:spcBef>
                <a:spcPts val="55"/>
              </a:spcBef>
            </a:pPr>
            <a:r>
              <a:rPr sz="3200" b="1" i="1" spc="200" dirty="0">
                <a:latin typeface="Arial" panose="020B0604020202020204" pitchFamily="34" charset="0"/>
                <a:cs typeface="Arial" panose="020B0604020202020204" pitchFamily="34" charset="0"/>
              </a:rPr>
              <a:t>WHY</a:t>
            </a:r>
            <a:r>
              <a:rPr sz="3200" b="1" i="1" spc="-375" dirty="0">
                <a:latin typeface="Arial" panose="020B0604020202020204" pitchFamily="34" charset="0"/>
                <a:cs typeface="Arial" panose="020B0604020202020204" pitchFamily="34" charset="0"/>
              </a:rPr>
              <a:t> </a:t>
            </a:r>
            <a:r>
              <a:rPr sz="3200" b="1" i="1" spc="340" dirty="0">
                <a:latin typeface="Arial" panose="020B0604020202020204" pitchFamily="34" charset="0"/>
                <a:cs typeface="Arial" panose="020B0604020202020204" pitchFamily="34" charset="0"/>
              </a:rPr>
              <a:t>THIS </a:t>
            </a:r>
            <a:r>
              <a:rPr sz="3200" b="1" i="1" spc="155" dirty="0">
                <a:latin typeface="Arial" panose="020B0604020202020204" pitchFamily="34" charset="0"/>
                <a:cs typeface="Arial" panose="020B0604020202020204" pitchFamily="34" charset="0"/>
              </a:rPr>
              <a:t>CAMPAIGN?</a:t>
            </a:r>
            <a:r>
              <a:rPr sz="3200" b="1" i="1" spc="-265" dirty="0">
                <a:latin typeface="Arial" panose="020B0604020202020204" pitchFamily="34" charset="0"/>
                <a:cs typeface="Arial" panose="020B0604020202020204" pitchFamily="34" charset="0"/>
              </a:rPr>
              <a:t> </a:t>
            </a:r>
            <a:r>
              <a:rPr sz="3200" b="1" i="1" spc="-1155" dirty="0">
                <a:latin typeface="Arial" panose="020B0604020202020204" pitchFamily="34" charset="0"/>
                <a:cs typeface="Arial" panose="020B0604020202020204" pitchFamily="34" charset="0"/>
              </a:rPr>
              <a:t>—</a:t>
            </a:r>
            <a:r>
              <a:rPr lang="en-GB" sz="3200" b="1" i="1" spc="-320" dirty="0">
                <a:latin typeface="Arial" panose="020B0604020202020204" pitchFamily="34" charset="0"/>
                <a:cs typeface="Arial" panose="020B0604020202020204" pitchFamily="34" charset="0"/>
              </a:rPr>
              <a:t>-</a:t>
            </a:r>
            <a:r>
              <a:rPr sz="3200" b="1" i="1" spc="50" dirty="0">
                <a:latin typeface="Arial" panose="020B0604020202020204" pitchFamily="34" charset="0"/>
                <a:cs typeface="Arial" panose="020B0604020202020204" pitchFamily="34" charset="0"/>
              </a:rPr>
              <a:t>THE </a:t>
            </a:r>
            <a:r>
              <a:rPr sz="3200" b="1" i="1" spc="170" dirty="0">
                <a:latin typeface="Arial" panose="020B0604020202020204" pitchFamily="34" charset="0"/>
                <a:cs typeface="Arial" panose="020B0604020202020204" pitchFamily="34" charset="0"/>
              </a:rPr>
              <a:t>EVIDENCE</a:t>
            </a:r>
            <a:endParaRPr sz="3200" b="1" i="1" dirty="0">
              <a:latin typeface="Arial" panose="020B0604020202020204" pitchFamily="34" charset="0"/>
              <a:cs typeface="Arial" panose="020B0604020202020204" pitchFamily="34" charset="0"/>
            </a:endParaRPr>
          </a:p>
        </p:txBody>
      </p:sp>
      <p:sp>
        <p:nvSpPr>
          <p:cNvPr id="5" name="object 4">
            <a:extLst>
              <a:ext uri="{FF2B5EF4-FFF2-40B4-BE49-F238E27FC236}">
                <a16:creationId xmlns:a16="http://schemas.microsoft.com/office/drawing/2014/main" id="{AA9F341B-4F5D-87D9-D8FA-A2C01E2EDCD5}"/>
              </a:ext>
            </a:extLst>
          </p:cNvPr>
          <p:cNvSpPr txBox="1"/>
          <p:nvPr/>
        </p:nvSpPr>
        <p:spPr>
          <a:xfrm>
            <a:off x="6781800" y="2044423"/>
            <a:ext cx="5871973" cy="2126736"/>
          </a:xfrm>
          <a:prstGeom prst="rect">
            <a:avLst/>
          </a:prstGeom>
        </p:spPr>
        <p:txBody>
          <a:bodyPr vert="horz" wrap="square" lIns="0" tIns="11430" rIns="0" bIns="0" rtlCol="0">
            <a:spAutoFit/>
          </a:bodyPr>
          <a:lstStyle/>
          <a:p>
            <a:pPr marL="355600" marR="630555" indent="-343535">
              <a:lnSpc>
                <a:spcPct val="141300"/>
              </a:lnSpc>
              <a:spcBef>
                <a:spcPts val="90"/>
              </a:spcBef>
              <a:buChar char="•"/>
              <a:tabLst>
                <a:tab pos="355600" algn="l"/>
              </a:tabLst>
            </a:pPr>
            <a:r>
              <a:rPr sz="1600" b="1" spc="-90" dirty="0">
                <a:solidFill>
                  <a:srgbClr val="54565A"/>
                </a:solidFill>
                <a:latin typeface="Arial" panose="020B0604020202020204" pitchFamily="34" charset="0"/>
                <a:cs typeface="Arial" panose="020B0604020202020204" pitchFamily="34" charset="0"/>
              </a:rPr>
              <a:t>Screening</a:t>
            </a:r>
            <a:r>
              <a:rPr sz="1600" b="1" spc="-40" dirty="0">
                <a:solidFill>
                  <a:srgbClr val="54565A"/>
                </a:solidFill>
                <a:latin typeface="Arial" panose="020B0604020202020204" pitchFamily="34" charset="0"/>
                <a:cs typeface="Arial" panose="020B0604020202020204" pitchFamily="34" charset="0"/>
              </a:rPr>
              <a:t> </a:t>
            </a:r>
            <a:r>
              <a:rPr sz="1600" b="1" spc="-70" dirty="0">
                <a:solidFill>
                  <a:srgbClr val="54565A"/>
                </a:solidFill>
                <a:latin typeface="Arial" panose="020B0604020202020204" pitchFamily="34" charset="0"/>
                <a:cs typeface="Arial" panose="020B0604020202020204" pitchFamily="34" charset="0"/>
              </a:rPr>
              <a:t>is</a:t>
            </a:r>
            <a:r>
              <a:rPr sz="1600" b="1" spc="-40"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highly</a:t>
            </a:r>
            <a:r>
              <a:rPr sz="1600" b="1" spc="2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effective:</a:t>
            </a:r>
            <a:r>
              <a:rPr sz="1600" b="1" spc="-20"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regular</a:t>
            </a:r>
            <a:r>
              <a:rPr sz="1600" b="1" dirty="0">
                <a:solidFill>
                  <a:srgbClr val="54565A"/>
                </a:solidFill>
                <a:latin typeface="Arial" panose="020B0604020202020204" pitchFamily="34" charset="0"/>
                <a:cs typeface="Arial" panose="020B0604020202020204" pitchFamily="34" charset="0"/>
              </a:rPr>
              <a:t> </a:t>
            </a:r>
            <a:r>
              <a:rPr sz="1600" b="1" spc="-20" dirty="0">
                <a:solidFill>
                  <a:srgbClr val="54565A"/>
                </a:solidFill>
                <a:latin typeface="Arial" panose="020B0604020202020204" pitchFamily="34" charset="0"/>
                <a:cs typeface="Arial" panose="020B0604020202020204" pitchFamily="34" charset="0"/>
              </a:rPr>
              <a:t>tests </a:t>
            </a:r>
            <a:r>
              <a:rPr sz="1600" b="1" spc="-90" dirty="0">
                <a:solidFill>
                  <a:srgbClr val="54565A"/>
                </a:solidFill>
                <a:latin typeface="Arial" panose="020B0604020202020204" pitchFamily="34" charset="0"/>
                <a:cs typeface="Arial" panose="020B0604020202020204" pitchFamily="34" charset="0"/>
              </a:rPr>
              <a:t>prevent</a:t>
            </a:r>
            <a:r>
              <a:rPr sz="1600" b="1" spc="-55"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and</a:t>
            </a:r>
            <a:r>
              <a:rPr sz="1600" b="1" spc="-30"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detect</a:t>
            </a:r>
            <a:r>
              <a:rPr sz="1600" b="1" spc="-5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early</a:t>
            </a:r>
            <a:r>
              <a:rPr sz="1600" b="1" spc="3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cervical</a:t>
            </a:r>
            <a:r>
              <a:rPr sz="1600" b="1" dirty="0">
                <a:solidFill>
                  <a:srgbClr val="54565A"/>
                </a:solidFill>
                <a:latin typeface="Arial" panose="020B0604020202020204" pitchFamily="34" charset="0"/>
                <a:cs typeface="Arial" panose="020B0604020202020204" pitchFamily="34" charset="0"/>
              </a:rPr>
              <a:t> </a:t>
            </a:r>
            <a:r>
              <a:rPr sz="1600" b="1" spc="-65" dirty="0">
                <a:solidFill>
                  <a:srgbClr val="54565A"/>
                </a:solidFill>
                <a:latin typeface="Arial" panose="020B0604020202020204" pitchFamily="34" charset="0"/>
                <a:cs typeface="Arial" panose="020B0604020202020204" pitchFamily="34" charset="0"/>
              </a:rPr>
              <a:t>changes.</a:t>
            </a:r>
            <a:endParaRPr sz="1600" dirty="0">
              <a:latin typeface="Arial" panose="020B0604020202020204" pitchFamily="34" charset="0"/>
              <a:cs typeface="Arial" panose="020B0604020202020204" pitchFamily="34" charset="0"/>
            </a:endParaRPr>
          </a:p>
          <a:p>
            <a:pPr marL="355600" indent="-342900">
              <a:lnSpc>
                <a:spcPct val="100000"/>
              </a:lnSpc>
              <a:spcBef>
                <a:spcPts val="919"/>
              </a:spcBef>
              <a:buChar char="•"/>
              <a:tabLst>
                <a:tab pos="355600" algn="l"/>
              </a:tabLst>
            </a:pPr>
            <a:r>
              <a:rPr sz="1600" b="1" spc="-90" dirty="0">
                <a:solidFill>
                  <a:srgbClr val="54565A"/>
                </a:solidFill>
                <a:latin typeface="Arial" panose="020B0604020202020204" pitchFamily="34" charset="0"/>
                <a:cs typeface="Arial" panose="020B0604020202020204" pitchFamily="34" charset="0"/>
              </a:rPr>
              <a:t>Current</a:t>
            </a:r>
            <a:r>
              <a:rPr sz="1600" b="1" spc="-75"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coverage</a:t>
            </a:r>
            <a:r>
              <a:rPr sz="1600" b="1" spc="-20"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is</a:t>
            </a:r>
            <a:r>
              <a:rPr sz="1600" b="1" spc="10"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below</a:t>
            </a:r>
            <a:r>
              <a:rPr sz="1600" b="1" spc="30"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target:</a:t>
            </a:r>
            <a:r>
              <a:rPr sz="1600" b="1" spc="2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around</a:t>
            </a:r>
            <a:r>
              <a:rPr sz="1600" b="1" spc="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68–69%</a:t>
            </a:r>
            <a:endParaRPr sz="1600" dirty="0">
              <a:latin typeface="Arial" panose="020B0604020202020204" pitchFamily="34" charset="0"/>
              <a:cs typeface="Arial" panose="020B0604020202020204" pitchFamily="34" charset="0"/>
            </a:endParaRPr>
          </a:p>
          <a:p>
            <a:pPr marL="355600">
              <a:lnSpc>
                <a:spcPct val="100000"/>
              </a:lnSpc>
              <a:spcBef>
                <a:spcPts val="840"/>
              </a:spcBef>
            </a:pPr>
            <a:r>
              <a:rPr sz="1600" b="1" spc="-90" dirty="0">
                <a:solidFill>
                  <a:srgbClr val="54565A"/>
                </a:solidFill>
                <a:latin typeface="Arial" panose="020B0604020202020204" pitchFamily="34" charset="0"/>
                <a:cs typeface="Arial" panose="020B0604020202020204" pitchFamily="34" charset="0"/>
              </a:rPr>
              <a:t>overall;</a:t>
            </a:r>
            <a:r>
              <a:rPr sz="1600" b="1" spc="35"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coverage</a:t>
            </a:r>
            <a:r>
              <a:rPr sz="1600" b="1" spc="10" dirty="0">
                <a:solidFill>
                  <a:srgbClr val="54565A"/>
                </a:solidFill>
                <a:latin typeface="Arial" panose="020B0604020202020204" pitchFamily="34" charset="0"/>
                <a:cs typeface="Arial" panose="020B0604020202020204" pitchFamily="34" charset="0"/>
              </a:rPr>
              <a:t> </a:t>
            </a:r>
            <a:r>
              <a:rPr sz="1600" b="1" spc="-65" dirty="0">
                <a:solidFill>
                  <a:srgbClr val="54565A"/>
                </a:solidFill>
                <a:latin typeface="Arial" panose="020B0604020202020204" pitchFamily="34" charset="0"/>
                <a:cs typeface="Arial" panose="020B0604020202020204" pitchFamily="34" charset="0"/>
              </a:rPr>
              <a:t>for</a:t>
            </a:r>
            <a:r>
              <a:rPr sz="1600" b="1" dirty="0">
                <a:solidFill>
                  <a:srgbClr val="54565A"/>
                </a:solidFill>
                <a:latin typeface="Arial" panose="020B0604020202020204" pitchFamily="34" charset="0"/>
                <a:cs typeface="Arial" panose="020B0604020202020204" pitchFamily="34" charset="0"/>
              </a:rPr>
              <a:t> </a:t>
            </a:r>
            <a:r>
              <a:rPr sz="1600" b="1" spc="-150" dirty="0">
                <a:solidFill>
                  <a:srgbClr val="54565A"/>
                </a:solidFill>
                <a:latin typeface="Arial" panose="020B0604020202020204" pitchFamily="34" charset="0"/>
                <a:cs typeface="Arial" panose="020B0604020202020204" pitchFamily="34" charset="0"/>
              </a:rPr>
              <a:t>25–49</a:t>
            </a:r>
            <a:r>
              <a:rPr sz="1600" b="1" spc="40"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year</a:t>
            </a:r>
            <a:r>
              <a:rPr sz="1600" b="1" spc="5"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olds</a:t>
            </a:r>
            <a:r>
              <a:rPr sz="1600" b="1" spc="30"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≈66%.</a:t>
            </a:r>
            <a:endParaRPr sz="1600" dirty="0">
              <a:latin typeface="Arial" panose="020B0604020202020204" pitchFamily="34" charset="0"/>
              <a:cs typeface="Arial" panose="020B0604020202020204" pitchFamily="34" charset="0"/>
            </a:endParaRPr>
          </a:p>
          <a:p>
            <a:pPr marL="355600" indent="-342900">
              <a:lnSpc>
                <a:spcPct val="100000"/>
              </a:lnSpc>
              <a:spcBef>
                <a:spcPts val="844"/>
              </a:spcBef>
              <a:buChar char="•"/>
              <a:tabLst>
                <a:tab pos="355600" algn="l"/>
              </a:tabLst>
            </a:pPr>
            <a:r>
              <a:rPr sz="1600" b="1" spc="-95" dirty="0">
                <a:solidFill>
                  <a:srgbClr val="54565A"/>
                </a:solidFill>
                <a:latin typeface="Arial" panose="020B0604020202020204" pitchFamily="34" charset="0"/>
                <a:cs typeface="Arial" panose="020B0604020202020204" pitchFamily="34" charset="0"/>
              </a:rPr>
              <a:t>Approximately</a:t>
            </a:r>
            <a:r>
              <a:rPr sz="1600" b="1" spc="-45" dirty="0">
                <a:solidFill>
                  <a:srgbClr val="54565A"/>
                </a:solidFill>
                <a:latin typeface="Arial" panose="020B0604020202020204" pitchFamily="34" charset="0"/>
                <a:cs typeface="Arial" panose="020B0604020202020204" pitchFamily="34" charset="0"/>
              </a:rPr>
              <a:t> </a:t>
            </a:r>
            <a:r>
              <a:rPr sz="1600" b="1" spc="-145" dirty="0">
                <a:solidFill>
                  <a:srgbClr val="54565A"/>
                </a:solidFill>
                <a:latin typeface="Arial" panose="020B0604020202020204" pitchFamily="34" charset="0"/>
                <a:cs typeface="Arial" panose="020B0604020202020204" pitchFamily="34" charset="0"/>
              </a:rPr>
              <a:t>5</a:t>
            </a:r>
            <a:r>
              <a:rPr sz="1600" b="1" spc="45"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million</a:t>
            </a:r>
            <a:r>
              <a:rPr sz="1600" b="1" spc="-15" dirty="0">
                <a:solidFill>
                  <a:srgbClr val="54565A"/>
                </a:solidFill>
                <a:latin typeface="Arial" panose="020B0604020202020204" pitchFamily="34" charset="0"/>
                <a:cs typeface="Arial" panose="020B0604020202020204" pitchFamily="34" charset="0"/>
              </a:rPr>
              <a:t> </a:t>
            </a:r>
            <a:r>
              <a:rPr sz="1600" b="1" spc="-105" dirty="0">
                <a:solidFill>
                  <a:srgbClr val="54565A"/>
                </a:solidFill>
                <a:latin typeface="Arial" panose="020B0604020202020204" pitchFamily="34" charset="0"/>
                <a:cs typeface="Arial" panose="020B0604020202020204" pitchFamily="34" charset="0"/>
              </a:rPr>
              <a:t>women</a:t>
            </a:r>
            <a:r>
              <a:rPr sz="1600" b="1" spc="-20"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in</a:t>
            </a:r>
            <a:r>
              <a:rPr sz="1600" b="1" spc="60"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England</a:t>
            </a:r>
            <a:r>
              <a:rPr sz="1600" b="1" spc="-35" dirty="0">
                <a:solidFill>
                  <a:srgbClr val="54565A"/>
                </a:solidFill>
                <a:latin typeface="Arial" panose="020B0604020202020204" pitchFamily="34" charset="0"/>
                <a:cs typeface="Arial" panose="020B0604020202020204" pitchFamily="34" charset="0"/>
              </a:rPr>
              <a:t> </a:t>
            </a:r>
            <a:r>
              <a:rPr sz="1600" b="1" spc="-25" dirty="0">
                <a:solidFill>
                  <a:srgbClr val="54565A"/>
                </a:solidFill>
                <a:latin typeface="Arial" panose="020B0604020202020204" pitchFamily="34" charset="0"/>
                <a:cs typeface="Arial" panose="020B0604020202020204" pitchFamily="34" charset="0"/>
              </a:rPr>
              <a:t>are</a:t>
            </a:r>
            <a:endParaRPr sz="1600" dirty="0">
              <a:latin typeface="Arial" panose="020B0604020202020204" pitchFamily="34" charset="0"/>
              <a:cs typeface="Arial" panose="020B0604020202020204" pitchFamily="34" charset="0"/>
            </a:endParaRPr>
          </a:p>
          <a:p>
            <a:pPr marL="355600">
              <a:lnSpc>
                <a:spcPct val="100000"/>
              </a:lnSpc>
              <a:spcBef>
                <a:spcPts val="915"/>
              </a:spcBef>
            </a:pPr>
            <a:r>
              <a:rPr sz="1600" b="1" spc="-95" dirty="0">
                <a:solidFill>
                  <a:srgbClr val="54565A"/>
                </a:solidFill>
                <a:latin typeface="Arial" panose="020B0604020202020204" pitchFamily="34" charset="0"/>
                <a:cs typeface="Arial" panose="020B0604020202020204" pitchFamily="34" charset="0"/>
              </a:rPr>
              <a:t>not</a:t>
            </a:r>
            <a:r>
              <a:rPr sz="1600" b="1" spc="-15" dirty="0">
                <a:solidFill>
                  <a:srgbClr val="54565A"/>
                </a:solidFill>
                <a:latin typeface="Arial" panose="020B0604020202020204" pitchFamily="34" charset="0"/>
                <a:cs typeface="Arial" panose="020B0604020202020204" pitchFamily="34" charset="0"/>
              </a:rPr>
              <a:t> </a:t>
            </a:r>
            <a:r>
              <a:rPr sz="1600" b="1" spc="-140" dirty="0">
                <a:solidFill>
                  <a:srgbClr val="54565A"/>
                </a:solidFill>
                <a:latin typeface="Arial" panose="020B0604020202020204" pitchFamily="34" charset="0"/>
                <a:cs typeface="Arial" panose="020B0604020202020204" pitchFamily="34" charset="0"/>
              </a:rPr>
              <a:t>up</a:t>
            </a:r>
            <a:r>
              <a:rPr sz="1600" b="1" spc="15" dirty="0">
                <a:solidFill>
                  <a:srgbClr val="54565A"/>
                </a:solidFill>
                <a:latin typeface="Arial" panose="020B0604020202020204" pitchFamily="34" charset="0"/>
                <a:cs typeface="Arial" panose="020B0604020202020204" pitchFamily="34" charset="0"/>
              </a:rPr>
              <a:t> </a:t>
            </a:r>
            <a:r>
              <a:rPr sz="1600" b="1" spc="-80" dirty="0">
                <a:solidFill>
                  <a:srgbClr val="54565A"/>
                </a:solidFill>
                <a:latin typeface="Arial" panose="020B0604020202020204" pitchFamily="34" charset="0"/>
                <a:cs typeface="Arial" panose="020B0604020202020204" pitchFamily="34" charset="0"/>
              </a:rPr>
              <a:t>to</a:t>
            </a:r>
            <a:r>
              <a:rPr sz="1600" b="1" spc="5"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date</a:t>
            </a:r>
            <a:r>
              <a:rPr sz="1600" b="1" spc="-10" dirty="0">
                <a:solidFill>
                  <a:srgbClr val="54565A"/>
                </a:solidFill>
                <a:latin typeface="Arial" panose="020B0604020202020204" pitchFamily="34" charset="0"/>
                <a:cs typeface="Arial" panose="020B0604020202020204" pitchFamily="34" charset="0"/>
              </a:rPr>
              <a:t> </a:t>
            </a:r>
            <a:r>
              <a:rPr sz="1600" b="1" spc="-114" dirty="0">
                <a:solidFill>
                  <a:srgbClr val="54565A"/>
                </a:solidFill>
                <a:latin typeface="Arial" panose="020B0604020202020204" pitchFamily="34" charset="0"/>
                <a:cs typeface="Arial" panose="020B0604020202020204" pitchFamily="34" charset="0"/>
              </a:rPr>
              <a:t>with</a:t>
            </a:r>
            <a:r>
              <a:rPr sz="1600" b="1" spc="-35"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screening</a:t>
            </a:r>
            <a:r>
              <a:rPr lang="en-GB" sz="1600" b="1" spc="-75" dirty="0">
                <a:solidFill>
                  <a:srgbClr val="54565A"/>
                </a:solidFill>
                <a:latin typeface="Arial" panose="020B0604020202020204" pitchFamily="34" charset="0"/>
                <a:cs typeface="Arial" panose="020B0604020202020204" pitchFamily="34" charset="0"/>
              </a:rPr>
              <a:t>.</a:t>
            </a:r>
            <a:endParaRPr sz="1600" dirty="0">
              <a:latin typeface="Arial" panose="020B0604020202020204" pitchFamily="34" charset="0"/>
              <a:cs typeface="Arial" panose="020B0604020202020204" pitchFamily="34" charset="0"/>
            </a:endParaRPr>
          </a:p>
        </p:txBody>
      </p:sp>
      <p:pic>
        <p:nvPicPr>
          <p:cNvPr id="6" name="object 6">
            <a:extLst>
              <a:ext uri="{FF2B5EF4-FFF2-40B4-BE49-F238E27FC236}">
                <a16:creationId xmlns:a16="http://schemas.microsoft.com/office/drawing/2014/main" id="{F87C993F-674F-060D-4F77-9E172B5E739D}"/>
              </a:ext>
            </a:extLst>
          </p:cNvPr>
          <p:cNvPicPr/>
          <p:nvPr/>
        </p:nvPicPr>
        <p:blipFill>
          <a:blip r:embed="rId3" cstate="print"/>
          <a:stretch>
            <a:fillRect/>
          </a:stretch>
        </p:blipFill>
        <p:spPr>
          <a:xfrm>
            <a:off x="107577" y="-1"/>
            <a:ext cx="6508376" cy="6196405"/>
          </a:xfrm>
          <a:prstGeom prst="rect">
            <a:avLst/>
          </a:prstGeom>
        </p:spPr>
      </p:pic>
      <p:sp>
        <p:nvSpPr>
          <p:cNvPr id="7" name="TextBox 6">
            <a:extLst>
              <a:ext uri="{FF2B5EF4-FFF2-40B4-BE49-F238E27FC236}">
                <a16:creationId xmlns:a16="http://schemas.microsoft.com/office/drawing/2014/main" id="{3AA91F7A-7DD3-DD74-D05B-30A5111AFC15}"/>
              </a:ext>
            </a:extLst>
          </p:cNvPr>
          <p:cNvSpPr txBox="1"/>
          <p:nvPr/>
        </p:nvSpPr>
        <p:spPr>
          <a:xfrm>
            <a:off x="6781800" y="4573431"/>
            <a:ext cx="4398830" cy="830997"/>
          </a:xfrm>
          <a:prstGeom prst="rect">
            <a:avLst/>
          </a:prstGeom>
          <a:noFill/>
        </p:spPr>
        <p:txBody>
          <a:bodyPr wrap="square" rtlCol="0">
            <a:spAutoFit/>
          </a:bodyPr>
          <a:lstStyle/>
          <a:p>
            <a:pPr marL="355600">
              <a:lnSpc>
                <a:spcPct val="100000"/>
              </a:lnSpc>
              <a:spcBef>
                <a:spcPts val="915"/>
              </a:spcBef>
            </a:pPr>
            <a:r>
              <a:rPr lang="en-GB" sz="1600" b="1" spc="-75" dirty="0">
                <a:solidFill>
                  <a:srgbClr val="54565A"/>
                </a:solidFill>
                <a:latin typeface="Arial" panose="020B0604020202020204" pitchFamily="34" charset="0"/>
                <a:cs typeface="Arial" panose="020B0604020202020204" pitchFamily="34" charset="0"/>
              </a:rPr>
              <a:t>Targeted</a:t>
            </a:r>
            <a:r>
              <a:rPr lang="en-GB" sz="1600" b="1" spc="-30" dirty="0">
                <a:solidFill>
                  <a:srgbClr val="54565A"/>
                </a:solidFill>
                <a:latin typeface="Arial" panose="020B0604020202020204" pitchFamily="34" charset="0"/>
                <a:cs typeface="Arial" panose="020B0604020202020204" pitchFamily="34" charset="0"/>
              </a:rPr>
              <a:t> </a:t>
            </a:r>
            <a:r>
              <a:rPr lang="en-GB" sz="1600" b="1" spc="-114" dirty="0">
                <a:solidFill>
                  <a:srgbClr val="54565A"/>
                </a:solidFill>
                <a:latin typeface="Arial" panose="020B0604020202020204" pitchFamily="34" charset="0"/>
                <a:cs typeface="Arial" panose="020B0604020202020204" pitchFamily="34" charset="0"/>
              </a:rPr>
              <a:t>community</a:t>
            </a:r>
            <a:r>
              <a:rPr lang="en-GB" sz="1600" b="1" spc="4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outreach</a:t>
            </a:r>
            <a:r>
              <a:rPr lang="en-GB" sz="1600" b="1" spc="-5"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will</a:t>
            </a:r>
            <a:r>
              <a:rPr lang="en-GB" sz="1600" b="1" spc="5" dirty="0">
                <a:solidFill>
                  <a:srgbClr val="54565A"/>
                </a:solidFill>
                <a:latin typeface="Arial" panose="020B0604020202020204" pitchFamily="34" charset="0"/>
                <a:cs typeface="Arial" panose="020B0604020202020204" pitchFamily="34" charset="0"/>
              </a:rPr>
              <a:t> </a:t>
            </a:r>
            <a:r>
              <a:rPr lang="en-GB" sz="1600" b="1" spc="-10" dirty="0">
                <a:solidFill>
                  <a:srgbClr val="54565A"/>
                </a:solidFill>
                <a:latin typeface="Arial" panose="020B0604020202020204" pitchFamily="34" charset="0"/>
                <a:cs typeface="Arial" panose="020B0604020202020204" pitchFamily="34" charset="0"/>
              </a:rPr>
              <a:t>improve </a:t>
            </a:r>
            <a:r>
              <a:rPr lang="en-GB" sz="1600" b="1" spc="-105" dirty="0">
                <a:solidFill>
                  <a:srgbClr val="54565A"/>
                </a:solidFill>
                <a:latin typeface="Arial" panose="020B0604020202020204" pitchFamily="34" charset="0"/>
                <a:cs typeface="Arial" panose="020B0604020202020204" pitchFamily="34" charset="0"/>
              </a:rPr>
              <a:t>knowledge,</a:t>
            </a:r>
            <a:r>
              <a:rPr lang="en-GB" sz="1600" b="1" spc="7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confidence</a:t>
            </a:r>
            <a:r>
              <a:rPr lang="en-GB" sz="1600" b="1" spc="40" dirty="0">
                <a:solidFill>
                  <a:srgbClr val="54565A"/>
                </a:solidFill>
                <a:latin typeface="Arial" panose="020B0604020202020204" pitchFamily="34" charset="0"/>
                <a:cs typeface="Arial" panose="020B0604020202020204" pitchFamily="34" charset="0"/>
              </a:rPr>
              <a:t> </a:t>
            </a:r>
            <a:r>
              <a:rPr lang="en-GB" sz="1600" b="1" spc="-100" dirty="0">
                <a:solidFill>
                  <a:srgbClr val="54565A"/>
                </a:solidFill>
                <a:latin typeface="Arial" panose="020B0604020202020204" pitchFamily="34" charset="0"/>
                <a:cs typeface="Arial" panose="020B0604020202020204" pitchFamily="34" charset="0"/>
              </a:rPr>
              <a:t>and</a:t>
            </a:r>
            <a:r>
              <a:rPr lang="en-GB" sz="1600" b="1" spc="-1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attendance</a:t>
            </a:r>
            <a:r>
              <a:rPr lang="en-GB" sz="1600" b="1" spc="30" dirty="0">
                <a:solidFill>
                  <a:srgbClr val="54565A"/>
                </a:solidFill>
                <a:latin typeface="Arial" panose="020B0604020202020204" pitchFamily="34" charset="0"/>
                <a:cs typeface="Arial" panose="020B0604020202020204" pitchFamily="34" charset="0"/>
              </a:rPr>
              <a:t> </a:t>
            </a:r>
            <a:r>
              <a:rPr lang="en-GB" sz="1600" b="1" spc="-70" dirty="0">
                <a:solidFill>
                  <a:srgbClr val="54565A"/>
                </a:solidFill>
                <a:latin typeface="Arial" panose="020B0604020202020204" pitchFamily="34" charset="0"/>
                <a:cs typeface="Arial" panose="020B0604020202020204" pitchFamily="34" charset="0"/>
              </a:rPr>
              <a:t>among </a:t>
            </a:r>
            <a:r>
              <a:rPr lang="en-GB" sz="1600" b="1" spc="-105" dirty="0">
                <a:solidFill>
                  <a:srgbClr val="54565A"/>
                </a:solidFill>
                <a:latin typeface="Arial" panose="020B0604020202020204" pitchFamily="34" charset="0"/>
                <a:cs typeface="Arial" panose="020B0604020202020204" pitchFamily="34" charset="0"/>
              </a:rPr>
              <a:t>women</a:t>
            </a:r>
            <a:r>
              <a:rPr lang="en-GB" sz="1600" b="1" spc="-40" dirty="0">
                <a:solidFill>
                  <a:srgbClr val="54565A"/>
                </a:solidFill>
                <a:latin typeface="Arial" panose="020B0604020202020204" pitchFamily="34" charset="0"/>
                <a:cs typeface="Arial" panose="020B0604020202020204" pitchFamily="34" charset="0"/>
              </a:rPr>
              <a:t> </a:t>
            </a:r>
            <a:r>
              <a:rPr lang="en-GB" sz="1600" b="1" spc="-75" dirty="0">
                <a:solidFill>
                  <a:srgbClr val="54565A"/>
                </a:solidFill>
                <a:latin typeface="Arial" panose="020B0604020202020204" pitchFamily="34" charset="0"/>
                <a:cs typeface="Arial" panose="020B0604020202020204" pitchFamily="34" charset="0"/>
              </a:rPr>
              <a:t>aged</a:t>
            </a:r>
            <a:r>
              <a:rPr lang="en-GB" sz="1600" b="1" spc="10" dirty="0">
                <a:solidFill>
                  <a:srgbClr val="54565A"/>
                </a:solidFill>
                <a:latin typeface="Arial" panose="020B0604020202020204" pitchFamily="34" charset="0"/>
                <a:cs typeface="Arial" panose="020B0604020202020204" pitchFamily="34" charset="0"/>
              </a:rPr>
              <a:t> </a:t>
            </a:r>
            <a:r>
              <a:rPr lang="en-GB" sz="1600" b="1" spc="-10" dirty="0">
                <a:solidFill>
                  <a:srgbClr val="54565A"/>
                </a:solidFill>
                <a:latin typeface="Arial" panose="020B0604020202020204" pitchFamily="34" charset="0"/>
                <a:cs typeface="Arial" panose="020B0604020202020204" pitchFamily="34" charset="0"/>
              </a:rPr>
              <a:t>25–49 </a:t>
            </a:r>
          </a:p>
        </p:txBody>
      </p:sp>
      <p:sp>
        <p:nvSpPr>
          <p:cNvPr id="11" name="TextBox 10">
            <a:extLst>
              <a:ext uri="{FF2B5EF4-FFF2-40B4-BE49-F238E27FC236}">
                <a16:creationId xmlns:a16="http://schemas.microsoft.com/office/drawing/2014/main" id="{B3088AD4-B3AA-D87D-A2EA-17355A1CF0BA}"/>
              </a:ext>
            </a:extLst>
          </p:cNvPr>
          <p:cNvSpPr txBox="1"/>
          <p:nvPr/>
        </p:nvSpPr>
        <p:spPr>
          <a:xfrm>
            <a:off x="455142" y="6290962"/>
            <a:ext cx="6326658" cy="369332"/>
          </a:xfrm>
          <a:prstGeom prst="rect">
            <a:avLst/>
          </a:prstGeom>
          <a:noFill/>
        </p:spPr>
        <p:txBody>
          <a:bodyPr wrap="square">
            <a:spAutoFit/>
          </a:bodyPr>
          <a:lstStyle/>
          <a:p>
            <a:r>
              <a:rPr lang="en-US" b="1" dirty="0"/>
              <a:t>Figure 1: </a:t>
            </a:r>
            <a:r>
              <a:rPr lang="en-US" dirty="0"/>
              <a:t>Cervical screening guidelines by NHS</a:t>
            </a:r>
          </a:p>
        </p:txBody>
      </p:sp>
      <p:sp>
        <p:nvSpPr>
          <p:cNvPr id="14" name="TextBox 13">
            <a:extLst>
              <a:ext uri="{FF2B5EF4-FFF2-40B4-BE49-F238E27FC236}">
                <a16:creationId xmlns:a16="http://schemas.microsoft.com/office/drawing/2014/main" id="{C6CF24EC-2CF6-085D-4586-EBA618ACEEF3}"/>
              </a:ext>
            </a:extLst>
          </p:cNvPr>
          <p:cNvSpPr txBox="1"/>
          <p:nvPr/>
        </p:nvSpPr>
        <p:spPr>
          <a:xfrm>
            <a:off x="9463143" y="6475626"/>
            <a:ext cx="2728857" cy="369332"/>
          </a:xfrm>
          <a:prstGeom prst="rect">
            <a:avLst/>
          </a:prstGeom>
          <a:noFill/>
        </p:spPr>
        <p:txBody>
          <a:bodyPr wrap="square">
            <a:spAutoFit/>
          </a:bodyPr>
          <a:lstStyle/>
          <a:p>
            <a:pPr marL="355600">
              <a:lnSpc>
                <a:spcPct val="100000"/>
              </a:lnSpc>
              <a:spcBef>
                <a:spcPts val="915"/>
              </a:spcBef>
            </a:pPr>
            <a:r>
              <a:rPr lang="en-GB" sz="1800" spc="-120" dirty="0">
                <a:solidFill>
                  <a:srgbClr val="54565A"/>
                </a:solidFill>
                <a:latin typeface="Arial" panose="020B0604020202020204" pitchFamily="34" charset="0"/>
                <a:cs typeface="Arial" panose="020B0604020202020204" pitchFamily="34" charset="0"/>
              </a:rPr>
              <a:t>(NHS</a:t>
            </a:r>
            <a:r>
              <a:rPr lang="en-GB" sz="1800" spc="-25" dirty="0">
                <a:solidFill>
                  <a:srgbClr val="54565A"/>
                </a:solidFill>
                <a:latin typeface="Arial" panose="020B0604020202020204" pitchFamily="34" charset="0"/>
                <a:cs typeface="Arial" panose="020B0604020202020204" pitchFamily="34" charset="0"/>
              </a:rPr>
              <a:t> </a:t>
            </a:r>
            <a:r>
              <a:rPr lang="en-GB" sz="1800" spc="-10" dirty="0">
                <a:solidFill>
                  <a:srgbClr val="54565A"/>
                </a:solidFill>
                <a:latin typeface="Arial" panose="020B0604020202020204" pitchFamily="34" charset="0"/>
                <a:cs typeface="Arial" panose="020B0604020202020204" pitchFamily="34" charset="0"/>
              </a:rPr>
              <a:t>England,</a:t>
            </a:r>
            <a:r>
              <a:rPr lang="en-GB" sz="1800" dirty="0">
                <a:latin typeface="Arial" panose="020B0604020202020204" pitchFamily="34" charset="0"/>
                <a:cs typeface="Arial" panose="020B0604020202020204" pitchFamily="34" charset="0"/>
              </a:rPr>
              <a:t> </a:t>
            </a:r>
            <a:r>
              <a:rPr lang="en-GB" sz="1800" spc="-10" dirty="0">
                <a:solidFill>
                  <a:srgbClr val="54565A"/>
                </a:solidFill>
                <a:latin typeface="Arial" panose="020B0604020202020204" pitchFamily="34" charset="0"/>
                <a:cs typeface="Arial" panose="020B0604020202020204" pitchFamily="34" charset="0"/>
              </a:rPr>
              <a:t>2025)</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5072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D6CBAA4F-D8D4-E39F-855E-6EF415CB9E9F}"/>
              </a:ext>
            </a:extLst>
          </p:cNvPr>
          <p:cNvSpPr txBox="1">
            <a:spLocks noGrp="1"/>
          </p:cNvSpPr>
          <p:nvPr>
            <p:ph type="title"/>
          </p:nvPr>
        </p:nvSpPr>
        <p:spPr>
          <a:xfrm>
            <a:off x="5834370" y="165955"/>
            <a:ext cx="5777605" cy="861774"/>
          </a:xfrm>
          <a:prstGeom prst="rect">
            <a:avLst/>
          </a:prstGeom>
        </p:spPr>
        <p:txBody>
          <a:bodyPr vert="horz" wrap="square" lIns="0" tIns="0" rIns="0" bIns="0" rtlCol="0">
            <a:spAutoFit/>
          </a:bodyPr>
          <a:lstStyle/>
          <a:p>
            <a:pPr marL="12700" marR="5080" algn="ctr">
              <a:lnSpc>
                <a:spcPct val="100000"/>
              </a:lnSpc>
            </a:pPr>
            <a:r>
              <a:rPr lang="en-GB" sz="2800" b="1" i="1" spc="200" dirty="0">
                <a:latin typeface="Arial" panose="020B0604020202020204" pitchFamily="34" charset="0"/>
                <a:cs typeface="Arial" panose="020B0604020202020204" pitchFamily="34" charset="0"/>
              </a:rPr>
              <a:t>NATIONAL GUIDELINES &amp; AWARENESS</a:t>
            </a:r>
            <a:endParaRPr sz="2800" b="1" i="1" spc="200" dirty="0">
              <a:latin typeface="Arial" panose="020B0604020202020204" pitchFamily="34" charset="0"/>
              <a:cs typeface="Arial" panose="020B0604020202020204" pitchFamily="34" charset="0"/>
            </a:endParaRPr>
          </a:p>
        </p:txBody>
      </p:sp>
      <p:grpSp>
        <p:nvGrpSpPr>
          <p:cNvPr id="5" name="object 4">
            <a:extLst>
              <a:ext uri="{FF2B5EF4-FFF2-40B4-BE49-F238E27FC236}">
                <a16:creationId xmlns:a16="http://schemas.microsoft.com/office/drawing/2014/main" id="{D5ACFB98-98FD-7961-1AF7-8C3666602203}"/>
              </a:ext>
            </a:extLst>
          </p:cNvPr>
          <p:cNvGrpSpPr/>
          <p:nvPr/>
        </p:nvGrpSpPr>
        <p:grpSpPr>
          <a:xfrm>
            <a:off x="5981823" y="1783343"/>
            <a:ext cx="508000" cy="544195"/>
            <a:chOff x="6311580" y="2727262"/>
            <a:chExt cx="508000" cy="544195"/>
          </a:xfrm>
        </p:grpSpPr>
        <p:sp>
          <p:nvSpPr>
            <p:cNvPr id="6" name="object 5">
              <a:extLst>
                <a:ext uri="{FF2B5EF4-FFF2-40B4-BE49-F238E27FC236}">
                  <a16:creationId xmlns:a16="http://schemas.microsoft.com/office/drawing/2014/main" id="{8C30C0C6-CB31-A66C-D06D-C00F4D416D1A}"/>
                </a:ext>
              </a:extLst>
            </p:cNvPr>
            <p:cNvSpPr/>
            <p:nvPr/>
          </p:nvSpPr>
          <p:spPr>
            <a:xfrm>
              <a:off x="6412990" y="2797347"/>
              <a:ext cx="394970" cy="75565"/>
            </a:xfrm>
            <a:custGeom>
              <a:avLst/>
              <a:gdLst/>
              <a:ahLst/>
              <a:cxnLst/>
              <a:rect l="l" t="t" r="r" b="b"/>
              <a:pathLst>
                <a:path w="394970" h="75564">
                  <a:moveTo>
                    <a:pt x="304907" y="0"/>
                  </a:moveTo>
                  <a:lnTo>
                    <a:pt x="350001" y="1929"/>
                  </a:lnTo>
                  <a:lnTo>
                    <a:pt x="384598" y="23465"/>
                  </a:lnTo>
                  <a:lnTo>
                    <a:pt x="394532" y="51002"/>
                  </a:lnTo>
                  <a:lnTo>
                    <a:pt x="394709" y="75065"/>
                  </a:lnTo>
                </a:path>
                <a:path w="394970" h="75564">
                  <a:moveTo>
                    <a:pt x="0" y="8244"/>
                  </a:moveTo>
                  <a:lnTo>
                    <a:pt x="8466" y="50073"/>
                  </a:lnTo>
                  <a:lnTo>
                    <a:pt x="25221" y="57395"/>
                  </a:lnTo>
                  <a:lnTo>
                    <a:pt x="30081" y="57204"/>
                  </a:lnTo>
                  <a:lnTo>
                    <a:pt x="52699" y="31806"/>
                  </a:lnTo>
                  <a:lnTo>
                    <a:pt x="52972" y="26931"/>
                  </a:lnTo>
                </a:path>
                <a:path w="394970" h="75564">
                  <a:moveTo>
                    <a:pt x="252126" y="5914"/>
                  </a:moveTo>
                  <a:lnTo>
                    <a:pt x="258918" y="48812"/>
                  </a:lnTo>
                  <a:lnTo>
                    <a:pt x="280947" y="57432"/>
                  </a:lnTo>
                  <a:lnTo>
                    <a:pt x="284479" y="56820"/>
                  </a:lnTo>
                  <a:lnTo>
                    <a:pt x="304575" y="32573"/>
                  </a:lnTo>
                  <a:lnTo>
                    <a:pt x="304900" y="27883"/>
                  </a:lnTo>
                </a:path>
              </a:pathLst>
            </a:custGeom>
            <a:ln w="23061">
              <a:solidFill>
                <a:srgbClr val="1E1E1A"/>
              </a:solidFill>
            </a:ln>
          </p:spPr>
          <p:txBody>
            <a:bodyPr wrap="square" lIns="0" tIns="0" rIns="0" bIns="0" rtlCol="0"/>
            <a:lstStyle/>
            <a:p>
              <a:endParaRPr/>
            </a:p>
          </p:txBody>
        </p:sp>
        <p:pic>
          <p:nvPicPr>
            <p:cNvPr id="7" name="object 6">
              <a:extLst>
                <a:ext uri="{FF2B5EF4-FFF2-40B4-BE49-F238E27FC236}">
                  <a16:creationId xmlns:a16="http://schemas.microsoft.com/office/drawing/2014/main" id="{7DB94C97-02E8-C7B6-CB82-9A56E938F65B}"/>
                </a:ext>
              </a:extLst>
            </p:cNvPr>
            <p:cNvPicPr/>
            <p:nvPr/>
          </p:nvPicPr>
          <p:blipFill>
            <a:blip r:embed="rId3" cstate="print"/>
            <a:stretch>
              <a:fillRect/>
            </a:stretch>
          </p:blipFill>
          <p:spPr>
            <a:xfrm>
              <a:off x="6721161" y="3189581"/>
              <a:ext cx="98076" cy="81292"/>
            </a:xfrm>
            <a:prstGeom prst="rect">
              <a:avLst/>
            </a:prstGeom>
          </p:spPr>
        </p:pic>
        <p:pic>
          <p:nvPicPr>
            <p:cNvPr id="8" name="object 7">
              <a:extLst>
                <a:ext uri="{FF2B5EF4-FFF2-40B4-BE49-F238E27FC236}">
                  <a16:creationId xmlns:a16="http://schemas.microsoft.com/office/drawing/2014/main" id="{0D3F72F5-F7CE-E9C2-B312-73959144630C}"/>
                </a:ext>
              </a:extLst>
            </p:cNvPr>
            <p:cNvPicPr/>
            <p:nvPr/>
          </p:nvPicPr>
          <p:blipFill>
            <a:blip r:embed="rId4" cstate="print"/>
            <a:stretch>
              <a:fillRect/>
            </a:stretch>
          </p:blipFill>
          <p:spPr>
            <a:xfrm>
              <a:off x="6311584" y="3171181"/>
              <a:ext cx="88416" cy="99717"/>
            </a:xfrm>
            <a:prstGeom prst="rect">
              <a:avLst/>
            </a:prstGeom>
          </p:spPr>
        </p:pic>
        <p:sp>
          <p:nvSpPr>
            <p:cNvPr id="9" name="object 8">
              <a:extLst>
                <a:ext uri="{FF2B5EF4-FFF2-40B4-BE49-F238E27FC236}">
                  <a16:creationId xmlns:a16="http://schemas.microsoft.com/office/drawing/2014/main" id="{245955D3-86FB-DCAD-C3CB-D38F3BAFBDDD}"/>
                </a:ext>
              </a:extLst>
            </p:cNvPr>
            <p:cNvSpPr/>
            <p:nvPr/>
          </p:nvSpPr>
          <p:spPr>
            <a:xfrm>
              <a:off x="6323111" y="2738793"/>
              <a:ext cx="485140" cy="520700"/>
            </a:xfrm>
            <a:custGeom>
              <a:avLst/>
              <a:gdLst/>
              <a:ahLst/>
              <a:cxnLst/>
              <a:rect l="l" t="t" r="r" b="b"/>
              <a:pathLst>
                <a:path w="485140" h="520700">
                  <a:moveTo>
                    <a:pt x="0" y="117623"/>
                  </a:moveTo>
                  <a:lnTo>
                    <a:pt x="14987" y="76215"/>
                  </a:lnTo>
                  <a:lnTo>
                    <a:pt x="53958" y="59356"/>
                  </a:lnTo>
                  <a:lnTo>
                    <a:pt x="74870" y="58855"/>
                  </a:lnTo>
                  <a:lnTo>
                    <a:pt x="89871" y="58693"/>
                  </a:lnTo>
                </a:path>
                <a:path w="485140" h="520700">
                  <a:moveTo>
                    <a:pt x="142586" y="25478"/>
                  </a:moveTo>
                  <a:lnTo>
                    <a:pt x="113419" y="191"/>
                  </a:lnTo>
                  <a:lnTo>
                    <a:pt x="106472" y="2197"/>
                  </a:lnTo>
                  <a:lnTo>
                    <a:pt x="89930" y="49522"/>
                  </a:lnTo>
                  <a:lnTo>
                    <a:pt x="89879" y="66798"/>
                  </a:lnTo>
                </a:path>
                <a:path w="485140" h="520700">
                  <a:moveTo>
                    <a:pt x="393333" y="19166"/>
                  </a:moveTo>
                  <a:lnTo>
                    <a:pt x="369557" y="0"/>
                  </a:lnTo>
                  <a:lnTo>
                    <a:pt x="363731" y="412"/>
                  </a:lnTo>
                  <a:lnTo>
                    <a:pt x="342110" y="43559"/>
                  </a:lnTo>
                  <a:lnTo>
                    <a:pt x="342005" y="64468"/>
                  </a:lnTo>
                </a:path>
                <a:path w="485140" h="520700">
                  <a:moveTo>
                    <a:pt x="342005" y="58804"/>
                  </a:moveTo>
                  <a:lnTo>
                    <a:pt x="142851" y="58819"/>
                  </a:lnTo>
                </a:path>
                <a:path w="485140" h="520700">
                  <a:moveTo>
                    <a:pt x="383378" y="380283"/>
                  </a:moveTo>
                  <a:lnTo>
                    <a:pt x="97925" y="381537"/>
                  </a:lnTo>
                </a:path>
                <a:path w="485140" h="520700">
                  <a:moveTo>
                    <a:pt x="194688" y="191856"/>
                  </a:moveTo>
                  <a:lnTo>
                    <a:pt x="194556" y="470311"/>
                  </a:lnTo>
                </a:path>
                <a:path w="485140" h="520700">
                  <a:moveTo>
                    <a:pt x="194556" y="470311"/>
                  </a:moveTo>
                  <a:lnTo>
                    <a:pt x="97932" y="470336"/>
                  </a:lnTo>
                </a:path>
                <a:path w="485140" h="520700">
                  <a:moveTo>
                    <a:pt x="97932" y="470336"/>
                  </a:moveTo>
                  <a:lnTo>
                    <a:pt x="97932" y="374457"/>
                  </a:lnTo>
                </a:path>
                <a:path w="485140" h="520700">
                  <a:moveTo>
                    <a:pt x="386446" y="286663"/>
                  </a:moveTo>
                  <a:lnTo>
                    <a:pt x="97976" y="286479"/>
                  </a:lnTo>
                </a:path>
                <a:path w="485140" h="520700">
                  <a:moveTo>
                    <a:pt x="383378" y="380283"/>
                  </a:moveTo>
                  <a:lnTo>
                    <a:pt x="385620" y="378270"/>
                  </a:lnTo>
                </a:path>
                <a:path w="485140" h="520700">
                  <a:moveTo>
                    <a:pt x="385620" y="378270"/>
                  </a:moveTo>
                  <a:lnTo>
                    <a:pt x="386335" y="192387"/>
                  </a:lnTo>
                </a:path>
                <a:path w="485140" h="520700">
                  <a:moveTo>
                    <a:pt x="290419" y="191907"/>
                  </a:moveTo>
                  <a:lnTo>
                    <a:pt x="290523" y="381131"/>
                  </a:lnTo>
                </a:path>
                <a:path w="485140" h="520700">
                  <a:moveTo>
                    <a:pt x="97932" y="374457"/>
                  </a:moveTo>
                  <a:lnTo>
                    <a:pt x="98161" y="192261"/>
                  </a:lnTo>
                </a:path>
                <a:path w="485140" h="520700">
                  <a:moveTo>
                    <a:pt x="386335" y="192387"/>
                  </a:moveTo>
                  <a:lnTo>
                    <a:pt x="98161" y="192261"/>
                  </a:lnTo>
                </a:path>
                <a:path w="485140" h="520700">
                  <a:moveTo>
                    <a:pt x="484588" y="133619"/>
                  </a:moveTo>
                  <a:lnTo>
                    <a:pt x="484596" y="462318"/>
                  </a:lnTo>
                </a:path>
                <a:path w="485140" h="520700">
                  <a:moveTo>
                    <a:pt x="409580" y="520549"/>
                  </a:moveTo>
                  <a:lnTo>
                    <a:pt x="65358" y="520574"/>
                  </a:lnTo>
                </a:path>
                <a:path w="485140" h="520700">
                  <a:moveTo>
                    <a:pt x="4" y="443918"/>
                  </a:moveTo>
                  <a:lnTo>
                    <a:pt x="0" y="117623"/>
                  </a:lnTo>
                </a:path>
                <a:path w="485140" h="520700">
                  <a:moveTo>
                    <a:pt x="142851" y="85485"/>
                  </a:moveTo>
                  <a:lnTo>
                    <a:pt x="142586" y="25478"/>
                  </a:lnTo>
                </a:path>
                <a:path w="485140" h="520700">
                  <a:moveTo>
                    <a:pt x="394779" y="86437"/>
                  </a:moveTo>
                  <a:lnTo>
                    <a:pt x="393333" y="19166"/>
                  </a:lnTo>
                </a:path>
              </a:pathLst>
            </a:custGeom>
            <a:ln w="23061">
              <a:solidFill>
                <a:srgbClr val="1E1E1A"/>
              </a:solidFill>
            </a:ln>
          </p:spPr>
          <p:txBody>
            <a:bodyPr wrap="square" lIns="0" tIns="0" rIns="0" bIns="0" rtlCol="0"/>
            <a:lstStyle/>
            <a:p>
              <a:endParaRPr/>
            </a:p>
          </p:txBody>
        </p:sp>
      </p:grpSp>
      <p:sp>
        <p:nvSpPr>
          <p:cNvPr id="10" name="object 9">
            <a:extLst>
              <a:ext uri="{FF2B5EF4-FFF2-40B4-BE49-F238E27FC236}">
                <a16:creationId xmlns:a16="http://schemas.microsoft.com/office/drawing/2014/main" id="{11D1A8AE-355C-8076-7B55-B66FA7F93353}"/>
              </a:ext>
            </a:extLst>
          </p:cNvPr>
          <p:cNvSpPr/>
          <p:nvPr/>
        </p:nvSpPr>
        <p:spPr>
          <a:xfrm>
            <a:off x="6011889" y="3608422"/>
            <a:ext cx="520700" cy="359410"/>
          </a:xfrm>
          <a:custGeom>
            <a:avLst/>
            <a:gdLst/>
            <a:ahLst/>
            <a:cxnLst/>
            <a:rect l="l" t="t" r="r" b="b"/>
            <a:pathLst>
              <a:path w="520700" h="359410">
                <a:moveTo>
                  <a:pt x="520289" y="0"/>
                </a:moveTo>
                <a:lnTo>
                  <a:pt x="160928" y="359199"/>
                </a:lnTo>
              </a:path>
              <a:path w="520700" h="359410">
                <a:moveTo>
                  <a:pt x="0" y="197563"/>
                </a:moveTo>
                <a:lnTo>
                  <a:pt x="160928" y="359199"/>
                </a:lnTo>
              </a:path>
            </a:pathLst>
          </a:custGeom>
          <a:ln w="23044">
            <a:solidFill>
              <a:srgbClr val="1E1E1A"/>
            </a:solidFill>
          </a:ln>
        </p:spPr>
        <p:txBody>
          <a:bodyPr wrap="square" lIns="0" tIns="0" rIns="0" bIns="0" rtlCol="0"/>
          <a:lstStyle/>
          <a:p>
            <a:endParaRPr/>
          </a:p>
        </p:txBody>
      </p:sp>
      <p:sp>
        <p:nvSpPr>
          <p:cNvPr id="11" name="object 10">
            <a:extLst>
              <a:ext uri="{FF2B5EF4-FFF2-40B4-BE49-F238E27FC236}">
                <a16:creationId xmlns:a16="http://schemas.microsoft.com/office/drawing/2014/main" id="{27B11D88-394C-5D2A-2ECE-738CB6817CA0}"/>
              </a:ext>
            </a:extLst>
          </p:cNvPr>
          <p:cNvSpPr/>
          <p:nvPr/>
        </p:nvSpPr>
        <p:spPr>
          <a:xfrm>
            <a:off x="6083233" y="5249300"/>
            <a:ext cx="519430" cy="433070"/>
          </a:xfrm>
          <a:custGeom>
            <a:avLst/>
            <a:gdLst/>
            <a:ahLst/>
            <a:cxnLst/>
            <a:rect l="l" t="t" r="r" b="b"/>
            <a:pathLst>
              <a:path w="519429" h="433070">
                <a:moveTo>
                  <a:pt x="295271" y="298328"/>
                </a:moveTo>
                <a:lnTo>
                  <a:pt x="323140" y="267000"/>
                </a:lnTo>
                <a:lnTo>
                  <a:pt x="339681" y="228572"/>
                </a:lnTo>
                <a:lnTo>
                  <a:pt x="341416" y="202248"/>
                </a:lnTo>
                <a:lnTo>
                  <a:pt x="341046" y="193476"/>
                </a:lnTo>
                <a:lnTo>
                  <a:pt x="327150" y="151613"/>
                </a:lnTo>
                <a:lnTo>
                  <a:pt x="297636" y="117870"/>
                </a:lnTo>
                <a:lnTo>
                  <a:pt x="255609" y="97134"/>
                </a:lnTo>
                <a:lnTo>
                  <a:pt x="220023" y="93291"/>
                </a:lnTo>
                <a:lnTo>
                  <a:pt x="210594" y="93706"/>
                </a:lnTo>
                <a:lnTo>
                  <a:pt x="169498" y="107353"/>
                </a:lnTo>
                <a:lnTo>
                  <a:pt x="144679" y="124849"/>
                </a:lnTo>
                <a:lnTo>
                  <a:pt x="136331" y="133101"/>
                </a:lnTo>
              </a:path>
              <a:path w="519429" h="433070">
                <a:moveTo>
                  <a:pt x="199156" y="163123"/>
                </a:moveTo>
                <a:lnTo>
                  <a:pt x="181103" y="200571"/>
                </a:lnTo>
                <a:lnTo>
                  <a:pt x="176457" y="243704"/>
                </a:lnTo>
                <a:lnTo>
                  <a:pt x="178229" y="253999"/>
                </a:lnTo>
                <a:lnTo>
                  <a:pt x="191412" y="289990"/>
                </a:lnTo>
                <a:lnTo>
                  <a:pt x="223176" y="323881"/>
                </a:lnTo>
                <a:lnTo>
                  <a:pt x="256797" y="339876"/>
                </a:lnTo>
                <a:lnTo>
                  <a:pt x="260897" y="340731"/>
                </a:lnTo>
              </a:path>
              <a:path w="519429" h="433070">
                <a:moveTo>
                  <a:pt x="260912" y="340665"/>
                </a:moveTo>
                <a:lnTo>
                  <a:pt x="291369" y="344036"/>
                </a:lnTo>
                <a:lnTo>
                  <a:pt x="321212" y="339650"/>
                </a:lnTo>
                <a:lnTo>
                  <a:pt x="349000" y="327913"/>
                </a:lnTo>
                <a:lnTo>
                  <a:pt x="373288" y="309227"/>
                </a:lnTo>
              </a:path>
              <a:path w="519429" h="433070">
                <a:moveTo>
                  <a:pt x="373347" y="309286"/>
                </a:moveTo>
                <a:lnTo>
                  <a:pt x="503953" y="172570"/>
                </a:lnTo>
              </a:path>
              <a:path w="519429" h="433070">
                <a:moveTo>
                  <a:pt x="504241" y="172739"/>
                </a:moveTo>
                <a:lnTo>
                  <a:pt x="519141" y="129371"/>
                </a:lnTo>
                <a:lnTo>
                  <a:pt x="516351" y="85188"/>
                </a:lnTo>
                <a:lnTo>
                  <a:pt x="497196" y="45276"/>
                </a:lnTo>
                <a:lnTo>
                  <a:pt x="463001" y="14717"/>
                </a:lnTo>
                <a:lnTo>
                  <a:pt x="426473" y="943"/>
                </a:lnTo>
                <a:lnTo>
                  <a:pt x="388460" y="0"/>
                </a:lnTo>
                <a:lnTo>
                  <a:pt x="352193" y="11432"/>
                </a:lnTo>
                <a:lnTo>
                  <a:pt x="320905" y="34783"/>
                </a:lnTo>
              </a:path>
              <a:path w="519429" h="433070">
                <a:moveTo>
                  <a:pt x="320713" y="34599"/>
                </a:moveTo>
                <a:lnTo>
                  <a:pt x="199156" y="163123"/>
                </a:lnTo>
              </a:path>
              <a:path w="519429" h="433070">
                <a:moveTo>
                  <a:pt x="136331" y="133101"/>
                </a:moveTo>
                <a:lnTo>
                  <a:pt x="104795" y="165785"/>
                </a:lnTo>
                <a:lnTo>
                  <a:pt x="71536" y="197770"/>
                </a:lnTo>
                <a:lnTo>
                  <a:pt x="39521" y="230926"/>
                </a:lnTo>
                <a:lnTo>
                  <a:pt x="11717" y="267119"/>
                </a:lnTo>
              </a:path>
              <a:path w="519429" h="433070">
                <a:moveTo>
                  <a:pt x="11798" y="267156"/>
                </a:moveTo>
                <a:lnTo>
                  <a:pt x="0" y="311471"/>
                </a:lnTo>
                <a:lnTo>
                  <a:pt x="5906" y="355347"/>
                </a:lnTo>
                <a:lnTo>
                  <a:pt x="27834" y="393807"/>
                </a:lnTo>
                <a:lnTo>
                  <a:pt x="64103" y="421874"/>
                </a:lnTo>
                <a:lnTo>
                  <a:pt x="99623" y="432788"/>
                </a:lnTo>
                <a:lnTo>
                  <a:pt x="135891" y="432002"/>
                </a:lnTo>
                <a:lnTo>
                  <a:pt x="170131" y="420021"/>
                </a:lnTo>
                <a:lnTo>
                  <a:pt x="199569" y="397346"/>
                </a:lnTo>
              </a:path>
              <a:path w="519429" h="433070">
                <a:moveTo>
                  <a:pt x="199510" y="397287"/>
                </a:moveTo>
                <a:lnTo>
                  <a:pt x="256797" y="339876"/>
                </a:lnTo>
              </a:path>
            </a:pathLst>
          </a:custGeom>
          <a:ln w="23053">
            <a:solidFill>
              <a:srgbClr val="1E1E1A"/>
            </a:solidFill>
          </a:ln>
        </p:spPr>
        <p:txBody>
          <a:bodyPr wrap="square" lIns="0" tIns="0" rIns="0" bIns="0" rtlCol="0"/>
          <a:lstStyle/>
          <a:p>
            <a:endParaRPr/>
          </a:p>
        </p:txBody>
      </p:sp>
      <p:sp>
        <p:nvSpPr>
          <p:cNvPr id="12" name="object 11">
            <a:extLst>
              <a:ext uri="{FF2B5EF4-FFF2-40B4-BE49-F238E27FC236}">
                <a16:creationId xmlns:a16="http://schemas.microsoft.com/office/drawing/2014/main" id="{EB19B10D-1C42-D1D1-3577-5B04CBB3E424}"/>
              </a:ext>
            </a:extLst>
          </p:cNvPr>
          <p:cNvSpPr txBox="1">
            <a:spLocks/>
          </p:cNvSpPr>
          <p:nvPr/>
        </p:nvSpPr>
        <p:spPr>
          <a:xfrm>
            <a:off x="6671789" y="1490349"/>
            <a:ext cx="5363388" cy="4933274"/>
          </a:xfrm>
          <a:prstGeom prst="rect">
            <a:avLst/>
          </a:prstGeom>
        </p:spPr>
        <p:txBody>
          <a:bodyPr vert="horz" wrap="square" lIns="0" tIns="17145" rIns="0" bIns="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2700">
              <a:lnSpc>
                <a:spcPct val="100000"/>
              </a:lnSpc>
              <a:spcBef>
                <a:spcPts val="135"/>
              </a:spcBef>
            </a:pPr>
            <a:r>
              <a:rPr lang="en-GB" sz="1600" dirty="0">
                <a:latin typeface="Arial" panose="020B0604020202020204" pitchFamily="34" charset="0"/>
                <a:cs typeface="Arial" panose="020B0604020202020204" pitchFamily="34" charset="0"/>
              </a:rPr>
              <a:t>NHS</a:t>
            </a:r>
            <a:r>
              <a:rPr lang="en-GB" sz="1600" spc="-150" dirty="0">
                <a:latin typeface="Arial" panose="020B0604020202020204" pitchFamily="34" charset="0"/>
                <a:cs typeface="Arial" panose="020B0604020202020204" pitchFamily="34" charset="0"/>
              </a:rPr>
              <a:t> </a:t>
            </a:r>
            <a:r>
              <a:rPr lang="en-GB" sz="1600" spc="95" dirty="0">
                <a:latin typeface="Arial" panose="020B0604020202020204" pitchFamily="34" charset="0"/>
                <a:cs typeface="Arial" panose="020B0604020202020204" pitchFamily="34" charset="0"/>
              </a:rPr>
              <a:t>CERVICAL</a:t>
            </a:r>
            <a:r>
              <a:rPr lang="en-GB" sz="1600" spc="-204" dirty="0">
                <a:latin typeface="Arial" panose="020B0604020202020204" pitchFamily="34" charset="0"/>
                <a:cs typeface="Arial" panose="020B0604020202020204" pitchFamily="34" charset="0"/>
              </a:rPr>
              <a:t> </a:t>
            </a:r>
            <a:r>
              <a:rPr lang="en-GB" sz="1600" spc="50" dirty="0">
                <a:latin typeface="Arial" panose="020B0604020202020204" pitchFamily="34" charset="0"/>
                <a:cs typeface="Arial" panose="020B0604020202020204" pitchFamily="34" charset="0"/>
              </a:rPr>
              <a:t>SCREENING</a:t>
            </a:r>
          </a:p>
          <a:p>
            <a:pPr marL="12700">
              <a:lnSpc>
                <a:spcPct val="100000"/>
              </a:lnSpc>
              <a:spcBef>
                <a:spcPts val="1795"/>
              </a:spcBef>
            </a:pPr>
            <a:r>
              <a:rPr lang="en-GB" sz="1600" spc="-85" dirty="0">
                <a:latin typeface="Arial" panose="020B0604020202020204" pitchFamily="34" charset="0"/>
                <a:cs typeface="Arial" panose="020B0604020202020204" pitchFamily="34" charset="0"/>
              </a:rPr>
              <a:t>Ages</a:t>
            </a:r>
            <a:r>
              <a:rPr lang="en-GB" sz="1600" spc="-55" dirty="0">
                <a:latin typeface="Arial" panose="020B0604020202020204" pitchFamily="34" charset="0"/>
                <a:cs typeface="Arial" panose="020B0604020202020204" pitchFamily="34" charset="0"/>
              </a:rPr>
              <a:t> </a:t>
            </a:r>
            <a:r>
              <a:rPr lang="en-GB" sz="1600" spc="-140" dirty="0">
                <a:latin typeface="Arial" panose="020B0604020202020204" pitchFamily="34" charset="0"/>
                <a:cs typeface="Arial" panose="020B0604020202020204" pitchFamily="34" charset="0"/>
              </a:rPr>
              <a:t>25–49:</a:t>
            </a:r>
            <a:r>
              <a:rPr lang="en-GB" sz="1600" spc="-30" dirty="0">
                <a:latin typeface="Arial" panose="020B0604020202020204" pitchFamily="34" charset="0"/>
                <a:cs typeface="Arial" panose="020B0604020202020204" pitchFamily="34" charset="0"/>
              </a:rPr>
              <a:t> </a:t>
            </a:r>
            <a:r>
              <a:rPr lang="en-GB" sz="1600" spc="-95" dirty="0">
                <a:latin typeface="Arial" panose="020B0604020202020204" pitchFamily="34" charset="0"/>
                <a:cs typeface="Arial" panose="020B0604020202020204" pitchFamily="34" charset="0"/>
              </a:rPr>
              <a:t>every</a:t>
            </a:r>
            <a:r>
              <a:rPr lang="en-GB" sz="1600" spc="15" dirty="0">
                <a:latin typeface="Arial" panose="020B0604020202020204" pitchFamily="34" charset="0"/>
                <a:cs typeface="Arial" panose="020B0604020202020204" pitchFamily="34" charset="0"/>
              </a:rPr>
              <a:t> </a:t>
            </a:r>
            <a:r>
              <a:rPr lang="en-GB" sz="1600" spc="-145" dirty="0">
                <a:latin typeface="Arial" panose="020B0604020202020204" pitchFamily="34" charset="0"/>
                <a:cs typeface="Arial" panose="020B0604020202020204" pitchFamily="34" charset="0"/>
              </a:rPr>
              <a:t>3</a:t>
            </a:r>
            <a:r>
              <a:rPr lang="en-GB" sz="1600" spc="-50" dirty="0">
                <a:latin typeface="Arial" panose="020B0604020202020204" pitchFamily="34" charset="0"/>
                <a:cs typeface="Arial" panose="020B0604020202020204" pitchFamily="34" charset="0"/>
              </a:rPr>
              <a:t> </a:t>
            </a:r>
            <a:r>
              <a:rPr lang="en-GB" sz="1600" spc="-95" dirty="0">
                <a:latin typeface="Arial" panose="020B0604020202020204" pitchFamily="34" charset="0"/>
                <a:cs typeface="Arial" panose="020B0604020202020204" pitchFamily="34" charset="0"/>
              </a:rPr>
              <a:t>years;</a:t>
            </a:r>
            <a:r>
              <a:rPr lang="en-GB" sz="1600" spc="-45" dirty="0">
                <a:latin typeface="Arial" panose="020B0604020202020204" pitchFamily="34" charset="0"/>
                <a:cs typeface="Arial" panose="020B0604020202020204" pitchFamily="34" charset="0"/>
              </a:rPr>
              <a:t> </a:t>
            </a:r>
            <a:r>
              <a:rPr lang="en-GB" sz="1600" spc="-75" dirty="0">
                <a:latin typeface="Arial" panose="020B0604020202020204" pitchFamily="34" charset="0"/>
                <a:cs typeface="Arial" panose="020B0604020202020204" pitchFamily="34" charset="0"/>
              </a:rPr>
              <a:t>ages</a:t>
            </a:r>
            <a:r>
              <a:rPr lang="en-GB" sz="1600" spc="15" dirty="0">
                <a:latin typeface="Arial" panose="020B0604020202020204" pitchFamily="34" charset="0"/>
                <a:cs typeface="Arial" panose="020B0604020202020204" pitchFamily="34" charset="0"/>
              </a:rPr>
              <a:t> </a:t>
            </a:r>
            <a:r>
              <a:rPr lang="en-GB" sz="1600" spc="-135" dirty="0">
                <a:latin typeface="Arial" panose="020B0604020202020204" pitchFamily="34" charset="0"/>
                <a:cs typeface="Arial" panose="020B0604020202020204" pitchFamily="34" charset="0"/>
              </a:rPr>
              <a:t>50–64:</a:t>
            </a:r>
            <a:r>
              <a:rPr lang="en-GB" sz="1600" spc="-30" dirty="0">
                <a:latin typeface="Arial" panose="020B0604020202020204" pitchFamily="34" charset="0"/>
                <a:cs typeface="Arial" panose="020B0604020202020204" pitchFamily="34" charset="0"/>
              </a:rPr>
              <a:t> </a:t>
            </a:r>
            <a:r>
              <a:rPr lang="en-GB" sz="1600" spc="-95" dirty="0">
                <a:latin typeface="Arial" panose="020B0604020202020204" pitchFamily="34" charset="0"/>
                <a:cs typeface="Arial" panose="020B0604020202020204" pitchFamily="34" charset="0"/>
              </a:rPr>
              <a:t>every</a:t>
            </a:r>
            <a:r>
              <a:rPr lang="en-GB" sz="1600" spc="15" dirty="0">
                <a:latin typeface="Arial" panose="020B0604020202020204" pitchFamily="34" charset="0"/>
                <a:cs typeface="Arial" panose="020B0604020202020204" pitchFamily="34" charset="0"/>
              </a:rPr>
              <a:t> </a:t>
            </a:r>
            <a:r>
              <a:rPr lang="en-GB" sz="1600" spc="-145" dirty="0">
                <a:latin typeface="Arial" panose="020B0604020202020204" pitchFamily="34" charset="0"/>
                <a:cs typeface="Arial" panose="020B0604020202020204" pitchFamily="34" charset="0"/>
              </a:rPr>
              <a:t>5</a:t>
            </a:r>
            <a:r>
              <a:rPr lang="en-GB" sz="1600" spc="-50" dirty="0">
                <a:latin typeface="Arial" panose="020B0604020202020204" pitchFamily="34" charset="0"/>
                <a:cs typeface="Arial" panose="020B0604020202020204" pitchFamily="34" charset="0"/>
              </a:rPr>
              <a:t> </a:t>
            </a:r>
            <a:r>
              <a:rPr lang="en-GB" sz="1600" spc="-85" dirty="0">
                <a:latin typeface="Arial" panose="020B0604020202020204" pitchFamily="34" charset="0"/>
                <a:cs typeface="Arial" panose="020B0604020202020204" pitchFamily="34" charset="0"/>
              </a:rPr>
              <a:t>years.</a:t>
            </a:r>
            <a:r>
              <a:rPr lang="en-GB" sz="1600" spc="-5" dirty="0">
                <a:latin typeface="Arial" panose="020B0604020202020204" pitchFamily="34" charset="0"/>
                <a:cs typeface="Arial" panose="020B0604020202020204" pitchFamily="34" charset="0"/>
              </a:rPr>
              <a:t> </a:t>
            </a:r>
            <a:r>
              <a:rPr lang="en-GB" sz="1600" spc="-120" dirty="0">
                <a:latin typeface="Arial" panose="020B0604020202020204" pitchFamily="34" charset="0"/>
                <a:cs typeface="Arial" panose="020B0604020202020204" pitchFamily="34" charset="0"/>
              </a:rPr>
              <a:t>HPV</a:t>
            </a:r>
            <a:r>
              <a:rPr lang="en-GB" sz="1600" spc="-20" dirty="0">
                <a:latin typeface="Arial" panose="020B0604020202020204" pitchFamily="34" charset="0"/>
                <a:cs typeface="Arial" panose="020B0604020202020204" pitchFamily="34" charset="0"/>
              </a:rPr>
              <a:t> </a:t>
            </a:r>
            <a:r>
              <a:rPr lang="en-GB" sz="1600" spc="-10" dirty="0">
                <a:latin typeface="Arial" panose="020B0604020202020204" pitchFamily="34" charset="0"/>
                <a:cs typeface="Arial" panose="020B0604020202020204" pitchFamily="34" charset="0"/>
              </a:rPr>
              <a:t>primary</a:t>
            </a:r>
            <a:endParaRPr lang="en-GB" sz="1600" dirty="0">
              <a:latin typeface="Arial" panose="020B0604020202020204" pitchFamily="34" charset="0"/>
              <a:cs typeface="Arial" panose="020B0604020202020204" pitchFamily="34" charset="0"/>
            </a:endParaRPr>
          </a:p>
          <a:p>
            <a:pPr marL="12700">
              <a:lnSpc>
                <a:spcPct val="100000"/>
              </a:lnSpc>
              <a:spcBef>
                <a:spcPts val="844"/>
              </a:spcBef>
            </a:pPr>
            <a:r>
              <a:rPr lang="en-GB" sz="1600" spc="-85" dirty="0">
                <a:latin typeface="Arial" panose="020B0604020202020204" pitchFamily="34" charset="0"/>
                <a:cs typeface="Arial" panose="020B0604020202020204" pitchFamily="34" charset="0"/>
              </a:rPr>
              <a:t>screening</a:t>
            </a:r>
            <a:r>
              <a:rPr lang="en-GB" sz="1600" spc="-55" dirty="0">
                <a:latin typeface="Arial" panose="020B0604020202020204" pitchFamily="34" charset="0"/>
                <a:cs typeface="Arial" panose="020B0604020202020204" pitchFamily="34" charset="0"/>
              </a:rPr>
              <a:t> </a:t>
            </a:r>
            <a:r>
              <a:rPr lang="en-GB" sz="1600" spc="-20" dirty="0">
                <a:latin typeface="Arial" panose="020B0604020202020204" pitchFamily="34" charset="0"/>
                <a:cs typeface="Arial" panose="020B0604020202020204" pitchFamily="34" charset="0"/>
              </a:rPr>
              <a:t>is</a:t>
            </a:r>
            <a:r>
              <a:rPr lang="en-GB" sz="1600" spc="-35"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used</a:t>
            </a:r>
            <a:r>
              <a:rPr lang="en-GB" sz="1600" spc="-5" dirty="0">
                <a:latin typeface="Arial" panose="020B0604020202020204" pitchFamily="34" charset="0"/>
                <a:cs typeface="Arial" panose="020B0604020202020204" pitchFamily="34" charset="0"/>
              </a:rPr>
              <a:t> </a:t>
            </a:r>
            <a:r>
              <a:rPr lang="en-GB" sz="1600" spc="-85" dirty="0">
                <a:latin typeface="Arial" panose="020B0604020202020204" pitchFamily="34" charset="0"/>
                <a:cs typeface="Arial" panose="020B0604020202020204" pitchFamily="34" charset="0"/>
              </a:rPr>
              <a:t>across</a:t>
            </a:r>
            <a:r>
              <a:rPr lang="en-GB" sz="1600" spc="-5" dirty="0">
                <a:latin typeface="Arial" panose="020B0604020202020204" pitchFamily="34" charset="0"/>
                <a:cs typeface="Arial" panose="020B0604020202020204" pitchFamily="34" charset="0"/>
              </a:rPr>
              <a:t> </a:t>
            </a:r>
            <a:r>
              <a:rPr lang="en-GB" sz="1600" spc="-100" dirty="0">
                <a:latin typeface="Arial" panose="020B0604020202020204" pitchFamily="34" charset="0"/>
                <a:cs typeface="Arial" panose="020B0604020202020204" pitchFamily="34" charset="0"/>
              </a:rPr>
              <a:t>the</a:t>
            </a:r>
            <a:r>
              <a:rPr lang="en-GB" sz="1600" spc="-15" dirty="0">
                <a:latin typeface="Arial" panose="020B0604020202020204" pitchFamily="34" charset="0"/>
                <a:cs typeface="Arial" panose="020B0604020202020204" pitchFamily="34" charset="0"/>
              </a:rPr>
              <a:t> </a:t>
            </a:r>
            <a:r>
              <a:rPr lang="en-GB" sz="1600" spc="-25" dirty="0">
                <a:latin typeface="Arial" panose="020B0604020202020204" pitchFamily="34" charset="0"/>
                <a:cs typeface="Arial" panose="020B0604020202020204" pitchFamily="34" charset="0"/>
              </a:rPr>
              <a:t>UK.</a:t>
            </a:r>
            <a:endParaRPr lang="en-GB" sz="1600" dirty="0">
              <a:latin typeface="Arial" panose="020B0604020202020204" pitchFamily="34" charset="0"/>
              <a:cs typeface="Arial" panose="020B0604020202020204" pitchFamily="34" charset="0"/>
            </a:endParaRPr>
          </a:p>
          <a:p>
            <a:pPr>
              <a:lnSpc>
                <a:spcPct val="100000"/>
              </a:lnSpc>
              <a:spcBef>
                <a:spcPts val="1760"/>
              </a:spcBef>
            </a:pPr>
            <a:endParaRPr lang="en-GB" sz="1600" dirty="0">
              <a:latin typeface="Arial" panose="020B0604020202020204" pitchFamily="34" charset="0"/>
              <a:cs typeface="Arial" panose="020B0604020202020204" pitchFamily="34" charset="0"/>
            </a:endParaRPr>
          </a:p>
          <a:p>
            <a:pPr marL="12700">
              <a:lnSpc>
                <a:spcPct val="100000"/>
              </a:lnSpc>
            </a:pPr>
            <a:r>
              <a:rPr lang="en-GB" sz="1600" spc="165" dirty="0">
                <a:latin typeface="Arial" panose="020B0604020202020204" pitchFamily="34" charset="0"/>
                <a:cs typeface="Arial" panose="020B0604020202020204" pitchFamily="34" charset="0"/>
              </a:rPr>
              <a:t>NICE</a:t>
            </a:r>
            <a:r>
              <a:rPr lang="en-GB" sz="1600" spc="-225" dirty="0">
                <a:latin typeface="Arial" panose="020B0604020202020204" pitchFamily="34" charset="0"/>
                <a:cs typeface="Arial" panose="020B0604020202020204" pitchFamily="34" charset="0"/>
              </a:rPr>
              <a:t> </a:t>
            </a:r>
            <a:r>
              <a:rPr lang="en-GB" sz="1600" spc="85" dirty="0">
                <a:latin typeface="Arial" panose="020B0604020202020204" pitchFamily="34" charset="0"/>
                <a:cs typeface="Arial" panose="020B0604020202020204" pitchFamily="34" charset="0"/>
              </a:rPr>
              <a:t>GUIDANCE</a:t>
            </a:r>
          </a:p>
          <a:p>
            <a:pPr marL="12700" marR="67945">
              <a:lnSpc>
                <a:spcPct val="141300"/>
              </a:lnSpc>
              <a:spcBef>
                <a:spcPts val="955"/>
              </a:spcBef>
            </a:pPr>
            <a:r>
              <a:rPr lang="en-GB" sz="1600" spc="-90" dirty="0">
                <a:latin typeface="Arial" panose="020B0604020202020204" pitchFamily="34" charset="0"/>
                <a:cs typeface="Arial" panose="020B0604020202020204" pitchFamily="34" charset="0"/>
              </a:rPr>
              <a:t>Focus</a:t>
            </a:r>
            <a:r>
              <a:rPr lang="en-GB" sz="1600" spc="15" dirty="0">
                <a:latin typeface="Arial" panose="020B0604020202020204" pitchFamily="34" charset="0"/>
                <a:cs typeface="Arial" panose="020B0604020202020204" pitchFamily="34" charset="0"/>
              </a:rPr>
              <a:t> </a:t>
            </a:r>
            <a:r>
              <a:rPr lang="en-GB" sz="1600" spc="-114" dirty="0">
                <a:latin typeface="Arial" panose="020B0604020202020204" pitchFamily="34" charset="0"/>
                <a:cs typeface="Arial" panose="020B0604020202020204" pitchFamily="34" charset="0"/>
              </a:rPr>
              <a:t>on</a:t>
            </a:r>
            <a:r>
              <a:rPr lang="en-GB" sz="1600" spc="-35" dirty="0">
                <a:latin typeface="Arial" panose="020B0604020202020204" pitchFamily="34" charset="0"/>
                <a:cs typeface="Arial" panose="020B0604020202020204" pitchFamily="34" charset="0"/>
              </a:rPr>
              <a:t> </a:t>
            </a:r>
            <a:r>
              <a:rPr lang="en-GB" sz="1600" spc="-85" dirty="0">
                <a:latin typeface="Arial" panose="020B0604020202020204" pitchFamily="34" charset="0"/>
                <a:cs typeface="Arial" panose="020B0604020202020204" pitchFamily="34" charset="0"/>
              </a:rPr>
              <a:t>early</a:t>
            </a:r>
            <a:r>
              <a:rPr lang="en-GB" sz="1600" spc="15"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detection,</a:t>
            </a:r>
            <a:r>
              <a:rPr lang="en-GB" sz="1600" spc="-40"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reducing</a:t>
            </a:r>
            <a:r>
              <a:rPr lang="en-GB" sz="1600" spc="25"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health</a:t>
            </a:r>
            <a:r>
              <a:rPr lang="en-GB" sz="1600" spc="-30" dirty="0">
                <a:latin typeface="Arial" panose="020B0604020202020204" pitchFamily="34" charset="0"/>
                <a:cs typeface="Arial" panose="020B0604020202020204" pitchFamily="34" charset="0"/>
              </a:rPr>
              <a:t> </a:t>
            </a:r>
            <a:r>
              <a:rPr lang="en-GB" sz="1600" spc="-80" dirty="0">
                <a:latin typeface="Arial" panose="020B0604020202020204" pitchFamily="34" charset="0"/>
                <a:cs typeface="Arial" panose="020B0604020202020204" pitchFamily="34" charset="0"/>
              </a:rPr>
              <a:t>inequalities</a:t>
            </a:r>
            <a:r>
              <a:rPr lang="en-GB" sz="1600" spc="-50" dirty="0">
                <a:latin typeface="Arial" panose="020B0604020202020204" pitchFamily="34" charset="0"/>
                <a:cs typeface="Arial" panose="020B0604020202020204" pitchFamily="34" charset="0"/>
              </a:rPr>
              <a:t> </a:t>
            </a:r>
            <a:r>
              <a:rPr lang="en-GB" sz="1600" spc="-85" dirty="0">
                <a:latin typeface="Arial" panose="020B0604020202020204" pitchFamily="34" charset="0"/>
                <a:cs typeface="Arial" panose="020B0604020202020204" pitchFamily="34" charset="0"/>
              </a:rPr>
              <a:t>and</a:t>
            </a:r>
            <a:r>
              <a:rPr lang="en-GB" sz="1600" spc="-55" dirty="0">
                <a:latin typeface="Arial" panose="020B0604020202020204" pitchFamily="34" charset="0"/>
                <a:cs typeface="Arial" panose="020B0604020202020204" pitchFamily="34" charset="0"/>
              </a:rPr>
              <a:t> </a:t>
            </a:r>
            <a:r>
              <a:rPr lang="en-GB" sz="1600" spc="-80" dirty="0">
                <a:latin typeface="Arial" panose="020B0604020202020204" pitchFamily="34" charset="0"/>
                <a:cs typeface="Arial" panose="020B0604020202020204" pitchFamily="34" charset="0"/>
              </a:rPr>
              <a:t>increasing</a:t>
            </a:r>
            <a:r>
              <a:rPr lang="en-GB" sz="1600" spc="-45" dirty="0">
                <a:latin typeface="Arial" panose="020B0604020202020204" pitchFamily="34" charset="0"/>
                <a:cs typeface="Arial" panose="020B0604020202020204" pitchFamily="34" charset="0"/>
              </a:rPr>
              <a:t> </a:t>
            </a:r>
            <a:r>
              <a:rPr lang="en-GB" sz="1600" spc="-40" dirty="0">
                <a:latin typeface="Arial" panose="020B0604020202020204" pitchFamily="34" charset="0"/>
                <a:cs typeface="Arial" panose="020B0604020202020204" pitchFamily="34" charset="0"/>
              </a:rPr>
              <a:t>uptake </a:t>
            </a:r>
            <a:r>
              <a:rPr lang="en-GB" sz="1600" spc="-110" dirty="0">
                <a:latin typeface="Arial" panose="020B0604020202020204" pitchFamily="34" charset="0"/>
                <a:cs typeface="Arial" panose="020B0604020202020204" pitchFamily="34" charset="0"/>
              </a:rPr>
              <a:t>among</a:t>
            </a:r>
            <a:r>
              <a:rPr lang="en-GB" sz="1600" spc="15" dirty="0">
                <a:latin typeface="Arial" panose="020B0604020202020204" pitchFamily="34" charset="0"/>
                <a:cs typeface="Arial" panose="020B0604020202020204" pitchFamily="34" charset="0"/>
              </a:rPr>
              <a:t> </a:t>
            </a:r>
            <a:r>
              <a:rPr lang="en-GB" sz="1600" spc="-125" dirty="0">
                <a:latin typeface="Arial" panose="020B0604020202020204" pitchFamily="34" charset="0"/>
                <a:cs typeface="Arial" panose="020B0604020202020204" pitchFamily="34" charset="0"/>
              </a:rPr>
              <a:t>under-</a:t>
            </a:r>
            <a:r>
              <a:rPr lang="en-GB" sz="1600" spc="-95" dirty="0">
                <a:latin typeface="Arial" panose="020B0604020202020204" pitchFamily="34" charset="0"/>
                <a:cs typeface="Arial" panose="020B0604020202020204" pitchFamily="34" charset="0"/>
              </a:rPr>
              <a:t>served</a:t>
            </a:r>
            <a:r>
              <a:rPr lang="en-GB" sz="1600" spc="10" dirty="0">
                <a:latin typeface="Arial" panose="020B0604020202020204" pitchFamily="34" charset="0"/>
                <a:cs typeface="Arial" panose="020B0604020202020204" pitchFamily="34" charset="0"/>
              </a:rPr>
              <a:t> </a:t>
            </a:r>
            <a:r>
              <a:rPr lang="en-GB" sz="1600" spc="-10" dirty="0">
                <a:latin typeface="Arial" panose="020B0604020202020204" pitchFamily="34" charset="0"/>
                <a:cs typeface="Arial" panose="020B0604020202020204" pitchFamily="34" charset="0"/>
              </a:rPr>
              <a:t>groups.</a:t>
            </a:r>
            <a:endParaRPr lang="en-GB" sz="1600" dirty="0">
              <a:latin typeface="Arial" panose="020B0604020202020204" pitchFamily="34" charset="0"/>
              <a:cs typeface="Arial" panose="020B0604020202020204" pitchFamily="34" charset="0"/>
            </a:endParaRPr>
          </a:p>
          <a:p>
            <a:pPr>
              <a:lnSpc>
                <a:spcPct val="100000"/>
              </a:lnSpc>
              <a:spcBef>
                <a:spcPts val="1764"/>
              </a:spcBef>
            </a:pPr>
            <a:endParaRPr lang="en-GB" sz="1600" dirty="0">
              <a:latin typeface="Arial" panose="020B0604020202020204" pitchFamily="34" charset="0"/>
              <a:cs typeface="Arial" panose="020B0604020202020204" pitchFamily="34" charset="0"/>
            </a:endParaRPr>
          </a:p>
          <a:p>
            <a:pPr marL="12700">
              <a:lnSpc>
                <a:spcPct val="100000"/>
              </a:lnSpc>
            </a:pPr>
            <a:r>
              <a:rPr lang="en-GB" sz="1600" spc="-10" dirty="0">
                <a:latin typeface="Arial" panose="020B0604020202020204" pitchFamily="34" charset="0"/>
                <a:cs typeface="Arial" panose="020B0604020202020204" pitchFamily="34" charset="0"/>
              </a:rPr>
              <a:t>PROGRAMME</a:t>
            </a:r>
            <a:r>
              <a:rPr lang="en-GB" sz="1600" spc="-225" dirty="0">
                <a:latin typeface="Arial" panose="020B0604020202020204" pitchFamily="34" charset="0"/>
                <a:cs typeface="Arial" panose="020B0604020202020204" pitchFamily="34" charset="0"/>
              </a:rPr>
              <a:t> </a:t>
            </a:r>
            <a:r>
              <a:rPr lang="en-GB" sz="1600" spc="245" dirty="0">
                <a:latin typeface="Arial" panose="020B0604020202020204" pitchFamily="34" charset="0"/>
                <a:cs typeface="Arial" panose="020B0604020202020204" pitchFamily="34" charset="0"/>
              </a:rPr>
              <a:t>FIT</a:t>
            </a:r>
          </a:p>
          <a:p>
            <a:pPr marL="12700">
              <a:lnSpc>
                <a:spcPct val="100000"/>
              </a:lnSpc>
              <a:spcBef>
                <a:spcPts val="1795"/>
              </a:spcBef>
            </a:pPr>
            <a:r>
              <a:rPr lang="en-GB" sz="1600" spc="-70" dirty="0">
                <a:latin typeface="Arial" panose="020B0604020202020204" pitchFamily="34" charset="0"/>
                <a:cs typeface="Arial" panose="020B0604020202020204" pitchFamily="34" charset="0"/>
              </a:rPr>
              <a:t>This</a:t>
            </a:r>
            <a:r>
              <a:rPr lang="en-GB" sz="1600" spc="30" dirty="0">
                <a:latin typeface="Arial" panose="020B0604020202020204" pitchFamily="34" charset="0"/>
                <a:cs typeface="Arial" panose="020B0604020202020204" pitchFamily="34" charset="0"/>
              </a:rPr>
              <a:t> </a:t>
            </a:r>
            <a:r>
              <a:rPr lang="en-GB" sz="1600" spc="-105" dirty="0">
                <a:latin typeface="Arial" panose="020B0604020202020204" pitchFamily="34" charset="0"/>
                <a:cs typeface="Arial" panose="020B0604020202020204" pitchFamily="34" charset="0"/>
              </a:rPr>
              <a:t>campaign</a:t>
            </a:r>
            <a:r>
              <a:rPr lang="en-GB" sz="1600" spc="-20"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supports</a:t>
            </a:r>
            <a:r>
              <a:rPr lang="en-GB" sz="1600" spc="30" dirty="0">
                <a:latin typeface="Arial" panose="020B0604020202020204" pitchFamily="34" charset="0"/>
                <a:cs typeface="Arial" panose="020B0604020202020204" pitchFamily="34" charset="0"/>
              </a:rPr>
              <a:t> </a:t>
            </a:r>
            <a:r>
              <a:rPr lang="en-GB" sz="1600" spc="-150" dirty="0">
                <a:latin typeface="Arial" panose="020B0604020202020204" pitchFamily="34" charset="0"/>
                <a:cs typeface="Arial" panose="020B0604020202020204" pitchFamily="34" charset="0"/>
              </a:rPr>
              <a:t>NHS</a:t>
            </a:r>
            <a:r>
              <a:rPr lang="en-GB" sz="1600" spc="-10"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England</a:t>
            </a:r>
            <a:r>
              <a:rPr lang="en-GB" sz="1600" spc="30" dirty="0">
                <a:latin typeface="Arial" panose="020B0604020202020204" pitchFamily="34" charset="0"/>
                <a:cs typeface="Arial" panose="020B0604020202020204" pitchFamily="34" charset="0"/>
              </a:rPr>
              <a:t> </a:t>
            </a:r>
            <a:r>
              <a:rPr lang="en-GB" sz="1600" spc="-100" dirty="0">
                <a:latin typeface="Arial" panose="020B0604020202020204" pitchFamily="34" charset="0"/>
                <a:cs typeface="Arial" panose="020B0604020202020204" pitchFamily="34" charset="0"/>
              </a:rPr>
              <a:t>and</a:t>
            </a:r>
            <a:r>
              <a:rPr lang="en-GB" sz="1600" spc="30" dirty="0">
                <a:latin typeface="Arial" panose="020B0604020202020204" pitchFamily="34" charset="0"/>
                <a:cs typeface="Arial" panose="020B0604020202020204" pitchFamily="34" charset="0"/>
              </a:rPr>
              <a:t> </a:t>
            </a:r>
            <a:r>
              <a:rPr lang="en-GB" sz="1600" spc="-204" dirty="0">
                <a:latin typeface="Arial" panose="020B0604020202020204" pitchFamily="34" charset="0"/>
                <a:cs typeface="Arial" panose="020B0604020202020204" pitchFamily="34" charset="0"/>
              </a:rPr>
              <a:t>UK</a:t>
            </a:r>
            <a:r>
              <a:rPr lang="en-GB" sz="1600" spc="20" dirty="0">
                <a:latin typeface="Arial" panose="020B0604020202020204" pitchFamily="34" charset="0"/>
                <a:cs typeface="Arial" panose="020B0604020202020204" pitchFamily="34" charset="0"/>
              </a:rPr>
              <a:t> </a:t>
            </a:r>
            <a:r>
              <a:rPr lang="en-GB" sz="1600" spc="-95" dirty="0">
                <a:latin typeface="Arial" panose="020B0604020202020204" pitchFamily="34" charset="0"/>
                <a:cs typeface="Arial" panose="020B0604020202020204" pitchFamily="34" charset="0"/>
              </a:rPr>
              <a:t>National</a:t>
            </a:r>
            <a:r>
              <a:rPr lang="en-GB" sz="1600" spc="-15" dirty="0">
                <a:latin typeface="Arial" panose="020B0604020202020204" pitchFamily="34" charset="0"/>
                <a:cs typeface="Arial" panose="020B0604020202020204" pitchFamily="34" charset="0"/>
              </a:rPr>
              <a:t> </a:t>
            </a:r>
            <a:r>
              <a:rPr lang="en-GB" sz="1600" spc="-90" dirty="0">
                <a:latin typeface="Arial" panose="020B0604020202020204" pitchFamily="34" charset="0"/>
                <a:cs typeface="Arial" panose="020B0604020202020204" pitchFamily="34" charset="0"/>
              </a:rPr>
              <a:t>Screening</a:t>
            </a:r>
            <a:r>
              <a:rPr lang="en-GB" sz="1600" spc="-35" dirty="0">
                <a:latin typeface="Arial" panose="020B0604020202020204" pitchFamily="34" charset="0"/>
                <a:cs typeface="Arial" panose="020B0604020202020204" pitchFamily="34" charset="0"/>
              </a:rPr>
              <a:t> </a:t>
            </a:r>
            <a:r>
              <a:rPr lang="en-GB" sz="1600" spc="-55" dirty="0">
                <a:latin typeface="Arial" panose="020B0604020202020204" pitchFamily="34" charset="0"/>
                <a:cs typeface="Arial" panose="020B0604020202020204" pitchFamily="34" charset="0"/>
              </a:rPr>
              <a:t>Committee</a:t>
            </a:r>
            <a:endParaRPr lang="en-GB" sz="1600" dirty="0">
              <a:latin typeface="Arial" panose="020B0604020202020204" pitchFamily="34" charset="0"/>
              <a:cs typeface="Arial" panose="020B0604020202020204" pitchFamily="34" charset="0"/>
            </a:endParaRPr>
          </a:p>
          <a:p>
            <a:pPr marL="12700">
              <a:lnSpc>
                <a:spcPct val="100000"/>
              </a:lnSpc>
              <a:spcBef>
                <a:spcPts val="844"/>
              </a:spcBef>
            </a:pPr>
            <a:r>
              <a:rPr lang="en-GB" sz="1600" spc="-95" dirty="0">
                <a:latin typeface="Arial" panose="020B0604020202020204" pitchFamily="34" charset="0"/>
                <a:cs typeface="Arial" panose="020B0604020202020204" pitchFamily="34" charset="0"/>
              </a:rPr>
              <a:t>recommendations</a:t>
            </a:r>
            <a:r>
              <a:rPr lang="en-GB" sz="1600" spc="35" dirty="0">
                <a:latin typeface="Arial" panose="020B0604020202020204" pitchFamily="34" charset="0"/>
                <a:cs typeface="Arial" panose="020B0604020202020204" pitchFamily="34" charset="0"/>
              </a:rPr>
              <a:t> </a:t>
            </a:r>
            <a:r>
              <a:rPr lang="en-GB" sz="1600" spc="-100" dirty="0">
                <a:latin typeface="Arial" panose="020B0604020202020204" pitchFamily="34" charset="0"/>
                <a:cs typeface="Arial" panose="020B0604020202020204" pitchFamily="34" charset="0"/>
              </a:rPr>
              <a:t>with</a:t>
            </a:r>
            <a:r>
              <a:rPr lang="en-GB" sz="1600" spc="60" dirty="0">
                <a:latin typeface="Arial" panose="020B0604020202020204" pitchFamily="34" charset="0"/>
                <a:cs typeface="Arial" panose="020B0604020202020204" pitchFamily="34" charset="0"/>
              </a:rPr>
              <a:t> </a:t>
            </a:r>
            <a:r>
              <a:rPr lang="en-GB" sz="1600" spc="-95" dirty="0">
                <a:latin typeface="Arial" panose="020B0604020202020204" pitchFamily="34" charset="0"/>
                <a:cs typeface="Arial" panose="020B0604020202020204" pitchFamily="34" charset="0"/>
              </a:rPr>
              <a:t>measurable</a:t>
            </a:r>
            <a:r>
              <a:rPr lang="en-GB" sz="1600" spc="15" dirty="0">
                <a:latin typeface="Arial" panose="020B0604020202020204" pitchFamily="34" charset="0"/>
                <a:cs typeface="Arial" panose="020B0604020202020204" pitchFamily="34" charset="0"/>
              </a:rPr>
              <a:t> </a:t>
            </a:r>
            <a:r>
              <a:rPr lang="en-GB" sz="1600" spc="-85" dirty="0">
                <a:latin typeface="Arial" panose="020B0604020202020204" pitchFamily="34" charset="0"/>
                <a:cs typeface="Arial" panose="020B0604020202020204" pitchFamily="34" charset="0"/>
              </a:rPr>
              <a:t>local</a:t>
            </a:r>
            <a:r>
              <a:rPr lang="en-GB" sz="1600" dirty="0">
                <a:latin typeface="Arial" panose="020B0604020202020204" pitchFamily="34" charset="0"/>
                <a:cs typeface="Arial" panose="020B0604020202020204" pitchFamily="34" charset="0"/>
              </a:rPr>
              <a:t> </a:t>
            </a:r>
            <a:r>
              <a:rPr lang="en-GB" sz="1600" spc="-10" dirty="0">
                <a:latin typeface="Arial" panose="020B0604020202020204" pitchFamily="34" charset="0"/>
                <a:cs typeface="Arial" panose="020B0604020202020204" pitchFamily="34" charset="0"/>
              </a:rPr>
              <a:t>actions.</a:t>
            </a:r>
            <a:endParaRPr lang="en-GB" sz="1600" dirty="0">
              <a:latin typeface="Arial" panose="020B0604020202020204" pitchFamily="34" charset="0"/>
              <a:cs typeface="Arial" panose="020B0604020202020204" pitchFamily="34" charset="0"/>
            </a:endParaRPr>
          </a:p>
        </p:txBody>
      </p:sp>
      <p:pic>
        <p:nvPicPr>
          <p:cNvPr id="14" name="Picture 2" descr="Figure 1: Average percentage of cervical screening coverage of individuals aged 25-64 across deprivation quintiles ">
            <a:extLst>
              <a:ext uri="{FF2B5EF4-FFF2-40B4-BE49-F238E27FC236}">
                <a16:creationId xmlns:a16="http://schemas.microsoft.com/office/drawing/2014/main" id="{1E431756-AB99-D53D-F6FA-02F1D6C474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777605" cy="596794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1AD643E4-5454-BEEF-AEDE-74684209CFB1}"/>
              </a:ext>
            </a:extLst>
          </p:cNvPr>
          <p:cNvSpPr txBox="1"/>
          <p:nvPr/>
        </p:nvSpPr>
        <p:spPr>
          <a:xfrm>
            <a:off x="0" y="6100458"/>
            <a:ext cx="6264478" cy="646331"/>
          </a:xfrm>
          <a:prstGeom prst="rect">
            <a:avLst/>
          </a:prstGeom>
          <a:noFill/>
        </p:spPr>
        <p:txBody>
          <a:bodyPr wrap="square" rtlCol="0">
            <a:spAutoFit/>
          </a:bodyPr>
          <a:lstStyle/>
          <a:p>
            <a:r>
              <a:rPr lang="en-US" b="1" dirty="0"/>
              <a:t>Figure 2: </a:t>
            </a:r>
            <a:r>
              <a:rPr lang="en-US" dirty="0"/>
              <a:t>Average cervical screening coverage rate for people in the 25–64 age range across deprivation quintiles.</a:t>
            </a:r>
          </a:p>
        </p:txBody>
      </p:sp>
      <p:sp>
        <p:nvSpPr>
          <p:cNvPr id="17" name="TextBox 16">
            <a:extLst>
              <a:ext uri="{FF2B5EF4-FFF2-40B4-BE49-F238E27FC236}">
                <a16:creationId xmlns:a16="http://schemas.microsoft.com/office/drawing/2014/main" id="{D96014C6-BF0B-4288-C2B5-C4C84864DA8D}"/>
              </a:ext>
            </a:extLst>
          </p:cNvPr>
          <p:cNvSpPr txBox="1"/>
          <p:nvPr/>
        </p:nvSpPr>
        <p:spPr>
          <a:xfrm>
            <a:off x="9347199" y="6479218"/>
            <a:ext cx="3052242" cy="369332"/>
          </a:xfrm>
          <a:prstGeom prst="rect">
            <a:avLst/>
          </a:prstGeom>
          <a:noFill/>
        </p:spPr>
        <p:txBody>
          <a:bodyPr wrap="square">
            <a:spAutoFit/>
          </a:bodyPr>
          <a:lstStyle/>
          <a:p>
            <a:r>
              <a:rPr lang="en-GB" dirty="0"/>
              <a:t>(</a:t>
            </a:r>
            <a:r>
              <a:rPr lang="en-GB" sz="1600" b="0" i="0" u="none" strike="noStrike" kern="1200" dirty="0">
                <a:solidFill>
                  <a:schemeClr val="tx1"/>
                </a:solidFill>
                <a:effectLst/>
                <a:latin typeface="+mn-lt"/>
                <a:ea typeface="+mn-ea"/>
                <a:cs typeface="+mn-cs"/>
              </a:rPr>
              <a:t>Cancer Research UK 2015</a:t>
            </a:r>
            <a:r>
              <a:rPr lang="en-GB" sz="1800" b="0" i="0" u="none" strike="noStrike" kern="1200" dirty="0">
                <a:solidFill>
                  <a:schemeClr val="tx1"/>
                </a:solidFill>
                <a:effectLst/>
                <a:latin typeface="+mn-lt"/>
                <a:ea typeface="+mn-ea"/>
                <a:cs typeface="+mn-cs"/>
              </a:rPr>
              <a:t>)</a:t>
            </a:r>
            <a:endParaRPr lang="en-US" dirty="0"/>
          </a:p>
        </p:txBody>
      </p:sp>
    </p:spTree>
    <p:extLst>
      <p:ext uri="{BB962C8B-B14F-4D97-AF65-F5344CB8AC3E}">
        <p14:creationId xmlns:p14="http://schemas.microsoft.com/office/powerpoint/2010/main" val="1448145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18C555FA-AB64-1EDD-50F1-5A6928351F21}"/>
              </a:ext>
            </a:extLst>
          </p:cNvPr>
          <p:cNvPicPr>
            <a:picLocks noChangeAspect="1"/>
          </p:cNvPicPr>
          <p:nvPr/>
        </p:nvPicPr>
        <p:blipFill>
          <a:blip r:embed="rId3"/>
          <a:srcRect l="19719" t="21921" r="1389" b="10826"/>
          <a:stretch>
            <a:fillRect/>
          </a:stretch>
        </p:blipFill>
        <p:spPr>
          <a:xfrm>
            <a:off x="0" y="0"/>
            <a:ext cx="12192000" cy="6858000"/>
          </a:xfrm>
          <a:prstGeom prst="rect">
            <a:avLst/>
          </a:prstGeom>
        </p:spPr>
      </p:pic>
    </p:spTree>
    <p:extLst>
      <p:ext uri="{BB962C8B-B14F-4D97-AF65-F5344CB8AC3E}">
        <p14:creationId xmlns:p14="http://schemas.microsoft.com/office/powerpoint/2010/main" val="2195133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D3184487-82B6-EB9D-82B9-54D93B6E294F}"/>
              </a:ext>
            </a:extLst>
          </p:cNvPr>
          <p:cNvSpPr txBox="1">
            <a:spLocks noGrp="1"/>
          </p:cNvSpPr>
          <p:nvPr>
            <p:ph type="title"/>
          </p:nvPr>
        </p:nvSpPr>
        <p:spPr>
          <a:xfrm>
            <a:off x="6096000" y="966926"/>
            <a:ext cx="5984838" cy="992259"/>
          </a:xfrm>
          <a:prstGeom prst="rect">
            <a:avLst/>
          </a:prstGeom>
        </p:spPr>
        <p:txBody>
          <a:bodyPr vert="horz" wrap="square" lIns="0" tIns="12700" rIns="0" bIns="0" rtlCol="0">
            <a:spAutoFit/>
          </a:bodyPr>
          <a:lstStyle/>
          <a:p>
            <a:pPr marL="12700" marR="5080">
              <a:lnSpc>
                <a:spcPts val="3960"/>
              </a:lnSpc>
              <a:spcBef>
                <a:spcPts val="100"/>
              </a:spcBef>
            </a:pPr>
            <a:r>
              <a:rPr lang="en-GB" sz="2800" b="1" i="1" dirty="0">
                <a:latin typeface="Arial" panose="020B0604020202020204" pitchFamily="34" charset="0"/>
                <a:cs typeface="Arial" panose="020B0604020202020204" pitchFamily="34" charset="0"/>
              </a:rPr>
              <a:t>LONG-</a:t>
            </a:r>
            <a:r>
              <a:rPr lang="en-GB" sz="2800" b="1" i="1" spc="-20" dirty="0">
                <a:latin typeface="Arial" panose="020B0604020202020204" pitchFamily="34" charset="0"/>
                <a:cs typeface="Arial" panose="020B0604020202020204" pitchFamily="34" charset="0"/>
              </a:rPr>
              <a:t>TERM </a:t>
            </a:r>
            <a:r>
              <a:rPr lang="en-GB" sz="2800" b="1" i="1" dirty="0">
                <a:latin typeface="Arial" panose="020B0604020202020204" pitchFamily="34" charset="0"/>
                <a:cs typeface="Arial" panose="020B0604020202020204" pitchFamily="34" charset="0"/>
              </a:rPr>
              <a:t>CONSEQUENCES</a:t>
            </a:r>
            <a:r>
              <a:rPr lang="en-GB" sz="2800" b="1" i="1" spc="45" dirty="0">
                <a:latin typeface="Arial" panose="020B0604020202020204" pitchFamily="34" charset="0"/>
                <a:cs typeface="Arial" panose="020B0604020202020204" pitchFamily="34" charset="0"/>
              </a:rPr>
              <a:t> </a:t>
            </a:r>
            <a:r>
              <a:rPr lang="en-GB" sz="2800" b="1" i="1" spc="-25" dirty="0">
                <a:latin typeface="Arial" panose="020B0604020202020204" pitchFamily="34" charset="0"/>
                <a:cs typeface="Arial" panose="020B0604020202020204" pitchFamily="34" charset="0"/>
              </a:rPr>
              <a:t>OF</a:t>
            </a:r>
            <a:endParaRPr lang="en-GB" sz="2800" b="1" i="1" dirty="0">
              <a:latin typeface="Arial" panose="020B0604020202020204" pitchFamily="34" charset="0"/>
              <a:cs typeface="Arial" panose="020B0604020202020204" pitchFamily="34" charset="0"/>
            </a:endParaRPr>
          </a:p>
          <a:p>
            <a:pPr marL="12700" marR="337820">
              <a:lnSpc>
                <a:spcPts val="3960"/>
              </a:lnSpc>
              <a:spcBef>
                <a:spcPts val="30"/>
              </a:spcBef>
            </a:pPr>
            <a:r>
              <a:rPr lang="en-GB" sz="2800" b="1" i="1" spc="-30" dirty="0">
                <a:latin typeface="Arial" panose="020B0604020202020204" pitchFamily="34" charset="0"/>
                <a:cs typeface="Arial" panose="020B0604020202020204" pitchFamily="34" charset="0"/>
              </a:rPr>
              <a:t>POOR</a:t>
            </a:r>
            <a:r>
              <a:rPr lang="en-GB" sz="2800" b="1" i="1" spc="-229" dirty="0">
                <a:latin typeface="Arial" panose="020B0604020202020204" pitchFamily="34" charset="0"/>
                <a:cs typeface="Arial" panose="020B0604020202020204" pitchFamily="34" charset="0"/>
              </a:rPr>
              <a:t> </a:t>
            </a:r>
            <a:r>
              <a:rPr lang="en-GB" sz="2800" b="1" i="1" spc="100" dirty="0">
                <a:latin typeface="Arial" panose="020B0604020202020204" pitchFamily="34" charset="0"/>
                <a:cs typeface="Arial" panose="020B0604020202020204" pitchFamily="34" charset="0"/>
              </a:rPr>
              <a:t>SCREENING </a:t>
            </a:r>
            <a:r>
              <a:rPr lang="en-GB" sz="2800" b="1" i="1" spc="210" dirty="0">
                <a:latin typeface="Arial" panose="020B0604020202020204" pitchFamily="34" charset="0"/>
                <a:cs typeface="Arial" panose="020B0604020202020204" pitchFamily="34" charset="0"/>
              </a:rPr>
              <a:t>HABITS</a:t>
            </a:r>
            <a:endParaRPr lang="en-GB" sz="2800" b="1" i="1" dirty="0">
              <a:latin typeface="Arial" panose="020B0604020202020204" pitchFamily="34" charset="0"/>
              <a:cs typeface="Arial" panose="020B0604020202020204" pitchFamily="34" charset="0"/>
            </a:endParaRPr>
          </a:p>
        </p:txBody>
      </p:sp>
      <p:sp>
        <p:nvSpPr>
          <p:cNvPr id="5" name="object 4">
            <a:extLst>
              <a:ext uri="{FF2B5EF4-FFF2-40B4-BE49-F238E27FC236}">
                <a16:creationId xmlns:a16="http://schemas.microsoft.com/office/drawing/2014/main" id="{31226E6C-C5C6-AD78-1C08-8D484833A66C}"/>
              </a:ext>
            </a:extLst>
          </p:cNvPr>
          <p:cNvSpPr txBox="1"/>
          <p:nvPr/>
        </p:nvSpPr>
        <p:spPr>
          <a:xfrm>
            <a:off x="6174219" y="2675575"/>
            <a:ext cx="5236613" cy="3176767"/>
          </a:xfrm>
          <a:prstGeom prst="rect">
            <a:avLst/>
          </a:prstGeom>
        </p:spPr>
        <p:txBody>
          <a:bodyPr vert="horz" wrap="square" lIns="0" tIns="11430" rIns="0" bIns="0" rtlCol="0">
            <a:spAutoFit/>
          </a:bodyPr>
          <a:lstStyle/>
          <a:p>
            <a:pPr marL="355600" marR="5080" indent="-343535">
              <a:lnSpc>
                <a:spcPct val="135600"/>
              </a:lnSpc>
              <a:spcBef>
                <a:spcPts val="90"/>
              </a:spcBef>
              <a:buChar char="•"/>
              <a:tabLst>
                <a:tab pos="355600" algn="l"/>
              </a:tabLst>
            </a:pPr>
            <a:r>
              <a:rPr lang="en-GB" sz="1600" b="1" spc="-80" dirty="0">
                <a:solidFill>
                  <a:srgbClr val="54565A"/>
                </a:solidFill>
                <a:latin typeface="Arial" panose="020B0604020202020204" pitchFamily="34" charset="0"/>
                <a:cs typeface="Arial" panose="020B0604020202020204" pitchFamily="34" charset="0"/>
              </a:rPr>
              <a:t>Persistent</a:t>
            </a:r>
            <a:r>
              <a:rPr lang="en-GB" sz="1600" b="1" spc="20" dirty="0">
                <a:solidFill>
                  <a:srgbClr val="54565A"/>
                </a:solidFill>
                <a:latin typeface="Arial" panose="020B0604020202020204" pitchFamily="34" charset="0"/>
                <a:cs typeface="Arial" panose="020B0604020202020204" pitchFamily="34" charset="0"/>
              </a:rPr>
              <a:t> </a:t>
            </a:r>
            <a:r>
              <a:rPr lang="en-GB" sz="1600" b="1" spc="-110" dirty="0">
                <a:solidFill>
                  <a:srgbClr val="54565A"/>
                </a:solidFill>
                <a:latin typeface="Arial" panose="020B0604020202020204" pitchFamily="34" charset="0"/>
                <a:cs typeface="Arial" panose="020B0604020202020204" pitchFamily="34" charset="0"/>
              </a:rPr>
              <a:t>HPV</a:t>
            </a:r>
            <a:r>
              <a:rPr lang="en-GB" sz="1600" b="1" spc="3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infection</a:t>
            </a:r>
            <a:r>
              <a:rPr lang="en-GB" sz="1600" b="1" spc="5" dirty="0">
                <a:solidFill>
                  <a:srgbClr val="54565A"/>
                </a:solidFill>
                <a:latin typeface="Arial" panose="020B0604020202020204" pitchFamily="34" charset="0"/>
                <a:cs typeface="Arial" panose="020B0604020202020204" pitchFamily="34" charset="0"/>
              </a:rPr>
              <a:t> </a:t>
            </a:r>
            <a:r>
              <a:rPr lang="en-GB" sz="1600" b="1" spc="-75" dirty="0">
                <a:solidFill>
                  <a:srgbClr val="54565A"/>
                </a:solidFill>
                <a:latin typeface="Arial" panose="020B0604020202020204" pitchFamily="34" charset="0"/>
                <a:cs typeface="Arial" panose="020B0604020202020204" pitchFamily="34" charset="0"/>
              </a:rPr>
              <a:t>can</a:t>
            </a:r>
            <a:r>
              <a:rPr lang="en-GB" sz="1600" b="1" spc="-65" dirty="0">
                <a:solidFill>
                  <a:srgbClr val="54565A"/>
                </a:solidFill>
                <a:latin typeface="Arial" panose="020B0604020202020204" pitchFamily="34" charset="0"/>
                <a:cs typeface="Arial" panose="020B0604020202020204" pitchFamily="34" charset="0"/>
              </a:rPr>
              <a:t> </a:t>
            </a:r>
            <a:r>
              <a:rPr lang="en-GB" sz="1600" b="1" spc="-80" dirty="0">
                <a:solidFill>
                  <a:srgbClr val="54565A"/>
                </a:solidFill>
                <a:latin typeface="Arial" panose="020B0604020202020204" pitchFamily="34" charset="0"/>
                <a:cs typeface="Arial" panose="020B0604020202020204" pitchFamily="34" charset="0"/>
              </a:rPr>
              <a:t>progress</a:t>
            </a:r>
            <a:r>
              <a:rPr lang="en-GB" sz="1600" b="1" spc="55" dirty="0">
                <a:solidFill>
                  <a:srgbClr val="54565A"/>
                </a:solidFill>
                <a:latin typeface="Arial" panose="020B0604020202020204" pitchFamily="34" charset="0"/>
                <a:cs typeface="Arial" panose="020B0604020202020204" pitchFamily="34" charset="0"/>
              </a:rPr>
              <a:t> </a:t>
            </a:r>
            <a:r>
              <a:rPr lang="en-GB" sz="1600" b="1" spc="-110" dirty="0">
                <a:solidFill>
                  <a:srgbClr val="54565A"/>
                </a:solidFill>
                <a:latin typeface="Arial" panose="020B0604020202020204" pitchFamily="34" charset="0"/>
                <a:cs typeface="Arial" panose="020B0604020202020204" pitchFamily="34" charset="0"/>
              </a:rPr>
              <a:t>to</a:t>
            </a:r>
            <a:r>
              <a:rPr lang="en-GB" sz="1600" b="1" spc="-25" dirty="0">
                <a:solidFill>
                  <a:srgbClr val="54565A"/>
                </a:solidFill>
                <a:latin typeface="Arial" panose="020B0604020202020204" pitchFamily="34" charset="0"/>
                <a:cs typeface="Arial" panose="020B0604020202020204" pitchFamily="34" charset="0"/>
              </a:rPr>
              <a:t> </a:t>
            </a:r>
            <a:r>
              <a:rPr lang="en-GB" sz="1600" b="1" spc="-55" dirty="0">
                <a:solidFill>
                  <a:srgbClr val="54565A"/>
                </a:solidFill>
                <a:latin typeface="Arial" panose="020B0604020202020204" pitchFamily="34" charset="0"/>
                <a:cs typeface="Arial" panose="020B0604020202020204" pitchFamily="34" charset="0"/>
              </a:rPr>
              <a:t>cervical </a:t>
            </a:r>
            <a:r>
              <a:rPr lang="en-GB" sz="1600" b="1" spc="-75" dirty="0">
                <a:solidFill>
                  <a:srgbClr val="54565A"/>
                </a:solidFill>
                <a:latin typeface="Arial" panose="020B0604020202020204" pitchFamily="34" charset="0"/>
                <a:cs typeface="Arial" panose="020B0604020202020204" pitchFamily="34" charset="0"/>
              </a:rPr>
              <a:t>cancer</a:t>
            </a:r>
            <a:r>
              <a:rPr lang="en-GB" sz="1600" b="1" spc="-10" dirty="0">
                <a:solidFill>
                  <a:srgbClr val="54565A"/>
                </a:solidFill>
                <a:latin typeface="Arial" panose="020B0604020202020204" pitchFamily="34" charset="0"/>
                <a:cs typeface="Arial" panose="020B0604020202020204" pitchFamily="34" charset="0"/>
              </a:rPr>
              <a:t> </a:t>
            </a:r>
            <a:r>
              <a:rPr lang="en-GB" sz="1600" b="1" spc="-50" dirty="0">
                <a:solidFill>
                  <a:srgbClr val="54565A"/>
                </a:solidFill>
                <a:latin typeface="Arial" panose="020B0604020202020204" pitchFamily="34" charset="0"/>
                <a:cs typeface="Arial" panose="020B0604020202020204" pitchFamily="34" charset="0"/>
              </a:rPr>
              <a:t>if</a:t>
            </a:r>
            <a:r>
              <a:rPr lang="en-GB" sz="1600" b="1" spc="-2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not</a:t>
            </a:r>
            <a:r>
              <a:rPr lang="en-GB" sz="1600" b="1" dirty="0">
                <a:solidFill>
                  <a:srgbClr val="54565A"/>
                </a:solidFill>
                <a:latin typeface="Arial" panose="020B0604020202020204" pitchFamily="34" charset="0"/>
                <a:cs typeface="Arial" panose="020B0604020202020204" pitchFamily="34" charset="0"/>
              </a:rPr>
              <a:t> </a:t>
            </a:r>
            <a:r>
              <a:rPr lang="en-GB" sz="1600" b="1" spc="-75" dirty="0">
                <a:solidFill>
                  <a:srgbClr val="54565A"/>
                </a:solidFill>
                <a:latin typeface="Arial" panose="020B0604020202020204" pitchFamily="34" charset="0"/>
                <a:cs typeface="Arial" panose="020B0604020202020204" pitchFamily="34" charset="0"/>
              </a:rPr>
              <a:t>detected</a:t>
            </a:r>
            <a:r>
              <a:rPr lang="en-GB" sz="1600" b="1" spc="-20" dirty="0">
                <a:solidFill>
                  <a:srgbClr val="54565A"/>
                </a:solidFill>
                <a:latin typeface="Arial" panose="020B0604020202020204" pitchFamily="34" charset="0"/>
                <a:cs typeface="Arial" panose="020B0604020202020204" pitchFamily="34" charset="0"/>
              </a:rPr>
              <a:t> </a:t>
            </a:r>
            <a:r>
              <a:rPr lang="en-GB" sz="1600" b="1" spc="-10" dirty="0">
                <a:solidFill>
                  <a:srgbClr val="54565A"/>
                </a:solidFill>
                <a:latin typeface="Arial" panose="020B0604020202020204" pitchFamily="34" charset="0"/>
                <a:cs typeface="Arial" panose="020B0604020202020204" pitchFamily="34" charset="0"/>
              </a:rPr>
              <a:t>early.</a:t>
            </a:r>
            <a:endParaRPr lang="en-GB" sz="1600" dirty="0">
              <a:latin typeface="Arial" panose="020B0604020202020204" pitchFamily="34" charset="0"/>
              <a:cs typeface="Arial" panose="020B0604020202020204" pitchFamily="34" charset="0"/>
            </a:endParaRPr>
          </a:p>
          <a:p>
            <a:pPr marL="355600" marR="236220" indent="-343535">
              <a:lnSpc>
                <a:spcPts val="2520"/>
              </a:lnSpc>
              <a:spcBef>
                <a:spcPts val="125"/>
              </a:spcBef>
              <a:buChar char="•"/>
              <a:tabLst>
                <a:tab pos="355600" algn="l"/>
              </a:tabLst>
            </a:pPr>
            <a:r>
              <a:rPr lang="en-GB" sz="1600" b="1" spc="-114" dirty="0">
                <a:solidFill>
                  <a:srgbClr val="54565A"/>
                </a:solidFill>
                <a:latin typeface="Arial" panose="020B0604020202020204" pitchFamily="34" charset="0"/>
                <a:cs typeface="Arial" panose="020B0604020202020204" pitchFamily="34" charset="0"/>
              </a:rPr>
              <a:t>Later-</a:t>
            </a:r>
            <a:r>
              <a:rPr lang="en-GB" sz="1600" b="1" spc="-70" dirty="0">
                <a:solidFill>
                  <a:srgbClr val="54565A"/>
                </a:solidFill>
                <a:latin typeface="Arial" panose="020B0604020202020204" pitchFamily="34" charset="0"/>
                <a:cs typeface="Arial" panose="020B0604020202020204" pitchFamily="34" charset="0"/>
              </a:rPr>
              <a:t>stage</a:t>
            </a:r>
            <a:r>
              <a:rPr lang="en-GB" sz="1600" b="1" spc="3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diagnosis</a:t>
            </a:r>
            <a:r>
              <a:rPr lang="en-GB" sz="1600" b="1" spc="-25" dirty="0">
                <a:solidFill>
                  <a:srgbClr val="54565A"/>
                </a:solidFill>
                <a:latin typeface="Arial" panose="020B0604020202020204" pitchFamily="34" charset="0"/>
                <a:cs typeface="Arial" panose="020B0604020202020204" pitchFamily="34" charset="0"/>
              </a:rPr>
              <a:t> </a:t>
            </a:r>
            <a:r>
              <a:rPr lang="en-GB" sz="1600" b="1" spc="-70" dirty="0">
                <a:solidFill>
                  <a:srgbClr val="54565A"/>
                </a:solidFill>
                <a:latin typeface="Arial" panose="020B0604020202020204" pitchFamily="34" charset="0"/>
                <a:cs typeface="Arial" panose="020B0604020202020204" pitchFamily="34" charset="0"/>
              </a:rPr>
              <a:t>often</a:t>
            </a:r>
            <a:r>
              <a:rPr lang="en-GB" sz="1600" b="1" spc="-65" dirty="0">
                <a:solidFill>
                  <a:srgbClr val="54565A"/>
                </a:solidFill>
                <a:latin typeface="Arial" panose="020B0604020202020204" pitchFamily="34" charset="0"/>
                <a:cs typeface="Arial" panose="020B0604020202020204" pitchFamily="34" charset="0"/>
              </a:rPr>
              <a:t> </a:t>
            </a:r>
            <a:r>
              <a:rPr lang="en-GB" sz="1600" b="1" spc="-70" dirty="0">
                <a:solidFill>
                  <a:srgbClr val="54565A"/>
                </a:solidFill>
                <a:latin typeface="Arial" panose="020B0604020202020204" pitchFamily="34" charset="0"/>
                <a:cs typeface="Arial" panose="020B0604020202020204" pitchFamily="34" charset="0"/>
              </a:rPr>
              <a:t>requires</a:t>
            </a:r>
            <a:r>
              <a:rPr lang="en-GB" sz="1600" b="1" spc="-20" dirty="0">
                <a:solidFill>
                  <a:srgbClr val="54565A"/>
                </a:solidFill>
                <a:latin typeface="Arial" panose="020B0604020202020204" pitchFamily="34" charset="0"/>
                <a:cs typeface="Arial" panose="020B0604020202020204" pitchFamily="34" charset="0"/>
              </a:rPr>
              <a:t> more </a:t>
            </a:r>
            <a:r>
              <a:rPr lang="en-GB" sz="1600" b="1" spc="-80" dirty="0">
                <a:solidFill>
                  <a:srgbClr val="54565A"/>
                </a:solidFill>
                <a:latin typeface="Arial" panose="020B0604020202020204" pitchFamily="34" charset="0"/>
                <a:cs typeface="Arial" panose="020B0604020202020204" pitchFamily="34" charset="0"/>
              </a:rPr>
              <a:t>aggressive</a:t>
            </a:r>
            <a:r>
              <a:rPr lang="en-GB" sz="1600" b="1" spc="30"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treatments</a:t>
            </a:r>
            <a:r>
              <a:rPr lang="en-GB" sz="1600" b="1" spc="-2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and</a:t>
            </a:r>
            <a:r>
              <a:rPr lang="en-GB" sz="1600" b="1" spc="-10" dirty="0">
                <a:solidFill>
                  <a:srgbClr val="54565A"/>
                </a:solidFill>
                <a:latin typeface="Arial" panose="020B0604020202020204" pitchFamily="34" charset="0"/>
                <a:cs typeface="Arial" panose="020B0604020202020204" pitchFamily="34" charset="0"/>
              </a:rPr>
              <a:t> </a:t>
            </a:r>
            <a:r>
              <a:rPr lang="en-GB" sz="1600" b="1" spc="-130" dirty="0">
                <a:solidFill>
                  <a:srgbClr val="54565A"/>
                </a:solidFill>
                <a:latin typeface="Arial" panose="020B0604020202020204" pitchFamily="34" charset="0"/>
                <a:cs typeface="Arial" panose="020B0604020202020204" pitchFamily="34" charset="0"/>
              </a:rPr>
              <a:t>may</a:t>
            </a:r>
            <a:r>
              <a:rPr lang="en-GB" sz="1600" b="1" spc="-30" dirty="0">
                <a:solidFill>
                  <a:srgbClr val="54565A"/>
                </a:solidFill>
                <a:latin typeface="Arial" panose="020B0604020202020204" pitchFamily="34" charset="0"/>
                <a:cs typeface="Arial" panose="020B0604020202020204" pitchFamily="34" charset="0"/>
              </a:rPr>
              <a:t> </a:t>
            </a:r>
            <a:r>
              <a:rPr lang="en-GB" sz="1600" b="1" spc="-55" dirty="0">
                <a:solidFill>
                  <a:srgbClr val="54565A"/>
                </a:solidFill>
                <a:latin typeface="Arial" panose="020B0604020202020204" pitchFamily="34" charset="0"/>
                <a:cs typeface="Arial" panose="020B0604020202020204" pitchFamily="34" charset="0"/>
              </a:rPr>
              <a:t>affect </a:t>
            </a:r>
            <a:r>
              <a:rPr lang="en-GB" sz="1600" b="1" spc="-60" dirty="0">
                <a:solidFill>
                  <a:srgbClr val="54565A"/>
                </a:solidFill>
                <a:latin typeface="Arial" panose="020B0604020202020204" pitchFamily="34" charset="0"/>
                <a:cs typeface="Arial" panose="020B0604020202020204" pitchFamily="34" charset="0"/>
              </a:rPr>
              <a:t>fertility.</a:t>
            </a:r>
            <a:endParaRPr lang="en-GB" sz="1600" dirty="0">
              <a:latin typeface="Arial" panose="020B0604020202020204" pitchFamily="34" charset="0"/>
              <a:cs typeface="Arial" panose="020B0604020202020204" pitchFamily="34" charset="0"/>
            </a:endParaRPr>
          </a:p>
          <a:p>
            <a:pPr marL="355600" marR="50165" indent="-343535">
              <a:lnSpc>
                <a:spcPts val="2520"/>
              </a:lnSpc>
              <a:spcBef>
                <a:spcPts val="5"/>
              </a:spcBef>
              <a:buChar char="•"/>
              <a:tabLst>
                <a:tab pos="355600" algn="l"/>
              </a:tabLst>
            </a:pPr>
            <a:r>
              <a:rPr lang="en-GB" sz="1600" b="1" spc="-90" dirty="0">
                <a:solidFill>
                  <a:srgbClr val="54565A"/>
                </a:solidFill>
                <a:latin typeface="Arial" panose="020B0604020202020204" pitchFamily="34" charset="0"/>
                <a:cs typeface="Arial" panose="020B0604020202020204" pitchFamily="34" charset="0"/>
              </a:rPr>
              <a:t>Higher</a:t>
            </a:r>
            <a:r>
              <a:rPr lang="en-GB" sz="1600" b="1" spc="15" dirty="0">
                <a:solidFill>
                  <a:srgbClr val="54565A"/>
                </a:solidFill>
                <a:latin typeface="Arial" panose="020B0604020202020204" pitchFamily="34" charset="0"/>
                <a:cs typeface="Arial" panose="020B0604020202020204" pitchFamily="34" charset="0"/>
              </a:rPr>
              <a:t> </a:t>
            </a:r>
            <a:r>
              <a:rPr lang="en-GB" sz="1600" b="1" spc="-100" dirty="0">
                <a:solidFill>
                  <a:srgbClr val="54565A"/>
                </a:solidFill>
                <a:latin typeface="Arial" panose="020B0604020202020204" pitchFamily="34" charset="0"/>
                <a:cs typeface="Arial" panose="020B0604020202020204" pitchFamily="34" charset="0"/>
              </a:rPr>
              <a:t>treatment</a:t>
            </a:r>
            <a:r>
              <a:rPr lang="en-GB" sz="1600" b="1" spc="35" dirty="0">
                <a:solidFill>
                  <a:srgbClr val="54565A"/>
                </a:solidFill>
                <a:latin typeface="Arial" panose="020B0604020202020204" pitchFamily="34" charset="0"/>
                <a:cs typeface="Arial" panose="020B0604020202020204" pitchFamily="34" charset="0"/>
              </a:rPr>
              <a:t> </a:t>
            </a:r>
            <a:r>
              <a:rPr lang="en-GB" sz="1600" b="1" spc="-95" dirty="0">
                <a:solidFill>
                  <a:srgbClr val="54565A"/>
                </a:solidFill>
                <a:latin typeface="Arial" panose="020B0604020202020204" pitchFamily="34" charset="0"/>
                <a:cs typeface="Arial" panose="020B0604020202020204" pitchFamily="34" charset="0"/>
              </a:rPr>
              <a:t>burden</a:t>
            </a:r>
            <a:r>
              <a:rPr lang="en-GB" sz="1600" b="1" spc="20" dirty="0">
                <a:solidFill>
                  <a:srgbClr val="54565A"/>
                </a:solidFill>
                <a:latin typeface="Arial" panose="020B0604020202020204" pitchFamily="34" charset="0"/>
                <a:cs typeface="Arial" panose="020B0604020202020204" pitchFamily="34" charset="0"/>
              </a:rPr>
              <a:t> </a:t>
            </a:r>
            <a:r>
              <a:rPr lang="en-GB" sz="1600" b="1" spc="-105" dirty="0">
                <a:solidFill>
                  <a:srgbClr val="54565A"/>
                </a:solidFill>
                <a:latin typeface="Arial" panose="020B0604020202020204" pitchFamily="34" charset="0"/>
                <a:cs typeface="Arial" panose="020B0604020202020204" pitchFamily="34" charset="0"/>
              </a:rPr>
              <a:t>and</a:t>
            </a:r>
            <a:r>
              <a:rPr lang="en-GB" sz="1600" b="1" dirty="0">
                <a:solidFill>
                  <a:srgbClr val="54565A"/>
                </a:solidFill>
                <a:latin typeface="Arial" panose="020B0604020202020204" pitchFamily="34" charset="0"/>
                <a:cs typeface="Arial" panose="020B0604020202020204" pitchFamily="34" charset="0"/>
              </a:rPr>
              <a:t> </a:t>
            </a:r>
            <a:r>
              <a:rPr lang="en-GB" sz="1600" b="1" spc="-70" dirty="0">
                <a:solidFill>
                  <a:srgbClr val="54565A"/>
                </a:solidFill>
                <a:latin typeface="Arial" panose="020B0604020202020204" pitchFamily="34" charset="0"/>
                <a:cs typeface="Arial" panose="020B0604020202020204" pitchFamily="34" charset="0"/>
              </a:rPr>
              <a:t>increased</a:t>
            </a:r>
            <a:r>
              <a:rPr lang="en-GB" sz="1600" b="1" dirty="0">
                <a:solidFill>
                  <a:srgbClr val="54565A"/>
                </a:solidFill>
                <a:latin typeface="Arial" panose="020B0604020202020204" pitchFamily="34" charset="0"/>
                <a:cs typeface="Arial" panose="020B0604020202020204" pitchFamily="34" charset="0"/>
              </a:rPr>
              <a:t> </a:t>
            </a:r>
            <a:r>
              <a:rPr lang="en-GB" sz="1600" b="1" spc="-75" dirty="0">
                <a:solidFill>
                  <a:srgbClr val="54565A"/>
                </a:solidFill>
                <a:latin typeface="Arial" panose="020B0604020202020204" pitchFamily="34" charset="0"/>
                <a:cs typeface="Arial" panose="020B0604020202020204" pitchFamily="34" charset="0"/>
              </a:rPr>
              <a:t>mortality </a:t>
            </a:r>
            <a:r>
              <a:rPr lang="en-GB" sz="1600" b="1" spc="-90" dirty="0">
                <a:solidFill>
                  <a:srgbClr val="54565A"/>
                </a:solidFill>
                <a:latin typeface="Arial" panose="020B0604020202020204" pitchFamily="34" charset="0"/>
                <a:cs typeface="Arial" panose="020B0604020202020204" pitchFamily="34" charset="0"/>
              </a:rPr>
              <a:t>risk</a:t>
            </a:r>
            <a:r>
              <a:rPr lang="en-GB" sz="1600" b="1" spc="-1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compared</a:t>
            </a:r>
            <a:r>
              <a:rPr lang="en-GB" sz="1600" b="1" spc="-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with</a:t>
            </a:r>
            <a:r>
              <a:rPr lang="en-GB" sz="1600" b="1" spc="1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early</a:t>
            </a:r>
            <a:r>
              <a:rPr lang="en-GB" sz="1600" b="1" spc="-20" dirty="0">
                <a:solidFill>
                  <a:srgbClr val="54565A"/>
                </a:solidFill>
                <a:latin typeface="Arial" panose="020B0604020202020204" pitchFamily="34" charset="0"/>
                <a:cs typeface="Arial" panose="020B0604020202020204" pitchFamily="34" charset="0"/>
              </a:rPr>
              <a:t> </a:t>
            </a:r>
            <a:r>
              <a:rPr lang="en-GB" sz="1600" b="1" spc="-10" dirty="0">
                <a:solidFill>
                  <a:srgbClr val="54565A"/>
                </a:solidFill>
                <a:latin typeface="Arial" panose="020B0604020202020204" pitchFamily="34" charset="0"/>
                <a:cs typeface="Arial" panose="020B0604020202020204" pitchFamily="34" charset="0"/>
              </a:rPr>
              <a:t>detection.</a:t>
            </a:r>
            <a:endParaRPr lang="en-GB" sz="1600" dirty="0">
              <a:latin typeface="Arial" panose="020B0604020202020204" pitchFamily="34" charset="0"/>
              <a:cs typeface="Arial" panose="020B0604020202020204" pitchFamily="34" charset="0"/>
            </a:endParaRPr>
          </a:p>
          <a:p>
            <a:pPr>
              <a:lnSpc>
                <a:spcPct val="100000"/>
              </a:lnSpc>
              <a:spcBef>
                <a:spcPts val="40"/>
              </a:spcBef>
            </a:pPr>
            <a:endParaRPr lang="en-GB" sz="1600" dirty="0">
              <a:latin typeface="Arial" panose="020B0604020202020204" pitchFamily="34" charset="0"/>
              <a:cs typeface="Arial" panose="020B0604020202020204" pitchFamily="34" charset="0"/>
            </a:endParaRPr>
          </a:p>
          <a:p>
            <a:pPr marL="12700" marR="96520">
              <a:lnSpc>
                <a:spcPct val="133700"/>
              </a:lnSpc>
              <a:spcBef>
                <a:spcPts val="5"/>
              </a:spcBef>
            </a:pPr>
            <a:r>
              <a:rPr lang="en-GB" sz="1600" b="1" spc="-90" dirty="0">
                <a:solidFill>
                  <a:srgbClr val="54565A"/>
                </a:solidFill>
                <a:latin typeface="Arial" panose="020B0604020202020204" pitchFamily="34" charset="0"/>
                <a:cs typeface="Arial" panose="020B0604020202020204" pitchFamily="34" charset="0"/>
              </a:rPr>
              <a:t>Regular</a:t>
            </a:r>
            <a:r>
              <a:rPr lang="en-GB" sz="1600" b="1" spc="-7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screening</a:t>
            </a:r>
            <a:r>
              <a:rPr lang="en-GB" sz="1600" b="1" spc="-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can</a:t>
            </a:r>
            <a:r>
              <a:rPr lang="en-GB" sz="1600" b="1" spc="-6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prevent</a:t>
            </a:r>
            <a:r>
              <a:rPr lang="en-GB" sz="1600" b="1" spc="20" dirty="0">
                <a:solidFill>
                  <a:srgbClr val="54565A"/>
                </a:solidFill>
                <a:latin typeface="Arial" panose="020B0604020202020204" pitchFamily="34" charset="0"/>
                <a:cs typeface="Arial" panose="020B0604020202020204" pitchFamily="34" charset="0"/>
              </a:rPr>
              <a:t> </a:t>
            </a:r>
            <a:r>
              <a:rPr lang="en-GB" sz="1600" b="1" spc="-100" dirty="0">
                <a:solidFill>
                  <a:srgbClr val="54565A"/>
                </a:solidFill>
                <a:latin typeface="Arial" panose="020B0604020202020204" pitchFamily="34" charset="0"/>
                <a:cs typeface="Arial" panose="020B0604020202020204" pitchFamily="34" charset="0"/>
              </a:rPr>
              <a:t>up</a:t>
            </a:r>
            <a:r>
              <a:rPr lang="en-GB" sz="1600" b="1" spc="-5" dirty="0">
                <a:solidFill>
                  <a:srgbClr val="54565A"/>
                </a:solidFill>
                <a:latin typeface="Arial" panose="020B0604020202020204" pitchFamily="34" charset="0"/>
                <a:cs typeface="Arial" panose="020B0604020202020204" pitchFamily="34" charset="0"/>
              </a:rPr>
              <a:t> </a:t>
            </a:r>
            <a:r>
              <a:rPr lang="en-GB" sz="1600" b="1" spc="-114" dirty="0">
                <a:solidFill>
                  <a:srgbClr val="54565A"/>
                </a:solidFill>
                <a:latin typeface="Arial" panose="020B0604020202020204" pitchFamily="34" charset="0"/>
                <a:cs typeface="Arial" panose="020B0604020202020204" pitchFamily="34" charset="0"/>
              </a:rPr>
              <a:t>to</a:t>
            </a:r>
            <a:r>
              <a:rPr lang="en-GB" sz="1600" b="1" spc="-25" dirty="0">
                <a:solidFill>
                  <a:srgbClr val="54565A"/>
                </a:solidFill>
                <a:latin typeface="Arial" panose="020B0604020202020204" pitchFamily="34" charset="0"/>
                <a:cs typeface="Arial" panose="020B0604020202020204" pitchFamily="34" charset="0"/>
              </a:rPr>
              <a:t> </a:t>
            </a:r>
            <a:r>
              <a:rPr lang="en-GB" sz="1600" b="1" spc="-140" dirty="0">
                <a:solidFill>
                  <a:srgbClr val="54565A"/>
                </a:solidFill>
                <a:latin typeface="Arial" panose="020B0604020202020204" pitchFamily="34" charset="0"/>
                <a:cs typeface="Arial" panose="020B0604020202020204" pitchFamily="34" charset="0"/>
              </a:rPr>
              <a:t>75%</a:t>
            </a:r>
            <a:r>
              <a:rPr lang="en-GB" sz="1600" b="1" spc="-10" dirty="0">
                <a:solidFill>
                  <a:srgbClr val="54565A"/>
                </a:solidFill>
                <a:latin typeface="Arial" panose="020B0604020202020204" pitchFamily="34" charset="0"/>
                <a:cs typeface="Arial" panose="020B0604020202020204" pitchFamily="34" charset="0"/>
              </a:rPr>
              <a:t> of</a:t>
            </a:r>
            <a:r>
              <a:rPr lang="en-GB" sz="1600" b="1" spc="60" dirty="0">
                <a:solidFill>
                  <a:srgbClr val="54565A"/>
                </a:solidFill>
                <a:latin typeface="Arial" panose="020B0604020202020204" pitchFamily="34" charset="0"/>
                <a:cs typeface="Arial" panose="020B0604020202020204" pitchFamily="34" charset="0"/>
              </a:rPr>
              <a:t> </a:t>
            </a:r>
            <a:r>
              <a:rPr lang="en-GB" sz="1600" b="1" spc="-10" dirty="0">
                <a:solidFill>
                  <a:srgbClr val="54565A"/>
                </a:solidFill>
                <a:latin typeface="Arial" panose="020B0604020202020204" pitchFamily="34" charset="0"/>
                <a:cs typeface="Arial" panose="020B0604020202020204" pitchFamily="34" charset="0"/>
              </a:rPr>
              <a:t>cervical </a:t>
            </a:r>
            <a:r>
              <a:rPr lang="en-GB" sz="1600" b="1" spc="-80" dirty="0">
                <a:solidFill>
                  <a:srgbClr val="54565A"/>
                </a:solidFill>
                <a:latin typeface="Arial" panose="020B0604020202020204" pitchFamily="34" charset="0"/>
                <a:cs typeface="Arial" panose="020B0604020202020204" pitchFamily="34" charset="0"/>
              </a:rPr>
              <a:t>cancers</a:t>
            </a:r>
            <a:r>
              <a:rPr lang="en-GB" sz="1600" b="1" spc="15" dirty="0">
                <a:solidFill>
                  <a:srgbClr val="54565A"/>
                </a:solidFill>
                <a:latin typeface="Arial" panose="020B0604020202020204" pitchFamily="34" charset="0"/>
                <a:cs typeface="Arial" panose="020B0604020202020204" pitchFamily="34" charset="0"/>
              </a:rPr>
              <a:t> </a:t>
            </a:r>
            <a:r>
              <a:rPr lang="en-GB" sz="1600" b="1" spc="-195" dirty="0">
                <a:solidFill>
                  <a:srgbClr val="54565A"/>
                </a:solidFill>
                <a:latin typeface="Arial" panose="020B0604020202020204" pitchFamily="34" charset="0"/>
                <a:cs typeface="Arial" panose="020B0604020202020204" pitchFamily="34" charset="0"/>
              </a:rPr>
              <a:t>-  </a:t>
            </a:r>
            <a:r>
              <a:rPr lang="en-GB" sz="1600" b="1" spc="-90" dirty="0">
                <a:solidFill>
                  <a:srgbClr val="54565A"/>
                </a:solidFill>
                <a:latin typeface="Arial" panose="020B0604020202020204" pitchFamily="34" charset="0"/>
                <a:cs typeface="Arial" panose="020B0604020202020204" pitchFamily="34" charset="0"/>
              </a:rPr>
              <a:t>early</a:t>
            </a:r>
            <a:r>
              <a:rPr lang="en-GB" sz="1600" b="1" spc="-5" dirty="0">
                <a:solidFill>
                  <a:srgbClr val="54565A"/>
                </a:solidFill>
                <a:latin typeface="Arial" panose="020B0604020202020204" pitchFamily="34" charset="0"/>
                <a:cs typeface="Arial" panose="020B0604020202020204" pitchFamily="34" charset="0"/>
              </a:rPr>
              <a:t> </a:t>
            </a:r>
            <a:r>
              <a:rPr lang="en-GB" sz="1600" b="1" spc="-80" dirty="0">
                <a:solidFill>
                  <a:srgbClr val="54565A"/>
                </a:solidFill>
                <a:latin typeface="Arial" panose="020B0604020202020204" pitchFamily="34" charset="0"/>
                <a:cs typeface="Arial" panose="020B0604020202020204" pitchFamily="34" charset="0"/>
              </a:rPr>
              <a:t>detection</a:t>
            </a:r>
            <a:r>
              <a:rPr lang="en-GB" sz="1600" b="1" spc="-40"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saves</a:t>
            </a:r>
            <a:r>
              <a:rPr lang="en-GB" sz="1600" b="1"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lives</a:t>
            </a:r>
            <a:r>
              <a:rPr lang="en-GB" sz="1600" b="1" spc="5" dirty="0">
                <a:solidFill>
                  <a:srgbClr val="54565A"/>
                </a:solidFill>
                <a:latin typeface="Arial" panose="020B0604020202020204" pitchFamily="34" charset="0"/>
                <a:cs typeface="Arial" panose="020B0604020202020204" pitchFamily="34" charset="0"/>
              </a:rPr>
              <a:t> </a:t>
            </a:r>
            <a:r>
              <a:rPr lang="en-GB" sz="1600" b="1" spc="-85" dirty="0">
                <a:solidFill>
                  <a:srgbClr val="54565A"/>
                </a:solidFill>
                <a:latin typeface="Arial" panose="020B0604020202020204" pitchFamily="34" charset="0"/>
                <a:cs typeface="Arial" panose="020B0604020202020204" pitchFamily="34" charset="0"/>
              </a:rPr>
              <a:t>and</a:t>
            </a:r>
            <a:r>
              <a:rPr lang="en-GB" sz="1600" b="1" spc="15" dirty="0">
                <a:solidFill>
                  <a:srgbClr val="54565A"/>
                </a:solidFill>
                <a:latin typeface="Arial" panose="020B0604020202020204" pitchFamily="34" charset="0"/>
                <a:cs typeface="Arial" panose="020B0604020202020204" pitchFamily="34" charset="0"/>
              </a:rPr>
              <a:t> </a:t>
            </a:r>
            <a:r>
              <a:rPr lang="en-GB" sz="1600" b="1" spc="-60" dirty="0">
                <a:solidFill>
                  <a:srgbClr val="54565A"/>
                </a:solidFill>
                <a:latin typeface="Arial" panose="020B0604020202020204" pitchFamily="34" charset="0"/>
                <a:cs typeface="Arial" panose="020B0604020202020204" pitchFamily="34" charset="0"/>
              </a:rPr>
              <a:t>conserves </a:t>
            </a:r>
            <a:r>
              <a:rPr lang="en-GB" sz="1600" b="1" spc="-10" dirty="0">
                <a:solidFill>
                  <a:srgbClr val="54565A"/>
                </a:solidFill>
                <a:latin typeface="Arial" panose="020B0604020202020204" pitchFamily="34" charset="0"/>
                <a:cs typeface="Arial" panose="020B0604020202020204" pitchFamily="34" charset="0"/>
              </a:rPr>
              <a:t>resources.</a:t>
            </a:r>
            <a:endParaRPr lang="en-GB" sz="1600" dirty="0">
              <a:latin typeface="Arial" panose="020B0604020202020204" pitchFamily="34" charset="0"/>
              <a:cs typeface="Arial" panose="020B0604020202020204" pitchFamily="34" charset="0"/>
            </a:endParaRPr>
          </a:p>
        </p:txBody>
      </p:sp>
      <p:sp>
        <p:nvSpPr>
          <p:cNvPr id="6" name="object 5">
            <a:hlinkClick r:id="rId3"/>
            <a:extLst>
              <a:ext uri="{FF2B5EF4-FFF2-40B4-BE49-F238E27FC236}">
                <a16:creationId xmlns:a16="http://schemas.microsoft.com/office/drawing/2014/main" id="{529DA7D1-DE3F-8D21-F703-9FFED8B51272}"/>
              </a:ext>
            </a:extLst>
          </p:cNvPr>
          <p:cNvSpPr/>
          <p:nvPr/>
        </p:nvSpPr>
        <p:spPr>
          <a:xfrm>
            <a:off x="12847319" y="7744968"/>
            <a:ext cx="1655445" cy="365760"/>
          </a:xfrm>
          <a:custGeom>
            <a:avLst/>
            <a:gdLst/>
            <a:ahLst/>
            <a:cxnLst/>
            <a:rect l="l" t="t" r="r" b="b"/>
            <a:pathLst>
              <a:path w="1655444" h="365759">
                <a:moveTo>
                  <a:pt x="1655064" y="0"/>
                </a:moveTo>
                <a:lnTo>
                  <a:pt x="0" y="0"/>
                </a:lnTo>
                <a:lnTo>
                  <a:pt x="0" y="365759"/>
                </a:lnTo>
                <a:lnTo>
                  <a:pt x="1655064" y="365759"/>
                </a:lnTo>
                <a:lnTo>
                  <a:pt x="1655064" y="0"/>
                </a:lnTo>
                <a:close/>
              </a:path>
            </a:pathLst>
          </a:custGeom>
          <a:solidFill>
            <a:srgbClr val="E7E6E6"/>
          </a:solidFill>
        </p:spPr>
        <p:txBody>
          <a:bodyPr wrap="square" lIns="0" tIns="0" rIns="0" bIns="0" rtlCol="0"/>
          <a:lstStyle/>
          <a:p>
            <a:endParaRPr/>
          </a:p>
        </p:txBody>
      </p:sp>
      <p:pic>
        <p:nvPicPr>
          <p:cNvPr id="7" name="Picture 2" descr="The doctor gives advice to the patient about cervical cancer. Vector image. Cervical cancer patient vectors">
            <a:extLst>
              <a:ext uri="{FF2B5EF4-FFF2-40B4-BE49-F238E27FC236}">
                <a16:creationId xmlns:a16="http://schemas.microsoft.com/office/drawing/2014/main" id="{E2FE1EB0-B465-F1DF-83FA-85329E65B1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48962"/>
            <a:ext cx="5619750" cy="56371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373B6F8-9A49-13A5-0D75-BC29BB7B0F1A}"/>
              </a:ext>
            </a:extLst>
          </p:cNvPr>
          <p:cNvSpPr txBox="1"/>
          <p:nvPr/>
        </p:nvSpPr>
        <p:spPr>
          <a:xfrm>
            <a:off x="9348395" y="6399455"/>
            <a:ext cx="315199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(Gilham, C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2023)</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0619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D12FA2CA-69AF-3B16-855B-9BA1815B5896}"/>
              </a:ext>
            </a:extLst>
          </p:cNvPr>
          <p:cNvSpPr txBox="1">
            <a:spLocks noGrp="1"/>
          </p:cNvSpPr>
          <p:nvPr>
            <p:ph type="title"/>
          </p:nvPr>
        </p:nvSpPr>
        <p:spPr>
          <a:xfrm>
            <a:off x="0" y="226857"/>
            <a:ext cx="5853555" cy="1350178"/>
          </a:xfrm>
          <a:prstGeom prst="rect">
            <a:avLst/>
          </a:prstGeom>
        </p:spPr>
        <p:txBody>
          <a:bodyPr vert="horz" wrap="square" lIns="0" tIns="0" rIns="0" bIns="0" rtlCol="0">
            <a:spAutoFit/>
          </a:bodyPr>
          <a:lstStyle/>
          <a:p>
            <a:pPr marL="12700" marR="5080">
              <a:lnSpc>
                <a:spcPts val="5620"/>
              </a:lnSpc>
            </a:pPr>
            <a:r>
              <a:rPr sz="3200" b="1" i="1" spc="90" dirty="0">
                <a:latin typeface="Arial" panose="020B0604020202020204" pitchFamily="34" charset="0"/>
                <a:cs typeface="Arial" panose="020B0604020202020204" pitchFamily="34" charset="0"/>
              </a:rPr>
              <a:t>SMART</a:t>
            </a:r>
            <a:r>
              <a:rPr sz="3200" b="1" i="1" spc="-445" dirty="0">
                <a:latin typeface="Arial" panose="020B0604020202020204" pitchFamily="34" charset="0"/>
                <a:cs typeface="Arial" panose="020B0604020202020204" pitchFamily="34" charset="0"/>
              </a:rPr>
              <a:t> </a:t>
            </a:r>
            <a:r>
              <a:rPr lang="en-GB" sz="3200" b="1" i="1" spc="-445" dirty="0">
                <a:latin typeface="Arial" panose="020B0604020202020204" pitchFamily="34" charset="0"/>
                <a:cs typeface="Arial" panose="020B0604020202020204" pitchFamily="34" charset="0"/>
              </a:rPr>
              <a:t> </a:t>
            </a:r>
            <a:r>
              <a:rPr sz="3200" b="1" i="1" spc="560" dirty="0">
                <a:latin typeface="Arial" panose="020B0604020202020204" pitchFamily="34" charset="0"/>
                <a:cs typeface="Arial" panose="020B0604020202020204" pitchFamily="34" charset="0"/>
              </a:rPr>
              <a:t>A</a:t>
            </a:r>
            <a:r>
              <a:rPr lang="en-GB" sz="3200" b="1" i="1" spc="560" dirty="0">
                <a:latin typeface="Arial" panose="020B0604020202020204" pitchFamily="34" charset="0"/>
                <a:cs typeface="Arial" panose="020B0604020202020204" pitchFamily="34" charset="0"/>
              </a:rPr>
              <a:t>IM1-INCREASE SCREENING UPTAKE </a:t>
            </a:r>
            <a:endParaRPr sz="3200" b="1" i="1" spc="-10" dirty="0">
              <a:latin typeface="Arial" panose="020B0604020202020204" pitchFamily="34" charset="0"/>
              <a:cs typeface="Arial" panose="020B0604020202020204" pitchFamily="34" charset="0"/>
            </a:endParaRPr>
          </a:p>
        </p:txBody>
      </p:sp>
      <p:sp>
        <p:nvSpPr>
          <p:cNvPr id="5" name="object 4">
            <a:extLst>
              <a:ext uri="{FF2B5EF4-FFF2-40B4-BE49-F238E27FC236}">
                <a16:creationId xmlns:a16="http://schemas.microsoft.com/office/drawing/2014/main" id="{F9236260-037E-0ECE-5ACC-344A656E32FD}"/>
              </a:ext>
            </a:extLst>
          </p:cNvPr>
          <p:cNvSpPr txBox="1"/>
          <p:nvPr/>
        </p:nvSpPr>
        <p:spPr>
          <a:xfrm>
            <a:off x="0" y="1808309"/>
            <a:ext cx="5399774" cy="748282"/>
          </a:xfrm>
          <a:prstGeom prst="rect">
            <a:avLst/>
          </a:prstGeom>
        </p:spPr>
        <p:txBody>
          <a:bodyPr vert="horz" wrap="square" lIns="0" tIns="12065" rIns="0" bIns="0" rtlCol="0">
            <a:spAutoFit/>
          </a:bodyPr>
          <a:lstStyle/>
          <a:p>
            <a:pPr marL="12700" marR="5080">
              <a:lnSpc>
                <a:spcPct val="141300"/>
              </a:lnSpc>
              <a:spcBef>
                <a:spcPts val="95"/>
              </a:spcBef>
            </a:pPr>
            <a:r>
              <a:rPr b="1" spc="-95" dirty="0">
                <a:solidFill>
                  <a:srgbClr val="54565A"/>
                </a:solidFill>
                <a:latin typeface="Arial" panose="020B0604020202020204" pitchFamily="34" charset="0"/>
                <a:cs typeface="Arial" panose="020B0604020202020204" pitchFamily="34" charset="0"/>
              </a:rPr>
              <a:t>Objective:</a:t>
            </a:r>
            <a:r>
              <a:rPr b="1" spc="5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Raise</a:t>
            </a:r>
            <a:r>
              <a:rPr b="1" spc="10" dirty="0">
                <a:solidFill>
                  <a:srgbClr val="54565A"/>
                </a:solidFill>
                <a:latin typeface="Arial" panose="020B0604020202020204" pitchFamily="34" charset="0"/>
                <a:cs typeface="Arial" panose="020B0604020202020204" pitchFamily="34" charset="0"/>
              </a:rPr>
              <a:t> </a:t>
            </a:r>
            <a:r>
              <a:rPr b="1" spc="-90" dirty="0">
                <a:solidFill>
                  <a:srgbClr val="54565A"/>
                </a:solidFill>
                <a:latin typeface="Arial" panose="020B0604020202020204" pitchFamily="34" charset="0"/>
                <a:cs typeface="Arial" panose="020B0604020202020204" pitchFamily="34" charset="0"/>
              </a:rPr>
              <a:t>attendance</a:t>
            </a:r>
            <a:r>
              <a:rPr b="1" spc="5" dirty="0">
                <a:solidFill>
                  <a:srgbClr val="54565A"/>
                </a:solidFill>
                <a:latin typeface="Arial" panose="020B0604020202020204" pitchFamily="34" charset="0"/>
                <a:cs typeface="Arial" panose="020B0604020202020204" pitchFamily="34" charset="0"/>
              </a:rPr>
              <a:t> </a:t>
            </a:r>
            <a:r>
              <a:rPr b="1" spc="-114" dirty="0">
                <a:solidFill>
                  <a:srgbClr val="54565A"/>
                </a:solidFill>
                <a:latin typeface="Arial" panose="020B0604020202020204" pitchFamily="34" charset="0"/>
                <a:cs typeface="Arial" panose="020B0604020202020204" pitchFamily="34" charset="0"/>
              </a:rPr>
              <a:t>among</a:t>
            </a:r>
            <a:r>
              <a:rPr b="1" spc="40" dirty="0">
                <a:solidFill>
                  <a:srgbClr val="54565A"/>
                </a:solidFill>
                <a:latin typeface="Arial" panose="020B0604020202020204" pitchFamily="34" charset="0"/>
                <a:cs typeface="Arial" panose="020B0604020202020204" pitchFamily="34" charset="0"/>
              </a:rPr>
              <a:t> </a:t>
            </a:r>
            <a:r>
              <a:rPr b="1" spc="-105" dirty="0">
                <a:solidFill>
                  <a:srgbClr val="54565A"/>
                </a:solidFill>
                <a:latin typeface="Arial" panose="020B0604020202020204" pitchFamily="34" charset="0"/>
                <a:cs typeface="Arial" panose="020B0604020202020204" pitchFamily="34" charset="0"/>
              </a:rPr>
              <a:t>women</a:t>
            </a:r>
            <a:r>
              <a:rPr b="1" spc="-25" dirty="0">
                <a:solidFill>
                  <a:srgbClr val="54565A"/>
                </a:solidFill>
                <a:latin typeface="Arial" panose="020B0604020202020204" pitchFamily="34" charset="0"/>
                <a:cs typeface="Arial" panose="020B0604020202020204" pitchFamily="34" charset="0"/>
              </a:rPr>
              <a:t> </a:t>
            </a:r>
            <a:r>
              <a:rPr b="1" spc="-90" dirty="0">
                <a:solidFill>
                  <a:srgbClr val="54565A"/>
                </a:solidFill>
                <a:latin typeface="Arial" panose="020B0604020202020204" pitchFamily="34" charset="0"/>
                <a:cs typeface="Arial" panose="020B0604020202020204" pitchFamily="34" charset="0"/>
              </a:rPr>
              <a:t>aged</a:t>
            </a:r>
            <a:r>
              <a:rPr b="1" spc="-45" dirty="0">
                <a:solidFill>
                  <a:srgbClr val="54565A"/>
                </a:solidFill>
                <a:latin typeface="Arial" panose="020B0604020202020204" pitchFamily="34" charset="0"/>
                <a:cs typeface="Arial" panose="020B0604020202020204" pitchFamily="34" charset="0"/>
              </a:rPr>
              <a:t> </a:t>
            </a:r>
            <a:r>
              <a:rPr b="1" spc="-130" dirty="0">
                <a:solidFill>
                  <a:srgbClr val="54565A"/>
                </a:solidFill>
                <a:latin typeface="Arial" panose="020B0604020202020204" pitchFamily="34" charset="0"/>
                <a:cs typeface="Arial" panose="020B0604020202020204" pitchFamily="34" charset="0"/>
              </a:rPr>
              <a:t>25–49</a:t>
            </a:r>
            <a:r>
              <a:rPr b="1" spc="35" dirty="0">
                <a:solidFill>
                  <a:srgbClr val="54565A"/>
                </a:solidFill>
                <a:latin typeface="Arial" panose="020B0604020202020204" pitchFamily="34" charset="0"/>
                <a:cs typeface="Arial" panose="020B0604020202020204" pitchFamily="34" charset="0"/>
              </a:rPr>
              <a:t> </a:t>
            </a:r>
            <a:r>
              <a:rPr b="1" spc="-105" dirty="0">
                <a:solidFill>
                  <a:srgbClr val="54565A"/>
                </a:solidFill>
                <a:latin typeface="Arial" panose="020B0604020202020204" pitchFamily="34" charset="0"/>
                <a:cs typeface="Arial" panose="020B0604020202020204" pitchFamily="34" charset="0"/>
              </a:rPr>
              <a:t>from</a:t>
            </a:r>
            <a:r>
              <a:rPr b="1" spc="20" dirty="0">
                <a:solidFill>
                  <a:srgbClr val="54565A"/>
                </a:solidFill>
                <a:latin typeface="Arial" panose="020B0604020202020204" pitchFamily="34" charset="0"/>
                <a:cs typeface="Arial" panose="020B0604020202020204" pitchFamily="34" charset="0"/>
              </a:rPr>
              <a:t> </a:t>
            </a:r>
            <a:r>
              <a:rPr b="1" spc="-155" dirty="0">
                <a:solidFill>
                  <a:srgbClr val="54565A"/>
                </a:solidFill>
                <a:latin typeface="Arial" panose="020B0604020202020204" pitchFamily="34" charset="0"/>
                <a:cs typeface="Arial" panose="020B0604020202020204" pitchFamily="34" charset="0"/>
              </a:rPr>
              <a:t>66%</a:t>
            </a:r>
            <a:r>
              <a:rPr b="1" spc="1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to</a:t>
            </a:r>
            <a:r>
              <a:rPr b="1" spc="-55" dirty="0">
                <a:solidFill>
                  <a:srgbClr val="54565A"/>
                </a:solidFill>
                <a:latin typeface="Arial" panose="020B0604020202020204" pitchFamily="34" charset="0"/>
                <a:cs typeface="Arial" panose="020B0604020202020204" pitchFamily="34" charset="0"/>
              </a:rPr>
              <a:t> </a:t>
            </a:r>
            <a:r>
              <a:rPr b="1" spc="-155" dirty="0">
                <a:solidFill>
                  <a:srgbClr val="54565A"/>
                </a:solidFill>
                <a:latin typeface="Arial" panose="020B0604020202020204" pitchFamily="34" charset="0"/>
                <a:cs typeface="Arial" panose="020B0604020202020204" pitchFamily="34" charset="0"/>
              </a:rPr>
              <a:t>75%</a:t>
            </a:r>
            <a:r>
              <a:rPr b="1" spc="10" dirty="0">
                <a:solidFill>
                  <a:srgbClr val="54565A"/>
                </a:solidFill>
                <a:latin typeface="Arial" panose="020B0604020202020204" pitchFamily="34" charset="0"/>
                <a:cs typeface="Arial" panose="020B0604020202020204" pitchFamily="34" charset="0"/>
              </a:rPr>
              <a:t> </a:t>
            </a:r>
            <a:r>
              <a:rPr b="1" spc="-90" dirty="0">
                <a:solidFill>
                  <a:srgbClr val="54565A"/>
                </a:solidFill>
                <a:latin typeface="Arial" panose="020B0604020202020204" pitchFamily="34" charset="0"/>
                <a:cs typeface="Arial" panose="020B0604020202020204" pitchFamily="34" charset="0"/>
              </a:rPr>
              <a:t>within</a:t>
            </a:r>
            <a:r>
              <a:rPr b="1" spc="55" dirty="0">
                <a:solidFill>
                  <a:srgbClr val="54565A"/>
                </a:solidFill>
                <a:latin typeface="Arial" panose="020B0604020202020204" pitchFamily="34" charset="0"/>
                <a:cs typeface="Arial" panose="020B0604020202020204" pitchFamily="34" charset="0"/>
              </a:rPr>
              <a:t> </a:t>
            </a:r>
            <a:r>
              <a:rPr b="1" spc="-25" dirty="0">
                <a:solidFill>
                  <a:srgbClr val="54565A"/>
                </a:solidFill>
                <a:latin typeface="Arial" panose="020B0604020202020204" pitchFamily="34" charset="0"/>
                <a:cs typeface="Arial" panose="020B0604020202020204" pitchFamily="34" charset="0"/>
              </a:rPr>
              <a:t>12 </a:t>
            </a:r>
            <a:r>
              <a:rPr b="1" spc="-10" dirty="0">
                <a:solidFill>
                  <a:srgbClr val="54565A"/>
                </a:solidFill>
                <a:latin typeface="Arial" panose="020B0604020202020204" pitchFamily="34" charset="0"/>
                <a:cs typeface="Arial" panose="020B0604020202020204" pitchFamily="34" charset="0"/>
              </a:rPr>
              <a:t>months.</a:t>
            </a:r>
            <a:r>
              <a:rPr lang="en-GB" b="1" spc="-10" dirty="0">
                <a:solidFill>
                  <a:srgbClr val="54565A"/>
                </a:solidFill>
                <a:latin typeface="Arial" panose="020B0604020202020204" pitchFamily="34" charset="0"/>
                <a:cs typeface="Arial" panose="020B0604020202020204" pitchFamily="34" charset="0"/>
              </a:rPr>
              <a:t>§</a:t>
            </a:r>
            <a:endParaRPr dirty="0">
              <a:latin typeface="Arial" panose="020B0604020202020204" pitchFamily="34" charset="0"/>
              <a:cs typeface="Arial" panose="020B0604020202020204" pitchFamily="34" charset="0"/>
            </a:endParaRPr>
          </a:p>
        </p:txBody>
      </p:sp>
      <p:grpSp>
        <p:nvGrpSpPr>
          <p:cNvPr id="6" name="object 5">
            <a:extLst>
              <a:ext uri="{FF2B5EF4-FFF2-40B4-BE49-F238E27FC236}">
                <a16:creationId xmlns:a16="http://schemas.microsoft.com/office/drawing/2014/main" id="{54499444-A126-59D3-56D0-28B712B62BD6}"/>
              </a:ext>
            </a:extLst>
          </p:cNvPr>
          <p:cNvGrpSpPr/>
          <p:nvPr/>
        </p:nvGrpSpPr>
        <p:grpSpPr>
          <a:xfrm>
            <a:off x="110483" y="3319155"/>
            <a:ext cx="3482710" cy="3038334"/>
            <a:chOff x="845438" y="4269651"/>
            <a:chExt cx="3667125" cy="3038334"/>
          </a:xfrm>
        </p:grpSpPr>
        <p:sp>
          <p:nvSpPr>
            <p:cNvPr id="7" name="object 6">
              <a:extLst>
                <a:ext uri="{FF2B5EF4-FFF2-40B4-BE49-F238E27FC236}">
                  <a16:creationId xmlns:a16="http://schemas.microsoft.com/office/drawing/2014/main" id="{A312CF1C-CEA2-34EA-7434-E72AECB1FE58}"/>
                </a:ext>
              </a:extLst>
            </p:cNvPr>
            <p:cNvSpPr/>
            <p:nvPr/>
          </p:nvSpPr>
          <p:spPr>
            <a:xfrm>
              <a:off x="845438" y="4546370"/>
              <a:ext cx="3667125" cy="2761615"/>
            </a:xfrm>
            <a:custGeom>
              <a:avLst/>
              <a:gdLst/>
              <a:ahLst/>
              <a:cxnLst/>
              <a:rect l="l" t="t" r="r" b="b"/>
              <a:pathLst>
                <a:path w="3667125" h="2761615">
                  <a:moveTo>
                    <a:pt x="3520694" y="0"/>
                  </a:moveTo>
                  <a:lnTo>
                    <a:pt x="146050" y="0"/>
                  </a:lnTo>
                  <a:lnTo>
                    <a:pt x="99888" y="7447"/>
                  </a:lnTo>
                  <a:lnTo>
                    <a:pt x="59796" y="28183"/>
                  </a:lnTo>
                  <a:lnTo>
                    <a:pt x="28180" y="59801"/>
                  </a:lnTo>
                  <a:lnTo>
                    <a:pt x="7446" y="99893"/>
                  </a:lnTo>
                  <a:lnTo>
                    <a:pt x="0" y="146050"/>
                  </a:lnTo>
                  <a:lnTo>
                    <a:pt x="0" y="2615438"/>
                  </a:lnTo>
                  <a:lnTo>
                    <a:pt x="7446" y="2661599"/>
                  </a:lnTo>
                  <a:lnTo>
                    <a:pt x="28180" y="2701691"/>
                  </a:lnTo>
                  <a:lnTo>
                    <a:pt x="59796" y="2733307"/>
                  </a:lnTo>
                  <a:lnTo>
                    <a:pt x="99888" y="2754041"/>
                  </a:lnTo>
                  <a:lnTo>
                    <a:pt x="146050" y="2761488"/>
                  </a:lnTo>
                  <a:lnTo>
                    <a:pt x="3520694" y="2761488"/>
                  </a:lnTo>
                  <a:lnTo>
                    <a:pt x="3566850" y="2754041"/>
                  </a:lnTo>
                  <a:lnTo>
                    <a:pt x="3606942" y="2733307"/>
                  </a:lnTo>
                  <a:lnTo>
                    <a:pt x="3638560" y="2701691"/>
                  </a:lnTo>
                  <a:lnTo>
                    <a:pt x="3659296" y="2661599"/>
                  </a:lnTo>
                  <a:lnTo>
                    <a:pt x="3666744" y="2615438"/>
                  </a:lnTo>
                  <a:lnTo>
                    <a:pt x="3666744" y="146050"/>
                  </a:lnTo>
                  <a:lnTo>
                    <a:pt x="3659296" y="99893"/>
                  </a:lnTo>
                  <a:lnTo>
                    <a:pt x="3638560" y="59801"/>
                  </a:lnTo>
                  <a:lnTo>
                    <a:pt x="3606942" y="28183"/>
                  </a:lnTo>
                  <a:lnTo>
                    <a:pt x="3566850" y="7447"/>
                  </a:lnTo>
                  <a:lnTo>
                    <a:pt x="3520694" y="0"/>
                  </a:lnTo>
                  <a:close/>
                </a:path>
              </a:pathLst>
            </a:custGeom>
            <a:solidFill>
              <a:srgbClr val="E8E8E2"/>
            </a:solidFill>
          </p:spPr>
          <p:txBody>
            <a:bodyPr wrap="square" lIns="0" tIns="0" rIns="0" bIns="0" rtlCol="0"/>
            <a:lstStyle/>
            <a:p>
              <a:endParaRPr dirty="0"/>
            </a:p>
          </p:txBody>
        </p:sp>
        <p:sp>
          <p:nvSpPr>
            <p:cNvPr id="8" name="object 7">
              <a:extLst>
                <a:ext uri="{FF2B5EF4-FFF2-40B4-BE49-F238E27FC236}">
                  <a16:creationId xmlns:a16="http://schemas.microsoft.com/office/drawing/2014/main" id="{F6CD411F-F1BA-AFC0-3FD5-143729F4F27A}"/>
                </a:ext>
              </a:extLst>
            </p:cNvPr>
            <p:cNvSpPr/>
            <p:nvPr/>
          </p:nvSpPr>
          <p:spPr>
            <a:xfrm>
              <a:off x="845438" y="4544789"/>
              <a:ext cx="3667125" cy="119380"/>
            </a:xfrm>
            <a:custGeom>
              <a:avLst/>
              <a:gdLst/>
              <a:ahLst/>
              <a:cxnLst/>
              <a:rect l="l" t="t" r="r" b="b"/>
              <a:pathLst>
                <a:path w="3667125" h="119379">
                  <a:moveTo>
                    <a:pt x="3633597" y="0"/>
                  </a:moveTo>
                  <a:lnTo>
                    <a:pt x="33172" y="0"/>
                  </a:lnTo>
                  <a:lnTo>
                    <a:pt x="20257" y="2607"/>
                  </a:lnTo>
                  <a:lnTo>
                    <a:pt x="9713" y="9715"/>
                  </a:lnTo>
                  <a:lnTo>
                    <a:pt x="2606" y="20252"/>
                  </a:lnTo>
                  <a:lnTo>
                    <a:pt x="0" y="33146"/>
                  </a:lnTo>
                  <a:lnTo>
                    <a:pt x="0" y="85725"/>
                  </a:lnTo>
                  <a:lnTo>
                    <a:pt x="2606" y="98619"/>
                  </a:lnTo>
                  <a:lnTo>
                    <a:pt x="9713" y="109156"/>
                  </a:lnTo>
                  <a:lnTo>
                    <a:pt x="20257" y="116264"/>
                  </a:lnTo>
                  <a:lnTo>
                    <a:pt x="33172" y="118871"/>
                  </a:lnTo>
                  <a:lnTo>
                    <a:pt x="3633597" y="118871"/>
                  </a:lnTo>
                  <a:lnTo>
                    <a:pt x="3646491" y="116264"/>
                  </a:lnTo>
                  <a:lnTo>
                    <a:pt x="3657028" y="109156"/>
                  </a:lnTo>
                  <a:lnTo>
                    <a:pt x="3664136" y="98619"/>
                  </a:lnTo>
                  <a:lnTo>
                    <a:pt x="3666744" y="85725"/>
                  </a:lnTo>
                  <a:lnTo>
                    <a:pt x="3666744" y="33146"/>
                  </a:lnTo>
                  <a:lnTo>
                    <a:pt x="3664136" y="20252"/>
                  </a:lnTo>
                  <a:lnTo>
                    <a:pt x="3657028" y="9715"/>
                  </a:lnTo>
                  <a:lnTo>
                    <a:pt x="3646491" y="2607"/>
                  </a:lnTo>
                  <a:lnTo>
                    <a:pt x="3633597" y="0"/>
                  </a:lnTo>
                  <a:close/>
                </a:path>
              </a:pathLst>
            </a:custGeom>
            <a:solidFill>
              <a:srgbClr val="C7C9C1"/>
            </a:solidFill>
          </p:spPr>
          <p:txBody>
            <a:bodyPr wrap="square" lIns="0" tIns="0" rIns="0" bIns="0" rtlCol="0"/>
            <a:lstStyle/>
            <a:p>
              <a:endParaRPr/>
            </a:p>
          </p:txBody>
        </p:sp>
        <p:sp>
          <p:nvSpPr>
            <p:cNvPr id="9" name="object 8">
              <a:extLst>
                <a:ext uri="{FF2B5EF4-FFF2-40B4-BE49-F238E27FC236}">
                  <a16:creationId xmlns:a16="http://schemas.microsoft.com/office/drawing/2014/main" id="{CBBE178E-86A1-FBE9-37D2-561F5189F3A5}"/>
                </a:ext>
              </a:extLst>
            </p:cNvPr>
            <p:cNvSpPr/>
            <p:nvPr/>
          </p:nvSpPr>
          <p:spPr>
            <a:xfrm>
              <a:off x="2340545" y="4269651"/>
              <a:ext cx="676910" cy="676910"/>
            </a:xfrm>
            <a:custGeom>
              <a:avLst/>
              <a:gdLst/>
              <a:ahLst/>
              <a:cxnLst/>
              <a:rect l="l" t="t" r="r" b="b"/>
              <a:pathLst>
                <a:path w="676910" h="676910">
                  <a:moveTo>
                    <a:pt x="338327" y="0"/>
                  </a:moveTo>
                  <a:lnTo>
                    <a:pt x="292426" y="3089"/>
                  </a:lnTo>
                  <a:lnTo>
                    <a:pt x="248399" y="12087"/>
                  </a:lnTo>
                  <a:lnTo>
                    <a:pt x="206650" y="26592"/>
                  </a:lnTo>
                  <a:lnTo>
                    <a:pt x="167583" y="46199"/>
                  </a:lnTo>
                  <a:lnTo>
                    <a:pt x="131601" y="70505"/>
                  </a:lnTo>
                  <a:lnTo>
                    <a:pt x="99107" y="99107"/>
                  </a:lnTo>
                  <a:lnTo>
                    <a:pt x="70505" y="131601"/>
                  </a:lnTo>
                  <a:lnTo>
                    <a:pt x="46199" y="167583"/>
                  </a:lnTo>
                  <a:lnTo>
                    <a:pt x="26592" y="206650"/>
                  </a:lnTo>
                  <a:lnTo>
                    <a:pt x="12087" y="248399"/>
                  </a:lnTo>
                  <a:lnTo>
                    <a:pt x="3089" y="292426"/>
                  </a:lnTo>
                  <a:lnTo>
                    <a:pt x="0" y="338327"/>
                  </a:lnTo>
                  <a:lnTo>
                    <a:pt x="3089" y="384229"/>
                  </a:lnTo>
                  <a:lnTo>
                    <a:pt x="12087" y="428256"/>
                  </a:lnTo>
                  <a:lnTo>
                    <a:pt x="26592" y="470005"/>
                  </a:lnTo>
                  <a:lnTo>
                    <a:pt x="46199" y="509072"/>
                  </a:lnTo>
                  <a:lnTo>
                    <a:pt x="70505" y="545054"/>
                  </a:lnTo>
                  <a:lnTo>
                    <a:pt x="99107" y="577548"/>
                  </a:lnTo>
                  <a:lnTo>
                    <a:pt x="131601" y="606150"/>
                  </a:lnTo>
                  <a:lnTo>
                    <a:pt x="167583" y="630456"/>
                  </a:lnTo>
                  <a:lnTo>
                    <a:pt x="206650" y="650063"/>
                  </a:lnTo>
                  <a:lnTo>
                    <a:pt x="248399" y="664568"/>
                  </a:lnTo>
                  <a:lnTo>
                    <a:pt x="292426" y="673566"/>
                  </a:lnTo>
                  <a:lnTo>
                    <a:pt x="338327" y="676655"/>
                  </a:lnTo>
                  <a:lnTo>
                    <a:pt x="384229" y="673566"/>
                  </a:lnTo>
                  <a:lnTo>
                    <a:pt x="428256" y="664568"/>
                  </a:lnTo>
                  <a:lnTo>
                    <a:pt x="470005" y="650063"/>
                  </a:lnTo>
                  <a:lnTo>
                    <a:pt x="509072" y="630456"/>
                  </a:lnTo>
                  <a:lnTo>
                    <a:pt x="545054" y="606150"/>
                  </a:lnTo>
                  <a:lnTo>
                    <a:pt x="577548" y="577548"/>
                  </a:lnTo>
                  <a:lnTo>
                    <a:pt x="606150" y="545054"/>
                  </a:lnTo>
                  <a:lnTo>
                    <a:pt x="630456" y="509072"/>
                  </a:lnTo>
                  <a:lnTo>
                    <a:pt x="650063" y="470005"/>
                  </a:lnTo>
                  <a:lnTo>
                    <a:pt x="664568" y="428256"/>
                  </a:lnTo>
                  <a:lnTo>
                    <a:pt x="673566" y="384229"/>
                  </a:lnTo>
                  <a:lnTo>
                    <a:pt x="676656" y="338327"/>
                  </a:lnTo>
                  <a:lnTo>
                    <a:pt x="673566" y="292426"/>
                  </a:lnTo>
                  <a:lnTo>
                    <a:pt x="664568" y="248399"/>
                  </a:lnTo>
                  <a:lnTo>
                    <a:pt x="650063" y="206650"/>
                  </a:lnTo>
                  <a:lnTo>
                    <a:pt x="630456" y="167583"/>
                  </a:lnTo>
                  <a:lnTo>
                    <a:pt x="606150" y="131601"/>
                  </a:lnTo>
                  <a:lnTo>
                    <a:pt x="577548" y="99107"/>
                  </a:lnTo>
                  <a:lnTo>
                    <a:pt x="545054" y="70505"/>
                  </a:lnTo>
                  <a:lnTo>
                    <a:pt x="509072" y="46199"/>
                  </a:lnTo>
                  <a:lnTo>
                    <a:pt x="470005" y="26592"/>
                  </a:lnTo>
                  <a:lnTo>
                    <a:pt x="428256" y="12087"/>
                  </a:lnTo>
                  <a:lnTo>
                    <a:pt x="384229" y="3089"/>
                  </a:lnTo>
                  <a:lnTo>
                    <a:pt x="338327" y="0"/>
                  </a:lnTo>
                  <a:close/>
                </a:path>
              </a:pathLst>
            </a:custGeom>
            <a:solidFill>
              <a:srgbClr val="C7C9C1">
                <a:alpha val="50195"/>
              </a:srgbClr>
            </a:solidFill>
          </p:spPr>
          <p:txBody>
            <a:bodyPr wrap="square" lIns="0" tIns="0" rIns="0" bIns="0" rtlCol="0"/>
            <a:lstStyle/>
            <a:p>
              <a:endParaRPr/>
            </a:p>
          </p:txBody>
        </p:sp>
      </p:grpSp>
      <p:sp>
        <p:nvSpPr>
          <p:cNvPr id="10" name="object 9">
            <a:extLst>
              <a:ext uri="{FF2B5EF4-FFF2-40B4-BE49-F238E27FC236}">
                <a16:creationId xmlns:a16="http://schemas.microsoft.com/office/drawing/2014/main" id="{BEFC02E6-358E-B2E2-6AB2-29868B219F02}"/>
              </a:ext>
            </a:extLst>
          </p:cNvPr>
          <p:cNvSpPr txBox="1"/>
          <p:nvPr/>
        </p:nvSpPr>
        <p:spPr>
          <a:xfrm flipH="1">
            <a:off x="1763859" y="3481898"/>
            <a:ext cx="342545" cy="344170"/>
          </a:xfrm>
          <a:prstGeom prst="rect">
            <a:avLst/>
          </a:prstGeom>
        </p:spPr>
        <p:txBody>
          <a:bodyPr vert="horz" wrap="square" lIns="0" tIns="11430" rIns="0" bIns="0" rtlCol="0">
            <a:spAutoFit/>
          </a:bodyPr>
          <a:lstStyle/>
          <a:p>
            <a:pPr marL="12700">
              <a:lnSpc>
                <a:spcPct val="100000"/>
              </a:lnSpc>
              <a:spcBef>
                <a:spcPts val="90"/>
              </a:spcBef>
            </a:pPr>
            <a:r>
              <a:rPr sz="2100" b="1" i="1" spc="-459" dirty="0">
                <a:latin typeface="Arial"/>
                <a:cs typeface="Arial"/>
              </a:rPr>
              <a:t>1</a:t>
            </a:r>
            <a:endParaRPr sz="2100" dirty="0">
              <a:latin typeface="Arial"/>
              <a:cs typeface="Arial"/>
            </a:endParaRPr>
          </a:p>
        </p:txBody>
      </p:sp>
      <p:sp>
        <p:nvSpPr>
          <p:cNvPr id="11" name="object 10">
            <a:extLst>
              <a:ext uri="{FF2B5EF4-FFF2-40B4-BE49-F238E27FC236}">
                <a16:creationId xmlns:a16="http://schemas.microsoft.com/office/drawing/2014/main" id="{84A63E37-0AC1-32ED-2072-7A826110EEE6}"/>
              </a:ext>
            </a:extLst>
          </p:cNvPr>
          <p:cNvSpPr txBox="1"/>
          <p:nvPr/>
        </p:nvSpPr>
        <p:spPr>
          <a:xfrm>
            <a:off x="247989" y="4232295"/>
            <a:ext cx="3022336" cy="1947841"/>
          </a:xfrm>
          <a:prstGeom prst="rect">
            <a:avLst/>
          </a:prstGeom>
        </p:spPr>
        <p:txBody>
          <a:bodyPr vert="horz" wrap="square" lIns="0" tIns="17145" rIns="0" bIns="0" rtlCol="0">
            <a:spAutoFit/>
          </a:bodyPr>
          <a:lstStyle/>
          <a:p>
            <a:pPr marL="12700">
              <a:lnSpc>
                <a:spcPct val="100000"/>
              </a:lnSpc>
              <a:spcBef>
                <a:spcPts val="135"/>
              </a:spcBef>
            </a:pPr>
            <a:r>
              <a:rPr b="1" i="1" spc="70" dirty="0">
                <a:solidFill>
                  <a:srgbClr val="54565A"/>
                </a:solidFill>
                <a:latin typeface="Arial" panose="020B0604020202020204" pitchFamily="34" charset="0"/>
                <a:cs typeface="Arial" panose="020B0604020202020204" pitchFamily="34" charset="0"/>
              </a:rPr>
              <a:t>BENEFIT</a:t>
            </a:r>
            <a:endParaRPr dirty="0">
              <a:latin typeface="Arial" panose="020B0604020202020204" pitchFamily="34" charset="0"/>
              <a:cs typeface="Arial" panose="020B0604020202020204" pitchFamily="34" charset="0"/>
            </a:endParaRPr>
          </a:p>
          <a:p>
            <a:pPr marL="12700" marR="5080">
              <a:lnSpc>
                <a:spcPct val="143100"/>
              </a:lnSpc>
              <a:spcBef>
                <a:spcPts val="915"/>
              </a:spcBef>
            </a:pPr>
            <a:r>
              <a:rPr b="1" spc="-75" dirty="0">
                <a:solidFill>
                  <a:srgbClr val="54565A"/>
                </a:solidFill>
                <a:latin typeface="Arial" panose="020B0604020202020204" pitchFamily="34" charset="0"/>
                <a:cs typeface="Arial" panose="020B0604020202020204" pitchFamily="34" charset="0"/>
              </a:rPr>
              <a:t>Earlier</a:t>
            </a:r>
            <a:r>
              <a:rPr b="1" spc="15" dirty="0">
                <a:solidFill>
                  <a:srgbClr val="54565A"/>
                </a:solidFill>
                <a:latin typeface="Arial" panose="020B0604020202020204" pitchFamily="34" charset="0"/>
                <a:cs typeface="Arial" panose="020B0604020202020204" pitchFamily="34" charset="0"/>
              </a:rPr>
              <a:t> </a:t>
            </a:r>
            <a:r>
              <a:rPr b="1" spc="-90" dirty="0">
                <a:solidFill>
                  <a:srgbClr val="54565A"/>
                </a:solidFill>
                <a:latin typeface="Arial" panose="020B0604020202020204" pitchFamily="34" charset="0"/>
                <a:cs typeface="Arial" panose="020B0604020202020204" pitchFamily="34" charset="0"/>
              </a:rPr>
              <a:t>detection,</a:t>
            </a:r>
            <a:r>
              <a:rPr b="1" spc="-20"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reduced</a:t>
            </a:r>
            <a:r>
              <a:rPr b="1" spc="-30" dirty="0">
                <a:solidFill>
                  <a:srgbClr val="54565A"/>
                </a:solidFill>
                <a:latin typeface="Arial" panose="020B0604020202020204" pitchFamily="34" charset="0"/>
                <a:cs typeface="Arial" panose="020B0604020202020204" pitchFamily="34" charset="0"/>
              </a:rPr>
              <a:t> </a:t>
            </a:r>
            <a:r>
              <a:rPr b="1" spc="-55" dirty="0">
                <a:solidFill>
                  <a:srgbClr val="54565A"/>
                </a:solidFill>
                <a:latin typeface="Arial" panose="020B0604020202020204" pitchFamily="34" charset="0"/>
                <a:cs typeface="Arial" panose="020B0604020202020204" pitchFamily="34" charset="0"/>
              </a:rPr>
              <a:t>cancer </a:t>
            </a:r>
            <a:r>
              <a:rPr b="1" spc="-85" dirty="0">
                <a:solidFill>
                  <a:srgbClr val="54565A"/>
                </a:solidFill>
                <a:latin typeface="Arial" panose="020B0604020202020204" pitchFamily="34" charset="0"/>
                <a:cs typeface="Arial" panose="020B0604020202020204" pitchFamily="34" charset="0"/>
              </a:rPr>
              <a:t>incidence</a:t>
            </a:r>
            <a:r>
              <a:rPr b="1" spc="5"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and</a:t>
            </a:r>
            <a:r>
              <a:rPr b="1" spc="3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improved</a:t>
            </a:r>
            <a:r>
              <a:rPr b="1" spc="30" dirty="0">
                <a:solidFill>
                  <a:srgbClr val="54565A"/>
                </a:solidFill>
                <a:latin typeface="Arial" panose="020B0604020202020204" pitchFamily="34" charset="0"/>
                <a:cs typeface="Arial" panose="020B0604020202020204" pitchFamily="34" charset="0"/>
              </a:rPr>
              <a:t> </a:t>
            </a:r>
            <a:r>
              <a:rPr b="1" spc="-20" dirty="0">
                <a:solidFill>
                  <a:srgbClr val="54565A"/>
                </a:solidFill>
                <a:latin typeface="Arial" panose="020B0604020202020204" pitchFamily="34" charset="0"/>
                <a:cs typeface="Arial" panose="020B0604020202020204" pitchFamily="34" charset="0"/>
              </a:rPr>
              <a:t>survival </a:t>
            </a:r>
            <a:r>
              <a:rPr b="1" spc="-10" dirty="0">
                <a:solidFill>
                  <a:srgbClr val="54565A"/>
                </a:solidFill>
                <a:latin typeface="Arial" panose="020B0604020202020204" pitchFamily="34" charset="0"/>
                <a:cs typeface="Arial" panose="020B0604020202020204" pitchFamily="34" charset="0"/>
              </a:rPr>
              <a:t>outcomes.</a:t>
            </a:r>
            <a:endParaRPr dirty="0">
              <a:latin typeface="Arial" panose="020B0604020202020204" pitchFamily="34" charset="0"/>
              <a:cs typeface="Arial" panose="020B0604020202020204" pitchFamily="34" charset="0"/>
            </a:endParaRPr>
          </a:p>
        </p:txBody>
      </p:sp>
      <p:grpSp>
        <p:nvGrpSpPr>
          <p:cNvPr id="12" name="object 11">
            <a:extLst>
              <a:ext uri="{FF2B5EF4-FFF2-40B4-BE49-F238E27FC236}">
                <a16:creationId xmlns:a16="http://schemas.microsoft.com/office/drawing/2014/main" id="{5BFB021B-DE45-89AB-0CA3-3E95B274D665}"/>
              </a:ext>
            </a:extLst>
          </p:cNvPr>
          <p:cNvGrpSpPr/>
          <p:nvPr/>
        </p:nvGrpSpPr>
        <p:grpSpPr>
          <a:xfrm>
            <a:off x="3759781" y="3257546"/>
            <a:ext cx="3667125" cy="3100070"/>
            <a:chOff x="4681728" y="4288535"/>
            <a:chExt cx="3667125" cy="3100070"/>
          </a:xfrm>
        </p:grpSpPr>
        <p:sp>
          <p:nvSpPr>
            <p:cNvPr id="13" name="object 12">
              <a:extLst>
                <a:ext uri="{FF2B5EF4-FFF2-40B4-BE49-F238E27FC236}">
                  <a16:creationId xmlns:a16="http://schemas.microsoft.com/office/drawing/2014/main" id="{2372D6A7-709C-10B0-1CF8-966561FBE122}"/>
                </a:ext>
              </a:extLst>
            </p:cNvPr>
            <p:cNvSpPr/>
            <p:nvPr/>
          </p:nvSpPr>
          <p:spPr>
            <a:xfrm>
              <a:off x="4681728" y="4626863"/>
              <a:ext cx="3667125" cy="2761615"/>
            </a:xfrm>
            <a:custGeom>
              <a:avLst/>
              <a:gdLst/>
              <a:ahLst/>
              <a:cxnLst/>
              <a:rect l="l" t="t" r="r" b="b"/>
              <a:pathLst>
                <a:path w="3667125" h="2761615">
                  <a:moveTo>
                    <a:pt x="3520694" y="0"/>
                  </a:moveTo>
                  <a:lnTo>
                    <a:pt x="146050" y="0"/>
                  </a:lnTo>
                  <a:lnTo>
                    <a:pt x="99893" y="7447"/>
                  </a:lnTo>
                  <a:lnTo>
                    <a:pt x="59801" y="28183"/>
                  </a:lnTo>
                  <a:lnTo>
                    <a:pt x="28183" y="59801"/>
                  </a:lnTo>
                  <a:lnTo>
                    <a:pt x="7447" y="99893"/>
                  </a:lnTo>
                  <a:lnTo>
                    <a:pt x="0" y="146050"/>
                  </a:lnTo>
                  <a:lnTo>
                    <a:pt x="0" y="2615438"/>
                  </a:lnTo>
                  <a:lnTo>
                    <a:pt x="7447" y="2661599"/>
                  </a:lnTo>
                  <a:lnTo>
                    <a:pt x="28183" y="2701691"/>
                  </a:lnTo>
                  <a:lnTo>
                    <a:pt x="59801" y="2733307"/>
                  </a:lnTo>
                  <a:lnTo>
                    <a:pt x="99893" y="2754041"/>
                  </a:lnTo>
                  <a:lnTo>
                    <a:pt x="146050" y="2761488"/>
                  </a:lnTo>
                  <a:lnTo>
                    <a:pt x="3520694" y="2761488"/>
                  </a:lnTo>
                  <a:lnTo>
                    <a:pt x="3566850" y="2754041"/>
                  </a:lnTo>
                  <a:lnTo>
                    <a:pt x="3606942" y="2733307"/>
                  </a:lnTo>
                  <a:lnTo>
                    <a:pt x="3638560" y="2701691"/>
                  </a:lnTo>
                  <a:lnTo>
                    <a:pt x="3659296" y="2661599"/>
                  </a:lnTo>
                  <a:lnTo>
                    <a:pt x="3666744" y="2615438"/>
                  </a:lnTo>
                  <a:lnTo>
                    <a:pt x="3666744" y="146050"/>
                  </a:lnTo>
                  <a:lnTo>
                    <a:pt x="3659296" y="99893"/>
                  </a:lnTo>
                  <a:lnTo>
                    <a:pt x="3638560" y="59801"/>
                  </a:lnTo>
                  <a:lnTo>
                    <a:pt x="3606942" y="28183"/>
                  </a:lnTo>
                  <a:lnTo>
                    <a:pt x="3566850" y="7447"/>
                  </a:lnTo>
                  <a:lnTo>
                    <a:pt x="3520694" y="0"/>
                  </a:lnTo>
                  <a:close/>
                </a:path>
              </a:pathLst>
            </a:custGeom>
            <a:solidFill>
              <a:srgbClr val="E8E8E2"/>
            </a:solidFill>
          </p:spPr>
          <p:txBody>
            <a:bodyPr wrap="square" lIns="0" tIns="0" rIns="0" bIns="0" rtlCol="0"/>
            <a:lstStyle/>
            <a:p>
              <a:endParaRPr/>
            </a:p>
          </p:txBody>
        </p:sp>
        <p:sp>
          <p:nvSpPr>
            <p:cNvPr id="14" name="object 13">
              <a:extLst>
                <a:ext uri="{FF2B5EF4-FFF2-40B4-BE49-F238E27FC236}">
                  <a16:creationId xmlns:a16="http://schemas.microsoft.com/office/drawing/2014/main" id="{D71E0E3D-0505-DA5A-3CC9-C67C6EB4F13F}"/>
                </a:ext>
              </a:extLst>
            </p:cNvPr>
            <p:cNvSpPr/>
            <p:nvPr/>
          </p:nvSpPr>
          <p:spPr>
            <a:xfrm>
              <a:off x="4681728" y="4599431"/>
              <a:ext cx="3667125" cy="119380"/>
            </a:xfrm>
            <a:custGeom>
              <a:avLst/>
              <a:gdLst/>
              <a:ahLst/>
              <a:cxnLst/>
              <a:rect l="l" t="t" r="r" b="b"/>
              <a:pathLst>
                <a:path w="3667125" h="119379">
                  <a:moveTo>
                    <a:pt x="3633597" y="0"/>
                  </a:moveTo>
                  <a:lnTo>
                    <a:pt x="33147" y="0"/>
                  </a:lnTo>
                  <a:lnTo>
                    <a:pt x="20252" y="2607"/>
                  </a:lnTo>
                  <a:lnTo>
                    <a:pt x="9715" y="9715"/>
                  </a:lnTo>
                  <a:lnTo>
                    <a:pt x="2607" y="20252"/>
                  </a:lnTo>
                  <a:lnTo>
                    <a:pt x="0" y="33146"/>
                  </a:lnTo>
                  <a:lnTo>
                    <a:pt x="0" y="85725"/>
                  </a:lnTo>
                  <a:lnTo>
                    <a:pt x="2607" y="98619"/>
                  </a:lnTo>
                  <a:lnTo>
                    <a:pt x="9715" y="109156"/>
                  </a:lnTo>
                  <a:lnTo>
                    <a:pt x="20252" y="116264"/>
                  </a:lnTo>
                  <a:lnTo>
                    <a:pt x="33147" y="118871"/>
                  </a:lnTo>
                  <a:lnTo>
                    <a:pt x="3633597" y="118871"/>
                  </a:lnTo>
                  <a:lnTo>
                    <a:pt x="3646491" y="116264"/>
                  </a:lnTo>
                  <a:lnTo>
                    <a:pt x="3657028" y="109156"/>
                  </a:lnTo>
                  <a:lnTo>
                    <a:pt x="3664136" y="98619"/>
                  </a:lnTo>
                  <a:lnTo>
                    <a:pt x="3666744" y="85725"/>
                  </a:lnTo>
                  <a:lnTo>
                    <a:pt x="3666744" y="33146"/>
                  </a:lnTo>
                  <a:lnTo>
                    <a:pt x="3664136" y="20252"/>
                  </a:lnTo>
                  <a:lnTo>
                    <a:pt x="3657028" y="9715"/>
                  </a:lnTo>
                  <a:lnTo>
                    <a:pt x="3646491" y="2607"/>
                  </a:lnTo>
                  <a:lnTo>
                    <a:pt x="3633597" y="0"/>
                  </a:lnTo>
                  <a:close/>
                </a:path>
              </a:pathLst>
            </a:custGeom>
            <a:solidFill>
              <a:srgbClr val="C7C9C1"/>
            </a:solidFill>
          </p:spPr>
          <p:txBody>
            <a:bodyPr wrap="square" lIns="0" tIns="0" rIns="0" bIns="0" rtlCol="0"/>
            <a:lstStyle/>
            <a:p>
              <a:endParaRPr/>
            </a:p>
          </p:txBody>
        </p:sp>
        <p:sp>
          <p:nvSpPr>
            <p:cNvPr id="15" name="object 14">
              <a:extLst>
                <a:ext uri="{FF2B5EF4-FFF2-40B4-BE49-F238E27FC236}">
                  <a16:creationId xmlns:a16="http://schemas.microsoft.com/office/drawing/2014/main" id="{50CBF438-A0A3-D29D-615F-CABAFD5544FF}"/>
                </a:ext>
              </a:extLst>
            </p:cNvPr>
            <p:cNvSpPr/>
            <p:nvPr/>
          </p:nvSpPr>
          <p:spPr>
            <a:xfrm>
              <a:off x="6181344" y="4288535"/>
              <a:ext cx="676910" cy="676910"/>
            </a:xfrm>
            <a:custGeom>
              <a:avLst/>
              <a:gdLst/>
              <a:ahLst/>
              <a:cxnLst/>
              <a:rect l="l" t="t" r="r" b="b"/>
              <a:pathLst>
                <a:path w="676909" h="676910">
                  <a:moveTo>
                    <a:pt x="338327" y="0"/>
                  </a:moveTo>
                  <a:lnTo>
                    <a:pt x="292426" y="3089"/>
                  </a:lnTo>
                  <a:lnTo>
                    <a:pt x="248399" y="12087"/>
                  </a:lnTo>
                  <a:lnTo>
                    <a:pt x="206650" y="26592"/>
                  </a:lnTo>
                  <a:lnTo>
                    <a:pt x="167583" y="46199"/>
                  </a:lnTo>
                  <a:lnTo>
                    <a:pt x="131601" y="70505"/>
                  </a:lnTo>
                  <a:lnTo>
                    <a:pt x="99107" y="99107"/>
                  </a:lnTo>
                  <a:lnTo>
                    <a:pt x="70505" y="131601"/>
                  </a:lnTo>
                  <a:lnTo>
                    <a:pt x="46199" y="167583"/>
                  </a:lnTo>
                  <a:lnTo>
                    <a:pt x="26592" y="206650"/>
                  </a:lnTo>
                  <a:lnTo>
                    <a:pt x="12087" y="248399"/>
                  </a:lnTo>
                  <a:lnTo>
                    <a:pt x="3089" y="292426"/>
                  </a:lnTo>
                  <a:lnTo>
                    <a:pt x="0" y="338327"/>
                  </a:lnTo>
                  <a:lnTo>
                    <a:pt x="3089" y="384229"/>
                  </a:lnTo>
                  <a:lnTo>
                    <a:pt x="12087" y="428256"/>
                  </a:lnTo>
                  <a:lnTo>
                    <a:pt x="26592" y="470005"/>
                  </a:lnTo>
                  <a:lnTo>
                    <a:pt x="46199" y="509072"/>
                  </a:lnTo>
                  <a:lnTo>
                    <a:pt x="70505" y="545054"/>
                  </a:lnTo>
                  <a:lnTo>
                    <a:pt x="99107" y="577548"/>
                  </a:lnTo>
                  <a:lnTo>
                    <a:pt x="131601" y="606150"/>
                  </a:lnTo>
                  <a:lnTo>
                    <a:pt x="167583" y="630456"/>
                  </a:lnTo>
                  <a:lnTo>
                    <a:pt x="206650" y="650063"/>
                  </a:lnTo>
                  <a:lnTo>
                    <a:pt x="248399" y="664568"/>
                  </a:lnTo>
                  <a:lnTo>
                    <a:pt x="292426" y="673566"/>
                  </a:lnTo>
                  <a:lnTo>
                    <a:pt x="338327" y="676655"/>
                  </a:lnTo>
                  <a:lnTo>
                    <a:pt x="384229" y="673566"/>
                  </a:lnTo>
                  <a:lnTo>
                    <a:pt x="428256" y="664568"/>
                  </a:lnTo>
                  <a:lnTo>
                    <a:pt x="470005" y="650063"/>
                  </a:lnTo>
                  <a:lnTo>
                    <a:pt x="509072" y="630456"/>
                  </a:lnTo>
                  <a:lnTo>
                    <a:pt x="545054" y="606150"/>
                  </a:lnTo>
                  <a:lnTo>
                    <a:pt x="577548" y="577548"/>
                  </a:lnTo>
                  <a:lnTo>
                    <a:pt x="606150" y="545054"/>
                  </a:lnTo>
                  <a:lnTo>
                    <a:pt x="630456" y="509072"/>
                  </a:lnTo>
                  <a:lnTo>
                    <a:pt x="650063" y="470005"/>
                  </a:lnTo>
                  <a:lnTo>
                    <a:pt x="664568" y="428256"/>
                  </a:lnTo>
                  <a:lnTo>
                    <a:pt x="673566" y="384229"/>
                  </a:lnTo>
                  <a:lnTo>
                    <a:pt x="676655" y="338327"/>
                  </a:lnTo>
                  <a:lnTo>
                    <a:pt x="673566" y="292426"/>
                  </a:lnTo>
                  <a:lnTo>
                    <a:pt x="664568" y="248399"/>
                  </a:lnTo>
                  <a:lnTo>
                    <a:pt x="650063" y="206650"/>
                  </a:lnTo>
                  <a:lnTo>
                    <a:pt x="630456" y="167583"/>
                  </a:lnTo>
                  <a:lnTo>
                    <a:pt x="606150" y="131601"/>
                  </a:lnTo>
                  <a:lnTo>
                    <a:pt x="577548" y="99107"/>
                  </a:lnTo>
                  <a:lnTo>
                    <a:pt x="545054" y="70505"/>
                  </a:lnTo>
                  <a:lnTo>
                    <a:pt x="509072" y="46199"/>
                  </a:lnTo>
                  <a:lnTo>
                    <a:pt x="470005" y="26592"/>
                  </a:lnTo>
                  <a:lnTo>
                    <a:pt x="428256" y="12087"/>
                  </a:lnTo>
                  <a:lnTo>
                    <a:pt x="384229" y="3089"/>
                  </a:lnTo>
                  <a:lnTo>
                    <a:pt x="338327" y="0"/>
                  </a:lnTo>
                  <a:close/>
                </a:path>
              </a:pathLst>
            </a:custGeom>
            <a:solidFill>
              <a:srgbClr val="C7C9C1">
                <a:alpha val="50195"/>
              </a:srgbClr>
            </a:solidFill>
          </p:spPr>
          <p:txBody>
            <a:bodyPr wrap="square" lIns="0" tIns="0" rIns="0" bIns="0" rtlCol="0"/>
            <a:lstStyle/>
            <a:p>
              <a:endParaRPr/>
            </a:p>
          </p:txBody>
        </p:sp>
      </p:grpSp>
      <p:sp>
        <p:nvSpPr>
          <p:cNvPr id="16" name="object 15">
            <a:extLst>
              <a:ext uri="{FF2B5EF4-FFF2-40B4-BE49-F238E27FC236}">
                <a16:creationId xmlns:a16="http://schemas.microsoft.com/office/drawing/2014/main" id="{AE1434BE-B91E-7791-4239-C655A9C802F5}"/>
              </a:ext>
            </a:extLst>
          </p:cNvPr>
          <p:cNvSpPr txBox="1"/>
          <p:nvPr/>
        </p:nvSpPr>
        <p:spPr>
          <a:xfrm>
            <a:off x="3764534" y="3448463"/>
            <a:ext cx="3614517" cy="2625725"/>
          </a:xfrm>
          <a:prstGeom prst="rect">
            <a:avLst/>
          </a:prstGeom>
        </p:spPr>
        <p:txBody>
          <a:bodyPr vert="horz" wrap="square" lIns="0" tIns="11430" rIns="0" bIns="0" rtlCol="0">
            <a:spAutoFit/>
          </a:bodyPr>
          <a:lstStyle/>
          <a:p>
            <a:pPr marR="19685" algn="ctr">
              <a:lnSpc>
                <a:spcPct val="100000"/>
              </a:lnSpc>
              <a:spcBef>
                <a:spcPts val="90"/>
              </a:spcBef>
            </a:pPr>
            <a:r>
              <a:rPr sz="2100" b="1" i="1" spc="65" dirty="0">
                <a:latin typeface="Arial"/>
                <a:cs typeface="Arial"/>
              </a:rPr>
              <a:t>2</a:t>
            </a:r>
            <a:endParaRPr lang="en-GB" sz="2100" dirty="0">
              <a:latin typeface="Arial"/>
              <a:cs typeface="Arial"/>
            </a:endParaRPr>
          </a:p>
          <a:p>
            <a:pPr>
              <a:lnSpc>
                <a:spcPct val="100000"/>
              </a:lnSpc>
              <a:spcBef>
                <a:spcPts val="340"/>
              </a:spcBef>
            </a:pPr>
            <a:endParaRPr lang="en-GB" sz="2100" dirty="0">
              <a:latin typeface="Arial"/>
              <a:cs typeface="Arial"/>
            </a:endParaRPr>
          </a:p>
          <a:p>
            <a:pPr marL="12700">
              <a:lnSpc>
                <a:spcPct val="100000"/>
              </a:lnSpc>
            </a:pPr>
            <a:r>
              <a:rPr b="1" i="1" spc="-10" dirty="0">
                <a:solidFill>
                  <a:srgbClr val="54565A"/>
                </a:solidFill>
                <a:latin typeface="Arial" panose="020B0604020202020204" pitchFamily="34" charset="0"/>
                <a:cs typeface="Arial" panose="020B0604020202020204" pitchFamily="34" charset="0"/>
              </a:rPr>
              <a:t>MEASUREMENT</a:t>
            </a:r>
            <a:endParaRPr dirty="0">
              <a:latin typeface="Arial" panose="020B0604020202020204" pitchFamily="34" charset="0"/>
              <a:cs typeface="Arial" panose="020B0604020202020204" pitchFamily="34" charset="0"/>
            </a:endParaRPr>
          </a:p>
          <a:p>
            <a:pPr marL="12700" marR="5080">
              <a:lnSpc>
                <a:spcPct val="142500"/>
              </a:lnSpc>
              <a:spcBef>
                <a:spcPts val="930"/>
              </a:spcBef>
            </a:pPr>
            <a:r>
              <a:rPr b="1" spc="-95" dirty="0">
                <a:solidFill>
                  <a:srgbClr val="54565A"/>
                </a:solidFill>
                <a:latin typeface="Arial" panose="020B0604020202020204" pitchFamily="34" charset="0"/>
                <a:cs typeface="Arial" panose="020B0604020202020204" pitchFamily="34" charset="0"/>
              </a:rPr>
              <a:t>Compare</a:t>
            </a:r>
            <a:r>
              <a:rPr b="1" spc="15"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attendance</a:t>
            </a:r>
            <a:r>
              <a:rPr b="1" spc="10" dirty="0">
                <a:solidFill>
                  <a:srgbClr val="54565A"/>
                </a:solidFill>
                <a:latin typeface="Arial" panose="020B0604020202020204" pitchFamily="34" charset="0"/>
                <a:cs typeface="Arial" panose="020B0604020202020204" pitchFamily="34" charset="0"/>
              </a:rPr>
              <a:t> </a:t>
            </a:r>
            <a:r>
              <a:rPr b="1" spc="-75" dirty="0">
                <a:solidFill>
                  <a:srgbClr val="54565A"/>
                </a:solidFill>
                <a:latin typeface="Arial" panose="020B0604020202020204" pitchFamily="34" charset="0"/>
                <a:cs typeface="Arial" panose="020B0604020202020204" pitchFamily="34" charset="0"/>
              </a:rPr>
              <a:t>data</a:t>
            </a:r>
            <a:r>
              <a:rPr b="1" dirty="0">
                <a:solidFill>
                  <a:srgbClr val="54565A"/>
                </a:solidFill>
                <a:latin typeface="Arial" panose="020B0604020202020204" pitchFamily="34" charset="0"/>
                <a:cs typeface="Arial" panose="020B0604020202020204" pitchFamily="34" charset="0"/>
              </a:rPr>
              <a:t> </a:t>
            </a:r>
            <a:r>
              <a:rPr b="1" spc="-75" dirty="0">
                <a:solidFill>
                  <a:srgbClr val="54565A"/>
                </a:solidFill>
                <a:latin typeface="Arial" panose="020B0604020202020204" pitchFamily="34" charset="0"/>
                <a:cs typeface="Arial" panose="020B0604020202020204" pitchFamily="34" charset="0"/>
              </a:rPr>
              <a:t>pre/post </a:t>
            </a:r>
            <a:r>
              <a:rPr b="1" spc="-95" dirty="0">
                <a:solidFill>
                  <a:srgbClr val="54565A"/>
                </a:solidFill>
                <a:latin typeface="Arial" panose="020B0604020202020204" pitchFamily="34" charset="0"/>
                <a:cs typeface="Arial" panose="020B0604020202020204" pitchFamily="34" charset="0"/>
              </a:rPr>
              <a:t>campaign</a:t>
            </a:r>
            <a:r>
              <a:rPr b="1" spc="5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using</a:t>
            </a:r>
            <a:r>
              <a:rPr b="1" spc="-4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GP</a:t>
            </a:r>
            <a:r>
              <a:rPr b="1" dirty="0">
                <a:solidFill>
                  <a:srgbClr val="54565A"/>
                </a:solidFill>
                <a:latin typeface="Arial" panose="020B0604020202020204" pitchFamily="34" charset="0"/>
                <a:cs typeface="Arial" panose="020B0604020202020204" pitchFamily="34" charset="0"/>
              </a:rPr>
              <a:t> </a:t>
            </a:r>
            <a:r>
              <a:rPr b="1" spc="-10" dirty="0">
                <a:solidFill>
                  <a:srgbClr val="54565A"/>
                </a:solidFill>
                <a:latin typeface="Arial" panose="020B0604020202020204" pitchFamily="34" charset="0"/>
                <a:cs typeface="Arial" panose="020B0604020202020204" pitchFamily="34" charset="0"/>
              </a:rPr>
              <a:t>practice </a:t>
            </a:r>
            <a:r>
              <a:rPr b="1" spc="-75" dirty="0">
                <a:solidFill>
                  <a:srgbClr val="54565A"/>
                </a:solidFill>
                <a:latin typeface="Arial" panose="020B0604020202020204" pitchFamily="34" charset="0"/>
                <a:cs typeface="Arial" panose="020B0604020202020204" pitchFamily="34" charset="0"/>
              </a:rPr>
              <a:t>records</a:t>
            </a:r>
            <a:r>
              <a:rPr b="1" spc="-50" dirty="0">
                <a:solidFill>
                  <a:srgbClr val="54565A"/>
                </a:solidFill>
                <a:latin typeface="Arial" panose="020B0604020202020204" pitchFamily="34" charset="0"/>
                <a:cs typeface="Arial" panose="020B0604020202020204" pitchFamily="34" charset="0"/>
              </a:rPr>
              <a:t> </a:t>
            </a:r>
            <a:r>
              <a:rPr b="1" spc="-80" dirty="0">
                <a:solidFill>
                  <a:srgbClr val="54565A"/>
                </a:solidFill>
                <a:latin typeface="Arial" panose="020B0604020202020204" pitchFamily="34" charset="0"/>
                <a:cs typeface="Arial" panose="020B0604020202020204" pitchFamily="34" charset="0"/>
              </a:rPr>
              <a:t>and</a:t>
            </a:r>
            <a:r>
              <a:rPr b="1" spc="-50" dirty="0">
                <a:solidFill>
                  <a:srgbClr val="54565A"/>
                </a:solidFill>
                <a:latin typeface="Arial" panose="020B0604020202020204" pitchFamily="34" charset="0"/>
                <a:cs typeface="Arial" panose="020B0604020202020204" pitchFamily="34" charset="0"/>
              </a:rPr>
              <a:t> </a:t>
            </a:r>
            <a:r>
              <a:rPr b="1" spc="-65" dirty="0">
                <a:solidFill>
                  <a:srgbClr val="54565A"/>
                </a:solidFill>
                <a:latin typeface="Arial" panose="020B0604020202020204" pitchFamily="34" charset="0"/>
                <a:cs typeface="Arial" panose="020B0604020202020204" pitchFamily="34" charset="0"/>
              </a:rPr>
              <a:t>local</a:t>
            </a:r>
            <a:r>
              <a:rPr b="1" spc="-15" dirty="0">
                <a:solidFill>
                  <a:srgbClr val="54565A"/>
                </a:solidFill>
                <a:latin typeface="Arial" panose="020B0604020202020204" pitchFamily="34" charset="0"/>
                <a:cs typeface="Arial" panose="020B0604020202020204" pitchFamily="34" charset="0"/>
              </a:rPr>
              <a:t> </a:t>
            </a:r>
            <a:r>
              <a:rPr b="1" spc="-10" dirty="0">
                <a:solidFill>
                  <a:srgbClr val="54565A"/>
                </a:solidFill>
                <a:latin typeface="Arial" panose="020B0604020202020204" pitchFamily="34" charset="0"/>
                <a:cs typeface="Arial" panose="020B0604020202020204" pitchFamily="34" charset="0"/>
              </a:rPr>
              <a:t>screening registries.</a:t>
            </a:r>
            <a:endParaRPr dirty="0">
              <a:latin typeface="Arial" panose="020B0604020202020204" pitchFamily="34" charset="0"/>
              <a:cs typeface="Arial" panose="020B0604020202020204" pitchFamily="34" charset="0"/>
            </a:endParaRPr>
          </a:p>
        </p:txBody>
      </p:sp>
      <p:pic>
        <p:nvPicPr>
          <p:cNvPr id="17" name="Picture 2" descr="Cervical Screening Changes – Biddulph Valley Surgery">
            <a:extLst>
              <a:ext uri="{FF2B5EF4-FFF2-40B4-BE49-F238E27FC236}">
                <a16:creationId xmlns:a16="http://schemas.microsoft.com/office/drawing/2014/main" id="{0CB25ADA-0EFF-9ED1-E79F-A704CFD96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1919" y="414981"/>
            <a:ext cx="4490081" cy="6028037"/>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1774042A-5E58-B9AA-B3EB-A9A177570CBA}"/>
              </a:ext>
            </a:extLst>
          </p:cNvPr>
          <p:cNvSpPr txBox="1"/>
          <p:nvPr/>
        </p:nvSpPr>
        <p:spPr>
          <a:xfrm>
            <a:off x="8849162" y="6518920"/>
            <a:ext cx="3342838"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(NHS England June 24</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,2025)</a:t>
            </a:r>
          </a:p>
        </p:txBody>
      </p:sp>
    </p:spTree>
    <p:extLst>
      <p:ext uri="{BB962C8B-B14F-4D97-AF65-F5344CB8AC3E}">
        <p14:creationId xmlns:p14="http://schemas.microsoft.com/office/powerpoint/2010/main" val="2575829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a:extLst>
              <a:ext uri="{FF2B5EF4-FFF2-40B4-BE49-F238E27FC236}">
                <a16:creationId xmlns:a16="http://schemas.microsoft.com/office/drawing/2014/main" id="{8B038155-9CB8-322D-27CB-CB16875DCF2C}"/>
              </a:ext>
            </a:extLst>
          </p:cNvPr>
          <p:cNvSpPr txBox="1"/>
          <p:nvPr/>
        </p:nvSpPr>
        <p:spPr>
          <a:xfrm>
            <a:off x="5585254" y="3079805"/>
            <a:ext cx="6263870" cy="2591735"/>
          </a:xfrm>
          <a:prstGeom prst="rect">
            <a:avLst/>
          </a:prstGeom>
        </p:spPr>
        <p:txBody>
          <a:bodyPr vert="horz" wrap="square" lIns="0" tIns="118110" rIns="0" bIns="0" rtlCol="0">
            <a:spAutoFit/>
          </a:bodyPr>
          <a:lstStyle/>
          <a:p>
            <a:pPr marL="12700">
              <a:lnSpc>
                <a:spcPct val="100000"/>
              </a:lnSpc>
              <a:spcBef>
                <a:spcPts val="930"/>
              </a:spcBef>
            </a:pPr>
            <a:r>
              <a:rPr b="1" spc="-95" dirty="0">
                <a:solidFill>
                  <a:srgbClr val="54565A"/>
                </a:solidFill>
                <a:latin typeface="Arial" panose="020B0604020202020204" pitchFamily="34" charset="0"/>
                <a:cs typeface="Arial" panose="020B0604020202020204" pitchFamily="34" charset="0"/>
              </a:rPr>
              <a:t>Objective:</a:t>
            </a:r>
            <a:r>
              <a:rPr b="1" spc="65" dirty="0">
                <a:solidFill>
                  <a:srgbClr val="54565A"/>
                </a:solidFill>
                <a:latin typeface="Arial" panose="020B0604020202020204" pitchFamily="34" charset="0"/>
                <a:cs typeface="Arial" panose="020B0604020202020204" pitchFamily="34" charset="0"/>
              </a:rPr>
              <a:t> </a:t>
            </a:r>
            <a:r>
              <a:rPr b="1" spc="-95" dirty="0">
                <a:solidFill>
                  <a:srgbClr val="54565A"/>
                </a:solidFill>
                <a:latin typeface="Arial" panose="020B0604020202020204" pitchFamily="34" charset="0"/>
                <a:cs typeface="Arial" panose="020B0604020202020204" pitchFamily="34" charset="0"/>
              </a:rPr>
              <a:t>Increase</a:t>
            </a:r>
            <a:r>
              <a:rPr b="1" spc="25"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knowledge</a:t>
            </a:r>
            <a:r>
              <a:rPr b="1" spc="20" dirty="0">
                <a:solidFill>
                  <a:srgbClr val="54565A"/>
                </a:solidFill>
                <a:latin typeface="Arial" panose="020B0604020202020204" pitchFamily="34" charset="0"/>
                <a:cs typeface="Arial" panose="020B0604020202020204" pitchFamily="34" charset="0"/>
              </a:rPr>
              <a:t> </a:t>
            </a:r>
            <a:r>
              <a:rPr b="1" spc="-80" dirty="0">
                <a:solidFill>
                  <a:srgbClr val="54565A"/>
                </a:solidFill>
                <a:latin typeface="Arial" panose="020B0604020202020204" pitchFamily="34" charset="0"/>
                <a:cs typeface="Arial" panose="020B0604020202020204" pitchFamily="34" charset="0"/>
              </a:rPr>
              <a:t>scores</a:t>
            </a:r>
            <a:r>
              <a:rPr b="1" spc="-30" dirty="0">
                <a:solidFill>
                  <a:srgbClr val="54565A"/>
                </a:solidFill>
                <a:latin typeface="Arial" panose="020B0604020202020204" pitchFamily="34" charset="0"/>
                <a:cs typeface="Arial" panose="020B0604020202020204" pitchFamily="34" charset="0"/>
              </a:rPr>
              <a:t> </a:t>
            </a:r>
            <a:r>
              <a:rPr b="1" spc="-95" dirty="0">
                <a:solidFill>
                  <a:srgbClr val="54565A"/>
                </a:solidFill>
                <a:latin typeface="Arial" panose="020B0604020202020204" pitchFamily="34" charset="0"/>
                <a:cs typeface="Arial" panose="020B0604020202020204" pitchFamily="34" charset="0"/>
              </a:rPr>
              <a:t>about</a:t>
            </a:r>
            <a:r>
              <a:rPr b="1" spc="-45" dirty="0">
                <a:solidFill>
                  <a:srgbClr val="54565A"/>
                </a:solidFill>
                <a:latin typeface="Arial" panose="020B0604020202020204" pitchFamily="34" charset="0"/>
                <a:cs typeface="Arial" panose="020B0604020202020204" pitchFamily="34" charset="0"/>
              </a:rPr>
              <a:t> </a:t>
            </a:r>
            <a:r>
              <a:rPr b="1" spc="-120" dirty="0">
                <a:solidFill>
                  <a:srgbClr val="54565A"/>
                </a:solidFill>
                <a:latin typeface="Arial" panose="020B0604020202020204" pitchFamily="34" charset="0"/>
                <a:cs typeface="Arial" panose="020B0604020202020204" pitchFamily="34" charset="0"/>
              </a:rPr>
              <a:t>HPV</a:t>
            </a:r>
            <a:r>
              <a:rPr b="1"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and</a:t>
            </a:r>
            <a:r>
              <a:rPr b="1" spc="-30"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screening</a:t>
            </a:r>
            <a:r>
              <a:rPr b="1" spc="55" dirty="0">
                <a:solidFill>
                  <a:srgbClr val="54565A"/>
                </a:solidFill>
                <a:latin typeface="Arial" panose="020B0604020202020204" pitchFamily="34" charset="0"/>
                <a:cs typeface="Arial" panose="020B0604020202020204" pitchFamily="34" charset="0"/>
              </a:rPr>
              <a:t> </a:t>
            </a:r>
            <a:r>
              <a:rPr b="1" spc="-135" dirty="0">
                <a:solidFill>
                  <a:srgbClr val="54565A"/>
                </a:solidFill>
                <a:latin typeface="Arial" panose="020B0604020202020204" pitchFamily="34" charset="0"/>
                <a:cs typeface="Arial" panose="020B0604020202020204" pitchFamily="34" charset="0"/>
              </a:rPr>
              <a:t>by</a:t>
            </a:r>
            <a:r>
              <a:rPr b="1" spc="-35" dirty="0">
                <a:solidFill>
                  <a:srgbClr val="54565A"/>
                </a:solidFill>
                <a:latin typeface="Arial" panose="020B0604020202020204" pitchFamily="34" charset="0"/>
                <a:cs typeface="Arial" panose="020B0604020202020204" pitchFamily="34" charset="0"/>
              </a:rPr>
              <a:t> </a:t>
            </a:r>
            <a:r>
              <a:rPr b="1" spc="-155" dirty="0">
                <a:solidFill>
                  <a:srgbClr val="54565A"/>
                </a:solidFill>
                <a:latin typeface="Arial" panose="020B0604020202020204" pitchFamily="34" charset="0"/>
                <a:cs typeface="Arial" panose="020B0604020202020204" pitchFamily="34" charset="0"/>
              </a:rPr>
              <a:t>40%</a:t>
            </a:r>
            <a:r>
              <a:rPr b="1" spc="25" dirty="0">
                <a:solidFill>
                  <a:srgbClr val="54565A"/>
                </a:solidFill>
                <a:latin typeface="Arial" panose="020B0604020202020204" pitchFamily="34" charset="0"/>
                <a:cs typeface="Arial" panose="020B0604020202020204" pitchFamily="34" charset="0"/>
              </a:rPr>
              <a:t> </a:t>
            </a:r>
            <a:r>
              <a:rPr b="1" spc="-75" dirty="0">
                <a:solidFill>
                  <a:srgbClr val="54565A"/>
                </a:solidFill>
                <a:latin typeface="Arial" panose="020B0604020202020204" pitchFamily="34" charset="0"/>
                <a:cs typeface="Arial" panose="020B0604020202020204" pitchFamily="34" charset="0"/>
              </a:rPr>
              <a:t>after</a:t>
            </a:r>
            <a:r>
              <a:rPr b="1" spc="10" dirty="0">
                <a:solidFill>
                  <a:srgbClr val="54565A"/>
                </a:solidFill>
                <a:latin typeface="Arial" panose="020B0604020202020204" pitchFamily="34" charset="0"/>
                <a:cs typeface="Arial" panose="020B0604020202020204" pitchFamily="34" charset="0"/>
              </a:rPr>
              <a:t> </a:t>
            </a:r>
            <a:r>
              <a:rPr b="1" spc="-50" dirty="0">
                <a:solidFill>
                  <a:srgbClr val="54565A"/>
                </a:solidFill>
                <a:latin typeface="Arial" panose="020B0604020202020204" pitchFamily="34" charset="0"/>
                <a:cs typeface="Arial" panose="020B0604020202020204" pitchFamily="34" charset="0"/>
              </a:rPr>
              <a:t>programme</a:t>
            </a:r>
            <a:endParaRPr dirty="0">
              <a:latin typeface="Arial" panose="020B0604020202020204" pitchFamily="34" charset="0"/>
              <a:cs typeface="Arial" panose="020B0604020202020204" pitchFamily="34" charset="0"/>
            </a:endParaRPr>
          </a:p>
          <a:p>
            <a:pPr marL="12700">
              <a:lnSpc>
                <a:spcPct val="100000"/>
              </a:lnSpc>
              <a:spcBef>
                <a:spcPts val="844"/>
              </a:spcBef>
            </a:pPr>
            <a:r>
              <a:rPr b="1" spc="-10" dirty="0">
                <a:solidFill>
                  <a:srgbClr val="54565A"/>
                </a:solidFill>
                <a:latin typeface="Arial" panose="020B0604020202020204" pitchFamily="34" charset="0"/>
                <a:cs typeface="Arial" panose="020B0604020202020204" pitchFamily="34" charset="0"/>
              </a:rPr>
              <a:t>completion.</a:t>
            </a:r>
            <a:endParaRPr dirty="0">
              <a:latin typeface="Arial" panose="020B0604020202020204" pitchFamily="34" charset="0"/>
              <a:cs typeface="Arial" panose="020B0604020202020204" pitchFamily="34" charset="0"/>
            </a:endParaRPr>
          </a:p>
          <a:p>
            <a:pPr>
              <a:lnSpc>
                <a:spcPct val="100000"/>
              </a:lnSpc>
              <a:spcBef>
                <a:spcPts val="365"/>
              </a:spcBef>
            </a:pPr>
            <a:endParaRPr dirty="0">
              <a:latin typeface="Arial" panose="020B0604020202020204" pitchFamily="34" charset="0"/>
              <a:cs typeface="Arial" panose="020B0604020202020204" pitchFamily="34" charset="0"/>
            </a:endParaRPr>
          </a:p>
          <a:p>
            <a:pPr marL="355600" indent="-342900">
              <a:lnSpc>
                <a:spcPct val="100000"/>
              </a:lnSpc>
              <a:buChar char="•"/>
              <a:tabLst>
                <a:tab pos="355600" algn="l"/>
              </a:tabLst>
            </a:pPr>
            <a:r>
              <a:rPr b="1" spc="-95" dirty="0">
                <a:solidFill>
                  <a:srgbClr val="54565A"/>
                </a:solidFill>
                <a:latin typeface="Arial" panose="020B0604020202020204" pitchFamily="34" charset="0"/>
                <a:cs typeface="Arial" panose="020B0604020202020204" pitchFamily="34" charset="0"/>
              </a:rPr>
              <a:t>Benefit:</a:t>
            </a:r>
            <a:r>
              <a:rPr b="1" spc="5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Better</a:t>
            </a:r>
            <a:r>
              <a:rPr b="1" spc="-5" dirty="0">
                <a:solidFill>
                  <a:srgbClr val="54565A"/>
                </a:solidFill>
                <a:latin typeface="Arial" panose="020B0604020202020204" pitchFamily="34" charset="0"/>
                <a:cs typeface="Arial" panose="020B0604020202020204" pitchFamily="34" charset="0"/>
              </a:rPr>
              <a:t> </a:t>
            </a:r>
            <a:r>
              <a:rPr b="1" spc="-95" dirty="0">
                <a:solidFill>
                  <a:srgbClr val="54565A"/>
                </a:solidFill>
                <a:latin typeface="Arial" panose="020B0604020202020204" pitchFamily="34" charset="0"/>
                <a:cs typeface="Arial" panose="020B0604020202020204" pitchFamily="34" charset="0"/>
              </a:rPr>
              <a:t>informed</a:t>
            </a:r>
            <a:r>
              <a:rPr b="1" spc="30" dirty="0">
                <a:solidFill>
                  <a:srgbClr val="54565A"/>
                </a:solidFill>
                <a:latin typeface="Arial" panose="020B0604020202020204" pitchFamily="34" charset="0"/>
                <a:cs typeface="Arial" panose="020B0604020202020204" pitchFamily="34" charset="0"/>
              </a:rPr>
              <a:t> </a:t>
            </a:r>
            <a:r>
              <a:rPr b="1" spc="-110" dirty="0">
                <a:solidFill>
                  <a:srgbClr val="54565A"/>
                </a:solidFill>
                <a:latin typeface="Arial" panose="020B0604020202020204" pitchFamily="34" charset="0"/>
                <a:cs typeface="Arial" panose="020B0604020202020204" pitchFamily="34" charset="0"/>
              </a:rPr>
              <a:t>decision-making</a:t>
            </a:r>
            <a:r>
              <a:rPr b="1" spc="35"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and</a:t>
            </a:r>
            <a:r>
              <a:rPr b="1" spc="30"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reduced</a:t>
            </a:r>
            <a:r>
              <a:rPr b="1" spc="30" dirty="0">
                <a:solidFill>
                  <a:srgbClr val="54565A"/>
                </a:solidFill>
                <a:latin typeface="Arial" panose="020B0604020202020204" pitchFamily="34" charset="0"/>
                <a:cs typeface="Arial" panose="020B0604020202020204" pitchFamily="34" charset="0"/>
              </a:rPr>
              <a:t> </a:t>
            </a:r>
            <a:r>
              <a:rPr b="1" spc="-130" dirty="0">
                <a:solidFill>
                  <a:srgbClr val="54565A"/>
                </a:solidFill>
                <a:latin typeface="Arial" panose="020B0604020202020204" pitchFamily="34" charset="0"/>
                <a:cs typeface="Arial" panose="020B0604020202020204" pitchFamily="34" charset="0"/>
              </a:rPr>
              <a:t>myths</a:t>
            </a:r>
            <a:r>
              <a:rPr b="1" spc="25"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and</a:t>
            </a:r>
            <a:r>
              <a:rPr b="1" spc="30" dirty="0">
                <a:solidFill>
                  <a:srgbClr val="54565A"/>
                </a:solidFill>
                <a:latin typeface="Arial" panose="020B0604020202020204" pitchFamily="34" charset="0"/>
                <a:cs typeface="Arial" panose="020B0604020202020204" pitchFamily="34" charset="0"/>
              </a:rPr>
              <a:t> </a:t>
            </a:r>
            <a:r>
              <a:rPr b="1" spc="-10" dirty="0">
                <a:solidFill>
                  <a:srgbClr val="54565A"/>
                </a:solidFill>
                <a:latin typeface="Arial" panose="020B0604020202020204" pitchFamily="34" charset="0"/>
                <a:cs typeface="Arial" panose="020B0604020202020204" pitchFamily="34" charset="0"/>
              </a:rPr>
              <a:t>stigma.</a:t>
            </a:r>
            <a:endParaRPr dirty="0">
              <a:latin typeface="Arial" panose="020B0604020202020204" pitchFamily="34" charset="0"/>
              <a:cs typeface="Arial" panose="020B0604020202020204" pitchFamily="34" charset="0"/>
            </a:endParaRPr>
          </a:p>
          <a:p>
            <a:pPr marL="355600" indent="-342900">
              <a:lnSpc>
                <a:spcPct val="100000"/>
              </a:lnSpc>
              <a:spcBef>
                <a:spcPts val="844"/>
              </a:spcBef>
              <a:buChar char="•"/>
              <a:tabLst>
                <a:tab pos="355600" algn="l"/>
              </a:tabLst>
            </a:pPr>
            <a:r>
              <a:rPr b="1" spc="-100" dirty="0">
                <a:solidFill>
                  <a:srgbClr val="54565A"/>
                </a:solidFill>
                <a:latin typeface="Arial" panose="020B0604020202020204" pitchFamily="34" charset="0"/>
                <a:cs typeface="Arial" panose="020B0604020202020204" pitchFamily="34" charset="0"/>
              </a:rPr>
              <a:t>Measurement:</a:t>
            </a:r>
            <a:r>
              <a:rPr b="1" spc="-5" dirty="0">
                <a:solidFill>
                  <a:srgbClr val="54565A"/>
                </a:solidFill>
                <a:latin typeface="Arial" panose="020B0604020202020204" pitchFamily="34" charset="0"/>
                <a:cs typeface="Arial" panose="020B0604020202020204" pitchFamily="34" charset="0"/>
              </a:rPr>
              <a:t> </a:t>
            </a:r>
            <a:r>
              <a:rPr b="1" spc="-140" dirty="0">
                <a:solidFill>
                  <a:srgbClr val="54565A"/>
                </a:solidFill>
                <a:latin typeface="Arial" panose="020B0604020202020204" pitchFamily="34" charset="0"/>
                <a:cs typeface="Arial" panose="020B0604020202020204" pitchFamily="34" charset="0"/>
              </a:rPr>
              <a:t>Pre-</a:t>
            </a:r>
            <a:r>
              <a:rPr b="1" spc="25"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and</a:t>
            </a:r>
            <a:r>
              <a:rPr b="1" spc="50" dirty="0">
                <a:solidFill>
                  <a:srgbClr val="54565A"/>
                </a:solidFill>
                <a:latin typeface="Arial" panose="020B0604020202020204" pitchFamily="34" charset="0"/>
                <a:cs typeface="Arial" panose="020B0604020202020204" pitchFamily="34" charset="0"/>
              </a:rPr>
              <a:t> </a:t>
            </a:r>
            <a:r>
              <a:rPr b="1" spc="-135" dirty="0">
                <a:solidFill>
                  <a:srgbClr val="54565A"/>
                </a:solidFill>
                <a:latin typeface="Arial" panose="020B0604020202020204" pitchFamily="34" charset="0"/>
                <a:cs typeface="Arial" panose="020B0604020202020204" pitchFamily="34" charset="0"/>
              </a:rPr>
              <a:t>post-</a:t>
            </a:r>
            <a:r>
              <a:rPr b="1" spc="-85" dirty="0">
                <a:solidFill>
                  <a:srgbClr val="54565A"/>
                </a:solidFill>
                <a:latin typeface="Arial" panose="020B0604020202020204" pitchFamily="34" charset="0"/>
                <a:cs typeface="Arial" panose="020B0604020202020204" pitchFamily="34" charset="0"/>
              </a:rPr>
              <a:t>session</a:t>
            </a:r>
            <a:r>
              <a:rPr b="1" spc="-5" dirty="0">
                <a:solidFill>
                  <a:srgbClr val="54565A"/>
                </a:solidFill>
                <a:latin typeface="Arial" panose="020B0604020202020204" pitchFamily="34" charset="0"/>
                <a:cs typeface="Arial" panose="020B0604020202020204" pitchFamily="34" charset="0"/>
              </a:rPr>
              <a:t> </a:t>
            </a:r>
            <a:r>
              <a:rPr b="1" spc="-85" dirty="0">
                <a:solidFill>
                  <a:srgbClr val="54565A"/>
                </a:solidFill>
                <a:latin typeface="Arial" panose="020B0604020202020204" pitchFamily="34" charset="0"/>
                <a:cs typeface="Arial" panose="020B0604020202020204" pitchFamily="34" charset="0"/>
              </a:rPr>
              <a:t>questionnaires</a:t>
            </a:r>
            <a:r>
              <a:rPr b="1" spc="45" dirty="0">
                <a:solidFill>
                  <a:srgbClr val="54565A"/>
                </a:solidFill>
                <a:latin typeface="Arial" panose="020B0604020202020204" pitchFamily="34" charset="0"/>
                <a:cs typeface="Arial" panose="020B0604020202020204" pitchFamily="34" charset="0"/>
              </a:rPr>
              <a:t> </a:t>
            </a:r>
            <a:r>
              <a:rPr b="1" spc="-114" dirty="0">
                <a:solidFill>
                  <a:srgbClr val="54565A"/>
                </a:solidFill>
                <a:latin typeface="Arial" panose="020B0604020202020204" pitchFamily="34" charset="0"/>
                <a:cs typeface="Arial" panose="020B0604020202020204" pitchFamily="34" charset="0"/>
              </a:rPr>
              <a:t>with</a:t>
            </a:r>
            <a:r>
              <a:rPr b="1" spc="-5" dirty="0">
                <a:solidFill>
                  <a:srgbClr val="54565A"/>
                </a:solidFill>
                <a:latin typeface="Arial" panose="020B0604020202020204" pitchFamily="34" charset="0"/>
                <a:cs typeface="Arial" panose="020B0604020202020204" pitchFamily="34" charset="0"/>
              </a:rPr>
              <a:t> </a:t>
            </a:r>
            <a:r>
              <a:rPr b="1" spc="-80" dirty="0">
                <a:solidFill>
                  <a:srgbClr val="54565A"/>
                </a:solidFill>
                <a:latin typeface="Arial" panose="020B0604020202020204" pitchFamily="34" charset="0"/>
                <a:cs typeface="Arial" panose="020B0604020202020204" pitchFamily="34" charset="0"/>
              </a:rPr>
              <a:t>validated</a:t>
            </a:r>
            <a:r>
              <a:rPr b="1" spc="-30" dirty="0">
                <a:solidFill>
                  <a:srgbClr val="54565A"/>
                </a:solidFill>
                <a:latin typeface="Arial" panose="020B0604020202020204" pitchFamily="34" charset="0"/>
                <a:cs typeface="Arial" panose="020B0604020202020204" pitchFamily="34" charset="0"/>
              </a:rPr>
              <a:t> </a:t>
            </a:r>
            <a:r>
              <a:rPr b="1" spc="-100" dirty="0">
                <a:solidFill>
                  <a:srgbClr val="54565A"/>
                </a:solidFill>
                <a:latin typeface="Arial" panose="020B0604020202020204" pitchFamily="34" charset="0"/>
                <a:cs typeface="Arial" panose="020B0604020202020204" pitchFamily="34" charset="0"/>
              </a:rPr>
              <a:t>knowledge</a:t>
            </a:r>
            <a:r>
              <a:rPr b="1" spc="25" dirty="0">
                <a:solidFill>
                  <a:srgbClr val="54565A"/>
                </a:solidFill>
                <a:latin typeface="Arial" panose="020B0604020202020204" pitchFamily="34" charset="0"/>
                <a:cs typeface="Arial" panose="020B0604020202020204" pitchFamily="34" charset="0"/>
              </a:rPr>
              <a:t> </a:t>
            </a:r>
            <a:r>
              <a:rPr b="1" spc="-20" dirty="0">
                <a:solidFill>
                  <a:srgbClr val="54565A"/>
                </a:solidFill>
                <a:latin typeface="Arial" panose="020B0604020202020204" pitchFamily="34" charset="0"/>
                <a:cs typeface="Arial" panose="020B0604020202020204" pitchFamily="34" charset="0"/>
              </a:rPr>
              <a:t>items.</a:t>
            </a:r>
            <a:endParaRPr dirty="0">
              <a:latin typeface="Arial" panose="020B0604020202020204" pitchFamily="34" charset="0"/>
              <a:cs typeface="Arial" panose="020B0604020202020204" pitchFamily="34" charset="0"/>
            </a:endParaRPr>
          </a:p>
        </p:txBody>
      </p:sp>
      <p:pic>
        <p:nvPicPr>
          <p:cNvPr id="5" name="Picture 2" descr="Cervical screening, HPV and me | LloydsPharmacy Online Doctor UK">
            <a:extLst>
              <a:ext uri="{FF2B5EF4-FFF2-40B4-BE49-F238E27FC236}">
                <a16:creationId xmlns:a16="http://schemas.microsoft.com/office/drawing/2014/main" id="{3F6E99F1-15B9-B45A-3954-47F986DA12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36" y="277368"/>
            <a:ext cx="5086915" cy="6148146"/>
          </a:xfrm>
          <a:prstGeom prst="rect">
            <a:avLst/>
          </a:prstGeom>
          <a:noFill/>
          <a:extLst>
            <a:ext uri="{909E8E84-426E-40DD-AFC4-6F175D3DCCD1}">
              <a14:hiddenFill xmlns:a14="http://schemas.microsoft.com/office/drawing/2010/main">
                <a:solidFill>
                  <a:srgbClr val="FFFFFF"/>
                </a:solidFill>
              </a14:hiddenFill>
            </a:ext>
          </a:extLst>
        </p:spPr>
      </p:pic>
      <p:sp>
        <p:nvSpPr>
          <p:cNvPr id="6" name="object 3">
            <a:extLst>
              <a:ext uri="{FF2B5EF4-FFF2-40B4-BE49-F238E27FC236}">
                <a16:creationId xmlns:a16="http://schemas.microsoft.com/office/drawing/2014/main" id="{1DE6A907-875F-42BA-4053-376D7E03543B}"/>
              </a:ext>
            </a:extLst>
          </p:cNvPr>
          <p:cNvSpPr txBox="1">
            <a:spLocks noGrp="1"/>
          </p:cNvSpPr>
          <p:nvPr>
            <p:ph type="title"/>
          </p:nvPr>
        </p:nvSpPr>
        <p:spPr>
          <a:xfrm>
            <a:off x="5585255" y="1031316"/>
            <a:ext cx="6606745" cy="1338508"/>
          </a:xfrm>
          <a:prstGeom prst="rect">
            <a:avLst/>
          </a:prstGeom>
        </p:spPr>
        <p:txBody>
          <a:bodyPr vert="horz" wrap="square" lIns="0" tIns="0" rIns="0" bIns="0" rtlCol="0">
            <a:spAutoFit/>
          </a:bodyPr>
          <a:lstStyle/>
          <a:p>
            <a:pPr marL="12700" marR="5080">
              <a:lnSpc>
                <a:spcPts val="5620"/>
              </a:lnSpc>
            </a:pPr>
            <a:r>
              <a:rPr lang="en-GB" sz="2800" b="1" i="1" spc="-10" dirty="0">
                <a:latin typeface="Arial" panose="020B0604020202020204" pitchFamily="34" charset="0"/>
                <a:cs typeface="Arial" panose="020B0604020202020204" pitchFamily="34" charset="0"/>
              </a:rPr>
              <a:t>SMART AIM 2– IMPROVE KNOWLEDGE &amp; AWARENESS</a:t>
            </a:r>
            <a:endParaRPr sz="2800" b="1" i="1" spc="-1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7EDBFCA-9BB8-51E6-A8BC-B377FC45CEC5}"/>
              </a:ext>
            </a:extLst>
          </p:cNvPr>
          <p:cNvSpPr txBox="1"/>
          <p:nvPr/>
        </p:nvSpPr>
        <p:spPr>
          <a:xfrm>
            <a:off x="4324575" y="6580632"/>
            <a:ext cx="7867425" cy="276999"/>
          </a:xfrm>
          <a:prstGeom prst="rect">
            <a:avLst/>
          </a:prstGeom>
          <a:noFill/>
        </p:spPr>
        <p:txBody>
          <a:bodyPr wrap="square">
            <a:spAutoFit/>
          </a:bodyPr>
          <a:lstStyle/>
          <a:p>
            <a:r>
              <a:rPr lang="en-GB" sz="1200" b="0" i="0" kern="120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https://www.cancerresearchuk.org/health-professional/cancer-statistics/statistics-by-cancer-type/cervical-cancer</a:t>
            </a:r>
            <a:r>
              <a:rPr lang="en-GB" sz="1200" b="0" i="0" kern="1200" dirty="0">
                <a:effectLst/>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372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EA9495F3-6BA9-537E-0D62-92D7CE99248D}"/>
              </a:ext>
            </a:extLst>
          </p:cNvPr>
          <p:cNvSpPr txBox="1">
            <a:spLocks noGrp="1"/>
          </p:cNvSpPr>
          <p:nvPr>
            <p:ph type="title"/>
          </p:nvPr>
        </p:nvSpPr>
        <p:spPr>
          <a:xfrm>
            <a:off x="5166860" y="245173"/>
            <a:ext cx="6155690" cy="1109727"/>
          </a:xfrm>
          <a:prstGeom prst="rect">
            <a:avLst/>
          </a:prstGeom>
        </p:spPr>
        <p:txBody>
          <a:bodyPr vert="horz" wrap="square" lIns="0" tIns="6350" rIns="0" bIns="0" rtlCol="0">
            <a:spAutoFit/>
          </a:bodyPr>
          <a:lstStyle/>
          <a:p>
            <a:pPr marL="12700" marR="5080">
              <a:lnSpc>
                <a:spcPts val="4470"/>
              </a:lnSpc>
              <a:spcBef>
                <a:spcPts val="50"/>
              </a:spcBef>
            </a:pPr>
            <a:r>
              <a:rPr lang="en-GB" sz="3200" b="1" i="1" dirty="0">
                <a:latin typeface="Arial" panose="020B0604020202020204" pitchFamily="34" charset="0"/>
                <a:cs typeface="Arial" panose="020B0604020202020204" pitchFamily="34" charset="0"/>
              </a:rPr>
              <a:t>SMART AIM 3 – REDUCE BARRIERS TO SCREENING</a:t>
            </a:r>
            <a:endParaRPr sz="3200" b="1" i="1" dirty="0">
              <a:latin typeface="Arial" panose="020B0604020202020204" pitchFamily="34" charset="0"/>
              <a:cs typeface="Arial" panose="020B0604020202020204" pitchFamily="34" charset="0"/>
            </a:endParaRPr>
          </a:p>
        </p:txBody>
      </p:sp>
      <p:sp>
        <p:nvSpPr>
          <p:cNvPr id="5" name="object 4">
            <a:extLst>
              <a:ext uri="{FF2B5EF4-FFF2-40B4-BE49-F238E27FC236}">
                <a16:creationId xmlns:a16="http://schemas.microsoft.com/office/drawing/2014/main" id="{21F3F2CA-C4D7-9D1F-E107-3AFF95E2E513}"/>
              </a:ext>
            </a:extLst>
          </p:cNvPr>
          <p:cNvSpPr/>
          <p:nvPr/>
        </p:nvSpPr>
        <p:spPr>
          <a:xfrm>
            <a:off x="5446036" y="2220143"/>
            <a:ext cx="180214" cy="872060"/>
          </a:xfrm>
          <a:custGeom>
            <a:avLst/>
            <a:gdLst/>
            <a:ahLst/>
            <a:cxnLst/>
            <a:rect l="l" t="t" r="r" b="b"/>
            <a:pathLst>
              <a:path w="182879" h="1106804">
                <a:moveTo>
                  <a:pt x="155448" y="0"/>
                </a:moveTo>
                <a:lnTo>
                  <a:pt x="27432" y="0"/>
                </a:lnTo>
                <a:lnTo>
                  <a:pt x="16769" y="2160"/>
                </a:lnTo>
                <a:lnTo>
                  <a:pt x="8048" y="8048"/>
                </a:lnTo>
                <a:lnTo>
                  <a:pt x="2160" y="16769"/>
                </a:lnTo>
                <a:lnTo>
                  <a:pt x="0" y="27431"/>
                </a:lnTo>
                <a:lnTo>
                  <a:pt x="0" y="1078991"/>
                </a:lnTo>
                <a:lnTo>
                  <a:pt x="2160" y="1089654"/>
                </a:lnTo>
                <a:lnTo>
                  <a:pt x="8048" y="1098375"/>
                </a:lnTo>
                <a:lnTo>
                  <a:pt x="16769" y="1104263"/>
                </a:lnTo>
                <a:lnTo>
                  <a:pt x="27432" y="1106424"/>
                </a:lnTo>
                <a:lnTo>
                  <a:pt x="155448" y="1106424"/>
                </a:lnTo>
                <a:lnTo>
                  <a:pt x="166110" y="1104263"/>
                </a:lnTo>
                <a:lnTo>
                  <a:pt x="174831" y="1098375"/>
                </a:lnTo>
                <a:lnTo>
                  <a:pt x="180719" y="1089654"/>
                </a:lnTo>
                <a:lnTo>
                  <a:pt x="182880" y="1078991"/>
                </a:lnTo>
                <a:lnTo>
                  <a:pt x="182880" y="27431"/>
                </a:lnTo>
                <a:lnTo>
                  <a:pt x="180719" y="16769"/>
                </a:lnTo>
                <a:lnTo>
                  <a:pt x="174831" y="8048"/>
                </a:lnTo>
                <a:lnTo>
                  <a:pt x="166110" y="2160"/>
                </a:lnTo>
                <a:lnTo>
                  <a:pt x="155448" y="0"/>
                </a:lnTo>
                <a:close/>
              </a:path>
            </a:pathLst>
          </a:custGeom>
          <a:solidFill>
            <a:srgbClr val="C7C9C1">
              <a:alpha val="50195"/>
            </a:srgbClr>
          </a:solidFill>
        </p:spPr>
        <p:txBody>
          <a:bodyPr wrap="square" lIns="0" tIns="0" rIns="0" bIns="0" rtlCol="0"/>
          <a:lstStyle/>
          <a:p>
            <a:endParaRPr/>
          </a:p>
        </p:txBody>
      </p:sp>
      <p:sp>
        <p:nvSpPr>
          <p:cNvPr id="6" name="object 6">
            <a:extLst>
              <a:ext uri="{FF2B5EF4-FFF2-40B4-BE49-F238E27FC236}">
                <a16:creationId xmlns:a16="http://schemas.microsoft.com/office/drawing/2014/main" id="{D2DE8A83-90BB-14B1-8242-0EA1D72D9FA4}"/>
              </a:ext>
            </a:extLst>
          </p:cNvPr>
          <p:cNvSpPr/>
          <p:nvPr/>
        </p:nvSpPr>
        <p:spPr>
          <a:xfrm>
            <a:off x="5752371" y="3429001"/>
            <a:ext cx="175093" cy="800220"/>
          </a:xfrm>
          <a:custGeom>
            <a:avLst/>
            <a:gdLst/>
            <a:ahLst/>
            <a:cxnLst/>
            <a:rect l="l" t="t" r="r" b="b"/>
            <a:pathLst>
              <a:path w="192404" h="1106804">
                <a:moveTo>
                  <a:pt x="163195" y="0"/>
                </a:moveTo>
                <a:lnTo>
                  <a:pt x="28828" y="0"/>
                </a:lnTo>
                <a:lnTo>
                  <a:pt x="17627" y="2272"/>
                </a:lnTo>
                <a:lnTo>
                  <a:pt x="8461" y="8461"/>
                </a:lnTo>
                <a:lnTo>
                  <a:pt x="2272" y="17627"/>
                </a:lnTo>
                <a:lnTo>
                  <a:pt x="0" y="28828"/>
                </a:lnTo>
                <a:lnTo>
                  <a:pt x="0" y="1077595"/>
                </a:lnTo>
                <a:lnTo>
                  <a:pt x="2272" y="1088796"/>
                </a:lnTo>
                <a:lnTo>
                  <a:pt x="8461" y="1097962"/>
                </a:lnTo>
                <a:lnTo>
                  <a:pt x="17627" y="1104151"/>
                </a:lnTo>
                <a:lnTo>
                  <a:pt x="28828" y="1106424"/>
                </a:lnTo>
                <a:lnTo>
                  <a:pt x="163195" y="1106424"/>
                </a:lnTo>
                <a:lnTo>
                  <a:pt x="174396" y="1104151"/>
                </a:lnTo>
                <a:lnTo>
                  <a:pt x="183562" y="1097962"/>
                </a:lnTo>
                <a:lnTo>
                  <a:pt x="189751" y="1088796"/>
                </a:lnTo>
                <a:lnTo>
                  <a:pt x="192024" y="1077595"/>
                </a:lnTo>
                <a:lnTo>
                  <a:pt x="192024" y="28828"/>
                </a:lnTo>
                <a:lnTo>
                  <a:pt x="189751" y="17627"/>
                </a:lnTo>
                <a:lnTo>
                  <a:pt x="183562" y="8461"/>
                </a:lnTo>
                <a:lnTo>
                  <a:pt x="174396" y="2272"/>
                </a:lnTo>
                <a:lnTo>
                  <a:pt x="163195" y="0"/>
                </a:lnTo>
                <a:close/>
              </a:path>
            </a:pathLst>
          </a:custGeom>
          <a:solidFill>
            <a:srgbClr val="C7C9C1">
              <a:alpha val="50195"/>
            </a:srgbClr>
          </a:solidFill>
        </p:spPr>
        <p:txBody>
          <a:bodyPr wrap="square" lIns="0" tIns="0" rIns="0" bIns="0" rtlCol="0"/>
          <a:lstStyle/>
          <a:p>
            <a:endParaRPr/>
          </a:p>
        </p:txBody>
      </p:sp>
      <p:sp>
        <p:nvSpPr>
          <p:cNvPr id="7" name="object 7">
            <a:extLst>
              <a:ext uri="{FF2B5EF4-FFF2-40B4-BE49-F238E27FC236}">
                <a16:creationId xmlns:a16="http://schemas.microsoft.com/office/drawing/2014/main" id="{9DA95092-1356-0C10-BE38-8EF41DDCBA75}"/>
              </a:ext>
            </a:extLst>
          </p:cNvPr>
          <p:cNvSpPr txBox="1"/>
          <p:nvPr/>
        </p:nvSpPr>
        <p:spPr>
          <a:xfrm>
            <a:off x="6096000" y="3469580"/>
            <a:ext cx="4618616" cy="800219"/>
          </a:xfrm>
          <a:prstGeom prst="rect">
            <a:avLst/>
          </a:prstGeom>
        </p:spPr>
        <p:txBody>
          <a:bodyPr vert="horz" wrap="square" lIns="0" tIns="12700" rIns="0" bIns="0" rtlCol="0">
            <a:spAutoFit/>
          </a:bodyPr>
          <a:lstStyle/>
          <a:p>
            <a:pPr marL="12700">
              <a:lnSpc>
                <a:spcPct val="100000"/>
              </a:lnSpc>
              <a:spcBef>
                <a:spcPts val="100"/>
              </a:spcBef>
            </a:pPr>
            <a:r>
              <a:rPr sz="1400" b="1" i="1" spc="-10" dirty="0">
                <a:solidFill>
                  <a:srgbClr val="54565A"/>
                </a:solidFill>
                <a:latin typeface="Arial" panose="020B0604020202020204" pitchFamily="34" charset="0"/>
                <a:cs typeface="Arial" panose="020B0604020202020204" pitchFamily="34" charset="0"/>
              </a:rPr>
              <a:t>MEASUREMENT</a:t>
            </a:r>
            <a:endParaRPr sz="1400" dirty="0">
              <a:latin typeface="Arial" panose="020B0604020202020204" pitchFamily="34" charset="0"/>
              <a:cs typeface="Arial" panose="020B0604020202020204" pitchFamily="34" charset="0"/>
            </a:endParaRPr>
          </a:p>
          <a:p>
            <a:pPr marL="12700">
              <a:lnSpc>
                <a:spcPct val="100000"/>
              </a:lnSpc>
              <a:spcBef>
                <a:spcPts val="1115"/>
              </a:spcBef>
            </a:pPr>
            <a:r>
              <a:rPr sz="1400" b="1" spc="-85" dirty="0">
                <a:solidFill>
                  <a:srgbClr val="54565A"/>
                </a:solidFill>
                <a:latin typeface="Arial" panose="020B0604020202020204" pitchFamily="34" charset="0"/>
                <a:cs typeface="Arial" panose="020B0604020202020204" pitchFamily="34" charset="0"/>
              </a:rPr>
              <a:t>Anonymous</a:t>
            </a:r>
            <a:r>
              <a:rPr sz="1400" b="1" spc="-30" dirty="0">
                <a:solidFill>
                  <a:srgbClr val="54565A"/>
                </a:solidFill>
                <a:latin typeface="Arial" panose="020B0604020202020204" pitchFamily="34" charset="0"/>
                <a:cs typeface="Arial" panose="020B0604020202020204" pitchFamily="34" charset="0"/>
              </a:rPr>
              <a:t> </a:t>
            </a:r>
            <a:r>
              <a:rPr sz="1400" b="1" spc="-55" dirty="0">
                <a:solidFill>
                  <a:srgbClr val="54565A"/>
                </a:solidFill>
                <a:latin typeface="Arial" panose="020B0604020202020204" pitchFamily="34" charset="0"/>
                <a:cs typeface="Arial" panose="020B0604020202020204" pitchFamily="34" charset="0"/>
              </a:rPr>
              <a:t>barrier</a:t>
            </a:r>
            <a:r>
              <a:rPr sz="1400" b="1" spc="40"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assessment</a:t>
            </a:r>
            <a:r>
              <a:rPr sz="1400" b="1" spc="-25"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forms</a:t>
            </a:r>
            <a:r>
              <a:rPr sz="1400" b="1" spc="-25" dirty="0">
                <a:solidFill>
                  <a:srgbClr val="54565A"/>
                </a:solidFill>
                <a:latin typeface="Arial" panose="020B0604020202020204" pitchFamily="34" charset="0"/>
                <a:cs typeface="Arial" panose="020B0604020202020204" pitchFamily="34" charset="0"/>
              </a:rPr>
              <a:t> </a:t>
            </a:r>
            <a:r>
              <a:rPr sz="1400" b="1" spc="-65" dirty="0">
                <a:solidFill>
                  <a:srgbClr val="54565A"/>
                </a:solidFill>
                <a:latin typeface="Arial" panose="020B0604020202020204" pitchFamily="34" charset="0"/>
                <a:cs typeface="Arial" panose="020B0604020202020204" pitchFamily="34" charset="0"/>
              </a:rPr>
              <a:t>and</a:t>
            </a:r>
            <a:r>
              <a:rPr sz="1400" b="1" spc="-10" dirty="0">
                <a:solidFill>
                  <a:srgbClr val="54565A"/>
                </a:solidFill>
                <a:latin typeface="Arial" panose="020B0604020202020204" pitchFamily="34" charset="0"/>
                <a:cs typeface="Arial" panose="020B0604020202020204" pitchFamily="34" charset="0"/>
              </a:rPr>
              <a:t> </a:t>
            </a:r>
            <a:r>
              <a:rPr sz="1400" b="1" spc="-65" dirty="0">
                <a:solidFill>
                  <a:srgbClr val="54565A"/>
                </a:solidFill>
                <a:latin typeface="Arial" panose="020B0604020202020204" pitchFamily="34" charset="0"/>
                <a:cs typeface="Arial" panose="020B0604020202020204" pitchFamily="34" charset="0"/>
              </a:rPr>
              <a:t>feedback</a:t>
            </a:r>
            <a:r>
              <a:rPr sz="1400" b="1" spc="-15" dirty="0">
                <a:solidFill>
                  <a:srgbClr val="54565A"/>
                </a:solidFill>
                <a:latin typeface="Arial" panose="020B0604020202020204" pitchFamily="34" charset="0"/>
                <a:cs typeface="Arial" panose="020B0604020202020204" pitchFamily="34" charset="0"/>
              </a:rPr>
              <a:t> </a:t>
            </a:r>
            <a:r>
              <a:rPr sz="1400" b="1" spc="-80" dirty="0">
                <a:solidFill>
                  <a:srgbClr val="54565A"/>
                </a:solidFill>
                <a:latin typeface="Arial" panose="020B0604020202020204" pitchFamily="34" charset="0"/>
                <a:cs typeface="Arial" panose="020B0604020202020204" pitchFamily="34" charset="0"/>
              </a:rPr>
              <a:t>surveys</a:t>
            </a:r>
            <a:r>
              <a:rPr lang="en-GB" sz="1400" b="1" spc="-30" dirty="0">
                <a:solidFill>
                  <a:srgbClr val="54565A"/>
                </a:solidFill>
                <a:latin typeface="Arial" panose="020B0604020202020204" pitchFamily="34" charset="0"/>
                <a:cs typeface="Arial" panose="020B0604020202020204" pitchFamily="34" charset="0"/>
              </a:rPr>
              <a:t> </a:t>
            </a:r>
            <a:r>
              <a:rPr sz="1400" b="1" spc="-50" dirty="0">
                <a:solidFill>
                  <a:srgbClr val="54565A"/>
                </a:solidFill>
                <a:latin typeface="Arial" panose="020B0604020202020204" pitchFamily="34" charset="0"/>
                <a:cs typeface="Arial" panose="020B0604020202020204" pitchFamily="34" charset="0"/>
              </a:rPr>
              <a:t>collected</a:t>
            </a:r>
            <a:r>
              <a:rPr sz="1400" b="1" spc="65" dirty="0">
                <a:solidFill>
                  <a:srgbClr val="54565A"/>
                </a:solidFill>
                <a:latin typeface="Arial" panose="020B0604020202020204" pitchFamily="34" charset="0"/>
                <a:cs typeface="Arial" panose="020B0604020202020204" pitchFamily="34" charset="0"/>
              </a:rPr>
              <a:t> </a:t>
            </a:r>
            <a:r>
              <a:rPr sz="1400" b="1" spc="-75" dirty="0">
                <a:solidFill>
                  <a:srgbClr val="54565A"/>
                </a:solidFill>
                <a:latin typeface="Arial" panose="020B0604020202020204" pitchFamily="34" charset="0"/>
                <a:cs typeface="Arial" panose="020B0604020202020204" pitchFamily="34" charset="0"/>
              </a:rPr>
              <a:t>at</a:t>
            </a:r>
            <a:r>
              <a:rPr sz="1400" b="1" spc="-25" dirty="0">
                <a:solidFill>
                  <a:srgbClr val="54565A"/>
                </a:solidFill>
                <a:latin typeface="Arial" panose="020B0604020202020204" pitchFamily="34" charset="0"/>
                <a:cs typeface="Arial" panose="020B0604020202020204" pitchFamily="34" charset="0"/>
              </a:rPr>
              <a:t> </a:t>
            </a:r>
            <a:r>
              <a:rPr sz="1400" b="1" spc="-75" dirty="0">
                <a:solidFill>
                  <a:srgbClr val="54565A"/>
                </a:solidFill>
                <a:latin typeface="Arial" panose="020B0604020202020204" pitchFamily="34" charset="0"/>
                <a:cs typeface="Arial" panose="020B0604020202020204" pitchFamily="34" charset="0"/>
              </a:rPr>
              <a:t>weeks</a:t>
            </a:r>
            <a:r>
              <a:rPr sz="1400" b="1" spc="-25" dirty="0">
                <a:solidFill>
                  <a:srgbClr val="54565A"/>
                </a:solidFill>
                <a:latin typeface="Arial" panose="020B0604020202020204" pitchFamily="34" charset="0"/>
                <a:cs typeface="Arial" panose="020B0604020202020204" pitchFamily="34" charset="0"/>
              </a:rPr>
              <a:t> </a:t>
            </a:r>
            <a:r>
              <a:rPr sz="1400" b="1" spc="-125" dirty="0">
                <a:solidFill>
                  <a:srgbClr val="54565A"/>
                </a:solidFill>
                <a:latin typeface="Arial" panose="020B0604020202020204" pitchFamily="34" charset="0"/>
                <a:cs typeface="Arial" panose="020B0604020202020204" pitchFamily="34" charset="0"/>
              </a:rPr>
              <a:t>1</a:t>
            </a:r>
            <a:r>
              <a:rPr sz="1400" b="1" spc="-10" dirty="0">
                <a:solidFill>
                  <a:srgbClr val="54565A"/>
                </a:solidFill>
                <a:latin typeface="Arial" panose="020B0604020202020204" pitchFamily="34" charset="0"/>
                <a:cs typeface="Arial" panose="020B0604020202020204" pitchFamily="34" charset="0"/>
              </a:rPr>
              <a:t> </a:t>
            </a:r>
            <a:r>
              <a:rPr sz="1400" b="1" spc="-75" dirty="0">
                <a:solidFill>
                  <a:srgbClr val="54565A"/>
                </a:solidFill>
                <a:latin typeface="Arial" panose="020B0604020202020204" pitchFamily="34" charset="0"/>
                <a:cs typeface="Arial" panose="020B0604020202020204" pitchFamily="34" charset="0"/>
              </a:rPr>
              <a:t>and</a:t>
            </a:r>
            <a:r>
              <a:rPr sz="1400" b="1" spc="-10" dirty="0">
                <a:solidFill>
                  <a:srgbClr val="54565A"/>
                </a:solidFill>
                <a:latin typeface="Arial" panose="020B0604020202020204" pitchFamily="34" charset="0"/>
                <a:cs typeface="Arial" panose="020B0604020202020204" pitchFamily="34" charset="0"/>
              </a:rPr>
              <a:t> </a:t>
            </a:r>
            <a:r>
              <a:rPr sz="1400" b="1" spc="-25" dirty="0">
                <a:solidFill>
                  <a:srgbClr val="54565A"/>
                </a:solidFill>
                <a:latin typeface="Arial" panose="020B0604020202020204" pitchFamily="34" charset="0"/>
                <a:cs typeface="Arial" panose="020B0604020202020204" pitchFamily="34" charset="0"/>
              </a:rPr>
              <a:t>8.</a:t>
            </a:r>
            <a:endParaRPr sz="1400" dirty="0">
              <a:latin typeface="Arial" panose="020B0604020202020204" pitchFamily="34" charset="0"/>
              <a:cs typeface="Arial" panose="020B0604020202020204" pitchFamily="34" charset="0"/>
            </a:endParaRPr>
          </a:p>
        </p:txBody>
      </p:sp>
      <p:sp>
        <p:nvSpPr>
          <p:cNvPr id="8" name="object 8">
            <a:extLst>
              <a:ext uri="{FF2B5EF4-FFF2-40B4-BE49-F238E27FC236}">
                <a16:creationId xmlns:a16="http://schemas.microsoft.com/office/drawing/2014/main" id="{3F335145-E478-E266-DC9E-2532C5333D8C}"/>
              </a:ext>
            </a:extLst>
          </p:cNvPr>
          <p:cNvSpPr/>
          <p:nvPr/>
        </p:nvSpPr>
        <p:spPr>
          <a:xfrm>
            <a:off x="6096000" y="4668579"/>
            <a:ext cx="146842" cy="800219"/>
          </a:xfrm>
          <a:custGeom>
            <a:avLst/>
            <a:gdLst/>
            <a:ahLst/>
            <a:cxnLst/>
            <a:rect l="l" t="t" r="r" b="b"/>
            <a:pathLst>
              <a:path w="182879" h="1271270">
                <a:moveTo>
                  <a:pt x="155447" y="0"/>
                </a:moveTo>
                <a:lnTo>
                  <a:pt x="27431" y="0"/>
                </a:lnTo>
                <a:lnTo>
                  <a:pt x="16769" y="2160"/>
                </a:lnTo>
                <a:lnTo>
                  <a:pt x="8048" y="8048"/>
                </a:lnTo>
                <a:lnTo>
                  <a:pt x="2160" y="16769"/>
                </a:lnTo>
                <a:lnTo>
                  <a:pt x="0" y="27432"/>
                </a:lnTo>
                <a:lnTo>
                  <a:pt x="0" y="1243584"/>
                </a:lnTo>
                <a:lnTo>
                  <a:pt x="2160" y="1254246"/>
                </a:lnTo>
                <a:lnTo>
                  <a:pt x="8048" y="1262967"/>
                </a:lnTo>
                <a:lnTo>
                  <a:pt x="16769" y="1268855"/>
                </a:lnTo>
                <a:lnTo>
                  <a:pt x="27431" y="1271016"/>
                </a:lnTo>
                <a:lnTo>
                  <a:pt x="155447" y="1271016"/>
                </a:lnTo>
                <a:lnTo>
                  <a:pt x="166110" y="1268855"/>
                </a:lnTo>
                <a:lnTo>
                  <a:pt x="174831" y="1262967"/>
                </a:lnTo>
                <a:lnTo>
                  <a:pt x="180719" y="1254246"/>
                </a:lnTo>
                <a:lnTo>
                  <a:pt x="182879" y="1243584"/>
                </a:lnTo>
                <a:lnTo>
                  <a:pt x="182879" y="27432"/>
                </a:lnTo>
                <a:lnTo>
                  <a:pt x="180719" y="16769"/>
                </a:lnTo>
                <a:lnTo>
                  <a:pt x="174831" y="8048"/>
                </a:lnTo>
                <a:lnTo>
                  <a:pt x="166110" y="2160"/>
                </a:lnTo>
                <a:lnTo>
                  <a:pt x="155447" y="0"/>
                </a:lnTo>
                <a:close/>
              </a:path>
            </a:pathLst>
          </a:custGeom>
          <a:solidFill>
            <a:srgbClr val="C7C9C1">
              <a:alpha val="50195"/>
            </a:srgbClr>
          </a:solidFill>
        </p:spPr>
        <p:txBody>
          <a:bodyPr wrap="square" lIns="0" tIns="0" rIns="0" bIns="0" rtlCol="0"/>
          <a:lstStyle/>
          <a:p>
            <a:endParaRPr/>
          </a:p>
        </p:txBody>
      </p:sp>
      <p:sp>
        <p:nvSpPr>
          <p:cNvPr id="9" name="object 9">
            <a:extLst>
              <a:ext uri="{FF2B5EF4-FFF2-40B4-BE49-F238E27FC236}">
                <a16:creationId xmlns:a16="http://schemas.microsoft.com/office/drawing/2014/main" id="{A032DC47-F42D-6183-9319-7E1EB8127000}"/>
              </a:ext>
            </a:extLst>
          </p:cNvPr>
          <p:cNvSpPr txBox="1"/>
          <p:nvPr/>
        </p:nvSpPr>
        <p:spPr>
          <a:xfrm>
            <a:off x="6411558" y="4697040"/>
            <a:ext cx="5435130" cy="800219"/>
          </a:xfrm>
          <a:prstGeom prst="rect">
            <a:avLst/>
          </a:prstGeom>
        </p:spPr>
        <p:txBody>
          <a:bodyPr vert="horz" wrap="square" lIns="0" tIns="12700" rIns="0" bIns="0" rtlCol="0">
            <a:spAutoFit/>
          </a:bodyPr>
          <a:lstStyle/>
          <a:p>
            <a:pPr marL="12700">
              <a:lnSpc>
                <a:spcPct val="100000"/>
              </a:lnSpc>
              <a:spcBef>
                <a:spcPts val="100"/>
              </a:spcBef>
            </a:pPr>
            <a:r>
              <a:rPr sz="1400" b="1" i="1" spc="-10" dirty="0">
                <a:solidFill>
                  <a:srgbClr val="54565A"/>
                </a:solidFill>
                <a:latin typeface="Arial" panose="020B0604020202020204" pitchFamily="34" charset="0"/>
                <a:cs typeface="Arial" panose="020B0604020202020204" pitchFamily="34" charset="0"/>
              </a:rPr>
              <a:t>SUPPORT</a:t>
            </a:r>
            <a:r>
              <a:rPr sz="1400" b="1" i="1" spc="-185" dirty="0">
                <a:solidFill>
                  <a:srgbClr val="54565A"/>
                </a:solidFill>
                <a:latin typeface="Arial" panose="020B0604020202020204" pitchFamily="34" charset="0"/>
                <a:cs typeface="Arial" panose="020B0604020202020204" pitchFamily="34" charset="0"/>
              </a:rPr>
              <a:t> </a:t>
            </a:r>
            <a:r>
              <a:rPr sz="1400" b="1" i="1" spc="-10" dirty="0">
                <a:solidFill>
                  <a:srgbClr val="54565A"/>
                </a:solidFill>
                <a:latin typeface="Arial" panose="020B0604020202020204" pitchFamily="34" charset="0"/>
                <a:cs typeface="Arial" panose="020B0604020202020204" pitchFamily="34" charset="0"/>
              </a:rPr>
              <a:t>OFFERS</a:t>
            </a:r>
            <a:endParaRPr sz="1400" dirty="0">
              <a:latin typeface="Arial" panose="020B0604020202020204" pitchFamily="34" charset="0"/>
              <a:cs typeface="Arial" panose="020B0604020202020204" pitchFamily="34" charset="0"/>
            </a:endParaRPr>
          </a:p>
          <a:p>
            <a:pPr marL="12700">
              <a:lnSpc>
                <a:spcPct val="100000"/>
              </a:lnSpc>
              <a:spcBef>
                <a:spcPts val="1115"/>
              </a:spcBef>
            </a:pPr>
            <a:r>
              <a:rPr sz="1400" b="1" spc="-55" dirty="0">
                <a:solidFill>
                  <a:srgbClr val="54565A"/>
                </a:solidFill>
                <a:latin typeface="Arial" panose="020B0604020202020204" pitchFamily="34" charset="0"/>
                <a:cs typeface="Arial" panose="020B0604020202020204" pitchFamily="34" charset="0"/>
              </a:rPr>
              <a:t>Assisted</a:t>
            </a:r>
            <a:r>
              <a:rPr sz="1400" b="1" spc="25" dirty="0">
                <a:solidFill>
                  <a:srgbClr val="54565A"/>
                </a:solidFill>
                <a:latin typeface="Arial" panose="020B0604020202020204" pitchFamily="34" charset="0"/>
                <a:cs typeface="Arial" panose="020B0604020202020204" pitchFamily="34" charset="0"/>
              </a:rPr>
              <a:t> </a:t>
            </a:r>
            <a:r>
              <a:rPr sz="1400" b="1" spc="-95" dirty="0">
                <a:solidFill>
                  <a:srgbClr val="54565A"/>
                </a:solidFill>
                <a:latin typeface="Arial" panose="020B0604020202020204" pitchFamily="34" charset="0"/>
                <a:cs typeface="Arial" panose="020B0604020202020204" pitchFamily="34" charset="0"/>
              </a:rPr>
              <a:t>bookings,</a:t>
            </a:r>
            <a:r>
              <a:rPr sz="1400" b="1" spc="25"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chaperones,</a:t>
            </a:r>
            <a:r>
              <a:rPr sz="1400" b="1" spc="20" dirty="0">
                <a:solidFill>
                  <a:srgbClr val="54565A"/>
                </a:solidFill>
                <a:latin typeface="Arial" panose="020B0604020202020204" pitchFamily="34" charset="0"/>
                <a:cs typeface="Arial" panose="020B0604020202020204" pitchFamily="34" charset="0"/>
              </a:rPr>
              <a:t> </a:t>
            </a:r>
            <a:r>
              <a:rPr sz="1400" b="1" spc="-80" dirty="0">
                <a:solidFill>
                  <a:srgbClr val="54565A"/>
                </a:solidFill>
                <a:latin typeface="Arial" panose="020B0604020202020204" pitchFamily="34" charset="0"/>
                <a:cs typeface="Arial" panose="020B0604020202020204" pitchFamily="34" charset="0"/>
              </a:rPr>
              <a:t>transport</a:t>
            </a:r>
            <a:r>
              <a:rPr sz="1400" b="1" spc="-25" dirty="0">
                <a:solidFill>
                  <a:srgbClr val="54565A"/>
                </a:solidFill>
                <a:latin typeface="Arial" panose="020B0604020202020204" pitchFamily="34" charset="0"/>
                <a:cs typeface="Arial" panose="020B0604020202020204" pitchFamily="34" charset="0"/>
              </a:rPr>
              <a:t> </a:t>
            </a:r>
            <a:r>
              <a:rPr sz="1400" b="1" spc="-65" dirty="0">
                <a:solidFill>
                  <a:srgbClr val="54565A"/>
                </a:solidFill>
                <a:latin typeface="Arial" panose="020B0604020202020204" pitchFamily="34" charset="0"/>
                <a:cs typeface="Arial" panose="020B0604020202020204" pitchFamily="34" charset="0"/>
              </a:rPr>
              <a:t>vouchers</a:t>
            </a:r>
            <a:r>
              <a:rPr sz="1400" b="1" spc="30"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and</a:t>
            </a:r>
            <a:r>
              <a:rPr sz="1400" b="1" spc="40" dirty="0">
                <a:solidFill>
                  <a:srgbClr val="54565A"/>
                </a:solidFill>
                <a:latin typeface="Arial" panose="020B0604020202020204" pitchFamily="34" charset="0"/>
                <a:cs typeface="Arial" panose="020B0604020202020204" pitchFamily="34" charset="0"/>
              </a:rPr>
              <a:t> </a:t>
            </a:r>
            <a:r>
              <a:rPr sz="1400" b="1" spc="-75" dirty="0">
                <a:solidFill>
                  <a:srgbClr val="54565A"/>
                </a:solidFill>
                <a:latin typeface="Arial" panose="020B0604020202020204" pitchFamily="34" charset="0"/>
                <a:cs typeface="Arial" panose="020B0604020202020204" pitchFamily="34" charset="0"/>
              </a:rPr>
              <a:t>language</a:t>
            </a:r>
            <a:r>
              <a:rPr sz="1400" b="1" spc="10" dirty="0">
                <a:solidFill>
                  <a:srgbClr val="54565A"/>
                </a:solidFill>
                <a:latin typeface="Arial" panose="020B0604020202020204" pitchFamily="34" charset="0"/>
                <a:cs typeface="Arial" panose="020B0604020202020204" pitchFamily="34" charset="0"/>
              </a:rPr>
              <a:t> </a:t>
            </a:r>
            <a:r>
              <a:rPr sz="1400" b="1" spc="-80" dirty="0">
                <a:solidFill>
                  <a:srgbClr val="54565A"/>
                </a:solidFill>
                <a:latin typeface="Arial" panose="020B0604020202020204" pitchFamily="34" charset="0"/>
                <a:cs typeface="Arial" panose="020B0604020202020204" pitchFamily="34" charset="0"/>
              </a:rPr>
              <a:t>support</a:t>
            </a:r>
            <a:r>
              <a:rPr sz="1400" b="1" spc="25" dirty="0">
                <a:solidFill>
                  <a:srgbClr val="54565A"/>
                </a:solidFill>
                <a:latin typeface="Arial" panose="020B0604020202020204" pitchFamily="34" charset="0"/>
                <a:cs typeface="Arial" panose="020B0604020202020204" pitchFamily="34" charset="0"/>
              </a:rPr>
              <a:t> </a:t>
            </a:r>
            <a:r>
              <a:rPr sz="1400" b="1" spc="-60" dirty="0">
                <a:solidFill>
                  <a:srgbClr val="54565A"/>
                </a:solidFill>
                <a:latin typeface="Arial" panose="020B0604020202020204" pitchFamily="34" charset="0"/>
                <a:cs typeface="Arial" panose="020B0604020202020204" pitchFamily="34" charset="0"/>
              </a:rPr>
              <a:t>to</a:t>
            </a:r>
            <a:r>
              <a:rPr sz="1400" b="1" spc="35" dirty="0">
                <a:solidFill>
                  <a:srgbClr val="54565A"/>
                </a:solidFill>
                <a:latin typeface="Arial" panose="020B0604020202020204" pitchFamily="34" charset="0"/>
                <a:cs typeface="Arial" panose="020B0604020202020204" pitchFamily="34" charset="0"/>
              </a:rPr>
              <a:t> </a:t>
            </a:r>
            <a:r>
              <a:rPr sz="1400" b="1" spc="-85" dirty="0">
                <a:solidFill>
                  <a:srgbClr val="54565A"/>
                </a:solidFill>
                <a:latin typeface="Arial" panose="020B0604020202020204" pitchFamily="34" charset="0"/>
                <a:cs typeface="Arial" panose="020B0604020202020204" pitchFamily="34" charset="0"/>
              </a:rPr>
              <a:t>remove</a:t>
            </a:r>
            <a:r>
              <a:rPr sz="1400" b="1" spc="10" dirty="0">
                <a:solidFill>
                  <a:srgbClr val="54565A"/>
                </a:solidFill>
                <a:latin typeface="Arial" panose="020B0604020202020204" pitchFamily="34" charset="0"/>
                <a:cs typeface="Arial" panose="020B0604020202020204" pitchFamily="34" charset="0"/>
              </a:rPr>
              <a:t> </a:t>
            </a:r>
            <a:r>
              <a:rPr sz="1400" b="1" spc="-10" dirty="0">
                <a:solidFill>
                  <a:srgbClr val="54565A"/>
                </a:solidFill>
                <a:latin typeface="Arial" panose="020B0604020202020204" pitchFamily="34" charset="0"/>
                <a:cs typeface="Arial" panose="020B0604020202020204" pitchFamily="34" charset="0"/>
              </a:rPr>
              <a:t>practical</a:t>
            </a:r>
            <a:r>
              <a:rPr lang="en-GB" sz="1400" dirty="0">
                <a:latin typeface="Arial" panose="020B0604020202020204" pitchFamily="34" charset="0"/>
                <a:cs typeface="Arial" panose="020B0604020202020204" pitchFamily="34" charset="0"/>
              </a:rPr>
              <a:t> </a:t>
            </a:r>
            <a:r>
              <a:rPr sz="1400" b="1" spc="-10" dirty="0">
                <a:solidFill>
                  <a:srgbClr val="54565A"/>
                </a:solidFill>
                <a:latin typeface="Arial" panose="020B0604020202020204" pitchFamily="34" charset="0"/>
                <a:cs typeface="Arial" panose="020B0604020202020204" pitchFamily="34" charset="0"/>
              </a:rPr>
              <a:t>obstacles.</a:t>
            </a:r>
            <a:endParaRPr sz="1400" dirty="0">
              <a:latin typeface="Arial" panose="020B0604020202020204" pitchFamily="34" charset="0"/>
              <a:cs typeface="Arial" panose="020B0604020202020204" pitchFamily="34" charset="0"/>
            </a:endParaRPr>
          </a:p>
        </p:txBody>
      </p:sp>
      <p:sp>
        <p:nvSpPr>
          <p:cNvPr id="10" name="object 10">
            <a:hlinkClick r:id="rId3"/>
            <a:extLst>
              <a:ext uri="{FF2B5EF4-FFF2-40B4-BE49-F238E27FC236}">
                <a16:creationId xmlns:a16="http://schemas.microsoft.com/office/drawing/2014/main" id="{0D8C088C-19C8-DEAB-D58F-7ED0F2A7F58F}"/>
              </a:ext>
            </a:extLst>
          </p:cNvPr>
          <p:cNvSpPr/>
          <p:nvPr/>
        </p:nvSpPr>
        <p:spPr>
          <a:xfrm>
            <a:off x="12847319" y="7744968"/>
            <a:ext cx="1655445" cy="365760"/>
          </a:xfrm>
          <a:custGeom>
            <a:avLst/>
            <a:gdLst/>
            <a:ahLst/>
            <a:cxnLst/>
            <a:rect l="l" t="t" r="r" b="b"/>
            <a:pathLst>
              <a:path w="1655444" h="365759">
                <a:moveTo>
                  <a:pt x="1655064" y="0"/>
                </a:moveTo>
                <a:lnTo>
                  <a:pt x="0" y="0"/>
                </a:lnTo>
                <a:lnTo>
                  <a:pt x="0" y="365759"/>
                </a:lnTo>
                <a:lnTo>
                  <a:pt x="1655064" y="365759"/>
                </a:lnTo>
                <a:lnTo>
                  <a:pt x="1655064" y="0"/>
                </a:lnTo>
                <a:close/>
              </a:path>
            </a:pathLst>
          </a:custGeom>
          <a:solidFill>
            <a:srgbClr val="E7E6E6"/>
          </a:solidFill>
        </p:spPr>
        <p:txBody>
          <a:bodyPr wrap="square" lIns="0" tIns="0" rIns="0" bIns="0" rtlCol="0"/>
          <a:lstStyle/>
          <a:p>
            <a:endParaRPr/>
          </a:p>
        </p:txBody>
      </p:sp>
      <p:pic>
        <p:nvPicPr>
          <p:cNvPr id="11" name="Picture 2" descr="Barriers and facilitators affecting presentation in women with early versus  advanced stage cervical cancer - ScienceDirect">
            <a:extLst>
              <a:ext uri="{FF2B5EF4-FFF2-40B4-BE49-F238E27FC236}">
                <a16:creationId xmlns:a16="http://schemas.microsoft.com/office/drawing/2014/main" id="{D35CFDB4-B59F-E1D5-FE7C-04EE50E422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917" y="245174"/>
            <a:ext cx="4790353" cy="533449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42CFD36-D7DD-E649-B0F6-655C17C01B47}"/>
              </a:ext>
            </a:extLst>
          </p:cNvPr>
          <p:cNvSpPr txBox="1"/>
          <p:nvPr/>
        </p:nvSpPr>
        <p:spPr>
          <a:xfrm>
            <a:off x="124917" y="5806593"/>
            <a:ext cx="5715000" cy="646331"/>
          </a:xfrm>
          <a:prstGeom prst="rect">
            <a:avLst/>
          </a:prstGeom>
          <a:noFill/>
        </p:spPr>
        <p:txBody>
          <a:bodyPr wrap="square" rtlCol="0">
            <a:spAutoFit/>
          </a:bodyPr>
          <a:lstStyle/>
          <a:p>
            <a:r>
              <a:rPr lang="en-US" b="1" dirty="0"/>
              <a:t>Figure 3: </a:t>
            </a:r>
            <a:r>
              <a:rPr lang="en-US" dirty="0"/>
              <a:t>Early stage versus advanced stage of disease barriers and facilitators</a:t>
            </a:r>
          </a:p>
        </p:txBody>
      </p:sp>
      <p:sp>
        <p:nvSpPr>
          <p:cNvPr id="13" name="object 5">
            <a:extLst>
              <a:ext uri="{FF2B5EF4-FFF2-40B4-BE49-F238E27FC236}">
                <a16:creationId xmlns:a16="http://schemas.microsoft.com/office/drawing/2014/main" id="{2A113C53-3297-E468-6859-06BECAC16021}"/>
              </a:ext>
            </a:extLst>
          </p:cNvPr>
          <p:cNvSpPr txBox="1"/>
          <p:nvPr/>
        </p:nvSpPr>
        <p:spPr>
          <a:xfrm>
            <a:off x="5409633" y="1587928"/>
            <a:ext cx="7168179" cy="1400383"/>
          </a:xfrm>
          <a:prstGeom prst="rect">
            <a:avLst/>
          </a:prstGeom>
        </p:spPr>
        <p:txBody>
          <a:bodyPr vert="horz" wrap="square" lIns="0" tIns="15240" rIns="0" bIns="0" rtlCol="0">
            <a:spAutoFit/>
          </a:bodyPr>
          <a:lstStyle/>
          <a:p>
            <a:pPr marL="12700">
              <a:lnSpc>
                <a:spcPct val="100000"/>
              </a:lnSpc>
              <a:spcBef>
                <a:spcPts val="120"/>
              </a:spcBef>
            </a:pPr>
            <a:r>
              <a:rPr sz="1400" b="1" spc="-70" dirty="0">
                <a:solidFill>
                  <a:srgbClr val="54565A"/>
                </a:solidFill>
                <a:latin typeface="Arial" panose="020B0604020202020204" pitchFamily="34" charset="0"/>
                <a:cs typeface="Arial" panose="020B0604020202020204" pitchFamily="34" charset="0"/>
              </a:rPr>
              <a:t>Objective:</a:t>
            </a:r>
            <a:r>
              <a:rPr sz="1400" b="1" spc="-10" dirty="0">
                <a:solidFill>
                  <a:srgbClr val="54565A"/>
                </a:solidFill>
                <a:latin typeface="Arial" panose="020B0604020202020204" pitchFamily="34" charset="0"/>
                <a:cs typeface="Arial" panose="020B0604020202020204" pitchFamily="34" charset="0"/>
              </a:rPr>
              <a:t> </a:t>
            </a:r>
            <a:r>
              <a:rPr sz="1400" b="1" spc="-80" dirty="0">
                <a:solidFill>
                  <a:srgbClr val="54565A"/>
                </a:solidFill>
                <a:latin typeface="Arial" panose="020B0604020202020204" pitchFamily="34" charset="0"/>
                <a:cs typeface="Arial" panose="020B0604020202020204" pitchFamily="34" charset="0"/>
              </a:rPr>
              <a:t>Reduce</a:t>
            </a:r>
            <a:r>
              <a:rPr sz="1400" b="1" spc="30" dirty="0">
                <a:solidFill>
                  <a:srgbClr val="54565A"/>
                </a:solidFill>
                <a:latin typeface="Arial" panose="020B0604020202020204" pitchFamily="34" charset="0"/>
                <a:cs typeface="Arial" panose="020B0604020202020204" pitchFamily="34" charset="0"/>
              </a:rPr>
              <a:t> </a:t>
            </a:r>
            <a:r>
              <a:rPr sz="1400" b="1" spc="-75" dirty="0">
                <a:solidFill>
                  <a:srgbClr val="54565A"/>
                </a:solidFill>
                <a:latin typeface="Arial" panose="020B0604020202020204" pitchFamily="34" charset="0"/>
                <a:cs typeface="Arial" panose="020B0604020202020204" pitchFamily="34" charset="0"/>
              </a:rPr>
              <a:t>reported</a:t>
            </a:r>
            <a:r>
              <a:rPr sz="1400" b="1" spc="-15" dirty="0">
                <a:solidFill>
                  <a:srgbClr val="54565A"/>
                </a:solidFill>
                <a:latin typeface="Arial" panose="020B0604020202020204" pitchFamily="34" charset="0"/>
                <a:cs typeface="Arial" panose="020B0604020202020204" pitchFamily="34" charset="0"/>
              </a:rPr>
              <a:t> </a:t>
            </a:r>
            <a:r>
              <a:rPr sz="1400" b="1" spc="-50" dirty="0">
                <a:solidFill>
                  <a:srgbClr val="54565A"/>
                </a:solidFill>
                <a:latin typeface="Arial" panose="020B0604020202020204" pitchFamily="34" charset="0"/>
                <a:cs typeface="Arial" panose="020B0604020202020204" pitchFamily="34" charset="0"/>
              </a:rPr>
              <a:t>fear</a:t>
            </a:r>
            <a:r>
              <a:rPr sz="1400" b="1" spc="-35" dirty="0">
                <a:solidFill>
                  <a:srgbClr val="54565A"/>
                </a:solidFill>
                <a:latin typeface="Arial" panose="020B0604020202020204" pitchFamily="34" charset="0"/>
                <a:cs typeface="Arial" panose="020B0604020202020204" pitchFamily="34" charset="0"/>
              </a:rPr>
              <a:t> </a:t>
            </a:r>
            <a:r>
              <a:rPr sz="1400" b="1" spc="-75" dirty="0">
                <a:solidFill>
                  <a:srgbClr val="54565A"/>
                </a:solidFill>
                <a:latin typeface="Arial" panose="020B0604020202020204" pitchFamily="34" charset="0"/>
                <a:cs typeface="Arial" panose="020B0604020202020204" pitchFamily="34" charset="0"/>
              </a:rPr>
              <a:t>and</a:t>
            </a:r>
            <a:r>
              <a:rPr sz="1400" b="1" spc="-10"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embarrassment</a:t>
            </a:r>
            <a:r>
              <a:rPr sz="1400" b="1" spc="-25" dirty="0">
                <a:solidFill>
                  <a:srgbClr val="54565A"/>
                </a:solidFill>
                <a:latin typeface="Arial" panose="020B0604020202020204" pitchFamily="34" charset="0"/>
                <a:cs typeface="Arial" panose="020B0604020202020204" pitchFamily="34" charset="0"/>
              </a:rPr>
              <a:t> </a:t>
            </a:r>
            <a:r>
              <a:rPr sz="1400" b="1" spc="-20" dirty="0">
                <a:solidFill>
                  <a:srgbClr val="54565A"/>
                </a:solidFill>
                <a:latin typeface="Arial" panose="020B0604020202020204" pitchFamily="34" charset="0"/>
                <a:cs typeface="Arial" panose="020B0604020202020204" pitchFamily="34" charset="0"/>
              </a:rPr>
              <a:t>as</a:t>
            </a:r>
            <a:r>
              <a:rPr sz="1400" b="1" spc="-25" dirty="0">
                <a:solidFill>
                  <a:srgbClr val="54565A"/>
                </a:solidFill>
                <a:latin typeface="Arial" panose="020B0604020202020204" pitchFamily="34" charset="0"/>
                <a:cs typeface="Arial" panose="020B0604020202020204" pitchFamily="34" charset="0"/>
              </a:rPr>
              <a:t> </a:t>
            </a:r>
            <a:r>
              <a:rPr sz="1400" b="1" spc="-55" dirty="0">
                <a:solidFill>
                  <a:srgbClr val="54565A"/>
                </a:solidFill>
                <a:latin typeface="Arial" panose="020B0604020202020204" pitchFamily="34" charset="0"/>
                <a:cs typeface="Arial" panose="020B0604020202020204" pitchFamily="34" charset="0"/>
              </a:rPr>
              <a:t>barriers</a:t>
            </a:r>
            <a:r>
              <a:rPr sz="1400" b="1" spc="40" dirty="0">
                <a:solidFill>
                  <a:srgbClr val="54565A"/>
                </a:solidFill>
                <a:latin typeface="Arial" panose="020B0604020202020204" pitchFamily="34" charset="0"/>
                <a:cs typeface="Arial" panose="020B0604020202020204" pitchFamily="34" charset="0"/>
              </a:rPr>
              <a:t> </a:t>
            </a:r>
            <a:r>
              <a:rPr sz="1400" b="1" spc="-135" dirty="0">
                <a:solidFill>
                  <a:srgbClr val="54565A"/>
                </a:solidFill>
                <a:latin typeface="Arial" panose="020B0604020202020204" pitchFamily="34" charset="0"/>
                <a:cs typeface="Arial" panose="020B0604020202020204" pitchFamily="34" charset="0"/>
              </a:rPr>
              <a:t>by</a:t>
            </a:r>
            <a:r>
              <a:rPr sz="1400" b="1" spc="30" dirty="0">
                <a:solidFill>
                  <a:srgbClr val="54565A"/>
                </a:solidFill>
                <a:latin typeface="Arial" panose="020B0604020202020204" pitchFamily="34" charset="0"/>
                <a:cs typeface="Arial" panose="020B0604020202020204" pitchFamily="34" charset="0"/>
              </a:rPr>
              <a:t> </a:t>
            </a:r>
            <a:r>
              <a:rPr sz="1400" b="1" spc="-125" dirty="0">
                <a:solidFill>
                  <a:srgbClr val="54565A"/>
                </a:solidFill>
                <a:latin typeface="Arial" panose="020B0604020202020204" pitchFamily="34" charset="0"/>
                <a:cs typeface="Arial" panose="020B0604020202020204" pitchFamily="34" charset="0"/>
              </a:rPr>
              <a:t>30%</a:t>
            </a:r>
            <a:r>
              <a:rPr sz="1400" b="1" spc="20" dirty="0">
                <a:solidFill>
                  <a:srgbClr val="54565A"/>
                </a:solidFill>
                <a:latin typeface="Arial" panose="020B0604020202020204" pitchFamily="34" charset="0"/>
                <a:cs typeface="Arial" panose="020B0604020202020204" pitchFamily="34" charset="0"/>
              </a:rPr>
              <a:t> </a:t>
            </a:r>
            <a:r>
              <a:rPr sz="1400" b="1" spc="-45" dirty="0">
                <a:solidFill>
                  <a:srgbClr val="54565A"/>
                </a:solidFill>
                <a:latin typeface="Arial" panose="020B0604020202020204" pitchFamily="34" charset="0"/>
                <a:cs typeface="Arial" panose="020B0604020202020204" pitchFamily="34" charset="0"/>
              </a:rPr>
              <a:t>after</a:t>
            </a:r>
            <a:r>
              <a:rPr sz="1400" b="1" spc="35" dirty="0">
                <a:solidFill>
                  <a:srgbClr val="54565A"/>
                </a:solidFill>
                <a:latin typeface="Arial" panose="020B0604020202020204" pitchFamily="34" charset="0"/>
                <a:cs typeface="Arial" panose="020B0604020202020204" pitchFamily="34" charset="0"/>
              </a:rPr>
              <a:t> </a:t>
            </a:r>
            <a:r>
              <a:rPr sz="1400" b="1" spc="-125" dirty="0">
                <a:solidFill>
                  <a:srgbClr val="54565A"/>
                </a:solidFill>
                <a:latin typeface="Arial" panose="020B0604020202020204" pitchFamily="34" charset="0"/>
                <a:cs typeface="Arial" panose="020B0604020202020204" pitchFamily="34" charset="0"/>
              </a:rPr>
              <a:t>8</a:t>
            </a:r>
            <a:r>
              <a:rPr sz="1400" b="1" spc="-5" dirty="0">
                <a:solidFill>
                  <a:srgbClr val="54565A"/>
                </a:solidFill>
                <a:latin typeface="Arial" panose="020B0604020202020204" pitchFamily="34" charset="0"/>
                <a:cs typeface="Arial" panose="020B0604020202020204" pitchFamily="34" charset="0"/>
              </a:rPr>
              <a:t> </a:t>
            </a:r>
            <a:r>
              <a:rPr sz="1400" b="1" spc="-10" dirty="0">
                <a:solidFill>
                  <a:srgbClr val="54565A"/>
                </a:solidFill>
                <a:latin typeface="Arial" panose="020B0604020202020204" pitchFamily="34" charset="0"/>
                <a:cs typeface="Arial" panose="020B0604020202020204" pitchFamily="34" charset="0"/>
              </a:rPr>
              <a:t>weeks.</a:t>
            </a:r>
            <a:endParaRPr sz="1400" dirty="0">
              <a:latin typeface="Arial" panose="020B0604020202020204" pitchFamily="34" charset="0"/>
              <a:cs typeface="Arial" panose="020B0604020202020204" pitchFamily="34" charset="0"/>
            </a:endParaRPr>
          </a:p>
          <a:p>
            <a:pPr>
              <a:lnSpc>
                <a:spcPct val="100000"/>
              </a:lnSpc>
              <a:spcBef>
                <a:spcPts val="1320"/>
              </a:spcBef>
            </a:pPr>
            <a:endParaRPr sz="1400" dirty="0">
              <a:latin typeface="Arial" panose="020B0604020202020204" pitchFamily="34" charset="0"/>
              <a:cs typeface="Arial" panose="020B0604020202020204" pitchFamily="34" charset="0"/>
            </a:endParaRPr>
          </a:p>
          <a:p>
            <a:pPr marL="344805">
              <a:lnSpc>
                <a:spcPct val="100000"/>
              </a:lnSpc>
            </a:pPr>
            <a:r>
              <a:rPr sz="1400" b="1" i="1" spc="45" dirty="0">
                <a:solidFill>
                  <a:srgbClr val="54565A"/>
                </a:solidFill>
                <a:latin typeface="Arial" panose="020B0604020202020204" pitchFamily="34" charset="0"/>
                <a:cs typeface="Arial" panose="020B0604020202020204" pitchFamily="34" charset="0"/>
              </a:rPr>
              <a:t>BENEFIT</a:t>
            </a:r>
            <a:endParaRPr sz="1400" dirty="0">
              <a:latin typeface="Arial" panose="020B0604020202020204" pitchFamily="34" charset="0"/>
              <a:cs typeface="Arial" panose="020B0604020202020204" pitchFamily="34" charset="0"/>
            </a:endParaRPr>
          </a:p>
          <a:p>
            <a:pPr marL="344805">
              <a:lnSpc>
                <a:spcPct val="100000"/>
              </a:lnSpc>
              <a:spcBef>
                <a:spcPts val="1110"/>
              </a:spcBef>
            </a:pPr>
            <a:r>
              <a:rPr sz="1400" b="1" spc="-75" dirty="0">
                <a:solidFill>
                  <a:srgbClr val="54565A"/>
                </a:solidFill>
                <a:latin typeface="Arial" panose="020B0604020202020204" pitchFamily="34" charset="0"/>
                <a:cs typeface="Arial" panose="020B0604020202020204" pitchFamily="34" charset="0"/>
              </a:rPr>
              <a:t>Higher</a:t>
            </a:r>
            <a:r>
              <a:rPr sz="1400" b="1" spc="-15"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participation,</a:t>
            </a:r>
            <a:r>
              <a:rPr sz="1400" b="1" spc="-10" dirty="0">
                <a:solidFill>
                  <a:srgbClr val="54565A"/>
                </a:solidFill>
                <a:latin typeface="Arial" panose="020B0604020202020204" pitchFamily="34" charset="0"/>
                <a:cs typeface="Arial" panose="020B0604020202020204" pitchFamily="34" charset="0"/>
              </a:rPr>
              <a:t> </a:t>
            </a:r>
            <a:r>
              <a:rPr sz="1400" b="1" spc="-80" dirty="0">
                <a:solidFill>
                  <a:srgbClr val="54565A"/>
                </a:solidFill>
                <a:latin typeface="Arial" panose="020B0604020202020204" pitchFamily="34" charset="0"/>
                <a:cs typeface="Arial" panose="020B0604020202020204" pitchFamily="34" charset="0"/>
              </a:rPr>
              <a:t>improved</a:t>
            </a:r>
            <a:r>
              <a:rPr sz="1400" b="1" spc="15" dirty="0">
                <a:solidFill>
                  <a:srgbClr val="54565A"/>
                </a:solidFill>
                <a:latin typeface="Arial" panose="020B0604020202020204" pitchFamily="34" charset="0"/>
                <a:cs typeface="Arial" panose="020B0604020202020204" pitchFamily="34" charset="0"/>
              </a:rPr>
              <a:t> </a:t>
            </a:r>
            <a:r>
              <a:rPr sz="1400" b="1" spc="-65" dirty="0">
                <a:solidFill>
                  <a:srgbClr val="54565A"/>
                </a:solidFill>
                <a:latin typeface="Arial" panose="020B0604020202020204" pitchFamily="34" charset="0"/>
                <a:cs typeface="Arial" panose="020B0604020202020204" pitchFamily="34" charset="0"/>
              </a:rPr>
              <a:t>mental</a:t>
            </a:r>
            <a:r>
              <a:rPr sz="1400" b="1" spc="25" dirty="0">
                <a:solidFill>
                  <a:srgbClr val="54565A"/>
                </a:solidFill>
                <a:latin typeface="Arial" panose="020B0604020202020204" pitchFamily="34" charset="0"/>
                <a:cs typeface="Arial" panose="020B0604020202020204" pitchFamily="34" charset="0"/>
              </a:rPr>
              <a:t> </a:t>
            </a:r>
            <a:r>
              <a:rPr sz="1400" b="1" spc="-110" dirty="0">
                <a:solidFill>
                  <a:srgbClr val="54565A"/>
                </a:solidFill>
                <a:latin typeface="Arial" panose="020B0604020202020204" pitchFamily="34" charset="0"/>
                <a:cs typeface="Arial" panose="020B0604020202020204" pitchFamily="34" charset="0"/>
              </a:rPr>
              <a:t>well-</a:t>
            </a:r>
            <a:r>
              <a:rPr sz="1400" b="1" spc="-70" dirty="0">
                <a:solidFill>
                  <a:srgbClr val="54565A"/>
                </a:solidFill>
                <a:latin typeface="Arial" panose="020B0604020202020204" pitchFamily="34" charset="0"/>
                <a:cs typeface="Arial" panose="020B0604020202020204" pitchFamily="34" charset="0"/>
              </a:rPr>
              <a:t>being</a:t>
            </a:r>
            <a:r>
              <a:rPr sz="1400" b="1" spc="15"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and</a:t>
            </a:r>
            <a:r>
              <a:rPr sz="1400" b="1" spc="85"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sustained</a:t>
            </a:r>
            <a:r>
              <a:rPr sz="1400" b="1" spc="10"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engagement</a:t>
            </a:r>
            <a:r>
              <a:rPr sz="1400" b="1" spc="-5" dirty="0">
                <a:solidFill>
                  <a:srgbClr val="54565A"/>
                </a:solidFill>
                <a:latin typeface="Arial" panose="020B0604020202020204" pitchFamily="34" charset="0"/>
                <a:cs typeface="Arial" panose="020B0604020202020204" pitchFamily="34" charset="0"/>
              </a:rPr>
              <a:t> </a:t>
            </a:r>
            <a:r>
              <a:rPr sz="1400" b="1" spc="-70" dirty="0">
                <a:solidFill>
                  <a:srgbClr val="54565A"/>
                </a:solidFill>
                <a:latin typeface="Arial" panose="020B0604020202020204" pitchFamily="34" charset="0"/>
                <a:cs typeface="Arial" panose="020B0604020202020204" pitchFamily="34" charset="0"/>
              </a:rPr>
              <a:t>with</a:t>
            </a:r>
            <a:r>
              <a:rPr sz="1400" b="1" spc="30" dirty="0">
                <a:solidFill>
                  <a:srgbClr val="54565A"/>
                </a:solidFill>
                <a:latin typeface="Arial" panose="020B0604020202020204" pitchFamily="34" charset="0"/>
                <a:cs typeface="Arial" panose="020B0604020202020204" pitchFamily="34" charset="0"/>
              </a:rPr>
              <a:t> </a:t>
            </a:r>
            <a:r>
              <a:rPr sz="1400" b="1" spc="-10" dirty="0">
                <a:solidFill>
                  <a:srgbClr val="54565A"/>
                </a:solidFill>
                <a:latin typeface="Arial" panose="020B0604020202020204" pitchFamily="34" charset="0"/>
                <a:cs typeface="Arial" panose="020B0604020202020204" pitchFamily="34" charset="0"/>
              </a:rPr>
              <a:t>healthcare.</a:t>
            </a:r>
            <a:endParaRPr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97A57D74-491C-1F39-C396-EC6B90447DE3}"/>
              </a:ext>
            </a:extLst>
          </p:cNvPr>
          <p:cNvSpPr txBox="1"/>
          <p:nvPr/>
        </p:nvSpPr>
        <p:spPr>
          <a:xfrm>
            <a:off x="9567134" y="6519446"/>
            <a:ext cx="2624866" cy="338554"/>
          </a:xfrm>
          <a:prstGeom prst="rect">
            <a:avLst/>
          </a:prstGeom>
          <a:noFill/>
        </p:spPr>
        <p:txBody>
          <a:bodyPr wrap="square">
            <a:spAutoFit/>
          </a:bodyPr>
          <a:lstStyle/>
          <a:p>
            <a:r>
              <a:rPr lang="en-GB" sz="1600" b="0" i="0" u="none" strike="noStrike" kern="1200" dirty="0">
                <a:solidFill>
                  <a:schemeClr val="tx1"/>
                </a:solidFill>
                <a:effectLst/>
                <a:latin typeface="Arial" panose="020B0604020202020204" pitchFamily="34" charset="0"/>
                <a:cs typeface="Arial" panose="020B0604020202020204" pitchFamily="34" charset="0"/>
              </a:rPr>
              <a:t>(Boitano TK </a:t>
            </a:r>
            <a:r>
              <a:rPr lang="en-GB" sz="1600" b="0" i="1" u="none" strike="noStrike" kern="1200" dirty="0">
                <a:solidFill>
                  <a:schemeClr val="tx1"/>
                </a:solidFill>
                <a:effectLst/>
                <a:latin typeface="Arial" panose="020B0604020202020204" pitchFamily="34" charset="0"/>
                <a:cs typeface="Arial" panose="020B0604020202020204" pitchFamily="34" charset="0"/>
              </a:rPr>
              <a:t>et al., </a:t>
            </a:r>
            <a:r>
              <a:rPr lang="en-GB" sz="1600" b="0" i="0" u="none" strike="noStrike" kern="1200" dirty="0">
                <a:solidFill>
                  <a:schemeClr val="tx1"/>
                </a:solidFill>
                <a:effectLst/>
                <a:latin typeface="Arial" panose="020B0604020202020204" pitchFamily="34" charset="0"/>
                <a:cs typeface="Arial" panose="020B0604020202020204" pitchFamily="34" charset="0"/>
              </a:rPr>
              <a:t>2022)</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6944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a:extLst>
              <a:ext uri="{FF2B5EF4-FFF2-40B4-BE49-F238E27FC236}">
                <a16:creationId xmlns:a16="http://schemas.microsoft.com/office/drawing/2014/main" id="{69BC1C21-DAC4-874F-8BA8-91CB64B005C0}"/>
              </a:ext>
            </a:extLst>
          </p:cNvPr>
          <p:cNvSpPr txBox="1">
            <a:spLocks noGrp="1"/>
          </p:cNvSpPr>
          <p:nvPr>
            <p:ph type="title"/>
          </p:nvPr>
        </p:nvSpPr>
        <p:spPr>
          <a:xfrm>
            <a:off x="480406" y="176780"/>
            <a:ext cx="10799445" cy="860877"/>
          </a:xfrm>
          <a:prstGeom prst="rect">
            <a:avLst/>
          </a:prstGeom>
        </p:spPr>
        <p:txBody>
          <a:bodyPr vert="horz" wrap="square" lIns="0" tIns="364871" rIns="0" bIns="0" rtlCol="0">
            <a:spAutoFit/>
          </a:bodyPr>
          <a:lstStyle/>
          <a:p>
            <a:pPr marL="12700">
              <a:lnSpc>
                <a:spcPct val="100000"/>
              </a:lnSpc>
              <a:spcBef>
                <a:spcPts val="114"/>
              </a:spcBef>
            </a:pPr>
            <a:r>
              <a:rPr lang="en-GB" sz="3200" b="1" i="1" dirty="0">
                <a:latin typeface="Arial" panose="020B0604020202020204" pitchFamily="34" charset="0"/>
                <a:cs typeface="Arial" panose="020B0604020202020204" pitchFamily="34" charset="0"/>
              </a:rPr>
              <a:t>EXPECTED</a:t>
            </a:r>
            <a:r>
              <a:rPr lang="en-GB" sz="3200" b="1" i="1" spc="-310" dirty="0">
                <a:latin typeface="Arial" panose="020B0604020202020204" pitchFamily="34" charset="0"/>
                <a:cs typeface="Arial" panose="020B0604020202020204" pitchFamily="34" charset="0"/>
              </a:rPr>
              <a:t> </a:t>
            </a:r>
            <a:r>
              <a:rPr lang="en-GB" sz="3200" b="1" i="1" dirty="0">
                <a:latin typeface="Arial" panose="020B0604020202020204" pitchFamily="34" charset="0"/>
                <a:cs typeface="Arial" panose="020B0604020202020204" pitchFamily="34" charset="0"/>
              </a:rPr>
              <a:t>OUTCOMES</a:t>
            </a:r>
            <a:r>
              <a:rPr lang="en-GB" sz="3200" b="1" i="1" spc="-330" dirty="0">
                <a:latin typeface="Arial" panose="020B0604020202020204" pitchFamily="34" charset="0"/>
                <a:cs typeface="Arial" panose="020B0604020202020204" pitchFamily="34" charset="0"/>
              </a:rPr>
              <a:t> </a:t>
            </a:r>
            <a:r>
              <a:rPr lang="en-GB" sz="3200" b="1" i="1" spc="-70" dirty="0">
                <a:latin typeface="Arial" panose="020B0604020202020204" pitchFamily="34" charset="0"/>
                <a:cs typeface="Arial" panose="020B0604020202020204" pitchFamily="34" charset="0"/>
              </a:rPr>
              <a:t>&amp;</a:t>
            </a:r>
            <a:r>
              <a:rPr lang="en-GB" sz="3200" b="1" i="1" spc="-300" dirty="0">
                <a:latin typeface="Arial" panose="020B0604020202020204" pitchFamily="34" charset="0"/>
                <a:cs typeface="Arial" panose="020B0604020202020204" pitchFamily="34" charset="0"/>
              </a:rPr>
              <a:t> </a:t>
            </a:r>
            <a:r>
              <a:rPr lang="en-GB" sz="3200" b="1" i="1" spc="140" dirty="0">
                <a:latin typeface="Arial" panose="020B0604020202020204" pitchFamily="34" charset="0"/>
                <a:cs typeface="Arial" panose="020B0604020202020204" pitchFamily="34" charset="0"/>
              </a:rPr>
              <a:t>NEXT</a:t>
            </a:r>
            <a:r>
              <a:rPr lang="en-GB" sz="3200" b="1" i="1" spc="-295" dirty="0">
                <a:latin typeface="Arial" panose="020B0604020202020204" pitchFamily="34" charset="0"/>
                <a:cs typeface="Arial" panose="020B0604020202020204" pitchFamily="34" charset="0"/>
              </a:rPr>
              <a:t> </a:t>
            </a:r>
            <a:r>
              <a:rPr lang="en-GB" sz="3200" b="1" i="1" spc="-10" dirty="0">
                <a:latin typeface="Arial" panose="020B0604020202020204" pitchFamily="34" charset="0"/>
                <a:cs typeface="Arial" panose="020B0604020202020204" pitchFamily="34" charset="0"/>
              </a:rPr>
              <a:t>STEPS</a:t>
            </a:r>
          </a:p>
        </p:txBody>
      </p:sp>
      <p:pic>
        <p:nvPicPr>
          <p:cNvPr id="5" name="object 4">
            <a:extLst>
              <a:ext uri="{FF2B5EF4-FFF2-40B4-BE49-F238E27FC236}">
                <a16:creationId xmlns:a16="http://schemas.microsoft.com/office/drawing/2014/main" id="{3D4ACC8B-2189-488B-7254-D9399C4EB88C}"/>
              </a:ext>
            </a:extLst>
          </p:cNvPr>
          <p:cNvPicPr/>
          <p:nvPr/>
        </p:nvPicPr>
        <p:blipFill>
          <a:blip r:embed="rId3" cstate="print"/>
          <a:stretch>
            <a:fillRect/>
          </a:stretch>
        </p:blipFill>
        <p:spPr>
          <a:xfrm>
            <a:off x="66681" y="1996153"/>
            <a:ext cx="914399" cy="566927"/>
          </a:xfrm>
          <a:prstGeom prst="rect">
            <a:avLst/>
          </a:prstGeom>
        </p:spPr>
      </p:pic>
      <p:sp>
        <p:nvSpPr>
          <p:cNvPr id="6" name="object 5">
            <a:extLst>
              <a:ext uri="{FF2B5EF4-FFF2-40B4-BE49-F238E27FC236}">
                <a16:creationId xmlns:a16="http://schemas.microsoft.com/office/drawing/2014/main" id="{46B58C1A-DC4F-4318-1772-1D26D92DEF96}"/>
              </a:ext>
            </a:extLst>
          </p:cNvPr>
          <p:cNvSpPr txBox="1"/>
          <p:nvPr/>
        </p:nvSpPr>
        <p:spPr>
          <a:xfrm>
            <a:off x="1121987" y="1913221"/>
            <a:ext cx="2667508" cy="2198679"/>
          </a:xfrm>
          <a:prstGeom prst="rect">
            <a:avLst/>
          </a:prstGeom>
        </p:spPr>
        <p:txBody>
          <a:bodyPr vert="horz" wrap="square" lIns="0" tIns="10795" rIns="0" bIns="0" rtlCol="0">
            <a:spAutoFit/>
          </a:bodyPr>
          <a:lstStyle/>
          <a:p>
            <a:pPr marL="12700" marR="544830">
              <a:lnSpc>
                <a:spcPts val="2810"/>
              </a:lnSpc>
              <a:spcBef>
                <a:spcPts val="85"/>
              </a:spcBef>
            </a:pPr>
            <a:r>
              <a:rPr b="1" i="1" dirty="0">
                <a:solidFill>
                  <a:srgbClr val="54565A"/>
                </a:solidFill>
                <a:latin typeface="Arial" panose="020B0604020202020204" pitchFamily="34" charset="0"/>
                <a:cs typeface="Arial" panose="020B0604020202020204" pitchFamily="34" charset="0"/>
              </a:rPr>
              <a:t>SHORT-</a:t>
            </a:r>
            <a:r>
              <a:rPr b="1" i="1" spc="-20" dirty="0">
                <a:solidFill>
                  <a:srgbClr val="54565A"/>
                </a:solidFill>
                <a:latin typeface="Arial" panose="020B0604020202020204" pitchFamily="34" charset="0"/>
                <a:cs typeface="Arial" panose="020B0604020202020204" pitchFamily="34" charset="0"/>
              </a:rPr>
              <a:t>TERM </a:t>
            </a:r>
            <a:r>
              <a:rPr b="1" i="1" spc="-10" dirty="0">
                <a:solidFill>
                  <a:srgbClr val="54565A"/>
                </a:solidFill>
                <a:latin typeface="Arial" panose="020B0604020202020204" pitchFamily="34" charset="0"/>
                <a:cs typeface="Arial" panose="020B0604020202020204" pitchFamily="34" charset="0"/>
              </a:rPr>
              <a:t>OUTCOMES</a:t>
            </a:r>
            <a:endParaRPr dirty="0">
              <a:latin typeface="Arial" panose="020B0604020202020204" pitchFamily="34" charset="0"/>
              <a:cs typeface="Arial" panose="020B0604020202020204" pitchFamily="34" charset="0"/>
            </a:endParaRPr>
          </a:p>
          <a:p>
            <a:pPr marL="12700" marR="5080" algn="l">
              <a:lnSpc>
                <a:spcPct val="142500"/>
              </a:lnSpc>
              <a:spcBef>
                <a:spcPts val="790"/>
              </a:spcBef>
            </a:pPr>
            <a:r>
              <a:rPr sz="1600" b="1" spc="-85" dirty="0">
                <a:solidFill>
                  <a:srgbClr val="54565A"/>
                </a:solidFill>
                <a:latin typeface="Arial" panose="020B0604020202020204" pitchFamily="34" charset="0"/>
                <a:cs typeface="Arial" panose="020B0604020202020204" pitchFamily="34" charset="0"/>
              </a:rPr>
              <a:t>Increased</a:t>
            </a:r>
            <a:r>
              <a:rPr sz="1600" b="1" spc="35"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awareness,</a:t>
            </a:r>
            <a:r>
              <a:rPr sz="1600" b="1" spc="55" dirty="0">
                <a:solidFill>
                  <a:srgbClr val="54565A"/>
                </a:solidFill>
                <a:latin typeface="Arial" panose="020B0604020202020204" pitchFamily="34" charset="0"/>
                <a:cs typeface="Arial" panose="020B0604020202020204" pitchFamily="34" charset="0"/>
              </a:rPr>
              <a:t> </a:t>
            </a:r>
            <a:r>
              <a:rPr sz="1600" b="1" spc="-20" dirty="0">
                <a:solidFill>
                  <a:srgbClr val="54565A"/>
                </a:solidFill>
                <a:latin typeface="Arial" panose="020B0604020202020204" pitchFamily="34" charset="0"/>
                <a:cs typeface="Arial" panose="020B0604020202020204" pitchFamily="34" charset="0"/>
              </a:rPr>
              <a:t>more </a:t>
            </a:r>
            <a:r>
              <a:rPr sz="1600" b="1" spc="-105" dirty="0">
                <a:solidFill>
                  <a:srgbClr val="54565A"/>
                </a:solidFill>
                <a:latin typeface="Arial" panose="020B0604020202020204" pitchFamily="34" charset="0"/>
                <a:cs typeface="Arial" panose="020B0604020202020204" pitchFamily="34" charset="0"/>
              </a:rPr>
              <a:t>appointment</a:t>
            </a:r>
            <a:r>
              <a:rPr sz="1600" b="1" spc="25" dirty="0">
                <a:solidFill>
                  <a:srgbClr val="54565A"/>
                </a:solidFill>
                <a:latin typeface="Arial" panose="020B0604020202020204" pitchFamily="34" charset="0"/>
                <a:cs typeface="Arial" panose="020B0604020202020204" pitchFamily="34" charset="0"/>
              </a:rPr>
              <a:t> </a:t>
            </a:r>
            <a:r>
              <a:rPr sz="1600" b="1" spc="-110" dirty="0">
                <a:solidFill>
                  <a:srgbClr val="54565A"/>
                </a:solidFill>
                <a:latin typeface="Arial" panose="020B0604020202020204" pitchFamily="34" charset="0"/>
                <a:cs typeface="Arial" panose="020B0604020202020204" pitchFamily="34" charset="0"/>
              </a:rPr>
              <a:t>bookings,</a:t>
            </a:r>
            <a:r>
              <a:rPr sz="1600" b="1" spc="70" dirty="0">
                <a:solidFill>
                  <a:srgbClr val="54565A"/>
                </a:solidFill>
                <a:latin typeface="Arial" panose="020B0604020202020204" pitchFamily="34" charset="0"/>
                <a:cs typeface="Arial" panose="020B0604020202020204" pitchFamily="34" charset="0"/>
              </a:rPr>
              <a:t> </a:t>
            </a:r>
            <a:r>
              <a:rPr sz="1600" b="1" spc="-25" dirty="0">
                <a:solidFill>
                  <a:srgbClr val="54565A"/>
                </a:solidFill>
                <a:latin typeface="Arial" panose="020B0604020202020204" pitchFamily="34" charset="0"/>
                <a:cs typeface="Arial" panose="020B0604020202020204" pitchFamily="34" charset="0"/>
              </a:rPr>
              <a:t>and </a:t>
            </a:r>
            <a:r>
              <a:rPr sz="1600" b="1" spc="-100" dirty="0">
                <a:solidFill>
                  <a:srgbClr val="54565A"/>
                </a:solidFill>
                <a:latin typeface="Arial" panose="020B0604020202020204" pitchFamily="34" charset="0"/>
                <a:cs typeface="Arial" panose="020B0604020202020204" pitchFamily="34" charset="0"/>
              </a:rPr>
              <a:t>improved</a:t>
            </a:r>
            <a:r>
              <a:rPr lang="en-GB" sz="1600" b="1" spc="60" dirty="0">
                <a:solidFill>
                  <a:srgbClr val="54565A"/>
                </a:solidFill>
                <a:latin typeface="Arial" panose="020B0604020202020204" pitchFamily="34" charset="0"/>
                <a:cs typeface="Arial" panose="020B0604020202020204" pitchFamily="34" charset="0"/>
              </a:rPr>
              <a:t> </a:t>
            </a:r>
            <a:r>
              <a:rPr sz="1600" b="1" spc="-110" dirty="0">
                <a:solidFill>
                  <a:srgbClr val="54565A"/>
                </a:solidFill>
                <a:latin typeface="Arial" panose="020B0604020202020204" pitchFamily="34" charset="0"/>
                <a:cs typeface="Arial" panose="020B0604020202020204" pitchFamily="34" charset="0"/>
              </a:rPr>
              <a:t>knowledge</a:t>
            </a:r>
            <a:r>
              <a:rPr sz="1600" b="1" spc="35" dirty="0">
                <a:solidFill>
                  <a:srgbClr val="54565A"/>
                </a:solidFill>
                <a:latin typeface="Arial" panose="020B0604020202020204" pitchFamily="34" charset="0"/>
                <a:cs typeface="Arial" panose="020B0604020202020204" pitchFamily="34" charset="0"/>
              </a:rPr>
              <a:t> </a:t>
            </a:r>
            <a:r>
              <a:rPr sz="1600" b="1" spc="-60" dirty="0">
                <a:solidFill>
                  <a:srgbClr val="54565A"/>
                </a:solidFill>
                <a:latin typeface="Arial" panose="020B0604020202020204" pitchFamily="34" charset="0"/>
                <a:cs typeface="Arial" panose="020B0604020202020204" pitchFamily="34" charset="0"/>
              </a:rPr>
              <a:t>scores </a:t>
            </a:r>
            <a:r>
              <a:rPr sz="1600" b="1" spc="-80" dirty="0">
                <a:solidFill>
                  <a:srgbClr val="54565A"/>
                </a:solidFill>
                <a:latin typeface="Arial" panose="020B0604020202020204" pitchFamily="34" charset="0"/>
                <a:cs typeface="Arial" panose="020B0604020202020204" pitchFamily="34" charset="0"/>
              </a:rPr>
              <a:t>across</a:t>
            </a:r>
            <a:r>
              <a:rPr sz="1600" b="1" spc="-15"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participants.</a:t>
            </a:r>
            <a:endParaRPr sz="1600" dirty="0">
              <a:latin typeface="Arial" panose="020B0604020202020204" pitchFamily="34" charset="0"/>
              <a:cs typeface="Arial" panose="020B0604020202020204" pitchFamily="34" charset="0"/>
            </a:endParaRPr>
          </a:p>
        </p:txBody>
      </p:sp>
      <p:pic>
        <p:nvPicPr>
          <p:cNvPr id="7" name="object 6">
            <a:extLst>
              <a:ext uri="{FF2B5EF4-FFF2-40B4-BE49-F238E27FC236}">
                <a16:creationId xmlns:a16="http://schemas.microsoft.com/office/drawing/2014/main" id="{B5A460DA-4213-B21D-8DF8-6A8E786FDB27}"/>
              </a:ext>
            </a:extLst>
          </p:cNvPr>
          <p:cNvPicPr/>
          <p:nvPr/>
        </p:nvPicPr>
        <p:blipFill>
          <a:blip r:embed="rId4" cstate="print"/>
          <a:stretch>
            <a:fillRect/>
          </a:stretch>
        </p:blipFill>
        <p:spPr>
          <a:xfrm>
            <a:off x="3455536" y="1941987"/>
            <a:ext cx="914400" cy="566927"/>
          </a:xfrm>
          <a:prstGeom prst="rect">
            <a:avLst/>
          </a:prstGeom>
        </p:spPr>
      </p:pic>
      <p:sp>
        <p:nvSpPr>
          <p:cNvPr id="8" name="object 7">
            <a:extLst>
              <a:ext uri="{FF2B5EF4-FFF2-40B4-BE49-F238E27FC236}">
                <a16:creationId xmlns:a16="http://schemas.microsoft.com/office/drawing/2014/main" id="{0D98098D-8EC8-2BB1-5AC2-F556D426CF1F}"/>
              </a:ext>
            </a:extLst>
          </p:cNvPr>
          <p:cNvSpPr txBox="1"/>
          <p:nvPr/>
        </p:nvSpPr>
        <p:spPr>
          <a:xfrm>
            <a:off x="4641589" y="1913222"/>
            <a:ext cx="2859405" cy="2198679"/>
          </a:xfrm>
          <a:prstGeom prst="rect">
            <a:avLst/>
          </a:prstGeom>
        </p:spPr>
        <p:txBody>
          <a:bodyPr vert="horz" wrap="square" lIns="0" tIns="10795" rIns="0" bIns="0" rtlCol="0">
            <a:spAutoFit/>
          </a:bodyPr>
          <a:lstStyle/>
          <a:p>
            <a:pPr marL="12700" marR="666115">
              <a:lnSpc>
                <a:spcPts val="2810"/>
              </a:lnSpc>
              <a:spcBef>
                <a:spcPts val="85"/>
              </a:spcBef>
            </a:pPr>
            <a:r>
              <a:rPr b="1" i="1" dirty="0">
                <a:solidFill>
                  <a:srgbClr val="54565A"/>
                </a:solidFill>
                <a:latin typeface="Arial" panose="020B0604020202020204" pitchFamily="34" charset="0"/>
                <a:cs typeface="Arial" panose="020B0604020202020204" pitchFamily="34" charset="0"/>
              </a:rPr>
              <a:t>LONG-</a:t>
            </a:r>
            <a:r>
              <a:rPr b="1" i="1" spc="-20" dirty="0">
                <a:solidFill>
                  <a:srgbClr val="54565A"/>
                </a:solidFill>
                <a:latin typeface="Arial" panose="020B0604020202020204" pitchFamily="34" charset="0"/>
                <a:cs typeface="Arial" panose="020B0604020202020204" pitchFamily="34" charset="0"/>
              </a:rPr>
              <a:t>TERM </a:t>
            </a:r>
            <a:r>
              <a:rPr b="1" i="1" spc="-10" dirty="0">
                <a:solidFill>
                  <a:srgbClr val="54565A"/>
                </a:solidFill>
                <a:latin typeface="Arial" panose="020B0604020202020204" pitchFamily="34" charset="0"/>
                <a:cs typeface="Arial" panose="020B0604020202020204" pitchFamily="34" charset="0"/>
              </a:rPr>
              <a:t>OUTCOMES</a:t>
            </a:r>
            <a:endParaRPr dirty="0">
              <a:latin typeface="Arial" panose="020B0604020202020204" pitchFamily="34" charset="0"/>
              <a:cs typeface="Arial" panose="020B0604020202020204" pitchFamily="34" charset="0"/>
            </a:endParaRPr>
          </a:p>
          <a:p>
            <a:pPr marL="12700" marR="5080">
              <a:lnSpc>
                <a:spcPct val="142500"/>
              </a:lnSpc>
              <a:spcBef>
                <a:spcPts val="790"/>
              </a:spcBef>
            </a:pPr>
            <a:r>
              <a:rPr sz="1600" b="1" spc="-95" dirty="0">
                <a:solidFill>
                  <a:srgbClr val="54565A"/>
                </a:solidFill>
                <a:latin typeface="Arial" panose="020B0604020202020204" pitchFamily="34" charset="0"/>
                <a:cs typeface="Arial" panose="020B0604020202020204" pitchFamily="34" charset="0"/>
              </a:rPr>
              <a:t>Higher</a:t>
            </a:r>
            <a:r>
              <a:rPr sz="1600" b="1" spc="1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screening</a:t>
            </a:r>
            <a:r>
              <a:rPr sz="1600" b="1" spc="-2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coverage, reduced</a:t>
            </a:r>
            <a:r>
              <a:rPr sz="1600" b="1" spc="35"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cervical</a:t>
            </a:r>
            <a:r>
              <a:rPr sz="1600" b="1" spc="-5"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cancer </a:t>
            </a:r>
            <a:r>
              <a:rPr sz="1600" b="1" spc="-85" dirty="0">
                <a:solidFill>
                  <a:srgbClr val="54565A"/>
                </a:solidFill>
                <a:latin typeface="Arial" panose="020B0604020202020204" pitchFamily="34" charset="0"/>
                <a:cs typeface="Arial" panose="020B0604020202020204" pitchFamily="34" charset="0"/>
              </a:rPr>
              <a:t>incidence</a:t>
            </a:r>
            <a:r>
              <a:rPr sz="1600" b="1"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and</a:t>
            </a:r>
            <a:r>
              <a:rPr sz="1600" b="1" spc="30" dirty="0">
                <a:solidFill>
                  <a:srgbClr val="54565A"/>
                </a:solidFill>
                <a:latin typeface="Arial" panose="020B0604020202020204" pitchFamily="34" charset="0"/>
                <a:cs typeface="Arial" panose="020B0604020202020204" pitchFamily="34" charset="0"/>
              </a:rPr>
              <a:t> </a:t>
            </a:r>
            <a:r>
              <a:rPr sz="1600" b="1" spc="-85" dirty="0">
                <a:solidFill>
                  <a:srgbClr val="54565A"/>
                </a:solidFill>
                <a:latin typeface="Arial" panose="020B0604020202020204" pitchFamily="34" charset="0"/>
                <a:cs typeface="Arial" panose="020B0604020202020204" pitchFamily="34" charset="0"/>
              </a:rPr>
              <a:t>better</a:t>
            </a:r>
            <a:r>
              <a:rPr sz="1600" b="1" dirty="0">
                <a:solidFill>
                  <a:srgbClr val="54565A"/>
                </a:solidFill>
                <a:latin typeface="Arial" panose="020B0604020202020204" pitchFamily="34" charset="0"/>
                <a:cs typeface="Arial" panose="020B0604020202020204" pitchFamily="34" charset="0"/>
              </a:rPr>
              <a:t> </a:t>
            </a:r>
            <a:r>
              <a:rPr sz="1600" b="1" spc="-55" dirty="0">
                <a:solidFill>
                  <a:srgbClr val="54565A"/>
                </a:solidFill>
                <a:latin typeface="Arial" panose="020B0604020202020204" pitchFamily="34" charset="0"/>
                <a:cs typeface="Arial" panose="020B0604020202020204" pitchFamily="34" charset="0"/>
              </a:rPr>
              <a:t>public </a:t>
            </a:r>
            <a:r>
              <a:rPr sz="1600" b="1" spc="-90" dirty="0">
                <a:solidFill>
                  <a:srgbClr val="54565A"/>
                </a:solidFill>
                <a:latin typeface="Arial" panose="020B0604020202020204" pitchFamily="34" charset="0"/>
                <a:cs typeface="Arial" panose="020B0604020202020204" pitchFamily="34" charset="0"/>
              </a:rPr>
              <a:t>health</a:t>
            </a:r>
            <a:r>
              <a:rPr sz="1600" b="1" spc="-5"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outcomes.</a:t>
            </a:r>
            <a:endParaRPr sz="1600" dirty="0">
              <a:latin typeface="Arial" panose="020B0604020202020204" pitchFamily="34" charset="0"/>
              <a:cs typeface="Arial" panose="020B0604020202020204" pitchFamily="34" charset="0"/>
            </a:endParaRPr>
          </a:p>
        </p:txBody>
      </p:sp>
      <p:pic>
        <p:nvPicPr>
          <p:cNvPr id="9" name="object 8">
            <a:extLst>
              <a:ext uri="{FF2B5EF4-FFF2-40B4-BE49-F238E27FC236}">
                <a16:creationId xmlns:a16="http://schemas.microsoft.com/office/drawing/2014/main" id="{2A4681DD-0AC9-BE06-7079-0024C7F2E710}"/>
              </a:ext>
            </a:extLst>
          </p:cNvPr>
          <p:cNvPicPr/>
          <p:nvPr/>
        </p:nvPicPr>
        <p:blipFill>
          <a:blip r:embed="rId5" cstate="print"/>
          <a:stretch>
            <a:fillRect/>
          </a:stretch>
        </p:blipFill>
        <p:spPr>
          <a:xfrm>
            <a:off x="7890377" y="1941987"/>
            <a:ext cx="914400" cy="566927"/>
          </a:xfrm>
          <a:prstGeom prst="rect">
            <a:avLst/>
          </a:prstGeom>
        </p:spPr>
      </p:pic>
      <p:sp>
        <p:nvSpPr>
          <p:cNvPr id="10" name="object 9">
            <a:extLst>
              <a:ext uri="{FF2B5EF4-FFF2-40B4-BE49-F238E27FC236}">
                <a16:creationId xmlns:a16="http://schemas.microsoft.com/office/drawing/2014/main" id="{5372EAFF-2902-9F41-1F95-E54FB81D7501}"/>
              </a:ext>
            </a:extLst>
          </p:cNvPr>
          <p:cNvSpPr txBox="1"/>
          <p:nvPr/>
        </p:nvSpPr>
        <p:spPr>
          <a:xfrm>
            <a:off x="9086590" y="1913222"/>
            <a:ext cx="2397760" cy="366395"/>
          </a:xfrm>
          <a:prstGeom prst="rect">
            <a:avLst/>
          </a:prstGeom>
        </p:spPr>
        <p:txBody>
          <a:bodyPr vert="horz" wrap="square" lIns="0" tIns="17145" rIns="0" bIns="0" rtlCol="0">
            <a:spAutoFit/>
          </a:bodyPr>
          <a:lstStyle/>
          <a:p>
            <a:pPr marL="12700">
              <a:lnSpc>
                <a:spcPct val="100000"/>
              </a:lnSpc>
              <a:spcBef>
                <a:spcPts val="135"/>
              </a:spcBef>
            </a:pPr>
            <a:r>
              <a:rPr sz="2200" b="1" i="1" spc="150" dirty="0">
                <a:solidFill>
                  <a:srgbClr val="54565A"/>
                </a:solidFill>
                <a:latin typeface="Arial"/>
                <a:cs typeface="Arial"/>
              </a:rPr>
              <a:t>FINAL</a:t>
            </a:r>
            <a:r>
              <a:rPr sz="2200" b="1" i="1" spc="-265" dirty="0">
                <a:solidFill>
                  <a:srgbClr val="54565A"/>
                </a:solidFill>
                <a:latin typeface="Arial"/>
                <a:cs typeface="Arial"/>
              </a:rPr>
              <a:t> </a:t>
            </a:r>
            <a:r>
              <a:rPr sz="2200" b="1" i="1" spc="-10" dirty="0">
                <a:solidFill>
                  <a:srgbClr val="54565A"/>
                </a:solidFill>
                <a:latin typeface="Arial"/>
                <a:cs typeface="Arial"/>
              </a:rPr>
              <a:t>MESSAGE</a:t>
            </a:r>
            <a:endParaRPr sz="2200">
              <a:latin typeface="Arial"/>
              <a:cs typeface="Arial"/>
            </a:endParaRPr>
          </a:p>
        </p:txBody>
      </p:sp>
      <p:sp>
        <p:nvSpPr>
          <p:cNvPr id="11" name="object 13">
            <a:extLst>
              <a:ext uri="{FF2B5EF4-FFF2-40B4-BE49-F238E27FC236}">
                <a16:creationId xmlns:a16="http://schemas.microsoft.com/office/drawing/2014/main" id="{EACD527E-822A-1E64-640B-12E993424A95}"/>
              </a:ext>
            </a:extLst>
          </p:cNvPr>
          <p:cNvSpPr txBox="1"/>
          <p:nvPr/>
        </p:nvSpPr>
        <p:spPr>
          <a:xfrm>
            <a:off x="9052444" y="3325620"/>
            <a:ext cx="2859405" cy="1012906"/>
          </a:xfrm>
          <a:prstGeom prst="rect">
            <a:avLst/>
          </a:prstGeom>
        </p:spPr>
        <p:txBody>
          <a:bodyPr vert="horz" wrap="square" lIns="0" tIns="11430" rIns="0" bIns="0" rtlCol="0">
            <a:spAutoFit/>
          </a:bodyPr>
          <a:lstStyle/>
          <a:p>
            <a:pPr marL="12700" marR="5080">
              <a:lnSpc>
                <a:spcPct val="141300"/>
              </a:lnSpc>
              <a:spcBef>
                <a:spcPts val="90"/>
              </a:spcBef>
            </a:pPr>
            <a:r>
              <a:rPr sz="1600" b="1" spc="-100" dirty="0">
                <a:solidFill>
                  <a:srgbClr val="54565A"/>
                </a:solidFill>
                <a:latin typeface="Arial" panose="020B0604020202020204" pitchFamily="34" charset="0"/>
                <a:cs typeface="Arial" panose="020B0604020202020204" pitchFamily="34" charset="0"/>
              </a:rPr>
              <a:t>teams:</a:t>
            </a:r>
            <a:r>
              <a:rPr sz="1600" b="1" spc="-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begin</a:t>
            </a:r>
            <a:r>
              <a:rPr sz="1600" b="1" spc="-5" dirty="0">
                <a:solidFill>
                  <a:srgbClr val="54565A"/>
                </a:solidFill>
                <a:latin typeface="Arial" panose="020B0604020202020204" pitchFamily="34" charset="0"/>
                <a:cs typeface="Arial" panose="020B0604020202020204" pitchFamily="34" charset="0"/>
              </a:rPr>
              <a:t> </a:t>
            </a:r>
            <a:r>
              <a:rPr sz="1600" b="1" spc="-90" dirty="0">
                <a:solidFill>
                  <a:srgbClr val="54565A"/>
                </a:solidFill>
                <a:latin typeface="Arial" panose="020B0604020202020204" pitchFamily="34" charset="0"/>
                <a:cs typeface="Arial" panose="020B0604020202020204" pitchFamily="34" charset="0"/>
              </a:rPr>
              <a:t>outreach,</a:t>
            </a:r>
            <a:r>
              <a:rPr sz="1600" b="1" spc="-15" dirty="0">
                <a:solidFill>
                  <a:srgbClr val="54565A"/>
                </a:solidFill>
                <a:latin typeface="Arial" panose="020B0604020202020204" pitchFamily="34" charset="0"/>
                <a:cs typeface="Arial" panose="020B0604020202020204" pitchFamily="34" charset="0"/>
              </a:rPr>
              <a:t> </a:t>
            </a:r>
            <a:r>
              <a:rPr sz="1600" b="1" spc="-75" dirty="0">
                <a:solidFill>
                  <a:srgbClr val="54565A"/>
                </a:solidFill>
                <a:latin typeface="Arial" panose="020B0604020202020204" pitchFamily="34" charset="0"/>
                <a:cs typeface="Arial" panose="020B0604020202020204" pitchFamily="34" charset="0"/>
              </a:rPr>
              <a:t>schedule </a:t>
            </a:r>
            <a:r>
              <a:rPr sz="1600" b="1" spc="-90" dirty="0">
                <a:solidFill>
                  <a:srgbClr val="54565A"/>
                </a:solidFill>
                <a:latin typeface="Arial" panose="020B0604020202020204" pitchFamily="34" charset="0"/>
                <a:cs typeface="Arial" panose="020B0604020202020204" pitchFamily="34" charset="0"/>
              </a:rPr>
              <a:t>sessions</a:t>
            </a:r>
            <a:r>
              <a:rPr sz="1600" b="1" spc="15" dirty="0">
                <a:solidFill>
                  <a:srgbClr val="54565A"/>
                </a:solidFill>
                <a:latin typeface="Arial" panose="020B0604020202020204" pitchFamily="34" charset="0"/>
                <a:cs typeface="Arial" panose="020B0604020202020204" pitchFamily="34" charset="0"/>
              </a:rPr>
              <a:t> </a:t>
            </a:r>
            <a:r>
              <a:rPr sz="1600" b="1" spc="-100" dirty="0">
                <a:solidFill>
                  <a:srgbClr val="54565A"/>
                </a:solidFill>
                <a:latin typeface="Arial" panose="020B0604020202020204" pitchFamily="34" charset="0"/>
                <a:cs typeface="Arial" panose="020B0604020202020204" pitchFamily="34" charset="0"/>
              </a:rPr>
              <a:t>and</a:t>
            </a:r>
            <a:r>
              <a:rPr sz="1600" b="1" spc="25" dirty="0">
                <a:solidFill>
                  <a:srgbClr val="54565A"/>
                </a:solidFill>
                <a:latin typeface="Arial" panose="020B0604020202020204" pitchFamily="34" charset="0"/>
                <a:cs typeface="Arial" panose="020B0604020202020204" pitchFamily="34" charset="0"/>
              </a:rPr>
              <a:t> </a:t>
            </a:r>
            <a:r>
              <a:rPr sz="1600" b="1" spc="-95" dirty="0">
                <a:solidFill>
                  <a:srgbClr val="54565A"/>
                </a:solidFill>
                <a:latin typeface="Arial" panose="020B0604020202020204" pitchFamily="34" charset="0"/>
                <a:cs typeface="Arial" panose="020B0604020202020204" pitchFamily="34" charset="0"/>
              </a:rPr>
              <a:t>support</a:t>
            </a:r>
            <a:r>
              <a:rPr sz="1600" b="1" spc="10" dirty="0">
                <a:solidFill>
                  <a:srgbClr val="54565A"/>
                </a:solidFill>
                <a:latin typeface="Arial" panose="020B0604020202020204" pitchFamily="34" charset="0"/>
                <a:cs typeface="Arial" panose="020B0604020202020204" pitchFamily="34" charset="0"/>
              </a:rPr>
              <a:t> </a:t>
            </a:r>
            <a:r>
              <a:rPr sz="1600" b="1" spc="-10" dirty="0">
                <a:solidFill>
                  <a:srgbClr val="54565A"/>
                </a:solidFill>
                <a:latin typeface="Arial" panose="020B0604020202020204" pitchFamily="34" charset="0"/>
                <a:cs typeface="Arial" panose="020B0604020202020204" pitchFamily="34" charset="0"/>
              </a:rPr>
              <a:t>booking </a:t>
            </a:r>
            <a:r>
              <a:rPr sz="1600" b="1" spc="-90" dirty="0">
                <a:solidFill>
                  <a:srgbClr val="54565A"/>
                </a:solidFill>
                <a:latin typeface="Arial" panose="020B0604020202020204" pitchFamily="34" charset="0"/>
                <a:cs typeface="Arial" panose="020B0604020202020204" pitchFamily="34" charset="0"/>
              </a:rPr>
              <a:t>assistance</a:t>
            </a:r>
            <a:r>
              <a:rPr sz="1600" b="1" spc="60" dirty="0">
                <a:solidFill>
                  <a:srgbClr val="54565A"/>
                </a:solidFill>
                <a:latin typeface="Arial" panose="020B0604020202020204" pitchFamily="34" charset="0"/>
                <a:cs typeface="Arial" panose="020B0604020202020204" pitchFamily="34" charset="0"/>
              </a:rPr>
              <a:t> </a:t>
            </a:r>
            <a:r>
              <a:rPr sz="1600" b="1" spc="-20" dirty="0">
                <a:solidFill>
                  <a:srgbClr val="54565A"/>
                </a:solidFill>
                <a:latin typeface="Arial" panose="020B0604020202020204" pitchFamily="34" charset="0"/>
                <a:cs typeface="Arial" panose="020B0604020202020204" pitchFamily="34" charset="0"/>
              </a:rPr>
              <a:t>now.</a:t>
            </a:r>
            <a:endParaRPr sz="1600" dirty="0">
              <a:latin typeface="Arial" panose="020B0604020202020204" pitchFamily="34" charset="0"/>
              <a:cs typeface="Arial" panose="020B0604020202020204" pitchFamily="34" charset="0"/>
            </a:endParaRPr>
          </a:p>
        </p:txBody>
      </p:sp>
      <p:sp>
        <p:nvSpPr>
          <p:cNvPr id="12" name="object 14">
            <a:extLst>
              <a:ext uri="{FF2B5EF4-FFF2-40B4-BE49-F238E27FC236}">
                <a16:creationId xmlns:a16="http://schemas.microsoft.com/office/drawing/2014/main" id="{F1A45A48-473A-0144-4E36-839241557111}"/>
              </a:ext>
            </a:extLst>
          </p:cNvPr>
          <p:cNvSpPr txBox="1"/>
          <p:nvPr/>
        </p:nvSpPr>
        <p:spPr>
          <a:xfrm>
            <a:off x="751587" y="4851201"/>
            <a:ext cx="10591248" cy="643766"/>
          </a:xfrm>
          <a:prstGeom prst="rect">
            <a:avLst/>
          </a:prstGeom>
        </p:spPr>
        <p:txBody>
          <a:bodyPr vert="horz" wrap="square" lIns="0" tIns="119380" rIns="0" bIns="0" rtlCol="0">
            <a:spAutoFit/>
          </a:bodyPr>
          <a:lstStyle/>
          <a:p>
            <a:pPr marL="12700">
              <a:lnSpc>
                <a:spcPct val="100000"/>
              </a:lnSpc>
              <a:spcBef>
                <a:spcPts val="940"/>
              </a:spcBef>
            </a:pPr>
            <a:r>
              <a:rPr sz="1700" b="1" spc="-90" dirty="0">
                <a:solidFill>
                  <a:srgbClr val="54565A"/>
                </a:solidFill>
                <a:latin typeface="Arial" panose="020B0604020202020204" pitchFamily="34" charset="0"/>
                <a:cs typeface="Arial" panose="020B0604020202020204" pitchFamily="34" charset="0"/>
              </a:rPr>
              <a:t>Contact</a:t>
            </a:r>
            <a:r>
              <a:rPr sz="1700" b="1" spc="-70" dirty="0">
                <a:solidFill>
                  <a:srgbClr val="54565A"/>
                </a:solidFill>
                <a:latin typeface="Arial" panose="020B0604020202020204" pitchFamily="34" charset="0"/>
                <a:cs typeface="Arial" panose="020B0604020202020204" pitchFamily="34" charset="0"/>
              </a:rPr>
              <a:t> </a:t>
            </a:r>
            <a:r>
              <a:rPr sz="1700" b="1" spc="-110" dirty="0">
                <a:solidFill>
                  <a:srgbClr val="54565A"/>
                </a:solidFill>
                <a:latin typeface="Arial" panose="020B0604020202020204" pitchFamily="34" charset="0"/>
                <a:cs typeface="Arial" panose="020B0604020202020204" pitchFamily="34" charset="0"/>
              </a:rPr>
              <a:t>your</a:t>
            </a:r>
            <a:r>
              <a:rPr sz="1700" b="1" spc="-10" dirty="0">
                <a:solidFill>
                  <a:srgbClr val="54565A"/>
                </a:solidFill>
                <a:latin typeface="Arial" panose="020B0604020202020204" pitchFamily="34" charset="0"/>
                <a:cs typeface="Arial" panose="020B0604020202020204" pitchFamily="34" charset="0"/>
              </a:rPr>
              <a:t> </a:t>
            </a:r>
            <a:r>
              <a:rPr sz="1700" b="1" spc="-70" dirty="0">
                <a:solidFill>
                  <a:srgbClr val="54565A"/>
                </a:solidFill>
                <a:latin typeface="Arial" panose="020B0604020202020204" pitchFamily="34" charset="0"/>
                <a:cs typeface="Arial" panose="020B0604020202020204" pitchFamily="34" charset="0"/>
              </a:rPr>
              <a:t>local</a:t>
            </a:r>
            <a:r>
              <a:rPr sz="1700" b="1" spc="-20" dirty="0">
                <a:solidFill>
                  <a:srgbClr val="54565A"/>
                </a:solidFill>
                <a:latin typeface="Arial" panose="020B0604020202020204" pitchFamily="34" charset="0"/>
                <a:cs typeface="Arial" panose="020B0604020202020204" pitchFamily="34" charset="0"/>
              </a:rPr>
              <a:t> </a:t>
            </a:r>
            <a:r>
              <a:rPr sz="1700" b="1" spc="-90" dirty="0">
                <a:solidFill>
                  <a:srgbClr val="54565A"/>
                </a:solidFill>
                <a:latin typeface="Arial" panose="020B0604020202020204" pitchFamily="34" charset="0"/>
                <a:cs typeface="Arial" panose="020B0604020202020204" pitchFamily="34" charset="0"/>
              </a:rPr>
              <a:t>health</a:t>
            </a:r>
            <a:r>
              <a:rPr sz="1700" b="1" spc="-30" dirty="0">
                <a:solidFill>
                  <a:srgbClr val="54565A"/>
                </a:solidFill>
                <a:latin typeface="Arial" panose="020B0604020202020204" pitchFamily="34" charset="0"/>
                <a:cs typeface="Arial" panose="020B0604020202020204" pitchFamily="34" charset="0"/>
              </a:rPr>
              <a:t> </a:t>
            </a:r>
            <a:r>
              <a:rPr sz="1700" b="1" spc="-95" dirty="0">
                <a:solidFill>
                  <a:srgbClr val="54565A"/>
                </a:solidFill>
                <a:latin typeface="Arial" panose="020B0604020202020204" pitchFamily="34" charset="0"/>
                <a:cs typeface="Arial" panose="020B0604020202020204" pitchFamily="34" charset="0"/>
              </a:rPr>
              <a:t>promotion</a:t>
            </a:r>
            <a:r>
              <a:rPr sz="1700" b="1" spc="-35" dirty="0">
                <a:solidFill>
                  <a:srgbClr val="54565A"/>
                </a:solidFill>
                <a:latin typeface="Arial" panose="020B0604020202020204" pitchFamily="34" charset="0"/>
                <a:cs typeface="Arial" panose="020B0604020202020204" pitchFamily="34" charset="0"/>
              </a:rPr>
              <a:t> </a:t>
            </a:r>
            <a:r>
              <a:rPr sz="1700" b="1" spc="-100" dirty="0">
                <a:solidFill>
                  <a:srgbClr val="54565A"/>
                </a:solidFill>
                <a:latin typeface="Arial" panose="020B0604020202020204" pitchFamily="34" charset="0"/>
                <a:cs typeface="Arial" panose="020B0604020202020204" pitchFamily="34" charset="0"/>
              </a:rPr>
              <a:t>team</a:t>
            </a:r>
            <a:r>
              <a:rPr sz="1700" b="1" spc="15" dirty="0">
                <a:solidFill>
                  <a:srgbClr val="54565A"/>
                </a:solidFill>
                <a:latin typeface="Arial" panose="020B0604020202020204" pitchFamily="34" charset="0"/>
                <a:cs typeface="Arial" panose="020B0604020202020204" pitchFamily="34" charset="0"/>
              </a:rPr>
              <a:t> </a:t>
            </a:r>
            <a:r>
              <a:rPr sz="1700" b="1" spc="-80" dirty="0">
                <a:solidFill>
                  <a:srgbClr val="54565A"/>
                </a:solidFill>
                <a:latin typeface="Arial" panose="020B0604020202020204" pitchFamily="34" charset="0"/>
                <a:cs typeface="Arial" panose="020B0604020202020204" pitchFamily="34" charset="0"/>
              </a:rPr>
              <a:t>or</a:t>
            </a:r>
            <a:r>
              <a:rPr sz="1700" b="1" spc="-15" dirty="0">
                <a:solidFill>
                  <a:srgbClr val="54565A"/>
                </a:solidFill>
                <a:latin typeface="Arial" panose="020B0604020202020204" pitchFamily="34" charset="0"/>
                <a:cs typeface="Arial" panose="020B0604020202020204" pitchFamily="34" charset="0"/>
              </a:rPr>
              <a:t> </a:t>
            </a:r>
            <a:r>
              <a:rPr sz="1700" b="1" spc="-95" dirty="0">
                <a:solidFill>
                  <a:srgbClr val="54565A"/>
                </a:solidFill>
                <a:latin typeface="Arial" panose="020B0604020202020204" pitchFamily="34" charset="0"/>
                <a:cs typeface="Arial" panose="020B0604020202020204" pitchFamily="34" charset="0"/>
              </a:rPr>
              <a:t>GP</a:t>
            </a:r>
            <a:r>
              <a:rPr sz="1700" b="1" spc="-10" dirty="0">
                <a:solidFill>
                  <a:srgbClr val="54565A"/>
                </a:solidFill>
                <a:latin typeface="Arial" panose="020B0604020202020204" pitchFamily="34" charset="0"/>
                <a:cs typeface="Arial" panose="020B0604020202020204" pitchFamily="34" charset="0"/>
              </a:rPr>
              <a:t> </a:t>
            </a:r>
            <a:r>
              <a:rPr sz="1700" b="1" spc="-85" dirty="0">
                <a:solidFill>
                  <a:srgbClr val="54565A"/>
                </a:solidFill>
                <a:latin typeface="Arial" panose="020B0604020202020204" pitchFamily="34" charset="0"/>
                <a:cs typeface="Arial" panose="020B0604020202020204" pitchFamily="34" charset="0"/>
              </a:rPr>
              <a:t>practice</a:t>
            </a:r>
            <a:r>
              <a:rPr sz="1700" b="1" spc="-5" dirty="0">
                <a:solidFill>
                  <a:srgbClr val="54565A"/>
                </a:solidFill>
                <a:latin typeface="Arial" panose="020B0604020202020204" pitchFamily="34" charset="0"/>
                <a:cs typeface="Arial" panose="020B0604020202020204" pitchFamily="34" charset="0"/>
              </a:rPr>
              <a:t> </a:t>
            </a:r>
            <a:r>
              <a:rPr sz="1700" b="1" spc="-85" dirty="0">
                <a:solidFill>
                  <a:srgbClr val="54565A"/>
                </a:solidFill>
                <a:latin typeface="Arial" panose="020B0604020202020204" pitchFamily="34" charset="0"/>
                <a:cs typeface="Arial" panose="020B0604020202020204" pitchFamily="34" charset="0"/>
              </a:rPr>
              <a:t>to</a:t>
            </a:r>
            <a:r>
              <a:rPr sz="1700" b="1" spc="10" dirty="0">
                <a:solidFill>
                  <a:srgbClr val="54565A"/>
                </a:solidFill>
                <a:latin typeface="Arial" panose="020B0604020202020204" pitchFamily="34" charset="0"/>
                <a:cs typeface="Arial" panose="020B0604020202020204" pitchFamily="34" charset="0"/>
              </a:rPr>
              <a:t> </a:t>
            </a:r>
            <a:r>
              <a:rPr sz="1700" b="1" spc="-85" dirty="0">
                <a:solidFill>
                  <a:srgbClr val="54565A"/>
                </a:solidFill>
                <a:latin typeface="Arial" panose="020B0604020202020204" pitchFamily="34" charset="0"/>
                <a:cs typeface="Arial" panose="020B0604020202020204" pitchFamily="34" charset="0"/>
              </a:rPr>
              <a:t>arrange</a:t>
            </a:r>
            <a:r>
              <a:rPr sz="1700" b="1" spc="-5" dirty="0">
                <a:solidFill>
                  <a:srgbClr val="54565A"/>
                </a:solidFill>
                <a:latin typeface="Arial" panose="020B0604020202020204" pitchFamily="34" charset="0"/>
                <a:cs typeface="Arial" panose="020B0604020202020204" pitchFamily="34" charset="0"/>
              </a:rPr>
              <a:t> </a:t>
            </a:r>
            <a:r>
              <a:rPr sz="1700" b="1" spc="-100" dirty="0">
                <a:solidFill>
                  <a:srgbClr val="54565A"/>
                </a:solidFill>
                <a:latin typeface="Arial" panose="020B0604020202020204" pitchFamily="34" charset="0"/>
                <a:cs typeface="Arial" panose="020B0604020202020204" pitchFamily="34" charset="0"/>
              </a:rPr>
              <a:t>group</a:t>
            </a:r>
            <a:r>
              <a:rPr sz="1700" b="1" spc="25" dirty="0">
                <a:solidFill>
                  <a:srgbClr val="54565A"/>
                </a:solidFill>
                <a:latin typeface="Arial" panose="020B0604020202020204" pitchFamily="34" charset="0"/>
                <a:cs typeface="Arial" panose="020B0604020202020204" pitchFamily="34" charset="0"/>
              </a:rPr>
              <a:t> </a:t>
            </a:r>
            <a:r>
              <a:rPr sz="1700" b="1" spc="-95" dirty="0">
                <a:solidFill>
                  <a:srgbClr val="54565A"/>
                </a:solidFill>
                <a:latin typeface="Arial" panose="020B0604020202020204" pitchFamily="34" charset="0"/>
                <a:cs typeface="Arial" panose="020B0604020202020204" pitchFamily="34" charset="0"/>
              </a:rPr>
              <a:t>sessions,</a:t>
            </a:r>
            <a:r>
              <a:rPr sz="1700" b="1" spc="40" dirty="0">
                <a:solidFill>
                  <a:srgbClr val="54565A"/>
                </a:solidFill>
                <a:latin typeface="Arial" panose="020B0604020202020204" pitchFamily="34" charset="0"/>
                <a:cs typeface="Arial" panose="020B0604020202020204" pitchFamily="34" charset="0"/>
              </a:rPr>
              <a:t> </a:t>
            </a:r>
            <a:r>
              <a:rPr sz="1700" b="1" spc="-95" dirty="0">
                <a:solidFill>
                  <a:srgbClr val="54565A"/>
                </a:solidFill>
                <a:latin typeface="Arial" panose="020B0604020202020204" pitchFamily="34" charset="0"/>
                <a:cs typeface="Arial" panose="020B0604020202020204" pitchFamily="34" charset="0"/>
              </a:rPr>
              <a:t>reminder</a:t>
            </a:r>
            <a:r>
              <a:rPr sz="1700" b="1" spc="-10" dirty="0">
                <a:solidFill>
                  <a:srgbClr val="54565A"/>
                </a:solidFill>
                <a:latin typeface="Arial" panose="020B0604020202020204" pitchFamily="34" charset="0"/>
                <a:cs typeface="Arial" panose="020B0604020202020204" pitchFamily="34" charset="0"/>
              </a:rPr>
              <a:t> </a:t>
            </a:r>
            <a:r>
              <a:rPr sz="1700" b="1" spc="-105" dirty="0">
                <a:solidFill>
                  <a:srgbClr val="54565A"/>
                </a:solidFill>
                <a:latin typeface="Arial" panose="020B0604020202020204" pitchFamily="34" charset="0"/>
                <a:cs typeface="Arial" panose="020B0604020202020204" pitchFamily="34" charset="0"/>
              </a:rPr>
              <a:t>systems</a:t>
            </a:r>
            <a:r>
              <a:rPr sz="1700" b="1" spc="15" dirty="0">
                <a:solidFill>
                  <a:srgbClr val="54565A"/>
                </a:solidFill>
                <a:latin typeface="Arial" panose="020B0604020202020204" pitchFamily="34" charset="0"/>
                <a:cs typeface="Arial" panose="020B0604020202020204" pitchFamily="34" charset="0"/>
              </a:rPr>
              <a:t> </a:t>
            </a:r>
            <a:r>
              <a:rPr sz="1700" b="1" spc="-100" dirty="0">
                <a:solidFill>
                  <a:srgbClr val="54565A"/>
                </a:solidFill>
                <a:latin typeface="Arial" panose="020B0604020202020204" pitchFamily="34" charset="0"/>
                <a:cs typeface="Arial" panose="020B0604020202020204" pitchFamily="34" charset="0"/>
              </a:rPr>
              <a:t>and</a:t>
            </a:r>
            <a:r>
              <a:rPr sz="1700" b="1" spc="20" dirty="0">
                <a:solidFill>
                  <a:srgbClr val="54565A"/>
                </a:solidFill>
                <a:latin typeface="Arial" panose="020B0604020202020204" pitchFamily="34" charset="0"/>
                <a:cs typeface="Arial" panose="020B0604020202020204" pitchFamily="34" charset="0"/>
              </a:rPr>
              <a:t> </a:t>
            </a:r>
            <a:r>
              <a:rPr sz="1700" b="1" spc="-100" dirty="0">
                <a:solidFill>
                  <a:srgbClr val="54565A"/>
                </a:solidFill>
                <a:latin typeface="Arial" panose="020B0604020202020204" pitchFamily="34" charset="0"/>
                <a:cs typeface="Arial" panose="020B0604020202020204" pitchFamily="34" charset="0"/>
              </a:rPr>
              <a:t>onward</a:t>
            </a:r>
            <a:r>
              <a:rPr sz="1700" b="1" spc="20" dirty="0">
                <a:solidFill>
                  <a:srgbClr val="54565A"/>
                </a:solidFill>
                <a:latin typeface="Arial" panose="020B0604020202020204" pitchFamily="34" charset="0"/>
                <a:cs typeface="Arial" panose="020B0604020202020204" pitchFamily="34" charset="0"/>
              </a:rPr>
              <a:t> </a:t>
            </a:r>
            <a:r>
              <a:rPr sz="1700" b="1" spc="-70" dirty="0">
                <a:solidFill>
                  <a:srgbClr val="54565A"/>
                </a:solidFill>
                <a:latin typeface="Arial" panose="020B0604020202020204" pitchFamily="34" charset="0"/>
                <a:cs typeface="Arial" panose="020B0604020202020204" pitchFamily="34" charset="0"/>
              </a:rPr>
              <a:t>referrals.</a:t>
            </a:r>
            <a:r>
              <a:rPr sz="1700" b="1" spc="-5" dirty="0">
                <a:solidFill>
                  <a:srgbClr val="54565A"/>
                </a:solidFill>
                <a:latin typeface="Arial" panose="020B0604020202020204" pitchFamily="34" charset="0"/>
                <a:cs typeface="Arial" panose="020B0604020202020204" pitchFamily="34" charset="0"/>
              </a:rPr>
              <a:t> </a:t>
            </a:r>
            <a:r>
              <a:rPr sz="1700" b="1" spc="-80" dirty="0">
                <a:solidFill>
                  <a:srgbClr val="54565A"/>
                </a:solidFill>
                <a:latin typeface="Arial" panose="020B0604020202020204" pitchFamily="34" charset="0"/>
                <a:cs typeface="Arial" panose="020B0604020202020204" pitchFamily="34" charset="0"/>
              </a:rPr>
              <a:t>Tog</a:t>
            </a:r>
            <a:r>
              <a:rPr sz="1700" b="1" spc="-254" dirty="0">
                <a:solidFill>
                  <a:srgbClr val="54565A"/>
                </a:solidFill>
                <a:latin typeface="Arial" panose="020B0604020202020204" pitchFamily="34" charset="0"/>
                <a:cs typeface="Arial" panose="020B0604020202020204" pitchFamily="34" charset="0"/>
              </a:rPr>
              <a:t> </a:t>
            </a:r>
            <a:r>
              <a:rPr sz="1700" b="1" spc="-95" dirty="0">
                <a:solidFill>
                  <a:srgbClr val="54565A"/>
                </a:solidFill>
                <a:latin typeface="Arial" panose="020B0604020202020204" pitchFamily="34" charset="0"/>
                <a:cs typeface="Arial" panose="020B0604020202020204" pitchFamily="34" charset="0"/>
              </a:rPr>
              <a:t>ether</a:t>
            </a:r>
            <a:r>
              <a:rPr sz="1700" b="1" spc="-10" dirty="0">
                <a:solidFill>
                  <a:srgbClr val="54565A"/>
                </a:solidFill>
                <a:latin typeface="Arial" panose="020B0604020202020204" pitchFamily="34" charset="0"/>
                <a:cs typeface="Arial" panose="020B0604020202020204" pitchFamily="34" charset="0"/>
              </a:rPr>
              <a:t> </a:t>
            </a:r>
            <a:r>
              <a:rPr sz="1700" b="1" spc="-90" dirty="0">
                <a:solidFill>
                  <a:srgbClr val="54565A"/>
                </a:solidFill>
                <a:latin typeface="Arial" panose="020B0604020202020204" pitchFamily="34" charset="0"/>
                <a:cs typeface="Arial" panose="020B0604020202020204" pitchFamily="34" charset="0"/>
              </a:rPr>
              <a:t>we</a:t>
            </a:r>
            <a:r>
              <a:rPr sz="1700" b="1" dirty="0">
                <a:solidFill>
                  <a:srgbClr val="54565A"/>
                </a:solidFill>
                <a:latin typeface="Arial" panose="020B0604020202020204" pitchFamily="34" charset="0"/>
                <a:cs typeface="Arial" panose="020B0604020202020204" pitchFamily="34" charset="0"/>
              </a:rPr>
              <a:t> </a:t>
            </a:r>
            <a:r>
              <a:rPr sz="1700" b="1" spc="-55" dirty="0">
                <a:solidFill>
                  <a:srgbClr val="54565A"/>
                </a:solidFill>
                <a:latin typeface="Arial" panose="020B0604020202020204" pitchFamily="34" charset="0"/>
                <a:cs typeface="Arial" panose="020B0604020202020204" pitchFamily="34" charset="0"/>
              </a:rPr>
              <a:t>can</a:t>
            </a:r>
            <a:r>
              <a:rPr sz="1700" b="1" spc="40" dirty="0">
                <a:solidFill>
                  <a:srgbClr val="54565A"/>
                </a:solidFill>
                <a:latin typeface="Arial" panose="020B0604020202020204" pitchFamily="34" charset="0"/>
                <a:cs typeface="Arial" panose="020B0604020202020204" pitchFamily="34" charset="0"/>
              </a:rPr>
              <a:t> </a:t>
            </a:r>
            <a:r>
              <a:rPr sz="1700" b="1" spc="-10" dirty="0">
                <a:solidFill>
                  <a:srgbClr val="54565A"/>
                </a:solidFill>
                <a:latin typeface="Arial" panose="020B0604020202020204" pitchFamily="34" charset="0"/>
                <a:cs typeface="Arial" panose="020B0604020202020204" pitchFamily="34" charset="0"/>
              </a:rPr>
              <a:t>close</a:t>
            </a:r>
            <a:r>
              <a:rPr lang="en-GB" sz="1700" b="1" spc="-10" dirty="0">
                <a:solidFill>
                  <a:srgbClr val="54565A"/>
                </a:solidFill>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t</a:t>
            </a:r>
            <a:r>
              <a:rPr sz="1700" b="1" spc="-100" dirty="0">
                <a:solidFill>
                  <a:srgbClr val="54565A"/>
                </a:solidFill>
                <a:latin typeface="Arial" panose="020B0604020202020204" pitchFamily="34" charset="0"/>
                <a:cs typeface="Arial" panose="020B0604020202020204" pitchFamily="34" charset="0"/>
              </a:rPr>
              <a:t>he</a:t>
            </a:r>
            <a:r>
              <a:rPr sz="1700" b="1" spc="10" dirty="0">
                <a:solidFill>
                  <a:srgbClr val="54565A"/>
                </a:solidFill>
                <a:latin typeface="Arial" panose="020B0604020202020204" pitchFamily="34" charset="0"/>
                <a:cs typeface="Arial" panose="020B0604020202020204" pitchFamily="34" charset="0"/>
              </a:rPr>
              <a:t> </a:t>
            </a:r>
            <a:r>
              <a:rPr sz="1700" b="1" spc="-85" dirty="0">
                <a:solidFill>
                  <a:srgbClr val="54565A"/>
                </a:solidFill>
                <a:latin typeface="Arial" panose="020B0604020202020204" pitchFamily="34" charset="0"/>
                <a:cs typeface="Arial" panose="020B0604020202020204" pitchFamily="34" charset="0"/>
              </a:rPr>
              <a:t>screening</a:t>
            </a:r>
            <a:r>
              <a:rPr sz="1700" b="1" spc="-30" dirty="0">
                <a:solidFill>
                  <a:srgbClr val="54565A"/>
                </a:solidFill>
                <a:latin typeface="Arial" panose="020B0604020202020204" pitchFamily="34" charset="0"/>
                <a:cs typeface="Arial" panose="020B0604020202020204" pitchFamily="34" charset="0"/>
              </a:rPr>
              <a:t> </a:t>
            </a:r>
            <a:r>
              <a:rPr sz="1700" b="1" spc="-20" dirty="0">
                <a:solidFill>
                  <a:srgbClr val="54565A"/>
                </a:solidFill>
                <a:latin typeface="Arial" panose="020B0604020202020204" pitchFamily="34" charset="0"/>
                <a:cs typeface="Arial" panose="020B0604020202020204" pitchFamily="34" charset="0"/>
              </a:rPr>
              <a:t>gap.</a:t>
            </a:r>
            <a:endParaRPr sz="17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0CC623E-E7D0-70C1-82D0-98B0E51D5CE9}"/>
              </a:ext>
            </a:extLst>
          </p:cNvPr>
          <p:cNvSpPr txBox="1"/>
          <p:nvPr/>
        </p:nvSpPr>
        <p:spPr>
          <a:xfrm>
            <a:off x="9007619" y="2466891"/>
            <a:ext cx="3184381" cy="830997"/>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Early detection saves life book your screening through local GP today</a:t>
            </a:r>
          </a:p>
        </p:txBody>
      </p:sp>
    </p:spTree>
    <p:extLst>
      <p:ext uri="{BB962C8B-B14F-4D97-AF65-F5344CB8AC3E}">
        <p14:creationId xmlns:p14="http://schemas.microsoft.com/office/powerpoint/2010/main" val="3180835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sp>
        <p:nvSpPr>
          <p:cNvPr id="3" name="Shape 0"/>
          <p:cNvSpPr/>
          <p:nvPr/>
        </p:nvSpPr>
        <p:spPr>
          <a:xfrm>
            <a:off x="0" y="0"/>
            <a:ext cx="7132320" cy="6858000"/>
          </a:xfrm>
          <a:prstGeom prst="rect">
            <a:avLst/>
          </a:prstGeom>
          <a:solidFill>
            <a:srgbClr val="5C1A5A"/>
          </a:solidFill>
          <a:ln w="12700">
            <a:solidFill>
              <a:srgbClr val="5C1A5A"/>
            </a:solidFill>
            <a:prstDash val="solid"/>
          </a:ln>
        </p:spPr>
        <p:txBody>
          <a:bodyPr/>
          <a:lstStyle/>
          <a:p>
            <a:endParaRPr lang="en-US"/>
          </a:p>
        </p:txBody>
      </p:sp>
      <p:sp>
        <p:nvSpPr>
          <p:cNvPr id="4" name="Shape 1"/>
          <p:cNvSpPr/>
          <p:nvPr/>
        </p:nvSpPr>
        <p:spPr>
          <a:xfrm>
            <a:off x="0" y="0"/>
            <a:ext cx="341376" cy="6858000"/>
          </a:xfrm>
          <a:prstGeom prst="rect">
            <a:avLst/>
          </a:prstGeom>
          <a:solidFill>
            <a:srgbClr val="E91E8C"/>
          </a:solidFill>
          <a:ln w="12700">
            <a:solidFill>
              <a:srgbClr val="E91E8C"/>
            </a:solidFill>
            <a:prstDash val="solid"/>
          </a:ln>
        </p:spPr>
        <p:txBody>
          <a:bodyPr/>
          <a:lstStyle/>
          <a:p>
            <a:endParaRPr lang="en-US"/>
          </a:p>
        </p:txBody>
      </p:sp>
      <p:sp>
        <p:nvSpPr>
          <p:cNvPr id="5" name="Shape 2"/>
          <p:cNvSpPr/>
          <p:nvPr/>
        </p:nvSpPr>
        <p:spPr>
          <a:xfrm>
            <a:off x="341376" y="341376"/>
            <a:ext cx="3169920" cy="438912"/>
          </a:xfrm>
          <a:prstGeom prst="rect">
            <a:avLst/>
          </a:prstGeom>
          <a:solidFill>
            <a:srgbClr val="005EB8"/>
          </a:solidFill>
          <a:ln w="12700">
            <a:solidFill>
              <a:srgbClr val="005EB8"/>
            </a:solidFill>
            <a:prstDash val="solid"/>
          </a:ln>
        </p:spPr>
        <p:txBody>
          <a:bodyPr/>
          <a:lstStyle/>
          <a:p>
            <a:endParaRPr lang="en-US"/>
          </a:p>
        </p:txBody>
      </p:sp>
      <p:sp>
        <p:nvSpPr>
          <p:cNvPr id="6" name="Text 3"/>
          <p:cNvSpPr/>
          <p:nvPr/>
        </p:nvSpPr>
        <p:spPr>
          <a:xfrm>
            <a:off x="341376" y="341376"/>
            <a:ext cx="3169920" cy="438912"/>
          </a:xfrm>
          <a:prstGeom prst="rect">
            <a:avLst/>
          </a:prstGeom>
          <a:noFill/>
          <a:ln/>
        </p:spPr>
        <p:txBody>
          <a:bodyPr wrap="square" rtlCol="0" anchor="ctr"/>
          <a:lstStyle/>
          <a:p>
            <a:pPr algn="ctr"/>
            <a:r>
              <a:rPr lang="en-US" sz="1200" b="1" kern="0" spc="267" dirty="0">
                <a:solidFill>
                  <a:srgbClr val="FFFFFF"/>
                </a:solidFill>
                <a:latin typeface="Calibri" pitchFamily="34" charset="0"/>
                <a:ea typeface="Calibri" pitchFamily="34" charset="-122"/>
                <a:cs typeface="Calibri" pitchFamily="34" charset="-120"/>
              </a:rPr>
              <a:t>NHS HEALTH CAMPAIGN</a:t>
            </a:r>
            <a:endParaRPr lang="en-US" sz="1200" dirty="0"/>
          </a:p>
        </p:txBody>
      </p:sp>
      <p:sp>
        <p:nvSpPr>
          <p:cNvPr id="7" name="Text 4"/>
          <p:cNvSpPr/>
          <p:nvPr/>
        </p:nvSpPr>
        <p:spPr>
          <a:xfrm>
            <a:off x="512064" y="999744"/>
            <a:ext cx="6217920" cy="2499360"/>
          </a:xfrm>
          <a:prstGeom prst="rect">
            <a:avLst/>
          </a:prstGeom>
          <a:noFill/>
          <a:ln/>
          <a:effectLst>
            <a:outerShdw blurRad="152400" dist="38100" dir="8100000" algn="bl" rotWithShape="0">
              <a:srgbClr val="000000">
                <a:alpha val="40000"/>
              </a:srgbClr>
            </a:outerShdw>
          </a:effectLst>
        </p:spPr>
        <p:txBody>
          <a:bodyPr wrap="square" rtlCol="0" anchor="t"/>
          <a:lstStyle/>
          <a:p>
            <a:r>
              <a:rPr lang="en-US" sz="6400" b="1" dirty="0">
                <a:solidFill>
                  <a:srgbClr val="FFFFFF"/>
                </a:solidFill>
                <a:latin typeface="Georgia" pitchFamily="34" charset="0"/>
                <a:ea typeface="Georgia" pitchFamily="34" charset="-122"/>
                <a:cs typeface="Georgia" pitchFamily="34" charset="-120"/>
              </a:rPr>
              <a:t>Cervical Cancer</a:t>
            </a:r>
            <a:endParaRPr lang="en-US" sz="6400" dirty="0"/>
          </a:p>
          <a:p>
            <a:r>
              <a:rPr lang="en-US" sz="6400" b="1" dirty="0">
                <a:solidFill>
                  <a:srgbClr val="FFFFFF"/>
                </a:solidFill>
                <a:latin typeface="Georgia" pitchFamily="34" charset="0"/>
                <a:ea typeface="Georgia" pitchFamily="34" charset="-122"/>
                <a:cs typeface="Georgia" pitchFamily="34" charset="-120"/>
              </a:rPr>
              <a:t>Screening</a:t>
            </a:r>
            <a:endParaRPr lang="en-US" sz="6400" dirty="0"/>
          </a:p>
        </p:txBody>
      </p:sp>
      <p:sp>
        <p:nvSpPr>
          <p:cNvPr id="8" name="Text 5"/>
          <p:cNvSpPr/>
          <p:nvPr/>
        </p:nvSpPr>
        <p:spPr>
          <a:xfrm>
            <a:off x="560832" y="3779520"/>
            <a:ext cx="6217920" cy="670560"/>
          </a:xfrm>
          <a:prstGeom prst="rect">
            <a:avLst/>
          </a:prstGeom>
          <a:noFill/>
          <a:ln/>
        </p:spPr>
        <p:txBody>
          <a:bodyPr wrap="square" rtlCol="0" anchor="ctr"/>
          <a:lstStyle/>
          <a:p>
            <a:r>
              <a:rPr lang="en-US" sz="2667" i="1" dirty="0">
                <a:solidFill>
                  <a:srgbClr val="DDB8E8"/>
                </a:solidFill>
                <a:latin typeface="Georgia" pitchFamily="34" charset="0"/>
                <a:ea typeface="Georgia" pitchFamily="34" charset="-122"/>
                <a:cs typeface="Georgia" pitchFamily="34" charset="-120"/>
              </a:rPr>
              <a:t>in the United Kingdom</a:t>
            </a:r>
            <a:endParaRPr lang="en-US" sz="2667" dirty="0"/>
          </a:p>
        </p:txBody>
      </p:sp>
      <p:sp>
        <p:nvSpPr>
          <p:cNvPr id="9" name="Shape 6"/>
          <p:cNvSpPr/>
          <p:nvPr/>
        </p:nvSpPr>
        <p:spPr>
          <a:xfrm>
            <a:off x="512064" y="4389120"/>
            <a:ext cx="97536" cy="1645920"/>
          </a:xfrm>
          <a:prstGeom prst="rect">
            <a:avLst/>
          </a:prstGeom>
          <a:solidFill>
            <a:srgbClr val="E91E8C"/>
          </a:solidFill>
          <a:ln w="12700">
            <a:solidFill>
              <a:srgbClr val="E91E8C"/>
            </a:solidFill>
            <a:prstDash val="solid"/>
          </a:ln>
        </p:spPr>
        <p:txBody>
          <a:bodyPr/>
          <a:lstStyle/>
          <a:p>
            <a:endParaRPr lang="en-US"/>
          </a:p>
        </p:txBody>
      </p:sp>
      <p:sp>
        <p:nvSpPr>
          <p:cNvPr id="10" name="Text 7"/>
          <p:cNvSpPr/>
          <p:nvPr/>
        </p:nvSpPr>
        <p:spPr>
          <a:xfrm>
            <a:off x="792480" y="4328160"/>
            <a:ext cx="5730240" cy="1341120"/>
          </a:xfrm>
          <a:prstGeom prst="rect">
            <a:avLst/>
          </a:prstGeom>
          <a:noFill/>
          <a:ln/>
          <a:effectLst>
            <a:outerShdw blurRad="101600" dist="25400" dir="8100000" algn="bl" rotWithShape="0">
              <a:srgbClr val="000000">
                <a:alpha val="30000"/>
              </a:srgbClr>
            </a:outerShdw>
          </a:effectLst>
        </p:spPr>
        <p:txBody>
          <a:bodyPr wrap="square" rtlCol="0" anchor="ctr"/>
          <a:lstStyle/>
          <a:p>
            <a:r>
              <a:rPr lang="en-US" sz="2400" b="1" i="1" dirty="0">
                <a:solidFill>
                  <a:srgbClr val="E91E8C"/>
                </a:solidFill>
                <a:latin typeface="Georgia" pitchFamily="34" charset="0"/>
                <a:ea typeface="Georgia" pitchFamily="34" charset="-122"/>
                <a:cs typeface="Georgia" pitchFamily="34" charset="-120"/>
              </a:rPr>
              <a:t>"Screen Today,</a:t>
            </a:r>
            <a:endParaRPr lang="en-US" sz="2400" dirty="0"/>
          </a:p>
          <a:p>
            <a:r>
              <a:rPr lang="en-US" sz="2400" b="1" i="1" dirty="0">
                <a:solidFill>
                  <a:srgbClr val="E91E8C"/>
                </a:solidFill>
                <a:latin typeface="Georgia" pitchFamily="34" charset="0"/>
                <a:ea typeface="Georgia" pitchFamily="34" charset="-122"/>
                <a:cs typeface="Georgia" pitchFamily="34" charset="-120"/>
              </a:rPr>
              <a:t>Protect Tomorrow"</a:t>
            </a:r>
            <a:endParaRPr lang="en-US" sz="2400" dirty="0"/>
          </a:p>
        </p:txBody>
      </p:sp>
      <p:sp>
        <p:nvSpPr>
          <p:cNvPr id="11" name="Shape 8"/>
          <p:cNvSpPr/>
          <p:nvPr/>
        </p:nvSpPr>
        <p:spPr>
          <a:xfrm>
            <a:off x="0" y="6217920"/>
            <a:ext cx="12192000" cy="640080"/>
          </a:xfrm>
          <a:prstGeom prst="rect">
            <a:avLst/>
          </a:prstGeom>
          <a:solidFill>
            <a:srgbClr val="000000">
              <a:alpha val="45000"/>
            </a:srgbClr>
          </a:solidFill>
          <a:ln w="12700">
            <a:solidFill>
              <a:srgbClr val="000000">
                <a:alpha val="45000"/>
              </a:srgbClr>
            </a:solidFill>
            <a:prstDash val="solid"/>
          </a:ln>
        </p:spPr>
        <p:txBody>
          <a:bodyPr/>
          <a:lstStyle/>
          <a:p>
            <a:endParaRPr lang="en-US"/>
          </a:p>
        </p:txBody>
      </p:sp>
      <p:sp>
        <p:nvSpPr>
          <p:cNvPr id="12" name="Text 9"/>
          <p:cNvSpPr/>
          <p:nvPr/>
        </p:nvSpPr>
        <p:spPr>
          <a:xfrm>
            <a:off x="512064" y="6242304"/>
            <a:ext cx="7924800" cy="341376"/>
          </a:xfrm>
          <a:prstGeom prst="rect">
            <a:avLst/>
          </a:prstGeom>
          <a:noFill/>
          <a:ln/>
        </p:spPr>
        <p:txBody>
          <a:bodyPr wrap="square" rtlCol="0" anchor="ctr"/>
          <a:lstStyle/>
          <a:p>
            <a:r>
              <a:rPr lang="en-US" sz="1267" dirty="0">
                <a:solidFill>
                  <a:srgbClr val="CCAACC"/>
                </a:solidFill>
                <a:latin typeface="Calibri" pitchFamily="34" charset="0"/>
                <a:ea typeface="Calibri" pitchFamily="34" charset="-122"/>
                <a:cs typeface="Calibri" pitchFamily="34" charset="-120"/>
              </a:rPr>
              <a:t>Cervical Cancer Awareness Campaign  |  UK Women Aged 25–64</a:t>
            </a:r>
            <a:endParaRPr lang="en-US" sz="1267" dirty="0"/>
          </a:p>
        </p:txBody>
      </p:sp>
      <p:sp>
        <p:nvSpPr>
          <p:cNvPr id="13" name="Text 10"/>
          <p:cNvSpPr/>
          <p:nvPr/>
        </p:nvSpPr>
        <p:spPr>
          <a:xfrm>
            <a:off x="10728960" y="6242304"/>
            <a:ext cx="1097280" cy="341376"/>
          </a:xfrm>
          <a:prstGeom prst="rect">
            <a:avLst/>
          </a:prstGeom>
          <a:noFill/>
          <a:ln/>
        </p:spPr>
        <p:txBody>
          <a:bodyPr wrap="square" rtlCol="0" anchor="ctr"/>
          <a:lstStyle/>
          <a:p>
            <a:pPr algn="r"/>
            <a:r>
              <a:rPr lang="en-US" sz="1467" b="1" dirty="0">
                <a:solidFill>
                  <a:srgbClr val="CCAACC"/>
                </a:solidFill>
                <a:latin typeface="Calibri" pitchFamily="34" charset="0"/>
                <a:ea typeface="Calibri" pitchFamily="34" charset="-122"/>
                <a:cs typeface="Calibri" pitchFamily="34" charset="-120"/>
              </a:rPr>
              <a:t>2025</a:t>
            </a:r>
            <a:endParaRPr lang="en-US" sz="1467" dirty="0"/>
          </a:p>
        </p:txBody>
      </p:sp>
      <p:sp>
        <p:nvSpPr>
          <p:cNvPr id="14" name="Shape 11"/>
          <p:cNvSpPr/>
          <p:nvPr/>
        </p:nvSpPr>
        <p:spPr>
          <a:xfrm>
            <a:off x="7437120" y="1219200"/>
            <a:ext cx="3108960" cy="877824"/>
          </a:xfrm>
          <a:prstGeom prst="rect">
            <a:avLst/>
          </a:prstGeom>
          <a:solidFill>
            <a:srgbClr val="C2185B">
              <a:alpha val="80000"/>
            </a:srgbClr>
          </a:solidFill>
          <a:ln w="15240">
            <a:solidFill>
              <a:srgbClr val="C2185B"/>
            </a:solidFill>
            <a:prstDash val="solid"/>
          </a:ln>
          <a:effectLst>
            <a:outerShdw blurRad="76200" dist="25400" dir="8100000" algn="bl" rotWithShape="0">
              <a:srgbClr val="000000">
                <a:alpha val="25000"/>
              </a:srgbClr>
            </a:outerShdw>
          </a:effectLst>
        </p:spPr>
        <p:txBody>
          <a:bodyPr/>
          <a:lstStyle/>
          <a:p>
            <a:endParaRPr lang="en-US"/>
          </a:p>
        </p:txBody>
      </p:sp>
      <p:sp>
        <p:nvSpPr>
          <p:cNvPr id="15" name="Text 12"/>
          <p:cNvSpPr/>
          <p:nvPr/>
        </p:nvSpPr>
        <p:spPr>
          <a:xfrm>
            <a:off x="7607808" y="1267968"/>
            <a:ext cx="2804160" cy="365760"/>
          </a:xfrm>
          <a:prstGeom prst="rect">
            <a:avLst/>
          </a:prstGeom>
          <a:noFill/>
          <a:ln/>
        </p:spPr>
        <p:txBody>
          <a:bodyPr wrap="square" lIns="0" tIns="0" rIns="0" bIns="0" rtlCol="0" anchor="ctr"/>
          <a:lstStyle/>
          <a:p>
            <a:r>
              <a:rPr lang="en-US" sz="1600" b="1" dirty="0">
                <a:solidFill>
                  <a:srgbClr val="FFFFFF"/>
                </a:solidFill>
                <a:latin typeface="Georgia" pitchFamily="34" charset="0"/>
                <a:ea typeface="Georgia" pitchFamily="34" charset="-122"/>
                <a:cs typeface="Georgia" pitchFamily="34" charset="-120"/>
              </a:rPr>
              <a:t>Early Detection</a:t>
            </a:r>
            <a:endParaRPr lang="en-US" sz="1600" dirty="0"/>
          </a:p>
        </p:txBody>
      </p:sp>
      <p:sp>
        <p:nvSpPr>
          <p:cNvPr id="16" name="Text 13"/>
          <p:cNvSpPr/>
          <p:nvPr/>
        </p:nvSpPr>
        <p:spPr>
          <a:xfrm>
            <a:off x="7607808" y="1658112"/>
            <a:ext cx="2804160" cy="316992"/>
          </a:xfrm>
          <a:prstGeom prst="rect">
            <a:avLst/>
          </a:prstGeom>
          <a:noFill/>
          <a:ln/>
        </p:spPr>
        <p:txBody>
          <a:bodyPr wrap="square" lIns="0" tIns="0" rIns="0" bIns="0" rtlCol="0" anchor="ctr"/>
          <a:lstStyle/>
          <a:p>
            <a:r>
              <a:rPr lang="en-US" sz="1267" dirty="0">
                <a:solidFill>
                  <a:srgbClr val="DDDDDD"/>
                </a:solidFill>
                <a:latin typeface="Calibri" pitchFamily="34" charset="0"/>
                <a:ea typeface="Calibri" pitchFamily="34" charset="-122"/>
                <a:cs typeface="Calibri" pitchFamily="34" charset="-120"/>
              </a:rPr>
              <a:t>Saves lives</a:t>
            </a:r>
            <a:endParaRPr lang="en-US" sz="1267" dirty="0"/>
          </a:p>
        </p:txBody>
      </p:sp>
      <p:sp>
        <p:nvSpPr>
          <p:cNvPr id="17" name="Shape 14"/>
          <p:cNvSpPr/>
          <p:nvPr/>
        </p:nvSpPr>
        <p:spPr>
          <a:xfrm>
            <a:off x="8351520" y="2560320"/>
            <a:ext cx="3108960" cy="877824"/>
          </a:xfrm>
          <a:prstGeom prst="rect">
            <a:avLst/>
          </a:prstGeom>
          <a:solidFill>
            <a:srgbClr val="0D6E8A">
              <a:alpha val="80000"/>
            </a:srgbClr>
          </a:solidFill>
          <a:ln w="15240">
            <a:solidFill>
              <a:srgbClr val="0D6E8A"/>
            </a:solidFill>
            <a:prstDash val="solid"/>
          </a:ln>
          <a:effectLst>
            <a:outerShdw blurRad="76200" dist="25400" dir="8100000" algn="bl" rotWithShape="0">
              <a:srgbClr val="000000">
                <a:alpha val="25000"/>
              </a:srgbClr>
            </a:outerShdw>
          </a:effectLst>
        </p:spPr>
        <p:txBody>
          <a:bodyPr/>
          <a:lstStyle/>
          <a:p>
            <a:endParaRPr lang="en-US"/>
          </a:p>
        </p:txBody>
      </p:sp>
      <p:sp>
        <p:nvSpPr>
          <p:cNvPr id="18" name="Text 15"/>
          <p:cNvSpPr/>
          <p:nvPr/>
        </p:nvSpPr>
        <p:spPr>
          <a:xfrm>
            <a:off x="8522208" y="2609088"/>
            <a:ext cx="2804160" cy="365760"/>
          </a:xfrm>
          <a:prstGeom prst="rect">
            <a:avLst/>
          </a:prstGeom>
          <a:noFill/>
          <a:ln/>
        </p:spPr>
        <p:txBody>
          <a:bodyPr wrap="square" lIns="0" tIns="0" rIns="0" bIns="0" rtlCol="0" anchor="ctr"/>
          <a:lstStyle/>
          <a:p>
            <a:r>
              <a:rPr lang="en-US" sz="1600" b="1" dirty="0">
                <a:solidFill>
                  <a:srgbClr val="FFFFFF"/>
                </a:solidFill>
                <a:latin typeface="Georgia" pitchFamily="34" charset="0"/>
                <a:ea typeface="Georgia" pitchFamily="34" charset="-122"/>
                <a:cs typeface="Georgia" pitchFamily="34" charset="-120"/>
              </a:rPr>
              <a:t>Free NHS Test</a:t>
            </a:r>
            <a:endParaRPr lang="en-US" sz="1600" dirty="0"/>
          </a:p>
        </p:txBody>
      </p:sp>
      <p:sp>
        <p:nvSpPr>
          <p:cNvPr id="19" name="Text 16"/>
          <p:cNvSpPr/>
          <p:nvPr/>
        </p:nvSpPr>
        <p:spPr>
          <a:xfrm>
            <a:off x="8522208" y="2999232"/>
            <a:ext cx="2804160" cy="316992"/>
          </a:xfrm>
          <a:prstGeom prst="rect">
            <a:avLst/>
          </a:prstGeom>
          <a:noFill/>
          <a:ln/>
        </p:spPr>
        <p:txBody>
          <a:bodyPr wrap="square" lIns="0" tIns="0" rIns="0" bIns="0" rtlCol="0" anchor="ctr"/>
          <a:lstStyle/>
          <a:p>
            <a:r>
              <a:rPr lang="en-US" sz="1267" dirty="0">
                <a:solidFill>
                  <a:srgbClr val="DDDDDD"/>
                </a:solidFill>
                <a:latin typeface="Calibri" pitchFamily="34" charset="0"/>
                <a:ea typeface="Calibri" pitchFamily="34" charset="-122"/>
                <a:cs typeface="Calibri" pitchFamily="34" charset="-120"/>
              </a:rPr>
              <a:t>Quick &amp; simple</a:t>
            </a:r>
            <a:endParaRPr lang="en-US" sz="1267" dirty="0"/>
          </a:p>
        </p:txBody>
      </p:sp>
      <p:sp>
        <p:nvSpPr>
          <p:cNvPr id="20" name="Shape 17"/>
          <p:cNvSpPr/>
          <p:nvPr/>
        </p:nvSpPr>
        <p:spPr>
          <a:xfrm>
            <a:off x="7437120" y="3901440"/>
            <a:ext cx="3108960" cy="877824"/>
          </a:xfrm>
          <a:prstGeom prst="rect">
            <a:avLst/>
          </a:prstGeom>
          <a:solidFill>
            <a:srgbClr val="7B2D8B">
              <a:alpha val="80000"/>
            </a:srgbClr>
          </a:solidFill>
          <a:ln w="15240">
            <a:solidFill>
              <a:srgbClr val="7B2D8B"/>
            </a:solidFill>
            <a:prstDash val="solid"/>
          </a:ln>
          <a:effectLst>
            <a:outerShdw blurRad="76200" dist="25400" dir="8100000" algn="bl" rotWithShape="0">
              <a:srgbClr val="000000">
                <a:alpha val="25000"/>
              </a:srgbClr>
            </a:outerShdw>
          </a:effectLst>
        </p:spPr>
        <p:txBody>
          <a:bodyPr/>
          <a:lstStyle/>
          <a:p>
            <a:endParaRPr lang="en-US"/>
          </a:p>
        </p:txBody>
      </p:sp>
      <p:sp>
        <p:nvSpPr>
          <p:cNvPr id="21" name="Text 18"/>
          <p:cNvSpPr/>
          <p:nvPr/>
        </p:nvSpPr>
        <p:spPr>
          <a:xfrm>
            <a:off x="7607808" y="3950208"/>
            <a:ext cx="2804160" cy="365760"/>
          </a:xfrm>
          <a:prstGeom prst="rect">
            <a:avLst/>
          </a:prstGeom>
          <a:noFill/>
          <a:ln/>
        </p:spPr>
        <p:txBody>
          <a:bodyPr wrap="square" lIns="0" tIns="0" rIns="0" bIns="0" rtlCol="0" anchor="ctr"/>
          <a:lstStyle/>
          <a:p>
            <a:r>
              <a:rPr lang="en-US" sz="1600" b="1" dirty="0">
                <a:solidFill>
                  <a:srgbClr val="FFFFFF"/>
                </a:solidFill>
                <a:latin typeface="Georgia" pitchFamily="34" charset="0"/>
                <a:ea typeface="Georgia" pitchFamily="34" charset="-122"/>
                <a:cs typeface="Georgia" pitchFamily="34" charset="-120"/>
              </a:rPr>
              <a:t>Action Now</a:t>
            </a:r>
            <a:endParaRPr lang="en-US" sz="1600" dirty="0"/>
          </a:p>
        </p:txBody>
      </p:sp>
      <p:sp>
        <p:nvSpPr>
          <p:cNvPr id="22" name="Text 19"/>
          <p:cNvSpPr/>
          <p:nvPr/>
        </p:nvSpPr>
        <p:spPr>
          <a:xfrm>
            <a:off x="7607808" y="4340352"/>
            <a:ext cx="2804160" cy="316992"/>
          </a:xfrm>
          <a:prstGeom prst="rect">
            <a:avLst/>
          </a:prstGeom>
          <a:noFill/>
          <a:ln/>
        </p:spPr>
        <p:txBody>
          <a:bodyPr wrap="square" lIns="0" tIns="0" rIns="0" bIns="0" rtlCol="0" anchor="ctr"/>
          <a:lstStyle/>
          <a:p>
            <a:r>
              <a:rPr lang="en-US" sz="1267" dirty="0">
                <a:solidFill>
                  <a:srgbClr val="DDDDDD"/>
                </a:solidFill>
                <a:latin typeface="Calibri" pitchFamily="34" charset="0"/>
                <a:ea typeface="Calibri" pitchFamily="34" charset="-122"/>
                <a:cs typeface="Calibri" pitchFamily="34" charset="-120"/>
              </a:rPr>
              <a:t>Don't delay</a:t>
            </a:r>
            <a:endParaRPr lang="en-US" sz="1267" dirty="0"/>
          </a:p>
        </p:txBody>
      </p:sp>
    </p:spTree>
    <p:extLst>
      <p:ext uri="{BB962C8B-B14F-4D97-AF65-F5344CB8AC3E}">
        <p14:creationId xmlns:p14="http://schemas.microsoft.com/office/powerpoint/2010/main" val="1252233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5C1A5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alphaModFix amt="45000"/>
          </a:blip>
          <a:stretch>
            <a:fillRect/>
          </a:stretch>
        </p:blipFill>
        <p:spPr>
          <a:xfrm>
            <a:off x="0" y="0"/>
            <a:ext cx="6217920" cy="6858000"/>
          </a:xfrm>
          <a:prstGeom prst="rect">
            <a:avLst/>
          </a:prstGeom>
        </p:spPr>
      </p:pic>
      <p:sp>
        <p:nvSpPr>
          <p:cNvPr id="3" name="Shape 0"/>
          <p:cNvSpPr/>
          <p:nvPr/>
        </p:nvSpPr>
        <p:spPr>
          <a:xfrm>
            <a:off x="0" y="0"/>
            <a:ext cx="6217920" cy="6858000"/>
          </a:xfrm>
          <a:prstGeom prst="rect">
            <a:avLst/>
          </a:prstGeom>
          <a:solidFill>
            <a:srgbClr val="5C1A5A">
              <a:alpha val="92000"/>
            </a:srgbClr>
          </a:solidFill>
          <a:ln w="12700">
            <a:solidFill>
              <a:srgbClr val="5C1A5A">
                <a:alpha val="92000"/>
              </a:srgbClr>
            </a:solidFill>
            <a:prstDash val="solid"/>
          </a:ln>
        </p:spPr>
        <p:txBody>
          <a:bodyPr/>
          <a:lstStyle/>
          <a:p>
            <a:endParaRPr lang="en-US"/>
          </a:p>
        </p:txBody>
      </p:sp>
      <p:sp>
        <p:nvSpPr>
          <p:cNvPr id="4" name="Shape 1"/>
          <p:cNvSpPr/>
          <p:nvPr/>
        </p:nvSpPr>
        <p:spPr>
          <a:xfrm>
            <a:off x="0" y="0"/>
            <a:ext cx="268224" cy="6858000"/>
          </a:xfrm>
          <a:prstGeom prst="rect">
            <a:avLst/>
          </a:prstGeom>
          <a:solidFill>
            <a:srgbClr val="E91E8C"/>
          </a:solidFill>
          <a:ln w="12700">
            <a:solidFill>
              <a:srgbClr val="E91E8C"/>
            </a:solidFill>
            <a:prstDash val="solid"/>
          </a:ln>
        </p:spPr>
        <p:txBody>
          <a:bodyPr/>
          <a:lstStyle/>
          <a:p>
            <a:endParaRPr lang="en-US"/>
          </a:p>
        </p:txBody>
      </p:sp>
      <p:sp>
        <p:nvSpPr>
          <p:cNvPr id="5" name="Text 2"/>
          <p:cNvSpPr/>
          <p:nvPr/>
        </p:nvSpPr>
        <p:spPr>
          <a:xfrm>
            <a:off x="426720" y="268224"/>
            <a:ext cx="975360" cy="365760"/>
          </a:xfrm>
          <a:prstGeom prst="rect">
            <a:avLst/>
          </a:prstGeom>
          <a:noFill/>
          <a:ln/>
        </p:spPr>
        <p:txBody>
          <a:bodyPr wrap="square" rtlCol="0" anchor="ctr"/>
          <a:lstStyle/>
          <a:p>
            <a:r>
              <a:rPr lang="en-US" sz="1333" b="1" dirty="0">
                <a:solidFill>
                  <a:srgbClr val="CC99D4"/>
                </a:solidFill>
                <a:latin typeface="Calibri" pitchFamily="34" charset="0"/>
                <a:ea typeface="Calibri" pitchFamily="34" charset="-122"/>
                <a:cs typeface="Calibri" pitchFamily="34" charset="-120"/>
              </a:rPr>
              <a:t>01</a:t>
            </a:r>
            <a:endParaRPr lang="en-US" sz="1333" dirty="0"/>
          </a:p>
        </p:txBody>
      </p:sp>
      <p:sp>
        <p:nvSpPr>
          <p:cNvPr id="6" name="Text 3"/>
          <p:cNvSpPr/>
          <p:nvPr/>
        </p:nvSpPr>
        <p:spPr>
          <a:xfrm>
            <a:off x="463296" y="512064"/>
            <a:ext cx="11301984" cy="1828800"/>
          </a:xfrm>
          <a:prstGeom prst="rect">
            <a:avLst/>
          </a:prstGeom>
          <a:noFill/>
          <a:ln/>
        </p:spPr>
        <p:txBody>
          <a:bodyPr wrap="square" rtlCol="0" anchor="t"/>
          <a:lstStyle/>
          <a:p>
            <a:r>
              <a:rPr lang="en-US" sz="4000" b="1" dirty="0">
                <a:solidFill>
                  <a:srgbClr val="FFFFFF"/>
                </a:solidFill>
                <a:latin typeface="Georgia" pitchFamily="34" charset="0"/>
                <a:ea typeface="Georgia" pitchFamily="34" charset="-122"/>
                <a:cs typeface="Georgia" pitchFamily="34" charset="-120"/>
              </a:rPr>
              <a:t>Cervical Cancer</a:t>
            </a:r>
            <a:endParaRPr lang="en-US" sz="4000" dirty="0"/>
          </a:p>
          <a:p>
            <a:r>
              <a:rPr lang="en-US" sz="4000" b="1" dirty="0">
                <a:solidFill>
                  <a:srgbClr val="FFFFFF"/>
                </a:solidFill>
                <a:latin typeface="Georgia" pitchFamily="34" charset="0"/>
                <a:ea typeface="Georgia" pitchFamily="34" charset="-122"/>
                <a:cs typeface="Georgia" pitchFamily="34" charset="-120"/>
              </a:rPr>
              <a:t>Screening in the UK</a:t>
            </a:r>
            <a:endParaRPr lang="en-US" sz="4000" dirty="0"/>
          </a:p>
        </p:txBody>
      </p:sp>
      <p:sp>
        <p:nvSpPr>
          <p:cNvPr id="7" name="Shape 4"/>
          <p:cNvSpPr/>
          <p:nvPr/>
        </p:nvSpPr>
        <p:spPr>
          <a:xfrm>
            <a:off x="463296" y="2499360"/>
            <a:ext cx="5120640" cy="48768"/>
          </a:xfrm>
          <a:prstGeom prst="rect">
            <a:avLst/>
          </a:prstGeom>
          <a:solidFill>
            <a:srgbClr val="E91E8C"/>
          </a:solidFill>
          <a:ln w="12700">
            <a:solidFill>
              <a:srgbClr val="E91E8C"/>
            </a:solidFill>
            <a:prstDash val="solid"/>
          </a:ln>
        </p:spPr>
        <p:txBody>
          <a:bodyPr/>
          <a:lstStyle/>
          <a:p>
            <a:endParaRPr lang="en-US"/>
          </a:p>
        </p:txBody>
      </p:sp>
      <p:sp>
        <p:nvSpPr>
          <p:cNvPr id="8" name="Shape 5"/>
          <p:cNvSpPr/>
          <p:nvPr/>
        </p:nvSpPr>
        <p:spPr>
          <a:xfrm>
            <a:off x="463296" y="2828544"/>
            <a:ext cx="158496" cy="158496"/>
          </a:xfrm>
          <a:prstGeom prst="ellipse">
            <a:avLst/>
          </a:prstGeom>
          <a:solidFill>
            <a:srgbClr val="E91E8C"/>
          </a:solidFill>
          <a:ln w="12700">
            <a:solidFill>
              <a:srgbClr val="E91E8C"/>
            </a:solidFill>
            <a:prstDash val="solid"/>
          </a:ln>
        </p:spPr>
        <p:txBody>
          <a:bodyPr/>
          <a:lstStyle/>
          <a:p>
            <a:endParaRPr lang="en-US"/>
          </a:p>
        </p:txBody>
      </p:sp>
      <p:sp>
        <p:nvSpPr>
          <p:cNvPr id="9" name="Text 6"/>
          <p:cNvSpPr/>
          <p:nvPr/>
        </p:nvSpPr>
        <p:spPr>
          <a:xfrm>
            <a:off x="731520" y="2718816"/>
            <a:ext cx="5242560" cy="792480"/>
          </a:xfrm>
          <a:prstGeom prst="rect">
            <a:avLst/>
          </a:prstGeom>
          <a:noFill/>
          <a:ln/>
        </p:spPr>
        <p:txBody>
          <a:bodyPr wrap="square" lIns="0" tIns="0" rIns="0" bIns="0" rtlCol="0" anchor="ctr"/>
          <a:lstStyle/>
          <a:p>
            <a:pPr algn="just"/>
            <a:r>
              <a:rPr lang="en-US" sz="1467" dirty="0">
                <a:solidFill>
                  <a:schemeClr val="bg1"/>
                </a:solidFill>
                <a:latin typeface="Calibri" pitchFamily="34" charset="0"/>
                <a:ea typeface="Calibri" pitchFamily="34" charset="-122"/>
                <a:cs typeface="Calibri" pitchFamily="34" charset="-120"/>
              </a:rPr>
              <a:t>One of the most preventable cancers is cervical cancer which is detected at an early stage through screening (World Health Organization, 2024).</a:t>
            </a:r>
          </a:p>
        </p:txBody>
      </p:sp>
      <p:sp>
        <p:nvSpPr>
          <p:cNvPr id="10" name="Shape 7"/>
          <p:cNvSpPr/>
          <p:nvPr/>
        </p:nvSpPr>
        <p:spPr>
          <a:xfrm>
            <a:off x="463296" y="3706368"/>
            <a:ext cx="158496" cy="158496"/>
          </a:xfrm>
          <a:prstGeom prst="ellipse">
            <a:avLst/>
          </a:prstGeom>
          <a:solidFill>
            <a:srgbClr val="E91E8C"/>
          </a:solidFill>
          <a:ln w="12700">
            <a:solidFill>
              <a:srgbClr val="E91E8C"/>
            </a:solidFill>
            <a:prstDash val="solid"/>
          </a:ln>
        </p:spPr>
        <p:txBody>
          <a:bodyPr/>
          <a:lstStyle/>
          <a:p>
            <a:endParaRPr lang="en-US"/>
          </a:p>
        </p:txBody>
      </p:sp>
      <p:sp>
        <p:nvSpPr>
          <p:cNvPr id="11" name="Text 8"/>
          <p:cNvSpPr/>
          <p:nvPr/>
        </p:nvSpPr>
        <p:spPr>
          <a:xfrm>
            <a:off x="731520" y="3596640"/>
            <a:ext cx="5242560" cy="792480"/>
          </a:xfrm>
          <a:prstGeom prst="rect">
            <a:avLst/>
          </a:prstGeom>
          <a:noFill/>
          <a:ln/>
        </p:spPr>
        <p:txBody>
          <a:bodyPr wrap="square" lIns="0" tIns="0" rIns="0" bIns="0" rtlCol="0" anchor="ctr"/>
          <a:lstStyle/>
          <a:p>
            <a:pPr algn="just"/>
            <a:r>
              <a:rPr lang="en-US" sz="1467" dirty="0">
                <a:solidFill>
                  <a:schemeClr val="bg1"/>
                </a:solidFill>
                <a:latin typeface="Calibri" pitchFamily="34" charset="0"/>
                <a:ea typeface="Calibri" pitchFamily="34" charset="-122"/>
                <a:cs typeface="Calibri" pitchFamily="34" charset="-120"/>
              </a:rPr>
              <a:t>The NHS invites women aged 25–64 for regular cervical screening tests (Němec et al., 2025).</a:t>
            </a:r>
            <a:endParaRPr lang="en-US" sz="1467" dirty="0">
              <a:solidFill>
                <a:schemeClr val="bg1"/>
              </a:solidFill>
            </a:endParaRPr>
          </a:p>
        </p:txBody>
      </p:sp>
      <p:sp>
        <p:nvSpPr>
          <p:cNvPr id="12" name="Shape 9"/>
          <p:cNvSpPr/>
          <p:nvPr/>
        </p:nvSpPr>
        <p:spPr>
          <a:xfrm>
            <a:off x="463296" y="4584192"/>
            <a:ext cx="158496" cy="158496"/>
          </a:xfrm>
          <a:prstGeom prst="ellipse">
            <a:avLst/>
          </a:prstGeom>
          <a:solidFill>
            <a:srgbClr val="E91E8C"/>
          </a:solidFill>
          <a:ln w="12700">
            <a:solidFill>
              <a:srgbClr val="E91E8C"/>
            </a:solidFill>
            <a:prstDash val="solid"/>
          </a:ln>
        </p:spPr>
        <p:txBody>
          <a:bodyPr/>
          <a:lstStyle/>
          <a:p>
            <a:endParaRPr lang="en-US"/>
          </a:p>
        </p:txBody>
      </p:sp>
      <p:sp>
        <p:nvSpPr>
          <p:cNvPr id="13" name="Text 10"/>
          <p:cNvSpPr/>
          <p:nvPr/>
        </p:nvSpPr>
        <p:spPr>
          <a:xfrm>
            <a:off x="731520" y="4474464"/>
            <a:ext cx="5242560" cy="792480"/>
          </a:xfrm>
          <a:prstGeom prst="rect">
            <a:avLst/>
          </a:prstGeom>
          <a:noFill/>
          <a:ln/>
        </p:spPr>
        <p:txBody>
          <a:bodyPr wrap="square" lIns="0" tIns="0" rIns="0" bIns="0" rtlCol="0" anchor="ctr"/>
          <a:lstStyle/>
          <a:p>
            <a:pPr algn="just"/>
            <a:r>
              <a:rPr lang="en-US" sz="1467" dirty="0">
                <a:solidFill>
                  <a:schemeClr val="bg1"/>
                </a:solidFill>
                <a:latin typeface="Calibri" pitchFamily="34" charset="0"/>
                <a:ea typeface="Calibri" pitchFamily="34" charset="-122"/>
                <a:cs typeface="Calibri" pitchFamily="34" charset="-120"/>
              </a:rPr>
              <a:t>Participation rates have declined due to fear, lack of awareness, or misconceptions.</a:t>
            </a:r>
            <a:endParaRPr lang="en-US" sz="1467" dirty="0">
              <a:solidFill>
                <a:schemeClr val="bg1"/>
              </a:solidFill>
            </a:endParaRPr>
          </a:p>
        </p:txBody>
      </p:sp>
      <p:sp>
        <p:nvSpPr>
          <p:cNvPr id="14" name="Shape 11"/>
          <p:cNvSpPr/>
          <p:nvPr/>
        </p:nvSpPr>
        <p:spPr>
          <a:xfrm>
            <a:off x="463296" y="5462016"/>
            <a:ext cx="158496" cy="158496"/>
          </a:xfrm>
          <a:prstGeom prst="ellipse">
            <a:avLst/>
          </a:prstGeom>
          <a:solidFill>
            <a:srgbClr val="E91E8C"/>
          </a:solidFill>
          <a:ln w="12700">
            <a:solidFill>
              <a:srgbClr val="E91E8C"/>
            </a:solidFill>
            <a:prstDash val="solid"/>
          </a:ln>
        </p:spPr>
        <p:txBody>
          <a:bodyPr/>
          <a:lstStyle/>
          <a:p>
            <a:endParaRPr lang="en-US"/>
          </a:p>
        </p:txBody>
      </p:sp>
      <p:sp>
        <p:nvSpPr>
          <p:cNvPr id="15" name="Text 12"/>
          <p:cNvSpPr/>
          <p:nvPr/>
        </p:nvSpPr>
        <p:spPr>
          <a:xfrm>
            <a:off x="731520" y="5352288"/>
            <a:ext cx="5242560" cy="792480"/>
          </a:xfrm>
          <a:prstGeom prst="rect">
            <a:avLst/>
          </a:prstGeom>
          <a:noFill/>
          <a:ln/>
        </p:spPr>
        <p:txBody>
          <a:bodyPr wrap="square" lIns="0" tIns="0" rIns="0" bIns="0" rtlCol="0" anchor="ctr"/>
          <a:lstStyle/>
          <a:p>
            <a:pPr algn="just"/>
            <a:r>
              <a:rPr lang="en-US" sz="1467" dirty="0">
                <a:solidFill>
                  <a:schemeClr val="bg1"/>
                </a:solidFill>
                <a:latin typeface="Calibri" pitchFamily="34" charset="0"/>
                <a:ea typeface="Calibri" pitchFamily="34" charset="-122"/>
                <a:cs typeface="Calibri" pitchFamily="34" charset="-120"/>
              </a:rPr>
              <a:t>Health campaigns are essential to increase awareness and reduce mortality.</a:t>
            </a:r>
            <a:endParaRPr lang="en-US" sz="1467" dirty="0">
              <a:solidFill>
                <a:schemeClr val="bg1"/>
              </a:solidFill>
            </a:endParaRPr>
          </a:p>
        </p:txBody>
      </p:sp>
      <p:pic>
        <p:nvPicPr>
          <p:cNvPr id="17" name="Image 1" descr="preencoded.png"/>
          <p:cNvPicPr>
            <a:picLocks noChangeAspect="1"/>
          </p:cNvPicPr>
          <p:nvPr/>
        </p:nvPicPr>
        <p:blipFill>
          <a:blip r:embed="rId4"/>
          <a:stretch>
            <a:fillRect/>
          </a:stretch>
        </p:blipFill>
        <p:spPr>
          <a:xfrm>
            <a:off x="6327648" y="2499361"/>
            <a:ext cx="5474208" cy="3866543"/>
          </a:xfrm>
          <a:prstGeom prst="rect">
            <a:avLst/>
          </a:prstGeom>
        </p:spPr>
      </p:pic>
      <p:sp>
        <p:nvSpPr>
          <p:cNvPr id="20" name="Text 15"/>
          <p:cNvSpPr/>
          <p:nvPr/>
        </p:nvSpPr>
        <p:spPr>
          <a:xfrm>
            <a:off x="426720" y="6498336"/>
            <a:ext cx="6096000" cy="268224"/>
          </a:xfrm>
          <a:prstGeom prst="rect">
            <a:avLst/>
          </a:prstGeom>
          <a:noFill/>
          <a:ln/>
        </p:spPr>
        <p:txBody>
          <a:bodyPr wrap="square" rtlCol="0" anchor="ctr"/>
          <a:lstStyle/>
          <a:p>
            <a:r>
              <a:rPr lang="en-US" sz="1133" dirty="0">
                <a:solidFill>
                  <a:srgbClr val="886688"/>
                </a:solidFill>
                <a:latin typeface="Calibri" pitchFamily="34" charset="0"/>
                <a:ea typeface="Calibri" pitchFamily="34" charset="-122"/>
                <a:cs typeface="Calibri" pitchFamily="34" charset="-120"/>
              </a:rPr>
              <a:t>NHS Cervical Screening Health Campaign</a:t>
            </a:r>
            <a:endParaRPr lang="en-US" sz="1133" dirty="0"/>
          </a:p>
        </p:txBody>
      </p:sp>
      <p:sp>
        <p:nvSpPr>
          <p:cNvPr id="24" name="Rectangle 2">
            <a:extLst>
              <a:ext uri="{FF2B5EF4-FFF2-40B4-BE49-F238E27FC236}">
                <a16:creationId xmlns:a16="http://schemas.microsoft.com/office/drawing/2014/main" id="{DF511CB5-642D-09A0-BA1A-9740C91A2BAB}"/>
              </a:ext>
            </a:extLst>
          </p:cNvPr>
          <p:cNvSpPr>
            <a:spLocks noChangeArrowheads="1"/>
          </p:cNvSpPr>
          <p:nvPr/>
        </p:nvSpPr>
        <p:spPr bwMode="auto">
          <a:xfrm>
            <a:off x="6327648" y="6365871"/>
            <a:ext cx="5474208" cy="41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algn="ctr" defTabSz="1219170" eaLnBrk="0" fontAlgn="base" hangingPunct="0">
              <a:spcBef>
                <a:spcPct val="0"/>
              </a:spcBef>
              <a:spcAft>
                <a:spcPct val="0"/>
              </a:spcAft>
            </a:pPr>
            <a:r>
              <a:rPr lang="en-US" altLang="en-US" sz="1600" dirty="0">
                <a:solidFill>
                  <a:schemeClr val="bg1"/>
                </a:solidFill>
                <a:latin typeface="Times New Roman" panose="02020603050405020304" pitchFamily="18" charset="0"/>
                <a:cs typeface="Times New Roman" panose="02020603050405020304" pitchFamily="18" charset="0"/>
              </a:rPr>
              <a:t>(NHS England, </a:t>
            </a:r>
            <a:r>
              <a:rPr lang="en-US" altLang="en-US" sz="1867" dirty="0">
                <a:solidFill>
                  <a:schemeClr val="bg1"/>
                </a:solidFill>
                <a:latin typeface="Times New Roman" panose="02020603050405020304" pitchFamily="18" charset="0"/>
                <a:cs typeface="Times New Roman" panose="02020603050405020304" pitchFamily="18" charset="0"/>
              </a:rPr>
              <a:t>2025</a:t>
            </a:r>
            <a:r>
              <a:rPr lang="en-US" altLang="en-US" sz="1600" dirty="0">
                <a:solidFill>
                  <a:schemeClr val="bg1"/>
                </a:solidFill>
                <a:latin typeface="Times New Roman" panose="02020603050405020304" pitchFamily="18" charset="0"/>
                <a:cs typeface="Times New Roman" panose="02020603050405020304" pitchFamily="18" charset="0"/>
              </a:rPr>
              <a:t>)</a:t>
            </a:r>
            <a:endParaRPr lang="en-US" altLang="en-US" sz="2400" dirty="0">
              <a:solidFill>
                <a:schemeClr val="bg1"/>
              </a:solidFill>
              <a:latin typeface="Arial" panose="020B0604020202020204" pitchFamily="34" charset="0"/>
            </a:endParaRPr>
          </a:p>
        </p:txBody>
      </p:sp>
    </p:spTree>
    <p:extLst>
      <p:ext uri="{BB962C8B-B14F-4D97-AF65-F5344CB8AC3E}">
        <p14:creationId xmlns:p14="http://schemas.microsoft.com/office/powerpoint/2010/main" val="3768711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8F9"/>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rgbClr val="5C1A5A"/>
          </a:solidFill>
          <a:ln w="12700">
            <a:solidFill>
              <a:srgbClr val="5C1A5A"/>
            </a:solidFill>
            <a:prstDash val="solid"/>
          </a:ln>
        </p:spPr>
        <p:txBody>
          <a:bodyPr/>
          <a:lstStyle/>
          <a:p>
            <a:endParaRPr lang="en-US"/>
          </a:p>
        </p:txBody>
      </p:sp>
      <p:sp>
        <p:nvSpPr>
          <p:cNvPr id="3" name="Text 1"/>
          <p:cNvSpPr/>
          <p:nvPr/>
        </p:nvSpPr>
        <p:spPr>
          <a:xfrm>
            <a:off x="548640" y="207264"/>
            <a:ext cx="8534400" cy="877824"/>
          </a:xfrm>
          <a:prstGeom prst="rect">
            <a:avLst/>
          </a:prstGeom>
          <a:noFill/>
          <a:ln/>
        </p:spPr>
        <p:txBody>
          <a:bodyPr wrap="square" rtlCol="0" anchor="ctr"/>
          <a:lstStyle/>
          <a:p>
            <a:r>
              <a:rPr lang="en-US" sz="3467" b="1" dirty="0">
                <a:solidFill>
                  <a:srgbClr val="FFFFFF"/>
                </a:solidFill>
                <a:latin typeface="Georgia" pitchFamily="34" charset="0"/>
                <a:ea typeface="Georgia" pitchFamily="34" charset="-122"/>
                <a:cs typeface="Georgia" pitchFamily="34" charset="-120"/>
              </a:rPr>
              <a:t>02  Campaign Overview</a:t>
            </a:r>
            <a:endParaRPr lang="en-US" sz="3467" dirty="0"/>
          </a:p>
        </p:txBody>
      </p:sp>
      <p:sp>
        <p:nvSpPr>
          <p:cNvPr id="4" name="Shape 2"/>
          <p:cNvSpPr/>
          <p:nvPr/>
        </p:nvSpPr>
        <p:spPr>
          <a:xfrm>
            <a:off x="365760" y="1402080"/>
            <a:ext cx="11460480" cy="853440"/>
          </a:xfrm>
          <a:prstGeom prst="rect">
            <a:avLst/>
          </a:prstGeom>
          <a:solidFill>
            <a:srgbClr val="FCE4EC"/>
          </a:solidFill>
          <a:ln w="19050">
            <a:solidFill>
              <a:srgbClr val="C2185B"/>
            </a:solidFill>
            <a:prstDash val="solid"/>
          </a:ln>
        </p:spPr>
        <p:txBody>
          <a:bodyPr/>
          <a:lstStyle/>
          <a:p>
            <a:endParaRPr lang="en-US"/>
          </a:p>
        </p:txBody>
      </p:sp>
      <p:sp>
        <p:nvSpPr>
          <p:cNvPr id="5" name="Text 3"/>
          <p:cNvSpPr/>
          <p:nvPr/>
        </p:nvSpPr>
        <p:spPr>
          <a:xfrm>
            <a:off x="365760" y="1402080"/>
            <a:ext cx="11460480" cy="853440"/>
          </a:xfrm>
          <a:prstGeom prst="rect">
            <a:avLst/>
          </a:prstGeom>
          <a:noFill/>
          <a:ln/>
        </p:spPr>
        <p:txBody>
          <a:bodyPr wrap="square" rtlCol="0" anchor="ctr"/>
          <a:lstStyle/>
          <a:p>
            <a:pPr algn="ctr"/>
            <a:r>
              <a:rPr lang="en-US" sz="1600" dirty="0">
                <a:solidFill>
                  <a:srgbClr val="6B5B6E"/>
                </a:solidFill>
              </a:rPr>
              <a:t>Campaign Slogan:   </a:t>
            </a:r>
            <a:r>
              <a:rPr lang="en-US" sz="2000" b="1" i="1" dirty="0">
                <a:solidFill>
                  <a:srgbClr val="C2185B"/>
                </a:solidFill>
              </a:rPr>
              <a:t>"Screen Today, Protect Tomorrow"</a:t>
            </a:r>
            <a:endParaRPr lang="en-US" sz="1600" dirty="0"/>
          </a:p>
        </p:txBody>
      </p:sp>
      <p:sp>
        <p:nvSpPr>
          <p:cNvPr id="8" name="Shape 4"/>
          <p:cNvSpPr/>
          <p:nvPr/>
        </p:nvSpPr>
        <p:spPr>
          <a:xfrm>
            <a:off x="6217920" y="2438400"/>
            <a:ext cx="5608320" cy="1828800"/>
          </a:xfrm>
          <a:prstGeom prst="rect">
            <a:avLst/>
          </a:prstGeom>
          <a:solidFill>
            <a:srgbClr val="FFFFFF"/>
          </a:solidFill>
          <a:ln w="12700">
            <a:solidFill>
              <a:srgbClr val="E0D0E5"/>
            </a:solidFill>
            <a:prstDash val="solid"/>
          </a:ln>
          <a:effectLst>
            <a:outerShdw blurRad="50800" dist="25400" dir="8100000" algn="bl" rotWithShape="0">
              <a:srgbClr val="000000">
                <a:alpha val="8000"/>
              </a:srgbClr>
            </a:outerShdw>
          </a:effectLst>
        </p:spPr>
        <p:txBody>
          <a:bodyPr/>
          <a:lstStyle/>
          <a:p>
            <a:endParaRPr lang="en-US"/>
          </a:p>
        </p:txBody>
      </p:sp>
      <p:sp>
        <p:nvSpPr>
          <p:cNvPr id="9" name="Shape 5"/>
          <p:cNvSpPr/>
          <p:nvPr/>
        </p:nvSpPr>
        <p:spPr>
          <a:xfrm>
            <a:off x="6217920" y="2438400"/>
            <a:ext cx="5608320" cy="402336"/>
          </a:xfrm>
          <a:prstGeom prst="rect">
            <a:avLst/>
          </a:prstGeom>
          <a:solidFill>
            <a:srgbClr val="5C1A5A"/>
          </a:solidFill>
          <a:ln w="12700">
            <a:solidFill>
              <a:srgbClr val="5C1A5A"/>
            </a:solidFill>
            <a:prstDash val="solid"/>
          </a:ln>
        </p:spPr>
        <p:txBody>
          <a:bodyPr/>
          <a:lstStyle/>
          <a:p>
            <a:endParaRPr lang="en-US"/>
          </a:p>
        </p:txBody>
      </p:sp>
      <p:sp>
        <p:nvSpPr>
          <p:cNvPr id="10" name="Text 6"/>
          <p:cNvSpPr/>
          <p:nvPr/>
        </p:nvSpPr>
        <p:spPr>
          <a:xfrm>
            <a:off x="6217920" y="2438400"/>
            <a:ext cx="5608320" cy="402336"/>
          </a:xfrm>
          <a:prstGeom prst="rect">
            <a:avLst/>
          </a:prstGeom>
          <a:noFill/>
          <a:ln/>
        </p:spPr>
        <p:txBody>
          <a:bodyPr wrap="square" rtlCol="0" anchor="ctr"/>
          <a:lstStyle/>
          <a:p>
            <a:pPr algn="ctr"/>
            <a:r>
              <a:rPr lang="en-US" sz="1600" b="1" dirty="0">
                <a:solidFill>
                  <a:srgbClr val="FFFFFF"/>
                </a:solidFill>
              </a:rPr>
              <a:t>Focus</a:t>
            </a:r>
            <a:endParaRPr lang="en-US" sz="1600" dirty="0"/>
          </a:p>
        </p:txBody>
      </p:sp>
      <p:sp>
        <p:nvSpPr>
          <p:cNvPr id="11" name="Shape 7"/>
          <p:cNvSpPr/>
          <p:nvPr/>
        </p:nvSpPr>
        <p:spPr>
          <a:xfrm>
            <a:off x="6364224" y="3048000"/>
            <a:ext cx="134112" cy="134112"/>
          </a:xfrm>
          <a:prstGeom prst="ellipse">
            <a:avLst/>
          </a:prstGeom>
          <a:solidFill>
            <a:srgbClr val="5C1A5A"/>
          </a:solidFill>
          <a:ln w="12700">
            <a:solidFill>
              <a:srgbClr val="5C1A5A"/>
            </a:solidFill>
            <a:prstDash val="solid"/>
          </a:ln>
        </p:spPr>
        <p:txBody>
          <a:bodyPr/>
          <a:lstStyle/>
          <a:p>
            <a:endParaRPr lang="en-US"/>
          </a:p>
        </p:txBody>
      </p:sp>
      <p:sp>
        <p:nvSpPr>
          <p:cNvPr id="12" name="Text 8"/>
          <p:cNvSpPr/>
          <p:nvPr/>
        </p:nvSpPr>
        <p:spPr>
          <a:xfrm>
            <a:off x="6583680" y="2950464"/>
            <a:ext cx="5059680" cy="414528"/>
          </a:xfrm>
          <a:prstGeom prst="rect">
            <a:avLst/>
          </a:prstGeom>
          <a:noFill/>
          <a:ln/>
        </p:spPr>
        <p:txBody>
          <a:bodyPr wrap="square" lIns="0" tIns="0" rIns="0" bIns="0" rtlCol="0" anchor="ctr"/>
          <a:lstStyle/>
          <a:p>
            <a:r>
              <a:rPr lang="en-US" sz="1467" dirty="0">
                <a:solidFill>
                  <a:srgbClr val="2D1B2E"/>
                </a:solidFill>
                <a:latin typeface="Calibri" pitchFamily="34" charset="0"/>
                <a:ea typeface="Calibri" pitchFamily="34" charset="-122"/>
                <a:cs typeface="Calibri" pitchFamily="34" charset="-120"/>
              </a:rPr>
              <a:t>Promote screening for women 25–64</a:t>
            </a:r>
            <a:endParaRPr lang="en-US" sz="1467" dirty="0"/>
          </a:p>
        </p:txBody>
      </p:sp>
      <p:sp>
        <p:nvSpPr>
          <p:cNvPr id="13" name="Shape 9"/>
          <p:cNvSpPr/>
          <p:nvPr/>
        </p:nvSpPr>
        <p:spPr>
          <a:xfrm>
            <a:off x="6364224" y="3474720"/>
            <a:ext cx="134112" cy="134112"/>
          </a:xfrm>
          <a:prstGeom prst="ellipse">
            <a:avLst/>
          </a:prstGeom>
          <a:solidFill>
            <a:srgbClr val="5C1A5A"/>
          </a:solidFill>
          <a:ln w="12700">
            <a:solidFill>
              <a:srgbClr val="5C1A5A"/>
            </a:solidFill>
            <a:prstDash val="solid"/>
          </a:ln>
        </p:spPr>
        <p:txBody>
          <a:bodyPr/>
          <a:lstStyle/>
          <a:p>
            <a:endParaRPr lang="en-US"/>
          </a:p>
        </p:txBody>
      </p:sp>
      <p:sp>
        <p:nvSpPr>
          <p:cNvPr id="14" name="Text 10"/>
          <p:cNvSpPr/>
          <p:nvPr/>
        </p:nvSpPr>
        <p:spPr>
          <a:xfrm>
            <a:off x="6583680" y="3377184"/>
            <a:ext cx="5059680" cy="414528"/>
          </a:xfrm>
          <a:prstGeom prst="rect">
            <a:avLst/>
          </a:prstGeom>
          <a:noFill/>
          <a:ln/>
        </p:spPr>
        <p:txBody>
          <a:bodyPr wrap="square" lIns="0" tIns="0" rIns="0" bIns="0" rtlCol="0" anchor="ctr"/>
          <a:lstStyle/>
          <a:p>
            <a:r>
              <a:rPr lang="en-US" sz="1467" dirty="0">
                <a:solidFill>
                  <a:srgbClr val="2D1B2E"/>
                </a:solidFill>
                <a:latin typeface="Calibri" pitchFamily="34" charset="0"/>
                <a:ea typeface="Calibri" pitchFamily="34" charset="-122"/>
                <a:cs typeface="Calibri" pitchFamily="34" charset="-120"/>
              </a:rPr>
              <a:t>Raise HPV &amp; early detection awareness</a:t>
            </a:r>
            <a:endParaRPr lang="en-US" sz="1467" dirty="0"/>
          </a:p>
        </p:txBody>
      </p:sp>
      <p:sp>
        <p:nvSpPr>
          <p:cNvPr id="15" name="Shape 11"/>
          <p:cNvSpPr/>
          <p:nvPr/>
        </p:nvSpPr>
        <p:spPr>
          <a:xfrm>
            <a:off x="6364224" y="3901440"/>
            <a:ext cx="134112" cy="134112"/>
          </a:xfrm>
          <a:prstGeom prst="ellipse">
            <a:avLst/>
          </a:prstGeom>
          <a:solidFill>
            <a:srgbClr val="5C1A5A"/>
          </a:solidFill>
          <a:ln w="12700">
            <a:solidFill>
              <a:srgbClr val="5C1A5A"/>
            </a:solidFill>
            <a:prstDash val="solid"/>
          </a:ln>
        </p:spPr>
        <p:txBody>
          <a:bodyPr/>
          <a:lstStyle/>
          <a:p>
            <a:endParaRPr lang="en-US"/>
          </a:p>
        </p:txBody>
      </p:sp>
      <p:sp>
        <p:nvSpPr>
          <p:cNvPr id="16" name="Text 12"/>
          <p:cNvSpPr/>
          <p:nvPr/>
        </p:nvSpPr>
        <p:spPr>
          <a:xfrm>
            <a:off x="6583680" y="3803904"/>
            <a:ext cx="5059680" cy="414528"/>
          </a:xfrm>
          <a:prstGeom prst="rect">
            <a:avLst/>
          </a:prstGeom>
          <a:noFill/>
          <a:ln/>
        </p:spPr>
        <p:txBody>
          <a:bodyPr wrap="square" lIns="0" tIns="0" rIns="0" bIns="0" rtlCol="0" anchor="ctr"/>
          <a:lstStyle/>
          <a:p>
            <a:r>
              <a:rPr lang="en-US" sz="1467" dirty="0">
                <a:solidFill>
                  <a:srgbClr val="2D1B2E"/>
                </a:solidFill>
                <a:latin typeface="Calibri" pitchFamily="34" charset="0"/>
                <a:ea typeface="Calibri" pitchFamily="34" charset="-122"/>
                <a:cs typeface="Calibri" pitchFamily="34" charset="-120"/>
              </a:rPr>
              <a:t>Address myths, fears &amp; misconceptions</a:t>
            </a:r>
            <a:endParaRPr lang="en-US" sz="1467" dirty="0"/>
          </a:p>
        </p:txBody>
      </p:sp>
      <p:sp>
        <p:nvSpPr>
          <p:cNvPr id="17" name="Shape 13"/>
          <p:cNvSpPr/>
          <p:nvPr/>
        </p:nvSpPr>
        <p:spPr>
          <a:xfrm>
            <a:off x="6217920" y="4450080"/>
            <a:ext cx="5608320" cy="1828800"/>
          </a:xfrm>
          <a:prstGeom prst="rect">
            <a:avLst/>
          </a:prstGeom>
          <a:solidFill>
            <a:srgbClr val="FFFFFF"/>
          </a:solidFill>
          <a:ln w="12700">
            <a:solidFill>
              <a:srgbClr val="E0D0E5"/>
            </a:solidFill>
            <a:prstDash val="solid"/>
          </a:ln>
          <a:effectLst>
            <a:outerShdw blurRad="50800" dist="25400" dir="8100000" algn="bl" rotWithShape="0">
              <a:srgbClr val="000000">
                <a:alpha val="8000"/>
              </a:srgbClr>
            </a:outerShdw>
          </a:effectLst>
        </p:spPr>
        <p:txBody>
          <a:bodyPr/>
          <a:lstStyle/>
          <a:p>
            <a:endParaRPr lang="en-US"/>
          </a:p>
        </p:txBody>
      </p:sp>
      <p:sp>
        <p:nvSpPr>
          <p:cNvPr id="18" name="Shape 14"/>
          <p:cNvSpPr/>
          <p:nvPr/>
        </p:nvSpPr>
        <p:spPr>
          <a:xfrm>
            <a:off x="6217920" y="4450080"/>
            <a:ext cx="5608320" cy="402336"/>
          </a:xfrm>
          <a:prstGeom prst="rect">
            <a:avLst/>
          </a:prstGeom>
          <a:solidFill>
            <a:srgbClr val="C2185B"/>
          </a:solidFill>
          <a:ln w="12700">
            <a:solidFill>
              <a:srgbClr val="C2185B"/>
            </a:solidFill>
            <a:prstDash val="solid"/>
          </a:ln>
        </p:spPr>
        <p:txBody>
          <a:bodyPr/>
          <a:lstStyle/>
          <a:p>
            <a:endParaRPr lang="en-US"/>
          </a:p>
        </p:txBody>
      </p:sp>
      <p:sp>
        <p:nvSpPr>
          <p:cNvPr id="19" name="Text 15"/>
          <p:cNvSpPr/>
          <p:nvPr/>
        </p:nvSpPr>
        <p:spPr>
          <a:xfrm>
            <a:off x="6217920" y="4450080"/>
            <a:ext cx="5608320" cy="402336"/>
          </a:xfrm>
          <a:prstGeom prst="rect">
            <a:avLst/>
          </a:prstGeom>
          <a:noFill/>
          <a:ln/>
        </p:spPr>
        <p:txBody>
          <a:bodyPr wrap="square" rtlCol="0" anchor="ctr"/>
          <a:lstStyle/>
          <a:p>
            <a:pPr algn="ctr"/>
            <a:r>
              <a:rPr lang="en-US" sz="1600" b="1" dirty="0">
                <a:solidFill>
                  <a:srgbClr val="FFFFFF"/>
                </a:solidFill>
              </a:rPr>
              <a:t>Target Audience</a:t>
            </a:r>
            <a:endParaRPr lang="en-US" sz="1600" dirty="0"/>
          </a:p>
        </p:txBody>
      </p:sp>
      <p:sp>
        <p:nvSpPr>
          <p:cNvPr id="20" name="Shape 16"/>
          <p:cNvSpPr/>
          <p:nvPr/>
        </p:nvSpPr>
        <p:spPr>
          <a:xfrm>
            <a:off x="6364224" y="5059680"/>
            <a:ext cx="134112" cy="134112"/>
          </a:xfrm>
          <a:prstGeom prst="ellipse">
            <a:avLst/>
          </a:prstGeom>
          <a:solidFill>
            <a:srgbClr val="C2185B"/>
          </a:solidFill>
          <a:ln w="12700">
            <a:solidFill>
              <a:srgbClr val="C2185B"/>
            </a:solidFill>
            <a:prstDash val="solid"/>
          </a:ln>
        </p:spPr>
        <p:txBody>
          <a:bodyPr/>
          <a:lstStyle/>
          <a:p>
            <a:endParaRPr lang="en-US"/>
          </a:p>
        </p:txBody>
      </p:sp>
      <p:sp>
        <p:nvSpPr>
          <p:cNvPr id="21" name="Text 17"/>
          <p:cNvSpPr/>
          <p:nvPr/>
        </p:nvSpPr>
        <p:spPr>
          <a:xfrm>
            <a:off x="6583680" y="4962144"/>
            <a:ext cx="5059680" cy="414528"/>
          </a:xfrm>
          <a:prstGeom prst="rect">
            <a:avLst/>
          </a:prstGeom>
          <a:noFill/>
          <a:ln/>
        </p:spPr>
        <p:txBody>
          <a:bodyPr wrap="square" lIns="0" tIns="0" rIns="0" bIns="0" rtlCol="0" anchor="ctr"/>
          <a:lstStyle/>
          <a:p>
            <a:r>
              <a:rPr lang="en-US" sz="1467" dirty="0">
                <a:solidFill>
                  <a:srgbClr val="2D1B2E"/>
                </a:solidFill>
                <a:latin typeface="Calibri" pitchFamily="34" charset="0"/>
                <a:ea typeface="Calibri" pitchFamily="34" charset="-122"/>
                <a:cs typeface="Calibri" pitchFamily="34" charset="-120"/>
              </a:rPr>
              <a:t>Women aged 25–64 in the UK</a:t>
            </a:r>
            <a:endParaRPr lang="en-US" sz="1467" dirty="0"/>
          </a:p>
        </p:txBody>
      </p:sp>
      <p:sp>
        <p:nvSpPr>
          <p:cNvPr id="22" name="Shape 18"/>
          <p:cNvSpPr/>
          <p:nvPr/>
        </p:nvSpPr>
        <p:spPr>
          <a:xfrm>
            <a:off x="6364224" y="5486400"/>
            <a:ext cx="134112" cy="134112"/>
          </a:xfrm>
          <a:prstGeom prst="ellipse">
            <a:avLst/>
          </a:prstGeom>
          <a:solidFill>
            <a:srgbClr val="C2185B"/>
          </a:solidFill>
          <a:ln w="12700">
            <a:solidFill>
              <a:srgbClr val="C2185B"/>
            </a:solidFill>
            <a:prstDash val="solid"/>
          </a:ln>
        </p:spPr>
        <p:txBody>
          <a:bodyPr/>
          <a:lstStyle/>
          <a:p>
            <a:endParaRPr lang="en-US"/>
          </a:p>
        </p:txBody>
      </p:sp>
      <p:sp>
        <p:nvSpPr>
          <p:cNvPr id="23" name="Text 19"/>
          <p:cNvSpPr/>
          <p:nvPr/>
        </p:nvSpPr>
        <p:spPr>
          <a:xfrm>
            <a:off x="6583680" y="5388864"/>
            <a:ext cx="5059680" cy="414528"/>
          </a:xfrm>
          <a:prstGeom prst="rect">
            <a:avLst/>
          </a:prstGeom>
          <a:noFill/>
          <a:ln/>
        </p:spPr>
        <p:txBody>
          <a:bodyPr wrap="square" lIns="0" tIns="0" rIns="0" bIns="0" rtlCol="0" anchor="ctr"/>
          <a:lstStyle/>
          <a:p>
            <a:r>
              <a:rPr lang="en-US" sz="1467" dirty="0">
                <a:solidFill>
                  <a:srgbClr val="2D1B2E"/>
                </a:solidFill>
                <a:latin typeface="Calibri" pitchFamily="34" charset="0"/>
                <a:ea typeface="Calibri" pitchFamily="34" charset="-122"/>
                <a:cs typeface="Calibri" pitchFamily="34" charset="-120"/>
              </a:rPr>
              <a:t>Women from ethnic minority groups (Bae et al., 2022)</a:t>
            </a:r>
          </a:p>
        </p:txBody>
      </p:sp>
      <p:sp>
        <p:nvSpPr>
          <p:cNvPr id="24" name="Shape 20"/>
          <p:cNvSpPr/>
          <p:nvPr/>
        </p:nvSpPr>
        <p:spPr>
          <a:xfrm>
            <a:off x="6364224" y="5913120"/>
            <a:ext cx="134112" cy="134112"/>
          </a:xfrm>
          <a:prstGeom prst="ellipse">
            <a:avLst/>
          </a:prstGeom>
          <a:solidFill>
            <a:srgbClr val="C2185B"/>
          </a:solidFill>
          <a:ln w="12700">
            <a:solidFill>
              <a:srgbClr val="C2185B"/>
            </a:solidFill>
            <a:prstDash val="solid"/>
          </a:ln>
        </p:spPr>
        <p:txBody>
          <a:bodyPr/>
          <a:lstStyle/>
          <a:p>
            <a:endParaRPr lang="en-US"/>
          </a:p>
        </p:txBody>
      </p:sp>
      <p:sp>
        <p:nvSpPr>
          <p:cNvPr id="25" name="Text 21"/>
          <p:cNvSpPr/>
          <p:nvPr/>
        </p:nvSpPr>
        <p:spPr>
          <a:xfrm>
            <a:off x="6583680" y="5815584"/>
            <a:ext cx="5059680" cy="414528"/>
          </a:xfrm>
          <a:prstGeom prst="rect">
            <a:avLst/>
          </a:prstGeom>
          <a:noFill/>
          <a:ln/>
        </p:spPr>
        <p:txBody>
          <a:bodyPr wrap="square" lIns="0" tIns="0" rIns="0" bIns="0" rtlCol="0" anchor="ctr"/>
          <a:lstStyle/>
          <a:p>
            <a:r>
              <a:rPr lang="en-US" sz="1467" dirty="0">
                <a:solidFill>
                  <a:srgbClr val="2D1B2E"/>
                </a:solidFill>
                <a:latin typeface="Calibri" pitchFamily="34" charset="0"/>
                <a:ea typeface="Calibri" pitchFamily="34" charset="-122"/>
                <a:cs typeface="Calibri" pitchFamily="34" charset="-120"/>
              </a:rPr>
              <a:t>Young adults approaching screening age</a:t>
            </a:r>
            <a:endParaRPr lang="en-US" sz="1467" dirty="0"/>
          </a:p>
        </p:txBody>
      </p:sp>
      <p:sp>
        <p:nvSpPr>
          <p:cNvPr id="26" name="Text 22"/>
          <p:cNvSpPr/>
          <p:nvPr/>
        </p:nvSpPr>
        <p:spPr>
          <a:xfrm>
            <a:off x="365760" y="6559296"/>
            <a:ext cx="10972800" cy="243840"/>
          </a:xfrm>
          <a:prstGeom prst="rect">
            <a:avLst/>
          </a:prstGeom>
          <a:noFill/>
          <a:ln/>
        </p:spPr>
        <p:txBody>
          <a:bodyPr wrap="square" rtlCol="0" anchor="ctr"/>
          <a:lstStyle/>
          <a:p>
            <a:r>
              <a:rPr lang="en-US" sz="1133" dirty="0">
                <a:solidFill>
                  <a:srgbClr val="6B5B6E"/>
                </a:solidFill>
                <a:latin typeface="Calibri" pitchFamily="34" charset="0"/>
                <a:ea typeface="Calibri" pitchFamily="34" charset="-122"/>
                <a:cs typeface="Calibri" pitchFamily="34" charset="-120"/>
              </a:rPr>
              <a:t>NHS Cervical Screening Health Campaign</a:t>
            </a:r>
            <a:endParaRPr lang="en-US" sz="1133" dirty="0"/>
          </a:p>
        </p:txBody>
      </p:sp>
      <p:sp>
        <p:nvSpPr>
          <p:cNvPr id="28" name="Rectangle 1">
            <a:extLst>
              <a:ext uri="{FF2B5EF4-FFF2-40B4-BE49-F238E27FC236}">
                <a16:creationId xmlns:a16="http://schemas.microsoft.com/office/drawing/2014/main" id="{A3F31419-910D-D68F-9D14-35866487239B}"/>
              </a:ext>
            </a:extLst>
          </p:cNvPr>
          <p:cNvSpPr>
            <a:spLocks noChangeArrowheads="1"/>
          </p:cNvSpPr>
          <p:nvPr/>
        </p:nvSpPr>
        <p:spPr bwMode="auto">
          <a:xfrm>
            <a:off x="365760" y="6178964"/>
            <a:ext cx="5486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algn="ctr" defTabSz="1219170" eaLnBrk="0" fontAlgn="base" hangingPunct="0">
              <a:spcBef>
                <a:spcPct val="0"/>
              </a:spcBef>
              <a:spcAft>
                <a:spcPct val="0"/>
              </a:spcAft>
            </a:pPr>
            <a:r>
              <a:rPr lang="en-US" altLang="en-US" sz="1600" dirty="0">
                <a:latin typeface="Times New Roman" panose="02020603050405020304" pitchFamily="18" charset="0"/>
                <a:cs typeface="Times New Roman" panose="02020603050405020304" pitchFamily="18" charset="0"/>
              </a:rPr>
              <a:t>(Nuffield Trust, 2025)</a:t>
            </a:r>
            <a:endParaRPr lang="en-US" altLang="en-US" sz="2400" dirty="0">
              <a:latin typeface="Arial" panose="020B0604020202020204" pitchFamily="34" charset="0"/>
            </a:endParaRPr>
          </a:p>
        </p:txBody>
      </p:sp>
      <p:pic>
        <p:nvPicPr>
          <p:cNvPr id="30" name="Picture 29">
            <a:extLst>
              <a:ext uri="{FF2B5EF4-FFF2-40B4-BE49-F238E27FC236}">
                <a16:creationId xmlns:a16="http://schemas.microsoft.com/office/drawing/2014/main" id="{6497FED1-0C5D-0124-C3ED-CD29A535AFB8}"/>
              </a:ext>
            </a:extLst>
          </p:cNvPr>
          <p:cNvPicPr>
            <a:picLocks noChangeAspect="1"/>
          </p:cNvPicPr>
          <p:nvPr/>
        </p:nvPicPr>
        <p:blipFill>
          <a:blip r:embed="rId3"/>
          <a:stretch>
            <a:fillRect/>
          </a:stretch>
        </p:blipFill>
        <p:spPr>
          <a:xfrm>
            <a:off x="375672" y="2356825"/>
            <a:ext cx="5608320" cy="3822140"/>
          </a:xfrm>
          <a:prstGeom prst="rect">
            <a:avLst/>
          </a:prstGeom>
          <a:ln w="19050">
            <a:solidFill>
              <a:schemeClr val="tx1"/>
            </a:solidFill>
          </a:ln>
        </p:spPr>
      </p:pic>
    </p:spTree>
    <p:extLst>
      <p:ext uri="{BB962C8B-B14F-4D97-AF65-F5344CB8AC3E}">
        <p14:creationId xmlns:p14="http://schemas.microsoft.com/office/powerpoint/2010/main" val="3482915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rgbClr val="7B2D8B"/>
          </a:solidFill>
          <a:ln w="12700">
            <a:solidFill>
              <a:srgbClr val="7B2D8B"/>
            </a:solidFill>
            <a:prstDash val="solid"/>
          </a:ln>
        </p:spPr>
        <p:txBody>
          <a:bodyPr/>
          <a:lstStyle/>
          <a:p>
            <a:endParaRPr lang="en-US"/>
          </a:p>
        </p:txBody>
      </p:sp>
      <p:sp>
        <p:nvSpPr>
          <p:cNvPr id="3" name="Text 1"/>
          <p:cNvSpPr/>
          <p:nvPr/>
        </p:nvSpPr>
        <p:spPr>
          <a:xfrm>
            <a:off x="548640" y="207264"/>
            <a:ext cx="10972800" cy="877824"/>
          </a:xfrm>
          <a:prstGeom prst="rect">
            <a:avLst/>
          </a:prstGeom>
          <a:noFill/>
          <a:ln/>
        </p:spPr>
        <p:txBody>
          <a:bodyPr wrap="square" rtlCol="0" anchor="ctr"/>
          <a:lstStyle/>
          <a:p>
            <a:r>
              <a:rPr lang="en-US" sz="2933" b="1" dirty="0">
                <a:solidFill>
                  <a:srgbClr val="FFFFFF"/>
                </a:solidFill>
                <a:latin typeface="Georgia" pitchFamily="34" charset="0"/>
                <a:ea typeface="Georgia" pitchFamily="34" charset="-122"/>
                <a:cs typeface="Georgia" pitchFamily="34" charset="-120"/>
              </a:rPr>
              <a:t>03  Campaign Evaluation &amp; Measuring Success</a:t>
            </a:r>
            <a:endParaRPr lang="en-US" sz="2933" dirty="0"/>
          </a:p>
        </p:txBody>
      </p:sp>
      <p:grpSp>
        <p:nvGrpSpPr>
          <p:cNvPr id="29" name="Group 28">
            <a:extLst>
              <a:ext uri="{FF2B5EF4-FFF2-40B4-BE49-F238E27FC236}">
                <a16:creationId xmlns:a16="http://schemas.microsoft.com/office/drawing/2014/main" id="{619895A0-27E7-406F-17DC-E32E1996A966}"/>
              </a:ext>
            </a:extLst>
          </p:cNvPr>
          <p:cNvGrpSpPr/>
          <p:nvPr/>
        </p:nvGrpSpPr>
        <p:grpSpPr>
          <a:xfrm>
            <a:off x="341376" y="1463040"/>
            <a:ext cx="5486400" cy="2206752"/>
            <a:chOff x="256032" y="1097280"/>
            <a:chExt cx="4114800" cy="1965960"/>
          </a:xfrm>
        </p:grpSpPr>
        <p:sp>
          <p:nvSpPr>
            <p:cNvPr id="4" name="Shape 2"/>
            <p:cNvSpPr/>
            <p:nvPr/>
          </p:nvSpPr>
          <p:spPr>
            <a:xfrm>
              <a:off x="256032" y="1097280"/>
              <a:ext cx="4114800" cy="1965960"/>
            </a:xfrm>
            <a:prstGeom prst="rect">
              <a:avLst/>
            </a:prstGeom>
            <a:solidFill>
              <a:srgbClr val="EDE0F0"/>
            </a:solidFill>
            <a:ln w="19050">
              <a:solidFill>
                <a:srgbClr val="5C1A5A"/>
              </a:solidFill>
              <a:prstDash val="solid"/>
            </a:ln>
          </p:spPr>
          <p:txBody>
            <a:bodyPr/>
            <a:lstStyle/>
            <a:p>
              <a:endParaRPr lang="en-US"/>
            </a:p>
          </p:txBody>
        </p:sp>
        <p:sp>
          <p:nvSpPr>
            <p:cNvPr id="5" name="Shape 3"/>
            <p:cNvSpPr/>
            <p:nvPr/>
          </p:nvSpPr>
          <p:spPr>
            <a:xfrm>
              <a:off x="393192" y="1188720"/>
              <a:ext cx="475488" cy="475488"/>
            </a:xfrm>
            <a:prstGeom prst="ellipse">
              <a:avLst/>
            </a:prstGeom>
            <a:solidFill>
              <a:srgbClr val="5C1A5A"/>
            </a:solidFill>
            <a:ln w="12700">
              <a:solidFill>
                <a:srgbClr val="5C1A5A"/>
              </a:solidFill>
              <a:prstDash val="solid"/>
            </a:ln>
          </p:spPr>
          <p:txBody>
            <a:bodyPr/>
            <a:lstStyle/>
            <a:p>
              <a:endParaRPr lang="en-US"/>
            </a:p>
          </p:txBody>
        </p:sp>
        <p:sp>
          <p:nvSpPr>
            <p:cNvPr id="6" name="Text 4"/>
            <p:cNvSpPr/>
            <p:nvPr/>
          </p:nvSpPr>
          <p:spPr>
            <a:xfrm>
              <a:off x="393192" y="1188720"/>
              <a:ext cx="475488" cy="475488"/>
            </a:xfrm>
            <a:prstGeom prst="rect">
              <a:avLst/>
            </a:prstGeom>
            <a:noFill/>
            <a:ln/>
          </p:spPr>
          <p:txBody>
            <a:bodyPr wrap="square" rtlCol="0" anchor="ctr"/>
            <a:lstStyle/>
            <a:p>
              <a:pPr algn="ctr"/>
              <a:r>
                <a:rPr lang="en-US" sz="2000" b="1" dirty="0">
                  <a:solidFill>
                    <a:srgbClr val="FFFFFF"/>
                  </a:solidFill>
                </a:rPr>
                <a:t>1</a:t>
              </a:r>
              <a:endParaRPr lang="en-US" sz="2000" dirty="0"/>
            </a:p>
          </p:txBody>
        </p:sp>
        <p:sp>
          <p:nvSpPr>
            <p:cNvPr id="7" name="Text 5"/>
            <p:cNvSpPr/>
            <p:nvPr/>
          </p:nvSpPr>
          <p:spPr>
            <a:xfrm>
              <a:off x="969264" y="1207008"/>
              <a:ext cx="3291840" cy="438912"/>
            </a:xfrm>
            <a:prstGeom prst="rect">
              <a:avLst/>
            </a:prstGeom>
            <a:noFill/>
            <a:ln/>
          </p:spPr>
          <p:txBody>
            <a:bodyPr wrap="square" rtlCol="0" anchor="ctr"/>
            <a:lstStyle/>
            <a:p>
              <a:r>
                <a:rPr lang="en-US" sz="1867" b="1" dirty="0">
                  <a:solidFill>
                    <a:srgbClr val="5C1A5A"/>
                  </a:solidFill>
                  <a:latin typeface="Georgia" pitchFamily="34" charset="0"/>
                  <a:ea typeface="Georgia" pitchFamily="34" charset="-122"/>
                  <a:cs typeface="Georgia" pitchFamily="34" charset="-120"/>
                </a:rPr>
                <a:t>Process Evaluation</a:t>
              </a:r>
              <a:endParaRPr lang="en-US" sz="1867" dirty="0"/>
            </a:p>
          </p:txBody>
        </p:sp>
        <p:sp>
          <p:nvSpPr>
            <p:cNvPr id="8" name="Text 6"/>
            <p:cNvSpPr/>
            <p:nvPr/>
          </p:nvSpPr>
          <p:spPr>
            <a:xfrm>
              <a:off x="420624" y="1673352"/>
              <a:ext cx="3749040" cy="256032"/>
            </a:xfrm>
            <a:prstGeom prst="rect">
              <a:avLst/>
            </a:prstGeom>
            <a:noFill/>
            <a:ln/>
          </p:spPr>
          <p:txBody>
            <a:bodyPr wrap="square" rtlCol="0" anchor="ctr"/>
            <a:lstStyle/>
            <a:p>
              <a:r>
                <a:rPr lang="en-US" sz="1400" i="1" dirty="0">
                  <a:solidFill>
                    <a:srgbClr val="6B5B6E"/>
                  </a:solidFill>
                  <a:latin typeface="Calibri" pitchFamily="34" charset="0"/>
                  <a:ea typeface="Calibri" pitchFamily="34" charset="-122"/>
                  <a:cs typeface="Calibri" pitchFamily="34" charset="-120"/>
                </a:rPr>
                <a:t>How was the campaign implemented?</a:t>
              </a:r>
              <a:endParaRPr lang="en-US" sz="1400" dirty="0"/>
            </a:p>
          </p:txBody>
        </p:sp>
        <p:sp>
          <p:nvSpPr>
            <p:cNvPr id="9" name="Shape 7"/>
            <p:cNvSpPr/>
            <p:nvPr/>
          </p:nvSpPr>
          <p:spPr>
            <a:xfrm>
              <a:off x="420624" y="2075688"/>
              <a:ext cx="182880" cy="182880"/>
            </a:xfrm>
            <a:prstGeom prst="rect">
              <a:avLst/>
            </a:prstGeom>
            <a:solidFill>
              <a:srgbClr val="5C1A5A"/>
            </a:solidFill>
            <a:ln w="12700">
              <a:solidFill>
                <a:srgbClr val="5C1A5A"/>
              </a:solidFill>
              <a:prstDash val="solid"/>
            </a:ln>
          </p:spPr>
          <p:txBody>
            <a:bodyPr/>
            <a:lstStyle/>
            <a:p>
              <a:endParaRPr lang="en-US"/>
            </a:p>
          </p:txBody>
        </p:sp>
        <p:sp>
          <p:nvSpPr>
            <p:cNvPr id="10" name="Text 8"/>
            <p:cNvSpPr/>
            <p:nvPr/>
          </p:nvSpPr>
          <p:spPr>
            <a:xfrm>
              <a:off x="694944" y="1993392"/>
              <a:ext cx="3429000" cy="329184"/>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Number of workshops conducted</a:t>
              </a:r>
              <a:endParaRPr lang="en-US" sz="1533" dirty="0"/>
            </a:p>
          </p:txBody>
        </p:sp>
        <p:sp>
          <p:nvSpPr>
            <p:cNvPr id="11" name="Shape 9"/>
            <p:cNvSpPr/>
            <p:nvPr/>
          </p:nvSpPr>
          <p:spPr>
            <a:xfrm>
              <a:off x="420624" y="2414016"/>
              <a:ext cx="182880" cy="182880"/>
            </a:xfrm>
            <a:prstGeom prst="rect">
              <a:avLst/>
            </a:prstGeom>
            <a:solidFill>
              <a:srgbClr val="5C1A5A"/>
            </a:solidFill>
            <a:ln w="12700">
              <a:solidFill>
                <a:srgbClr val="5C1A5A"/>
              </a:solidFill>
              <a:prstDash val="solid"/>
            </a:ln>
          </p:spPr>
          <p:txBody>
            <a:bodyPr/>
            <a:lstStyle/>
            <a:p>
              <a:endParaRPr lang="en-US"/>
            </a:p>
          </p:txBody>
        </p:sp>
        <p:sp>
          <p:nvSpPr>
            <p:cNvPr id="12" name="Text 10"/>
            <p:cNvSpPr/>
            <p:nvPr/>
          </p:nvSpPr>
          <p:spPr>
            <a:xfrm>
              <a:off x="694944" y="2331720"/>
              <a:ext cx="3429000" cy="329184"/>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Leaflets &amp; posters distributed</a:t>
              </a:r>
              <a:endParaRPr lang="en-US" sz="1533" dirty="0"/>
            </a:p>
          </p:txBody>
        </p:sp>
        <p:sp>
          <p:nvSpPr>
            <p:cNvPr id="13" name="Shape 11"/>
            <p:cNvSpPr/>
            <p:nvPr/>
          </p:nvSpPr>
          <p:spPr>
            <a:xfrm>
              <a:off x="420624" y="2752344"/>
              <a:ext cx="182880" cy="182880"/>
            </a:xfrm>
            <a:prstGeom prst="rect">
              <a:avLst/>
            </a:prstGeom>
            <a:solidFill>
              <a:srgbClr val="5C1A5A"/>
            </a:solidFill>
            <a:ln w="12700">
              <a:solidFill>
                <a:srgbClr val="5C1A5A"/>
              </a:solidFill>
              <a:prstDash val="solid"/>
            </a:ln>
          </p:spPr>
          <p:txBody>
            <a:bodyPr/>
            <a:lstStyle/>
            <a:p>
              <a:endParaRPr lang="en-US"/>
            </a:p>
          </p:txBody>
        </p:sp>
        <p:sp>
          <p:nvSpPr>
            <p:cNvPr id="14" name="Text 12"/>
            <p:cNvSpPr/>
            <p:nvPr/>
          </p:nvSpPr>
          <p:spPr>
            <a:xfrm>
              <a:off x="694944" y="2670048"/>
              <a:ext cx="3429000" cy="329184"/>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Social media engagement metrics</a:t>
              </a:r>
              <a:endParaRPr lang="en-US" sz="1533" dirty="0"/>
            </a:p>
          </p:txBody>
        </p:sp>
      </p:grpSp>
      <p:grpSp>
        <p:nvGrpSpPr>
          <p:cNvPr id="30" name="Group 29">
            <a:extLst>
              <a:ext uri="{FF2B5EF4-FFF2-40B4-BE49-F238E27FC236}">
                <a16:creationId xmlns:a16="http://schemas.microsoft.com/office/drawing/2014/main" id="{7F179675-73E9-E7D0-064F-3EC182ABBCFE}"/>
              </a:ext>
            </a:extLst>
          </p:cNvPr>
          <p:cNvGrpSpPr/>
          <p:nvPr/>
        </p:nvGrpSpPr>
        <p:grpSpPr>
          <a:xfrm>
            <a:off x="341376" y="3848397"/>
            <a:ext cx="5486400" cy="2621280"/>
            <a:chOff x="4690872" y="1097280"/>
            <a:chExt cx="4114800" cy="1965960"/>
          </a:xfrm>
        </p:grpSpPr>
        <p:sp>
          <p:nvSpPr>
            <p:cNvPr id="15" name="Shape 13"/>
            <p:cNvSpPr/>
            <p:nvPr/>
          </p:nvSpPr>
          <p:spPr>
            <a:xfrm>
              <a:off x="4690872" y="1097280"/>
              <a:ext cx="4114800" cy="1965960"/>
            </a:xfrm>
            <a:prstGeom prst="rect">
              <a:avLst/>
            </a:prstGeom>
            <a:solidFill>
              <a:srgbClr val="EDE0F0"/>
            </a:solidFill>
            <a:ln w="19050">
              <a:solidFill>
                <a:srgbClr val="C2185B"/>
              </a:solidFill>
              <a:prstDash val="solid"/>
            </a:ln>
          </p:spPr>
          <p:txBody>
            <a:bodyPr/>
            <a:lstStyle/>
            <a:p>
              <a:endParaRPr lang="en-US"/>
            </a:p>
          </p:txBody>
        </p:sp>
        <p:sp>
          <p:nvSpPr>
            <p:cNvPr id="16" name="Shape 14"/>
            <p:cNvSpPr/>
            <p:nvPr/>
          </p:nvSpPr>
          <p:spPr>
            <a:xfrm>
              <a:off x="4828032" y="1188720"/>
              <a:ext cx="475488" cy="475488"/>
            </a:xfrm>
            <a:prstGeom prst="ellipse">
              <a:avLst/>
            </a:prstGeom>
            <a:solidFill>
              <a:srgbClr val="C2185B"/>
            </a:solidFill>
            <a:ln w="12700">
              <a:solidFill>
                <a:srgbClr val="C2185B"/>
              </a:solidFill>
              <a:prstDash val="solid"/>
            </a:ln>
          </p:spPr>
          <p:txBody>
            <a:bodyPr/>
            <a:lstStyle/>
            <a:p>
              <a:endParaRPr lang="en-US"/>
            </a:p>
          </p:txBody>
        </p:sp>
        <p:sp>
          <p:nvSpPr>
            <p:cNvPr id="17" name="Text 15"/>
            <p:cNvSpPr/>
            <p:nvPr/>
          </p:nvSpPr>
          <p:spPr>
            <a:xfrm>
              <a:off x="4828032" y="1188720"/>
              <a:ext cx="475488" cy="475488"/>
            </a:xfrm>
            <a:prstGeom prst="rect">
              <a:avLst/>
            </a:prstGeom>
            <a:noFill/>
            <a:ln/>
          </p:spPr>
          <p:txBody>
            <a:bodyPr wrap="square" rtlCol="0" anchor="ctr"/>
            <a:lstStyle/>
            <a:p>
              <a:pPr algn="ctr"/>
              <a:r>
                <a:rPr lang="en-US" sz="2000" b="1" dirty="0">
                  <a:solidFill>
                    <a:srgbClr val="FFFFFF"/>
                  </a:solidFill>
                </a:rPr>
                <a:t>2</a:t>
              </a:r>
              <a:endParaRPr lang="en-US" sz="2000" dirty="0"/>
            </a:p>
          </p:txBody>
        </p:sp>
        <p:sp>
          <p:nvSpPr>
            <p:cNvPr id="18" name="Text 16"/>
            <p:cNvSpPr/>
            <p:nvPr/>
          </p:nvSpPr>
          <p:spPr>
            <a:xfrm>
              <a:off x="5404104" y="1207008"/>
              <a:ext cx="3291840" cy="438912"/>
            </a:xfrm>
            <a:prstGeom prst="rect">
              <a:avLst/>
            </a:prstGeom>
            <a:noFill/>
            <a:ln/>
          </p:spPr>
          <p:txBody>
            <a:bodyPr wrap="square" rtlCol="0" anchor="ctr"/>
            <a:lstStyle/>
            <a:p>
              <a:r>
                <a:rPr lang="en-US" sz="1867" b="1" dirty="0">
                  <a:solidFill>
                    <a:srgbClr val="C2185B"/>
                  </a:solidFill>
                  <a:latin typeface="Georgia" pitchFamily="34" charset="0"/>
                  <a:ea typeface="Georgia" pitchFamily="34" charset="-122"/>
                  <a:cs typeface="Georgia" pitchFamily="34" charset="-120"/>
                </a:rPr>
                <a:t>Outcome Evaluation</a:t>
              </a:r>
              <a:endParaRPr lang="en-US" sz="1867" dirty="0"/>
            </a:p>
          </p:txBody>
        </p:sp>
        <p:sp>
          <p:nvSpPr>
            <p:cNvPr id="19" name="Text 17"/>
            <p:cNvSpPr/>
            <p:nvPr/>
          </p:nvSpPr>
          <p:spPr>
            <a:xfrm>
              <a:off x="4855464" y="1673352"/>
              <a:ext cx="3749040" cy="256032"/>
            </a:xfrm>
            <a:prstGeom prst="rect">
              <a:avLst/>
            </a:prstGeom>
            <a:noFill/>
            <a:ln/>
          </p:spPr>
          <p:txBody>
            <a:bodyPr wrap="square" rtlCol="0" anchor="ctr"/>
            <a:lstStyle/>
            <a:p>
              <a:r>
                <a:rPr lang="en-US" sz="1400" i="1" dirty="0">
                  <a:solidFill>
                    <a:srgbClr val="6B5B6E"/>
                  </a:solidFill>
                  <a:latin typeface="Calibri" pitchFamily="34" charset="0"/>
                  <a:ea typeface="Calibri" pitchFamily="34" charset="-122"/>
                  <a:cs typeface="Calibri" pitchFamily="34" charset="-120"/>
                </a:rPr>
                <a:t>Were objectives achieved?</a:t>
              </a:r>
              <a:endParaRPr lang="en-US" sz="1400" dirty="0"/>
            </a:p>
          </p:txBody>
        </p:sp>
        <p:sp>
          <p:nvSpPr>
            <p:cNvPr id="20" name="Shape 18"/>
            <p:cNvSpPr/>
            <p:nvPr/>
          </p:nvSpPr>
          <p:spPr>
            <a:xfrm>
              <a:off x="4855464" y="2075688"/>
              <a:ext cx="182880" cy="182880"/>
            </a:xfrm>
            <a:prstGeom prst="rect">
              <a:avLst/>
            </a:prstGeom>
            <a:solidFill>
              <a:srgbClr val="C2185B"/>
            </a:solidFill>
            <a:ln w="12700">
              <a:solidFill>
                <a:srgbClr val="C2185B"/>
              </a:solidFill>
              <a:prstDash val="solid"/>
            </a:ln>
          </p:spPr>
          <p:txBody>
            <a:bodyPr/>
            <a:lstStyle/>
            <a:p>
              <a:endParaRPr lang="en-US"/>
            </a:p>
          </p:txBody>
        </p:sp>
        <p:sp>
          <p:nvSpPr>
            <p:cNvPr id="21" name="Text 19"/>
            <p:cNvSpPr/>
            <p:nvPr/>
          </p:nvSpPr>
          <p:spPr>
            <a:xfrm>
              <a:off x="5129784" y="1993392"/>
              <a:ext cx="3429000" cy="329184"/>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Increased awareness measured through surveys (Digital.nhs.uk, 2026)</a:t>
              </a:r>
            </a:p>
          </p:txBody>
        </p:sp>
        <p:sp>
          <p:nvSpPr>
            <p:cNvPr id="22" name="Shape 20"/>
            <p:cNvSpPr/>
            <p:nvPr/>
          </p:nvSpPr>
          <p:spPr>
            <a:xfrm>
              <a:off x="4855464" y="2414016"/>
              <a:ext cx="182880" cy="182880"/>
            </a:xfrm>
            <a:prstGeom prst="rect">
              <a:avLst/>
            </a:prstGeom>
            <a:solidFill>
              <a:srgbClr val="C2185B"/>
            </a:solidFill>
            <a:ln w="12700">
              <a:solidFill>
                <a:srgbClr val="C2185B"/>
              </a:solidFill>
              <a:prstDash val="solid"/>
            </a:ln>
          </p:spPr>
          <p:txBody>
            <a:bodyPr/>
            <a:lstStyle/>
            <a:p>
              <a:endParaRPr lang="en-US"/>
            </a:p>
          </p:txBody>
        </p:sp>
        <p:sp>
          <p:nvSpPr>
            <p:cNvPr id="23" name="Text 21"/>
            <p:cNvSpPr/>
            <p:nvPr/>
          </p:nvSpPr>
          <p:spPr>
            <a:xfrm>
              <a:off x="5129784" y="2331720"/>
              <a:ext cx="3429000" cy="329184"/>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Awareness measured via surveys</a:t>
              </a:r>
              <a:endParaRPr lang="en-US" sz="1533" dirty="0"/>
            </a:p>
          </p:txBody>
        </p:sp>
        <p:sp>
          <p:nvSpPr>
            <p:cNvPr id="24" name="Shape 22"/>
            <p:cNvSpPr/>
            <p:nvPr/>
          </p:nvSpPr>
          <p:spPr>
            <a:xfrm>
              <a:off x="4855464" y="2752344"/>
              <a:ext cx="182880" cy="182880"/>
            </a:xfrm>
            <a:prstGeom prst="rect">
              <a:avLst/>
            </a:prstGeom>
            <a:solidFill>
              <a:srgbClr val="C2185B"/>
            </a:solidFill>
            <a:ln w="12700">
              <a:solidFill>
                <a:srgbClr val="C2185B"/>
              </a:solidFill>
              <a:prstDash val="solid"/>
            </a:ln>
          </p:spPr>
          <p:txBody>
            <a:bodyPr/>
            <a:lstStyle/>
            <a:p>
              <a:endParaRPr lang="en-US"/>
            </a:p>
          </p:txBody>
        </p:sp>
        <p:sp>
          <p:nvSpPr>
            <p:cNvPr id="25" name="Text 23"/>
            <p:cNvSpPr/>
            <p:nvPr/>
          </p:nvSpPr>
          <p:spPr>
            <a:xfrm>
              <a:off x="5129784" y="2670048"/>
              <a:ext cx="3429000" cy="329184"/>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Changes in attitudes towards screening</a:t>
              </a:r>
              <a:endParaRPr lang="en-US" sz="1533" dirty="0"/>
            </a:p>
          </p:txBody>
        </p:sp>
      </p:grpSp>
      <p:sp>
        <p:nvSpPr>
          <p:cNvPr id="26" name="Shape 24"/>
          <p:cNvSpPr/>
          <p:nvPr/>
        </p:nvSpPr>
        <p:spPr>
          <a:xfrm>
            <a:off x="6144768" y="1450848"/>
            <a:ext cx="5822149" cy="5018829"/>
          </a:xfrm>
          <a:prstGeom prst="rect">
            <a:avLst/>
          </a:prstGeom>
          <a:solidFill>
            <a:srgbClr val="EDE0F0">
              <a:alpha val="70000"/>
            </a:srgbClr>
          </a:solidFill>
          <a:ln w="12700">
            <a:solidFill>
              <a:srgbClr val="7B2D8B"/>
            </a:solidFill>
            <a:prstDash val="solid"/>
          </a:ln>
        </p:spPr>
        <p:txBody>
          <a:bodyPr/>
          <a:lstStyle/>
          <a:p>
            <a:endParaRPr lang="en-US"/>
          </a:p>
        </p:txBody>
      </p:sp>
      <p:sp>
        <p:nvSpPr>
          <p:cNvPr id="28" name="Text 25"/>
          <p:cNvSpPr/>
          <p:nvPr/>
        </p:nvSpPr>
        <p:spPr>
          <a:xfrm>
            <a:off x="365760" y="6559296"/>
            <a:ext cx="10972800" cy="243840"/>
          </a:xfrm>
          <a:prstGeom prst="rect">
            <a:avLst/>
          </a:prstGeom>
          <a:noFill/>
          <a:ln/>
        </p:spPr>
        <p:txBody>
          <a:bodyPr wrap="square" rtlCol="0" anchor="ctr"/>
          <a:lstStyle/>
          <a:p>
            <a:r>
              <a:rPr lang="en-US" sz="1133" dirty="0">
                <a:solidFill>
                  <a:srgbClr val="6B5B6E"/>
                </a:solidFill>
                <a:latin typeface="Calibri" pitchFamily="34" charset="0"/>
                <a:ea typeface="Calibri" pitchFamily="34" charset="-122"/>
                <a:cs typeface="Calibri" pitchFamily="34" charset="-120"/>
              </a:rPr>
              <a:t>NHS Cervical Screening Health Campaign</a:t>
            </a:r>
            <a:endParaRPr lang="en-US" sz="1133" dirty="0"/>
          </a:p>
        </p:txBody>
      </p:sp>
      <p:pic>
        <p:nvPicPr>
          <p:cNvPr id="32" name="Picture 31">
            <a:extLst>
              <a:ext uri="{FF2B5EF4-FFF2-40B4-BE49-F238E27FC236}">
                <a16:creationId xmlns:a16="http://schemas.microsoft.com/office/drawing/2014/main" id="{DD4A53F9-8522-F5F6-DA1A-B93CB4A9569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6164592" y="1457687"/>
            <a:ext cx="5802325" cy="4606483"/>
          </a:xfrm>
          <a:prstGeom prst="rect">
            <a:avLst/>
          </a:prstGeom>
        </p:spPr>
      </p:pic>
      <p:sp>
        <p:nvSpPr>
          <p:cNvPr id="39" name="Rectangle 3">
            <a:extLst>
              <a:ext uri="{FF2B5EF4-FFF2-40B4-BE49-F238E27FC236}">
                <a16:creationId xmlns:a16="http://schemas.microsoft.com/office/drawing/2014/main" id="{1C469448-2E3C-073F-B656-1479F9C64351}"/>
              </a:ext>
            </a:extLst>
          </p:cNvPr>
          <p:cNvSpPr>
            <a:spLocks noChangeArrowheads="1"/>
          </p:cNvSpPr>
          <p:nvPr/>
        </p:nvSpPr>
        <p:spPr bwMode="auto">
          <a:xfrm>
            <a:off x="6164593" y="6064170"/>
            <a:ext cx="580232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algn="ctr" defTabSz="1219170" eaLnBrk="0" fontAlgn="base" hangingPunct="0">
              <a:spcBef>
                <a:spcPct val="0"/>
              </a:spcBef>
              <a:spcAft>
                <a:spcPct val="0"/>
              </a:spcAft>
            </a:pPr>
            <a:r>
              <a:rPr lang="en-US" altLang="en-US" sz="1600" dirty="0">
                <a:latin typeface="Times New Roman" panose="02020603050405020304" pitchFamily="18" charset="0"/>
                <a:cs typeface="Times New Roman" panose="02020603050405020304" pitchFamily="18" charset="0"/>
              </a:rPr>
              <a:t>(Digital.nhs.uk, </a:t>
            </a:r>
            <a:r>
              <a:rPr lang="en-US" altLang="en-US" sz="1467" dirty="0">
                <a:latin typeface="Times New Roman" panose="02020603050405020304" pitchFamily="18" charset="0"/>
                <a:cs typeface="Times New Roman" panose="02020603050405020304" pitchFamily="18" charset="0"/>
              </a:rPr>
              <a:t>2026</a:t>
            </a:r>
            <a:r>
              <a:rPr lang="en-US" altLang="en-US" sz="1600" dirty="0">
                <a:latin typeface="Times New Roman" panose="02020603050405020304" pitchFamily="18" charset="0"/>
                <a:cs typeface="Times New Roman" panose="02020603050405020304" pitchFamily="18" charset="0"/>
              </a:rPr>
              <a:t>)</a:t>
            </a:r>
            <a:endParaRPr lang="en-US" altLang="en-US" sz="2400" dirty="0">
              <a:latin typeface="Arial" panose="020B0604020202020204" pitchFamily="34" charset="0"/>
            </a:endParaRPr>
          </a:p>
        </p:txBody>
      </p:sp>
    </p:spTree>
    <p:extLst>
      <p:ext uri="{BB962C8B-B14F-4D97-AF65-F5344CB8AC3E}">
        <p14:creationId xmlns:p14="http://schemas.microsoft.com/office/powerpoint/2010/main" val="2227614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5C1A5A"/>
        </a:solidFill>
        <a:effectLst/>
      </p:bgPr>
    </p:bg>
    <p:spTree>
      <p:nvGrpSpPr>
        <p:cNvPr id="1" name=""/>
        <p:cNvGrpSpPr/>
        <p:nvPr/>
      </p:nvGrpSpPr>
      <p:grpSpPr>
        <a:xfrm>
          <a:off x="0" y="0"/>
          <a:ext cx="0" cy="0"/>
          <a:chOff x="0" y="0"/>
          <a:chExt cx="0" cy="0"/>
        </a:xfrm>
      </p:grpSpPr>
      <p:sp>
        <p:nvSpPr>
          <p:cNvPr id="2" name="Shape 0"/>
          <p:cNvSpPr/>
          <p:nvPr/>
        </p:nvSpPr>
        <p:spPr>
          <a:xfrm>
            <a:off x="-609600" y="-609600"/>
            <a:ext cx="3657600" cy="3657600"/>
          </a:xfrm>
          <a:prstGeom prst="ellipse">
            <a:avLst/>
          </a:prstGeom>
          <a:solidFill>
            <a:srgbClr val="7B2D8B">
              <a:alpha val="35000"/>
            </a:srgbClr>
          </a:solidFill>
          <a:ln w="12700">
            <a:solidFill>
              <a:srgbClr val="7B2D8B">
                <a:alpha val="35000"/>
              </a:srgbClr>
            </a:solidFill>
            <a:prstDash val="solid"/>
          </a:ln>
        </p:spPr>
        <p:txBody>
          <a:bodyPr/>
          <a:lstStyle/>
          <a:p>
            <a:endParaRPr lang="en-US"/>
          </a:p>
        </p:txBody>
      </p:sp>
      <p:sp>
        <p:nvSpPr>
          <p:cNvPr id="3" name="Shape 1"/>
          <p:cNvSpPr/>
          <p:nvPr/>
        </p:nvSpPr>
        <p:spPr>
          <a:xfrm>
            <a:off x="9509760" y="3901440"/>
            <a:ext cx="4267200" cy="4267200"/>
          </a:xfrm>
          <a:prstGeom prst="ellipse">
            <a:avLst/>
          </a:prstGeom>
          <a:solidFill>
            <a:srgbClr val="C2185B">
              <a:alpha val="28000"/>
            </a:srgbClr>
          </a:solidFill>
          <a:ln w="12700">
            <a:solidFill>
              <a:srgbClr val="C2185B">
                <a:alpha val="28000"/>
              </a:srgbClr>
            </a:solidFill>
            <a:prstDash val="solid"/>
          </a:ln>
        </p:spPr>
        <p:txBody>
          <a:bodyPr/>
          <a:lstStyle/>
          <a:p>
            <a:endParaRPr lang="en-US"/>
          </a:p>
        </p:txBody>
      </p:sp>
      <p:sp>
        <p:nvSpPr>
          <p:cNvPr id="4" name="Text 2"/>
          <p:cNvSpPr/>
          <p:nvPr/>
        </p:nvSpPr>
        <p:spPr>
          <a:xfrm>
            <a:off x="4754880" y="219456"/>
            <a:ext cx="6827520" cy="707136"/>
          </a:xfrm>
          <a:prstGeom prst="rect">
            <a:avLst/>
          </a:prstGeom>
          <a:noFill/>
          <a:ln/>
        </p:spPr>
        <p:txBody>
          <a:bodyPr wrap="square" rtlCol="0" anchor="ctr"/>
          <a:lstStyle/>
          <a:p>
            <a:pPr algn="ctr"/>
            <a:r>
              <a:rPr lang="en-US" sz="3200" b="1" dirty="0">
                <a:solidFill>
                  <a:srgbClr val="FFFFFF"/>
                </a:solidFill>
                <a:latin typeface="Georgia" pitchFamily="34" charset="0"/>
                <a:ea typeface="Georgia" pitchFamily="34" charset="-122"/>
                <a:cs typeface="Georgia" pitchFamily="34" charset="-120"/>
              </a:rPr>
              <a:t>04  Campaign Concept</a:t>
            </a:r>
            <a:endParaRPr lang="en-US" sz="3200" dirty="0"/>
          </a:p>
        </p:txBody>
      </p:sp>
      <p:sp>
        <p:nvSpPr>
          <p:cNvPr id="5" name="Shape 3"/>
          <p:cNvSpPr/>
          <p:nvPr/>
        </p:nvSpPr>
        <p:spPr>
          <a:xfrm>
            <a:off x="365760" y="184912"/>
            <a:ext cx="4145280" cy="6324275"/>
          </a:xfrm>
          <a:prstGeom prst="rect">
            <a:avLst/>
          </a:prstGeom>
          <a:solidFill>
            <a:srgbClr val="FFFFFF"/>
          </a:solidFill>
          <a:ln w="25400">
            <a:solidFill>
              <a:srgbClr val="E91E8C"/>
            </a:solidFill>
            <a:prstDash val="solid"/>
          </a:ln>
        </p:spPr>
        <p:txBody>
          <a:bodyPr/>
          <a:lstStyle/>
          <a:p>
            <a:endParaRPr lang="en-US"/>
          </a:p>
        </p:txBody>
      </p:sp>
      <p:sp>
        <p:nvSpPr>
          <p:cNvPr id="7" name="Shape 4"/>
          <p:cNvSpPr/>
          <p:nvPr/>
        </p:nvSpPr>
        <p:spPr>
          <a:xfrm>
            <a:off x="4754880" y="1097280"/>
            <a:ext cx="7132320" cy="1219200"/>
          </a:xfrm>
          <a:prstGeom prst="rect">
            <a:avLst/>
          </a:prstGeom>
          <a:solidFill>
            <a:srgbClr val="FFFFFF">
              <a:alpha val="10000"/>
            </a:srgbClr>
          </a:solidFill>
          <a:ln w="15240">
            <a:solidFill>
              <a:srgbClr val="E91E8C"/>
            </a:solidFill>
            <a:prstDash val="solid"/>
          </a:ln>
        </p:spPr>
        <p:txBody>
          <a:bodyPr/>
          <a:lstStyle/>
          <a:p>
            <a:endParaRPr lang="en-US"/>
          </a:p>
        </p:txBody>
      </p:sp>
      <p:sp>
        <p:nvSpPr>
          <p:cNvPr id="8" name="Shape 5"/>
          <p:cNvSpPr/>
          <p:nvPr/>
        </p:nvSpPr>
        <p:spPr>
          <a:xfrm>
            <a:off x="4754880" y="1097280"/>
            <a:ext cx="219456" cy="1219200"/>
          </a:xfrm>
          <a:prstGeom prst="rect">
            <a:avLst/>
          </a:prstGeom>
          <a:solidFill>
            <a:srgbClr val="E91E8C"/>
          </a:solidFill>
          <a:ln w="12700">
            <a:solidFill>
              <a:srgbClr val="E91E8C"/>
            </a:solidFill>
            <a:prstDash val="solid"/>
          </a:ln>
        </p:spPr>
        <p:txBody>
          <a:bodyPr/>
          <a:lstStyle/>
          <a:p>
            <a:endParaRPr lang="en-US"/>
          </a:p>
        </p:txBody>
      </p:sp>
      <p:sp>
        <p:nvSpPr>
          <p:cNvPr id="9" name="Text 6"/>
          <p:cNvSpPr/>
          <p:nvPr/>
        </p:nvSpPr>
        <p:spPr>
          <a:xfrm>
            <a:off x="5071872" y="1170432"/>
            <a:ext cx="6583680" cy="365760"/>
          </a:xfrm>
          <a:prstGeom prst="rect">
            <a:avLst/>
          </a:prstGeom>
          <a:noFill/>
          <a:ln/>
        </p:spPr>
        <p:txBody>
          <a:bodyPr wrap="square" rtlCol="0" anchor="ctr"/>
          <a:lstStyle/>
          <a:p>
            <a:r>
              <a:rPr lang="en-US" sz="1533" b="1" dirty="0">
                <a:solidFill>
                  <a:schemeClr val="bg1"/>
                </a:solidFill>
                <a:latin typeface="Georgia" pitchFamily="34" charset="0"/>
                <a:ea typeface="Georgia" pitchFamily="34" charset="-122"/>
                <a:cs typeface="Georgia" pitchFamily="34" charset="-120"/>
              </a:rPr>
              <a:t>Poster Title</a:t>
            </a:r>
            <a:endParaRPr lang="en-US" sz="1533" dirty="0">
              <a:solidFill>
                <a:schemeClr val="bg1"/>
              </a:solidFill>
            </a:endParaRPr>
          </a:p>
        </p:txBody>
      </p:sp>
      <p:sp>
        <p:nvSpPr>
          <p:cNvPr id="10" name="Text 7"/>
          <p:cNvSpPr/>
          <p:nvPr/>
        </p:nvSpPr>
        <p:spPr>
          <a:xfrm>
            <a:off x="5071872" y="1548384"/>
            <a:ext cx="6644640" cy="670560"/>
          </a:xfrm>
          <a:prstGeom prst="rect">
            <a:avLst/>
          </a:prstGeom>
          <a:noFill/>
          <a:ln/>
        </p:spPr>
        <p:txBody>
          <a:bodyPr wrap="square" rtlCol="0" anchor="ctr"/>
          <a:lstStyle/>
          <a:p>
            <a:r>
              <a:rPr lang="en-US" sz="1400" dirty="0">
                <a:solidFill>
                  <a:srgbClr val="DDCCEE"/>
                </a:solidFill>
                <a:latin typeface="Calibri" pitchFamily="34" charset="0"/>
                <a:ea typeface="Calibri" pitchFamily="34" charset="-122"/>
                <a:cs typeface="Calibri" pitchFamily="34" charset="-120"/>
              </a:rPr>
              <a:t>"Don't Delay Your Cervical Screening – It Could Save Your Life"</a:t>
            </a:r>
            <a:endParaRPr lang="en-US" sz="1400" dirty="0"/>
          </a:p>
        </p:txBody>
      </p:sp>
      <p:sp>
        <p:nvSpPr>
          <p:cNvPr id="11" name="Shape 8"/>
          <p:cNvSpPr/>
          <p:nvPr/>
        </p:nvSpPr>
        <p:spPr>
          <a:xfrm>
            <a:off x="4754880" y="2414016"/>
            <a:ext cx="7132320" cy="1219200"/>
          </a:xfrm>
          <a:prstGeom prst="rect">
            <a:avLst/>
          </a:prstGeom>
          <a:solidFill>
            <a:srgbClr val="FFFFFF">
              <a:alpha val="10000"/>
            </a:srgbClr>
          </a:solidFill>
          <a:ln w="15240">
            <a:solidFill>
              <a:srgbClr val="7B2D8B"/>
            </a:solidFill>
            <a:prstDash val="solid"/>
          </a:ln>
        </p:spPr>
        <p:txBody>
          <a:bodyPr/>
          <a:lstStyle/>
          <a:p>
            <a:endParaRPr lang="en-US"/>
          </a:p>
        </p:txBody>
      </p:sp>
      <p:sp>
        <p:nvSpPr>
          <p:cNvPr id="12" name="Shape 9"/>
          <p:cNvSpPr/>
          <p:nvPr/>
        </p:nvSpPr>
        <p:spPr>
          <a:xfrm>
            <a:off x="4754880" y="2414016"/>
            <a:ext cx="219456" cy="1219200"/>
          </a:xfrm>
          <a:prstGeom prst="rect">
            <a:avLst/>
          </a:prstGeom>
          <a:solidFill>
            <a:srgbClr val="7B2D8B"/>
          </a:solidFill>
          <a:ln w="12700">
            <a:solidFill>
              <a:srgbClr val="7B2D8B"/>
            </a:solidFill>
            <a:prstDash val="solid"/>
          </a:ln>
        </p:spPr>
        <p:txBody>
          <a:bodyPr/>
          <a:lstStyle/>
          <a:p>
            <a:endParaRPr lang="en-US"/>
          </a:p>
        </p:txBody>
      </p:sp>
      <p:sp>
        <p:nvSpPr>
          <p:cNvPr id="13" name="Text 10"/>
          <p:cNvSpPr/>
          <p:nvPr/>
        </p:nvSpPr>
        <p:spPr>
          <a:xfrm>
            <a:off x="5071872" y="2487168"/>
            <a:ext cx="6583680" cy="365760"/>
          </a:xfrm>
          <a:prstGeom prst="rect">
            <a:avLst/>
          </a:prstGeom>
          <a:noFill/>
          <a:ln/>
        </p:spPr>
        <p:txBody>
          <a:bodyPr wrap="square" rtlCol="0" anchor="ctr"/>
          <a:lstStyle/>
          <a:p>
            <a:r>
              <a:rPr lang="en-US" sz="1533" b="1" dirty="0">
                <a:solidFill>
                  <a:schemeClr val="bg1"/>
                </a:solidFill>
                <a:latin typeface="Georgia" pitchFamily="34" charset="0"/>
                <a:ea typeface="Georgia" pitchFamily="34" charset="-122"/>
                <a:cs typeface="Georgia" pitchFamily="34" charset="-120"/>
              </a:rPr>
              <a:t>Key Message</a:t>
            </a:r>
            <a:endParaRPr lang="en-US" sz="1533" dirty="0">
              <a:solidFill>
                <a:schemeClr val="bg1"/>
              </a:solidFill>
            </a:endParaRPr>
          </a:p>
        </p:txBody>
      </p:sp>
      <p:sp>
        <p:nvSpPr>
          <p:cNvPr id="14" name="Text 11"/>
          <p:cNvSpPr/>
          <p:nvPr/>
        </p:nvSpPr>
        <p:spPr>
          <a:xfrm>
            <a:off x="5071872" y="2865120"/>
            <a:ext cx="6644640" cy="670560"/>
          </a:xfrm>
          <a:prstGeom prst="rect">
            <a:avLst/>
          </a:prstGeom>
          <a:noFill/>
          <a:ln/>
        </p:spPr>
        <p:txBody>
          <a:bodyPr wrap="square" rtlCol="0" anchor="ctr"/>
          <a:lstStyle/>
          <a:p>
            <a:r>
              <a:rPr lang="en-US" sz="1400" dirty="0">
                <a:solidFill>
                  <a:srgbClr val="DDCCEE"/>
                </a:solidFill>
                <a:latin typeface="Calibri" pitchFamily="34" charset="0"/>
                <a:ea typeface="Calibri" pitchFamily="34" charset="-122"/>
                <a:cs typeface="Calibri" pitchFamily="34" charset="-120"/>
              </a:rPr>
              <a:t>Abnormal cells can be detected before they become cancer — screening is prevention.</a:t>
            </a:r>
            <a:endParaRPr lang="en-US" sz="1400" dirty="0"/>
          </a:p>
        </p:txBody>
      </p:sp>
      <p:sp>
        <p:nvSpPr>
          <p:cNvPr id="15" name="Shape 12"/>
          <p:cNvSpPr/>
          <p:nvPr/>
        </p:nvSpPr>
        <p:spPr>
          <a:xfrm>
            <a:off x="4754880" y="3730752"/>
            <a:ext cx="7132320" cy="1219200"/>
          </a:xfrm>
          <a:prstGeom prst="rect">
            <a:avLst/>
          </a:prstGeom>
          <a:solidFill>
            <a:srgbClr val="FFFFFF">
              <a:alpha val="10000"/>
            </a:srgbClr>
          </a:solidFill>
          <a:ln w="15240">
            <a:solidFill>
              <a:srgbClr val="0D6E8A"/>
            </a:solidFill>
            <a:prstDash val="solid"/>
          </a:ln>
        </p:spPr>
        <p:txBody>
          <a:bodyPr/>
          <a:lstStyle/>
          <a:p>
            <a:endParaRPr lang="en-US"/>
          </a:p>
        </p:txBody>
      </p:sp>
      <p:sp>
        <p:nvSpPr>
          <p:cNvPr id="16" name="Shape 13"/>
          <p:cNvSpPr/>
          <p:nvPr/>
        </p:nvSpPr>
        <p:spPr>
          <a:xfrm>
            <a:off x="4754880" y="3730752"/>
            <a:ext cx="219456" cy="1219200"/>
          </a:xfrm>
          <a:prstGeom prst="rect">
            <a:avLst/>
          </a:prstGeom>
          <a:solidFill>
            <a:srgbClr val="0D6E8A"/>
          </a:solidFill>
          <a:ln w="12700">
            <a:solidFill>
              <a:srgbClr val="0D6E8A"/>
            </a:solidFill>
            <a:prstDash val="solid"/>
          </a:ln>
        </p:spPr>
        <p:txBody>
          <a:bodyPr/>
          <a:lstStyle/>
          <a:p>
            <a:endParaRPr lang="en-US"/>
          </a:p>
        </p:txBody>
      </p:sp>
      <p:sp>
        <p:nvSpPr>
          <p:cNvPr id="17" name="Text 14"/>
          <p:cNvSpPr/>
          <p:nvPr/>
        </p:nvSpPr>
        <p:spPr>
          <a:xfrm>
            <a:off x="5071872" y="3803904"/>
            <a:ext cx="6583680" cy="365760"/>
          </a:xfrm>
          <a:prstGeom prst="rect">
            <a:avLst/>
          </a:prstGeom>
          <a:noFill/>
          <a:ln/>
        </p:spPr>
        <p:txBody>
          <a:bodyPr wrap="square" rtlCol="0" anchor="ctr"/>
          <a:lstStyle/>
          <a:p>
            <a:r>
              <a:rPr lang="en-US" sz="1533" b="1" dirty="0">
                <a:solidFill>
                  <a:schemeClr val="bg1"/>
                </a:solidFill>
                <a:latin typeface="Georgia" pitchFamily="34" charset="0"/>
                <a:ea typeface="Georgia" pitchFamily="34" charset="-122"/>
                <a:cs typeface="Georgia" pitchFamily="34" charset="-120"/>
              </a:rPr>
              <a:t>Activities</a:t>
            </a:r>
            <a:endParaRPr lang="en-US" sz="1533" dirty="0">
              <a:solidFill>
                <a:schemeClr val="bg1"/>
              </a:solidFill>
            </a:endParaRPr>
          </a:p>
        </p:txBody>
      </p:sp>
      <p:sp>
        <p:nvSpPr>
          <p:cNvPr id="18" name="Text 15"/>
          <p:cNvSpPr/>
          <p:nvPr/>
        </p:nvSpPr>
        <p:spPr>
          <a:xfrm>
            <a:off x="5071872" y="4181856"/>
            <a:ext cx="6644640" cy="670560"/>
          </a:xfrm>
          <a:prstGeom prst="rect">
            <a:avLst/>
          </a:prstGeom>
          <a:noFill/>
          <a:ln/>
        </p:spPr>
        <p:txBody>
          <a:bodyPr wrap="square" rtlCol="0" anchor="ctr"/>
          <a:lstStyle/>
          <a:p>
            <a:r>
              <a:rPr lang="en-US" sz="1400" dirty="0">
                <a:solidFill>
                  <a:srgbClr val="DDCCEE"/>
                </a:solidFill>
                <a:latin typeface="Calibri" pitchFamily="34" charset="0"/>
                <a:ea typeface="Calibri" pitchFamily="34" charset="-122"/>
                <a:cs typeface="Calibri" pitchFamily="34" charset="-120"/>
              </a:rPr>
              <a:t>Free awareness workshops </a:t>
            </a:r>
          </a:p>
          <a:p>
            <a:r>
              <a:rPr lang="en-US" sz="1400" dirty="0">
                <a:solidFill>
                  <a:srgbClr val="DDCCEE"/>
                </a:solidFill>
                <a:latin typeface="Calibri" pitchFamily="34" charset="0"/>
                <a:ea typeface="Calibri" pitchFamily="34" charset="-122"/>
                <a:cs typeface="Calibri" pitchFamily="34" charset="-120"/>
              </a:rPr>
              <a:t>Educational videos  • </a:t>
            </a:r>
          </a:p>
          <a:p>
            <a:r>
              <a:rPr lang="en-US" sz="1400" dirty="0">
                <a:solidFill>
                  <a:srgbClr val="DDCCEE"/>
                </a:solidFill>
                <a:latin typeface="Calibri" pitchFamily="34" charset="0"/>
                <a:ea typeface="Calibri" pitchFamily="34" charset="-122"/>
                <a:cs typeface="Calibri" pitchFamily="34" charset="-120"/>
              </a:rPr>
              <a:t>Screening appointment reminders</a:t>
            </a:r>
            <a:endParaRPr lang="en-US" sz="1400" dirty="0"/>
          </a:p>
        </p:txBody>
      </p:sp>
      <p:sp>
        <p:nvSpPr>
          <p:cNvPr id="19" name="Shape 16"/>
          <p:cNvSpPr/>
          <p:nvPr/>
        </p:nvSpPr>
        <p:spPr>
          <a:xfrm>
            <a:off x="4754880" y="5047488"/>
            <a:ext cx="7132320" cy="1219200"/>
          </a:xfrm>
          <a:prstGeom prst="rect">
            <a:avLst/>
          </a:prstGeom>
          <a:solidFill>
            <a:srgbClr val="FFFFFF">
              <a:alpha val="10000"/>
            </a:srgbClr>
          </a:solidFill>
          <a:ln w="15240">
            <a:solidFill>
              <a:srgbClr val="C2185B"/>
            </a:solidFill>
            <a:prstDash val="solid"/>
          </a:ln>
        </p:spPr>
        <p:txBody>
          <a:bodyPr/>
          <a:lstStyle/>
          <a:p>
            <a:endParaRPr lang="en-US"/>
          </a:p>
        </p:txBody>
      </p:sp>
      <p:sp>
        <p:nvSpPr>
          <p:cNvPr id="20" name="Shape 17"/>
          <p:cNvSpPr/>
          <p:nvPr/>
        </p:nvSpPr>
        <p:spPr>
          <a:xfrm>
            <a:off x="4754880" y="5047488"/>
            <a:ext cx="219456" cy="1219200"/>
          </a:xfrm>
          <a:prstGeom prst="rect">
            <a:avLst/>
          </a:prstGeom>
          <a:solidFill>
            <a:srgbClr val="C2185B"/>
          </a:solidFill>
          <a:ln w="12700">
            <a:solidFill>
              <a:srgbClr val="C2185B"/>
            </a:solidFill>
            <a:prstDash val="solid"/>
          </a:ln>
        </p:spPr>
        <p:txBody>
          <a:bodyPr/>
          <a:lstStyle/>
          <a:p>
            <a:endParaRPr lang="en-US"/>
          </a:p>
        </p:txBody>
      </p:sp>
      <p:sp>
        <p:nvSpPr>
          <p:cNvPr id="21" name="Text 18"/>
          <p:cNvSpPr/>
          <p:nvPr/>
        </p:nvSpPr>
        <p:spPr>
          <a:xfrm>
            <a:off x="5071872" y="5120640"/>
            <a:ext cx="6583680" cy="365760"/>
          </a:xfrm>
          <a:prstGeom prst="rect">
            <a:avLst/>
          </a:prstGeom>
          <a:noFill/>
          <a:ln/>
        </p:spPr>
        <p:txBody>
          <a:bodyPr wrap="square" rtlCol="0" anchor="ctr"/>
          <a:lstStyle/>
          <a:p>
            <a:r>
              <a:rPr lang="en-US" sz="1533" b="1" dirty="0">
                <a:solidFill>
                  <a:schemeClr val="bg1"/>
                </a:solidFill>
                <a:latin typeface="Georgia" pitchFamily="34" charset="0"/>
                <a:ea typeface="Georgia" pitchFamily="34" charset="-122"/>
                <a:cs typeface="Georgia" pitchFamily="34" charset="-120"/>
              </a:rPr>
              <a:t>Data Collection Methods</a:t>
            </a:r>
          </a:p>
        </p:txBody>
      </p:sp>
      <p:sp>
        <p:nvSpPr>
          <p:cNvPr id="22" name="Text 19"/>
          <p:cNvSpPr/>
          <p:nvPr/>
        </p:nvSpPr>
        <p:spPr>
          <a:xfrm>
            <a:off x="5071872" y="5498592"/>
            <a:ext cx="6644640" cy="670560"/>
          </a:xfrm>
          <a:prstGeom prst="rect">
            <a:avLst/>
          </a:prstGeom>
          <a:noFill/>
          <a:ln/>
        </p:spPr>
        <p:txBody>
          <a:bodyPr wrap="square" rtlCol="0" anchor="ctr"/>
          <a:lstStyle/>
          <a:p>
            <a:r>
              <a:rPr lang="en-US" sz="1400" dirty="0">
                <a:solidFill>
                  <a:srgbClr val="DDCCEE"/>
                </a:solidFill>
                <a:latin typeface="Calibri" pitchFamily="34" charset="0"/>
                <a:ea typeface="Calibri" pitchFamily="34" charset="-122"/>
                <a:cs typeface="Calibri" pitchFamily="34" charset="-120"/>
              </a:rPr>
              <a:t>Online questionnaires</a:t>
            </a:r>
          </a:p>
          <a:p>
            <a:r>
              <a:rPr lang="en-US" sz="1400" dirty="0">
                <a:solidFill>
                  <a:srgbClr val="DDCCEE"/>
                </a:solidFill>
                <a:latin typeface="Calibri" pitchFamily="34" charset="0"/>
                <a:ea typeface="Calibri" pitchFamily="34" charset="-122"/>
                <a:cs typeface="Calibri" pitchFamily="34" charset="-120"/>
              </a:rPr>
              <a:t>Feedback forms from events</a:t>
            </a:r>
          </a:p>
          <a:p>
            <a:r>
              <a:rPr lang="en-US" sz="1400" dirty="0">
                <a:solidFill>
                  <a:srgbClr val="DDCCEE"/>
                </a:solidFill>
                <a:latin typeface="Calibri" pitchFamily="34" charset="0"/>
                <a:ea typeface="Calibri" pitchFamily="34" charset="-122"/>
                <a:cs typeface="Calibri" pitchFamily="34" charset="-120"/>
              </a:rPr>
              <a:t>NHS screening attendance data</a:t>
            </a:r>
          </a:p>
        </p:txBody>
      </p:sp>
      <p:sp>
        <p:nvSpPr>
          <p:cNvPr id="23" name="Text 20"/>
          <p:cNvSpPr/>
          <p:nvPr/>
        </p:nvSpPr>
        <p:spPr>
          <a:xfrm>
            <a:off x="4754880" y="6559296"/>
            <a:ext cx="7132320" cy="298704"/>
          </a:xfrm>
          <a:prstGeom prst="rect">
            <a:avLst/>
          </a:prstGeom>
          <a:noFill/>
          <a:ln/>
        </p:spPr>
        <p:txBody>
          <a:bodyPr wrap="square" rtlCol="0" anchor="ctr"/>
          <a:lstStyle/>
          <a:p>
            <a:r>
              <a:rPr lang="en-US" sz="1133" dirty="0">
                <a:solidFill>
                  <a:srgbClr val="886688"/>
                </a:solidFill>
                <a:latin typeface="Calibri" pitchFamily="34" charset="0"/>
                <a:ea typeface="Calibri" pitchFamily="34" charset="-122"/>
                <a:cs typeface="Calibri" pitchFamily="34" charset="-120"/>
              </a:rPr>
              <a:t>NHS Cervical Screening Health Campaign</a:t>
            </a:r>
            <a:endParaRPr lang="en-US" sz="1133" dirty="0"/>
          </a:p>
        </p:txBody>
      </p:sp>
      <p:pic>
        <p:nvPicPr>
          <p:cNvPr id="2050" name="Picture 2" descr="Cervical Cancer Prevention Week: Reduce Your Risk - Shire Health">
            <a:extLst>
              <a:ext uri="{FF2B5EF4-FFF2-40B4-BE49-F238E27FC236}">
                <a16:creationId xmlns:a16="http://schemas.microsoft.com/office/drawing/2014/main" id="{8F162D4C-8BAD-421B-64C5-51AEB634EFB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65760" y="184912"/>
            <a:ext cx="4145280" cy="6303955"/>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3">
            <a:extLst>
              <a:ext uri="{FF2B5EF4-FFF2-40B4-BE49-F238E27FC236}">
                <a16:creationId xmlns:a16="http://schemas.microsoft.com/office/drawing/2014/main" id="{8EBCBFB5-CD1E-0492-685B-37F43304139E}"/>
              </a:ext>
            </a:extLst>
          </p:cNvPr>
          <p:cNvSpPr>
            <a:spLocks noChangeArrowheads="1"/>
          </p:cNvSpPr>
          <p:nvPr/>
        </p:nvSpPr>
        <p:spPr bwMode="auto">
          <a:xfrm>
            <a:off x="365760" y="6509154"/>
            <a:ext cx="4145280" cy="348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algn="ctr" defTabSz="1219170" eaLnBrk="0" fontAlgn="base" hangingPunct="0">
              <a:spcBef>
                <a:spcPct val="0"/>
              </a:spcBef>
              <a:spcAft>
                <a:spcPct val="0"/>
              </a:spcAft>
            </a:pPr>
            <a:r>
              <a:rPr lang="en-US" altLang="en-US" sz="1467" dirty="0">
                <a:solidFill>
                  <a:schemeClr val="bg1"/>
                </a:solidFill>
                <a:latin typeface="Times New Roman" panose="02020603050405020304" pitchFamily="18" charset="0"/>
                <a:cs typeface="Times New Roman" panose="02020603050405020304" pitchFamily="18" charset="0"/>
              </a:rPr>
              <a:t>(SHIRE, 2025)</a:t>
            </a:r>
            <a:endParaRPr lang="en-US" altLang="en-US" sz="2133" dirty="0">
              <a:solidFill>
                <a:schemeClr val="bg1"/>
              </a:solidFill>
              <a:latin typeface="Arial" panose="020B0604020202020204" pitchFamily="34" charset="0"/>
            </a:endParaRPr>
          </a:p>
        </p:txBody>
      </p:sp>
    </p:spTree>
    <p:extLst>
      <p:ext uri="{BB962C8B-B14F-4D97-AF65-F5344CB8AC3E}">
        <p14:creationId xmlns:p14="http://schemas.microsoft.com/office/powerpoint/2010/main" val="3869663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8F9"/>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rgbClr val="5C1A5A"/>
          </a:solidFill>
          <a:ln w="12700">
            <a:solidFill>
              <a:srgbClr val="5C1A5A"/>
            </a:solidFill>
            <a:prstDash val="solid"/>
          </a:ln>
        </p:spPr>
        <p:txBody>
          <a:bodyPr/>
          <a:lstStyle/>
          <a:p>
            <a:endParaRPr lang="en-US"/>
          </a:p>
        </p:txBody>
      </p:sp>
      <p:sp>
        <p:nvSpPr>
          <p:cNvPr id="3" name="Text 1"/>
          <p:cNvSpPr/>
          <p:nvPr/>
        </p:nvSpPr>
        <p:spPr>
          <a:xfrm>
            <a:off x="548640" y="207264"/>
            <a:ext cx="10972800" cy="877824"/>
          </a:xfrm>
          <a:prstGeom prst="rect">
            <a:avLst/>
          </a:prstGeom>
          <a:noFill/>
          <a:ln/>
        </p:spPr>
        <p:txBody>
          <a:bodyPr wrap="square" rtlCol="0" anchor="ctr"/>
          <a:lstStyle/>
          <a:p>
            <a:r>
              <a:rPr lang="en-US" sz="3467" b="1" dirty="0">
                <a:solidFill>
                  <a:srgbClr val="FFFFFF"/>
                </a:solidFill>
                <a:latin typeface="Georgia" pitchFamily="34" charset="0"/>
                <a:ea typeface="Georgia" pitchFamily="34" charset="-122"/>
                <a:cs typeface="Georgia" pitchFamily="34" charset="-120"/>
              </a:rPr>
              <a:t>05  Potential Campaign Partners</a:t>
            </a:r>
            <a:endParaRPr lang="en-US" sz="3467" dirty="0"/>
          </a:p>
        </p:txBody>
      </p:sp>
      <p:sp>
        <p:nvSpPr>
          <p:cNvPr id="4" name="Shape 2"/>
          <p:cNvSpPr/>
          <p:nvPr/>
        </p:nvSpPr>
        <p:spPr>
          <a:xfrm>
            <a:off x="341376" y="1463040"/>
            <a:ext cx="3657600" cy="4511040"/>
          </a:xfrm>
          <a:prstGeom prst="rect">
            <a:avLst/>
          </a:prstGeom>
          <a:solidFill>
            <a:srgbClr val="EDE0F0"/>
          </a:solidFill>
          <a:ln w="19050">
            <a:solidFill>
              <a:srgbClr val="7B2D8B"/>
            </a:solidFill>
            <a:prstDash val="solid"/>
          </a:ln>
        </p:spPr>
        <p:txBody>
          <a:bodyPr/>
          <a:lstStyle/>
          <a:p>
            <a:endParaRPr lang="en-US"/>
          </a:p>
        </p:txBody>
      </p:sp>
      <p:sp>
        <p:nvSpPr>
          <p:cNvPr id="5" name="Shape 3"/>
          <p:cNvSpPr/>
          <p:nvPr/>
        </p:nvSpPr>
        <p:spPr>
          <a:xfrm>
            <a:off x="341376" y="1463040"/>
            <a:ext cx="3657600" cy="451104"/>
          </a:xfrm>
          <a:prstGeom prst="rect">
            <a:avLst/>
          </a:prstGeom>
          <a:solidFill>
            <a:srgbClr val="7B2D8B"/>
          </a:solidFill>
          <a:ln w="12700">
            <a:solidFill>
              <a:srgbClr val="7B2D8B"/>
            </a:solidFill>
            <a:prstDash val="solid"/>
          </a:ln>
        </p:spPr>
        <p:txBody>
          <a:bodyPr/>
          <a:lstStyle/>
          <a:p>
            <a:endParaRPr lang="en-US"/>
          </a:p>
        </p:txBody>
      </p:sp>
      <p:sp>
        <p:nvSpPr>
          <p:cNvPr id="6" name="Text 4"/>
          <p:cNvSpPr/>
          <p:nvPr/>
        </p:nvSpPr>
        <p:spPr>
          <a:xfrm>
            <a:off x="341376" y="1463040"/>
            <a:ext cx="3657600" cy="451104"/>
          </a:xfrm>
          <a:prstGeom prst="rect">
            <a:avLst/>
          </a:prstGeom>
          <a:noFill/>
          <a:ln/>
        </p:spPr>
        <p:txBody>
          <a:bodyPr wrap="square" rtlCol="0" anchor="ctr"/>
          <a:lstStyle/>
          <a:p>
            <a:pPr algn="ctr"/>
            <a:r>
              <a:rPr lang="en-US" sz="1667" b="1" dirty="0">
                <a:solidFill>
                  <a:srgbClr val="FFFFFF"/>
                </a:solidFill>
              </a:rPr>
              <a:t>Local Partners</a:t>
            </a:r>
            <a:endParaRPr lang="en-US" sz="1667" dirty="0"/>
          </a:p>
        </p:txBody>
      </p:sp>
      <p:sp>
        <p:nvSpPr>
          <p:cNvPr id="7" name="Shape 5"/>
          <p:cNvSpPr/>
          <p:nvPr/>
        </p:nvSpPr>
        <p:spPr>
          <a:xfrm>
            <a:off x="548640" y="2121408"/>
            <a:ext cx="158496" cy="158496"/>
          </a:xfrm>
          <a:prstGeom prst="ellipse">
            <a:avLst/>
          </a:prstGeom>
          <a:solidFill>
            <a:srgbClr val="7B2D8B"/>
          </a:solidFill>
          <a:ln w="12700">
            <a:solidFill>
              <a:srgbClr val="7B2D8B"/>
            </a:solidFill>
            <a:prstDash val="solid"/>
          </a:ln>
        </p:spPr>
        <p:txBody>
          <a:bodyPr/>
          <a:lstStyle/>
          <a:p>
            <a:endParaRPr lang="en-US"/>
          </a:p>
        </p:txBody>
      </p:sp>
      <p:sp>
        <p:nvSpPr>
          <p:cNvPr id="8" name="Text 6"/>
          <p:cNvSpPr/>
          <p:nvPr/>
        </p:nvSpPr>
        <p:spPr>
          <a:xfrm>
            <a:off x="816864" y="2023872"/>
            <a:ext cx="2987040" cy="731520"/>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GP Surgeries &amp;</a:t>
            </a:r>
            <a:r>
              <a:rPr lang="en-US" sz="1533" dirty="0"/>
              <a:t> </a:t>
            </a:r>
            <a:r>
              <a:rPr lang="en-US" sz="1533" dirty="0">
                <a:solidFill>
                  <a:srgbClr val="2D1B2E"/>
                </a:solidFill>
                <a:latin typeface="Calibri" pitchFamily="34" charset="0"/>
                <a:ea typeface="Calibri" pitchFamily="34" charset="-122"/>
                <a:cs typeface="Calibri" pitchFamily="34" charset="-120"/>
              </a:rPr>
              <a:t>Community Health Centres</a:t>
            </a:r>
            <a:endParaRPr lang="en-US" sz="1533" dirty="0"/>
          </a:p>
        </p:txBody>
      </p:sp>
      <p:sp>
        <p:nvSpPr>
          <p:cNvPr id="9" name="Shape 7"/>
          <p:cNvSpPr/>
          <p:nvPr/>
        </p:nvSpPr>
        <p:spPr>
          <a:xfrm>
            <a:off x="548640" y="3340608"/>
            <a:ext cx="158496" cy="158496"/>
          </a:xfrm>
          <a:prstGeom prst="ellipse">
            <a:avLst/>
          </a:prstGeom>
          <a:solidFill>
            <a:srgbClr val="7B2D8B"/>
          </a:solidFill>
          <a:ln w="12700">
            <a:solidFill>
              <a:srgbClr val="7B2D8B"/>
            </a:solidFill>
            <a:prstDash val="solid"/>
          </a:ln>
        </p:spPr>
        <p:txBody>
          <a:bodyPr/>
          <a:lstStyle/>
          <a:p>
            <a:endParaRPr lang="en-US"/>
          </a:p>
        </p:txBody>
      </p:sp>
      <p:sp>
        <p:nvSpPr>
          <p:cNvPr id="10" name="Text 8"/>
          <p:cNvSpPr/>
          <p:nvPr/>
        </p:nvSpPr>
        <p:spPr>
          <a:xfrm>
            <a:off x="816864" y="3243072"/>
            <a:ext cx="2987040" cy="731520"/>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Universities</a:t>
            </a:r>
            <a:r>
              <a:rPr lang="en-US" sz="1533" dirty="0"/>
              <a:t> </a:t>
            </a:r>
            <a:r>
              <a:rPr lang="en-US" sz="1533" dirty="0">
                <a:solidFill>
                  <a:srgbClr val="2D1B2E"/>
                </a:solidFill>
                <a:latin typeface="Calibri" pitchFamily="34" charset="0"/>
                <a:ea typeface="Calibri" pitchFamily="34" charset="-122"/>
                <a:cs typeface="Calibri" pitchFamily="34" charset="-120"/>
              </a:rPr>
              <a:t>&amp; Colleges</a:t>
            </a:r>
            <a:endParaRPr lang="en-US" sz="1533" dirty="0"/>
          </a:p>
        </p:txBody>
      </p:sp>
      <p:sp>
        <p:nvSpPr>
          <p:cNvPr id="11" name="Shape 9"/>
          <p:cNvSpPr/>
          <p:nvPr/>
        </p:nvSpPr>
        <p:spPr>
          <a:xfrm>
            <a:off x="548640" y="4559808"/>
            <a:ext cx="158496" cy="158496"/>
          </a:xfrm>
          <a:prstGeom prst="ellipse">
            <a:avLst/>
          </a:prstGeom>
          <a:solidFill>
            <a:srgbClr val="7B2D8B"/>
          </a:solidFill>
          <a:ln w="12700">
            <a:solidFill>
              <a:srgbClr val="7B2D8B"/>
            </a:solidFill>
            <a:prstDash val="solid"/>
          </a:ln>
        </p:spPr>
        <p:txBody>
          <a:bodyPr/>
          <a:lstStyle/>
          <a:p>
            <a:endParaRPr lang="en-US"/>
          </a:p>
        </p:txBody>
      </p:sp>
      <p:sp>
        <p:nvSpPr>
          <p:cNvPr id="12" name="Text 10"/>
          <p:cNvSpPr/>
          <p:nvPr/>
        </p:nvSpPr>
        <p:spPr>
          <a:xfrm>
            <a:off x="816864" y="4462272"/>
            <a:ext cx="2987040" cy="731520"/>
          </a:xfrm>
          <a:prstGeom prst="rect">
            <a:avLst/>
          </a:prstGeom>
          <a:noFill/>
          <a:ln/>
        </p:spPr>
        <p:txBody>
          <a:bodyPr wrap="square" lIns="0" tIns="0" rIns="0" bIns="0" rtlCol="0" anchor="ctr"/>
          <a:lstStyle/>
          <a:p>
            <a:r>
              <a:rPr lang="en-US" sz="1533" dirty="0">
                <a:solidFill>
                  <a:srgbClr val="2D1B2E"/>
                </a:solidFill>
                <a:latin typeface="Calibri" pitchFamily="34" charset="0"/>
                <a:ea typeface="Calibri" pitchFamily="34" charset="-122"/>
                <a:cs typeface="Calibri" pitchFamily="34" charset="-120"/>
              </a:rPr>
              <a:t>Women's Community</a:t>
            </a:r>
            <a:r>
              <a:rPr lang="en-US" sz="1533" dirty="0"/>
              <a:t> </a:t>
            </a:r>
            <a:r>
              <a:rPr lang="en-US" sz="1533" dirty="0" err="1">
                <a:solidFill>
                  <a:srgbClr val="2D1B2E"/>
                </a:solidFill>
                <a:latin typeface="Calibri" pitchFamily="34" charset="0"/>
                <a:ea typeface="Calibri" pitchFamily="34" charset="-122"/>
                <a:cs typeface="Calibri" pitchFamily="34" charset="-120"/>
              </a:rPr>
              <a:t>Organisations</a:t>
            </a:r>
            <a:endParaRPr lang="en-US" sz="1533" dirty="0"/>
          </a:p>
        </p:txBody>
      </p:sp>
      <p:sp>
        <p:nvSpPr>
          <p:cNvPr id="13" name="Shape 11"/>
          <p:cNvSpPr/>
          <p:nvPr/>
        </p:nvSpPr>
        <p:spPr>
          <a:xfrm>
            <a:off x="4328160" y="1461633"/>
            <a:ext cx="7498080" cy="1365504"/>
          </a:xfrm>
          <a:prstGeom prst="rect">
            <a:avLst/>
          </a:prstGeom>
          <a:solidFill>
            <a:srgbClr val="FFFFFF"/>
          </a:solidFill>
          <a:ln w="19050">
            <a:solidFill>
              <a:srgbClr val="005EB8"/>
            </a:solidFill>
            <a:prstDash val="solid"/>
          </a:ln>
          <a:effectLst>
            <a:outerShdw blurRad="50800" dist="25400" dir="8100000" algn="bl" rotWithShape="0">
              <a:srgbClr val="000000">
                <a:alpha val="9000"/>
              </a:srgbClr>
            </a:outerShdw>
          </a:effectLst>
        </p:spPr>
        <p:txBody>
          <a:bodyPr/>
          <a:lstStyle/>
          <a:p>
            <a:endParaRPr lang="en-US"/>
          </a:p>
        </p:txBody>
      </p:sp>
      <p:sp>
        <p:nvSpPr>
          <p:cNvPr id="14" name="Shape 12"/>
          <p:cNvSpPr/>
          <p:nvPr/>
        </p:nvSpPr>
        <p:spPr>
          <a:xfrm>
            <a:off x="4328160" y="1461633"/>
            <a:ext cx="243840" cy="1365504"/>
          </a:xfrm>
          <a:prstGeom prst="rect">
            <a:avLst/>
          </a:prstGeom>
          <a:solidFill>
            <a:srgbClr val="005EB8"/>
          </a:solidFill>
          <a:ln w="12700">
            <a:solidFill>
              <a:srgbClr val="005EB8"/>
            </a:solidFill>
            <a:prstDash val="solid"/>
          </a:ln>
        </p:spPr>
        <p:txBody>
          <a:bodyPr/>
          <a:lstStyle/>
          <a:p>
            <a:endParaRPr lang="en-US"/>
          </a:p>
        </p:txBody>
      </p:sp>
      <p:sp>
        <p:nvSpPr>
          <p:cNvPr id="15" name="Text 13"/>
          <p:cNvSpPr/>
          <p:nvPr/>
        </p:nvSpPr>
        <p:spPr>
          <a:xfrm>
            <a:off x="4681728" y="1583553"/>
            <a:ext cx="6949440" cy="463296"/>
          </a:xfrm>
          <a:prstGeom prst="rect">
            <a:avLst/>
          </a:prstGeom>
          <a:noFill/>
          <a:ln/>
        </p:spPr>
        <p:txBody>
          <a:bodyPr wrap="square" rtlCol="0" anchor="ctr"/>
          <a:lstStyle/>
          <a:p>
            <a:r>
              <a:rPr lang="en-US" sz="1867" b="1" dirty="0">
                <a:solidFill>
                  <a:srgbClr val="005EB8"/>
                </a:solidFill>
                <a:latin typeface="Georgia" pitchFamily="34" charset="0"/>
                <a:ea typeface="Georgia" pitchFamily="34" charset="-122"/>
                <a:cs typeface="Georgia" pitchFamily="34" charset="-120"/>
              </a:rPr>
              <a:t>NHS England</a:t>
            </a:r>
            <a:endParaRPr lang="en-US" sz="1867" dirty="0"/>
          </a:p>
        </p:txBody>
      </p:sp>
      <p:sp>
        <p:nvSpPr>
          <p:cNvPr id="16" name="Text 14"/>
          <p:cNvSpPr/>
          <p:nvPr/>
        </p:nvSpPr>
        <p:spPr>
          <a:xfrm>
            <a:off x="4681728" y="2071233"/>
            <a:ext cx="6949440" cy="670560"/>
          </a:xfrm>
          <a:prstGeom prst="rect">
            <a:avLst/>
          </a:prstGeom>
          <a:noFill/>
          <a:ln/>
        </p:spPr>
        <p:txBody>
          <a:bodyPr wrap="square" rtlCol="0" anchor="ctr"/>
          <a:lstStyle/>
          <a:p>
            <a:r>
              <a:rPr lang="en-US" sz="1400" dirty="0">
                <a:solidFill>
                  <a:srgbClr val="6B5B6E"/>
                </a:solidFill>
                <a:latin typeface="Calibri" pitchFamily="34" charset="0"/>
                <a:ea typeface="Calibri" pitchFamily="34" charset="-122"/>
                <a:cs typeface="Calibri" pitchFamily="34" charset="-120"/>
              </a:rPr>
              <a:t>Aim: Improve participation in cervical screening and drive early cancer detection across the UK.</a:t>
            </a:r>
            <a:endParaRPr lang="en-US" sz="1400" dirty="0"/>
          </a:p>
        </p:txBody>
      </p:sp>
      <p:sp>
        <p:nvSpPr>
          <p:cNvPr id="17" name="Shape 15"/>
          <p:cNvSpPr/>
          <p:nvPr/>
        </p:nvSpPr>
        <p:spPr>
          <a:xfrm>
            <a:off x="4328160" y="3085513"/>
            <a:ext cx="7498080" cy="1365504"/>
          </a:xfrm>
          <a:prstGeom prst="rect">
            <a:avLst/>
          </a:prstGeom>
          <a:solidFill>
            <a:srgbClr val="FFFFFF"/>
          </a:solidFill>
          <a:ln w="19050">
            <a:solidFill>
              <a:srgbClr val="C2185B"/>
            </a:solidFill>
            <a:prstDash val="solid"/>
          </a:ln>
          <a:effectLst>
            <a:outerShdw blurRad="50800" dist="25400" dir="8100000" algn="bl" rotWithShape="0">
              <a:srgbClr val="000000">
                <a:alpha val="9000"/>
              </a:srgbClr>
            </a:outerShdw>
          </a:effectLst>
        </p:spPr>
        <p:txBody>
          <a:bodyPr/>
          <a:lstStyle/>
          <a:p>
            <a:endParaRPr lang="en-US"/>
          </a:p>
        </p:txBody>
      </p:sp>
      <p:sp>
        <p:nvSpPr>
          <p:cNvPr id="18" name="Shape 16"/>
          <p:cNvSpPr/>
          <p:nvPr/>
        </p:nvSpPr>
        <p:spPr>
          <a:xfrm>
            <a:off x="4328160" y="3085513"/>
            <a:ext cx="243840" cy="1365504"/>
          </a:xfrm>
          <a:prstGeom prst="rect">
            <a:avLst/>
          </a:prstGeom>
          <a:solidFill>
            <a:srgbClr val="C2185B"/>
          </a:solidFill>
          <a:ln w="12700">
            <a:solidFill>
              <a:srgbClr val="C2185B"/>
            </a:solidFill>
            <a:prstDash val="solid"/>
          </a:ln>
        </p:spPr>
        <p:txBody>
          <a:bodyPr/>
          <a:lstStyle/>
          <a:p>
            <a:endParaRPr lang="en-US"/>
          </a:p>
        </p:txBody>
      </p:sp>
      <p:sp>
        <p:nvSpPr>
          <p:cNvPr id="19" name="Text 17"/>
          <p:cNvSpPr/>
          <p:nvPr/>
        </p:nvSpPr>
        <p:spPr>
          <a:xfrm>
            <a:off x="4681728" y="3207433"/>
            <a:ext cx="6949440" cy="463296"/>
          </a:xfrm>
          <a:prstGeom prst="rect">
            <a:avLst/>
          </a:prstGeom>
          <a:noFill/>
          <a:ln/>
        </p:spPr>
        <p:txBody>
          <a:bodyPr wrap="square" rtlCol="0" anchor="ctr"/>
          <a:lstStyle/>
          <a:p>
            <a:r>
              <a:rPr lang="en-US" sz="1867" b="1" dirty="0">
                <a:solidFill>
                  <a:srgbClr val="C2185B"/>
                </a:solidFill>
                <a:latin typeface="Georgia" pitchFamily="34" charset="0"/>
                <a:ea typeface="Georgia" pitchFamily="34" charset="-122"/>
                <a:cs typeface="Georgia" pitchFamily="34" charset="-120"/>
              </a:rPr>
              <a:t>Jo's Cervical Cancer Trust</a:t>
            </a:r>
            <a:endParaRPr lang="en-US" sz="1867" dirty="0"/>
          </a:p>
        </p:txBody>
      </p:sp>
      <p:sp>
        <p:nvSpPr>
          <p:cNvPr id="20" name="Text 18"/>
          <p:cNvSpPr/>
          <p:nvPr/>
        </p:nvSpPr>
        <p:spPr>
          <a:xfrm>
            <a:off x="4681728" y="3695113"/>
            <a:ext cx="6949440" cy="670560"/>
          </a:xfrm>
          <a:prstGeom prst="rect">
            <a:avLst/>
          </a:prstGeom>
          <a:noFill/>
          <a:ln/>
        </p:spPr>
        <p:txBody>
          <a:bodyPr wrap="square" rtlCol="0" anchor="ctr"/>
          <a:lstStyle/>
          <a:p>
            <a:r>
              <a:rPr lang="en-US" sz="1400" dirty="0">
                <a:solidFill>
                  <a:srgbClr val="6B5B6E"/>
                </a:solidFill>
                <a:latin typeface="Calibri" pitchFamily="34" charset="0"/>
                <a:ea typeface="Calibri" pitchFamily="34" charset="-122"/>
                <a:cs typeface="Calibri" pitchFamily="34" charset="-120"/>
              </a:rPr>
              <a:t>Aim: Provide support, education and awareness about cervical cancer (North East London Cancer Alliance, 2025)</a:t>
            </a:r>
          </a:p>
        </p:txBody>
      </p:sp>
      <p:sp>
        <p:nvSpPr>
          <p:cNvPr id="21" name="Shape 19"/>
          <p:cNvSpPr/>
          <p:nvPr/>
        </p:nvSpPr>
        <p:spPr>
          <a:xfrm>
            <a:off x="4328160" y="4639056"/>
            <a:ext cx="7498080" cy="1365504"/>
          </a:xfrm>
          <a:prstGeom prst="rect">
            <a:avLst/>
          </a:prstGeom>
          <a:solidFill>
            <a:srgbClr val="FFFFFF"/>
          </a:solidFill>
          <a:ln w="19050">
            <a:solidFill>
              <a:srgbClr val="5C1A5A"/>
            </a:solidFill>
            <a:prstDash val="solid"/>
          </a:ln>
          <a:effectLst>
            <a:outerShdw blurRad="50800" dist="25400" dir="8100000" algn="bl" rotWithShape="0">
              <a:srgbClr val="000000">
                <a:alpha val="9000"/>
              </a:srgbClr>
            </a:outerShdw>
          </a:effectLst>
        </p:spPr>
        <p:txBody>
          <a:bodyPr/>
          <a:lstStyle/>
          <a:p>
            <a:endParaRPr lang="en-US"/>
          </a:p>
        </p:txBody>
      </p:sp>
      <p:sp>
        <p:nvSpPr>
          <p:cNvPr id="22" name="Shape 20"/>
          <p:cNvSpPr/>
          <p:nvPr/>
        </p:nvSpPr>
        <p:spPr>
          <a:xfrm>
            <a:off x="4328160" y="4639056"/>
            <a:ext cx="243840" cy="1365504"/>
          </a:xfrm>
          <a:prstGeom prst="rect">
            <a:avLst/>
          </a:prstGeom>
          <a:solidFill>
            <a:srgbClr val="5C1A5A"/>
          </a:solidFill>
          <a:ln w="12700">
            <a:solidFill>
              <a:srgbClr val="5C1A5A"/>
            </a:solidFill>
            <a:prstDash val="solid"/>
          </a:ln>
        </p:spPr>
        <p:txBody>
          <a:bodyPr/>
          <a:lstStyle/>
          <a:p>
            <a:endParaRPr lang="en-US"/>
          </a:p>
        </p:txBody>
      </p:sp>
      <p:sp>
        <p:nvSpPr>
          <p:cNvPr id="23" name="Text 21"/>
          <p:cNvSpPr/>
          <p:nvPr/>
        </p:nvSpPr>
        <p:spPr>
          <a:xfrm>
            <a:off x="4681728" y="4760976"/>
            <a:ext cx="6949440" cy="463296"/>
          </a:xfrm>
          <a:prstGeom prst="rect">
            <a:avLst/>
          </a:prstGeom>
          <a:noFill/>
          <a:ln/>
        </p:spPr>
        <p:txBody>
          <a:bodyPr wrap="square" rtlCol="0" anchor="ctr"/>
          <a:lstStyle/>
          <a:p>
            <a:r>
              <a:rPr lang="en-US" sz="1867" b="1" dirty="0">
                <a:solidFill>
                  <a:srgbClr val="5C1A5A"/>
                </a:solidFill>
                <a:latin typeface="Georgia" pitchFamily="34" charset="0"/>
                <a:ea typeface="Georgia" pitchFamily="34" charset="-122"/>
                <a:cs typeface="Georgia" pitchFamily="34" charset="-120"/>
              </a:rPr>
              <a:t>Cancer Research UK</a:t>
            </a:r>
            <a:endParaRPr lang="en-US" sz="1867" dirty="0"/>
          </a:p>
        </p:txBody>
      </p:sp>
      <p:sp>
        <p:nvSpPr>
          <p:cNvPr id="24" name="Text 22"/>
          <p:cNvSpPr/>
          <p:nvPr/>
        </p:nvSpPr>
        <p:spPr>
          <a:xfrm>
            <a:off x="4681728" y="5248656"/>
            <a:ext cx="6949440" cy="670560"/>
          </a:xfrm>
          <a:prstGeom prst="rect">
            <a:avLst/>
          </a:prstGeom>
          <a:noFill/>
          <a:ln/>
        </p:spPr>
        <p:txBody>
          <a:bodyPr wrap="square" rtlCol="0" anchor="ctr"/>
          <a:lstStyle/>
          <a:p>
            <a:r>
              <a:rPr lang="en-US" sz="1400" dirty="0">
                <a:solidFill>
                  <a:srgbClr val="6B5B6E"/>
                </a:solidFill>
                <a:latin typeface="Calibri" pitchFamily="34" charset="0"/>
                <a:ea typeface="Calibri" pitchFamily="34" charset="-122"/>
                <a:cs typeface="Calibri" pitchFamily="34" charset="-120"/>
              </a:rPr>
              <a:t>Aim: Reduce cancer incidence and mortality through research and awareness (World Health Organization, 2025).</a:t>
            </a:r>
          </a:p>
        </p:txBody>
      </p:sp>
      <p:sp>
        <p:nvSpPr>
          <p:cNvPr id="25" name="Text 23"/>
          <p:cNvSpPr/>
          <p:nvPr/>
        </p:nvSpPr>
        <p:spPr>
          <a:xfrm>
            <a:off x="341376" y="6217920"/>
            <a:ext cx="11582400" cy="316992"/>
          </a:xfrm>
          <a:prstGeom prst="rect">
            <a:avLst/>
          </a:prstGeom>
          <a:noFill/>
          <a:ln/>
        </p:spPr>
        <p:txBody>
          <a:bodyPr wrap="square" rtlCol="0" anchor="ctr"/>
          <a:lstStyle/>
          <a:p>
            <a:r>
              <a:rPr lang="en-US" sz="1267" i="1" dirty="0">
                <a:solidFill>
                  <a:srgbClr val="6B5B6E"/>
                </a:solidFill>
                <a:latin typeface="Calibri" pitchFamily="34" charset="0"/>
                <a:ea typeface="Calibri" pitchFamily="34" charset="-122"/>
                <a:cs typeface="Calibri" pitchFamily="34" charset="-120"/>
              </a:rPr>
              <a:t>These partners provide educational materials, expert guidance, and community outreach support.</a:t>
            </a:r>
            <a:endParaRPr lang="en-US" sz="1267" dirty="0"/>
          </a:p>
        </p:txBody>
      </p:sp>
      <p:sp>
        <p:nvSpPr>
          <p:cNvPr id="26" name="Text 24"/>
          <p:cNvSpPr/>
          <p:nvPr/>
        </p:nvSpPr>
        <p:spPr>
          <a:xfrm>
            <a:off x="365760" y="6559296"/>
            <a:ext cx="10972800" cy="243840"/>
          </a:xfrm>
          <a:prstGeom prst="rect">
            <a:avLst/>
          </a:prstGeom>
          <a:noFill/>
          <a:ln/>
        </p:spPr>
        <p:txBody>
          <a:bodyPr wrap="square" rtlCol="0" anchor="ctr"/>
          <a:lstStyle/>
          <a:p>
            <a:r>
              <a:rPr lang="en-US" sz="1133" dirty="0">
                <a:solidFill>
                  <a:srgbClr val="6B5B6E"/>
                </a:solidFill>
                <a:latin typeface="Calibri" pitchFamily="34" charset="0"/>
                <a:ea typeface="Calibri" pitchFamily="34" charset="-122"/>
                <a:cs typeface="Calibri" pitchFamily="34" charset="-120"/>
              </a:rPr>
              <a:t>NHS Cervical Screening Health Campaign</a:t>
            </a:r>
            <a:endParaRPr lang="en-US" sz="1133" dirty="0"/>
          </a:p>
        </p:txBody>
      </p:sp>
    </p:spTree>
    <p:extLst>
      <p:ext uri="{BB962C8B-B14F-4D97-AF65-F5344CB8AC3E}">
        <p14:creationId xmlns:p14="http://schemas.microsoft.com/office/powerpoint/2010/main" val="3740896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5C1A5A"/>
        </a:solidFill>
        <a:effectLst/>
      </p:bgPr>
    </p:bg>
    <p:spTree>
      <p:nvGrpSpPr>
        <p:cNvPr id="1" name=""/>
        <p:cNvGrpSpPr/>
        <p:nvPr/>
      </p:nvGrpSpPr>
      <p:grpSpPr>
        <a:xfrm>
          <a:off x="0" y="0"/>
          <a:ext cx="0" cy="0"/>
          <a:chOff x="0" y="0"/>
          <a:chExt cx="0" cy="0"/>
        </a:xfrm>
      </p:grpSpPr>
      <p:sp>
        <p:nvSpPr>
          <p:cNvPr id="2" name="Shape 0"/>
          <p:cNvSpPr/>
          <p:nvPr/>
        </p:nvSpPr>
        <p:spPr>
          <a:xfrm>
            <a:off x="9144000" y="-609600"/>
            <a:ext cx="4876800" cy="4876800"/>
          </a:xfrm>
          <a:prstGeom prst="ellipse">
            <a:avLst/>
          </a:prstGeom>
          <a:solidFill>
            <a:srgbClr val="7B2D8B">
              <a:alpha val="40000"/>
            </a:srgbClr>
          </a:solidFill>
          <a:ln w="12700">
            <a:solidFill>
              <a:srgbClr val="7B2D8B">
                <a:alpha val="40000"/>
              </a:srgbClr>
            </a:solidFill>
            <a:prstDash val="solid"/>
          </a:ln>
        </p:spPr>
        <p:txBody>
          <a:bodyPr/>
          <a:lstStyle/>
          <a:p>
            <a:endParaRPr lang="en-US"/>
          </a:p>
        </p:txBody>
      </p:sp>
      <p:sp>
        <p:nvSpPr>
          <p:cNvPr id="3" name="Shape 1"/>
          <p:cNvSpPr/>
          <p:nvPr/>
        </p:nvSpPr>
        <p:spPr>
          <a:xfrm>
            <a:off x="-609600" y="4267200"/>
            <a:ext cx="3657600" cy="3657600"/>
          </a:xfrm>
          <a:prstGeom prst="ellipse">
            <a:avLst/>
          </a:prstGeom>
          <a:solidFill>
            <a:srgbClr val="C2185B">
              <a:alpha val="30000"/>
            </a:srgbClr>
          </a:solidFill>
          <a:ln w="12700">
            <a:solidFill>
              <a:srgbClr val="C2185B">
                <a:alpha val="30000"/>
              </a:srgbClr>
            </a:solidFill>
            <a:prstDash val="solid"/>
          </a:ln>
        </p:spPr>
        <p:txBody>
          <a:bodyPr/>
          <a:lstStyle/>
          <a:p>
            <a:endParaRPr lang="en-US"/>
          </a:p>
        </p:txBody>
      </p:sp>
      <p:sp>
        <p:nvSpPr>
          <p:cNvPr id="4" name="Text 2"/>
          <p:cNvSpPr/>
          <p:nvPr/>
        </p:nvSpPr>
        <p:spPr>
          <a:xfrm>
            <a:off x="487680" y="182880"/>
            <a:ext cx="11216640" cy="755904"/>
          </a:xfrm>
          <a:prstGeom prst="rect">
            <a:avLst/>
          </a:prstGeom>
          <a:noFill/>
          <a:ln/>
        </p:spPr>
        <p:txBody>
          <a:bodyPr wrap="square" rtlCol="0" anchor="ctr"/>
          <a:lstStyle/>
          <a:p>
            <a:r>
              <a:rPr lang="en-US" sz="3200" b="1" dirty="0">
                <a:solidFill>
                  <a:srgbClr val="FFFFFF"/>
                </a:solidFill>
                <a:latin typeface="Georgia" pitchFamily="34" charset="0"/>
                <a:ea typeface="Georgia" pitchFamily="34" charset="-122"/>
                <a:cs typeface="Georgia" pitchFamily="34" charset="-120"/>
              </a:rPr>
              <a:t>06  Resources That Can Be Replicated</a:t>
            </a:r>
            <a:endParaRPr lang="en-US" sz="3200" dirty="0"/>
          </a:p>
        </p:txBody>
      </p:sp>
      <p:sp>
        <p:nvSpPr>
          <p:cNvPr id="5" name="Shape 3"/>
          <p:cNvSpPr/>
          <p:nvPr/>
        </p:nvSpPr>
        <p:spPr>
          <a:xfrm>
            <a:off x="487680" y="950976"/>
            <a:ext cx="5852160" cy="48768"/>
          </a:xfrm>
          <a:prstGeom prst="rect">
            <a:avLst/>
          </a:prstGeom>
          <a:solidFill>
            <a:srgbClr val="E91E8C"/>
          </a:solidFill>
          <a:ln w="12700">
            <a:solidFill>
              <a:srgbClr val="E91E8C"/>
            </a:solidFill>
            <a:prstDash val="solid"/>
          </a:ln>
        </p:spPr>
        <p:txBody>
          <a:bodyPr/>
          <a:lstStyle/>
          <a:p>
            <a:endParaRPr lang="en-US"/>
          </a:p>
        </p:txBody>
      </p:sp>
      <p:sp>
        <p:nvSpPr>
          <p:cNvPr id="6" name="Shape 4"/>
          <p:cNvSpPr/>
          <p:nvPr/>
        </p:nvSpPr>
        <p:spPr>
          <a:xfrm>
            <a:off x="365760" y="1158240"/>
            <a:ext cx="5730240" cy="5303520"/>
          </a:xfrm>
          <a:prstGeom prst="rect">
            <a:avLst/>
          </a:prstGeom>
          <a:solidFill>
            <a:srgbClr val="FFFFFF">
              <a:alpha val="92000"/>
            </a:srgbClr>
          </a:solidFill>
          <a:ln w="12700">
            <a:solidFill>
              <a:srgbClr val="E91E8C"/>
            </a:solidFill>
            <a:prstDash val="solid"/>
          </a:ln>
        </p:spPr>
        <p:txBody>
          <a:bodyPr/>
          <a:lstStyle/>
          <a:p>
            <a:endParaRPr lang="en-US"/>
          </a:p>
        </p:txBody>
      </p:sp>
      <p:pic>
        <p:nvPicPr>
          <p:cNvPr id="7" name="Image 0" descr="preencoded.png"/>
          <p:cNvPicPr>
            <a:picLocks noChangeAspect="1"/>
          </p:cNvPicPr>
          <p:nvPr/>
        </p:nvPicPr>
        <p:blipFill>
          <a:blip r:embed="rId3"/>
          <a:stretch>
            <a:fillRect/>
          </a:stretch>
        </p:blipFill>
        <p:spPr>
          <a:xfrm>
            <a:off x="390144" y="1182624"/>
            <a:ext cx="5681472" cy="5242560"/>
          </a:xfrm>
          <a:prstGeom prst="rect">
            <a:avLst/>
          </a:prstGeom>
        </p:spPr>
      </p:pic>
      <p:sp>
        <p:nvSpPr>
          <p:cNvPr id="8" name="Shape 5"/>
          <p:cNvSpPr/>
          <p:nvPr/>
        </p:nvSpPr>
        <p:spPr>
          <a:xfrm>
            <a:off x="6339840" y="1158240"/>
            <a:ext cx="5486400" cy="1219200"/>
          </a:xfrm>
          <a:prstGeom prst="rect">
            <a:avLst/>
          </a:prstGeom>
          <a:solidFill>
            <a:srgbClr val="FFFFFF">
              <a:alpha val="8000"/>
            </a:srgbClr>
          </a:solidFill>
          <a:ln w="15240">
            <a:solidFill>
              <a:srgbClr val="E91E8C"/>
            </a:solidFill>
            <a:prstDash val="solid"/>
          </a:ln>
        </p:spPr>
        <p:txBody>
          <a:bodyPr/>
          <a:lstStyle/>
          <a:p>
            <a:endParaRPr lang="en-US"/>
          </a:p>
        </p:txBody>
      </p:sp>
      <p:sp>
        <p:nvSpPr>
          <p:cNvPr id="9" name="Shape 6"/>
          <p:cNvSpPr/>
          <p:nvPr/>
        </p:nvSpPr>
        <p:spPr>
          <a:xfrm>
            <a:off x="6437376" y="1255776"/>
            <a:ext cx="609600" cy="609600"/>
          </a:xfrm>
          <a:prstGeom prst="ellipse">
            <a:avLst/>
          </a:prstGeom>
          <a:solidFill>
            <a:srgbClr val="E91E8C"/>
          </a:solidFill>
          <a:ln w="12700">
            <a:solidFill>
              <a:srgbClr val="E91E8C"/>
            </a:solidFill>
            <a:prstDash val="solid"/>
          </a:ln>
        </p:spPr>
        <p:txBody>
          <a:bodyPr/>
          <a:lstStyle/>
          <a:p>
            <a:endParaRPr lang="en-US"/>
          </a:p>
        </p:txBody>
      </p:sp>
      <p:sp>
        <p:nvSpPr>
          <p:cNvPr id="10" name="Text 7"/>
          <p:cNvSpPr/>
          <p:nvPr/>
        </p:nvSpPr>
        <p:spPr>
          <a:xfrm>
            <a:off x="6437376" y="1255776"/>
            <a:ext cx="609600" cy="609600"/>
          </a:xfrm>
          <a:prstGeom prst="rect">
            <a:avLst/>
          </a:prstGeom>
          <a:noFill/>
          <a:ln/>
        </p:spPr>
        <p:txBody>
          <a:bodyPr wrap="square" rtlCol="0" anchor="ctr"/>
          <a:lstStyle/>
          <a:p>
            <a:pPr algn="just"/>
            <a:r>
              <a:rPr lang="en-US" sz="1867" b="1" dirty="0">
                <a:solidFill>
                  <a:schemeClr val="bg1"/>
                </a:solidFill>
              </a:rPr>
              <a:t>✓</a:t>
            </a:r>
            <a:endParaRPr lang="en-US" sz="1867" dirty="0">
              <a:solidFill>
                <a:schemeClr val="bg1"/>
              </a:solidFill>
            </a:endParaRPr>
          </a:p>
        </p:txBody>
      </p:sp>
      <p:sp>
        <p:nvSpPr>
          <p:cNvPr id="11" name="Text 8"/>
          <p:cNvSpPr/>
          <p:nvPr/>
        </p:nvSpPr>
        <p:spPr>
          <a:xfrm>
            <a:off x="7168896" y="1231392"/>
            <a:ext cx="4511040" cy="390144"/>
          </a:xfrm>
          <a:prstGeom prst="rect">
            <a:avLst/>
          </a:prstGeom>
          <a:noFill/>
          <a:ln/>
        </p:spPr>
        <p:txBody>
          <a:bodyPr wrap="square" rtlCol="0" anchor="ctr"/>
          <a:lstStyle/>
          <a:p>
            <a:pPr algn="just"/>
            <a:r>
              <a:rPr lang="en-US" sz="1667" b="1" dirty="0">
                <a:solidFill>
                  <a:schemeClr val="bg1"/>
                </a:solidFill>
                <a:latin typeface="Georgia" pitchFamily="34" charset="0"/>
                <a:ea typeface="Georgia" pitchFamily="34" charset="-122"/>
                <a:cs typeface="Georgia" pitchFamily="34" charset="-120"/>
              </a:rPr>
              <a:t>Consistent Messaging</a:t>
            </a:r>
            <a:endParaRPr lang="en-US" sz="1667" dirty="0">
              <a:solidFill>
                <a:schemeClr val="bg1"/>
              </a:solidFill>
            </a:endParaRPr>
          </a:p>
        </p:txBody>
      </p:sp>
      <p:sp>
        <p:nvSpPr>
          <p:cNvPr id="12" name="Text 9"/>
          <p:cNvSpPr/>
          <p:nvPr/>
        </p:nvSpPr>
        <p:spPr>
          <a:xfrm>
            <a:off x="7168896" y="1645920"/>
            <a:ext cx="4511040" cy="585216"/>
          </a:xfrm>
          <a:prstGeom prst="rect">
            <a:avLst/>
          </a:prstGeom>
          <a:noFill/>
          <a:ln/>
        </p:spPr>
        <p:txBody>
          <a:bodyPr wrap="square" rtlCol="0" anchor="ctr"/>
          <a:lstStyle/>
          <a:p>
            <a:pPr algn="just"/>
            <a:r>
              <a:rPr lang="en-US" sz="1400" dirty="0">
                <a:solidFill>
                  <a:schemeClr val="bg1"/>
                </a:solidFill>
                <a:latin typeface="Calibri" pitchFamily="34" charset="0"/>
                <a:ea typeface="Calibri" pitchFamily="34" charset="-122"/>
                <a:cs typeface="Calibri" pitchFamily="34" charset="-120"/>
              </a:rPr>
              <a:t>Proven language and visuals that resonate with target audiences</a:t>
            </a:r>
            <a:endParaRPr lang="en-US" sz="1400" dirty="0">
              <a:solidFill>
                <a:schemeClr val="bg1"/>
              </a:solidFill>
            </a:endParaRPr>
          </a:p>
        </p:txBody>
      </p:sp>
      <p:sp>
        <p:nvSpPr>
          <p:cNvPr id="13" name="Shape 10"/>
          <p:cNvSpPr/>
          <p:nvPr/>
        </p:nvSpPr>
        <p:spPr>
          <a:xfrm>
            <a:off x="6339840" y="2462784"/>
            <a:ext cx="5486400" cy="1219200"/>
          </a:xfrm>
          <a:prstGeom prst="rect">
            <a:avLst/>
          </a:prstGeom>
          <a:solidFill>
            <a:srgbClr val="FFFFFF">
              <a:alpha val="8000"/>
            </a:srgbClr>
          </a:solidFill>
          <a:ln w="15240">
            <a:solidFill>
              <a:srgbClr val="C2185B"/>
            </a:solidFill>
            <a:prstDash val="solid"/>
          </a:ln>
        </p:spPr>
        <p:txBody>
          <a:bodyPr/>
          <a:lstStyle/>
          <a:p>
            <a:endParaRPr lang="en-US"/>
          </a:p>
        </p:txBody>
      </p:sp>
      <p:sp>
        <p:nvSpPr>
          <p:cNvPr id="14" name="Shape 11"/>
          <p:cNvSpPr/>
          <p:nvPr/>
        </p:nvSpPr>
        <p:spPr>
          <a:xfrm>
            <a:off x="6437376" y="2560320"/>
            <a:ext cx="609600" cy="609600"/>
          </a:xfrm>
          <a:prstGeom prst="ellipse">
            <a:avLst/>
          </a:prstGeom>
          <a:solidFill>
            <a:srgbClr val="C2185B"/>
          </a:solidFill>
          <a:ln w="12700">
            <a:solidFill>
              <a:srgbClr val="C2185B"/>
            </a:solidFill>
            <a:prstDash val="solid"/>
          </a:ln>
        </p:spPr>
        <p:txBody>
          <a:bodyPr/>
          <a:lstStyle/>
          <a:p>
            <a:endParaRPr lang="en-US"/>
          </a:p>
        </p:txBody>
      </p:sp>
      <p:sp>
        <p:nvSpPr>
          <p:cNvPr id="15" name="Text 12"/>
          <p:cNvSpPr/>
          <p:nvPr/>
        </p:nvSpPr>
        <p:spPr>
          <a:xfrm>
            <a:off x="6437376" y="2560320"/>
            <a:ext cx="609600" cy="609600"/>
          </a:xfrm>
          <a:prstGeom prst="rect">
            <a:avLst/>
          </a:prstGeom>
          <a:noFill/>
          <a:ln/>
        </p:spPr>
        <p:txBody>
          <a:bodyPr wrap="square" rtlCol="0" anchor="ctr"/>
          <a:lstStyle/>
          <a:p>
            <a:pPr algn="just"/>
            <a:r>
              <a:rPr lang="en-US" sz="1867" b="1" dirty="0">
                <a:solidFill>
                  <a:schemeClr val="bg1"/>
                </a:solidFill>
              </a:rPr>
              <a:t>✓</a:t>
            </a:r>
            <a:endParaRPr lang="en-US" sz="1867" dirty="0">
              <a:solidFill>
                <a:schemeClr val="bg1"/>
              </a:solidFill>
            </a:endParaRPr>
          </a:p>
        </p:txBody>
      </p:sp>
      <p:sp>
        <p:nvSpPr>
          <p:cNvPr id="16" name="Text 13"/>
          <p:cNvSpPr/>
          <p:nvPr/>
        </p:nvSpPr>
        <p:spPr>
          <a:xfrm>
            <a:off x="7168896" y="2535936"/>
            <a:ext cx="4511040" cy="390144"/>
          </a:xfrm>
          <a:prstGeom prst="rect">
            <a:avLst/>
          </a:prstGeom>
          <a:noFill/>
          <a:ln/>
        </p:spPr>
        <p:txBody>
          <a:bodyPr wrap="square" rtlCol="0" anchor="ctr"/>
          <a:lstStyle/>
          <a:p>
            <a:pPr algn="just"/>
            <a:r>
              <a:rPr lang="en-US" sz="1667" b="1" dirty="0">
                <a:solidFill>
                  <a:schemeClr val="bg1"/>
                </a:solidFill>
                <a:latin typeface="Georgia" pitchFamily="34" charset="0"/>
                <a:ea typeface="Georgia" pitchFamily="34" charset="-122"/>
                <a:cs typeface="Georgia" pitchFamily="34" charset="-120"/>
              </a:rPr>
              <a:t>Improved Understanding</a:t>
            </a:r>
            <a:endParaRPr lang="en-US" sz="1667" dirty="0">
              <a:solidFill>
                <a:schemeClr val="bg1"/>
              </a:solidFill>
            </a:endParaRPr>
          </a:p>
        </p:txBody>
      </p:sp>
      <p:sp>
        <p:nvSpPr>
          <p:cNvPr id="17" name="Text 14"/>
          <p:cNvSpPr/>
          <p:nvPr/>
        </p:nvSpPr>
        <p:spPr>
          <a:xfrm>
            <a:off x="7168896" y="2950464"/>
            <a:ext cx="4511040" cy="585216"/>
          </a:xfrm>
          <a:prstGeom prst="rect">
            <a:avLst/>
          </a:prstGeom>
          <a:noFill/>
          <a:ln/>
        </p:spPr>
        <p:txBody>
          <a:bodyPr wrap="square" rtlCol="0" anchor="ctr"/>
          <a:lstStyle/>
          <a:p>
            <a:pPr algn="just"/>
            <a:r>
              <a:rPr lang="en-US" sz="1400" dirty="0">
                <a:solidFill>
                  <a:schemeClr val="bg1"/>
                </a:solidFill>
                <a:latin typeface="Calibri" pitchFamily="34" charset="0"/>
                <a:ea typeface="Calibri" pitchFamily="34" charset="-122"/>
                <a:cs typeface="Calibri" pitchFamily="34" charset="-120"/>
              </a:rPr>
              <a:t>Clear, accessible materials tested across diverse communities (UICC, 2024)</a:t>
            </a:r>
            <a:endParaRPr lang="en-US" sz="1400" dirty="0">
              <a:solidFill>
                <a:schemeClr val="bg1"/>
              </a:solidFill>
            </a:endParaRPr>
          </a:p>
        </p:txBody>
      </p:sp>
      <p:sp>
        <p:nvSpPr>
          <p:cNvPr id="18" name="Shape 15"/>
          <p:cNvSpPr/>
          <p:nvPr/>
        </p:nvSpPr>
        <p:spPr>
          <a:xfrm>
            <a:off x="6339840" y="3767328"/>
            <a:ext cx="5486400" cy="1219200"/>
          </a:xfrm>
          <a:prstGeom prst="rect">
            <a:avLst/>
          </a:prstGeom>
          <a:solidFill>
            <a:srgbClr val="FFFFFF">
              <a:alpha val="8000"/>
            </a:srgbClr>
          </a:solidFill>
          <a:ln w="15240">
            <a:solidFill>
              <a:srgbClr val="7B2D8B"/>
            </a:solidFill>
            <a:prstDash val="solid"/>
          </a:ln>
        </p:spPr>
        <p:txBody>
          <a:bodyPr/>
          <a:lstStyle/>
          <a:p>
            <a:endParaRPr lang="en-US"/>
          </a:p>
        </p:txBody>
      </p:sp>
      <p:sp>
        <p:nvSpPr>
          <p:cNvPr id="19" name="Shape 16"/>
          <p:cNvSpPr/>
          <p:nvPr/>
        </p:nvSpPr>
        <p:spPr>
          <a:xfrm>
            <a:off x="6437376" y="3864864"/>
            <a:ext cx="609600" cy="609600"/>
          </a:xfrm>
          <a:prstGeom prst="ellipse">
            <a:avLst/>
          </a:prstGeom>
          <a:solidFill>
            <a:srgbClr val="7B2D8B"/>
          </a:solidFill>
          <a:ln w="12700">
            <a:solidFill>
              <a:srgbClr val="7B2D8B"/>
            </a:solidFill>
            <a:prstDash val="solid"/>
          </a:ln>
        </p:spPr>
        <p:txBody>
          <a:bodyPr/>
          <a:lstStyle/>
          <a:p>
            <a:endParaRPr lang="en-US"/>
          </a:p>
        </p:txBody>
      </p:sp>
      <p:sp>
        <p:nvSpPr>
          <p:cNvPr id="20" name="Text 17"/>
          <p:cNvSpPr/>
          <p:nvPr/>
        </p:nvSpPr>
        <p:spPr>
          <a:xfrm>
            <a:off x="6437376" y="3864864"/>
            <a:ext cx="609600" cy="609600"/>
          </a:xfrm>
          <a:prstGeom prst="rect">
            <a:avLst/>
          </a:prstGeom>
          <a:noFill/>
          <a:ln/>
        </p:spPr>
        <p:txBody>
          <a:bodyPr wrap="square" rtlCol="0" anchor="ctr"/>
          <a:lstStyle/>
          <a:p>
            <a:pPr algn="just"/>
            <a:r>
              <a:rPr lang="en-US" sz="1867" b="1" dirty="0">
                <a:solidFill>
                  <a:schemeClr val="bg1"/>
                </a:solidFill>
              </a:rPr>
              <a:t>✓</a:t>
            </a:r>
            <a:endParaRPr lang="en-US" sz="1867" dirty="0">
              <a:solidFill>
                <a:schemeClr val="bg1"/>
              </a:solidFill>
            </a:endParaRPr>
          </a:p>
        </p:txBody>
      </p:sp>
      <p:sp>
        <p:nvSpPr>
          <p:cNvPr id="21" name="Text 18"/>
          <p:cNvSpPr/>
          <p:nvPr/>
        </p:nvSpPr>
        <p:spPr>
          <a:xfrm>
            <a:off x="7168896" y="3840480"/>
            <a:ext cx="4511040" cy="390144"/>
          </a:xfrm>
          <a:prstGeom prst="rect">
            <a:avLst/>
          </a:prstGeom>
          <a:noFill/>
          <a:ln/>
        </p:spPr>
        <p:txBody>
          <a:bodyPr wrap="square" rtlCol="0" anchor="ctr"/>
          <a:lstStyle/>
          <a:p>
            <a:pPr algn="just"/>
            <a:r>
              <a:rPr lang="en-US" sz="1667" b="1" dirty="0">
                <a:solidFill>
                  <a:schemeClr val="bg1"/>
                </a:solidFill>
                <a:latin typeface="Georgia" pitchFamily="34" charset="0"/>
                <a:ea typeface="Georgia" pitchFamily="34" charset="-122"/>
                <a:cs typeface="Georgia" pitchFamily="34" charset="-120"/>
              </a:rPr>
              <a:t>Wider Campaign Reach</a:t>
            </a:r>
            <a:endParaRPr lang="en-US" sz="1667" dirty="0">
              <a:solidFill>
                <a:schemeClr val="bg1"/>
              </a:solidFill>
            </a:endParaRPr>
          </a:p>
        </p:txBody>
      </p:sp>
      <p:sp>
        <p:nvSpPr>
          <p:cNvPr id="22" name="Text 19"/>
          <p:cNvSpPr/>
          <p:nvPr/>
        </p:nvSpPr>
        <p:spPr>
          <a:xfrm>
            <a:off x="7168896" y="4255008"/>
            <a:ext cx="4511040" cy="585216"/>
          </a:xfrm>
          <a:prstGeom prst="rect">
            <a:avLst/>
          </a:prstGeom>
          <a:noFill/>
          <a:ln/>
        </p:spPr>
        <p:txBody>
          <a:bodyPr wrap="square" rtlCol="0" anchor="ctr"/>
          <a:lstStyle/>
          <a:p>
            <a:pPr algn="just"/>
            <a:r>
              <a:rPr lang="en-US" sz="1400" dirty="0">
                <a:solidFill>
                  <a:schemeClr val="bg1"/>
                </a:solidFill>
                <a:latin typeface="Calibri" pitchFamily="34" charset="0"/>
                <a:ea typeface="Calibri" pitchFamily="34" charset="-122"/>
                <a:cs typeface="Calibri" pitchFamily="34" charset="-120"/>
              </a:rPr>
              <a:t>Multi-channel approach ensures maximum public engagement</a:t>
            </a:r>
            <a:endParaRPr lang="en-US" sz="1400" dirty="0">
              <a:solidFill>
                <a:schemeClr val="bg1"/>
              </a:solidFill>
            </a:endParaRPr>
          </a:p>
        </p:txBody>
      </p:sp>
      <p:sp>
        <p:nvSpPr>
          <p:cNvPr id="23" name="Shape 20"/>
          <p:cNvSpPr/>
          <p:nvPr/>
        </p:nvSpPr>
        <p:spPr>
          <a:xfrm>
            <a:off x="6339840" y="5071872"/>
            <a:ext cx="5486400" cy="1219200"/>
          </a:xfrm>
          <a:prstGeom prst="rect">
            <a:avLst/>
          </a:prstGeom>
          <a:solidFill>
            <a:srgbClr val="FFFFFF">
              <a:alpha val="8000"/>
            </a:srgbClr>
          </a:solidFill>
          <a:ln w="15240">
            <a:solidFill>
              <a:srgbClr val="0D6E8A"/>
            </a:solidFill>
            <a:prstDash val="solid"/>
          </a:ln>
        </p:spPr>
        <p:txBody>
          <a:bodyPr/>
          <a:lstStyle/>
          <a:p>
            <a:endParaRPr lang="en-US"/>
          </a:p>
        </p:txBody>
      </p:sp>
      <p:sp>
        <p:nvSpPr>
          <p:cNvPr id="24" name="Shape 21"/>
          <p:cNvSpPr/>
          <p:nvPr/>
        </p:nvSpPr>
        <p:spPr>
          <a:xfrm>
            <a:off x="6437376" y="5169408"/>
            <a:ext cx="609600" cy="609600"/>
          </a:xfrm>
          <a:prstGeom prst="ellipse">
            <a:avLst/>
          </a:prstGeom>
          <a:solidFill>
            <a:srgbClr val="0D6E8A"/>
          </a:solidFill>
          <a:ln w="12700">
            <a:solidFill>
              <a:srgbClr val="0D6E8A"/>
            </a:solidFill>
            <a:prstDash val="solid"/>
          </a:ln>
        </p:spPr>
        <p:txBody>
          <a:bodyPr/>
          <a:lstStyle/>
          <a:p>
            <a:endParaRPr lang="en-US"/>
          </a:p>
        </p:txBody>
      </p:sp>
      <p:sp>
        <p:nvSpPr>
          <p:cNvPr id="25" name="Text 22"/>
          <p:cNvSpPr/>
          <p:nvPr/>
        </p:nvSpPr>
        <p:spPr>
          <a:xfrm>
            <a:off x="6437376" y="5169408"/>
            <a:ext cx="609600" cy="609600"/>
          </a:xfrm>
          <a:prstGeom prst="rect">
            <a:avLst/>
          </a:prstGeom>
          <a:noFill/>
          <a:ln/>
        </p:spPr>
        <p:txBody>
          <a:bodyPr wrap="square" rtlCol="0" anchor="ctr"/>
          <a:lstStyle/>
          <a:p>
            <a:pPr algn="just"/>
            <a:r>
              <a:rPr lang="en-US" sz="1867" b="1" dirty="0">
                <a:solidFill>
                  <a:schemeClr val="bg1"/>
                </a:solidFill>
              </a:rPr>
              <a:t>✓</a:t>
            </a:r>
            <a:endParaRPr lang="en-US" sz="1867" dirty="0">
              <a:solidFill>
                <a:schemeClr val="bg1"/>
              </a:solidFill>
            </a:endParaRPr>
          </a:p>
        </p:txBody>
      </p:sp>
      <p:sp>
        <p:nvSpPr>
          <p:cNvPr id="26" name="Text 23"/>
          <p:cNvSpPr/>
          <p:nvPr/>
        </p:nvSpPr>
        <p:spPr>
          <a:xfrm>
            <a:off x="7168896" y="5145024"/>
            <a:ext cx="4511040" cy="390144"/>
          </a:xfrm>
          <a:prstGeom prst="rect">
            <a:avLst/>
          </a:prstGeom>
          <a:noFill/>
          <a:ln/>
        </p:spPr>
        <p:txBody>
          <a:bodyPr wrap="square" rtlCol="0" anchor="ctr"/>
          <a:lstStyle/>
          <a:p>
            <a:pPr algn="just"/>
            <a:r>
              <a:rPr lang="en-US" sz="1667" b="1" dirty="0">
                <a:solidFill>
                  <a:schemeClr val="bg1"/>
                </a:solidFill>
                <a:latin typeface="Georgia" pitchFamily="34" charset="0"/>
                <a:ea typeface="Georgia" pitchFamily="34" charset="-122"/>
                <a:cs typeface="Georgia" pitchFamily="34" charset="-120"/>
              </a:rPr>
              <a:t>Cost Efficiency</a:t>
            </a:r>
            <a:endParaRPr lang="en-US" sz="1667" dirty="0">
              <a:solidFill>
                <a:schemeClr val="bg1"/>
              </a:solidFill>
            </a:endParaRPr>
          </a:p>
        </p:txBody>
      </p:sp>
      <p:sp>
        <p:nvSpPr>
          <p:cNvPr id="27" name="Text 24"/>
          <p:cNvSpPr/>
          <p:nvPr/>
        </p:nvSpPr>
        <p:spPr>
          <a:xfrm>
            <a:off x="7168896" y="5559552"/>
            <a:ext cx="4511040" cy="585216"/>
          </a:xfrm>
          <a:prstGeom prst="rect">
            <a:avLst/>
          </a:prstGeom>
          <a:noFill/>
          <a:ln/>
        </p:spPr>
        <p:txBody>
          <a:bodyPr wrap="square" rtlCol="0" anchor="ctr"/>
          <a:lstStyle/>
          <a:p>
            <a:pPr algn="just"/>
            <a:r>
              <a:rPr lang="en-US" sz="1400" dirty="0">
                <a:solidFill>
                  <a:schemeClr val="bg1"/>
                </a:solidFill>
                <a:latin typeface="Calibri" pitchFamily="34" charset="0"/>
                <a:ea typeface="Calibri" pitchFamily="34" charset="-122"/>
                <a:cs typeface="Calibri" pitchFamily="34" charset="-120"/>
              </a:rPr>
              <a:t>Adapting existing resources saves time and campaign budget</a:t>
            </a:r>
            <a:endParaRPr lang="en-US" sz="1400" dirty="0">
              <a:solidFill>
                <a:schemeClr val="bg1"/>
              </a:solidFill>
            </a:endParaRPr>
          </a:p>
        </p:txBody>
      </p:sp>
      <p:sp>
        <p:nvSpPr>
          <p:cNvPr id="28" name="Text 25"/>
          <p:cNvSpPr/>
          <p:nvPr/>
        </p:nvSpPr>
        <p:spPr>
          <a:xfrm>
            <a:off x="365760" y="6559296"/>
            <a:ext cx="10972800" cy="243840"/>
          </a:xfrm>
          <a:prstGeom prst="rect">
            <a:avLst/>
          </a:prstGeom>
          <a:noFill/>
          <a:ln/>
        </p:spPr>
        <p:txBody>
          <a:bodyPr wrap="square" rtlCol="0" anchor="ctr"/>
          <a:lstStyle/>
          <a:p>
            <a:r>
              <a:rPr lang="en-US" sz="1133" dirty="0">
                <a:solidFill>
                  <a:srgbClr val="886688"/>
                </a:solidFill>
                <a:latin typeface="Calibri" pitchFamily="34" charset="0"/>
                <a:ea typeface="Calibri" pitchFamily="34" charset="-122"/>
                <a:cs typeface="Calibri" pitchFamily="34" charset="-120"/>
              </a:rPr>
              <a:t>NHS Cervical Screening Health Campaign</a:t>
            </a:r>
            <a:endParaRPr lang="en-US" sz="1133" dirty="0"/>
          </a:p>
        </p:txBody>
      </p:sp>
    </p:spTree>
    <p:extLst>
      <p:ext uri="{BB962C8B-B14F-4D97-AF65-F5344CB8AC3E}">
        <p14:creationId xmlns:p14="http://schemas.microsoft.com/office/powerpoint/2010/main" val="494684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D4386-644F-2855-3E32-22F6A840D962}"/>
              </a:ext>
            </a:extLst>
          </p:cNvPr>
          <p:cNvSpPr>
            <a:spLocks noGrp="1"/>
          </p:cNvSpPr>
          <p:nvPr>
            <p:ph type="ctrTitle"/>
          </p:nvPr>
        </p:nvSpPr>
        <p:spPr/>
        <p:txBody>
          <a:bodyPr/>
          <a:lstStyle/>
          <a:p>
            <a:r>
              <a:rPr lang="en-GB" dirty="0"/>
              <a:t>cervical cancer screening</a:t>
            </a:r>
          </a:p>
        </p:txBody>
      </p:sp>
      <p:sp>
        <p:nvSpPr>
          <p:cNvPr id="3" name="Subtitle 2">
            <a:extLst>
              <a:ext uri="{FF2B5EF4-FFF2-40B4-BE49-F238E27FC236}">
                <a16:creationId xmlns:a16="http://schemas.microsoft.com/office/drawing/2014/main" id="{B304F9DA-404C-50A8-48BA-C8C3AEABBD09}"/>
              </a:ext>
            </a:extLst>
          </p:cNvPr>
          <p:cNvSpPr>
            <a:spLocks noGrp="1"/>
          </p:cNvSpPr>
          <p:nvPr>
            <p:ph type="subTitle" idx="1"/>
          </p:nvPr>
        </p:nvSpPr>
        <p:spPr/>
        <p:txBody>
          <a:bodyPr/>
          <a:lstStyle/>
          <a:p>
            <a:pPr marL="457200" indent="-457200">
              <a:buFont typeface="Arial" panose="020B0604020202020204" pitchFamily="34" charset="0"/>
              <a:buChar char="•"/>
            </a:pPr>
            <a:r>
              <a:rPr lang="en-GB" dirty="0"/>
              <a:t>Potential organisations.</a:t>
            </a:r>
          </a:p>
          <a:p>
            <a:pPr marL="457200" indent="-457200">
              <a:buFont typeface="Arial" panose="020B0604020202020204" pitchFamily="34" charset="0"/>
              <a:buChar char="•"/>
            </a:pPr>
            <a:r>
              <a:rPr lang="en-GB" dirty="0"/>
              <a:t>Campaigns resources.</a:t>
            </a:r>
          </a:p>
        </p:txBody>
      </p:sp>
    </p:spTree>
    <p:extLst>
      <p:ext uri="{BB962C8B-B14F-4D97-AF65-F5344CB8AC3E}">
        <p14:creationId xmlns:p14="http://schemas.microsoft.com/office/powerpoint/2010/main" val="742165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02F79-6293-FAFE-3740-0790308F601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1E0982E9-80A2-3C9D-F9A3-0404FBB5A713}"/>
              </a:ext>
            </a:extLst>
          </p:cNvPr>
          <p:cNvSpPr>
            <a:spLocks noGrp="1"/>
          </p:cNvSpPr>
          <p:nvPr>
            <p:ph idx="1"/>
          </p:nvPr>
        </p:nvSpPr>
        <p:spPr/>
        <p:txBody>
          <a:bodyPr>
            <a:normAutofit/>
          </a:bodyPr>
          <a:lstStyle/>
          <a:p>
            <a:pPr>
              <a:lnSpc>
                <a:spcPct val="100000"/>
              </a:lnSpc>
            </a:pPr>
            <a:r>
              <a:rPr lang="en-GB" sz="2400" dirty="0">
                <a:latin typeface="Times New Roman" panose="02020603050405020304" pitchFamily="18" charset="0"/>
                <a:cs typeface="Times New Roman" panose="02020603050405020304" pitchFamily="18" charset="0"/>
              </a:rPr>
              <a:t>Cervical cancer is one of the preventable cancers when the early stage of the cancer is detected through routine screening. Cervical screening or smear tests are tests to check the health of the cervix to identify abnormal cells that may cause cancer. </a:t>
            </a:r>
          </a:p>
          <a:p>
            <a:pPr marL="0" indent="0">
              <a:lnSpc>
                <a:spcPct val="100000"/>
              </a:lnSpc>
              <a:buNone/>
            </a:pPr>
            <a:endParaRPr lang="en-GB" sz="2400" dirty="0">
              <a:latin typeface="Times New Roman" panose="02020603050405020304" pitchFamily="18" charset="0"/>
              <a:cs typeface="Times New Roman" panose="02020603050405020304" pitchFamily="18" charset="0"/>
            </a:endParaRPr>
          </a:p>
          <a:p>
            <a:pPr>
              <a:lnSpc>
                <a:spcPct val="100000"/>
              </a:lnSpc>
            </a:pPr>
            <a:r>
              <a:rPr lang="en-GB" sz="2400" dirty="0">
                <a:latin typeface="Times New Roman" panose="02020603050405020304" pitchFamily="18" charset="0"/>
                <a:cs typeface="Times New Roman" panose="02020603050405020304" pitchFamily="18" charset="0"/>
              </a:rPr>
              <a:t>In addition to that, cervical cancer is a disease that can be prevented with regular screening and vaccination against the virus.</a:t>
            </a:r>
          </a:p>
          <a:p>
            <a:pPr marL="0" indent="0">
              <a:lnSpc>
                <a:spcPct val="100000"/>
              </a:lnSpc>
              <a:buNone/>
            </a:pPr>
            <a:endParaRPr lang="en-GB" sz="2400" dirty="0">
              <a:latin typeface="Times New Roman" panose="02020603050405020304" pitchFamily="18" charset="0"/>
              <a:cs typeface="Times New Roman" panose="02020603050405020304" pitchFamily="18" charset="0"/>
            </a:endParaRPr>
          </a:p>
          <a:p>
            <a:pPr>
              <a:lnSpc>
                <a:spcPct val="100000"/>
              </a:lnSpc>
            </a:pPr>
            <a:r>
              <a:rPr lang="en-GB" sz="2400" dirty="0">
                <a:latin typeface="Times New Roman" panose="02020603050405020304" pitchFamily="18" charset="0"/>
                <a:cs typeface="Times New Roman" panose="02020603050405020304" pitchFamily="18" charset="0"/>
              </a:rPr>
              <a:t>Public health campaigns need to be carried out with the help of effective partnerships with local and national organizations.</a:t>
            </a:r>
          </a:p>
          <a:p>
            <a:pPr marL="0" indent="0">
              <a:buNone/>
            </a:pPr>
            <a:endParaRPr lang="en-GB" dirty="0"/>
          </a:p>
        </p:txBody>
      </p:sp>
    </p:spTree>
    <p:extLst>
      <p:ext uri="{BB962C8B-B14F-4D97-AF65-F5344CB8AC3E}">
        <p14:creationId xmlns:p14="http://schemas.microsoft.com/office/powerpoint/2010/main" val="3700420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35068-1C99-C202-6F92-49856CB76DDE}"/>
              </a:ext>
            </a:extLst>
          </p:cNvPr>
          <p:cNvSpPr>
            <a:spLocks noGrp="1"/>
          </p:cNvSpPr>
          <p:nvPr>
            <p:ph type="title"/>
          </p:nvPr>
        </p:nvSpPr>
        <p:spPr/>
        <p:txBody>
          <a:bodyPr/>
          <a:lstStyle/>
          <a:p>
            <a:r>
              <a:rPr lang="en-GB" dirty="0"/>
              <a:t>Potential Partners / Organisations</a:t>
            </a:r>
          </a:p>
        </p:txBody>
      </p:sp>
      <p:sp>
        <p:nvSpPr>
          <p:cNvPr id="3" name="Content Placeholder 2">
            <a:extLst>
              <a:ext uri="{FF2B5EF4-FFF2-40B4-BE49-F238E27FC236}">
                <a16:creationId xmlns:a16="http://schemas.microsoft.com/office/drawing/2014/main" id="{AAC804FE-3AAF-7AF5-1301-5C839DBC211D}"/>
              </a:ext>
            </a:extLst>
          </p:cNvPr>
          <p:cNvSpPr>
            <a:spLocks noGrp="1"/>
          </p:cNvSpPr>
          <p:nvPr>
            <p:ph idx="1"/>
          </p:nvPr>
        </p:nvSpPr>
        <p:spPr/>
        <p:txBody>
          <a:bodyPr>
            <a:normAutofit/>
          </a:bodyPr>
          <a:lstStyle/>
          <a:p>
            <a:pPr marL="0" indent="0">
              <a:buNone/>
            </a:pPr>
            <a:endParaRPr lang="en-GB" dirty="0"/>
          </a:p>
          <a:p>
            <a:r>
              <a:rPr lang="en-GB" sz="2400" b="1" dirty="0">
                <a:latin typeface="Times New Roman" panose="02020603050405020304" pitchFamily="18" charset="0"/>
                <a:cs typeface="Times New Roman" panose="02020603050405020304" pitchFamily="18" charset="0"/>
              </a:rPr>
              <a:t>Aim of the Campaign:</a:t>
            </a:r>
          </a:p>
          <a:p>
            <a:pPr marL="0" indent="0">
              <a:buNone/>
            </a:pPr>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Increase cervical screening uptake in the local population</a:t>
            </a:r>
          </a:p>
          <a:p>
            <a:r>
              <a:rPr lang="en-GB" sz="2400" dirty="0">
                <a:latin typeface="Times New Roman" panose="02020603050405020304" pitchFamily="18" charset="0"/>
                <a:cs typeface="Times New Roman" panose="02020603050405020304" pitchFamily="18" charset="0"/>
              </a:rPr>
              <a:t>Provide accessible screening clinics</a:t>
            </a:r>
          </a:p>
          <a:p>
            <a:r>
              <a:rPr lang="en-GB" sz="2400" dirty="0">
                <a:latin typeface="Times New Roman" panose="02020603050405020304" pitchFamily="18" charset="0"/>
                <a:cs typeface="Times New Roman" panose="02020603050405020304" pitchFamily="18" charset="0"/>
              </a:rPr>
              <a:t>Reduce health inequalities</a:t>
            </a:r>
          </a:p>
          <a:p>
            <a:r>
              <a:rPr lang="en-GB" sz="2400" dirty="0">
                <a:latin typeface="Times New Roman" panose="02020603050405020304" pitchFamily="18" charset="0"/>
                <a:cs typeface="Times New Roman" panose="02020603050405020304" pitchFamily="18" charset="0"/>
              </a:rPr>
              <a:t>Encourage people to respond to the invitation letters for screening.</a:t>
            </a:r>
          </a:p>
          <a:p>
            <a:r>
              <a:rPr lang="en-GB" sz="2400" dirty="0">
                <a:latin typeface="Times New Roman" panose="02020603050405020304" pitchFamily="18" charset="0"/>
                <a:cs typeface="Times New Roman" panose="02020603050405020304" pitchFamily="18" charset="0"/>
              </a:rPr>
              <a:t>Improve the response to cervical screening appointments.</a:t>
            </a:r>
          </a:p>
          <a:p>
            <a:r>
              <a:rPr lang="en-GB" sz="2400" dirty="0">
                <a:latin typeface="Times New Roman" panose="02020603050405020304" pitchFamily="18" charset="0"/>
                <a:cs typeface="Times New Roman" panose="02020603050405020304" pitchFamily="18" charset="0"/>
              </a:rPr>
              <a:t>Improve awareness of the prevention and early detection of cervical cancer.</a:t>
            </a:r>
          </a:p>
          <a:p>
            <a:pPr marL="0" indent="0">
              <a:buNone/>
            </a:pPr>
            <a:endParaRPr lang="en-GB" dirty="0"/>
          </a:p>
        </p:txBody>
      </p:sp>
    </p:spTree>
    <p:extLst>
      <p:ext uri="{BB962C8B-B14F-4D97-AF65-F5344CB8AC3E}">
        <p14:creationId xmlns:p14="http://schemas.microsoft.com/office/powerpoint/2010/main" val="3582890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06BD0-0D39-3BE1-1FD8-8EF09DD86890}"/>
              </a:ext>
            </a:extLst>
          </p:cNvPr>
          <p:cNvSpPr>
            <a:spLocks noGrp="1"/>
          </p:cNvSpPr>
          <p:nvPr>
            <p:ph type="title"/>
          </p:nvPr>
        </p:nvSpPr>
        <p:spPr/>
        <p:txBody>
          <a:bodyPr/>
          <a:lstStyle/>
          <a:p>
            <a:r>
              <a:rPr lang="en-GB" b="1" dirty="0"/>
              <a:t>Resources Used in the Campaign</a:t>
            </a:r>
            <a:br>
              <a:rPr lang="en-GB" dirty="0"/>
            </a:br>
            <a:endParaRPr lang="en-GB" dirty="0"/>
          </a:p>
        </p:txBody>
      </p:sp>
      <p:sp>
        <p:nvSpPr>
          <p:cNvPr id="3" name="Content Placeholder 2">
            <a:extLst>
              <a:ext uri="{FF2B5EF4-FFF2-40B4-BE49-F238E27FC236}">
                <a16:creationId xmlns:a16="http://schemas.microsoft.com/office/drawing/2014/main" id="{8F406843-B30A-7528-0235-EDCFEF4B552F}"/>
              </a:ext>
            </a:extLst>
          </p:cNvPr>
          <p:cNvSpPr>
            <a:spLocks noGrp="1"/>
          </p:cNvSpPr>
          <p:nvPr>
            <p:ph idx="1"/>
          </p:nvPr>
        </p:nvSpPr>
        <p:spPr/>
        <p:txBody>
          <a:bodyPr/>
          <a:lstStyle/>
          <a:p>
            <a:r>
              <a:rPr lang="en-GB" sz="2400" dirty="0"/>
              <a:t>Posters for clinics and community settings</a:t>
            </a:r>
          </a:p>
          <a:p>
            <a:r>
              <a:rPr lang="en-GB" sz="2400" dirty="0"/>
              <a:t>Leaflets for clinics and community settings</a:t>
            </a:r>
          </a:p>
          <a:p>
            <a:r>
              <a:rPr lang="en-GB" sz="2400" dirty="0"/>
              <a:t>Social media graphics and adverts</a:t>
            </a:r>
          </a:p>
          <a:p>
            <a:r>
              <a:rPr lang="en-GB" sz="2400" dirty="0"/>
              <a:t>Educational videos explaining the screening process</a:t>
            </a:r>
          </a:p>
          <a:p>
            <a:r>
              <a:rPr lang="en-GB" sz="2400" dirty="0"/>
              <a:t>Communication toolkits for healthcare organisations</a:t>
            </a:r>
          </a:p>
          <a:p>
            <a:pPr marL="0" indent="0">
              <a:buNone/>
            </a:pPr>
            <a:endParaRPr lang="en-GB" dirty="0"/>
          </a:p>
        </p:txBody>
      </p:sp>
    </p:spTree>
    <p:extLst>
      <p:ext uri="{BB962C8B-B14F-4D97-AF65-F5344CB8AC3E}">
        <p14:creationId xmlns:p14="http://schemas.microsoft.com/office/powerpoint/2010/main" val="2240799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43B61-1EF3-DF4B-FF86-753B945EFB50}"/>
              </a:ext>
            </a:extLst>
          </p:cNvPr>
          <p:cNvSpPr>
            <a:spLocks noGrp="1"/>
          </p:cNvSpPr>
          <p:nvPr>
            <p:ph type="title"/>
          </p:nvPr>
        </p:nvSpPr>
        <p:spPr/>
        <p:txBody>
          <a:bodyPr>
            <a:normAutofit/>
          </a:bodyPr>
          <a:lstStyle/>
          <a:p>
            <a:r>
              <a:rPr lang="en-GB" dirty="0"/>
              <a:t>Jo’s Cervical Cancer Trust</a:t>
            </a:r>
            <a:br>
              <a:rPr lang="en-GB" dirty="0"/>
            </a:br>
            <a:endParaRPr lang="en-GB" dirty="0"/>
          </a:p>
        </p:txBody>
      </p:sp>
      <p:sp>
        <p:nvSpPr>
          <p:cNvPr id="3" name="Content Placeholder 2">
            <a:extLst>
              <a:ext uri="{FF2B5EF4-FFF2-40B4-BE49-F238E27FC236}">
                <a16:creationId xmlns:a16="http://schemas.microsoft.com/office/drawing/2014/main" id="{15947E0B-E56E-F37A-BF5C-40C03F0A6C11}"/>
              </a:ext>
            </a:extLst>
          </p:cNvPr>
          <p:cNvSpPr>
            <a:spLocks noGrp="1"/>
          </p:cNvSpPr>
          <p:nvPr>
            <p:ph idx="1"/>
          </p:nvPr>
        </p:nvSpPr>
        <p:spPr/>
        <p:txBody>
          <a:bodyPr/>
          <a:lstStyle/>
          <a:p>
            <a:r>
              <a:rPr lang="en-GB" b="1" dirty="0"/>
              <a:t>Campaigns</a:t>
            </a:r>
            <a:endParaRPr lang="en-GB" dirty="0"/>
          </a:p>
          <a:p>
            <a:r>
              <a:rPr lang="en-GB" sz="2400" dirty="0"/>
              <a:t>Cervical Cancer Prevention Week</a:t>
            </a:r>
          </a:p>
          <a:p>
            <a:r>
              <a:rPr lang="en-GB" sz="2400" dirty="0"/>
              <a:t>Cervical Screening Awareness Week</a:t>
            </a:r>
          </a:p>
          <a:p>
            <a:r>
              <a:rPr lang="en-GB" sz="2400" dirty="0"/>
              <a:t>Time to Test campaign</a:t>
            </a:r>
          </a:p>
          <a:p>
            <a:endParaRPr lang="en-GB" dirty="0"/>
          </a:p>
        </p:txBody>
      </p:sp>
    </p:spTree>
    <p:extLst>
      <p:ext uri="{BB962C8B-B14F-4D97-AF65-F5344CB8AC3E}">
        <p14:creationId xmlns:p14="http://schemas.microsoft.com/office/powerpoint/2010/main" val="3429023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54704-D8EE-1AF0-51E0-F7C6B06D48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E3350D-8E60-0ADE-A356-C587369D6BE8}"/>
              </a:ext>
            </a:extLst>
          </p:cNvPr>
          <p:cNvSpPr>
            <a:spLocks noGrp="1"/>
          </p:cNvSpPr>
          <p:nvPr>
            <p:ph idx="1"/>
          </p:nvPr>
        </p:nvSpPr>
        <p:spPr/>
        <p:txBody>
          <a:bodyPr/>
          <a:lstStyle/>
          <a:p>
            <a:r>
              <a:rPr lang="en-GB" b="1" dirty="0"/>
              <a:t>Aim of the Campaign</a:t>
            </a:r>
            <a:endParaRPr lang="en-GB" dirty="0"/>
          </a:p>
          <a:p>
            <a:r>
              <a:rPr lang="en-GB" sz="2400" dirty="0"/>
              <a:t>Increasing knowledge of the signs and prevention of cervical cancer.</a:t>
            </a:r>
          </a:p>
          <a:p>
            <a:r>
              <a:rPr lang="en-GB" sz="2400" dirty="0"/>
              <a:t>Encouraging attendance at cervical screening appointments.</a:t>
            </a:r>
          </a:p>
          <a:p>
            <a:r>
              <a:rPr lang="en-GB" sz="2400" dirty="0"/>
              <a:t>Assisting employers to grant time off work for screening.</a:t>
            </a:r>
          </a:p>
          <a:p>
            <a:r>
              <a:rPr lang="en-GB" sz="2400" dirty="0"/>
              <a:t>Encouraging discussion of cervical health and HPV.</a:t>
            </a:r>
          </a:p>
          <a:p>
            <a:endParaRPr lang="en-GB" dirty="0"/>
          </a:p>
        </p:txBody>
      </p:sp>
    </p:spTree>
    <p:extLst>
      <p:ext uri="{BB962C8B-B14F-4D97-AF65-F5344CB8AC3E}">
        <p14:creationId xmlns:p14="http://schemas.microsoft.com/office/powerpoint/2010/main" val="242890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2B28-8744-79FF-9144-440302AE21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42717C-5B10-9964-F795-5838A0C36E85}"/>
              </a:ext>
            </a:extLst>
          </p:cNvPr>
          <p:cNvSpPr>
            <a:spLocks noGrp="1"/>
          </p:cNvSpPr>
          <p:nvPr>
            <p:ph idx="1"/>
          </p:nvPr>
        </p:nvSpPr>
        <p:spPr/>
        <p:txBody>
          <a:bodyPr/>
          <a:lstStyle/>
          <a:p>
            <a:r>
              <a:rPr lang="en-GB" sz="2400" b="1" dirty="0"/>
              <a:t>Resources Used</a:t>
            </a:r>
            <a:endParaRPr lang="en-GB" sz="2400" dirty="0"/>
          </a:p>
          <a:p>
            <a:r>
              <a:rPr lang="en-GB" sz="2400" dirty="0"/>
              <a:t>Posters and infographics to raise awareness</a:t>
            </a:r>
          </a:p>
          <a:p>
            <a:r>
              <a:rPr lang="en-GB" sz="2400" dirty="0"/>
              <a:t>Social media campaigns and hashtags</a:t>
            </a:r>
          </a:p>
          <a:p>
            <a:r>
              <a:rPr lang="en-GB" sz="2400" dirty="0"/>
              <a:t>Blogs and online educational resources</a:t>
            </a:r>
          </a:p>
          <a:p>
            <a:r>
              <a:rPr lang="en-GB" sz="2400" dirty="0"/>
              <a:t>Patient testimonials and accounts</a:t>
            </a:r>
          </a:p>
          <a:p>
            <a:endParaRPr lang="en-GB" dirty="0"/>
          </a:p>
        </p:txBody>
      </p:sp>
    </p:spTree>
    <p:extLst>
      <p:ext uri="{BB962C8B-B14F-4D97-AF65-F5344CB8AC3E}">
        <p14:creationId xmlns:p14="http://schemas.microsoft.com/office/powerpoint/2010/main" val="3506380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9C13F-06C8-40D4-BE29-DAFE95D1270B}"/>
              </a:ext>
            </a:extLst>
          </p:cNvPr>
          <p:cNvSpPr>
            <a:spLocks noGrp="1"/>
          </p:cNvSpPr>
          <p:nvPr>
            <p:ph type="title"/>
          </p:nvPr>
        </p:nvSpPr>
        <p:spPr/>
        <p:txBody>
          <a:bodyPr/>
          <a:lstStyle/>
          <a:p>
            <a:r>
              <a:rPr lang="en-GB" b="1" dirty="0"/>
              <a:t>. </a:t>
            </a:r>
            <a:r>
              <a:rPr lang="en-GB" sz="3600" b="1" dirty="0"/>
              <a:t>Campaign Resources That Can Be Replicated</a:t>
            </a:r>
            <a:endParaRPr lang="en-GB" sz="3600" dirty="0"/>
          </a:p>
        </p:txBody>
      </p:sp>
      <p:sp>
        <p:nvSpPr>
          <p:cNvPr id="3" name="Content Placeholder 2">
            <a:extLst>
              <a:ext uri="{FF2B5EF4-FFF2-40B4-BE49-F238E27FC236}">
                <a16:creationId xmlns:a16="http://schemas.microsoft.com/office/drawing/2014/main" id="{94B63C81-DAE4-3C82-8135-70270BD2AE96}"/>
              </a:ext>
            </a:extLst>
          </p:cNvPr>
          <p:cNvSpPr>
            <a:spLocks noGrp="1"/>
          </p:cNvSpPr>
          <p:nvPr>
            <p:ph idx="1"/>
          </p:nvPr>
        </p:nvSpPr>
        <p:spPr/>
        <p:txBody>
          <a:bodyPr/>
          <a:lstStyle/>
          <a:p>
            <a:r>
              <a:rPr lang="en-GB" sz="2400" dirty="0"/>
              <a:t>Posters and leaflets explaining the screening process</a:t>
            </a:r>
          </a:p>
          <a:p>
            <a:r>
              <a:rPr lang="en-GB" sz="2400" dirty="0"/>
              <a:t>SMS reminder templates</a:t>
            </a:r>
          </a:p>
          <a:p>
            <a:r>
              <a:rPr lang="en-GB" sz="2400" dirty="0"/>
              <a:t>Social media graphics (“Cervical Screening Saves Lives”)</a:t>
            </a:r>
          </a:p>
          <a:p>
            <a:r>
              <a:rPr lang="en-GB" sz="2400" dirty="0"/>
              <a:t>Videos showing what happens during a smear test	</a:t>
            </a:r>
          </a:p>
          <a:p>
            <a:r>
              <a:rPr lang="en-GB" sz="2400" dirty="0"/>
              <a:t>Myth‑busting infographics</a:t>
            </a:r>
          </a:p>
          <a:p>
            <a:r>
              <a:rPr lang="en-GB" sz="2400" dirty="0"/>
              <a:t>Personal stories and testimonials</a:t>
            </a:r>
          </a:p>
          <a:p>
            <a:r>
              <a:rPr lang="en-GB" sz="2400" dirty="0"/>
              <a:t>“Time to Test” workplace campaign materials</a:t>
            </a:r>
          </a:p>
          <a:p>
            <a:endParaRPr lang="en-GB" dirty="0"/>
          </a:p>
        </p:txBody>
      </p:sp>
    </p:spTree>
    <p:extLst>
      <p:ext uri="{BB962C8B-B14F-4D97-AF65-F5344CB8AC3E}">
        <p14:creationId xmlns:p14="http://schemas.microsoft.com/office/powerpoint/2010/main" val="4139951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F416-8657-80FE-D76B-2152007337FC}"/>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56B00EF6-5A9F-2419-CFF1-6C0B14C3D593}"/>
              </a:ext>
            </a:extLst>
          </p:cNvPr>
          <p:cNvSpPr>
            <a:spLocks noGrp="1"/>
          </p:cNvSpPr>
          <p:nvPr>
            <p:ph idx="1"/>
          </p:nvPr>
        </p:nvSpPr>
        <p:spPr/>
        <p:txBody>
          <a:bodyPr/>
          <a:lstStyle/>
          <a:p>
            <a:r>
              <a:rPr lang="en-GB" sz="2400" dirty="0"/>
              <a:t>Cervical cancer screening campaigns are most effective when supported by strong partnerships.</a:t>
            </a:r>
          </a:p>
          <a:p>
            <a:r>
              <a:rPr lang="en-GB" sz="2400" dirty="0"/>
              <a:t> Local and national organisations offer valuable resources, branding, and expertise.</a:t>
            </a:r>
          </a:p>
          <a:p>
            <a:r>
              <a:rPr lang="en-GB" sz="2400" dirty="0"/>
              <a:t>By adapting existing materials—posters, social media content, outreach tools—you can create a powerful, evidence‑based campaign.</a:t>
            </a:r>
          </a:p>
          <a:p>
            <a:r>
              <a:rPr lang="en-GB" sz="2400" dirty="0"/>
              <a:t> Collaboration ensures wider reach, improved engagement, and better health outcomes.</a:t>
            </a:r>
          </a:p>
          <a:p>
            <a:endParaRPr lang="en-GB" dirty="0"/>
          </a:p>
        </p:txBody>
      </p:sp>
    </p:spTree>
    <p:extLst>
      <p:ext uri="{BB962C8B-B14F-4D97-AF65-F5344CB8AC3E}">
        <p14:creationId xmlns:p14="http://schemas.microsoft.com/office/powerpoint/2010/main" val="16122761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224240" y="1096772"/>
            <a:ext cx="6503181" cy="5761228"/>
            <a:chOff x="0" y="0"/>
            <a:chExt cx="13006362" cy="11522456"/>
          </a:xfrm>
        </p:grpSpPr>
        <p:sp>
          <p:nvSpPr>
            <p:cNvPr id="3" name="Freeform 3"/>
            <p:cNvSpPr/>
            <p:nvPr/>
          </p:nvSpPr>
          <p:spPr>
            <a:xfrm>
              <a:off x="0" y="0"/>
              <a:ext cx="13006324" cy="11522456"/>
            </a:xfrm>
            <a:custGeom>
              <a:avLst/>
              <a:gdLst/>
              <a:ahLst/>
              <a:cxnLst/>
              <a:rect l="l" t="t" r="r" b="b"/>
              <a:pathLst>
                <a:path w="13006324" h="11522456">
                  <a:moveTo>
                    <a:pt x="0" y="0"/>
                  </a:moveTo>
                  <a:lnTo>
                    <a:pt x="13006324" y="0"/>
                  </a:lnTo>
                  <a:lnTo>
                    <a:pt x="13006324"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5016812" y="5624450"/>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grpSp>
        <p:nvGrpSpPr>
          <p:cNvPr id="8" name="Group 8"/>
          <p:cNvGrpSpPr/>
          <p:nvPr/>
        </p:nvGrpSpPr>
        <p:grpSpPr>
          <a:xfrm>
            <a:off x="6562617" y="1625607"/>
            <a:ext cx="4655719" cy="2968396"/>
            <a:chOff x="0" y="0"/>
            <a:chExt cx="9311437" cy="5936793"/>
          </a:xfrm>
        </p:grpSpPr>
        <p:sp>
          <p:nvSpPr>
            <p:cNvPr id="9" name="Freeform 9"/>
            <p:cNvSpPr/>
            <p:nvPr/>
          </p:nvSpPr>
          <p:spPr>
            <a:xfrm>
              <a:off x="0" y="0"/>
              <a:ext cx="9311438" cy="5936796"/>
            </a:xfrm>
            <a:custGeom>
              <a:avLst/>
              <a:gdLst/>
              <a:ahLst/>
              <a:cxnLst/>
              <a:rect l="l" t="t" r="r" b="b"/>
              <a:pathLst>
                <a:path w="9311438" h="5936796">
                  <a:moveTo>
                    <a:pt x="0" y="0"/>
                  </a:moveTo>
                  <a:lnTo>
                    <a:pt x="9311438" y="0"/>
                  </a:lnTo>
                  <a:lnTo>
                    <a:pt x="9311438" y="5936796"/>
                  </a:lnTo>
                  <a:lnTo>
                    <a:pt x="0" y="5936796"/>
                  </a:lnTo>
                  <a:close/>
                </a:path>
              </a:pathLst>
            </a:custGeom>
            <a:blipFill>
              <a:blip r:embed="rId2">
                <a:alphaModFix amt="0"/>
              </a:blip>
              <a:stretch>
                <a:fillRect l="-25018" r="-25018" b="8295"/>
              </a:stretch>
            </a:blipFill>
          </p:spPr>
          <p:txBody>
            <a:bodyPr/>
            <a:lstStyle/>
            <a:p>
              <a:endParaRPr lang="en-GB" sz="1200"/>
            </a:p>
          </p:txBody>
        </p:sp>
        <p:sp>
          <p:nvSpPr>
            <p:cNvPr id="10" name="TextBox 10"/>
            <p:cNvSpPr txBox="1"/>
            <p:nvPr/>
          </p:nvSpPr>
          <p:spPr>
            <a:xfrm>
              <a:off x="0" y="66675"/>
              <a:ext cx="9311437" cy="5870118"/>
            </a:xfrm>
            <a:prstGeom prst="rect">
              <a:avLst/>
            </a:prstGeom>
          </p:spPr>
          <p:txBody>
            <a:bodyPr lIns="0" tIns="0" rIns="0" bIns="0" rtlCol="0" anchor="b"/>
            <a:lstStyle/>
            <a:p>
              <a:pPr>
                <a:lnSpc>
                  <a:spcPts val="6696"/>
                </a:lnSpc>
              </a:pPr>
              <a:r>
                <a:rPr lang="en-US" sz="6200" spc="-150">
                  <a:solidFill>
                    <a:srgbClr val="000000"/>
                  </a:solidFill>
                  <a:latin typeface="Arial"/>
                  <a:ea typeface="Arial"/>
                  <a:cs typeface="Arial"/>
                  <a:sym typeface="Arial"/>
                </a:rPr>
                <a:t>Screening on Cervical Cancer</a:t>
              </a:r>
            </a:p>
          </p:txBody>
        </p:sp>
      </p:grpSp>
      <p:sp>
        <p:nvSpPr>
          <p:cNvPr id="11" name="TextBox 11"/>
          <p:cNvSpPr txBox="1"/>
          <p:nvPr/>
        </p:nvSpPr>
        <p:spPr>
          <a:xfrm>
            <a:off x="6623577" y="4619403"/>
            <a:ext cx="4533799" cy="718145"/>
          </a:xfrm>
          <a:prstGeom prst="rect">
            <a:avLst/>
          </a:prstGeom>
        </p:spPr>
        <p:txBody>
          <a:bodyPr lIns="0" tIns="0" rIns="0" bIns="0" rtlCol="0" anchor="t">
            <a:spAutoFit/>
          </a:bodyPr>
          <a:lstStyle/>
          <a:p>
            <a:pPr>
              <a:lnSpc>
                <a:spcPts val="1404"/>
              </a:lnSpc>
            </a:pPr>
            <a:r>
              <a:rPr lang="en-US" sz="1300" b="1">
                <a:solidFill>
                  <a:srgbClr val="000000"/>
                </a:solidFill>
                <a:latin typeface="Arial Bold"/>
                <a:ea typeface="Arial Bold"/>
                <a:cs typeface="Arial Bold"/>
                <a:sym typeface="Arial Bold"/>
              </a:rPr>
              <a:t>Student Name:</a:t>
            </a:r>
            <a:r>
              <a:rPr lang="en-US" sz="1300">
                <a:solidFill>
                  <a:srgbClr val="000000"/>
                </a:solidFill>
                <a:latin typeface="Arial"/>
                <a:ea typeface="Arial"/>
                <a:cs typeface="Arial"/>
                <a:sym typeface="Arial"/>
              </a:rPr>
              <a:t> MD Shamim Osman</a:t>
            </a:r>
          </a:p>
          <a:p>
            <a:pPr>
              <a:lnSpc>
                <a:spcPts val="1404"/>
              </a:lnSpc>
            </a:pPr>
            <a:r>
              <a:rPr lang="en-US" sz="1300" b="1">
                <a:solidFill>
                  <a:srgbClr val="000000"/>
                </a:solidFill>
                <a:latin typeface="Arial Bold"/>
                <a:ea typeface="Arial Bold"/>
                <a:cs typeface="Arial Bold"/>
                <a:sym typeface="Arial Bold"/>
              </a:rPr>
              <a:t>Student ID:</a:t>
            </a:r>
            <a:r>
              <a:rPr lang="en-US" sz="1300">
                <a:solidFill>
                  <a:srgbClr val="000000"/>
                </a:solidFill>
                <a:latin typeface="Arial"/>
                <a:ea typeface="Arial"/>
                <a:cs typeface="Arial"/>
                <a:sym typeface="Arial"/>
              </a:rPr>
              <a:t> 2503961</a:t>
            </a:r>
          </a:p>
          <a:p>
            <a:pPr>
              <a:lnSpc>
                <a:spcPts val="1404"/>
              </a:lnSpc>
            </a:pPr>
            <a:r>
              <a:rPr lang="en-US" sz="1300">
                <a:solidFill>
                  <a:srgbClr val="000000"/>
                </a:solidFill>
                <a:latin typeface="Arial"/>
                <a:ea typeface="Arial"/>
                <a:cs typeface="Arial"/>
                <a:sym typeface="Arial"/>
              </a:rPr>
              <a:t>Task 3: Benefits &amp; Challenges of Screening on Cervical Cancer</a:t>
            </a:r>
          </a:p>
        </p:txBody>
      </p:sp>
      <p:grpSp>
        <p:nvGrpSpPr>
          <p:cNvPr id="12" name="Group 12"/>
          <p:cNvGrpSpPr/>
          <p:nvPr/>
        </p:nvGrpSpPr>
        <p:grpSpPr>
          <a:xfrm>
            <a:off x="20" y="13"/>
            <a:ext cx="6038037" cy="6857987"/>
            <a:chOff x="0" y="0"/>
            <a:chExt cx="12076074" cy="13715975"/>
          </a:xfrm>
        </p:grpSpPr>
        <p:sp>
          <p:nvSpPr>
            <p:cNvPr id="13" name="Freeform 13" descr="Screening for cervical cancer on your own - CUHK in Touch"/>
            <p:cNvSpPr/>
            <p:nvPr/>
          </p:nvSpPr>
          <p:spPr>
            <a:xfrm>
              <a:off x="0" y="0"/>
              <a:ext cx="12076049" cy="13716000"/>
            </a:xfrm>
            <a:custGeom>
              <a:avLst/>
              <a:gdLst/>
              <a:ahLst/>
              <a:cxnLst/>
              <a:rect l="l" t="t" r="r" b="b"/>
              <a:pathLst>
                <a:path w="12076049" h="13716000">
                  <a:moveTo>
                    <a:pt x="0" y="0"/>
                  </a:moveTo>
                  <a:lnTo>
                    <a:pt x="12076049" y="0"/>
                  </a:lnTo>
                  <a:lnTo>
                    <a:pt x="12076049" y="13716000"/>
                  </a:lnTo>
                  <a:lnTo>
                    <a:pt x="0" y="13716000"/>
                  </a:lnTo>
                  <a:lnTo>
                    <a:pt x="0" y="0"/>
                  </a:lnTo>
                  <a:close/>
                </a:path>
              </a:pathLst>
            </a:custGeom>
            <a:blipFill>
              <a:blip r:embed="rId3"/>
              <a:stretch>
                <a:fillRect l="-47868" r="-38331" b="-154"/>
              </a:stretch>
            </a:blipFill>
          </p:spPr>
          <p:txBody>
            <a:bodyPr/>
            <a:lstStyle/>
            <a:p>
              <a:endParaRPr lang="en-GB" sz="1200"/>
            </a:p>
          </p:txBody>
        </p:sp>
      </p:grpSp>
      <p:grpSp>
        <p:nvGrpSpPr>
          <p:cNvPr id="14" name="Group 14"/>
          <p:cNvGrpSpPr/>
          <p:nvPr/>
        </p:nvGrpSpPr>
        <p:grpSpPr>
          <a:xfrm>
            <a:off x="5830628" y="5623561"/>
            <a:ext cx="524935" cy="524935"/>
            <a:chOff x="0" y="0"/>
            <a:chExt cx="1049871" cy="1049871"/>
          </a:xfrm>
        </p:grpSpPr>
        <p:sp>
          <p:nvSpPr>
            <p:cNvPr id="15" name="Freeform 1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6" name="Group 16"/>
          <p:cNvGrpSpPr/>
          <p:nvPr/>
        </p:nvGrpSpPr>
        <p:grpSpPr>
          <a:xfrm>
            <a:off x="9881559" y="976630"/>
            <a:ext cx="1336777" cy="120142"/>
            <a:chOff x="0" y="0"/>
            <a:chExt cx="2673553" cy="240284"/>
          </a:xfrm>
        </p:grpSpPr>
        <p:sp>
          <p:nvSpPr>
            <p:cNvPr id="17" name="Freeform 1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Tree>
    <p:extLst>
      <p:ext uri="{BB962C8B-B14F-4D97-AF65-F5344CB8AC3E}">
        <p14:creationId xmlns:p14="http://schemas.microsoft.com/office/powerpoint/2010/main" val="14508385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81559" y="976630"/>
            <a:ext cx="1336777" cy="120142"/>
            <a:chOff x="0" y="0"/>
            <a:chExt cx="2673553" cy="240284"/>
          </a:xfrm>
        </p:grpSpPr>
        <p:sp>
          <p:nvSpPr>
            <p:cNvPr id="3" name="Freeform 3"/>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grpSp>
        <p:nvGrpSpPr>
          <p:cNvPr id="4" name="Group 4"/>
          <p:cNvGrpSpPr/>
          <p:nvPr/>
        </p:nvGrpSpPr>
        <p:grpSpPr>
          <a:xfrm>
            <a:off x="9881559" y="976630"/>
            <a:ext cx="1336777" cy="120142"/>
            <a:chOff x="0" y="0"/>
            <a:chExt cx="2673553" cy="240284"/>
          </a:xfrm>
        </p:grpSpPr>
        <p:sp>
          <p:nvSpPr>
            <p:cNvPr id="5" name="Freeform 5"/>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grpSp>
        <p:nvGrpSpPr>
          <p:cNvPr id="6" name="Group 6"/>
          <p:cNvGrpSpPr/>
          <p:nvPr/>
        </p:nvGrpSpPr>
        <p:grpSpPr>
          <a:xfrm>
            <a:off x="6649967" y="2270931"/>
            <a:ext cx="5083609" cy="2665400"/>
            <a:chOff x="0" y="0"/>
            <a:chExt cx="11463249" cy="6010326"/>
          </a:xfrm>
        </p:grpSpPr>
        <p:sp>
          <p:nvSpPr>
            <p:cNvPr id="7" name="Freeform 7" descr="A close-up of a swab  AI-generated content may be incorrect."/>
            <p:cNvSpPr/>
            <p:nvPr/>
          </p:nvSpPr>
          <p:spPr>
            <a:xfrm>
              <a:off x="0" y="0"/>
              <a:ext cx="11463274" cy="6010275"/>
            </a:xfrm>
            <a:custGeom>
              <a:avLst/>
              <a:gdLst/>
              <a:ahLst/>
              <a:cxnLst/>
              <a:rect l="l" t="t" r="r" b="b"/>
              <a:pathLst>
                <a:path w="11463274" h="6010275">
                  <a:moveTo>
                    <a:pt x="0" y="0"/>
                  </a:moveTo>
                  <a:lnTo>
                    <a:pt x="11463274" y="0"/>
                  </a:lnTo>
                  <a:lnTo>
                    <a:pt x="11463274" y="6010275"/>
                  </a:lnTo>
                  <a:lnTo>
                    <a:pt x="0" y="6010275"/>
                  </a:lnTo>
                  <a:lnTo>
                    <a:pt x="0" y="0"/>
                  </a:lnTo>
                  <a:close/>
                </a:path>
              </a:pathLst>
            </a:custGeom>
            <a:blipFill>
              <a:blip r:embed="rId2"/>
              <a:stretch>
                <a:fillRect/>
              </a:stretch>
            </a:blipFill>
          </p:spPr>
          <p:txBody>
            <a:bodyPr/>
            <a:lstStyle/>
            <a:p>
              <a:endParaRPr lang="en-GB" sz="1200"/>
            </a:p>
          </p:txBody>
        </p:sp>
      </p:grpSp>
      <p:sp>
        <p:nvSpPr>
          <p:cNvPr id="8" name="Freeform 8"/>
          <p:cNvSpPr/>
          <p:nvPr/>
        </p:nvSpPr>
        <p:spPr>
          <a:xfrm>
            <a:off x="1039474" y="3965419"/>
            <a:ext cx="274721" cy="150410"/>
          </a:xfrm>
          <a:custGeom>
            <a:avLst/>
            <a:gdLst/>
            <a:ahLst/>
            <a:cxnLst/>
            <a:rect l="l" t="t" r="r" b="b"/>
            <a:pathLst>
              <a:path w="412082" h="225615">
                <a:moveTo>
                  <a:pt x="0" y="0"/>
                </a:moveTo>
                <a:lnTo>
                  <a:pt x="412082" y="0"/>
                </a:lnTo>
                <a:lnTo>
                  <a:pt x="412082" y="225615"/>
                </a:lnTo>
                <a:lnTo>
                  <a:pt x="0" y="225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9" name="TextBox 9"/>
          <p:cNvSpPr txBox="1"/>
          <p:nvPr/>
        </p:nvSpPr>
        <p:spPr>
          <a:xfrm>
            <a:off x="510363" y="957580"/>
            <a:ext cx="5333931" cy="551433"/>
          </a:xfrm>
          <a:prstGeom prst="rect">
            <a:avLst/>
          </a:prstGeom>
        </p:spPr>
        <p:txBody>
          <a:bodyPr lIns="0" tIns="0" rIns="0" bIns="0" rtlCol="0" anchor="t">
            <a:spAutoFit/>
          </a:bodyPr>
          <a:lstStyle/>
          <a:p>
            <a:pPr>
              <a:lnSpc>
                <a:spcPts val="4320"/>
              </a:lnSpc>
            </a:pPr>
            <a:r>
              <a:rPr lang="en-US" sz="3600" b="1" dirty="0">
                <a:solidFill>
                  <a:schemeClr val="accent1"/>
                </a:solidFill>
                <a:latin typeface="Arial Bold"/>
                <a:ea typeface="Arial Bold"/>
                <a:cs typeface="Arial Bold"/>
                <a:sym typeface="Arial Bold"/>
              </a:rPr>
              <a:t>What is Screening?</a:t>
            </a:r>
          </a:p>
        </p:txBody>
      </p:sp>
      <p:sp>
        <p:nvSpPr>
          <p:cNvPr id="10" name="TextBox 10"/>
          <p:cNvSpPr txBox="1"/>
          <p:nvPr/>
        </p:nvSpPr>
        <p:spPr>
          <a:xfrm>
            <a:off x="344838" y="1768059"/>
            <a:ext cx="6305129" cy="3243004"/>
          </a:xfrm>
          <a:prstGeom prst="rect">
            <a:avLst/>
          </a:prstGeom>
        </p:spPr>
        <p:txBody>
          <a:bodyPr lIns="0" tIns="0" rIns="0" bIns="0" rtlCol="0" anchor="t">
            <a:spAutoFit/>
          </a:bodyPr>
          <a:lstStyle/>
          <a:p>
            <a:pPr marL="387910" lvl="1" indent="-193955">
              <a:lnSpc>
                <a:spcPts val="3217"/>
              </a:lnSpc>
              <a:buFont typeface="Arial"/>
              <a:buChar char="•"/>
            </a:pPr>
            <a:r>
              <a:rPr lang="en-US" sz="2145" dirty="0">
                <a:solidFill>
                  <a:srgbClr val="000000"/>
                </a:solidFill>
                <a:latin typeface="Arial"/>
                <a:ea typeface="Arial"/>
                <a:cs typeface="Arial"/>
                <a:sym typeface="Arial"/>
              </a:rPr>
              <a:t>Screening is a preventive health measure that looks for disease before symptoms occur.</a:t>
            </a:r>
          </a:p>
          <a:p>
            <a:pPr marL="388183" lvl="1" indent="-194091">
              <a:lnSpc>
                <a:spcPts val="3217"/>
              </a:lnSpc>
              <a:buFont typeface="Arial"/>
              <a:buChar char="•"/>
            </a:pPr>
            <a:r>
              <a:rPr lang="en-US" sz="2145" dirty="0">
                <a:solidFill>
                  <a:srgbClr val="000000"/>
                </a:solidFill>
                <a:latin typeface="Arial"/>
                <a:ea typeface="Arial"/>
                <a:cs typeface="Arial"/>
                <a:sym typeface="Arial"/>
              </a:rPr>
              <a:t>A health strategy used to detect diseases early.</a:t>
            </a:r>
          </a:p>
          <a:p>
            <a:pPr marL="388183" lvl="1" indent="-194091">
              <a:lnSpc>
                <a:spcPts val="3217"/>
              </a:lnSpc>
              <a:buFont typeface="Arial"/>
              <a:buChar char="•"/>
            </a:pPr>
            <a:r>
              <a:rPr lang="en-US" sz="2145" dirty="0">
                <a:solidFill>
                  <a:srgbClr val="000000"/>
                </a:solidFill>
                <a:latin typeface="Arial"/>
                <a:ea typeface="Arial"/>
                <a:cs typeface="Arial"/>
                <a:sym typeface="Arial"/>
              </a:rPr>
              <a:t>Helps identify risks before symptoms appear.</a:t>
            </a:r>
          </a:p>
          <a:p>
            <a:pPr marL="388183" lvl="1" indent="-194091">
              <a:lnSpc>
                <a:spcPts val="3217"/>
              </a:lnSpc>
              <a:buFont typeface="Arial"/>
              <a:buChar char="•"/>
            </a:pPr>
            <a:r>
              <a:rPr lang="en-US" sz="2145" dirty="0">
                <a:solidFill>
                  <a:srgbClr val="000000"/>
                </a:solidFill>
                <a:latin typeface="Arial"/>
                <a:ea typeface="Arial"/>
                <a:cs typeface="Arial"/>
                <a:sym typeface="Arial"/>
              </a:rPr>
              <a:t>Cervical cancer screening includes:</a:t>
            </a:r>
          </a:p>
          <a:p>
            <a:pPr>
              <a:lnSpc>
                <a:spcPts val="3217"/>
              </a:lnSpc>
            </a:pPr>
            <a:r>
              <a:rPr lang="en-US" sz="2145" dirty="0">
                <a:solidFill>
                  <a:srgbClr val="000000"/>
                </a:solidFill>
                <a:latin typeface="Arial"/>
                <a:ea typeface="Arial"/>
                <a:cs typeface="Arial"/>
                <a:sym typeface="Arial"/>
              </a:rPr>
              <a:t>              Pap smear</a:t>
            </a:r>
          </a:p>
          <a:p>
            <a:pPr>
              <a:lnSpc>
                <a:spcPts val="3217"/>
              </a:lnSpc>
            </a:pPr>
            <a:r>
              <a:rPr lang="en-US" sz="2145" dirty="0">
                <a:solidFill>
                  <a:srgbClr val="000000"/>
                </a:solidFill>
                <a:latin typeface="Arial"/>
                <a:ea typeface="Arial"/>
                <a:cs typeface="Arial"/>
                <a:sym typeface="Arial"/>
              </a:rPr>
              <a:t>              HPV testing</a:t>
            </a:r>
          </a:p>
          <a:p>
            <a:pPr>
              <a:lnSpc>
                <a:spcPts val="3217"/>
              </a:lnSpc>
            </a:pPr>
            <a:r>
              <a:rPr lang="en-US" sz="2145" dirty="0">
                <a:solidFill>
                  <a:srgbClr val="000000"/>
                </a:solidFill>
                <a:latin typeface="Arial"/>
                <a:ea typeface="Arial"/>
                <a:cs typeface="Arial"/>
                <a:sym typeface="Arial"/>
              </a:rPr>
              <a:t>              Pap + HPV co‑testing</a:t>
            </a:r>
          </a:p>
        </p:txBody>
      </p:sp>
      <p:sp>
        <p:nvSpPr>
          <p:cNvPr id="11" name="TextBox 11"/>
          <p:cNvSpPr txBox="1"/>
          <p:nvPr/>
        </p:nvSpPr>
        <p:spPr>
          <a:xfrm>
            <a:off x="510362" y="5807491"/>
            <a:ext cx="9041857" cy="554639"/>
          </a:xfrm>
          <a:prstGeom prst="rect">
            <a:avLst/>
          </a:prstGeom>
        </p:spPr>
        <p:txBody>
          <a:bodyPr lIns="0" tIns="0" rIns="0" bIns="0" rtlCol="0" anchor="t">
            <a:spAutoFit/>
          </a:bodyPr>
          <a:lstStyle/>
          <a:p>
            <a:pPr>
              <a:lnSpc>
                <a:spcPts val="2160"/>
              </a:lnSpc>
            </a:pPr>
            <a:r>
              <a:rPr lang="en-US" b="1">
                <a:solidFill>
                  <a:srgbClr val="0070C0"/>
                </a:solidFill>
                <a:latin typeface="Arial Bold"/>
                <a:ea typeface="Arial Bold"/>
                <a:cs typeface="Arial Bold"/>
                <a:sym typeface="Arial Bold"/>
              </a:rPr>
              <a:t>Public Health England (2022) </a:t>
            </a:r>
            <a:r>
              <a:rPr lang="en-US" b="1" i="1">
                <a:solidFill>
                  <a:srgbClr val="0070C0"/>
                </a:solidFill>
                <a:latin typeface="Arial Bold Italics"/>
                <a:ea typeface="Arial Bold Italics"/>
                <a:cs typeface="Arial Bold Italics"/>
                <a:sym typeface="Arial Bold Italics"/>
              </a:rPr>
              <a:t>Cervical screening: leaflet for women considering screening</a:t>
            </a:r>
            <a:r>
              <a:rPr lang="en-US" b="1">
                <a:solidFill>
                  <a:srgbClr val="0070C0"/>
                </a:solidFill>
                <a:latin typeface="Arial Bold"/>
                <a:ea typeface="Arial Bold"/>
                <a:cs typeface="Arial Bold"/>
                <a:sym typeface="Arial Bold"/>
              </a:rPr>
              <a:t>. London: GOV.UK.</a:t>
            </a:r>
          </a:p>
        </p:txBody>
      </p:sp>
      <p:sp>
        <p:nvSpPr>
          <p:cNvPr id="12" name="Freeform 12"/>
          <p:cNvSpPr/>
          <p:nvPr/>
        </p:nvSpPr>
        <p:spPr>
          <a:xfrm>
            <a:off x="1039474" y="4366145"/>
            <a:ext cx="274721" cy="150410"/>
          </a:xfrm>
          <a:custGeom>
            <a:avLst/>
            <a:gdLst/>
            <a:ahLst/>
            <a:cxnLst/>
            <a:rect l="l" t="t" r="r" b="b"/>
            <a:pathLst>
              <a:path w="412082" h="225615">
                <a:moveTo>
                  <a:pt x="0" y="0"/>
                </a:moveTo>
                <a:lnTo>
                  <a:pt x="412082" y="0"/>
                </a:lnTo>
                <a:lnTo>
                  <a:pt x="412082" y="225615"/>
                </a:lnTo>
                <a:lnTo>
                  <a:pt x="0" y="225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13" name="Freeform 13"/>
          <p:cNvSpPr/>
          <p:nvPr/>
        </p:nvSpPr>
        <p:spPr>
          <a:xfrm>
            <a:off x="1039474" y="4785921"/>
            <a:ext cx="274721" cy="150410"/>
          </a:xfrm>
          <a:custGeom>
            <a:avLst/>
            <a:gdLst/>
            <a:ahLst/>
            <a:cxnLst/>
            <a:rect l="l" t="t" r="r" b="b"/>
            <a:pathLst>
              <a:path w="412082" h="225615">
                <a:moveTo>
                  <a:pt x="0" y="0"/>
                </a:moveTo>
                <a:lnTo>
                  <a:pt x="412082" y="0"/>
                </a:lnTo>
                <a:lnTo>
                  <a:pt x="412082" y="225615"/>
                </a:lnTo>
                <a:lnTo>
                  <a:pt x="0" y="225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Tree>
    <p:extLst>
      <p:ext uri="{BB962C8B-B14F-4D97-AF65-F5344CB8AC3E}">
        <p14:creationId xmlns:p14="http://schemas.microsoft.com/office/powerpoint/2010/main" val="671150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63736" y="1096772"/>
            <a:ext cx="5571065" cy="5761228"/>
            <a:chOff x="0" y="0"/>
            <a:chExt cx="11142129"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11529486" y="5618906"/>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grpSp>
        <p:nvGrpSpPr>
          <p:cNvPr id="8" name="Group 8"/>
          <p:cNvGrpSpPr/>
          <p:nvPr/>
        </p:nvGrpSpPr>
        <p:grpSpPr>
          <a:xfrm>
            <a:off x="11217669" y="5618906"/>
            <a:ext cx="524935" cy="524935"/>
            <a:chOff x="0" y="0"/>
            <a:chExt cx="1049871" cy="1049871"/>
          </a:xfrm>
        </p:grpSpPr>
        <p:sp>
          <p:nvSpPr>
            <p:cNvPr id="9" name="Freeform 9"/>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0" name="Group 10"/>
          <p:cNvGrpSpPr/>
          <p:nvPr/>
        </p:nvGrpSpPr>
        <p:grpSpPr>
          <a:xfrm>
            <a:off x="9881559" y="976630"/>
            <a:ext cx="1336777" cy="120142"/>
            <a:chOff x="0" y="0"/>
            <a:chExt cx="2673553" cy="240284"/>
          </a:xfrm>
        </p:grpSpPr>
        <p:sp>
          <p:nvSpPr>
            <p:cNvPr id="11" name="Freeform 11"/>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12" name="TextBox 12"/>
          <p:cNvSpPr txBox="1"/>
          <p:nvPr/>
        </p:nvSpPr>
        <p:spPr>
          <a:xfrm>
            <a:off x="626110" y="1216152"/>
            <a:ext cx="3992880" cy="1185261"/>
          </a:xfrm>
          <a:prstGeom prst="rect">
            <a:avLst/>
          </a:prstGeom>
        </p:spPr>
        <p:txBody>
          <a:bodyPr lIns="0" tIns="0" rIns="0" bIns="0" rtlCol="0" anchor="t">
            <a:spAutoFit/>
          </a:bodyPr>
          <a:lstStyle/>
          <a:p>
            <a:pPr>
              <a:lnSpc>
                <a:spcPts val="4920"/>
              </a:lnSpc>
            </a:pPr>
            <a:r>
              <a:rPr lang="en-US" sz="2933" b="1" dirty="0">
                <a:solidFill>
                  <a:schemeClr val="accent1"/>
                </a:solidFill>
                <a:latin typeface="Arial" panose="020B0604020202020204" pitchFamily="34" charset="0"/>
                <a:ea typeface="Times New Roman"/>
                <a:cs typeface="Arial" panose="020B0604020202020204" pitchFamily="34" charset="0"/>
                <a:sym typeface="Times New Roman"/>
              </a:rPr>
              <a:t>Types of Cervical Cancer Screening:</a:t>
            </a:r>
          </a:p>
        </p:txBody>
      </p:sp>
      <p:sp>
        <p:nvSpPr>
          <p:cNvPr id="13" name="TextBox 13"/>
          <p:cNvSpPr txBox="1"/>
          <p:nvPr/>
        </p:nvSpPr>
        <p:spPr>
          <a:xfrm>
            <a:off x="626110" y="2728468"/>
            <a:ext cx="3992880" cy="1974900"/>
          </a:xfrm>
          <a:prstGeom prst="rect">
            <a:avLst/>
          </a:prstGeom>
        </p:spPr>
        <p:txBody>
          <a:bodyPr lIns="0" tIns="0" rIns="0" bIns="0" rtlCol="0" anchor="t">
            <a:spAutoFit/>
          </a:bodyPr>
          <a:lstStyle/>
          <a:p>
            <a:pPr marL="361968" lvl="1" indent="-180984">
              <a:lnSpc>
                <a:spcPts val="2160"/>
              </a:lnSpc>
              <a:buFont typeface="Arial"/>
              <a:buChar char="•"/>
            </a:pPr>
            <a:r>
              <a:rPr lang="en-US" sz="1867" b="1" dirty="0">
                <a:solidFill>
                  <a:srgbClr val="000000"/>
                </a:solidFill>
                <a:latin typeface="Arial" panose="020B0604020202020204" pitchFamily="34" charset="0"/>
                <a:ea typeface="Times New Roman Bold"/>
                <a:cs typeface="Arial" panose="020B0604020202020204" pitchFamily="34" charset="0"/>
                <a:sym typeface="Times New Roman Bold"/>
              </a:rPr>
              <a:t>Pap Test</a:t>
            </a:r>
          </a:p>
          <a:p>
            <a:pPr marL="361968" lvl="1" indent="-180984">
              <a:lnSpc>
                <a:spcPts val="2160"/>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Detects abnormal cervical cells</a:t>
            </a:r>
          </a:p>
          <a:p>
            <a:pPr marL="361968" lvl="1" indent="-180984">
              <a:lnSpc>
                <a:spcPts val="2160"/>
              </a:lnSpc>
              <a:buFont typeface="Arial"/>
              <a:buChar char="•"/>
            </a:pPr>
            <a:r>
              <a:rPr lang="en-US" sz="1867" b="1" dirty="0">
                <a:solidFill>
                  <a:srgbClr val="000000"/>
                </a:solidFill>
                <a:latin typeface="Arial" panose="020B0604020202020204" pitchFamily="34" charset="0"/>
                <a:ea typeface="Times New Roman Bold"/>
                <a:cs typeface="Arial" panose="020B0604020202020204" pitchFamily="34" charset="0"/>
                <a:sym typeface="Times New Roman Bold"/>
              </a:rPr>
              <a:t>HPV Test</a:t>
            </a:r>
          </a:p>
          <a:p>
            <a:pPr marL="361968" lvl="1" indent="-180984">
              <a:lnSpc>
                <a:spcPts val="2160"/>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Identifies high‑risk HPV strains</a:t>
            </a:r>
          </a:p>
          <a:p>
            <a:pPr marL="361968" lvl="1" indent="-180984">
              <a:lnSpc>
                <a:spcPts val="2160"/>
              </a:lnSpc>
              <a:buFont typeface="Arial"/>
              <a:buChar char="•"/>
            </a:pPr>
            <a:r>
              <a:rPr lang="en-US" sz="1867" b="1" dirty="0">
                <a:solidFill>
                  <a:srgbClr val="000000"/>
                </a:solidFill>
                <a:latin typeface="Arial" panose="020B0604020202020204" pitchFamily="34" charset="0"/>
                <a:ea typeface="Times New Roman Bold"/>
                <a:cs typeface="Arial" panose="020B0604020202020204" pitchFamily="34" charset="0"/>
                <a:sym typeface="Times New Roman Bold"/>
              </a:rPr>
              <a:t>Co‑testing</a:t>
            </a:r>
          </a:p>
          <a:p>
            <a:pPr marL="361968" lvl="1" indent="-180984">
              <a:lnSpc>
                <a:spcPts val="2160"/>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Combines Pap + HPV for more accuracy</a:t>
            </a:r>
          </a:p>
        </p:txBody>
      </p:sp>
      <p:grpSp>
        <p:nvGrpSpPr>
          <p:cNvPr id="14" name="Group 14"/>
          <p:cNvGrpSpPr/>
          <p:nvPr/>
        </p:nvGrpSpPr>
        <p:grpSpPr>
          <a:xfrm>
            <a:off x="5486711" y="1569099"/>
            <a:ext cx="5731624" cy="3983475"/>
            <a:chOff x="0" y="0"/>
            <a:chExt cx="11463249" cy="7966951"/>
          </a:xfrm>
        </p:grpSpPr>
        <p:sp>
          <p:nvSpPr>
            <p:cNvPr id="15" name="Freeform 15"/>
            <p:cNvSpPr/>
            <p:nvPr/>
          </p:nvSpPr>
          <p:spPr>
            <a:xfrm>
              <a:off x="0" y="0"/>
              <a:ext cx="11463274" cy="7966964"/>
            </a:xfrm>
            <a:custGeom>
              <a:avLst/>
              <a:gdLst/>
              <a:ahLst/>
              <a:cxnLst/>
              <a:rect l="l" t="t" r="r" b="b"/>
              <a:pathLst>
                <a:path w="11463274" h="7966964">
                  <a:moveTo>
                    <a:pt x="0" y="0"/>
                  </a:moveTo>
                  <a:lnTo>
                    <a:pt x="11463274" y="0"/>
                  </a:lnTo>
                  <a:lnTo>
                    <a:pt x="11463274" y="7966964"/>
                  </a:lnTo>
                  <a:lnTo>
                    <a:pt x="0" y="7966964"/>
                  </a:lnTo>
                  <a:lnTo>
                    <a:pt x="0" y="0"/>
                  </a:lnTo>
                  <a:close/>
                </a:path>
              </a:pathLst>
            </a:custGeom>
            <a:blipFill>
              <a:blip r:embed="rId2"/>
              <a:stretch>
                <a:fillRect t="-27" b="-27"/>
              </a:stretch>
            </a:blipFill>
          </p:spPr>
          <p:txBody>
            <a:bodyPr/>
            <a:lstStyle/>
            <a:p>
              <a:endParaRPr lang="en-GB" sz="1200"/>
            </a:p>
          </p:txBody>
        </p:sp>
      </p:grpSp>
      <p:sp>
        <p:nvSpPr>
          <p:cNvPr id="16" name="TextBox 16"/>
          <p:cNvSpPr txBox="1"/>
          <p:nvPr/>
        </p:nvSpPr>
        <p:spPr>
          <a:xfrm>
            <a:off x="510362" y="5636686"/>
            <a:ext cx="5974080" cy="528799"/>
          </a:xfrm>
          <a:prstGeom prst="rect">
            <a:avLst/>
          </a:prstGeom>
        </p:spPr>
        <p:txBody>
          <a:bodyPr lIns="0" tIns="0" rIns="0" bIns="0" rtlCol="0" anchor="t">
            <a:spAutoFit/>
          </a:bodyPr>
          <a:lstStyle/>
          <a:p>
            <a:pPr>
              <a:lnSpc>
                <a:spcPts val="2160"/>
              </a:lnSpc>
            </a:pP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World Health Organization (2020) </a:t>
            </a:r>
            <a:r>
              <a:rPr lang="en-US" sz="1200" b="1" i="1" dirty="0">
                <a:solidFill>
                  <a:srgbClr val="0070C0"/>
                </a:solidFill>
                <a:latin typeface="Arial" panose="020B0604020202020204" pitchFamily="34" charset="0"/>
                <a:ea typeface="Times New Roman Bold Italics"/>
                <a:cs typeface="Arial" panose="020B0604020202020204" pitchFamily="34" charset="0"/>
                <a:sym typeface="Times New Roman Bold Italics"/>
              </a:rPr>
              <a:t>Human papillomavirus (HPV) and cervical cancer</a:t>
            </a: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 Geneva: WHO.</a:t>
            </a:r>
          </a:p>
        </p:txBody>
      </p:sp>
    </p:spTree>
    <p:extLst>
      <p:ext uri="{BB962C8B-B14F-4D97-AF65-F5344CB8AC3E}">
        <p14:creationId xmlns:p14="http://schemas.microsoft.com/office/powerpoint/2010/main" val="1549906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63736" y="1096772"/>
            <a:ext cx="5571065" cy="5761228"/>
            <a:chOff x="0" y="0"/>
            <a:chExt cx="11142129"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11529486" y="5618906"/>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grpSp>
        <p:nvGrpSpPr>
          <p:cNvPr id="8" name="Group 8"/>
          <p:cNvGrpSpPr/>
          <p:nvPr/>
        </p:nvGrpSpPr>
        <p:grpSpPr>
          <a:xfrm>
            <a:off x="11217669" y="5618906"/>
            <a:ext cx="524935" cy="524935"/>
            <a:chOff x="0" y="0"/>
            <a:chExt cx="1049871" cy="1049871"/>
          </a:xfrm>
        </p:grpSpPr>
        <p:sp>
          <p:nvSpPr>
            <p:cNvPr id="9" name="Freeform 9"/>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0" name="Group 10"/>
          <p:cNvGrpSpPr/>
          <p:nvPr/>
        </p:nvGrpSpPr>
        <p:grpSpPr>
          <a:xfrm>
            <a:off x="9881559" y="976630"/>
            <a:ext cx="1336777" cy="120142"/>
            <a:chOff x="0" y="0"/>
            <a:chExt cx="2673553" cy="240284"/>
          </a:xfrm>
        </p:grpSpPr>
        <p:sp>
          <p:nvSpPr>
            <p:cNvPr id="11" name="Freeform 11"/>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12" name="TextBox 12"/>
          <p:cNvSpPr txBox="1"/>
          <p:nvPr/>
        </p:nvSpPr>
        <p:spPr>
          <a:xfrm>
            <a:off x="626110" y="1209802"/>
            <a:ext cx="5350986" cy="1294522"/>
          </a:xfrm>
          <a:prstGeom prst="rect">
            <a:avLst/>
          </a:prstGeom>
        </p:spPr>
        <p:txBody>
          <a:bodyPr lIns="0" tIns="0" rIns="0" bIns="0" rtlCol="0" anchor="t">
            <a:spAutoFit/>
          </a:bodyPr>
          <a:lstStyle/>
          <a:p>
            <a:pPr>
              <a:lnSpc>
                <a:spcPts val="5280"/>
              </a:lnSpc>
            </a:pPr>
            <a:r>
              <a:rPr lang="en-US" sz="3600" b="1" dirty="0">
                <a:solidFill>
                  <a:schemeClr val="accent1"/>
                </a:solidFill>
                <a:latin typeface="Arial" panose="020B0604020202020204" pitchFamily="34" charset="0"/>
                <a:ea typeface="Times New Roman"/>
                <a:cs typeface="Arial" panose="020B0604020202020204" pitchFamily="34" charset="0"/>
                <a:sym typeface="Times New Roman"/>
              </a:rPr>
              <a:t>Physiological Benefits of Screening:</a:t>
            </a:r>
          </a:p>
        </p:txBody>
      </p:sp>
      <p:sp>
        <p:nvSpPr>
          <p:cNvPr id="13" name="TextBox 13"/>
          <p:cNvSpPr txBox="1"/>
          <p:nvPr/>
        </p:nvSpPr>
        <p:spPr>
          <a:xfrm>
            <a:off x="626110" y="2709419"/>
            <a:ext cx="5350986" cy="2667397"/>
          </a:xfrm>
          <a:prstGeom prst="rect">
            <a:avLst/>
          </a:prstGeom>
        </p:spPr>
        <p:txBody>
          <a:bodyPr lIns="0" tIns="0" rIns="0" bIns="0" rtlCol="0" anchor="t">
            <a:spAutoFit/>
          </a:bodyPr>
          <a:lstStyle/>
          <a:p>
            <a:pPr marL="398165" lvl="1" indent="-199083">
              <a:lnSpc>
                <a:spcPts val="2640"/>
              </a:lnSpc>
              <a:buFont typeface="Arial"/>
              <a:buChar char="•"/>
            </a:pPr>
            <a:r>
              <a:rPr lang="en-US" sz="2200" dirty="0">
                <a:solidFill>
                  <a:srgbClr val="000000"/>
                </a:solidFill>
                <a:latin typeface="Arial" panose="020B0604020202020204" pitchFamily="34" charset="0"/>
                <a:ea typeface="Times New Roman"/>
                <a:cs typeface="Arial" panose="020B0604020202020204" pitchFamily="34" charset="0"/>
                <a:sym typeface="Times New Roman"/>
              </a:rPr>
              <a:t>Detects abnormal cells early (CIN)</a:t>
            </a:r>
          </a:p>
          <a:p>
            <a:pPr marL="398165" lvl="1" indent="-199083">
              <a:lnSpc>
                <a:spcPts val="2640"/>
              </a:lnSpc>
              <a:buFont typeface="Arial"/>
              <a:buChar char="•"/>
            </a:pPr>
            <a:r>
              <a:rPr lang="en-US" sz="2200" dirty="0">
                <a:solidFill>
                  <a:srgbClr val="000000"/>
                </a:solidFill>
                <a:latin typeface="Arial" panose="020B0604020202020204" pitchFamily="34" charset="0"/>
                <a:ea typeface="Times New Roman"/>
                <a:cs typeface="Arial" panose="020B0604020202020204" pitchFamily="34" charset="0"/>
                <a:sym typeface="Times New Roman"/>
              </a:rPr>
              <a:t>Prevents progression to cervical cancer</a:t>
            </a:r>
          </a:p>
          <a:p>
            <a:pPr marL="398165" lvl="1" indent="-199083">
              <a:lnSpc>
                <a:spcPts val="2640"/>
              </a:lnSpc>
              <a:buFont typeface="Arial"/>
              <a:buChar char="•"/>
            </a:pPr>
            <a:r>
              <a:rPr lang="en-US" sz="2200" dirty="0">
                <a:solidFill>
                  <a:srgbClr val="000000"/>
                </a:solidFill>
                <a:latin typeface="Arial" panose="020B0604020202020204" pitchFamily="34" charset="0"/>
                <a:ea typeface="Times New Roman"/>
                <a:cs typeface="Arial" panose="020B0604020202020204" pitchFamily="34" charset="0"/>
                <a:sym typeface="Times New Roman"/>
              </a:rPr>
              <a:t>Early treatment is less invasive (e.g., LLETZ)</a:t>
            </a:r>
          </a:p>
          <a:p>
            <a:pPr marL="398165" lvl="1" indent="-199083">
              <a:lnSpc>
                <a:spcPts val="2640"/>
              </a:lnSpc>
              <a:buFont typeface="Arial"/>
              <a:buChar char="•"/>
            </a:pPr>
            <a:r>
              <a:rPr lang="en-US" sz="2200" dirty="0">
                <a:solidFill>
                  <a:srgbClr val="000000"/>
                </a:solidFill>
                <a:latin typeface="Arial" panose="020B0604020202020204" pitchFamily="34" charset="0"/>
                <a:ea typeface="Times New Roman"/>
                <a:cs typeface="Arial" panose="020B0604020202020204" pitchFamily="34" charset="0"/>
                <a:sym typeface="Times New Roman"/>
              </a:rPr>
              <a:t>Reduces need for chemotherapy or major surgery</a:t>
            </a:r>
          </a:p>
          <a:p>
            <a:pPr marL="398165" lvl="1" indent="-199083">
              <a:lnSpc>
                <a:spcPts val="2640"/>
              </a:lnSpc>
              <a:buFont typeface="Arial"/>
              <a:buChar char="•"/>
            </a:pPr>
            <a:r>
              <a:rPr lang="en-US" sz="2200" dirty="0">
                <a:solidFill>
                  <a:srgbClr val="000000"/>
                </a:solidFill>
                <a:latin typeface="Arial" panose="020B0604020202020204" pitchFamily="34" charset="0"/>
                <a:ea typeface="Times New Roman"/>
                <a:cs typeface="Arial" panose="020B0604020202020204" pitchFamily="34" charset="0"/>
                <a:sym typeface="Times New Roman"/>
              </a:rPr>
              <a:t>Screening programmers reduce deaths by up to </a:t>
            </a:r>
            <a:r>
              <a:rPr lang="en-US" sz="2200" b="1" dirty="0">
                <a:solidFill>
                  <a:srgbClr val="000000"/>
                </a:solidFill>
                <a:latin typeface="Arial" panose="020B0604020202020204" pitchFamily="34" charset="0"/>
                <a:ea typeface="Times New Roman Bold"/>
                <a:cs typeface="Arial" panose="020B0604020202020204" pitchFamily="34" charset="0"/>
                <a:sym typeface="Times New Roman Bold"/>
              </a:rPr>
              <a:t>70%</a:t>
            </a:r>
          </a:p>
        </p:txBody>
      </p:sp>
      <p:grpSp>
        <p:nvGrpSpPr>
          <p:cNvPr id="14" name="Group 14"/>
          <p:cNvGrpSpPr/>
          <p:nvPr/>
        </p:nvGrpSpPr>
        <p:grpSpPr>
          <a:xfrm>
            <a:off x="6952921" y="1497222"/>
            <a:ext cx="4137571" cy="4127227"/>
            <a:chOff x="0" y="0"/>
            <a:chExt cx="8275142" cy="8254454"/>
          </a:xfrm>
        </p:grpSpPr>
        <p:sp>
          <p:nvSpPr>
            <p:cNvPr id="15" name="Freeform 15"/>
            <p:cNvSpPr/>
            <p:nvPr/>
          </p:nvSpPr>
          <p:spPr>
            <a:xfrm>
              <a:off x="0" y="0"/>
              <a:ext cx="8275193" cy="8254492"/>
            </a:xfrm>
            <a:custGeom>
              <a:avLst/>
              <a:gdLst/>
              <a:ahLst/>
              <a:cxnLst/>
              <a:rect l="l" t="t" r="r" b="b"/>
              <a:pathLst>
                <a:path w="8275193" h="8254492">
                  <a:moveTo>
                    <a:pt x="0" y="0"/>
                  </a:moveTo>
                  <a:lnTo>
                    <a:pt x="8275193" y="0"/>
                  </a:lnTo>
                  <a:lnTo>
                    <a:pt x="8275193" y="8254492"/>
                  </a:lnTo>
                  <a:lnTo>
                    <a:pt x="0" y="8254492"/>
                  </a:lnTo>
                  <a:lnTo>
                    <a:pt x="0" y="0"/>
                  </a:lnTo>
                  <a:close/>
                </a:path>
              </a:pathLst>
            </a:custGeom>
            <a:blipFill>
              <a:blip r:embed="rId2"/>
              <a:stretch>
                <a:fillRect l="-29" r="-28"/>
              </a:stretch>
            </a:blipFill>
          </p:spPr>
          <p:txBody>
            <a:bodyPr/>
            <a:lstStyle/>
            <a:p>
              <a:endParaRPr lang="en-GB" sz="1200"/>
            </a:p>
          </p:txBody>
        </p:sp>
      </p:grpSp>
      <p:sp>
        <p:nvSpPr>
          <p:cNvPr id="16" name="TextBox 16"/>
          <p:cNvSpPr txBox="1"/>
          <p:nvPr/>
        </p:nvSpPr>
        <p:spPr>
          <a:xfrm>
            <a:off x="553771" y="5417395"/>
            <a:ext cx="5974080" cy="528799"/>
          </a:xfrm>
          <a:prstGeom prst="rect">
            <a:avLst/>
          </a:prstGeom>
        </p:spPr>
        <p:txBody>
          <a:bodyPr lIns="0" tIns="0" rIns="0" bIns="0" rtlCol="0" anchor="t">
            <a:spAutoFit/>
          </a:bodyPr>
          <a:lstStyle/>
          <a:p>
            <a:pPr>
              <a:lnSpc>
                <a:spcPts val="2160"/>
              </a:lnSpc>
            </a:pP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World Health Organization (2020) </a:t>
            </a:r>
            <a:r>
              <a:rPr lang="en-US" sz="1200" b="1" i="1" dirty="0">
                <a:solidFill>
                  <a:srgbClr val="0070C0"/>
                </a:solidFill>
                <a:latin typeface="Arial" panose="020B0604020202020204" pitchFamily="34" charset="0"/>
                <a:ea typeface="Times New Roman Bold Italics"/>
                <a:cs typeface="Arial" panose="020B0604020202020204" pitchFamily="34" charset="0"/>
                <a:sym typeface="Times New Roman Bold Italics"/>
              </a:rPr>
              <a:t>Human papillomavirus (HPV) and cervical cancer</a:t>
            </a: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 Geneva: WHO.</a:t>
            </a:r>
          </a:p>
        </p:txBody>
      </p:sp>
      <p:sp>
        <p:nvSpPr>
          <p:cNvPr id="17" name="TextBox 17"/>
          <p:cNvSpPr txBox="1"/>
          <p:nvPr/>
        </p:nvSpPr>
        <p:spPr>
          <a:xfrm>
            <a:off x="553771" y="6016657"/>
            <a:ext cx="5974080" cy="246671"/>
          </a:xfrm>
          <a:prstGeom prst="rect">
            <a:avLst/>
          </a:prstGeom>
        </p:spPr>
        <p:txBody>
          <a:bodyPr lIns="0" tIns="0" rIns="0" bIns="0" rtlCol="0" anchor="t">
            <a:spAutoFit/>
          </a:bodyPr>
          <a:lstStyle/>
          <a:p>
            <a:pPr>
              <a:lnSpc>
                <a:spcPts val="2160"/>
              </a:lnSpc>
            </a:pP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NHS (2022) </a:t>
            </a:r>
            <a:r>
              <a:rPr lang="en-US" sz="1200" b="1" i="1" dirty="0">
                <a:solidFill>
                  <a:srgbClr val="0070C0"/>
                </a:solidFill>
                <a:latin typeface="Arial" panose="020B0604020202020204" pitchFamily="34" charset="0"/>
                <a:ea typeface="Times New Roman Bold Italics"/>
                <a:cs typeface="Arial" panose="020B0604020202020204" pitchFamily="34" charset="0"/>
                <a:sym typeface="Times New Roman Bold Italics"/>
              </a:rPr>
              <a:t>LLETZ treatment for abnormal cervical cells</a:t>
            </a: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 London: NHS.</a:t>
            </a:r>
          </a:p>
        </p:txBody>
      </p:sp>
    </p:spTree>
    <p:extLst>
      <p:ext uri="{BB962C8B-B14F-4D97-AF65-F5344CB8AC3E}">
        <p14:creationId xmlns:p14="http://schemas.microsoft.com/office/powerpoint/2010/main" val="13056039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63736" y="1096772"/>
            <a:ext cx="5571065" cy="5761228"/>
            <a:chOff x="0" y="0"/>
            <a:chExt cx="11142129"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11529486" y="5618906"/>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8" name="TextBox 8"/>
          <p:cNvSpPr txBox="1"/>
          <p:nvPr/>
        </p:nvSpPr>
        <p:spPr>
          <a:xfrm>
            <a:off x="626110" y="1254252"/>
            <a:ext cx="3488061" cy="1312154"/>
          </a:xfrm>
          <a:prstGeom prst="rect">
            <a:avLst/>
          </a:prstGeom>
        </p:spPr>
        <p:txBody>
          <a:bodyPr lIns="0" tIns="0" rIns="0" bIns="0" rtlCol="0" anchor="t">
            <a:spAutoFit/>
          </a:bodyPr>
          <a:lstStyle/>
          <a:p>
            <a:pPr>
              <a:lnSpc>
                <a:spcPts val="3456"/>
              </a:lnSpc>
            </a:pPr>
            <a:r>
              <a:rPr lang="en-US" sz="2667" b="1" dirty="0">
                <a:solidFill>
                  <a:schemeClr val="accent1"/>
                </a:solidFill>
                <a:latin typeface="Arial" panose="020B0604020202020204" pitchFamily="34" charset="0"/>
                <a:ea typeface="Times New Roman"/>
                <a:cs typeface="Arial" panose="020B0604020202020204" pitchFamily="34" charset="0"/>
                <a:sym typeface="Times New Roman"/>
              </a:rPr>
              <a:t>Sociological Aspects: Inequalities &amp; Culture</a:t>
            </a:r>
          </a:p>
        </p:txBody>
      </p:sp>
      <p:sp>
        <p:nvSpPr>
          <p:cNvPr id="9" name="TextBox 9"/>
          <p:cNvSpPr txBox="1"/>
          <p:nvPr/>
        </p:nvSpPr>
        <p:spPr>
          <a:xfrm>
            <a:off x="626110" y="2734818"/>
            <a:ext cx="3488061" cy="2423740"/>
          </a:xfrm>
          <a:prstGeom prst="rect">
            <a:avLst/>
          </a:prstGeom>
        </p:spPr>
        <p:txBody>
          <a:bodyPr lIns="0" tIns="0" rIns="0" bIns="0" rtlCol="0" anchor="t">
            <a:spAutoFit/>
          </a:bodyPr>
          <a:lstStyle/>
          <a:p>
            <a:pPr marL="343870" lvl="1" indent="-171935">
              <a:lnSpc>
                <a:spcPts val="2052"/>
              </a:lnSpc>
              <a:buFont typeface="Arial"/>
              <a:buChar char="•"/>
            </a:pPr>
            <a:r>
              <a:rPr lang="en-US" sz="1867" b="1" dirty="0">
                <a:solidFill>
                  <a:srgbClr val="000000"/>
                </a:solidFill>
                <a:latin typeface="Arial" panose="020B0604020202020204" pitchFamily="34" charset="0"/>
                <a:ea typeface="Times New Roman Bold"/>
                <a:cs typeface="Arial" panose="020B0604020202020204" pitchFamily="34" charset="0"/>
                <a:sym typeface="Times New Roman Bold"/>
              </a:rPr>
              <a:t>Health Inequalities</a:t>
            </a:r>
          </a:p>
          <a:p>
            <a:pPr marL="343870" lvl="1" indent="-171935">
              <a:lnSpc>
                <a:spcPts val="2052"/>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Screening uptake varies by income, ethnicity, education, immigration status, language</a:t>
            </a:r>
          </a:p>
          <a:p>
            <a:pPr marL="343870" lvl="1" indent="-171935">
              <a:lnSpc>
                <a:spcPts val="2052"/>
              </a:lnSpc>
              <a:buFont typeface="Arial"/>
              <a:buChar char="•"/>
            </a:pPr>
            <a:r>
              <a:rPr lang="en-US" sz="1867" b="1" dirty="0">
                <a:solidFill>
                  <a:srgbClr val="000000"/>
                </a:solidFill>
                <a:latin typeface="Arial" panose="020B0604020202020204" pitchFamily="34" charset="0"/>
                <a:ea typeface="Times New Roman Bold"/>
                <a:cs typeface="Arial" panose="020B0604020202020204" pitchFamily="34" charset="0"/>
                <a:sym typeface="Times New Roman Bold"/>
              </a:rPr>
              <a:t>Cultural Barriers</a:t>
            </a:r>
          </a:p>
          <a:p>
            <a:pPr marL="343870" lvl="1" indent="-171935">
              <a:lnSpc>
                <a:spcPts val="2052"/>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Shame, modesty concerns</a:t>
            </a:r>
          </a:p>
          <a:p>
            <a:pPr marL="343870" lvl="1" indent="-171935">
              <a:lnSpc>
                <a:spcPts val="2052"/>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Fear of judgement</a:t>
            </a:r>
          </a:p>
          <a:p>
            <a:pPr marL="343870" lvl="1" indent="-171935">
              <a:lnSpc>
                <a:spcPts val="2052"/>
              </a:lnSpc>
              <a:buFont typeface="Arial"/>
              <a:buChar char="•"/>
            </a:pPr>
            <a:r>
              <a:rPr lang="en-US" sz="1867" dirty="0">
                <a:solidFill>
                  <a:srgbClr val="000000"/>
                </a:solidFill>
                <a:latin typeface="Arial" panose="020B0604020202020204" pitchFamily="34" charset="0"/>
                <a:ea typeface="Times New Roman"/>
                <a:cs typeface="Arial" panose="020B0604020202020204" pitchFamily="34" charset="0"/>
                <a:sym typeface="Times New Roman"/>
              </a:rPr>
              <a:t>Misconceptions about sexual activity</a:t>
            </a:r>
          </a:p>
        </p:txBody>
      </p:sp>
      <p:grpSp>
        <p:nvGrpSpPr>
          <p:cNvPr id="10" name="Group 10"/>
          <p:cNvGrpSpPr/>
          <p:nvPr/>
        </p:nvGrpSpPr>
        <p:grpSpPr>
          <a:xfrm>
            <a:off x="5863971" y="1497222"/>
            <a:ext cx="4190079" cy="4127227"/>
            <a:chOff x="0" y="0"/>
            <a:chExt cx="8380158" cy="8254454"/>
          </a:xfrm>
        </p:grpSpPr>
        <p:sp>
          <p:nvSpPr>
            <p:cNvPr id="11" name="Freeform 11"/>
            <p:cNvSpPr/>
            <p:nvPr/>
          </p:nvSpPr>
          <p:spPr>
            <a:xfrm>
              <a:off x="0" y="0"/>
              <a:ext cx="8380222" cy="8254492"/>
            </a:xfrm>
            <a:custGeom>
              <a:avLst/>
              <a:gdLst/>
              <a:ahLst/>
              <a:cxnLst/>
              <a:rect l="l" t="t" r="r" b="b"/>
              <a:pathLst>
                <a:path w="8380222" h="8254492">
                  <a:moveTo>
                    <a:pt x="0" y="0"/>
                  </a:moveTo>
                  <a:lnTo>
                    <a:pt x="8380222" y="0"/>
                  </a:lnTo>
                  <a:lnTo>
                    <a:pt x="8380222" y="8254492"/>
                  </a:lnTo>
                  <a:lnTo>
                    <a:pt x="0" y="8254492"/>
                  </a:lnTo>
                  <a:lnTo>
                    <a:pt x="0" y="0"/>
                  </a:lnTo>
                  <a:close/>
                </a:path>
              </a:pathLst>
            </a:custGeom>
            <a:blipFill>
              <a:blip r:embed="rId2"/>
              <a:stretch>
                <a:fillRect t="-2" b="-1"/>
              </a:stretch>
            </a:blipFill>
          </p:spPr>
          <p:txBody>
            <a:bodyPr/>
            <a:lstStyle/>
            <a:p>
              <a:endParaRPr lang="en-GB" sz="1200"/>
            </a:p>
          </p:txBody>
        </p:sp>
      </p:grpSp>
      <p:grpSp>
        <p:nvGrpSpPr>
          <p:cNvPr id="12" name="Group 12"/>
          <p:cNvGrpSpPr/>
          <p:nvPr/>
        </p:nvGrpSpPr>
        <p:grpSpPr>
          <a:xfrm>
            <a:off x="11217669" y="5618906"/>
            <a:ext cx="524935" cy="524935"/>
            <a:chOff x="0" y="0"/>
            <a:chExt cx="1049871" cy="1049871"/>
          </a:xfrm>
        </p:grpSpPr>
        <p:sp>
          <p:nvSpPr>
            <p:cNvPr id="13" name="Freeform 13"/>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4" name="Group 14"/>
          <p:cNvGrpSpPr/>
          <p:nvPr/>
        </p:nvGrpSpPr>
        <p:grpSpPr>
          <a:xfrm>
            <a:off x="9881559" y="976630"/>
            <a:ext cx="1336777" cy="120142"/>
            <a:chOff x="0" y="0"/>
            <a:chExt cx="2673553" cy="240284"/>
          </a:xfrm>
        </p:grpSpPr>
        <p:sp>
          <p:nvSpPr>
            <p:cNvPr id="15" name="Freeform 15"/>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16" name="TextBox 16"/>
          <p:cNvSpPr txBox="1"/>
          <p:nvPr/>
        </p:nvSpPr>
        <p:spPr>
          <a:xfrm>
            <a:off x="626110" y="5898007"/>
            <a:ext cx="5469890" cy="528799"/>
          </a:xfrm>
          <a:prstGeom prst="rect">
            <a:avLst/>
          </a:prstGeom>
        </p:spPr>
        <p:txBody>
          <a:bodyPr wrap="square" lIns="0" tIns="0" rIns="0" bIns="0" rtlCol="0" anchor="t">
            <a:spAutoFit/>
          </a:bodyPr>
          <a:lstStyle/>
          <a:p>
            <a:pPr>
              <a:lnSpc>
                <a:spcPts val="2160"/>
              </a:lnSpc>
            </a:pP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Public Health England (2017) </a:t>
            </a:r>
            <a:r>
              <a:rPr lang="en-US" sz="1200" b="1" i="1" dirty="0">
                <a:solidFill>
                  <a:srgbClr val="0070C0"/>
                </a:solidFill>
                <a:latin typeface="Arial" panose="020B0604020202020204" pitchFamily="34" charset="0"/>
                <a:ea typeface="Times New Roman Bold Italics"/>
                <a:cs typeface="Arial" panose="020B0604020202020204" pitchFamily="34" charset="0"/>
                <a:sym typeface="Times New Roman Bold Italics"/>
              </a:rPr>
              <a:t>Health matters: making cervical screening more accessible</a:t>
            </a: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 London: GOV.UK.</a:t>
            </a:r>
          </a:p>
        </p:txBody>
      </p:sp>
    </p:spTree>
    <p:extLst>
      <p:ext uri="{BB962C8B-B14F-4D97-AF65-F5344CB8AC3E}">
        <p14:creationId xmlns:p14="http://schemas.microsoft.com/office/powerpoint/2010/main" val="18996221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63736" y="1096772"/>
            <a:ext cx="5571065" cy="5761228"/>
            <a:chOff x="0" y="0"/>
            <a:chExt cx="11142129"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11529486" y="5618906"/>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8" name="TextBox 8"/>
          <p:cNvSpPr txBox="1"/>
          <p:nvPr/>
        </p:nvSpPr>
        <p:spPr>
          <a:xfrm>
            <a:off x="6658407" y="1254252"/>
            <a:ext cx="4907477" cy="1269578"/>
          </a:xfrm>
          <a:prstGeom prst="rect">
            <a:avLst/>
          </a:prstGeom>
        </p:spPr>
        <p:txBody>
          <a:bodyPr lIns="0" tIns="0" rIns="0" bIns="0" rtlCol="0" anchor="t">
            <a:spAutoFit/>
          </a:bodyPr>
          <a:lstStyle/>
          <a:p>
            <a:pPr>
              <a:lnSpc>
                <a:spcPts val="3348"/>
              </a:lnSpc>
            </a:pPr>
            <a:r>
              <a:rPr lang="en-US" sz="2933" b="1" dirty="0">
                <a:solidFill>
                  <a:schemeClr val="accent1"/>
                </a:solidFill>
                <a:latin typeface="Arial" panose="020B0604020202020204" pitchFamily="34" charset="0"/>
                <a:ea typeface="Times New Roman"/>
                <a:cs typeface="Arial" panose="020B0604020202020204" pitchFamily="34" charset="0"/>
                <a:sym typeface="Times New Roman"/>
              </a:rPr>
              <a:t>Sociological Aspects: Awareness &amp; Community Impact</a:t>
            </a:r>
          </a:p>
        </p:txBody>
      </p:sp>
      <p:sp>
        <p:nvSpPr>
          <p:cNvPr id="9" name="TextBox 9"/>
          <p:cNvSpPr txBox="1"/>
          <p:nvPr/>
        </p:nvSpPr>
        <p:spPr>
          <a:xfrm>
            <a:off x="6658407" y="2728468"/>
            <a:ext cx="4907477" cy="2539157"/>
          </a:xfrm>
          <a:prstGeom prst="rect">
            <a:avLst/>
          </a:prstGeom>
        </p:spPr>
        <p:txBody>
          <a:bodyPr lIns="0" tIns="0" rIns="0" bIns="0" rtlCol="0" anchor="t">
            <a:spAutoFit/>
          </a:bodyPr>
          <a:lstStyle/>
          <a:p>
            <a:pPr marL="361968" lvl="1" indent="-180984">
              <a:lnSpc>
                <a:spcPts val="2160"/>
              </a:lnSpc>
              <a:buFont typeface="Arial"/>
              <a:buChar char="•"/>
            </a:pPr>
            <a:r>
              <a:rPr lang="en-US" sz="2133" b="1" dirty="0">
                <a:solidFill>
                  <a:srgbClr val="000000"/>
                </a:solidFill>
                <a:latin typeface="Arial" panose="020B0604020202020204" pitchFamily="34" charset="0"/>
                <a:ea typeface="Times New Roman Bold"/>
                <a:cs typeface="Arial" panose="020B0604020202020204" pitchFamily="34" charset="0"/>
                <a:sym typeface="Times New Roman Bold"/>
              </a:rPr>
              <a:t>Awareness &amp; Education</a:t>
            </a:r>
          </a:p>
          <a:p>
            <a:pPr marL="361968" lvl="1" indent="-180984">
              <a:lnSpc>
                <a:spcPts val="2160"/>
              </a:lnSpc>
              <a:buFont typeface="Arial"/>
              <a:buChar char="•"/>
            </a:pPr>
            <a:r>
              <a:rPr lang="en-US" sz="2133" dirty="0">
                <a:solidFill>
                  <a:srgbClr val="000000"/>
                </a:solidFill>
                <a:latin typeface="Arial" panose="020B0604020202020204" pitchFamily="34" charset="0"/>
                <a:ea typeface="Times New Roman"/>
                <a:cs typeface="Arial" panose="020B0604020202020204" pitchFamily="34" charset="0"/>
                <a:sym typeface="Times New Roman"/>
              </a:rPr>
              <a:t>NHS and charity campaigns explain eligibility and importance</a:t>
            </a:r>
          </a:p>
          <a:p>
            <a:pPr marL="361968" lvl="1" indent="-180984">
              <a:lnSpc>
                <a:spcPts val="2160"/>
              </a:lnSpc>
              <a:buFont typeface="Arial"/>
              <a:buChar char="•"/>
            </a:pPr>
            <a:r>
              <a:rPr lang="en-US" sz="2133" dirty="0">
                <a:solidFill>
                  <a:srgbClr val="000000"/>
                </a:solidFill>
                <a:latin typeface="Arial" panose="020B0604020202020204" pitchFamily="34" charset="0"/>
                <a:ea typeface="Times New Roman"/>
                <a:cs typeface="Arial" panose="020B0604020202020204" pitchFamily="34" charset="0"/>
                <a:sym typeface="Times New Roman"/>
              </a:rPr>
              <a:t>Reduces fear and </a:t>
            </a:r>
            <a:r>
              <a:rPr lang="en-US" sz="2133" dirty="0" err="1">
                <a:solidFill>
                  <a:srgbClr val="000000"/>
                </a:solidFill>
                <a:latin typeface="Arial" panose="020B0604020202020204" pitchFamily="34" charset="0"/>
                <a:ea typeface="Times New Roman"/>
                <a:cs typeface="Arial" panose="020B0604020202020204" pitchFamily="34" charset="0"/>
                <a:sym typeface="Times New Roman"/>
              </a:rPr>
              <a:t>normalises</a:t>
            </a:r>
            <a:r>
              <a:rPr lang="en-US" sz="2133" dirty="0">
                <a:solidFill>
                  <a:srgbClr val="000000"/>
                </a:solidFill>
                <a:latin typeface="Arial" panose="020B0604020202020204" pitchFamily="34" charset="0"/>
                <a:ea typeface="Times New Roman"/>
                <a:cs typeface="Arial" panose="020B0604020202020204" pitchFamily="34" charset="0"/>
                <a:sym typeface="Times New Roman"/>
              </a:rPr>
              <a:t> screening</a:t>
            </a:r>
          </a:p>
          <a:p>
            <a:pPr marL="361968" lvl="1" indent="-180984">
              <a:lnSpc>
                <a:spcPts val="2160"/>
              </a:lnSpc>
              <a:buFont typeface="Arial"/>
              <a:buChar char="•"/>
            </a:pPr>
            <a:r>
              <a:rPr lang="en-US" sz="2133" b="1" dirty="0">
                <a:solidFill>
                  <a:srgbClr val="000000"/>
                </a:solidFill>
                <a:latin typeface="Arial" panose="020B0604020202020204" pitchFamily="34" charset="0"/>
                <a:ea typeface="Times New Roman Bold"/>
                <a:cs typeface="Arial" panose="020B0604020202020204" pitchFamily="34" charset="0"/>
                <a:sym typeface="Times New Roman Bold"/>
              </a:rPr>
              <a:t>Community Impact</a:t>
            </a:r>
          </a:p>
          <a:p>
            <a:pPr marL="361968" lvl="1" indent="-180984">
              <a:lnSpc>
                <a:spcPts val="2160"/>
              </a:lnSpc>
              <a:buFont typeface="Arial"/>
              <a:buChar char="•"/>
            </a:pPr>
            <a:r>
              <a:rPr lang="en-US" sz="2133" dirty="0">
                <a:solidFill>
                  <a:srgbClr val="000000"/>
                </a:solidFill>
                <a:latin typeface="Arial" panose="020B0604020202020204" pitchFamily="34" charset="0"/>
                <a:ea typeface="Times New Roman"/>
                <a:cs typeface="Arial" panose="020B0604020202020204" pitchFamily="34" charset="0"/>
                <a:sym typeface="Times New Roman"/>
              </a:rPr>
              <a:t>Fewer cancer cases</a:t>
            </a:r>
          </a:p>
          <a:p>
            <a:pPr marL="361968" lvl="1" indent="-180984">
              <a:lnSpc>
                <a:spcPts val="2160"/>
              </a:lnSpc>
              <a:buFont typeface="Arial"/>
              <a:buChar char="•"/>
            </a:pPr>
            <a:r>
              <a:rPr lang="en-US" sz="2133" dirty="0">
                <a:solidFill>
                  <a:srgbClr val="000000"/>
                </a:solidFill>
                <a:latin typeface="Arial" panose="020B0604020202020204" pitchFamily="34" charset="0"/>
                <a:ea typeface="Times New Roman"/>
                <a:cs typeface="Arial" panose="020B0604020202020204" pitchFamily="34" charset="0"/>
                <a:sym typeface="Times New Roman"/>
              </a:rPr>
              <a:t>Reduced NHS pressure</a:t>
            </a:r>
          </a:p>
          <a:p>
            <a:pPr marL="361968" lvl="1" indent="-180984">
              <a:lnSpc>
                <a:spcPts val="2160"/>
              </a:lnSpc>
              <a:buFont typeface="Arial"/>
              <a:buChar char="•"/>
            </a:pPr>
            <a:r>
              <a:rPr lang="en-US" sz="2133" dirty="0">
                <a:solidFill>
                  <a:srgbClr val="000000"/>
                </a:solidFill>
                <a:latin typeface="Arial" panose="020B0604020202020204" pitchFamily="34" charset="0"/>
                <a:ea typeface="Times New Roman"/>
                <a:cs typeface="Arial" panose="020B0604020202020204" pitchFamily="34" charset="0"/>
                <a:sym typeface="Times New Roman"/>
              </a:rPr>
              <a:t>Improved trust in healthcare</a:t>
            </a:r>
          </a:p>
        </p:txBody>
      </p:sp>
      <p:grpSp>
        <p:nvGrpSpPr>
          <p:cNvPr id="10" name="Group 10"/>
          <p:cNvGrpSpPr/>
          <p:nvPr/>
        </p:nvGrpSpPr>
        <p:grpSpPr>
          <a:xfrm>
            <a:off x="464579" y="1096772"/>
            <a:ext cx="5571065" cy="5761228"/>
            <a:chOff x="0" y="0"/>
            <a:chExt cx="11142129" cy="11522456"/>
          </a:xfrm>
        </p:grpSpPr>
        <p:sp>
          <p:nvSpPr>
            <p:cNvPr id="11" name="Freeform 11"/>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lnTo>
                    <a:pt x="0" y="0"/>
                  </a:lnTo>
                  <a:close/>
                </a:path>
              </a:pathLst>
            </a:custGeom>
            <a:blipFill>
              <a:blip r:embed="rId3"/>
              <a:stretch>
                <a:fillRect t="-4727" b="-1534"/>
              </a:stretch>
            </a:blipFill>
          </p:spPr>
          <p:txBody>
            <a:bodyPr/>
            <a:lstStyle/>
            <a:p>
              <a:endParaRPr lang="en-GB" sz="1200"/>
            </a:p>
          </p:txBody>
        </p:sp>
      </p:grpSp>
      <p:grpSp>
        <p:nvGrpSpPr>
          <p:cNvPr id="12" name="Group 12"/>
          <p:cNvGrpSpPr/>
          <p:nvPr/>
        </p:nvGrpSpPr>
        <p:grpSpPr>
          <a:xfrm>
            <a:off x="5828215" y="5618906"/>
            <a:ext cx="524935" cy="524935"/>
            <a:chOff x="0" y="0"/>
            <a:chExt cx="1049871" cy="1049871"/>
          </a:xfrm>
        </p:grpSpPr>
        <p:sp>
          <p:nvSpPr>
            <p:cNvPr id="13" name="Freeform 13"/>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4" name="Group 14"/>
          <p:cNvGrpSpPr/>
          <p:nvPr/>
        </p:nvGrpSpPr>
        <p:grpSpPr>
          <a:xfrm>
            <a:off x="973665" y="976630"/>
            <a:ext cx="1336777" cy="120142"/>
            <a:chOff x="0" y="0"/>
            <a:chExt cx="2673553" cy="240284"/>
          </a:xfrm>
        </p:grpSpPr>
        <p:sp>
          <p:nvSpPr>
            <p:cNvPr id="15" name="Freeform 15"/>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16" name="TextBox 16"/>
          <p:cNvSpPr txBox="1"/>
          <p:nvPr/>
        </p:nvSpPr>
        <p:spPr>
          <a:xfrm>
            <a:off x="6156960" y="5938165"/>
            <a:ext cx="5974080" cy="853632"/>
          </a:xfrm>
          <a:prstGeom prst="rect">
            <a:avLst/>
          </a:prstGeom>
        </p:spPr>
        <p:txBody>
          <a:bodyPr lIns="0" tIns="0" rIns="0" bIns="0" rtlCol="0" anchor="t">
            <a:spAutoFit/>
          </a:bodyPr>
          <a:lstStyle/>
          <a:p>
            <a:pPr>
              <a:lnSpc>
                <a:spcPts val="1680"/>
              </a:lnSpc>
            </a:pPr>
            <a:r>
              <a:rPr lang="en-US" sz="1200" dirty="0">
                <a:solidFill>
                  <a:srgbClr val="0070C0"/>
                </a:solidFill>
                <a:latin typeface="Arial" panose="020B0604020202020204" pitchFamily="34" charset="0"/>
                <a:ea typeface="Times New Roman"/>
                <a:cs typeface="Arial" panose="020B0604020202020204" pitchFamily="34" charset="0"/>
                <a:sym typeface="Times New Roman"/>
              </a:rPr>
              <a:t>Public Health England (2017) </a:t>
            </a:r>
            <a:r>
              <a:rPr lang="en-US" sz="1200" i="1" dirty="0">
                <a:solidFill>
                  <a:srgbClr val="0070C0"/>
                </a:solidFill>
                <a:latin typeface="Arial" panose="020B0604020202020204" pitchFamily="34" charset="0"/>
                <a:ea typeface="Times New Roman Italics"/>
                <a:cs typeface="Arial" panose="020B0604020202020204" pitchFamily="34" charset="0"/>
                <a:sym typeface="Times New Roman Italics"/>
              </a:rPr>
              <a:t>Health matters: making cervical screening more accessible</a:t>
            </a:r>
            <a:r>
              <a:rPr lang="en-US" sz="1200" dirty="0">
                <a:solidFill>
                  <a:srgbClr val="0070C0"/>
                </a:solidFill>
                <a:latin typeface="Arial" panose="020B0604020202020204" pitchFamily="34" charset="0"/>
                <a:ea typeface="Times New Roman"/>
                <a:cs typeface="Arial" panose="020B0604020202020204" pitchFamily="34" charset="0"/>
                <a:sym typeface="Times New Roman"/>
              </a:rPr>
              <a:t>. London: GOV.UK. </a:t>
            </a:r>
          </a:p>
          <a:p>
            <a:pPr>
              <a:lnSpc>
                <a:spcPts val="1680"/>
              </a:lnSpc>
            </a:pPr>
            <a:r>
              <a:rPr lang="en-US" sz="1200" dirty="0">
                <a:solidFill>
                  <a:srgbClr val="0070C0"/>
                </a:solidFill>
                <a:latin typeface="Times New Roman"/>
                <a:ea typeface="Times New Roman"/>
                <a:cs typeface="Times New Roman"/>
                <a:sym typeface="Times New Roman"/>
              </a:rPr>
              <a:t>Healthy People 2030 (2020) </a:t>
            </a:r>
            <a:r>
              <a:rPr lang="en-US" sz="1200" i="1" dirty="0">
                <a:solidFill>
                  <a:srgbClr val="0070C0"/>
                </a:solidFill>
                <a:latin typeface="Times New Roman Italics"/>
                <a:ea typeface="Times New Roman Italics"/>
                <a:cs typeface="Times New Roman Italics"/>
                <a:sym typeface="Times New Roman Italics"/>
              </a:rPr>
              <a:t>Social Determinants of Health</a:t>
            </a:r>
            <a:r>
              <a:rPr lang="en-US" sz="1200" dirty="0">
                <a:solidFill>
                  <a:srgbClr val="0070C0"/>
                </a:solidFill>
                <a:latin typeface="Times New Roman"/>
                <a:ea typeface="Times New Roman"/>
                <a:cs typeface="Times New Roman"/>
                <a:sym typeface="Times New Roman"/>
              </a:rPr>
              <a:t>. U.S. Department of Health and Human Services.</a:t>
            </a:r>
          </a:p>
        </p:txBody>
      </p:sp>
    </p:spTree>
    <p:extLst>
      <p:ext uri="{BB962C8B-B14F-4D97-AF65-F5344CB8AC3E}">
        <p14:creationId xmlns:p14="http://schemas.microsoft.com/office/powerpoint/2010/main" val="3713712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63736" y="1096772"/>
            <a:ext cx="5571065" cy="5761228"/>
            <a:chOff x="0" y="0"/>
            <a:chExt cx="11142129"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11529486" y="5618906"/>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8" name="TextBox 8"/>
          <p:cNvSpPr txBox="1"/>
          <p:nvPr/>
        </p:nvSpPr>
        <p:spPr>
          <a:xfrm>
            <a:off x="626110" y="1254252"/>
            <a:ext cx="3488061" cy="1269578"/>
          </a:xfrm>
          <a:prstGeom prst="rect">
            <a:avLst/>
          </a:prstGeom>
        </p:spPr>
        <p:txBody>
          <a:bodyPr lIns="0" tIns="0" rIns="0" bIns="0" rtlCol="0" anchor="t">
            <a:spAutoFit/>
          </a:bodyPr>
          <a:lstStyle/>
          <a:p>
            <a:pPr>
              <a:lnSpc>
                <a:spcPts val="3348"/>
              </a:lnSpc>
            </a:pPr>
            <a:r>
              <a:rPr lang="en-US" sz="2933" b="1" dirty="0">
                <a:solidFill>
                  <a:schemeClr val="accent1"/>
                </a:solidFill>
                <a:latin typeface="Arial" panose="020B0604020202020204" pitchFamily="34" charset="0"/>
                <a:ea typeface="Times New Roman"/>
                <a:cs typeface="Arial" panose="020B0604020202020204" pitchFamily="34" charset="0"/>
                <a:sym typeface="Times New Roman"/>
              </a:rPr>
              <a:t>Psychological Aspects of Screening:</a:t>
            </a:r>
          </a:p>
        </p:txBody>
      </p:sp>
      <p:sp>
        <p:nvSpPr>
          <p:cNvPr id="9" name="TextBox 9"/>
          <p:cNvSpPr txBox="1"/>
          <p:nvPr/>
        </p:nvSpPr>
        <p:spPr>
          <a:xfrm>
            <a:off x="626110" y="2728468"/>
            <a:ext cx="3488061" cy="2257028"/>
          </a:xfrm>
          <a:prstGeom prst="rect">
            <a:avLst/>
          </a:prstGeom>
        </p:spPr>
        <p:txBody>
          <a:bodyPr lIns="0" tIns="0" rIns="0" bIns="0" rtlCol="0" anchor="t">
            <a:spAutoFit/>
          </a:bodyPr>
          <a:lstStyle/>
          <a:p>
            <a:pPr marL="271476" lvl="1" indent="-135738">
              <a:lnSpc>
                <a:spcPts val="1620"/>
              </a:lnSpc>
              <a:buFont typeface="Arial"/>
              <a:buChar char="•"/>
            </a:pPr>
            <a:r>
              <a:rPr lang="en-US" sz="1600" b="1" dirty="0">
                <a:solidFill>
                  <a:srgbClr val="000000"/>
                </a:solidFill>
                <a:latin typeface="Arial" panose="020B0604020202020204" pitchFamily="34" charset="0"/>
                <a:ea typeface="Times New Roman Bold"/>
                <a:cs typeface="Arial" panose="020B0604020202020204" pitchFamily="34" charset="0"/>
                <a:sym typeface="Times New Roman Bold"/>
              </a:rPr>
              <a:t>Emotional Barriers</a:t>
            </a:r>
          </a:p>
          <a:p>
            <a:pPr marL="271476" lvl="1" indent="-135738">
              <a:lnSpc>
                <a:spcPts val="1620"/>
              </a:lnSpc>
              <a:buFont typeface="Arial"/>
              <a:buChar char="•"/>
            </a:pPr>
            <a:r>
              <a:rPr lang="en-US" sz="1600" dirty="0">
                <a:solidFill>
                  <a:srgbClr val="000000"/>
                </a:solidFill>
                <a:latin typeface="Arial" panose="020B0604020202020204" pitchFamily="34" charset="0"/>
                <a:ea typeface="Times New Roman"/>
                <a:cs typeface="Arial" panose="020B0604020202020204" pitchFamily="34" charset="0"/>
                <a:sym typeface="Times New Roman"/>
              </a:rPr>
              <a:t>Fear of pain, embarrassment, or results</a:t>
            </a:r>
          </a:p>
          <a:p>
            <a:pPr marL="271476" lvl="1" indent="-135738">
              <a:lnSpc>
                <a:spcPts val="1620"/>
              </a:lnSpc>
              <a:buFont typeface="Arial"/>
              <a:buChar char="•"/>
            </a:pPr>
            <a:r>
              <a:rPr lang="en-US" sz="1600" dirty="0">
                <a:solidFill>
                  <a:srgbClr val="000000"/>
                </a:solidFill>
                <a:latin typeface="Arial" panose="020B0604020202020204" pitchFamily="34" charset="0"/>
                <a:ea typeface="Times New Roman"/>
                <a:cs typeface="Arial" panose="020B0604020202020204" pitchFamily="34" charset="0"/>
                <a:sym typeface="Times New Roman"/>
              </a:rPr>
              <a:t>Body image concerns</a:t>
            </a:r>
          </a:p>
          <a:p>
            <a:pPr marL="271476" lvl="1" indent="-135738">
              <a:lnSpc>
                <a:spcPts val="1620"/>
              </a:lnSpc>
              <a:buFont typeface="Arial"/>
              <a:buChar char="•"/>
            </a:pPr>
            <a:r>
              <a:rPr lang="en-US" sz="1600" dirty="0">
                <a:solidFill>
                  <a:srgbClr val="000000"/>
                </a:solidFill>
                <a:latin typeface="Arial" panose="020B0604020202020204" pitchFamily="34" charset="0"/>
                <a:ea typeface="Times New Roman"/>
                <a:cs typeface="Arial" panose="020B0604020202020204" pitchFamily="34" charset="0"/>
                <a:sym typeface="Times New Roman"/>
              </a:rPr>
              <a:t>Feeling vulnerable</a:t>
            </a:r>
          </a:p>
          <a:p>
            <a:pPr marL="271476" lvl="1" indent="-135738">
              <a:lnSpc>
                <a:spcPts val="1620"/>
              </a:lnSpc>
              <a:buFont typeface="Arial"/>
              <a:buChar char="•"/>
            </a:pPr>
            <a:r>
              <a:rPr lang="en-US" sz="1600" b="1" dirty="0">
                <a:solidFill>
                  <a:srgbClr val="000000"/>
                </a:solidFill>
                <a:latin typeface="Arial" panose="020B0604020202020204" pitchFamily="34" charset="0"/>
                <a:ea typeface="Times New Roman Bold"/>
                <a:cs typeface="Arial" panose="020B0604020202020204" pitchFamily="34" charset="0"/>
                <a:sym typeface="Times New Roman Bold"/>
              </a:rPr>
              <a:t>Positive Psychological Outcomes</a:t>
            </a:r>
          </a:p>
          <a:p>
            <a:pPr marL="271476" lvl="1" indent="-135738">
              <a:lnSpc>
                <a:spcPts val="1620"/>
              </a:lnSpc>
              <a:buFont typeface="Arial"/>
              <a:buChar char="•"/>
            </a:pPr>
            <a:r>
              <a:rPr lang="en-US" sz="1600" dirty="0">
                <a:solidFill>
                  <a:srgbClr val="000000"/>
                </a:solidFill>
                <a:latin typeface="Arial" panose="020B0604020202020204" pitchFamily="34" charset="0"/>
                <a:ea typeface="Times New Roman"/>
                <a:cs typeface="Arial" panose="020B0604020202020204" pitchFamily="34" charset="0"/>
                <a:sym typeface="Times New Roman"/>
              </a:rPr>
              <a:t>Peace of mind from normal results</a:t>
            </a:r>
          </a:p>
          <a:p>
            <a:pPr marL="271476" lvl="1" indent="-135738">
              <a:lnSpc>
                <a:spcPts val="1620"/>
              </a:lnSpc>
              <a:buFont typeface="Arial"/>
              <a:buChar char="•"/>
            </a:pPr>
            <a:r>
              <a:rPr lang="en-US" sz="1600" dirty="0">
                <a:solidFill>
                  <a:srgbClr val="000000"/>
                </a:solidFill>
                <a:latin typeface="Arial" panose="020B0604020202020204" pitchFamily="34" charset="0"/>
                <a:ea typeface="Times New Roman"/>
                <a:cs typeface="Arial" panose="020B0604020202020204" pitchFamily="34" charset="0"/>
                <a:sym typeface="Times New Roman"/>
              </a:rPr>
              <a:t>Increased trust in healthcare</a:t>
            </a:r>
          </a:p>
          <a:p>
            <a:pPr marL="271476" lvl="1" indent="-135738">
              <a:lnSpc>
                <a:spcPts val="1620"/>
              </a:lnSpc>
              <a:buFont typeface="Arial"/>
              <a:buChar char="•"/>
            </a:pPr>
            <a:r>
              <a:rPr lang="en-US" sz="1600" dirty="0">
                <a:solidFill>
                  <a:srgbClr val="000000"/>
                </a:solidFill>
                <a:latin typeface="Arial" panose="020B0604020202020204" pitchFamily="34" charset="0"/>
                <a:ea typeface="Times New Roman"/>
                <a:cs typeface="Arial" panose="020B0604020202020204" pitchFamily="34" charset="0"/>
                <a:sym typeface="Times New Roman"/>
              </a:rPr>
              <a:t>Greater sense of control over health</a:t>
            </a:r>
          </a:p>
        </p:txBody>
      </p:sp>
      <p:pic>
        <p:nvPicPr>
          <p:cNvPr id="10" name="Picture 1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4699687" y="1627467"/>
            <a:ext cx="6518643" cy="3866743"/>
          </a:xfrm>
          <a:prstGeom prst="rect">
            <a:avLst/>
          </a:prstGeom>
        </p:spPr>
      </p:pic>
      <p:grpSp>
        <p:nvGrpSpPr>
          <p:cNvPr id="11" name="Group 11"/>
          <p:cNvGrpSpPr/>
          <p:nvPr/>
        </p:nvGrpSpPr>
        <p:grpSpPr>
          <a:xfrm>
            <a:off x="11217669" y="5618906"/>
            <a:ext cx="524935" cy="524935"/>
            <a:chOff x="0" y="0"/>
            <a:chExt cx="1049871" cy="1049871"/>
          </a:xfrm>
        </p:grpSpPr>
        <p:sp>
          <p:nvSpPr>
            <p:cNvPr id="12" name="Freeform 12"/>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3" name="Group 13"/>
          <p:cNvGrpSpPr/>
          <p:nvPr/>
        </p:nvGrpSpPr>
        <p:grpSpPr>
          <a:xfrm>
            <a:off x="9881559" y="976630"/>
            <a:ext cx="1336777" cy="120142"/>
            <a:chOff x="0" y="0"/>
            <a:chExt cx="2673553" cy="240284"/>
          </a:xfrm>
        </p:grpSpPr>
        <p:sp>
          <p:nvSpPr>
            <p:cNvPr id="14" name="Freeform 14"/>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15" name="TextBox 15"/>
          <p:cNvSpPr txBox="1"/>
          <p:nvPr/>
        </p:nvSpPr>
        <p:spPr>
          <a:xfrm>
            <a:off x="510362" y="5655386"/>
            <a:ext cx="5974080" cy="852606"/>
          </a:xfrm>
          <a:prstGeom prst="rect">
            <a:avLst/>
          </a:prstGeom>
        </p:spPr>
        <p:txBody>
          <a:bodyPr lIns="0" tIns="0" rIns="0" bIns="0" rtlCol="0" anchor="t">
            <a:spAutoFit/>
          </a:bodyPr>
          <a:lstStyle/>
          <a:p>
            <a:pPr>
              <a:lnSpc>
                <a:spcPts val="1680"/>
              </a:lnSpc>
            </a:pP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Jo’s Cervical Cancer Trust (2022) </a:t>
            </a:r>
            <a:r>
              <a:rPr lang="en-US" sz="1200" b="1" i="1" dirty="0">
                <a:solidFill>
                  <a:srgbClr val="0070C0"/>
                </a:solidFill>
                <a:latin typeface="Arial" panose="020B0604020202020204" pitchFamily="34" charset="0"/>
                <a:ea typeface="Times New Roman Bold Italics"/>
                <a:cs typeface="Arial" panose="020B0604020202020204" pitchFamily="34" charset="0"/>
                <a:sym typeface="Times New Roman Bold Italics"/>
              </a:rPr>
              <a:t>Barriers to cervical screening</a:t>
            </a: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 London: Jo’s Trust. </a:t>
            </a:r>
          </a:p>
          <a:p>
            <a:pPr>
              <a:lnSpc>
                <a:spcPts val="1680"/>
              </a:lnSpc>
            </a:pP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World Health Organization (2020) </a:t>
            </a:r>
            <a:r>
              <a:rPr lang="en-US" sz="1200" b="1" i="1" dirty="0">
                <a:solidFill>
                  <a:srgbClr val="0070C0"/>
                </a:solidFill>
                <a:latin typeface="Arial" panose="020B0604020202020204" pitchFamily="34" charset="0"/>
                <a:ea typeface="Times New Roman Bold Italics"/>
                <a:cs typeface="Arial" panose="020B0604020202020204" pitchFamily="34" charset="0"/>
                <a:sym typeface="Times New Roman Bold Italics"/>
              </a:rPr>
              <a:t>Human papillomavirus (HPV) and cervical cancer</a:t>
            </a:r>
            <a:r>
              <a:rPr lang="en-US" sz="1200" b="1" dirty="0">
                <a:solidFill>
                  <a:srgbClr val="0070C0"/>
                </a:solidFill>
                <a:latin typeface="Arial" panose="020B0604020202020204" pitchFamily="34" charset="0"/>
                <a:ea typeface="Times New Roman Bold"/>
                <a:cs typeface="Arial" panose="020B0604020202020204" pitchFamily="34" charset="0"/>
                <a:sym typeface="Times New Roman Bold"/>
              </a:rPr>
              <a:t>. Geneva: WHO.</a:t>
            </a:r>
          </a:p>
        </p:txBody>
      </p:sp>
    </p:spTree>
    <p:extLst>
      <p:ext uri="{BB962C8B-B14F-4D97-AF65-F5344CB8AC3E}">
        <p14:creationId xmlns:p14="http://schemas.microsoft.com/office/powerpoint/2010/main" val="36504926"/>
      </p:ext>
    </p:extLst>
  </p:cSld>
  <p:clrMapOvr>
    <a:masterClrMapping/>
  </p:clrMapOvr>
  <p:timing>
    <p:tnLst>
      <p:par>
        <p:cTn id="1" dur="indefinite" restart="never" nodeType="tmRoot">
          <p:childTnLst>
            <p:video>
              <p:cMediaNode vol="100000">
                <p:cTn id="2" fill="hold" display="0">
                  <p:stCondLst>
                    <p:cond delay="indefinite"/>
                  </p:stCondLst>
                </p:cTn>
                <p:tgtEl>
                  <p:spTgt spid="10"/>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7B693-A62B-9E6C-7985-CF4623C9FC3F}"/>
              </a:ext>
            </a:extLst>
          </p:cNvPr>
          <p:cNvSpPr>
            <a:spLocks noGrp="1"/>
          </p:cNvSpPr>
          <p:nvPr>
            <p:ph type="ctrTitle"/>
          </p:nvPr>
        </p:nvSpPr>
        <p:spPr>
          <a:xfrm>
            <a:off x="429768" y="411480"/>
            <a:ext cx="11201400" cy="1106424"/>
          </a:xfrm>
        </p:spPr>
        <p:txBody>
          <a:bodyPr vert="horz" lIns="60960" tIns="30480" rIns="60960" bIns="30480" rtlCol="0" anchor="ctr">
            <a:normAutofit/>
          </a:bodyPr>
          <a:lstStyle/>
          <a:p>
            <a:pPr algn="l">
              <a:lnSpc>
                <a:spcPct val="90000"/>
              </a:lnSpc>
            </a:pPr>
            <a:r>
              <a:rPr lang="en-US" sz="3600" b="1" dirty="0">
                <a:solidFill>
                  <a:schemeClr val="accent1"/>
                </a:solidFill>
                <a:latin typeface="Arial" panose="020B0604020202020204" pitchFamily="34" charset="0"/>
                <a:cs typeface="Arial" panose="020B0604020202020204" pitchFamily="34" charset="0"/>
              </a:rPr>
              <a:t>Health </a:t>
            </a:r>
            <a:r>
              <a:rPr lang="en-US" sz="3600" b="1" dirty="0" err="1">
                <a:solidFill>
                  <a:schemeClr val="accent1"/>
                </a:solidFill>
                <a:latin typeface="Arial" panose="020B0604020202020204" pitchFamily="34" charset="0"/>
                <a:cs typeface="Arial" panose="020B0604020202020204" pitchFamily="34" charset="0"/>
              </a:rPr>
              <a:t>Behaviour</a:t>
            </a:r>
            <a:r>
              <a:rPr lang="en-US" sz="3600" b="1" dirty="0">
                <a:solidFill>
                  <a:schemeClr val="accent1"/>
                </a:solidFill>
                <a:latin typeface="Arial" panose="020B0604020202020204" pitchFamily="34" charset="0"/>
                <a:cs typeface="Arial" panose="020B0604020202020204" pitchFamily="34" charset="0"/>
              </a:rPr>
              <a:t> Model</a:t>
            </a:r>
          </a:p>
        </p:txBody>
      </p:sp>
      <p:sp>
        <p:nvSpPr>
          <p:cNvPr id="3" name="Subtitle 2">
            <a:extLst>
              <a:ext uri="{FF2B5EF4-FFF2-40B4-BE49-F238E27FC236}">
                <a16:creationId xmlns:a16="http://schemas.microsoft.com/office/drawing/2014/main" id="{9C0E560D-59D8-82C4-BB73-1E19F2F8385D}"/>
              </a:ext>
            </a:extLst>
          </p:cNvPr>
          <p:cNvSpPr>
            <a:spLocks noGrp="1"/>
          </p:cNvSpPr>
          <p:nvPr>
            <p:ph type="subTitle" idx="1"/>
          </p:nvPr>
        </p:nvSpPr>
        <p:spPr>
          <a:xfrm>
            <a:off x="7938752" y="2020824"/>
            <a:ext cx="3455097" cy="3959352"/>
          </a:xfrm>
        </p:spPr>
        <p:txBody>
          <a:bodyPr vert="horz" lIns="60960" tIns="30480" rIns="60960" bIns="30480" rtlCol="0" anchor="ctr">
            <a:normAutofit fontScale="92500"/>
          </a:bodyPr>
          <a:lstStyle/>
          <a:p>
            <a:pPr indent="-152408" algn="l">
              <a:buFont typeface="Arial" panose="020B0604020202020204" pitchFamily="34" charset="0"/>
              <a:buChar char="•"/>
            </a:pPr>
            <a:r>
              <a:rPr lang="en-US" sz="1667" b="1" dirty="0">
                <a:latin typeface="Arial" panose="020B0604020202020204" pitchFamily="34" charset="0"/>
                <a:cs typeface="Arial" panose="020B0604020202020204" pitchFamily="34" charset="0"/>
              </a:rPr>
              <a:t>What the model explains</a:t>
            </a:r>
          </a:p>
          <a:p>
            <a:pPr indent="-152408" algn="l">
              <a:buFont typeface="Arial" panose="020B0604020202020204" pitchFamily="34" charset="0"/>
              <a:buChar char="•"/>
            </a:pPr>
            <a:r>
              <a:rPr lang="en-US" sz="1667" dirty="0">
                <a:latin typeface="Arial" panose="020B0604020202020204" pitchFamily="34" charset="0"/>
                <a:cs typeface="Arial" panose="020B0604020202020204" pitchFamily="34" charset="0"/>
              </a:rPr>
              <a:t>Why individuals choose to attend or avoid cervical cancer screening.</a:t>
            </a:r>
          </a:p>
          <a:p>
            <a:pPr indent="-152408" algn="l">
              <a:buFont typeface="Arial" panose="020B0604020202020204" pitchFamily="34" charset="0"/>
              <a:buChar char="•"/>
            </a:pPr>
            <a:r>
              <a:rPr lang="en-US" sz="1667" b="1" dirty="0">
                <a:latin typeface="Arial" panose="020B0604020202020204" pitchFamily="34" charset="0"/>
                <a:cs typeface="Arial" panose="020B0604020202020204" pitchFamily="34" charset="0"/>
              </a:rPr>
              <a:t>Key Elements</a:t>
            </a:r>
          </a:p>
          <a:p>
            <a:pPr marL="228611" indent="-152408" algn="l">
              <a:buFont typeface="Arial" panose="020B0604020202020204" pitchFamily="34" charset="0"/>
              <a:buChar char="•"/>
            </a:pPr>
            <a:r>
              <a:rPr lang="en-US" sz="1667" b="1" dirty="0">
                <a:latin typeface="Arial" panose="020B0604020202020204" pitchFamily="34" charset="0"/>
                <a:cs typeface="Arial" panose="020B0604020202020204" pitchFamily="34" charset="0"/>
              </a:rPr>
              <a:t>Perceived Susceptibility: </a:t>
            </a:r>
            <a:r>
              <a:rPr lang="en-US" sz="1667" dirty="0">
                <a:latin typeface="Arial" panose="020B0604020202020204" pitchFamily="34" charset="0"/>
                <a:cs typeface="Arial" panose="020B0604020202020204" pitchFamily="34" charset="0"/>
              </a:rPr>
              <a:t>Belief about personal risk of getting cervical cancer</a:t>
            </a:r>
          </a:p>
          <a:p>
            <a:pPr marL="228611" indent="-152408" algn="l">
              <a:buFont typeface="Arial" panose="020B0604020202020204" pitchFamily="34" charset="0"/>
              <a:buChar char="•"/>
            </a:pPr>
            <a:r>
              <a:rPr lang="en-US" sz="1667" b="1" dirty="0">
                <a:latin typeface="Arial" panose="020B0604020202020204" pitchFamily="34" charset="0"/>
                <a:cs typeface="Arial" panose="020B0604020202020204" pitchFamily="34" charset="0"/>
              </a:rPr>
              <a:t>Perceived Severity:</a:t>
            </a:r>
            <a:r>
              <a:rPr lang="en-US" sz="1667" dirty="0">
                <a:latin typeface="Arial" panose="020B0604020202020204" pitchFamily="34" charset="0"/>
                <a:cs typeface="Arial" panose="020B0604020202020204" pitchFamily="34" charset="0"/>
              </a:rPr>
              <a:t> Understanding how serious cervical cancer can be</a:t>
            </a:r>
          </a:p>
          <a:p>
            <a:pPr marL="228611" indent="-152408" algn="l">
              <a:buFont typeface="Arial" panose="020B0604020202020204" pitchFamily="34" charset="0"/>
              <a:buChar char="•"/>
            </a:pPr>
            <a:r>
              <a:rPr lang="en-US" sz="1667" b="1" dirty="0">
                <a:latin typeface="Arial" panose="020B0604020202020204" pitchFamily="34" charset="0"/>
                <a:cs typeface="Arial" panose="020B0604020202020204" pitchFamily="34" charset="0"/>
              </a:rPr>
              <a:t>Perceived Benefits:</a:t>
            </a:r>
            <a:r>
              <a:rPr lang="en-US" sz="1667" dirty="0">
                <a:latin typeface="Arial" panose="020B0604020202020204" pitchFamily="34" charset="0"/>
                <a:cs typeface="Arial" panose="020B0604020202020204" pitchFamily="34" charset="0"/>
              </a:rPr>
              <a:t> Screening can detect cancer early and save lives</a:t>
            </a:r>
          </a:p>
          <a:p>
            <a:pPr marL="228611" indent="-152408" algn="l">
              <a:buFont typeface="Arial" panose="020B0604020202020204" pitchFamily="34" charset="0"/>
              <a:buChar char="•"/>
            </a:pPr>
            <a:r>
              <a:rPr lang="en-US" sz="1667" b="1" dirty="0">
                <a:latin typeface="Arial" panose="020B0604020202020204" pitchFamily="34" charset="0"/>
                <a:cs typeface="Arial" panose="020B0604020202020204" pitchFamily="34" charset="0"/>
              </a:rPr>
              <a:t>Perceived Barriers: </a:t>
            </a:r>
            <a:r>
              <a:rPr lang="en-US" sz="1667" dirty="0">
                <a:latin typeface="Arial" panose="020B0604020202020204" pitchFamily="34" charset="0"/>
                <a:cs typeface="Arial" panose="020B0604020202020204" pitchFamily="34" charset="0"/>
              </a:rPr>
              <a:t>Fear, embarrassment, lack of knowledge, cultural stigma</a:t>
            </a:r>
          </a:p>
        </p:txBody>
      </p:sp>
      <p:pic>
        <p:nvPicPr>
          <p:cNvPr id="4" name="Picture 3">
            <a:extLst>
              <a:ext uri="{FF2B5EF4-FFF2-40B4-BE49-F238E27FC236}">
                <a16:creationId xmlns:a16="http://schemas.microsoft.com/office/drawing/2014/main" id="{E660826E-861B-E57E-C53C-BA9541DBCF2E}"/>
              </a:ext>
            </a:extLst>
          </p:cNvPr>
          <p:cNvPicPr>
            <a:picLocks noChangeAspect="1"/>
          </p:cNvPicPr>
          <p:nvPr/>
        </p:nvPicPr>
        <p:blipFill>
          <a:blip r:embed="rId2"/>
          <a:stretch>
            <a:fillRect/>
          </a:stretch>
        </p:blipFill>
        <p:spPr>
          <a:xfrm>
            <a:off x="429768" y="1799311"/>
            <a:ext cx="6702552" cy="4356659"/>
          </a:xfrm>
          <a:prstGeom prst="rect">
            <a:avLst/>
          </a:prstGeom>
        </p:spPr>
      </p:pic>
      <p:sp>
        <p:nvSpPr>
          <p:cNvPr id="6" name="TextBox 5">
            <a:extLst>
              <a:ext uri="{FF2B5EF4-FFF2-40B4-BE49-F238E27FC236}">
                <a16:creationId xmlns:a16="http://schemas.microsoft.com/office/drawing/2014/main" id="{AB05F368-7933-1D63-BA30-C002BFCC5F1D}"/>
              </a:ext>
            </a:extLst>
          </p:cNvPr>
          <p:cNvSpPr txBox="1"/>
          <p:nvPr/>
        </p:nvSpPr>
        <p:spPr>
          <a:xfrm>
            <a:off x="5941229" y="835413"/>
            <a:ext cx="6096000" cy="461665"/>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Rosenstock, I.M. (1974) </a:t>
            </a:r>
            <a:r>
              <a:rPr lang="en-GB" sz="1200" i="1" dirty="0">
                <a:solidFill>
                  <a:schemeClr val="accent1"/>
                </a:solidFill>
                <a:latin typeface="Arial" panose="020B0604020202020204" pitchFamily="34" charset="0"/>
                <a:cs typeface="Arial" panose="020B0604020202020204" pitchFamily="34" charset="0"/>
              </a:rPr>
              <a:t>Historical origins of the Health Belief Model</a:t>
            </a:r>
            <a:r>
              <a:rPr lang="en-GB" sz="1200" dirty="0">
                <a:solidFill>
                  <a:schemeClr val="accent1"/>
                </a:solidFill>
                <a:latin typeface="Arial" panose="020B0604020202020204" pitchFamily="34" charset="0"/>
                <a:cs typeface="Arial" panose="020B0604020202020204" pitchFamily="34" charset="0"/>
              </a:rPr>
              <a:t>. Health Education Monographs, 2(4), pp. 328–335.</a:t>
            </a:r>
          </a:p>
        </p:txBody>
      </p:sp>
      <p:sp>
        <p:nvSpPr>
          <p:cNvPr id="8" name="TextBox 7">
            <a:extLst>
              <a:ext uri="{FF2B5EF4-FFF2-40B4-BE49-F238E27FC236}">
                <a16:creationId xmlns:a16="http://schemas.microsoft.com/office/drawing/2014/main" id="{B9C5D112-9D65-BBCC-23EB-82E03B134F72}"/>
              </a:ext>
            </a:extLst>
          </p:cNvPr>
          <p:cNvSpPr txBox="1"/>
          <p:nvPr/>
        </p:nvSpPr>
        <p:spPr>
          <a:xfrm>
            <a:off x="5941229" y="386129"/>
            <a:ext cx="6096000" cy="461665"/>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Janz, N.K. and Becker, M.H. (1984) </a:t>
            </a:r>
            <a:r>
              <a:rPr lang="en-GB" sz="1200" i="1" dirty="0">
                <a:solidFill>
                  <a:schemeClr val="accent1"/>
                </a:solidFill>
                <a:latin typeface="Arial" panose="020B0604020202020204" pitchFamily="34" charset="0"/>
                <a:cs typeface="Arial" panose="020B0604020202020204" pitchFamily="34" charset="0"/>
              </a:rPr>
              <a:t>The Health Belief Model: A decade later</a:t>
            </a:r>
            <a:r>
              <a:rPr lang="en-GB" sz="1200" dirty="0">
                <a:solidFill>
                  <a:schemeClr val="accent1"/>
                </a:solidFill>
                <a:latin typeface="Arial" panose="020B0604020202020204" pitchFamily="34" charset="0"/>
                <a:cs typeface="Arial" panose="020B0604020202020204" pitchFamily="34" charset="0"/>
              </a:rPr>
              <a:t>. Health Education Quarterly, 11(1), pp. 1–47.</a:t>
            </a:r>
          </a:p>
        </p:txBody>
      </p:sp>
      <p:sp>
        <p:nvSpPr>
          <p:cNvPr id="12" name="TextBox 11">
            <a:extLst>
              <a:ext uri="{FF2B5EF4-FFF2-40B4-BE49-F238E27FC236}">
                <a16:creationId xmlns:a16="http://schemas.microsoft.com/office/drawing/2014/main" id="{409F7EB8-B6C0-4260-5CE2-19CD00C0B9BE}"/>
              </a:ext>
            </a:extLst>
          </p:cNvPr>
          <p:cNvSpPr txBox="1"/>
          <p:nvPr/>
        </p:nvSpPr>
        <p:spPr>
          <a:xfrm>
            <a:off x="5941229" y="1303179"/>
            <a:ext cx="6096000" cy="276999"/>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NHS (2023) </a:t>
            </a:r>
            <a:r>
              <a:rPr lang="en-GB" sz="1200" i="1" dirty="0">
                <a:solidFill>
                  <a:schemeClr val="accent1"/>
                </a:solidFill>
                <a:latin typeface="Arial" panose="020B0604020202020204" pitchFamily="34" charset="0"/>
                <a:cs typeface="Arial" panose="020B0604020202020204" pitchFamily="34" charset="0"/>
              </a:rPr>
              <a:t>Cervical screening overview</a:t>
            </a:r>
            <a:r>
              <a:rPr lang="en-GB" sz="1200" dirty="0">
                <a:solidFill>
                  <a:schemeClr val="accent1"/>
                </a:solidFill>
                <a:latin typeface="Arial" panose="020B0604020202020204" pitchFamily="34" charset="0"/>
                <a:cs typeface="Arial" panose="020B0604020202020204" pitchFamily="34" charset="0"/>
              </a:rPr>
              <a:t>. Available at: https://www.nhs.uk </a:t>
            </a:r>
          </a:p>
        </p:txBody>
      </p:sp>
    </p:spTree>
    <p:extLst>
      <p:ext uri="{BB962C8B-B14F-4D97-AF65-F5344CB8AC3E}">
        <p14:creationId xmlns:p14="http://schemas.microsoft.com/office/powerpoint/2010/main" val="24361560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DBE2B-028D-F95A-0817-B653C881B0F6}"/>
              </a:ext>
            </a:extLst>
          </p:cNvPr>
          <p:cNvSpPr>
            <a:spLocks noGrp="1"/>
          </p:cNvSpPr>
          <p:nvPr>
            <p:ph type="title"/>
          </p:nvPr>
        </p:nvSpPr>
        <p:spPr>
          <a:xfrm>
            <a:off x="630936" y="640080"/>
            <a:ext cx="4818888" cy="1481328"/>
          </a:xfrm>
        </p:spPr>
        <p:txBody>
          <a:bodyPr anchor="b">
            <a:normAutofit fontScale="90000"/>
          </a:bodyPr>
          <a:lstStyle/>
          <a:p>
            <a:pPr>
              <a:lnSpc>
                <a:spcPct val="90000"/>
              </a:lnSpc>
            </a:pPr>
            <a:r>
              <a:rPr lang="en-GB" sz="4200" b="1" dirty="0">
                <a:solidFill>
                  <a:schemeClr val="accent1"/>
                </a:solidFill>
                <a:latin typeface="Arial" panose="020B0604020202020204" pitchFamily="34" charset="0"/>
                <a:cs typeface="Arial" panose="020B0604020202020204" pitchFamily="34" charset="0"/>
              </a:rPr>
              <a:t>Theory of Planned Behaviour (TPB)</a:t>
            </a:r>
          </a:p>
        </p:txBody>
      </p:sp>
      <p:sp>
        <p:nvSpPr>
          <p:cNvPr id="3" name="Content Placeholder 2">
            <a:extLst>
              <a:ext uri="{FF2B5EF4-FFF2-40B4-BE49-F238E27FC236}">
                <a16:creationId xmlns:a16="http://schemas.microsoft.com/office/drawing/2014/main" id="{BC42BCE0-107E-5DF2-BC87-69460F351EF3}"/>
              </a:ext>
            </a:extLst>
          </p:cNvPr>
          <p:cNvSpPr>
            <a:spLocks noGrp="1"/>
          </p:cNvSpPr>
          <p:nvPr>
            <p:ph idx="1"/>
          </p:nvPr>
        </p:nvSpPr>
        <p:spPr>
          <a:xfrm>
            <a:off x="630936" y="2660904"/>
            <a:ext cx="4818888" cy="3547872"/>
          </a:xfrm>
        </p:spPr>
        <p:txBody>
          <a:bodyPr anchor="t">
            <a:normAutofit/>
          </a:bodyPr>
          <a:lstStyle/>
          <a:p>
            <a:pPr>
              <a:lnSpc>
                <a:spcPct val="90000"/>
              </a:lnSpc>
            </a:pPr>
            <a:r>
              <a:rPr lang="en-GB" sz="1533" b="1" dirty="0">
                <a:latin typeface="Arial" panose="020B0604020202020204" pitchFamily="34" charset="0"/>
                <a:cs typeface="Arial" panose="020B0604020202020204" pitchFamily="34" charset="0"/>
              </a:rPr>
              <a:t>Explains how beliefs and social pressure influence screening behaviour</a:t>
            </a:r>
            <a:endParaRPr lang="en-GB" sz="1533" dirty="0">
              <a:latin typeface="Arial" panose="020B0604020202020204" pitchFamily="34" charset="0"/>
              <a:cs typeface="Arial" panose="020B0604020202020204" pitchFamily="34" charset="0"/>
            </a:endParaRPr>
          </a:p>
          <a:p>
            <a:pPr>
              <a:lnSpc>
                <a:spcPct val="90000"/>
              </a:lnSpc>
            </a:pPr>
            <a:r>
              <a:rPr lang="en-GB" sz="1533" b="1" dirty="0">
                <a:latin typeface="Arial" panose="020B0604020202020204" pitchFamily="34" charset="0"/>
                <a:cs typeface="Arial" panose="020B0604020202020204" pitchFamily="34" charset="0"/>
              </a:rPr>
              <a:t>Key Elements</a:t>
            </a:r>
          </a:p>
          <a:p>
            <a:pPr>
              <a:lnSpc>
                <a:spcPct val="90000"/>
              </a:lnSpc>
            </a:pPr>
            <a:r>
              <a:rPr lang="en-GB" sz="1533" b="1" dirty="0">
                <a:latin typeface="Arial" panose="020B0604020202020204" pitchFamily="34" charset="0"/>
                <a:cs typeface="Arial" panose="020B0604020202020204" pitchFamily="34" charset="0"/>
              </a:rPr>
              <a:t>Attitude </a:t>
            </a:r>
            <a:r>
              <a:rPr lang="en-GB" sz="1533" dirty="0">
                <a:latin typeface="Arial" panose="020B0604020202020204" pitchFamily="34" charset="0"/>
                <a:cs typeface="Arial" panose="020B0604020202020204" pitchFamily="34" charset="0"/>
              </a:rPr>
              <a:t>believing that cancer scanning can detect cancer early whether the parson believes scanning is good or beneficial.</a:t>
            </a:r>
          </a:p>
          <a:p>
            <a:pPr>
              <a:lnSpc>
                <a:spcPct val="90000"/>
              </a:lnSpc>
            </a:pPr>
            <a:r>
              <a:rPr lang="en-GB" sz="1533" b="1" dirty="0">
                <a:latin typeface="Arial" panose="020B0604020202020204" pitchFamily="34" charset="0"/>
                <a:cs typeface="Arial" panose="020B0604020202020204" pitchFamily="34" charset="0"/>
              </a:rPr>
              <a:t>Subjective Norms </a:t>
            </a:r>
            <a:r>
              <a:rPr lang="en-GB" sz="1533" dirty="0">
                <a:latin typeface="Arial" panose="020B0604020202020204" pitchFamily="34" charset="0"/>
                <a:cs typeface="Arial" panose="020B0604020202020204" pitchFamily="34" charset="0"/>
              </a:rPr>
              <a:t>Social pressure or influence from family, friends, or doctors(e.g., if family or a GP encourages women to attend screening)</a:t>
            </a:r>
          </a:p>
          <a:p>
            <a:pPr>
              <a:lnSpc>
                <a:spcPct val="90000"/>
              </a:lnSpc>
            </a:pPr>
            <a:r>
              <a:rPr lang="en-GB" sz="1533" b="1" dirty="0">
                <a:latin typeface="Arial" panose="020B0604020202020204" pitchFamily="34" charset="0"/>
                <a:cs typeface="Arial" panose="020B0604020202020204" pitchFamily="34" charset="0"/>
              </a:rPr>
              <a:t>Perceived Behavioural Control </a:t>
            </a:r>
            <a:r>
              <a:rPr lang="en-GB" sz="1533" dirty="0">
                <a:latin typeface="Arial" panose="020B0604020202020204" pitchFamily="34" charset="0"/>
                <a:cs typeface="Arial" panose="020B0604020202020204" pitchFamily="34" charset="0"/>
              </a:rPr>
              <a:t>How easy or difficult the person feels it is to attend(availability of clinics, time, cost, transport)</a:t>
            </a:r>
          </a:p>
        </p:txBody>
      </p:sp>
      <p:pic>
        <p:nvPicPr>
          <p:cNvPr id="10" name="Picture 9">
            <a:extLst>
              <a:ext uri="{FF2B5EF4-FFF2-40B4-BE49-F238E27FC236}">
                <a16:creationId xmlns:a16="http://schemas.microsoft.com/office/drawing/2014/main" id="{53F35FFB-CCCD-622D-B3E3-8751D9C0314A}"/>
              </a:ext>
            </a:extLst>
          </p:cNvPr>
          <p:cNvPicPr>
            <a:picLocks noChangeAspect="1"/>
          </p:cNvPicPr>
          <p:nvPr/>
        </p:nvPicPr>
        <p:blipFill>
          <a:blip r:embed="rId3"/>
          <a:stretch>
            <a:fillRect/>
          </a:stretch>
        </p:blipFill>
        <p:spPr>
          <a:xfrm>
            <a:off x="6099048" y="2241675"/>
            <a:ext cx="5458968" cy="2374650"/>
          </a:xfrm>
          <a:prstGeom prst="rect">
            <a:avLst/>
          </a:prstGeom>
        </p:spPr>
      </p:pic>
      <p:sp>
        <p:nvSpPr>
          <p:cNvPr id="14" name="TextBox 13">
            <a:extLst>
              <a:ext uri="{FF2B5EF4-FFF2-40B4-BE49-F238E27FC236}">
                <a16:creationId xmlns:a16="http://schemas.microsoft.com/office/drawing/2014/main" id="{48813EEE-DD56-4797-B650-E1963F480F19}"/>
              </a:ext>
            </a:extLst>
          </p:cNvPr>
          <p:cNvSpPr txBox="1"/>
          <p:nvPr/>
        </p:nvSpPr>
        <p:spPr>
          <a:xfrm>
            <a:off x="5780532" y="5317107"/>
            <a:ext cx="6096000" cy="461665"/>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Ajzen, I. (1991) </a:t>
            </a:r>
            <a:r>
              <a:rPr lang="en-GB" sz="1200" i="1" dirty="0">
                <a:solidFill>
                  <a:schemeClr val="accent1"/>
                </a:solidFill>
                <a:latin typeface="Arial" panose="020B0604020202020204" pitchFamily="34" charset="0"/>
                <a:cs typeface="Arial" panose="020B0604020202020204" pitchFamily="34" charset="0"/>
              </a:rPr>
              <a:t>The Theory of Planned </a:t>
            </a:r>
            <a:r>
              <a:rPr lang="en-GB" sz="1200" i="1" dirty="0" err="1">
                <a:solidFill>
                  <a:schemeClr val="accent1"/>
                </a:solidFill>
                <a:latin typeface="Arial" panose="020B0604020202020204" pitchFamily="34" charset="0"/>
                <a:cs typeface="Arial" panose="020B0604020202020204" pitchFamily="34" charset="0"/>
              </a:rPr>
              <a:t>Behavior</a:t>
            </a:r>
            <a:r>
              <a:rPr lang="en-GB" sz="1200" dirty="0">
                <a:solidFill>
                  <a:schemeClr val="accent1"/>
                </a:solidFill>
                <a:latin typeface="Arial" panose="020B0604020202020204" pitchFamily="34" charset="0"/>
                <a:cs typeface="Arial" panose="020B0604020202020204" pitchFamily="34" charset="0"/>
              </a:rPr>
              <a:t>. Organizational </a:t>
            </a:r>
            <a:r>
              <a:rPr lang="en-GB" sz="1200" dirty="0" err="1">
                <a:solidFill>
                  <a:schemeClr val="accent1"/>
                </a:solidFill>
                <a:latin typeface="Arial" panose="020B0604020202020204" pitchFamily="34" charset="0"/>
                <a:cs typeface="Arial" panose="020B0604020202020204" pitchFamily="34" charset="0"/>
              </a:rPr>
              <a:t>Behavior</a:t>
            </a:r>
            <a:r>
              <a:rPr lang="en-GB" sz="1200" dirty="0">
                <a:solidFill>
                  <a:schemeClr val="accent1"/>
                </a:solidFill>
                <a:latin typeface="Arial" panose="020B0604020202020204" pitchFamily="34" charset="0"/>
                <a:cs typeface="Arial" panose="020B0604020202020204" pitchFamily="34" charset="0"/>
              </a:rPr>
              <a:t> and Human Decision Processes, 50(2), pp. 179–211.</a:t>
            </a:r>
          </a:p>
        </p:txBody>
      </p:sp>
      <p:sp>
        <p:nvSpPr>
          <p:cNvPr id="18" name="TextBox 17">
            <a:extLst>
              <a:ext uri="{FF2B5EF4-FFF2-40B4-BE49-F238E27FC236}">
                <a16:creationId xmlns:a16="http://schemas.microsoft.com/office/drawing/2014/main" id="{DFAD7E74-FA67-8BE4-ADA5-9FA143A24D45}"/>
              </a:ext>
            </a:extLst>
          </p:cNvPr>
          <p:cNvSpPr txBox="1"/>
          <p:nvPr/>
        </p:nvSpPr>
        <p:spPr>
          <a:xfrm>
            <a:off x="5780532" y="5767626"/>
            <a:ext cx="6096000" cy="461665"/>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Conner, M. and Norman, P. (2015) </a:t>
            </a:r>
            <a:r>
              <a:rPr lang="en-GB" sz="1200" i="1" dirty="0">
                <a:solidFill>
                  <a:schemeClr val="accent1"/>
                </a:solidFill>
                <a:latin typeface="Arial" panose="020B0604020202020204" pitchFamily="34" charset="0"/>
                <a:cs typeface="Arial" panose="020B0604020202020204" pitchFamily="34" charset="0"/>
              </a:rPr>
              <a:t>Predicting and Changing Health Behaviour: Research and Practice with Social Cognition Models</a:t>
            </a:r>
            <a:r>
              <a:rPr lang="en-GB" sz="1200" dirty="0">
                <a:solidFill>
                  <a:schemeClr val="accent1"/>
                </a:solidFill>
                <a:latin typeface="Arial" panose="020B0604020202020204" pitchFamily="34" charset="0"/>
                <a:cs typeface="Arial" panose="020B0604020202020204" pitchFamily="34" charset="0"/>
              </a:rPr>
              <a:t>. 3rd </a:t>
            </a:r>
            <a:r>
              <a:rPr lang="en-GB" sz="1200" dirty="0" err="1">
                <a:solidFill>
                  <a:schemeClr val="accent1"/>
                </a:solidFill>
                <a:latin typeface="Arial" panose="020B0604020202020204" pitchFamily="34" charset="0"/>
                <a:cs typeface="Arial" panose="020B0604020202020204" pitchFamily="34" charset="0"/>
              </a:rPr>
              <a:t>edn</a:t>
            </a:r>
            <a:r>
              <a:rPr lang="en-GB" sz="1200" dirty="0">
                <a:solidFill>
                  <a:schemeClr val="accent1"/>
                </a:solidFill>
                <a:latin typeface="Arial" panose="020B0604020202020204" pitchFamily="34" charset="0"/>
                <a:cs typeface="Arial" panose="020B0604020202020204" pitchFamily="34" charset="0"/>
              </a:rPr>
              <a:t>. Open University Press.</a:t>
            </a:r>
          </a:p>
        </p:txBody>
      </p:sp>
      <p:sp>
        <p:nvSpPr>
          <p:cNvPr id="23" name="TextBox 22">
            <a:extLst>
              <a:ext uri="{FF2B5EF4-FFF2-40B4-BE49-F238E27FC236}">
                <a16:creationId xmlns:a16="http://schemas.microsoft.com/office/drawing/2014/main" id="{5F8D101E-ED6B-C890-04CF-19F6AB2F247C}"/>
              </a:ext>
            </a:extLst>
          </p:cNvPr>
          <p:cNvSpPr txBox="1"/>
          <p:nvPr/>
        </p:nvSpPr>
        <p:spPr>
          <a:xfrm>
            <a:off x="5772912" y="6198513"/>
            <a:ext cx="6096000" cy="461665"/>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Public Health England (2020) </a:t>
            </a:r>
            <a:r>
              <a:rPr lang="en-GB" sz="1200" i="1" dirty="0">
                <a:solidFill>
                  <a:schemeClr val="accent1"/>
                </a:solidFill>
                <a:latin typeface="Arial" panose="020B0604020202020204" pitchFamily="34" charset="0"/>
                <a:cs typeface="Arial" panose="020B0604020202020204" pitchFamily="34" charset="0"/>
              </a:rPr>
              <a:t>Cervical screening: helping women decide</a:t>
            </a:r>
            <a:r>
              <a:rPr lang="en-GB" sz="1200" dirty="0">
                <a:solidFill>
                  <a:schemeClr val="accent1"/>
                </a:solidFill>
                <a:latin typeface="Arial" panose="020B0604020202020204" pitchFamily="34" charset="0"/>
                <a:cs typeface="Arial" panose="020B0604020202020204" pitchFamily="34" charset="0"/>
              </a:rPr>
              <a:t>. Available at: https://www.gov.uk </a:t>
            </a:r>
          </a:p>
        </p:txBody>
      </p:sp>
    </p:spTree>
    <p:extLst>
      <p:ext uri="{BB962C8B-B14F-4D97-AF65-F5344CB8AC3E}">
        <p14:creationId xmlns:p14="http://schemas.microsoft.com/office/powerpoint/2010/main" val="28644120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3881-8D4D-152C-C63B-EA616A4A375F}"/>
              </a:ext>
            </a:extLst>
          </p:cNvPr>
          <p:cNvSpPr>
            <a:spLocks noGrp="1"/>
          </p:cNvSpPr>
          <p:nvPr>
            <p:ph type="ctrTitle"/>
          </p:nvPr>
        </p:nvSpPr>
        <p:spPr>
          <a:xfrm>
            <a:off x="8153400" y="1128094"/>
            <a:ext cx="3434180" cy="1415270"/>
          </a:xfrm>
        </p:spPr>
        <p:txBody>
          <a:bodyPr vert="horz" lIns="60960" tIns="30480" rIns="60960" bIns="30480" rtlCol="0" anchor="t">
            <a:noAutofit/>
          </a:bodyPr>
          <a:lstStyle/>
          <a:p>
            <a:pPr algn="l">
              <a:lnSpc>
                <a:spcPct val="90000"/>
              </a:lnSpc>
            </a:pPr>
            <a:r>
              <a:rPr lang="en-US" sz="2533" b="1" dirty="0">
                <a:solidFill>
                  <a:schemeClr val="accent1"/>
                </a:solidFill>
                <a:latin typeface="Arial" panose="020B0604020202020204" pitchFamily="34" charset="0"/>
                <a:cs typeface="Arial" panose="020B0604020202020204" pitchFamily="34" charset="0"/>
              </a:rPr>
              <a:t>Solutions to Overcome Individual Challenges</a:t>
            </a:r>
          </a:p>
        </p:txBody>
      </p:sp>
      <p:sp>
        <p:nvSpPr>
          <p:cNvPr id="3" name="Subtitle 2">
            <a:extLst>
              <a:ext uri="{FF2B5EF4-FFF2-40B4-BE49-F238E27FC236}">
                <a16:creationId xmlns:a16="http://schemas.microsoft.com/office/drawing/2014/main" id="{A48382AA-F411-906E-502B-C66D585FB0B2}"/>
              </a:ext>
            </a:extLst>
          </p:cNvPr>
          <p:cNvSpPr>
            <a:spLocks noGrp="1"/>
          </p:cNvSpPr>
          <p:nvPr>
            <p:ph type="subTitle" idx="1"/>
          </p:nvPr>
        </p:nvSpPr>
        <p:spPr>
          <a:xfrm>
            <a:off x="8153400" y="2543364"/>
            <a:ext cx="3434180" cy="3599019"/>
          </a:xfrm>
        </p:spPr>
        <p:txBody>
          <a:bodyPr vert="horz" lIns="60960" tIns="30480" rIns="60960" bIns="30480" rtlCol="0">
            <a:normAutofit fontScale="92500" lnSpcReduction="10000"/>
          </a:bodyPr>
          <a:lstStyle/>
          <a:p>
            <a:pPr indent="-152408" algn="l">
              <a:buFont typeface="Arial" panose="020B0604020202020204" pitchFamily="34" charset="0"/>
              <a:buChar char="•"/>
            </a:pPr>
            <a:r>
              <a:rPr lang="en-US" sz="2000" b="1" dirty="0">
                <a:latin typeface="Arial" panose="020B0604020202020204" pitchFamily="34" charset="0"/>
                <a:cs typeface="Arial" panose="020B0604020202020204" pitchFamily="34" charset="0"/>
              </a:rPr>
              <a:t>Physiological</a:t>
            </a:r>
          </a:p>
          <a:p>
            <a:pPr marL="304815" indent="-152408" algn="l">
              <a:buFont typeface="Arial" panose="020B0604020202020204" pitchFamily="34" charset="0"/>
              <a:buChar char="•"/>
            </a:pPr>
            <a:r>
              <a:rPr lang="en-US" sz="2000" dirty="0">
                <a:latin typeface="Arial" panose="020B0604020202020204" pitchFamily="34" charset="0"/>
                <a:cs typeface="Arial" panose="020B0604020202020204" pitchFamily="34" charset="0"/>
              </a:rPr>
              <a:t>Clear explanation of the test</a:t>
            </a:r>
          </a:p>
          <a:p>
            <a:pPr marL="304815" indent="-152408" algn="l">
              <a:buFont typeface="Arial" panose="020B0604020202020204" pitchFamily="34" charset="0"/>
              <a:buChar char="•"/>
            </a:pPr>
            <a:r>
              <a:rPr lang="en-US" sz="2000" dirty="0">
                <a:latin typeface="Arial" panose="020B0604020202020204" pitchFamily="34" charset="0"/>
                <a:cs typeface="Arial" panose="020B0604020202020204" pitchFamily="34" charset="0"/>
              </a:rPr>
              <a:t>Female nurses available</a:t>
            </a:r>
          </a:p>
          <a:p>
            <a:pPr indent="-152408" algn="l">
              <a:buFont typeface="Arial" panose="020B0604020202020204" pitchFamily="34" charset="0"/>
              <a:buChar char="•"/>
            </a:pPr>
            <a:r>
              <a:rPr lang="en-US" sz="2000" b="1" dirty="0">
                <a:latin typeface="Arial" panose="020B0604020202020204" pitchFamily="34" charset="0"/>
                <a:cs typeface="Arial" panose="020B0604020202020204" pitchFamily="34" charset="0"/>
              </a:rPr>
              <a:t>Sociological</a:t>
            </a:r>
          </a:p>
          <a:p>
            <a:pPr marL="304815" indent="-152408" algn="l">
              <a:buFont typeface="Arial" panose="020B0604020202020204" pitchFamily="34" charset="0"/>
              <a:buChar char="•"/>
            </a:pPr>
            <a:r>
              <a:rPr lang="en-US" sz="2000" dirty="0">
                <a:latin typeface="Arial" panose="020B0604020202020204" pitchFamily="34" charset="0"/>
                <a:cs typeface="Arial" panose="020B0604020202020204" pitchFamily="34" charset="0"/>
              </a:rPr>
              <a:t>Translated materials</a:t>
            </a:r>
          </a:p>
          <a:p>
            <a:pPr marL="304815" indent="-152408" algn="l">
              <a:buFont typeface="Arial" panose="020B0604020202020204" pitchFamily="34" charset="0"/>
              <a:buChar char="•"/>
            </a:pPr>
            <a:r>
              <a:rPr lang="en-US" sz="2000" dirty="0">
                <a:latin typeface="Arial" panose="020B0604020202020204" pitchFamily="34" charset="0"/>
                <a:cs typeface="Arial" panose="020B0604020202020204" pitchFamily="34" charset="0"/>
              </a:rPr>
              <a:t>Community ambassadors</a:t>
            </a:r>
          </a:p>
          <a:p>
            <a:pPr indent="-152408" algn="l">
              <a:buFont typeface="Arial" panose="020B0604020202020204" pitchFamily="34" charset="0"/>
              <a:buChar char="•"/>
            </a:pPr>
            <a:r>
              <a:rPr lang="en-US" sz="2000" b="1" dirty="0">
                <a:latin typeface="Arial" panose="020B0604020202020204" pitchFamily="34" charset="0"/>
                <a:cs typeface="Arial" panose="020B0604020202020204" pitchFamily="34" charset="0"/>
              </a:rPr>
              <a:t>Psychological</a:t>
            </a:r>
          </a:p>
          <a:p>
            <a:pPr marL="304815" indent="-152408" algn="l">
              <a:buFont typeface="Arial" panose="020B0604020202020204" pitchFamily="34" charset="0"/>
              <a:buChar char="•"/>
            </a:pPr>
            <a:r>
              <a:rPr lang="en-US" sz="2000" dirty="0">
                <a:latin typeface="Arial" panose="020B0604020202020204" pitchFamily="34" charset="0"/>
                <a:cs typeface="Arial" panose="020B0604020202020204" pitchFamily="34" charset="0"/>
              </a:rPr>
              <a:t>Reassurance + real stories</a:t>
            </a:r>
          </a:p>
          <a:p>
            <a:pPr marL="304815" indent="-152408" algn="l">
              <a:buFont typeface="Arial" panose="020B0604020202020204" pitchFamily="34" charset="0"/>
              <a:buChar char="•"/>
            </a:pPr>
            <a:r>
              <a:rPr lang="en-US" sz="2000" dirty="0">
                <a:latin typeface="Arial" panose="020B0604020202020204" pitchFamily="34" charset="0"/>
                <a:cs typeface="Arial" panose="020B0604020202020204" pitchFamily="34" charset="0"/>
              </a:rPr>
              <a:t>Confidential Q&amp;A</a:t>
            </a:r>
          </a:p>
        </p:txBody>
      </p:sp>
      <p:pic>
        <p:nvPicPr>
          <p:cNvPr id="5" name="Picture 4">
            <a:extLst>
              <a:ext uri="{FF2B5EF4-FFF2-40B4-BE49-F238E27FC236}">
                <a16:creationId xmlns:a16="http://schemas.microsoft.com/office/drawing/2014/main" id="{84E4679B-35CD-B3F0-1F9C-74671C3BDA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9235" y="1130210"/>
            <a:ext cx="6221895" cy="4604202"/>
          </a:xfrm>
          <a:prstGeom prst="rect">
            <a:avLst/>
          </a:prstGeom>
        </p:spPr>
      </p:pic>
      <p:sp>
        <p:nvSpPr>
          <p:cNvPr id="7" name="TextBox 6">
            <a:extLst>
              <a:ext uri="{FF2B5EF4-FFF2-40B4-BE49-F238E27FC236}">
                <a16:creationId xmlns:a16="http://schemas.microsoft.com/office/drawing/2014/main" id="{9CA158FD-B50D-CE63-871E-78B77EB0735A}"/>
              </a:ext>
            </a:extLst>
          </p:cNvPr>
          <p:cNvSpPr txBox="1"/>
          <p:nvPr/>
        </p:nvSpPr>
        <p:spPr>
          <a:xfrm>
            <a:off x="7721600" y="6223000"/>
            <a:ext cx="4470400" cy="461665"/>
          </a:xfrm>
          <a:prstGeom prst="rect">
            <a:avLst/>
          </a:prstGeom>
          <a:noFill/>
        </p:spPr>
        <p:txBody>
          <a:bodyPr wrap="square">
            <a:spAutoFit/>
          </a:bodyPr>
          <a:lstStyle/>
          <a:p>
            <a:r>
              <a:rPr lang="en-GB" sz="1200" dirty="0">
                <a:solidFill>
                  <a:schemeClr val="accent1"/>
                </a:solidFill>
                <a:latin typeface="Arial" panose="020B0604020202020204" pitchFamily="34" charset="0"/>
                <a:cs typeface="Arial" panose="020B0604020202020204" pitchFamily="34" charset="0"/>
              </a:rPr>
              <a:t>Public Health England (2020) </a:t>
            </a:r>
            <a:r>
              <a:rPr lang="en-GB" sz="1200" i="1" dirty="0">
                <a:solidFill>
                  <a:schemeClr val="accent1"/>
                </a:solidFill>
                <a:latin typeface="Arial" panose="020B0604020202020204" pitchFamily="34" charset="0"/>
                <a:cs typeface="Arial" panose="020B0604020202020204" pitchFamily="34" charset="0"/>
              </a:rPr>
              <a:t>Cervical screening: helping women decide.</a:t>
            </a:r>
            <a:r>
              <a:rPr lang="en-GB" sz="1200" dirty="0">
                <a:solidFill>
                  <a:schemeClr val="accent1"/>
                </a:solidFill>
                <a:latin typeface="Arial" panose="020B0604020202020204" pitchFamily="34" charset="0"/>
                <a:cs typeface="Arial" panose="020B0604020202020204" pitchFamily="34" charset="0"/>
              </a:rPr>
              <a:t> Available at: https://www.gov.uk </a:t>
            </a:r>
          </a:p>
        </p:txBody>
      </p:sp>
    </p:spTree>
    <p:extLst>
      <p:ext uri="{BB962C8B-B14F-4D97-AF65-F5344CB8AC3E}">
        <p14:creationId xmlns:p14="http://schemas.microsoft.com/office/powerpoint/2010/main" val="7817955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163736" y="1096772"/>
            <a:ext cx="5571065" cy="5761228"/>
            <a:chOff x="0" y="0"/>
            <a:chExt cx="11142129" cy="11522456"/>
          </a:xfrm>
        </p:grpSpPr>
        <p:sp>
          <p:nvSpPr>
            <p:cNvPr id="3" name="Freeform 3"/>
            <p:cNvSpPr/>
            <p:nvPr/>
          </p:nvSpPr>
          <p:spPr>
            <a:xfrm>
              <a:off x="0" y="0"/>
              <a:ext cx="11142091" cy="11522456"/>
            </a:xfrm>
            <a:custGeom>
              <a:avLst/>
              <a:gdLst/>
              <a:ahLst/>
              <a:cxnLst/>
              <a:rect l="l" t="t" r="r" b="b"/>
              <a:pathLst>
                <a:path w="11142091" h="11522456">
                  <a:moveTo>
                    <a:pt x="0" y="0"/>
                  </a:moveTo>
                  <a:lnTo>
                    <a:pt x="11142091" y="0"/>
                  </a:lnTo>
                  <a:lnTo>
                    <a:pt x="11142091" y="11522456"/>
                  </a:lnTo>
                  <a:lnTo>
                    <a:pt x="0" y="11522456"/>
                  </a:lnTo>
                  <a:close/>
                </a:path>
              </a:pathLst>
            </a:custGeom>
            <a:solidFill>
              <a:srgbClr val="E9EFF1"/>
            </a:solidFill>
          </p:spPr>
          <p:txBody>
            <a:bodyPr/>
            <a:lstStyle/>
            <a:p>
              <a:endParaRPr lang="en-GB" sz="1200"/>
            </a:p>
          </p:txBody>
        </p:sp>
      </p:grpSp>
      <p:grpSp>
        <p:nvGrpSpPr>
          <p:cNvPr id="4" name="Group 4"/>
          <p:cNvGrpSpPr/>
          <p:nvPr/>
        </p:nvGrpSpPr>
        <p:grpSpPr>
          <a:xfrm>
            <a:off x="11529486" y="5618906"/>
            <a:ext cx="524935" cy="524935"/>
            <a:chOff x="0" y="0"/>
            <a:chExt cx="1049871" cy="1049871"/>
          </a:xfrm>
        </p:grpSpPr>
        <p:sp>
          <p:nvSpPr>
            <p:cNvPr id="5" name="Freeform 5"/>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6" name="Group 6"/>
          <p:cNvGrpSpPr/>
          <p:nvPr/>
        </p:nvGrpSpPr>
        <p:grpSpPr>
          <a:xfrm>
            <a:off x="9881559" y="976630"/>
            <a:ext cx="1336777" cy="120142"/>
            <a:chOff x="0" y="0"/>
            <a:chExt cx="2673553" cy="240284"/>
          </a:xfrm>
        </p:grpSpPr>
        <p:sp>
          <p:nvSpPr>
            <p:cNvPr id="7" name="Freeform 7"/>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
        <p:nvSpPr>
          <p:cNvPr id="8" name="TextBox 8"/>
          <p:cNvSpPr txBox="1"/>
          <p:nvPr/>
        </p:nvSpPr>
        <p:spPr>
          <a:xfrm>
            <a:off x="626110" y="1209802"/>
            <a:ext cx="3488061" cy="638188"/>
          </a:xfrm>
          <a:prstGeom prst="rect">
            <a:avLst/>
          </a:prstGeom>
        </p:spPr>
        <p:txBody>
          <a:bodyPr lIns="0" tIns="0" rIns="0" bIns="0" rtlCol="0" anchor="t">
            <a:spAutoFit/>
          </a:bodyPr>
          <a:lstStyle/>
          <a:p>
            <a:pPr>
              <a:lnSpc>
                <a:spcPts val="5280"/>
              </a:lnSpc>
            </a:pPr>
            <a:r>
              <a:rPr lang="en-US" sz="4400" b="1" dirty="0">
                <a:solidFill>
                  <a:schemeClr val="accent1"/>
                </a:solidFill>
                <a:latin typeface="Arial"/>
                <a:ea typeface="Arial"/>
                <a:cs typeface="Arial"/>
                <a:sym typeface="Arial"/>
              </a:rPr>
              <a:t>Conclusion</a:t>
            </a:r>
          </a:p>
        </p:txBody>
      </p:sp>
      <p:sp>
        <p:nvSpPr>
          <p:cNvPr id="9" name="TextBox 9"/>
          <p:cNvSpPr txBox="1"/>
          <p:nvPr/>
        </p:nvSpPr>
        <p:spPr>
          <a:xfrm>
            <a:off x="513639" y="2151298"/>
            <a:ext cx="4353814" cy="3565143"/>
          </a:xfrm>
          <a:prstGeom prst="rect">
            <a:avLst/>
          </a:prstGeom>
        </p:spPr>
        <p:txBody>
          <a:bodyPr lIns="0" tIns="0" rIns="0" bIns="0" rtlCol="0" anchor="t">
            <a:spAutoFit/>
          </a:bodyPr>
          <a:lstStyle/>
          <a:p>
            <a:pPr marL="238899" lvl="1" indent="-119449">
              <a:lnSpc>
                <a:spcPts val="1980"/>
              </a:lnSpc>
              <a:buFont typeface="Arial"/>
              <a:buChar char="•"/>
            </a:pPr>
            <a:r>
              <a:rPr lang="en-US" sz="1320" dirty="0">
                <a:solidFill>
                  <a:srgbClr val="000000"/>
                </a:solidFill>
                <a:latin typeface="Arial"/>
                <a:ea typeface="Arial"/>
                <a:cs typeface="Arial"/>
                <a:sym typeface="Arial"/>
              </a:rPr>
              <a:t>Cervical screening is one of the most effective public‑health tools for preventing cervical cancer.</a:t>
            </a:r>
          </a:p>
          <a:p>
            <a:pPr marL="238899" lvl="1" indent="-119449">
              <a:lnSpc>
                <a:spcPts val="1980"/>
              </a:lnSpc>
              <a:buFont typeface="Arial"/>
              <a:buChar char="•"/>
            </a:pPr>
            <a:r>
              <a:rPr lang="en-US" sz="1320" dirty="0">
                <a:solidFill>
                  <a:srgbClr val="000000"/>
                </a:solidFill>
                <a:latin typeface="Arial"/>
                <a:ea typeface="Arial"/>
                <a:cs typeface="Arial"/>
                <a:sym typeface="Arial"/>
              </a:rPr>
              <a:t>Early detection through Pap tests, HPV testing, and co‑testing significantly reduces illness, treatment severity, and mortality.</a:t>
            </a:r>
          </a:p>
          <a:p>
            <a:pPr marL="238899" lvl="1" indent="-119449">
              <a:lnSpc>
                <a:spcPts val="1980"/>
              </a:lnSpc>
              <a:buFont typeface="Arial"/>
              <a:buChar char="•"/>
            </a:pPr>
            <a:r>
              <a:rPr lang="en-US" sz="1320" dirty="0">
                <a:solidFill>
                  <a:srgbClr val="000000"/>
                </a:solidFill>
                <a:latin typeface="Arial"/>
                <a:ea typeface="Arial"/>
                <a:cs typeface="Arial"/>
                <a:sym typeface="Arial"/>
              </a:rPr>
              <a:t>Sociological and psychological barriers such as fear, stigma, low awareness, and limited access continue to reduce screening uptake.</a:t>
            </a:r>
          </a:p>
          <a:p>
            <a:pPr marL="238899" lvl="1" indent="-119449">
              <a:lnSpc>
                <a:spcPts val="1980"/>
              </a:lnSpc>
              <a:buFont typeface="Arial"/>
              <a:buChar char="•"/>
            </a:pPr>
            <a:r>
              <a:rPr lang="en-US" sz="1320" dirty="0">
                <a:solidFill>
                  <a:srgbClr val="000000"/>
                </a:solidFill>
                <a:latin typeface="Arial"/>
                <a:ea typeface="Arial"/>
                <a:cs typeface="Arial"/>
                <a:sym typeface="Arial"/>
              </a:rPr>
              <a:t>Improving education, accessibility, cultural sensitivity, and trust in healthcare can meaningfully increase participation.</a:t>
            </a:r>
          </a:p>
          <a:p>
            <a:pPr marL="238899" lvl="1" indent="-119449">
              <a:lnSpc>
                <a:spcPts val="1980"/>
              </a:lnSpc>
              <a:buFont typeface="Arial"/>
              <a:buChar char="•"/>
            </a:pPr>
            <a:r>
              <a:rPr lang="en-US" sz="1320" dirty="0">
                <a:solidFill>
                  <a:srgbClr val="000000"/>
                </a:solidFill>
                <a:latin typeface="Arial"/>
                <a:ea typeface="Arial"/>
                <a:cs typeface="Arial"/>
                <a:sym typeface="Arial"/>
              </a:rPr>
              <a:t>Strengthening screening </a:t>
            </a:r>
            <a:r>
              <a:rPr lang="en-US" sz="1320" dirty="0" err="1">
                <a:solidFill>
                  <a:srgbClr val="000000"/>
                </a:solidFill>
                <a:latin typeface="Arial"/>
                <a:ea typeface="Arial"/>
                <a:cs typeface="Arial"/>
                <a:sym typeface="Arial"/>
              </a:rPr>
              <a:t>programmes</a:t>
            </a:r>
            <a:r>
              <a:rPr lang="en-US" sz="1320" dirty="0">
                <a:solidFill>
                  <a:srgbClr val="000000"/>
                </a:solidFill>
                <a:latin typeface="Arial"/>
                <a:ea typeface="Arial"/>
                <a:cs typeface="Arial"/>
                <a:sym typeface="Arial"/>
              </a:rPr>
              <a:t> protects individuals, reduces NHS pressure, and supports healthier communities overall.</a:t>
            </a:r>
          </a:p>
        </p:txBody>
      </p:sp>
      <p:grpSp>
        <p:nvGrpSpPr>
          <p:cNvPr id="10" name="Group 10"/>
          <p:cNvGrpSpPr/>
          <p:nvPr/>
        </p:nvGrpSpPr>
        <p:grpSpPr>
          <a:xfrm>
            <a:off x="4867453" y="1497222"/>
            <a:ext cx="6183115" cy="4127227"/>
            <a:chOff x="0" y="0"/>
            <a:chExt cx="12366231" cy="8254454"/>
          </a:xfrm>
        </p:grpSpPr>
        <p:sp>
          <p:nvSpPr>
            <p:cNvPr id="11" name="Freeform 11"/>
            <p:cNvSpPr/>
            <p:nvPr/>
          </p:nvSpPr>
          <p:spPr>
            <a:xfrm>
              <a:off x="0" y="0"/>
              <a:ext cx="12366244" cy="8254492"/>
            </a:xfrm>
            <a:custGeom>
              <a:avLst/>
              <a:gdLst/>
              <a:ahLst/>
              <a:cxnLst/>
              <a:rect l="l" t="t" r="r" b="b"/>
              <a:pathLst>
                <a:path w="12366244" h="8254492">
                  <a:moveTo>
                    <a:pt x="0" y="0"/>
                  </a:moveTo>
                  <a:lnTo>
                    <a:pt x="12366244" y="0"/>
                  </a:lnTo>
                  <a:lnTo>
                    <a:pt x="12366244" y="8254492"/>
                  </a:lnTo>
                  <a:lnTo>
                    <a:pt x="0" y="8254492"/>
                  </a:lnTo>
                  <a:lnTo>
                    <a:pt x="0" y="0"/>
                  </a:lnTo>
                  <a:close/>
                </a:path>
              </a:pathLst>
            </a:custGeom>
            <a:blipFill>
              <a:blip r:embed="rId2"/>
              <a:stretch>
                <a:fillRect l="-62" r="-62"/>
              </a:stretch>
            </a:blipFill>
          </p:spPr>
          <p:txBody>
            <a:bodyPr/>
            <a:lstStyle/>
            <a:p>
              <a:endParaRPr lang="en-GB" sz="1200"/>
            </a:p>
          </p:txBody>
        </p:sp>
      </p:grpSp>
      <p:grpSp>
        <p:nvGrpSpPr>
          <p:cNvPr id="12" name="Group 12"/>
          <p:cNvGrpSpPr/>
          <p:nvPr/>
        </p:nvGrpSpPr>
        <p:grpSpPr>
          <a:xfrm>
            <a:off x="11217669" y="5618906"/>
            <a:ext cx="524935" cy="524935"/>
            <a:chOff x="0" y="0"/>
            <a:chExt cx="1049871" cy="1049871"/>
          </a:xfrm>
        </p:grpSpPr>
        <p:sp>
          <p:nvSpPr>
            <p:cNvPr id="13" name="Freeform 13"/>
            <p:cNvSpPr/>
            <p:nvPr/>
          </p:nvSpPr>
          <p:spPr>
            <a:xfrm>
              <a:off x="0" y="0"/>
              <a:ext cx="1049909" cy="1049909"/>
            </a:xfrm>
            <a:custGeom>
              <a:avLst/>
              <a:gdLst/>
              <a:ahLst/>
              <a:cxnLst/>
              <a:rect l="l" t="t" r="r" b="b"/>
              <a:pathLst>
                <a:path w="1049909" h="1049909">
                  <a:moveTo>
                    <a:pt x="0" y="414909"/>
                  </a:moveTo>
                  <a:lnTo>
                    <a:pt x="414909" y="414909"/>
                  </a:lnTo>
                  <a:lnTo>
                    <a:pt x="414909" y="0"/>
                  </a:lnTo>
                  <a:lnTo>
                    <a:pt x="635000" y="0"/>
                  </a:lnTo>
                  <a:lnTo>
                    <a:pt x="635000" y="414909"/>
                  </a:lnTo>
                  <a:lnTo>
                    <a:pt x="1049909" y="414909"/>
                  </a:lnTo>
                  <a:lnTo>
                    <a:pt x="1049909" y="635000"/>
                  </a:lnTo>
                  <a:lnTo>
                    <a:pt x="635000" y="635000"/>
                  </a:lnTo>
                  <a:lnTo>
                    <a:pt x="635000" y="1049909"/>
                  </a:lnTo>
                  <a:lnTo>
                    <a:pt x="414909" y="1049909"/>
                  </a:lnTo>
                  <a:lnTo>
                    <a:pt x="414909" y="635000"/>
                  </a:lnTo>
                  <a:lnTo>
                    <a:pt x="0" y="635000"/>
                  </a:lnTo>
                  <a:close/>
                </a:path>
              </a:pathLst>
            </a:custGeom>
            <a:solidFill>
              <a:srgbClr val="000000"/>
            </a:solidFill>
          </p:spPr>
          <p:txBody>
            <a:bodyPr/>
            <a:lstStyle/>
            <a:p>
              <a:endParaRPr lang="en-GB" sz="1200"/>
            </a:p>
          </p:txBody>
        </p:sp>
      </p:grpSp>
      <p:grpSp>
        <p:nvGrpSpPr>
          <p:cNvPr id="14" name="Group 14"/>
          <p:cNvGrpSpPr/>
          <p:nvPr/>
        </p:nvGrpSpPr>
        <p:grpSpPr>
          <a:xfrm>
            <a:off x="9881559" y="976630"/>
            <a:ext cx="1336777" cy="120142"/>
            <a:chOff x="0" y="0"/>
            <a:chExt cx="2673553" cy="240284"/>
          </a:xfrm>
        </p:grpSpPr>
        <p:sp>
          <p:nvSpPr>
            <p:cNvPr id="15" name="Freeform 15"/>
            <p:cNvSpPr/>
            <p:nvPr/>
          </p:nvSpPr>
          <p:spPr>
            <a:xfrm>
              <a:off x="0" y="0"/>
              <a:ext cx="2673604" cy="240284"/>
            </a:xfrm>
            <a:custGeom>
              <a:avLst/>
              <a:gdLst/>
              <a:ahLst/>
              <a:cxnLst/>
              <a:rect l="l" t="t" r="r" b="b"/>
              <a:pathLst>
                <a:path w="2673604" h="240284">
                  <a:moveTo>
                    <a:pt x="0" y="0"/>
                  </a:moveTo>
                  <a:lnTo>
                    <a:pt x="2673604" y="0"/>
                  </a:lnTo>
                  <a:lnTo>
                    <a:pt x="2673604" y="240284"/>
                  </a:lnTo>
                  <a:lnTo>
                    <a:pt x="0" y="240284"/>
                  </a:lnTo>
                  <a:close/>
                </a:path>
              </a:pathLst>
            </a:custGeom>
            <a:solidFill>
              <a:srgbClr val="000000"/>
            </a:solidFill>
          </p:spPr>
          <p:txBody>
            <a:bodyPr/>
            <a:lstStyle/>
            <a:p>
              <a:endParaRPr lang="en-GB" sz="1200"/>
            </a:p>
          </p:txBody>
        </p:sp>
      </p:grpSp>
    </p:spTree>
    <p:extLst>
      <p:ext uri="{BB962C8B-B14F-4D97-AF65-F5344CB8AC3E}">
        <p14:creationId xmlns:p14="http://schemas.microsoft.com/office/powerpoint/2010/main" val="2709219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9E77D4-75FF-C6EB-7779-955CB8103386}"/>
              </a:ext>
            </a:extLst>
          </p:cNvPr>
          <p:cNvSpPr txBox="1"/>
          <p:nvPr/>
        </p:nvSpPr>
        <p:spPr>
          <a:xfrm>
            <a:off x="4281544" y="86062"/>
            <a:ext cx="5378824" cy="584775"/>
          </a:xfrm>
          <a:prstGeom prst="rect">
            <a:avLst/>
          </a:prstGeom>
          <a:noFill/>
        </p:spPr>
        <p:txBody>
          <a:bodyPr wrap="square" rtlCol="0">
            <a:spAutoFit/>
          </a:bodyPr>
          <a:lstStyle/>
          <a:p>
            <a:r>
              <a:rPr lang="en-US" sz="3200" b="1" i="1"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414FF5CD-8B0B-4410-F553-E0822F4A8088}"/>
              </a:ext>
            </a:extLst>
          </p:cNvPr>
          <p:cNvSpPr txBox="1"/>
          <p:nvPr/>
        </p:nvSpPr>
        <p:spPr>
          <a:xfrm>
            <a:off x="424927" y="817145"/>
            <a:ext cx="11261551" cy="603242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Bae, J., </a:t>
            </a:r>
            <a:r>
              <a:rPr lang="en-IN" sz="1600" dirty="0" err="1">
                <a:latin typeface="Arial" panose="020B0604020202020204" pitchFamily="34" charset="0"/>
                <a:cs typeface="Arial" panose="020B0604020202020204" pitchFamily="34" charset="0"/>
              </a:rPr>
              <a:t>Awammi</a:t>
            </a:r>
            <a:r>
              <a:rPr lang="en-IN" sz="1600" dirty="0">
                <a:latin typeface="Arial" panose="020B0604020202020204" pitchFamily="34" charset="0"/>
                <a:cs typeface="Arial" panose="020B0604020202020204" pitchFamily="34" charset="0"/>
              </a:rPr>
              <a:t>, M., Macnair, A. and Graham, C. (2022). Cervical smear uptake in Black, Asian and minority ethnic and learning disability populations. </a:t>
            </a:r>
            <a:r>
              <a:rPr lang="en-IN" sz="1600" i="1" dirty="0">
                <a:latin typeface="Arial" panose="020B0604020202020204" pitchFamily="34" charset="0"/>
                <a:cs typeface="Arial" panose="020B0604020202020204" pitchFamily="34" charset="0"/>
              </a:rPr>
              <a:t>Clinical Medicine</a:t>
            </a:r>
            <a:r>
              <a:rPr lang="en-IN" sz="1600" dirty="0">
                <a:latin typeface="Arial" panose="020B0604020202020204" pitchFamily="34" charset="0"/>
                <a:cs typeface="Arial" panose="020B0604020202020204" pitchFamily="34" charset="0"/>
              </a:rPr>
              <a:t>, [online] 22(</a:t>
            </a:r>
            <a:r>
              <a:rPr lang="en-IN" sz="1600" dirty="0" err="1">
                <a:latin typeface="Arial" panose="020B0604020202020204" pitchFamily="34" charset="0"/>
                <a:cs typeface="Arial" panose="020B0604020202020204" pitchFamily="34" charset="0"/>
              </a:rPr>
              <a:t>Suppl</a:t>
            </a:r>
            <a:r>
              <a:rPr lang="en-IN" sz="1600" dirty="0">
                <a:latin typeface="Arial" panose="020B0604020202020204" pitchFamily="34" charset="0"/>
                <a:cs typeface="Arial" panose="020B0604020202020204" pitchFamily="34" charset="0"/>
              </a:rPr>
              <a:t> 4), pp.84–84. </a:t>
            </a:r>
            <a:r>
              <a:rPr lang="en-IN" sz="1600" dirty="0" err="1">
                <a:latin typeface="Arial" panose="020B0604020202020204" pitchFamily="34" charset="0"/>
                <a:cs typeface="Arial" panose="020B0604020202020204" pitchFamily="34" charset="0"/>
              </a:rPr>
              <a:t>doi:</a:t>
            </a:r>
            <a:r>
              <a:rPr lang="en-IN" sz="1600" u="sng" dirty="0" err="1">
                <a:latin typeface="Arial" panose="020B0604020202020204" pitchFamily="34" charset="0"/>
                <a:cs typeface="Arial" panose="020B0604020202020204" pitchFamily="34" charset="0"/>
                <a:hlinkClick r:id="rId2"/>
              </a:rPr>
              <a:t>https</a:t>
            </a:r>
            <a:r>
              <a:rPr lang="en-IN" sz="1600" u="sng" dirty="0">
                <a:latin typeface="Arial" panose="020B0604020202020204" pitchFamily="34" charset="0"/>
                <a:cs typeface="Arial" panose="020B0604020202020204" pitchFamily="34" charset="0"/>
                <a:hlinkClick r:id="rId2"/>
              </a:rPr>
              <a:t>://doi.org/10.7861/clinmed.22-4-s84</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Boitano, T.K., Powell, M.A., Leath III, C.A., Straughn Jr, J.M. and Scarinci, I.C., 2022. Barriers and facilitators affecting presentation in women with early versus advanced stage cervical cancer. </a:t>
            </a:r>
            <a:r>
              <a:rPr lang="en-GB" sz="1600" i="1" dirty="0" err="1">
                <a:latin typeface="Arial" panose="020B0604020202020204" pitchFamily="34" charset="0"/>
                <a:cs typeface="Arial" panose="020B0604020202020204" pitchFamily="34" charset="0"/>
              </a:rPr>
              <a:t>Gynecologic</a:t>
            </a:r>
            <a:r>
              <a:rPr lang="en-GB" sz="1600" i="1" dirty="0">
                <a:latin typeface="Arial" panose="020B0604020202020204" pitchFamily="34" charset="0"/>
                <a:cs typeface="Arial" panose="020B0604020202020204" pitchFamily="34" charset="0"/>
              </a:rPr>
              <a:t> Oncology Reports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40</a:t>
            </a:r>
            <a:r>
              <a:rPr lang="en-GB" sz="1600" dirty="0">
                <a:latin typeface="Arial" panose="020B0604020202020204" pitchFamily="34" charset="0"/>
                <a:cs typeface="Arial" panose="020B0604020202020204" pitchFamily="34" charset="0"/>
              </a:rPr>
              <a:t>, p.100950.</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Cancer Research UK [Internet]. 2015 [cited 2023 Oct 11]. Cervical cancer statistics. Available from: </a:t>
            </a:r>
            <a:r>
              <a:rPr lang="en-GB" sz="1600" u="sng" dirty="0">
                <a:latin typeface="Arial" panose="020B0604020202020204" pitchFamily="34" charset="0"/>
                <a:cs typeface="Arial" panose="020B0604020202020204" pitchFamily="34" charset="0"/>
                <a:hlinkClick r:id="rId3"/>
              </a:rPr>
              <a:t>https://www.cancerresearchuk.org/health-professional/cancer-statistics/statistics-by-cancer-type/cervical-cancer</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Digital.nhs.uk</a:t>
            </a:r>
            <a:r>
              <a:rPr lang="en-IN" sz="1600" dirty="0">
                <a:latin typeface="Arial" panose="020B0604020202020204" pitchFamily="34" charset="0"/>
                <a:cs typeface="Arial" panose="020B0604020202020204" pitchFamily="34" charset="0"/>
              </a:rPr>
              <a:t>. (2026). </a:t>
            </a:r>
            <a:r>
              <a:rPr lang="en-IN" sz="1600" i="1" dirty="0">
                <a:latin typeface="Arial" panose="020B0604020202020204" pitchFamily="34" charset="0"/>
                <a:cs typeface="Arial" panose="020B0604020202020204" pitchFamily="34" charset="0"/>
              </a:rPr>
              <a:t>Welcome To Zscaler Directory Authentication</a:t>
            </a:r>
            <a:r>
              <a:rPr lang="en-IN" sz="1600" dirty="0">
                <a:latin typeface="Arial" panose="020B0604020202020204" pitchFamily="34" charset="0"/>
                <a:cs typeface="Arial" panose="020B0604020202020204" pitchFamily="34" charset="0"/>
              </a:rPr>
              <a:t>. [online] Available at: </a:t>
            </a:r>
            <a:r>
              <a:rPr lang="en-IN" sz="1600" u="sng" dirty="0">
                <a:latin typeface="Arial" panose="020B0604020202020204" pitchFamily="34" charset="0"/>
                <a:cs typeface="Arial" panose="020B0604020202020204" pitchFamily="34" charset="0"/>
                <a:hlinkClick r:id="rId4"/>
              </a:rPr>
              <a:t>https://digital.nhs.uk/data-and-information/publications/statistical/cervical-screening-annual/england-2023-24</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Gilham, C., Sargent, A., Crosbie, E.J. and Peto, J., 2023. Long-term risks of invasive cervical cancer following HPV infection: follow-up of two screening cohorts in Manchester. </a:t>
            </a:r>
            <a:r>
              <a:rPr lang="en-GB" sz="1600" i="1" dirty="0">
                <a:latin typeface="Arial" panose="020B0604020202020204" pitchFamily="34" charset="0"/>
                <a:cs typeface="Arial" panose="020B0604020202020204" pitchFamily="34" charset="0"/>
              </a:rPr>
              <a:t>British journal of cancer</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128</a:t>
            </a:r>
            <a:r>
              <a:rPr lang="en-GB" sz="1600" dirty="0">
                <a:latin typeface="Arial" panose="020B0604020202020204" pitchFamily="34" charset="0"/>
                <a:cs typeface="Arial" panose="020B0604020202020204" pitchFamily="34" charset="0"/>
              </a:rPr>
              <a:t>(10), pp.1933-1940.</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onlinedoctor.lloydspharmacy.com</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uk</a:t>
            </a:r>
            <a:r>
              <a:rPr lang="en-US" sz="1600" dirty="0">
                <a:latin typeface="Arial" panose="020B0604020202020204" pitchFamily="34" charset="0"/>
                <a:cs typeface="Arial" panose="020B0604020202020204" pitchFamily="34" charset="0"/>
              </a:rPr>
              <a:t>/sexual-health-advice/</a:t>
            </a:r>
            <a:r>
              <a:rPr lang="en-US" sz="1600" dirty="0" err="1">
                <a:latin typeface="Arial" panose="020B0604020202020204" pitchFamily="34" charset="0"/>
                <a:cs typeface="Arial" panose="020B0604020202020204" pitchFamily="34" charset="0"/>
              </a:rPr>
              <a:t>hpv</a:t>
            </a:r>
            <a:r>
              <a:rPr lang="en-US" sz="1600" dirty="0">
                <a:latin typeface="Arial" panose="020B0604020202020204" pitchFamily="34" charset="0"/>
                <a:cs typeface="Arial" panose="020B0604020202020204" pitchFamily="34" charset="0"/>
              </a:rPr>
              <a:t>-and-cervical-screening-report</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www.biddulphvalleysurgery.nhs.uk</a:t>
            </a:r>
            <a:r>
              <a:rPr lang="en-US" sz="1600" dirty="0">
                <a:latin typeface="Arial" panose="020B0604020202020204" pitchFamily="34" charset="0"/>
                <a:cs typeface="Arial" panose="020B0604020202020204" pitchFamily="34" charset="0"/>
              </a:rPr>
              <a:t>/cervical-screening-changes/ (NHS England June 24</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,2025)</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u="sng" dirty="0">
                <a:latin typeface="Arial" panose="020B0604020202020204" pitchFamily="34" charset="0"/>
                <a:cs typeface="Arial" panose="020B0604020202020204" pitchFamily="34" charset="0"/>
                <a:hlinkClick r:id="rId3"/>
              </a:rPr>
              <a:t>https://www.cancerresearchuk.org/health-professional/cancer-statistics/statistics-by-cancer-type/cervical-cancer</a:t>
            </a:r>
            <a:br>
              <a:rPr lang="en-GB" sz="1600" dirty="0">
                <a:latin typeface="Arial" panose="020B0604020202020204" pitchFamily="34" charset="0"/>
                <a:cs typeface="Arial" panose="020B0604020202020204" pitchFamily="34" charset="0"/>
              </a:rPr>
            </a:br>
            <a:r>
              <a:rPr lang="en-GB" sz="1600" u="sng" dirty="0">
                <a:latin typeface="Arial" panose="020B0604020202020204" pitchFamily="34" charset="0"/>
                <a:cs typeface="Arial" panose="020B0604020202020204" pitchFamily="34" charset="0"/>
                <a:hlinkClick r:id="rId5"/>
              </a:rPr>
              <a:t>https://www.cancerresearchuk.org/health-professional/screening/cervical-screening</a:t>
            </a:r>
            <a:r>
              <a:rPr lang="en-GB"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600" u="sng" dirty="0">
                <a:latin typeface="Arial" panose="020B0604020202020204" pitchFamily="34" charset="0"/>
                <a:cs typeface="Arial" panose="020B0604020202020204" pitchFamily="34" charset="0"/>
                <a:hlinkClick r:id="rId6"/>
              </a:rPr>
              <a:t>https://www.nhs.uk/conditions/human-papilloma-virus-hpv/</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www.dreamstime.com</a:t>
            </a:r>
            <a:r>
              <a:rPr lang="en-US" sz="1600" dirty="0">
                <a:latin typeface="Arial" panose="020B0604020202020204" pitchFamily="34" charset="0"/>
                <a:cs typeface="Arial" panose="020B0604020202020204" pitchFamily="34" charset="0"/>
              </a:rPr>
              <a:t>/illustration/cervical-cancer-</a:t>
            </a:r>
            <a:r>
              <a:rPr lang="en-US" sz="1600" dirty="0" err="1">
                <a:latin typeface="Arial" panose="020B0604020202020204" pitchFamily="34" charset="0"/>
                <a:cs typeface="Arial" panose="020B0604020202020204" pitchFamily="34" charset="0"/>
              </a:rPr>
              <a:t>patient.html</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www.england.nhs.uk</a:t>
            </a:r>
            <a:r>
              <a:rPr lang="en-US" sz="1600" dirty="0">
                <a:latin typeface="Arial" panose="020B0604020202020204" pitchFamily="34" charset="0"/>
                <a:cs typeface="Arial" panose="020B0604020202020204" pitchFamily="34" charset="0"/>
              </a:rPr>
              <a:t>/long-read/cervical-cancer-elimination-by-2040-plan-for-england/ (NHS England, 2025)</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www.england.nhs.uk</a:t>
            </a:r>
            <a:r>
              <a:rPr lang="en-US" sz="1600" dirty="0">
                <a:latin typeface="Arial" panose="020B0604020202020204" pitchFamily="34" charset="0"/>
                <a:cs typeface="Arial" panose="020B0604020202020204" pitchFamily="34" charset="0"/>
              </a:rPr>
              <a:t>/long-read/cervical-cancer-elimination-by-2040-plan-for-england/ (NHS England, 2025)</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www.qlocal.co.uk</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southport</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news_list</a:t>
            </a:r>
            <a:r>
              <a:rPr lang="en-US" sz="1600" dirty="0">
                <a:latin typeface="Arial" panose="020B0604020202020204" pitchFamily="34" charset="0"/>
                <a:cs typeface="Arial" panose="020B0604020202020204" pitchFamily="34" charset="0"/>
              </a:rPr>
              <a:t>/NHS_rolls_out_more_personalised_cervical_screening_for_millions-55073991.htm#google_vignette (NHS England June 10</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,2025)</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u="sng" dirty="0">
                <a:latin typeface="Arial" panose="020B0604020202020204" pitchFamily="34" charset="0"/>
                <a:cs typeface="Arial" panose="020B0604020202020204" pitchFamily="34" charset="0"/>
                <a:hlinkClick r:id="rId7"/>
              </a:rPr>
              <a:t>https://www.sciencedirect.com/science/article/pii/S2352578922000303</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u="sng" dirty="0">
                <a:latin typeface="Arial" panose="020B0604020202020204" pitchFamily="34" charset="0"/>
                <a:cs typeface="Arial" panose="020B0604020202020204" pitchFamily="34" charset="0"/>
                <a:hlinkClick r:id="rId8"/>
              </a:rPr>
              <a:t>https://x.com/NHSEngland/status/1087420885118668805?lang=ar-x-fm</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26699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5C1A5A"/>
        </a:solidFill>
        <a:effectLst/>
      </p:bgPr>
    </p:bg>
    <p:spTree>
      <p:nvGrpSpPr>
        <p:cNvPr id="1" name="">
          <a:extLst>
            <a:ext uri="{FF2B5EF4-FFF2-40B4-BE49-F238E27FC236}">
              <a16:creationId xmlns:a16="http://schemas.microsoft.com/office/drawing/2014/main" id="{124D7F70-8370-945E-2805-23C0EA07D05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F700D9B-E5B3-9B9C-0C42-4E8C6AFA66DE}"/>
              </a:ext>
            </a:extLst>
          </p:cNvPr>
          <p:cNvSpPr/>
          <p:nvPr/>
        </p:nvSpPr>
        <p:spPr>
          <a:xfrm>
            <a:off x="9144000" y="-609600"/>
            <a:ext cx="4876800" cy="4876800"/>
          </a:xfrm>
          <a:prstGeom prst="ellipse">
            <a:avLst/>
          </a:prstGeom>
          <a:solidFill>
            <a:srgbClr val="7B2D8B">
              <a:alpha val="40000"/>
            </a:srgbClr>
          </a:solidFill>
          <a:ln w="12700">
            <a:solidFill>
              <a:srgbClr val="7B2D8B">
                <a:alpha val="40000"/>
              </a:srgbClr>
            </a:solidFill>
            <a:prstDash val="solid"/>
          </a:ln>
        </p:spPr>
        <p:txBody>
          <a:bodyPr/>
          <a:lstStyle/>
          <a:p>
            <a:endParaRPr lang="en-US"/>
          </a:p>
        </p:txBody>
      </p:sp>
      <p:sp>
        <p:nvSpPr>
          <p:cNvPr id="3" name="Shape 1">
            <a:extLst>
              <a:ext uri="{FF2B5EF4-FFF2-40B4-BE49-F238E27FC236}">
                <a16:creationId xmlns:a16="http://schemas.microsoft.com/office/drawing/2014/main" id="{1630C086-E619-13DD-7EF1-5FB657294646}"/>
              </a:ext>
            </a:extLst>
          </p:cNvPr>
          <p:cNvSpPr/>
          <p:nvPr/>
        </p:nvSpPr>
        <p:spPr>
          <a:xfrm>
            <a:off x="-609600" y="4267200"/>
            <a:ext cx="3657600" cy="3657600"/>
          </a:xfrm>
          <a:prstGeom prst="ellipse">
            <a:avLst/>
          </a:prstGeom>
          <a:solidFill>
            <a:srgbClr val="C2185B">
              <a:alpha val="30000"/>
            </a:srgbClr>
          </a:solidFill>
          <a:ln w="12700">
            <a:solidFill>
              <a:srgbClr val="C2185B">
                <a:alpha val="30000"/>
              </a:srgbClr>
            </a:solidFill>
            <a:prstDash val="solid"/>
          </a:ln>
        </p:spPr>
        <p:txBody>
          <a:bodyPr/>
          <a:lstStyle/>
          <a:p>
            <a:endParaRPr lang="en-US"/>
          </a:p>
        </p:txBody>
      </p:sp>
      <p:sp>
        <p:nvSpPr>
          <p:cNvPr id="4" name="Text 2">
            <a:extLst>
              <a:ext uri="{FF2B5EF4-FFF2-40B4-BE49-F238E27FC236}">
                <a16:creationId xmlns:a16="http://schemas.microsoft.com/office/drawing/2014/main" id="{D622C5B4-564E-DC07-C80D-33D38E462DAE}"/>
              </a:ext>
            </a:extLst>
          </p:cNvPr>
          <p:cNvSpPr/>
          <p:nvPr/>
        </p:nvSpPr>
        <p:spPr>
          <a:xfrm>
            <a:off x="487680" y="182880"/>
            <a:ext cx="11216640" cy="755904"/>
          </a:xfrm>
          <a:prstGeom prst="rect">
            <a:avLst/>
          </a:prstGeom>
          <a:noFill/>
          <a:ln/>
        </p:spPr>
        <p:txBody>
          <a:bodyPr wrap="square" rtlCol="0" anchor="ctr"/>
          <a:lstStyle/>
          <a:p>
            <a:r>
              <a:rPr lang="en-US" sz="3600" b="1" dirty="0">
                <a:solidFill>
                  <a:schemeClr val="bg1"/>
                </a:solidFill>
                <a:latin typeface="Arial" panose="020B0604020202020204" pitchFamily="34" charset="0"/>
                <a:cs typeface="Arial" panose="020B0604020202020204" pitchFamily="34" charset="0"/>
              </a:rPr>
              <a:t>CONT…</a:t>
            </a:r>
          </a:p>
        </p:txBody>
      </p:sp>
      <p:sp>
        <p:nvSpPr>
          <p:cNvPr id="5" name="Shape 3">
            <a:extLst>
              <a:ext uri="{FF2B5EF4-FFF2-40B4-BE49-F238E27FC236}">
                <a16:creationId xmlns:a16="http://schemas.microsoft.com/office/drawing/2014/main" id="{36CF0330-AD19-B06D-19E3-DFE3F066FAFF}"/>
              </a:ext>
            </a:extLst>
          </p:cNvPr>
          <p:cNvSpPr/>
          <p:nvPr/>
        </p:nvSpPr>
        <p:spPr>
          <a:xfrm>
            <a:off x="487680" y="950976"/>
            <a:ext cx="5852160" cy="48768"/>
          </a:xfrm>
          <a:prstGeom prst="rect">
            <a:avLst/>
          </a:prstGeom>
          <a:solidFill>
            <a:srgbClr val="E91E8C"/>
          </a:solidFill>
          <a:ln w="12700">
            <a:solidFill>
              <a:srgbClr val="E91E8C"/>
            </a:solidFill>
            <a:prstDash val="solid"/>
          </a:ln>
        </p:spPr>
        <p:txBody>
          <a:bodyPr/>
          <a:lstStyle/>
          <a:p>
            <a:endParaRPr lang="en-US"/>
          </a:p>
        </p:txBody>
      </p:sp>
      <p:sp>
        <p:nvSpPr>
          <p:cNvPr id="6" name="Shape 4">
            <a:extLst>
              <a:ext uri="{FF2B5EF4-FFF2-40B4-BE49-F238E27FC236}">
                <a16:creationId xmlns:a16="http://schemas.microsoft.com/office/drawing/2014/main" id="{9F4E2BFD-C1A9-DAE9-94DE-ECF38EE49EC4}"/>
              </a:ext>
            </a:extLst>
          </p:cNvPr>
          <p:cNvSpPr/>
          <p:nvPr/>
        </p:nvSpPr>
        <p:spPr>
          <a:xfrm>
            <a:off x="365760" y="1158240"/>
            <a:ext cx="11602720" cy="5516880"/>
          </a:xfrm>
          <a:prstGeom prst="rect">
            <a:avLst/>
          </a:prstGeom>
          <a:solidFill>
            <a:srgbClr val="FFFFFF">
              <a:alpha val="92000"/>
            </a:srgbClr>
          </a:solidFill>
          <a:ln w="12700">
            <a:solidFill>
              <a:srgbClr val="E91E8C"/>
            </a:solidFill>
            <a:prstDash val="solid"/>
          </a:ln>
        </p:spPr>
        <p:txBody>
          <a:bodyPr/>
          <a:lstStyle/>
          <a:p>
            <a:endParaRPr lang="en-US"/>
          </a:p>
        </p:txBody>
      </p:sp>
      <p:sp>
        <p:nvSpPr>
          <p:cNvPr id="28" name="Text 25">
            <a:extLst>
              <a:ext uri="{FF2B5EF4-FFF2-40B4-BE49-F238E27FC236}">
                <a16:creationId xmlns:a16="http://schemas.microsoft.com/office/drawing/2014/main" id="{0E159FBE-26AB-D902-6577-38CC47286937}"/>
              </a:ext>
            </a:extLst>
          </p:cNvPr>
          <p:cNvSpPr/>
          <p:nvPr/>
        </p:nvSpPr>
        <p:spPr>
          <a:xfrm>
            <a:off x="365760" y="6204857"/>
            <a:ext cx="10972800" cy="598279"/>
          </a:xfrm>
          <a:prstGeom prst="rect">
            <a:avLst/>
          </a:prstGeom>
          <a:noFill/>
          <a:ln/>
        </p:spPr>
        <p:txBody>
          <a:bodyPr wrap="square" rtlCol="0" anchor="ctr"/>
          <a:lstStyle/>
          <a:p>
            <a:r>
              <a:rPr lang="en-US" sz="1133" dirty="0">
                <a:solidFill>
                  <a:srgbClr val="886688"/>
                </a:solidFill>
                <a:latin typeface="Calibri" pitchFamily="34" charset="0"/>
                <a:ea typeface="Calibri" pitchFamily="34" charset="-122"/>
                <a:cs typeface="Calibri" pitchFamily="34" charset="-120"/>
              </a:rPr>
              <a:t>NHS Cervical Screening Health Campaign</a:t>
            </a:r>
            <a:endParaRPr lang="en-US" sz="1133" dirty="0"/>
          </a:p>
        </p:txBody>
      </p:sp>
      <p:sp>
        <p:nvSpPr>
          <p:cNvPr id="30" name="TextBox 29">
            <a:extLst>
              <a:ext uri="{FF2B5EF4-FFF2-40B4-BE49-F238E27FC236}">
                <a16:creationId xmlns:a16="http://schemas.microsoft.com/office/drawing/2014/main" id="{40000389-FD3B-EAE4-08B7-B334066FEA1D}"/>
              </a:ext>
            </a:extLst>
          </p:cNvPr>
          <p:cNvSpPr txBox="1"/>
          <p:nvPr/>
        </p:nvSpPr>
        <p:spPr>
          <a:xfrm>
            <a:off x="426720" y="1219200"/>
            <a:ext cx="11338560" cy="5016758"/>
          </a:xfrm>
          <a:prstGeom prst="rect">
            <a:avLst/>
          </a:prstGeom>
          <a:noFill/>
        </p:spPr>
        <p:txBody>
          <a:bodyPr wrap="square">
            <a:spAutoFit/>
          </a:bodyPr>
          <a:lstStyle/>
          <a:p>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Hutton, G., Li, S.J., Quaife, S.L., Brentnall, A., Cookson, J., Jenkins, J., Hudson, S., Webb, S., O’Sullivan, E., Duffy, S.W., Offman, J. and Waller, J. (2025).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Jubina</a:t>
            </a:r>
            <a:r>
              <a:rPr lang="en-IN" sz="1600" dirty="0">
                <a:latin typeface="Arial" panose="020B0604020202020204" pitchFamily="34" charset="0"/>
                <a:cs typeface="Arial" panose="020B0604020202020204" pitchFamily="34" charset="0"/>
              </a:rPr>
              <a:t> Balan </a:t>
            </a:r>
            <a:r>
              <a:rPr lang="en-IN" sz="1600" dirty="0" err="1">
                <a:latin typeface="Arial" panose="020B0604020202020204" pitchFamily="34" charset="0"/>
                <a:cs typeface="Arial" panose="020B0604020202020204" pitchFamily="34" charset="0"/>
              </a:rPr>
              <a:t>Venghateri</a:t>
            </a:r>
            <a:r>
              <a:rPr lang="en-IN" sz="1600" dirty="0">
                <a:latin typeface="Arial" panose="020B0604020202020204" pitchFamily="34" charset="0"/>
                <a:cs typeface="Arial" panose="020B0604020202020204" pitchFamily="34" charset="0"/>
              </a:rPr>
              <a:t>, Nathani, P., Goyal, S., Sarang, B., Harshal </a:t>
            </a:r>
            <a:r>
              <a:rPr lang="en-IN" sz="1600" dirty="0" err="1">
                <a:latin typeface="Arial" panose="020B0604020202020204" pitchFamily="34" charset="0"/>
                <a:cs typeface="Arial" panose="020B0604020202020204" pitchFamily="34" charset="0"/>
              </a:rPr>
              <a:t>Rawtani</a:t>
            </a:r>
            <a:r>
              <a:rPr lang="en-IN" sz="1600" dirty="0">
                <a:latin typeface="Arial" panose="020B0604020202020204" pitchFamily="34" charset="0"/>
                <a:cs typeface="Arial" panose="020B0604020202020204" pitchFamily="34" charset="0"/>
              </a:rPr>
              <a:t>, Patil, P., Deepa KV, Jain, N., Gadgil, A. and Roy, N. (2025). Low participation in cancer screening in India: a scoping review of breast and cervical cancer programs. </a:t>
            </a:r>
            <a:r>
              <a:rPr lang="en-IN" sz="1600" i="1" dirty="0">
                <a:latin typeface="Arial" panose="020B0604020202020204" pitchFamily="34" charset="0"/>
                <a:cs typeface="Arial" panose="020B0604020202020204" pitchFamily="34" charset="0"/>
              </a:rPr>
              <a:t>BMC Cancer</a:t>
            </a:r>
            <a:r>
              <a:rPr lang="en-IN" sz="1600" dirty="0">
                <a:latin typeface="Arial" panose="020B0604020202020204" pitchFamily="34" charset="0"/>
                <a:cs typeface="Arial" panose="020B0604020202020204" pitchFamily="34" charset="0"/>
              </a:rPr>
              <a:t>, [online] 25(1), pp.1724–1724. </a:t>
            </a:r>
            <a:r>
              <a:rPr lang="en-IN" sz="1600" dirty="0" err="1">
                <a:latin typeface="Arial" panose="020B0604020202020204" pitchFamily="34" charset="0"/>
                <a:cs typeface="Arial" panose="020B0604020202020204" pitchFamily="34" charset="0"/>
              </a:rPr>
              <a:t>doi:</a:t>
            </a:r>
            <a:r>
              <a:rPr lang="en-IN" sz="1600" u="sng" dirty="0" err="1">
                <a:latin typeface="Arial" panose="020B0604020202020204" pitchFamily="34" charset="0"/>
                <a:cs typeface="Arial" panose="020B0604020202020204" pitchFamily="34" charset="0"/>
                <a:hlinkClick r:id="rId3"/>
              </a:rPr>
              <a:t>https</a:t>
            </a:r>
            <a:r>
              <a:rPr lang="en-IN" sz="1600" u="sng" dirty="0">
                <a:latin typeface="Arial" panose="020B0604020202020204" pitchFamily="34" charset="0"/>
                <a:cs typeface="Arial" panose="020B0604020202020204" pitchFamily="34" charset="0"/>
                <a:hlinkClick r:id="rId3"/>
              </a:rPr>
              <a:t>://doi.org/10.1186/s12885-025-14859-6</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Němec, M., Waller, J., Barnes, J. and Laura A.V. Marlow (2025). Acceptability of extending HPV-based cervical screening intervals from 3 to 5 years: an interview study with women in England. </a:t>
            </a:r>
            <a:r>
              <a:rPr lang="en-IN" sz="1600" i="1" dirty="0">
                <a:latin typeface="Arial" panose="020B0604020202020204" pitchFamily="34" charset="0"/>
                <a:cs typeface="Arial" panose="020B0604020202020204" pitchFamily="34" charset="0"/>
              </a:rPr>
              <a:t>BMJ Open</a:t>
            </a:r>
            <a:r>
              <a:rPr lang="en-IN" sz="1600" dirty="0">
                <a:latin typeface="Arial" panose="020B0604020202020204" pitchFamily="34" charset="0"/>
                <a:cs typeface="Arial" panose="020B0604020202020204" pitchFamily="34" charset="0"/>
              </a:rPr>
              <a:t>, [online] 12(5), pp.e058635–e058635. </a:t>
            </a:r>
            <a:r>
              <a:rPr lang="en-IN" sz="1600" dirty="0" err="1">
                <a:latin typeface="Arial" panose="020B0604020202020204" pitchFamily="34" charset="0"/>
                <a:cs typeface="Arial" panose="020B0604020202020204" pitchFamily="34" charset="0"/>
              </a:rPr>
              <a:t>doi:</a:t>
            </a:r>
            <a:r>
              <a:rPr lang="en-IN" sz="1600" u="sng" dirty="0" err="1">
                <a:latin typeface="Arial" panose="020B0604020202020204" pitchFamily="34" charset="0"/>
                <a:cs typeface="Arial" panose="020B0604020202020204" pitchFamily="34" charset="0"/>
                <a:hlinkClick r:id="rId4"/>
              </a:rPr>
              <a:t>https</a:t>
            </a:r>
            <a:r>
              <a:rPr lang="en-IN" sz="1600" u="sng" dirty="0">
                <a:latin typeface="Arial" panose="020B0604020202020204" pitchFamily="34" charset="0"/>
                <a:cs typeface="Arial" panose="020B0604020202020204" pitchFamily="34" charset="0"/>
                <a:hlinkClick r:id="rId4"/>
              </a:rPr>
              <a:t>://doi.org/10.1136/bmjopen-2021-058635</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(2025). </a:t>
            </a:r>
            <a:r>
              <a:rPr lang="en-IN" sz="1600" i="1" dirty="0">
                <a:latin typeface="Arial" panose="020B0604020202020204" pitchFamily="34" charset="0"/>
                <a:cs typeface="Arial" panose="020B0604020202020204" pitchFamily="34" charset="0"/>
              </a:rPr>
              <a:t>Cervical screening</a:t>
            </a:r>
            <a:r>
              <a:rPr lang="en-IN" sz="1600" dirty="0">
                <a:latin typeface="Arial" panose="020B0604020202020204" pitchFamily="34" charset="0"/>
                <a:cs typeface="Arial" panose="020B0604020202020204" pitchFamily="34" charset="0"/>
              </a:rPr>
              <a:t>. [online]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u="sng" dirty="0">
                <a:latin typeface="Arial" panose="020B0604020202020204" pitchFamily="34" charset="0"/>
                <a:cs typeface="Arial" panose="020B0604020202020204" pitchFamily="34" charset="0"/>
                <a:hlinkClick r:id="rId5"/>
              </a:rPr>
              <a:t>https://www.nhs.uk/tests-and-treatments/cervical-screening/</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(2025). </a:t>
            </a:r>
            <a:r>
              <a:rPr lang="en-IN" sz="1600" i="1" dirty="0">
                <a:latin typeface="Arial" panose="020B0604020202020204" pitchFamily="34" charset="0"/>
                <a:cs typeface="Arial" panose="020B0604020202020204" pitchFamily="34" charset="0"/>
              </a:rPr>
              <a:t>Cervical screening: quarterly coverage data reports 2024</a:t>
            </a:r>
            <a:r>
              <a:rPr lang="en-IN" sz="1600" dirty="0">
                <a:latin typeface="Arial" panose="020B0604020202020204" pitchFamily="34" charset="0"/>
                <a:cs typeface="Arial" panose="020B0604020202020204" pitchFamily="34" charset="0"/>
              </a:rPr>
              <a:t>. [online] GOV.UK. Available at: </a:t>
            </a:r>
            <a:r>
              <a:rPr lang="en-IN" sz="1600" u="sng" dirty="0">
                <a:latin typeface="Arial" panose="020B0604020202020204" pitchFamily="34" charset="0"/>
                <a:cs typeface="Arial" panose="020B0604020202020204" pitchFamily="34" charset="0"/>
                <a:hlinkClick r:id="rId6"/>
              </a:rPr>
              <a:t>https://www.gov.uk/government/publications/cervical-screening-quarterly-coverage-data-reports-2024</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North East London Cancer Alliance. (2025). </a:t>
            </a:r>
            <a:r>
              <a:rPr lang="en-IN" sz="1600" i="1" dirty="0">
                <a:latin typeface="Arial" panose="020B0604020202020204" pitchFamily="34" charset="0"/>
                <a:cs typeface="Arial" panose="020B0604020202020204" pitchFamily="34" charset="0"/>
              </a:rPr>
              <a:t>Cervical Cancer Training</a:t>
            </a:r>
            <a:r>
              <a:rPr lang="en-IN" sz="1600" dirty="0">
                <a:latin typeface="Arial" panose="020B0604020202020204" pitchFamily="34" charset="0"/>
                <a:cs typeface="Arial" panose="020B0604020202020204" pitchFamily="34" charset="0"/>
              </a:rPr>
              <a:t>. [online] Available at: </a:t>
            </a:r>
            <a:r>
              <a:rPr lang="en-IN" sz="1600" u="sng" dirty="0">
                <a:latin typeface="Arial" panose="020B0604020202020204" pitchFamily="34" charset="0"/>
                <a:cs typeface="Arial" panose="020B0604020202020204" pitchFamily="34" charset="0"/>
                <a:hlinkClick r:id="rId7"/>
              </a:rPr>
              <a:t>https://www.nelcanceralliance.nhs.uk/cervical-cancer-training</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Nuffield Trust (2025). </a:t>
            </a:r>
            <a:r>
              <a:rPr lang="en-IN" sz="1600" i="1" dirty="0">
                <a:latin typeface="Arial" panose="020B0604020202020204" pitchFamily="34" charset="0"/>
                <a:cs typeface="Arial" panose="020B0604020202020204" pitchFamily="34" charset="0"/>
              </a:rPr>
              <a:t>Cancer screening</a:t>
            </a:r>
            <a:r>
              <a:rPr lang="en-IN" sz="1600" dirty="0">
                <a:latin typeface="Arial" panose="020B0604020202020204" pitchFamily="34" charset="0"/>
                <a:cs typeface="Arial" panose="020B0604020202020204" pitchFamily="34" charset="0"/>
              </a:rPr>
              <a:t>. [online] The Nuffield Trust. Available at: </a:t>
            </a:r>
            <a:r>
              <a:rPr lang="en-IN" sz="1600" u="sng" dirty="0">
                <a:latin typeface="Arial" panose="020B0604020202020204" pitchFamily="34" charset="0"/>
                <a:cs typeface="Arial" panose="020B0604020202020204" pitchFamily="34" charset="0"/>
                <a:hlinkClick r:id="rId8"/>
              </a:rPr>
              <a:t>https://www.nuffieldtrust.org.uk/resource/breast-and-cervical-cancer-screening</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SHIRE (2025). </a:t>
            </a:r>
            <a:r>
              <a:rPr lang="en-IN" sz="1600" i="1" dirty="0">
                <a:latin typeface="Arial" panose="020B0604020202020204" pitchFamily="34" charset="0"/>
                <a:cs typeface="Arial" panose="020B0604020202020204" pitchFamily="34" charset="0"/>
              </a:rPr>
              <a:t>Cervical Cancer Prevention Week: Reduce Your Risk - Shire Health</a:t>
            </a:r>
            <a:r>
              <a:rPr lang="en-IN" sz="1600" dirty="0">
                <a:latin typeface="Arial" panose="020B0604020202020204" pitchFamily="34" charset="0"/>
                <a:cs typeface="Arial" panose="020B0604020202020204" pitchFamily="34" charset="0"/>
              </a:rPr>
              <a:t>. [online] Shire Insurance. Available at: </a:t>
            </a:r>
            <a:r>
              <a:rPr lang="en-IN" sz="1600" u="sng" dirty="0">
                <a:latin typeface="Arial" panose="020B0604020202020204" pitchFamily="34" charset="0"/>
                <a:cs typeface="Arial" panose="020B0604020202020204" pitchFamily="34" charset="0"/>
                <a:hlinkClick r:id="rId9"/>
              </a:rPr>
              <a:t>https://www.shirevet.co.uk/cervical-cancer-prevention/</a:t>
            </a:r>
            <a:r>
              <a:rPr lang="en-IN" sz="1600"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05883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5C1A5A"/>
        </a:solidFill>
        <a:effectLst/>
      </p:bgPr>
    </p:bg>
    <p:spTree>
      <p:nvGrpSpPr>
        <p:cNvPr id="1" name="">
          <a:extLst>
            <a:ext uri="{FF2B5EF4-FFF2-40B4-BE49-F238E27FC236}">
              <a16:creationId xmlns:a16="http://schemas.microsoft.com/office/drawing/2014/main" id="{EFCC6ABA-1881-6E8B-BF07-5DD687B91F5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15ECCFE-A493-96A9-31B1-077AC8D9392D}"/>
              </a:ext>
            </a:extLst>
          </p:cNvPr>
          <p:cNvSpPr/>
          <p:nvPr/>
        </p:nvSpPr>
        <p:spPr>
          <a:xfrm>
            <a:off x="9144000" y="-609600"/>
            <a:ext cx="4876800" cy="4876800"/>
          </a:xfrm>
          <a:prstGeom prst="ellipse">
            <a:avLst/>
          </a:prstGeom>
          <a:solidFill>
            <a:srgbClr val="7B2D8B">
              <a:alpha val="40000"/>
            </a:srgbClr>
          </a:solidFill>
          <a:ln w="12700">
            <a:solidFill>
              <a:srgbClr val="7B2D8B">
                <a:alpha val="40000"/>
              </a:srgbClr>
            </a:solidFill>
            <a:prstDash val="solid"/>
          </a:ln>
        </p:spPr>
        <p:txBody>
          <a:bodyPr/>
          <a:lstStyle/>
          <a:p>
            <a:endParaRPr lang="en-US"/>
          </a:p>
        </p:txBody>
      </p:sp>
      <p:sp>
        <p:nvSpPr>
          <p:cNvPr id="3" name="Shape 1">
            <a:extLst>
              <a:ext uri="{FF2B5EF4-FFF2-40B4-BE49-F238E27FC236}">
                <a16:creationId xmlns:a16="http://schemas.microsoft.com/office/drawing/2014/main" id="{67D63ABC-8386-3A19-856C-F233F8AECFFE}"/>
              </a:ext>
            </a:extLst>
          </p:cNvPr>
          <p:cNvSpPr/>
          <p:nvPr/>
        </p:nvSpPr>
        <p:spPr>
          <a:xfrm>
            <a:off x="-609600" y="4267200"/>
            <a:ext cx="3657600" cy="3657600"/>
          </a:xfrm>
          <a:prstGeom prst="ellipse">
            <a:avLst/>
          </a:prstGeom>
          <a:solidFill>
            <a:srgbClr val="C2185B">
              <a:alpha val="30000"/>
            </a:srgbClr>
          </a:solidFill>
          <a:ln w="12700">
            <a:solidFill>
              <a:srgbClr val="C2185B">
                <a:alpha val="30000"/>
              </a:srgbClr>
            </a:solidFill>
            <a:prstDash val="solid"/>
          </a:ln>
        </p:spPr>
        <p:txBody>
          <a:bodyPr/>
          <a:lstStyle/>
          <a:p>
            <a:endParaRPr lang="en-US"/>
          </a:p>
        </p:txBody>
      </p:sp>
      <p:sp>
        <p:nvSpPr>
          <p:cNvPr id="4" name="Text 2">
            <a:extLst>
              <a:ext uri="{FF2B5EF4-FFF2-40B4-BE49-F238E27FC236}">
                <a16:creationId xmlns:a16="http://schemas.microsoft.com/office/drawing/2014/main" id="{81D75936-A5B9-3BBD-183D-A2F7ABD38253}"/>
              </a:ext>
            </a:extLst>
          </p:cNvPr>
          <p:cNvSpPr/>
          <p:nvPr/>
        </p:nvSpPr>
        <p:spPr>
          <a:xfrm>
            <a:off x="487680" y="182880"/>
            <a:ext cx="11216640" cy="755904"/>
          </a:xfrm>
          <a:prstGeom prst="rect">
            <a:avLst/>
          </a:prstGeom>
          <a:noFill/>
          <a:ln/>
        </p:spPr>
        <p:txBody>
          <a:bodyPr wrap="square" rtlCol="0" anchor="ctr"/>
          <a:lstStyle/>
          <a:p>
            <a:r>
              <a:rPr lang="en-US" sz="3600" dirty="0">
                <a:solidFill>
                  <a:schemeClr val="bg1"/>
                </a:solidFill>
                <a:latin typeface="Arial" panose="020B0604020202020204" pitchFamily="34" charset="0"/>
                <a:cs typeface="Arial" panose="020B0604020202020204" pitchFamily="34" charset="0"/>
              </a:rPr>
              <a:t>CONT…</a:t>
            </a:r>
          </a:p>
        </p:txBody>
      </p:sp>
      <p:sp>
        <p:nvSpPr>
          <p:cNvPr id="5" name="Shape 3">
            <a:extLst>
              <a:ext uri="{FF2B5EF4-FFF2-40B4-BE49-F238E27FC236}">
                <a16:creationId xmlns:a16="http://schemas.microsoft.com/office/drawing/2014/main" id="{58A059AB-401F-35E8-0D31-C2475124FB02}"/>
              </a:ext>
            </a:extLst>
          </p:cNvPr>
          <p:cNvSpPr/>
          <p:nvPr/>
        </p:nvSpPr>
        <p:spPr>
          <a:xfrm>
            <a:off x="487680" y="950976"/>
            <a:ext cx="5852160" cy="48768"/>
          </a:xfrm>
          <a:prstGeom prst="rect">
            <a:avLst/>
          </a:prstGeom>
          <a:solidFill>
            <a:srgbClr val="E91E8C"/>
          </a:solidFill>
          <a:ln w="12700">
            <a:solidFill>
              <a:srgbClr val="E91E8C"/>
            </a:solidFill>
            <a:prstDash val="solid"/>
          </a:ln>
        </p:spPr>
        <p:txBody>
          <a:bodyPr/>
          <a:lstStyle/>
          <a:p>
            <a:endParaRPr lang="en-US"/>
          </a:p>
        </p:txBody>
      </p:sp>
      <p:sp>
        <p:nvSpPr>
          <p:cNvPr id="6" name="Shape 4">
            <a:extLst>
              <a:ext uri="{FF2B5EF4-FFF2-40B4-BE49-F238E27FC236}">
                <a16:creationId xmlns:a16="http://schemas.microsoft.com/office/drawing/2014/main" id="{0FC4C1EC-0E8B-C6CA-51EF-4D0888ABBF7B}"/>
              </a:ext>
            </a:extLst>
          </p:cNvPr>
          <p:cNvSpPr/>
          <p:nvPr/>
        </p:nvSpPr>
        <p:spPr>
          <a:xfrm>
            <a:off x="365760" y="1158240"/>
            <a:ext cx="11602720" cy="5516880"/>
          </a:xfrm>
          <a:prstGeom prst="rect">
            <a:avLst/>
          </a:prstGeom>
          <a:solidFill>
            <a:srgbClr val="FFFFFF">
              <a:alpha val="92000"/>
            </a:srgbClr>
          </a:solidFill>
          <a:ln w="12700">
            <a:solidFill>
              <a:srgbClr val="E91E8C"/>
            </a:solidFill>
            <a:prstDash val="solid"/>
          </a:ln>
        </p:spPr>
        <p:txBody>
          <a:bodyPr/>
          <a:lstStyle/>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UICC. (2024). </a:t>
            </a:r>
            <a:r>
              <a:rPr lang="en-IN" sz="1600" i="1" dirty="0">
                <a:latin typeface="Arial" panose="020B0604020202020204" pitchFamily="34" charset="0"/>
                <a:cs typeface="Arial" panose="020B0604020202020204" pitchFamily="34" charset="0"/>
              </a:rPr>
              <a:t>Cervical cancer resources</a:t>
            </a:r>
            <a:r>
              <a:rPr lang="en-IN" sz="1600" dirty="0">
                <a:latin typeface="Arial" panose="020B0604020202020204" pitchFamily="34" charset="0"/>
                <a:cs typeface="Arial" panose="020B0604020202020204" pitchFamily="34" charset="0"/>
              </a:rPr>
              <a:t>. [online] Available at: </a:t>
            </a:r>
            <a:r>
              <a:rPr lang="en-IN" sz="1600" u="sng" dirty="0">
                <a:latin typeface="Arial" panose="020B0604020202020204" pitchFamily="34" charset="0"/>
                <a:cs typeface="Arial" panose="020B0604020202020204" pitchFamily="34" charset="0"/>
                <a:hlinkClick r:id="rId3"/>
              </a:rPr>
              <a:t>https://www.uicc.org/what-we-do/thematic-areas-work/cervical-cancer-elimination/cervical-cancer-resources</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UK National Screening Committee (2025). </a:t>
            </a:r>
            <a:r>
              <a:rPr lang="en-IN" sz="1600" i="1" dirty="0">
                <a:latin typeface="Arial" panose="020B0604020202020204" pitchFamily="34" charset="0"/>
                <a:cs typeface="Arial" panose="020B0604020202020204" pitchFamily="34" charset="0"/>
              </a:rPr>
              <a:t>Cervical Cancer - UK National Screening Committee (UK NSC) - GOV.UK</a:t>
            </a:r>
            <a:r>
              <a:rPr lang="en-IN" sz="1600" dirty="0">
                <a:latin typeface="Arial" panose="020B0604020202020204" pitchFamily="34" charset="0"/>
                <a:cs typeface="Arial" panose="020B0604020202020204" pitchFamily="34" charset="0"/>
              </a:rPr>
              <a:t>. [online] view-health-screening-</a:t>
            </a:r>
            <a:r>
              <a:rPr lang="en-IN" sz="1600" dirty="0" err="1">
                <a:latin typeface="Arial" panose="020B0604020202020204" pitchFamily="34" charset="0"/>
                <a:cs typeface="Arial" panose="020B0604020202020204" pitchFamily="34" charset="0"/>
              </a:rPr>
              <a:t>recommendations.service.gov.uk</a:t>
            </a:r>
            <a:r>
              <a:rPr lang="en-IN" sz="1600" dirty="0">
                <a:latin typeface="Arial" panose="020B0604020202020204" pitchFamily="34" charset="0"/>
                <a:cs typeface="Arial" panose="020B0604020202020204" pitchFamily="34" charset="0"/>
              </a:rPr>
              <a:t>. Available at: </a:t>
            </a:r>
            <a:r>
              <a:rPr lang="en-IN" sz="1600" u="sng" dirty="0">
                <a:latin typeface="Arial" panose="020B0604020202020204" pitchFamily="34" charset="0"/>
                <a:cs typeface="Arial" panose="020B0604020202020204" pitchFamily="34" charset="0"/>
                <a:hlinkClick r:id="rId4"/>
              </a:rPr>
              <a:t>https://view-health-screening-recommendations.service.gov.uk/cervical-cancer/</a:t>
            </a:r>
            <a:r>
              <a:rPr lang="en-IN"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Understanding barriers to breast screening: an online survey of non-attenders as part of a service evaluation in the breast screening programme in England. </a:t>
            </a:r>
            <a:r>
              <a:rPr lang="en-IN" sz="1600" i="1" dirty="0">
                <a:latin typeface="Arial" panose="020B0604020202020204" pitchFamily="34" charset="0"/>
                <a:cs typeface="Arial" panose="020B0604020202020204" pitchFamily="34" charset="0"/>
              </a:rPr>
              <a:t>PubMed</a:t>
            </a:r>
            <a:r>
              <a:rPr lang="en-IN" sz="1600" dirty="0">
                <a:latin typeface="Arial" panose="020B0604020202020204" pitchFamily="34" charset="0"/>
                <a:cs typeface="Arial" panose="020B0604020202020204" pitchFamily="34" charset="0"/>
              </a:rPr>
              <a:t>, 25(1), pp.2509–2509. </a:t>
            </a:r>
            <a:r>
              <a:rPr lang="en-IN" sz="1600" dirty="0" err="1">
                <a:latin typeface="Arial" panose="020B0604020202020204" pitchFamily="34" charset="0"/>
                <a:cs typeface="Arial" panose="020B0604020202020204" pitchFamily="34" charset="0"/>
              </a:rPr>
              <a:t>doi:</a:t>
            </a:r>
            <a:r>
              <a:rPr lang="en-IN" sz="1600" u="sng" dirty="0" err="1">
                <a:latin typeface="Arial" panose="020B0604020202020204" pitchFamily="34" charset="0"/>
                <a:cs typeface="Arial" panose="020B0604020202020204" pitchFamily="34" charset="0"/>
                <a:hlinkClick r:id="rId5"/>
              </a:rPr>
              <a:t>https</a:t>
            </a:r>
            <a:r>
              <a:rPr lang="en-IN" sz="1600" u="sng" dirty="0">
                <a:latin typeface="Arial" panose="020B0604020202020204" pitchFamily="34" charset="0"/>
                <a:cs typeface="Arial" panose="020B0604020202020204" pitchFamily="34" charset="0"/>
                <a:hlinkClick r:id="rId5"/>
              </a:rPr>
              <a:t>://doi.org/10.1186/s12889-025-23691-3</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World Health Organization (2024). </a:t>
            </a:r>
            <a:r>
              <a:rPr lang="en-IN" sz="1600" i="1" dirty="0">
                <a:latin typeface="Arial" panose="020B0604020202020204" pitchFamily="34" charset="0"/>
                <a:cs typeface="Arial" panose="020B0604020202020204" pitchFamily="34" charset="0"/>
              </a:rPr>
              <a:t>Cervical Cancer</a:t>
            </a:r>
            <a:r>
              <a:rPr lang="en-IN" sz="1600" dirty="0">
                <a:latin typeface="Arial" panose="020B0604020202020204" pitchFamily="34" charset="0"/>
                <a:cs typeface="Arial" panose="020B0604020202020204" pitchFamily="34" charset="0"/>
              </a:rPr>
              <a:t>. [online] World Health Organization. Available at: </a:t>
            </a:r>
            <a:r>
              <a:rPr lang="en-IN" sz="1600" u="sng" dirty="0">
                <a:latin typeface="Arial" panose="020B0604020202020204" pitchFamily="34" charset="0"/>
                <a:cs typeface="Arial" panose="020B0604020202020204" pitchFamily="34" charset="0"/>
                <a:hlinkClick r:id="rId6"/>
              </a:rPr>
              <a:t>https://www.who.int/news-room/fact-sheets/detail/cervical-cancer</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World Health Organization (2025). </a:t>
            </a:r>
            <a:r>
              <a:rPr lang="en-IN" sz="1600" i="1" dirty="0">
                <a:latin typeface="Arial" panose="020B0604020202020204" pitchFamily="34" charset="0"/>
                <a:cs typeface="Arial" panose="020B0604020202020204" pitchFamily="34" charset="0"/>
              </a:rPr>
              <a:t>Preventing cancer</a:t>
            </a:r>
            <a:r>
              <a:rPr lang="en-IN" sz="1600" dirty="0">
                <a:latin typeface="Arial" panose="020B0604020202020204" pitchFamily="34" charset="0"/>
                <a:cs typeface="Arial" panose="020B0604020202020204" pitchFamily="34" charset="0"/>
              </a:rPr>
              <a:t>. [online] </a:t>
            </a:r>
            <a:r>
              <a:rPr lang="en-IN" sz="1600" dirty="0" err="1">
                <a:latin typeface="Arial" panose="020B0604020202020204" pitchFamily="34" charset="0"/>
                <a:cs typeface="Arial" panose="020B0604020202020204" pitchFamily="34" charset="0"/>
              </a:rPr>
              <a:t>Who.int</a:t>
            </a:r>
            <a:r>
              <a:rPr lang="en-IN" sz="1600" dirty="0">
                <a:latin typeface="Arial" panose="020B0604020202020204" pitchFamily="34" charset="0"/>
                <a:cs typeface="Arial" panose="020B0604020202020204" pitchFamily="34" charset="0"/>
              </a:rPr>
              <a:t>. Available at: </a:t>
            </a:r>
            <a:r>
              <a:rPr lang="en-IN" sz="1600" u="sng" dirty="0">
                <a:latin typeface="Arial" panose="020B0604020202020204" pitchFamily="34" charset="0"/>
                <a:cs typeface="Arial" panose="020B0604020202020204" pitchFamily="34" charset="0"/>
                <a:hlinkClick r:id="rId7"/>
              </a:rPr>
              <a:t>https://www.who.int/activities/preventing-cancer</a:t>
            </a:r>
            <a:r>
              <a:rPr lang="en-IN"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28" name="Text 25">
            <a:extLst>
              <a:ext uri="{FF2B5EF4-FFF2-40B4-BE49-F238E27FC236}">
                <a16:creationId xmlns:a16="http://schemas.microsoft.com/office/drawing/2014/main" id="{D913916A-AE59-4A61-1E1B-28D6AD2D68CA}"/>
              </a:ext>
            </a:extLst>
          </p:cNvPr>
          <p:cNvSpPr/>
          <p:nvPr/>
        </p:nvSpPr>
        <p:spPr>
          <a:xfrm>
            <a:off x="365760" y="6559296"/>
            <a:ext cx="10972800" cy="243840"/>
          </a:xfrm>
          <a:prstGeom prst="rect">
            <a:avLst/>
          </a:prstGeom>
          <a:noFill/>
          <a:ln/>
        </p:spPr>
        <p:txBody>
          <a:bodyPr wrap="square" rtlCol="0" anchor="ctr"/>
          <a:lstStyle/>
          <a:p>
            <a:r>
              <a:rPr lang="en-US" sz="1133" dirty="0">
                <a:solidFill>
                  <a:srgbClr val="886688"/>
                </a:solidFill>
                <a:latin typeface="Calibri" pitchFamily="34" charset="0"/>
                <a:ea typeface="Calibri" pitchFamily="34" charset="-122"/>
                <a:cs typeface="Calibri" pitchFamily="34" charset="-120"/>
              </a:rPr>
              <a:t>NHS Cervical Screening Health Campaign</a:t>
            </a:r>
            <a:endParaRPr lang="en-US" sz="1133" dirty="0"/>
          </a:p>
        </p:txBody>
      </p:sp>
    </p:spTree>
    <p:extLst>
      <p:ext uri="{BB962C8B-B14F-4D97-AF65-F5344CB8AC3E}">
        <p14:creationId xmlns:p14="http://schemas.microsoft.com/office/powerpoint/2010/main" val="30923004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9307D5C-4A61-67E2-143E-2DE5ADD41468}"/>
              </a:ext>
            </a:extLst>
          </p:cNvPr>
          <p:cNvSpPr txBox="1"/>
          <p:nvPr/>
        </p:nvSpPr>
        <p:spPr>
          <a:xfrm>
            <a:off x="1386865" y="818984"/>
            <a:ext cx="6596245" cy="3268520"/>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kern="1200" dirty="0">
                <a:solidFill>
                  <a:srgbClr val="FFFFFF"/>
                </a:solidFill>
                <a:latin typeface="+mj-lt"/>
                <a:ea typeface="+mj-ea"/>
                <a:cs typeface="+mj-cs"/>
              </a:rPr>
              <a:t>THANK YOU</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6025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213</TotalTime>
  <Words>4808</Words>
  <Application>Microsoft Macintosh PowerPoint</Application>
  <PresentationFormat>Widescreen</PresentationFormat>
  <Paragraphs>439</Paragraphs>
  <Slides>42</Slides>
  <Notes>21</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42</vt:i4>
      </vt:variant>
    </vt:vector>
  </HeadingPairs>
  <TitlesOfParts>
    <vt:vector size="53" baseType="lpstr">
      <vt:lpstr>Aptos</vt:lpstr>
      <vt:lpstr>Aptos Display</vt:lpstr>
      <vt:lpstr>Arial</vt:lpstr>
      <vt:lpstr>Arial Bold</vt:lpstr>
      <vt:lpstr>Arial Bold Italics</vt:lpstr>
      <vt:lpstr>Calibri</vt:lpstr>
      <vt:lpstr>Georgia</vt:lpstr>
      <vt:lpstr>Roboto Bk</vt:lpstr>
      <vt:lpstr>Times New Roman</vt:lpstr>
      <vt:lpstr>Times New Roman Italics</vt:lpstr>
      <vt:lpstr>Office Theme</vt:lpstr>
      <vt:lpstr>PowerPoint Presentation</vt:lpstr>
      <vt:lpstr>PowerPoint Presentation</vt:lpstr>
      <vt:lpstr>8-WEEK CERVICAL HEALTH EMPOWERMENT PROGRAMME</vt:lpstr>
      <vt:lpstr>WHY THIS CAMPAIGN? —-THE EVIDENCE</vt:lpstr>
      <vt:lpstr>NATIONAL GUIDELINES &amp; AWARENESS</vt:lpstr>
      <vt:lpstr>PowerPoint Presentation</vt:lpstr>
      <vt:lpstr>LONG-TERM CONSEQUENCES OF POOR SCREENING HABITS</vt:lpstr>
      <vt:lpstr>SMART  AIM1-INCREASE SCREENING UPTAKE </vt:lpstr>
      <vt:lpstr>SMART AIM 2– IMPROVE KNOWLEDGE &amp; AWARENESS</vt:lpstr>
      <vt:lpstr>SMART AIM 3 – REDUCE BARRIERS TO SCREENING</vt:lpstr>
      <vt:lpstr>EXPECTED OUTCOMES &amp; NEXT STEPS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cervical cancer screening</vt:lpstr>
      <vt:lpstr>Introduction</vt:lpstr>
      <vt:lpstr>Potential Partners / Organisations</vt:lpstr>
      <vt:lpstr>Resources Used in the Campaign </vt:lpstr>
      <vt:lpstr>Jo’s Cervical Cancer Trust </vt:lpstr>
      <vt:lpstr>PowerPoint Presentation</vt:lpstr>
      <vt:lpstr>PowerPoint Presentation</vt:lpstr>
      <vt:lpstr>. Campaign Resources That Can Be Replicated</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Behaviour Model</vt:lpstr>
      <vt:lpstr>Theory of Planned Behaviour (TPB)</vt:lpstr>
      <vt:lpstr>Solutions to Overcome Individual Challenges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Amit Tiwari (2526931)</dc:creator>
  <cp:lastModifiedBy>Amit Tiwari (2526931)</cp:lastModifiedBy>
  <cp:revision>6</cp:revision>
  <dcterms:created xsi:type="dcterms:W3CDTF">2026-03-07T22:58:10Z</dcterms:created>
  <dcterms:modified xsi:type="dcterms:W3CDTF">2026-03-09T21:04:24Z</dcterms:modified>
</cp:coreProperties>
</file>