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3" r:id="rId3"/>
    <p:sldId id="265" r:id="rId4"/>
    <p:sldId id="274" r:id="rId5"/>
    <p:sldId id="267" r:id="rId6"/>
    <p:sldId id="268" r:id="rId7"/>
    <p:sldId id="257" r:id="rId8"/>
    <p:sldId id="266" r:id="rId9"/>
    <p:sldId id="259" r:id="rId10"/>
    <p:sldId id="270" r:id="rId11"/>
    <p:sldId id="260" r:id="rId12"/>
    <p:sldId id="271" r:id="rId13"/>
    <p:sldId id="272" r:id="rId14"/>
    <p:sldId id="264" r:id="rId15"/>
    <p:sldId id="263" r:id="rId16"/>
    <p:sldId id="269"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DD75E4-EEE2-5478-1BEE-548CBA63A9FB}" v="1079" dt="2023-11-13T10:30:53.052"/>
    <p1510:client id="{31BD5D99-7EAD-AB0A-0F25-D9836A5DEF3F}" v="745" dt="2023-11-05T23:23:17.654"/>
    <p1510:client id="{3B075221-5406-CB8D-56F2-4AA4CE90BB45}" v="8" dt="2023-11-23T20:34:51.196"/>
    <p1510:client id="{3DFA717A-9756-6752-3C62-A6E2FFF49912}" v="6" dt="2023-11-08T12:37:56.884"/>
    <p1510:client id="{6E75D443-5012-8F58-D409-A6615DD7239D}" v="38" dt="2023-11-08T11:05:15.472"/>
    <p1510:client id="{9A4DDDD5-D545-4B0D-14C0-6EBE6F316D45}" v="139" dt="2023-11-05T23:56:11.823"/>
    <p1510:client id="{9AA8D43F-6D26-448D-50C6-356E6695CE12}" v="649" dt="2023-11-23T19:49:26.572"/>
    <p1510:client id="{9DB9D29B-C15A-4E28-F7D7-96625321A229}" v="358" dt="2023-11-06T12:33:18.881"/>
    <p1510:client id="{AAD403EB-E8F3-A2DC-F24C-6C2B51FEE37E}" v="277" dt="2023-11-01T18:47:50.237"/>
    <p1510:client id="{AE10BA3A-C7BC-EB73-718D-94FC16F1001E}" v="69" dt="2023-11-23T20:26:21.256"/>
    <p1510:client id="{C51EB081-7966-E847-A23D-1256CECD766B}" v="85" dt="2023-11-08T18:08:51.225"/>
    <p1510:client id="{CECC28F9-43D5-D302-53B2-BCC30E071ED2}" v="61" dt="2023-11-06T10:31:13.803"/>
    <p1510:client id="{DDC0CC2C-8884-4C21-AE9B-35D4F5C9C53B}" v="858" dt="2023-10-30T12:36:25.615"/>
    <p1510:client id="{E6F7F62C-79AD-5E48-E4D5-D28C638523DD}" v="67" dt="2023-11-08T18:50:36.5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‹N›</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tatista.com/statistics/273439/number-of-employees-of-apple-since-2005/" TargetMode="External"/><Relationship Id="rId2" Type="http://schemas.openxmlformats.org/officeDocument/2006/relationships/hyperlink" Target="https://www.apple.com/environment/pdf/Apple_Environmental_Progress_Report_2021.pdf" TargetMode="Externa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go with trees and clouds&#10;&#10;Description automatically generated">
            <a:extLst>
              <a:ext uri="{FF2B5EF4-FFF2-40B4-BE49-F238E27FC236}">
                <a16:creationId xmlns:a16="http://schemas.microsoft.com/office/drawing/2014/main" id="{3B604A87-F487-6685-4CA6-6B853ABC72BD}"/>
              </a:ext>
            </a:extLst>
          </p:cNvPr>
          <p:cNvPicPr>
            <a:picLocks noChangeAspect="1"/>
          </p:cNvPicPr>
          <p:nvPr/>
        </p:nvPicPr>
        <p:blipFill rotWithShape="1">
          <a:blip r:embed="rId2"/>
          <a:srcRect t="2175"/>
          <a:stretch/>
        </p:blipFill>
        <p:spPr>
          <a:xfrm>
            <a:off x="1" y="10"/>
            <a:ext cx="9669642" cy="6857990"/>
          </a:xfrm>
          <a:prstGeom prst="rect">
            <a:avLst/>
          </a:prstGeom>
        </p:spPr>
      </p:pic>
      <p:sp>
        <p:nvSpPr>
          <p:cNvPr id="129" name="Rectangle 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531610" y="365125"/>
            <a:ext cx="3822189" cy="1926648"/>
          </a:xfrm>
        </p:spPr>
        <p:txBody>
          <a:bodyPr vert="horz" lIns="91440" tIns="45720" rIns="91440" bIns="45720" rtlCol="0" anchor="ctr">
            <a:normAutofit/>
          </a:bodyPr>
          <a:lstStyle/>
          <a:p>
            <a:r>
              <a:rPr lang="en-US" sz="4800" b="1" dirty="0">
                <a:latin typeface="Arial"/>
                <a:cs typeface="Arial"/>
              </a:rPr>
              <a:t>APPLE INC.</a:t>
            </a:r>
            <a:br>
              <a:rPr lang="en-US" sz="4000" dirty="0"/>
            </a:br>
            <a:endParaRPr lang="en-US" sz="4000">
              <a:ea typeface="Calibri Light" panose="020F0302020204030204"/>
              <a:cs typeface="Calibri Light" panose="020F0302020204030204"/>
            </a:endParaRPr>
          </a:p>
        </p:txBody>
      </p:sp>
      <p:sp>
        <p:nvSpPr>
          <p:cNvPr id="3" name="Subtitle 2"/>
          <p:cNvSpPr>
            <a:spLocks noGrp="1"/>
          </p:cNvSpPr>
          <p:nvPr>
            <p:ph type="subTitle" idx="1"/>
          </p:nvPr>
        </p:nvSpPr>
        <p:spPr>
          <a:xfrm>
            <a:off x="7732135" y="2420833"/>
            <a:ext cx="3929137" cy="3609076"/>
          </a:xfrm>
        </p:spPr>
        <p:txBody>
          <a:bodyPr vert="horz" lIns="91440" tIns="45720" rIns="91440" bIns="45720" rtlCol="0" anchor="t">
            <a:noAutofit/>
          </a:bodyPr>
          <a:lstStyle/>
          <a:p>
            <a:pPr algn="l"/>
            <a:r>
              <a:rPr lang="en-US" sz="1800" dirty="0">
                <a:latin typeface="Arial"/>
                <a:cs typeface="Arial"/>
              </a:rPr>
              <a:t>Group leader: Corina Seni 2217836</a:t>
            </a:r>
          </a:p>
          <a:p>
            <a:pPr algn="l"/>
            <a:r>
              <a:rPr lang="en-US" sz="1800" dirty="0">
                <a:latin typeface="Arial"/>
                <a:cs typeface="Arial"/>
              </a:rPr>
              <a:t>Erika </a:t>
            </a:r>
            <a:r>
              <a:rPr lang="en-US" sz="1800" dirty="0" err="1">
                <a:latin typeface="Arial"/>
                <a:cs typeface="Arial"/>
              </a:rPr>
              <a:t>Stecca</a:t>
            </a:r>
            <a:r>
              <a:rPr lang="en-US" sz="1800" dirty="0">
                <a:latin typeface="Arial"/>
                <a:cs typeface="Arial"/>
              </a:rPr>
              <a:t> 2314517</a:t>
            </a:r>
            <a:endParaRPr lang="en-US" sz="1800">
              <a:latin typeface="Arial"/>
              <a:ea typeface="Calibri" panose="020F0502020204030204"/>
              <a:cs typeface="Arial"/>
            </a:endParaRPr>
          </a:p>
          <a:p>
            <a:pPr algn="l"/>
            <a:r>
              <a:rPr lang="en-US" sz="1800" dirty="0">
                <a:latin typeface="Arial"/>
                <a:cs typeface="Arial"/>
              </a:rPr>
              <a:t>Adrian Daniel Roman 2312879</a:t>
            </a:r>
            <a:endParaRPr lang="en-US" sz="1800">
              <a:latin typeface="Arial"/>
              <a:ea typeface="Calibri" panose="020F0502020204030204"/>
              <a:cs typeface="Arial"/>
            </a:endParaRPr>
          </a:p>
          <a:p>
            <a:pPr algn="l"/>
            <a:r>
              <a:rPr lang="en-US" sz="1800" dirty="0">
                <a:latin typeface="Arial"/>
                <a:cs typeface="Arial"/>
              </a:rPr>
              <a:t>Marcel Lican 1816333</a:t>
            </a:r>
            <a:endParaRPr lang="en-US" sz="1800">
              <a:latin typeface="Arial"/>
              <a:ea typeface="Calibri" panose="020F0502020204030204"/>
              <a:cs typeface="Arial"/>
            </a:endParaRPr>
          </a:p>
          <a:p>
            <a:pPr algn="l"/>
            <a:endParaRPr lang="en-US" sz="1800" dirty="0">
              <a:latin typeface="Arial"/>
              <a:ea typeface="Calibri" panose="020F0502020204030204"/>
              <a:cs typeface="Calibri" panose="020F0502020204030204"/>
            </a:endParaRPr>
          </a:p>
          <a:p>
            <a:pPr algn="l"/>
            <a:r>
              <a:rPr lang="en-US" sz="1800" dirty="0">
                <a:latin typeface="Arial"/>
                <a:cs typeface="Arial"/>
              </a:rPr>
              <a:t>Module code: LCBB4007</a:t>
            </a:r>
            <a:endParaRPr lang="en-US" sz="1800">
              <a:latin typeface="Arial"/>
              <a:ea typeface="Calibri" panose="020F0502020204030204"/>
              <a:cs typeface="Arial"/>
            </a:endParaRPr>
          </a:p>
          <a:p>
            <a:pPr algn="l"/>
            <a:r>
              <a:rPr lang="en-US" sz="1800" dirty="0">
                <a:latin typeface="Arial"/>
                <a:cs typeface="Arial"/>
              </a:rPr>
              <a:t>Module name: Introduction to  Business</a:t>
            </a:r>
            <a:endParaRPr lang="en-US" sz="1800" dirty="0">
              <a:latin typeface="Arial"/>
              <a:ea typeface="Calibri" panose="020F0502020204030204"/>
              <a:cs typeface="Arial"/>
            </a:endParaRPr>
          </a:p>
          <a:p>
            <a:pPr algn="l"/>
            <a:r>
              <a:rPr lang="en-US" sz="1800" dirty="0">
                <a:latin typeface="Arial"/>
                <a:cs typeface="Arial"/>
              </a:rPr>
              <a:t>Assignment number: Component 2</a:t>
            </a:r>
            <a:endParaRPr lang="en-US" sz="1800">
              <a:latin typeface="Arial"/>
              <a:ea typeface="Calibri" panose="020F0502020204030204"/>
              <a:cs typeface="Arial"/>
            </a:endParaRPr>
          </a:p>
          <a:p>
            <a:pPr algn="l"/>
            <a:r>
              <a:rPr lang="en-US" sz="1800" dirty="0">
                <a:latin typeface="Arial"/>
                <a:cs typeface="Arial"/>
              </a:rPr>
              <a:t>Lecturer name: Zahida Khan</a:t>
            </a:r>
            <a:endParaRPr lang="en-US" sz="1800" dirty="0">
              <a:latin typeface="Arial"/>
              <a:ea typeface="Calibri" panose="020F0502020204030204"/>
              <a:cs typeface="Arial"/>
            </a:endParaRPr>
          </a:p>
          <a:p>
            <a:pPr indent="-228600" algn="l">
              <a:buFont typeface="Arial" panose="020B0604020202020204" pitchFamily="34" charset="0"/>
              <a:buChar char="•"/>
            </a:pPr>
            <a:endParaRPr lang="en-US" sz="17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D1D4E-E904-78F0-B510-D335782F698B}"/>
              </a:ext>
            </a:extLst>
          </p:cNvPr>
          <p:cNvSpPr>
            <a:spLocks noGrp="1"/>
          </p:cNvSpPr>
          <p:nvPr>
            <p:ph type="title"/>
          </p:nvPr>
        </p:nvSpPr>
        <p:spPr>
          <a:xfrm>
            <a:off x="640080" y="325369"/>
            <a:ext cx="4368602" cy="1381999"/>
          </a:xfrm>
        </p:spPr>
        <p:txBody>
          <a:bodyPr anchor="b">
            <a:normAutofit/>
          </a:bodyPr>
          <a:lstStyle/>
          <a:p>
            <a:r>
              <a:rPr lang="en-GB" sz="4800" b="1" dirty="0">
                <a:latin typeface="Arial"/>
                <a:cs typeface="Calibri Light"/>
              </a:rPr>
              <a:t>Contents</a:t>
            </a:r>
            <a:endParaRPr lang="en-GB" sz="4800" b="1" dirty="0">
              <a:latin typeface="Arial"/>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679560-F3AC-743A-47D1-0957BF378A2F}"/>
              </a:ext>
            </a:extLst>
          </p:cNvPr>
          <p:cNvSpPr>
            <a:spLocks noGrp="1"/>
          </p:cNvSpPr>
          <p:nvPr>
            <p:ph idx="1"/>
          </p:nvPr>
        </p:nvSpPr>
        <p:spPr>
          <a:xfrm>
            <a:off x="640080" y="2832793"/>
            <a:ext cx="4243589" cy="3868773"/>
          </a:xfrm>
        </p:spPr>
        <p:txBody>
          <a:bodyPr vert="horz" lIns="91440" tIns="45720" rIns="91440" bIns="45720" rtlCol="0" anchor="t">
            <a:normAutofit/>
          </a:bodyPr>
          <a:lstStyle/>
          <a:p>
            <a:r>
              <a:rPr lang="en-GB" sz="1400" dirty="0">
                <a:latin typeface="Arial"/>
                <a:cs typeface="Calibri"/>
              </a:rPr>
              <a:t>Introduction about Apple Inc</a:t>
            </a:r>
          </a:p>
          <a:p>
            <a:r>
              <a:rPr lang="en-GB" sz="1400" dirty="0">
                <a:latin typeface="Arial"/>
                <a:cs typeface="Calibri"/>
              </a:rPr>
              <a:t>Mission &amp; Vision</a:t>
            </a:r>
          </a:p>
          <a:p>
            <a:r>
              <a:rPr lang="en-GB" sz="1400" dirty="0">
                <a:latin typeface="Arial"/>
                <a:cs typeface="Calibri"/>
              </a:rPr>
              <a:t>Apple Inc logo timeline</a:t>
            </a:r>
          </a:p>
          <a:p>
            <a:r>
              <a:rPr lang="en-GB" sz="1400" dirty="0">
                <a:latin typeface="Arial"/>
                <a:cs typeface="Calibri"/>
              </a:rPr>
              <a:t>Apple's structure, size and functions</a:t>
            </a:r>
          </a:p>
          <a:p>
            <a:r>
              <a:rPr lang="en-GB" sz="1400" dirty="0">
                <a:latin typeface="Arial"/>
                <a:cs typeface="Calibri"/>
              </a:rPr>
              <a:t>Apple Inc stakeholders</a:t>
            </a:r>
          </a:p>
          <a:p>
            <a:r>
              <a:rPr lang="en-GB" sz="1400" dirty="0">
                <a:latin typeface="Arial"/>
                <a:cs typeface="Calibri"/>
              </a:rPr>
              <a:t>SWOT analysis of Apple Inc </a:t>
            </a:r>
          </a:p>
          <a:p>
            <a:r>
              <a:rPr lang="en-GB" sz="1400" dirty="0">
                <a:latin typeface="Arial"/>
                <a:cs typeface="Calibri"/>
              </a:rPr>
              <a:t>PESTLE analysis of Apple Inc</a:t>
            </a:r>
          </a:p>
          <a:p>
            <a:r>
              <a:rPr lang="en-GB" sz="1400" dirty="0">
                <a:latin typeface="Arial"/>
                <a:cs typeface="Calibri"/>
              </a:rPr>
              <a:t>The ethical considerations of Apple Inc</a:t>
            </a:r>
          </a:p>
          <a:p>
            <a:r>
              <a:rPr lang="en-GB" sz="1400" dirty="0">
                <a:latin typeface="Arial"/>
                <a:cs typeface="Calibri"/>
              </a:rPr>
              <a:t>Corporate Social Responsibilities (CSR) initiatives of Apple Inc</a:t>
            </a:r>
          </a:p>
          <a:p>
            <a:r>
              <a:rPr lang="en-GB" sz="1400" dirty="0">
                <a:latin typeface="Arial"/>
                <a:cs typeface="Calibri"/>
              </a:rPr>
              <a:t>Conclusion</a:t>
            </a:r>
          </a:p>
          <a:p>
            <a:r>
              <a:rPr lang="en-GB" sz="1400" dirty="0">
                <a:latin typeface="Arial"/>
                <a:cs typeface="Calibri"/>
              </a:rPr>
              <a:t>Reference list</a:t>
            </a:r>
          </a:p>
          <a:p>
            <a:endParaRPr lang="en-GB" sz="1000">
              <a:cs typeface="Calibri"/>
            </a:endParaRPr>
          </a:p>
          <a:p>
            <a:endParaRPr lang="en-GB" sz="1000">
              <a:cs typeface="Calibri"/>
            </a:endParaRPr>
          </a:p>
        </p:txBody>
      </p:sp>
      <p:pic>
        <p:nvPicPr>
          <p:cNvPr id="4" name="Picture 3" descr="A collage of various electronic devices&#10;&#10;Description automatically generated">
            <a:extLst>
              <a:ext uri="{FF2B5EF4-FFF2-40B4-BE49-F238E27FC236}">
                <a16:creationId xmlns:a16="http://schemas.microsoft.com/office/drawing/2014/main" id="{5922C6CF-630F-7961-BC65-CF23D5D1C89C}"/>
              </a:ext>
            </a:extLst>
          </p:cNvPr>
          <p:cNvPicPr>
            <a:picLocks noChangeAspect="1"/>
          </p:cNvPicPr>
          <p:nvPr/>
        </p:nvPicPr>
        <p:blipFill rotWithShape="1">
          <a:blip r:embed="rId2"/>
          <a:srcRect r="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76775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lass building with a logo&#10;&#10;Description automatically generated">
            <a:extLst>
              <a:ext uri="{FF2B5EF4-FFF2-40B4-BE49-F238E27FC236}">
                <a16:creationId xmlns:a16="http://schemas.microsoft.com/office/drawing/2014/main" id="{FD89FD59-BA7E-401D-C5E7-935C3886B067}"/>
              </a:ext>
            </a:extLst>
          </p:cNvPr>
          <p:cNvPicPr>
            <a:picLocks noChangeAspect="1"/>
          </p:cNvPicPr>
          <p:nvPr/>
        </p:nvPicPr>
        <p:blipFill rotWithShape="1">
          <a:blip r:embed="rId2"/>
          <a:srcRect l="6337" r="14704"/>
          <a:stretch/>
        </p:blipFill>
        <p:spPr>
          <a:xfrm>
            <a:off x="1" y="10"/>
            <a:ext cx="9669642" cy="6857990"/>
          </a:xfrm>
          <a:prstGeom prst="rect">
            <a:avLst/>
          </a:prstGeom>
        </p:spPr>
      </p:pic>
      <p:sp>
        <p:nvSpPr>
          <p:cNvPr id="47" name="Rectangle 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27492D-0F81-9B56-42F9-27C17BE7197D}"/>
              </a:ext>
            </a:extLst>
          </p:cNvPr>
          <p:cNvSpPr>
            <a:spLocks noGrp="1"/>
          </p:cNvSpPr>
          <p:nvPr>
            <p:ph type="title"/>
          </p:nvPr>
        </p:nvSpPr>
        <p:spPr>
          <a:xfrm>
            <a:off x="7531610" y="365125"/>
            <a:ext cx="3822189" cy="1057702"/>
          </a:xfrm>
        </p:spPr>
        <p:txBody>
          <a:bodyPr>
            <a:normAutofit/>
          </a:bodyPr>
          <a:lstStyle/>
          <a:p>
            <a:r>
              <a:rPr lang="en-GB" sz="4000">
                <a:cs typeface="Calibri Light"/>
              </a:rPr>
              <a:t>Introduction</a:t>
            </a:r>
            <a:endParaRPr lang="en-GB" sz="4000"/>
          </a:p>
        </p:txBody>
      </p:sp>
      <p:sp>
        <p:nvSpPr>
          <p:cNvPr id="3" name="Content Placeholder 2">
            <a:extLst>
              <a:ext uri="{FF2B5EF4-FFF2-40B4-BE49-F238E27FC236}">
                <a16:creationId xmlns:a16="http://schemas.microsoft.com/office/drawing/2014/main" id="{4FFAF98A-A91C-0195-099A-A11D3AEA5DF2}"/>
              </a:ext>
            </a:extLst>
          </p:cNvPr>
          <p:cNvSpPr>
            <a:spLocks noGrp="1"/>
          </p:cNvSpPr>
          <p:nvPr>
            <p:ph idx="1"/>
          </p:nvPr>
        </p:nvSpPr>
        <p:spPr>
          <a:xfrm>
            <a:off x="7531610" y="1416406"/>
            <a:ext cx="3822189" cy="4997996"/>
          </a:xfrm>
        </p:spPr>
        <p:txBody>
          <a:bodyPr vert="horz" lIns="91440" tIns="45720" rIns="91440" bIns="45720" rtlCol="0" anchor="t">
            <a:noAutofit/>
          </a:bodyPr>
          <a:lstStyle/>
          <a:p>
            <a:pPr>
              <a:buNone/>
            </a:pPr>
            <a:r>
              <a:rPr lang="en-GB" sz="1600" dirty="0">
                <a:latin typeface="Arial"/>
                <a:ea typeface="+mn-lt"/>
                <a:cs typeface="+mn-lt"/>
              </a:rPr>
              <a:t>The purpose of this presentation is to provide an overview of Apple Inc. Known for its innovative products and services, it is one of the world's largest and most influential companies. Due to its strong brand image and loyal customer base, Apple is well positioned for continued success in the future. In this paper, the focus is on Apple's structure, size, and functions. An explanation of the internal and external factors affecting Apple's organization will be provided, as well as the SWOT and PESTLE frameworks in detail. In addition, the stakeholders of the company, ethical considerations, and CSR will be discussed.</a:t>
            </a:r>
            <a:r>
              <a:rPr lang="en-GB" sz="1600" dirty="0">
                <a:latin typeface="Arial"/>
                <a:ea typeface="+mn-lt"/>
                <a:cs typeface="Calibri"/>
              </a:rPr>
              <a:t> </a:t>
            </a:r>
            <a:r>
              <a:rPr lang="en-GB" sz="1600" dirty="0">
                <a:latin typeface="Arial"/>
                <a:ea typeface="+mn-lt"/>
                <a:cs typeface="Arial"/>
              </a:rPr>
              <a:t>Towards the end of the evaluation, a summary of the major points covered in all answers will be presented.</a:t>
            </a:r>
            <a:endParaRPr lang="en-GB" sz="1600" dirty="0">
              <a:latin typeface="Arial"/>
              <a:cs typeface="Calibri"/>
            </a:endParaRPr>
          </a:p>
          <a:p>
            <a:pPr>
              <a:buNone/>
            </a:pPr>
            <a:endParaRPr lang="en-GB" sz="1300">
              <a:latin typeface="Calibri"/>
              <a:cs typeface="Calibri"/>
            </a:endParaRPr>
          </a:p>
          <a:p>
            <a:pPr>
              <a:buNone/>
            </a:pPr>
            <a:endParaRPr lang="en-GB" sz="1300">
              <a:latin typeface="Calibri"/>
              <a:cs typeface="Calibri"/>
            </a:endParaRPr>
          </a:p>
          <a:p>
            <a:pPr marL="0" indent="0">
              <a:buNone/>
            </a:pPr>
            <a:endParaRPr lang="en-GB" sz="1300">
              <a:latin typeface="Arial"/>
              <a:cs typeface="Calibri"/>
            </a:endParaRPr>
          </a:p>
          <a:p>
            <a:endParaRPr lang="en-GB" sz="1300">
              <a:cs typeface="Calibri"/>
            </a:endParaRPr>
          </a:p>
        </p:txBody>
      </p:sp>
    </p:spTree>
    <p:extLst>
      <p:ext uri="{BB962C8B-B14F-4D97-AF65-F5344CB8AC3E}">
        <p14:creationId xmlns:p14="http://schemas.microsoft.com/office/powerpoint/2010/main" val="2034897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79956-B2FD-6A9B-8196-AB2FB6237877}"/>
              </a:ext>
            </a:extLst>
          </p:cNvPr>
          <p:cNvSpPr>
            <a:spLocks noGrp="1"/>
          </p:cNvSpPr>
          <p:nvPr>
            <p:ph type="title"/>
          </p:nvPr>
        </p:nvSpPr>
        <p:spPr>
          <a:xfrm>
            <a:off x="824832" y="365125"/>
            <a:ext cx="10528968" cy="523458"/>
          </a:xfrm>
        </p:spPr>
        <p:txBody>
          <a:bodyPr>
            <a:noAutofit/>
          </a:bodyPr>
          <a:lstStyle/>
          <a:p>
            <a:pPr algn="ctr"/>
            <a:r>
              <a:rPr lang="en-GB" sz="3200" b="1" dirty="0">
                <a:latin typeface="Arial"/>
                <a:ea typeface="Calibri Light"/>
                <a:cs typeface="Calibri Light"/>
              </a:rPr>
              <a:t>Apple Inc. Current Profile</a:t>
            </a:r>
            <a:endParaRPr lang="en-GB" sz="3200" b="1" dirty="0">
              <a:latin typeface="Arial"/>
              <a:cs typeface="Arial"/>
            </a:endParaRPr>
          </a:p>
        </p:txBody>
      </p:sp>
      <p:graphicFrame>
        <p:nvGraphicFramePr>
          <p:cNvPr id="4" name="Content Placeholder 3">
            <a:extLst>
              <a:ext uri="{FF2B5EF4-FFF2-40B4-BE49-F238E27FC236}">
                <a16:creationId xmlns:a16="http://schemas.microsoft.com/office/drawing/2014/main" id="{73D4F6CA-817A-671A-EB8F-2B23E807E005}"/>
              </a:ext>
            </a:extLst>
          </p:cNvPr>
          <p:cNvGraphicFramePr>
            <a:graphicFrameLocks noGrp="1"/>
          </p:cNvGraphicFramePr>
          <p:nvPr>
            <p:ph idx="1"/>
            <p:extLst>
              <p:ext uri="{D42A27DB-BD31-4B8C-83A1-F6EECF244321}">
                <p14:modId xmlns:p14="http://schemas.microsoft.com/office/powerpoint/2010/main" val="3049086201"/>
              </p:ext>
            </p:extLst>
          </p:nvPr>
        </p:nvGraphicFramePr>
        <p:xfrm>
          <a:off x="818865" y="2581701"/>
          <a:ext cx="10535649" cy="3788024"/>
        </p:xfrm>
        <a:graphic>
          <a:graphicData uri="http://schemas.openxmlformats.org/drawingml/2006/table">
            <a:tbl>
              <a:tblPr firstRow="1" bandRow="1">
                <a:tableStyleId>{5C22544A-7EE6-4342-B048-85BDC9FD1C3A}</a:tableStyleId>
              </a:tblPr>
              <a:tblGrid>
                <a:gridCol w="2734756">
                  <a:extLst>
                    <a:ext uri="{9D8B030D-6E8A-4147-A177-3AD203B41FA5}">
                      <a16:colId xmlns:a16="http://schemas.microsoft.com/office/drawing/2014/main" val="863004665"/>
                    </a:ext>
                  </a:extLst>
                </a:gridCol>
                <a:gridCol w="7800893">
                  <a:extLst>
                    <a:ext uri="{9D8B030D-6E8A-4147-A177-3AD203B41FA5}">
                      <a16:colId xmlns:a16="http://schemas.microsoft.com/office/drawing/2014/main" val="1338646546"/>
                    </a:ext>
                  </a:extLst>
                </a:gridCol>
              </a:tblGrid>
              <a:tr h="422698">
                <a:tc>
                  <a:txBody>
                    <a:bodyPr/>
                    <a:lstStyle/>
                    <a:p>
                      <a:r>
                        <a:rPr lang="en-GB" dirty="0"/>
                        <a:t>Name</a:t>
                      </a:r>
                    </a:p>
                  </a:txBody>
                  <a:tcPr/>
                </a:tc>
                <a:tc>
                  <a:txBody>
                    <a:bodyPr/>
                    <a:lstStyle/>
                    <a:p>
                      <a:r>
                        <a:rPr lang="en-GB" dirty="0"/>
                        <a:t>Apple Incorporation</a:t>
                      </a:r>
                    </a:p>
                  </a:txBody>
                  <a:tcPr/>
                </a:tc>
                <a:extLst>
                  <a:ext uri="{0D108BD9-81ED-4DB2-BD59-A6C34878D82A}">
                    <a16:rowId xmlns:a16="http://schemas.microsoft.com/office/drawing/2014/main" val="3999118349"/>
                  </a:ext>
                </a:extLst>
              </a:tr>
              <a:tr h="422698">
                <a:tc>
                  <a:txBody>
                    <a:bodyPr/>
                    <a:lstStyle/>
                    <a:p>
                      <a:r>
                        <a:rPr lang="en-GB" dirty="0"/>
                        <a:t>Type</a:t>
                      </a:r>
                    </a:p>
                  </a:txBody>
                  <a:tcPr/>
                </a:tc>
                <a:tc>
                  <a:txBody>
                    <a:bodyPr/>
                    <a:lstStyle/>
                    <a:p>
                      <a:r>
                        <a:rPr lang="en-GB" dirty="0"/>
                        <a:t>A public company</a:t>
                      </a:r>
                    </a:p>
                  </a:txBody>
                  <a:tcPr/>
                </a:tc>
                <a:extLst>
                  <a:ext uri="{0D108BD9-81ED-4DB2-BD59-A6C34878D82A}">
                    <a16:rowId xmlns:a16="http://schemas.microsoft.com/office/drawing/2014/main" val="4273278570"/>
                  </a:ext>
                </a:extLst>
              </a:tr>
              <a:tr h="422698">
                <a:tc>
                  <a:txBody>
                    <a:bodyPr/>
                    <a:lstStyle/>
                    <a:p>
                      <a:r>
                        <a:rPr lang="en-GB" dirty="0"/>
                        <a:t>The company's motto</a:t>
                      </a:r>
                    </a:p>
                  </a:txBody>
                  <a:tcPr/>
                </a:tc>
                <a:tc>
                  <a:txBody>
                    <a:bodyPr/>
                    <a:lstStyle/>
                    <a:p>
                      <a:r>
                        <a:rPr lang="en-GB" dirty="0"/>
                        <a:t>Think different</a:t>
                      </a:r>
                    </a:p>
                  </a:txBody>
                  <a:tcPr/>
                </a:tc>
                <a:extLst>
                  <a:ext uri="{0D108BD9-81ED-4DB2-BD59-A6C34878D82A}">
                    <a16:rowId xmlns:a16="http://schemas.microsoft.com/office/drawing/2014/main" val="1440234398"/>
                  </a:ext>
                </a:extLst>
              </a:tr>
              <a:tr h="406440">
                <a:tc>
                  <a:txBody>
                    <a:bodyPr/>
                    <a:lstStyle/>
                    <a:p>
                      <a:r>
                        <a:rPr lang="en-GB" dirty="0"/>
                        <a:t>Year of foundation</a:t>
                      </a:r>
                    </a:p>
                  </a:txBody>
                  <a:tcPr/>
                </a:tc>
                <a:tc>
                  <a:txBody>
                    <a:bodyPr/>
                    <a:lstStyle/>
                    <a:p>
                      <a:r>
                        <a:rPr lang="en-GB" dirty="0"/>
                        <a:t>1976</a:t>
                      </a:r>
                    </a:p>
                  </a:txBody>
                  <a:tcPr/>
                </a:tc>
                <a:extLst>
                  <a:ext uri="{0D108BD9-81ED-4DB2-BD59-A6C34878D82A}">
                    <a16:rowId xmlns:a16="http://schemas.microsoft.com/office/drawing/2014/main" val="3435909012"/>
                  </a:ext>
                </a:extLst>
              </a:tr>
              <a:tr h="422698">
                <a:tc>
                  <a:txBody>
                    <a:bodyPr/>
                    <a:lstStyle/>
                    <a:p>
                      <a:r>
                        <a:rPr lang="en-GB" dirty="0"/>
                        <a:t>The founders</a:t>
                      </a:r>
                    </a:p>
                  </a:txBody>
                  <a:tcPr/>
                </a:tc>
                <a:tc>
                  <a:txBody>
                    <a:bodyPr/>
                    <a:lstStyle/>
                    <a:p>
                      <a:r>
                        <a:rPr lang="en-GB" dirty="0"/>
                        <a:t>Steve Jobs, Steve Wozniak and Ronald Wayne</a:t>
                      </a:r>
                    </a:p>
                  </a:txBody>
                  <a:tcPr/>
                </a:tc>
                <a:extLst>
                  <a:ext uri="{0D108BD9-81ED-4DB2-BD59-A6C34878D82A}">
                    <a16:rowId xmlns:a16="http://schemas.microsoft.com/office/drawing/2014/main" val="3070777999"/>
                  </a:ext>
                </a:extLst>
              </a:tr>
              <a:tr h="422698">
                <a:tc>
                  <a:txBody>
                    <a:bodyPr/>
                    <a:lstStyle/>
                    <a:p>
                      <a:r>
                        <a:rPr lang="en-GB" dirty="0"/>
                        <a:t>New CEO</a:t>
                      </a:r>
                    </a:p>
                  </a:txBody>
                  <a:tcPr/>
                </a:tc>
                <a:tc>
                  <a:txBody>
                    <a:bodyPr/>
                    <a:lstStyle/>
                    <a:p>
                      <a:r>
                        <a:rPr lang="en-GB" dirty="0"/>
                        <a:t>Tim Cook</a:t>
                      </a:r>
                    </a:p>
                  </a:txBody>
                  <a:tcPr/>
                </a:tc>
                <a:extLst>
                  <a:ext uri="{0D108BD9-81ED-4DB2-BD59-A6C34878D82A}">
                    <a16:rowId xmlns:a16="http://schemas.microsoft.com/office/drawing/2014/main" val="3591957176"/>
                  </a:ext>
                </a:extLst>
              </a:tr>
              <a:tr h="422698">
                <a:tc>
                  <a:txBody>
                    <a:bodyPr/>
                    <a:lstStyle/>
                    <a:p>
                      <a:r>
                        <a:rPr lang="en-GB" dirty="0"/>
                        <a:t>Headquarter</a:t>
                      </a:r>
                    </a:p>
                  </a:txBody>
                  <a:tcPr/>
                </a:tc>
                <a:tc>
                  <a:txBody>
                    <a:bodyPr/>
                    <a:lstStyle/>
                    <a:p>
                      <a:r>
                        <a:rPr lang="en-GB" dirty="0"/>
                        <a:t>Cupertino, USA</a:t>
                      </a:r>
                    </a:p>
                  </a:txBody>
                  <a:tcPr/>
                </a:tc>
                <a:extLst>
                  <a:ext uri="{0D108BD9-81ED-4DB2-BD59-A6C34878D82A}">
                    <a16:rowId xmlns:a16="http://schemas.microsoft.com/office/drawing/2014/main" val="3978539508"/>
                  </a:ext>
                </a:extLst>
              </a:tr>
              <a:tr h="422698">
                <a:tc>
                  <a:txBody>
                    <a:bodyPr/>
                    <a:lstStyle/>
                    <a:p>
                      <a:r>
                        <a:rPr lang="en-GB" dirty="0"/>
                        <a:t>Area served</a:t>
                      </a:r>
                    </a:p>
                  </a:txBody>
                  <a:tcPr/>
                </a:tc>
                <a:tc>
                  <a:txBody>
                    <a:bodyPr/>
                    <a:lstStyle/>
                    <a:p>
                      <a:r>
                        <a:rPr lang="en-GB" dirty="0"/>
                        <a:t>Worldwide</a:t>
                      </a:r>
                    </a:p>
                  </a:txBody>
                  <a:tcPr/>
                </a:tc>
                <a:extLst>
                  <a:ext uri="{0D108BD9-81ED-4DB2-BD59-A6C34878D82A}">
                    <a16:rowId xmlns:a16="http://schemas.microsoft.com/office/drawing/2014/main" val="1873119129"/>
                  </a:ext>
                </a:extLst>
              </a:tr>
              <a:tr h="422698">
                <a:tc>
                  <a:txBody>
                    <a:bodyPr/>
                    <a:lstStyle/>
                    <a:p>
                      <a:pPr lvl="0">
                        <a:buNone/>
                      </a:pPr>
                      <a:r>
                        <a:rPr lang="en-GB" dirty="0"/>
                        <a:t>Production</a:t>
                      </a:r>
                    </a:p>
                  </a:txBody>
                  <a:tcPr/>
                </a:tc>
                <a:tc>
                  <a:txBody>
                    <a:bodyPr/>
                    <a:lstStyle/>
                    <a:p>
                      <a:pPr lvl="0">
                        <a:buNone/>
                      </a:pPr>
                      <a:r>
                        <a:rPr lang="en-GB" dirty="0"/>
                        <a:t>Computers, phones, tablets, music players, software ...</a:t>
                      </a:r>
                    </a:p>
                  </a:txBody>
                  <a:tcPr/>
                </a:tc>
                <a:extLst>
                  <a:ext uri="{0D108BD9-81ED-4DB2-BD59-A6C34878D82A}">
                    <a16:rowId xmlns:a16="http://schemas.microsoft.com/office/drawing/2014/main" val="4151710631"/>
                  </a:ext>
                </a:extLst>
              </a:tr>
            </a:tbl>
          </a:graphicData>
        </a:graphic>
      </p:graphicFrame>
      <p:pic>
        <p:nvPicPr>
          <p:cNvPr id="7" name="Picture 6" descr="A circular building with a circular structure&#10;&#10;Description automatically generated">
            <a:extLst>
              <a:ext uri="{FF2B5EF4-FFF2-40B4-BE49-F238E27FC236}">
                <a16:creationId xmlns:a16="http://schemas.microsoft.com/office/drawing/2014/main" id="{EB5722CC-4BBB-E264-01D6-DEC0F4D2F541}"/>
              </a:ext>
            </a:extLst>
          </p:cNvPr>
          <p:cNvPicPr>
            <a:picLocks noChangeAspect="1"/>
          </p:cNvPicPr>
          <p:nvPr/>
        </p:nvPicPr>
        <p:blipFill>
          <a:blip r:embed="rId2"/>
          <a:stretch>
            <a:fillRect/>
          </a:stretch>
        </p:blipFill>
        <p:spPr>
          <a:xfrm>
            <a:off x="2917709" y="820335"/>
            <a:ext cx="6096000" cy="1559771"/>
          </a:xfrm>
          <a:prstGeom prst="rect">
            <a:avLst/>
          </a:prstGeom>
        </p:spPr>
      </p:pic>
    </p:spTree>
    <p:extLst>
      <p:ext uri="{BB962C8B-B14F-4D97-AF65-F5344CB8AC3E}">
        <p14:creationId xmlns:p14="http://schemas.microsoft.com/office/powerpoint/2010/main" val="270618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D52C0D-E47B-7BA0-EDB2-F634304576D9}"/>
              </a:ext>
            </a:extLst>
          </p:cNvPr>
          <p:cNvSpPr>
            <a:spLocks noGrp="1"/>
          </p:cNvSpPr>
          <p:nvPr>
            <p:ph type="title"/>
          </p:nvPr>
        </p:nvSpPr>
        <p:spPr>
          <a:xfrm>
            <a:off x="6739128" y="638089"/>
            <a:ext cx="4818888" cy="1476801"/>
          </a:xfrm>
        </p:spPr>
        <p:txBody>
          <a:bodyPr anchor="b">
            <a:normAutofit/>
          </a:bodyPr>
          <a:lstStyle/>
          <a:p>
            <a:r>
              <a:rPr lang="en-GB" sz="3400" b="1">
                <a:latin typeface="Arial"/>
                <a:cs typeface="Calibri Light"/>
              </a:rPr>
              <a:t>Apple's Mission and Vision Statement</a:t>
            </a:r>
            <a:endParaRPr lang="en-GB" sz="3400" b="1">
              <a:latin typeface="Arial"/>
              <a:cs typeface="Arial"/>
            </a:endParaRPr>
          </a:p>
        </p:txBody>
      </p:sp>
      <p:pic>
        <p:nvPicPr>
          <p:cNvPr id="4" name="Picture 3" descr="A close-up of a logo&#10;&#10;Description automatically generated">
            <a:extLst>
              <a:ext uri="{FF2B5EF4-FFF2-40B4-BE49-F238E27FC236}">
                <a16:creationId xmlns:a16="http://schemas.microsoft.com/office/drawing/2014/main" id="{D874D04A-EF24-539E-367F-D4687E5E4AD0}"/>
              </a:ext>
            </a:extLst>
          </p:cNvPr>
          <p:cNvPicPr>
            <a:picLocks noChangeAspect="1"/>
          </p:cNvPicPr>
          <p:nvPr/>
        </p:nvPicPr>
        <p:blipFill rotWithShape="1">
          <a:blip r:embed="rId2"/>
          <a:srcRect t="5406" b="16581"/>
          <a:stretch/>
        </p:blipFill>
        <p:spPr>
          <a:xfrm>
            <a:off x="630936" y="707783"/>
            <a:ext cx="5458968" cy="5442433"/>
          </a:xfrm>
          <a:prstGeom prst="rect">
            <a:avLst/>
          </a:prstGeom>
        </p:spPr>
      </p:pic>
      <p:sp>
        <p:nvSpPr>
          <p:cNvPr id="3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20D440-83DC-FEF1-DDD1-57C194D3D256}"/>
              </a:ext>
            </a:extLst>
          </p:cNvPr>
          <p:cNvSpPr>
            <a:spLocks noGrp="1"/>
          </p:cNvSpPr>
          <p:nvPr>
            <p:ph idx="1"/>
          </p:nvPr>
        </p:nvSpPr>
        <p:spPr>
          <a:xfrm>
            <a:off x="6739128" y="2664886"/>
            <a:ext cx="4818888" cy="3550789"/>
          </a:xfrm>
        </p:spPr>
        <p:txBody>
          <a:bodyPr vert="horz" lIns="91440" tIns="45720" rIns="91440" bIns="45720" rtlCol="0" anchor="t">
            <a:normAutofit/>
          </a:bodyPr>
          <a:lstStyle/>
          <a:p>
            <a:pPr marL="0" indent="0">
              <a:buNone/>
            </a:pPr>
            <a:r>
              <a:rPr lang="en-GB" sz="1700" b="1" dirty="0">
                <a:latin typeface="Arial"/>
                <a:cs typeface="Arial"/>
              </a:rPr>
              <a:t>Mission</a:t>
            </a:r>
            <a:endParaRPr lang="en-GB" sz="1700" dirty="0">
              <a:latin typeface="Arial"/>
              <a:cs typeface="Arial"/>
            </a:endParaRPr>
          </a:p>
          <a:p>
            <a:pPr>
              <a:lnSpc>
                <a:spcPct val="110000"/>
              </a:lnSpc>
              <a:buNone/>
            </a:pPr>
            <a:r>
              <a:rPr lang="en-GB" sz="1700" dirty="0">
                <a:latin typeface="Arial"/>
                <a:ea typeface="+mn-lt"/>
                <a:cs typeface="+mn-lt"/>
              </a:rPr>
              <a:t>The mission statement of Apple is to provide its customers with the best possible user experience through innovative hardware, software, and services (Isaacson, 2011).</a:t>
            </a:r>
            <a:endParaRPr lang="en-GB" dirty="0">
              <a:latin typeface="Arial"/>
              <a:cs typeface="Arial"/>
            </a:endParaRPr>
          </a:p>
          <a:p>
            <a:pPr>
              <a:lnSpc>
                <a:spcPct val="110000"/>
              </a:lnSpc>
              <a:buNone/>
            </a:pPr>
            <a:endParaRPr lang="en-GB" sz="1700" dirty="0">
              <a:latin typeface="Arial"/>
              <a:cs typeface="Calibri"/>
            </a:endParaRPr>
          </a:p>
          <a:p>
            <a:pPr marL="0" indent="0">
              <a:buNone/>
            </a:pPr>
            <a:r>
              <a:rPr lang="en-GB" sz="1700" b="1" dirty="0">
                <a:latin typeface="Arial"/>
                <a:cs typeface="Calibri"/>
              </a:rPr>
              <a:t> </a:t>
            </a:r>
            <a:r>
              <a:rPr lang="en-GB" sz="1700" b="1" dirty="0">
                <a:latin typeface="Arial"/>
                <a:cs typeface="Arial"/>
              </a:rPr>
              <a:t>Vision</a:t>
            </a:r>
            <a:endParaRPr lang="en-GB" sz="1700" b="1" dirty="0">
              <a:latin typeface="Arial"/>
              <a:ea typeface="+mn-lt"/>
              <a:cs typeface="Arial"/>
            </a:endParaRPr>
          </a:p>
          <a:p>
            <a:pPr marL="0" indent="0">
              <a:lnSpc>
                <a:spcPct val="100000"/>
              </a:lnSpc>
              <a:buNone/>
            </a:pPr>
            <a:r>
              <a:rPr lang="en-GB" sz="1700" dirty="0">
                <a:latin typeface="Arial"/>
                <a:ea typeface="+mn-lt"/>
                <a:cs typeface="+mn-lt"/>
              </a:rPr>
              <a:t>The vision statement for Apple states that the company will "continue to push the boundaries of technology and creativity while maintaining its commitment to sustainability" (</a:t>
            </a:r>
            <a:r>
              <a:rPr lang="en-GB" sz="1700" err="1">
                <a:latin typeface="Arial"/>
                <a:ea typeface="+mn-lt"/>
                <a:cs typeface="+mn-lt"/>
              </a:rPr>
              <a:t>Kahney</a:t>
            </a:r>
            <a:r>
              <a:rPr lang="en-GB" sz="1700" dirty="0">
                <a:latin typeface="Arial"/>
                <a:ea typeface="+mn-lt"/>
                <a:cs typeface="+mn-lt"/>
              </a:rPr>
              <a:t>, 2018).</a:t>
            </a:r>
            <a:endParaRPr lang="en-GB" dirty="0">
              <a:latin typeface="Arial"/>
              <a:cs typeface="Arial"/>
            </a:endParaRPr>
          </a:p>
          <a:p>
            <a:pPr marL="0" indent="0">
              <a:buNone/>
            </a:pPr>
            <a:endParaRPr lang="en-GB" sz="1700" i="1">
              <a:cs typeface="Calibri"/>
            </a:endParaRPr>
          </a:p>
          <a:p>
            <a:pPr marL="0" indent="0">
              <a:buNone/>
            </a:pPr>
            <a:endParaRPr lang="en-GB" sz="1700" i="1">
              <a:cs typeface="Calibri"/>
            </a:endParaRPr>
          </a:p>
          <a:p>
            <a:pPr marL="0" indent="0">
              <a:buNone/>
            </a:pPr>
            <a:endParaRPr lang="en-GB" sz="1700" b="1">
              <a:cs typeface="Calibri"/>
            </a:endParaRPr>
          </a:p>
          <a:p>
            <a:pPr marL="0" indent="0">
              <a:buNone/>
            </a:pPr>
            <a:endParaRPr lang="en-GB" sz="1700" i="1">
              <a:cs typeface="Calibri"/>
            </a:endParaRPr>
          </a:p>
        </p:txBody>
      </p:sp>
    </p:spTree>
    <p:extLst>
      <p:ext uri="{BB962C8B-B14F-4D97-AF65-F5344CB8AC3E}">
        <p14:creationId xmlns:p14="http://schemas.microsoft.com/office/powerpoint/2010/main" val="3220358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B639E-E109-0AD8-71F3-F65C2B58DCD1}"/>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000" b="1" kern="1200" dirty="0">
                <a:latin typeface="Arial"/>
                <a:cs typeface="Arial"/>
              </a:rPr>
              <a:t>Apple logo timeline</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logos of different colors&#10;&#10;Description automatically generated">
            <a:extLst>
              <a:ext uri="{FF2B5EF4-FFF2-40B4-BE49-F238E27FC236}">
                <a16:creationId xmlns:a16="http://schemas.microsoft.com/office/drawing/2014/main" id="{0183AB90-B460-345F-821F-A3BACC2E9C9E}"/>
              </a:ext>
            </a:extLst>
          </p:cNvPr>
          <p:cNvPicPr>
            <a:picLocks noGrp="1" noChangeAspect="1"/>
          </p:cNvPicPr>
          <p:nvPr>
            <p:ph idx="1"/>
          </p:nvPr>
        </p:nvPicPr>
        <p:blipFill>
          <a:blip r:embed="rId2"/>
          <a:stretch>
            <a:fillRect/>
          </a:stretch>
        </p:blipFill>
        <p:spPr>
          <a:xfrm>
            <a:off x="4654296" y="1386174"/>
            <a:ext cx="7214616" cy="4058220"/>
          </a:xfrm>
          <a:prstGeom prst="rect">
            <a:avLst/>
          </a:prstGeom>
        </p:spPr>
      </p:pic>
    </p:spTree>
    <p:extLst>
      <p:ext uri="{BB962C8B-B14F-4D97-AF65-F5344CB8AC3E}">
        <p14:creationId xmlns:p14="http://schemas.microsoft.com/office/powerpoint/2010/main" val="1748405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BEF02-D069-94E7-B917-D611411BF432}"/>
              </a:ext>
            </a:extLst>
          </p:cNvPr>
          <p:cNvSpPr>
            <a:spLocks noGrp="1"/>
          </p:cNvSpPr>
          <p:nvPr>
            <p:ph type="title"/>
          </p:nvPr>
        </p:nvSpPr>
        <p:spPr>
          <a:xfrm>
            <a:off x="630936" y="640080"/>
            <a:ext cx="4818888" cy="1481328"/>
          </a:xfrm>
        </p:spPr>
        <p:txBody>
          <a:bodyPr anchor="b">
            <a:normAutofit/>
          </a:bodyPr>
          <a:lstStyle/>
          <a:p>
            <a:r>
              <a:rPr lang="en-GB" sz="3800" b="1">
                <a:latin typeface="Arial"/>
                <a:cs typeface="Calibri Light"/>
              </a:rPr>
              <a:t>Apple's structure, size and functions</a:t>
            </a:r>
            <a:endParaRPr lang="en-GB" sz="3800" b="1">
              <a:latin typeface="Arial"/>
              <a:cs typeface="Arial"/>
            </a:endParaRPr>
          </a:p>
        </p:txBody>
      </p:sp>
      <p:sp>
        <p:nvSpPr>
          <p:cNvPr id="6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ntent Placeholder 31">
            <a:extLst>
              <a:ext uri="{FF2B5EF4-FFF2-40B4-BE49-F238E27FC236}">
                <a16:creationId xmlns:a16="http://schemas.microsoft.com/office/drawing/2014/main" id="{7C84E0DF-CF85-E16C-4352-1A79EA120653}"/>
              </a:ext>
            </a:extLst>
          </p:cNvPr>
          <p:cNvSpPr>
            <a:spLocks noGrp="1"/>
          </p:cNvSpPr>
          <p:nvPr>
            <p:ph idx="1"/>
          </p:nvPr>
        </p:nvSpPr>
        <p:spPr>
          <a:xfrm>
            <a:off x="642309" y="2660904"/>
            <a:ext cx="4807515" cy="3752588"/>
          </a:xfrm>
        </p:spPr>
        <p:txBody>
          <a:bodyPr vert="horz" lIns="91440" tIns="45720" rIns="91440" bIns="45720" rtlCol="0" anchor="t">
            <a:noAutofit/>
          </a:bodyPr>
          <a:lstStyle/>
          <a:p>
            <a:pPr>
              <a:lnSpc>
                <a:spcPct val="100000"/>
              </a:lnSpc>
              <a:buFont typeface="Arial"/>
              <a:buChar char="•"/>
            </a:pPr>
            <a:r>
              <a:rPr lang="en-US" sz="1200" dirty="0">
                <a:latin typeface="Arial"/>
                <a:cs typeface="Arial"/>
              </a:rPr>
              <a:t>Apple's organizational structure is hierarchical and functional, with clear lines of authority and decision-making. At the top is the CEO, Tim Cook, who oversees all operations and sets strategic direction for the company. Underneath him are various departments such as design, engineering, marketing, and finance, each headed by a senior executive. This structure allows for efficient communication and coordination between different teams, ensuring smooth workflow and timely product development (Lashinsky, 2012).</a:t>
            </a:r>
            <a:endParaRPr lang="en-US" dirty="0">
              <a:latin typeface="Arial"/>
              <a:cs typeface="Calibri" panose="020F0502020204030204"/>
            </a:endParaRPr>
          </a:p>
          <a:p>
            <a:pPr>
              <a:lnSpc>
                <a:spcPct val="100000"/>
              </a:lnSpc>
              <a:buFont typeface="Arial"/>
              <a:buChar char="•"/>
            </a:pPr>
            <a:r>
              <a:rPr lang="en-US" sz="1200" dirty="0">
                <a:latin typeface="Arial"/>
                <a:cs typeface="Arial"/>
              </a:rPr>
              <a:t>The size of Apple is immense. According to </a:t>
            </a:r>
            <a:r>
              <a:rPr lang="en-US" sz="1200" err="1">
                <a:latin typeface="Arial"/>
                <a:cs typeface="Arial"/>
              </a:rPr>
              <a:t>Vailshery</a:t>
            </a:r>
            <a:r>
              <a:rPr lang="en-US" sz="1200" dirty="0">
                <a:latin typeface="Arial"/>
                <a:cs typeface="Arial"/>
              </a:rPr>
              <a:t> (2023) we can determine that over 164,000 employees worldwide as of 2022.</a:t>
            </a:r>
            <a:r>
              <a:rPr lang="en-US" sz="1200" dirty="0">
                <a:latin typeface="Arial"/>
                <a:ea typeface="+mn-lt"/>
                <a:cs typeface="+mn-lt"/>
              </a:rPr>
              <a:t>Having a market capitalization exceeding $2 trillion, Apple is one of the world's largest companies.</a:t>
            </a:r>
            <a:endParaRPr lang="en-US" sz="1200" dirty="0">
              <a:latin typeface="Arial"/>
              <a:cs typeface="Arial"/>
            </a:endParaRPr>
          </a:p>
          <a:p>
            <a:pPr>
              <a:lnSpc>
                <a:spcPct val="100000"/>
              </a:lnSpc>
              <a:buFont typeface="Arial"/>
              <a:buChar char="•"/>
            </a:pPr>
            <a:r>
              <a:rPr lang="en-US" sz="1200" dirty="0">
                <a:latin typeface="Arial"/>
                <a:cs typeface="Arial"/>
              </a:rPr>
              <a:t>The functions of Apple are diverse and encompass various areas such as design, manufacturing, marketing, operations, finance, human resources and customer support. The company's commitment to quality and user experience has been key to its success.</a:t>
            </a:r>
            <a:endParaRPr lang="en-US"/>
          </a:p>
          <a:p>
            <a:pPr marL="0" indent="0">
              <a:buNone/>
            </a:pPr>
            <a:endParaRPr lang="en-GB" sz="1200">
              <a:cs typeface="Calibri" panose="020F0502020204030204"/>
            </a:endParaRPr>
          </a:p>
        </p:txBody>
      </p:sp>
      <p:pic>
        <p:nvPicPr>
          <p:cNvPr id="4" name="Picture 3" descr="A logo on a screen&#10;&#10;Description automatically generated">
            <a:extLst>
              <a:ext uri="{FF2B5EF4-FFF2-40B4-BE49-F238E27FC236}">
                <a16:creationId xmlns:a16="http://schemas.microsoft.com/office/drawing/2014/main" id="{5F523271-DB3C-8081-244C-A584DC402AD8}"/>
              </a:ext>
            </a:extLst>
          </p:cNvPr>
          <p:cNvPicPr>
            <a:picLocks noChangeAspect="1"/>
          </p:cNvPicPr>
          <p:nvPr/>
        </p:nvPicPr>
        <p:blipFill rotWithShape="1">
          <a:blip r:embed="rId2"/>
          <a:srcRect l="21041"/>
          <a:stretch/>
        </p:blipFill>
        <p:spPr>
          <a:xfrm>
            <a:off x="6099048" y="1493171"/>
            <a:ext cx="5458968" cy="3871657"/>
          </a:xfrm>
          <a:prstGeom prst="rect">
            <a:avLst/>
          </a:prstGeom>
        </p:spPr>
      </p:pic>
    </p:spTree>
    <p:extLst>
      <p:ext uri="{BB962C8B-B14F-4D97-AF65-F5344CB8AC3E}">
        <p14:creationId xmlns:p14="http://schemas.microsoft.com/office/powerpoint/2010/main" val="737485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8BA24-35FE-DC5F-A8CE-7564FCCB5382}"/>
              </a:ext>
            </a:extLst>
          </p:cNvPr>
          <p:cNvSpPr>
            <a:spLocks noGrp="1"/>
          </p:cNvSpPr>
          <p:nvPr>
            <p:ph type="title"/>
          </p:nvPr>
        </p:nvSpPr>
        <p:spPr>
          <a:xfrm>
            <a:off x="638882" y="639193"/>
            <a:ext cx="3571810" cy="3560148"/>
          </a:xfrm>
        </p:spPr>
        <p:txBody>
          <a:bodyPr vert="horz" lIns="91440" tIns="45720" rIns="91440" bIns="45720" rtlCol="0" anchor="b">
            <a:normAutofit/>
          </a:bodyPr>
          <a:lstStyle/>
          <a:p>
            <a:r>
              <a:rPr lang="en-US" sz="3600" b="1" kern="1200" dirty="0">
                <a:latin typeface="Arial"/>
                <a:cs typeface="Arial"/>
              </a:rPr>
              <a:t>Hierarchical and Functional organizational structure of APPLE INC</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company&#10;&#10;Description automatically generated">
            <a:extLst>
              <a:ext uri="{FF2B5EF4-FFF2-40B4-BE49-F238E27FC236}">
                <a16:creationId xmlns:a16="http://schemas.microsoft.com/office/drawing/2014/main" id="{CAC6167A-F03B-1102-2683-AEA9C7ADBCDF}"/>
              </a:ext>
            </a:extLst>
          </p:cNvPr>
          <p:cNvPicPr>
            <a:picLocks noGrp="1" noChangeAspect="1"/>
          </p:cNvPicPr>
          <p:nvPr>
            <p:ph idx="1"/>
          </p:nvPr>
        </p:nvPicPr>
        <p:blipFill>
          <a:blip r:embed="rId2"/>
          <a:stretch>
            <a:fillRect/>
          </a:stretch>
        </p:blipFill>
        <p:spPr>
          <a:xfrm>
            <a:off x="4907883" y="640080"/>
            <a:ext cx="6707442" cy="5550408"/>
          </a:xfrm>
          <a:prstGeom prst="rect">
            <a:avLst/>
          </a:prstGeom>
        </p:spPr>
      </p:pic>
    </p:spTree>
    <p:extLst>
      <p:ext uri="{BB962C8B-B14F-4D97-AF65-F5344CB8AC3E}">
        <p14:creationId xmlns:p14="http://schemas.microsoft.com/office/powerpoint/2010/main" val="4178955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1407-6150-DC7D-CF5A-FD38941F05B8}"/>
              </a:ext>
            </a:extLst>
          </p:cNvPr>
          <p:cNvSpPr>
            <a:spLocks noGrp="1"/>
          </p:cNvSpPr>
          <p:nvPr>
            <p:ph type="title"/>
          </p:nvPr>
        </p:nvSpPr>
        <p:spPr>
          <a:xfrm>
            <a:off x="224460" y="56630"/>
            <a:ext cx="11043324" cy="1596972"/>
          </a:xfrm>
        </p:spPr>
        <p:txBody>
          <a:bodyPr vert="horz" lIns="91440" tIns="45720" rIns="91440" bIns="45720" rtlCol="0" anchor="ctr">
            <a:normAutofit fontScale="90000"/>
          </a:bodyPr>
          <a:lstStyle/>
          <a:p>
            <a:pPr algn="ctr"/>
            <a:br>
              <a:rPr lang="en-US" sz="1400" dirty="0">
                <a:latin typeface="Arial"/>
                <a:cs typeface="Arial"/>
              </a:rPr>
            </a:br>
            <a:br>
              <a:rPr lang="en-US" sz="1600" dirty="0">
                <a:latin typeface="Arial"/>
                <a:cs typeface="Arial"/>
              </a:rPr>
            </a:br>
            <a:br>
              <a:rPr lang="en-US" sz="2700" b="1" dirty="0">
                <a:latin typeface="Arial"/>
                <a:cs typeface="Arial"/>
              </a:rPr>
            </a:br>
            <a:r>
              <a:rPr lang="en-US" sz="2700" b="1" kern="1200" dirty="0">
                <a:latin typeface="Arial"/>
                <a:cs typeface="Arial"/>
              </a:rPr>
              <a:t>SWOT</a:t>
            </a:r>
            <a:br>
              <a:rPr lang="en-US" sz="1600" dirty="0">
                <a:latin typeface="Arial"/>
              </a:rPr>
            </a:br>
            <a:r>
              <a:rPr lang="en-US" sz="1600" dirty="0">
                <a:latin typeface="Arial"/>
                <a:ea typeface="+mj-lt"/>
                <a:cs typeface="+mj-lt"/>
              </a:rPr>
              <a:t>SWOT analysis is a strategic planning tool that helps organizations identify their internal strengths and weaknesses as well as their external opportunities and threats. It provides a comprehensive overview of the current business environment and aids in decision-making processes. Campbell, Stonehouse, and Houston (2002) define SWOT Analysis as "a framework for analyzing an organization's internal capabilities and its external environment to determine strategic direction."</a:t>
            </a:r>
            <a:endParaRPr lang="en-US" sz="1600">
              <a:latin typeface="Arial"/>
              <a:cs typeface="Calibri Light"/>
            </a:endParaRPr>
          </a:p>
          <a:p>
            <a:pPr algn="ctr"/>
            <a:endParaRPr lang="en-US" sz="6600" kern="1200" dirty="0"/>
          </a:p>
        </p:txBody>
      </p:sp>
      <p:sp>
        <p:nvSpPr>
          <p:cNvPr id="98"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3">
            <a:extLst>
              <a:ext uri="{FF2B5EF4-FFF2-40B4-BE49-F238E27FC236}">
                <a16:creationId xmlns:a16="http://schemas.microsoft.com/office/drawing/2014/main" id="{5B301F3A-0061-C26D-9007-231251586EC8}"/>
              </a:ext>
            </a:extLst>
          </p:cNvPr>
          <p:cNvGraphicFramePr>
            <a:graphicFrameLocks/>
          </p:cNvGraphicFramePr>
          <p:nvPr>
            <p:extLst>
              <p:ext uri="{D42A27DB-BD31-4B8C-83A1-F6EECF244321}">
                <p14:modId xmlns:p14="http://schemas.microsoft.com/office/powerpoint/2010/main" val="331352251"/>
              </p:ext>
            </p:extLst>
          </p:nvPr>
        </p:nvGraphicFramePr>
        <p:xfrm>
          <a:off x="500417" y="1910686"/>
          <a:ext cx="8070868" cy="4551947"/>
        </p:xfrm>
        <a:graphic>
          <a:graphicData uri="http://schemas.openxmlformats.org/drawingml/2006/table">
            <a:tbl>
              <a:tblPr firstRow="1" bandRow="1">
                <a:noFill/>
                <a:tableStyleId>{5C22544A-7EE6-4342-B048-85BDC9FD1C3A}</a:tableStyleId>
              </a:tblPr>
              <a:tblGrid>
                <a:gridCol w="4178228">
                  <a:extLst>
                    <a:ext uri="{9D8B030D-6E8A-4147-A177-3AD203B41FA5}">
                      <a16:colId xmlns:a16="http://schemas.microsoft.com/office/drawing/2014/main" val="4181491988"/>
                    </a:ext>
                  </a:extLst>
                </a:gridCol>
                <a:gridCol w="3892640">
                  <a:extLst>
                    <a:ext uri="{9D8B030D-6E8A-4147-A177-3AD203B41FA5}">
                      <a16:colId xmlns:a16="http://schemas.microsoft.com/office/drawing/2014/main" val="1008144124"/>
                    </a:ext>
                  </a:extLst>
                </a:gridCol>
              </a:tblGrid>
              <a:tr h="2400821">
                <a:tc>
                  <a:txBody>
                    <a:bodyPr/>
                    <a:lstStyle/>
                    <a:p>
                      <a:pPr>
                        <a:lnSpc>
                          <a:spcPct val="150000"/>
                        </a:lnSpc>
                      </a:pPr>
                      <a:r>
                        <a:rPr lang="en-GB" sz="1400" b="1" cap="none" spc="0" dirty="0">
                          <a:solidFill>
                            <a:schemeClr val="tx1"/>
                          </a:solidFill>
                          <a:latin typeface="Arial"/>
                        </a:rPr>
                        <a:t>Strengths</a:t>
                      </a:r>
                    </a:p>
                    <a:p>
                      <a:pPr lvl="0">
                        <a:lnSpc>
                          <a:spcPct val="150000"/>
                        </a:lnSpc>
                        <a:buNone/>
                      </a:pPr>
                      <a:r>
                        <a:rPr lang="en-GB" sz="1400" b="0" cap="none" spc="0" dirty="0">
                          <a:solidFill>
                            <a:schemeClr val="tx1"/>
                          </a:solidFill>
                          <a:latin typeface="Arial"/>
                        </a:rPr>
                        <a:t>-Strong brand recognition and loyal customers</a:t>
                      </a:r>
                    </a:p>
                    <a:p>
                      <a:pPr lvl="0">
                        <a:lnSpc>
                          <a:spcPct val="150000"/>
                        </a:lnSpc>
                        <a:buNone/>
                      </a:pPr>
                      <a:r>
                        <a:rPr lang="en-GB" sz="1400" b="0" cap="none" spc="0" dirty="0">
                          <a:solidFill>
                            <a:schemeClr val="tx1"/>
                          </a:solidFill>
                          <a:latin typeface="Arial"/>
                        </a:rPr>
                        <a:t>-Innovative products and services</a:t>
                      </a:r>
                    </a:p>
                    <a:p>
                      <a:pPr lvl="0">
                        <a:lnSpc>
                          <a:spcPct val="150000"/>
                        </a:lnSpc>
                        <a:buNone/>
                      </a:pPr>
                      <a:r>
                        <a:rPr lang="en-GB" sz="1400" b="0" cap="none" spc="0" dirty="0">
                          <a:solidFill>
                            <a:schemeClr val="tx1"/>
                          </a:solidFill>
                          <a:latin typeface="Arial"/>
                        </a:rPr>
                        <a:t>-Unique features</a:t>
                      </a:r>
                    </a:p>
                    <a:p>
                      <a:pPr lvl="0">
                        <a:lnSpc>
                          <a:spcPct val="150000"/>
                        </a:lnSpc>
                        <a:buNone/>
                      </a:pPr>
                      <a:r>
                        <a:rPr lang="en-GB" sz="1400" b="0" cap="none" spc="0" dirty="0">
                          <a:solidFill>
                            <a:schemeClr val="tx1"/>
                          </a:solidFill>
                          <a:latin typeface="Arial"/>
                        </a:rPr>
                        <a:t>-Leading technology edge</a:t>
                      </a:r>
                    </a:p>
                    <a:p>
                      <a:pPr lvl="0">
                        <a:lnSpc>
                          <a:spcPct val="150000"/>
                        </a:lnSpc>
                        <a:buNone/>
                      </a:pPr>
                      <a:r>
                        <a:rPr lang="en-GB" sz="1400" b="0" cap="none" spc="0" dirty="0">
                          <a:solidFill>
                            <a:schemeClr val="tx1"/>
                          </a:solidFill>
                          <a:latin typeface="Arial"/>
                        </a:rPr>
                        <a:t>-Sustainability made possible through </a:t>
                      </a:r>
                      <a:r>
                        <a:rPr lang="en-GB" sz="1400" b="0" cap="none" spc="0" dirty="0" err="1">
                          <a:solidFill>
                            <a:schemeClr val="tx1"/>
                          </a:solidFill>
                          <a:latin typeface="Arial"/>
                        </a:rPr>
                        <a:t>Lisam</a:t>
                      </a:r>
                      <a:endParaRPr lang="en-GB" sz="1400" b="0" cap="none" spc="0" dirty="0">
                        <a:solidFill>
                          <a:schemeClr val="tx1"/>
                        </a:solidFill>
                        <a:latin typeface="Arial"/>
                      </a:endParaRPr>
                    </a:p>
                  </a:txBody>
                  <a:tcPr marL="37561" marR="37561" marT="103475" marB="75122" anchor="b">
                    <a:lnL w="12700" cmpd="sng">
                      <a:noFill/>
                      <a:prstDash val="solid"/>
                    </a:lnL>
                    <a:lnR w="12700" cmpd="sng">
                      <a:noFill/>
                      <a:prstDash val="solid"/>
                    </a:lnR>
                    <a:lnT w="9525" cap="flat" cmpd="sng" algn="ctr">
                      <a:noFill/>
                      <a:prstDash val="solid"/>
                    </a:lnT>
                    <a:lnB w="12700" cmpd="sng">
                      <a:noFill/>
                      <a:prstDash val="solid"/>
                    </a:lnB>
                    <a:noFill/>
                  </a:tcPr>
                </a:tc>
                <a:tc>
                  <a:txBody>
                    <a:bodyPr/>
                    <a:lstStyle/>
                    <a:p>
                      <a:pPr>
                        <a:lnSpc>
                          <a:spcPct val="150000"/>
                        </a:lnSpc>
                      </a:pPr>
                      <a:r>
                        <a:rPr lang="en-GB" sz="1400" b="1" cap="none" spc="0" dirty="0">
                          <a:solidFill>
                            <a:schemeClr val="tx1"/>
                          </a:solidFill>
                          <a:latin typeface="Arial"/>
                        </a:rPr>
                        <a:t>Weaknesses</a:t>
                      </a:r>
                    </a:p>
                    <a:p>
                      <a:pPr lvl="0">
                        <a:lnSpc>
                          <a:spcPct val="150000"/>
                        </a:lnSpc>
                        <a:buNone/>
                      </a:pPr>
                      <a:r>
                        <a:rPr lang="en-GB" sz="1400" b="0" cap="none" spc="0" dirty="0">
                          <a:solidFill>
                            <a:schemeClr val="tx1"/>
                          </a:solidFill>
                          <a:latin typeface="Arial"/>
                        </a:rPr>
                        <a:t>-High priced products</a:t>
                      </a:r>
                    </a:p>
                    <a:p>
                      <a:pPr lvl="0">
                        <a:lnSpc>
                          <a:spcPct val="150000"/>
                        </a:lnSpc>
                        <a:buNone/>
                      </a:pPr>
                      <a:r>
                        <a:rPr lang="en-GB" sz="1400" b="0" cap="none" spc="0" dirty="0">
                          <a:solidFill>
                            <a:schemeClr val="tx1"/>
                          </a:solidFill>
                          <a:latin typeface="Arial"/>
                        </a:rPr>
                        <a:t>-Limited advertisement and promotions</a:t>
                      </a:r>
                    </a:p>
                    <a:p>
                      <a:pPr lvl="0">
                        <a:lnSpc>
                          <a:spcPct val="150000"/>
                        </a:lnSpc>
                        <a:buNone/>
                      </a:pPr>
                      <a:r>
                        <a:rPr lang="en-GB" sz="1400" b="0" cap="none" spc="0" dirty="0">
                          <a:solidFill>
                            <a:schemeClr val="tx1"/>
                          </a:solidFill>
                          <a:latin typeface="Arial"/>
                        </a:rPr>
                        <a:t>-Lack of new innovative products in recent years</a:t>
                      </a:r>
                    </a:p>
                    <a:p>
                      <a:pPr lvl="0">
                        <a:lnSpc>
                          <a:spcPct val="150000"/>
                        </a:lnSpc>
                        <a:buNone/>
                      </a:pPr>
                      <a:r>
                        <a:rPr lang="en-GB" sz="1400" b="0" cap="none" spc="0" dirty="0">
                          <a:solidFill>
                            <a:schemeClr val="tx1"/>
                          </a:solidFill>
                          <a:latin typeface="Arial"/>
                        </a:rPr>
                        <a:t>-High degree of litigation</a:t>
                      </a:r>
                    </a:p>
                    <a:p>
                      <a:pPr lvl="0">
                        <a:lnSpc>
                          <a:spcPct val="150000"/>
                        </a:lnSpc>
                        <a:buNone/>
                      </a:pPr>
                      <a:r>
                        <a:rPr lang="en-GB" sz="1400" b="0" cap="none" spc="0" dirty="0">
                          <a:solidFill>
                            <a:schemeClr val="tx1"/>
                          </a:solidFill>
                          <a:latin typeface="Arial"/>
                        </a:rPr>
                        <a:t>-Closed ecosystem</a:t>
                      </a:r>
                    </a:p>
                  </a:txBody>
                  <a:tcPr marL="37561" marR="37561" marT="103475" marB="75122" anchor="b">
                    <a:lnL w="12700" cmpd="sng">
                      <a:noFill/>
                      <a:prstDash val="solid"/>
                    </a:lnL>
                    <a:lnR w="12700" cmpd="sng">
                      <a:noFill/>
                      <a:prstDash val="solid"/>
                    </a:lnR>
                    <a:lnT w="9525" cap="flat" cmpd="sng" algn="ctr">
                      <a:noFill/>
                      <a:prstDash val="solid"/>
                    </a:lnT>
                    <a:lnB w="12700" cmpd="sng">
                      <a:noFill/>
                      <a:prstDash val="solid"/>
                    </a:lnB>
                    <a:noFill/>
                  </a:tcPr>
                </a:tc>
                <a:extLst>
                  <a:ext uri="{0D108BD9-81ED-4DB2-BD59-A6C34878D82A}">
                    <a16:rowId xmlns:a16="http://schemas.microsoft.com/office/drawing/2014/main" val="2030852455"/>
                  </a:ext>
                </a:extLst>
              </a:tr>
              <a:tr h="2151126">
                <a:tc>
                  <a:txBody>
                    <a:bodyPr/>
                    <a:lstStyle/>
                    <a:p>
                      <a:pPr>
                        <a:lnSpc>
                          <a:spcPct val="150000"/>
                        </a:lnSpc>
                      </a:pPr>
                      <a:r>
                        <a:rPr lang="en-GB" sz="1400" b="1" cap="none" spc="0" dirty="0">
                          <a:solidFill>
                            <a:schemeClr val="tx1"/>
                          </a:solidFill>
                          <a:latin typeface="Arial"/>
                        </a:rPr>
                        <a:t>Opportunities</a:t>
                      </a:r>
                    </a:p>
                    <a:p>
                      <a:pPr lvl="0">
                        <a:lnSpc>
                          <a:spcPct val="150000"/>
                        </a:lnSpc>
                        <a:buNone/>
                      </a:pPr>
                      <a:r>
                        <a:rPr lang="en-GB" sz="1400" b="0" cap="none" spc="0" dirty="0">
                          <a:solidFill>
                            <a:schemeClr val="tx1"/>
                          </a:solidFill>
                          <a:latin typeface="Arial"/>
                        </a:rPr>
                        <a:t>-Qualified professionals</a:t>
                      </a:r>
                    </a:p>
                    <a:p>
                      <a:pPr lvl="0">
                        <a:lnSpc>
                          <a:spcPct val="150000"/>
                        </a:lnSpc>
                        <a:buNone/>
                      </a:pPr>
                      <a:r>
                        <a:rPr lang="en-GB" sz="1400" b="0" cap="none" spc="0" dirty="0">
                          <a:solidFill>
                            <a:schemeClr val="tx1"/>
                          </a:solidFill>
                          <a:latin typeface="Arial"/>
                        </a:rPr>
                        <a:t>-Utilize artificial intelligence</a:t>
                      </a:r>
                    </a:p>
                    <a:p>
                      <a:pPr lvl="0">
                        <a:lnSpc>
                          <a:spcPct val="150000"/>
                        </a:lnSpc>
                        <a:buNone/>
                      </a:pPr>
                      <a:r>
                        <a:rPr lang="en-GB" sz="1400" b="0" cap="none" spc="0" dirty="0">
                          <a:solidFill>
                            <a:schemeClr val="tx1"/>
                          </a:solidFill>
                          <a:latin typeface="Arial"/>
                        </a:rPr>
                        <a:t>-Market development for advertisement</a:t>
                      </a:r>
                    </a:p>
                    <a:p>
                      <a:pPr lvl="0">
                        <a:lnSpc>
                          <a:spcPct val="150000"/>
                        </a:lnSpc>
                        <a:buNone/>
                      </a:pPr>
                      <a:r>
                        <a:rPr lang="en-GB" sz="1400" b="0" cap="none" spc="0" dirty="0">
                          <a:solidFill>
                            <a:schemeClr val="tx1"/>
                          </a:solidFill>
                          <a:latin typeface="Arial"/>
                        </a:rPr>
                        <a:t>-Using green technology</a:t>
                      </a:r>
                    </a:p>
                    <a:p>
                      <a:pPr lvl="0">
                        <a:lnSpc>
                          <a:spcPct val="150000"/>
                        </a:lnSpc>
                        <a:buNone/>
                      </a:pPr>
                      <a:r>
                        <a:rPr lang="en-GB" sz="1400" b="0" cap="none" spc="0" dirty="0">
                          <a:solidFill>
                            <a:schemeClr val="tx1"/>
                          </a:solidFill>
                          <a:latin typeface="Arial"/>
                        </a:rPr>
                        <a:t>-Deliver self-driving software technology</a:t>
                      </a:r>
                    </a:p>
                  </a:txBody>
                  <a:tcPr marL="37561" marR="37561" marT="31048" marB="75122">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pPr>
                      <a:r>
                        <a:rPr lang="en-GB" sz="1400" b="1" cap="none" spc="0" dirty="0">
                          <a:solidFill>
                            <a:schemeClr val="tx1"/>
                          </a:solidFill>
                          <a:latin typeface="Arial"/>
                        </a:rPr>
                        <a:t>Threats</a:t>
                      </a:r>
                    </a:p>
                    <a:p>
                      <a:pPr lvl="0">
                        <a:lnSpc>
                          <a:spcPct val="150000"/>
                        </a:lnSpc>
                        <a:buNone/>
                      </a:pPr>
                      <a:r>
                        <a:rPr lang="en-GB" sz="1400" b="0" cap="none" spc="0" dirty="0">
                          <a:solidFill>
                            <a:schemeClr val="tx1"/>
                          </a:solidFill>
                          <a:latin typeface="Arial"/>
                        </a:rPr>
                        <a:t>-Increasing competition</a:t>
                      </a:r>
                    </a:p>
                    <a:p>
                      <a:pPr lvl="0">
                        <a:lnSpc>
                          <a:spcPct val="150000"/>
                        </a:lnSpc>
                        <a:buNone/>
                      </a:pPr>
                      <a:r>
                        <a:rPr lang="en-GB" sz="1400" b="0" cap="none" spc="0" dirty="0">
                          <a:solidFill>
                            <a:schemeClr val="tx1"/>
                          </a:solidFill>
                          <a:latin typeface="Arial"/>
                        </a:rPr>
                        <a:t>-Global network</a:t>
                      </a:r>
                    </a:p>
                    <a:p>
                      <a:pPr lvl="0">
                        <a:lnSpc>
                          <a:spcPct val="150000"/>
                        </a:lnSpc>
                        <a:buNone/>
                      </a:pPr>
                      <a:r>
                        <a:rPr lang="en-GB" sz="1400" b="0" cap="none" spc="0" dirty="0">
                          <a:solidFill>
                            <a:schemeClr val="tx1"/>
                          </a:solidFill>
                          <a:latin typeface="Arial"/>
                        </a:rPr>
                        <a:t>-Backdoor mechanism</a:t>
                      </a:r>
                    </a:p>
                    <a:p>
                      <a:pPr lvl="0">
                        <a:lnSpc>
                          <a:spcPct val="150000"/>
                        </a:lnSpc>
                        <a:buNone/>
                      </a:pPr>
                      <a:r>
                        <a:rPr lang="en-GB" sz="1400" b="0" cap="none" spc="0" dirty="0">
                          <a:solidFill>
                            <a:schemeClr val="tx1"/>
                          </a:solidFill>
                          <a:latin typeface="Arial"/>
                        </a:rPr>
                        <a:t>-Threats of reduction in demand due to economic downturns</a:t>
                      </a:r>
                    </a:p>
                  </a:txBody>
                  <a:tcPr marL="37561" marR="37561" marT="31048" marB="7512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230082295"/>
                  </a:ext>
                </a:extLst>
              </a:tr>
            </a:tbl>
          </a:graphicData>
        </a:graphic>
      </p:graphicFrame>
      <p:pic>
        <p:nvPicPr>
          <p:cNvPr id="3" name="Picture 2" descr="A blue background with white text and colorful squares&#10;&#10;Description automatically generated">
            <a:extLst>
              <a:ext uri="{FF2B5EF4-FFF2-40B4-BE49-F238E27FC236}">
                <a16:creationId xmlns:a16="http://schemas.microsoft.com/office/drawing/2014/main" id="{C47EC028-5040-2672-34AD-BA007C91514F}"/>
              </a:ext>
            </a:extLst>
          </p:cNvPr>
          <p:cNvPicPr>
            <a:picLocks noChangeAspect="1"/>
          </p:cNvPicPr>
          <p:nvPr/>
        </p:nvPicPr>
        <p:blipFill>
          <a:blip r:embed="rId2"/>
          <a:stretch>
            <a:fillRect/>
          </a:stretch>
        </p:blipFill>
        <p:spPr>
          <a:xfrm>
            <a:off x="8701046" y="3011196"/>
            <a:ext cx="3288632" cy="1955962"/>
          </a:xfrm>
          <a:prstGeom prst="rect">
            <a:avLst/>
          </a:prstGeom>
        </p:spPr>
      </p:pic>
    </p:spTree>
    <p:extLst>
      <p:ext uri="{BB962C8B-B14F-4D97-AF65-F5344CB8AC3E}">
        <p14:creationId xmlns:p14="http://schemas.microsoft.com/office/powerpoint/2010/main" val="57332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D2F09-D307-4DE2-A1A8-1755D8859CCD}"/>
              </a:ext>
            </a:extLst>
          </p:cNvPr>
          <p:cNvSpPr>
            <a:spLocks noGrp="1"/>
          </p:cNvSpPr>
          <p:nvPr>
            <p:ph type="title"/>
          </p:nvPr>
        </p:nvSpPr>
        <p:spPr>
          <a:xfrm>
            <a:off x="838200" y="365125"/>
            <a:ext cx="10515600" cy="1325563"/>
          </a:xfrm>
        </p:spPr>
        <p:txBody>
          <a:bodyPr vert="horz" lIns="91440" tIns="45720" rIns="91440" bIns="45720" rtlCol="0" anchor="ctr">
            <a:noAutofit/>
          </a:bodyPr>
          <a:lstStyle/>
          <a:p>
            <a:pPr algn="ctr"/>
            <a:r>
              <a:rPr lang="en-GB" sz="2800" b="1" dirty="0">
                <a:latin typeface="Arial"/>
                <a:cs typeface="Calibri Light"/>
              </a:rPr>
              <a:t>Apple Inc stakeholders</a:t>
            </a:r>
            <a:br>
              <a:rPr lang="en-GB" sz="2800" b="1" dirty="0">
                <a:latin typeface="Arial"/>
                <a:cs typeface="Calibri Light"/>
              </a:rPr>
            </a:br>
            <a:r>
              <a:rPr lang="en-GB" sz="2400" dirty="0">
                <a:latin typeface="Arial"/>
                <a:ea typeface="+mj-lt"/>
                <a:cs typeface="+mj-lt"/>
              </a:rPr>
              <a:t>As defined by Needle and Burns (2019), stakeholders are those individuals or groups with a vested interest in the activities and outcomes of the company.</a:t>
            </a:r>
            <a:endParaRPr lang="en-GB" sz="2400" dirty="0">
              <a:latin typeface="Arial"/>
              <a:cs typeface="Calibri Light"/>
            </a:endParaRPr>
          </a:p>
        </p:txBody>
      </p:sp>
      <p:sp>
        <p:nvSpPr>
          <p:cNvPr id="15"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1FECEFD2-6118-C60A-6DB8-195DE93EB96C}"/>
              </a:ext>
            </a:extLst>
          </p:cNvPr>
          <p:cNvGraphicFramePr>
            <a:graphicFrameLocks/>
          </p:cNvGraphicFramePr>
          <p:nvPr>
            <p:extLst>
              <p:ext uri="{D42A27DB-BD31-4B8C-83A1-F6EECF244321}">
                <p14:modId xmlns:p14="http://schemas.microsoft.com/office/powerpoint/2010/main" val="3010553248"/>
              </p:ext>
            </p:extLst>
          </p:nvPr>
        </p:nvGraphicFramePr>
        <p:xfrm>
          <a:off x="909850" y="2922895"/>
          <a:ext cx="5312262" cy="2711415"/>
        </p:xfrm>
        <a:graphic>
          <a:graphicData uri="http://schemas.openxmlformats.org/drawingml/2006/table">
            <a:tbl>
              <a:tblPr firstRow="1" bandRow="1">
                <a:tableStyleId>{5C22544A-7EE6-4342-B048-85BDC9FD1C3A}</a:tableStyleId>
              </a:tblPr>
              <a:tblGrid>
                <a:gridCol w="2713226">
                  <a:extLst>
                    <a:ext uri="{9D8B030D-6E8A-4147-A177-3AD203B41FA5}">
                      <a16:colId xmlns:a16="http://schemas.microsoft.com/office/drawing/2014/main" val="1691131461"/>
                    </a:ext>
                  </a:extLst>
                </a:gridCol>
                <a:gridCol w="2599036">
                  <a:extLst>
                    <a:ext uri="{9D8B030D-6E8A-4147-A177-3AD203B41FA5}">
                      <a16:colId xmlns:a16="http://schemas.microsoft.com/office/drawing/2014/main" val="546736036"/>
                    </a:ext>
                  </a:extLst>
                </a:gridCol>
              </a:tblGrid>
              <a:tr h="387345">
                <a:tc>
                  <a:txBody>
                    <a:bodyPr/>
                    <a:lstStyle/>
                    <a:p>
                      <a:r>
                        <a:rPr lang="en-GB" dirty="0"/>
                        <a:t>Internal</a:t>
                      </a:r>
                    </a:p>
                  </a:txBody>
                  <a:tcPr/>
                </a:tc>
                <a:tc>
                  <a:txBody>
                    <a:bodyPr/>
                    <a:lstStyle/>
                    <a:p>
                      <a:r>
                        <a:rPr lang="en-GB" dirty="0"/>
                        <a:t>External</a:t>
                      </a:r>
                    </a:p>
                  </a:txBody>
                  <a:tcPr/>
                </a:tc>
                <a:extLst>
                  <a:ext uri="{0D108BD9-81ED-4DB2-BD59-A6C34878D82A}">
                    <a16:rowId xmlns:a16="http://schemas.microsoft.com/office/drawing/2014/main" val="1333620851"/>
                  </a:ext>
                </a:extLst>
              </a:tr>
              <a:tr h="387345">
                <a:tc>
                  <a:txBody>
                    <a:bodyPr/>
                    <a:lstStyle/>
                    <a:p>
                      <a:r>
                        <a:rPr lang="en-GB" dirty="0"/>
                        <a:t>-leadership team</a:t>
                      </a:r>
                    </a:p>
                  </a:txBody>
                  <a:tcPr/>
                </a:tc>
                <a:tc>
                  <a:txBody>
                    <a:bodyPr/>
                    <a:lstStyle/>
                    <a:p>
                      <a:r>
                        <a:rPr lang="en-GB" dirty="0"/>
                        <a:t>-customers</a:t>
                      </a:r>
                    </a:p>
                  </a:txBody>
                  <a:tcPr/>
                </a:tc>
                <a:extLst>
                  <a:ext uri="{0D108BD9-81ED-4DB2-BD59-A6C34878D82A}">
                    <a16:rowId xmlns:a16="http://schemas.microsoft.com/office/drawing/2014/main" val="83726470"/>
                  </a:ext>
                </a:extLst>
              </a:tr>
              <a:tr h="387345">
                <a:tc>
                  <a:txBody>
                    <a:bodyPr/>
                    <a:lstStyle/>
                    <a:p>
                      <a:r>
                        <a:rPr lang="en-GB" dirty="0"/>
                        <a:t>-employees</a:t>
                      </a:r>
                    </a:p>
                  </a:txBody>
                  <a:tcPr/>
                </a:tc>
                <a:tc>
                  <a:txBody>
                    <a:bodyPr/>
                    <a:lstStyle/>
                    <a:p>
                      <a:r>
                        <a:rPr lang="en-GB" dirty="0"/>
                        <a:t>-suppliers</a:t>
                      </a:r>
                    </a:p>
                  </a:txBody>
                  <a:tcPr/>
                </a:tc>
                <a:extLst>
                  <a:ext uri="{0D108BD9-81ED-4DB2-BD59-A6C34878D82A}">
                    <a16:rowId xmlns:a16="http://schemas.microsoft.com/office/drawing/2014/main" val="3205527801"/>
                  </a:ext>
                </a:extLst>
              </a:tr>
              <a:tr h="387345">
                <a:tc>
                  <a:txBody>
                    <a:bodyPr/>
                    <a:lstStyle/>
                    <a:p>
                      <a:r>
                        <a:rPr lang="en-GB" dirty="0"/>
                        <a:t>-shareholders</a:t>
                      </a:r>
                    </a:p>
                  </a:txBody>
                  <a:tcPr/>
                </a:tc>
                <a:tc>
                  <a:txBody>
                    <a:bodyPr/>
                    <a:lstStyle/>
                    <a:p>
                      <a:r>
                        <a:rPr lang="en-GB" dirty="0"/>
                        <a:t>-competitors</a:t>
                      </a:r>
                    </a:p>
                  </a:txBody>
                  <a:tcPr/>
                </a:tc>
                <a:extLst>
                  <a:ext uri="{0D108BD9-81ED-4DB2-BD59-A6C34878D82A}">
                    <a16:rowId xmlns:a16="http://schemas.microsoft.com/office/drawing/2014/main" val="1234698685"/>
                  </a:ext>
                </a:extLst>
              </a:tr>
              <a:tr h="387345">
                <a:tc>
                  <a:txBody>
                    <a:bodyPr/>
                    <a:lstStyle/>
                    <a:p>
                      <a:endParaRPr lang="en-GB"/>
                    </a:p>
                  </a:txBody>
                  <a:tcPr/>
                </a:tc>
                <a:tc>
                  <a:txBody>
                    <a:bodyPr/>
                    <a:lstStyle/>
                    <a:p>
                      <a:r>
                        <a:rPr lang="en-GB" dirty="0"/>
                        <a:t>-government and law</a:t>
                      </a:r>
                    </a:p>
                  </a:txBody>
                  <a:tcPr/>
                </a:tc>
                <a:extLst>
                  <a:ext uri="{0D108BD9-81ED-4DB2-BD59-A6C34878D82A}">
                    <a16:rowId xmlns:a16="http://schemas.microsoft.com/office/drawing/2014/main" val="2695697242"/>
                  </a:ext>
                </a:extLst>
              </a:tr>
              <a:tr h="387345">
                <a:tc>
                  <a:txBody>
                    <a:bodyPr/>
                    <a:lstStyle/>
                    <a:p>
                      <a:endParaRPr lang="en-GB"/>
                    </a:p>
                  </a:txBody>
                  <a:tcPr/>
                </a:tc>
                <a:tc>
                  <a:txBody>
                    <a:bodyPr/>
                    <a:lstStyle/>
                    <a:p>
                      <a:r>
                        <a:rPr lang="en-GB" dirty="0"/>
                        <a:t>-local communities</a:t>
                      </a:r>
                    </a:p>
                  </a:txBody>
                  <a:tcPr/>
                </a:tc>
                <a:extLst>
                  <a:ext uri="{0D108BD9-81ED-4DB2-BD59-A6C34878D82A}">
                    <a16:rowId xmlns:a16="http://schemas.microsoft.com/office/drawing/2014/main" val="2168895236"/>
                  </a:ext>
                </a:extLst>
              </a:tr>
              <a:tr h="387345">
                <a:tc>
                  <a:txBody>
                    <a:bodyPr/>
                    <a:lstStyle/>
                    <a:p>
                      <a:endParaRPr lang="en-GB"/>
                    </a:p>
                  </a:txBody>
                  <a:tcPr/>
                </a:tc>
                <a:tc>
                  <a:txBody>
                    <a:bodyPr/>
                    <a:lstStyle/>
                    <a:p>
                      <a:r>
                        <a:rPr lang="en-GB" dirty="0"/>
                        <a:t>-pressure groups</a:t>
                      </a:r>
                    </a:p>
                  </a:txBody>
                  <a:tcPr/>
                </a:tc>
                <a:extLst>
                  <a:ext uri="{0D108BD9-81ED-4DB2-BD59-A6C34878D82A}">
                    <a16:rowId xmlns:a16="http://schemas.microsoft.com/office/drawing/2014/main" val="3821551528"/>
                  </a:ext>
                </a:extLst>
              </a:tr>
            </a:tbl>
          </a:graphicData>
        </a:graphic>
      </p:graphicFrame>
      <p:pic>
        <p:nvPicPr>
          <p:cNvPr id="8" name="Picture 7" descr="A close-up of a logo&#10;&#10;Description automatically generated">
            <a:extLst>
              <a:ext uri="{FF2B5EF4-FFF2-40B4-BE49-F238E27FC236}">
                <a16:creationId xmlns:a16="http://schemas.microsoft.com/office/drawing/2014/main" id="{FF22D74F-3F82-B2A5-F1B2-D304BAAD3215}"/>
              </a:ext>
            </a:extLst>
          </p:cNvPr>
          <p:cNvPicPr>
            <a:picLocks noChangeAspect="1"/>
          </p:cNvPicPr>
          <p:nvPr/>
        </p:nvPicPr>
        <p:blipFill>
          <a:blip r:embed="rId2"/>
          <a:stretch>
            <a:fillRect/>
          </a:stretch>
        </p:blipFill>
        <p:spPr>
          <a:xfrm>
            <a:off x="6585638" y="2916900"/>
            <a:ext cx="5089004" cy="2718739"/>
          </a:xfrm>
          <a:prstGeom prst="rect">
            <a:avLst/>
          </a:prstGeom>
        </p:spPr>
      </p:pic>
    </p:spTree>
    <p:extLst>
      <p:ext uri="{BB962C8B-B14F-4D97-AF65-F5344CB8AC3E}">
        <p14:creationId xmlns:p14="http://schemas.microsoft.com/office/powerpoint/2010/main" val="4126101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FECF3-0DAA-3923-7DF4-F2364377AB0B}"/>
              </a:ext>
            </a:extLst>
          </p:cNvPr>
          <p:cNvSpPr>
            <a:spLocks noGrp="1"/>
          </p:cNvSpPr>
          <p:nvPr>
            <p:ph type="title"/>
          </p:nvPr>
        </p:nvSpPr>
        <p:spPr>
          <a:xfrm>
            <a:off x="699713" y="100188"/>
            <a:ext cx="7425666" cy="1479641"/>
          </a:xfrm>
        </p:spPr>
        <p:txBody>
          <a:bodyPr vert="horz" lIns="91440" tIns="45720" rIns="91440" bIns="45720" rtlCol="0" anchor="ctr">
            <a:normAutofit/>
          </a:bodyPr>
          <a:lstStyle/>
          <a:p>
            <a:r>
              <a:rPr lang="en-US" sz="2000" b="1" dirty="0">
                <a:solidFill>
                  <a:srgbClr val="FFFFFF"/>
                </a:solidFill>
                <a:latin typeface="Arial"/>
                <a:cs typeface="Arial"/>
              </a:rPr>
              <a:t>Detailed PESTLE Analysis of APPLE Inc.</a:t>
            </a:r>
            <a:br>
              <a:rPr lang="en-US" sz="1200" b="1" dirty="0">
                <a:latin typeface="Arial"/>
                <a:cs typeface="Arial"/>
              </a:rPr>
            </a:br>
            <a:r>
              <a:rPr lang="en-US" sz="1600" dirty="0">
                <a:latin typeface="Arial"/>
                <a:ea typeface="+mj-lt"/>
                <a:cs typeface="+mj-lt"/>
              </a:rPr>
              <a:t>The Pestle Analysis is a strategic tool used by organizations to assess the external factors that may impact their business operations. Perera (2017) defines Pestle as an acronym for Political, Economic, Social, Technological, Legal, and Environmental factors. Each of these elements plays a crucial role in shaping the business environment.</a:t>
            </a:r>
            <a:endParaRPr lang="en-US" sz="1600" b="1" dirty="0">
              <a:solidFill>
                <a:srgbClr val="FFFFFF"/>
              </a:solidFill>
              <a:latin typeface="Arial"/>
              <a:cs typeface="Arial"/>
            </a:endParaRPr>
          </a:p>
          <a:p>
            <a:endParaRPr lang="en-US" sz="1100" b="1" kern="1200" dirty="0">
              <a:latin typeface="Arial"/>
              <a:cs typeface="Arial"/>
            </a:endParaRPr>
          </a:p>
        </p:txBody>
      </p:sp>
      <p:graphicFrame>
        <p:nvGraphicFramePr>
          <p:cNvPr id="4" name="Content Placeholder 3">
            <a:extLst>
              <a:ext uri="{FF2B5EF4-FFF2-40B4-BE49-F238E27FC236}">
                <a16:creationId xmlns:a16="http://schemas.microsoft.com/office/drawing/2014/main" id="{0095F107-542C-552A-0128-EB7A79CC92E0}"/>
              </a:ext>
            </a:extLst>
          </p:cNvPr>
          <p:cNvGraphicFramePr>
            <a:graphicFrameLocks noGrp="1"/>
          </p:cNvGraphicFramePr>
          <p:nvPr>
            <p:ph idx="1"/>
            <p:extLst>
              <p:ext uri="{D42A27DB-BD31-4B8C-83A1-F6EECF244321}">
                <p14:modId xmlns:p14="http://schemas.microsoft.com/office/powerpoint/2010/main" val="2334815047"/>
              </p:ext>
            </p:extLst>
          </p:nvPr>
        </p:nvGraphicFramePr>
        <p:xfrm>
          <a:off x="427789" y="1991894"/>
          <a:ext cx="11327552" cy="4255156"/>
        </p:xfrm>
        <a:graphic>
          <a:graphicData uri="http://schemas.openxmlformats.org/drawingml/2006/table">
            <a:tbl>
              <a:tblPr firstRow="1" bandRow="1">
                <a:solidFill>
                  <a:schemeClr val="bg1">
                    <a:lumMod val="95000"/>
                  </a:schemeClr>
                </a:solidFill>
                <a:tableStyleId>{5C22544A-7EE6-4342-B048-85BDC9FD1C3A}</a:tableStyleId>
              </a:tblPr>
              <a:tblGrid>
                <a:gridCol w="1939318">
                  <a:extLst>
                    <a:ext uri="{9D8B030D-6E8A-4147-A177-3AD203B41FA5}">
                      <a16:colId xmlns:a16="http://schemas.microsoft.com/office/drawing/2014/main" val="1626541213"/>
                    </a:ext>
                  </a:extLst>
                </a:gridCol>
                <a:gridCol w="1933793">
                  <a:extLst>
                    <a:ext uri="{9D8B030D-6E8A-4147-A177-3AD203B41FA5}">
                      <a16:colId xmlns:a16="http://schemas.microsoft.com/office/drawing/2014/main" val="157781388"/>
                    </a:ext>
                  </a:extLst>
                </a:gridCol>
                <a:gridCol w="1900357">
                  <a:extLst>
                    <a:ext uri="{9D8B030D-6E8A-4147-A177-3AD203B41FA5}">
                      <a16:colId xmlns:a16="http://schemas.microsoft.com/office/drawing/2014/main" val="3608692542"/>
                    </a:ext>
                  </a:extLst>
                </a:gridCol>
                <a:gridCol w="1817124">
                  <a:extLst>
                    <a:ext uri="{9D8B030D-6E8A-4147-A177-3AD203B41FA5}">
                      <a16:colId xmlns:a16="http://schemas.microsoft.com/office/drawing/2014/main" val="2699928094"/>
                    </a:ext>
                  </a:extLst>
                </a:gridCol>
                <a:gridCol w="1872022">
                  <a:extLst>
                    <a:ext uri="{9D8B030D-6E8A-4147-A177-3AD203B41FA5}">
                      <a16:colId xmlns:a16="http://schemas.microsoft.com/office/drawing/2014/main" val="3380354167"/>
                    </a:ext>
                  </a:extLst>
                </a:gridCol>
                <a:gridCol w="1864938">
                  <a:extLst>
                    <a:ext uri="{9D8B030D-6E8A-4147-A177-3AD203B41FA5}">
                      <a16:colId xmlns:a16="http://schemas.microsoft.com/office/drawing/2014/main" val="1237995354"/>
                    </a:ext>
                  </a:extLst>
                </a:gridCol>
              </a:tblGrid>
              <a:tr h="491550">
                <a:tc>
                  <a:txBody>
                    <a:bodyPr/>
                    <a:lstStyle/>
                    <a:p>
                      <a:r>
                        <a:rPr lang="en-GB" sz="1800" b="0" cap="none" spc="0" dirty="0">
                          <a:solidFill>
                            <a:schemeClr val="bg1"/>
                          </a:solidFill>
                        </a:rPr>
                        <a:t>Political</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dirty="0">
                          <a:solidFill>
                            <a:schemeClr val="bg1"/>
                          </a:solidFill>
                        </a:rPr>
                        <a:t>Economics</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dirty="0">
                          <a:solidFill>
                            <a:schemeClr val="bg1"/>
                          </a:solidFill>
                        </a:rPr>
                        <a:t>Sociological</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dirty="0">
                          <a:solidFill>
                            <a:schemeClr val="bg1"/>
                          </a:solidFill>
                        </a:rPr>
                        <a:t>Technological</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dirty="0">
                          <a:solidFill>
                            <a:schemeClr val="bg1"/>
                          </a:solidFill>
                        </a:rPr>
                        <a:t>Legal</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dirty="0">
                          <a:solidFill>
                            <a:schemeClr val="bg1"/>
                          </a:solidFill>
                        </a:rPr>
                        <a:t>Environmental</a:t>
                      </a:r>
                    </a:p>
                  </a:txBody>
                  <a:tcPr marL="68958" marR="68958" marT="102006" marB="34480"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085253558"/>
                  </a:ext>
                </a:extLst>
              </a:tr>
              <a:tr h="3509210">
                <a:tc>
                  <a:txBody>
                    <a:bodyPr/>
                    <a:lstStyle/>
                    <a:p>
                      <a:pPr lvl="0" algn="l">
                        <a:lnSpc>
                          <a:spcPct val="100000"/>
                        </a:lnSpc>
                        <a:spcBef>
                          <a:spcPts val="0"/>
                        </a:spcBef>
                        <a:spcAft>
                          <a:spcPts val="0"/>
                        </a:spcAft>
                        <a:buNone/>
                      </a:pPr>
                      <a:r>
                        <a:rPr lang="en-GB" sz="1400" b="0" i="0" u="none" strike="noStrike" cap="none" spc="0" noProof="0" dirty="0">
                          <a:solidFill>
                            <a:schemeClr val="tx1"/>
                          </a:solidFill>
                          <a:latin typeface="Arial"/>
                        </a:rPr>
                        <a:t>The company operates in multiple countries and is subject to different laws and regulations. For example, changes in tax policies or trade tariffs can significantly impact Apple's profitability.</a:t>
                      </a:r>
                      <a:endParaRPr lang="en-US" sz="1400" cap="none" spc="0">
                        <a:solidFill>
                          <a:schemeClr val="tx1"/>
                        </a:solidFill>
                        <a:latin typeface="Arial"/>
                      </a:endParaRPr>
                    </a:p>
                    <a:p>
                      <a:pPr lvl="0">
                        <a:buNone/>
                      </a:pPr>
                      <a:endParaRPr lang="en-GB" sz="1400" cap="none" spc="0" dirty="0">
                        <a:solidFill>
                          <a:schemeClr val="tx1"/>
                        </a:solidFill>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lvl="0" algn="l">
                        <a:lnSpc>
                          <a:spcPct val="100000"/>
                        </a:lnSpc>
                        <a:spcBef>
                          <a:spcPts val="0"/>
                        </a:spcBef>
                        <a:spcAft>
                          <a:spcPts val="0"/>
                        </a:spcAft>
                        <a:buNone/>
                      </a:pPr>
                      <a:r>
                        <a:rPr lang="en-GB" sz="1400" b="0" i="0" u="none" strike="noStrike" cap="none" spc="0" noProof="0" dirty="0">
                          <a:solidFill>
                            <a:schemeClr val="tx1"/>
                          </a:solidFill>
                          <a:latin typeface="Arial"/>
                        </a:rPr>
                        <a:t>Changes in exchange rates can have a significant impact on the cost of production and pricing strategies. Additionally, economic recessions or downturns can reduce consumer spending on luxury items such as iPhones.</a:t>
                      </a:r>
                      <a:endParaRPr lang="en-US" sz="1400">
                        <a:latin typeface="Arial"/>
                      </a:endParaRPr>
                    </a:p>
                    <a:p>
                      <a:pPr lvl="0">
                        <a:buNone/>
                      </a:pPr>
                      <a:endParaRPr lang="en-GB" sz="1400" cap="none" spc="0" dirty="0">
                        <a:solidFill>
                          <a:schemeClr val="tx1"/>
                        </a:solidFill>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lvl="0" algn="l">
                        <a:lnSpc>
                          <a:spcPct val="100000"/>
                        </a:lnSpc>
                        <a:spcBef>
                          <a:spcPts val="0"/>
                        </a:spcBef>
                        <a:spcAft>
                          <a:spcPts val="0"/>
                        </a:spcAft>
                        <a:buNone/>
                      </a:pPr>
                      <a:r>
                        <a:rPr lang="en-GB" sz="1400" b="0" i="0" u="none" strike="noStrike" cap="none" spc="0" noProof="0" dirty="0">
                          <a:solidFill>
                            <a:schemeClr val="tx1"/>
                          </a:solidFill>
                          <a:latin typeface="Arial"/>
                        </a:rPr>
                        <a:t>The company must adapt its products to different cultural preferences and societal trends. For instance, it needs to cater to diverse languages and local customs when launching its products globally.</a:t>
                      </a:r>
                      <a:endParaRPr lang="en-US" sz="1400" cap="none" spc="0">
                        <a:solidFill>
                          <a:schemeClr val="tx1"/>
                        </a:solidFill>
                        <a:latin typeface="Arial"/>
                      </a:endParaRPr>
                    </a:p>
                    <a:p>
                      <a:pPr lvl="0">
                        <a:buNone/>
                      </a:pPr>
                      <a:endParaRPr lang="en-GB" sz="1400" cap="none" spc="0" dirty="0">
                        <a:solidFill>
                          <a:schemeClr val="tx1"/>
                        </a:solidFill>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lvl="0" algn="l">
                        <a:lnSpc>
                          <a:spcPct val="100000"/>
                        </a:lnSpc>
                        <a:spcBef>
                          <a:spcPts val="0"/>
                        </a:spcBef>
                        <a:spcAft>
                          <a:spcPts val="0"/>
                        </a:spcAft>
                        <a:buNone/>
                      </a:pPr>
                      <a:r>
                        <a:rPr lang="en-GB" sz="1400" b="0" i="0" u="none" strike="noStrike" cap="none" spc="0" noProof="0" dirty="0">
                          <a:solidFill>
                            <a:schemeClr val="tx1"/>
                          </a:solidFill>
                          <a:latin typeface="Arial"/>
                        </a:rPr>
                        <a:t>Technological advancements are both an opportunity and a threat for Apple. On one hand, it allows the company to innovate new products and stay ahead of competitors. On the other hand, rapid technological changes mean that older models become quickly outdated.</a:t>
                      </a:r>
                      <a:endParaRPr lang="en-US" sz="1400" cap="none" spc="0">
                        <a:solidFill>
                          <a:schemeClr val="tx1"/>
                        </a:solidFill>
                        <a:latin typeface="Arial"/>
                      </a:endParaRPr>
                    </a:p>
                    <a:p>
                      <a:pPr lvl="0">
                        <a:buNone/>
                      </a:pPr>
                      <a:endParaRPr lang="en-GB" sz="1400" cap="none" spc="0" dirty="0">
                        <a:solidFill>
                          <a:schemeClr val="tx1"/>
                        </a:solidFill>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GB" sz="1400" b="0" i="0" u="none" strike="noStrike" cap="none" spc="0" noProof="0" dirty="0">
                          <a:solidFill>
                            <a:schemeClr val="tx1"/>
                          </a:solidFill>
                          <a:latin typeface="Arial"/>
                        </a:rPr>
                        <a:t>Legal factors such as intellectual property rights protection or data privacy regulations can impact how Apple operates its business globally.</a:t>
                      </a:r>
                      <a:endParaRPr lang="en-US" sz="1400">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lvl="0" algn="l">
                        <a:lnSpc>
                          <a:spcPct val="100000"/>
                        </a:lnSpc>
                        <a:spcBef>
                          <a:spcPts val="0"/>
                        </a:spcBef>
                        <a:spcAft>
                          <a:spcPts val="0"/>
                        </a:spcAft>
                        <a:buNone/>
                      </a:pPr>
                      <a:r>
                        <a:rPr lang="en-GB" sz="1400" b="0" i="0" u="none" strike="noStrike" cap="none" spc="0" noProof="0" dirty="0">
                          <a:solidFill>
                            <a:schemeClr val="tx1"/>
                          </a:solidFill>
                          <a:latin typeface="Arial"/>
                        </a:rPr>
                        <a:t>Since consumers are worried about climate change, they expect companies like Apple to use sustainable practices throughout their supply chain.</a:t>
                      </a:r>
                      <a:endParaRPr lang="en-GB" sz="1400">
                        <a:latin typeface="Arial"/>
                      </a:endParaRPr>
                    </a:p>
                  </a:txBody>
                  <a:tcPr marL="68958" marR="68958" marT="102006" marB="3448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924972057"/>
                  </a:ext>
                </a:extLst>
              </a:tr>
            </a:tbl>
          </a:graphicData>
        </a:graphic>
      </p:graphicFrame>
      <p:pic>
        <p:nvPicPr>
          <p:cNvPr id="5" name="Picture 4" descr="A neon apple logo with mountains in the background&#10;&#10;Description automatically generated">
            <a:extLst>
              <a:ext uri="{FF2B5EF4-FFF2-40B4-BE49-F238E27FC236}">
                <a16:creationId xmlns:a16="http://schemas.microsoft.com/office/drawing/2014/main" id="{22EF4C66-7F63-73FE-A656-8E57CBF478C2}"/>
              </a:ext>
            </a:extLst>
          </p:cNvPr>
          <p:cNvPicPr>
            <a:picLocks noChangeAspect="1"/>
          </p:cNvPicPr>
          <p:nvPr/>
        </p:nvPicPr>
        <p:blipFill>
          <a:blip r:embed="rId2"/>
          <a:stretch>
            <a:fillRect/>
          </a:stretch>
        </p:blipFill>
        <p:spPr>
          <a:xfrm>
            <a:off x="9193901" y="224339"/>
            <a:ext cx="1904666" cy="1128798"/>
          </a:xfrm>
          <a:prstGeom prst="rect">
            <a:avLst/>
          </a:prstGeom>
        </p:spPr>
      </p:pic>
    </p:spTree>
    <p:extLst>
      <p:ext uri="{BB962C8B-B14F-4D97-AF65-F5344CB8AC3E}">
        <p14:creationId xmlns:p14="http://schemas.microsoft.com/office/powerpoint/2010/main" val="3538797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026EA-B129-F250-9ED0-C52FDE611A89}"/>
              </a:ext>
            </a:extLst>
          </p:cNvPr>
          <p:cNvSpPr>
            <a:spLocks noGrp="1"/>
          </p:cNvSpPr>
          <p:nvPr>
            <p:ph type="title"/>
          </p:nvPr>
        </p:nvSpPr>
        <p:spPr>
          <a:xfrm>
            <a:off x="876692" y="741391"/>
            <a:ext cx="5479719" cy="1235204"/>
          </a:xfrm>
        </p:spPr>
        <p:txBody>
          <a:bodyPr anchor="b">
            <a:normAutofit/>
          </a:bodyPr>
          <a:lstStyle/>
          <a:p>
            <a:r>
              <a:rPr lang="en-GB" sz="3200" b="1" dirty="0">
                <a:latin typeface="Arial"/>
                <a:cs typeface="Arial"/>
              </a:rPr>
              <a:t>The ethical considerations of Apple Inc </a:t>
            </a:r>
          </a:p>
        </p:txBody>
      </p:sp>
      <p:sp>
        <p:nvSpPr>
          <p:cNvPr id="3" name="Content Placeholder 2">
            <a:extLst>
              <a:ext uri="{FF2B5EF4-FFF2-40B4-BE49-F238E27FC236}">
                <a16:creationId xmlns:a16="http://schemas.microsoft.com/office/drawing/2014/main" id="{E653FCAB-D50D-C75D-606C-94AE27A3F7B9}"/>
              </a:ext>
            </a:extLst>
          </p:cNvPr>
          <p:cNvSpPr>
            <a:spLocks noGrp="1"/>
          </p:cNvSpPr>
          <p:nvPr>
            <p:ph idx="1"/>
          </p:nvPr>
        </p:nvSpPr>
        <p:spPr>
          <a:xfrm>
            <a:off x="876692" y="2180698"/>
            <a:ext cx="5479719" cy="4379164"/>
          </a:xfrm>
        </p:spPr>
        <p:txBody>
          <a:bodyPr vert="horz" lIns="91440" tIns="45720" rIns="91440" bIns="45720" rtlCol="0" anchor="t">
            <a:normAutofit/>
          </a:bodyPr>
          <a:lstStyle/>
          <a:p>
            <a:pPr marL="0" indent="0">
              <a:buNone/>
            </a:pPr>
            <a:r>
              <a:rPr lang="en-GB" sz="1050" dirty="0">
                <a:latin typeface="Arial"/>
                <a:cs typeface="Times New Roman"/>
              </a:rPr>
              <a:t>Ethical issues are extremely important to Apple. The supplier code of conduct, which sets the criteria that suppliers are required to fulfil in areas such as labour and human rights, health and safety, environmental impact, and ethical business practises, demonstrates the company's commitment to ethics. Apple's ethical concerns extend to topics like as privacy and data security, where the corporation has taken a strong position to defend its customers' privacy.</a:t>
            </a:r>
          </a:p>
          <a:p>
            <a:pPr marL="0" indent="0">
              <a:buNone/>
            </a:pPr>
            <a:r>
              <a:rPr lang="en-GB" sz="1050" dirty="0">
                <a:latin typeface="Arial"/>
                <a:cs typeface="Times New Roman"/>
              </a:rPr>
              <a:t>Apple also has an ethical obligation to evaluate the environmental effect of its goods and activities. This involves lowering their carbon footprint, decreasing electronic waste, and guaranteeing ethical material procurement. Apple may achieve its ethical commitment to contribute to a healthier and more sustainable society by encouraging ecologically friendly practises and designing goods with a low environmental effect.</a:t>
            </a:r>
            <a:endParaRPr lang="en-GB" sz="1050">
              <a:latin typeface="Arial"/>
              <a:cs typeface="Arial"/>
            </a:endParaRPr>
          </a:p>
          <a:p>
            <a:pPr marL="0" indent="0">
              <a:buNone/>
            </a:pPr>
            <a:r>
              <a:rPr lang="en-GB" sz="1050" dirty="0">
                <a:latin typeface="Arial"/>
                <a:cs typeface="Times New Roman"/>
              </a:rPr>
              <a:t>Apple's ethical considerations, which include environmental stewardship, are critical to the company's long-term profitability and image. Apple displays its commitment to ethical business practises and environmental care by prioritising these activities. The following ethical issues are critical for the organisation:</a:t>
            </a:r>
          </a:p>
          <a:p>
            <a:pPr marL="0" indent="0">
              <a:buNone/>
            </a:pPr>
            <a:r>
              <a:rPr lang="en-GB" sz="1050" dirty="0">
                <a:latin typeface="Arial"/>
                <a:cs typeface="Times New Roman"/>
              </a:rPr>
              <a:t>1. Reputation Management</a:t>
            </a:r>
          </a:p>
          <a:p>
            <a:pPr marL="0" indent="0">
              <a:buNone/>
            </a:pPr>
            <a:r>
              <a:rPr lang="en-GB" sz="1050" dirty="0">
                <a:latin typeface="Arial"/>
                <a:cs typeface="Times New Roman"/>
              </a:rPr>
              <a:t>2. Risk Mitigation</a:t>
            </a:r>
          </a:p>
          <a:p>
            <a:pPr marL="0" indent="0">
              <a:buNone/>
            </a:pPr>
            <a:r>
              <a:rPr lang="en-GB" sz="1050" dirty="0">
                <a:latin typeface="Arial"/>
                <a:cs typeface="Times New Roman"/>
              </a:rPr>
              <a:t>3. Competitive Advantage</a:t>
            </a:r>
          </a:p>
          <a:p>
            <a:pPr marL="0" indent="0">
              <a:buNone/>
            </a:pPr>
            <a:r>
              <a:rPr lang="en-GB" sz="1050" dirty="0">
                <a:latin typeface="Arial"/>
                <a:cs typeface="Times New Roman"/>
              </a:rPr>
              <a:t>The preservation of user privacy and data security is another ethical consideration. Apple collects a large quantity of personal data from its users, and therefore has an ethical obligation to protect this information from unauthorised access or misuse. This involves being open about how user data is gathered, kept, and utilised, as well as implementing robust security measures to prevent data breaches.</a:t>
            </a:r>
            <a:endParaRPr lang="en-GB" sz="900" dirty="0">
              <a:latin typeface="Arial"/>
              <a:cs typeface="Arial"/>
            </a:endParaRPr>
          </a:p>
          <a:p>
            <a:pPr marL="0" indent="0">
              <a:buNone/>
            </a:pPr>
            <a:endParaRPr lang="en-GB" sz="800">
              <a:latin typeface="Times New Roman"/>
              <a:cs typeface="Times New Roman"/>
            </a:endParaRPr>
          </a:p>
        </p:txBody>
      </p:sp>
      <p:pic>
        <p:nvPicPr>
          <p:cNvPr id="4" name="Picture 3" descr="A close-up of a logo&#10;&#10;Description automatically generated">
            <a:extLst>
              <a:ext uri="{FF2B5EF4-FFF2-40B4-BE49-F238E27FC236}">
                <a16:creationId xmlns:a16="http://schemas.microsoft.com/office/drawing/2014/main" id="{76153EB9-4F14-226F-8282-75D92C6A3738}"/>
              </a:ext>
            </a:extLst>
          </p:cNvPr>
          <p:cNvPicPr>
            <a:picLocks noChangeAspect="1"/>
          </p:cNvPicPr>
          <p:nvPr/>
        </p:nvPicPr>
        <p:blipFill rotWithShape="1">
          <a:blip r:embed="rId2"/>
          <a:srcRect l="30898" r="19230"/>
          <a:stretch/>
        </p:blipFill>
        <p:spPr>
          <a:xfrm>
            <a:off x="7270812" y="10"/>
            <a:ext cx="4921187" cy="6857990"/>
          </a:xfrm>
          <a:prstGeom prst="rect">
            <a:avLst/>
          </a:prstGeom>
        </p:spPr>
      </p:pic>
      <p:grpSp>
        <p:nvGrpSpPr>
          <p:cNvPr id="13" name="Group 12">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14981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25DD5-3B92-70BA-46CF-D916580C5C9B}"/>
              </a:ext>
            </a:extLst>
          </p:cNvPr>
          <p:cNvSpPr>
            <a:spLocks noGrp="1"/>
          </p:cNvSpPr>
          <p:nvPr>
            <p:ph type="title"/>
          </p:nvPr>
        </p:nvSpPr>
        <p:spPr>
          <a:xfrm>
            <a:off x="838201" y="365125"/>
            <a:ext cx="5251316" cy="1339411"/>
          </a:xfrm>
        </p:spPr>
        <p:txBody>
          <a:bodyPr>
            <a:normAutofit fontScale="90000"/>
          </a:bodyPr>
          <a:lstStyle/>
          <a:p>
            <a:r>
              <a:rPr lang="en-GB" sz="3400" b="1">
                <a:latin typeface="Arial"/>
                <a:cs typeface="Arial"/>
              </a:rPr>
              <a:t>Corporate Social Responsibilities (CSR) initiatives of APPLE Inc</a:t>
            </a:r>
            <a:endParaRPr lang="en-US" sz="3400" b="1">
              <a:cs typeface="Calibri Light" panose="020F0302020204030204"/>
            </a:endParaRPr>
          </a:p>
        </p:txBody>
      </p:sp>
      <p:sp>
        <p:nvSpPr>
          <p:cNvPr id="3" name="Content Placeholder 2">
            <a:extLst>
              <a:ext uri="{FF2B5EF4-FFF2-40B4-BE49-F238E27FC236}">
                <a16:creationId xmlns:a16="http://schemas.microsoft.com/office/drawing/2014/main" id="{79C70BE0-3427-25BA-AA44-BE53FE9C5FAE}"/>
              </a:ext>
            </a:extLst>
          </p:cNvPr>
          <p:cNvSpPr>
            <a:spLocks noGrp="1"/>
          </p:cNvSpPr>
          <p:nvPr>
            <p:ph idx="1"/>
          </p:nvPr>
        </p:nvSpPr>
        <p:spPr>
          <a:xfrm>
            <a:off x="838200" y="1918876"/>
            <a:ext cx="5247936" cy="4659139"/>
          </a:xfrm>
        </p:spPr>
        <p:txBody>
          <a:bodyPr vert="horz" lIns="91440" tIns="45720" rIns="91440" bIns="45720" rtlCol="0" anchor="t">
            <a:normAutofit/>
          </a:bodyPr>
          <a:lstStyle/>
          <a:p>
            <a:pPr marL="0" indent="0">
              <a:buNone/>
            </a:pPr>
            <a:r>
              <a:rPr lang="en-GB" sz="900" dirty="0">
                <a:latin typeface="Arial"/>
                <a:cs typeface="Times New Roman"/>
              </a:rPr>
              <a:t>Apple has several corporate social responsibility (CSR) initiatives in place that demonstrate its commitment to ethical business practices and social impact. Some of these initiatives include:</a:t>
            </a:r>
            <a:endParaRPr lang="en-GB" sz="900">
              <a:latin typeface="Arial"/>
              <a:cs typeface="Calibri" panose="020F0502020204030204"/>
            </a:endParaRPr>
          </a:p>
          <a:p>
            <a:pPr marL="0" indent="0">
              <a:buNone/>
            </a:pPr>
            <a:r>
              <a:rPr lang="en-GB" sz="900" b="1" dirty="0">
                <a:latin typeface="Arial"/>
                <a:cs typeface="Times New Roman"/>
              </a:rPr>
              <a:t>1. Environmental sustainability</a:t>
            </a:r>
            <a:r>
              <a:rPr lang="en-GB" sz="900" dirty="0">
                <a:latin typeface="Arial"/>
                <a:cs typeface="Times New Roman"/>
              </a:rPr>
              <a:t>: Apple has set lofty targets for reducing its carbon footprint and using 100% renewable energy in its operations. The firm also prioritises the use of recycled and renewable resources in product design, as well as the reduction of electronic waste through recycling programmes.</a:t>
            </a:r>
            <a:endParaRPr lang="en-GB" sz="900">
              <a:latin typeface="Arial"/>
              <a:cs typeface="Arial"/>
            </a:endParaRPr>
          </a:p>
          <a:p>
            <a:pPr marL="0" indent="0">
              <a:buNone/>
            </a:pPr>
            <a:r>
              <a:rPr lang="en-GB" sz="900" b="1" dirty="0">
                <a:latin typeface="Arial"/>
                <a:cs typeface="Times New Roman"/>
              </a:rPr>
              <a:t>2. Supplier responsibility</a:t>
            </a:r>
            <a:r>
              <a:rPr lang="en-GB" sz="900" dirty="0">
                <a:latin typeface="Arial"/>
                <a:cs typeface="Times New Roman"/>
              </a:rPr>
              <a:t>: Apple has implemented Supplier stewardship Standards throughout its supply chain to guarantee ethical labour practises, safe working conditions, and environmental stewardship. </a:t>
            </a:r>
            <a:r>
              <a:rPr lang="en-GB" sz="900" dirty="0">
                <a:latin typeface="Arial"/>
                <a:ea typeface="+mn-lt"/>
                <a:cs typeface="+mn-lt"/>
              </a:rPr>
              <a:t>The company regularly audits its suppliers' factories and provides training programs for workers on their rights and safety measures (Apple Inc., 2021). These initiatives have resulted in better working conditions for thousands of employees worldwide.</a:t>
            </a:r>
            <a:endParaRPr lang="en-GB" sz="900">
              <a:latin typeface="Arial"/>
              <a:cs typeface="Arial"/>
            </a:endParaRPr>
          </a:p>
          <a:p>
            <a:pPr marL="0" indent="0">
              <a:buNone/>
            </a:pPr>
            <a:r>
              <a:rPr lang="en-GB" sz="900" b="1" dirty="0">
                <a:latin typeface="Arial"/>
                <a:cs typeface="Times New Roman"/>
              </a:rPr>
              <a:t>3. Diversity and inclusion</a:t>
            </a:r>
            <a:r>
              <a:rPr lang="en-GB" sz="900" dirty="0">
                <a:latin typeface="Arial"/>
                <a:cs typeface="Times New Roman"/>
              </a:rPr>
              <a:t>: Apple is committed to fostering diversity and inclusion in its workforce. The corporation undertakes programmes to help underrepresented populations, such as the Supplier Diversity Programme, which strives to expand minority- and women-owned business involvement in Apple's supply chain.</a:t>
            </a:r>
            <a:endParaRPr lang="en-GB" sz="900">
              <a:latin typeface="Arial"/>
              <a:cs typeface="Arial"/>
            </a:endParaRPr>
          </a:p>
          <a:p>
            <a:pPr marL="0" indent="0">
              <a:buNone/>
            </a:pPr>
            <a:r>
              <a:rPr lang="en-GB" sz="900" b="1" dirty="0">
                <a:latin typeface="Arial"/>
                <a:cs typeface="Times New Roman"/>
              </a:rPr>
              <a:t>4. Product accessibility</a:t>
            </a:r>
            <a:r>
              <a:rPr lang="en-GB" sz="900" dirty="0">
                <a:latin typeface="Arial"/>
                <a:cs typeface="Times New Roman"/>
              </a:rPr>
              <a:t>: Apple incorporates accessibility features into its products, making them accessible to persons with impairments. In addition, the firm provides accessibility seminars and materials to help developers create accessible apps.</a:t>
            </a:r>
            <a:endParaRPr lang="en-GB" sz="900">
              <a:latin typeface="Arial"/>
              <a:cs typeface="Arial"/>
            </a:endParaRPr>
          </a:p>
          <a:p>
            <a:pPr marL="0" indent="0">
              <a:buNone/>
            </a:pPr>
            <a:r>
              <a:rPr lang="en-GB" sz="900" b="1" dirty="0">
                <a:latin typeface="Arial"/>
                <a:cs typeface="Times New Roman"/>
              </a:rPr>
              <a:t>5. Community engagement</a:t>
            </a:r>
            <a:r>
              <a:rPr lang="en-GB" sz="900" dirty="0">
                <a:latin typeface="Arial"/>
                <a:cs typeface="Times New Roman"/>
              </a:rPr>
              <a:t>: Apple supports several philanthropic projects and matches employee charity contributions. The corporation also contributes to educational and technological initiatives, such as the Connect ED project, which offers technology tools to impoverished schools.</a:t>
            </a:r>
            <a:endParaRPr lang="en-GB" sz="900">
              <a:latin typeface="Arial"/>
              <a:cs typeface="Arial"/>
            </a:endParaRPr>
          </a:p>
          <a:p>
            <a:pPr marL="0" indent="0">
              <a:buNone/>
            </a:pPr>
            <a:r>
              <a:rPr lang="en-GB" sz="900" b="1" dirty="0">
                <a:latin typeface="Arial"/>
                <a:cs typeface="Times New Roman"/>
              </a:rPr>
              <a:t>6. Worker empowerment</a:t>
            </a:r>
            <a:r>
              <a:rPr lang="en-GB" sz="900" dirty="0">
                <a:latin typeface="Arial"/>
                <a:cs typeface="Times New Roman"/>
              </a:rPr>
              <a:t>: Apple is involved in worker empowerment programmes such as the renewable Energy Programme in China, which helps the shift to renewable energy in its supply chain while also giving workers with training opportunities</a:t>
            </a:r>
            <a:endParaRPr lang="en-GB" sz="900">
              <a:latin typeface="Arial"/>
              <a:cs typeface="Arial"/>
            </a:endParaRPr>
          </a:p>
          <a:p>
            <a:pPr marL="0" indent="0">
              <a:buNone/>
            </a:pPr>
            <a:endParaRPr lang="en-GB" sz="900" dirty="0">
              <a:latin typeface="Arial"/>
              <a:cs typeface="Times New Roman"/>
            </a:endParaRPr>
          </a:p>
          <a:p>
            <a:pPr marL="0" indent="0">
              <a:buNone/>
            </a:pPr>
            <a:r>
              <a:rPr lang="en-GB" sz="900" dirty="0">
                <a:latin typeface="Arial"/>
                <a:cs typeface="Times New Roman"/>
              </a:rPr>
              <a:t>These CSR initiatives demonstrate Apple's commitment to ethical and responsible business practices, environmental stewardship, and the well-being of its employees, suppliers, and the wider community.</a:t>
            </a:r>
            <a:endParaRPr lang="en-GB" sz="700" dirty="0">
              <a:latin typeface="Arial"/>
              <a:cs typeface="Arial"/>
            </a:endParaRPr>
          </a:p>
        </p:txBody>
      </p:sp>
      <p:pic>
        <p:nvPicPr>
          <p:cNvPr id="4" name="Picture 3" descr="Silhouettes of people standing in front of a logo&#10;&#10;Description automatically generated">
            <a:extLst>
              <a:ext uri="{FF2B5EF4-FFF2-40B4-BE49-F238E27FC236}">
                <a16:creationId xmlns:a16="http://schemas.microsoft.com/office/drawing/2014/main" id="{C71F6451-4265-70EA-2F55-D70A7C6CE442}"/>
              </a:ext>
            </a:extLst>
          </p:cNvPr>
          <p:cNvPicPr>
            <a:picLocks noChangeAspect="1"/>
          </p:cNvPicPr>
          <p:nvPr/>
        </p:nvPicPr>
        <p:blipFill rotWithShape="1">
          <a:blip r:embed="rId2"/>
          <a:srcRect l="27831" r="2586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986403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ilver apple logo with words&#10;&#10;Description automatically generated">
            <a:extLst>
              <a:ext uri="{FF2B5EF4-FFF2-40B4-BE49-F238E27FC236}">
                <a16:creationId xmlns:a16="http://schemas.microsoft.com/office/drawing/2014/main" id="{D126CF05-AAC4-5BFB-8B95-BD4419DDE0F3}"/>
              </a:ext>
            </a:extLst>
          </p:cNvPr>
          <p:cNvPicPr>
            <a:picLocks noChangeAspect="1"/>
          </p:cNvPicPr>
          <p:nvPr/>
        </p:nvPicPr>
        <p:blipFill rotWithShape="1">
          <a:blip r:embed="rId2"/>
          <a:srcRect l="7104" r="3716" b="1"/>
          <a:stretch/>
        </p:blipFill>
        <p:spPr>
          <a:xfrm>
            <a:off x="1" y="10"/>
            <a:ext cx="9669642" cy="6857990"/>
          </a:xfrm>
          <a:prstGeom prst="rect">
            <a:avLst/>
          </a:prstGeom>
        </p:spPr>
      </p:pic>
      <p:sp>
        <p:nvSpPr>
          <p:cNvPr id="68" name="Rectangle 6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C79E69-96EB-9782-490E-3F2FACCDCF26}"/>
              </a:ext>
            </a:extLst>
          </p:cNvPr>
          <p:cNvSpPr>
            <a:spLocks noGrp="1"/>
          </p:cNvSpPr>
          <p:nvPr>
            <p:ph type="title"/>
          </p:nvPr>
        </p:nvSpPr>
        <p:spPr>
          <a:xfrm>
            <a:off x="7531610" y="365125"/>
            <a:ext cx="3822189" cy="1124544"/>
          </a:xfrm>
        </p:spPr>
        <p:txBody>
          <a:bodyPr>
            <a:normAutofit/>
          </a:bodyPr>
          <a:lstStyle/>
          <a:p>
            <a:r>
              <a:rPr lang="en-GB" sz="4000" b="1">
                <a:latin typeface="Arial"/>
                <a:cs typeface="Calibri Light"/>
              </a:rPr>
              <a:t>Conclusion</a:t>
            </a:r>
            <a:endParaRPr lang="en-GB" sz="4000" b="1">
              <a:latin typeface="Arial"/>
            </a:endParaRPr>
          </a:p>
        </p:txBody>
      </p:sp>
      <p:sp>
        <p:nvSpPr>
          <p:cNvPr id="3" name="Content Placeholder 2">
            <a:extLst>
              <a:ext uri="{FF2B5EF4-FFF2-40B4-BE49-F238E27FC236}">
                <a16:creationId xmlns:a16="http://schemas.microsoft.com/office/drawing/2014/main" id="{075E91DE-52C5-7667-D22B-95D53A4C982C}"/>
              </a:ext>
            </a:extLst>
          </p:cNvPr>
          <p:cNvSpPr>
            <a:spLocks noGrp="1"/>
          </p:cNvSpPr>
          <p:nvPr>
            <p:ph idx="1"/>
          </p:nvPr>
        </p:nvSpPr>
        <p:spPr>
          <a:xfrm>
            <a:off x="7531610" y="1337991"/>
            <a:ext cx="3822189" cy="5240024"/>
          </a:xfrm>
        </p:spPr>
        <p:txBody>
          <a:bodyPr vert="horz" lIns="91440" tIns="45720" rIns="91440" bIns="45720" rtlCol="0" anchor="t">
            <a:normAutofit lnSpcReduction="10000"/>
          </a:bodyPr>
          <a:lstStyle/>
          <a:p>
            <a:pPr marL="0" indent="0">
              <a:buNone/>
            </a:pPr>
            <a:r>
              <a:rPr lang="en-GB" sz="1100" dirty="0">
                <a:latin typeface="Arial"/>
                <a:ea typeface="+mn-lt"/>
                <a:cs typeface="Arial"/>
              </a:rPr>
              <a:t>I</a:t>
            </a:r>
            <a:r>
              <a:rPr lang="en-GB" sz="1500" dirty="0">
                <a:latin typeface="Arial"/>
                <a:ea typeface="+mn-lt"/>
                <a:cs typeface="Arial"/>
              </a:rPr>
              <a:t>n a world where technology is evolving fast, Apple continues to deliver high-quality, innovative products. Research has shown that Apple Inc. has achieved remarkable success due to its well-structured organization, global presence, diverse product portfolio, and commitment to corporate social responsibility. SWOT analysis highlights the company's strengths and weaknesses as well as identifies potential opportunities and threats. An analysis of the PESTLE framework sheds light on external factors that affect Apple's operations. Furthermore, Apple's corporate social responsibility initiatives and ethical considerations demonstrate that it is committed to sustainability and establishing responsible business practices. The company recognizes the importance of its stakeholders, who are crucial to its continued growth and success. Taking a comprehensive approach to all these aspects has contributed significantly to Apple Inc.'s position as a leading technology company in today's world.</a:t>
            </a:r>
            <a:endParaRPr lang="en-US" sz="1500" dirty="0">
              <a:latin typeface="Arial"/>
              <a:cs typeface="Arial"/>
            </a:endParaRPr>
          </a:p>
          <a:p>
            <a:pPr marL="0" indent="0">
              <a:buNone/>
            </a:pPr>
            <a:endParaRPr lang="en-GB" sz="1100">
              <a:latin typeface="Arial"/>
              <a:cs typeface="Arial"/>
            </a:endParaRPr>
          </a:p>
          <a:p>
            <a:pPr marL="0" indent="0">
              <a:buNone/>
            </a:pPr>
            <a:endParaRPr lang="en-GB" sz="1100">
              <a:latin typeface="Arial"/>
              <a:cs typeface="Arial"/>
            </a:endParaRPr>
          </a:p>
        </p:txBody>
      </p:sp>
    </p:spTree>
    <p:extLst>
      <p:ext uri="{BB962C8B-B14F-4D97-AF65-F5344CB8AC3E}">
        <p14:creationId xmlns:p14="http://schemas.microsoft.com/office/powerpoint/2010/main" val="2003373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70" name="Rectangle 6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B38B2-1A0D-A369-EC44-AF17516BEDE7}"/>
              </a:ext>
            </a:extLst>
          </p:cNvPr>
          <p:cNvSpPr>
            <a:spLocks noGrp="1"/>
          </p:cNvSpPr>
          <p:nvPr>
            <p:ph type="title"/>
          </p:nvPr>
        </p:nvSpPr>
        <p:spPr>
          <a:xfrm>
            <a:off x="761803" y="350196"/>
            <a:ext cx="4646904" cy="1183363"/>
          </a:xfrm>
        </p:spPr>
        <p:txBody>
          <a:bodyPr anchor="ctr">
            <a:normAutofit/>
          </a:bodyPr>
          <a:lstStyle/>
          <a:p>
            <a:r>
              <a:rPr lang="en-GB" sz="4000">
                <a:cs typeface="Calibri Light"/>
              </a:rPr>
              <a:t>Reference list</a:t>
            </a:r>
            <a:endParaRPr lang="en-GB" sz="4000"/>
          </a:p>
        </p:txBody>
      </p:sp>
      <p:sp>
        <p:nvSpPr>
          <p:cNvPr id="3" name="Content Placeholder 2">
            <a:extLst>
              <a:ext uri="{FF2B5EF4-FFF2-40B4-BE49-F238E27FC236}">
                <a16:creationId xmlns:a16="http://schemas.microsoft.com/office/drawing/2014/main" id="{B55387B3-3E75-9967-E17B-99DF2139C86A}"/>
              </a:ext>
            </a:extLst>
          </p:cNvPr>
          <p:cNvSpPr>
            <a:spLocks noGrp="1"/>
          </p:cNvSpPr>
          <p:nvPr>
            <p:ph idx="1"/>
          </p:nvPr>
        </p:nvSpPr>
        <p:spPr>
          <a:xfrm>
            <a:off x="213698" y="2355514"/>
            <a:ext cx="5636166" cy="4348413"/>
          </a:xfrm>
        </p:spPr>
        <p:txBody>
          <a:bodyPr vert="horz" lIns="91440" tIns="45720" rIns="91440" bIns="45720" rtlCol="0" anchor="ctr">
            <a:noAutofit/>
          </a:bodyPr>
          <a:lstStyle/>
          <a:p>
            <a:r>
              <a:rPr lang="en-GB" sz="1200" dirty="0">
                <a:latin typeface="Arial"/>
                <a:ea typeface="+mn-lt"/>
                <a:cs typeface="Times New Roman"/>
              </a:rPr>
              <a:t>Apple (2021). </a:t>
            </a:r>
            <a:r>
              <a:rPr lang="en-GB" sz="1200" i="1" dirty="0">
                <a:latin typeface="Arial"/>
                <a:ea typeface="+mn-lt"/>
                <a:cs typeface="Times New Roman"/>
              </a:rPr>
              <a:t>Environmental Progress Report</a:t>
            </a:r>
            <a:r>
              <a:rPr lang="en-GB" sz="1200" dirty="0">
                <a:latin typeface="Arial"/>
                <a:ea typeface="+mn-lt"/>
                <a:cs typeface="Times New Roman"/>
              </a:rPr>
              <a:t>. [online] Apple. Available at: </a:t>
            </a:r>
            <a:r>
              <a:rPr lang="en-GB" sz="1200" dirty="0">
                <a:latin typeface="Arial"/>
                <a:ea typeface="+mn-lt"/>
                <a:cs typeface="Times New Roman"/>
                <a:hlinkClick r:id="rId2"/>
              </a:rPr>
              <a:t>https://www.apple.com/environment/pdf/Apple_Environmental_Progress_Report_2021.pdf</a:t>
            </a:r>
            <a:r>
              <a:rPr lang="en-GB" sz="1200" dirty="0">
                <a:latin typeface="Arial"/>
                <a:ea typeface="+mn-lt"/>
                <a:cs typeface="Times New Roman"/>
              </a:rPr>
              <a:t>.</a:t>
            </a:r>
            <a:endParaRPr lang="en-GB" sz="1200" dirty="0">
              <a:latin typeface="Arial"/>
              <a:ea typeface="+mn-lt"/>
              <a:cs typeface="+mn-lt"/>
            </a:endParaRPr>
          </a:p>
          <a:p>
            <a:r>
              <a:rPr lang="en-GB" sz="1200" dirty="0">
                <a:latin typeface="Arial"/>
                <a:ea typeface="+mn-lt"/>
                <a:cs typeface="Arial"/>
              </a:rPr>
              <a:t>Campbell, D., Stonehouse, G. and Houston, B., 2002. </a:t>
            </a:r>
            <a:r>
              <a:rPr lang="en-GB" sz="1200" i="1" dirty="0">
                <a:latin typeface="Arial"/>
                <a:ea typeface="+mn-lt"/>
                <a:cs typeface="Arial"/>
              </a:rPr>
              <a:t>Business strategy: an introduction</a:t>
            </a:r>
            <a:r>
              <a:rPr lang="en-GB" sz="1200" dirty="0">
                <a:latin typeface="Arial"/>
                <a:ea typeface="+mn-lt"/>
                <a:cs typeface="Arial"/>
              </a:rPr>
              <a:t>. Routledge.</a:t>
            </a:r>
          </a:p>
          <a:p>
            <a:r>
              <a:rPr lang="en-GB" sz="1200" dirty="0">
                <a:latin typeface="Arial"/>
                <a:ea typeface="+mn-lt"/>
                <a:cs typeface="Arial"/>
              </a:rPr>
              <a:t>Isaacson, W. (2011). Steve Jobs: The Exclusive Biography. </a:t>
            </a:r>
          </a:p>
          <a:p>
            <a:r>
              <a:rPr lang="en-GB" sz="1200" err="1">
                <a:latin typeface="Arial"/>
                <a:ea typeface="+mn-lt"/>
                <a:cs typeface="Arial"/>
              </a:rPr>
              <a:t>Kahney</a:t>
            </a:r>
            <a:r>
              <a:rPr lang="en-GB" sz="1200" dirty="0">
                <a:latin typeface="Arial"/>
                <a:ea typeface="+mn-lt"/>
                <a:cs typeface="Arial"/>
              </a:rPr>
              <a:t>, L. (2018). Tim Cook: The Genius Who Took Apple To The Next Level.</a:t>
            </a:r>
            <a:endParaRPr lang="en-GB" sz="1200" dirty="0">
              <a:latin typeface="Arial"/>
              <a:cs typeface="Arial"/>
            </a:endParaRPr>
          </a:p>
          <a:p>
            <a:r>
              <a:rPr lang="en-GB" sz="1200" dirty="0">
                <a:latin typeface="Arial"/>
                <a:ea typeface="+mn-lt"/>
                <a:cs typeface="+mn-lt"/>
              </a:rPr>
              <a:t>Lashinsky A. (2012). Inside Apple: How America's Most Admired--and Secretive--Company Really Works.</a:t>
            </a:r>
            <a:endParaRPr lang="en-GB" sz="1200">
              <a:latin typeface="Arial"/>
              <a:ea typeface="Calibri"/>
              <a:cs typeface="Calibri" panose="020F0502020204030204"/>
            </a:endParaRPr>
          </a:p>
          <a:p>
            <a:r>
              <a:rPr lang="en-GB" sz="1200" dirty="0">
                <a:latin typeface="Arial"/>
                <a:ea typeface="Calibri"/>
                <a:cs typeface="Times New Roman"/>
              </a:rPr>
              <a:t>Needle, D. and Burns, J. (2019). </a:t>
            </a:r>
            <a:r>
              <a:rPr lang="en-GB" sz="1200" i="1" dirty="0">
                <a:latin typeface="Arial"/>
                <a:ea typeface="Calibri"/>
                <a:cs typeface="Times New Roman"/>
              </a:rPr>
              <a:t>Business in Context : an introduction to business and its environment.</a:t>
            </a:r>
            <a:r>
              <a:rPr lang="en-GB" sz="1200" dirty="0">
                <a:latin typeface="Arial"/>
                <a:ea typeface="Calibri"/>
                <a:cs typeface="Times New Roman"/>
              </a:rPr>
              <a:t> 7th ed. Cengage Learning.</a:t>
            </a:r>
          </a:p>
          <a:p>
            <a:r>
              <a:rPr lang="en-GB" sz="1200" dirty="0">
                <a:latin typeface="Arial"/>
                <a:cs typeface="Times New Roman"/>
              </a:rPr>
              <a:t>Perera, R. (2017). </a:t>
            </a:r>
            <a:r>
              <a:rPr lang="en-GB" sz="1200" i="1" dirty="0">
                <a:latin typeface="Arial"/>
                <a:cs typeface="Times New Roman"/>
              </a:rPr>
              <a:t>The PESTLE Analysis</a:t>
            </a:r>
            <a:r>
              <a:rPr lang="en-GB" sz="1200" dirty="0">
                <a:latin typeface="Arial"/>
                <a:cs typeface="Times New Roman"/>
              </a:rPr>
              <a:t>. </a:t>
            </a:r>
            <a:r>
              <a:rPr lang="en-GB" sz="1200" err="1">
                <a:latin typeface="Arial"/>
                <a:cs typeface="Times New Roman"/>
              </a:rPr>
              <a:t>Nerdynaut</a:t>
            </a:r>
            <a:r>
              <a:rPr lang="en-GB" sz="1200" dirty="0">
                <a:latin typeface="Arial"/>
                <a:cs typeface="Times New Roman"/>
              </a:rPr>
              <a:t>.</a:t>
            </a:r>
          </a:p>
          <a:p>
            <a:r>
              <a:rPr lang="en-GB" sz="1200" err="1">
                <a:latin typeface="Arial"/>
                <a:cs typeface="Arial"/>
              </a:rPr>
              <a:t>Vailshery</a:t>
            </a:r>
            <a:r>
              <a:rPr lang="en-GB" sz="1200" dirty="0">
                <a:latin typeface="Arial"/>
                <a:cs typeface="Arial"/>
              </a:rPr>
              <a:t>, L. (2023). </a:t>
            </a:r>
            <a:r>
              <a:rPr lang="en-GB" sz="1200" i="1" dirty="0">
                <a:latin typeface="Arial"/>
                <a:cs typeface="Arial"/>
              </a:rPr>
              <a:t>Apple: number of employees 2018 | Statistic</a:t>
            </a:r>
            <a:r>
              <a:rPr lang="en-GB" sz="1200" dirty="0">
                <a:latin typeface="Arial"/>
                <a:cs typeface="Arial"/>
              </a:rPr>
              <a:t>. [online] Statista. Available at: </a:t>
            </a:r>
            <a:r>
              <a:rPr lang="en-GB" sz="1200" dirty="0">
                <a:latin typeface="Arial"/>
                <a:cs typeface="Arial"/>
                <a:hlinkClick r:id="rId3"/>
              </a:rPr>
              <a:t>https://www.statista.com/statistics/273439/number-of-employees-of-apple-since-2005/</a:t>
            </a:r>
            <a:r>
              <a:rPr lang="en-GB" sz="1200" dirty="0">
                <a:latin typeface="Arial"/>
                <a:cs typeface="Arial"/>
              </a:rPr>
              <a:t>.</a:t>
            </a:r>
          </a:p>
          <a:p>
            <a:pPr marL="0" indent="0">
              <a:buNone/>
            </a:pPr>
            <a:endParaRPr lang="en-GB" sz="1000">
              <a:latin typeface="Arial"/>
              <a:cs typeface="Calibri"/>
            </a:endParaRPr>
          </a:p>
          <a:p>
            <a:endParaRPr lang="en-GB" sz="1000">
              <a:latin typeface="Arial"/>
              <a:cs typeface="Arial"/>
            </a:endParaRPr>
          </a:p>
          <a:p>
            <a:pPr marL="0" indent="0">
              <a:buNone/>
            </a:pPr>
            <a:endParaRPr lang="en-GB" sz="1000">
              <a:latin typeface="Arial"/>
              <a:cs typeface="Calibri" panose="020F0502020204030204"/>
            </a:endParaRPr>
          </a:p>
        </p:txBody>
      </p:sp>
      <p:pic>
        <p:nvPicPr>
          <p:cNvPr id="4" name="Picture 3" descr="A apple with the earth and the moon&#10;&#10;Description automatically generated">
            <a:extLst>
              <a:ext uri="{FF2B5EF4-FFF2-40B4-BE49-F238E27FC236}">
                <a16:creationId xmlns:a16="http://schemas.microsoft.com/office/drawing/2014/main" id="{F2E268FC-F815-CCC6-CB45-A65F2D285019}"/>
              </a:ext>
            </a:extLst>
          </p:cNvPr>
          <p:cNvPicPr>
            <a:picLocks noChangeAspect="1"/>
          </p:cNvPicPr>
          <p:nvPr/>
        </p:nvPicPr>
        <p:blipFill rotWithShape="1">
          <a:blip r:embed="rId4"/>
          <a:srcRect l="16084" r="21179" b="-1"/>
          <a:stretch/>
        </p:blipFill>
        <p:spPr>
          <a:xfrm>
            <a:off x="6096000" y="1"/>
            <a:ext cx="6102825" cy="6858000"/>
          </a:xfrm>
          <a:prstGeom prst="rect">
            <a:avLst/>
          </a:prstGeom>
        </p:spPr>
      </p:pic>
    </p:spTree>
    <p:extLst>
      <p:ext uri="{BB962C8B-B14F-4D97-AF65-F5344CB8AC3E}">
        <p14:creationId xmlns:p14="http://schemas.microsoft.com/office/powerpoint/2010/main" val="1366186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Content Placeholder 21" descr="A group of people in front of a screen&#10;&#10;Description automatically generated">
            <a:extLst>
              <a:ext uri="{FF2B5EF4-FFF2-40B4-BE49-F238E27FC236}">
                <a16:creationId xmlns:a16="http://schemas.microsoft.com/office/drawing/2014/main" id="{CDBFC673-9C9D-F280-D3CC-00B132BB7297}"/>
              </a:ext>
            </a:extLst>
          </p:cNvPr>
          <p:cNvPicPr>
            <a:picLocks noGrp="1" noChangeAspect="1"/>
          </p:cNvPicPr>
          <p:nvPr>
            <p:ph idx="1"/>
          </p:nvPr>
        </p:nvPicPr>
        <p:blipFill rotWithShape="1">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002320BE-4BB5-56A6-009C-021451514205}"/>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     </a:t>
            </a:r>
            <a:br>
              <a:rPr lang="en-US" sz="6000">
                <a:solidFill>
                  <a:srgbClr val="FFFFFF"/>
                </a:solidFill>
              </a:rPr>
            </a:br>
            <a:r>
              <a:rPr lang="en-US" sz="6000">
                <a:solidFill>
                  <a:srgbClr val="FFFFFF"/>
                </a:solidFill>
              </a:rPr>
              <a:t>Thank you for watching</a:t>
            </a:r>
          </a:p>
        </p:txBody>
      </p:sp>
    </p:spTree>
    <p:extLst>
      <p:ext uri="{BB962C8B-B14F-4D97-AF65-F5344CB8AC3E}">
        <p14:creationId xmlns:p14="http://schemas.microsoft.com/office/powerpoint/2010/main" val="74927744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Tema</vt:lpstr>
      </vt:variant>
      <vt:variant>
        <vt:i4>1</vt:i4>
      </vt:variant>
      <vt:variant>
        <vt:lpstr>Titoli diapositive</vt:lpstr>
      </vt:variant>
      <vt:variant>
        <vt:i4>16</vt:i4>
      </vt:variant>
    </vt:vector>
  </HeadingPairs>
  <TitlesOfParts>
    <vt:vector size="17" baseType="lpstr">
      <vt:lpstr>office theme</vt:lpstr>
      <vt:lpstr>APPLE INC. </vt:lpstr>
      <vt:lpstr>Contents</vt:lpstr>
      <vt:lpstr>Introduction</vt:lpstr>
      <vt:lpstr>Apple Inc. Current Profile</vt:lpstr>
      <vt:lpstr>Apple's Mission and Vision Statement</vt:lpstr>
      <vt:lpstr>Apple logo timeline</vt:lpstr>
      <vt:lpstr>Apple's structure, size and functions</vt:lpstr>
      <vt:lpstr>Hierarchical and Functional organizational structure of APPLE INC</vt:lpstr>
      <vt:lpstr>   SWOT SWOT analysis is a strategic planning tool that helps organizations identify their internal strengths and weaknesses as well as their external opportunities and threats. It provides a comprehensive overview of the current business environment and aids in decision-making processes. Campbell, Stonehouse, and Houston (2002) define SWOT Analysis as "a framework for analyzing an organization's internal capabilities and its external environment to determine strategic direction." </vt:lpstr>
      <vt:lpstr>Apple Inc stakeholders As defined by Needle and Burns (2019), stakeholders are those individuals or groups with a vested interest in the activities and outcomes of the company.</vt:lpstr>
      <vt:lpstr>Detailed PESTLE Analysis of APPLE Inc. The Pestle Analysis is a strategic tool used by organizations to assess the external factors that may impact their business operations. Perera (2017) defines Pestle as an acronym for Political, Economic, Social, Technological, Legal, and Environmental factors. Each of these elements plays a crucial role in shaping the business environment. </vt:lpstr>
      <vt:lpstr>The ethical considerations of Apple Inc </vt:lpstr>
      <vt:lpstr>Corporate Social Responsibilities (CSR) initiatives of APPLE Inc</vt:lpstr>
      <vt:lpstr>Conclusion</vt:lpstr>
      <vt:lpstr>Reference list</vt:lpstr>
      <vt:lpstr>      Thank you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1724</cp:revision>
  <dcterms:created xsi:type="dcterms:W3CDTF">2023-10-30T11:21:13Z</dcterms:created>
  <dcterms:modified xsi:type="dcterms:W3CDTF">2023-11-24T09:36:39Z</dcterms:modified>
</cp:coreProperties>
</file>