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91" d="100"/>
          <a:sy n="91" d="100"/>
        </p:scale>
        <p:origin x="-261" y="-9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61EAAD8-58BE-44A9-9F22-0F2045239132}" type="datetimeFigureOut">
              <a:rPr lang="en-US" smtClean="0"/>
              <a:t>10/17/2013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97B2F55-F05A-49A3-BE28-5C7598FE0BA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1EAAD8-58BE-44A9-9F22-0F2045239132}" type="datetimeFigureOut">
              <a:rPr lang="en-US" smtClean="0"/>
              <a:t>10/17/2013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97B2F55-F05A-49A3-BE28-5C7598FE0BA7}"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61EAAD8-58BE-44A9-9F22-0F2045239132}" type="datetimeFigureOut">
              <a:rPr lang="en-US" smtClean="0"/>
              <a:t>10/17/2013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97B2F55-F05A-49A3-BE28-5C7598FE0BA7}"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61EAAD8-58BE-44A9-9F22-0F2045239132}" type="datetimeFigureOut">
              <a:rPr lang="en-US" smtClean="0"/>
              <a:t>10/17/2013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97B2F55-F05A-49A3-BE28-5C7598FE0BA7}"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61EAAD8-58BE-44A9-9F22-0F2045239132}" type="datetimeFigureOut">
              <a:rPr lang="en-US" smtClean="0"/>
              <a:t>10/17/2013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97B2F55-F05A-49A3-BE28-5C7598FE0BA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61EAAD8-58BE-44A9-9F22-0F2045239132}" type="datetimeFigureOut">
              <a:rPr lang="en-US" smtClean="0"/>
              <a:t>10/17/2013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97B2F55-F05A-49A3-BE28-5C7598FE0BA7}"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61EAAD8-58BE-44A9-9F22-0F2045239132}" type="datetimeFigureOut">
              <a:rPr lang="en-US" smtClean="0"/>
              <a:t>10/17/2013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97B2F55-F05A-49A3-BE28-5C7598FE0BA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61EAAD8-58BE-44A9-9F22-0F2045239132}" type="datetimeFigureOut">
              <a:rPr lang="en-US" smtClean="0"/>
              <a:t>10/17/2013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97B2F55-F05A-49A3-BE28-5C7598FE0BA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61EAAD8-58BE-44A9-9F22-0F2045239132}" type="datetimeFigureOut">
              <a:rPr lang="en-US" smtClean="0"/>
              <a:t>10/17/2013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97B2F55-F05A-49A3-BE28-5C7598FE0BA7}"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1EAAD8-58BE-44A9-9F22-0F2045239132}" type="datetimeFigureOut">
              <a:rPr lang="en-US" smtClean="0"/>
              <a:t>10/17/2013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97B2F55-F05A-49A3-BE28-5C7598FE0BA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1EAAD8-58BE-44A9-9F22-0F2045239132}" type="datetimeFigureOut">
              <a:rPr lang="en-US" smtClean="0"/>
              <a:t>10/17/2013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97B2F55-F05A-49A3-BE28-5C7598FE0BA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61EAAD8-58BE-44A9-9F22-0F2045239132}" type="datetimeFigureOut">
              <a:rPr lang="en-US" smtClean="0"/>
              <a:t>10/17/2013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97B2F55-F05A-49A3-BE28-5C7598FE0BA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800" dirty="0" smtClean="0"/>
              <a:t>Computer Engineering &amp; Microprocessors</a:t>
            </a:r>
            <a:br>
              <a:rPr lang="en-GB" sz="2800" dirty="0" smtClean="0"/>
            </a:br>
            <a:r>
              <a:rPr lang="en-GB" sz="2800" dirty="0" smtClean="0"/>
              <a:t>Introduction to logic gates.</a:t>
            </a:r>
            <a:endParaRPr lang="en-GB" sz="2800"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field of digital electronics can basically be subdivided into two distinct categories;</a:t>
            </a:r>
          </a:p>
          <a:p>
            <a:r>
              <a:rPr lang="en-GB" dirty="0" smtClean="0"/>
              <a:t> </a:t>
            </a:r>
          </a:p>
          <a:p>
            <a:pPr lvl="0"/>
            <a:r>
              <a:rPr lang="en-GB" dirty="0" smtClean="0"/>
              <a:t>Combinatorial Logic</a:t>
            </a:r>
          </a:p>
          <a:p>
            <a:pPr lvl="0"/>
            <a:r>
              <a:rPr lang="en-GB" dirty="0" smtClean="0"/>
              <a:t>Sequential Logic</a:t>
            </a:r>
          </a:p>
          <a:p>
            <a:endParaRPr lang="en-GB" dirty="0"/>
          </a:p>
        </p:txBody>
      </p:sp>
      <p:sp>
        <p:nvSpPr>
          <p:cNvPr id="3" name="Title 2"/>
          <p:cNvSpPr>
            <a:spLocks noGrp="1"/>
          </p:cNvSpPr>
          <p:nvPr>
            <p:ph type="title"/>
          </p:nvPr>
        </p:nvSpPr>
        <p:spPr/>
        <p:txBody>
          <a:bodyPr>
            <a:normAutofit/>
          </a:bodyPr>
          <a:lstStyle/>
          <a:p>
            <a:r>
              <a:rPr lang="en-GB" sz="2800" dirty="0" smtClean="0"/>
              <a:t>Types of Logic</a:t>
            </a:r>
            <a:endParaRPr lang="en-GB"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a:r>
              <a:rPr lang="en-GB" dirty="0" smtClean="0"/>
              <a:t>Combinatorial </a:t>
            </a:r>
            <a:r>
              <a:rPr lang="en-GB" dirty="0" smtClean="0"/>
              <a:t>Logic consists </a:t>
            </a:r>
            <a:r>
              <a:rPr lang="en-GB" dirty="0" smtClean="0"/>
              <a:t>of logic circuits where all the signals at each point in a circuit are likely to change at the same time. The application of circuits in this category are best suited to simple logic control </a:t>
            </a:r>
            <a:r>
              <a:rPr lang="en-GB" dirty="0" smtClean="0"/>
              <a:t>applications;</a:t>
            </a:r>
          </a:p>
          <a:p>
            <a:pPr lvl="0"/>
            <a:endParaRPr lang="en-GB" dirty="0" smtClean="0"/>
          </a:p>
          <a:p>
            <a:pPr lvl="1"/>
            <a:r>
              <a:rPr lang="en-GB" dirty="0" smtClean="0"/>
              <a:t>Vehicle </a:t>
            </a:r>
            <a:r>
              <a:rPr lang="en-GB" dirty="0" smtClean="0"/>
              <a:t>Security </a:t>
            </a:r>
            <a:r>
              <a:rPr lang="en-GB" dirty="0" smtClean="0"/>
              <a:t>alarm</a:t>
            </a:r>
          </a:p>
          <a:p>
            <a:pPr lvl="1"/>
            <a:r>
              <a:rPr lang="en-GB" dirty="0" smtClean="0"/>
              <a:t>Vehicle </a:t>
            </a:r>
            <a:r>
              <a:rPr lang="en-GB" dirty="0" smtClean="0"/>
              <a:t>lights on </a:t>
            </a:r>
            <a:r>
              <a:rPr lang="en-GB" dirty="0" smtClean="0"/>
              <a:t>warning</a:t>
            </a:r>
          </a:p>
          <a:p>
            <a:pPr lvl="1"/>
            <a:r>
              <a:rPr lang="en-GB" dirty="0" smtClean="0"/>
              <a:t>Decoder </a:t>
            </a:r>
            <a:r>
              <a:rPr lang="en-GB" dirty="0" smtClean="0"/>
              <a:t>circuits – such as ignition key fob (in very simplistic, general terms</a:t>
            </a:r>
            <a:r>
              <a:rPr lang="en-GB" dirty="0" smtClean="0"/>
              <a:t>!)</a:t>
            </a:r>
          </a:p>
          <a:p>
            <a:pPr lvl="1"/>
            <a:r>
              <a:rPr lang="en-GB" dirty="0" smtClean="0"/>
              <a:t>Lift/elevator control</a:t>
            </a:r>
          </a:p>
          <a:p>
            <a:pPr lvl="1"/>
            <a:r>
              <a:rPr lang="en-GB" dirty="0" smtClean="0"/>
              <a:t>Vending machine</a:t>
            </a:r>
          </a:p>
          <a:p>
            <a:pPr lvl="1"/>
            <a:endParaRPr lang="en-GB" dirty="0" smtClean="0"/>
          </a:p>
          <a:p>
            <a:endParaRPr lang="en-GB" dirty="0"/>
          </a:p>
        </p:txBody>
      </p:sp>
      <p:sp>
        <p:nvSpPr>
          <p:cNvPr id="3" name="Title 2"/>
          <p:cNvSpPr>
            <a:spLocks noGrp="1"/>
          </p:cNvSpPr>
          <p:nvPr>
            <p:ph type="title"/>
          </p:nvPr>
        </p:nvSpPr>
        <p:spPr/>
        <p:txBody>
          <a:bodyPr>
            <a:normAutofit/>
          </a:bodyPr>
          <a:lstStyle/>
          <a:p>
            <a:pPr lvl="0"/>
            <a:r>
              <a:rPr lang="en-GB" sz="3100" dirty="0" smtClean="0"/>
              <a:t>Combinatorial </a:t>
            </a:r>
            <a:r>
              <a:rPr lang="en-GB" sz="3100" dirty="0" smtClean="0"/>
              <a:t>Logic</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Basically the type of scenario where </a:t>
            </a:r>
            <a:r>
              <a:rPr lang="en-GB" i="1" dirty="0" smtClean="0"/>
              <a:t>‘if the inputs are in this status – then switch on this output or combination of outputs’</a:t>
            </a:r>
            <a:r>
              <a:rPr lang="en-GB" dirty="0" smtClean="0"/>
              <a:t> i.e. it is dealing in combinations of inputs verses outputs hence combinatorial.</a:t>
            </a:r>
          </a:p>
          <a:p>
            <a:endParaRPr lang="en-GB" dirty="0" smtClean="0"/>
          </a:p>
          <a:p>
            <a:r>
              <a:rPr lang="en-GB" dirty="0" smtClean="0"/>
              <a:t>We </a:t>
            </a:r>
            <a:r>
              <a:rPr lang="en-GB" dirty="0" smtClean="0"/>
              <a:t>are talking about the combination of ‘gates’ to perform a function such as;</a:t>
            </a:r>
          </a:p>
          <a:p>
            <a:r>
              <a:rPr lang="en-GB" dirty="0" smtClean="0"/>
              <a:t> </a:t>
            </a:r>
          </a:p>
          <a:p>
            <a:pPr lvl="0"/>
            <a:r>
              <a:rPr lang="en-GB" dirty="0" smtClean="0"/>
              <a:t>AND gates</a:t>
            </a:r>
          </a:p>
          <a:p>
            <a:pPr lvl="0"/>
            <a:r>
              <a:rPr lang="en-GB" dirty="0" smtClean="0"/>
              <a:t>OR gates</a:t>
            </a:r>
          </a:p>
          <a:p>
            <a:pPr lvl="0"/>
            <a:r>
              <a:rPr lang="en-GB" dirty="0" smtClean="0"/>
              <a:t>NAND gates</a:t>
            </a:r>
          </a:p>
          <a:p>
            <a:pPr lvl="0"/>
            <a:r>
              <a:rPr lang="en-GB" dirty="0" smtClean="0"/>
              <a:t>NOR gates</a:t>
            </a:r>
          </a:p>
          <a:p>
            <a:pPr lvl="0"/>
            <a:r>
              <a:rPr lang="en-GB" dirty="0" smtClean="0"/>
              <a:t>NOT gates</a:t>
            </a:r>
          </a:p>
          <a:p>
            <a:endParaRPr lang="en-GB" dirty="0"/>
          </a:p>
        </p:txBody>
      </p:sp>
      <p:sp>
        <p:nvSpPr>
          <p:cNvPr id="3" name="Title 2"/>
          <p:cNvSpPr>
            <a:spLocks noGrp="1"/>
          </p:cNvSpPr>
          <p:nvPr>
            <p:ph type="title"/>
          </p:nvPr>
        </p:nvSpPr>
        <p:spPr/>
        <p:txBody>
          <a:bodyPr>
            <a:normAutofit/>
          </a:bodyPr>
          <a:lstStyle/>
          <a:p>
            <a:r>
              <a:rPr lang="en-GB" sz="2800" dirty="0" smtClean="0"/>
              <a:t>Combinatorial </a:t>
            </a:r>
            <a:r>
              <a:rPr lang="en-GB" sz="2800" dirty="0" smtClean="0"/>
              <a:t>Logic cont.</a:t>
            </a:r>
            <a:endParaRPr lang="en-GB"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Sequential </a:t>
            </a:r>
            <a:r>
              <a:rPr lang="en-GB" dirty="0" smtClean="0"/>
              <a:t>circuits are categorised by signals changing at different times throughout the circuit. Sometimes a ‘clock’ input of some kind is present – timing! Although this is not always the case – if clock timing is present the circuit is know as synchronous otherwise it is known as asynchronous (not dependant on time</a:t>
            </a:r>
            <a:r>
              <a:rPr lang="en-GB" dirty="0" smtClean="0"/>
              <a:t>).</a:t>
            </a:r>
          </a:p>
          <a:p>
            <a:endParaRPr lang="en-GB" dirty="0" smtClean="0"/>
          </a:p>
          <a:p>
            <a:r>
              <a:rPr lang="en-GB" dirty="0" smtClean="0"/>
              <a:t>The types of logic devices used include a combination of gates as well as more complex devices such as:-</a:t>
            </a:r>
          </a:p>
          <a:p>
            <a:endParaRPr lang="en-GB" dirty="0" smtClean="0"/>
          </a:p>
          <a:p>
            <a:pPr lvl="1"/>
            <a:r>
              <a:rPr lang="en-GB" dirty="0" smtClean="0"/>
              <a:t>Counters</a:t>
            </a:r>
          </a:p>
          <a:p>
            <a:pPr lvl="1"/>
            <a:r>
              <a:rPr lang="en-GB" dirty="0" smtClean="0"/>
              <a:t>Registers</a:t>
            </a:r>
          </a:p>
          <a:p>
            <a:pPr lvl="1"/>
            <a:r>
              <a:rPr lang="en-GB" dirty="0" err="1" smtClean="0"/>
              <a:t>Flipflops</a:t>
            </a:r>
            <a:endParaRPr lang="en-GB" dirty="0" smtClean="0"/>
          </a:p>
          <a:p>
            <a:endParaRPr lang="en-GB" dirty="0"/>
          </a:p>
        </p:txBody>
      </p:sp>
      <p:sp>
        <p:nvSpPr>
          <p:cNvPr id="3" name="Title 2"/>
          <p:cNvSpPr>
            <a:spLocks noGrp="1"/>
          </p:cNvSpPr>
          <p:nvPr>
            <p:ph type="title"/>
          </p:nvPr>
        </p:nvSpPr>
        <p:spPr/>
        <p:txBody>
          <a:bodyPr>
            <a:normAutofit/>
          </a:bodyPr>
          <a:lstStyle/>
          <a:p>
            <a:r>
              <a:rPr lang="en-GB" sz="2800" dirty="0" smtClean="0"/>
              <a:t>Sequential Logic</a:t>
            </a:r>
            <a:endParaRPr lang="en-GB"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300" dirty="0" smtClean="0"/>
              <a:t>These circuits are often embedded in systems to help with the things such as counting, data moving and manipulation etc. a prime example of this might be the ECU of a car</a:t>
            </a:r>
            <a:r>
              <a:rPr lang="en-GB" sz="2300" dirty="0" smtClean="0"/>
              <a:t>.</a:t>
            </a:r>
          </a:p>
          <a:p>
            <a:endParaRPr lang="en-GB" dirty="0" smtClean="0"/>
          </a:p>
          <a:p>
            <a:endParaRPr lang="en-GB" dirty="0" smtClean="0"/>
          </a:p>
          <a:p>
            <a:endParaRPr lang="en-GB" dirty="0"/>
          </a:p>
        </p:txBody>
      </p:sp>
      <p:sp>
        <p:nvSpPr>
          <p:cNvPr id="3" name="Title 2"/>
          <p:cNvSpPr>
            <a:spLocks noGrp="1"/>
          </p:cNvSpPr>
          <p:nvPr>
            <p:ph type="title"/>
          </p:nvPr>
        </p:nvSpPr>
        <p:spPr/>
        <p:txBody>
          <a:bodyPr>
            <a:normAutofit/>
          </a:bodyPr>
          <a:lstStyle/>
          <a:p>
            <a:r>
              <a:rPr lang="en-GB" sz="2800" dirty="0" smtClean="0"/>
              <a:t>Sequential </a:t>
            </a:r>
            <a:r>
              <a:rPr lang="en-GB" sz="2800" dirty="0" smtClean="0"/>
              <a:t>Logic cont.</a:t>
            </a:r>
            <a:endParaRPr lang="en-GB"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400" dirty="0" smtClean="0"/>
              <a:t>In our exploration of digital electronics we will first consider combinatorial logic, which means a study of simple Boolean algebra rules, gates and their corresponding truth tables.</a:t>
            </a:r>
          </a:p>
          <a:p>
            <a:r>
              <a:rPr lang="en-GB" sz="2400" dirty="0" smtClean="0"/>
              <a:t> </a:t>
            </a:r>
          </a:p>
          <a:p>
            <a:r>
              <a:rPr lang="en-GB" sz="2400" dirty="0" smtClean="0"/>
              <a:t>We are delving into the world of binary – a two state world – the language of computers and microprocessors For our purposes we must define what this means;</a:t>
            </a:r>
          </a:p>
          <a:p>
            <a:endParaRPr lang="en-GB" dirty="0"/>
          </a:p>
        </p:txBody>
      </p:sp>
      <p:sp>
        <p:nvSpPr>
          <p:cNvPr id="3" name="Title 2"/>
          <p:cNvSpPr>
            <a:spLocks noGrp="1"/>
          </p:cNvSpPr>
          <p:nvPr>
            <p:ph type="title"/>
          </p:nvPr>
        </p:nvSpPr>
        <p:spPr/>
        <p:txBody>
          <a:bodyPr>
            <a:normAutofit/>
          </a:bodyPr>
          <a:lstStyle/>
          <a:p>
            <a:r>
              <a:rPr lang="en-GB" sz="2800" dirty="0" smtClean="0"/>
              <a:t>Logic Gates</a:t>
            </a:r>
            <a:endParaRPr lang="en-GB"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14800" cy="4525963"/>
          </a:xfrm>
        </p:spPr>
        <p:txBody>
          <a:bodyPr>
            <a:normAutofit/>
          </a:bodyPr>
          <a:lstStyle/>
          <a:p>
            <a:r>
              <a:rPr lang="en-GB" b="1" dirty="0" smtClean="0"/>
              <a:t>The </a:t>
            </a:r>
            <a:r>
              <a:rPr lang="en-GB" b="1" dirty="0" smtClean="0"/>
              <a:t>AND Gate</a:t>
            </a:r>
            <a:endParaRPr lang="en-GB" dirty="0" smtClean="0"/>
          </a:p>
          <a:p>
            <a:r>
              <a:rPr lang="en-GB" sz="1800" dirty="0" smtClean="0"/>
              <a:t>The </a:t>
            </a:r>
            <a:r>
              <a:rPr lang="en-GB" sz="1800" dirty="0" smtClean="0"/>
              <a:t>symbol to the right depicts </a:t>
            </a:r>
            <a:r>
              <a:rPr lang="en-GB" sz="1800" dirty="0" smtClean="0"/>
              <a:t>a two input AND gate – </a:t>
            </a:r>
            <a:endParaRPr lang="en-GB" sz="1800" dirty="0" smtClean="0"/>
          </a:p>
          <a:p>
            <a:r>
              <a:rPr lang="en-GB" sz="1800" dirty="0" smtClean="0"/>
              <a:t>it </a:t>
            </a:r>
            <a:r>
              <a:rPr lang="en-GB" sz="1800" dirty="0" smtClean="0"/>
              <a:t>is common to label the inputs A, B, </a:t>
            </a:r>
            <a:r>
              <a:rPr lang="en-GB" sz="1800" dirty="0" smtClean="0"/>
              <a:t>C, ---- etc </a:t>
            </a:r>
            <a:r>
              <a:rPr lang="en-GB" sz="1800" dirty="0" smtClean="0"/>
              <a:t>depending on the number of inputs that there are. The output is usually labelled with the corresponding ‘</a:t>
            </a:r>
            <a:r>
              <a:rPr lang="en-GB" sz="1800" dirty="0" err="1" smtClean="0"/>
              <a:t>boolean</a:t>
            </a:r>
            <a:r>
              <a:rPr lang="en-GB" sz="1800" dirty="0" smtClean="0"/>
              <a:t> algebra’ equation – in this case note that the ‘</a:t>
            </a:r>
            <a:r>
              <a:rPr lang="en-GB" sz="1800" b="1" dirty="0" smtClean="0"/>
              <a:t>.</a:t>
            </a:r>
            <a:r>
              <a:rPr lang="en-GB" sz="1800" dirty="0" smtClean="0"/>
              <a:t>’ Represents a logic ‘AND’ function. Similarly the dot can be left out and this still means ‘AND’ e.g. </a:t>
            </a:r>
            <a:r>
              <a:rPr lang="en-GB" sz="1800" dirty="0" smtClean="0"/>
              <a:t>AB</a:t>
            </a:r>
            <a:endParaRPr lang="en-GB" sz="1800" dirty="0" smtClean="0"/>
          </a:p>
          <a:p>
            <a:endParaRPr lang="en-GB" dirty="0"/>
          </a:p>
        </p:txBody>
      </p:sp>
      <p:sp>
        <p:nvSpPr>
          <p:cNvPr id="3" name="Title 2"/>
          <p:cNvSpPr>
            <a:spLocks noGrp="1"/>
          </p:cNvSpPr>
          <p:nvPr>
            <p:ph type="title"/>
          </p:nvPr>
        </p:nvSpPr>
        <p:spPr/>
        <p:txBody>
          <a:bodyPr>
            <a:normAutofit/>
          </a:bodyPr>
          <a:lstStyle/>
          <a:p>
            <a:r>
              <a:rPr lang="en-GB" sz="2800" dirty="0" smtClean="0"/>
              <a:t>Logic Gates</a:t>
            </a:r>
            <a:endParaRPr lang="en-GB" sz="2800" dirty="0"/>
          </a:p>
        </p:txBody>
      </p:sp>
      <p:pic>
        <p:nvPicPr>
          <p:cNvPr id="1026" name="Picture 2"/>
          <p:cNvPicPr>
            <a:picLocks noChangeAspect="1" noChangeArrowheads="1"/>
          </p:cNvPicPr>
          <p:nvPr/>
        </p:nvPicPr>
        <p:blipFill>
          <a:blip r:embed="rId2"/>
          <a:srcRect/>
          <a:stretch>
            <a:fillRect/>
          </a:stretch>
        </p:blipFill>
        <p:spPr bwMode="auto">
          <a:xfrm>
            <a:off x="5786446" y="2000240"/>
            <a:ext cx="1657350" cy="733425"/>
          </a:xfrm>
          <a:prstGeom prst="rect">
            <a:avLst/>
          </a:prstGeom>
          <a:noFill/>
          <a:ln w="9525">
            <a:noFill/>
            <a:miter lim="800000"/>
            <a:headEnd/>
            <a:tailEnd/>
          </a:ln>
          <a:effectLst/>
        </p:spPr>
      </p:pic>
      <p:graphicFrame>
        <p:nvGraphicFramePr>
          <p:cNvPr id="5" name="Table 4"/>
          <p:cNvGraphicFramePr>
            <a:graphicFrameLocks noGrp="1"/>
          </p:cNvGraphicFramePr>
          <p:nvPr/>
        </p:nvGraphicFramePr>
        <p:xfrm>
          <a:off x="6000760" y="3714752"/>
          <a:ext cx="1857387" cy="1854200"/>
        </p:xfrm>
        <a:graphic>
          <a:graphicData uri="http://schemas.openxmlformats.org/drawingml/2006/table">
            <a:tbl>
              <a:tblPr firstRow="1" bandRow="1">
                <a:tableStyleId>{5C22544A-7EE6-4342-B048-85BDC9FD1C3A}</a:tableStyleId>
              </a:tblPr>
              <a:tblGrid>
                <a:gridCol w="500066"/>
                <a:gridCol w="500066"/>
                <a:gridCol w="857255"/>
              </a:tblGrid>
              <a:tr h="370840">
                <a:tc>
                  <a:txBody>
                    <a:bodyPr/>
                    <a:lstStyle/>
                    <a:p>
                      <a:pPr algn="ctr"/>
                      <a:r>
                        <a:rPr lang="en-GB" sz="1600" dirty="0" smtClean="0"/>
                        <a:t>A</a:t>
                      </a:r>
                      <a:endParaRPr lang="en-GB" sz="1600" dirty="0"/>
                    </a:p>
                  </a:txBody>
                  <a:tcPr/>
                </a:tc>
                <a:tc>
                  <a:txBody>
                    <a:bodyPr/>
                    <a:lstStyle/>
                    <a:p>
                      <a:pPr algn="ctr"/>
                      <a:r>
                        <a:rPr lang="en-GB" sz="1600" dirty="0" smtClean="0"/>
                        <a:t>B</a:t>
                      </a:r>
                      <a:endParaRPr lang="en-GB" sz="1600" dirty="0"/>
                    </a:p>
                  </a:txBody>
                  <a:tcPr/>
                </a:tc>
                <a:tc>
                  <a:txBody>
                    <a:bodyPr/>
                    <a:lstStyle/>
                    <a:p>
                      <a:pPr algn="ctr"/>
                      <a:r>
                        <a:rPr lang="en-GB" sz="1600" dirty="0" smtClean="0"/>
                        <a:t>X=A.B</a:t>
                      </a:r>
                      <a:endParaRPr lang="en-GB" sz="1600" dirty="0"/>
                    </a:p>
                  </a:txBody>
                  <a:tcPr/>
                </a:tc>
              </a:tr>
              <a:tr h="370840">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bl>
          </a:graphicData>
        </a:graphic>
      </p:graphicFrame>
      <p:sp>
        <p:nvSpPr>
          <p:cNvPr id="6" name="TextBox 5"/>
          <p:cNvSpPr txBox="1"/>
          <p:nvPr/>
        </p:nvSpPr>
        <p:spPr>
          <a:xfrm>
            <a:off x="5572132" y="3286124"/>
            <a:ext cx="2645276" cy="369332"/>
          </a:xfrm>
          <a:prstGeom prst="rect">
            <a:avLst/>
          </a:prstGeom>
          <a:noFill/>
        </p:spPr>
        <p:txBody>
          <a:bodyPr wrap="none" rtlCol="0">
            <a:spAutoFit/>
          </a:bodyPr>
          <a:lstStyle/>
          <a:p>
            <a:r>
              <a:rPr lang="en-GB" dirty="0" smtClean="0"/>
              <a:t>AND Gate Truth Table</a:t>
            </a:r>
            <a:endParaRPr lang="en-GB" dirty="0"/>
          </a:p>
        </p:txBody>
      </p:sp>
      <p:sp>
        <p:nvSpPr>
          <p:cNvPr id="7" name="TextBox 6"/>
          <p:cNvSpPr txBox="1"/>
          <p:nvPr/>
        </p:nvSpPr>
        <p:spPr>
          <a:xfrm>
            <a:off x="7358082" y="1928802"/>
            <a:ext cx="548548" cy="461665"/>
          </a:xfrm>
          <a:prstGeom prst="rect">
            <a:avLst/>
          </a:prstGeom>
          <a:noFill/>
        </p:spPr>
        <p:txBody>
          <a:bodyPr wrap="none" rtlCol="0">
            <a:spAutoFit/>
          </a:bodyPr>
          <a:lstStyle/>
          <a:p>
            <a:endParaRPr lang="en-GB" sz="1200" dirty="0" smtClean="0"/>
          </a:p>
          <a:p>
            <a:r>
              <a:rPr lang="en-GB" sz="1200" dirty="0" smtClean="0"/>
              <a:t>=A.B</a:t>
            </a:r>
            <a:endParaRPr lang="en-GB"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1800" dirty="0" smtClean="0"/>
              <a:t>The truth table simply shows all the possible combinations of inputs and the corresponding output level for each input. If we have two inputs, we can satisfy all combinations of a 1 and 0 input in four rows (basically covering each combination of input by counting up in binary from 0 until all inputs are 1). However there is an easy way to calculate the number of rows based on the fact that we dealing in binary – base 2;</a:t>
            </a:r>
          </a:p>
          <a:p>
            <a:pPr algn="ctr"/>
            <a:r>
              <a:rPr lang="en-GB" sz="1800" dirty="0" smtClean="0"/>
              <a:t>Number of rows = 2 the power of the number of inputs</a:t>
            </a:r>
          </a:p>
          <a:p>
            <a:pPr algn="ctr"/>
            <a:r>
              <a:rPr lang="en-GB" sz="1800" dirty="0" smtClean="0"/>
              <a:t>Number of rows = 2 </a:t>
            </a:r>
            <a:r>
              <a:rPr lang="en-GB" sz="1800" baseline="30000" dirty="0" smtClean="0"/>
              <a:t>number of inputs</a:t>
            </a:r>
            <a:endParaRPr lang="en-GB" sz="1800" dirty="0" smtClean="0"/>
          </a:p>
          <a:p>
            <a:r>
              <a:rPr lang="en-GB" sz="1800" dirty="0" smtClean="0"/>
              <a:t>In this case (2 inputs);</a:t>
            </a:r>
          </a:p>
          <a:p>
            <a:r>
              <a:rPr lang="en-GB" sz="1800" dirty="0" smtClean="0"/>
              <a:t> </a:t>
            </a:r>
          </a:p>
          <a:p>
            <a:r>
              <a:rPr lang="en-GB" sz="1800" dirty="0" smtClean="0"/>
              <a:t>2</a:t>
            </a:r>
            <a:r>
              <a:rPr lang="en-GB" sz="1800" baseline="30000" dirty="0" smtClean="0"/>
              <a:t>2</a:t>
            </a:r>
            <a:r>
              <a:rPr lang="en-GB" sz="1800" dirty="0" smtClean="0"/>
              <a:t> = 4 rows (2 x 2 = 4)</a:t>
            </a:r>
          </a:p>
          <a:p>
            <a:endParaRPr lang="en-GB" dirty="0"/>
          </a:p>
        </p:txBody>
      </p:sp>
      <p:sp>
        <p:nvSpPr>
          <p:cNvPr id="3" name="Title 2"/>
          <p:cNvSpPr>
            <a:spLocks noGrp="1"/>
          </p:cNvSpPr>
          <p:nvPr>
            <p:ph type="title"/>
          </p:nvPr>
        </p:nvSpPr>
        <p:spPr/>
        <p:txBody>
          <a:bodyPr>
            <a:normAutofit/>
          </a:bodyPr>
          <a:lstStyle/>
          <a:p>
            <a:r>
              <a:rPr lang="en-GB" sz="2000" dirty="0" smtClean="0"/>
              <a:t>Logic Gates</a:t>
            </a:r>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876629"/>
          </a:xfrm>
        </p:spPr>
        <p:txBody>
          <a:bodyPr>
            <a:normAutofit/>
          </a:bodyPr>
          <a:lstStyle/>
          <a:p>
            <a:r>
              <a:rPr lang="en-GB" sz="1800" dirty="0" smtClean="0"/>
              <a:t>In order to understand what the output is for a given combination of inputs it is useful to apply the analogy of light switches and the AND gate is analogous to switches in a series combination</a:t>
            </a:r>
            <a:r>
              <a:rPr lang="en-GB" sz="1800" dirty="0" smtClean="0"/>
              <a:t>;</a:t>
            </a:r>
          </a:p>
          <a:p>
            <a:endParaRPr lang="en-GB" dirty="0" smtClean="0"/>
          </a:p>
          <a:p>
            <a:pPr>
              <a:buNone/>
            </a:pPr>
            <a:endParaRPr lang="en-GB" dirty="0" smtClean="0"/>
          </a:p>
          <a:p>
            <a:endParaRPr lang="en-GB" dirty="0" smtClean="0"/>
          </a:p>
          <a:p>
            <a:r>
              <a:rPr lang="en-GB" sz="1900" dirty="0" smtClean="0"/>
              <a:t>In order to understand the function of the AND gate, imagine that an open switch represents a logic 0 and a closed switch represents a logic 1. In order to get any kind of output at the right side of the switch combination both switches must be closed and this agrees directly with the truth table!</a:t>
            </a:r>
          </a:p>
          <a:p>
            <a:endParaRPr lang="en-GB" dirty="0"/>
          </a:p>
        </p:txBody>
      </p:sp>
      <p:sp>
        <p:nvSpPr>
          <p:cNvPr id="3" name="Title 2"/>
          <p:cNvSpPr>
            <a:spLocks noGrp="1"/>
          </p:cNvSpPr>
          <p:nvPr>
            <p:ph type="title"/>
          </p:nvPr>
        </p:nvSpPr>
        <p:spPr/>
        <p:txBody>
          <a:bodyPr>
            <a:normAutofit/>
          </a:bodyPr>
          <a:lstStyle/>
          <a:p>
            <a:r>
              <a:rPr lang="en-GB" sz="2000" dirty="0" smtClean="0"/>
              <a:t>Logic Gates</a:t>
            </a:r>
            <a:endParaRPr lang="en-GB" sz="2000" dirty="0"/>
          </a:p>
        </p:txBody>
      </p:sp>
      <p:pic>
        <p:nvPicPr>
          <p:cNvPr id="2052" name="Picture 4"/>
          <p:cNvPicPr>
            <a:picLocks noChangeAspect="1" noChangeArrowheads="1"/>
          </p:cNvPicPr>
          <p:nvPr/>
        </p:nvPicPr>
        <p:blipFill>
          <a:blip r:embed="rId2"/>
          <a:srcRect/>
          <a:stretch>
            <a:fillRect/>
          </a:stretch>
        </p:blipFill>
        <p:spPr bwMode="auto">
          <a:xfrm>
            <a:off x="1285852" y="2571744"/>
            <a:ext cx="6308372" cy="819861"/>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14800" cy="4525963"/>
          </a:xfrm>
        </p:spPr>
        <p:txBody>
          <a:bodyPr/>
          <a:lstStyle/>
          <a:p>
            <a:r>
              <a:rPr lang="en-GB" sz="1800" b="1" dirty="0" smtClean="0"/>
              <a:t>The OR Gate</a:t>
            </a:r>
            <a:endParaRPr lang="en-GB" sz="1800" dirty="0" smtClean="0"/>
          </a:p>
          <a:p>
            <a:r>
              <a:rPr lang="en-GB" sz="1800" dirty="0" smtClean="0"/>
              <a:t>Firstly lets examine the Boolean output expression. It contains a mathematical ‘+’ (plus) sign – this often </a:t>
            </a:r>
            <a:r>
              <a:rPr lang="en-GB" sz="1800" dirty="0" smtClean="0"/>
              <a:t>leads </a:t>
            </a:r>
            <a:r>
              <a:rPr lang="en-GB" sz="1800" dirty="0" smtClean="0"/>
              <a:t>to confusion as in the digital world it means ‘OR’ not ‘AND’ as </a:t>
            </a:r>
            <a:r>
              <a:rPr lang="en-GB" sz="1800" dirty="0" smtClean="0"/>
              <a:t>you would </a:t>
            </a:r>
            <a:r>
              <a:rPr lang="en-GB" sz="1800" dirty="0" smtClean="0"/>
              <a:t>expect!</a:t>
            </a:r>
          </a:p>
          <a:p>
            <a:r>
              <a:rPr lang="en-GB" sz="1800" dirty="0" smtClean="0"/>
              <a:t> </a:t>
            </a:r>
          </a:p>
          <a:p>
            <a:endParaRPr lang="en-GB" dirty="0"/>
          </a:p>
        </p:txBody>
      </p:sp>
      <p:sp>
        <p:nvSpPr>
          <p:cNvPr id="3" name="Title 2"/>
          <p:cNvSpPr>
            <a:spLocks noGrp="1"/>
          </p:cNvSpPr>
          <p:nvPr>
            <p:ph type="title"/>
          </p:nvPr>
        </p:nvSpPr>
        <p:spPr/>
        <p:txBody>
          <a:bodyPr>
            <a:normAutofit/>
          </a:bodyPr>
          <a:lstStyle/>
          <a:p>
            <a:r>
              <a:rPr lang="en-GB" sz="2000" dirty="0" smtClean="0"/>
              <a:t>Logic Gates</a:t>
            </a:r>
            <a:endParaRPr lang="en-GB" sz="2000" dirty="0"/>
          </a:p>
        </p:txBody>
      </p:sp>
      <p:pic>
        <p:nvPicPr>
          <p:cNvPr id="23554" name="Picture 2"/>
          <p:cNvPicPr>
            <a:picLocks noChangeAspect="1" noChangeArrowheads="1"/>
          </p:cNvPicPr>
          <p:nvPr/>
        </p:nvPicPr>
        <p:blipFill>
          <a:blip r:embed="rId2"/>
          <a:srcRect/>
          <a:stretch>
            <a:fillRect/>
          </a:stretch>
        </p:blipFill>
        <p:spPr bwMode="auto">
          <a:xfrm>
            <a:off x="5572132" y="1714488"/>
            <a:ext cx="1657350" cy="733425"/>
          </a:xfrm>
          <a:prstGeom prst="rect">
            <a:avLst/>
          </a:prstGeom>
          <a:noFill/>
          <a:ln w="9525">
            <a:noFill/>
            <a:miter lim="800000"/>
            <a:headEnd/>
            <a:tailEnd/>
          </a:ln>
          <a:effectLst/>
        </p:spPr>
      </p:pic>
      <p:sp>
        <p:nvSpPr>
          <p:cNvPr id="5" name="TextBox 4"/>
          <p:cNvSpPr txBox="1"/>
          <p:nvPr/>
        </p:nvSpPr>
        <p:spPr>
          <a:xfrm>
            <a:off x="7143768" y="1643050"/>
            <a:ext cx="622286" cy="461665"/>
          </a:xfrm>
          <a:prstGeom prst="rect">
            <a:avLst/>
          </a:prstGeom>
          <a:noFill/>
        </p:spPr>
        <p:txBody>
          <a:bodyPr wrap="none" rtlCol="0">
            <a:spAutoFit/>
          </a:bodyPr>
          <a:lstStyle/>
          <a:p>
            <a:endParaRPr lang="en-GB" sz="1200" dirty="0" smtClean="0"/>
          </a:p>
          <a:p>
            <a:r>
              <a:rPr lang="en-GB" sz="1200" dirty="0" smtClean="0"/>
              <a:t>=A+B</a:t>
            </a:r>
            <a:endParaRPr lang="en-GB" sz="1200" dirty="0"/>
          </a:p>
        </p:txBody>
      </p:sp>
      <p:graphicFrame>
        <p:nvGraphicFramePr>
          <p:cNvPr id="6" name="Table 5"/>
          <p:cNvGraphicFramePr>
            <a:graphicFrameLocks noGrp="1"/>
          </p:cNvGraphicFramePr>
          <p:nvPr/>
        </p:nvGraphicFramePr>
        <p:xfrm>
          <a:off x="6000760" y="3714752"/>
          <a:ext cx="2000264" cy="1854200"/>
        </p:xfrm>
        <a:graphic>
          <a:graphicData uri="http://schemas.openxmlformats.org/drawingml/2006/table">
            <a:tbl>
              <a:tblPr firstRow="1" bandRow="1">
                <a:tableStyleId>{5C22544A-7EE6-4342-B048-85BDC9FD1C3A}</a:tableStyleId>
              </a:tblPr>
              <a:tblGrid>
                <a:gridCol w="538533"/>
                <a:gridCol w="538533"/>
                <a:gridCol w="923198"/>
              </a:tblGrid>
              <a:tr h="370840">
                <a:tc>
                  <a:txBody>
                    <a:bodyPr/>
                    <a:lstStyle/>
                    <a:p>
                      <a:pPr algn="ctr"/>
                      <a:r>
                        <a:rPr lang="en-GB" sz="1600" dirty="0" smtClean="0"/>
                        <a:t>A</a:t>
                      </a:r>
                      <a:endParaRPr lang="en-GB" sz="1600" dirty="0"/>
                    </a:p>
                  </a:txBody>
                  <a:tcPr/>
                </a:tc>
                <a:tc>
                  <a:txBody>
                    <a:bodyPr/>
                    <a:lstStyle/>
                    <a:p>
                      <a:pPr algn="ctr"/>
                      <a:r>
                        <a:rPr lang="en-GB" sz="1600" dirty="0" smtClean="0"/>
                        <a:t>B</a:t>
                      </a:r>
                      <a:endParaRPr lang="en-GB" sz="1600" dirty="0"/>
                    </a:p>
                  </a:txBody>
                  <a:tcPr/>
                </a:tc>
                <a:tc>
                  <a:txBody>
                    <a:bodyPr/>
                    <a:lstStyle/>
                    <a:p>
                      <a:pPr algn="ctr"/>
                      <a:r>
                        <a:rPr lang="en-GB" sz="1600" dirty="0" smtClean="0"/>
                        <a:t>X=A+B</a:t>
                      </a:r>
                      <a:endParaRPr lang="en-GB" sz="1600" dirty="0"/>
                    </a:p>
                  </a:txBody>
                  <a:tcPr/>
                </a:tc>
              </a:tr>
              <a:tr h="370840">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r h="370840">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bl>
          </a:graphicData>
        </a:graphic>
      </p:graphicFrame>
      <p:sp>
        <p:nvSpPr>
          <p:cNvPr id="7" name="TextBox 6"/>
          <p:cNvSpPr txBox="1"/>
          <p:nvPr/>
        </p:nvSpPr>
        <p:spPr>
          <a:xfrm>
            <a:off x="5643570" y="3286124"/>
            <a:ext cx="2468946" cy="369332"/>
          </a:xfrm>
          <a:prstGeom prst="rect">
            <a:avLst/>
          </a:prstGeom>
          <a:noFill/>
        </p:spPr>
        <p:txBody>
          <a:bodyPr wrap="none" rtlCol="0">
            <a:spAutoFit/>
          </a:bodyPr>
          <a:lstStyle/>
          <a:p>
            <a:r>
              <a:rPr lang="en-GB" dirty="0" smtClean="0"/>
              <a:t>OR Gate Truth Table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305125"/>
          </a:xfrm>
        </p:spPr>
        <p:txBody>
          <a:bodyPr>
            <a:normAutofit/>
          </a:bodyPr>
          <a:lstStyle/>
          <a:p>
            <a:r>
              <a:rPr lang="en-GB" sz="1800" dirty="0" smtClean="0"/>
              <a:t>We can apply a similar ‘switch analogy’ but this time the switches are in ‘parallel’ giving  a choice of paths to a destination;</a:t>
            </a:r>
          </a:p>
          <a:p>
            <a:endParaRPr lang="en-GB" dirty="0" smtClean="0"/>
          </a:p>
          <a:p>
            <a:endParaRPr lang="en-GB" dirty="0" smtClean="0"/>
          </a:p>
          <a:p>
            <a:endParaRPr lang="en-GB" dirty="0" smtClean="0"/>
          </a:p>
          <a:p>
            <a:endParaRPr lang="en-GB" dirty="0" smtClean="0"/>
          </a:p>
          <a:p>
            <a:r>
              <a:rPr lang="en-GB" sz="1900" dirty="0" smtClean="0"/>
              <a:t>It does not take much imagine that because there is now a choice of ‘paths’ if any one switch is closed a logic ‘1’ then there must be an output at the right hand side of the circuit. This is the converse of the AND circuit i.e. any switch closed gives an output. There is no output only if both switches are open circuit.</a:t>
            </a:r>
          </a:p>
          <a:p>
            <a:endParaRPr lang="en-GB" dirty="0"/>
          </a:p>
        </p:txBody>
      </p:sp>
      <p:sp>
        <p:nvSpPr>
          <p:cNvPr id="3" name="Title 2"/>
          <p:cNvSpPr>
            <a:spLocks noGrp="1"/>
          </p:cNvSpPr>
          <p:nvPr>
            <p:ph type="title"/>
          </p:nvPr>
        </p:nvSpPr>
        <p:spPr/>
        <p:txBody>
          <a:bodyPr>
            <a:normAutofit/>
          </a:bodyPr>
          <a:lstStyle/>
          <a:p>
            <a:r>
              <a:rPr lang="en-GB" sz="2000" dirty="0" smtClean="0"/>
              <a:t>Logic Gates</a:t>
            </a:r>
            <a:endParaRPr lang="en-GB" sz="2000" dirty="0"/>
          </a:p>
        </p:txBody>
      </p:sp>
      <p:pic>
        <p:nvPicPr>
          <p:cNvPr id="24580" name="Picture 4"/>
          <p:cNvPicPr>
            <a:picLocks noChangeAspect="1" noChangeArrowheads="1"/>
          </p:cNvPicPr>
          <p:nvPr/>
        </p:nvPicPr>
        <p:blipFill>
          <a:blip r:embed="rId2"/>
          <a:srcRect/>
          <a:stretch>
            <a:fillRect/>
          </a:stretch>
        </p:blipFill>
        <p:spPr bwMode="auto">
          <a:xfrm>
            <a:off x="2643174" y="2643182"/>
            <a:ext cx="3267075" cy="7239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000" dirty="0" smtClean="0"/>
              <a:t>Logic Gates</a:t>
            </a:r>
            <a:endParaRPr lang="en-GB" sz="2000" dirty="0"/>
          </a:p>
        </p:txBody>
      </p:sp>
      <p:sp>
        <p:nvSpPr>
          <p:cNvPr id="8" name="Content Placeholder 7"/>
          <p:cNvSpPr>
            <a:spLocks noGrp="1"/>
          </p:cNvSpPr>
          <p:nvPr>
            <p:ph idx="1"/>
          </p:nvPr>
        </p:nvSpPr>
        <p:spPr>
          <a:xfrm>
            <a:off x="457200" y="1481328"/>
            <a:ext cx="4329114" cy="4525963"/>
          </a:xfrm>
        </p:spPr>
        <p:txBody>
          <a:bodyPr>
            <a:normAutofit/>
          </a:bodyPr>
          <a:lstStyle/>
          <a:p>
            <a:r>
              <a:rPr lang="en-GB" sz="1800" dirty="0" smtClean="0"/>
              <a:t>The other type of ‘basic’ gate is the inverter or NOT gate and this simply inverts or reverses its input</a:t>
            </a:r>
            <a:r>
              <a:rPr lang="en-GB" sz="1800" dirty="0" smtClean="0"/>
              <a:t>;</a:t>
            </a:r>
          </a:p>
          <a:p>
            <a:endParaRPr lang="en-GB" sz="1800" dirty="0" smtClean="0"/>
          </a:p>
          <a:p>
            <a:r>
              <a:rPr lang="en-GB" sz="1800" dirty="0" smtClean="0"/>
              <a:t>Note that the line </a:t>
            </a:r>
            <a:r>
              <a:rPr lang="en-GB" sz="1800" dirty="0" smtClean="0"/>
              <a:t>( / ) to the left of the </a:t>
            </a:r>
            <a:r>
              <a:rPr lang="en-GB" sz="1800" dirty="0" smtClean="0"/>
              <a:t>‘A’ on the output denotes ‘NOT’ </a:t>
            </a:r>
            <a:r>
              <a:rPr lang="en-GB" sz="1800" dirty="0" smtClean="0"/>
              <a:t>( this may also be shown by a line above the ‘A’ ) and </a:t>
            </a:r>
            <a:r>
              <a:rPr lang="en-GB" sz="1800" dirty="0" smtClean="0"/>
              <a:t>can also be termed ‘bar A’.</a:t>
            </a:r>
          </a:p>
          <a:p>
            <a:endParaRPr lang="en-GB" dirty="0"/>
          </a:p>
        </p:txBody>
      </p:sp>
      <p:pic>
        <p:nvPicPr>
          <p:cNvPr id="25605" name="Picture 5"/>
          <p:cNvPicPr>
            <a:picLocks noChangeAspect="1" noChangeArrowheads="1"/>
          </p:cNvPicPr>
          <p:nvPr/>
        </p:nvPicPr>
        <p:blipFill>
          <a:blip r:embed="rId2"/>
          <a:srcRect/>
          <a:stretch>
            <a:fillRect/>
          </a:stretch>
        </p:blipFill>
        <p:spPr bwMode="auto">
          <a:xfrm>
            <a:off x="5857884" y="2285992"/>
            <a:ext cx="1419225" cy="619125"/>
          </a:xfrm>
          <a:prstGeom prst="rect">
            <a:avLst/>
          </a:prstGeom>
          <a:noFill/>
          <a:ln w="9525">
            <a:noFill/>
            <a:miter lim="800000"/>
            <a:headEnd/>
            <a:tailEnd/>
          </a:ln>
          <a:effectLst/>
        </p:spPr>
      </p:pic>
      <p:graphicFrame>
        <p:nvGraphicFramePr>
          <p:cNvPr id="10" name="Table 9"/>
          <p:cNvGraphicFramePr>
            <a:graphicFrameLocks noGrp="1"/>
          </p:cNvGraphicFramePr>
          <p:nvPr/>
        </p:nvGraphicFramePr>
        <p:xfrm>
          <a:off x="6000760" y="3786190"/>
          <a:ext cx="1461731" cy="1112520"/>
        </p:xfrm>
        <a:graphic>
          <a:graphicData uri="http://schemas.openxmlformats.org/drawingml/2006/table">
            <a:tbl>
              <a:tblPr firstRow="1" bandRow="1">
                <a:tableStyleId>{5C22544A-7EE6-4342-B048-85BDC9FD1C3A}</a:tableStyleId>
              </a:tblPr>
              <a:tblGrid>
                <a:gridCol w="538533"/>
                <a:gridCol w="923198"/>
              </a:tblGrid>
              <a:tr h="370840">
                <a:tc>
                  <a:txBody>
                    <a:bodyPr/>
                    <a:lstStyle/>
                    <a:p>
                      <a:pPr algn="ctr"/>
                      <a:r>
                        <a:rPr lang="en-GB" sz="1600" dirty="0" smtClean="0"/>
                        <a:t>A</a:t>
                      </a:r>
                      <a:endParaRPr lang="en-GB" sz="1600" dirty="0"/>
                    </a:p>
                  </a:txBody>
                  <a:tcPr/>
                </a:tc>
                <a:tc>
                  <a:txBody>
                    <a:bodyPr/>
                    <a:lstStyle/>
                    <a:p>
                      <a:pPr algn="ctr"/>
                      <a:r>
                        <a:rPr lang="en-GB" sz="1600" dirty="0" smtClean="0"/>
                        <a:t>X=/A</a:t>
                      </a:r>
                      <a:endParaRPr lang="en-GB" sz="1600" dirty="0"/>
                    </a:p>
                  </a:txBody>
                  <a:tcPr/>
                </a:tc>
              </a:tr>
              <a:tr h="370840">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bl>
          </a:graphicData>
        </a:graphic>
      </p:graphicFrame>
      <p:sp>
        <p:nvSpPr>
          <p:cNvPr id="11" name="TextBox 10"/>
          <p:cNvSpPr txBox="1"/>
          <p:nvPr/>
        </p:nvSpPr>
        <p:spPr>
          <a:xfrm>
            <a:off x="7215206" y="2143116"/>
            <a:ext cx="492443" cy="461665"/>
          </a:xfrm>
          <a:prstGeom prst="rect">
            <a:avLst/>
          </a:prstGeom>
          <a:noFill/>
        </p:spPr>
        <p:txBody>
          <a:bodyPr wrap="none" rtlCol="0">
            <a:spAutoFit/>
          </a:bodyPr>
          <a:lstStyle/>
          <a:p>
            <a:endParaRPr lang="en-GB" sz="1200" dirty="0" smtClean="0"/>
          </a:p>
          <a:p>
            <a:r>
              <a:rPr lang="en-GB" sz="1200" dirty="0" smtClean="0"/>
              <a:t>=/A</a:t>
            </a:r>
            <a:endParaRPr lang="en-GB"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The other types of gates that we need to consider are the NAND and NOR gates. They are important types of gate as a Boolean theorem exists that states that all combinations of the above gates can be satisfied by combinations of NAND and NOR gates – this theorem is known as </a:t>
            </a:r>
            <a:r>
              <a:rPr lang="en-GB" sz="1800" i="1" dirty="0" smtClean="0"/>
              <a:t>De Morgan’s Theorem</a:t>
            </a:r>
            <a:r>
              <a:rPr lang="en-GB" sz="1800" dirty="0" smtClean="0"/>
              <a:t>. </a:t>
            </a:r>
            <a:endParaRPr lang="en-GB" sz="1800" dirty="0" smtClean="0"/>
          </a:p>
          <a:p>
            <a:endParaRPr lang="en-GB" sz="1800" dirty="0" smtClean="0"/>
          </a:p>
          <a:p>
            <a:r>
              <a:rPr lang="en-GB" sz="1800" dirty="0" smtClean="0"/>
              <a:t>At </a:t>
            </a:r>
            <a:r>
              <a:rPr lang="en-GB" sz="1800" dirty="0" smtClean="0"/>
              <a:t>this point this may seem a curious idea? </a:t>
            </a:r>
            <a:endParaRPr lang="en-GB" sz="1800" dirty="0" smtClean="0"/>
          </a:p>
          <a:p>
            <a:endParaRPr lang="en-GB" sz="1800" dirty="0" smtClean="0"/>
          </a:p>
          <a:p>
            <a:r>
              <a:rPr lang="en-GB" sz="1800" dirty="0" smtClean="0"/>
              <a:t>However </a:t>
            </a:r>
            <a:r>
              <a:rPr lang="en-GB" sz="1800" dirty="0" smtClean="0"/>
              <a:t>it makes sense from both an economical and general circuit design standpoint – why?</a:t>
            </a:r>
          </a:p>
          <a:p>
            <a:endParaRPr lang="en-GB" dirty="0"/>
          </a:p>
        </p:txBody>
      </p:sp>
      <p:sp>
        <p:nvSpPr>
          <p:cNvPr id="3" name="Title 2"/>
          <p:cNvSpPr>
            <a:spLocks noGrp="1"/>
          </p:cNvSpPr>
          <p:nvPr>
            <p:ph type="title"/>
          </p:nvPr>
        </p:nvSpPr>
        <p:spPr/>
        <p:txBody>
          <a:bodyPr>
            <a:normAutofit/>
          </a:bodyPr>
          <a:lstStyle/>
          <a:p>
            <a:r>
              <a:rPr lang="en-GB" sz="2000" dirty="0" smtClean="0"/>
              <a:t>Logic Gates</a:t>
            </a:r>
            <a:endParaRPr lang="en-GB"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14800" cy="4525963"/>
          </a:xfrm>
        </p:spPr>
        <p:txBody>
          <a:bodyPr>
            <a:normAutofit fontScale="70000" lnSpcReduction="20000"/>
          </a:bodyPr>
          <a:lstStyle/>
          <a:p>
            <a:r>
              <a:rPr lang="en-GB" sz="2600" dirty="0" smtClean="0"/>
              <a:t>The actual integrated circuit (IC) package usually consists of 4 physical logic gates on each chip – if this chip has say 4 AND gates and we only require 2, then half of the device is wasted and there is also a space issue because maybe a device with 2 AND gates would have occupied less space (the 2 gate chip is not commercially available!). However if we can make every combination of gate from NAND or NOR gates then clearly the wasted device scenario does not apply.</a:t>
            </a:r>
          </a:p>
          <a:p>
            <a:endParaRPr lang="en-GB" dirty="0"/>
          </a:p>
        </p:txBody>
      </p:sp>
      <p:sp>
        <p:nvSpPr>
          <p:cNvPr id="3" name="Title 2"/>
          <p:cNvSpPr>
            <a:spLocks noGrp="1"/>
          </p:cNvSpPr>
          <p:nvPr>
            <p:ph type="title"/>
          </p:nvPr>
        </p:nvSpPr>
        <p:spPr/>
        <p:txBody>
          <a:bodyPr>
            <a:normAutofit/>
          </a:bodyPr>
          <a:lstStyle/>
          <a:p>
            <a:r>
              <a:rPr lang="en-GB" sz="2000" dirty="0" smtClean="0"/>
              <a:t>Logic Gates</a:t>
            </a:r>
            <a:endParaRPr lang="en-GB" sz="2000" dirty="0"/>
          </a:p>
        </p:txBody>
      </p:sp>
      <p:pic>
        <p:nvPicPr>
          <p:cNvPr id="26627" name="Picture 3"/>
          <p:cNvPicPr>
            <a:picLocks noChangeAspect="1" noChangeArrowheads="1"/>
          </p:cNvPicPr>
          <p:nvPr/>
        </p:nvPicPr>
        <p:blipFill>
          <a:blip r:embed="rId2"/>
          <a:srcRect/>
          <a:stretch>
            <a:fillRect/>
          </a:stretch>
        </p:blipFill>
        <p:spPr bwMode="auto">
          <a:xfrm>
            <a:off x="5786446" y="1214422"/>
            <a:ext cx="2200275" cy="1485900"/>
          </a:xfrm>
          <a:prstGeom prst="rect">
            <a:avLst/>
          </a:prstGeom>
          <a:noFill/>
          <a:ln w="9525">
            <a:noFill/>
            <a:miter lim="800000"/>
            <a:headEnd/>
            <a:tailEnd/>
          </a:ln>
          <a:effectLst/>
        </p:spPr>
      </p:pic>
      <p:pic>
        <p:nvPicPr>
          <p:cNvPr id="26628" name="Picture 4"/>
          <p:cNvPicPr>
            <a:picLocks noChangeAspect="1" noChangeArrowheads="1"/>
          </p:cNvPicPr>
          <p:nvPr/>
        </p:nvPicPr>
        <p:blipFill>
          <a:blip r:embed="rId3"/>
          <a:srcRect/>
          <a:stretch>
            <a:fillRect/>
          </a:stretch>
        </p:blipFill>
        <p:spPr bwMode="auto">
          <a:xfrm>
            <a:off x="4929190" y="2786058"/>
            <a:ext cx="3429000" cy="1133475"/>
          </a:xfrm>
          <a:prstGeom prst="rect">
            <a:avLst/>
          </a:prstGeom>
          <a:noFill/>
          <a:ln w="9525">
            <a:noFill/>
            <a:miter lim="800000"/>
            <a:headEnd/>
            <a:tailEnd/>
          </a:ln>
          <a:effectLst/>
        </p:spPr>
      </p:pic>
      <p:sp>
        <p:nvSpPr>
          <p:cNvPr id="7" name="TextBox 6"/>
          <p:cNvSpPr txBox="1"/>
          <p:nvPr/>
        </p:nvSpPr>
        <p:spPr>
          <a:xfrm>
            <a:off x="5500694" y="3643314"/>
            <a:ext cx="1714512" cy="369332"/>
          </a:xfrm>
          <a:prstGeom prst="rect">
            <a:avLst/>
          </a:prstGeom>
          <a:noFill/>
        </p:spPr>
        <p:txBody>
          <a:bodyPr wrap="square" rtlCol="0">
            <a:spAutoFit/>
          </a:bodyPr>
          <a:lstStyle/>
          <a:p>
            <a:r>
              <a:rPr lang="en-GB" dirty="0" smtClean="0"/>
              <a:t>NAND Gate</a:t>
            </a:r>
            <a:endParaRPr lang="en-GB" dirty="0"/>
          </a:p>
        </p:txBody>
      </p:sp>
      <p:pic>
        <p:nvPicPr>
          <p:cNvPr id="26629" name="Picture 5"/>
          <p:cNvPicPr>
            <a:picLocks noChangeAspect="1" noChangeArrowheads="1"/>
          </p:cNvPicPr>
          <p:nvPr/>
        </p:nvPicPr>
        <p:blipFill>
          <a:blip r:embed="rId4"/>
          <a:srcRect/>
          <a:stretch>
            <a:fillRect/>
          </a:stretch>
        </p:blipFill>
        <p:spPr bwMode="auto">
          <a:xfrm>
            <a:off x="4929190" y="4286256"/>
            <a:ext cx="3381375" cy="1152525"/>
          </a:xfrm>
          <a:prstGeom prst="rect">
            <a:avLst/>
          </a:prstGeom>
          <a:noFill/>
          <a:ln w="9525">
            <a:noFill/>
            <a:miter lim="800000"/>
            <a:headEnd/>
            <a:tailEnd/>
          </a:ln>
          <a:effectLst/>
        </p:spPr>
      </p:pic>
      <p:sp>
        <p:nvSpPr>
          <p:cNvPr id="9" name="TextBox 8"/>
          <p:cNvSpPr txBox="1"/>
          <p:nvPr/>
        </p:nvSpPr>
        <p:spPr>
          <a:xfrm>
            <a:off x="5643570" y="5214950"/>
            <a:ext cx="1714512" cy="369332"/>
          </a:xfrm>
          <a:prstGeom prst="rect">
            <a:avLst/>
          </a:prstGeom>
          <a:noFill/>
        </p:spPr>
        <p:txBody>
          <a:bodyPr wrap="square" rtlCol="0">
            <a:spAutoFit/>
          </a:bodyPr>
          <a:lstStyle/>
          <a:p>
            <a:r>
              <a:rPr lang="en-GB" dirty="0" smtClean="0"/>
              <a:t>NOR Gate</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14800" cy="4376563"/>
          </a:xfrm>
        </p:spPr>
        <p:txBody>
          <a:bodyPr>
            <a:normAutofit/>
          </a:bodyPr>
          <a:lstStyle/>
          <a:p>
            <a:r>
              <a:rPr lang="en-GB" sz="1800" dirty="0" smtClean="0"/>
              <a:t>We need to introduce the concept of Boolean algebra in order to help us design circuits (combinations of gates) that perform a useful function, however before embarking on this journey it is worth demonstrating the NOT gate function utilising only a NAND or NOR gate;</a:t>
            </a:r>
          </a:p>
          <a:p>
            <a:endParaRPr lang="en-GB" dirty="0"/>
          </a:p>
        </p:txBody>
      </p:sp>
      <p:sp>
        <p:nvSpPr>
          <p:cNvPr id="3" name="Title 2"/>
          <p:cNvSpPr>
            <a:spLocks noGrp="1"/>
          </p:cNvSpPr>
          <p:nvPr>
            <p:ph type="title"/>
          </p:nvPr>
        </p:nvSpPr>
        <p:spPr/>
        <p:txBody>
          <a:bodyPr>
            <a:normAutofit/>
          </a:bodyPr>
          <a:lstStyle/>
          <a:p>
            <a:r>
              <a:rPr lang="en-GB" sz="2000" dirty="0" smtClean="0"/>
              <a:t>Logic Gates</a:t>
            </a:r>
            <a:endParaRPr lang="en-GB" sz="2000" dirty="0"/>
          </a:p>
        </p:txBody>
      </p:sp>
      <p:pic>
        <p:nvPicPr>
          <p:cNvPr id="27650" name="Picture 2"/>
          <p:cNvPicPr>
            <a:picLocks noChangeAspect="1" noChangeArrowheads="1"/>
          </p:cNvPicPr>
          <p:nvPr/>
        </p:nvPicPr>
        <p:blipFill>
          <a:blip r:embed="rId2"/>
          <a:srcRect/>
          <a:stretch>
            <a:fillRect/>
          </a:stretch>
        </p:blipFill>
        <p:spPr bwMode="auto">
          <a:xfrm>
            <a:off x="4857752" y="1928802"/>
            <a:ext cx="3781425" cy="177165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264</TotalTime>
  <Words>1114</Words>
  <Application>Microsoft Office PowerPoint</Application>
  <PresentationFormat>On-screen Show (4:3)</PresentationFormat>
  <Paragraphs>127</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Computer Engineering &amp; Microprocessors Introduction to logic gates.</vt:lpstr>
      <vt:lpstr>Types of Logic</vt:lpstr>
      <vt:lpstr>Combinatorial Logic</vt:lpstr>
      <vt:lpstr>Combinatorial Logic cont.</vt:lpstr>
      <vt:lpstr>Sequential Logic</vt:lpstr>
      <vt:lpstr>Sequential Logic cont.</vt:lpstr>
      <vt:lpstr>Logic Gates</vt:lpstr>
      <vt:lpstr>Logic Gates</vt:lpstr>
      <vt:lpstr>Logic Gates</vt:lpstr>
      <vt:lpstr>Logic Gates</vt:lpstr>
      <vt:lpstr>Logic Gates</vt:lpstr>
      <vt:lpstr>Logic Gates</vt:lpstr>
      <vt:lpstr>Logic Gates</vt:lpstr>
      <vt:lpstr>Logic Gates</vt:lpstr>
      <vt:lpstr>Logic Gates</vt:lpstr>
      <vt:lpstr>Logic Gates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Engineering &amp; Microprocessors Introduction to logic gates.</dc:title>
  <dc:creator>gary</dc:creator>
  <cp:lastModifiedBy>gary</cp:lastModifiedBy>
  <cp:revision>9</cp:revision>
  <dcterms:created xsi:type="dcterms:W3CDTF">2013-10-17T14:36:01Z</dcterms:created>
  <dcterms:modified xsi:type="dcterms:W3CDTF">2013-10-17T19:00:52Z</dcterms:modified>
</cp:coreProperties>
</file>