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Default Extension="xls" ContentType="application/vnd.ms-excel"/>
  <Override PartName="/ppt/notesSlides/notesSlide18.xml" ContentType="application/vnd.openxmlformats-officedocument.presentationml.notesSlide+xml"/>
  <Default Extension="wmf" ContentType="image/x-wmf"/>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2" r:id="rId1"/>
  </p:sldMasterIdLst>
  <p:notesMasterIdLst>
    <p:notesMasterId r:id="rId58"/>
  </p:notesMasterIdLst>
  <p:handoutMasterIdLst>
    <p:handoutMasterId r:id="rId59"/>
  </p:handoutMasterIdLst>
  <p:sldIdLst>
    <p:sldId id="305" r:id="rId2"/>
    <p:sldId id="281" r:id="rId3"/>
    <p:sldId id="306" r:id="rId4"/>
    <p:sldId id="261" r:id="rId5"/>
    <p:sldId id="320" r:id="rId6"/>
    <p:sldId id="270" r:id="rId7"/>
    <p:sldId id="271" r:id="rId8"/>
    <p:sldId id="303" r:id="rId9"/>
    <p:sldId id="321" r:id="rId10"/>
    <p:sldId id="272" r:id="rId11"/>
    <p:sldId id="323" r:id="rId12"/>
    <p:sldId id="273" r:id="rId13"/>
    <p:sldId id="277" r:id="rId14"/>
    <p:sldId id="274" r:id="rId15"/>
    <p:sldId id="256" r:id="rId16"/>
    <p:sldId id="310" r:id="rId17"/>
    <p:sldId id="311" r:id="rId18"/>
    <p:sldId id="312" r:id="rId19"/>
    <p:sldId id="313" r:id="rId20"/>
    <p:sldId id="257" r:id="rId21"/>
    <p:sldId id="262" r:id="rId22"/>
    <p:sldId id="307" r:id="rId23"/>
    <p:sldId id="288" r:id="rId24"/>
    <p:sldId id="259" r:id="rId25"/>
    <p:sldId id="285" r:id="rId26"/>
    <p:sldId id="283" r:id="rId27"/>
    <p:sldId id="263" r:id="rId28"/>
    <p:sldId id="315" r:id="rId29"/>
    <p:sldId id="314" r:id="rId30"/>
    <p:sldId id="301" r:id="rId31"/>
    <p:sldId id="284" r:id="rId32"/>
    <p:sldId id="275" r:id="rId33"/>
    <p:sldId id="322" r:id="rId34"/>
    <p:sldId id="330" r:id="rId35"/>
    <p:sldId id="331" r:id="rId36"/>
    <p:sldId id="332" r:id="rId37"/>
    <p:sldId id="292" r:id="rId38"/>
    <p:sldId id="294" r:id="rId39"/>
    <p:sldId id="319" r:id="rId40"/>
    <p:sldId id="286" r:id="rId41"/>
    <p:sldId id="278" r:id="rId42"/>
    <p:sldId id="279" r:id="rId43"/>
    <p:sldId id="302" r:id="rId44"/>
    <p:sldId id="327" r:id="rId45"/>
    <p:sldId id="328" r:id="rId46"/>
    <p:sldId id="329" r:id="rId47"/>
    <p:sldId id="308" r:id="rId48"/>
    <p:sldId id="316" r:id="rId49"/>
    <p:sldId id="296" r:id="rId50"/>
    <p:sldId id="289" r:id="rId51"/>
    <p:sldId id="267" r:id="rId52"/>
    <p:sldId id="298" r:id="rId53"/>
    <p:sldId id="324" r:id="rId54"/>
    <p:sldId id="325" r:id="rId55"/>
    <p:sldId id="326" r:id="rId56"/>
    <p:sldId id="309" r:id="rId57"/>
  </p:sldIdLst>
  <p:sldSz cx="9144000" cy="6858000" type="screen4x3"/>
  <p:notesSz cx="6797675" cy="9926638"/>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aximized">
    <p:restoredLeft sz="34535" autoAdjust="0"/>
    <p:restoredTop sz="90887" autoAdjust="0"/>
  </p:normalViewPr>
  <p:slideViewPr>
    <p:cSldViewPr>
      <p:cViewPr varScale="1">
        <p:scale>
          <a:sx n="97" d="100"/>
          <a:sy n="97" d="100"/>
        </p:scale>
        <p:origin x="-114" y="-1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8232"/>
    </p:cViewPr>
  </p:sorterViewPr>
  <p:notesViewPr>
    <p:cSldViewPr>
      <p:cViewPr varScale="1">
        <p:scale>
          <a:sx n="76" d="100"/>
          <a:sy n="76" d="100"/>
        </p:scale>
        <p:origin x="-2166" y="-108"/>
      </p:cViewPr>
      <p:guideLst>
        <p:guide orient="horz" pos="3127"/>
        <p:guide pos="2141"/>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2.v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image" Target="../media/image3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0.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3.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Grp="1" noChangeArrowheads="1"/>
          </p:cNvSpPr>
          <p:nvPr>
            <p:ph type="hdr" sz="quarter"/>
          </p:nvPr>
        </p:nvSpPr>
        <p:spPr bwMode="auto">
          <a:xfrm>
            <a:off x="0"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75779" name="Rectangle 3"/>
          <p:cNvSpPr>
            <a:spLocks noGrp="1" noChangeArrowheads="1"/>
          </p:cNvSpPr>
          <p:nvPr>
            <p:ph type="dt" sz="quarter" idx="1"/>
          </p:nvPr>
        </p:nvSpPr>
        <p:spPr bwMode="auto">
          <a:xfrm>
            <a:off x="3851334"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75780" name="Rectangle 4"/>
          <p:cNvSpPr>
            <a:spLocks noGrp="1" noChangeArrowheads="1"/>
          </p:cNvSpPr>
          <p:nvPr>
            <p:ph type="ftr" sz="quarter" idx="2"/>
          </p:nvPr>
        </p:nvSpPr>
        <p:spPr bwMode="auto">
          <a:xfrm>
            <a:off x="0"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75781" name="Rectangle 5"/>
          <p:cNvSpPr>
            <a:spLocks noGrp="1" noChangeArrowheads="1"/>
          </p:cNvSpPr>
          <p:nvPr>
            <p:ph type="sldNum" sz="quarter" idx="3"/>
          </p:nvPr>
        </p:nvSpPr>
        <p:spPr bwMode="auto">
          <a:xfrm>
            <a:off x="3851334"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AC43B266-7185-408E-94D5-B9EEEC29A59C}"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6147" name="Rectangle 3"/>
          <p:cNvSpPr>
            <a:spLocks noGrp="1" noChangeArrowheads="1"/>
          </p:cNvSpPr>
          <p:nvPr>
            <p:ph type="dt" idx="1"/>
          </p:nvPr>
        </p:nvSpPr>
        <p:spPr bwMode="auto">
          <a:xfrm>
            <a:off x="3851334"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614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6149" name="Rectangle 5"/>
          <p:cNvSpPr>
            <a:spLocks noGrp="1" noChangeArrowheads="1"/>
          </p:cNvSpPr>
          <p:nvPr>
            <p:ph type="body" sz="quarter" idx="3"/>
          </p:nvPr>
        </p:nvSpPr>
        <p:spPr bwMode="auto">
          <a:xfrm>
            <a:off x="906567" y="4714426"/>
            <a:ext cx="4984542" cy="446714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50" name="Rectangle 6"/>
          <p:cNvSpPr>
            <a:spLocks noGrp="1" noChangeArrowheads="1"/>
          </p:cNvSpPr>
          <p:nvPr>
            <p:ph type="ftr" sz="quarter" idx="4"/>
          </p:nvPr>
        </p:nvSpPr>
        <p:spPr bwMode="auto">
          <a:xfrm>
            <a:off x="0"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6151" name="Rectangle 7"/>
          <p:cNvSpPr>
            <a:spLocks noGrp="1" noChangeArrowheads="1"/>
          </p:cNvSpPr>
          <p:nvPr>
            <p:ph type="sldNum" sz="quarter" idx="5"/>
          </p:nvPr>
        </p:nvSpPr>
        <p:spPr bwMode="auto">
          <a:xfrm>
            <a:off x="3851334"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92ED226-7310-4BCC-9D60-E3C394760324}" type="slidenum">
              <a:rPr lang="en-GB"/>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92ED226-7310-4BCC-9D60-E3C394760324}"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7E65CD5-D5DA-44D0-8315-807063E8C558}" type="slidenum">
              <a:rPr lang="en-GB"/>
              <a:pPr/>
              <a:t>5</a:t>
            </a:fld>
            <a:endParaRPr lang="en-GB" dirty="0"/>
          </a:p>
        </p:txBody>
      </p:sp>
      <p:sp>
        <p:nvSpPr>
          <p:cNvPr id="144386" name="Rectangle 2050"/>
          <p:cNvSpPr>
            <a:spLocks noGrp="1" noRot="1" noChangeAspect="1" noChangeArrowheads="1" noTextEdit="1"/>
          </p:cNvSpPr>
          <p:nvPr>
            <p:ph type="sldImg"/>
          </p:nvPr>
        </p:nvSpPr>
        <p:spPr bwMode="auto">
          <a:xfrm>
            <a:off x="1025525" y="249238"/>
            <a:ext cx="4519613" cy="3390900"/>
          </a:xfrm>
          <a:prstGeom prst="rect">
            <a:avLst/>
          </a:prstGeom>
          <a:solidFill>
            <a:srgbClr val="FFFFFF"/>
          </a:solidFill>
          <a:ln>
            <a:solidFill>
              <a:srgbClr val="000000"/>
            </a:solidFill>
            <a:miter lim="800000"/>
            <a:headEnd/>
            <a:tailEnd/>
          </a:ln>
        </p:spPr>
      </p:sp>
      <p:sp>
        <p:nvSpPr>
          <p:cNvPr id="144387" name="Rectangle 2051"/>
          <p:cNvSpPr>
            <a:spLocks noGrp="1" noChangeArrowheads="1"/>
          </p:cNvSpPr>
          <p:nvPr>
            <p:ph type="body" idx="1"/>
          </p:nvPr>
        </p:nvSpPr>
        <p:spPr bwMode="auto">
          <a:xfrm>
            <a:off x="302189" y="3722086"/>
            <a:ext cx="6193297" cy="4467149"/>
          </a:xfrm>
          <a:prstGeom prst="rect">
            <a:avLst/>
          </a:prstGeom>
          <a:solidFill>
            <a:srgbClr val="FFFFFF"/>
          </a:solidFill>
          <a:ln>
            <a:solidFill>
              <a:srgbClr val="000000"/>
            </a:solidFill>
            <a:miter lim="800000"/>
            <a:headEnd/>
            <a:tailEnd/>
          </a:ln>
        </p:spPr>
        <p:txBody>
          <a:bodyPr/>
          <a:lstStyle/>
          <a:p>
            <a:r>
              <a:rPr lang="en-GB" sz="1600" dirty="0"/>
              <a:t>On the economic front construction provides value to the economy – attracts investment. Provides employment to the local community.</a:t>
            </a:r>
          </a:p>
          <a:p>
            <a:r>
              <a:rPr lang="en-GB" sz="1600" dirty="0"/>
              <a:t>Socially construction instils community support by vitalising local areas, housing, culture and heritage. Has high priority towards health and safety (accidents, </a:t>
            </a:r>
            <a:r>
              <a:rPr lang="en-GB" sz="1600" dirty="0" err="1"/>
              <a:t>injuries,deaths</a:t>
            </a:r>
            <a:r>
              <a:rPr lang="en-GB" sz="1600"/>
              <a:t> in service). Provides education – work in schools, skills force.</a:t>
            </a:r>
          </a:p>
          <a:p>
            <a:r>
              <a:rPr lang="en-GB" sz="1600"/>
              <a:t>Allows diversity and protects human rights by it’s proactive recruitment policy.</a:t>
            </a:r>
          </a:p>
          <a:p>
            <a:r>
              <a:rPr lang="en-GB" sz="1600"/>
              <a:t>Assists in leisure, landscape, open space and land use activities – provides access.</a:t>
            </a:r>
          </a:p>
          <a:p>
            <a:r>
              <a:rPr lang="en-GB" sz="1600"/>
              <a:t>Has a high priority towards peace-keeping. International cooperation prevents conflict!</a:t>
            </a:r>
          </a:p>
          <a:p>
            <a:r>
              <a:rPr lang="en-GB" sz="1600"/>
              <a:t>Resources – ensures sustainable procurement policies and energy use. Establish renewable energy policies (supply chain).</a:t>
            </a:r>
          </a:p>
          <a:p>
            <a:r>
              <a:rPr lang="en-GB" sz="1600"/>
              <a:t>Waste management – particularly hazardous / special wastes.</a:t>
            </a:r>
          </a:p>
          <a:p>
            <a:r>
              <a:rPr lang="en-GB" sz="1600"/>
              <a:t>Pollution – to air, water, land. Radiation – nuisance – transport use and land contamination.  Built environment – sustainable construction!</a:t>
            </a:r>
          </a:p>
          <a:p>
            <a:r>
              <a:rPr lang="en-GB" sz="1600"/>
              <a:t>Water use – the prevention of leakage.  Biodiversity – emphasis on conservation – the importance of protection of habitats.</a:t>
            </a:r>
          </a:p>
          <a:p>
            <a:endParaRPr lang="en-GB" sz="1600" b="1"/>
          </a:p>
          <a:p>
            <a:endParaRPr lang="en-GB" sz="1600"/>
          </a:p>
          <a:p>
            <a:endParaRPr lang="en-GB" sz="16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9052A5-5384-4C6C-BB50-0C97B241584B}" type="slidenum">
              <a:rPr lang="en-GB"/>
              <a:pPr/>
              <a:t>9</a:t>
            </a:fld>
            <a:endParaRPr lang="en-GB"/>
          </a:p>
        </p:txBody>
      </p:sp>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Footprint is the first straw bale building in Cumbria, and the first for the National Trust.</a:t>
            </a:r>
          </a:p>
          <a:p>
            <a:r>
              <a:rPr lang="en-GB" dirty="0" smtClean="0"/>
              <a:t>Thanks to the choice of alternative building materials such as straw walls, used car tyre foundations, sheep's wool insulation, timber frames, floors and walkways, an oak shingle roof, this beautiful and inspiring building has a low environmental impact.</a:t>
            </a:r>
          </a:p>
          <a:p>
            <a:r>
              <a:rPr lang="en-GB" dirty="0" smtClean="0"/>
              <a:t>The National Trust used a conventional building company (</a:t>
            </a:r>
            <a:r>
              <a:rPr lang="en-GB" dirty="0" err="1" smtClean="0"/>
              <a:t>lambert</a:t>
            </a:r>
            <a:r>
              <a:rPr lang="en-GB" dirty="0" smtClean="0"/>
              <a:t>-gill from Carlisle) for the majority of the construction and overseeing the process. Opportunities for skills development, training and hands on involvement were created through practical courses, most of which were led by </a:t>
            </a:r>
            <a:r>
              <a:rPr lang="en-GB" dirty="0" err="1" smtClean="0"/>
              <a:t>amazonails</a:t>
            </a:r>
            <a:r>
              <a:rPr lang="en-GB" dirty="0" smtClean="0"/>
              <a:t>.</a:t>
            </a:r>
          </a:p>
          <a:p>
            <a:r>
              <a:rPr lang="en-GB" dirty="0" smtClean="0"/>
              <a:t>The most complete record of the Footprint Project construction is the time-lapse movie that we assembled from some of the 43,000+ images shot from the dedicated camera overlooking the site.</a:t>
            </a:r>
          </a:p>
          <a:p>
            <a:endParaRPr lang="en-GB" dirty="0"/>
          </a:p>
        </p:txBody>
      </p:sp>
      <p:sp>
        <p:nvSpPr>
          <p:cNvPr id="4" name="Slide Number Placeholder 3"/>
          <p:cNvSpPr>
            <a:spLocks noGrp="1"/>
          </p:cNvSpPr>
          <p:nvPr>
            <p:ph type="sldNum" sz="quarter" idx="10"/>
          </p:nvPr>
        </p:nvSpPr>
        <p:spPr/>
        <p:txBody>
          <a:bodyPr/>
          <a:lstStyle/>
          <a:p>
            <a:fld id="{908EC4AA-B3F8-4875-8472-5600C9A6D46C}" type="slidenum">
              <a:rPr lang="en-GB" smtClean="0"/>
              <a:pPr/>
              <a:t>11</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96D3D-749A-4E2D-9644-5E78A4233CCD}" type="slidenum">
              <a:rPr lang="en-GB"/>
              <a:pPr/>
              <a:t>13</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sz="1800"/>
              <a:t>260 million tonnes of minerals are used by construction each year.</a:t>
            </a:r>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C07FBB-B35E-44B2-A7EC-35AA541B05DB}" type="slidenum">
              <a:rPr lang="en-GB"/>
              <a:pPr/>
              <a:t>15</a:t>
            </a:fld>
            <a:endParaRPr lang="en-GB"/>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sz="1800"/>
              <a:t>March 17th 2001 saw the opening of the Eden Project</a:t>
            </a:r>
          </a:p>
          <a:p>
            <a:r>
              <a:rPr lang="en-GB" sz="1800"/>
              <a:t>All the buildings are designed to maximise the use of sustainable and re-usable materials. Walls of rammed earth and cedar shingles together with a fully recyclable roof has been used for the visitor’s centre.</a:t>
            </a:r>
          </a:p>
          <a:p>
            <a:endParaRPr lang="en-GB" sz="1800"/>
          </a:p>
          <a:p>
            <a:r>
              <a:rPr lang="en-GB" sz="1800"/>
              <a:t>The project is an example of teamwork a fully integrated system!</a:t>
            </a:r>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p:cNvSpPr>
            <a:spLocks noGrp="1" noChangeArrowheads="1"/>
          </p:cNvSpPr>
          <p:nvPr>
            <p:ph type="sldNum" sz="quarter" idx="5"/>
          </p:nvPr>
        </p:nvSpPr>
        <p:spPr>
          <a:ln/>
        </p:spPr>
        <p:txBody>
          <a:bodyPr/>
          <a:lstStyle/>
          <a:p>
            <a:fld id="{DD5E9882-775B-451C-B4C9-B18A9966063F}" type="slidenum">
              <a:rPr lang="en-GB"/>
              <a:pPr/>
              <a:t>16</a:t>
            </a:fld>
            <a:endParaRPr lang="en-GB"/>
          </a:p>
        </p:txBody>
      </p:sp>
      <p:sp>
        <p:nvSpPr>
          <p:cNvPr id="106498" name="Rectangle 2"/>
          <p:cNvSpPr>
            <a:spLocks noGrp="1" noRot="1" noChangeAspect="1" noChangeArrowheads="1" noTextEdit="1"/>
          </p:cNvSpPr>
          <p:nvPr>
            <p:ph type="sldImg"/>
          </p:nvPr>
        </p:nvSpPr>
        <p:spPr bwMode="auto">
          <a:xfrm>
            <a:off x="925513" y="465138"/>
            <a:ext cx="4652962" cy="3490912"/>
          </a:xfrm>
          <a:prstGeom prst="rect">
            <a:avLst/>
          </a:prstGeom>
          <a:solidFill>
            <a:srgbClr val="FFFFFF"/>
          </a:solidFill>
          <a:ln>
            <a:solidFill>
              <a:srgbClr val="000000"/>
            </a:solidFill>
            <a:miter lim="800000"/>
            <a:headEnd/>
            <a:tailEnd/>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537F12-0D9A-4EB7-873A-A6801F7CD02F}" type="slidenum">
              <a:rPr lang="en-GB"/>
              <a:pPr/>
              <a:t>17</a:t>
            </a:fld>
            <a:endParaRPr lang="en-GB"/>
          </a:p>
        </p:txBody>
      </p:sp>
      <p:sp>
        <p:nvSpPr>
          <p:cNvPr id="108546"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108547" name="Rectangle 3"/>
          <p:cNvSpPr>
            <a:spLocks noGrp="1" noChangeArrowheads="1"/>
          </p:cNvSpPr>
          <p:nvPr>
            <p:ph type="body" idx="1"/>
          </p:nvPr>
        </p:nvSpPr>
        <p:spPr bwMode="auto">
          <a:xfrm>
            <a:off x="904993" y="4714426"/>
            <a:ext cx="4987689" cy="4465532"/>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8BA7DE-C8B6-4B6D-8CF1-FACA25DE5AD7}" type="slidenum">
              <a:rPr lang="en-GB"/>
              <a:pPr/>
              <a:t>20</a:t>
            </a:fld>
            <a:endParaRPr lang="en-GB"/>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sz="1800"/>
              <a:t>House of the Future St. Fagens</a:t>
            </a:r>
          </a:p>
          <a:p>
            <a:r>
              <a:rPr lang="en-GB" sz="1800"/>
              <a:t>Designed to make no net contribution to CO2 emissions, to utilise environmentally responsible materials and to promote a healthy indoor environment.</a:t>
            </a:r>
          </a:p>
          <a:p>
            <a:r>
              <a:rPr lang="en-GB" sz="1800"/>
              <a:t>Aluminium selected for the roof because of its recycled and recyclable nature. Also its durability.</a:t>
            </a:r>
          </a:p>
          <a:p>
            <a:r>
              <a:rPr lang="en-GB" sz="1800"/>
              <a:t>Roof also fitted with PV cells ans rainwater collection tanks. Roof provides:</a:t>
            </a:r>
          </a:p>
          <a:p>
            <a:r>
              <a:rPr lang="en-GB" sz="1800"/>
              <a:t>electrical energy	water to run house’s grey water summer cooling	systems</a:t>
            </a:r>
          </a:p>
          <a:p>
            <a:r>
              <a:rPr lang="en-GB" sz="1800"/>
              <a:t>winter insulation	high acoustic performance</a:t>
            </a:r>
          </a:p>
          <a:p>
            <a:r>
              <a:rPr lang="en-GB" sz="1800"/>
              <a:t>reduction of the impact of the building on the site’s biodiversity	reduced visual impact</a:t>
            </a:r>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80C647-C268-4166-9190-165F6411C65E}" type="slidenum">
              <a:rPr lang="en-GB"/>
              <a:pPr/>
              <a:t>22</a:t>
            </a:fld>
            <a:endParaRPr lang="en-GB"/>
          </a:p>
        </p:txBody>
      </p:sp>
      <p:sp>
        <p:nvSpPr>
          <p:cNvPr id="101378"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101379"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600"/>
              <a:t>Barclaycard HQ Northampton, creating a healthy, responsive environment for staff. This ideal is often more important than keeping energy costs down. This is because a company like Barclaycard spends 50% of its total outgoings on labour costs and 2% on energy bills – it makes sense to provide a healthy environment.</a:t>
            </a:r>
          </a:p>
          <a:p>
            <a:r>
              <a:rPr lang="en-GB" sz="1600"/>
              <a:t>The same is true of green schools and green hospitals, which enhance performance in many subtle ways (teachers are absent less often, better exam results, patients heal faster). These wider social benefits are beginning to be brought into clearer focus as the millennium unfolds. They represent the fusion of a solid technological base, social sustainability, productivity and social cohesion based on healthy life styles rather than the usual welfare rights and employment. Architects too are beginning to recognise the importance of social cohesion to sustainability by designing their buildings in a way that accommodates issues beyond that of low-energy design.</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D842802-6722-4E58-A593-D1E09DFC2DC9}" type="slidenum">
              <a:rPr lang="en-GB"/>
              <a:pPr/>
              <a:t>23</a:t>
            </a:fld>
            <a:endParaRPr lang="en-GB"/>
          </a:p>
        </p:txBody>
      </p:sp>
      <p:sp>
        <p:nvSpPr>
          <p:cNvPr id="67586"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7587"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600"/>
              <a:t>The greatest scope for advances in saving energy comes in the construction of new services buildings designed to consume a small fraction of the energy/m2 or per occupant which their older equivalents require. Several such building now exist in the UK: De Montfort University and Sainsbury’s new store at Greenwich.</a:t>
            </a:r>
          </a:p>
          <a:p>
            <a:r>
              <a:rPr lang="en-GB" sz="1600"/>
              <a:t>Devices such as light wells, atria and reflective surfaces are used to bring daylight into the centre of large floor plans, reducing electricity requirements.</a:t>
            </a:r>
          </a:p>
          <a:p>
            <a:r>
              <a:rPr lang="en-GB" sz="1600"/>
              <a:t>Sunshine is also used to provide much of these buildings’ warmth, heating interior air behind glass.</a:t>
            </a:r>
          </a:p>
          <a:p>
            <a:r>
              <a:rPr lang="en-GB" sz="1600"/>
              <a:t>Ventilation systems, passive or forced, distribute this warmth through the building and, in combination with technology that prevents too much solar energy entering the space, keep the interior comfortably cool in summer without the need for air conditioning. Such buildings generally have high levels of insulation on all external surfaces and advanced glazing with special coatings.</a:t>
            </a:r>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3FB095-5517-4165-8F68-B3F703242F4D}" type="slidenum">
              <a:rPr lang="en-GB"/>
              <a:pPr/>
              <a:t>24</a:t>
            </a:fld>
            <a:endParaRPr lang="en-GB"/>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r>
              <a:rPr lang="en-GB" sz="1800"/>
              <a:t>Brocks Hill Millennium Park Visitors, Centre</a:t>
            </a:r>
          </a:p>
          <a:p>
            <a:r>
              <a:rPr lang="en-GB" sz="1800"/>
              <a:t>Uses renewable energy sources and low energy design features.</a:t>
            </a:r>
          </a:p>
          <a:p>
            <a:r>
              <a:rPr lang="en-GB" sz="1800"/>
              <a:t>Reclaimed and low embodied energy materials.</a:t>
            </a:r>
          </a:p>
          <a:p>
            <a:r>
              <a:rPr lang="en-GB" sz="1800"/>
              <a:t>Fresh air is pre-heated by diverting it through a series of channels running behind an array of roof-mounted PV panels that supply part of the centre’s electricity.</a:t>
            </a:r>
          </a:p>
          <a:p>
            <a:r>
              <a:rPr lang="en-GB" sz="1800"/>
              <a:t>Utilises maximum natural daylight </a:t>
            </a:r>
          </a:p>
          <a:p>
            <a:r>
              <a:rPr lang="en-GB" sz="1800"/>
              <a:t>Cooled in the summer by natural ventilation</a:t>
            </a:r>
          </a:p>
          <a:p>
            <a:r>
              <a:rPr lang="en-GB" sz="1800"/>
              <a:t>Solar systems for heating</a:t>
            </a:r>
          </a:p>
          <a:p>
            <a:r>
              <a:rPr lang="en-GB" sz="1800"/>
              <a:t>Stratifying thermal store acting as a heat battery enables space heating and DHW to be satisfied when solar energy is unavailable.</a:t>
            </a:r>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A701B9-55F5-4926-9831-7FD11F849253}" type="slidenum">
              <a:rPr lang="en-GB"/>
              <a:pPr/>
              <a:t>25</a:t>
            </a:fld>
            <a:endParaRPr lang="en-GB"/>
          </a:p>
        </p:txBody>
      </p:sp>
      <p:sp>
        <p:nvSpPr>
          <p:cNvPr id="61442"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1443" name="Rectangle 3"/>
          <p:cNvSpPr>
            <a:spLocks noGrp="1" noChangeArrowheads="1"/>
          </p:cNvSpPr>
          <p:nvPr>
            <p:ph type="body" idx="1"/>
          </p:nvPr>
        </p:nvSpPr>
        <p:spPr bwMode="auto">
          <a:xfrm>
            <a:off x="604378" y="4798468"/>
            <a:ext cx="5740014" cy="4467149"/>
          </a:xfrm>
          <a:prstGeom prst="rect">
            <a:avLst/>
          </a:prstGeom>
          <a:solidFill>
            <a:srgbClr val="FFFFFF"/>
          </a:solidFill>
          <a:ln>
            <a:solidFill>
              <a:srgbClr val="000000"/>
            </a:solidFill>
            <a:miter lim="800000"/>
            <a:headEnd/>
            <a:tailEnd/>
          </a:ln>
        </p:spPr>
        <p:txBody>
          <a:bodyPr/>
          <a:lstStyle/>
          <a:p>
            <a:r>
              <a:rPr lang="en-GB" sz="1800"/>
              <a:t>ETSU (Energy Technology Support Unit) projections suggest that industry could gradually reduce its total energy consumption while expanding the value of its output.</a:t>
            </a:r>
          </a:p>
          <a:p>
            <a:r>
              <a:rPr lang="en-GB" sz="1800"/>
              <a:t>The climate change levy applies to all users of coal, gas and electricity outside the household sector. The aim being to encourage industry to be more energy conscious.</a:t>
            </a:r>
          </a:p>
          <a:p>
            <a:r>
              <a:rPr lang="en-GB" sz="1800"/>
              <a:t>The bulk of the revenue gained from the levy will be returned to offset employers’ National Insurance Contributions.</a:t>
            </a:r>
          </a:p>
          <a:p>
            <a:r>
              <a:rPr lang="en-GB" sz="1800"/>
              <a:t>Also the government will allocate some 15% (£150 million) to incentives for approved energy efficient measures and to fund energy efficiency advise as well as R&amp;D in energy saving technologies and renewable energy sources.</a:t>
            </a:r>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D939B-9BD3-4CFD-BDDE-0FE395B30C18}" type="slidenum">
              <a:rPr lang="en-GB"/>
              <a:pPr/>
              <a:t>26</a:t>
            </a:fld>
            <a:endParaRPr lang="en-GB"/>
          </a:p>
        </p:txBody>
      </p:sp>
      <p:sp>
        <p:nvSpPr>
          <p:cNvPr id="57346"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57347"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dirty="0"/>
              <a:t>The official energy projections, based on analysis of 12 economic sectors, shows transport’s share rising to 37% in 2010 and households’ falling to 26</a:t>
            </a:r>
            <a:r>
              <a:rPr lang="en-GB" dirty="0" smtClean="0"/>
              <a:t>%</a:t>
            </a:r>
          </a:p>
          <a:p>
            <a:r>
              <a:rPr lang="en-GB" dirty="0" smtClean="0"/>
              <a:t>2009 figures in brackets.</a:t>
            </a:r>
            <a:endParaRPr lang="en-GB" dirty="0"/>
          </a:p>
          <a:p>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9A750A-BE5E-4F40-A2B3-B0BFAAAE10F4}" type="slidenum">
              <a:rPr lang="en-GB"/>
              <a:pPr/>
              <a:t>30</a:t>
            </a:fld>
            <a:endParaRPr lang="en-GB" dirty="0"/>
          </a:p>
        </p:txBody>
      </p:sp>
      <p:sp>
        <p:nvSpPr>
          <p:cNvPr id="94210"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94211"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b="1" i="1" dirty="0">
                <a:latin typeface="Univers.Bold.Italic066.688" charset="0"/>
              </a:rPr>
              <a:t> </a:t>
            </a:r>
          </a:p>
          <a:p>
            <a:r>
              <a:rPr lang="en-GB" b="1" i="1" dirty="0">
                <a:latin typeface="Univers.Bold.Italic066.688" charset="0"/>
              </a:rPr>
              <a:t>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CED5C1-7759-45AC-9C42-0B2253543CAC}" type="slidenum">
              <a:rPr lang="en-GB"/>
              <a:pPr/>
              <a:t>31</a:t>
            </a:fld>
            <a:endParaRPr lang="en-GB" dirty="0"/>
          </a:p>
        </p:txBody>
      </p:sp>
      <p:sp>
        <p:nvSpPr>
          <p:cNvPr id="59394"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59395"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2000" dirty="0"/>
              <a:t>Artist’s impression of the aerial view of a proposal for the Severn Tidal Barrage - being advocated by the Severn Tidal Power Group. A proposed capacity of 8.6GW</a:t>
            </a:r>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C53819-7CF9-407B-A03B-BB5E3BF7488D}" type="slidenum">
              <a:rPr lang="en-GB"/>
              <a:pPr/>
              <a:t>32</a:t>
            </a:fld>
            <a:endParaRPr lang="en-GB" dirty="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3967570-5A60-46B6-8630-57838956E0CB}" type="slidenum">
              <a:rPr lang="en-GB"/>
              <a:pPr/>
              <a:t>33</a:t>
            </a:fld>
            <a:endParaRPr lang="en-GB"/>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p:txBody>
          <a:bodyPr/>
          <a:lstStyle/>
          <a:p>
            <a:r>
              <a:rPr lang="en-GB" sz="1800"/>
              <a:t>Beddington Zero Energy Development, south east London. The homes and workplaces are heated by sunshine and a CHP plant fuelled by waste wood.</a:t>
            </a:r>
          </a:p>
          <a:p>
            <a:r>
              <a:rPr lang="en-GB" sz="1800"/>
              <a:t>Probably the most ambitious low energy housing development in the UK to date!</a:t>
            </a:r>
          </a:p>
          <a:p>
            <a:r>
              <a:rPr lang="en-GB" sz="1800"/>
              <a:t>80 town houses, maisonettes and apartments. Heated mainly by sunlight streaming in through all-glass south facing walls. Additional warmth is provided by the body heat of the occupants and by cooking and electric lighting.</a:t>
            </a:r>
          </a:p>
          <a:p>
            <a:r>
              <a:rPr lang="en-GB" sz="1800"/>
              <a:t>Warmth gained during the days will be retained through the nights due to the large thermal mass of the development and high levels of insulation. The buildings are well sealed to prevent cold air leaking  in. Ventilation is supplied through large wind cowls on the roofs, which dram in external air. As this cool air flows down ducts into the building it is warmed by stale internal air rising up through another duct enclosed within.</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F1D9C8-3FCA-4729-A6F6-F1B4B1631C97}" type="slidenum">
              <a:rPr lang="en-GB"/>
              <a:pPr/>
              <a:t>34</a:t>
            </a:fld>
            <a:endParaRPr lang="en-GB"/>
          </a:p>
        </p:txBody>
      </p:sp>
      <p:sp>
        <p:nvSpPr>
          <p:cNvPr id="98306" name="Rectangle 2"/>
          <p:cNvSpPr>
            <a:spLocks noGrp="1" noRot="1" noChangeAspect="1" noChangeArrowheads="1" noTextEdit="1"/>
          </p:cNvSpPr>
          <p:nvPr>
            <p:ph type="sldImg"/>
          </p:nvPr>
        </p:nvSpPr>
        <p:spPr>
          <a:xfrm>
            <a:off x="985838" y="330200"/>
            <a:ext cx="4522787" cy="3392488"/>
          </a:xfrm>
          <a:ln/>
        </p:spPr>
      </p:sp>
      <p:sp>
        <p:nvSpPr>
          <p:cNvPr id="98307" name="Rectangle 3"/>
          <p:cNvSpPr>
            <a:spLocks noGrp="1" noChangeArrowheads="1"/>
          </p:cNvSpPr>
          <p:nvPr>
            <p:ph type="body" idx="1"/>
          </p:nvPr>
        </p:nvSpPr>
        <p:spPr>
          <a:xfrm>
            <a:off x="302119" y="3805211"/>
            <a:ext cx="6193437" cy="5046041"/>
          </a:xfrm>
        </p:spPr>
        <p:txBody>
          <a:bodyPr/>
          <a:lstStyle/>
          <a:p>
            <a:r>
              <a:rPr lang="en-GB" sz="1800" b="1">
                <a:solidFill>
                  <a:srgbClr val="292526"/>
                </a:solidFill>
                <a:latin typeface="GillSans-Bold" charset="0"/>
              </a:rPr>
              <a:t>The principles of better places to work:</a:t>
            </a:r>
          </a:p>
          <a:p>
            <a:r>
              <a:rPr lang="en-GB" sz="1800" b="1">
                <a:solidFill>
                  <a:srgbClr val="292526"/>
                </a:solidFill>
                <a:latin typeface="GillSans-Bold" charset="0"/>
              </a:rPr>
              <a:t>Management: </a:t>
            </a:r>
            <a:r>
              <a:rPr lang="en-GB" sz="1800">
                <a:solidFill>
                  <a:srgbClr val="292526"/>
                </a:solidFill>
                <a:latin typeface="GillSans" charset="0"/>
              </a:rPr>
              <a:t>Workplaces that are designed to accommodate systematic management and maintenance regimes so that quality  and consistency are maintained.</a:t>
            </a:r>
            <a:endParaRPr lang="en-GB" sz="1800">
              <a:solidFill>
                <a:srgbClr val="000000"/>
              </a:solidFill>
              <a:latin typeface="GillSans-Bold" charset="0"/>
            </a:endParaRPr>
          </a:p>
          <a:p>
            <a:r>
              <a:rPr lang="en-GB" sz="1800" b="1">
                <a:solidFill>
                  <a:srgbClr val="292526"/>
                </a:solidFill>
                <a:latin typeface="GillSans-Bold" charset="0"/>
              </a:rPr>
              <a:t>Diversity: </a:t>
            </a:r>
            <a:r>
              <a:rPr lang="en-GB" sz="1800">
                <a:solidFill>
                  <a:srgbClr val="292526"/>
                </a:solidFill>
                <a:latin typeface="GillSans" charset="0"/>
              </a:rPr>
              <a:t>Workplaces that contribute to the vitality and viability of their locality by providing, adding to, and supporting a mix of complementary uses.</a:t>
            </a:r>
          </a:p>
          <a:p>
            <a:r>
              <a:rPr lang="en-GB" sz="1800" b="1">
                <a:solidFill>
                  <a:srgbClr val="292526"/>
                </a:solidFill>
                <a:latin typeface="GillSans-Bold" charset="0"/>
              </a:rPr>
              <a:t>Character, quality and continuity: </a:t>
            </a:r>
            <a:r>
              <a:rPr lang="en-GB" sz="1800">
                <a:solidFill>
                  <a:srgbClr val="292526"/>
                </a:solidFill>
                <a:latin typeface="GillSans" charset="0"/>
              </a:rPr>
              <a:t>Workplaces that exhibit a strong positive relationship with surrounding areas, services and facilities.</a:t>
            </a:r>
          </a:p>
          <a:p>
            <a:r>
              <a:rPr lang="en-GB" sz="1800" b="1">
                <a:solidFill>
                  <a:srgbClr val="292526"/>
                </a:solidFill>
                <a:latin typeface="GillSans-Bold" charset="0"/>
              </a:rPr>
              <a:t>Adaptability: </a:t>
            </a:r>
            <a:r>
              <a:rPr lang="en-GB" sz="1800">
                <a:solidFill>
                  <a:srgbClr val="292526"/>
                </a:solidFill>
                <a:latin typeface="GillSans" charset="0"/>
              </a:rPr>
              <a:t>Workplaces that are able to accommodate changing requirements, including responding to changing market forces practically and cost effectively</a:t>
            </a:r>
            <a:endParaRPr lang="en-GB" sz="1800" b="1">
              <a:solidFill>
                <a:srgbClr val="292526"/>
              </a:solidFill>
              <a:latin typeface="GillSans-Bold" charset="0"/>
            </a:endParaRPr>
          </a:p>
          <a:p>
            <a:r>
              <a:rPr lang="en-GB" sz="1800" b="1">
                <a:solidFill>
                  <a:srgbClr val="292526"/>
                </a:solidFill>
                <a:latin typeface="GillSans-Bold" charset="0"/>
              </a:rPr>
              <a:t>Ease of movement and legibility: </a:t>
            </a:r>
            <a:r>
              <a:rPr lang="en-GB" sz="1800">
                <a:solidFill>
                  <a:srgbClr val="292526"/>
                </a:solidFill>
                <a:latin typeface="GillSans" charset="0"/>
              </a:rPr>
              <a:t>Workplaces that are located to be accessible by a wide range of transport modes, including foot, cycle, public transport and car.</a:t>
            </a:r>
          </a:p>
          <a:p>
            <a:r>
              <a:rPr lang="en-GB" sz="1800" b="1">
                <a:solidFill>
                  <a:srgbClr val="292526"/>
                </a:solidFill>
                <a:latin typeface="GillSans-Bold" charset="0"/>
              </a:rPr>
              <a:t>Sustainability: </a:t>
            </a:r>
            <a:r>
              <a:rPr lang="en-GB" sz="1800">
                <a:solidFill>
                  <a:srgbClr val="292526"/>
                </a:solidFill>
                <a:latin typeface="GillSans" charset="0"/>
              </a:rPr>
              <a:t>Workplaces that minimise energy use through design, both during construction and in occupation.</a:t>
            </a:r>
          </a:p>
          <a:p>
            <a:r>
              <a:rPr lang="en-GB" sz="1800">
                <a:solidFill>
                  <a:srgbClr val="292526"/>
                </a:solidFill>
                <a:latin typeface="GillSans" charset="0"/>
              </a:rPr>
              <a:t>.</a:t>
            </a:r>
          </a:p>
          <a:p>
            <a:endParaRPr lang="en-GB" sz="18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302EC2-58CA-4C7A-906F-555C2DD039CE}" type="slidenum">
              <a:rPr lang="en-GB"/>
              <a:pPr/>
              <a:t>35</a:t>
            </a:fld>
            <a:endParaRPr lang="en-GB"/>
          </a:p>
        </p:txBody>
      </p:sp>
      <p:sp>
        <p:nvSpPr>
          <p:cNvPr id="94210" name="Rectangle 2"/>
          <p:cNvSpPr>
            <a:spLocks noGrp="1" noRot="1" noChangeAspect="1" noChangeArrowheads="1" noTextEdit="1"/>
          </p:cNvSpPr>
          <p:nvPr>
            <p:ph type="sldImg"/>
          </p:nvPr>
        </p:nvSpPr>
        <p:spPr>
          <a:xfrm>
            <a:off x="842963" y="414338"/>
            <a:ext cx="4960937" cy="3721100"/>
          </a:xfrm>
          <a:ln/>
        </p:spPr>
      </p:sp>
      <p:sp>
        <p:nvSpPr>
          <p:cNvPr id="94211" name="Rectangle 3"/>
          <p:cNvSpPr>
            <a:spLocks noGrp="1" noChangeArrowheads="1"/>
          </p:cNvSpPr>
          <p:nvPr>
            <p:ph type="body" idx="1"/>
          </p:nvPr>
        </p:nvSpPr>
        <p:spPr>
          <a:xfrm>
            <a:off x="0" y="4218821"/>
            <a:ext cx="6797675" cy="4963319"/>
          </a:xfrm>
        </p:spPr>
        <p:txBody>
          <a:bodyPr/>
          <a:lstStyle/>
          <a:p>
            <a:r>
              <a:rPr lang="en-GB" sz="1800" b="1">
                <a:solidFill>
                  <a:srgbClr val="292526"/>
                </a:solidFill>
                <a:latin typeface="GillSans-Bold" charset="0"/>
              </a:rPr>
              <a:t>Chiswick Park, London </a:t>
            </a:r>
            <a:r>
              <a:rPr lang="en-GB" sz="1800" i="1">
                <a:solidFill>
                  <a:srgbClr val="292526"/>
                </a:solidFill>
                <a:latin typeface="GillSans-Italic" charset="0"/>
              </a:rPr>
              <a:t>A high-quality, well managed, well connected office park</a:t>
            </a:r>
          </a:p>
          <a:p>
            <a:r>
              <a:rPr lang="en-GB" sz="1800">
                <a:solidFill>
                  <a:srgbClr val="292526"/>
                </a:solidFill>
                <a:latin typeface="GillSans" charset="0"/>
              </a:rPr>
              <a:t>Success factors</a:t>
            </a:r>
          </a:p>
          <a:p>
            <a:r>
              <a:rPr lang="en-GB" sz="1800">
                <a:solidFill>
                  <a:srgbClr val="292526"/>
                </a:solidFill>
                <a:latin typeface="GillSans" charset="0"/>
              </a:rPr>
              <a:t>The thoughtfulness and quality of the design, in terms of buildings, landscaping and materials, together with attention to detail, has created a high-quality workplace.</a:t>
            </a:r>
          </a:p>
          <a:p>
            <a:r>
              <a:rPr lang="en-GB" sz="1800">
                <a:solidFill>
                  <a:srgbClr val="000000"/>
                </a:solidFill>
                <a:latin typeface="AdobePiStd" charset="0"/>
              </a:rPr>
              <a:t>● </a:t>
            </a:r>
            <a:r>
              <a:rPr lang="en-GB" sz="1800">
                <a:solidFill>
                  <a:srgbClr val="292526"/>
                </a:solidFill>
                <a:latin typeface="GillSans" charset="0"/>
              </a:rPr>
              <a:t>The buildings offer a flexible, comfortable, well designed place to work.</a:t>
            </a:r>
          </a:p>
          <a:p>
            <a:r>
              <a:rPr lang="en-GB" sz="1800">
                <a:solidFill>
                  <a:srgbClr val="000000"/>
                </a:solidFill>
                <a:latin typeface="AdobePiStd" charset="0"/>
              </a:rPr>
              <a:t>● </a:t>
            </a:r>
            <a:r>
              <a:rPr lang="en-GB" sz="1800">
                <a:solidFill>
                  <a:srgbClr val="292526"/>
                </a:solidFill>
                <a:latin typeface="GillSans" charset="0"/>
              </a:rPr>
              <a:t>The external environment is designed to a high quality, and offers a pleasant environment for both users of the building and the public.</a:t>
            </a:r>
          </a:p>
          <a:p>
            <a:r>
              <a:rPr lang="en-GB" sz="1800">
                <a:solidFill>
                  <a:srgbClr val="000000"/>
                </a:solidFill>
                <a:latin typeface="AdobePiStd" charset="0"/>
              </a:rPr>
              <a:t>● </a:t>
            </a:r>
            <a:r>
              <a:rPr lang="en-GB" sz="1800">
                <a:solidFill>
                  <a:srgbClr val="292526"/>
                </a:solidFill>
                <a:latin typeface="GillSans" charset="0"/>
              </a:rPr>
              <a:t>The management and services offered are of a level above those normally provided.</a:t>
            </a:r>
            <a:endParaRPr lang="en-GB" sz="1800">
              <a:solidFill>
                <a:srgbClr val="000000"/>
              </a:solidFill>
              <a:latin typeface="GillSans" charset="0"/>
            </a:endParaRPr>
          </a:p>
          <a:p>
            <a:r>
              <a:rPr lang="en-GB" sz="1800" i="1">
                <a:solidFill>
                  <a:srgbClr val="292526"/>
                </a:solidFill>
                <a:latin typeface="GillSans-Italic" charset="0"/>
              </a:rPr>
              <a:t>“Churn here is very low. It’s hard to lose people from good quality space.” “The environment is having a positive effect on our staff. People can unwind in the environment. We were expecting a 10-20% loss of staff with the move but it didn’t happen.”</a:t>
            </a:r>
            <a:endParaRPr lang="en-GB" sz="1800">
              <a:solidFill>
                <a:srgbClr val="000000"/>
              </a:solidFill>
              <a:latin typeface="GillSans-Italic" charset="0"/>
            </a:endParaRPr>
          </a:p>
          <a:p>
            <a:endParaRPr lang="en-GB" sz="18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D06CDF-E171-459B-BDB1-126A2E309414}" type="slidenum">
              <a:rPr lang="en-GB"/>
              <a:pPr/>
              <a:t>36</a:t>
            </a:fld>
            <a:endParaRPr lang="en-GB"/>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xfrm>
            <a:off x="226589" y="4715153"/>
            <a:ext cx="6344497" cy="4466987"/>
          </a:xfrm>
        </p:spPr>
        <p:txBody>
          <a:bodyPr/>
          <a:lstStyle/>
          <a:p>
            <a:r>
              <a:rPr lang="en-GB" sz="1800">
                <a:solidFill>
                  <a:srgbClr val="292526"/>
                </a:solidFill>
                <a:latin typeface="GillSans-Bold" charset="0"/>
              </a:rPr>
              <a:t>The building relates well to the slopes, with two floors below the entrance level and three above. The energy management system is designed to ensure that the building continues to operate efficiently throughout its life.</a:t>
            </a:r>
            <a:endParaRPr lang="en-GB" sz="1800">
              <a:solidFill>
                <a:srgbClr val="000000"/>
              </a:solidFill>
              <a:latin typeface="GillSans-Bold" charset="0"/>
            </a:endParaRPr>
          </a:p>
          <a:p>
            <a:r>
              <a:rPr lang="en-GB" sz="1800" i="1">
                <a:solidFill>
                  <a:srgbClr val="292526"/>
                </a:solidFill>
                <a:latin typeface="GillSans-Italic" charset="0"/>
              </a:rPr>
              <a:t>“The move to the new offices has changed office accommodation from being something which the staff continually complained about – rightly – to one which in our recent staff seminars was identified as being one of the key things that staff valued about working for us. Not bad when we also achieved substantial cash savings from the move.”</a:t>
            </a:r>
          </a:p>
          <a:p>
            <a:r>
              <a:rPr lang="en-GB" sz="1800" b="1">
                <a:solidFill>
                  <a:srgbClr val="000000"/>
                </a:solidFill>
                <a:latin typeface="GillSans-Bold" charset="0"/>
              </a:rPr>
              <a:t>Key success factors</a:t>
            </a:r>
          </a:p>
          <a:p>
            <a:r>
              <a:rPr lang="en-GB" sz="1800">
                <a:solidFill>
                  <a:srgbClr val="000000"/>
                </a:solidFill>
                <a:latin typeface="AdobePiStd" charset="0"/>
              </a:rPr>
              <a:t>● </a:t>
            </a:r>
            <a:r>
              <a:rPr lang="en-GB" sz="1800">
                <a:solidFill>
                  <a:srgbClr val="292526"/>
                </a:solidFill>
                <a:latin typeface="GillSans" charset="0"/>
              </a:rPr>
              <a:t>Demonstrates a wide range of the principles of better places to work. </a:t>
            </a:r>
            <a:r>
              <a:rPr lang="en-GB" sz="1800">
                <a:solidFill>
                  <a:srgbClr val="000000"/>
                </a:solidFill>
                <a:latin typeface="AdobePiStd" charset="0"/>
              </a:rPr>
              <a:t>● </a:t>
            </a:r>
            <a:r>
              <a:rPr lang="en-GB" sz="1800">
                <a:solidFill>
                  <a:srgbClr val="292526"/>
                </a:solidFill>
                <a:latin typeface="GillSans" charset="0"/>
              </a:rPr>
              <a:t>Particularly strong on location and associated sustainability issues. </a:t>
            </a:r>
            <a:r>
              <a:rPr lang="en-GB" sz="1800">
                <a:solidFill>
                  <a:srgbClr val="000000"/>
                </a:solidFill>
                <a:latin typeface="AdobePiStd" charset="0"/>
              </a:rPr>
              <a:t>● </a:t>
            </a:r>
            <a:r>
              <a:rPr lang="en-GB" sz="1800">
                <a:solidFill>
                  <a:srgbClr val="292526"/>
                </a:solidFill>
                <a:latin typeface="GillSans" charset="0"/>
              </a:rPr>
              <a:t>Long-term management commitment by the PFI contractors. </a:t>
            </a:r>
            <a:r>
              <a:rPr lang="en-GB" sz="1800">
                <a:solidFill>
                  <a:srgbClr val="000000"/>
                </a:solidFill>
                <a:latin typeface="AdobePiStd" charset="0"/>
              </a:rPr>
              <a:t>● </a:t>
            </a:r>
            <a:r>
              <a:rPr lang="en-GB" sz="1800">
                <a:solidFill>
                  <a:srgbClr val="292526"/>
                </a:solidFill>
                <a:latin typeface="GillSans" charset="0"/>
              </a:rPr>
              <a:t>Design responds well to contextual issues, such as slopes and the river.</a:t>
            </a:r>
            <a:endParaRPr lang="en-GB" sz="1800">
              <a:solidFill>
                <a:srgbClr val="000000"/>
              </a:solidFill>
              <a:latin typeface="GillSans-Bold" charset="0"/>
            </a:endParaRPr>
          </a:p>
          <a:p>
            <a:endParaRPr lang="en-GB" sz="18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24145" y="4714426"/>
            <a:ext cx="6091036" cy="4976281"/>
          </a:xfrm>
        </p:spPr>
        <p:txBody>
          <a:bodyPr>
            <a:noAutofit/>
          </a:bodyPr>
          <a:lstStyle/>
          <a:p>
            <a:r>
              <a:rPr lang="en-GB" sz="1700" kern="1200" baseline="0" dirty="0" smtClean="0">
                <a:solidFill>
                  <a:schemeClr val="tx1"/>
                </a:solidFill>
                <a:latin typeface="Times New Roman" pitchFamily="18" charset="0"/>
                <a:ea typeface="+mn-ea"/>
                <a:cs typeface="+mn-cs"/>
              </a:rPr>
              <a:t>First use of</a:t>
            </a:r>
            <a:r>
              <a:rPr lang="en-GB" sz="1700" kern="1200" dirty="0" smtClean="0">
                <a:solidFill>
                  <a:schemeClr val="tx1"/>
                </a:solidFill>
                <a:latin typeface="Times New Roman" pitchFamily="18" charset="0"/>
                <a:ea typeface="+mn-ea"/>
                <a:cs typeface="+mn-cs"/>
              </a:rPr>
              <a:t> t</a:t>
            </a:r>
            <a:r>
              <a:rPr lang="en-GB" sz="1700" kern="1200" baseline="0" dirty="0" smtClean="0">
                <a:solidFill>
                  <a:schemeClr val="tx1"/>
                </a:solidFill>
                <a:latin typeface="Times New Roman" pitchFamily="18" charset="0"/>
                <a:ea typeface="+mn-ea"/>
                <a:cs typeface="+mn-cs"/>
              </a:rPr>
              <a:t>yre bales in house building in Great Britain.</a:t>
            </a:r>
          </a:p>
          <a:p>
            <a:r>
              <a:rPr lang="en-GB" sz="1700" kern="1200" baseline="0" dirty="0" smtClean="0">
                <a:solidFill>
                  <a:schemeClr val="tx1"/>
                </a:solidFill>
                <a:latin typeface="Times New Roman" pitchFamily="18" charset="0"/>
                <a:ea typeface="+mn-ea"/>
                <a:cs typeface="+mn-cs"/>
              </a:rPr>
              <a:t>Tyre bales were used as an alternative to concrete and brick retaining walls in the construction of an embankment to support new residential housing. Improved drainage and slope stabilisation were achieved.</a:t>
            </a:r>
          </a:p>
          <a:p>
            <a:r>
              <a:rPr lang="en-GB" sz="1700" kern="1200" baseline="0" dirty="0" smtClean="0">
                <a:solidFill>
                  <a:schemeClr val="tx1"/>
                </a:solidFill>
                <a:latin typeface="Times New Roman" pitchFamily="18" charset="0"/>
                <a:ea typeface="+mn-ea"/>
                <a:cs typeface="+mn-cs"/>
              </a:rPr>
              <a:t>Costs savings of up to £25,000 were estimated.</a:t>
            </a:r>
          </a:p>
          <a:p>
            <a:r>
              <a:rPr lang="en-GB" sz="1700" kern="1200" baseline="0" dirty="0" smtClean="0">
                <a:solidFill>
                  <a:schemeClr val="tx1"/>
                </a:solidFill>
                <a:latin typeface="Times New Roman" pitchFamily="18" charset="0"/>
                <a:ea typeface="+mn-ea"/>
                <a:cs typeface="+mn-cs"/>
              </a:rPr>
              <a:t>A 100 metre embankment utilised approximately 21,000 used car and light commercial vehicle tyres, weighing 160 tonnes.</a:t>
            </a:r>
          </a:p>
          <a:p>
            <a:r>
              <a:rPr lang="en-GB" sz="1700" kern="1200" baseline="0" dirty="0" smtClean="0">
                <a:solidFill>
                  <a:schemeClr val="tx1"/>
                </a:solidFill>
                <a:latin typeface="Times New Roman" pitchFamily="18" charset="0"/>
                <a:ea typeface="+mn-ea"/>
                <a:cs typeface="+mn-cs"/>
              </a:rPr>
              <a:t> Environmental impact was reduced through the displacement of virgin aggregates and energy intensive cement and bricks, and through reduced emissions from the transportation of materials.</a:t>
            </a:r>
          </a:p>
          <a:p>
            <a:r>
              <a:rPr lang="en-GB" sz="1700" kern="1200" baseline="0" dirty="0" smtClean="0">
                <a:solidFill>
                  <a:schemeClr val="tx1"/>
                </a:solidFill>
                <a:latin typeface="Times New Roman" pitchFamily="18" charset="0"/>
                <a:ea typeface="+mn-ea"/>
                <a:cs typeface="+mn-cs"/>
              </a:rPr>
              <a:t>The application also assists the creation of markets for recycled tyres which can no longer be disposed of to landfill in the UK.</a:t>
            </a:r>
          </a:p>
          <a:p>
            <a:r>
              <a:rPr lang="en-GB" sz="1700" kern="1200" baseline="0" dirty="0" smtClean="0">
                <a:solidFill>
                  <a:schemeClr val="tx1"/>
                </a:solidFill>
                <a:latin typeface="Times New Roman" pitchFamily="18" charset="0"/>
                <a:ea typeface="+mn-ea"/>
                <a:cs typeface="+mn-cs"/>
              </a:rPr>
              <a:t> Cost and environmental benefits for the use of tyre bales in civil engineering projects are likely to be greater in the Highlands of Scotland, the location of this project, due to the limited availability of lightweight aggregates and the greater transportation distances.</a:t>
            </a:r>
            <a:endParaRPr lang="en-GB" sz="1700" dirty="0"/>
          </a:p>
        </p:txBody>
      </p:sp>
      <p:sp>
        <p:nvSpPr>
          <p:cNvPr id="4" name="Slide Number Placeholder 3"/>
          <p:cNvSpPr>
            <a:spLocks noGrp="1"/>
          </p:cNvSpPr>
          <p:nvPr>
            <p:ph type="sldNum" sz="quarter" idx="10"/>
          </p:nvPr>
        </p:nvSpPr>
        <p:spPr/>
        <p:txBody>
          <a:bodyPr/>
          <a:lstStyle/>
          <a:p>
            <a:fld id="{092ED226-7310-4BCC-9D60-E3C394760324}" type="slidenum">
              <a:rPr lang="en-GB" smtClean="0"/>
              <a:pPr/>
              <a:t>39</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0BDD61-53EF-41F2-B755-AC8F87B44A42}" type="slidenum">
              <a:rPr lang="en-GB"/>
              <a:pPr/>
              <a:t>40</a:t>
            </a:fld>
            <a:endParaRPr lang="en-GB"/>
          </a:p>
        </p:txBody>
      </p:sp>
      <p:sp>
        <p:nvSpPr>
          <p:cNvPr id="63490"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3491"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500"/>
              <a:t>Carbon trading: CBI and government in discussions regarding the use of carbon trading as a means of reducing industrial emissions.</a:t>
            </a:r>
          </a:p>
          <a:p>
            <a:r>
              <a:rPr lang="en-GB" sz="1500"/>
              <a:t>A firm would be able to enter the scheme if it accepted a quota of CO2 emission rights for a given period - in effect a cap  on its emissions.</a:t>
            </a:r>
          </a:p>
          <a:p>
            <a:r>
              <a:rPr lang="en-GB" sz="1500"/>
              <a:t>Those firms which had greater energy efficiencies thus producing less emissions, would have a  further incentive to emit below their quota and sell the balance to firms which found it more expensive to do so and preferred to exceed their cap. The price of the quota scheme would be market driven and ought to minimise the overall costs to industry of increasing energy efficiency and reducing emissions. </a:t>
            </a:r>
          </a:p>
          <a:p>
            <a:r>
              <a:rPr lang="en-GB" sz="1500"/>
              <a:t>Advise &amp; information: EEBPP(Energy Efficiency Best Practice Programme) promotes energy efficiency in all sectors.</a:t>
            </a:r>
          </a:p>
          <a:p>
            <a:r>
              <a:rPr lang="en-GB" sz="1500"/>
              <a:t>Up to 1998 savings in primary energy of some £650 million, equivalent to an average rate of about 6GW, had been achieved.</a:t>
            </a:r>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ABA547-A110-44F4-ABB1-3FEF023C59CD}" type="slidenum">
              <a:rPr lang="en-GB"/>
              <a:pPr/>
              <a:t>41</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xfrm>
            <a:off x="831020" y="4963319"/>
            <a:ext cx="4984542" cy="4467149"/>
          </a:xfrm>
        </p:spPr>
        <p:txBody>
          <a:bodyPr/>
          <a:lstStyle/>
          <a:p>
            <a:r>
              <a:rPr lang="en-GB" sz="1800"/>
              <a:t>Earth suitable for ramming contains primarily sand, fine gravel and some clay to act as a binder.</a:t>
            </a:r>
          </a:p>
          <a:p>
            <a:r>
              <a:rPr lang="en-GB" sz="1800"/>
              <a:t>The components are bound together through the ramming process which will need shuttering and can be hand or machine rammed. The latter is more effective and commonly uses compressed air to produce the necessary force.</a:t>
            </a:r>
          </a:p>
          <a:p>
            <a:r>
              <a:rPr lang="en-GB" sz="1800"/>
              <a:t>Layers of approximately 150mm are constructed.</a:t>
            </a:r>
          </a:p>
          <a:p>
            <a:r>
              <a:rPr lang="en-GB" sz="1800"/>
              <a:t>The earth should </a:t>
            </a:r>
            <a:r>
              <a:rPr lang="en-GB" sz="1800" b="1"/>
              <a:t>sing out</a:t>
            </a:r>
            <a:r>
              <a:rPr lang="en-GB" sz="1800"/>
              <a:t> when ramming is completed. When the first layer is completed the next can begin.</a:t>
            </a:r>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5DB055-B759-40A0-8C99-4A165B1470CE}" type="slidenum">
              <a:rPr lang="en-GB"/>
              <a:pPr/>
              <a:t>42</a:t>
            </a:fld>
            <a:endParaRPr lang="en-GB"/>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GB" sz="1800" dirty="0" smtClean="0"/>
              <a:t>A </a:t>
            </a:r>
            <a:r>
              <a:rPr lang="en-GB" sz="1800" dirty="0"/>
              <a:t>recently renovated 200 year old earth building in </a:t>
            </a:r>
            <a:r>
              <a:rPr lang="en-GB" sz="1800" dirty="0" err="1"/>
              <a:t>pise</a:t>
            </a:r>
            <a:r>
              <a:rPr lang="en-GB" sz="1800" dirty="0"/>
              <a:t> construction in </a:t>
            </a:r>
            <a:r>
              <a:rPr lang="en-GB" sz="1800" dirty="0" smtClean="0"/>
              <a:t>Perthshire</a:t>
            </a:r>
          </a:p>
          <a:p>
            <a:r>
              <a:rPr lang="en-GB" sz="1800" kern="1200" baseline="0" dirty="0" err="1" smtClean="0">
                <a:solidFill>
                  <a:schemeClr val="tx1"/>
                </a:solidFill>
                <a:latin typeface="Times New Roman" pitchFamily="18" charset="0"/>
                <a:ea typeface="+mn-ea"/>
                <a:cs typeface="+mn-cs"/>
              </a:rPr>
              <a:t>Fachweksanierung</a:t>
            </a:r>
            <a:r>
              <a:rPr lang="en-GB" sz="1800" kern="1200" baseline="0" dirty="0" smtClean="0">
                <a:solidFill>
                  <a:schemeClr val="tx1"/>
                </a:solidFill>
                <a:latin typeface="Times New Roman" pitchFamily="18" charset="0"/>
                <a:ea typeface="+mn-ea"/>
                <a:cs typeface="+mn-cs"/>
              </a:rPr>
              <a:t> </a:t>
            </a:r>
            <a:r>
              <a:rPr lang="en-GB" sz="1800" kern="1200" baseline="0" dirty="0" err="1" smtClean="0">
                <a:solidFill>
                  <a:schemeClr val="tx1"/>
                </a:solidFill>
                <a:latin typeface="Times New Roman" pitchFamily="18" charset="0"/>
                <a:ea typeface="+mn-ea"/>
                <a:cs typeface="+mn-cs"/>
              </a:rPr>
              <a:t>Morfelden</a:t>
            </a:r>
            <a:r>
              <a:rPr lang="en-GB" sz="1800" kern="1200" baseline="0" dirty="0" smtClean="0">
                <a:solidFill>
                  <a:schemeClr val="tx1"/>
                </a:solidFill>
                <a:latin typeface="Times New Roman" pitchFamily="18" charset="0"/>
                <a:ea typeface="+mn-ea"/>
                <a:cs typeface="+mn-cs"/>
              </a:rPr>
              <a:t>, Germany.</a:t>
            </a:r>
          </a:p>
          <a:p>
            <a:r>
              <a:rPr lang="en-GB" sz="1800" kern="1200" baseline="0" dirty="0" smtClean="0">
                <a:solidFill>
                  <a:schemeClr val="tx1"/>
                </a:solidFill>
                <a:latin typeface="Times New Roman" pitchFamily="18" charset="0"/>
                <a:ea typeface="+mn-ea"/>
                <a:cs typeface="+mn-cs"/>
              </a:rPr>
              <a:t>The 19th century Friday Mosque, </a:t>
            </a:r>
            <a:r>
              <a:rPr lang="en-GB" sz="1800" kern="1200" baseline="0" dirty="0" err="1" smtClean="0">
                <a:solidFill>
                  <a:schemeClr val="tx1"/>
                </a:solidFill>
                <a:latin typeface="Times New Roman" pitchFamily="18" charset="0"/>
                <a:ea typeface="+mn-ea"/>
                <a:cs typeface="+mn-cs"/>
              </a:rPr>
              <a:t>Djenne</a:t>
            </a:r>
            <a:r>
              <a:rPr lang="en-GB" sz="1800" kern="1200" baseline="0" dirty="0" smtClean="0">
                <a:solidFill>
                  <a:schemeClr val="tx1"/>
                </a:solidFill>
                <a:latin typeface="Times New Roman" pitchFamily="18" charset="0"/>
                <a:ea typeface="+mn-ea"/>
                <a:cs typeface="+mn-cs"/>
              </a:rPr>
              <a:t>, Mali; with grain stores and houses in front, all built of earth masonry. </a:t>
            </a:r>
            <a:r>
              <a:rPr lang="en-GB" sz="1800" kern="1200" baseline="0" dirty="0" err="1" smtClean="0">
                <a:solidFill>
                  <a:schemeClr val="tx1"/>
                </a:solidFill>
                <a:latin typeface="Times New Roman" pitchFamily="18" charset="0"/>
                <a:ea typeface="+mn-ea"/>
                <a:cs typeface="+mn-cs"/>
              </a:rPr>
              <a:t>Djenne</a:t>
            </a:r>
            <a:r>
              <a:rPr lang="en-GB" sz="1800" kern="1200" baseline="0" dirty="0" smtClean="0">
                <a:solidFill>
                  <a:schemeClr val="tx1"/>
                </a:solidFill>
                <a:latin typeface="Times New Roman" pitchFamily="18" charset="0"/>
                <a:ea typeface="+mn-ea"/>
                <a:cs typeface="+mn-cs"/>
              </a:rPr>
              <a:t> is a World Heritage Site.</a:t>
            </a:r>
          </a:p>
          <a:p>
            <a:r>
              <a:rPr lang="en-GB" sz="1800" kern="1200" baseline="0" dirty="0" smtClean="0">
                <a:solidFill>
                  <a:schemeClr val="tx1"/>
                </a:solidFill>
                <a:latin typeface="Times New Roman" pitchFamily="18" charset="0"/>
                <a:ea typeface="+mn-ea"/>
                <a:cs typeface="+mn-cs"/>
              </a:rPr>
              <a:t>A detail of Taos Pueblo, New Mexico. Over 1000 years old, this is the oldest continuously inhabited building in the Americas, and a World Heritage Site. The complex three-dimensional form echoes the shape of the pueblo people’s holy mountain</a:t>
            </a:r>
            <a:r>
              <a:rPr lang="en-GB" sz="1200" kern="1200" baseline="0" dirty="0" smtClean="0">
                <a:solidFill>
                  <a:schemeClr val="tx1"/>
                </a:solidFill>
                <a:latin typeface="Times New Roman" pitchFamily="18" charset="0"/>
                <a:ea typeface="+mn-ea"/>
                <a:cs typeface="+mn-cs"/>
              </a:rPr>
              <a:t>.</a:t>
            </a:r>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92ED226-7310-4BCC-9D60-E3C394760324}" type="slidenum">
              <a:rPr lang="en-GB" smtClean="0"/>
              <a:pPr/>
              <a:t>43</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Steam separated from hot water that is pumped  from underground is used to turn a turbine and generate electricity.</a:t>
            </a:r>
          </a:p>
          <a:p>
            <a:r>
              <a:rPr lang="en-GB" sz="1200" dirty="0" smtClean="0"/>
              <a:t>After use the steam is condensed and pumped back into the ground. By re-injecting spent water into the ground, geothermal energy remains a renewable energy source because the cooler, re-injected water can be reheated and used again.</a:t>
            </a:r>
            <a:endParaRPr lang="en-GB" dirty="0" smtClean="0"/>
          </a:p>
          <a:p>
            <a:r>
              <a:rPr lang="en-GB" dirty="0" smtClean="0"/>
              <a:t>The fuel cell is a unique power converter that is efficient, non-polluting and flexible. It combines a fuel(usually natural gas or hydrogen) with oxygen by an electrochemical process to produce electricity.</a:t>
            </a:r>
          </a:p>
          <a:p>
            <a:r>
              <a:rPr lang="en-GB" dirty="0" smtClean="0"/>
              <a:t>Currently too costly for mass production some £2000+ per kilowatt.</a:t>
            </a:r>
          </a:p>
          <a:p>
            <a:endParaRPr lang="en-GB" dirty="0"/>
          </a:p>
        </p:txBody>
      </p:sp>
      <p:sp>
        <p:nvSpPr>
          <p:cNvPr id="4" name="Slide Number Placeholder 3"/>
          <p:cNvSpPr>
            <a:spLocks noGrp="1"/>
          </p:cNvSpPr>
          <p:nvPr>
            <p:ph type="sldNum" sz="quarter" idx="10"/>
          </p:nvPr>
        </p:nvSpPr>
        <p:spPr/>
        <p:txBody>
          <a:bodyPr/>
          <a:lstStyle/>
          <a:p>
            <a:fld id="{092ED226-7310-4BCC-9D60-E3C394760324}" type="slidenum">
              <a:rPr lang="en-GB" smtClean="0"/>
              <a:pPr/>
              <a:t>44</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Times New Roman" pitchFamily="18" charset="0"/>
                <a:ea typeface="+mn-ea"/>
                <a:cs typeface="+mn-cs"/>
              </a:rPr>
              <a:t>Modern earth brick dome, Germany. The fired brick base supports the roof, allowing</a:t>
            </a:r>
          </a:p>
          <a:p>
            <a:r>
              <a:rPr lang="en-GB" sz="1200" kern="1200" baseline="0" dirty="0" smtClean="0">
                <a:solidFill>
                  <a:schemeClr val="tx1"/>
                </a:solidFill>
                <a:latin typeface="Times New Roman" pitchFamily="18" charset="0"/>
                <a:ea typeface="+mn-ea"/>
                <a:cs typeface="+mn-cs"/>
              </a:rPr>
              <a:t>the earth vault to be built under cover.</a:t>
            </a:r>
            <a:endParaRPr lang="en-GB" dirty="0"/>
          </a:p>
        </p:txBody>
      </p:sp>
      <p:sp>
        <p:nvSpPr>
          <p:cNvPr id="4" name="Slide Number Placeholder 3"/>
          <p:cNvSpPr>
            <a:spLocks noGrp="1"/>
          </p:cNvSpPr>
          <p:nvPr>
            <p:ph type="sldNum" sz="quarter" idx="10"/>
          </p:nvPr>
        </p:nvSpPr>
        <p:spPr/>
        <p:txBody>
          <a:bodyPr/>
          <a:lstStyle/>
          <a:p>
            <a:fld id="{092ED226-7310-4BCC-9D60-E3C394760324}" type="slidenum">
              <a:rPr lang="en-GB" smtClean="0"/>
              <a:pPr/>
              <a:t>45</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Footprint is the first straw bale building in Cumbria, and the first for the National Trust.</a:t>
            </a:r>
          </a:p>
          <a:p>
            <a:r>
              <a:rPr lang="en-GB" dirty="0" smtClean="0"/>
              <a:t>Thanks to the choice of alternative building materials such as straw walls, used car tyre foundations, sheep's wool insulation, timber frames, floors and walkways, an oak shingle roof, this beautiful and inspiring building has a low environmental impact.</a:t>
            </a:r>
          </a:p>
          <a:p>
            <a:r>
              <a:rPr lang="en-GB" dirty="0" smtClean="0"/>
              <a:t>The National Trust used a conventional building company (</a:t>
            </a:r>
            <a:r>
              <a:rPr lang="en-GB" dirty="0" err="1" smtClean="0"/>
              <a:t>lambert</a:t>
            </a:r>
            <a:r>
              <a:rPr lang="en-GB" dirty="0" smtClean="0"/>
              <a:t>-gill from Carlisle) for the majority of the construction and overseeing the process. Opportunities for skills development, training and hands on involvement were created through practical courses, most of which were led by </a:t>
            </a:r>
            <a:r>
              <a:rPr lang="en-GB" dirty="0" err="1" smtClean="0"/>
              <a:t>amazonails</a:t>
            </a:r>
            <a:r>
              <a:rPr lang="en-GB" dirty="0" smtClean="0"/>
              <a:t>.</a:t>
            </a:r>
          </a:p>
          <a:p>
            <a:r>
              <a:rPr lang="en-GB" dirty="0" smtClean="0"/>
              <a:t>The most complete record of the Footprint Project construction is the time-lapse movie that we assembled from some of the 43,000+ images shot from the dedicated camera overlooking the site.</a:t>
            </a:r>
            <a:endParaRPr lang="en-GB" smtClean="0"/>
          </a:p>
          <a:p>
            <a:endParaRPr lang="en-GB"/>
          </a:p>
        </p:txBody>
      </p:sp>
      <p:sp>
        <p:nvSpPr>
          <p:cNvPr id="4" name="Slide Number Placeholder 3"/>
          <p:cNvSpPr>
            <a:spLocks noGrp="1"/>
          </p:cNvSpPr>
          <p:nvPr>
            <p:ph type="sldNum" sz="quarter" idx="10"/>
          </p:nvPr>
        </p:nvSpPr>
        <p:spPr/>
        <p:txBody>
          <a:bodyPr/>
          <a:lstStyle/>
          <a:p>
            <a:fld id="{908EC4AA-B3F8-4875-8472-5600C9A6D46C}" type="slidenum">
              <a:rPr lang="en-GB" smtClean="0"/>
              <a:pPr/>
              <a:t>46</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CF3077-F536-414E-9C2B-2D39F37822A8}" type="slidenum">
              <a:rPr lang="en-GB"/>
              <a:pPr/>
              <a:t>50</a:t>
            </a:fld>
            <a:endParaRPr lang="en-GB"/>
          </a:p>
        </p:txBody>
      </p:sp>
      <p:sp>
        <p:nvSpPr>
          <p:cNvPr id="69634"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9635"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800"/>
              <a:t>Photovoltaic modules can power vaccine refrigeration units in remote locations!</a:t>
            </a:r>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200F5A-68AE-4706-9139-1581DFE4BB49}" type="slidenum">
              <a:rPr lang="en-GB"/>
              <a:pPr/>
              <a:t>52</a:t>
            </a:fld>
            <a:endParaRPr lang="en-GB"/>
          </a:p>
        </p:txBody>
      </p:sp>
      <p:sp>
        <p:nvSpPr>
          <p:cNvPr id="88066"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88067"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a:t>RAF Greenham Common</a:t>
            </a:r>
          </a:p>
          <a:p>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08EC4AA-B3F8-4875-8472-5600C9A6D46C}" type="slidenum">
              <a:rPr lang="en-GB" smtClean="0"/>
              <a:pPr/>
              <a:t>53</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B591A6-39DA-4496-8BAB-5364D8218CD9}" type="slidenum">
              <a:rPr lang="en-GB"/>
              <a:pPr/>
              <a:t>56</a:t>
            </a:fld>
            <a:endParaRPr lang="en-GB"/>
          </a:p>
        </p:txBody>
      </p:sp>
      <p:sp>
        <p:nvSpPr>
          <p:cNvPr id="104450"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104451"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a:t>The house is octagonal, and its outer walls are protected with a layer of plaster made of Perlite (vulcanic expanded clay) and lime. The grass roof has an octagonal light shaft in its centre, which casts light inside the house over two floors. To the right, there is a cooling room for food storage.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B9863-08CF-456C-8AA0-94CE7DE7A0F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9C270D-BC7D-4E89-980E-65141DF919E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FAD5FF-ED50-4EAF-97A3-12ABBE7E4A8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60E392-8E3C-40D3-A541-15E9B0F1CEE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1BFC66-A766-4058-8437-B3D759558D3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BF0E7-41C4-4EEE-9C46-3F5B18DDE14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B1587A-6CC8-46BB-A47A-6CBB14BB79E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2FC648-437C-46ED-8787-8B8AB8DFF17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DC4551-2A12-44B3-8DE1-89BB2FB623E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611A8-3D22-40DA-8608-9D29592C80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BC696-210A-41AD-BF6E-71401797DC1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0F6DAD0C-BAF7-4F4C-B29C-E5EF340336A8}"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AF0DEEC4-2C91-4FD5-BF96-4A7885D143A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9C8A5A-9D80-4C1D-9E69-E73C3D2A63E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newurbanism.org/pages/497354/index.htm" TargetMode="Externa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notesSlide" Target="../notesSlides/notesSlide3.xml"/><Relationship Id="rId7" Type="http://schemas.openxmlformats.org/officeDocument/2006/relationships/image" Target="../media/image7.jpeg"/><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hyperlink" Target="http://community.webshots.com/inlinePhoto?photoId=2879059450043512416&amp;src=c&amp;referPage=http://family.webshots.com/photo/2879059450043512416ErkodE" TargetMode="External"/><Relationship Id="rId5" Type="http://schemas.openxmlformats.org/officeDocument/2006/relationships/image" Target="../media/image6.png"/><Relationship Id="rId10" Type="http://schemas.openxmlformats.org/officeDocument/2006/relationships/image" Target="../media/image10.png"/><Relationship Id="rId4" Type="http://schemas.openxmlformats.org/officeDocument/2006/relationships/oleObject" Target="../embeddings/oleObject1.bin"/><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oleObject" Target="../embeddings/Microsoft_Office_Excel_97-2003_Worksheet1.xls"/><Relationship Id="rId4" Type="http://schemas.openxmlformats.org/officeDocument/2006/relationships/oleObject" Target="../embeddings/oleObject2.bin"/></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s>
</file>

<file path=ppt/slides/_rels/slide34.x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6.wmf"/><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7.wmf"/></Relationships>
</file>

<file path=ppt/slides/_rels/slide36.xml.rels><?xml version="1.0" encoding="UTF-8" standalone="yes"?>
<Relationships xmlns="http://schemas.openxmlformats.org/package/2006/relationships"><Relationship Id="rId3" Type="http://schemas.openxmlformats.org/officeDocument/2006/relationships/image" Target="../media/image48.wmf"/><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43.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4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69.png"/><Relationship Id="rId4" Type="http://schemas.openxmlformats.org/officeDocument/2006/relationships/image" Target="../media/image68.png"/></Relationships>
</file>

<file path=ppt/slides/_rels/slide4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image" Target="../media/image43.jpeg"/><Relationship Id="rId4" Type="http://schemas.openxmlformats.org/officeDocument/2006/relationships/image" Target="../media/image71.png"/></Relationships>
</file>

<file path=ppt/slides/_rels/slide4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72.jpeg"/><Relationship Id="rId5" Type="http://schemas.openxmlformats.org/officeDocument/2006/relationships/image" Target="../media/image14.jpeg"/><Relationship Id="rId4" Type="http://schemas.openxmlformats.org/officeDocument/2006/relationships/image" Target="../media/image13.jpeg"/></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5.v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5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eg"/></Relationships>
</file>

<file path=ppt/slides/_rels/slide5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5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499992" y="620688"/>
            <a:ext cx="4850282" cy="1538310"/>
          </a:xfrm>
        </p:spPr>
        <p:txBody>
          <a:bodyPr>
            <a:normAutofit fontScale="90000"/>
          </a:bodyPr>
          <a:lstStyle/>
          <a:p>
            <a:r>
              <a:rPr lang="en-GB" sz="3200" dirty="0" smtClean="0">
                <a:solidFill>
                  <a:srgbClr val="FFFF66"/>
                </a:solidFill>
                <a:latin typeface="Tahoma" pitchFamily="34" charset="0"/>
              </a:rPr>
              <a:t/>
            </a:r>
            <a:br>
              <a:rPr lang="en-GB" sz="3200" dirty="0" smtClean="0">
                <a:solidFill>
                  <a:srgbClr val="FFFF66"/>
                </a:solidFill>
                <a:latin typeface="Tahoma" pitchFamily="34" charset="0"/>
              </a:rPr>
            </a:br>
            <a:r>
              <a:rPr lang="en-GB" sz="3200" dirty="0" smtClean="0">
                <a:solidFill>
                  <a:schemeClr val="tx2"/>
                </a:solidFill>
                <a:latin typeface="Tahoma" pitchFamily="34" charset="0"/>
              </a:rPr>
              <a:t>BSc Environmental </a:t>
            </a:r>
            <a:r>
              <a:rPr lang="en-GB" sz="3200" dirty="0" smtClean="0">
                <a:solidFill>
                  <a:schemeClr val="tx2"/>
                </a:solidFill>
                <a:latin typeface="Tahoma" pitchFamily="34" charset="0"/>
              </a:rPr>
              <a:t>Conservation</a:t>
            </a:r>
            <a:br>
              <a:rPr lang="en-GB" sz="3200" dirty="0" smtClean="0">
                <a:solidFill>
                  <a:schemeClr val="tx2"/>
                </a:solidFill>
                <a:latin typeface="Tahoma" pitchFamily="34" charset="0"/>
              </a:rPr>
            </a:br>
            <a:endParaRPr lang="en-GB" sz="3200" dirty="0">
              <a:solidFill>
                <a:schemeClr val="tx2"/>
              </a:solidFill>
              <a:latin typeface="Tahoma" pitchFamily="34" charset="0"/>
            </a:endParaRPr>
          </a:p>
        </p:txBody>
      </p:sp>
      <p:pic>
        <p:nvPicPr>
          <p:cNvPr id="98309" name="Picture 5" descr="case study image"/>
          <p:cNvPicPr>
            <a:picLocks noGrp="1" noChangeAspect="1" noChangeArrowheads="1"/>
          </p:cNvPicPr>
          <p:nvPr>
            <p:ph type="clipArt" sz="half" idx="1"/>
          </p:nvPr>
        </p:nvPicPr>
        <p:blipFill>
          <a:blip r:embed="rId3" cstate="print"/>
          <a:srcRect/>
          <a:stretch>
            <a:fillRect/>
          </a:stretch>
        </p:blipFill>
        <p:spPr>
          <a:xfrm>
            <a:off x="395536" y="836712"/>
            <a:ext cx="4171973" cy="3476644"/>
          </a:xfrm>
          <a:noFill/>
          <a:ln/>
        </p:spPr>
      </p:pic>
      <p:sp>
        <p:nvSpPr>
          <p:cNvPr id="98308" name="Rectangle 4"/>
          <p:cNvSpPr>
            <a:spLocks noGrp="1" noChangeArrowheads="1"/>
          </p:cNvSpPr>
          <p:nvPr>
            <p:ph type="body" sz="half" idx="2"/>
          </p:nvPr>
        </p:nvSpPr>
        <p:spPr>
          <a:xfrm>
            <a:off x="467544" y="4725144"/>
            <a:ext cx="4648200" cy="1512168"/>
          </a:xfrm>
        </p:spPr>
        <p:txBody>
          <a:bodyPr>
            <a:normAutofit fontScale="77500" lnSpcReduction="20000"/>
          </a:bodyPr>
          <a:lstStyle/>
          <a:p>
            <a:pPr>
              <a:buFontTx/>
              <a:buNone/>
            </a:pPr>
            <a:endParaRPr lang="en-GB" sz="2800" dirty="0"/>
          </a:p>
          <a:p>
            <a:pPr>
              <a:buFontTx/>
              <a:buNone/>
            </a:pPr>
            <a:endParaRPr lang="en-GB" sz="2800" dirty="0"/>
          </a:p>
          <a:p>
            <a:pPr>
              <a:buFontTx/>
              <a:buNone/>
            </a:pPr>
            <a:r>
              <a:rPr lang="en-GB" sz="3600" dirty="0" smtClean="0">
                <a:solidFill>
                  <a:srgbClr val="FFFF66"/>
                </a:solidFill>
                <a:latin typeface="Calibri" pitchFamily="34" charset="0"/>
              </a:rPr>
              <a:t>	</a:t>
            </a:r>
            <a:r>
              <a:rPr lang="en-GB" sz="3600" dirty="0" smtClean="0">
                <a:solidFill>
                  <a:schemeClr val="tx2"/>
                </a:solidFill>
                <a:latin typeface="Calibri" pitchFamily="34" charset="0"/>
              </a:rPr>
              <a:t>Sustainable </a:t>
            </a:r>
            <a:r>
              <a:rPr lang="en-GB" sz="3600" dirty="0" smtClean="0">
                <a:solidFill>
                  <a:schemeClr val="tx2"/>
                </a:solidFill>
                <a:latin typeface="Calibri" pitchFamily="34" charset="0"/>
              </a:rPr>
              <a:t>construction !</a:t>
            </a:r>
            <a:endParaRPr lang="en-GB" sz="3600" dirty="0">
              <a:solidFill>
                <a:schemeClr val="tx2"/>
              </a:solidFill>
              <a:latin typeface="Calibri" pitchFamily="34" charset="0"/>
            </a:endParaRPr>
          </a:p>
        </p:txBody>
      </p:sp>
      <p:pic>
        <p:nvPicPr>
          <p:cNvPr id="162817" name="Picture 1" descr="C:\Documents and Settings\fad-mjc\My Documents\My Pictures\gherkin Swiss Re's eco-designed HQ.jpg"/>
          <p:cNvPicPr>
            <a:picLocks noChangeAspect="1" noChangeArrowheads="1"/>
          </p:cNvPicPr>
          <p:nvPr/>
        </p:nvPicPr>
        <p:blipFill>
          <a:blip r:embed="rId4" cstate="print"/>
          <a:srcRect/>
          <a:stretch>
            <a:fillRect/>
          </a:stretch>
        </p:blipFill>
        <p:spPr bwMode="auto">
          <a:xfrm>
            <a:off x="5364088" y="2780927"/>
            <a:ext cx="2664296" cy="3789221"/>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ctrTitle"/>
          </p:nvPr>
        </p:nvSpPr>
        <p:spPr>
          <a:xfrm>
            <a:off x="685800" y="2743200"/>
            <a:ext cx="7772400" cy="1143000"/>
          </a:xfrm>
        </p:spPr>
        <p:txBody>
          <a:bodyPr>
            <a:normAutofit fontScale="90000"/>
          </a:bodyPr>
          <a:lstStyle/>
          <a:p>
            <a:r>
              <a:rPr lang="en-GB" sz="4000" dirty="0">
                <a:solidFill>
                  <a:schemeClr val="tx2"/>
                </a:solidFill>
                <a:latin typeface="Tahoma" pitchFamily="34" charset="0"/>
              </a:rPr>
              <a:t>“…when it comes to technology, reality must always take precedence over public relations. Nature cannot be fooled.”</a:t>
            </a:r>
          </a:p>
        </p:txBody>
      </p:sp>
      <p:sp>
        <p:nvSpPr>
          <p:cNvPr id="52227" name="Rectangle 3"/>
          <p:cNvSpPr>
            <a:spLocks noGrp="1" noChangeArrowheads="1"/>
          </p:cNvSpPr>
          <p:nvPr>
            <p:ph type="subTitle" idx="1"/>
          </p:nvPr>
        </p:nvSpPr>
        <p:spPr>
          <a:xfrm>
            <a:off x="1371600" y="4419600"/>
            <a:ext cx="6400800" cy="1752600"/>
          </a:xfrm>
        </p:spPr>
        <p:txBody>
          <a:bodyPr/>
          <a:lstStyle/>
          <a:p>
            <a:r>
              <a:rPr lang="en-GB" dirty="0"/>
              <a:t>                                                           </a:t>
            </a:r>
            <a:r>
              <a:rPr lang="en-GB" dirty="0">
                <a:solidFill>
                  <a:schemeClr val="tx2"/>
                </a:solidFill>
                <a:latin typeface="Tahoma" pitchFamily="34" charset="0"/>
              </a:rPr>
              <a:t>Richard Feynman</a:t>
            </a:r>
          </a:p>
        </p:txBody>
      </p:sp>
      <p:sp>
        <p:nvSpPr>
          <p:cNvPr id="52229" name="Text Box 5"/>
          <p:cNvSpPr txBox="1">
            <a:spLocks noChangeArrowheads="1"/>
          </p:cNvSpPr>
          <p:nvPr/>
        </p:nvSpPr>
        <p:spPr bwMode="auto">
          <a:xfrm>
            <a:off x="381000" y="533400"/>
            <a:ext cx="8358188" cy="701675"/>
          </a:xfrm>
          <a:prstGeom prst="rect">
            <a:avLst/>
          </a:prstGeom>
          <a:noFill/>
          <a:ln w="9525">
            <a:noFill/>
            <a:miter lim="800000"/>
            <a:headEnd/>
            <a:tailEnd/>
          </a:ln>
          <a:effectLst/>
        </p:spPr>
        <p:txBody>
          <a:bodyPr wrap="none">
            <a:spAutoFit/>
          </a:bodyPr>
          <a:lstStyle/>
          <a:p>
            <a:r>
              <a:rPr lang="en-GB" sz="4000" dirty="0">
                <a:solidFill>
                  <a:schemeClr val="tx2"/>
                </a:solidFill>
                <a:latin typeface="Tahoma" pitchFamily="34" charset="0"/>
              </a:rPr>
              <a:t>The Impact of the Built Environment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dirty="0">
                <a:solidFill>
                  <a:schemeClr val="tx2"/>
                </a:solidFill>
                <a:latin typeface="Tahoma" pitchFamily="34" charset="0"/>
              </a:rPr>
              <a:t>Sustainable Construction</a:t>
            </a:r>
          </a:p>
        </p:txBody>
      </p:sp>
      <p:pic>
        <p:nvPicPr>
          <p:cNvPr id="99333" name="Picture 5" descr="http://www.newurbanism.org/images/462_Bath_ped_st_JPG.jpg">
            <a:hlinkClick r:id="rId2"/>
          </p:cNvPr>
          <p:cNvPicPr>
            <a:picLocks noGrp="1" noChangeAspect="1" noChangeArrowheads="1"/>
          </p:cNvPicPr>
          <p:nvPr>
            <p:ph type="clipArt" sz="half" idx="1"/>
          </p:nvPr>
        </p:nvPicPr>
        <p:blipFill>
          <a:blip r:embed="rId3" cstate="print"/>
          <a:srcRect/>
          <a:stretch>
            <a:fillRect/>
          </a:stretch>
        </p:blipFill>
        <p:spPr>
          <a:xfrm>
            <a:off x="533400" y="2362200"/>
            <a:ext cx="4038600" cy="3597275"/>
          </a:xfrm>
          <a:ln/>
        </p:spPr>
      </p:pic>
      <p:sp>
        <p:nvSpPr>
          <p:cNvPr id="99332" name="Rectangle 4"/>
          <p:cNvSpPr>
            <a:spLocks noGrp="1" noChangeArrowheads="1"/>
          </p:cNvSpPr>
          <p:nvPr>
            <p:ph type="body" sz="half" idx="2"/>
          </p:nvPr>
        </p:nvSpPr>
        <p:spPr>
          <a:xfrm>
            <a:off x="4648200" y="1981200"/>
            <a:ext cx="4191000" cy="4114800"/>
          </a:xfrm>
        </p:spPr>
        <p:txBody>
          <a:bodyPr>
            <a:normAutofit lnSpcReduction="10000"/>
          </a:bodyPr>
          <a:lstStyle/>
          <a:p>
            <a:pPr>
              <a:lnSpc>
                <a:spcPct val="90000"/>
              </a:lnSpc>
            </a:pPr>
            <a:r>
              <a:rPr lang="en-GB" sz="2400" dirty="0">
                <a:solidFill>
                  <a:schemeClr val="tx2"/>
                </a:solidFill>
                <a:latin typeface="Tahoma" pitchFamily="34" charset="0"/>
              </a:rPr>
              <a:t>Building a better quality of life: a strategy for more sustainable construction</a:t>
            </a:r>
          </a:p>
          <a:p>
            <a:pPr>
              <a:lnSpc>
                <a:spcPct val="90000"/>
              </a:lnSpc>
            </a:pPr>
            <a:endParaRPr lang="en-GB" sz="2400" dirty="0">
              <a:solidFill>
                <a:schemeClr val="tx2"/>
              </a:solidFill>
              <a:latin typeface="Tahoma" pitchFamily="34" charset="0"/>
            </a:endParaRPr>
          </a:p>
          <a:p>
            <a:pPr algn="ctr">
              <a:lnSpc>
                <a:spcPct val="90000"/>
              </a:lnSpc>
              <a:buFontTx/>
              <a:buNone/>
            </a:pPr>
            <a:r>
              <a:rPr lang="en-GB" sz="2400" dirty="0">
                <a:solidFill>
                  <a:schemeClr val="tx2"/>
                </a:solidFill>
                <a:latin typeface="Tahoma" pitchFamily="34" charset="0"/>
              </a:rPr>
              <a:t>The emphasis delivered by this strategy was on the construction industry’s production of buildings which promote economic growth, protect the environment and make prudent use of natural resources.</a:t>
            </a:r>
          </a:p>
          <a:p>
            <a:pPr>
              <a:lnSpc>
                <a:spcPct val="90000"/>
              </a:lnSpc>
            </a:pPr>
            <a:endParaRPr lang="en-GB" sz="2400" dirty="0">
              <a:solidFill>
                <a:srgbClr val="FFFF66"/>
              </a:solidFill>
            </a:endParaRPr>
          </a:p>
          <a:p>
            <a:pPr>
              <a:lnSpc>
                <a:spcPct val="90000"/>
              </a:lnSpc>
            </a:pPr>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val 1026"/>
          <p:cNvSpPr>
            <a:spLocks noChangeArrowheads="1"/>
          </p:cNvSpPr>
          <p:nvPr/>
        </p:nvSpPr>
        <p:spPr bwMode="auto">
          <a:xfrm>
            <a:off x="2057400" y="1295400"/>
            <a:ext cx="2667000" cy="2667000"/>
          </a:xfrm>
          <a:prstGeom prst="ellipse">
            <a:avLst/>
          </a:prstGeom>
          <a:solidFill>
            <a:schemeClr val="hlink"/>
          </a:solidFill>
          <a:ln w="9525">
            <a:solidFill>
              <a:schemeClr val="tx1"/>
            </a:solidFill>
            <a:round/>
            <a:headEnd/>
            <a:tailEnd/>
          </a:ln>
          <a:effectLst/>
        </p:spPr>
        <p:txBody>
          <a:bodyPr wrap="none" anchor="ctr"/>
          <a:lstStyle/>
          <a:p>
            <a:pPr algn="ctr"/>
            <a:r>
              <a:rPr lang="en-GB" dirty="0"/>
              <a:t>Social</a:t>
            </a:r>
          </a:p>
        </p:txBody>
      </p:sp>
      <p:sp>
        <p:nvSpPr>
          <p:cNvPr id="12292" name="Oval 1028"/>
          <p:cNvSpPr>
            <a:spLocks noChangeArrowheads="1"/>
          </p:cNvSpPr>
          <p:nvPr/>
        </p:nvSpPr>
        <p:spPr bwMode="auto">
          <a:xfrm>
            <a:off x="4191000" y="1295400"/>
            <a:ext cx="2667000" cy="2667000"/>
          </a:xfrm>
          <a:prstGeom prst="ellipse">
            <a:avLst/>
          </a:prstGeom>
          <a:solidFill>
            <a:schemeClr val="accent2"/>
          </a:solidFill>
          <a:ln w="9525">
            <a:solidFill>
              <a:schemeClr val="tx1"/>
            </a:solidFill>
            <a:round/>
            <a:headEnd/>
            <a:tailEnd/>
          </a:ln>
          <a:effectLst/>
        </p:spPr>
        <p:txBody>
          <a:bodyPr wrap="none" anchor="ctr"/>
          <a:lstStyle/>
          <a:p>
            <a:pPr algn="ctr"/>
            <a:r>
              <a:rPr lang="en-GB" dirty="0">
                <a:solidFill>
                  <a:srgbClr val="FFFF66"/>
                </a:solidFill>
              </a:rPr>
              <a:t>Economic</a:t>
            </a:r>
            <a:endParaRPr lang="en-GB" dirty="0"/>
          </a:p>
        </p:txBody>
      </p:sp>
      <p:sp>
        <p:nvSpPr>
          <p:cNvPr id="12293" name="Oval 1029"/>
          <p:cNvSpPr>
            <a:spLocks noChangeArrowheads="1"/>
          </p:cNvSpPr>
          <p:nvPr/>
        </p:nvSpPr>
        <p:spPr bwMode="auto">
          <a:xfrm>
            <a:off x="3200400" y="3048000"/>
            <a:ext cx="2590800" cy="2514600"/>
          </a:xfrm>
          <a:prstGeom prst="ellipse">
            <a:avLst/>
          </a:prstGeom>
          <a:solidFill>
            <a:srgbClr val="FF6600"/>
          </a:solidFill>
          <a:ln w="9525">
            <a:solidFill>
              <a:schemeClr val="tx1"/>
            </a:solidFill>
            <a:round/>
            <a:headEnd/>
            <a:tailEnd/>
          </a:ln>
          <a:effectLst/>
        </p:spPr>
        <p:txBody>
          <a:bodyPr wrap="none" anchor="ctr"/>
          <a:lstStyle/>
          <a:p>
            <a:pPr algn="ctr"/>
            <a:r>
              <a:rPr lang="en-GB" dirty="0"/>
              <a:t>Environmental</a:t>
            </a:r>
          </a:p>
        </p:txBody>
      </p:sp>
      <p:sp>
        <p:nvSpPr>
          <p:cNvPr id="12295" name="Text Box 1031"/>
          <p:cNvSpPr txBox="1">
            <a:spLocks noChangeArrowheads="1"/>
          </p:cNvSpPr>
          <p:nvPr/>
        </p:nvSpPr>
        <p:spPr bwMode="auto">
          <a:xfrm>
            <a:off x="631825" y="449263"/>
            <a:ext cx="7978775" cy="457200"/>
          </a:xfrm>
          <a:prstGeom prst="rect">
            <a:avLst/>
          </a:prstGeom>
          <a:noFill/>
          <a:ln w="9525">
            <a:noFill/>
            <a:miter lim="800000"/>
            <a:headEnd/>
            <a:tailEnd/>
          </a:ln>
          <a:effectLst/>
        </p:spPr>
        <p:txBody>
          <a:bodyPr>
            <a:spAutoFit/>
          </a:bodyPr>
          <a:lstStyle/>
          <a:p>
            <a:pPr algn="ctr">
              <a:spcBef>
                <a:spcPct val="50000"/>
              </a:spcBef>
            </a:pPr>
            <a:r>
              <a:rPr lang="en-GB" dirty="0">
                <a:solidFill>
                  <a:srgbClr val="FF6600"/>
                </a:solidFill>
              </a:rPr>
              <a:t>The Main Pillars of Sustainable Development</a:t>
            </a:r>
            <a:endParaRPr lang="en-GB" dirty="0"/>
          </a:p>
        </p:txBody>
      </p:sp>
      <p:sp>
        <p:nvSpPr>
          <p:cNvPr id="6" name="TextBox 5"/>
          <p:cNvSpPr txBox="1"/>
          <p:nvPr/>
        </p:nvSpPr>
        <p:spPr>
          <a:xfrm>
            <a:off x="1763688" y="6093296"/>
            <a:ext cx="4139275" cy="461665"/>
          </a:xfrm>
          <a:prstGeom prst="rect">
            <a:avLst/>
          </a:prstGeom>
          <a:noFill/>
        </p:spPr>
        <p:txBody>
          <a:bodyPr wrap="none" rtlCol="0">
            <a:spAutoFit/>
          </a:bodyPr>
          <a:lstStyle/>
          <a:p>
            <a:r>
              <a:rPr lang="en-GB" dirty="0" smtClean="0"/>
              <a:t>So, where does construction fit?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0" y="304800"/>
            <a:ext cx="9144000" cy="1143000"/>
          </a:xfrm>
        </p:spPr>
        <p:txBody>
          <a:bodyPr>
            <a:normAutofit fontScale="90000"/>
          </a:bodyPr>
          <a:lstStyle/>
          <a:p>
            <a:r>
              <a:rPr lang="en-GB" sz="3600" dirty="0"/>
              <a:t>Construction’s  Sustainable  Development </a:t>
            </a:r>
            <a:br>
              <a:rPr lang="en-GB" sz="3600" dirty="0"/>
            </a:br>
            <a:r>
              <a:rPr lang="en-GB" sz="3600" dirty="0"/>
              <a:t>Priorities</a:t>
            </a:r>
          </a:p>
        </p:txBody>
      </p:sp>
      <p:sp>
        <p:nvSpPr>
          <p:cNvPr id="143363" name="Oval 3"/>
          <p:cNvSpPr>
            <a:spLocks noChangeArrowheads="1"/>
          </p:cNvSpPr>
          <p:nvPr/>
        </p:nvSpPr>
        <p:spPr bwMode="auto">
          <a:xfrm>
            <a:off x="1371600" y="2057400"/>
            <a:ext cx="1295400" cy="1219200"/>
          </a:xfrm>
          <a:prstGeom prst="ellipse">
            <a:avLst/>
          </a:prstGeom>
          <a:solidFill>
            <a:srgbClr val="FB0321"/>
          </a:solidFill>
          <a:ln w="9525">
            <a:solidFill>
              <a:schemeClr val="tx1"/>
            </a:solidFill>
            <a:round/>
            <a:headEnd/>
            <a:tailEnd/>
          </a:ln>
          <a:effectLst/>
        </p:spPr>
        <p:txBody>
          <a:bodyPr wrap="none" anchor="ctr"/>
          <a:lstStyle/>
          <a:p>
            <a:pPr algn="ctr"/>
            <a:r>
              <a:rPr lang="en-GB" sz="1600" dirty="0"/>
              <a:t>Economic</a:t>
            </a:r>
          </a:p>
        </p:txBody>
      </p:sp>
      <p:sp>
        <p:nvSpPr>
          <p:cNvPr id="143364" name="Oval 4"/>
          <p:cNvSpPr>
            <a:spLocks noChangeArrowheads="1"/>
          </p:cNvSpPr>
          <p:nvPr/>
        </p:nvSpPr>
        <p:spPr bwMode="auto">
          <a:xfrm>
            <a:off x="5867400" y="2133600"/>
            <a:ext cx="1295400" cy="1219200"/>
          </a:xfrm>
          <a:prstGeom prst="ellipse">
            <a:avLst/>
          </a:prstGeom>
          <a:solidFill>
            <a:srgbClr val="940CE0"/>
          </a:solidFill>
          <a:ln w="9525">
            <a:solidFill>
              <a:schemeClr val="tx1"/>
            </a:solidFill>
            <a:round/>
            <a:headEnd/>
            <a:tailEnd/>
          </a:ln>
          <a:effectLst/>
        </p:spPr>
        <p:txBody>
          <a:bodyPr wrap="none" anchor="ctr"/>
          <a:lstStyle/>
          <a:p>
            <a:pPr algn="ctr"/>
            <a:r>
              <a:rPr lang="en-GB" sz="1600" dirty="0"/>
              <a:t>Social</a:t>
            </a:r>
          </a:p>
        </p:txBody>
      </p:sp>
      <p:sp>
        <p:nvSpPr>
          <p:cNvPr id="143365" name="Oval 5"/>
          <p:cNvSpPr>
            <a:spLocks noChangeArrowheads="1"/>
          </p:cNvSpPr>
          <p:nvPr/>
        </p:nvSpPr>
        <p:spPr bwMode="auto">
          <a:xfrm>
            <a:off x="3657600" y="5334000"/>
            <a:ext cx="1295400" cy="1219200"/>
          </a:xfrm>
          <a:prstGeom prst="ellipse">
            <a:avLst/>
          </a:prstGeom>
          <a:solidFill>
            <a:srgbClr val="38F853"/>
          </a:solidFill>
          <a:ln w="9525">
            <a:solidFill>
              <a:schemeClr val="tx1"/>
            </a:solidFill>
            <a:round/>
            <a:headEnd/>
            <a:tailEnd/>
          </a:ln>
          <a:effectLst/>
        </p:spPr>
        <p:txBody>
          <a:bodyPr wrap="none" anchor="ctr"/>
          <a:lstStyle/>
          <a:p>
            <a:pPr algn="ctr"/>
            <a:r>
              <a:rPr lang="en-GB" sz="1600" dirty="0"/>
              <a:t>environmental</a:t>
            </a:r>
          </a:p>
        </p:txBody>
      </p:sp>
      <p:sp>
        <p:nvSpPr>
          <p:cNvPr id="143366" name="Oval 6"/>
          <p:cNvSpPr>
            <a:spLocks noChangeArrowheads="1"/>
          </p:cNvSpPr>
          <p:nvPr/>
        </p:nvSpPr>
        <p:spPr bwMode="auto">
          <a:xfrm>
            <a:off x="3200400" y="2667000"/>
            <a:ext cx="2133600" cy="2057400"/>
          </a:xfrm>
          <a:prstGeom prst="ellipse">
            <a:avLst/>
          </a:prstGeom>
          <a:solidFill>
            <a:srgbClr val="81B6F1"/>
          </a:solidFill>
          <a:ln w="9525">
            <a:solidFill>
              <a:schemeClr val="tx1"/>
            </a:solidFill>
            <a:round/>
            <a:headEnd/>
            <a:tailEnd/>
          </a:ln>
          <a:effectLst/>
        </p:spPr>
        <p:txBody>
          <a:bodyPr wrap="none" anchor="ctr"/>
          <a:lstStyle/>
          <a:p>
            <a:pPr algn="ctr"/>
            <a:r>
              <a:rPr lang="en-GB" dirty="0"/>
              <a:t>Sustainable </a:t>
            </a:r>
          </a:p>
          <a:p>
            <a:pPr algn="ctr"/>
            <a:r>
              <a:rPr lang="en-GB" dirty="0"/>
              <a:t>Development</a:t>
            </a:r>
          </a:p>
        </p:txBody>
      </p:sp>
      <p:sp>
        <p:nvSpPr>
          <p:cNvPr id="143367" name="Line 7"/>
          <p:cNvSpPr>
            <a:spLocks noChangeShapeType="1"/>
          </p:cNvSpPr>
          <p:nvPr/>
        </p:nvSpPr>
        <p:spPr bwMode="auto">
          <a:xfrm>
            <a:off x="2590800" y="2971800"/>
            <a:ext cx="685800" cy="3048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68" name="Line 8"/>
          <p:cNvSpPr>
            <a:spLocks noChangeShapeType="1"/>
          </p:cNvSpPr>
          <p:nvPr/>
        </p:nvSpPr>
        <p:spPr bwMode="auto">
          <a:xfrm flipH="1">
            <a:off x="5257800" y="3048000"/>
            <a:ext cx="609600" cy="3048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69" name="Line 9"/>
          <p:cNvSpPr>
            <a:spLocks noChangeShapeType="1"/>
          </p:cNvSpPr>
          <p:nvPr/>
        </p:nvSpPr>
        <p:spPr bwMode="auto">
          <a:xfrm flipV="1">
            <a:off x="4267200" y="4648200"/>
            <a:ext cx="0" cy="6858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70" name="Text Box 10"/>
          <p:cNvSpPr txBox="1">
            <a:spLocks noChangeArrowheads="1"/>
          </p:cNvSpPr>
          <p:nvPr/>
        </p:nvSpPr>
        <p:spPr bwMode="auto">
          <a:xfrm rot="2280000">
            <a:off x="134938" y="1846263"/>
            <a:ext cx="1131887" cy="336550"/>
          </a:xfrm>
          <a:prstGeom prst="rect">
            <a:avLst/>
          </a:prstGeom>
          <a:noFill/>
          <a:ln w="9525">
            <a:noFill/>
            <a:miter lim="800000"/>
            <a:headEnd/>
            <a:tailEnd/>
          </a:ln>
          <a:effectLst/>
        </p:spPr>
        <p:txBody>
          <a:bodyPr>
            <a:spAutoFit/>
          </a:bodyPr>
          <a:lstStyle/>
          <a:p>
            <a:r>
              <a:rPr lang="en-GB" sz="1600" dirty="0"/>
              <a:t>economy</a:t>
            </a:r>
          </a:p>
        </p:txBody>
      </p:sp>
      <p:sp>
        <p:nvSpPr>
          <p:cNvPr id="143371" name="Text Box 11"/>
          <p:cNvSpPr txBox="1">
            <a:spLocks noChangeArrowheads="1"/>
          </p:cNvSpPr>
          <p:nvPr/>
        </p:nvSpPr>
        <p:spPr bwMode="auto">
          <a:xfrm rot="18780000">
            <a:off x="328612" y="3862388"/>
            <a:ext cx="1203325" cy="336550"/>
          </a:xfrm>
          <a:prstGeom prst="rect">
            <a:avLst/>
          </a:prstGeom>
          <a:noFill/>
          <a:ln w="9525">
            <a:noFill/>
            <a:miter lim="800000"/>
            <a:headEnd/>
            <a:tailEnd/>
          </a:ln>
          <a:effectLst/>
        </p:spPr>
        <p:txBody>
          <a:bodyPr wrap="none">
            <a:spAutoFit/>
          </a:bodyPr>
          <a:lstStyle/>
          <a:p>
            <a:r>
              <a:rPr lang="en-GB" sz="1600" dirty="0"/>
              <a:t>employment</a:t>
            </a:r>
          </a:p>
        </p:txBody>
      </p:sp>
      <p:sp>
        <p:nvSpPr>
          <p:cNvPr id="143372" name="Text Box 12"/>
          <p:cNvSpPr txBox="1">
            <a:spLocks noChangeArrowheads="1"/>
          </p:cNvSpPr>
          <p:nvPr/>
        </p:nvSpPr>
        <p:spPr bwMode="auto">
          <a:xfrm rot="20940000">
            <a:off x="2743200" y="6248400"/>
            <a:ext cx="647700" cy="336550"/>
          </a:xfrm>
          <a:prstGeom prst="rect">
            <a:avLst/>
          </a:prstGeom>
          <a:noFill/>
          <a:ln w="9525">
            <a:noFill/>
            <a:miter lim="800000"/>
            <a:headEnd/>
            <a:tailEnd/>
          </a:ln>
          <a:effectLst/>
        </p:spPr>
        <p:txBody>
          <a:bodyPr wrap="none">
            <a:spAutoFit/>
          </a:bodyPr>
          <a:lstStyle/>
          <a:p>
            <a:r>
              <a:rPr lang="en-GB" sz="1600" dirty="0"/>
              <a:t>waste</a:t>
            </a:r>
          </a:p>
        </p:txBody>
      </p:sp>
      <p:sp>
        <p:nvSpPr>
          <p:cNvPr id="143373" name="Text Box 13"/>
          <p:cNvSpPr txBox="1">
            <a:spLocks noChangeArrowheads="1"/>
          </p:cNvSpPr>
          <p:nvPr/>
        </p:nvSpPr>
        <p:spPr bwMode="auto">
          <a:xfrm rot="900000">
            <a:off x="2057400" y="5257800"/>
            <a:ext cx="920750" cy="336550"/>
          </a:xfrm>
          <a:prstGeom prst="rect">
            <a:avLst/>
          </a:prstGeom>
          <a:noFill/>
          <a:ln w="9525">
            <a:noFill/>
            <a:miter lim="800000"/>
            <a:headEnd/>
            <a:tailEnd/>
          </a:ln>
          <a:effectLst/>
        </p:spPr>
        <p:txBody>
          <a:bodyPr wrap="none">
            <a:spAutoFit/>
          </a:bodyPr>
          <a:lstStyle/>
          <a:p>
            <a:r>
              <a:rPr lang="en-GB" sz="1600" dirty="0"/>
              <a:t>pollution</a:t>
            </a:r>
          </a:p>
        </p:txBody>
      </p:sp>
      <p:sp>
        <p:nvSpPr>
          <p:cNvPr id="143374" name="Text Box 14"/>
          <p:cNvSpPr txBox="1">
            <a:spLocks noChangeArrowheads="1"/>
          </p:cNvSpPr>
          <p:nvPr/>
        </p:nvSpPr>
        <p:spPr bwMode="auto">
          <a:xfrm>
            <a:off x="5791200" y="5791200"/>
            <a:ext cx="958850" cy="336550"/>
          </a:xfrm>
          <a:prstGeom prst="rect">
            <a:avLst/>
          </a:prstGeom>
          <a:noFill/>
          <a:ln w="9525">
            <a:noFill/>
            <a:miter lim="800000"/>
            <a:headEnd/>
            <a:tailEnd/>
          </a:ln>
          <a:effectLst/>
        </p:spPr>
        <p:txBody>
          <a:bodyPr wrap="none">
            <a:spAutoFit/>
          </a:bodyPr>
          <a:lstStyle/>
          <a:p>
            <a:r>
              <a:rPr lang="en-GB" sz="1600" dirty="0"/>
              <a:t>water use</a:t>
            </a:r>
          </a:p>
        </p:txBody>
      </p:sp>
      <p:sp>
        <p:nvSpPr>
          <p:cNvPr id="143375" name="Line 15"/>
          <p:cNvSpPr>
            <a:spLocks noChangeShapeType="1"/>
          </p:cNvSpPr>
          <p:nvPr/>
        </p:nvSpPr>
        <p:spPr bwMode="auto">
          <a:xfrm flipV="1">
            <a:off x="3352800" y="6248400"/>
            <a:ext cx="304800" cy="1524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76" name="Text Box 16"/>
          <p:cNvSpPr txBox="1">
            <a:spLocks noChangeArrowheads="1"/>
          </p:cNvSpPr>
          <p:nvPr/>
        </p:nvSpPr>
        <p:spPr bwMode="auto">
          <a:xfrm rot="2040000">
            <a:off x="4784725" y="1509713"/>
            <a:ext cx="976313" cy="336550"/>
          </a:xfrm>
          <a:prstGeom prst="rect">
            <a:avLst/>
          </a:prstGeom>
          <a:noFill/>
          <a:ln w="9525">
            <a:noFill/>
            <a:miter lim="800000"/>
            <a:headEnd/>
            <a:tailEnd/>
          </a:ln>
          <a:effectLst/>
        </p:spPr>
        <p:txBody>
          <a:bodyPr wrap="none">
            <a:spAutoFit/>
          </a:bodyPr>
          <a:lstStyle/>
          <a:p>
            <a:r>
              <a:rPr lang="en-GB" sz="1600" dirty="0"/>
              <a:t>education</a:t>
            </a:r>
          </a:p>
        </p:txBody>
      </p:sp>
      <p:sp>
        <p:nvSpPr>
          <p:cNvPr id="143377" name="Text Box 17"/>
          <p:cNvSpPr txBox="1">
            <a:spLocks noChangeArrowheads="1"/>
          </p:cNvSpPr>
          <p:nvPr/>
        </p:nvSpPr>
        <p:spPr bwMode="auto">
          <a:xfrm rot="19560000">
            <a:off x="7239000" y="1447800"/>
            <a:ext cx="1554163" cy="336550"/>
          </a:xfrm>
          <a:prstGeom prst="rect">
            <a:avLst/>
          </a:prstGeom>
          <a:noFill/>
          <a:ln w="9525">
            <a:noFill/>
            <a:miter lim="800000"/>
            <a:headEnd/>
            <a:tailEnd/>
          </a:ln>
          <a:effectLst/>
        </p:spPr>
        <p:txBody>
          <a:bodyPr wrap="none">
            <a:spAutoFit/>
          </a:bodyPr>
          <a:lstStyle/>
          <a:p>
            <a:r>
              <a:rPr lang="en-GB" sz="1600" dirty="0"/>
              <a:t>security &amp; peace</a:t>
            </a:r>
          </a:p>
        </p:txBody>
      </p:sp>
      <p:sp>
        <p:nvSpPr>
          <p:cNvPr id="143378" name="Text Box 18"/>
          <p:cNvSpPr txBox="1">
            <a:spLocks noChangeArrowheads="1"/>
          </p:cNvSpPr>
          <p:nvPr/>
        </p:nvSpPr>
        <p:spPr bwMode="auto">
          <a:xfrm rot="5400000">
            <a:off x="5777706" y="4204494"/>
            <a:ext cx="1430338" cy="336550"/>
          </a:xfrm>
          <a:prstGeom prst="rect">
            <a:avLst/>
          </a:prstGeom>
          <a:noFill/>
          <a:ln w="9525">
            <a:noFill/>
            <a:miter lim="800000"/>
            <a:headEnd/>
            <a:tailEnd/>
          </a:ln>
          <a:effectLst/>
        </p:spPr>
        <p:txBody>
          <a:bodyPr wrap="none">
            <a:spAutoFit/>
          </a:bodyPr>
          <a:lstStyle/>
          <a:p>
            <a:r>
              <a:rPr lang="en-GB" sz="1600" dirty="0"/>
              <a:t>health &amp; safety</a:t>
            </a:r>
          </a:p>
        </p:txBody>
      </p:sp>
      <p:sp>
        <p:nvSpPr>
          <p:cNvPr id="143379" name="Text Box 19"/>
          <p:cNvSpPr txBox="1">
            <a:spLocks noChangeArrowheads="1"/>
          </p:cNvSpPr>
          <p:nvPr/>
        </p:nvSpPr>
        <p:spPr bwMode="auto">
          <a:xfrm rot="2640000">
            <a:off x="7016750" y="4191000"/>
            <a:ext cx="2127250" cy="336550"/>
          </a:xfrm>
          <a:prstGeom prst="rect">
            <a:avLst/>
          </a:prstGeom>
          <a:noFill/>
          <a:ln w="9525">
            <a:noFill/>
            <a:miter lim="800000"/>
            <a:headEnd/>
            <a:tailEnd/>
          </a:ln>
          <a:effectLst/>
        </p:spPr>
        <p:txBody>
          <a:bodyPr wrap="none">
            <a:spAutoFit/>
          </a:bodyPr>
          <a:lstStyle/>
          <a:p>
            <a:r>
              <a:rPr lang="en-GB" sz="1600" dirty="0"/>
              <a:t>diversity / human rights</a:t>
            </a:r>
          </a:p>
        </p:txBody>
      </p:sp>
      <p:sp>
        <p:nvSpPr>
          <p:cNvPr id="143380" name="Text Box 20"/>
          <p:cNvSpPr txBox="1">
            <a:spLocks noChangeArrowheads="1"/>
          </p:cNvSpPr>
          <p:nvPr/>
        </p:nvSpPr>
        <p:spPr bwMode="auto">
          <a:xfrm>
            <a:off x="7375525" y="2500313"/>
            <a:ext cx="1743075" cy="336550"/>
          </a:xfrm>
          <a:prstGeom prst="rect">
            <a:avLst/>
          </a:prstGeom>
          <a:noFill/>
          <a:ln w="9525">
            <a:noFill/>
            <a:miter lim="800000"/>
            <a:headEnd/>
            <a:tailEnd/>
          </a:ln>
          <a:effectLst/>
        </p:spPr>
        <p:txBody>
          <a:bodyPr wrap="none">
            <a:spAutoFit/>
          </a:bodyPr>
          <a:lstStyle/>
          <a:p>
            <a:r>
              <a:rPr lang="en-GB" sz="1600" dirty="0"/>
              <a:t>community vitality</a:t>
            </a:r>
          </a:p>
        </p:txBody>
      </p:sp>
      <p:sp>
        <p:nvSpPr>
          <p:cNvPr id="143381" name="Text Box 21"/>
          <p:cNvSpPr txBox="1">
            <a:spLocks noChangeArrowheads="1"/>
          </p:cNvSpPr>
          <p:nvPr/>
        </p:nvSpPr>
        <p:spPr bwMode="auto">
          <a:xfrm rot="2220000">
            <a:off x="7620000" y="3429000"/>
            <a:ext cx="1082675" cy="336550"/>
          </a:xfrm>
          <a:prstGeom prst="rect">
            <a:avLst/>
          </a:prstGeom>
          <a:noFill/>
          <a:ln w="9525">
            <a:noFill/>
            <a:miter lim="800000"/>
            <a:headEnd/>
            <a:tailEnd/>
          </a:ln>
          <a:effectLst/>
        </p:spPr>
        <p:txBody>
          <a:bodyPr wrap="none">
            <a:spAutoFit/>
          </a:bodyPr>
          <a:lstStyle/>
          <a:p>
            <a:r>
              <a:rPr lang="en-GB" sz="1600" dirty="0"/>
              <a:t>open space</a:t>
            </a:r>
          </a:p>
        </p:txBody>
      </p:sp>
      <p:sp>
        <p:nvSpPr>
          <p:cNvPr id="143382" name="Line 22"/>
          <p:cNvSpPr>
            <a:spLocks noChangeShapeType="1"/>
          </p:cNvSpPr>
          <p:nvPr/>
        </p:nvSpPr>
        <p:spPr bwMode="auto">
          <a:xfrm>
            <a:off x="5562600" y="1981200"/>
            <a:ext cx="457200" cy="3048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83" name="Line 23"/>
          <p:cNvSpPr>
            <a:spLocks noChangeShapeType="1"/>
          </p:cNvSpPr>
          <p:nvPr/>
        </p:nvSpPr>
        <p:spPr bwMode="auto">
          <a:xfrm flipH="1">
            <a:off x="7086600" y="2057400"/>
            <a:ext cx="381000" cy="3048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84" name="Line 24"/>
          <p:cNvSpPr>
            <a:spLocks noChangeShapeType="1"/>
          </p:cNvSpPr>
          <p:nvPr/>
        </p:nvSpPr>
        <p:spPr bwMode="auto">
          <a:xfrm flipV="1">
            <a:off x="6477000" y="3352800"/>
            <a:ext cx="0" cy="3810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85" name="Line 25"/>
          <p:cNvSpPr>
            <a:spLocks noChangeShapeType="1"/>
          </p:cNvSpPr>
          <p:nvPr/>
        </p:nvSpPr>
        <p:spPr bwMode="auto">
          <a:xfrm flipH="1">
            <a:off x="7162800" y="2667000"/>
            <a:ext cx="228600" cy="0"/>
          </a:xfrm>
          <a:prstGeom prst="line">
            <a:avLst/>
          </a:prstGeom>
          <a:noFill/>
          <a:ln w="9525">
            <a:solidFill>
              <a:schemeClr val="tx1"/>
            </a:solidFill>
            <a:round/>
            <a:headEnd/>
            <a:tailEnd type="triangle" w="med" len="med"/>
          </a:ln>
          <a:effectLst/>
        </p:spPr>
        <p:txBody>
          <a:bodyPr wrap="none"/>
          <a:lstStyle/>
          <a:p>
            <a:endParaRPr lang="en-GB" dirty="0"/>
          </a:p>
        </p:txBody>
      </p:sp>
      <p:sp>
        <p:nvSpPr>
          <p:cNvPr id="143386" name="Line 26"/>
          <p:cNvSpPr>
            <a:spLocks noChangeShapeType="1"/>
          </p:cNvSpPr>
          <p:nvPr/>
        </p:nvSpPr>
        <p:spPr bwMode="auto">
          <a:xfrm flipH="1" flipV="1">
            <a:off x="7162800" y="2895600"/>
            <a:ext cx="609600" cy="4572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87" name="Line 27"/>
          <p:cNvSpPr>
            <a:spLocks noChangeShapeType="1"/>
          </p:cNvSpPr>
          <p:nvPr/>
        </p:nvSpPr>
        <p:spPr bwMode="auto">
          <a:xfrm flipH="1" flipV="1">
            <a:off x="6934200" y="3276600"/>
            <a:ext cx="381000" cy="3810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88" name="Line 28"/>
          <p:cNvSpPr>
            <a:spLocks noChangeShapeType="1"/>
          </p:cNvSpPr>
          <p:nvPr/>
        </p:nvSpPr>
        <p:spPr bwMode="auto">
          <a:xfrm>
            <a:off x="914400" y="2209800"/>
            <a:ext cx="457200" cy="3048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89" name="Line 29"/>
          <p:cNvSpPr>
            <a:spLocks noChangeShapeType="1"/>
          </p:cNvSpPr>
          <p:nvPr/>
        </p:nvSpPr>
        <p:spPr bwMode="auto">
          <a:xfrm flipV="1">
            <a:off x="1295400" y="3200400"/>
            <a:ext cx="381000" cy="4572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90" name="Text Box 30"/>
          <p:cNvSpPr txBox="1">
            <a:spLocks noChangeArrowheads="1"/>
          </p:cNvSpPr>
          <p:nvPr/>
        </p:nvSpPr>
        <p:spPr bwMode="auto">
          <a:xfrm>
            <a:off x="1981200" y="5715000"/>
            <a:ext cx="954088" cy="336550"/>
          </a:xfrm>
          <a:prstGeom prst="rect">
            <a:avLst/>
          </a:prstGeom>
          <a:noFill/>
          <a:ln w="9525">
            <a:noFill/>
            <a:miter lim="800000"/>
            <a:headEnd/>
            <a:tailEnd/>
          </a:ln>
          <a:effectLst/>
        </p:spPr>
        <p:txBody>
          <a:bodyPr wrap="none">
            <a:spAutoFit/>
          </a:bodyPr>
          <a:lstStyle/>
          <a:p>
            <a:r>
              <a:rPr lang="en-GB" sz="1600" dirty="0"/>
              <a:t>resources</a:t>
            </a:r>
          </a:p>
        </p:txBody>
      </p:sp>
      <p:sp>
        <p:nvSpPr>
          <p:cNvPr id="143391" name="Text Box 31"/>
          <p:cNvSpPr txBox="1">
            <a:spLocks noChangeArrowheads="1"/>
          </p:cNvSpPr>
          <p:nvPr/>
        </p:nvSpPr>
        <p:spPr bwMode="auto">
          <a:xfrm rot="18960000">
            <a:off x="4800600" y="4724400"/>
            <a:ext cx="1158875" cy="336550"/>
          </a:xfrm>
          <a:prstGeom prst="rect">
            <a:avLst/>
          </a:prstGeom>
          <a:noFill/>
          <a:ln w="9525">
            <a:noFill/>
            <a:miter lim="800000"/>
            <a:headEnd/>
            <a:tailEnd/>
          </a:ln>
          <a:effectLst/>
        </p:spPr>
        <p:txBody>
          <a:bodyPr wrap="none">
            <a:spAutoFit/>
          </a:bodyPr>
          <a:lstStyle/>
          <a:p>
            <a:r>
              <a:rPr lang="en-GB" sz="1600" dirty="0"/>
              <a:t>biodiversity</a:t>
            </a:r>
          </a:p>
        </p:txBody>
      </p:sp>
      <p:sp>
        <p:nvSpPr>
          <p:cNvPr id="143392" name="Line 32"/>
          <p:cNvSpPr>
            <a:spLocks noChangeShapeType="1"/>
          </p:cNvSpPr>
          <p:nvPr/>
        </p:nvSpPr>
        <p:spPr bwMode="auto">
          <a:xfrm flipH="1">
            <a:off x="4800600" y="5257800"/>
            <a:ext cx="228600" cy="2286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93" name="Line 33"/>
          <p:cNvSpPr>
            <a:spLocks noChangeShapeType="1"/>
          </p:cNvSpPr>
          <p:nvPr/>
        </p:nvSpPr>
        <p:spPr bwMode="auto">
          <a:xfrm>
            <a:off x="2895600" y="5943600"/>
            <a:ext cx="762000" cy="0"/>
          </a:xfrm>
          <a:prstGeom prst="line">
            <a:avLst/>
          </a:prstGeom>
          <a:noFill/>
          <a:ln w="9525">
            <a:solidFill>
              <a:schemeClr val="tx1"/>
            </a:solidFill>
            <a:round/>
            <a:headEnd/>
            <a:tailEnd type="triangle" w="med" len="med"/>
          </a:ln>
          <a:effectLst/>
        </p:spPr>
        <p:txBody>
          <a:bodyPr wrap="none"/>
          <a:lstStyle/>
          <a:p>
            <a:endParaRPr lang="en-GB" dirty="0"/>
          </a:p>
        </p:txBody>
      </p:sp>
      <p:sp>
        <p:nvSpPr>
          <p:cNvPr id="143394" name="Line 34"/>
          <p:cNvSpPr>
            <a:spLocks noChangeShapeType="1"/>
          </p:cNvSpPr>
          <p:nvPr/>
        </p:nvSpPr>
        <p:spPr bwMode="auto">
          <a:xfrm>
            <a:off x="2895600" y="5562600"/>
            <a:ext cx="685800" cy="152400"/>
          </a:xfrm>
          <a:prstGeom prst="line">
            <a:avLst/>
          </a:prstGeom>
          <a:noFill/>
          <a:ln w="9525">
            <a:solidFill>
              <a:schemeClr val="tx1"/>
            </a:solidFill>
            <a:round/>
            <a:headEnd/>
            <a:tailEnd type="triangle" w="med" len="med"/>
          </a:ln>
          <a:effectLst/>
        </p:spPr>
        <p:txBody>
          <a:bodyPr wrap="none"/>
          <a:lstStyle/>
          <a:p>
            <a:endParaRPr lang="en-GB" dirty="0"/>
          </a:p>
        </p:txBody>
      </p:sp>
      <p:sp>
        <p:nvSpPr>
          <p:cNvPr id="143395" name="Line 35"/>
          <p:cNvSpPr>
            <a:spLocks noChangeShapeType="1"/>
          </p:cNvSpPr>
          <p:nvPr/>
        </p:nvSpPr>
        <p:spPr bwMode="auto">
          <a:xfrm flipH="1">
            <a:off x="4953000" y="6019800"/>
            <a:ext cx="914400" cy="0"/>
          </a:xfrm>
          <a:prstGeom prst="line">
            <a:avLst/>
          </a:prstGeom>
          <a:noFill/>
          <a:ln w="9525">
            <a:solidFill>
              <a:schemeClr val="tx1"/>
            </a:solidFill>
            <a:round/>
            <a:headEnd/>
            <a:tailEnd type="triangle" w="med" len="med"/>
          </a:ln>
          <a:effectLst/>
        </p:spPr>
        <p:txBody>
          <a:bodyPr wrap="none"/>
          <a:lstStyle/>
          <a:p>
            <a:endParaRPr lang="en-GB" dirty="0"/>
          </a:p>
        </p:txBody>
      </p:sp>
      <p:sp>
        <p:nvSpPr>
          <p:cNvPr id="143396" name="Text Box 36"/>
          <p:cNvSpPr txBox="1">
            <a:spLocks noChangeArrowheads="1"/>
          </p:cNvSpPr>
          <p:nvPr/>
        </p:nvSpPr>
        <p:spPr bwMode="auto">
          <a:xfrm rot="600000">
            <a:off x="5257800" y="6324600"/>
            <a:ext cx="1639888" cy="336550"/>
          </a:xfrm>
          <a:prstGeom prst="rect">
            <a:avLst/>
          </a:prstGeom>
          <a:noFill/>
          <a:ln w="9525">
            <a:noFill/>
            <a:miter lim="800000"/>
            <a:headEnd/>
            <a:tailEnd/>
          </a:ln>
          <a:effectLst/>
        </p:spPr>
        <p:txBody>
          <a:bodyPr wrap="none">
            <a:spAutoFit/>
          </a:bodyPr>
          <a:lstStyle/>
          <a:p>
            <a:r>
              <a:rPr lang="en-GB" sz="1600" dirty="0"/>
              <a:t>built environment</a:t>
            </a:r>
          </a:p>
        </p:txBody>
      </p:sp>
      <p:sp>
        <p:nvSpPr>
          <p:cNvPr id="143397" name="Line 37"/>
          <p:cNvSpPr>
            <a:spLocks noChangeShapeType="1"/>
          </p:cNvSpPr>
          <p:nvPr/>
        </p:nvSpPr>
        <p:spPr bwMode="auto">
          <a:xfrm flipH="1" flipV="1">
            <a:off x="4876800" y="6324600"/>
            <a:ext cx="457200" cy="76200"/>
          </a:xfrm>
          <a:prstGeom prst="line">
            <a:avLst/>
          </a:prstGeom>
          <a:noFill/>
          <a:ln w="9525">
            <a:solidFill>
              <a:schemeClr val="tx1"/>
            </a:solidFill>
            <a:round/>
            <a:headEnd/>
            <a:tailEnd type="triangle" w="med" len="med"/>
          </a:ln>
          <a:effectLst/>
        </p:spPr>
        <p:txBody>
          <a:bodyPr wrap="none"/>
          <a:lstStyle/>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1026"/>
          <p:cNvSpPr>
            <a:spLocks noGrp="1" noChangeArrowheads="1"/>
          </p:cNvSpPr>
          <p:nvPr>
            <p:ph type="title" idx="4294967295"/>
          </p:nvPr>
        </p:nvSpPr>
        <p:spPr>
          <a:xfrm>
            <a:off x="0" y="609600"/>
            <a:ext cx="7772400" cy="1143000"/>
          </a:xfrm>
        </p:spPr>
        <p:txBody>
          <a:bodyPr/>
          <a:lstStyle/>
          <a:p>
            <a:r>
              <a:rPr lang="en-GB" dirty="0">
                <a:solidFill>
                  <a:schemeClr val="tx2"/>
                </a:solidFill>
                <a:latin typeface="Tahoma" pitchFamily="34" charset="0"/>
              </a:rPr>
              <a:t>Sustainable Construction</a:t>
            </a:r>
          </a:p>
        </p:txBody>
      </p:sp>
      <p:sp>
        <p:nvSpPr>
          <p:cNvPr id="27651" name="Rectangle 1027"/>
          <p:cNvSpPr>
            <a:spLocks noGrp="1" noChangeArrowheads="1"/>
          </p:cNvSpPr>
          <p:nvPr>
            <p:ph type="body" idx="4294967295"/>
          </p:nvPr>
        </p:nvSpPr>
        <p:spPr>
          <a:xfrm>
            <a:off x="467544" y="1916832"/>
            <a:ext cx="7772400" cy="4114800"/>
          </a:xfrm>
        </p:spPr>
        <p:txBody>
          <a:bodyPr/>
          <a:lstStyle/>
          <a:p>
            <a:pPr algn="ctr">
              <a:lnSpc>
                <a:spcPct val="90000"/>
              </a:lnSpc>
              <a:buFontTx/>
              <a:buNone/>
            </a:pPr>
            <a:r>
              <a:rPr lang="en-GB" sz="2800" dirty="0">
                <a:solidFill>
                  <a:schemeClr val="tx2"/>
                </a:solidFill>
                <a:latin typeface="Tahoma" pitchFamily="34" charset="0"/>
              </a:rPr>
              <a:t>The government proposes that the industry can contribute to the achievement of sustainable development by:</a:t>
            </a:r>
          </a:p>
          <a:p>
            <a:pPr algn="ctr">
              <a:lnSpc>
                <a:spcPct val="90000"/>
              </a:lnSpc>
              <a:buFontTx/>
              <a:buNone/>
            </a:pPr>
            <a:endParaRPr lang="en-GB" sz="2800" dirty="0">
              <a:solidFill>
                <a:schemeClr val="tx2"/>
              </a:solidFill>
              <a:latin typeface="Tahoma" pitchFamily="34" charset="0"/>
            </a:endParaRPr>
          </a:p>
          <a:p>
            <a:pPr>
              <a:lnSpc>
                <a:spcPct val="90000"/>
              </a:lnSpc>
            </a:pPr>
            <a:r>
              <a:rPr lang="en-GB" sz="2800" dirty="0">
                <a:solidFill>
                  <a:schemeClr val="tx2"/>
                </a:solidFill>
                <a:latin typeface="Tahoma" pitchFamily="34" charset="0"/>
              </a:rPr>
              <a:t>being more profitable and more competitive;</a:t>
            </a:r>
          </a:p>
          <a:p>
            <a:pPr>
              <a:lnSpc>
                <a:spcPct val="90000"/>
              </a:lnSpc>
            </a:pPr>
            <a:endParaRPr lang="en-GB" sz="2800" dirty="0">
              <a:solidFill>
                <a:schemeClr val="tx2"/>
              </a:solidFill>
              <a:latin typeface="Tahoma" pitchFamily="34" charset="0"/>
            </a:endParaRPr>
          </a:p>
          <a:p>
            <a:pPr>
              <a:lnSpc>
                <a:spcPct val="90000"/>
              </a:lnSpc>
            </a:pPr>
            <a:r>
              <a:rPr lang="en-GB" sz="2800" dirty="0">
                <a:solidFill>
                  <a:schemeClr val="tx2"/>
                </a:solidFill>
                <a:latin typeface="Tahoma" pitchFamily="34" charset="0"/>
              </a:rPr>
              <a:t>delivering buildings and structures that provide greater satisfaction, well-being and value to customers;</a:t>
            </a:r>
          </a:p>
        </p:txBody>
      </p:sp>
    </p:spTree>
  </p:cSld>
  <p:clrMapOvr>
    <a:masterClrMapping/>
  </p:clrMapOvr>
  <p:transition>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checkerboard(across)">
                                      <p:cBhvr>
                                        <p:cTn id="7" dur="500"/>
                                        <p:tgtEl>
                                          <p:spTgt spid="276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7651">
                                            <p:txEl>
                                              <p:pRg st="2" end="2"/>
                                            </p:txEl>
                                          </p:spTgt>
                                        </p:tgtEl>
                                        <p:attrNameLst>
                                          <p:attrName>style.visibility</p:attrName>
                                        </p:attrNameLst>
                                      </p:cBhvr>
                                      <p:to>
                                        <p:strVal val="visible"/>
                                      </p:to>
                                    </p:set>
                                    <p:animEffect transition="in" filter="checkerboard(across)">
                                      <p:cBhvr>
                                        <p:cTn id="12" dur="500"/>
                                        <p:tgtEl>
                                          <p:spTgt spid="2765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27651">
                                            <p:txEl>
                                              <p:pRg st="4" end="4"/>
                                            </p:txEl>
                                          </p:spTgt>
                                        </p:tgtEl>
                                        <p:attrNameLst>
                                          <p:attrName>style.visibility</p:attrName>
                                        </p:attrNameLst>
                                      </p:cBhvr>
                                      <p:to>
                                        <p:strVal val="visible"/>
                                      </p:to>
                                    </p:set>
                                    <p:animEffect transition="in" filter="checkerboard(across)">
                                      <p:cBhvr>
                                        <p:cTn id="17" dur="500"/>
                                        <p:tgtEl>
                                          <p:spTgt spid="276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1026"/>
          <p:cNvSpPr>
            <a:spLocks noGrp="1" noChangeArrowheads="1"/>
          </p:cNvSpPr>
          <p:nvPr>
            <p:ph type="body" idx="4294967295"/>
          </p:nvPr>
        </p:nvSpPr>
        <p:spPr>
          <a:xfrm>
            <a:off x="683568" y="1916832"/>
            <a:ext cx="7772400" cy="4114800"/>
          </a:xfrm>
        </p:spPr>
        <p:txBody>
          <a:bodyPr/>
          <a:lstStyle/>
          <a:p>
            <a:r>
              <a:rPr lang="en-GB" dirty="0">
                <a:solidFill>
                  <a:schemeClr val="tx2"/>
                </a:solidFill>
                <a:latin typeface="Tahoma" pitchFamily="34" charset="0"/>
              </a:rPr>
              <a:t>respecting and treating its stakeholders more fairly;</a:t>
            </a:r>
          </a:p>
          <a:p>
            <a:r>
              <a:rPr lang="en-GB" dirty="0">
                <a:solidFill>
                  <a:schemeClr val="tx2"/>
                </a:solidFill>
                <a:latin typeface="Tahoma" pitchFamily="34" charset="0"/>
              </a:rPr>
              <a:t>enhancing and better protecting the natural environment;</a:t>
            </a:r>
          </a:p>
          <a:p>
            <a:r>
              <a:rPr lang="en-GB" dirty="0">
                <a:solidFill>
                  <a:schemeClr val="tx2"/>
                </a:solidFill>
                <a:latin typeface="Tahoma" pitchFamily="34" charset="0"/>
              </a:rPr>
              <a:t>minimising its impact on the consumption of energy and natural resources</a:t>
            </a:r>
            <a:r>
              <a:rPr lang="en-GB" dirty="0">
                <a:solidFill>
                  <a:srgbClr val="FFFF66"/>
                </a:solidFill>
                <a:latin typeface="Tahoma" pitchFamily="34" charset="0"/>
              </a:rPr>
              <a:t>.</a:t>
            </a:r>
            <a:endParaRPr lang="en-GB" dirty="0">
              <a:latin typeface="Tahoma" pitchFamily="34" charset="0"/>
            </a:endParaRPr>
          </a:p>
        </p:txBody>
      </p:sp>
      <p:sp>
        <p:nvSpPr>
          <p:cNvPr id="30723" name="Rectangle 1027"/>
          <p:cNvSpPr>
            <a:spLocks noGrp="1" noChangeArrowheads="1"/>
          </p:cNvSpPr>
          <p:nvPr>
            <p:ph type="title" idx="4294967295"/>
          </p:nvPr>
        </p:nvSpPr>
        <p:spPr>
          <a:xfrm>
            <a:off x="0" y="609600"/>
            <a:ext cx="7772400" cy="1143000"/>
          </a:xfrm>
        </p:spPr>
        <p:txBody>
          <a:bodyPr/>
          <a:lstStyle/>
          <a:p>
            <a:r>
              <a:rPr lang="en-GB" dirty="0">
                <a:solidFill>
                  <a:schemeClr val="tx2"/>
                </a:solidFill>
                <a:latin typeface="Tahoma" pitchFamily="34" charset="0"/>
              </a:rPr>
              <a:t>Sustainable Construction</a:t>
            </a:r>
            <a:r>
              <a:rPr lang="en-GB" dirty="0">
                <a:solidFill>
                  <a:schemeClr val="tx2"/>
                </a:solidFill>
              </a:rPr>
              <a:t> </a:t>
            </a:r>
          </a:p>
        </p:txBody>
      </p:sp>
    </p:spTree>
  </p:cSld>
  <p:clrMapOvr>
    <a:masterClrMapping/>
  </p:clrMapOvr>
  <p:transition>
    <p:cover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 calcmode="lin" valueType="num">
                                      <p:cBhvr additive="base">
                                        <p:cTn id="7" dur="500" fill="hold"/>
                                        <p:tgtEl>
                                          <p:spTgt spid="307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072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22">
                                            <p:txEl>
                                              <p:pRg st="1" end="1"/>
                                            </p:txEl>
                                          </p:spTgt>
                                        </p:tgtEl>
                                        <p:attrNameLst>
                                          <p:attrName>style.visibility</p:attrName>
                                        </p:attrNameLst>
                                      </p:cBhvr>
                                      <p:to>
                                        <p:strVal val="visible"/>
                                      </p:to>
                                    </p:set>
                                    <p:anim calcmode="lin" valueType="num">
                                      <p:cBhvr additive="base">
                                        <p:cTn id="13" dur="500" fill="hold"/>
                                        <p:tgtEl>
                                          <p:spTgt spid="3072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72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22">
                                            <p:txEl>
                                              <p:pRg st="2" end="2"/>
                                            </p:txEl>
                                          </p:spTgt>
                                        </p:tgtEl>
                                        <p:attrNameLst>
                                          <p:attrName>style.visibility</p:attrName>
                                        </p:attrNameLst>
                                      </p:cBhvr>
                                      <p:to>
                                        <p:strVal val="visible"/>
                                      </p:to>
                                    </p:set>
                                    <p:anim calcmode="lin" valueType="num">
                                      <p:cBhvr additive="base">
                                        <p:cTn id="19" dur="500" fill="hold"/>
                                        <p:tgtEl>
                                          <p:spTgt spid="3072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72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r>
              <a:rPr lang="en-GB" dirty="0">
                <a:solidFill>
                  <a:schemeClr val="tx2"/>
                </a:solidFill>
                <a:latin typeface="Tahoma" pitchFamily="34" charset="0"/>
              </a:rPr>
              <a:t>Sustainable Construction, a definition:</a:t>
            </a:r>
          </a:p>
        </p:txBody>
      </p:sp>
      <p:sp>
        <p:nvSpPr>
          <p:cNvPr id="96259" name="Rectangle 3"/>
          <p:cNvSpPr>
            <a:spLocks noGrp="1" noChangeArrowheads="1"/>
          </p:cNvSpPr>
          <p:nvPr>
            <p:ph type="body" sz="half" idx="1"/>
          </p:nvPr>
        </p:nvSpPr>
        <p:spPr>
          <a:xfrm>
            <a:off x="685800" y="2514600"/>
            <a:ext cx="3810000" cy="3581400"/>
          </a:xfrm>
        </p:spPr>
        <p:txBody>
          <a:bodyPr/>
          <a:lstStyle/>
          <a:p>
            <a:pPr>
              <a:buFontTx/>
              <a:buNone/>
            </a:pPr>
            <a:r>
              <a:rPr lang="en-GB" sz="2400" dirty="0">
                <a:solidFill>
                  <a:schemeClr val="tx2"/>
                </a:solidFill>
                <a:latin typeface="Tahoma" pitchFamily="34" charset="0"/>
              </a:rPr>
              <a:t>“…is conducting business in a way that meets environmental and social responsibilities whilst at the same time improving profitability.”</a:t>
            </a:r>
          </a:p>
          <a:p>
            <a:pPr lvl="4">
              <a:buFontTx/>
              <a:buNone/>
            </a:pPr>
            <a:r>
              <a:rPr lang="en-GB" sz="1600" dirty="0">
                <a:solidFill>
                  <a:schemeClr val="tx2"/>
                </a:solidFill>
                <a:latin typeface="Tahoma" pitchFamily="34" charset="0"/>
              </a:rPr>
              <a:t>                       </a:t>
            </a:r>
          </a:p>
          <a:p>
            <a:pPr>
              <a:buFontTx/>
              <a:buNone/>
            </a:pPr>
            <a:r>
              <a:rPr lang="en-GB" sz="1600" dirty="0">
                <a:solidFill>
                  <a:schemeClr val="tx2"/>
                </a:solidFill>
                <a:latin typeface="Tahoma" pitchFamily="34" charset="0"/>
              </a:rPr>
              <a:t>Construction Best Practice Programme</a:t>
            </a:r>
          </a:p>
        </p:txBody>
      </p:sp>
      <p:pic>
        <p:nvPicPr>
          <p:cNvPr id="96261" name="Picture 5" descr="case study image"/>
          <p:cNvPicPr>
            <a:picLocks noGrp="1" noChangeAspect="1" noChangeArrowheads="1"/>
          </p:cNvPicPr>
          <p:nvPr>
            <p:ph type="clipArt" sz="half" idx="2"/>
          </p:nvPr>
        </p:nvPicPr>
        <p:blipFill>
          <a:blip r:embed="rId2" cstate="print"/>
          <a:srcRect/>
          <a:stretch>
            <a:fillRect/>
          </a:stretch>
        </p:blipFill>
        <p:spPr>
          <a:xfrm>
            <a:off x="4572000" y="2667000"/>
            <a:ext cx="4267200" cy="2593975"/>
          </a:xfrm>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28660" y="-214338"/>
            <a:ext cx="7772400" cy="1143000"/>
          </a:xfrm>
        </p:spPr>
        <p:txBody>
          <a:bodyPr/>
          <a:lstStyle/>
          <a:p>
            <a:r>
              <a:rPr lang="en-GB" sz="3200" dirty="0">
                <a:solidFill>
                  <a:schemeClr val="tx2"/>
                </a:solidFill>
                <a:latin typeface="Verdana" pitchFamily="34" charset="0"/>
              </a:rPr>
              <a:t>An Intelligent Building is:</a:t>
            </a:r>
          </a:p>
        </p:txBody>
      </p:sp>
      <p:graphicFrame>
        <p:nvGraphicFramePr>
          <p:cNvPr id="73734" name="Object 6"/>
          <p:cNvGraphicFramePr>
            <a:graphicFrameLocks noChangeAspect="1"/>
          </p:cNvGraphicFramePr>
          <p:nvPr>
            <p:ph type="clipArt" sz="half" idx="1"/>
          </p:nvPr>
        </p:nvGraphicFramePr>
        <p:xfrm>
          <a:off x="357188" y="3000375"/>
          <a:ext cx="2428875" cy="3570288"/>
        </p:xfrm>
        <a:graphic>
          <a:graphicData uri="http://schemas.openxmlformats.org/presentationml/2006/ole">
            <p:oleObj spid="_x0000_s152578" name="Image" r:id="rId4" imgW="10285714" imgH="15123810" progId="">
              <p:embed/>
            </p:oleObj>
          </a:graphicData>
        </a:graphic>
      </p:graphicFrame>
      <p:sp>
        <p:nvSpPr>
          <p:cNvPr id="73732" name="Rectangle 4"/>
          <p:cNvSpPr>
            <a:spLocks noGrp="1" noChangeArrowheads="1"/>
          </p:cNvSpPr>
          <p:nvPr>
            <p:ph type="body" sz="half" idx="2"/>
          </p:nvPr>
        </p:nvSpPr>
        <p:spPr>
          <a:xfrm>
            <a:off x="2643174" y="5429264"/>
            <a:ext cx="6500826" cy="1828800"/>
          </a:xfrm>
        </p:spPr>
        <p:txBody>
          <a:bodyPr/>
          <a:lstStyle/>
          <a:p>
            <a:pPr algn="ctr">
              <a:lnSpc>
                <a:spcPct val="90000"/>
              </a:lnSpc>
              <a:buFont typeface="Wingdings" pitchFamily="2" charset="2"/>
              <a:buNone/>
            </a:pPr>
            <a:r>
              <a:rPr lang="en-GB" sz="2400" dirty="0">
                <a:solidFill>
                  <a:srgbClr val="FFFF66"/>
                </a:solidFill>
                <a:latin typeface="Verdana" pitchFamily="34" charset="0"/>
              </a:rPr>
              <a:t>‘</a:t>
            </a:r>
            <a:r>
              <a:rPr lang="en-GB" sz="2400" dirty="0">
                <a:solidFill>
                  <a:schemeClr val="tx2"/>
                </a:solidFill>
                <a:latin typeface="Verdana" pitchFamily="34" charset="0"/>
              </a:rPr>
              <a:t>a building that is able to respond continuously to the needs of its environments, and its occupants in a cost-effective way.’</a:t>
            </a:r>
          </a:p>
          <a:p>
            <a:pPr lvl="3">
              <a:lnSpc>
                <a:spcPct val="90000"/>
              </a:lnSpc>
            </a:pPr>
            <a:endParaRPr lang="en-GB" sz="1400" dirty="0">
              <a:latin typeface="Verdana" pitchFamily="34" charset="0"/>
            </a:endParaRPr>
          </a:p>
        </p:txBody>
      </p:sp>
      <p:pic>
        <p:nvPicPr>
          <p:cNvPr id="73735" name="Picture 7"/>
          <p:cNvPicPr>
            <a:picLocks noChangeAspect="1" noChangeArrowheads="1"/>
          </p:cNvPicPr>
          <p:nvPr/>
        </p:nvPicPr>
        <p:blipFill>
          <a:blip r:embed="rId5" cstate="print"/>
          <a:srcRect/>
          <a:stretch>
            <a:fillRect/>
          </a:stretch>
        </p:blipFill>
        <p:spPr bwMode="auto">
          <a:xfrm>
            <a:off x="6143636" y="214290"/>
            <a:ext cx="2743200" cy="2501900"/>
          </a:xfrm>
          <a:prstGeom prst="rect">
            <a:avLst/>
          </a:prstGeom>
          <a:noFill/>
          <a:ln w="9525">
            <a:noFill/>
            <a:miter lim="800000"/>
            <a:headEnd/>
            <a:tailEnd/>
          </a:ln>
          <a:effectLst/>
        </p:spPr>
      </p:pic>
      <p:pic>
        <p:nvPicPr>
          <p:cNvPr id="73737" name="Picture 9" descr="http://image38.webshots.com/38/0/59/45/2879059450043512416ErkodE_ph.jpg">
            <a:hlinkClick r:id="rId6"/>
          </p:cNvPr>
          <p:cNvPicPr>
            <a:picLocks noChangeAspect="1" noChangeArrowheads="1"/>
          </p:cNvPicPr>
          <p:nvPr/>
        </p:nvPicPr>
        <p:blipFill>
          <a:blip r:embed="rId7" cstate="print"/>
          <a:srcRect/>
          <a:stretch>
            <a:fillRect/>
          </a:stretch>
        </p:blipFill>
        <p:spPr bwMode="auto">
          <a:xfrm>
            <a:off x="2857488" y="2786058"/>
            <a:ext cx="3414713" cy="2560638"/>
          </a:xfrm>
          <a:prstGeom prst="rect">
            <a:avLst/>
          </a:prstGeom>
          <a:noFill/>
        </p:spPr>
      </p:pic>
      <p:pic>
        <p:nvPicPr>
          <p:cNvPr id="7" name="Picture 5" descr="case study image"/>
          <p:cNvPicPr>
            <a:picLocks noChangeAspect="1" noChangeArrowheads="1"/>
          </p:cNvPicPr>
          <p:nvPr/>
        </p:nvPicPr>
        <p:blipFill>
          <a:blip r:embed="rId8" cstate="print"/>
          <a:srcRect/>
          <a:stretch>
            <a:fillRect/>
          </a:stretch>
        </p:blipFill>
        <p:spPr bwMode="auto">
          <a:xfrm>
            <a:off x="214282" y="857232"/>
            <a:ext cx="2476488" cy="1926465"/>
          </a:xfrm>
          <a:prstGeom prst="rect">
            <a:avLst/>
          </a:prstGeom>
          <a:noFill/>
          <a:ln w="9525">
            <a:noFill/>
            <a:miter lim="800000"/>
            <a:headEnd/>
            <a:tailEnd/>
          </a:ln>
          <a:effectLst/>
        </p:spPr>
      </p:pic>
      <p:pic>
        <p:nvPicPr>
          <p:cNvPr id="8" name="Picture 5"/>
          <p:cNvPicPr>
            <a:picLocks noChangeAspect="1" noChangeArrowheads="1"/>
          </p:cNvPicPr>
          <p:nvPr/>
        </p:nvPicPr>
        <p:blipFill>
          <a:blip r:embed="rId9" cstate="print"/>
          <a:srcRect/>
          <a:stretch>
            <a:fillRect/>
          </a:stretch>
        </p:blipFill>
        <p:spPr bwMode="auto">
          <a:xfrm>
            <a:off x="3000364" y="714356"/>
            <a:ext cx="3371844" cy="2247896"/>
          </a:xfrm>
          <a:prstGeom prst="rect">
            <a:avLst/>
          </a:prstGeom>
          <a:noFill/>
          <a:ln w="9525">
            <a:noFill/>
            <a:miter lim="800000"/>
            <a:headEnd/>
            <a:tailEnd/>
          </a:ln>
          <a:effectLst/>
        </p:spPr>
      </p:pic>
      <p:pic>
        <p:nvPicPr>
          <p:cNvPr id="9" name="Picture 6" descr="C:\Documents and Settings\lloydd\Desktop\thinkers slides\herbert_slides\2\pic32.tif"/>
          <p:cNvPicPr>
            <a:picLocks noChangeAspect="1" noChangeArrowheads="1"/>
          </p:cNvPicPr>
          <p:nvPr/>
        </p:nvPicPr>
        <p:blipFill>
          <a:blip r:embed="rId10" cstate="print"/>
          <a:srcRect/>
          <a:stretch>
            <a:fillRect/>
          </a:stretch>
        </p:blipFill>
        <p:spPr bwMode="auto">
          <a:xfrm>
            <a:off x="6500826" y="2428868"/>
            <a:ext cx="2315003" cy="2928958"/>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609600"/>
            <a:ext cx="7772400" cy="1143000"/>
          </a:xfrm>
        </p:spPr>
        <p:txBody>
          <a:bodyPr>
            <a:normAutofit fontScale="90000"/>
          </a:bodyPr>
          <a:lstStyle/>
          <a:p>
            <a:r>
              <a:rPr lang="en-GB" sz="3200" dirty="0">
                <a:solidFill>
                  <a:schemeClr val="tx2"/>
                </a:solidFill>
                <a:latin typeface="Tahoma" pitchFamily="34" charset="0"/>
              </a:rPr>
              <a:t>Sustainable construction is built on the need for integration involving all key players:</a:t>
            </a:r>
          </a:p>
        </p:txBody>
      </p:sp>
      <p:sp>
        <p:nvSpPr>
          <p:cNvPr id="31747" name="Rectangle 3"/>
          <p:cNvSpPr>
            <a:spLocks noGrp="1" noChangeArrowheads="1"/>
          </p:cNvSpPr>
          <p:nvPr>
            <p:ph type="body" idx="4294967295"/>
          </p:nvPr>
        </p:nvSpPr>
        <p:spPr>
          <a:xfrm>
            <a:off x="467544" y="2060848"/>
            <a:ext cx="8229600" cy="4114800"/>
          </a:xfrm>
        </p:spPr>
        <p:txBody>
          <a:bodyPr/>
          <a:lstStyle/>
          <a:p>
            <a:pPr>
              <a:buFontTx/>
              <a:buNone/>
            </a:pPr>
            <a:r>
              <a:rPr lang="en-GB" sz="2800" dirty="0">
                <a:solidFill>
                  <a:schemeClr val="tx2"/>
                </a:solidFill>
                <a:latin typeface="Tahoma" pitchFamily="34" charset="0"/>
              </a:rPr>
              <a:t>those who develop</a:t>
            </a:r>
          </a:p>
          <a:p>
            <a:pPr>
              <a:buFontTx/>
              <a:buNone/>
            </a:pPr>
            <a:r>
              <a:rPr lang="en-GB" sz="2800" dirty="0">
                <a:solidFill>
                  <a:schemeClr val="tx2"/>
                </a:solidFill>
                <a:latin typeface="Tahoma" pitchFamily="34" charset="0"/>
              </a:rPr>
              <a:t>those who produce</a:t>
            </a:r>
          </a:p>
          <a:p>
            <a:pPr>
              <a:buFontTx/>
              <a:buNone/>
            </a:pPr>
            <a:r>
              <a:rPr lang="en-GB" sz="2800" dirty="0">
                <a:solidFill>
                  <a:schemeClr val="tx2"/>
                </a:solidFill>
                <a:latin typeface="Tahoma" pitchFamily="34" charset="0"/>
              </a:rPr>
              <a:t>those who plan</a:t>
            </a:r>
          </a:p>
          <a:p>
            <a:pPr>
              <a:buFontTx/>
              <a:buNone/>
            </a:pPr>
            <a:r>
              <a:rPr lang="en-GB" sz="2800" dirty="0">
                <a:solidFill>
                  <a:schemeClr val="tx2"/>
                </a:solidFill>
                <a:latin typeface="Tahoma" pitchFamily="34" charset="0"/>
              </a:rPr>
              <a:t>those who build</a:t>
            </a:r>
          </a:p>
          <a:p>
            <a:pPr>
              <a:buFontTx/>
              <a:buNone/>
            </a:pPr>
            <a:r>
              <a:rPr lang="en-GB" sz="2800" dirty="0">
                <a:solidFill>
                  <a:schemeClr val="tx2"/>
                </a:solidFill>
                <a:latin typeface="Tahoma" pitchFamily="34" charset="0"/>
              </a:rPr>
              <a:t>those who alter and maintain</a:t>
            </a:r>
          </a:p>
          <a:p>
            <a:pPr>
              <a:buFontTx/>
              <a:buNone/>
            </a:pPr>
            <a:r>
              <a:rPr lang="en-GB" sz="2800" dirty="0">
                <a:solidFill>
                  <a:schemeClr val="tx2"/>
                </a:solidFill>
                <a:latin typeface="Tahoma" pitchFamily="34" charset="0"/>
              </a:rPr>
              <a:t>those who design and those who </a:t>
            </a:r>
          </a:p>
          <a:p>
            <a:pPr>
              <a:buFontTx/>
              <a:buNone/>
            </a:pPr>
            <a:r>
              <a:rPr lang="en-GB" sz="2800" dirty="0">
                <a:solidFill>
                  <a:schemeClr val="tx2"/>
                </a:solidFill>
                <a:latin typeface="Tahoma" pitchFamily="34" charset="0"/>
              </a:rPr>
              <a:t>use the built environment </a:t>
            </a:r>
          </a:p>
        </p:txBody>
      </p:sp>
      <p:pic>
        <p:nvPicPr>
          <p:cNvPr id="217089" name="Picture 1" descr="C:\Documents and Settings\fad-mjc\My Documents\My Pictures\glulam construction.jpg"/>
          <p:cNvPicPr>
            <a:picLocks noChangeAspect="1" noChangeArrowheads="1"/>
          </p:cNvPicPr>
          <p:nvPr/>
        </p:nvPicPr>
        <p:blipFill>
          <a:blip r:embed="rId2" cstate="print"/>
          <a:srcRect/>
          <a:stretch>
            <a:fillRect/>
          </a:stretch>
        </p:blipFill>
        <p:spPr bwMode="auto">
          <a:xfrm>
            <a:off x="5868144" y="1916832"/>
            <a:ext cx="2736304" cy="4080370"/>
          </a:xfrm>
          <a:prstGeom prst="rect">
            <a:avLst/>
          </a:prstGeom>
          <a:noFill/>
        </p:spPr>
      </p:pic>
    </p:spTree>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 calcmode="lin" valueType="num">
                                      <p:cBhvr additive="base">
                                        <p:cTn id="7" dur="500" fill="hold"/>
                                        <p:tgtEl>
                                          <p:spTgt spid="317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17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1747">
                                            <p:txEl>
                                              <p:pRg st="1" end="1"/>
                                            </p:txEl>
                                          </p:spTgt>
                                        </p:tgtEl>
                                        <p:attrNameLst>
                                          <p:attrName>style.visibility</p:attrName>
                                        </p:attrNameLst>
                                      </p:cBhvr>
                                      <p:to>
                                        <p:strVal val="visible"/>
                                      </p:to>
                                    </p:set>
                                    <p:anim calcmode="lin" valueType="num">
                                      <p:cBhvr additive="base">
                                        <p:cTn id="13" dur="500" fill="hold"/>
                                        <p:tgtEl>
                                          <p:spTgt spid="317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17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1747">
                                            <p:txEl>
                                              <p:pRg st="2" end="2"/>
                                            </p:txEl>
                                          </p:spTgt>
                                        </p:tgtEl>
                                        <p:attrNameLst>
                                          <p:attrName>style.visibility</p:attrName>
                                        </p:attrNameLst>
                                      </p:cBhvr>
                                      <p:to>
                                        <p:strVal val="visible"/>
                                      </p:to>
                                    </p:set>
                                    <p:anim calcmode="lin" valueType="num">
                                      <p:cBhvr additive="base">
                                        <p:cTn id="19" dur="500" fill="hold"/>
                                        <p:tgtEl>
                                          <p:spTgt spid="317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17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1747">
                                            <p:txEl>
                                              <p:pRg st="3" end="3"/>
                                            </p:txEl>
                                          </p:spTgt>
                                        </p:tgtEl>
                                        <p:attrNameLst>
                                          <p:attrName>style.visibility</p:attrName>
                                        </p:attrNameLst>
                                      </p:cBhvr>
                                      <p:to>
                                        <p:strVal val="visible"/>
                                      </p:to>
                                    </p:set>
                                    <p:anim calcmode="lin" valueType="num">
                                      <p:cBhvr additive="base">
                                        <p:cTn id="25" dur="500" fill="hold"/>
                                        <p:tgtEl>
                                          <p:spTgt spid="3174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17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1747">
                                            <p:txEl>
                                              <p:pRg st="4" end="4"/>
                                            </p:txEl>
                                          </p:spTgt>
                                        </p:tgtEl>
                                        <p:attrNameLst>
                                          <p:attrName>style.visibility</p:attrName>
                                        </p:attrNameLst>
                                      </p:cBhvr>
                                      <p:to>
                                        <p:strVal val="visible"/>
                                      </p:to>
                                    </p:set>
                                    <p:anim calcmode="lin" valueType="num">
                                      <p:cBhvr additive="base">
                                        <p:cTn id="31" dur="500" fill="hold"/>
                                        <p:tgtEl>
                                          <p:spTgt spid="3174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17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1747">
                                            <p:txEl>
                                              <p:pRg st="5" end="5"/>
                                            </p:txEl>
                                          </p:spTgt>
                                        </p:tgtEl>
                                        <p:attrNameLst>
                                          <p:attrName>style.visibility</p:attrName>
                                        </p:attrNameLst>
                                      </p:cBhvr>
                                      <p:to>
                                        <p:strVal val="visible"/>
                                      </p:to>
                                    </p:set>
                                    <p:anim calcmode="lin" valueType="num">
                                      <p:cBhvr additive="base">
                                        <p:cTn id="37" dur="500" fill="hold"/>
                                        <p:tgtEl>
                                          <p:spTgt spid="3174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174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1747">
                                            <p:txEl>
                                              <p:pRg st="6" end="6"/>
                                            </p:txEl>
                                          </p:spTgt>
                                        </p:tgtEl>
                                        <p:attrNameLst>
                                          <p:attrName>style.visibility</p:attrName>
                                        </p:attrNameLst>
                                      </p:cBhvr>
                                      <p:to>
                                        <p:strVal val="visible"/>
                                      </p:to>
                                    </p:set>
                                    <p:anim calcmode="lin" valueType="num">
                                      <p:cBhvr additive="base">
                                        <p:cTn id="43" dur="500" fill="hold"/>
                                        <p:tgtEl>
                                          <p:spTgt spid="3174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174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descr="http://www.strawbalefutures.org.uk/images/projects/tnFootprint_070717_500.jpg"/>
          <p:cNvPicPr>
            <a:picLocks noChangeAspect="1" noChangeArrowheads="1"/>
          </p:cNvPicPr>
          <p:nvPr/>
        </p:nvPicPr>
        <p:blipFill>
          <a:blip r:embed="rId3" cstate="print"/>
          <a:srcRect/>
          <a:stretch>
            <a:fillRect/>
          </a:stretch>
        </p:blipFill>
        <p:spPr bwMode="auto">
          <a:xfrm>
            <a:off x="0" y="0"/>
            <a:ext cx="4762500" cy="3238500"/>
          </a:xfrm>
          <a:prstGeom prst="rect">
            <a:avLst/>
          </a:prstGeom>
          <a:noFill/>
        </p:spPr>
      </p:pic>
      <p:pic>
        <p:nvPicPr>
          <p:cNvPr id="19458" name="Picture 2" descr="http://www.strawbalefutures.org.uk/images/projects/tnFootprint%2001.jpg"/>
          <p:cNvPicPr>
            <a:picLocks noChangeAspect="1" noChangeArrowheads="1"/>
          </p:cNvPicPr>
          <p:nvPr/>
        </p:nvPicPr>
        <p:blipFill>
          <a:blip r:embed="rId4" cstate="print"/>
          <a:srcRect/>
          <a:stretch>
            <a:fillRect/>
          </a:stretch>
        </p:blipFill>
        <p:spPr bwMode="auto">
          <a:xfrm>
            <a:off x="4381500" y="0"/>
            <a:ext cx="4762500" cy="3152775"/>
          </a:xfrm>
          <a:prstGeom prst="rect">
            <a:avLst/>
          </a:prstGeom>
          <a:noFill/>
        </p:spPr>
      </p:pic>
      <p:pic>
        <p:nvPicPr>
          <p:cNvPr id="19459" name="Picture 3" descr="http://www.strawbalefutures.org.uk/images/projects/tnFootprint_070126_032.jpg"/>
          <p:cNvPicPr>
            <a:picLocks noChangeAspect="1" noChangeArrowheads="1"/>
          </p:cNvPicPr>
          <p:nvPr/>
        </p:nvPicPr>
        <p:blipFill>
          <a:blip r:embed="rId5" cstate="print"/>
          <a:srcRect/>
          <a:stretch>
            <a:fillRect/>
          </a:stretch>
        </p:blipFill>
        <p:spPr bwMode="auto">
          <a:xfrm>
            <a:off x="214282" y="3357562"/>
            <a:ext cx="4762500" cy="3228975"/>
          </a:xfrm>
          <a:prstGeom prst="rect">
            <a:avLst/>
          </a:prstGeom>
          <a:noFill/>
        </p:spPr>
      </p:pic>
      <p:pic>
        <p:nvPicPr>
          <p:cNvPr id="6" name="Picture 2" descr="http://www.strawbalefutures.org.uk/images/projects/tnStansted%20Course%20Photos%20085.jpg"/>
          <p:cNvPicPr>
            <a:picLocks noChangeAspect="1" noChangeArrowheads="1"/>
          </p:cNvPicPr>
          <p:nvPr/>
        </p:nvPicPr>
        <p:blipFill>
          <a:blip r:embed="rId6" cstate="print"/>
          <a:srcRect/>
          <a:stretch>
            <a:fillRect/>
          </a:stretch>
        </p:blipFill>
        <p:spPr bwMode="auto">
          <a:xfrm>
            <a:off x="4214810" y="3071810"/>
            <a:ext cx="4762500" cy="3609975"/>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323528" y="620688"/>
            <a:ext cx="7772400" cy="1143000"/>
          </a:xfrm>
        </p:spPr>
        <p:txBody>
          <a:bodyPr>
            <a:normAutofit fontScale="90000"/>
          </a:bodyPr>
          <a:lstStyle/>
          <a:p>
            <a:r>
              <a:rPr lang="en-GB" sz="3200" dirty="0">
                <a:solidFill>
                  <a:schemeClr val="tx2"/>
                </a:solidFill>
                <a:latin typeface="Tahoma" pitchFamily="34" charset="0"/>
              </a:rPr>
              <a:t>To achieve effective protection of the environment and prudent use of natural resources, construction will need to action key environmental issues:</a:t>
            </a:r>
            <a:endParaRPr lang="en-GB" sz="4000" dirty="0">
              <a:solidFill>
                <a:schemeClr val="tx2"/>
              </a:solidFill>
              <a:latin typeface="Tahoma" pitchFamily="34" charset="0"/>
            </a:endParaRPr>
          </a:p>
        </p:txBody>
      </p:sp>
      <p:sp>
        <p:nvSpPr>
          <p:cNvPr id="33795" name="Rectangle 3"/>
          <p:cNvSpPr>
            <a:spLocks noGrp="1" noChangeArrowheads="1"/>
          </p:cNvSpPr>
          <p:nvPr>
            <p:ph type="body" idx="4294967295"/>
          </p:nvPr>
        </p:nvSpPr>
        <p:spPr>
          <a:xfrm>
            <a:off x="1143000" y="1981200"/>
            <a:ext cx="8001000" cy="4114800"/>
          </a:xfrm>
        </p:spPr>
        <p:txBody>
          <a:bodyPr/>
          <a:lstStyle/>
          <a:p>
            <a:pPr>
              <a:lnSpc>
                <a:spcPct val="90000"/>
              </a:lnSpc>
              <a:buFontTx/>
              <a:buNone/>
            </a:pPr>
            <a:endParaRPr lang="en-GB" dirty="0"/>
          </a:p>
          <a:p>
            <a:pPr>
              <a:lnSpc>
                <a:spcPct val="90000"/>
              </a:lnSpc>
              <a:buFontTx/>
              <a:buNone/>
            </a:pPr>
            <a:endParaRPr lang="en-GB" dirty="0"/>
          </a:p>
          <a:p>
            <a:pPr>
              <a:lnSpc>
                <a:spcPct val="90000"/>
              </a:lnSpc>
            </a:pPr>
            <a:r>
              <a:rPr lang="en-GB" dirty="0">
                <a:solidFill>
                  <a:schemeClr val="tx2"/>
                </a:solidFill>
                <a:latin typeface="Tahoma" pitchFamily="34" charset="0"/>
              </a:rPr>
              <a:t>Reduce carbon dioxide emissions.</a:t>
            </a:r>
          </a:p>
          <a:p>
            <a:pPr>
              <a:lnSpc>
                <a:spcPct val="90000"/>
              </a:lnSpc>
            </a:pPr>
            <a:r>
              <a:rPr lang="en-GB" dirty="0">
                <a:solidFill>
                  <a:schemeClr val="tx2"/>
                </a:solidFill>
                <a:latin typeface="Tahoma" pitchFamily="34" charset="0"/>
              </a:rPr>
              <a:t>Reduce consumption and leakage of potable water during internal use in buildings.</a:t>
            </a:r>
          </a:p>
          <a:p>
            <a:pPr>
              <a:lnSpc>
                <a:spcPct val="90000"/>
              </a:lnSpc>
            </a:pPr>
            <a:r>
              <a:rPr lang="en-GB" dirty="0">
                <a:solidFill>
                  <a:schemeClr val="tx2"/>
                </a:solidFill>
                <a:latin typeface="Tahoma" pitchFamily="34" charset="0"/>
              </a:rPr>
              <a:t>Reduce the amount of material extracted from the land.</a:t>
            </a:r>
          </a:p>
        </p:txBody>
      </p:sp>
    </p:spTree>
  </p:cSld>
  <p:clrMapOvr>
    <a:masterClrMapping/>
  </p:clrMapOvr>
  <p:transition>
    <p:blind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3795">
                                            <p:txEl>
                                              <p:pRg st="2" end="2"/>
                                            </p:txEl>
                                          </p:spTgt>
                                        </p:tgtEl>
                                        <p:attrNameLst>
                                          <p:attrName>style.visibility</p:attrName>
                                        </p:attrNameLst>
                                      </p:cBhvr>
                                      <p:to>
                                        <p:strVal val="visible"/>
                                      </p:to>
                                    </p:set>
                                    <p:anim calcmode="lin" valueType="num">
                                      <p:cBhvr additive="base">
                                        <p:cTn id="7" dur="500" fill="hold"/>
                                        <p:tgtEl>
                                          <p:spTgt spid="33795">
                                            <p:txEl>
                                              <p:pRg st="2" end="2"/>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37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anim calcmode="lin" valueType="num">
                                      <p:cBhvr additive="base">
                                        <p:cTn id="13" dur="500" fill="hold"/>
                                        <p:tgtEl>
                                          <p:spTgt spid="33795">
                                            <p:txEl>
                                              <p:pRg st="3" end="3"/>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379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3795">
                                            <p:txEl>
                                              <p:pRg st="4" end="4"/>
                                            </p:txEl>
                                          </p:spTgt>
                                        </p:tgtEl>
                                        <p:attrNameLst>
                                          <p:attrName>style.visibility</p:attrName>
                                        </p:attrNameLst>
                                      </p:cBhvr>
                                      <p:to>
                                        <p:strVal val="visible"/>
                                      </p:to>
                                    </p:set>
                                    <p:anim calcmode="lin" valueType="num">
                                      <p:cBhvr additive="base">
                                        <p:cTn id="19" dur="500" fill="hold"/>
                                        <p:tgtEl>
                                          <p:spTgt spid="33795">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379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C:\My Documents\sustainable development\mineral extraction.BMP"/>
          <p:cNvPicPr>
            <a:picLocks noChangeAspect="1" noChangeArrowheads="1"/>
          </p:cNvPicPr>
          <p:nvPr/>
        </p:nvPicPr>
        <p:blipFill>
          <a:blip r:embed="rId3" cstate="print"/>
          <a:srcRect/>
          <a:stretch>
            <a:fillRect/>
          </a:stretch>
        </p:blipFill>
        <p:spPr bwMode="auto">
          <a:xfrm>
            <a:off x="1571604" y="142852"/>
            <a:ext cx="5791200" cy="2441575"/>
          </a:xfrm>
          <a:prstGeom prst="rect">
            <a:avLst/>
          </a:prstGeom>
          <a:noFill/>
        </p:spPr>
      </p:pic>
      <p:pic>
        <p:nvPicPr>
          <p:cNvPr id="43011" name="Picture 3" descr="http://www.newurbanism.org/images/368_CapriSdWk.jpg"/>
          <p:cNvPicPr>
            <a:picLocks noChangeAspect="1" noChangeArrowheads="1"/>
          </p:cNvPicPr>
          <p:nvPr/>
        </p:nvPicPr>
        <p:blipFill>
          <a:blip r:embed="rId4" cstate="print"/>
          <a:srcRect/>
          <a:stretch>
            <a:fillRect/>
          </a:stretch>
        </p:blipFill>
        <p:spPr bwMode="auto">
          <a:xfrm>
            <a:off x="4937125" y="2786058"/>
            <a:ext cx="4206875" cy="3154363"/>
          </a:xfrm>
          <a:prstGeom prst="rect">
            <a:avLst/>
          </a:prstGeom>
          <a:noFill/>
        </p:spPr>
      </p:pic>
      <p:sp>
        <p:nvSpPr>
          <p:cNvPr id="43012" name="Text Box 4"/>
          <p:cNvSpPr txBox="1">
            <a:spLocks noChangeArrowheads="1"/>
          </p:cNvSpPr>
          <p:nvPr/>
        </p:nvSpPr>
        <p:spPr bwMode="auto">
          <a:xfrm>
            <a:off x="285720" y="928670"/>
            <a:ext cx="1173163" cy="457200"/>
          </a:xfrm>
          <a:prstGeom prst="rect">
            <a:avLst/>
          </a:prstGeom>
          <a:noFill/>
          <a:ln w="9525">
            <a:noFill/>
            <a:miter lim="800000"/>
            <a:headEnd/>
            <a:tailEnd/>
          </a:ln>
          <a:effectLst/>
        </p:spPr>
        <p:txBody>
          <a:bodyPr wrap="none">
            <a:spAutoFit/>
          </a:bodyPr>
          <a:lstStyle/>
          <a:p>
            <a:r>
              <a:rPr lang="en-GB" dirty="0">
                <a:solidFill>
                  <a:schemeClr val="tx2"/>
                </a:solidFill>
              </a:rPr>
              <a:t>Reduce </a:t>
            </a:r>
          </a:p>
        </p:txBody>
      </p:sp>
      <p:sp>
        <p:nvSpPr>
          <p:cNvPr id="43013" name="Text Box 5"/>
          <p:cNvSpPr txBox="1">
            <a:spLocks noChangeArrowheads="1"/>
          </p:cNvSpPr>
          <p:nvPr/>
        </p:nvSpPr>
        <p:spPr bwMode="auto">
          <a:xfrm>
            <a:off x="3643306" y="6000768"/>
            <a:ext cx="1292225" cy="457200"/>
          </a:xfrm>
          <a:prstGeom prst="rect">
            <a:avLst/>
          </a:prstGeom>
          <a:noFill/>
          <a:ln w="9525">
            <a:noFill/>
            <a:miter lim="800000"/>
            <a:headEnd/>
            <a:tailEnd/>
          </a:ln>
          <a:effectLst/>
        </p:spPr>
        <p:txBody>
          <a:bodyPr wrap="none">
            <a:spAutoFit/>
          </a:bodyPr>
          <a:lstStyle/>
          <a:p>
            <a:r>
              <a:rPr lang="en-GB" dirty="0">
                <a:solidFill>
                  <a:schemeClr val="tx2"/>
                </a:solidFill>
              </a:rPr>
              <a:t>Promote </a:t>
            </a:r>
          </a:p>
        </p:txBody>
      </p:sp>
      <p:pic>
        <p:nvPicPr>
          <p:cNvPr id="6" name="Picture 1" descr="http://www.strawbalefutures.org.uk/images/projects/tnSworders2%20227.jpg"/>
          <p:cNvPicPr>
            <a:picLocks noChangeAspect="1" noChangeArrowheads="1"/>
          </p:cNvPicPr>
          <p:nvPr/>
        </p:nvPicPr>
        <p:blipFill>
          <a:blip r:embed="rId5" cstate="print"/>
          <a:srcRect/>
          <a:stretch>
            <a:fillRect/>
          </a:stretch>
        </p:blipFill>
        <p:spPr bwMode="auto">
          <a:xfrm>
            <a:off x="285720" y="3071810"/>
            <a:ext cx="3733342" cy="264320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body" idx="4294967295"/>
          </p:nvPr>
        </p:nvSpPr>
        <p:spPr>
          <a:xfrm>
            <a:off x="467544" y="836712"/>
            <a:ext cx="7772400" cy="5257800"/>
          </a:xfrm>
        </p:spPr>
        <p:txBody>
          <a:bodyPr/>
          <a:lstStyle/>
          <a:p>
            <a:r>
              <a:rPr lang="en-GB" sz="2800" dirty="0">
                <a:solidFill>
                  <a:schemeClr val="tx2"/>
                </a:solidFill>
                <a:latin typeface="Tahoma" pitchFamily="34" charset="0"/>
              </a:rPr>
              <a:t>Reduce the amount of construction and demolition materials and other construction waste going to landfill sites.</a:t>
            </a:r>
          </a:p>
          <a:p>
            <a:pPr>
              <a:buFontTx/>
              <a:buNone/>
            </a:pPr>
            <a:endParaRPr lang="en-GB" sz="2800" dirty="0">
              <a:solidFill>
                <a:schemeClr val="tx2"/>
              </a:solidFill>
              <a:latin typeface="Tahoma" pitchFamily="34" charset="0"/>
            </a:endParaRPr>
          </a:p>
          <a:p>
            <a:r>
              <a:rPr lang="en-GB" sz="2800" dirty="0">
                <a:solidFill>
                  <a:schemeClr val="tx2"/>
                </a:solidFill>
                <a:latin typeface="Tahoma" pitchFamily="34" charset="0"/>
              </a:rPr>
              <a:t>Limit urban sprawl and the use of </a:t>
            </a:r>
            <a:r>
              <a:rPr lang="en-GB" sz="2800" dirty="0" err="1">
                <a:solidFill>
                  <a:schemeClr val="tx2"/>
                </a:solidFill>
                <a:latin typeface="Tahoma" pitchFamily="34" charset="0"/>
              </a:rPr>
              <a:t>greenfield</a:t>
            </a:r>
            <a:r>
              <a:rPr lang="en-GB" sz="2800" dirty="0">
                <a:solidFill>
                  <a:schemeClr val="tx2"/>
                </a:solidFill>
                <a:latin typeface="Tahoma" pitchFamily="34" charset="0"/>
              </a:rPr>
              <a:t> sites.</a:t>
            </a:r>
          </a:p>
          <a:p>
            <a:pPr>
              <a:buFontTx/>
              <a:buNone/>
            </a:pPr>
            <a:endParaRPr lang="en-GB" sz="2800" dirty="0">
              <a:solidFill>
                <a:schemeClr val="tx2"/>
              </a:solidFill>
              <a:latin typeface="Tahoma" pitchFamily="34" charset="0"/>
            </a:endParaRPr>
          </a:p>
          <a:p>
            <a:r>
              <a:rPr lang="en-GB" sz="2800" dirty="0">
                <a:solidFill>
                  <a:schemeClr val="tx2"/>
                </a:solidFill>
                <a:latin typeface="Tahoma" pitchFamily="34" charset="0"/>
              </a:rPr>
              <a:t>Minimise the ecological impact of development, maximising the enhancement of sites for both new and existing buildings.</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dissolve">
                                      <p:cBhvr>
                                        <p:cTn id="7" dur="500"/>
                                        <p:tgtEl>
                                          <p:spTgt spid="358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5842">
                                            <p:txEl>
                                              <p:pRg st="2" end="2"/>
                                            </p:txEl>
                                          </p:spTgt>
                                        </p:tgtEl>
                                        <p:attrNameLst>
                                          <p:attrName>style.visibility</p:attrName>
                                        </p:attrNameLst>
                                      </p:cBhvr>
                                      <p:to>
                                        <p:strVal val="visible"/>
                                      </p:to>
                                    </p:set>
                                    <p:animEffect transition="in" filter="dissolve">
                                      <p:cBhvr>
                                        <p:cTn id="12" dur="500"/>
                                        <p:tgtEl>
                                          <p:spTgt spid="3584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5842">
                                            <p:txEl>
                                              <p:pRg st="4" end="4"/>
                                            </p:txEl>
                                          </p:spTgt>
                                        </p:tgtEl>
                                        <p:attrNameLst>
                                          <p:attrName>style.visibility</p:attrName>
                                        </p:attrNameLst>
                                      </p:cBhvr>
                                      <p:to>
                                        <p:strVal val="visible"/>
                                      </p:to>
                                    </p:set>
                                    <p:animEffect transition="in" filter="dissolve">
                                      <p:cBhvr>
                                        <p:cTn id="17" dur="500"/>
                                        <p:tgtEl>
                                          <p:spTgt spid="358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My Documents\sustainable development\Eden.TIF"/>
          <p:cNvPicPr>
            <a:picLocks noChangeAspect="1" noChangeArrowheads="1"/>
          </p:cNvPicPr>
          <p:nvPr/>
        </p:nvPicPr>
        <p:blipFill>
          <a:blip r:embed="rId3" cstate="print"/>
          <a:stretch>
            <a:fillRect/>
          </a:stretch>
        </p:blipFill>
        <p:spPr bwMode="auto">
          <a:xfrm>
            <a:off x="609600" y="381000"/>
            <a:ext cx="7779948" cy="592832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descr="http://www.livingroofs.org/images/cwsedum1.jpg"/>
          <p:cNvPicPr>
            <a:picLocks noChangeAspect="1" noChangeArrowheads="1"/>
          </p:cNvPicPr>
          <p:nvPr/>
        </p:nvPicPr>
        <p:blipFill>
          <a:blip r:embed="rId3" cstate="print"/>
          <a:srcRect/>
          <a:stretch>
            <a:fillRect/>
          </a:stretch>
        </p:blipFill>
        <p:spPr bwMode="auto">
          <a:xfrm>
            <a:off x="1219200" y="1371600"/>
            <a:ext cx="6286500" cy="4721225"/>
          </a:xfrm>
          <a:prstGeom prst="rect">
            <a:avLst/>
          </a:prstGeom>
          <a:noFill/>
        </p:spPr>
      </p:pic>
      <p:sp>
        <p:nvSpPr>
          <p:cNvPr id="105475" name="Rectangle 3"/>
          <p:cNvSpPr>
            <a:spLocks noChangeArrowheads="1"/>
          </p:cNvSpPr>
          <p:nvPr/>
        </p:nvSpPr>
        <p:spPr bwMode="auto">
          <a:xfrm>
            <a:off x="1428750" y="1068388"/>
            <a:ext cx="9144000" cy="0"/>
          </a:xfrm>
          <a:prstGeom prst="rect">
            <a:avLst/>
          </a:prstGeom>
          <a:noFill/>
          <a:ln w="9525">
            <a:noFill/>
            <a:miter lim="800000"/>
            <a:headEnd/>
            <a:tailEnd/>
          </a:ln>
          <a:effectLst/>
        </p:spPr>
        <p:txBody>
          <a:bodyPr>
            <a:spAutoFit/>
          </a:bodyPr>
          <a:lstStyle/>
          <a:p>
            <a:endParaRPr lang="en-GB"/>
          </a:p>
        </p:txBody>
      </p:sp>
      <p:sp>
        <p:nvSpPr>
          <p:cNvPr id="105476" name="Rectangle 4"/>
          <p:cNvSpPr>
            <a:spLocks noGrp="1" noChangeArrowheads="1"/>
          </p:cNvSpPr>
          <p:nvPr>
            <p:ph type="title" idx="4294967295"/>
          </p:nvPr>
        </p:nvSpPr>
        <p:spPr>
          <a:xfrm>
            <a:off x="0" y="0"/>
            <a:ext cx="7772400" cy="1143000"/>
          </a:xfrm>
        </p:spPr>
        <p:txBody>
          <a:bodyPr/>
          <a:lstStyle/>
          <a:p>
            <a:r>
              <a:rPr lang="en-GB" sz="3600" dirty="0">
                <a:solidFill>
                  <a:schemeClr val="tx2"/>
                </a:solidFill>
                <a:latin typeface="Verdana" pitchFamily="34" charset="0"/>
              </a:rPr>
              <a:t>Case Study: Green Roofs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idx="4294967295"/>
          </p:nvPr>
        </p:nvSpPr>
        <p:spPr>
          <a:xfrm>
            <a:off x="0" y="609600"/>
            <a:ext cx="7772400" cy="1143000"/>
          </a:xfrm>
        </p:spPr>
        <p:txBody>
          <a:bodyPr/>
          <a:lstStyle/>
          <a:p>
            <a:r>
              <a:rPr lang="en-GB" sz="4000" dirty="0">
                <a:solidFill>
                  <a:schemeClr val="tx2"/>
                </a:solidFill>
                <a:latin typeface="Verdana" pitchFamily="34" charset="0"/>
              </a:rPr>
              <a:t>Why have a green roof?</a:t>
            </a:r>
          </a:p>
        </p:txBody>
      </p:sp>
      <p:sp>
        <p:nvSpPr>
          <p:cNvPr id="107523" name="Rectangle 3"/>
          <p:cNvSpPr>
            <a:spLocks noGrp="1" noChangeArrowheads="1"/>
          </p:cNvSpPr>
          <p:nvPr>
            <p:ph type="body" idx="4294967295"/>
          </p:nvPr>
        </p:nvSpPr>
        <p:spPr>
          <a:xfrm>
            <a:off x="179512" y="1916832"/>
            <a:ext cx="4191000" cy="4114800"/>
          </a:xfrm>
        </p:spPr>
        <p:txBody>
          <a:bodyPr/>
          <a:lstStyle/>
          <a:p>
            <a:r>
              <a:rPr lang="en-GB" sz="2800" dirty="0">
                <a:solidFill>
                  <a:schemeClr val="tx2"/>
                </a:solidFill>
                <a:latin typeface="Verdana" pitchFamily="34" charset="0"/>
              </a:rPr>
              <a:t>Water retention</a:t>
            </a:r>
          </a:p>
          <a:p>
            <a:r>
              <a:rPr lang="en-GB" sz="2800" dirty="0">
                <a:solidFill>
                  <a:schemeClr val="tx2"/>
                </a:solidFill>
                <a:latin typeface="Verdana" pitchFamily="34" charset="0"/>
              </a:rPr>
              <a:t>Climate control</a:t>
            </a:r>
          </a:p>
          <a:p>
            <a:r>
              <a:rPr lang="en-GB" sz="2800" dirty="0">
                <a:solidFill>
                  <a:schemeClr val="tx2"/>
                </a:solidFill>
                <a:latin typeface="Verdana" pitchFamily="34" charset="0"/>
              </a:rPr>
              <a:t>Life expectancy</a:t>
            </a:r>
          </a:p>
          <a:p>
            <a:r>
              <a:rPr lang="en-GB" sz="2800" dirty="0">
                <a:solidFill>
                  <a:schemeClr val="tx2"/>
                </a:solidFill>
                <a:latin typeface="Verdana" pitchFamily="34" charset="0"/>
              </a:rPr>
              <a:t>Pollution control</a:t>
            </a:r>
          </a:p>
          <a:p>
            <a:r>
              <a:rPr lang="en-GB" sz="2800" dirty="0">
                <a:solidFill>
                  <a:schemeClr val="tx2"/>
                </a:solidFill>
                <a:latin typeface="Verdana" pitchFamily="34" charset="0"/>
              </a:rPr>
              <a:t>Thermal insulation</a:t>
            </a:r>
          </a:p>
          <a:p>
            <a:r>
              <a:rPr lang="en-GB" sz="2800" dirty="0">
                <a:solidFill>
                  <a:schemeClr val="tx2"/>
                </a:solidFill>
                <a:latin typeface="Verdana" pitchFamily="34" charset="0"/>
              </a:rPr>
              <a:t>Space use</a:t>
            </a:r>
          </a:p>
          <a:p>
            <a:r>
              <a:rPr lang="en-GB" sz="2800" dirty="0">
                <a:solidFill>
                  <a:schemeClr val="tx2"/>
                </a:solidFill>
                <a:latin typeface="Verdana" pitchFamily="34" charset="0"/>
              </a:rPr>
              <a:t>Encourages natural habitats</a:t>
            </a:r>
          </a:p>
        </p:txBody>
      </p:sp>
      <p:pic>
        <p:nvPicPr>
          <p:cNvPr id="107524" name="Picture 4" descr="Bauder lightweight minimum maintenance extensive green roof installation - Arbroath Abbey"/>
          <p:cNvPicPr>
            <a:picLocks noChangeAspect="1" noChangeArrowheads="1"/>
          </p:cNvPicPr>
          <p:nvPr/>
        </p:nvPicPr>
        <p:blipFill>
          <a:blip r:embed="rId3" cstate="print"/>
          <a:srcRect/>
          <a:stretch>
            <a:fillRect/>
          </a:stretch>
        </p:blipFill>
        <p:spPr bwMode="auto">
          <a:xfrm>
            <a:off x="4191000" y="2057400"/>
            <a:ext cx="4686300" cy="3121025"/>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descr="http://www.livingroofs.org/images/cwsedum2.jpg"/>
          <p:cNvPicPr>
            <a:picLocks noChangeAspect="1" noChangeArrowheads="1"/>
          </p:cNvPicPr>
          <p:nvPr/>
        </p:nvPicPr>
        <p:blipFill>
          <a:blip r:embed="rId2" cstate="print"/>
          <a:srcRect/>
          <a:stretch>
            <a:fillRect/>
          </a:stretch>
        </p:blipFill>
        <p:spPr bwMode="auto">
          <a:xfrm>
            <a:off x="609600" y="1905000"/>
            <a:ext cx="4743450" cy="3562350"/>
          </a:xfrm>
          <a:prstGeom prst="rect">
            <a:avLst/>
          </a:prstGeom>
          <a:noFill/>
        </p:spPr>
      </p:pic>
      <p:sp>
        <p:nvSpPr>
          <p:cNvPr id="109571" name="Text Box 3"/>
          <p:cNvSpPr txBox="1">
            <a:spLocks noChangeArrowheads="1"/>
          </p:cNvSpPr>
          <p:nvPr/>
        </p:nvSpPr>
        <p:spPr bwMode="auto">
          <a:xfrm>
            <a:off x="533400" y="750888"/>
            <a:ext cx="3257550" cy="579437"/>
          </a:xfrm>
          <a:prstGeom prst="rect">
            <a:avLst/>
          </a:prstGeom>
          <a:noFill/>
          <a:ln w="12700" cap="sq">
            <a:noFill/>
            <a:miter lim="800000"/>
            <a:headEnd type="none" w="sm" len="sm"/>
            <a:tailEnd type="none" w="sm" len="sm"/>
          </a:ln>
          <a:effectLst/>
        </p:spPr>
        <p:txBody>
          <a:bodyPr wrap="none">
            <a:spAutoFit/>
          </a:bodyPr>
          <a:lstStyle/>
          <a:p>
            <a:pPr eaLnBrk="1" hangingPunct="1"/>
            <a:r>
              <a:rPr lang="en-GB" sz="3200" dirty="0">
                <a:solidFill>
                  <a:schemeClr val="tx2"/>
                </a:solidFill>
                <a:latin typeface="Verdana" pitchFamily="34" charset="0"/>
              </a:rPr>
              <a:t>Some Barriers!</a:t>
            </a:r>
          </a:p>
        </p:txBody>
      </p:sp>
      <p:sp>
        <p:nvSpPr>
          <p:cNvPr id="109572" name="Text Box 4"/>
          <p:cNvSpPr txBox="1">
            <a:spLocks noChangeArrowheads="1"/>
          </p:cNvSpPr>
          <p:nvPr/>
        </p:nvSpPr>
        <p:spPr bwMode="auto">
          <a:xfrm>
            <a:off x="5586413" y="1828800"/>
            <a:ext cx="3591048" cy="4524315"/>
          </a:xfrm>
          <a:prstGeom prst="rect">
            <a:avLst/>
          </a:prstGeom>
          <a:noFill/>
          <a:ln w="12700" cap="sq">
            <a:noFill/>
            <a:miter lim="800000"/>
            <a:headEnd type="none" w="sm" len="sm"/>
            <a:tailEnd type="none" w="sm" len="sm"/>
          </a:ln>
          <a:effectLst/>
        </p:spPr>
        <p:txBody>
          <a:bodyPr wrap="none">
            <a:spAutoFit/>
          </a:bodyPr>
          <a:lstStyle/>
          <a:p>
            <a:pPr eaLnBrk="1" hangingPunct="1"/>
            <a:r>
              <a:rPr lang="en-GB" dirty="0">
                <a:solidFill>
                  <a:schemeClr val="tx2"/>
                </a:solidFill>
                <a:latin typeface="Verdana" pitchFamily="34" charset="0"/>
              </a:rPr>
              <a:t>Structural issues</a:t>
            </a:r>
          </a:p>
          <a:p>
            <a:pPr eaLnBrk="1" hangingPunct="1"/>
            <a:endParaRPr lang="en-GB" dirty="0">
              <a:solidFill>
                <a:schemeClr val="tx2"/>
              </a:solidFill>
              <a:latin typeface="Verdana" pitchFamily="34" charset="0"/>
            </a:endParaRPr>
          </a:p>
          <a:p>
            <a:pPr eaLnBrk="1" hangingPunct="1"/>
            <a:r>
              <a:rPr lang="en-GB" dirty="0">
                <a:solidFill>
                  <a:schemeClr val="tx2"/>
                </a:solidFill>
                <a:latin typeface="Verdana" pitchFamily="34" charset="0"/>
              </a:rPr>
              <a:t>Maintenance</a:t>
            </a:r>
          </a:p>
          <a:p>
            <a:pPr eaLnBrk="1" hangingPunct="1"/>
            <a:endParaRPr lang="en-GB" dirty="0">
              <a:solidFill>
                <a:schemeClr val="tx2"/>
              </a:solidFill>
              <a:latin typeface="Verdana" pitchFamily="34" charset="0"/>
            </a:endParaRPr>
          </a:p>
          <a:p>
            <a:pPr eaLnBrk="1" hangingPunct="1"/>
            <a:r>
              <a:rPr lang="en-GB" dirty="0">
                <a:solidFill>
                  <a:schemeClr val="tx2"/>
                </a:solidFill>
                <a:latin typeface="Verdana" pitchFamily="34" charset="0"/>
              </a:rPr>
              <a:t>Guidance and support</a:t>
            </a:r>
          </a:p>
          <a:p>
            <a:pPr eaLnBrk="1" hangingPunct="1"/>
            <a:endParaRPr lang="en-GB" dirty="0">
              <a:solidFill>
                <a:schemeClr val="tx2"/>
              </a:solidFill>
              <a:latin typeface="Verdana" pitchFamily="34" charset="0"/>
            </a:endParaRPr>
          </a:p>
          <a:p>
            <a:pPr eaLnBrk="1" hangingPunct="1"/>
            <a:r>
              <a:rPr lang="en-GB" dirty="0">
                <a:solidFill>
                  <a:schemeClr val="tx2"/>
                </a:solidFill>
                <a:latin typeface="Verdana" pitchFamily="34" charset="0"/>
              </a:rPr>
              <a:t>Guarantees</a:t>
            </a:r>
          </a:p>
          <a:p>
            <a:pPr eaLnBrk="1" hangingPunct="1"/>
            <a:endParaRPr lang="en-GB" dirty="0">
              <a:solidFill>
                <a:schemeClr val="tx2"/>
              </a:solidFill>
              <a:latin typeface="Verdana" pitchFamily="34" charset="0"/>
            </a:endParaRPr>
          </a:p>
          <a:p>
            <a:pPr eaLnBrk="1" hangingPunct="1"/>
            <a:r>
              <a:rPr lang="en-GB" dirty="0">
                <a:solidFill>
                  <a:schemeClr val="tx2"/>
                </a:solidFill>
                <a:latin typeface="Verdana" pitchFamily="34" charset="0"/>
              </a:rPr>
              <a:t>Aesthetics</a:t>
            </a:r>
          </a:p>
          <a:p>
            <a:pPr eaLnBrk="1" hangingPunct="1"/>
            <a:endParaRPr lang="en-GB" dirty="0">
              <a:solidFill>
                <a:srgbClr val="FFFF66"/>
              </a:solidFill>
              <a:latin typeface="Verdana" pitchFamily="34" charset="0"/>
            </a:endParaRPr>
          </a:p>
          <a:p>
            <a:pPr eaLnBrk="1" hangingPunct="1"/>
            <a:endParaRPr lang="en-GB" dirty="0">
              <a:solidFill>
                <a:srgbClr val="FFFF66"/>
              </a:solidFill>
              <a:latin typeface="Verdana" pitchFamily="34" charset="0"/>
            </a:endParaRPr>
          </a:p>
          <a:p>
            <a:pPr eaLnBrk="1" hangingPunct="1"/>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Photograph of Biodiverse Green Roof in Switzerland"/>
          <p:cNvPicPr>
            <a:picLocks noChangeAspect="1" noChangeArrowheads="1"/>
          </p:cNvPicPr>
          <p:nvPr/>
        </p:nvPicPr>
        <p:blipFill>
          <a:blip r:embed="rId2" cstate="print"/>
          <a:srcRect/>
          <a:stretch>
            <a:fillRect/>
          </a:stretch>
        </p:blipFill>
        <p:spPr bwMode="auto">
          <a:xfrm>
            <a:off x="304800" y="1828800"/>
            <a:ext cx="5181600" cy="3484563"/>
          </a:xfrm>
          <a:prstGeom prst="rect">
            <a:avLst/>
          </a:prstGeom>
          <a:noFill/>
        </p:spPr>
      </p:pic>
      <p:sp>
        <p:nvSpPr>
          <p:cNvPr id="110595" name="Text Box 3"/>
          <p:cNvSpPr txBox="1">
            <a:spLocks noChangeArrowheads="1"/>
          </p:cNvSpPr>
          <p:nvPr/>
        </p:nvSpPr>
        <p:spPr bwMode="auto">
          <a:xfrm>
            <a:off x="152400" y="533400"/>
            <a:ext cx="6686550" cy="1066800"/>
          </a:xfrm>
          <a:prstGeom prst="rect">
            <a:avLst/>
          </a:prstGeom>
          <a:noFill/>
          <a:ln w="12700" cap="sq">
            <a:noFill/>
            <a:miter lim="800000"/>
            <a:headEnd type="none" w="sm" len="sm"/>
            <a:tailEnd type="none" w="sm" len="sm"/>
          </a:ln>
          <a:effectLst/>
        </p:spPr>
        <p:txBody>
          <a:bodyPr wrap="none">
            <a:spAutoFit/>
          </a:bodyPr>
          <a:lstStyle/>
          <a:p>
            <a:pPr eaLnBrk="1" hangingPunct="1"/>
            <a:r>
              <a:rPr lang="en-GB" sz="3200" dirty="0">
                <a:solidFill>
                  <a:schemeClr val="tx2"/>
                </a:solidFill>
                <a:latin typeface="Verdana" pitchFamily="34" charset="0"/>
              </a:rPr>
              <a:t>Research: the Swiss experience</a:t>
            </a:r>
          </a:p>
          <a:p>
            <a:pPr eaLnBrk="1" hangingPunct="1"/>
            <a:endParaRPr lang="en-GB" sz="3200" dirty="0">
              <a:solidFill>
                <a:srgbClr val="FFFF66"/>
              </a:solidFill>
              <a:latin typeface="Verdana" pitchFamily="34" charset="0"/>
            </a:endParaRPr>
          </a:p>
        </p:txBody>
      </p:sp>
      <p:sp>
        <p:nvSpPr>
          <p:cNvPr id="110596" name="Text Box 4"/>
          <p:cNvSpPr txBox="1">
            <a:spLocks noChangeArrowheads="1"/>
          </p:cNvSpPr>
          <p:nvPr/>
        </p:nvSpPr>
        <p:spPr bwMode="auto">
          <a:xfrm>
            <a:off x="5943600" y="2590800"/>
            <a:ext cx="2687980" cy="3046988"/>
          </a:xfrm>
          <a:prstGeom prst="rect">
            <a:avLst/>
          </a:prstGeom>
          <a:noFill/>
          <a:ln w="12700" cap="sq">
            <a:noFill/>
            <a:miter lim="800000"/>
            <a:headEnd type="none" w="sm" len="sm"/>
            <a:tailEnd type="none" w="sm" len="sm"/>
          </a:ln>
          <a:effectLst/>
        </p:spPr>
        <p:txBody>
          <a:bodyPr wrap="none">
            <a:spAutoFit/>
          </a:bodyPr>
          <a:lstStyle/>
          <a:p>
            <a:pPr eaLnBrk="1" hangingPunct="1"/>
            <a:r>
              <a:rPr lang="en-GB" dirty="0">
                <a:solidFill>
                  <a:schemeClr val="tx2"/>
                </a:solidFill>
                <a:latin typeface="Verdana" pitchFamily="34" charset="0"/>
              </a:rPr>
              <a:t>Local substrates</a:t>
            </a:r>
          </a:p>
          <a:p>
            <a:pPr eaLnBrk="1" hangingPunct="1"/>
            <a:endParaRPr lang="en-GB" dirty="0">
              <a:solidFill>
                <a:schemeClr val="tx2"/>
              </a:solidFill>
              <a:latin typeface="Verdana" pitchFamily="34" charset="0"/>
            </a:endParaRPr>
          </a:p>
          <a:p>
            <a:pPr eaLnBrk="1" hangingPunct="1"/>
            <a:r>
              <a:rPr lang="en-GB" dirty="0">
                <a:solidFill>
                  <a:schemeClr val="tx2"/>
                </a:solidFill>
                <a:latin typeface="Verdana" pitchFamily="34" charset="0"/>
              </a:rPr>
              <a:t>Depth variation</a:t>
            </a:r>
          </a:p>
          <a:p>
            <a:pPr eaLnBrk="1" hangingPunct="1"/>
            <a:endParaRPr lang="en-GB" dirty="0">
              <a:solidFill>
                <a:schemeClr val="tx2"/>
              </a:solidFill>
              <a:latin typeface="Verdana" pitchFamily="34" charset="0"/>
            </a:endParaRPr>
          </a:p>
          <a:p>
            <a:pPr eaLnBrk="1" hangingPunct="1"/>
            <a:r>
              <a:rPr lang="en-GB" dirty="0">
                <a:solidFill>
                  <a:schemeClr val="tx2"/>
                </a:solidFill>
                <a:latin typeface="Verdana" pitchFamily="34" charset="0"/>
              </a:rPr>
              <a:t>Planting</a:t>
            </a:r>
          </a:p>
          <a:p>
            <a:pPr eaLnBrk="1" hangingPunct="1"/>
            <a:endParaRPr lang="en-GB" dirty="0">
              <a:solidFill>
                <a:schemeClr val="tx2"/>
              </a:solidFill>
              <a:latin typeface="Verdana" pitchFamily="34" charset="0"/>
            </a:endParaRPr>
          </a:p>
          <a:p>
            <a:pPr eaLnBrk="1" hangingPunct="1"/>
            <a:r>
              <a:rPr lang="en-GB" dirty="0">
                <a:solidFill>
                  <a:schemeClr val="tx2"/>
                </a:solidFill>
                <a:latin typeface="Verdana" pitchFamily="34" charset="0"/>
              </a:rPr>
              <a:t>Biodiversity</a:t>
            </a:r>
          </a:p>
          <a:p>
            <a:pPr eaLnBrk="1" hangingPunct="1"/>
            <a:endParaRPr lang="en-GB" dirty="0">
              <a:solidFill>
                <a:srgbClr val="FFFF66"/>
              </a:solidFill>
              <a:latin typeface="Verdana"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My Documents\sustainable development\grass roof.BMP"/>
          <p:cNvPicPr>
            <a:picLocks noChangeAspect="1" noChangeArrowheads="1"/>
          </p:cNvPicPr>
          <p:nvPr/>
        </p:nvPicPr>
        <p:blipFill>
          <a:blip r:embed="rId3" cstate="print"/>
          <a:srcRect/>
          <a:stretch>
            <a:fillRect/>
          </a:stretch>
        </p:blipFill>
        <p:spPr bwMode="auto">
          <a:xfrm>
            <a:off x="304800" y="304800"/>
            <a:ext cx="5410200" cy="3429000"/>
          </a:xfrm>
          <a:prstGeom prst="rect">
            <a:avLst/>
          </a:prstGeom>
          <a:noFill/>
        </p:spPr>
      </p:pic>
      <p:pic>
        <p:nvPicPr>
          <p:cNvPr id="3075" name="Picture 3" descr="C:\My Documents\sustainable development\grass roof 2.BMP"/>
          <p:cNvPicPr>
            <a:picLocks noChangeAspect="1" noChangeArrowheads="1"/>
          </p:cNvPicPr>
          <p:nvPr/>
        </p:nvPicPr>
        <p:blipFill>
          <a:blip r:embed="rId4" cstate="print"/>
          <a:srcRect/>
          <a:stretch>
            <a:fillRect/>
          </a:stretch>
        </p:blipFill>
        <p:spPr bwMode="auto">
          <a:xfrm>
            <a:off x="4800600" y="3632200"/>
            <a:ext cx="4343400" cy="3225800"/>
          </a:xfrm>
          <a:prstGeom prst="rect">
            <a:avLst/>
          </a:prstGeom>
          <a:noFill/>
        </p:spPr>
      </p:pic>
      <p:pic>
        <p:nvPicPr>
          <p:cNvPr id="3076" name="Picture 4" descr="C:\My Documents\sustainable development\sedum.BMP"/>
          <p:cNvPicPr>
            <a:picLocks noChangeAspect="1" noChangeArrowheads="1"/>
          </p:cNvPicPr>
          <p:nvPr/>
        </p:nvPicPr>
        <p:blipFill>
          <a:blip r:embed="rId5" cstate="print">
            <a:lum bright="-6000" contrast="42000"/>
          </a:blip>
          <a:srcRect/>
          <a:stretch>
            <a:fillRect/>
          </a:stretch>
        </p:blipFill>
        <p:spPr bwMode="auto">
          <a:xfrm>
            <a:off x="533400" y="4191000"/>
            <a:ext cx="4114800" cy="2093913"/>
          </a:xfrm>
          <a:prstGeom prst="rect">
            <a:avLst/>
          </a:prstGeom>
          <a:noFill/>
        </p:spPr>
      </p:pic>
      <p:sp>
        <p:nvSpPr>
          <p:cNvPr id="3077" name="Text Box 5"/>
          <p:cNvSpPr txBox="1">
            <a:spLocks noChangeArrowheads="1"/>
          </p:cNvSpPr>
          <p:nvPr/>
        </p:nvSpPr>
        <p:spPr bwMode="auto">
          <a:xfrm>
            <a:off x="6384925" y="1276350"/>
            <a:ext cx="2133600" cy="519113"/>
          </a:xfrm>
          <a:prstGeom prst="rect">
            <a:avLst/>
          </a:prstGeom>
          <a:noFill/>
          <a:ln w="9525">
            <a:noFill/>
            <a:miter lim="800000"/>
            <a:headEnd/>
            <a:tailEnd/>
          </a:ln>
          <a:effectLst/>
        </p:spPr>
        <p:txBody>
          <a:bodyPr wrap="none">
            <a:spAutoFit/>
          </a:bodyPr>
          <a:lstStyle/>
          <a:p>
            <a:r>
              <a:rPr lang="en-GB" sz="2800" dirty="0">
                <a:solidFill>
                  <a:schemeClr val="tx2"/>
                </a:solidFill>
                <a:latin typeface="Tahoma" pitchFamily="34" charset="0"/>
              </a:rPr>
              <a:t>Green roofs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0" y="609600"/>
            <a:ext cx="7772400" cy="1143000"/>
          </a:xfrm>
        </p:spPr>
        <p:txBody>
          <a:bodyPr>
            <a:normAutofit fontScale="90000"/>
          </a:bodyPr>
          <a:lstStyle/>
          <a:p>
            <a:r>
              <a:rPr lang="en-GB" dirty="0">
                <a:solidFill>
                  <a:schemeClr val="tx2"/>
                </a:solidFill>
                <a:latin typeface="Tahoma" pitchFamily="34" charset="0"/>
              </a:rPr>
              <a:t>Why Sustainable Construction?</a:t>
            </a:r>
          </a:p>
        </p:txBody>
      </p:sp>
      <p:sp>
        <p:nvSpPr>
          <p:cNvPr id="13315" name="Rectangle 3"/>
          <p:cNvSpPr>
            <a:spLocks noGrp="1" noChangeArrowheads="1"/>
          </p:cNvSpPr>
          <p:nvPr>
            <p:ph type="body" idx="4294967295"/>
          </p:nvPr>
        </p:nvSpPr>
        <p:spPr>
          <a:xfrm>
            <a:off x="0" y="1981200"/>
            <a:ext cx="7772400" cy="4114800"/>
          </a:xfrm>
        </p:spPr>
        <p:txBody>
          <a:bodyPr/>
          <a:lstStyle/>
          <a:p>
            <a:r>
              <a:rPr lang="en-GB" sz="2800" dirty="0">
                <a:solidFill>
                  <a:schemeClr val="tx2"/>
                </a:solidFill>
                <a:latin typeface="Tahoma" pitchFamily="34" charset="0"/>
              </a:rPr>
              <a:t>About 50 % of the UK’s CO</a:t>
            </a:r>
            <a:r>
              <a:rPr lang="en-GB" sz="2800" baseline="-25000" dirty="0">
                <a:solidFill>
                  <a:schemeClr val="tx2"/>
                </a:solidFill>
                <a:latin typeface="Tahoma" pitchFamily="34" charset="0"/>
              </a:rPr>
              <a:t>2</a:t>
            </a:r>
            <a:r>
              <a:rPr lang="en-GB" sz="2800" dirty="0">
                <a:solidFill>
                  <a:schemeClr val="tx2"/>
                </a:solidFill>
                <a:latin typeface="Tahoma" pitchFamily="34" charset="0"/>
              </a:rPr>
              <a:t> emission is due to energy used for heating, cooling and lighting in buildings.</a:t>
            </a:r>
          </a:p>
          <a:p>
            <a:r>
              <a:rPr lang="en-GB" sz="2800" dirty="0">
                <a:solidFill>
                  <a:schemeClr val="tx2"/>
                </a:solidFill>
                <a:latin typeface="Tahoma" pitchFamily="34" charset="0"/>
              </a:rPr>
              <a:t>Some 24% of all UK energy is consumed in manufacturing and transporting building materials.</a:t>
            </a:r>
          </a:p>
          <a:p>
            <a:r>
              <a:rPr lang="en-GB" sz="2800" dirty="0">
                <a:solidFill>
                  <a:schemeClr val="tx2"/>
                </a:solidFill>
                <a:latin typeface="Tahoma" pitchFamily="34" charset="0"/>
              </a:rPr>
              <a:t>Approximately 22% of CO</a:t>
            </a:r>
            <a:r>
              <a:rPr lang="en-GB" sz="2800" baseline="-25000" dirty="0">
                <a:solidFill>
                  <a:schemeClr val="tx2"/>
                </a:solidFill>
                <a:latin typeface="Tahoma" pitchFamily="34" charset="0"/>
              </a:rPr>
              <a:t>2</a:t>
            </a:r>
            <a:r>
              <a:rPr lang="en-GB" sz="2800" dirty="0">
                <a:solidFill>
                  <a:schemeClr val="tx2"/>
                </a:solidFill>
                <a:latin typeface="Tahoma" pitchFamily="34" charset="0"/>
              </a:rPr>
              <a:t> results from energy used by building occupants travelling between buildings.</a:t>
            </a:r>
          </a:p>
        </p:txBody>
      </p:sp>
    </p:spTree>
  </p:cSld>
  <p:clrMapOvr>
    <a:masterClrMapping/>
  </p:clrMapOvr>
  <p:transition>
    <p:blind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dissolve">
                                      <p:cBhvr>
                                        <p:cTn id="7" dur="500"/>
                                        <p:tgtEl>
                                          <p:spTgt spid="13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3315">
                                            <p:txEl>
                                              <p:pRg st="1" end="1"/>
                                            </p:txEl>
                                          </p:spTgt>
                                        </p:tgtEl>
                                        <p:attrNameLst>
                                          <p:attrName>style.visibility</p:attrName>
                                        </p:attrNameLst>
                                      </p:cBhvr>
                                      <p:to>
                                        <p:strVal val="visible"/>
                                      </p:to>
                                    </p:set>
                                    <p:animEffect transition="in" filter="dissolve">
                                      <p:cBhvr>
                                        <p:cTn id="12" dur="500"/>
                                        <p:tgtEl>
                                          <p:spTgt spid="133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315">
                                            <p:txEl>
                                              <p:pRg st="2" end="2"/>
                                            </p:txEl>
                                          </p:spTgt>
                                        </p:tgtEl>
                                        <p:attrNameLst>
                                          <p:attrName>style.visibility</p:attrName>
                                        </p:attrNameLst>
                                      </p:cBhvr>
                                      <p:to>
                                        <p:strVal val="visible"/>
                                      </p:to>
                                    </p:set>
                                    <p:animEffect transition="in" filter="dissolve">
                                      <p:cBhvr>
                                        <p:cTn id="17" dur="500"/>
                                        <p:tgtEl>
                                          <p:spTgt spid="133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3" cstate="print"/>
          <a:srcRect/>
          <a:stretch>
            <a:fillRect/>
          </a:stretch>
        </p:blipFill>
        <p:spPr bwMode="auto">
          <a:xfrm>
            <a:off x="3786182" y="2786058"/>
            <a:ext cx="5214942" cy="3911207"/>
          </a:xfrm>
          <a:prstGeom prst="rect">
            <a:avLst/>
          </a:prstGeom>
          <a:noFill/>
          <a:ln w="9525">
            <a:noFill/>
            <a:miter lim="800000"/>
            <a:headEnd/>
            <a:tailEnd/>
          </a:ln>
          <a:effectLst/>
        </p:spPr>
      </p:pic>
      <p:pic>
        <p:nvPicPr>
          <p:cNvPr id="198657" name="Picture 1" descr="C:\Documents and Settings\fad-mjc\My Documents\My Pictures\barclaycard centre.jpg"/>
          <p:cNvPicPr>
            <a:picLocks noChangeAspect="1" noChangeArrowheads="1"/>
          </p:cNvPicPr>
          <p:nvPr/>
        </p:nvPicPr>
        <p:blipFill>
          <a:blip r:embed="rId4" cstate="print"/>
          <a:srcRect/>
          <a:stretch>
            <a:fillRect/>
          </a:stretch>
        </p:blipFill>
        <p:spPr bwMode="auto">
          <a:xfrm>
            <a:off x="214282" y="214290"/>
            <a:ext cx="4546603" cy="3428235"/>
          </a:xfrm>
          <a:prstGeom prst="rect">
            <a:avLst/>
          </a:prstGeom>
          <a:noFill/>
        </p:spPr>
      </p:pic>
      <p:sp>
        <p:nvSpPr>
          <p:cNvPr id="4" name="TextBox 3"/>
          <p:cNvSpPr txBox="1"/>
          <p:nvPr/>
        </p:nvSpPr>
        <p:spPr>
          <a:xfrm>
            <a:off x="5000628" y="1071546"/>
            <a:ext cx="3908442" cy="461665"/>
          </a:xfrm>
          <a:prstGeom prst="rect">
            <a:avLst/>
          </a:prstGeom>
          <a:noFill/>
        </p:spPr>
        <p:txBody>
          <a:bodyPr wrap="none" rtlCol="0">
            <a:spAutoFit/>
          </a:bodyPr>
          <a:lstStyle/>
          <a:p>
            <a:r>
              <a:rPr lang="en-GB" dirty="0" smtClean="0">
                <a:solidFill>
                  <a:schemeClr val="tx2"/>
                </a:solidFill>
                <a:latin typeface="+mn-lt"/>
              </a:rPr>
              <a:t>Barclaycard HQ Northampton</a:t>
            </a:r>
            <a:endParaRPr lang="en-GB" dirty="0">
              <a:solidFill>
                <a:schemeClr val="tx2"/>
              </a:solidFill>
              <a:latin typeface="+mn-lt"/>
            </a:endParaRPr>
          </a:p>
        </p:txBody>
      </p:sp>
      <p:sp>
        <p:nvSpPr>
          <p:cNvPr id="5" name="TextBox 4"/>
          <p:cNvSpPr txBox="1"/>
          <p:nvPr/>
        </p:nvSpPr>
        <p:spPr>
          <a:xfrm>
            <a:off x="142844" y="4643446"/>
            <a:ext cx="3714744" cy="1200329"/>
          </a:xfrm>
          <a:prstGeom prst="rect">
            <a:avLst/>
          </a:prstGeom>
          <a:noFill/>
        </p:spPr>
        <p:txBody>
          <a:bodyPr wrap="square" rtlCol="0">
            <a:spAutoFit/>
          </a:bodyPr>
          <a:lstStyle/>
          <a:p>
            <a:r>
              <a:rPr lang="en-GB" dirty="0" smtClean="0">
                <a:solidFill>
                  <a:schemeClr val="tx2"/>
                </a:solidFill>
                <a:latin typeface="+mn-lt"/>
              </a:rPr>
              <a:t>Designed to create a </a:t>
            </a:r>
          </a:p>
          <a:p>
            <a:r>
              <a:rPr lang="en-GB" dirty="0" smtClean="0">
                <a:solidFill>
                  <a:schemeClr val="tx2"/>
                </a:solidFill>
                <a:latin typeface="+mn-lt"/>
              </a:rPr>
              <a:t>healthy, responsive environment for staff</a:t>
            </a:r>
            <a:endParaRPr lang="en-GB" dirty="0">
              <a:solidFill>
                <a:schemeClr val="tx2"/>
              </a:solidFill>
              <a:latin typeface="+mn-lt"/>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026"/>
          <p:cNvSpPr>
            <a:spLocks noGrp="1" noChangeArrowheads="1"/>
          </p:cNvSpPr>
          <p:nvPr>
            <p:ph type="body" idx="4294967295"/>
          </p:nvPr>
        </p:nvSpPr>
        <p:spPr>
          <a:xfrm>
            <a:off x="0" y="1981200"/>
            <a:ext cx="7772400" cy="4114800"/>
          </a:xfrm>
        </p:spPr>
        <p:txBody>
          <a:bodyPr/>
          <a:lstStyle/>
          <a:p>
            <a:pPr>
              <a:lnSpc>
                <a:spcPct val="90000"/>
              </a:lnSpc>
            </a:pPr>
            <a:r>
              <a:rPr lang="en-GB" dirty="0">
                <a:solidFill>
                  <a:schemeClr val="tx2"/>
                </a:solidFill>
                <a:latin typeface="Tahoma" pitchFamily="34" charset="0"/>
              </a:rPr>
              <a:t>Improvements in energy efficiency</a:t>
            </a:r>
          </a:p>
          <a:p>
            <a:pPr>
              <a:lnSpc>
                <a:spcPct val="90000"/>
              </a:lnSpc>
            </a:pPr>
            <a:r>
              <a:rPr lang="en-GB" dirty="0">
                <a:solidFill>
                  <a:schemeClr val="tx2"/>
                </a:solidFill>
                <a:latin typeface="Tahoma" pitchFamily="34" charset="0"/>
              </a:rPr>
              <a:t>Higher efficiency in household electricity use</a:t>
            </a:r>
          </a:p>
          <a:p>
            <a:pPr>
              <a:lnSpc>
                <a:spcPct val="90000"/>
              </a:lnSpc>
            </a:pPr>
            <a:r>
              <a:rPr lang="en-GB" dirty="0">
                <a:solidFill>
                  <a:schemeClr val="tx2"/>
                </a:solidFill>
                <a:latin typeface="Tahoma" pitchFamily="34" charset="0"/>
              </a:rPr>
              <a:t>Higher efficiency standards for new housing</a:t>
            </a:r>
          </a:p>
          <a:p>
            <a:pPr>
              <a:lnSpc>
                <a:spcPct val="90000"/>
              </a:lnSpc>
            </a:pPr>
            <a:r>
              <a:rPr lang="en-GB" dirty="0">
                <a:solidFill>
                  <a:schemeClr val="tx2"/>
                </a:solidFill>
                <a:latin typeface="Tahoma" pitchFamily="34" charset="0"/>
              </a:rPr>
              <a:t>Taxation on vehicles, fuel, road use and workplace car parking</a:t>
            </a:r>
          </a:p>
          <a:p>
            <a:pPr>
              <a:lnSpc>
                <a:spcPct val="90000"/>
              </a:lnSpc>
            </a:pPr>
            <a:r>
              <a:rPr lang="en-GB" dirty="0">
                <a:solidFill>
                  <a:schemeClr val="tx2"/>
                </a:solidFill>
                <a:latin typeface="Tahoma" pitchFamily="34" charset="0"/>
              </a:rPr>
              <a:t>Carbon tax</a:t>
            </a:r>
          </a:p>
        </p:txBody>
      </p:sp>
      <p:sp>
        <p:nvSpPr>
          <p:cNvPr id="66563" name="Rectangle 1027"/>
          <p:cNvSpPr>
            <a:spLocks noGrp="1" noChangeArrowheads="1"/>
          </p:cNvSpPr>
          <p:nvPr>
            <p:ph type="title" idx="4294967295"/>
          </p:nvPr>
        </p:nvSpPr>
        <p:spPr>
          <a:xfrm>
            <a:off x="0" y="609600"/>
            <a:ext cx="7772400" cy="1143000"/>
          </a:xfrm>
        </p:spPr>
        <p:txBody>
          <a:bodyPr>
            <a:normAutofit fontScale="90000"/>
          </a:bodyPr>
          <a:lstStyle/>
          <a:p>
            <a:r>
              <a:rPr lang="en-GB" sz="4000" dirty="0">
                <a:solidFill>
                  <a:schemeClr val="tx2"/>
                </a:solidFill>
                <a:latin typeface="Tahoma" pitchFamily="34" charset="0"/>
              </a:rPr>
              <a:t>Measures for Reducing Energy Consumption</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descr="case study image"/>
          <p:cNvPicPr>
            <a:picLocks noChangeAspect="1" noChangeArrowheads="1"/>
          </p:cNvPicPr>
          <p:nvPr/>
        </p:nvPicPr>
        <p:blipFill>
          <a:blip r:embed="rId3" cstate="print"/>
          <a:srcRect/>
          <a:stretch>
            <a:fillRect/>
          </a:stretch>
        </p:blipFill>
        <p:spPr bwMode="auto">
          <a:xfrm>
            <a:off x="4267200" y="3124200"/>
            <a:ext cx="4572000" cy="3417888"/>
          </a:xfrm>
          <a:prstGeom prst="rect">
            <a:avLst/>
          </a:prstGeom>
          <a:noFill/>
        </p:spPr>
      </p:pic>
      <p:pic>
        <p:nvPicPr>
          <p:cNvPr id="5124" name="Picture 4" descr="C:\My Documents\sustainable development\PV house.BMP"/>
          <p:cNvPicPr>
            <a:picLocks noChangeAspect="1" noChangeArrowheads="1"/>
          </p:cNvPicPr>
          <p:nvPr/>
        </p:nvPicPr>
        <p:blipFill>
          <a:blip r:embed="rId4" cstate="print"/>
          <a:srcRect/>
          <a:stretch>
            <a:fillRect/>
          </a:stretch>
        </p:blipFill>
        <p:spPr bwMode="auto">
          <a:xfrm>
            <a:off x="304800" y="457200"/>
            <a:ext cx="4876800" cy="3368675"/>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idx="4294967295"/>
          </p:nvPr>
        </p:nvSpPr>
        <p:spPr>
          <a:xfrm>
            <a:off x="0" y="609600"/>
            <a:ext cx="7772400" cy="1143000"/>
          </a:xfrm>
        </p:spPr>
        <p:txBody>
          <a:bodyPr>
            <a:normAutofit fontScale="90000"/>
          </a:bodyPr>
          <a:lstStyle/>
          <a:p>
            <a:r>
              <a:rPr lang="en-GB" dirty="0">
                <a:solidFill>
                  <a:schemeClr val="tx2"/>
                </a:solidFill>
                <a:latin typeface="Tahoma" pitchFamily="34" charset="0"/>
              </a:rPr>
              <a:t>Measures for Reducing Energy Consumption</a:t>
            </a:r>
          </a:p>
        </p:txBody>
      </p:sp>
      <p:sp>
        <p:nvSpPr>
          <p:cNvPr id="60419" name="Rectangle 3"/>
          <p:cNvSpPr>
            <a:spLocks noGrp="1" noChangeArrowheads="1"/>
          </p:cNvSpPr>
          <p:nvPr>
            <p:ph type="body" idx="4294967295"/>
          </p:nvPr>
        </p:nvSpPr>
        <p:spPr>
          <a:xfrm>
            <a:off x="0" y="1981200"/>
            <a:ext cx="8643938" cy="4114800"/>
          </a:xfrm>
        </p:spPr>
        <p:txBody>
          <a:bodyPr/>
          <a:lstStyle/>
          <a:p>
            <a:r>
              <a:rPr lang="en-GB" sz="2800" dirty="0">
                <a:solidFill>
                  <a:schemeClr val="tx2"/>
                </a:solidFill>
                <a:latin typeface="Tahoma" pitchFamily="34" charset="0"/>
              </a:rPr>
              <a:t>Taxation-the climate change levy</a:t>
            </a:r>
          </a:p>
          <a:p>
            <a:r>
              <a:rPr lang="en-GB" sz="2800" dirty="0">
                <a:solidFill>
                  <a:schemeClr val="tx2"/>
                </a:solidFill>
                <a:latin typeface="Tahoma" pitchFamily="34" charset="0"/>
              </a:rPr>
              <a:t>Negotiated agreements between the government and industry</a:t>
            </a:r>
          </a:p>
          <a:p>
            <a:r>
              <a:rPr lang="en-GB" sz="2800" dirty="0">
                <a:solidFill>
                  <a:schemeClr val="tx2"/>
                </a:solidFill>
                <a:latin typeface="Tahoma" pitchFamily="34" charset="0"/>
              </a:rPr>
              <a:t>Regulation - the </a:t>
            </a:r>
            <a:r>
              <a:rPr lang="en-GB" sz="2800" dirty="0" err="1">
                <a:solidFill>
                  <a:schemeClr val="tx2"/>
                </a:solidFill>
                <a:latin typeface="Tahoma" pitchFamily="34" charset="0"/>
              </a:rPr>
              <a:t>IPPC</a:t>
            </a:r>
            <a:r>
              <a:rPr lang="en-GB" sz="2800" dirty="0">
                <a:solidFill>
                  <a:schemeClr val="tx2"/>
                </a:solidFill>
                <a:latin typeface="Tahoma" pitchFamily="34" charset="0"/>
              </a:rPr>
              <a:t> </a:t>
            </a:r>
            <a:r>
              <a:rPr lang="en-GB" sz="2800" dirty="0" smtClean="0">
                <a:solidFill>
                  <a:schemeClr val="tx2"/>
                </a:solidFill>
                <a:latin typeface="Tahoma" pitchFamily="34" charset="0"/>
              </a:rPr>
              <a:t>Directive</a:t>
            </a:r>
          </a:p>
          <a:p>
            <a:r>
              <a:rPr lang="en-GB" sz="2800" dirty="0" smtClean="0">
                <a:solidFill>
                  <a:schemeClr val="tx2"/>
                </a:solidFill>
                <a:latin typeface="Tahoma" pitchFamily="34" charset="0"/>
              </a:rPr>
              <a:t>Environmental permitting</a:t>
            </a:r>
            <a:endParaRPr lang="en-GB" sz="2800" dirty="0">
              <a:solidFill>
                <a:schemeClr val="tx2"/>
              </a:solidFill>
              <a:latin typeface="Tahoma" pitchFamily="34" charset="0"/>
            </a:endParaRPr>
          </a:p>
          <a:p>
            <a:r>
              <a:rPr lang="en-GB" sz="2800" dirty="0">
                <a:solidFill>
                  <a:schemeClr val="tx2"/>
                </a:solidFill>
                <a:latin typeface="Tahoma" pitchFamily="34" charset="0"/>
              </a:rPr>
              <a:t>Carbon trading</a:t>
            </a:r>
          </a:p>
          <a:p>
            <a:r>
              <a:rPr lang="en-GB" sz="2800" dirty="0">
                <a:solidFill>
                  <a:schemeClr val="tx2"/>
                </a:solidFill>
                <a:latin typeface="Tahoma" pitchFamily="34" charset="0"/>
              </a:rPr>
              <a:t>Advice and information</a:t>
            </a:r>
          </a:p>
          <a:p>
            <a:r>
              <a:rPr lang="en-GB" sz="2800" dirty="0">
                <a:solidFill>
                  <a:schemeClr val="tx2"/>
                </a:solidFill>
                <a:latin typeface="Tahoma" pitchFamily="34" charset="0"/>
              </a:rPr>
              <a:t>The ‘</a:t>
            </a:r>
            <a:r>
              <a:rPr lang="en-GB" sz="2800" i="1" dirty="0">
                <a:solidFill>
                  <a:schemeClr val="tx2"/>
                </a:solidFill>
                <a:latin typeface="Tahoma" pitchFamily="34" charset="0"/>
              </a:rPr>
              <a:t>have a go’</a:t>
            </a:r>
            <a:r>
              <a:rPr lang="en-GB" sz="2800" dirty="0">
                <a:solidFill>
                  <a:schemeClr val="tx2"/>
                </a:solidFill>
                <a:latin typeface="Tahoma" pitchFamily="34" charset="0"/>
              </a:rPr>
              <a:t> factor!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6322" name="Object 2"/>
          <p:cNvGraphicFramePr>
            <a:graphicFrameLocks noChangeAspect="1"/>
          </p:cNvGraphicFramePr>
          <p:nvPr/>
        </p:nvGraphicFramePr>
        <p:xfrm>
          <a:off x="1524000" y="1395413"/>
          <a:ext cx="6097588" cy="4068762"/>
        </p:xfrm>
        <a:graphic>
          <a:graphicData uri="http://schemas.openxmlformats.org/presentationml/2006/ole">
            <p:oleObj spid="_x0000_s56322" name="Chart" r:id="rId4" imgW="6096000" imgH="4067175" progId="MSGraph.Chart.8">
              <p:embed followColorScheme="full"/>
            </p:oleObj>
          </a:graphicData>
        </a:graphic>
      </p:graphicFrame>
      <p:graphicFrame>
        <p:nvGraphicFramePr>
          <p:cNvPr id="56323" name="Object 3"/>
          <p:cNvGraphicFramePr>
            <a:graphicFrameLocks noChangeAspect="1"/>
          </p:cNvGraphicFramePr>
          <p:nvPr/>
        </p:nvGraphicFramePr>
        <p:xfrm>
          <a:off x="381000" y="457200"/>
          <a:ext cx="8488363" cy="5595938"/>
        </p:xfrm>
        <a:graphic>
          <a:graphicData uri="http://schemas.openxmlformats.org/presentationml/2006/ole">
            <p:oleObj spid="_x0000_s56323" name="Worksheet" r:id="rId5" imgW="4514850" imgH="2543175" progId="Excel.Sheet.8">
              <p:embed/>
            </p:oleObj>
          </a:graphicData>
        </a:graphic>
      </p:graphicFrame>
      <p:sp>
        <p:nvSpPr>
          <p:cNvPr id="4" name="TextBox 3"/>
          <p:cNvSpPr txBox="1"/>
          <p:nvPr/>
        </p:nvSpPr>
        <p:spPr>
          <a:xfrm>
            <a:off x="5715008" y="5286388"/>
            <a:ext cx="2928958" cy="461665"/>
          </a:xfrm>
          <a:prstGeom prst="rect">
            <a:avLst/>
          </a:prstGeom>
          <a:noFill/>
        </p:spPr>
        <p:txBody>
          <a:bodyPr wrap="square" rtlCol="0">
            <a:spAutoFit/>
          </a:bodyPr>
          <a:lstStyle/>
          <a:p>
            <a:r>
              <a:rPr lang="en-GB" sz="1200" dirty="0" smtClean="0">
                <a:latin typeface="Calibri" pitchFamily="34" charset="0"/>
              </a:rPr>
              <a:t>Source: </a:t>
            </a:r>
            <a:r>
              <a:rPr lang="en-GB" sz="1200" dirty="0" err="1" smtClean="0">
                <a:latin typeface="Calibri" pitchFamily="34" charset="0"/>
              </a:rPr>
              <a:t>dti</a:t>
            </a:r>
            <a:r>
              <a:rPr lang="en-GB" sz="1200" dirty="0" smtClean="0">
                <a:latin typeface="Calibri" pitchFamily="34" charset="0"/>
              </a:rPr>
              <a:t> 2001</a:t>
            </a:r>
          </a:p>
          <a:p>
            <a:r>
              <a:rPr lang="en-GB" sz="1200" dirty="0" smtClean="0">
                <a:latin typeface="Calibri" pitchFamily="34" charset="0"/>
              </a:rPr>
              <a:t>( Dept Energy &amp; Climate Change 2009)</a:t>
            </a:r>
            <a:endParaRPr lang="en-GB" sz="1200" dirty="0">
              <a:latin typeface="Calibri"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body" idx="4294967295"/>
          </p:nvPr>
        </p:nvSpPr>
        <p:spPr>
          <a:xfrm>
            <a:off x="0" y="1981200"/>
            <a:ext cx="7772400" cy="4114800"/>
          </a:xfrm>
        </p:spPr>
        <p:txBody>
          <a:bodyPr/>
          <a:lstStyle/>
          <a:p>
            <a:r>
              <a:rPr lang="en-GB" sz="2800" dirty="0">
                <a:solidFill>
                  <a:schemeClr val="tx2"/>
                </a:solidFill>
                <a:latin typeface="Tahoma" pitchFamily="34" charset="0"/>
              </a:rPr>
              <a:t>The construction industry accounts for around </a:t>
            </a:r>
            <a:r>
              <a:rPr lang="en-GB" sz="2800" dirty="0" smtClean="0">
                <a:solidFill>
                  <a:schemeClr val="tx2"/>
                </a:solidFill>
                <a:latin typeface="Tahoma" pitchFamily="34" charset="0"/>
              </a:rPr>
              <a:t>30% </a:t>
            </a:r>
            <a:r>
              <a:rPr lang="en-GB" sz="2800" dirty="0">
                <a:solidFill>
                  <a:schemeClr val="tx2"/>
                </a:solidFill>
                <a:latin typeface="Tahoma" pitchFamily="34" charset="0"/>
              </a:rPr>
              <a:t>of all UK controlled waste arising each year </a:t>
            </a:r>
            <a:r>
              <a:rPr lang="en-GB" sz="2800" dirty="0" smtClean="0">
                <a:solidFill>
                  <a:schemeClr val="tx2"/>
                </a:solidFill>
                <a:latin typeface="Tahoma" pitchFamily="34" charset="0"/>
              </a:rPr>
              <a:t>(over </a:t>
            </a:r>
            <a:r>
              <a:rPr lang="en-GB" sz="2800" dirty="0">
                <a:solidFill>
                  <a:schemeClr val="tx2"/>
                </a:solidFill>
                <a:latin typeface="Tahoma" pitchFamily="34" charset="0"/>
              </a:rPr>
              <a:t>100 million tonnes is construction and demolition waste).</a:t>
            </a:r>
          </a:p>
          <a:p>
            <a:r>
              <a:rPr lang="en-GB" sz="2800" dirty="0">
                <a:solidFill>
                  <a:schemeClr val="tx2"/>
                </a:solidFill>
                <a:latin typeface="Tahoma" pitchFamily="34" charset="0"/>
              </a:rPr>
              <a:t>Approximately 17% of landfill waste is directly related to construction ( indirect arisings, such as quarrying and other waste, probably doubles this figure).</a:t>
            </a:r>
          </a:p>
        </p:txBody>
      </p:sp>
      <p:sp>
        <p:nvSpPr>
          <p:cNvPr id="15363" name="Rectangle 3"/>
          <p:cNvSpPr>
            <a:spLocks noGrp="1" noChangeArrowheads="1"/>
          </p:cNvSpPr>
          <p:nvPr>
            <p:ph type="title" idx="4294967295"/>
          </p:nvPr>
        </p:nvSpPr>
        <p:spPr>
          <a:xfrm>
            <a:off x="0" y="609600"/>
            <a:ext cx="7772400" cy="1143000"/>
          </a:xfrm>
        </p:spPr>
        <p:txBody>
          <a:bodyPr>
            <a:normAutofit fontScale="90000"/>
          </a:bodyPr>
          <a:lstStyle/>
          <a:p>
            <a:r>
              <a:rPr lang="en-GB" dirty="0">
                <a:solidFill>
                  <a:schemeClr val="tx2"/>
                </a:solidFill>
                <a:latin typeface="Tahoma" pitchFamily="34" charset="0"/>
              </a:rPr>
              <a:t>Why Sustainable Construction?</a:t>
            </a: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5" fill="hold" grpId="0"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Effect transition="in" filter="checkerboard(down)">
                                      <p:cBhvr>
                                        <p:cTn id="7" dur="500"/>
                                        <p:tgtEl>
                                          <p:spTgt spid="1536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5" fill="hold" grpId="0" nodeType="clickEffect">
                                  <p:stCondLst>
                                    <p:cond delay="0"/>
                                  </p:stCondLst>
                                  <p:childTnLst>
                                    <p:set>
                                      <p:cBhvr>
                                        <p:cTn id="11" dur="1" fill="hold">
                                          <p:stCondLst>
                                            <p:cond delay="0"/>
                                          </p:stCondLst>
                                        </p:cTn>
                                        <p:tgtEl>
                                          <p:spTgt spid="15362">
                                            <p:txEl>
                                              <p:pRg st="1" end="1"/>
                                            </p:txEl>
                                          </p:spTgt>
                                        </p:tgtEl>
                                        <p:attrNameLst>
                                          <p:attrName>style.visibility</p:attrName>
                                        </p:attrNameLst>
                                      </p:cBhvr>
                                      <p:to>
                                        <p:strVal val="visible"/>
                                      </p:to>
                                    </p:set>
                                    <p:animEffect transition="in" filter="checkerboard(down)">
                                      <p:cBhvr>
                                        <p:cTn id="12" dur="500"/>
                                        <p:tgtEl>
                                          <p:spTgt spid="1536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sz="4000" dirty="0">
                <a:solidFill>
                  <a:schemeClr val="tx2"/>
                </a:solidFill>
                <a:latin typeface="Tahoma" pitchFamily="34" charset="0"/>
              </a:rPr>
              <a:t>Why Sustainable Construction?</a:t>
            </a:r>
          </a:p>
        </p:txBody>
      </p:sp>
      <p:sp>
        <p:nvSpPr>
          <p:cNvPr id="112643" name="Rectangle 3"/>
          <p:cNvSpPr>
            <a:spLocks noGrp="1" noChangeArrowheads="1"/>
          </p:cNvSpPr>
          <p:nvPr>
            <p:ph type="body" sz="half" idx="1"/>
          </p:nvPr>
        </p:nvSpPr>
        <p:spPr/>
        <p:txBody>
          <a:bodyPr>
            <a:normAutofit lnSpcReduction="10000"/>
          </a:bodyPr>
          <a:lstStyle/>
          <a:p>
            <a:pPr>
              <a:lnSpc>
                <a:spcPct val="90000"/>
              </a:lnSpc>
            </a:pPr>
            <a:r>
              <a:rPr lang="en-GB" sz="2400" dirty="0">
                <a:solidFill>
                  <a:schemeClr val="tx2"/>
                </a:solidFill>
                <a:latin typeface="Tahoma" pitchFamily="34" charset="0"/>
              </a:rPr>
              <a:t>Water consumption has risen as much as 70% over the last 30 years. Some 30% of potable water in buildings could be saved by technical and management options.</a:t>
            </a:r>
          </a:p>
          <a:p>
            <a:pPr>
              <a:lnSpc>
                <a:spcPct val="90000"/>
              </a:lnSpc>
            </a:pPr>
            <a:r>
              <a:rPr lang="en-GB" sz="2400" dirty="0">
                <a:solidFill>
                  <a:schemeClr val="tx2"/>
                </a:solidFill>
                <a:latin typeface="Tahoma" pitchFamily="34" charset="0"/>
              </a:rPr>
              <a:t>Whenever buildings are constructed there is always a risk to local ecology / areas of natural beauty.</a:t>
            </a:r>
          </a:p>
          <a:p>
            <a:pPr>
              <a:lnSpc>
                <a:spcPct val="90000"/>
              </a:lnSpc>
            </a:pPr>
            <a:endParaRPr lang="en-GB" sz="2400" dirty="0">
              <a:latin typeface="Tahoma" pitchFamily="34" charset="0"/>
            </a:endParaRPr>
          </a:p>
        </p:txBody>
      </p:sp>
      <p:pic>
        <p:nvPicPr>
          <p:cNvPr id="112645" name="Picture 5" descr="http://www.sustainablesteelconstruction.com/s/sustainability/uploads/images/whatis_4.jpg"/>
          <p:cNvPicPr>
            <a:picLocks noGrp="1" noChangeAspect="1" noChangeArrowheads="1"/>
          </p:cNvPicPr>
          <p:nvPr>
            <p:ph type="clipArt" sz="half" idx="2"/>
          </p:nvPr>
        </p:nvPicPr>
        <p:blipFill>
          <a:blip r:embed="rId2" cstate="print"/>
          <a:stretch>
            <a:fillRect/>
          </a:stretch>
        </p:blipFill>
        <p:spPr>
          <a:xfrm>
            <a:off x="4965700" y="2520950"/>
            <a:ext cx="3175000" cy="3035300"/>
          </a:xfrm>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sz="4000" dirty="0">
                <a:solidFill>
                  <a:schemeClr val="tx2"/>
                </a:solidFill>
                <a:latin typeface="Tahoma" pitchFamily="34" charset="0"/>
              </a:rPr>
              <a:t>Why Sustainable Construction?</a:t>
            </a:r>
          </a:p>
        </p:txBody>
      </p:sp>
      <p:pic>
        <p:nvPicPr>
          <p:cNvPr id="111621" name="Picture 5" descr="http://www.sustainablesteelconstruction.com/s/sustainability/uploads/images/whatis_3.jpg"/>
          <p:cNvPicPr>
            <a:picLocks noGrp="1" noChangeAspect="1" noChangeArrowheads="1"/>
          </p:cNvPicPr>
          <p:nvPr>
            <p:ph type="clipArt" sz="half" idx="1"/>
          </p:nvPr>
        </p:nvPicPr>
        <p:blipFill>
          <a:blip r:embed="rId2" cstate="print"/>
          <a:stretch>
            <a:fillRect/>
          </a:stretch>
        </p:blipFill>
        <p:spPr>
          <a:xfrm>
            <a:off x="1003300" y="2451100"/>
            <a:ext cx="3175000" cy="3175000"/>
          </a:xfrm>
          <a:noFill/>
          <a:ln/>
        </p:spPr>
      </p:pic>
      <p:sp>
        <p:nvSpPr>
          <p:cNvPr id="111620" name="Rectangle 4"/>
          <p:cNvSpPr>
            <a:spLocks noGrp="1" noChangeArrowheads="1"/>
          </p:cNvSpPr>
          <p:nvPr>
            <p:ph type="body" sz="half" idx="2"/>
          </p:nvPr>
        </p:nvSpPr>
        <p:spPr>
          <a:xfrm>
            <a:off x="4648200" y="1981200"/>
            <a:ext cx="4343400" cy="4114800"/>
          </a:xfrm>
        </p:spPr>
        <p:txBody>
          <a:bodyPr/>
          <a:lstStyle/>
          <a:p>
            <a:r>
              <a:rPr lang="en-GB" sz="2800" dirty="0">
                <a:solidFill>
                  <a:schemeClr val="tx2"/>
                </a:solidFill>
                <a:latin typeface="Tahoma" pitchFamily="34" charset="0"/>
              </a:rPr>
              <a:t>In 1990 10% of England was urban. By 2010 it is anticipated that this figure will rise to 12% or more.</a:t>
            </a:r>
          </a:p>
          <a:p>
            <a:r>
              <a:rPr lang="en-GB" sz="2800" dirty="0">
                <a:solidFill>
                  <a:schemeClr val="tx2"/>
                </a:solidFill>
                <a:latin typeface="Tahoma" pitchFamily="34" charset="0"/>
              </a:rPr>
              <a:t>Some 260 million tonnes of minerals are used by UK construction firms each year.</a:t>
            </a:r>
          </a:p>
          <a:p>
            <a:endParaRPr lang="en-GB" sz="2800" dirty="0">
              <a:latin typeface="Tahoma"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8" name="Picture 4"/>
          <p:cNvPicPr>
            <a:picLocks noChangeAspect="1" noChangeArrowheads="1"/>
          </p:cNvPicPr>
          <p:nvPr/>
        </p:nvPicPr>
        <p:blipFill>
          <a:blip r:embed="rId3" cstate="print"/>
          <a:srcRect/>
          <a:stretch>
            <a:fillRect/>
          </a:stretch>
        </p:blipFill>
        <p:spPr bwMode="auto">
          <a:xfrm>
            <a:off x="5410200" y="2895600"/>
            <a:ext cx="2571750" cy="3552825"/>
          </a:xfrm>
          <a:prstGeom prst="rect">
            <a:avLst/>
          </a:prstGeom>
          <a:noFill/>
          <a:ln w="9525">
            <a:noFill/>
            <a:miter lim="800000"/>
            <a:headEnd/>
            <a:tailEnd/>
          </a:ln>
          <a:effectLst/>
        </p:spPr>
      </p:pic>
      <p:pic>
        <p:nvPicPr>
          <p:cNvPr id="93189" name="Picture 5"/>
          <p:cNvPicPr>
            <a:picLocks noChangeAspect="1" noChangeArrowheads="1"/>
          </p:cNvPicPr>
          <p:nvPr/>
        </p:nvPicPr>
        <p:blipFill>
          <a:blip r:embed="rId4" cstate="print"/>
          <a:srcRect/>
          <a:stretch>
            <a:fillRect/>
          </a:stretch>
        </p:blipFill>
        <p:spPr bwMode="auto">
          <a:xfrm>
            <a:off x="228600" y="228600"/>
            <a:ext cx="3657600" cy="2895600"/>
          </a:xfrm>
          <a:prstGeom prst="rect">
            <a:avLst/>
          </a:prstGeom>
          <a:noFill/>
          <a:ln w="9525">
            <a:noFill/>
            <a:miter lim="800000"/>
            <a:headEnd/>
            <a:tailEnd/>
          </a:ln>
          <a:effectLst/>
        </p:spPr>
      </p:pic>
      <p:pic>
        <p:nvPicPr>
          <p:cNvPr id="93190" name="Picture 6"/>
          <p:cNvPicPr>
            <a:picLocks noChangeAspect="1" noChangeArrowheads="1"/>
          </p:cNvPicPr>
          <p:nvPr/>
        </p:nvPicPr>
        <p:blipFill>
          <a:blip r:embed="rId5" cstate="print"/>
          <a:srcRect/>
          <a:stretch>
            <a:fillRect/>
          </a:stretch>
        </p:blipFill>
        <p:spPr bwMode="auto">
          <a:xfrm>
            <a:off x="4038600" y="990600"/>
            <a:ext cx="5105400" cy="1079500"/>
          </a:xfrm>
          <a:prstGeom prst="rect">
            <a:avLst/>
          </a:prstGeom>
          <a:noFill/>
          <a:ln w="9525">
            <a:noFill/>
            <a:miter lim="800000"/>
            <a:headEnd/>
            <a:tailEnd/>
          </a:ln>
          <a:effectLst/>
        </p:spPr>
      </p:pic>
      <p:pic>
        <p:nvPicPr>
          <p:cNvPr id="93191" name="Picture 7"/>
          <p:cNvPicPr>
            <a:picLocks noChangeAspect="1" noChangeArrowheads="1"/>
          </p:cNvPicPr>
          <p:nvPr/>
        </p:nvPicPr>
        <p:blipFill>
          <a:blip r:embed="rId6" cstate="print"/>
          <a:srcRect/>
          <a:stretch>
            <a:fillRect/>
          </a:stretch>
        </p:blipFill>
        <p:spPr bwMode="auto">
          <a:xfrm>
            <a:off x="1371600" y="4800600"/>
            <a:ext cx="3810000" cy="1485900"/>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C:\My Documents\sustainable development\severn barrage.TIF"/>
          <p:cNvPicPr>
            <a:picLocks noChangeAspect="1" noChangeArrowheads="1"/>
          </p:cNvPicPr>
          <p:nvPr/>
        </p:nvPicPr>
        <p:blipFill>
          <a:blip r:embed="rId3" cstate="print"/>
          <a:srcRect/>
          <a:stretch>
            <a:fillRect/>
          </a:stretch>
        </p:blipFill>
        <p:spPr bwMode="auto">
          <a:xfrm>
            <a:off x="0" y="0"/>
            <a:ext cx="9601200" cy="6858000"/>
          </a:xfrm>
          <a:prstGeom prst="rect">
            <a:avLst/>
          </a:prstGeom>
          <a:noFill/>
        </p:spPr>
      </p:pic>
      <p:sp>
        <p:nvSpPr>
          <p:cNvPr id="58371" name="Text Box 3"/>
          <p:cNvSpPr txBox="1">
            <a:spLocks noChangeArrowheads="1"/>
          </p:cNvSpPr>
          <p:nvPr/>
        </p:nvSpPr>
        <p:spPr bwMode="auto">
          <a:xfrm>
            <a:off x="1905000" y="2286000"/>
            <a:ext cx="6096000" cy="823913"/>
          </a:xfrm>
          <a:prstGeom prst="rect">
            <a:avLst/>
          </a:prstGeom>
          <a:noFill/>
          <a:ln w="9525">
            <a:noFill/>
            <a:miter lim="800000"/>
            <a:headEnd/>
            <a:tailEnd/>
          </a:ln>
          <a:effectLst/>
        </p:spPr>
        <p:txBody>
          <a:bodyPr>
            <a:spAutoFit/>
          </a:bodyPr>
          <a:lstStyle/>
          <a:p>
            <a:pPr algn="ctr">
              <a:spcBef>
                <a:spcPct val="50000"/>
              </a:spcBef>
            </a:pPr>
            <a:r>
              <a:rPr lang="en-GB" sz="4800" b="1" dirty="0"/>
              <a:t>Reducing</a:t>
            </a:r>
            <a:r>
              <a:rPr lang="en-GB" sz="4000" b="1" dirty="0"/>
              <a:t> Energy Use</a:t>
            </a:r>
            <a:endParaRPr lang="en-GB" sz="4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6736" name="Object 0"/>
          <p:cNvGraphicFramePr>
            <a:graphicFrameLocks noChangeAspect="1"/>
          </p:cNvGraphicFramePr>
          <p:nvPr/>
        </p:nvGraphicFramePr>
        <p:xfrm>
          <a:off x="304800" y="228600"/>
          <a:ext cx="8534400" cy="6172200"/>
        </p:xfrm>
        <a:graphic>
          <a:graphicData uri="http://schemas.openxmlformats.org/presentationml/2006/ole">
            <p:oleObj spid="_x0000_s116736" name="Slide" r:id="rId4" imgW="4533840" imgH="3390840" progId="">
              <p:embed/>
            </p:oleObj>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4" descr="http://www.bioregional.com/img/bedzedhmpg_lrg_image.jpg"/>
          <p:cNvPicPr>
            <a:picLocks noChangeAspect="1" noChangeArrowheads="1"/>
          </p:cNvPicPr>
          <p:nvPr/>
        </p:nvPicPr>
        <p:blipFill>
          <a:blip r:embed="rId3" cstate="print"/>
          <a:srcRect/>
          <a:stretch>
            <a:fillRect/>
          </a:stretch>
        </p:blipFill>
        <p:spPr bwMode="auto">
          <a:xfrm>
            <a:off x="2514600" y="1219200"/>
            <a:ext cx="6400800" cy="3370263"/>
          </a:xfrm>
          <a:prstGeom prst="rect">
            <a:avLst/>
          </a:prstGeom>
          <a:noFill/>
        </p:spPr>
      </p:pic>
      <p:pic>
        <p:nvPicPr>
          <p:cNvPr id="39942" name="Picture 6" descr="http://www.bioregional.com/news%20page/news_photos/news_sales.jpg"/>
          <p:cNvPicPr>
            <a:picLocks noChangeAspect="1" noChangeArrowheads="1"/>
          </p:cNvPicPr>
          <p:nvPr/>
        </p:nvPicPr>
        <p:blipFill>
          <a:blip r:embed="rId4" cstate="print"/>
          <a:srcRect/>
          <a:stretch>
            <a:fillRect/>
          </a:stretch>
        </p:blipFill>
        <p:spPr bwMode="auto">
          <a:xfrm>
            <a:off x="1066800" y="5029200"/>
            <a:ext cx="1905000" cy="1401763"/>
          </a:xfrm>
          <a:prstGeom prst="rect">
            <a:avLst/>
          </a:prstGeom>
          <a:noFill/>
        </p:spPr>
      </p:pic>
      <p:pic>
        <p:nvPicPr>
          <p:cNvPr id="39944" name="Picture 8" descr="http://www.bioregional.com/news%20page/news_photos/news_solaraward.jpg"/>
          <p:cNvPicPr>
            <a:picLocks noChangeAspect="1" noChangeArrowheads="1"/>
          </p:cNvPicPr>
          <p:nvPr/>
        </p:nvPicPr>
        <p:blipFill>
          <a:blip r:embed="rId5" cstate="print"/>
          <a:srcRect/>
          <a:stretch>
            <a:fillRect/>
          </a:stretch>
        </p:blipFill>
        <p:spPr bwMode="auto">
          <a:xfrm>
            <a:off x="381000" y="1752600"/>
            <a:ext cx="1600200" cy="2411413"/>
          </a:xfrm>
          <a:prstGeom prst="rect">
            <a:avLst/>
          </a:prstGeom>
          <a:noFill/>
        </p:spPr>
      </p:pic>
      <p:sp>
        <p:nvSpPr>
          <p:cNvPr id="39945" name="Text Box 9"/>
          <p:cNvSpPr txBox="1">
            <a:spLocks noChangeArrowheads="1"/>
          </p:cNvSpPr>
          <p:nvPr/>
        </p:nvSpPr>
        <p:spPr bwMode="auto">
          <a:xfrm>
            <a:off x="517525" y="641350"/>
            <a:ext cx="6053138" cy="457200"/>
          </a:xfrm>
          <a:prstGeom prst="rect">
            <a:avLst/>
          </a:prstGeom>
          <a:noFill/>
          <a:ln w="9525">
            <a:noFill/>
            <a:miter lim="800000"/>
            <a:headEnd/>
            <a:tailEnd/>
          </a:ln>
          <a:effectLst/>
        </p:spPr>
        <p:txBody>
          <a:bodyPr wrap="none">
            <a:spAutoFit/>
          </a:bodyPr>
          <a:lstStyle/>
          <a:p>
            <a:r>
              <a:rPr lang="en-GB" dirty="0" err="1">
                <a:solidFill>
                  <a:schemeClr val="tx2"/>
                </a:solidFill>
                <a:latin typeface="Verdana" pitchFamily="34" charset="0"/>
              </a:rPr>
              <a:t>Beddington</a:t>
            </a:r>
            <a:r>
              <a:rPr lang="en-GB" dirty="0">
                <a:solidFill>
                  <a:schemeClr val="tx2"/>
                </a:solidFill>
                <a:latin typeface="Verdana" pitchFamily="34" charset="0"/>
              </a:rPr>
              <a:t> Zero Energy Development</a:t>
            </a:r>
          </a:p>
        </p:txBody>
      </p:sp>
      <p:pic>
        <p:nvPicPr>
          <p:cNvPr id="39947" name="Picture 11" descr="http://www.bioregional.com/news%20page/news_photos/news_hague.jpg"/>
          <p:cNvPicPr>
            <a:picLocks noChangeAspect="1" noChangeArrowheads="1"/>
          </p:cNvPicPr>
          <p:nvPr/>
        </p:nvPicPr>
        <p:blipFill>
          <a:blip r:embed="rId6" cstate="print"/>
          <a:srcRect/>
          <a:stretch>
            <a:fillRect/>
          </a:stretch>
        </p:blipFill>
        <p:spPr bwMode="auto">
          <a:xfrm>
            <a:off x="5867400" y="5029200"/>
            <a:ext cx="1752600" cy="1490663"/>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normAutofit fontScale="90000"/>
          </a:bodyPr>
          <a:lstStyle/>
          <a:p>
            <a:r>
              <a:rPr lang="en-GB" sz="4000" dirty="0">
                <a:solidFill>
                  <a:schemeClr val="tx2"/>
                </a:solidFill>
                <a:latin typeface="Tahoma" pitchFamily="34" charset="0"/>
              </a:rPr>
              <a:t>Making Workplaces Better Places to Work</a:t>
            </a:r>
          </a:p>
        </p:txBody>
      </p:sp>
      <p:sp>
        <p:nvSpPr>
          <p:cNvPr id="97283" name="Rectangle 3"/>
          <p:cNvSpPr>
            <a:spLocks noGrp="1" noChangeArrowheads="1"/>
          </p:cNvSpPr>
          <p:nvPr>
            <p:ph type="body" sz="half" idx="1"/>
          </p:nvPr>
        </p:nvSpPr>
        <p:spPr/>
        <p:txBody>
          <a:bodyPr/>
          <a:lstStyle/>
          <a:p>
            <a:r>
              <a:rPr lang="en-GB" sz="2800" dirty="0">
                <a:solidFill>
                  <a:schemeClr val="tx2"/>
                </a:solidFill>
                <a:latin typeface="Tahoma" pitchFamily="34" charset="0"/>
              </a:rPr>
              <a:t>Management</a:t>
            </a:r>
          </a:p>
          <a:p>
            <a:r>
              <a:rPr lang="en-GB" sz="2800" dirty="0">
                <a:solidFill>
                  <a:schemeClr val="tx2"/>
                </a:solidFill>
                <a:latin typeface="Tahoma" pitchFamily="34" charset="0"/>
              </a:rPr>
              <a:t>Diversity</a:t>
            </a:r>
          </a:p>
          <a:p>
            <a:r>
              <a:rPr lang="en-GB" sz="2800" dirty="0">
                <a:solidFill>
                  <a:schemeClr val="tx2"/>
                </a:solidFill>
                <a:latin typeface="Tahoma" pitchFamily="34" charset="0"/>
              </a:rPr>
              <a:t>Character, quality and continuity</a:t>
            </a:r>
          </a:p>
          <a:p>
            <a:r>
              <a:rPr lang="en-GB" sz="2800" dirty="0">
                <a:solidFill>
                  <a:schemeClr val="tx2"/>
                </a:solidFill>
                <a:latin typeface="Tahoma" pitchFamily="34" charset="0"/>
              </a:rPr>
              <a:t>Adaptability</a:t>
            </a:r>
          </a:p>
          <a:p>
            <a:r>
              <a:rPr lang="en-GB" sz="2800" dirty="0">
                <a:solidFill>
                  <a:schemeClr val="tx2"/>
                </a:solidFill>
                <a:latin typeface="Tahoma" pitchFamily="34" charset="0"/>
              </a:rPr>
              <a:t>Ease of movement and legibility</a:t>
            </a:r>
          </a:p>
          <a:p>
            <a:r>
              <a:rPr lang="en-GB" sz="2800" dirty="0">
                <a:solidFill>
                  <a:schemeClr val="tx2"/>
                </a:solidFill>
                <a:latin typeface="Tahoma" pitchFamily="34" charset="0"/>
              </a:rPr>
              <a:t>Sustainability</a:t>
            </a:r>
          </a:p>
          <a:p>
            <a:endParaRPr lang="en-GB" sz="2800" dirty="0">
              <a:solidFill>
                <a:srgbClr val="FFFF00"/>
              </a:solidFill>
              <a:latin typeface="Tahoma" pitchFamily="34" charset="0"/>
            </a:endParaRPr>
          </a:p>
        </p:txBody>
      </p:sp>
      <p:pic>
        <p:nvPicPr>
          <p:cNvPr id="97285" name="Picture 5"/>
          <p:cNvPicPr>
            <a:picLocks noGrp="1" noChangeAspect="1" noChangeArrowheads="1"/>
          </p:cNvPicPr>
          <p:nvPr>
            <p:ph type="clipArt" sz="half" idx="2"/>
          </p:nvPr>
        </p:nvPicPr>
        <p:blipFill>
          <a:blip r:embed="rId3" cstate="print"/>
          <a:stretch>
            <a:fillRect/>
          </a:stretch>
        </p:blipFill>
        <p:spPr>
          <a:xfrm>
            <a:off x="5203115" y="2129117"/>
            <a:ext cx="2700169" cy="3818965"/>
          </a:xfrm>
          <a:noFill/>
          <a:ln/>
        </p:spPr>
      </p:pic>
      <p:sp>
        <p:nvSpPr>
          <p:cNvPr id="97286" name="Text Box 6"/>
          <p:cNvSpPr txBox="1">
            <a:spLocks noChangeArrowheads="1"/>
          </p:cNvSpPr>
          <p:nvPr/>
        </p:nvSpPr>
        <p:spPr bwMode="auto">
          <a:xfrm>
            <a:off x="3260725" y="6518275"/>
            <a:ext cx="184150" cy="457200"/>
          </a:xfrm>
          <a:prstGeom prst="rect">
            <a:avLst/>
          </a:prstGeom>
          <a:noFill/>
          <a:ln w="9525">
            <a:noFill/>
            <a:miter lim="800000"/>
            <a:headEnd/>
            <a:tailEnd/>
          </a:ln>
          <a:effectLst/>
        </p:spPr>
        <p:txBody>
          <a:bodyPr wrap="none">
            <a:spAutoFit/>
          </a:bodyPr>
          <a:lstStyle/>
          <a:p>
            <a:endParaRPr lang="en-US"/>
          </a:p>
        </p:txBody>
      </p:sp>
      <p:sp>
        <p:nvSpPr>
          <p:cNvPr id="97287" name="Text Box 7"/>
          <p:cNvSpPr txBox="1">
            <a:spLocks noChangeArrowheads="1"/>
          </p:cNvSpPr>
          <p:nvPr/>
        </p:nvSpPr>
        <p:spPr bwMode="auto">
          <a:xfrm>
            <a:off x="2727325" y="6280150"/>
            <a:ext cx="2100263" cy="366713"/>
          </a:xfrm>
          <a:prstGeom prst="rect">
            <a:avLst/>
          </a:prstGeom>
          <a:noFill/>
          <a:ln w="9525">
            <a:noFill/>
            <a:miter lim="800000"/>
            <a:headEnd/>
            <a:tailEnd/>
          </a:ln>
          <a:effectLst/>
        </p:spPr>
        <p:txBody>
          <a:bodyPr wrap="none">
            <a:spAutoFit/>
          </a:bodyPr>
          <a:lstStyle/>
          <a:p>
            <a:r>
              <a:rPr lang="en-GB" sz="1800" dirty="0">
                <a:solidFill>
                  <a:schemeClr val="tx2"/>
                </a:solidFill>
                <a:latin typeface="Tahoma" pitchFamily="34" charset="0"/>
              </a:rPr>
              <a:t>Source: </a:t>
            </a:r>
            <a:r>
              <a:rPr lang="en-GB" sz="1800" dirty="0" err="1">
                <a:solidFill>
                  <a:schemeClr val="tx2"/>
                </a:solidFill>
                <a:latin typeface="Tahoma" pitchFamily="34" charset="0"/>
              </a:rPr>
              <a:t>Cabe</a:t>
            </a:r>
            <a:r>
              <a:rPr lang="en-GB" sz="1800" dirty="0">
                <a:solidFill>
                  <a:schemeClr val="tx2"/>
                </a:solidFill>
                <a:latin typeface="Tahoma" pitchFamily="34" charset="0"/>
              </a:rPr>
              <a:t> 2005</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p:cNvPicPr>
            <a:picLocks noChangeAspect="1" noChangeArrowheads="1"/>
          </p:cNvPicPr>
          <p:nvPr/>
        </p:nvPicPr>
        <p:blipFill>
          <a:blip r:embed="rId3" cstate="print"/>
          <a:srcRect/>
          <a:stretch>
            <a:fillRect/>
          </a:stretch>
        </p:blipFill>
        <p:spPr bwMode="auto">
          <a:xfrm>
            <a:off x="457200" y="685800"/>
            <a:ext cx="5105400" cy="3535363"/>
          </a:xfrm>
          <a:prstGeom prst="rect">
            <a:avLst/>
          </a:prstGeom>
          <a:noFill/>
          <a:ln w="9525">
            <a:noFill/>
            <a:miter lim="800000"/>
            <a:headEnd/>
            <a:tailEnd/>
          </a:ln>
          <a:effectLst/>
        </p:spPr>
      </p:pic>
      <p:sp>
        <p:nvSpPr>
          <p:cNvPr id="93187" name="Text Box 3"/>
          <p:cNvSpPr txBox="1">
            <a:spLocks noChangeArrowheads="1"/>
          </p:cNvSpPr>
          <p:nvPr/>
        </p:nvSpPr>
        <p:spPr bwMode="auto">
          <a:xfrm>
            <a:off x="898525" y="5086350"/>
            <a:ext cx="4219575" cy="884238"/>
          </a:xfrm>
          <a:prstGeom prst="rect">
            <a:avLst/>
          </a:prstGeom>
          <a:noFill/>
          <a:ln w="9525">
            <a:noFill/>
            <a:miter lim="800000"/>
            <a:headEnd/>
            <a:tailEnd/>
          </a:ln>
          <a:effectLst/>
        </p:spPr>
        <p:txBody>
          <a:bodyPr wrap="none">
            <a:spAutoFit/>
          </a:bodyPr>
          <a:lstStyle/>
          <a:p>
            <a:r>
              <a:rPr lang="en-GB" sz="2800" b="1">
                <a:solidFill>
                  <a:schemeClr val="hlink"/>
                </a:solidFill>
                <a:latin typeface="Tahoma" pitchFamily="34" charset="0"/>
              </a:rPr>
              <a:t>Chiswick Park, London</a:t>
            </a:r>
            <a:endParaRPr lang="en-GB" sz="2800">
              <a:solidFill>
                <a:schemeClr val="hlink"/>
              </a:solidFill>
              <a:latin typeface="Tahoma" pitchFamily="34" charset="0"/>
            </a:endParaRPr>
          </a:p>
          <a:p>
            <a:endParaRPr lang="en-GB"/>
          </a:p>
        </p:txBody>
      </p:sp>
      <p:sp>
        <p:nvSpPr>
          <p:cNvPr id="93188" name="Text Box 4"/>
          <p:cNvSpPr txBox="1">
            <a:spLocks noChangeArrowheads="1"/>
          </p:cNvSpPr>
          <p:nvPr/>
        </p:nvSpPr>
        <p:spPr bwMode="auto">
          <a:xfrm>
            <a:off x="5791200" y="1752600"/>
            <a:ext cx="3087688" cy="457200"/>
          </a:xfrm>
          <a:prstGeom prst="rect">
            <a:avLst/>
          </a:prstGeom>
          <a:noFill/>
          <a:ln w="9525">
            <a:noFill/>
            <a:miter lim="800000"/>
            <a:headEnd/>
            <a:tailEnd/>
          </a:ln>
          <a:effectLst/>
        </p:spPr>
        <p:txBody>
          <a:bodyPr wrap="none">
            <a:spAutoFit/>
          </a:bodyPr>
          <a:lstStyle/>
          <a:p>
            <a:r>
              <a:rPr lang="en-GB" dirty="0">
                <a:solidFill>
                  <a:schemeClr val="tx2"/>
                </a:solidFill>
                <a:latin typeface="Tahoma" pitchFamily="34" charset="0"/>
              </a:rPr>
              <a:t>Better Places to Work</a:t>
            </a:r>
          </a:p>
        </p:txBody>
      </p:sp>
      <p:pic>
        <p:nvPicPr>
          <p:cNvPr id="93189" name="Picture 5"/>
          <p:cNvPicPr>
            <a:picLocks noChangeAspect="1" noChangeArrowheads="1"/>
          </p:cNvPicPr>
          <p:nvPr/>
        </p:nvPicPr>
        <p:blipFill>
          <a:blip r:embed="rId4" cstate="print"/>
          <a:srcRect/>
          <a:stretch>
            <a:fillRect/>
          </a:stretch>
        </p:blipFill>
        <p:spPr bwMode="auto">
          <a:xfrm>
            <a:off x="5638800" y="4100513"/>
            <a:ext cx="3157538" cy="2206625"/>
          </a:xfrm>
          <a:prstGeom prst="rect">
            <a:avLst/>
          </a:prstGeom>
          <a:noFill/>
          <a:ln w="9525">
            <a:noFill/>
            <a:miter lim="800000"/>
            <a:headEnd/>
            <a:tailEnd/>
          </a:ln>
          <a:effectLst/>
        </p:spPr>
      </p:pic>
      <p:sp>
        <p:nvSpPr>
          <p:cNvPr id="93190" name="Text Box 6"/>
          <p:cNvSpPr txBox="1">
            <a:spLocks noChangeArrowheads="1"/>
          </p:cNvSpPr>
          <p:nvPr/>
        </p:nvSpPr>
        <p:spPr bwMode="auto">
          <a:xfrm>
            <a:off x="2955925" y="6356350"/>
            <a:ext cx="2100263" cy="731838"/>
          </a:xfrm>
          <a:prstGeom prst="rect">
            <a:avLst/>
          </a:prstGeom>
          <a:noFill/>
          <a:ln w="9525">
            <a:noFill/>
            <a:miter lim="800000"/>
            <a:headEnd/>
            <a:tailEnd/>
          </a:ln>
          <a:effectLst/>
        </p:spPr>
        <p:txBody>
          <a:bodyPr wrap="none">
            <a:spAutoFit/>
          </a:bodyPr>
          <a:lstStyle/>
          <a:p>
            <a:r>
              <a:rPr lang="en-GB" sz="1800" dirty="0">
                <a:solidFill>
                  <a:schemeClr val="tx2"/>
                </a:solidFill>
                <a:latin typeface="Tahoma" pitchFamily="34" charset="0"/>
              </a:rPr>
              <a:t>Source: </a:t>
            </a:r>
            <a:r>
              <a:rPr lang="en-GB" sz="1800" dirty="0" err="1">
                <a:solidFill>
                  <a:schemeClr val="tx2"/>
                </a:solidFill>
                <a:latin typeface="Tahoma" pitchFamily="34" charset="0"/>
              </a:rPr>
              <a:t>Cabe</a:t>
            </a:r>
            <a:r>
              <a:rPr lang="en-GB" sz="1800" dirty="0">
                <a:solidFill>
                  <a:schemeClr val="tx2"/>
                </a:solidFill>
                <a:latin typeface="Tahoma" pitchFamily="34" charset="0"/>
              </a:rPr>
              <a:t> 2005</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3" cstate="print"/>
          <a:srcRect/>
          <a:stretch>
            <a:fillRect/>
          </a:stretch>
        </p:blipFill>
        <p:spPr bwMode="auto">
          <a:xfrm>
            <a:off x="5181600" y="2514600"/>
            <a:ext cx="3519488" cy="3962400"/>
          </a:xfrm>
          <a:prstGeom prst="rect">
            <a:avLst/>
          </a:prstGeom>
          <a:noFill/>
          <a:ln w="9525">
            <a:noFill/>
            <a:miter lim="800000"/>
            <a:headEnd/>
            <a:tailEnd/>
          </a:ln>
          <a:effectLst/>
        </p:spPr>
      </p:pic>
      <p:pic>
        <p:nvPicPr>
          <p:cNvPr id="95235" name="Picture 3"/>
          <p:cNvPicPr>
            <a:picLocks noChangeAspect="1" noChangeArrowheads="1"/>
          </p:cNvPicPr>
          <p:nvPr/>
        </p:nvPicPr>
        <p:blipFill>
          <a:blip r:embed="rId4" cstate="print"/>
          <a:srcRect/>
          <a:stretch>
            <a:fillRect/>
          </a:stretch>
        </p:blipFill>
        <p:spPr bwMode="auto">
          <a:xfrm>
            <a:off x="381000" y="685800"/>
            <a:ext cx="4572000" cy="3086100"/>
          </a:xfrm>
          <a:prstGeom prst="rect">
            <a:avLst/>
          </a:prstGeom>
          <a:noFill/>
          <a:ln w="9525">
            <a:noFill/>
            <a:miter lim="800000"/>
            <a:headEnd/>
            <a:tailEnd/>
          </a:ln>
          <a:effectLst/>
        </p:spPr>
      </p:pic>
      <p:sp>
        <p:nvSpPr>
          <p:cNvPr id="95236" name="Text Box 4"/>
          <p:cNvSpPr txBox="1">
            <a:spLocks noChangeArrowheads="1"/>
          </p:cNvSpPr>
          <p:nvPr/>
        </p:nvSpPr>
        <p:spPr bwMode="auto">
          <a:xfrm>
            <a:off x="441325" y="4460875"/>
            <a:ext cx="4206875" cy="1187450"/>
          </a:xfrm>
          <a:prstGeom prst="rect">
            <a:avLst/>
          </a:prstGeom>
          <a:noFill/>
          <a:ln w="9525">
            <a:noFill/>
            <a:miter lim="800000"/>
            <a:headEnd/>
            <a:tailEnd/>
          </a:ln>
          <a:effectLst/>
        </p:spPr>
        <p:txBody>
          <a:bodyPr>
            <a:spAutoFit/>
          </a:bodyPr>
          <a:lstStyle/>
          <a:p>
            <a:r>
              <a:rPr lang="en-GB" b="1">
                <a:solidFill>
                  <a:schemeClr val="hlink"/>
                </a:solidFill>
                <a:latin typeface="Tahoma" pitchFamily="34" charset="0"/>
              </a:rPr>
              <a:t>North Wiltshire District Council, Chippenham</a:t>
            </a:r>
            <a:endParaRPr lang="en-GB">
              <a:solidFill>
                <a:schemeClr val="hlink"/>
              </a:solidFill>
              <a:latin typeface="Tahoma" pitchFamily="34" charset="0"/>
            </a:endParaRPr>
          </a:p>
          <a:p>
            <a:endParaRPr lang="en-GB">
              <a:solidFill>
                <a:schemeClr val="hlink"/>
              </a:solidFill>
              <a:latin typeface="Tahoma" pitchFamily="34" charset="0"/>
            </a:endParaRPr>
          </a:p>
        </p:txBody>
      </p:sp>
      <p:sp>
        <p:nvSpPr>
          <p:cNvPr id="95237" name="Text Box 5"/>
          <p:cNvSpPr txBox="1">
            <a:spLocks noChangeArrowheads="1"/>
          </p:cNvSpPr>
          <p:nvPr/>
        </p:nvSpPr>
        <p:spPr bwMode="auto">
          <a:xfrm>
            <a:off x="5334000" y="625475"/>
            <a:ext cx="3575050" cy="519113"/>
          </a:xfrm>
          <a:prstGeom prst="rect">
            <a:avLst/>
          </a:prstGeom>
          <a:noFill/>
          <a:ln w="9525">
            <a:noFill/>
            <a:miter lim="800000"/>
            <a:headEnd/>
            <a:tailEnd/>
          </a:ln>
          <a:effectLst/>
        </p:spPr>
        <p:txBody>
          <a:bodyPr wrap="none">
            <a:spAutoFit/>
          </a:bodyPr>
          <a:lstStyle/>
          <a:p>
            <a:r>
              <a:rPr lang="en-GB" sz="2800" dirty="0">
                <a:solidFill>
                  <a:schemeClr val="tx2"/>
                </a:solidFill>
                <a:latin typeface="Tahoma" pitchFamily="34" charset="0"/>
              </a:rPr>
              <a:t>Better Places to Work</a:t>
            </a:r>
          </a:p>
        </p:txBody>
      </p:sp>
      <p:sp>
        <p:nvSpPr>
          <p:cNvPr id="95238" name="Text Box 6"/>
          <p:cNvSpPr txBox="1">
            <a:spLocks noChangeArrowheads="1"/>
          </p:cNvSpPr>
          <p:nvPr/>
        </p:nvSpPr>
        <p:spPr bwMode="auto">
          <a:xfrm>
            <a:off x="2498725" y="6280150"/>
            <a:ext cx="2100263" cy="731838"/>
          </a:xfrm>
          <a:prstGeom prst="rect">
            <a:avLst/>
          </a:prstGeom>
          <a:noFill/>
          <a:ln w="9525">
            <a:noFill/>
            <a:miter lim="800000"/>
            <a:headEnd/>
            <a:tailEnd/>
          </a:ln>
          <a:effectLst/>
        </p:spPr>
        <p:txBody>
          <a:bodyPr wrap="none">
            <a:spAutoFit/>
          </a:bodyPr>
          <a:lstStyle/>
          <a:p>
            <a:r>
              <a:rPr lang="en-GB" sz="1800" dirty="0">
                <a:solidFill>
                  <a:schemeClr val="tx2"/>
                </a:solidFill>
                <a:latin typeface="Tahoma" pitchFamily="34" charset="0"/>
              </a:rPr>
              <a:t>Source: </a:t>
            </a:r>
            <a:r>
              <a:rPr lang="en-GB" sz="1800" dirty="0" err="1">
                <a:solidFill>
                  <a:schemeClr val="tx2"/>
                </a:solidFill>
                <a:latin typeface="Tahoma" pitchFamily="34" charset="0"/>
              </a:rPr>
              <a:t>Cabe</a:t>
            </a:r>
            <a:r>
              <a:rPr lang="en-GB" sz="1800" dirty="0">
                <a:solidFill>
                  <a:schemeClr val="tx2"/>
                </a:solidFill>
                <a:latin typeface="Tahoma" pitchFamily="34" charset="0"/>
              </a:rPr>
              <a:t> 2005</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ChangeArrowheads="1"/>
          </p:cNvSpPr>
          <p:nvPr/>
        </p:nvSpPr>
        <p:spPr bwMode="auto">
          <a:xfrm>
            <a:off x="-168275" y="-46038"/>
            <a:ext cx="9144000" cy="0"/>
          </a:xfrm>
          <a:prstGeom prst="rect">
            <a:avLst/>
          </a:prstGeom>
          <a:noFill/>
          <a:ln w="9525">
            <a:noFill/>
            <a:miter lim="800000"/>
            <a:headEnd/>
            <a:tailEnd/>
          </a:ln>
          <a:effectLst/>
        </p:spPr>
        <p:txBody>
          <a:bodyPr>
            <a:spAutoFit/>
          </a:bodyPr>
          <a:lstStyle/>
          <a:p>
            <a:endParaRPr lang="en-GB"/>
          </a:p>
        </p:txBody>
      </p:sp>
      <p:pic>
        <p:nvPicPr>
          <p:cNvPr id="76804" name="Picture 4" descr="http://community.webshots.com/s/image17/3/30/9/184233009jBzfMQ_ph.jpg"/>
          <p:cNvPicPr>
            <a:picLocks noChangeAspect="1" noChangeArrowheads="1"/>
          </p:cNvPicPr>
          <p:nvPr/>
        </p:nvPicPr>
        <p:blipFill>
          <a:blip r:embed="rId2" cstate="print"/>
          <a:srcRect/>
          <a:stretch>
            <a:fillRect/>
          </a:stretch>
        </p:blipFill>
        <p:spPr bwMode="auto">
          <a:xfrm>
            <a:off x="214282" y="142852"/>
            <a:ext cx="5429256" cy="4071942"/>
          </a:xfrm>
          <a:prstGeom prst="rect">
            <a:avLst/>
          </a:prstGeom>
          <a:noFill/>
        </p:spPr>
      </p:pic>
      <p:pic>
        <p:nvPicPr>
          <p:cNvPr id="4" name="Picture 9" descr="http://community.webshots.com/s/image17/3/31/69/184233169Hpjxvs_ph.jpg"/>
          <p:cNvPicPr>
            <a:picLocks noChangeAspect="1" noChangeArrowheads="1"/>
          </p:cNvPicPr>
          <p:nvPr/>
        </p:nvPicPr>
        <p:blipFill>
          <a:blip r:embed="rId3" cstate="print"/>
          <a:srcRect/>
          <a:stretch>
            <a:fillRect/>
          </a:stretch>
        </p:blipFill>
        <p:spPr bwMode="auto">
          <a:xfrm>
            <a:off x="4071934" y="3036090"/>
            <a:ext cx="4810127" cy="3607595"/>
          </a:xfrm>
          <a:prstGeom prst="rect">
            <a:avLst/>
          </a:prstGeom>
          <a:noFill/>
        </p:spPr>
      </p:pic>
      <p:sp>
        <p:nvSpPr>
          <p:cNvPr id="5" name="Rectangle 4"/>
          <p:cNvSpPr/>
          <p:nvPr/>
        </p:nvSpPr>
        <p:spPr>
          <a:xfrm>
            <a:off x="714348" y="4857760"/>
            <a:ext cx="2533066" cy="461665"/>
          </a:xfrm>
          <a:prstGeom prst="rect">
            <a:avLst/>
          </a:prstGeom>
        </p:spPr>
        <p:txBody>
          <a:bodyPr wrap="none">
            <a:spAutoFit/>
          </a:bodyPr>
          <a:lstStyle/>
          <a:p>
            <a:r>
              <a:rPr lang="en-GB" dirty="0" err="1" smtClean="0">
                <a:solidFill>
                  <a:schemeClr val="tx2"/>
                </a:solidFill>
              </a:rPr>
              <a:t>Earthship</a:t>
            </a:r>
            <a:r>
              <a:rPr lang="en-GB" dirty="0" smtClean="0">
                <a:solidFill>
                  <a:schemeClr val="tx2"/>
                </a:solidFill>
              </a:rPr>
              <a:t> Brighton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ChangeArrowheads="1"/>
          </p:cNvSpPr>
          <p:nvPr/>
        </p:nvSpPr>
        <p:spPr bwMode="auto">
          <a:xfrm>
            <a:off x="-168275" y="-46038"/>
            <a:ext cx="9144000" cy="0"/>
          </a:xfrm>
          <a:prstGeom prst="rect">
            <a:avLst/>
          </a:prstGeom>
          <a:noFill/>
          <a:ln w="9525">
            <a:noFill/>
            <a:miter lim="800000"/>
            <a:headEnd/>
            <a:tailEnd/>
          </a:ln>
          <a:effectLst/>
        </p:spPr>
        <p:txBody>
          <a:bodyPr>
            <a:spAutoFit/>
          </a:bodyPr>
          <a:lstStyle/>
          <a:p>
            <a:endParaRPr lang="en-GB"/>
          </a:p>
        </p:txBody>
      </p:sp>
      <p:pic>
        <p:nvPicPr>
          <p:cNvPr id="78852" name="Picture 4" descr="http://community.webshots.com/s/image7/3/31/20/184233120vCfurq_ph.jpg"/>
          <p:cNvPicPr>
            <a:picLocks noChangeAspect="1" noChangeArrowheads="1"/>
          </p:cNvPicPr>
          <p:nvPr/>
        </p:nvPicPr>
        <p:blipFill>
          <a:blip r:embed="rId2" cstate="print"/>
          <a:srcRect/>
          <a:stretch>
            <a:fillRect/>
          </a:stretch>
        </p:blipFill>
        <p:spPr bwMode="auto">
          <a:xfrm>
            <a:off x="0" y="0"/>
            <a:ext cx="4857752" cy="3643314"/>
          </a:xfrm>
          <a:prstGeom prst="rect">
            <a:avLst/>
          </a:prstGeom>
          <a:noFill/>
        </p:spPr>
      </p:pic>
      <p:pic>
        <p:nvPicPr>
          <p:cNvPr id="4" name="Picture 4" descr="http://community.webshots.com/s/image16/3/30/56/184233056iNMKVg_ph.jpg"/>
          <p:cNvPicPr>
            <a:picLocks noChangeAspect="1" noChangeArrowheads="1"/>
          </p:cNvPicPr>
          <p:nvPr/>
        </p:nvPicPr>
        <p:blipFill>
          <a:blip r:embed="rId3" cstate="print"/>
          <a:srcRect/>
          <a:stretch>
            <a:fillRect/>
          </a:stretch>
        </p:blipFill>
        <p:spPr bwMode="auto">
          <a:xfrm>
            <a:off x="3857620" y="2857496"/>
            <a:ext cx="4953003" cy="3714752"/>
          </a:xfrm>
          <a:prstGeom prst="rect">
            <a:avLst/>
          </a:prstGeom>
          <a:noFill/>
        </p:spPr>
      </p:pic>
      <p:sp>
        <p:nvSpPr>
          <p:cNvPr id="5" name="TextBox 4"/>
          <p:cNvSpPr txBox="1"/>
          <p:nvPr/>
        </p:nvSpPr>
        <p:spPr>
          <a:xfrm>
            <a:off x="5715008" y="1428736"/>
            <a:ext cx="2533066" cy="830997"/>
          </a:xfrm>
          <a:prstGeom prst="rect">
            <a:avLst/>
          </a:prstGeom>
          <a:noFill/>
        </p:spPr>
        <p:txBody>
          <a:bodyPr wrap="none" rtlCol="0">
            <a:spAutoFit/>
          </a:bodyPr>
          <a:lstStyle/>
          <a:p>
            <a:r>
              <a:rPr lang="en-GB" dirty="0" err="1" smtClean="0">
                <a:solidFill>
                  <a:schemeClr val="tx2"/>
                </a:solidFill>
              </a:rPr>
              <a:t>Earthship</a:t>
            </a:r>
            <a:r>
              <a:rPr lang="en-GB" dirty="0" smtClean="0">
                <a:solidFill>
                  <a:schemeClr val="tx2"/>
                </a:solidFill>
              </a:rPr>
              <a:t> Brighton</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2"/>
                </a:solidFill>
              </a:rPr>
              <a:t>Tyre bale use in embankments </a:t>
            </a:r>
            <a:br>
              <a:rPr lang="en-GB" dirty="0" smtClean="0">
                <a:solidFill>
                  <a:schemeClr val="tx2"/>
                </a:solidFill>
              </a:rPr>
            </a:br>
            <a:endParaRPr lang="en-GB" dirty="0">
              <a:solidFill>
                <a:schemeClr val="tx2"/>
              </a:solidFill>
            </a:endParaRPr>
          </a:p>
        </p:txBody>
      </p:sp>
      <p:pic>
        <p:nvPicPr>
          <p:cNvPr id="5" name="Picture 2"/>
          <p:cNvPicPr>
            <a:picLocks noGrp="1" noChangeAspect="1" noChangeArrowheads="1"/>
          </p:cNvPicPr>
          <p:nvPr>
            <p:ph sz="half" idx="1"/>
          </p:nvPr>
        </p:nvPicPr>
        <p:blipFill>
          <a:blip r:embed="rId3" cstate="print"/>
          <a:stretch>
            <a:fillRect/>
          </a:stretch>
        </p:blipFill>
        <p:spPr bwMode="auto">
          <a:xfrm>
            <a:off x="457200" y="1745160"/>
            <a:ext cx="4038600" cy="4236043"/>
          </a:xfrm>
          <a:prstGeom prst="rect">
            <a:avLst/>
          </a:prstGeom>
          <a:noFill/>
          <a:ln w="9525">
            <a:noFill/>
            <a:miter lim="800000"/>
            <a:headEnd/>
            <a:tailEnd/>
          </a:ln>
          <a:effectLst/>
        </p:spPr>
      </p:pic>
      <p:sp>
        <p:nvSpPr>
          <p:cNvPr id="4" name="Content Placeholder 3"/>
          <p:cNvSpPr>
            <a:spLocks noGrp="1"/>
          </p:cNvSpPr>
          <p:nvPr>
            <p:ph sz="half" idx="2"/>
          </p:nvPr>
        </p:nvSpPr>
        <p:spPr/>
        <p:txBody>
          <a:bodyPr/>
          <a:lstStyle/>
          <a:p>
            <a:r>
              <a:rPr lang="en-GB" dirty="0" smtClean="0">
                <a:solidFill>
                  <a:schemeClr val="tx2"/>
                </a:solidFill>
              </a:rPr>
              <a:t>First UK use</a:t>
            </a:r>
          </a:p>
          <a:p>
            <a:r>
              <a:rPr lang="en-GB" dirty="0" smtClean="0">
                <a:solidFill>
                  <a:schemeClr val="tx2"/>
                </a:solidFill>
              </a:rPr>
              <a:t>Alternative to concrete</a:t>
            </a:r>
          </a:p>
          <a:p>
            <a:r>
              <a:rPr lang="en-GB" dirty="0" smtClean="0">
                <a:solidFill>
                  <a:schemeClr val="tx2"/>
                </a:solidFill>
              </a:rPr>
              <a:t>Improved drainage and slope stabilisation</a:t>
            </a:r>
          </a:p>
          <a:p>
            <a:r>
              <a:rPr lang="en-GB" dirty="0" smtClean="0">
                <a:solidFill>
                  <a:schemeClr val="tx2"/>
                </a:solidFill>
              </a:rPr>
              <a:t>Environmental impact reduced</a:t>
            </a:r>
          </a:p>
          <a:p>
            <a:r>
              <a:rPr lang="en-GB" dirty="0" smtClean="0">
                <a:solidFill>
                  <a:schemeClr val="tx2"/>
                </a:solidFill>
              </a:rPr>
              <a:t>Cost and environmental benefits</a:t>
            </a:r>
          </a:p>
          <a:p>
            <a:endParaRPr lang="en-GB" dirty="0"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C:\My Documents\sustainable development\offshore windfarm.TIF"/>
          <p:cNvPicPr>
            <a:picLocks noChangeAspect="1" noChangeArrowheads="1"/>
          </p:cNvPicPr>
          <p:nvPr/>
        </p:nvPicPr>
        <p:blipFill>
          <a:blip r:embed="rId3" cstate="print"/>
          <a:srcRect/>
          <a:stretch>
            <a:fillRect/>
          </a:stretch>
        </p:blipFill>
        <p:spPr bwMode="auto">
          <a:xfrm>
            <a:off x="428596" y="642918"/>
            <a:ext cx="4054938" cy="3157534"/>
          </a:xfrm>
          <a:prstGeom prst="rect">
            <a:avLst/>
          </a:prstGeom>
          <a:noFill/>
        </p:spPr>
      </p:pic>
      <p:pic>
        <p:nvPicPr>
          <p:cNvPr id="3" name="Picture 2" descr="C:\My Documents\sustainable development\Harbour.TIF"/>
          <p:cNvPicPr>
            <a:picLocks noChangeAspect="1" noChangeArrowheads="1"/>
          </p:cNvPicPr>
          <p:nvPr/>
        </p:nvPicPr>
        <p:blipFill>
          <a:blip r:embed="rId4" cstate="print"/>
          <a:srcRect/>
          <a:stretch>
            <a:fillRect/>
          </a:stretch>
        </p:blipFill>
        <p:spPr bwMode="auto">
          <a:xfrm>
            <a:off x="3929058" y="4000504"/>
            <a:ext cx="4925787" cy="2586038"/>
          </a:xfrm>
          <a:prstGeom prst="rect">
            <a:avLst/>
          </a:prstGeom>
          <a:noFill/>
        </p:spPr>
      </p:pic>
      <p:sp>
        <p:nvSpPr>
          <p:cNvPr id="4" name="Rectangle 3"/>
          <p:cNvSpPr/>
          <p:nvPr/>
        </p:nvSpPr>
        <p:spPr>
          <a:xfrm>
            <a:off x="214282" y="4500570"/>
            <a:ext cx="3571900" cy="1631216"/>
          </a:xfrm>
          <a:prstGeom prst="rect">
            <a:avLst/>
          </a:prstGeom>
        </p:spPr>
        <p:txBody>
          <a:bodyPr wrap="square">
            <a:spAutoFit/>
          </a:bodyPr>
          <a:lstStyle/>
          <a:p>
            <a:r>
              <a:rPr lang="en-GB" sz="2000" b="1" dirty="0" smtClean="0">
                <a:solidFill>
                  <a:schemeClr val="tx2"/>
                </a:solidFill>
                <a:latin typeface="+mn-lt"/>
              </a:rPr>
              <a:t>Wind farm at Blyth Harbour Northumberland. The installation has a capacity of 2.7MW from nine 300 kW turbines.</a:t>
            </a:r>
            <a:endParaRPr lang="en-GB" sz="2000" dirty="0">
              <a:solidFill>
                <a:schemeClr val="tx2"/>
              </a:solidFill>
              <a:latin typeface="+mn-l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My Documents\sustainable development\earth ramming.BMP"/>
          <p:cNvPicPr>
            <a:picLocks noChangeAspect="1" noChangeArrowheads="1"/>
          </p:cNvPicPr>
          <p:nvPr/>
        </p:nvPicPr>
        <p:blipFill>
          <a:blip r:embed="rId3" cstate="print"/>
          <a:srcRect/>
          <a:stretch>
            <a:fillRect/>
          </a:stretch>
        </p:blipFill>
        <p:spPr bwMode="auto">
          <a:xfrm>
            <a:off x="304800" y="990600"/>
            <a:ext cx="3648075" cy="5410200"/>
          </a:xfrm>
          <a:prstGeom prst="rect">
            <a:avLst/>
          </a:prstGeom>
          <a:noFill/>
        </p:spPr>
      </p:pic>
      <p:sp>
        <p:nvSpPr>
          <p:cNvPr id="45060" name="Rectangle 4"/>
          <p:cNvSpPr>
            <a:spLocks noChangeArrowheads="1"/>
          </p:cNvSpPr>
          <p:nvPr/>
        </p:nvSpPr>
        <p:spPr bwMode="auto">
          <a:xfrm>
            <a:off x="4419600" y="1447800"/>
            <a:ext cx="4495800" cy="4362450"/>
          </a:xfrm>
          <a:prstGeom prst="rect">
            <a:avLst/>
          </a:prstGeom>
          <a:noFill/>
          <a:ln w="9525">
            <a:noFill/>
            <a:miter lim="800000"/>
            <a:headEnd/>
            <a:tailEnd/>
          </a:ln>
          <a:effectLst/>
        </p:spPr>
        <p:txBody>
          <a:bodyPr>
            <a:spAutoFit/>
          </a:bodyPr>
          <a:lstStyle/>
          <a:p>
            <a:r>
              <a:rPr lang="en-GB" sz="2800" dirty="0">
                <a:solidFill>
                  <a:srgbClr val="FFFF66"/>
                </a:solidFill>
                <a:latin typeface="Tahoma" pitchFamily="34" charset="0"/>
              </a:rPr>
              <a:t>‘</a:t>
            </a:r>
            <a:r>
              <a:rPr lang="en-GB" sz="2800" dirty="0">
                <a:solidFill>
                  <a:schemeClr val="tx2"/>
                </a:solidFill>
                <a:latin typeface="Tahoma" pitchFamily="34" charset="0"/>
              </a:rPr>
              <a:t>With sustainable development becoming fashionable, it is important that we learn from those often unrecognised, undervalued initiators who have been experimenting with sustainable buildings and services since the 1960’s’</a:t>
            </a:r>
          </a:p>
        </p:txBody>
      </p:sp>
      <p:sp>
        <p:nvSpPr>
          <p:cNvPr id="45061" name="Rectangle 5"/>
          <p:cNvSpPr>
            <a:spLocks noChangeArrowheads="1"/>
          </p:cNvSpPr>
          <p:nvPr/>
        </p:nvSpPr>
        <p:spPr bwMode="auto">
          <a:xfrm>
            <a:off x="6248400" y="5867400"/>
            <a:ext cx="2570163" cy="731838"/>
          </a:xfrm>
          <a:prstGeom prst="rect">
            <a:avLst/>
          </a:prstGeom>
          <a:noFill/>
          <a:ln w="9525">
            <a:noFill/>
            <a:miter lim="800000"/>
            <a:headEnd/>
            <a:tailEnd/>
          </a:ln>
          <a:effectLst/>
        </p:spPr>
        <p:txBody>
          <a:bodyPr>
            <a:spAutoFit/>
          </a:bodyPr>
          <a:lstStyle/>
          <a:p>
            <a:r>
              <a:rPr lang="en-GB" sz="1800" dirty="0">
                <a:solidFill>
                  <a:schemeClr val="tx2"/>
                </a:solidFill>
                <a:latin typeface="Tahoma" pitchFamily="34" charset="0"/>
              </a:rPr>
              <a:t>Howard Liddell</a:t>
            </a:r>
            <a:r>
              <a:rPr lang="en-GB" dirty="0">
                <a:solidFill>
                  <a:schemeClr val="tx2"/>
                </a:solidFill>
                <a:latin typeface="Tahoma" pitchFamily="34" charset="0"/>
              </a:rPr>
              <a:t>     </a:t>
            </a:r>
            <a:r>
              <a:rPr lang="en-GB" sz="1800" dirty="0">
                <a:solidFill>
                  <a:schemeClr val="tx2"/>
                </a:solidFill>
                <a:latin typeface="Tahoma" pitchFamily="34" charset="0"/>
              </a:rPr>
              <a:t>Gaia Architects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C:\My Documents\sustainable development\earth house.BMP"/>
          <p:cNvPicPr>
            <a:picLocks noChangeAspect="1" noChangeArrowheads="1"/>
          </p:cNvPicPr>
          <p:nvPr/>
        </p:nvPicPr>
        <p:blipFill>
          <a:blip r:embed="rId3" cstate="print"/>
          <a:srcRect/>
          <a:stretch>
            <a:fillRect/>
          </a:stretch>
        </p:blipFill>
        <p:spPr bwMode="auto">
          <a:xfrm>
            <a:off x="214282" y="357166"/>
            <a:ext cx="3571872" cy="2381248"/>
          </a:xfrm>
          <a:prstGeom prst="rect">
            <a:avLst/>
          </a:prstGeom>
          <a:noFill/>
        </p:spPr>
      </p:pic>
      <p:pic>
        <p:nvPicPr>
          <p:cNvPr id="129025" name="Picture 1"/>
          <p:cNvPicPr>
            <a:picLocks noChangeAspect="1" noChangeArrowheads="1"/>
          </p:cNvPicPr>
          <p:nvPr/>
        </p:nvPicPr>
        <p:blipFill>
          <a:blip r:embed="rId4" cstate="print"/>
          <a:srcRect/>
          <a:stretch>
            <a:fillRect/>
          </a:stretch>
        </p:blipFill>
        <p:spPr bwMode="auto">
          <a:xfrm>
            <a:off x="4572000" y="714356"/>
            <a:ext cx="3509978" cy="2403720"/>
          </a:xfrm>
          <a:prstGeom prst="rect">
            <a:avLst/>
          </a:prstGeom>
          <a:noFill/>
          <a:ln w="9525">
            <a:noFill/>
            <a:miter lim="800000"/>
            <a:headEnd/>
            <a:tailEnd/>
          </a:ln>
          <a:effectLst/>
        </p:spPr>
      </p:pic>
      <p:pic>
        <p:nvPicPr>
          <p:cNvPr id="129026" name="Picture 2"/>
          <p:cNvPicPr>
            <a:picLocks noChangeAspect="1" noChangeArrowheads="1"/>
          </p:cNvPicPr>
          <p:nvPr/>
        </p:nvPicPr>
        <p:blipFill>
          <a:blip r:embed="rId5" cstate="print"/>
          <a:srcRect/>
          <a:stretch>
            <a:fillRect/>
          </a:stretch>
        </p:blipFill>
        <p:spPr bwMode="auto">
          <a:xfrm>
            <a:off x="285720" y="2928934"/>
            <a:ext cx="3533775" cy="3533775"/>
          </a:xfrm>
          <a:prstGeom prst="rect">
            <a:avLst/>
          </a:prstGeom>
          <a:noFill/>
          <a:ln w="9525">
            <a:noFill/>
            <a:miter lim="800000"/>
            <a:headEnd/>
            <a:tailEnd/>
          </a:ln>
          <a:effectLst/>
        </p:spPr>
      </p:pic>
      <p:pic>
        <p:nvPicPr>
          <p:cNvPr id="129027" name="Picture 3"/>
          <p:cNvPicPr>
            <a:picLocks noChangeAspect="1" noChangeArrowheads="1"/>
          </p:cNvPicPr>
          <p:nvPr/>
        </p:nvPicPr>
        <p:blipFill>
          <a:blip r:embed="rId6" cstate="print"/>
          <a:srcRect/>
          <a:stretch>
            <a:fillRect/>
          </a:stretch>
        </p:blipFill>
        <p:spPr bwMode="auto">
          <a:xfrm>
            <a:off x="4286248" y="3500438"/>
            <a:ext cx="4211686" cy="2857520"/>
          </a:xfrm>
          <a:prstGeom prst="rect">
            <a:avLst/>
          </a:prstGeom>
          <a:noFill/>
          <a:ln w="9525">
            <a:noFill/>
            <a:miter lim="800000"/>
            <a:headEnd/>
            <a:tailEnd/>
          </a:ln>
          <a:effec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3" cstate="print"/>
          <a:srcRect/>
          <a:stretch>
            <a:fillRect/>
          </a:stretch>
        </p:blipFill>
        <p:spPr bwMode="auto">
          <a:xfrm>
            <a:off x="304800" y="228600"/>
            <a:ext cx="3657600" cy="2674938"/>
          </a:xfrm>
          <a:prstGeom prst="rect">
            <a:avLst/>
          </a:prstGeom>
          <a:noFill/>
          <a:ln w="9525">
            <a:noFill/>
            <a:miter lim="800000"/>
            <a:headEnd/>
            <a:tailEnd/>
          </a:ln>
          <a:effectLst/>
        </p:spPr>
      </p:pic>
      <p:pic>
        <p:nvPicPr>
          <p:cNvPr id="95235" name="Picture 3"/>
          <p:cNvPicPr>
            <a:picLocks noChangeAspect="1" noChangeArrowheads="1"/>
          </p:cNvPicPr>
          <p:nvPr/>
        </p:nvPicPr>
        <p:blipFill>
          <a:blip r:embed="rId4" cstate="print"/>
          <a:srcRect/>
          <a:stretch>
            <a:fillRect/>
          </a:stretch>
        </p:blipFill>
        <p:spPr bwMode="auto">
          <a:xfrm>
            <a:off x="609600" y="3048000"/>
            <a:ext cx="2181225" cy="1343025"/>
          </a:xfrm>
          <a:prstGeom prst="rect">
            <a:avLst/>
          </a:prstGeom>
          <a:noFill/>
          <a:ln w="9525">
            <a:noFill/>
            <a:miter lim="800000"/>
            <a:headEnd/>
            <a:tailEnd/>
          </a:ln>
          <a:effectLst/>
        </p:spPr>
      </p:pic>
      <p:pic>
        <p:nvPicPr>
          <p:cNvPr id="95236" name="Picture 4"/>
          <p:cNvPicPr>
            <a:picLocks noChangeAspect="1" noChangeArrowheads="1"/>
          </p:cNvPicPr>
          <p:nvPr/>
        </p:nvPicPr>
        <p:blipFill>
          <a:blip r:embed="rId5" cstate="print"/>
          <a:srcRect/>
          <a:stretch>
            <a:fillRect/>
          </a:stretch>
        </p:blipFill>
        <p:spPr bwMode="auto">
          <a:xfrm>
            <a:off x="5410200" y="685800"/>
            <a:ext cx="3019425" cy="2305050"/>
          </a:xfrm>
          <a:prstGeom prst="rect">
            <a:avLst/>
          </a:prstGeom>
          <a:noFill/>
          <a:ln w="9525">
            <a:noFill/>
            <a:miter lim="800000"/>
            <a:headEnd/>
            <a:tailEnd/>
          </a:ln>
          <a:effectLst/>
        </p:spPr>
      </p:pic>
      <p:pic>
        <p:nvPicPr>
          <p:cNvPr id="95237" name="Picture 5"/>
          <p:cNvPicPr>
            <a:picLocks noChangeAspect="1" noChangeArrowheads="1"/>
          </p:cNvPicPr>
          <p:nvPr/>
        </p:nvPicPr>
        <p:blipFill>
          <a:blip r:embed="rId6" cstate="print"/>
          <a:srcRect/>
          <a:stretch>
            <a:fillRect/>
          </a:stretch>
        </p:blipFill>
        <p:spPr bwMode="auto">
          <a:xfrm>
            <a:off x="6096000" y="3124200"/>
            <a:ext cx="1828800" cy="857250"/>
          </a:xfrm>
          <a:prstGeom prst="rect">
            <a:avLst/>
          </a:prstGeom>
          <a:noFill/>
          <a:ln w="9525">
            <a:noFill/>
            <a:miter lim="800000"/>
            <a:headEnd/>
            <a:tailEnd/>
          </a:ln>
          <a:effectLst/>
        </p:spPr>
      </p:pic>
      <p:pic>
        <p:nvPicPr>
          <p:cNvPr id="95238" name="Picture 6"/>
          <p:cNvPicPr>
            <a:picLocks noChangeAspect="1" noChangeArrowheads="1"/>
          </p:cNvPicPr>
          <p:nvPr/>
        </p:nvPicPr>
        <p:blipFill>
          <a:blip r:embed="rId7" cstate="print"/>
          <a:srcRect/>
          <a:stretch>
            <a:fillRect/>
          </a:stretch>
        </p:blipFill>
        <p:spPr bwMode="auto">
          <a:xfrm>
            <a:off x="2895600" y="3581400"/>
            <a:ext cx="2609850" cy="3276600"/>
          </a:xfrm>
          <a:prstGeom prst="rect">
            <a:avLst/>
          </a:prstGeom>
          <a:noFill/>
          <a:ln w="9525">
            <a:noFill/>
            <a:miter lim="800000"/>
            <a:headEnd/>
            <a:tailEnd/>
          </a:ln>
          <a:effectLst/>
        </p:spPr>
      </p:pic>
      <p:pic>
        <p:nvPicPr>
          <p:cNvPr id="95239" name="Picture 7"/>
          <p:cNvPicPr>
            <a:picLocks noChangeAspect="1" noChangeArrowheads="1"/>
          </p:cNvPicPr>
          <p:nvPr/>
        </p:nvPicPr>
        <p:blipFill>
          <a:blip r:embed="rId8" cstate="print"/>
          <a:srcRect/>
          <a:stretch>
            <a:fillRect/>
          </a:stretch>
        </p:blipFill>
        <p:spPr bwMode="auto">
          <a:xfrm>
            <a:off x="5715000" y="5715000"/>
            <a:ext cx="2133600" cy="942975"/>
          </a:xfrm>
          <a:prstGeom prst="rect">
            <a:avLst/>
          </a:prstGeom>
          <a:noFill/>
          <a:ln w="9525">
            <a:noFill/>
            <a:miter lim="800000"/>
            <a:headEnd/>
            <a:tailEnd/>
          </a:ln>
          <a:effec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construction be sustainable?</a:t>
            </a:r>
            <a:endParaRPr lang="en-GB" dirty="0"/>
          </a:p>
        </p:txBody>
      </p:sp>
      <p:sp>
        <p:nvSpPr>
          <p:cNvPr id="3" name="Content Placeholder 2"/>
          <p:cNvSpPr>
            <a:spLocks noGrp="1"/>
          </p:cNvSpPr>
          <p:nvPr>
            <p:ph sz="half" idx="1"/>
          </p:nvPr>
        </p:nvSpPr>
        <p:spPr/>
        <p:txBody>
          <a:bodyPr/>
          <a:lstStyle/>
          <a:p>
            <a:r>
              <a:rPr lang="en-GB" dirty="0" smtClean="0"/>
              <a:t>Simplicity</a:t>
            </a:r>
          </a:p>
          <a:p>
            <a:r>
              <a:rPr lang="en-GB" dirty="0" smtClean="0"/>
              <a:t>Orientation</a:t>
            </a:r>
          </a:p>
          <a:p>
            <a:r>
              <a:rPr lang="en-GB" dirty="0" smtClean="0"/>
              <a:t>Lighting efficiency</a:t>
            </a:r>
          </a:p>
          <a:p>
            <a:r>
              <a:rPr lang="en-GB" dirty="0" smtClean="0"/>
              <a:t>Flexible design</a:t>
            </a:r>
          </a:p>
          <a:p>
            <a:r>
              <a:rPr lang="en-GB" dirty="0" smtClean="0"/>
              <a:t>Energy conservation</a:t>
            </a:r>
          </a:p>
          <a:p>
            <a:r>
              <a:rPr lang="en-GB" dirty="0" smtClean="0"/>
              <a:t>Avoid </a:t>
            </a:r>
            <a:r>
              <a:rPr lang="en-GB" dirty="0" err="1" smtClean="0"/>
              <a:t>oversizing</a:t>
            </a:r>
            <a:endParaRPr lang="en-GB" dirty="0" smtClean="0"/>
          </a:p>
          <a:p>
            <a:r>
              <a:rPr lang="en-GB" dirty="0" smtClean="0"/>
              <a:t>Waste management</a:t>
            </a:r>
          </a:p>
          <a:p>
            <a:r>
              <a:rPr lang="en-GB" dirty="0" smtClean="0"/>
              <a:t>Good quality air</a:t>
            </a:r>
          </a:p>
          <a:p>
            <a:pPr>
              <a:buNone/>
            </a:pPr>
            <a:endParaRPr lang="en-GB" dirty="0" smtClean="0"/>
          </a:p>
          <a:p>
            <a:endParaRPr lang="en-GB" dirty="0" smtClean="0"/>
          </a:p>
          <a:p>
            <a:endParaRPr lang="en-GB" dirty="0"/>
          </a:p>
        </p:txBody>
      </p:sp>
      <p:pic>
        <p:nvPicPr>
          <p:cNvPr id="5" name="Picture 2" descr="http://www.strawbalefutures.org.uk/images/projects/tnFootprint%2001.jpg"/>
          <p:cNvPicPr>
            <a:picLocks noGrp="1" noChangeAspect="1" noChangeArrowheads="1"/>
          </p:cNvPicPr>
          <p:nvPr>
            <p:ph sz="half" idx="2"/>
          </p:nvPr>
        </p:nvPicPr>
        <p:blipFill>
          <a:blip r:embed="rId3" cstate="print"/>
          <a:stretch>
            <a:fillRect/>
          </a:stretch>
        </p:blipFill>
        <p:spPr bwMode="auto">
          <a:xfrm>
            <a:off x="3857620" y="4184447"/>
            <a:ext cx="4038600" cy="2673553"/>
          </a:xfrm>
          <a:prstGeom prst="rect">
            <a:avLst/>
          </a:prstGeom>
          <a:noFill/>
        </p:spPr>
      </p:pic>
      <p:pic>
        <p:nvPicPr>
          <p:cNvPr id="6" name="Picture 2" descr="C:\My Documents\sustainable development\geothermal.BMP"/>
          <p:cNvPicPr>
            <a:picLocks noChangeAspect="1" noChangeArrowheads="1"/>
          </p:cNvPicPr>
          <p:nvPr/>
        </p:nvPicPr>
        <p:blipFill>
          <a:blip r:embed="rId4" cstate="print"/>
          <a:srcRect/>
          <a:stretch>
            <a:fillRect/>
          </a:stretch>
        </p:blipFill>
        <p:spPr bwMode="auto">
          <a:xfrm>
            <a:off x="3929058" y="1357298"/>
            <a:ext cx="2500330" cy="2582837"/>
          </a:xfrm>
          <a:prstGeom prst="rect">
            <a:avLst/>
          </a:prstGeom>
          <a:noFill/>
        </p:spPr>
      </p:pic>
      <p:pic>
        <p:nvPicPr>
          <p:cNvPr id="7" name="Picture 2" descr="C:\My Documents\sustainable development\fuel cell.BMP"/>
          <p:cNvPicPr>
            <a:picLocks noChangeAspect="1" noChangeArrowheads="1"/>
          </p:cNvPicPr>
          <p:nvPr/>
        </p:nvPicPr>
        <p:blipFill>
          <a:blip r:embed="rId5" cstate="print"/>
          <a:srcRect/>
          <a:stretch>
            <a:fillRect/>
          </a:stretch>
        </p:blipFill>
        <p:spPr bwMode="auto">
          <a:xfrm>
            <a:off x="6632830" y="1785926"/>
            <a:ext cx="2313275" cy="1643074"/>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construction be sustainable?</a:t>
            </a:r>
            <a:endParaRPr lang="en-GB" dirty="0"/>
          </a:p>
        </p:txBody>
      </p:sp>
      <p:sp>
        <p:nvSpPr>
          <p:cNvPr id="3" name="Content Placeholder 2"/>
          <p:cNvSpPr>
            <a:spLocks noGrp="1"/>
          </p:cNvSpPr>
          <p:nvPr>
            <p:ph sz="half" idx="1"/>
          </p:nvPr>
        </p:nvSpPr>
        <p:spPr>
          <a:xfrm>
            <a:off x="214282" y="1928802"/>
            <a:ext cx="4171952" cy="4114800"/>
          </a:xfrm>
        </p:spPr>
        <p:txBody>
          <a:bodyPr>
            <a:normAutofit fontScale="92500" lnSpcReduction="10000"/>
          </a:bodyPr>
          <a:lstStyle/>
          <a:p>
            <a:r>
              <a:rPr lang="en-GB" dirty="0" smtClean="0"/>
              <a:t>Passive design</a:t>
            </a:r>
          </a:p>
          <a:p>
            <a:r>
              <a:rPr lang="en-GB" dirty="0" smtClean="0"/>
              <a:t>Native landscape</a:t>
            </a:r>
          </a:p>
          <a:p>
            <a:r>
              <a:rPr lang="en-GB" dirty="0" smtClean="0"/>
              <a:t>Attention to power</a:t>
            </a:r>
          </a:p>
          <a:p>
            <a:r>
              <a:rPr lang="en-GB" dirty="0" smtClean="0"/>
              <a:t>Water conservation</a:t>
            </a:r>
          </a:p>
          <a:p>
            <a:r>
              <a:rPr lang="en-GB" dirty="0" smtClean="0"/>
              <a:t>Reduction of emissions</a:t>
            </a:r>
          </a:p>
          <a:p>
            <a:r>
              <a:rPr lang="en-GB" dirty="0" smtClean="0"/>
              <a:t>Design for operation and maintenance</a:t>
            </a:r>
          </a:p>
          <a:p>
            <a:r>
              <a:rPr lang="en-GB" dirty="0" smtClean="0"/>
              <a:t>Materials efficiency</a:t>
            </a:r>
          </a:p>
          <a:p>
            <a:r>
              <a:rPr lang="en-GB" dirty="0" smtClean="0"/>
              <a:t>Design for recycling</a:t>
            </a:r>
            <a:endParaRPr lang="en-GB" dirty="0"/>
          </a:p>
        </p:txBody>
      </p:sp>
      <p:pic>
        <p:nvPicPr>
          <p:cNvPr id="7" name="Picture 1026" descr="C:\My Documents\sustainable development\bio dome.BMP"/>
          <p:cNvPicPr>
            <a:picLocks noGrp="1" noChangeAspect="1" noChangeArrowheads="1"/>
          </p:cNvPicPr>
          <p:nvPr>
            <p:ph sz="half" idx="2"/>
          </p:nvPr>
        </p:nvPicPr>
        <p:blipFill>
          <a:blip r:embed="rId3" cstate="print"/>
          <a:stretch>
            <a:fillRect/>
          </a:stretch>
        </p:blipFill>
        <p:spPr bwMode="auto">
          <a:xfrm>
            <a:off x="5204170" y="1214422"/>
            <a:ext cx="3716387" cy="2643206"/>
          </a:xfrm>
          <a:prstGeom prst="rect">
            <a:avLst/>
          </a:prstGeom>
          <a:noFill/>
        </p:spPr>
      </p:pic>
      <p:pic>
        <p:nvPicPr>
          <p:cNvPr id="153602" name="Picture 2"/>
          <p:cNvPicPr>
            <a:picLocks noChangeAspect="1" noChangeArrowheads="1"/>
          </p:cNvPicPr>
          <p:nvPr/>
        </p:nvPicPr>
        <p:blipFill>
          <a:blip r:embed="rId4" cstate="print"/>
          <a:srcRect/>
          <a:stretch>
            <a:fillRect/>
          </a:stretch>
        </p:blipFill>
        <p:spPr bwMode="auto">
          <a:xfrm>
            <a:off x="4214810" y="4071942"/>
            <a:ext cx="3514725" cy="2552700"/>
          </a:xfrm>
          <a:prstGeom prst="rect">
            <a:avLst/>
          </a:prstGeom>
          <a:noFill/>
          <a:ln w="9525">
            <a:noFill/>
            <a:miter lim="800000"/>
            <a:headEnd/>
            <a:tailEnd/>
          </a:ln>
          <a:effectLst/>
        </p:spPr>
      </p:pic>
      <p:pic>
        <p:nvPicPr>
          <p:cNvPr id="9" name="Picture 8" descr="http://www.bioregional.com/news%20page/news_photos/news_solaraward.jpg"/>
          <p:cNvPicPr>
            <a:picLocks noChangeAspect="1" noChangeArrowheads="1"/>
          </p:cNvPicPr>
          <p:nvPr/>
        </p:nvPicPr>
        <p:blipFill>
          <a:blip r:embed="rId5" cstate="print"/>
          <a:srcRect/>
          <a:stretch>
            <a:fillRect/>
          </a:stretch>
        </p:blipFill>
        <p:spPr bwMode="auto">
          <a:xfrm>
            <a:off x="3571868" y="1214422"/>
            <a:ext cx="1600200" cy="2411413"/>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descr="http://www.strawbalefutures.org.uk/images/projects/tnFootprint_070717_500.jpg"/>
          <p:cNvPicPr>
            <a:picLocks noChangeAspect="1" noChangeArrowheads="1"/>
          </p:cNvPicPr>
          <p:nvPr/>
        </p:nvPicPr>
        <p:blipFill>
          <a:blip r:embed="rId3" cstate="print"/>
          <a:srcRect/>
          <a:stretch>
            <a:fillRect/>
          </a:stretch>
        </p:blipFill>
        <p:spPr bwMode="auto">
          <a:xfrm>
            <a:off x="0" y="0"/>
            <a:ext cx="4762500" cy="3238500"/>
          </a:xfrm>
          <a:prstGeom prst="rect">
            <a:avLst/>
          </a:prstGeom>
          <a:noFill/>
        </p:spPr>
      </p:pic>
      <p:pic>
        <p:nvPicPr>
          <p:cNvPr id="19458" name="Picture 2" descr="http://www.strawbalefutures.org.uk/images/projects/tnFootprint%2001.jpg"/>
          <p:cNvPicPr>
            <a:picLocks noChangeAspect="1" noChangeArrowheads="1"/>
          </p:cNvPicPr>
          <p:nvPr/>
        </p:nvPicPr>
        <p:blipFill>
          <a:blip r:embed="rId4" cstate="print"/>
          <a:srcRect/>
          <a:stretch>
            <a:fillRect/>
          </a:stretch>
        </p:blipFill>
        <p:spPr bwMode="auto">
          <a:xfrm>
            <a:off x="4214810" y="214290"/>
            <a:ext cx="4762500" cy="3152775"/>
          </a:xfrm>
          <a:prstGeom prst="rect">
            <a:avLst/>
          </a:prstGeom>
          <a:noFill/>
        </p:spPr>
      </p:pic>
      <p:pic>
        <p:nvPicPr>
          <p:cNvPr id="19459" name="Picture 3" descr="http://www.strawbalefutures.org.uk/images/projects/tnFootprint_070126_032.jpg"/>
          <p:cNvPicPr>
            <a:picLocks noChangeAspect="1" noChangeArrowheads="1"/>
          </p:cNvPicPr>
          <p:nvPr/>
        </p:nvPicPr>
        <p:blipFill>
          <a:blip r:embed="rId5" cstate="print"/>
          <a:srcRect/>
          <a:stretch>
            <a:fillRect/>
          </a:stretch>
        </p:blipFill>
        <p:spPr bwMode="auto">
          <a:xfrm>
            <a:off x="428596" y="3357562"/>
            <a:ext cx="4762500" cy="3228975"/>
          </a:xfrm>
          <a:prstGeom prst="rect">
            <a:avLst/>
          </a:prstGeom>
          <a:noFill/>
        </p:spPr>
      </p:pic>
      <p:pic>
        <p:nvPicPr>
          <p:cNvPr id="19460" name="Picture 4" descr="http://www.strawbalefutures.org.uk/images/projects/tnFootprint_070126_036.jpg"/>
          <p:cNvPicPr>
            <a:picLocks noChangeAspect="1" noChangeArrowheads="1"/>
          </p:cNvPicPr>
          <p:nvPr/>
        </p:nvPicPr>
        <p:blipFill>
          <a:blip r:embed="rId6" cstate="print"/>
          <a:srcRect/>
          <a:stretch>
            <a:fillRect/>
          </a:stretch>
        </p:blipFill>
        <p:spPr bwMode="auto">
          <a:xfrm>
            <a:off x="4381500" y="3629025"/>
            <a:ext cx="4762500" cy="3228975"/>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402" name="Object 2"/>
          <p:cNvGraphicFramePr>
            <a:graphicFrameLocks noChangeAspect="1"/>
          </p:cNvGraphicFramePr>
          <p:nvPr/>
        </p:nvGraphicFramePr>
        <p:xfrm>
          <a:off x="1524000" y="990600"/>
          <a:ext cx="6248400" cy="4686300"/>
        </p:xfrm>
        <a:graphic>
          <a:graphicData uri="http://schemas.openxmlformats.org/presentationml/2006/ole">
            <p:oleObj spid="_x0000_s102402" name="Photo Editor Photo" r:id="rId3" imgW="2666667" imgH="2000000" progId="">
              <p:embed/>
            </p:oleObj>
          </a:graphicData>
        </a:graphic>
      </p:graphicFrame>
      <p:sp>
        <p:nvSpPr>
          <p:cNvPr id="4" name="Oval Callout 3"/>
          <p:cNvSpPr/>
          <p:nvPr/>
        </p:nvSpPr>
        <p:spPr bwMode="auto">
          <a:xfrm rot="5400000">
            <a:off x="3425304" y="4220205"/>
            <a:ext cx="2007640" cy="3000396"/>
          </a:xfrm>
          <a:prstGeom prst="wedgeEllipseCallout">
            <a:avLst>
              <a:gd name="adj1" fmla="val -78945"/>
              <a:gd name="adj2" fmla="val -1004"/>
            </a:avLst>
          </a:prstGeom>
          <a:solidFill>
            <a:schemeClr val="accent1"/>
          </a:solidFill>
          <a:ln w="9525" cap="flat" cmpd="sng" algn="ctr">
            <a:solidFill>
              <a:schemeClr val="tx1"/>
            </a:solidFill>
            <a:prstDash val="solid"/>
            <a:round/>
            <a:headEnd type="none" w="med" len="med"/>
            <a:tailEnd type="none" w="med" len="med"/>
          </a:ln>
          <a:effectLst/>
        </p:spPr>
        <p:txBody>
          <a:bodyPr vert="vert270"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Times New Roman" pitchFamily="18" charset="0"/>
              </a:rPr>
              <a:t>Now, we did say sustainable, didn’t we?</a:t>
            </a:r>
          </a:p>
        </p:txBody>
      </p:sp>
      <p:sp>
        <p:nvSpPr>
          <p:cNvPr id="5" name="Text Box 3"/>
          <p:cNvSpPr txBox="1">
            <a:spLocks noChangeArrowheads="1"/>
          </p:cNvSpPr>
          <p:nvPr/>
        </p:nvSpPr>
        <p:spPr bwMode="auto">
          <a:xfrm>
            <a:off x="1714480" y="285728"/>
            <a:ext cx="5099050" cy="457200"/>
          </a:xfrm>
          <a:prstGeom prst="rect">
            <a:avLst/>
          </a:prstGeom>
          <a:noFill/>
          <a:ln w="9525">
            <a:noFill/>
            <a:miter lim="800000"/>
            <a:headEnd/>
            <a:tailEnd/>
          </a:ln>
          <a:effectLst/>
        </p:spPr>
        <p:txBody>
          <a:bodyPr wrap="none">
            <a:spAutoFit/>
          </a:bodyPr>
          <a:lstStyle/>
          <a:p>
            <a:r>
              <a:rPr lang="en-GB" dirty="0">
                <a:solidFill>
                  <a:schemeClr val="tx2"/>
                </a:solidFill>
                <a:latin typeface="Tahoma" pitchFamily="34" charset="0"/>
              </a:rPr>
              <a:t>Balancing the natural with the  built!</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66"/>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title" idx="4294967295"/>
          </p:nvPr>
        </p:nvSpPr>
        <p:spPr>
          <a:xfrm>
            <a:off x="0" y="609600"/>
            <a:ext cx="7772400" cy="1143000"/>
          </a:xfrm>
        </p:spPr>
        <p:txBody>
          <a:bodyPr/>
          <a:lstStyle/>
          <a:p>
            <a:r>
              <a:rPr lang="en-GB" dirty="0"/>
              <a:t>Tutorial</a:t>
            </a:r>
          </a:p>
        </p:txBody>
      </p:sp>
      <p:sp>
        <p:nvSpPr>
          <p:cNvPr id="114691" name="Rectangle 3"/>
          <p:cNvSpPr>
            <a:spLocks noGrp="1" noChangeArrowheads="1"/>
          </p:cNvSpPr>
          <p:nvPr>
            <p:ph type="body" idx="4294967295"/>
          </p:nvPr>
        </p:nvSpPr>
        <p:spPr>
          <a:xfrm>
            <a:off x="755576" y="1628800"/>
            <a:ext cx="7772400" cy="4114800"/>
          </a:xfrm>
        </p:spPr>
        <p:txBody>
          <a:bodyPr>
            <a:normAutofit fontScale="92500"/>
          </a:bodyPr>
          <a:lstStyle/>
          <a:p>
            <a:pPr>
              <a:lnSpc>
                <a:spcPct val="90000"/>
              </a:lnSpc>
              <a:buFont typeface="Wingdings" pitchFamily="2" charset="2"/>
              <a:buChar char="§"/>
            </a:pPr>
            <a:r>
              <a:rPr lang="en-GB" sz="2800" dirty="0" smtClean="0"/>
              <a:t>Can </a:t>
            </a:r>
            <a:r>
              <a:rPr lang="en-GB" sz="2800" dirty="0"/>
              <a:t>the construction industry be truly </a:t>
            </a:r>
            <a:r>
              <a:rPr lang="en-GB" sz="2800" dirty="0" smtClean="0"/>
              <a:t>sustainable?</a:t>
            </a:r>
          </a:p>
          <a:p>
            <a:pPr>
              <a:lnSpc>
                <a:spcPct val="90000"/>
              </a:lnSpc>
              <a:buFont typeface="Wingdings" pitchFamily="2" charset="2"/>
              <a:buChar char="§"/>
            </a:pPr>
            <a:endParaRPr lang="en-GB" sz="2800" dirty="0"/>
          </a:p>
          <a:p>
            <a:pPr>
              <a:lnSpc>
                <a:spcPct val="90000"/>
              </a:lnSpc>
              <a:buFont typeface="Wingdings" pitchFamily="2" charset="2"/>
              <a:buChar char="§"/>
            </a:pPr>
            <a:r>
              <a:rPr lang="en-GB" sz="2800" dirty="0" smtClean="0"/>
              <a:t>The </a:t>
            </a:r>
            <a:r>
              <a:rPr lang="en-GB" sz="2800" dirty="0"/>
              <a:t>Royal Commission on Environmental Pollution </a:t>
            </a:r>
            <a:r>
              <a:rPr lang="en-GB" sz="2800" dirty="0" smtClean="0"/>
              <a:t>have</a:t>
            </a:r>
            <a:r>
              <a:rPr lang="en-GB" sz="2800" dirty="0" smtClean="0"/>
              <a:t> </a:t>
            </a:r>
            <a:r>
              <a:rPr lang="en-GB" sz="2800" dirty="0"/>
              <a:t>concluded that the UK should agree to cut its carbon dioxide emissions by 60% by 2050.</a:t>
            </a:r>
          </a:p>
          <a:p>
            <a:pPr>
              <a:lnSpc>
                <a:spcPct val="90000"/>
              </a:lnSpc>
              <a:buNone/>
            </a:pPr>
            <a:r>
              <a:rPr lang="en-GB" sz="2800" dirty="0" smtClean="0"/>
              <a:t>	</a:t>
            </a:r>
            <a:r>
              <a:rPr lang="en-GB" sz="2800" dirty="0" smtClean="0"/>
              <a:t>Explain </a:t>
            </a:r>
            <a:r>
              <a:rPr lang="en-GB" sz="2800" dirty="0"/>
              <a:t>how construction can assist in helping to achieve this target</a:t>
            </a:r>
            <a:r>
              <a:rPr lang="en-GB" sz="2800" dirty="0" smtClean="0"/>
              <a:t>.</a:t>
            </a:r>
          </a:p>
          <a:p>
            <a:pPr>
              <a:lnSpc>
                <a:spcPct val="90000"/>
              </a:lnSpc>
              <a:buNone/>
            </a:pPr>
            <a:endParaRPr lang="en-GB" sz="2800" dirty="0" smtClean="0"/>
          </a:p>
          <a:p>
            <a:pPr>
              <a:lnSpc>
                <a:spcPct val="90000"/>
              </a:lnSpc>
              <a:buFont typeface="Wingdings" pitchFamily="2" charset="2"/>
              <a:buChar char="§"/>
            </a:pPr>
            <a:r>
              <a:rPr lang="en-GB" sz="2800" dirty="0" smtClean="0"/>
              <a:t>Is it possible for the construction industry to deliver ecological design?</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4994" name="Object 2"/>
          <p:cNvGraphicFramePr>
            <a:graphicFrameLocks noChangeAspect="1"/>
          </p:cNvGraphicFramePr>
          <p:nvPr/>
        </p:nvGraphicFramePr>
        <p:xfrm>
          <a:off x="304800" y="228600"/>
          <a:ext cx="8305800" cy="6229350"/>
        </p:xfrm>
        <a:graphic>
          <a:graphicData uri="http://schemas.openxmlformats.org/presentationml/2006/ole">
            <p:oleObj spid="_x0000_s84994" name="Photo Editor Photo" r:id="rId3" imgW="12193702" imgH="9142857" progId="">
              <p:embed/>
            </p:oleObj>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descr="C:\My Documents\sustainable development\camel pv.TIF"/>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C:\My Documents\sustainable development\intelligent building!.BMP"/>
          <p:cNvPicPr>
            <a:picLocks noChangeAspect="1" noChangeArrowheads="1"/>
          </p:cNvPicPr>
          <p:nvPr/>
        </p:nvPicPr>
        <p:blipFill>
          <a:blip r:embed="rId2" cstate="print"/>
          <a:srcRect/>
          <a:stretch>
            <a:fillRect/>
          </a:stretch>
        </p:blipFill>
        <p:spPr bwMode="auto">
          <a:xfrm>
            <a:off x="381000" y="533400"/>
            <a:ext cx="7924800" cy="5562600"/>
          </a:xfrm>
          <a:prstGeom prst="rect">
            <a:avLst/>
          </a:prstGeom>
          <a:noFill/>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3" name="Picture 3" descr="case study image"/>
          <p:cNvPicPr>
            <a:picLocks noChangeAspect="1" noChangeArrowheads="1"/>
          </p:cNvPicPr>
          <p:nvPr/>
        </p:nvPicPr>
        <p:blipFill>
          <a:blip r:embed="rId3" cstate="print"/>
          <a:srcRect/>
          <a:stretch>
            <a:fillRect/>
          </a:stretch>
        </p:blipFill>
        <p:spPr bwMode="auto">
          <a:xfrm>
            <a:off x="381000" y="3200400"/>
            <a:ext cx="4572000" cy="3394075"/>
          </a:xfrm>
          <a:prstGeom prst="rect">
            <a:avLst/>
          </a:prstGeom>
          <a:noFill/>
        </p:spPr>
      </p:pic>
      <p:pic>
        <p:nvPicPr>
          <p:cNvPr id="87044" name="Picture 4" descr="case study image"/>
          <p:cNvPicPr>
            <a:picLocks noChangeAspect="1" noChangeArrowheads="1"/>
          </p:cNvPicPr>
          <p:nvPr/>
        </p:nvPicPr>
        <p:blipFill>
          <a:blip r:embed="rId4" cstate="print"/>
          <a:srcRect/>
          <a:stretch>
            <a:fillRect/>
          </a:stretch>
        </p:blipFill>
        <p:spPr bwMode="auto">
          <a:xfrm>
            <a:off x="4038600" y="2590800"/>
            <a:ext cx="4572000" cy="3211513"/>
          </a:xfrm>
          <a:prstGeom prst="rect">
            <a:avLst/>
          </a:prstGeom>
          <a:noFill/>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descr="http://www.strawbalefutures.org.uk/images/projects/tnSworders2%20227.jpg"/>
          <p:cNvPicPr>
            <a:picLocks noChangeAspect="1" noChangeArrowheads="1"/>
          </p:cNvPicPr>
          <p:nvPr/>
        </p:nvPicPr>
        <p:blipFill>
          <a:blip r:embed="rId3" cstate="print"/>
          <a:srcRect/>
          <a:stretch>
            <a:fillRect/>
          </a:stretch>
        </p:blipFill>
        <p:spPr bwMode="auto">
          <a:xfrm>
            <a:off x="0" y="0"/>
            <a:ext cx="4762500" cy="3371850"/>
          </a:xfrm>
          <a:prstGeom prst="rect">
            <a:avLst/>
          </a:prstGeom>
          <a:noFill/>
        </p:spPr>
      </p:pic>
      <p:pic>
        <p:nvPicPr>
          <p:cNvPr id="15362" name="Picture 2" descr="http://www.strawbalefutures.org.uk/images/projects/tnStansted%20Course%20Photos%20074.jpg"/>
          <p:cNvPicPr>
            <a:picLocks noChangeAspect="1" noChangeArrowheads="1"/>
          </p:cNvPicPr>
          <p:nvPr/>
        </p:nvPicPr>
        <p:blipFill>
          <a:blip r:embed="rId4" cstate="print"/>
          <a:srcRect/>
          <a:stretch>
            <a:fillRect/>
          </a:stretch>
        </p:blipFill>
        <p:spPr bwMode="auto">
          <a:xfrm>
            <a:off x="3143240" y="500042"/>
            <a:ext cx="4762500" cy="3619500"/>
          </a:xfrm>
          <a:prstGeom prst="rect">
            <a:avLst/>
          </a:prstGeom>
          <a:noFill/>
        </p:spPr>
      </p:pic>
      <p:pic>
        <p:nvPicPr>
          <p:cNvPr id="15363" name="Picture 3" descr="http://www.strawbalefutures.org.uk/images/projects/tnStansted%20Course%20Photos%20010.jpg"/>
          <p:cNvPicPr>
            <a:picLocks noChangeAspect="1" noChangeArrowheads="1"/>
          </p:cNvPicPr>
          <p:nvPr/>
        </p:nvPicPr>
        <p:blipFill>
          <a:blip r:embed="rId5" cstate="print"/>
          <a:srcRect/>
          <a:stretch>
            <a:fillRect/>
          </a:stretch>
        </p:blipFill>
        <p:spPr bwMode="auto">
          <a:xfrm>
            <a:off x="357158" y="2714620"/>
            <a:ext cx="4762500" cy="3619500"/>
          </a:xfrm>
          <a:prstGeom prst="rect">
            <a:avLst/>
          </a:prstGeom>
          <a:noFill/>
        </p:spPr>
      </p:pic>
      <p:pic>
        <p:nvPicPr>
          <p:cNvPr id="15364" name="Picture 4" descr="http://www.strawbalefutures.org.uk/images/projects/tnStansted%20Course%20Photos%20064.jpg"/>
          <p:cNvPicPr>
            <a:picLocks noChangeAspect="1" noChangeArrowheads="1"/>
          </p:cNvPicPr>
          <p:nvPr/>
        </p:nvPicPr>
        <p:blipFill>
          <a:blip r:embed="rId6" cstate="print"/>
          <a:srcRect/>
          <a:stretch>
            <a:fillRect/>
          </a:stretch>
        </p:blipFill>
        <p:spPr bwMode="auto">
          <a:xfrm>
            <a:off x="3571868" y="2500306"/>
            <a:ext cx="4762500" cy="3619500"/>
          </a:xfrm>
          <a:prstGeom prst="rect">
            <a:avLst/>
          </a:prstGeom>
          <a:noFill/>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descr="http://www.strawbalefutures.org.uk/images/projects/tnStansted%20Course%20Photos%20076.jpg"/>
          <p:cNvPicPr>
            <a:picLocks noChangeAspect="1" noChangeArrowheads="1"/>
          </p:cNvPicPr>
          <p:nvPr/>
        </p:nvPicPr>
        <p:blipFill>
          <a:blip r:embed="rId2" cstate="print"/>
          <a:srcRect/>
          <a:stretch>
            <a:fillRect/>
          </a:stretch>
        </p:blipFill>
        <p:spPr bwMode="auto">
          <a:xfrm>
            <a:off x="0" y="0"/>
            <a:ext cx="4762500" cy="3619500"/>
          </a:xfrm>
          <a:prstGeom prst="rect">
            <a:avLst/>
          </a:prstGeom>
          <a:noFill/>
        </p:spPr>
      </p:pic>
      <p:pic>
        <p:nvPicPr>
          <p:cNvPr id="16387" name="Picture 3" descr="http://www.strawbalefutures.org.uk/images/projects/tnStansted%20Course%20Photos%20192.jpg"/>
          <p:cNvPicPr>
            <a:picLocks noChangeAspect="1" noChangeArrowheads="1"/>
          </p:cNvPicPr>
          <p:nvPr/>
        </p:nvPicPr>
        <p:blipFill>
          <a:blip r:embed="rId3" cstate="print"/>
          <a:srcRect/>
          <a:stretch>
            <a:fillRect/>
          </a:stretch>
        </p:blipFill>
        <p:spPr bwMode="auto">
          <a:xfrm>
            <a:off x="3786182" y="428604"/>
            <a:ext cx="4762500" cy="2390775"/>
          </a:xfrm>
          <a:prstGeom prst="rect">
            <a:avLst/>
          </a:prstGeom>
          <a:noFill/>
        </p:spPr>
      </p:pic>
      <p:pic>
        <p:nvPicPr>
          <p:cNvPr id="5" name="Picture 4" descr="http://www.strawbalefutures.org.uk/images/projects/tnFootprint_070126_036.jpg"/>
          <p:cNvPicPr>
            <a:picLocks noChangeAspect="1" noChangeArrowheads="1"/>
          </p:cNvPicPr>
          <p:nvPr/>
        </p:nvPicPr>
        <p:blipFill>
          <a:blip r:embed="rId4" cstate="print"/>
          <a:srcRect/>
          <a:stretch>
            <a:fillRect/>
          </a:stretch>
        </p:blipFill>
        <p:spPr bwMode="auto">
          <a:xfrm>
            <a:off x="1000100" y="2714620"/>
            <a:ext cx="4762500" cy="3228975"/>
          </a:xfrm>
          <a:prstGeom prst="rect">
            <a:avLst/>
          </a:prstGeom>
          <a:noFill/>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http://www.strawbalefutures.org.uk/images/projects/tnIMGP3648.JPG"/>
          <p:cNvPicPr>
            <a:picLocks noChangeAspect="1" noChangeArrowheads="1"/>
          </p:cNvPicPr>
          <p:nvPr/>
        </p:nvPicPr>
        <p:blipFill>
          <a:blip r:embed="rId2" cstate="print"/>
          <a:srcRect/>
          <a:stretch>
            <a:fillRect/>
          </a:stretch>
        </p:blipFill>
        <p:spPr bwMode="auto">
          <a:xfrm>
            <a:off x="0" y="0"/>
            <a:ext cx="2071670" cy="2673123"/>
          </a:xfrm>
          <a:prstGeom prst="rect">
            <a:avLst/>
          </a:prstGeom>
          <a:noFill/>
        </p:spPr>
      </p:pic>
      <p:pic>
        <p:nvPicPr>
          <p:cNvPr id="1026" name="Picture 2" descr="http://www.strawbalefutures.org.uk/images/projects/tnamazonails_05.jpg"/>
          <p:cNvPicPr>
            <a:picLocks noChangeAspect="1" noChangeArrowheads="1"/>
          </p:cNvPicPr>
          <p:nvPr/>
        </p:nvPicPr>
        <p:blipFill>
          <a:blip r:embed="rId3" cstate="print"/>
          <a:srcRect/>
          <a:stretch>
            <a:fillRect/>
          </a:stretch>
        </p:blipFill>
        <p:spPr bwMode="auto">
          <a:xfrm>
            <a:off x="3143240" y="1000108"/>
            <a:ext cx="4762500" cy="3143250"/>
          </a:xfrm>
          <a:prstGeom prst="rect">
            <a:avLst/>
          </a:prstGeom>
          <a:noFill/>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p:cNvPicPr>
            <a:picLocks noGrp="1" noChangeAspect="1" noChangeArrowheads="1"/>
          </p:cNvPicPr>
          <p:nvPr>
            <p:ph type="clipArt" sz="half" idx="1"/>
          </p:nvPr>
        </p:nvPicPr>
        <p:blipFill>
          <a:blip r:embed="rId3" cstate="print"/>
          <a:srcRect/>
          <a:stretch>
            <a:fillRect/>
          </a:stretch>
        </p:blipFill>
        <p:spPr>
          <a:xfrm>
            <a:off x="1371600" y="1219200"/>
            <a:ext cx="6172200" cy="4114800"/>
          </a:xfrm>
        </p:spPr>
      </p:pic>
      <p:sp>
        <p:nvSpPr>
          <p:cNvPr id="103427" name="Text Box 3"/>
          <p:cNvSpPr txBox="1">
            <a:spLocks noChangeArrowheads="1"/>
          </p:cNvSpPr>
          <p:nvPr/>
        </p:nvSpPr>
        <p:spPr bwMode="auto">
          <a:xfrm>
            <a:off x="4327525" y="5984875"/>
            <a:ext cx="4591050" cy="457200"/>
          </a:xfrm>
          <a:prstGeom prst="rect">
            <a:avLst/>
          </a:prstGeom>
          <a:noFill/>
          <a:ln w="9525">
            <a:noFill/>
            <a:miter lim="800000"/>
            <a:headEnd/>
            <a:tailEnd/>
          </a:ln>
          <a:effectLst/>
        </p:spPr>
        <p:txBody>
          <a:bodyPr wrap="none">
            <a:spAutoFit/>
          </a:bodyPr>
          <a:lstStyle/>
          <a:p>
            <a:r>
              <a:rPr lang="en-GB">
                <a:solidFill>
                  <a:srgbClr val="FFFF66"/>
                </a:solidFill>
              </a:rPr>
              <a:t>Strawbale house at Torup, Denmark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2055</TotalTime>
  <Words>3561</Words>
  <Application>Microsoft Office PowerPoint</Application>
  <PresentationFormat>On-screen Show (4:3)</PresentationFormat>
  <Paragraphs>328</Paragraphs>
  <Slides>56</Slides>
  <Notes>33</Notes>
  <HiddenSlides>0</HiddenSlides>
  <MMClips>0</MMClips>
  <ScaleCrop>false</ScaleCrop>
  <HeadingPairs>
    <vt:vector size="6" baseType="variant">
      <vt:variant>
        <vt:lpstr>Theme</vt:lpstr>
      </vt:variant>
      <vt:variant>
        <vt:i4>1</vt:i4>
      </vt:variant>
      <vt:variant>
        <vt:lpstr>Embedded OLE Servers</vt:lpstr>
      </vt:variant>
      <vt:variant>
        <vt:i4>5</vt:i4>
      </vt:variant>
      <vt:variant>
        <vt:lpstr>Slide Titles</vt:lpstr>
      </vt:variant>
      <vt:variant>
        <vt:i4>56</vt:i4>
      </vt:variant>
    </vt:vector>
  </HeadingPairs>
  <TitlesOfParts>
    <vt:vector size="62" baseType="lpstr">
      <vt:lpstr>Office Theme</vt:lpstr>
      <vt:lpstr>Image</vt:lpstr>
      <vt:lpstr>Chart</vt:lpstr>
      <vt:lpstr>Worksheet</vt:lpstr>
      <vt:lpstr>Slide</vt:lpstr>
      <vt:lpstr>Photo Editor Photo</vt:lpstr>
      <vt:lpstr> BSc Environmental Conservation </vt:lpstr>
      <vt:lpstr>“…when it comes to technology, reality must always take precedence over public relations. Nature cannot be fooled.”</vt:lpstr>
      <vt:lpstr>Sustainable Construction</vt:lpstr>
      <vt:lpstr>Slide 4</vt:lpstr>
      <vt:lpstr>Construction’s  Sustainable  Development  Priorities</vt:lpstr>
      <vt:lpstr>Sustainable Construction</vt:lpstr>
      <vt:lpstr>Sustainable Construction </vt:lpstr>
      <vt:lpstr>Sustainable Construction, a definition:</vt:lpstr>
      <vt:lpstr>An Intelligent Building is:</vt:lpstr>
      <vt:lpstr>Sustainable construction is built on the need for integration involving all key players:</vt:lpstr>
      <vt:lpstr>Slide 11</vt:lpstr>
      <vt:lpstr>To achieve effective protection of the environment and prudent use of natural resources, construction will need to action key environmental issues:</vt:lpstr>
      <vt:lpstr>Slide 13</vt:lpstr>
      <vt:lpstr>Slide 14</vt:lpstr>
      <vt:lpstr>Slide 15</vt:lpstr>
      <vt:lpstr>Case Study: Green Roofs</vt:lpstr>
      <vt:lpstr>Why have a green roof?</vt:lpstr>
      <vt:lpstr>Slide 18</vt:lpstr>
      <vt:lpstr>Slide 19</vt:lpstr>
      <vt:lpstr>Slide 20</vt:lpstr>
      <vt:lpstr>Why Sustainable Construction?</vt:lpstr>
      <vt:lpstr>Slide 22</vt:lpstr>
      <vt:lpstr>Measures for Reducing Energy Consumption</vt:lpstr>
      <vt:lpstr>Slide 24</vt:lpstr>
      <vt:lpstr>Measures for Reducing Energy Consumption</vt:lpstr>
      <vt:lpstr>Slide 26</vt:lpstr>
      <vt:lpstr>Why Sustainable Construction?</vt:lpstr>
      <vt:lpstr>Why Sustainable Construction?</vt:lpstr>
      <vt:lpstr>Why Sustainable Construction?</vt:lpstr>
      <vt:lpstr>Slide 30</vt:lpstr>
      <vt:lpstr>Slide 31</vt:lpstr>
      <vt:lpstr>Slide 32</vt:lpstr>
      <vt:lpstr>Slide 33</vt:lpstr>
      <vt:lpstr>Making Workplaces Better Places to Work</vt:lpstr>
      <vt:lpstr>Slide 35</vt:lpstr>
      <vt:lpstr>Slide 36</vt:lpstr>
      <vt:lpstr>Slide 37</vt:lpstr>
      <vt:lpstr>Slide 38</vt:lpstr>
      <vt:lpstr>Tyre bale use in embankments  </vt:lpstr>
      <vt:lpstr>Slide 40</vt:lpstr>
      <vt:lpstr>Slide 41</vt:lpstr>
      <vt:lpstr>Slide 42</vt:lpstr>
      <vt:lpstr>Slide 43</vt:lpstr>
      <vt:lpstr>Can construction be sustainable?</vt:lpstr>
      <vt:lpstr>Can construction be sustainable?</vt:lpstr>
      <vt:lpstr>Slide 46</vt:lpstr>
      <vt:lpstr>Slide 47</vt:lpstr>
      <vt:lpstr>Tutorial</vt:lpstr>
      <vt:lpstr>Slide 49</vt:lpstr>
      <vt:lpstr>Slide 50</vt:lpstr>
      <vt:lpstr>Slide 51</vt:lpstr>
      <vt:lpstr>Slide 52</vt:lpstr>
      <vt:lpstr>Slide 53</vt:lpstr>
      <vt:lpstr>Slide 54</vt:lpstr>
      <vt:lpstr>Slide 55</vt:lpstr>
      <vt:lpstr>Slide 56</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Construction</dc:title>
  <dc:creator>Mike Cullis</dc:creator>
  <cp:lastModifiedBy>fad-mjc</cp:lastModifiedBy>
  <cp:revision>41</cp:revision>
  <dcterms:created xsi:type="dcterms:W3CDTF">2002-01-08T18:04:43Z</dcterms:created>
  <dcterms:modified xsi:type="dcterms:W3CDTF">2010-11-22T17:27:20Z</dcterms:modified>
</cp:coreProperties>
</file>