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281" r:id="rId3"/>
    <p:sldId id="278" r:id="rId4"/>
    <p:sldId id="279" r:id="rId5"/>
    <p:sldId id="282" r:id="rId6"/>
    <p:sldId id="283" r:id="rId7"/>
    <p:sldId id="284" r:id="rId8"/>
    <p:sldId id="285" r:id="rId9"/>
    <p:sldId id="331" r:id="rId10"/>
    <p:sldId id="323" r:id="rId11"/>
    <p:sldId id="259" r:id="rId12"/>
    <p:sldId id="324" r:id="rId13"/>
    <p:sldId id="280" r:id="rId14"/>
    <p:sldId id="325" r:id="rId15"/>
    <p:sldId id="326" r:id="rId16"/>
    <p:sldId id="327" r:id="rId17"/>
    <p:sldId id="328" r:id="rId18"/>
    <p:sldId id="275" r:id="rId19"/>
    <p:sldId id="270" r:id="rId20"/>
    <p:sldId id="276" r:id="rId21"/>
    <p:sldId id="320" r:id="rId22"/>
    <p:sldId id="321" r:id="rId23"/>
    <p:sldId id="322" r:id="rId24"/>
    <p:sldId id="266" r:id="rId25"/>
    <p:sldId id="268" r:id="rId26"/>
    <p:sldId id="329" r:id="rId27"/>
    <p:sldId id="330" r:id="rId28"/>
    <p:sldId id="286" r:id="rId29"/>
    <p:sldId id="287" r:id="rId30"/>
    <p:sldId id="288" r:id="rId31"/>
    <p:sldId id="290" r:id="rId32"/>
    <p:sldId id="289"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4" d="100"/>
          <a:sy n="84" d="100"/>
        </p:scale>
        <p:origin x="411"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BC8121C3-9419-417B-8A9A-31A9E698F418}"/>
    <pc:docChg chg="addSld modSld">
      <pc:chgData name="Piyumika Kithulgoda Gamage" userId="8130ac14-9727-4963-a006-512f362f8357" providerId="ADAL" clId="{BC8121C3-9419-417B-8A9A-31A9E698F418}" dt="2023-08-05T07:41:17.600" v="0"/>
      <pc:docMkLst>
        <pc:docMk/>
      </pc:docMkLst>
      <pc:sldChg chg="add">
        <pc:chgData name="Piyumika Kithulgoda Gamage" userId="8130ac14-9727-4963-a006-512f362f8357" providerId="ADAL" clId="{BC8121C3-9419-417B-8A9A-31A9E698F418}" dt="2023-08-05T07:41:17.600" v="0"/>
        <pc:sldMkLst>
          <pc:docMk/>
          <pc:sldMk cId="362559823" sldId="259"/>
        </pc:sldMkLst>
      </pc:sldChg>
      <pc:sldChg chg="add">
        <pc:chgData name="Piyumika Kithulgoda Gamage" userId="8130ac14-9727-4963-a006-512f362f8357" providerId="ADAL" clId="{BC8121C3-9419-417B-8A9A-31A9E698F418}" dt="2023-08-05T07:41:17.600" v="0"/>
        <pc:sldMkLst>
          <pc:docMk/>
          <pc:sldMk cId="3588897930" sldId="266"/>
        </pc:sldMkLst>
      </pc:sldChg>
      <pc:sldChg chg="add">
        <pc:chgData name="Piyumika Kithulgoda Gamage" userId="8130ac14-9727-4963-a006-512f362f8357" providerId="ADAL" clId="{BC8121C3-9419-417B-8A9A-31A9E698F418}" dt="2023-08-05T07:41:17.600" v="0"/>
        <pc:sldMkLst>
          <pc:docMk/>
          <pc:sldMk cId="1712298702" sldId="268"/>
        </pc:sldMkLst>
      </pc:sldChg>
      <pc:sldChg chg="add">
        <pc:chgData name="Piyumika Kithulgoda Gamage" userId="8130ac14-9727-4963-a006-512f362f8357" providerId="ADAL" clId="{BC8121C3-9419-417B-8A9A-31A9E698F418}" dt="2023-08-05T07:41:17.600" v="0"/>
        <pc:sldMkLst>
          <pc:docMk/>
          <pc:sldMk cId="2821451733" sldId="270"/>
        </pc:sldMkLst>
      </pc:sldChg>
      <pc:sldChg chg="add">
        <pc:chgData name="Piyumika Kithulgoda Gamage" userId="8130ac14-9727-4963-a006-512f362f8357" providerId="ADAL" clId="{BC8121C3-9419-417B-8A9A-31A9E698F418}" dt="2023-08-05T07:41:17.600" v="0"/>
        <pc:sldMkLst>
          <pc:docMk/>
          <pc:sldMk cId="3695786273" sldId="275"/>
        </pc:sldMkLst>
      </pc:sldChg>
      <pc:sldChg chg="add">
        <pc:chgData name="Piyumika Kithulgoda Gamage" userId="8130ac14-9727-4963-a006-512f362f8357" providerId="ADAL" clId="{BC8121C3-9419-417B-8A9A-31A9E698F418}" dt="2023-08-05T07:41:17.600" v="0"/>
        <pc:sldMkLst>
          <pc:docMk/>
          <pc:sldMk cId="96107607" sldId="276"/>
        </pc:sldMkLst>
      </pc:sldChg>
      <pc:sldChg chg="add">
        <pc:chgData name="Piyumika Kithulgoda Gamage" userId="8130ac14-9727-4963-a006-512f362f8357" providerId="ADAL" clId="{BC8121C3-9419-417B-8A9A-31A9E698F418}" dt="2023-08-05T07:41:17.600" v="0"/>
        <pc:sldMkLst>
          <pc:docMk/>
          <pc:sldMk cId="2692764680" sldId="280"/>
        </pc:sldMkLst>
      </pc:sldChg>
      <pc:sldChg chg="add">
        <pc:chgData name="Piyumika Kithulgoda Gamage" userId="8130ac14-9727-4963-a006-512f362f8357" providerId="ADAL" clId="{BC8121C3-9419-417B-8A9A-31A9E698F418}" dt="2023-08-05T07:41:17.600" v="0"/>
        <pc:sldMkLst>
          <pc:docMk/>
          <pc:sldMk cId="3188393088" sldId="286"/>
        </pc:sldMkLst>
      </pc:sldChg>
      <pc:sldChg chg="add">
        <pc:chgData name="Piyumika Kithulgoda Gamage" userId="8130ac14-9727-4963-a006-512f362f8357" providerId="ADAL" clId="{BC8121C3-9419-417B-8A9A-31A9E698F418}" dt="2023-08-05T07:41:17.600" v="0"/>
        <pc:sldMkLst>
          <pc:docMk/>
          <pc:sldMk cId="3380830673" sldId="287"/>
        </pc:sldMkLst>
      </pc:sldChg>
      <pc:sldChg chg="add">
        <pc:chgData name="Piyumika Kithulgoda Gamage" userId="8130ac14-9727-4963-a006-512f362f8357" providerId="ADAL" clId="{BC8121C3-9419-417B-8A9A-31A9E698F418}" dt="2023-08-05T07:41:17.600" v="0"/>
        <pc:sldMkLst>
          <pc:docMk/>
          <pc:sldMk cId="708207880" sldId="288"/>
        </pc:sldMkLst>
      </pc:sldChg>
      <pc:sldChg chg="add">
        <pc:chgData name="Piyumika Kithulgoda Gamage" userId="8130ac14-9727-4963-a006-512f362f8357" providerId="ADAL" clId="{BC8121C3-9419-417B-8A9A-31A9E698F418}" dt="2023-08-05T07:41:17.600" v="0"/>
        <pc:sldMkLst>
          <pc:docMk/>
          <pc:sldMk cId="2596305801" sldId="289"/>
        </pc:sldMkLst>
      </pc:sldChg>
      <pc:sldChg chg="add">
        <pc:chgData name="Piyumika Kithulgoda Gamage" userId="8130ac14-9727-4963-a006-512f362f8357" providerId="ADAL" clId="{BC8121C3-9419-417B-8A9A-31A9E698F418}" dt="2023-08-05T07:41:17.600" v="0"/>
        <pc:sldMkLst>
          <pc:docMk/>
          <pc:sldMk cId="2014136740" sldId="290"/>
        </pc:sldMkLst>
      </pc:sldChg>
      <pc:sldChg chg="add">
        <pc:chgData name="Piyumika Kithulgoda Gamage" userId="8130ac14-9727-4963-a006-512f362f8357" providerId="ADAL" clId="{BC8121C3-9419-417B-8A9A-31A9E698F418}" dt="2023-08-05T07:41:17.600" v="0"/>
        <pc:sldMkLst>
          <pc:docMk/>
          <pc:sldMk cId="2064069812" sldId="320"/>
        </pc:sldMkLst>
      </pc:sldChg>
      <pc:sldChg chg="add">
        <pc:chgData name="Piyumika Kithulgoda Gamage" userId="8130ac14-9727-4963-a006-512f362f8357" providerId="ADAL" clId="{BC8121C3-9419-417B-8A9A-31A9E698F418}" dt="2023-08-05T07:41:17.600" v="0"/>
        <pc:sldMkLst>
          <pc:docMk/>
          <pc:sldMk cId="2408979026" sldId="321"/>
        </pc:sldMkLst>
      </pc:sldChg>
      <pc:sldChg chg="add">
        <pc:chgData name="Piyumika Kithulgoda Gamage" userId="8130ac14-9727-4963-a006-512f362f8357" providerId="ADAL" clId="{BC8121C3-9419-417B-8A9A-31A9E698F418}" dt="2023-08-05T07:41:17.600" v="0"/>
        <pc:sldMkLst>
          <pc:docMk/>
          <pc:sldMk cId="2370309004" sldId="322"/>
        </pc:sldMkLst>
      </pc:sldChg>
      <pc:sldChg chg="add">
        <pc:chgData name="Piyumika Kithulgoda Gamage" userId="8130ac14-9727-4963-a006-512f362f8357" providerId="ADAL" clId="{BC8121C3-9419-417B-8A9A-31A9E698F418}" dt="2023-08-05T07:41:17.600" v="0"/>
        <pc:sldMkLst>
          <pc:docMk/>
          <pc:sldMk cId="3871026804" sldId="323"/>
        </pc:sldMkLst>
      </pc:sldChg>
      <pc:sldChg chg="add">
        <pc:chgData name="Piyumika Kithulgoda Gamage" userId="8130ac14-9727-4963-a006-512f362f8357" providerId="ADAL" clId="{BC8121C3-9419-417B-8A9A-31A9E698F418}" dt="2023-08-05T07:41:17.600" v="0"/>
        <pc:sldMkLst>
          <pc:docMk/>
          <pc:sldMk cId="836186050" sldId="324"/>
        </pc:sldMkLst>
      </pc:sldChg>
      <pc:sldChg chg="add">
        <pc:chgData name="Piyumika Kithulgoda Gamage" userId="8130ac14-9727-4963-a006-512f362f8357" providerId="ADAL" clId="{BC8121C3-9419-417B-8A9A-31A9E698F418}" dt="2023-08-05T07:41:17.600" v="0"/>
        <pc:sldMkLst>
          <pc:docMk/>
          <pc:sldMk cId="3663523452" sldId="325"/>
        </pc:sldMkLst>
      </pc:sldChg>
      <pc:sldChg chg="add">
        <pc:chgData name="Piyumika Kithulgoda Gamage" userId="8130ac14-9727-4963-a006-512f362f8357" providerId="ADAL" clId="{BC8121C3-9419-417B-8A9A-31A9E698F418}" dt="2023-08-05T07:41:17.600" v="0"/>
        <pc:sldMkLst>
          <pc:docMk/>
          <pc:sldMk cId="4192103713" sldId="326"/>
        </pc:sldMkLst>
      </pc:sldChg>
      <pc:sldChg chg="add">
        <pc:chgData name="Piyumika Kithulgoda Gamage" userId="8130ac14-9727-4963-a006-512f362f8357" providerId="ADAL" clId="{BC8121C3-9419-417B-8A9A-31A9E698F418}" dt="2023-08-05T07:41:17.600" v="0"/>
        <pc:sldMkLst>
          <pc:docMk/>
          <pc:sldMk cId="333662764" sldId="327"/>
        </pc:sldMkLst>
      </pc:sldChg>
      <pc:sldChg chg="add">
        <pc:chgData name="Piyumika Kithulgoda Gamage" userId="8130ac14-9727-4963-a006-512f362f8357" providerId="ADAL" clId="{BC8121C3-9419-417B-8A9A-31A9E698F418}" dt="2023-08-05T07:41:17.600" v="0"/>
        <pc:sldMkLst>
          <pc:docMk/>
          <pc:sldMk cId="3339003476" sldId="328"/>
        </pc:sldMkLst>
      </pc:sldChg>
      <pc:sldChg chg="add">
        <pc:chgData name="Piyumika Kithulgoda Gamage" userId="8130ac14-9727-4963-a006-512f362f8357" providerId="ADAL" clId="{BC8121C3-9419-417B-8A9A-31A9E698F418}" dt="2023-08-05T07:41:17.600" v="0"/>
        <pc:sldMkLst>
          <pc:docMk/>
          <pc:sldMk cId="585643549" sldId="329"/>
        </pc:sldMkLst>
      </pc:sldChg>
      <pc:sldChg chg="add">
        <pc:chgData name="Piyumika Kithulgoda Gamage" userId="8130ac14-9727-4963-a006-512f362f8357" providerId="ADAL" clId="{BC8121C3-9419-417B-8A9A-31A9E698F418}" dt="2023-08-05T07:41:17.600" v="0"/>
        <pc:sldMkLst>
          <pc:docMk/>
          <pc:sldMk cId="1336886854" sldId="330"/>
        </pc:sldMkLst>
      </pc:sldChg>
      <pc:sldChg chg="add">
        <pc:chgData name="Piyumika Kithulgoda Gamage" userId="8130ac14-9727-4963-a006-512f362f8357" providerId="ADAL" clId="{BC8121C3-9419-417B-8A9A-31A9E698F418}" dt="2023-08-05T07:41:17.600" v="0"/>
        <pc:sldMkLst>
          <pc:docMk/>
          <pc:sldMk cId="2416466931" sldId="331"/>
        </pc:sldMkLst>
      </pc:sldChg>
    </pc:docChg>
  </pc:docChgLst>
  <pc:docChgLst>
    <pc:chgData name="Piyumika Kithulgoda Gamage" userId="8130ac14-9727-4963-a006-512f362f8357" providerId="ADAL" clId="{9133D75E-8FB6-4AC6-96EB-83B2998CB3D7}"/>
    <pc:docChg chg="modSld">
      <pc:chgData name="Piyumika Kithulgoda Gamage" userId="8130ac14-9727-4963-a006-512f362f8357" providerId="ADAL" clId="{9133D75E-8FB6-4AC6-96EB-83B2998CB3D7}" dt="2023-11-19T13:30:04.228" v="2" actId="20577"/>
      <pc:docMkLst>
        <pc:docMk/>
      </pc:docMkLst>
      <pc:sldChg chg="modSp mod">
        <pc:chgData name="Piyumika Kithulgoda Gamage" userId="8130ac14-9727-4963-a006-512f362f8357" providerId="ADAL" clId="{9133D75E-8FB6-4AC6-96EB-83B2998CB3D7}" dt="2023-11-19T13:30:04.228" v="2" actId="20577"/>
        <pc:sldMkLst>
          <pc:docMk/>
          <pc:sldMk cId="0" sldId="277"/>
        </pc:sldMkLst>
        <pc:spChg chg="mod">
          <ac:chgData name="Piyumika Kithulgoda Gamage" userId="8130ac14-9727-4963-a006-512f362f8357" providerId="ADAL" clId="{9133D75E-8FB6-4AC6-96EB-83B2998CB3D7}" dt="2023-11-19T13:30:04.228" v="2" actId="20577"/>
          <ac:spMkLst>
            <pc:docMk/>
            <pc:sldMk cId="0" sldId="277"/>
            <ac:spMk id="6147" creationId="{00000000-0000-0000-0000-000000000000}"/>
          </ac:spMkLst>
        </pc:spChg>
      </pc:sldChg>
    </pc:docChg>
  </pc:docChgLst>
  <pc:docChgLst>
    <pc:chgData name="Piyumika Kithulgoda Gamage" userId="8130ac14-9727-4963-a006-512f362f8357" providerId="ADAL" clId="{C285CACB-8189-4ABD-B0F8-B9934AADED35}"/>
    <pc:docChg chg="custSel delSld modSld">
      <pc:chgData name="Piyumika Kithulgoda Gamage" userId="8130ac14-9727-4963-a006-512f362f8357" providerId="ADAL" clId="{C285CACB-8189-4ABD-B0F8-B9934AADED35}" dt="2023-04-22T16:26:25.166" v="268" actId="113"/>
      <pc:docMkLst>
        <pc:docMk/>
      </pc:docMkLst>
      <pc:sldChg chg="del">
        <pc:chgData name="Piyumika Kithulgoda Gamage" userId="8130ac14-9727-4963-a006-512f362f8357" providerId="ADAL" clId="{C285CACB-8189-4ABD-B0F8-B9934AADED35}" dt="2023-04-22T16:15:49.648" v="2" actId="47"/>
        <pc:sldMkLst>
          <pc:docMk/>
          <pc:sldMk cId="362559823" sldId="259"/>
        </pc:sldMkLst>
      </pc:sldChg>
      <pc:sldChg chg="del">
        <pc:chgData name="Piyumika Kithulgoda Gamage" userId="8130ac14-9727-4963-a006-512f362f8357" providerId="ADAL" clId="{C285CACB-8189-4ABD-B0F8-B9934AADED35}" dt="2023-04-22T16:16:03.175" v="15" actId="47"/>
        <pc:sldMkLst>
          <pc:docMk/>
          <pc:sldMk cId="3588897930" sldId="266"/>
        </pc:sldMkLst>
      </pc:sldChg>
      <pc:sldChg chg="del">
        <pc:chgData name="Piyumika Kithulgoda Gamage" userId="8130ac14-9727-4963-a006-512f362f8357" providerId="ADAL" clId="{C285CACB-8189-4ABD-B0F8-B9934AADED35}" dt="2023-04-22T16:16:06.200" v="16" actId="47"/>
        <pc:sldMkLst>
          <pc:docMk/>
          <pc:sldMk cId="1712298702" sldId="268"/>
        </pc:sldMkLst>
      </pc:sldChg>
      <pc:sldChg chg="del">
        <pc:chgData name="Piyumika Kithulgoda Gamage" userId="8130ac14-9727-4963-a006-512f362f8357" providerId="ADAL" clId="{C285CACB-8189-4ABD-B0F8-B9934AADED35}" dt="2023-04-22T16:15:52.322" v="10" actId="47"/>
        <pc:sldMkLst>
          <pc:docMk/>
          <pc:sldMk cId="2821451733" sldId="270"/>
        </pc:sldMkLst>
      </pc:sldChg>
      <pc:sldChg chg="del">
        <pc:chgData name="Piyumika Kithulgoda Gamage" userId="8130ac14-9727-4963-a006-512f362f8357" providerId="ADAL" clId="{C285CACB-8189-4ABD-B0F8-B9934AADED35}" dt="2023-04-22T16:15:51.848" v="9" actId="47"/>
        <pc:sldMkLst>
          <pc:docMk/>
          <pc:sldMk cId="3695786273" sldId="275"/>
        </pc:sldMkLst>
      </pc:sldChg>
      <pc:sldChg chg="del">
        <pc:chgData name="Piyumika Kithulgoda Gamage" userId="8130ac14-9727-4963-a006-512f362f8357" providerId="ADAL" clId="{C285CACB-8189-4ABD-B0F8-B9934AADED35}" dt="2023-04-22T16:15:52.642" v="11" actId="47"/>
        <pc:sldMkLst>
          <pc:docMk/>
          <pc:sldMk cId="96107607" sldId="276"/>
        </pc:sldMkLst>
      </pc:sldChg>
      <pc:sldChg chg="del">
        <pc:chgData name="Piyumika Kithulgoda Gamage" userId="8130ac14-9727-4963-a006-512f362f8357" providerId="ADAL" clId="{C285CACB-8189-4ABD-B0F8-B9934AADED35}" dt="2023-04-22T16:15:50.034" v="4" actId="47"/>
        <pc:sldMkLst>
          <pc:docMk/>
          <pc:sldMk cId="2692764680" sldId="280"/>
        </pc:sldMkLst>
      </pc:sldChg>
      <pc:sldChg chg="modSp">
        <pc:chgData name="Piyumika Kithulgoda Gamage" userId="8130ac14-9727-4963-a006-512f362f8357" providerId="ADAL" clId="{C285CACB-8189-4ABD-B0F8-B9934AADED35}" dt="2023-04-22T16:17:48.250" v="51" actId="115"/>
        <pc:sldMkLst>
          <pc:docMk/>
          <pc:sldMk cId="433510660" sldId="283"/>
        </pc:sldMkLst>
        <pc:spChg chg="mod">
          <ac:chgData name="Piyumika Kithulgoda Gamage" userId="8130ac14-9727-4963-a006-512f362f8357" providerId="ADAL" clId="{C285CACB-8189-4ABD-B0F8-B9934AADED35}" dt="2023-04-22T16:17:48.250" v="51" actId="115"/>
          <ac:spMkLst>
            <pc:docMk/>
            <pc:sldMk cId="433510660" sldId="283"/>
            <ac:spMk id="3" creationId="{82C534EC-9084-4719-B175-5BDF1C14C43A}"/>
          </ac:spMkLst>
        </pc:spChg>
      </pc:sldChg>
      <pc:sldChg chg="modSp mod modAnim">
        <pc:chgData name="Piyumika Kithulgoda Gamage" userId="8130ac14-9727-4963-a006-512f362f8357" providerId="ADAL" clId="{C285CACB-8189-4ABD-B0F8-B9934AADED35}" dt="2023-04-22T16:26:25.166" v="268" actId="113"/>
        <pc:sldMkLst>
          <pc:docMk/>
          <pc:sldMk cId="1184489341" sldId="285"/>
        </pc:sldMkLst>
        <pc:spChg chg="mod">
          <ac:chgData name="Piyumika Kithulgoda Gamage" userId="8130ac14-9727-4963-a006-512f362f8357" providerId="ADAL" clId="{C285CACB-8189-4ABD-B0F8-B9934AADED35}" dt="2023-04-22T16:26:25.166" v="268" actId="113"/>
          <ac:spMkLst>
            <pc:docMk/>
            <pc:sldMk cId="1184489341" sldId="285"/>
            <ac:spMk id="3" creationId="{89B67C12-8981-FC26-D3BD-F84133F511E3}"/>
          </ac:spMkLst>
        </pc:spChg>
      </pc:sldChg>
      <pc:sldChg chg="del">
        <pc:chgData name="Piyumika Kithulgoda Gamage" userId="8130ac14-9727-4963-a006-512f362f8357" providerId="ADAL" clId="{C285CACB-8189-4ABD-B0F8-B9934AADED35}" dt="2023-04-22T16:16:12.548" v="19" actId="47"/>
        <pc:sldMkLst>
          <pc:docMk/>
          <pc:sldMk cId="3188393088" sldId="286"/>
        </pc:sldMkLst>
      </pc:sldChg>
      <pc:sldChg chg="del">
        <pc:chgData name="Piyumika Kithulgoda Gamage" userId="8130ac14-9727-4963-a006-512f362f8357" providerId="ADAL" clId="{C285CACB-8189-4ABD-B0F8-B9934AADED35}" dt="2023-04-22T16:16:14.518" v="20" actId="47"/>
        <pc:sldMkLst>
          <pc:docMk/>
          <pc:sldMk cId="3380830673" sldId="287"/>
        </pc:sldMkLst>
      </pc:sldChg>
      <pc:sldChg chg="del">
        <pc:chgData name="Piyumika Kithulgoda Gamage" userId="8130ac14-9727-4963-a006-512f362f8357" providerId="ADAL" clId="{C285CACB-8189-4ABD-B0F8-B9934AADED35}" dt="2023-04-22T16:16:15.660" v="21" actId="47"/>
        <pc:sldMkLst>
          <pc:docMk/>
          <pc:sldMk cId="708207880" sldId="288"/>
        </pc:sldMkLst>
      </pc:sldChg>
      <pc:sldChg chg="del">
        <pc:chgData name="Piyumika Kithulgoda Gamage" userId="8130ac14-9727-4963-a006-512f362f8357" providerId="ADAL" clId="{C285CACB-8189-4ABD-B0F8-B9934AADED35}" dt="2023-04-22T16:16:17.679" v="23" actId="47"/>
        <pc:sldMkLst>
          <pc:docMk/>
          <pc:sldMk cId="2596305801" sldId="289"/>
        </pc:sldMkLst>
      </pc:sldChg>
      <pc:sldChg chg="del">
        <pc:chgData name="Piyumika Kithulgoda Gamage" userId="8130ac14-9727-4963-a006-512f362f8357" providerId="ADAL" clId="{C285CACB-8189-4ABD-B0F8-B9934AADED35}" dt="2023-04-22T16:16:16.540" v="22" actId="47"/>
        <pc:sldMkLst>
          <pc:docMk/>
          <pc:sldMk cId="2014136740" sldId="290"/>
        </pc:sldMkLst>
      </pc:sldChg>
      <pc:sldChg chg="del">
        <pc:chgData name="Piyumika Kithulgoda Gamage" userId="8130ac14-9727-4963-a006-512f362f8357" providerId="ADAL" clId="{C285CACB-8189-4ABD-B0F8-B9934AADED35}" dt="2023-04-22T16:15:52.945" v="12" actId="47"/>
        <pc:sldMkLst>
          <pc:docMk/>
          <pc:sldMk cId="2064069812" sldId="320"/>
        </pc:sldMkLst>
      </pc:sldChg>
      <pc:sldChg chg="del">
        <pc:chgData name="Piyumika Kithulgoda Gamage" userId="8130ac14-9727-4963-a006-512f362f8357" providerId="ADAL" clId="{C285CACB-8189-4ABD-B0F8-B9934AADED35}" dt="2023-04-22T16:15:53.160" v="13" actId="47"/>
        <pc:sldMkLst>
          <pc:docMk/>
          <pc:sldMk cId="2408979026" sldId="321"/>
        </pc:sldMkLst>
      </pc:sldChg>
      <pc:sldChg chg="del">
        <pc:chgData name="Piyumika Kithulgoda Gamage" userId="8130ac14-9727-4963-a006-512f362f8357" providerId="ADAL" clId="{C285CACB-8189-4ABD-B0F8-B9934AADED35}" dt="2023-04-22T16:15:54.712" v="14" actId="47"/>
        <pc:sldMkLst>
          <pc:docMk/>
          <pc:sldMk cId="2370309004" sldId="322"/>
        </pc:sldMkLst>
      </pc:sldChg>
      <pc:sldChg chg="del">
        <pc:chgData name="Piyumika Kithulgoda Gamage" userId="8130ac14-9727-4963-a006-512f362f8357" providerId="ADAL" clId="{C285CACB-8189-4ABD-B0F8-B9934AADED35}" dt="2023-04-22T16:15:48.972" v="1" actId="47"/>
        <pc:sldMkLst>
          <pc:docMk/>
          <pc:sldMk cId="3871026804" sldId="323"/>
        </pc:sldMkLst>
      </pc:sldChg>
      <pc:sldChg chg="del">
        <pc:chgData name="Piyumika Kithulgoda Gamage" userId="8130ac14-9727-4963-a006-512f362f8357" providerId="ADAL" clId="{C285CACB-8189-4ABD-B0F8-B9934AADED35}" dt="2023-04-22T16:15:49.869" v="3" actId="47"/>
        <pc:sldMkLst>
          <pc:docMk/>
          <pc:sldMk cId="836186050" sldId="324"/>
        </pc:sldMkLst>
      </pc:sldChg>
      <pc:sldChg chg="del">
        <pc:chgData name="Piyumika Kithulgoda Gamage" userId="8130ac14-9727-4963-a006-512f362f8357" providerId="ADAL" clId="{C285CACB-8189-4ABD-B0F8-B9934AADED35}" dt="2023-04-22T16:15:50.206" v="5" actId="47"/>
        <pc:sldMkLst>
          <pc:docMk/>
          <pc:sldMk cId="3663523452" sldId="325"/>
        </pc:sldMkLst>
      </pc:sldChg>
      <pc:sldChg chg="del">
        <pc:chgData name="Piyumika Kithulgoda Gamage" userId="8130ac14-9727-4963-a006-512f362f8357" providerId="ADAL" clId="{C285CACB-8189-4ABD-B0F8-B9934AADED35}" dt="2023-04-22T16:15:50.666" v="6" actId="47"/>
        <pc:sldMkLst>
          <pc:docMk/>
          <pc:sldMk cId="4192103713" sldId="326"/>
        </pc:sldMkLst>
      </pc:sldChg>
      <pc:sldChg chg="del">
        <pc:chgData name="Piyumika Kithulgoda Gamage" userId="8130ac14-9727-4963-a006-512f362f8357" providerId="ADAL" clId="{C285CACB-8189-4ABD-B0F8-B9934AADED35}" dt="2023-04-22T16:15:51.060" v="7" actId="47"/>
        <pc:sldMkLst>
          <pc:docMk/>
          <pc:sldMk cId="333662764" sldId="327"/>
        </pc:sldMkLst>
      </pc:sldChg>
      <pc:sldChg chg="del">
        <pc:chgData name="Piyumika Kithulgoda Gamage" userId="8130ac14-9727-4963-a006-512f362f8357" providerId="ADAL" clId="{C285CACB-8189-4ABD-B0F8-B9934AADED35}" dt="2023-04-22T16:15:51.447" v="8" actId="47"/>
        <pc:sldMkLst>
          <pc:docMk/>
          <pc:sldMk cId="3339003476" sldId="328"/>
        </pc:sldMkLst>
      </pc:sldChg>
      <pc:sldChg chg="del">
        <pc:chgData name="Piyumika Kithulgoda Gamage" userId="8130ac14-9727-4963-a006-512f362f8357" providerId="ADAL" clId="{C285CACB-8189-4ABD-B0F8-B9934AADED35}" dt="2023-04-22T16:16:07.992" v="17" actId="47"/>
        <pc:sldMkLst>
          <pc:docMk/>
          <pc:sldMk cId="585643549" sldId="329"/>
        </pc:sldMkLst>
      </pc:sldChg>
      <pc:sldChg chg="del">
        <pc:chgData name="Piyumika Kithulgoda Gamage" userId="8130ac14-9727-4963-a006-512f362f8357" providerId="ADAL" clId="{C285CACB-8189-4ABD-B0F8-B9934AADED35}" dt="2023-04-22T16:16:10.887" v="18" actId="47"/>
        <pc:sldMkLst>
          <pc:docMk/>
          <pc:sldMk cId="1336886854" sldId="330"/>
        </pc:sldMkLst>
      </pc:sldChg>
      <pc:sldChg chg="del">
        <pc:chgData name="Piyumika Kithulgoda Gamage" userId="8130ac14-9727-4963-a006-512f362f8357" providerId="ADAL" clId="{C285CACB-8189-4ABD-B0F8-B9934AADED35}" dt="2023-04-22T16:15:48.701" v="0" actId="47"/>
        <pc:sldMkLst>
          <pc:docMk/>
          <pc:sldMk cId="2416466931" sldId="33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Situation Analysis</a:t>
            </a:r>
          </a:p>
          <a:p>
            <a:endParaRPr lang="en-GB" b="1" dirty="0"/>
          </a:p>
          <a:p>
            <a:r>
              <a:rPr lang="en-GB" b="0" dirty="0"/>
              <a:t>The</a:t>
            </a:r>
            <a:r>
              <a:rPr lang="en-GB" b="0" baseline="0" dirty="0"/>
              <a:t> Situation Analysis is a thorough analysis undertaking by a company to discover the general position of a company  within at a specific point in time. Its carried out  by examining internal and external threats with the use of a strategy known as SWOT analysis as well as another strategy known as </a:t>
            </a:r>
            <a:r>
              <a:rPr lang="en-GB" b="0" baseline="0" dirty="0" err="1"/>
              <a:t>Portas</a:t>
            </a:r>
            <a:r>
              <a:rPr lang="en-GB" b="0" baseline="0" dirty="0"/>
              <a:t> 5 forces will be under taken</a:t>
            </a:r>
          </a:p>
          <a:p>
            <a:endParaRPr lang="en-GB" b="0" baseline="0" dirty="0"/>
          </a:p>
          <a:p>
            <a:r>
              <a:rPr lang="en-GB" b="1" baseline="0" dirty="0"/>
              <a:t>The </a:t>
            </a:r>
          </a:p>
        </p:txBody>
      </p:sp>
      <p:sp>
        <p:nvSpPr>
          <p:cNvPr id="4" name="Slide Number Placeholder 3"/>
          <p:cNvSpPr>
            <a:spLocks noGrp="1"/>
          </p:cNvSpPr>
          <p:nvPr>
            <p:ph type="sldNum" sz="quarter" idx="10"/>
          </p:nvPr>
        </p:nvSpPr>
        <p:spPr/>
        <p:txBody>
          <a:bodyPr/>
          <a:lstStyle/>
          <a:p>
            <a:fld id="{E783FC1E-B5E7-2D48-BE76-AFF59DCC6937}" type="slidenum">
              <a:rPr lang="en-GB" smtClean="0"/>
              <a:pPr/>
              <a:t>11</a:t>
            </a:fld>
            <a:endParaRPr lang="en-GB"/>
          </a:p>
        </p:txBody>
      </p:sp>
    </p:spTree>
    <p:extLst>
      <p:ext uri="{BB962C8B-B14F-4D97-AF65-F5344CB8AC3E}">
        <p14:creationId xmlns:p14="http://schemas.microsoft.com/office/powerpoint/2010/main" val="11025284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insdictionary.com/dictionary/english/intended" TargetMode="External"/><Relationship Id="rId2" Type="http://schemas.openxmlformats.org/officeDocument/2006/relationships/hyperlink" Target="https://www.collinsdictionary.com/dictionary/english/general" TargetMode="External"/><Relationship Id="rId1" Type="http://schemas.openxmlformats.org/officeDocument/2006/relationships/slideLayout" Target="../slideLayouts/slideLayout2.xml"/><Relationship Id="rId5" Type="http://schemas.openxmlformats.org/officeDocument/2006/relationships/hyperlink" Target="https://www.collinsdictionary.com/dictionary/english/especially" TargetMode="External"/><Relationship Id="rId4" Type="http://schemas.openxmlformats.org/officeDocument/2006/relationships/hyperlink" Target="https://www.collinsdictionary.com/dictionary/english/achieve"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Assessment 2 </a:t>
            </a:r>
          </a:p>
          <a:p>
            <a:pPr eaLnBrk="1" hangingPunct="1"/>
            <a:r>
              <a:rPr lang="en-GB" altLang="en-US" dirty="0">
                <a:solidFill>
                  <a:schemeClr val="accent2"/>
                </a:solidFill>
              </a:rPr>
              <a:t>Revision Lecture</a:t>
            </a:r>
          </a:p>
          <a:p>
            <a:pPr eaLnBrk="1" hangingPunct="1"/>
            <a:r>
              <a:rPr lang="en-GB" altLang="en-US" dirty="0">
                <a:solidFill>
                  <a:schemeClr val="accent2"/>
                </a:solidFill>
              </a:rPr>
              <a:t>70% Report</a:t>
            </a:r>
          </a:p>
          <a:p>
            <a:pPr eaLnBrk="1" hangingPunct="1"/>
            <a:r>
              <a:rPr lang="en-GB" altLang="en-US" dirty="0">
                <a:solidFill>
                  <a:schemeClr val="accent2"/>
                </a:solidFill>
              </a:rPr>
              <a:t>Date Due</a:t>
            </a:r>
            <a:r>
              <a:rPr lang="en-GB" altLang="en-US">
                <a:solidFill>
                  <a:schemeClr val="accent2"/>
                </a:solidFill>
              </a:rPr>
              <a:t>: 05/01/2024</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3600" b="1" dirty="0"/>
              <a:t>Learning Outcomes</a:t>
            </a:r>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pPr marL="0" indent="0">
              <a:buNone/>
            </a:pPr>
            <a:r>
              <a:rPr lang="en-GB" dirty="0"/>
              <a:t>1. Understand the processes and stages of marketing.</a:t>
            </a:r>
          </a:p>
          <a:p>
            <a:pPr marL="0" indent="0">
              <a:buNone/>
            </a:pPr>
            <a:r>
              <a:rPr lang="en-GB" dirty="0"/>
              <a:t>2. Understand the role of the marketing environment and other situational analysis models.</a:t>
            </a:r>
          </a:p>
          <a:p>
            <a:pPr marL="0" indent="0">
              <a:buNone/>
            </a:pPr>
            <a:r>
              <a:rPr lang="en-GB" dirty="0"/>
              <a:t>3. Determine credible future recommendations</a:t>
            </a:r>
          </a:p>
          <a:p>
            <a:pPr marL="0" indent="0">
              <a:buNone/>
            </a:pPr>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65774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Task Description</a:t>
            </a:r>
          </a:p>
        </p:txBody>
      </p:sp>
      <p:sp>
        <p:nvSpPr>
          <p:cNvPr id="3" name="Content Placeholder 2"/>
          <p:cNvSpPr>
            <a:spLocks noGrp="1"/>
          </p:cNvSpPr>
          <p:nvPr>
            <p:ph idx="1"/>
          </p:nvPr>
        </p:nvSpPr>
        <p:spPr/>
        <p:txBody>
          <a:bodyPr>
            <a:normAutofit fontScale="25000" lnSpcReduction="20000"/>
          </a:bodyPr>
          <a:lstStyle/>
          <a:p>
            <a:r>
              <a:rPr lang="en-GB" sz="9600" b="1" u="sng" dirty="0"/>
              <a:t>TASK 1</a:t>
            </a:r>
            <a:r>
              <a:rPr lang="en-GB" sz="9600" b="1" dirty="0"/>
              <a:t> (3000-3500 words)</a:t>
            </a:r>
            <a:endParaRPr lang="en-GB" sz="9600" dirty="0"/>
          </a:p>
          <a:p>
            <a:pPr marL="0" indent="0">
              <a:buNone/>
            </a:pPr>
            <a:r>
              <a:rPr lang="en-GB" sz="6200" dirty="0"/>
              <a:t> </a:t>
            </a:r>
          </a:p>
          <a:p>
            <a:pPr marL="0" indent="0">
              <a:buNone/>
            </a:pPr>
            <a:r>
              <a:rPr lang="en-GB" sz="8000" b="1" dirty="0"/>
              <a:t>Write an INDIVIDUAL report providing a critical analysis and evaluation of the following:</a:t>
            </a:r>
          </a:p>
          <a:p>
            <a:endParaRPr lang="en-GB" sz="8000" dirty="0"/>
          </a:p>
          <a:p>
            <a:pPr marL="0" indent="0">
              <a:buNone/>
            </a:pPr>
            <a:endParaRPr lang="en-GB" sz="6200" dirty="0"/>
          </a:p>
          <a:p>
            <a:pPr marL="0" indent="0" algn="just">
              <a:buNone/>
            </a:pPr>
            <a:r>
              <a:rPr lang="en-GB" sz="8000" dirty="0"/>
              <a:t>All businesses and organisations operate in a changing world and are subject to forces which are more powerful than they are, and which are beyond their control. Just as a ship at sea is subject to powerful natural forces of which it needs to be aware and deal with, organisations are influenced by forces in their external business environment.</a:t>
            </a:r>
          </a:p>
          <a:p>
            <a:pPr marL="0" indent="0" algn="just">
              <a:buNone/>
            </a:pPr>
            <a:r>
              <a:rPr lang="en-GB" sz="8000" dirty="0"/>
              <a:t>Any business strategy needs to take account of all these forces so that opportunities and threats can be identified and the organisation can navigate its way to success</a:t>
            </a:r>
          </a:p>
          <a:p>
            <a:pPr marL="0" indent="0">
              <a:buNone/>
            </a:pPr>
            <a:r>
              <a:rPr lang="en-GB" sz="6200" b="1" dirty="0"/>
              <a:t> </a:t>
            </a:r>
            <a:endParaRPr lang="en-GB" sz="6200" dirty="0"/>
          </a:p>
          <a:p>
            <a:pPr marL="0" indent="0">
              <a:buNone/>
            </a:pPr>
            <a:r>
              <a:rPr lang="en-GB" b="1" dirty="0"/>
              <a:t> </a:t>
            </a:r>
            <a:endParaRPr lang="en-GB" dirty="0"/>
          </a:p>
          <a:p>
            <a:pPr marL="0" indent="0">
              <a:buNone/>
            </a:pPr>
            <a:endParaRPr lang="en-GB" sz="4900"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b="1" dirty="0"/>
              <a:t>Task Description</a:t>
            </a:r>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sz="2400" b="1" dirty="0"/>
              <a:t>You are a marketing executive hired by your chosen organisation and are required to conduct an external analysis of your chosen company, future recommendations for the company should also be considered.</a:t>
            </a:r>
            <a:endParaRPr lang="en-GB" sz="2400" dirty="0"/>
          </a:p>
          <a:p>
            <a:pPr marL="0" indent="0">
              <a:buNone/>
            </a:pPr>
            <a:r>
              <a:rPr lang="en-GB" sz="2000" dirty="0"/>
              <a:t> </a:t>
            </a:r>
          </a:p>
          <a:p>
            <a:r>
              <a:rPr lang="en-GB" sz="2400" b="1" dirty="0"/>
              <a:t>You should use suitable academic theory and industry examples to support your discussion.</a:t>
            </a:r>
            <a:endParaRPr lang="en-GB" sz="2400"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br>
              <a:rPr lang="en-GB" dirty="0"/>
            </a:br>
            <a:r>
              <a:rPr lang="en-GB" b="1" dirty="0"/>
              <a:t>Structure of the Report</a:t>
            </a: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a:xfrm>
            <a:off x="457200" y="1439139"/>
            <a:ext cx="8229600" cy="3917032"/>
          </a:xfrm>
        </p:spPr>
        <p:txBody>
          <a:bodyPr/>
          <a:lstStyle/>
          <a:p>
            <a:pPr marL="514350" indent="-514350">
              <a:buFont typeface="+mj-lt"/>
              <a:buAutoNum type="arabicPeriod"/>
            </a:pPr>
            <a:r>
              <a:rPr lang="en-GB" sz="2400" dirty="0"/>
              <a:t>Include a definition of marketing</a:t>
            </a:r>
          </a:p>
          <a:p>
            <a:pPr marL="514350" indent="-514350">
              <a:buFont typeface="+mj-lt"/>
              <a:buAutoNum type="arabicPeriod"/>
            </a:pPr>
            <a:r>
              <a:rPr lang="en-GB" sz="2400" dirty="0">
                <a:solidFill>
                  <a:srgbClr val="000000"/>
                </a:solidFill>
              </a:rPr>
              <a:t>You could add a definition of the marketing process and include a diagram of the stages in the marketing process.</a:t>
            </a:r>
          </a:p>
          <a:p>
            <a:pPr marL="514350" indent="-514350">
              <a:buFont typeface="+mj-lt"/>
              <a:buAutoNum type="arabicPeriod"/>
            </a:pPr>
            <a:r>
              <a:rPr lang="en-GB" sz="2400" dirty="0">
                <a:solidFill>
                  <a:srgbClr val="000000"/>
                </a:solidFill>
              </a:rPr>
              <a:t>Describe the main stages in the marketing process such as: situational analysis, objectives, strategy, implementation and control</a:t>
            </a:r>
            <a:r>
              <a:rPr lang="en-GB" dirty="0">
                <a:solidFill>
                  <a:srgbClr val="000000"/>
                </a:solidFill>
              </a:rPr>
              <a:t>.</a:t>
            </a:r>
          </a:p>
          <a:p>
            <a:pPr marL="514350" indent="-514350">
              <a:buFont typeface="+mj-lt"/>
              <a:buAutoNum type="arabicPeriod"/>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31430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Structure of the Report</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pPr marL="0" lvl="0" indent="0">
              <a:buNone/>
            </a:pPr>
            <a:r>
              <a:rPr lang="en-GB" sz="2400" dirty="0">
                <a:solidFill>
                  <a:srgbClr val="000000"/>
                </a:solidFill>
              </a:rPr>
              <a:t>4. Relate the Macro environment or </a:t>
            </a:r>
            <a:r>
              <a:rPr lang="en-GB" sz="2400" b="1" dirty="0">
                <a:solidFill>
                  <a:srgbClr val="000000"/>
                </a:solidFill>
              </a:rPr>
              <a:t>PESTLE</a:t>
            </a:r>
            <a:r>
              <a:rPr lang="en-GB" sz="2400" dirty="0">
                <a:solidFill>
                  <a:srgbClr val="000000"/>
                </a:solidFill>
              </a:rPr>
              <a:t> factors to your     chosen company (political, economic, social/cultural, technological, legal and environmental) and </a:t>
            </a:r>
            <a:r>
              <a:rPr lang="en-GB" sz="2400" b="1" dirty="0">
                <a:solidFill>
                  <a:srgbClr val="000000"/>
                </a:solidFill>
              </a:rPr>
              <a:t>state whether the forces are </a:t>
            </a:r>
            <a:r>
              <a:rPr lang="en-GB" sz="2400" b="1" u="sng" dirty="0">
                <a:solidFill>
                  <a:srgbClr val="000000"/>
                </a:solidFill>
              </a:rPr>
              <a:t>favourable</a:t>
            </a:r>
            <a:r>
              <a:rPr lang="en-GB" sz="2400" b="1" dirty="0">
                <a:solidFill>
                  <a:srgbClr val="000000"/>
                </a:solidFill>
              </a:rPr>
              <a:t> or </a:t>
            </a:r>
            <a:r>
              <a:rPr lang="en-GB" sz="2400" b="1" u="sng" dirty="0">
                <a:solidFill>
                  <a:srgbClr val="000000"/>
                </a:solidFill>
              </a:rPr>
              <a:t>unfavourable</a:t>
            </a:r>
            <a:r>
              <a:rPr lang="en-GB" sz="2400" b="1" dirty="0">
                <a:solidFill>
                  <a:srgbClr val="000000"/>
                </a:solidFill>
              </a:rPr>
              <a:t> to the company and </a:t>
            </a:r>
            <a:r>
              <a:rPr lang="en-GB" sz="2400" b="1" u="sng" dirty="0">
                <a:solidFill>
                  <a:srgbClr val="000000"/>
                </a:solidFill>
              </a:rPr>
              <a:t>why</a:t>
            </a:r>
            <a:r>
              <a:rPr lang="en-GB" sz="2400" b="1" dirty="0">
                <a:solidFill>
                  <a:srgbClr val="000000"/>
                </a:solidFill>
              </a:rPr>
              <a:t>.</a:t>
            </a:r>
          </a:p>
          <a:p>
            <a:pPr lvl="0"/>
            <a:endParaRPr lang="en-GB" sz="2400" dirty="0">
              <a:solidFill>
                <a:srgbClr val="000000"/>
              </a:solidFill>
            </a:endParaRPr>
          </a:p>
          <a:p>
            <a:pPr marL="0" lvl="0" indent="0">
              <a:buNone/>
            </a:pPr>
            <a:r>
              <a:rPr lang="en-GB" sz="2400" dirty="0">
                <a:solidFill>
                  <a:srgbClr val="000000"/>
                </a:solidFill>
              </a:rPr>
              <a:t>5. Relate the </a:t>
            </a:r>
            <a:r>
              <a:rPr lang="en-GB" sz="2400" b="1" dirty="0">
                <a:solidFill>
                  <a:srgbClr val="000000"/>
                </a:solidFill>
              </a:rPr>
              <a:t>Porters 5 Forces </a:t>
            </a:r>
            <a:r>
              <a:rPr lang="en-GB" sz="2400" dirty="0">
                <a:solidFill>
                  <a:srgbClr val="000000"/>
                </a:solidFill>
              </a:rPr>
              <a:t>model to the company and   state whether each force is </a:t>
            </a:r>
            <a:r>
              <a:rPr lang="en-GB" sz="2400" b="1" u="sng" dirty="0">
                <a:solidFill>
                  <a:srgbClr val="000000"/>
                </a:solidFill>
              </a:rPr>
              <a:t>high</a:t>
            </a:r>
            <a:r>
              <a:rPr lang="en-GB" sz="2400" b="1" dirty="0">
                <a:solidFill>
                  <a:srgbClr val="000000"/>
                </a:solidFill>
              </a:rPr>
              <a:t>, </a:t>
            </a:r>
            <a:r>
              <a:rPr lang="en-GB" sz="2400" b="1" u="sng" dirty="0">
                <a:solidFill>
                  <a:srgbClr val="000000"/>
                </a:solidFill>
              </a:rPr>
              <a:t>medium</a:t>
            </a:r>
            <a:r>
              <a:rPr lang="en-GB" sz="2400" b="1" dirty="0">
                <a:solidFill>
                  <a:srgbClr val="000000"/>
                </a:solidFill>
              </a:rPr>
              <a:t> </a:t>
            </a:r>
            <a:r>
              <a:rPr lang="en-GB" sz="2400" dirty="0">
                <a:solidFill>
                  <a:srgbClr val="000000"/>
                </a:solidFill>
              </a:rPr>
              <a:t>or</a:t>
            </a:r>
            <a:r>
              <a:rPr lang="en-GB" sz="2400" b="1" dirty="0">
                <a:solidFill>
                  <a:srgbClr val="000000"/>
                </a:solidFill>
              </a:rPr>
              <a:t> </a:t>
            </a:r>
            <a:r>
              <a:rPr lang="en-GB" sz="2400" b="1" u="sng" dirty="0">
                <a:solidFill>
                  <a:srgbClr val="000000"/>
                </a:solidFill>
              </a:rPr>
              <a:t>low</a:t>
            </a:r>
            <a:r>
              <a:rPr lang="en-GB" sz="2400" b="1" dirty="0">
                <a:solidFill>
                  <a:srgbClr val="000000"/>
                </a:solidFill>
              </a:rPr>
              <a:t> </a:t>
            </a:r>
            <a:r>
              <a:rPr lang="en-GB" sz="2400" dirty="0">
                <a:solidFill>
                  <a:srgbClr val="000000"/>
                </a:solidFill>
              </a:rPr>
              <a:t>and </a:t>
            </a:r>
            <a:r>
              <a:rPr lang="en-GB" sz="2400" b="1" u="sng" dirty="0">
                <a:solidFill>
                  <a:srgbClr val="000000"/>
                </a:solidFill>
              </a:rPr>
              <a:t>why</a:t>
            </a:r>
            <a:r>
              <a:rPr lang="en-GB" sz="2400" dirty="0">
                <a:solidFill>
                  <a:srgbClr val="000000"/>
                </a:solidFill>
              </a:rPr>
              <a:t>.</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335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b="1" dirty="0"/>
              <a:t>Structure of the Report</a:t>
            </a:r>
            <a:endParaRPr lang="en-GB" dirty="0"/>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a:xfrm>
            <a:off x="457200" y="1556792"/>
            <a:ext cx="8229600" cy="3917032"/>
          </a:xfrm>
        </p:spPr>
        <p:txBody>
          <a:bodyPr/>
          <a:lstStyle/>
          <a:p>
            <a:pPr marL="0" indent="0">
              <a:buNone/>
            </a:pPr>
            <a:endParaRPr lang="en-GB" sz="2400" dirty="0"/>
          </a:p>
          <a:p>
            <a:pPr marL="0" indent="0">
              <a:buNone/>
            </a:pPr>
            <a:r>
              <a:rPr lang="en-GB" dirty="0">
                <a:solidFill>
                  <a:srgbClr val="000000"/>
                </a:solidFill>
              </a:rPr>
              <a:t>6. For higher marks you could state the advantages and disadvantages of either the macro environment OR Porters 5 forces model.</a:t>
            </a: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27681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C60AE-5AB2-F330-744D-29DF3DFCA66F}"/>
              </a:ext>
            </a:extLst>
          </p:cNvPr>
          <p:cNvSpPr>
            <a:spLocks noGrp="1"/>
          </p:cNvSpPr>
          <p:nvPr>
            <p:ph type="title"/>
          </p:nvPr>
        </p:nvSpPr>
        <p:spPr>
          <a:xfrm>
            <a:off x="457200" y="274638"/>
            <a:ext cx="8229600" cy="1143000"/>
          </a:xfrm>
        </p:spPr>
        <p:txBody>
          <a:bodyPr wrap="square" anchor="ctr">
            <a:normAutofit/>
          </a:bodyPr>
          <a:lstStyle/>
          <a:p>
            <a:r>
              <a:rPr lang="en-GB" b="1" dirty="0"/>
              <a:t>Structure of the Report</a:t>
            </a:r>
            <a:endParaRPr lang="en-GB" dirty="0"/>
          </a:p>
        </p:txBody>
      </p:sp>
      <p:sp>
        <p:nvSpPr>
          <p:cNvPr id="3" name="Content Placeholder 2">
            <a:extLst>
              <a:ext uri="{FF2B5EF4-FFF2-40B4-BE49-F238E27FC236}">
                <a16:creationId xmlns:a16="http://schemas.microsoft.com/office/drawing/2014/main" id="{89B67C12-8981-FC26-D3BD-F84133F511E3}"/>
              </a:ext>
            </a:extLst>
          </p:cNvPr>
          <p:cNvSpPr>
            <a:spLocks noGrp="1"/>
          </p:cNvSpPr>
          <p:nvPr>
            <p:ph sz="half" idx="1"/>
          </p:nvPr>
        </p:nvSpPr>
        <p:spPr>
          <a:xfrm>
            <a:off x="457200" y="1600201"/>
            <a:ext cx="4038600" cy="3989040"/>
          </a:xfrm>
        </p:spPr>
        <p:txBody>
          <a:bodyPr wrap="square" anchor="t">
            <a:normAutofit fontScale="85000" lnSpcReduction="20000"/>
          </a:bodyPr>
          <a:lstStyle/>
          <a:p>
            <a:pPr marL="0" indent="0">
              <a:buNone/>
            </a:pPr>
            <a:r>
              <a:rPr lang="en-GB" sz="2600" dirty="0"/>
              <a:t>7. </a:t>
            </a:r>
            <a:r>
              <a:rPr lang="en-GB" sz="2400" dirty="0"/>
              <a:t>Determine credible future recommendations for the company. </a:t>
            </a:r>
          </a:p>
          <a:p>
            <a:pPr marL="0" indent="0">
              <a:buNone/>
            </a:pPr>
            <a:r>
              <a:rPr lang="en-GB" sz="2400" dirty="0"/>
              <a:t>Any TWO strategies from the Ansoff Matrix could be applied and explained.</a:t>
            </a:r>
          </a:p>
          <a:p>
            <a:pPr marL="0" indent="0">
              <a:buNone/>
            </a:pPr>
            <a:r>
              <a:rPr lang="en-GB" sz="2400" dirty="0"/>
              <a:t>- Explain </a:t>
            </a:r>
            <a:r>
              <a:rPr lang="en-GB" sz="2400" b="1" dirty="0"/>
              <a:t>how</a:t>
            </a:r>
            <a:r>
              <a:rPr lang="en-GB" sz="2400" dirty="0"/>
              <a:t> the recommended strategy should be </a:t>
            </a:r>
            <a:r>
              <a:rPr lang="en-GB" sz="2400" b="1" dirty="0"/>
              <a:t>implemented</a:t>
            </a:r>
            <a:r>
              <a:rPr lang="en-GB" sz="2400" dirty="0"/>
              <a:t> and provide </a:t>
            </a:r>
            <a:r>
              <a:rPr lang="en-GB" sz="2400" b="1" dirty="0"/>
              <a:t>clear justifications </a:t>
            </a:r>
            <a:r>
              <a:rPr lang="en-GB" sz="2400" dirty="0"/>
              <a:t>for why specific strategies are being recommended to the selected company</a:t>
            </a:r>
          </a:p>
          <a:p>
            <a:pPr marL="0" indent="0">
              <a:buNone/>
            </a:pPr>
            <a:endParaRPr lang="en-GB" sz="2400" dirty="0"/>
          </a:p>
          <a:p>
            <a:pPr marL="0" indent="0">
              <a:buNone/>
            </a:pPr>
            <a:r>
              <a:rPr lang="en-GB" sz="2400" dirty="0"/>
              <a:t>8. Conclusion </a:t>
            </a:r>
          </a:p>
          <a:p>
            <a:pPr marL="0" indent="0">
              <a:buNone/>
            </a:pPr>
            <a:endParaRPr lang="en-GB" sz="2600" dirty="0"/>
          </a:p>
        </p:txBody>
      </p:sp>
      <p:pic>
        <p:nvPicPr>
          <p:cNvPr id="6" name="Content Placeholder 5">
            <a:extLst>
              <a:ext uri="{FF2B5EF4-FFF2-40B4-BE49-F238E27FC236}">
                <a16:creationId xmlns:a16="http://schemas.microsoft.com/office/drawing/2014/main" id="{253BF660-0A40-F390-B6FB-54805A3921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48200" y="2215370"/>
            <a:ext cx="4038600" cy="27587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CE0D1CE9-47A0-185D-D8A2-C08890296E1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19/11/2023</a:t>
            </a:fld>
            <a:endParaRPr lang="en-GB" altLang="en-US" sz="900"/>
          </a:p>
        </p:txBody>
      </p:sp>
      <p:sp>
        <p:nvSpPr>
          <p:cNvPr id="5" name="Slide Number Placeholder 4">
            <a:extLst>
              <a:ext uri="{FF2B5EF4-FFF2-40B4-BE49-F238E27FC236}">
                <a16:creationId xmlns:a16="http://schemas.microsoft.com/office/drawing/2014/main" id="{500F3A3D-7B1E-88D8-BC1B-B5B2E5D8753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18448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416466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B9E8A-B876-4DCA-BFF4-020758928E7F}"/>
              </a:ext>
            </a:extLst>
          </p:cNvPr>
          <p:cNvSpPr>
            <a:spLocks noGrp="1"/>
          </p:cNvSpPr>
          <p:nvPr>
            <p:ph type="title"/>
          </p:nvPr>
        </p:nvSpPr>
        <p:spPr/>
        <p:txBody>
          <a:bodyPr/>
          <a:lstStyle/>
          <a:p>
            <a:r>
              <a:rPr lang="en-GB" b="1" dirty="0"/>
              <a:t>The Marketing Process</a:t>
            </a:r>
            <a:endParaRPr lang="en-GB" dirty="0"/>
          </a:p>
        </p:txBody>
      </p:sp>
      <p:sp>
        <p:nvSpPr>
          <p:cNvPr id="3" name="Content Placeholder 2">
            <a:extLst>
              <a:ext uri="{FF2B5EF4-FFF2-40B4-BE49-F238E27FC236}">
                <a16:creationId xmlns:a16="http://schemas.microsoft.com/office/drawing/2014/main" id="{0CEFCA97-BB93-4904-955E-E51DA06874E1}"/>
              </a:ext>
            </a:extLst>
          </p:cNvPr>
          <p:cNvSpPr>
            <a:spLocks noGrp="1"/>
          </p:cNvSpPr>
          <p:nvPr>
            <p:ph idx="1"/>
          </p:nvPr>
        </p:nvSpPr>
        <p:spPr/>
        <p:txBody>
          <a:bodyPr/>
          <a:lstStyle/>
          <a:p>
            <a:r>
              <a:rPr lang="en-GB" dirty="0"/>
              <a:t>Under the marketing concept, the company must find a way to identify and satisfy unfulfilled customer needs.</a:t>
            </a:r>
          </a:p>
          <a:p>
            <a:r>
              <a:rPr lang="en-GB" dirty="0"/>
              <a:t>The process of doing so can be modelled in a sequence of steps: The Situational Analysis, Objectives, Strategies, Implementation and Control. </a:t>
            </a:r>
          </a:p>
          <a:p>
            <a:endParaRPr lang="en-GB" dirty="0"/>
          </a:p>
        </p:txBody>
      </p:sp>
      <p:sp>
        <p:nvSpPr>
          <p:cNvPr id="4" name="Date Placeholder 3">
            <a:extLst>
              <a:ext uri="{FF2B5EF4-FFF2-40B4-BE49-F238E27FC236}">
                <a16:creationId xmlns:a16="http://schemas.microsoft.com/office/drawing/2014/main" id="{36102621-96D3-40A4-9D79-F8D9ECA15267}"/>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E887A54A-3D31-4612-803D-A007C4D26A2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871026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2483767" y="980728"/>
          <a:ext cx="3809085" cy="4079043"/>
        </p:xfrm>
        <a:graphic>
          <a:graphicData uri="http://schemas.openxmlformats.org/drawingml/2006/table">
            <a:tbl>
              <a:tblPr firstRow="1" firstCol="1" bandRow="1"/>
              <a:tblGrid>
                <a:gridCol w="3809085">
                  <a:extLst>
                    <a:ext uri="{9D8B030D-6E8A-4147-A177-3AD203B41FA5}">
                      <a16:colId xmlns:a16="http://schemas.microsoft.com/office/drawing/2014/main" val="20000"/>
                    </a:ext>
                  </a:extLst>
                </a:gridCol>
              </a:tblGrid>
              <a:tr h="661817">
                <a:tc>
                  <a:txBody>
                    <a:bodyPr/>
                    <a:lstStyle/>
                    <a:p>
                      <a:pPr marL="24130" marR="24130" algn="ctr">
                        <a:spcBef>
                          <a:spcPts val="0"/>
                        </a:spcBef>
                        <a:spcAft>
                          <a:spcPts val="0"/>
                        </a:spcAft>
                      </a:pPr>
                      <a:r>
                        <a:rPr lang="en-GB" sz="1600" b="1" dirty="0">
                          <a:effectLst/>
                          <a:latin typeface="Verdana" charset="0"/>
                          <a:ea typeface="Calibri" charset="0"/>
                          <a:cs typeface="Times New Roman" charset="0"/>
                        </a:rPr>
                        <a:t>Situational Analysis</a:t>
                      </a: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CCCC99"/>
                    </a:solidFill>
                  </a:tcPr>
                </a:tc>
                <a:extLst>
                  <a:ext uri="{0D108BD9-81ED-4DB2-BD59-A6C34878D82A}">
                    <a16:rowId xmlns:a16="http://schemas.microsoft.com/office/drawing/2014/main" val="10000"/>
                  </a:ext>
                </a:extLst>
              </a:tr>
              <a:tr h="661817">
                <a:tc>
                  <a:txBody>
                    <a:bodyPr/>
                    <a:lstStyle/>
                    <a:p>
                      <a:pPr marL="24130" marR="24130" algn="ctr">
                        <a:spcBef>
                          <a:spcPts val="0"/>
                        </a:spcBef>
                        <a:spcAft>
                          <a:spcPts val="0"/>
                        </a:spcAft>
                      </a:pP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FFFFFF"/>
                    </a:solidFill>
                  </a:tcPr>
                </a:tc>
                <a:extLst>
                  <a:ext uri="{0D108BD9-81ED-4DB2-BD59-A6C34878D82A}">
                    <a16:rowId xmlns:a16="http://schemas.microsoft.com/office/drawing/2014/main" val="10001"/>
                  </a:ext>
                </a:extLst>
              </a:tr>
              <a:tr h="384979">
                <a:tc>
                  <a:txBody>
                    <a:bodyPr/>
                    <a:lstStyle/>
                    <a:p>
                      <a:pPr marL="24130" marR="24130" algn="ctr">
                        <a:spcBef>
                          <a:spcPts val="0"/>
                        </a:spcBef>
                        <a:spcAft>
                          <a:spcPts val="0"/>
                        </a:spcAft>
                      </a:pPr>
                      <a:r>
                        <a:rPr lang="en-GB" sz="1600" b="1" dirty="0">
                          <a:effectLst/>
                          <a:latin typeface="Verdana" charset="0"/>
                          <a:ea typeface="Calibri" charset="0"/>
                          <a:cs typeface="Times New Roman" charset="0"/>
                        </a:rPr>
                        <a:t>Objectives</a:t>
                      </a: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CCCC99"/>
                    </a:solidFill>
                  </a:tcPr>
                </a:tc>
                <a:extLst>
                  <a:ext uri="{0D108BD9-81ED-4DB2-BD59-A6C34878D82A}">
                    <a16:rowId xmlns:a16="http://schemas.microsoft.com/office/drawing/2014/main" val="10002"/>
                  </a:ext>
                </a:extLst>
              </a:tr>
              <a:tr h="661817">
                <a:tc>
                  <a:txBody>
                    <a:bodyPr/>
                    <a:lstStyle/>
                    <a:p>
                      <a:pPr marL="24130" marR="24130" algn="ctr">
                        <a:spcBef>
                          <a:spcPts val="0"/>
                        </a:spcBef>
                        <a:spcAft>
                          <a:spcPts val="0"/>
                        </a:spcAft>
                      </a:pP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FFFFFF"/>
                    </a:solidFill>
                  </a:tcPr>
                </a:tc>
                <a:extLst>
                  <a:ext uri="{0D108BD9-81ED-4DB2-BD59-A6C34878D82A}">
                    <a16:rowId xmlns:a16="http://schemas.microsoft.com/office/drawing/2014/main" val="10003"/>
                  </a:ext>
                </a:extLst>
              </a:tr>
              <a:tr h="384979">
                <a:tc>
                  <a:txBody>
                    <a:bodyPr/>
                    <a:lstStyle/>
                    <a:p>
                      <a:pPr marL="24130" marR="24130" algn="ctr">
                        <a:spcBef>
                          <a:spcPts val="0"/>
                        </a:spcBef>
                        <a:spcAft>
                          <a:spcPts val="0"/>
                        </a:spcAft>
                      </a:pPr>
                      <a:r>
                        <a:rPr lang="en-GB" sz="1600" b="1">
                          <a:effectLst/>
                          <a:latin typeface="Verdana" charset="0"/>
                          <a:ea typeface="Calibri" charset="0"/>
                          <a:cs typeface="Times New Roman" charset="0"/>
                        </a:rPr>
                        <a:t>Strategies </a:t>
                      </a: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CCCC99"/>
                    </a:solidFill>
                  </a:tcPr>
                </a:tc>
                <a:extLst>
                  <a:ext uri="{0D108BD9-81ED-4DB2-BD59-A6C34878D82A}">
                    <a16:rowId xmlns:a16="http://schemas.microsoft.com/office/drawing/2014/main" val="10004"/>
                  </a:ext>
                </a:extLst>
              </a:tr>
              <a:tr h="661817">
                <a:tc>
                  <a:txBody>
                    <a:bodyPr/>
                    <a:lstStyle/>
                    <a:p>
                      <a:pPr marL="24130" marR="24130" algn="ctr">
                        <a:spcBef>
                          <a:spcPts val="0"/>
                        </a:spcBef>
                        <a:spcAft>
                          <a:spcPts val="0"/>
                        </a:spcAft>
                      </a:pP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FFFFFF"/>
                    </a:solidFill>
                  </a:tcPr>
                </a:tc>
                <a:extLst>
                  <a:ext uri="{0D108BD9-81ED-4DB2-BD59-A6C34878D82A}">
                    <a16:rowId xmlns:a16="http://schemas.microsoft.com/office/drawing/2014/main" val="10005"/>
                  </a:ext>
                </a:extLst>
              </a:tr>
              <a:tr h="661817">
                <a:tc>
                  <a:txBody>
                    <a:bodyPr/>
                    <a:lstStyle/>
                    <a:p>
                      <a:pPr marL="24130" marR="24130" algn="ctr">
                        <a:spcBef>
                          <a:spcPts val="0"/>
                        </a:spcBef>
                        <a:spcAft>
                          <a:spcPts val="0"/>
                        </a:spcAft>
                      </a:pPr>
                      <a:r>
                        <a:rPr lang="en-GB" sz="1600" b="1" dirty="0">
                          <a:effectLst/>
                          <a:latin typeface="Verdana" charset="0"/>
                          <a:ea typeface="Calibri" charset="0"/>
                          <a:cs typeface="Times New Roman" charset="0"/>
                        </a:rPr>
                        <a:t>Implementation </a:t>
                      </a:r>
                      <a:endParaRPr lang="en-GB" sz="1200" dirty="0">
                        <a:effectLst/>
                        <a:latin typeface="Calibri" charset="0"/>
                        <a:ea typeface="Calibri" charset="0"/>
                        <a:cs typeface="Times New Roman" charset="0"/>
                      </a:endParaRPr>
                    </a:p>
                  </a:txBody>
                  <a:tcPr marL="35719" marR="35719" marT="47625" marB="47625" anchor="ctr">
                    <a:lnL>
                      <a:noFill/>
                    </a:lnL>
                    <a:lnR>
                      <a:noFill/>
                    </a:lnR>
                    <a:lnT>
                      <a:noFill/>
                    </a:lnT>
                    <a:lnB>
                      <a:noFill/>
                    </a:lnB>
                    <a:solidFill>
                      <a:srgbClr val="CCCC99"/>
                    </a:solidFill>
                  </a:tcPr>
                </a:tc>
                <a:extLst>
                  <a:ext uri="{0D108BD9-81ED-4DB2-BD59-A6C34878D82A}">
                    <a16:rowId xmlns:a16="http://schemas.microsoft.com/office/drawing/2014/main" val="10006"/>
                  </a:ext>
                </a:extLst>
              </a:tr>
            </a:tbl>
          </a:graphicData>
        </a:graphic>
      </p:graphicFrame>
      <p:sp>
        <p:nvSpPr>
          <p:cNvPr id="4" name="Rectangle 3"/>
          <p:cNvSpPr txBox="1"/>
          <p:nvPr/>
        </p:nvSpPr>
        <p:spPr>
          <a:xfrm>
            <a:off x="2483767" y="5332566"/>
            <a:ext cx="4032448" cy="369332"/>
          </a:xfrm>
          <a:prstGeom prst="rect">
            <a:avLst/>
          </a:prstGeom>
          <a:solidFill>
            <a:schemeClr val="bg2">
              <a:lumMod val="75000"/>
            </a:schemeClr>
          </a:solidFill>
        </p:spPr>
        <p:txBody>
          <a:bodyPr wrap="square">
            <a:spAutoFit/>
          </a:bodyPr>
          <a:lstStyle/>
          <a:p>
            <a:pPr marL="24130" marR="24130" algn="ctr">
              <a:spcBef>
                <a:spcPts val="0"/>
              </a:spcBef>
              <a:spcAft>
                <a:spcPts val="0"/>
              </a:spcAft>
            </a:pPr>
            <a:r>
              <a:rPr lang="en-GB" b="1" dirty="0">
                <a:latin typeface="Verdana" charset="0"/>
                <a:ea typeface="Calibri" charset="0"/>
                <a:cs typeface="Times New Roman" charset="0"/>
              </a:rPr>
              <a:t>  Control</a:t>
            </a:r>
            <a:endParaRPr lang="en-GB" sz="1400" dirty="0">
              <a:latin typeface="Calibri" charset="0"/>
              <a:ea typeface="Calibri" charset="0"/>
              <a:cs typeface="Times New Roman" charset="0"/>
            </a:endParaRPr>
          </a:p>
        </p:txBody>
      </p:sp>
      <p:cxnSp>
        <p:nvCxnSpPr>
          <p:cNvPr id="6" name="Straight Arrow Connector 5"/>
          <p:cNvCxnSpPr>
            <a:endCxn id="4" idx="0"/>
          </p:cNvCxnSpPr>
          <p:nvPr/>
        </p:nvCxnSpPr>
        <p:spPr>
          <a:xfrm>
            <a:off x="4499991" y="5052460"/>
            <a:ext cx="0" cy="28010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349455" y="1772816"/>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4363167" y="3789040"/>
            <a:ext cx="0"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349455" y="2788231"/>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A1F54171-75A1-4A27-88CF-594B339F8753}"/>
              </a:ext>
            </a:extLst>
          </p:cNvPr>
          <p:cNvSpPr/>
          <p:nvPr/>
        </p:nvSpPr>
        <p:spPr>
          <a:xfrm>
            <a:off x="2987824" y="307823"/>
            <a:ext cx="2347629" cy="400110"/>
          </a:xfrm>
          <a:prstGeom prst="rect">
            <a:avLst/>
          </a:prstGeom>
        </p:spPr>
        <p:txBody>
          <a:bodyPr wrap="none">
            <a:spAutoFit/>
          </a:bodyPr>
          <a:lstStyle/>
          <a:p>
            <a:pPr lvl="0" algn="ctr"/>
            <a:r>
              <a:rPr lang="x-none" altLang="x-none" b="1" dirty="0">
                <a:latin typeface="Calibri" charset="0"/>
                <a:ea typeface="Verdana" charset="0"/>
                <a:cs typeface="Times New Roman" charset="0"/>
              </a:rPr>
              <a:t>The Marketing Process</a:t>
            </a:r>
            <a:endParaRPr lang="x-none" altLang="x-none" sz="2000" dirty="0">
              <a:latin typeface="Arial" charset="0"/>
            </a:endParaRPr>
          </a:p>
        </p:txBody>
      </p:sp>
    </p:spTree>
    <p:extLst>
      <p:ext uri="{BB962C8B-B14F-4D97-AF65-F5344CB8AC3E}">
        <p14:creationId xmlns:p14="http://schemas.microsoft.com/office/powerpoint/2010/main" val="362559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19A1D-3AF2-4AC3-B9BD-82D75EC815C5}"/>
              </a:ext>
            </a:extLst>
          </p:cNvPr>
          <p:cNvSpPr>
            <a:spLocks noGrp="1"/>
          </p:cNvSpPr>
          <p:nvPr>
            <p:ph type="title"/>
          </p:nvPr>
        </p:nvSpPr>
        <p:spPr/>
        <p:txBody>
          <a:bodyPr/>
          <a:lstStyle/>
          <a:p>
            <a:r>
              <a:rPr lang="en-GB" b="1" dirty="0"/>
              <a:t>Situational Analysis</a:t>
            </a:r>
            <a:endParaRPr lang="en-GB" dirty="0"/>
          </a:p>
        </p:txBody>
      </p:sp>
      <p:sp>
        <p:nvSpPr>
          <p:cNvPr id="3" name="Content Placeholder 2">
            <a:extLst>
              <a:ext uri="{FF2B5EF4-FFF2-40B4-BE49-F238E27FC236}">
                <a16:creationId xmlns:a16="http://schemas.microsoft.com/office/drawing/2014/main" id="{59AB0F38-4C36-4B67-86AA-280FCBB541AE}"/>
              </a:ext>
            </a:extLst>
          </p:cNvPr>
          <p:cNvSpPr>
            <a:spLocks noGrp="1"/>
          </p:cNvSpPr>
          <p:nvPr>
            <p:ph idx="1"/>
          </p:nvPr>
        </p:nvSpPr>
        <p:spPr/>
        <p:txBody>
          <a:bodyPr/>
          <a:lstStyle/>
          <a:p>
            <a:r>
              <a:rPr lang="en-GB" dirty="0"/>
              <a:t>A situational analysis often is called the foundation of a marketing plan. A situational analysis includes a thorough examination of internal and external factors affecting a business. It creates an overview of the organisation that will lead to a better understanding of the factors that will influence its future.</a:t>
            </a:r>
          </a:p>
          <a:p>
            <a:endParaRPr lang="en-GB" dirty="0"/>
          </a:p>
        </p:txBody>
      </p:sp>
      <p:sp>
        <p:nvSpPr>
          <p:cNvPr id="4" name="Date Placeholder 3">
            <a:extLst>
              <a:ext uri="{FF2B5EF4-FFF2-40B4-BE49-F238E27FC236}">
                <a16:creationId xmlns:a16="http://schemas.microsoft.com/office/drawing/2014/main" id="{610DD352-4DD1-46B8-98F2-106CCB896F04}"/>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A0977516-7A18-470E-ABFD-5C0F97A5C37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836186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4915-9C17-4BC6-84ED-CB1215123948}"/>
              </a:ext>
            </a:extLst>
          </p:cNvPr>
          <p:cNvSpPr>
            <a:spLocks noGrp="1"/>
          </p:cNvSpPr>
          <p:nvPr>
            <p:ph type="title"/>
          </p:nvPr>
        </p:nvSpPr>
        <p:spPr/>
        <p:txBody>
          <a:bodyPr/>
          <a:lstStyle/>
          <a:p>
            <a:r>
              <a:rPr lang="en-GB" b="1" dirty="0"/>
              <a:t>Situational Analysis</a:t>
            </a:r>
            <a:endParaRPr lang="en-GB" dirty="0"/>
          </a:p>
        </p:txBody>
      </p:sp>
      <p:sp>
        <p:nvSpPr>
          <p:cNvPr id="3" name="Content Placeholder 2">
            <a:extLst>
              <a:ext uri="{FF2B5EF4-FFF2-40B4-BE49-F238E27FC236}">
                <a16:creationId xmlns:a16="http://schemas.microsoft.com/office/drawing/2014/main" id="{7DEF2B46-1C84-4E19-B586-069BFF7C036A}"/>
              </a:ext>
            </a:extLst>
          </p:cNvPr>
          <p:cNvSpPr>
            <a:spLocks noGrp="1"/>
          </p:cNvSpPr>
          <p:nvPr>
            <p:ph idx="1"/>
          </p:nvPr>
        </p:nvSpPr>
        <p:spPr/>
        <p:txBody>
          <a:bodyPr/>
          <a:lstStyle/>
          <a:p>
            <a:r>
              <a:rPr lang="en-GB" dirty="0"/>
              <a:t>Macro Environment</a:t>
            </a:r>
          </a:p>
          <a:p>
            <a:endParaRPr lang="en-GB" dirty="0"/>
          </a:p>
          <a:p>
            <a:r>
              <a:rPr lang="en-GB" dirty="0"/>
              <a:t>Porters 5 Forces Model</a:t>
            </a:r>
          </a:p>
          <a:p>
            <a:endParaRPr lang="en-GB" dirty="0"/>
          </a:p>
          <a:p>
            <a:r>
              <a:rPr lang="en-GB" dirty="0"/>
              <a:t>SWOT analysis</a:t>
            </a:r>
          </a:p>
          <a:p>
            <a:pPr marL="0" indent="0">
              <a:buNone/>
            </a:pPr>
            <a:endParaRPr lang="en-GB" dirty="0"/>
          </a:p>
        </p:txBody>
      </p:sp>
      <p:sp>
        <p:nvSpPr>
          <p:cNvPr id="4" name="Date Placeholder 3">
            <a:extLst>
              <a:ext uri="{FF2B5EF4-FFF2-40B4-BE49-F238E27FC236}">
                <a16:creationId xmlns:a16="http://schemas.microsoft.com/office/drawing/2014/main" id="{C1D3DA6E-783F-4EA8-AE4D-1F1578461480}"/>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F14D05EF-65F7-470A-AB1C-AD14F39446C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9276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B60C1-F6BD-4E9F-ADCC-A1901F9668D8}"/>
              </a:ext>
            </a:extLst>
          </p:cNvPr>
          <p:cNvSpPr>
            <a:spLocks noGrp="1"/>
          </p:cNvSpPr>
          <p:nvPr>
            <p:ph type="title"/>
          </p:nvPr>
        </p:nvSpPr>
        <p:spPr/>
        <p:txBody>
          <a:bodyPr/>
          <a:lstStyle/>
          <a:p>
            <a:r>
              <a:rPr lang="en-GB" b="1" dirty="0"/>
              <a:t>Objectives</a:t>
            </a:r>
            <a:endParaRPr lang="en-GB" dirty="0"/>
          </a:p>
        </p:txBody>
      </p:sp>
      <p:sp>
        <p:nvSpPr>
          <p:cNvPr id="3" name="Content Placeholder 2">
            <a:extLst>
              <a:ext uri="{FF2B5EF4-FFF2-40B4-BE49-F238E27FC236}">
                <a16:creationId xmlns:a16="http://schemas.microsoft.com/office/drawing/2014/main" id="{15C18EC7-7936-4D56-8770-CE37AB5F3CAB}"/>
              </a:ext>
            </a:extLst>
          </p:cNvPr>
          <p:cNvSpPr>
            <a:spLocks noGrp="1"/>
          </p:cNvSpPr>
          <p:nvPr>
            <p:ph idx="1"/>
          </p:nvPr>
        </p:nvSpPr>
        <p:spPr/>
        <p:txBody>
          <a:bodyPr/>
          <a:lstStyle/>
          <a:p>
            <a:r>
              <a:rPr lang="en-GB" dirty="0"/>
              <a:t>A specific result that a person or a company aims to achieve within a time frame and with available resources.</a:t>
            </a:r>
          </a:p>
        </p:txBody>
      </p:sp>
      <p:sp>
        <p:nvSpPr>
          <p:cNvPr id="4" name="Date Placeholder 3">
            <a:extLst>
              <a:ext uri="{FF2B5EF4-FFF2-40B4-BE49-F238E27FC236}">
                <a16:creationId xmlns:a16="http://schemas.microsoft.com/office/drawing/2014/main" id="{C3488EB7-D297-40A1-AEC3-A59D5A1D8000}"/>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16FEC1CA-8FF0-4814-BFDB-C57ADF79CE3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63523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502E-3CD6-496D-B991-8E01A2805219}"/>
              </a:ext>
            </a:extLst>
          </p:cNvPr>
          <p:cNvSpPr>
            <a:spLocks noGrp="1"/>
          </p:cNvSpPr>
          <p:nvPr>
            <p:ph type="title"/>
          </p:nvPr>
        </p:nvSpPr>
        <p:spPr/>
        <p:txBody>
          <a:bodyPr/>
          <a:lstStyle/>
          <a:p>
            <a:r>
              <a:rPr lang="en-GB" dirty="0"/>
              <a:t>Strategy</a:t>
            </a:r>
          </a:p>
        </p:txBody>
      </p:sp>
      <p:sp>
        <p:nvSpPr>
          <p:cNvPr id="3" name="Content Placeholder 2">
            <a:extLst>
              <a:ext uri="{FF2B5EF4-FFF2-40B4-BE49-F238E27FC236}">
                <a16:creationId xmlns:a16="http://schemas.microsoft.com/office/drawing/2014/main" id="{8E331591-C6B1-4AAD-BCEE-A45C334C0C17}"/>
              </a:ext>
            </a:extLst>
          </p:cNvPr>
          <p:cNvSpPr>
            <a:spLocks noGrp="1"/>
          </p:cNvSpPr>
          <p:nvPr>
            <p:ph idx="1"/>
          </p:nvPr>
        </p:nvSpPr>
        <p:spPr/>
        <p:txBody>
          <a:bodyPr/>
          <a:lstStyle/>
          <a:p>
            <a:r>
              <a:rPr lang="en-GB" dirty="0"/>
              <a:t>A </a:t>
            </a:r>
            <a:r>
              <a:rPr lang="en-GB" b="1" dirty="0"/>
              <a:t>strategy</a:t>
            </a:r>
            <a:r>
              <a:rPr lang="en-GB" dirty="0"/>
              <a:t> is a </a:t>
            </a:r>
            <a:r>
              <a:rPr lang="en-GB" dirty="0">
                <a:hlinkClick r:id="rId2" tooltip="Definition of general"/>
              </a:rPr>
              <a:t>general</a:t>
            </a:r>
            <a:r>
              <a:rPr lang="en-GB" dirty="0"/>
              <a:t> plan or set of plans </a:t>
            </a:r>
            <a:r>
              <a:rPr lang="en-GB" dirty="0">
                <a:hlinkClick r:id="rId3" tooltip="Definition of intended"/>
              </a:rPr>
              <a:t>intended</a:t>
            </a:r>
            <a:r>
              <a:rPr lang="en-GB" dirty="0"/>
              <a:t> to </a:t>
            </a:r>
            <a:r>
              <a:rPr lang="en-GB" dirty="0">
                <a:hlinkClick r:id="rId4" tooltip="Definition of achieve"/>
              </a:rPr>
              <a:t>achieve</a:t>
            </a:r>
            <a:r>
              <a:rPr lang="en-GB" dirty="0"/>
              <a:t> something, </a:t>
            </a:r>
            <a:r>
              <a:rPr lang="en-GB" dirty="0">
                <a:hlinkClick r:id="rId5" tooltip="Definition of especially"/>
              </a:rPr>
              <a:t>especially</a:t>
            </a:r>
            <a:r>
              <a:rPr lang="en-GB" dirty="0"/>
              <a:t> over a long period.</a:t>
            </a:r>
          </a:p>
          <a:p>
            <a:endParaRPr lang="en-GB" dirty="0"/>
          </a:p>
          <a:p>
            <a:r>
              <a:rPr lang="en-GB" dirty="0"/>
              <a:t>Segmentation, targeting and positioning.</a:t>
            </a:r>
          </a:p>
          <a:p>
            <a:endParaRPr lang="en-GB" dirty="0"/>
          </a:p>
          <a:p>
            <a:r>
              <a:rPr lang="en-GB" dirty="0"/>
              <a:t>The marketing mix </a:t>
            </a:r>
          </a:p>
          <a:p>
            <a:endParaRPr lang="en-GB" dirty="0"/>
          </a:p>
        </p:txBody>
      </p:sp>
      <p:sp>
        <p:nvSpPr>
          <p:cNvPr id="4" name="Date Placeholder 3">
            <a:extLst>
              <a:ext uri="{FF2B5EF4-FFF2-40B4-BE49-F238E27FC236}">
                <a16:creationId xmlns:a16="http://schemas.microsoft.com/office/drawing/2014/main" id="{02183718-CA40-411D-B48F-3896F0F6E79D}"/>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C6162387-38DB-4729-B047-7BD4B69D0DC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19210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C9126-07AE-48B5-BD4B-744B75873236}"/>
              </a:ext>
            </a:extLst>
          </p:cNvPr>
          <p:cNvSpPr>
            <a:spLocks noGrp="1"/>
          </p:cNvSpPr>
          <p:nvPr>
            <p:ph type="title"/>
          </p:nvPr>
        </p:nvSpPr>
        <p:spPr/>
        <p:txBody>
          <a:bodyPr/>
          <a:lstStyle/>
          <a:p>
            <a:r>
              <a:rPr lang="en-GB" b="1" dirty="0"/>
              <a:t>Implementation</a:t>
            </a:r>
            <a:endParaRPr lang="en-GB" dirty="0"/>
          </a:p>
        </p:txBody>
      </p:sp>
      <p:sp>
        <p:nvSpPr>
          <p:cNvPr id="3" name="Content Placeholder 2">
            <a:extLst>
              <a:ext uri="{FF2B5EF4-FFF2-40B4-BE49-F238E27FC236}">
                <a16:creationId xmlns:a16="http://schemas.microsoft.com/office/drawing/2014/main" id="{5BA89788-5F90-4C87-B597-E1ED3203C736}"/>
              </a:ext>
            </a:extLst>
          </p:cNvPr>
          <p:cNvSpPr>
            <a:spLocks noGrp="1"/>
          </p:cNvSpPr>
          <p:nvPr>
            <p:ph idx="1"/>
          </p:nvPr>
        </p:nvSpPr>
        <p:spPr/>
        <p:txBody>
          <a:bodyPr/>
          <a:lstStyle/>
          <a:p>
            <a:r>
              <a:rPr lang="en-GB" dirty="0"/>
              <a:t>The process of putting a decision or plan into effect or execution.</a:t>
            </a:r>
          </a:p>
          <a:p>
            <a:pPr marL="0" indent="0">
              <a:buNone/>
            </a:pPr>
            <a:endParaRPr lang="en-GB" dirty="0"/>
          </a:p>
        </p:txBody>
      </p:sp>
      <p:sp>
        <p:nvSpPr>
          <p:cNvPr id="4" name="Date Placeholder 3">
            <a:extLst>
              <a:ext uri="{FF2B5EF4-FFF2-40B4-BE49-F238E27FC236}">
                <a16:creationId xmlns:a16="http://schemas.microsoft.com/office/drawing/2014/main" id="{E48F0E4E-6BA1-4E5B-9CE2-D25D16302663}"/>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B109FADE-8FE1-4DC0-9ADB-E4C3A091D9D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33662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9980-2708-46EF-B5F9-BFDF714C607E}"/>
              </a:ext>
            </a:extLst>
          </p:cNvPr>
          <p:cNvSpPr>
            <a:spLocks noGrp="1"/>
          </p:cNvSpPr>
          <p:nvPr>
            <p:ph type="title"/>
          </p:nvPr>
        </p:nvSpPr>
        <p:spPr/>
        <p:txBody>
          <a:bodyPr/>
          <a:lstStyle/>
          <a:p>
            <a:r>
              <a:rPr lang="en-GB" b="1" dirty="0"/>
              <a:t>Control</a:t>
            </a:r>
            <a:endParaRPr lang="en-GB" dirty="0"/>
          </a:p>
        </p:txBody>
      </p:sp>
      <p:sp>
        <p:nvSpPr>
          <p:cNvPr id="3" name="Content Placeholder 2">
            <a:extLst>
              <a:ext uri="{FF2B5EF4-FFF2-40B4-BE49-F238E27FC236}">
                <a16:creationId xmlns:a16="http://schemas.microsoft.com/office/drawing/2014/main" id="{24E81733-A67C-4EDA-ADE9-B6CFA4368CD1}"/>
              </a:ext>
            </a:extLst>
          </p:cNvPr>
          <p:cNvSpPr>
            <a:spLocks noGrp="1"/>
          </p:cNvSpPr>
          <p:nvPr>
            <p:ph idx="1"/>
          </p:nvPr>
        </p:nvSpPr>
        <p:spPr/>
        <p:txBody>
          <a:bodyPr/>
          <a:lstStyle/>
          <a:p>
            <a:r>
              <a:rPr lang="en-GB" dirty="0"/>
              <a:t>Set of practices and procedures employed by firms to monitor and regulate their marketing activities in achieving their marketing objectives and strategy.</a:t>
            </a:r>
          </a:p>
        </p:txBody>
      </p:sp>
      <p:sp>
        <p:nvSpPr>
          <p:cNvPr id="4" name="Date Placeholder 3">
            <a:extLst>
              <a:ext uri="{FF2B5EF4-FFF2-40B4-BE49-F238E27FC236}">
                <a16:creationId xmlns:a16="http://schemas.microsoft.com/office/drawing/2014/main" id="{6F9ED26D-C148-4472-A1FB-2715D87BA9A8}"/>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395897ED-FED5-40C6-BB53-679F00729815}"/>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339003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Macro Environment</a:t>
            </a:r>
          </a:p>
        </p:txBody>
      </p:sp>
      <p:sp>
        <p:nvSpPr>
          <p:cNvPr id="3" name="Content Placeholder 2"/>
          <p:cNvSpPr>
            <a:spLocks noGrp="1"/>
          </p:cNvSpPr>
          <p:nvPr>
            <p:ph idx="1"/>
          </p:nvPr>
        </p:nvSpPr>
        <p:spPr/>
        <p:txBody>
          <a:bodyPr/>
          <a:lstStyle/>
          <a:p>
            <a:r>
              <a:rPr lang="en-GB" dirty="0"/>
              <a:t>The macro environment consists of external forces outside of the organisation that can create opportunities and/or threats.</a:t>
            </a:r>
          </a:p>
        </p:txBody>
      </p:sp>
    </p:spTree>
    <p:extLst>
      <p:ext uri="{BB962C8B-B14F-4D97-AF65-F5344CB8AC3E}">
        <p14:creationId xmlns:p14="http://schemas.microsoft.com/office/powerpoint/2010/main" val="3695786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Diagram: The Micro and Macro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628800"/>
            <a:ext cx="4272356" cy="3808580"/>
          </a:xfrm>
        </p:spPr>
      </p:pic>
    </p:spTree>
    <p:extLst>
      <p:ext uri="{BB962C8B-B14F-4D97-AF65-F5344CB8AC3E}">
        <p14:creationId xmlns:p14="http://schemas.microsoft.com/office/powerpoint/2010/main" val="2821451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Social/Cultural forces</a:t>
            </a:r>
          </a:p>
          <a:p>
            <a:endParaRPr lang="en-GB" dirty="0"/>
          </a:p>
          <a:p>
            <a:endParaRPr lang="en-GB" dirty="0"/>
          </a:p>
          <a:p>
            <a:r>
              <a:rPr lang="en-GB" dirty="0"/>
              <a:t>Legal forces</a:t>
            </a:r>
          </a:p>
        </p:txBody>
      </p:sp>
    </p:spTree>
    <p:extLst>
      <p:ext uri="{BB962C8B-B14F-4D97-AF65-F5344CB8AC3E}">
        <p14:creationId xmlns:p14="http://schemas.microsoft.com/office/powerpoint/2010/main" val="9610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Economic forces</a:t>
            </a:r>
          </a:p>
          <a:p>
            <a:endParaRPr lang="en-GB" dirty="0"/>
          </a:p>
          <a:p>
            <a:endParaRPr lang="en-GB" dirty="0"/>
          </a:p>
          <a:p>
            <a:r>
              <a:rPr lang="en-GB" dirty="0"/>
              <a:t>Political forces</a:t>
            </a:r>
          </a:p>
        </p:txBody>
      </p:sp>
    </p:spTree>
    <p:extLst>
      <p:ext uri="{BB962C8B-B14F-4D97-AF65-F5344CB8AC3E}">
        <p14:creationId xmlns:p14="http://schemas.microsoft.com/office/powerpoint/2010/main" val="206406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Technological forces</a:t>
            </a:r>
          </a:p>
          <a:p>
            <a:endParaRPr lang="en-GB" dirty="0"/>
          </a:p>
          <a:p>
            <a:endParaRPr lang="en-GB" dirty="0"/>
          </a:p>
          <a:p>
            <a:r>
              <a:rPr lang="en-GB" dirty="0"/>
              <a:t>Environmental</a:t>
            </a:r>
          </a:p>
        </p:txBody>
      </p:sp>
    </p:spTree>
    <p:extLst>
      <p:ext uri="{BB962C8B-B14F-4D97-AF65-F5344CB8AC3E}">
        <p14:creationId xmlns:p14="http://schemas.microsoft.com/office/powerpoint/2010/main" val="24089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Environmental scanning</a:t>
            </a:r>
          </a:p>
          <a:p>
            <a:endParaRPr lang="en-GB" dirty="0"/>
          </a:p>
          <a:p>
            <a:endParaRPr lang="en-GB" dirty="0"/>
          </a:p>
          <a:p>
            <a:r>
              <a:rPr lang="en-GB" dirty="0"/>
              <a:t>Environmental analysis</a:t>
            </a:r>
          </a:p>
        </p:txBody>
      </p:sp>
    </p:spTree>
    <p:extLst>
      <p:ext uri="{BB962C8B-B14F-4D97-AF65-F5344CB8AC3E}">
        <p14:creationId xmlns:p14="http://schemas.microsoft.com/office/powerpoint/2010/main" val="2370309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000" b="1" u="sng" dirty="0"/>
              <a:t>Porters 5 Forces Model</a:t>
            </a:r>
          </a:p>
        </p:txBody>
      </p:sp>
      <p:sp>
        <p:nvSpPr>
          <p:cNvPr id="3" name="Content Placeholder 2"/>
          <p:cNvSpPr>
            <a:spLocks noGrp="1"/>
          </p:cNvSpPr>
          <p:nvPr>
            <p:ph idx="1"/>
          </p:nvPr>
        </p:nvSpPr>
        <p:spPr/>
        <p:txBody>
          <a:bodyPr>
            <a:normAutofit/>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a:t>
            </a:r>
          </a:p>
          <a:p>
            <a:pPr marL="0" indent="0">
              <a:buNone/>
            </a:pPr>
            <a:r>
              <a:rPr lang="en-GB" sz="2000" dirty="0"/>
              <a:t>      profitable themselves.</a:t>
            </a:r>
          </a:p>
        </p:txBody>
      </p:sp>
    </p:spTree>
    <p:extLst>
      <p:ext uri="{BB962C8B-B14F-4D97-AF65-F5344CB8AC3E}">
        <p14:creationId xmlns:p14="http://schemas.microsoft.com/office/powerpoint/2010/main" val="3588897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000" b="1" dirty="0"/>
              <a:t>Porters 5 Forces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3203" y="1700808"/>
            <a:ext cx="5337593" cy="3665993"/>
          </a:xfrm>
        </p:spPr>
      </p:pic>
    </p:spTree>
    <p:extLst>
      <p:ext uri="{BB962C8B-B14F-4D97-AF65-F5344CB8AC3E}">
        <p14:creationId xmlns:p14="http://schemas.microsoft.com/office/powerpoint/2010/main" val="1712298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1213</Words>
  <Application>Microsoft Office PowerPoint</Application>
  <PresentationFormat>On-screen Show (4:3)</PresentationFormat>
  <Paragraphs>182</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Myriad Pro</vt:lpstr>
      <vt:lpstr>Verdana</vt:lpstr>
      <vt:lpstr>20140311PresentationUWTSDTemplate</vt:lpstr>
      <vt:lpstr>LCBB4004</vt:lpstr>
      <vt:lpstr>Learning Outcomes</vt:lpstr>
      <vt:lpstr>Task Description</vt:lpstr>
      <vt:lpstr>Task Description</vt:lpstr>
      <vt:lpstr> Structure of the Report</vt:lpstr>
      <vt:lpstr>Structure of the Report</vt:lpstr>
      <vt:lpstr>Structure of the Report</vt:lpstr>
      <vt:lpstr>Structure of the Report</vt:lpstr>
      <vt:lpstr>According to the UK Chartered Institute of Marketing:</vt:lpstr>
      <vt:lpstr>The Marketing Process</vt:lpstr>
      <vt:lpstr>PowerPoint Presentation</vt:lpstr>
      <vt:lpstr>Situational Analysis</vt:lpstr>
      <vt:lpstr>Situational Analysis</vt:lpstr>
      <vt:lpstr>Objectives</vt:lpstr>
      <vt:lpstr>Strategy</vt:lpstr>
      <vt:lpstr>Implementation</vt:lpstr>
      <vt:lpstr>Control</vt:lpstr>
      <vt:lpstr>The Macro Environment</vt:lpstr>
      <vt:lpstr>Diagram: The Micro and Macro Environment</vt:lpstr>
      <vt:lpstr>The Main Elements in the Macro Environment</vt:lpstr>
      <vt:lpstr>The Main Elements in the Macro Environment</vt:lpstr>
      <vt:lpstr>The Main Elements in the Macro Environment</vt:lpstr>
      <vt:lpstr>Conclusion</vt:lpstr>
      <vt:lpstr> Porters 5 Forces Model</vt:lpstr>
      <vt:lpstr> Porters 5 Forces</vt:lpstr>
      <vt:lpstr>The Ansoff Matrix</vt:lpstr>
      <vt:lpstr>Market Penetration</vt:lpstr>
      <vt:lpstr>Product Development</vt:lpstr>
      <vt:lpstr> Market Development</vt:lpstr>
      <vt:lpstr>Diversification</vt:lpstr>
      <vt:lpstr>Different Types of Diversification</vt:lpstr>
      <vt:lpstr>Vertical Integration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141</cp:revision>
  <cp:lastPrinted>2018-07-09T15:27:01Z</cp:lastPrinted>
  <dcterms:created xsi:type="dcterms:W3CDTF">2002-10-07T19:43:58Z</dcterms:created>
  <dcterms:modified xsi:type="dcterms:W3CDTF">2023-11-19T13:30:06Z</dcterms:modified>
</cp:coreProperties>
</file>